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38"/>
  </p:notesMasterIdLst>
  <p:sldIdLst>
    <p:sldId id="350" r:id="rId7"/>
    <p:sldId id="327" r:id="rId8"/>
    <p:sldId id="428" r:id="rId9"/>
    <p:sldId id="429" r:id="rId10"/>
    <p:sldId id="430" r:id="rId11"/>
    <p:sldId id="432" r:id="rId12"/>
    <p:sldId id="433" r:id="rId13"/>
    <p:sldId id="450" r:id="rId14"/>
    <p:sldId id="326" r:id="rId15"/>
    <p:sldId id="414" r:id="rId16"/>
    <p:sldId id="431" r:id="rId17"/>
    <p:sldId id="451" r:id="rId18"/>
    <p:sldId id="435" r:id="rId19"/>
    <p:sldId id="438" r:id="rId20"/>
    <p:sldId id="439" r:id="rId21"/>
    <p:sldId id="440" r:id="rId22"/>
    <p:sldId id="460" r:id="rId23"/>
    <p:sldId id="354" r:id="rId24"/>
    <p:sldId id="377" r:id="rId25"/>
    <p:sldId id="462" r:id="rId26"/>
    <p:sldId id="463" r:id="rId27"/>
    <p:sldId id="452" r:id="rId28"/>
    <p:sldId id="453" r:id="rId29"/>
    <p:sldId id="461" r:id="rId30"/>
    <p:sldId id="456" r:id="rId31"/>
    <p:sldId id="444" r:id="rId32"/>
    <p:sldId id="445" r:id="rId33"/>
    <p:sldId id="457" r:id="rId34"/>
    <p:sldId id="291" r:id="rId35"/>
    <p:sldId id="459" r:id="rId36"/>
    <p:sldId id="45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p15:clr>
            <a:srgbClr val="A4A3A4"/>
          </p15:clr>
        </p15:guide>
        <p15:guide id="2" orient="horz" pos="4015">
          <p15:clr>
            <a:srgbClr val="A4A3A4"/>
          </p15:clr>
        </p15:guide>
        <p15:guide id="3" pos="5326">
          <p15:clr>
            <a:srgbClr val="A4A3A4"/>
          </p15:clr>
        </p15:guide>
        <p15:guide id="4"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B7F2"/>
    <a:srgbClr val="AED968"/>
    <a:srgbClr val="AFD951"/>
    <a:srgbClr val="F7C842"/>
    <a:srgbClr val="35AC46"/>
    <a:srgbClr val="56C2F2"/>
    <a:srgbClr val="1BFEFF"/>
    <a:srgbClr val="1491ED"/>
    <a:srgbClr val="BDD5F0"/>
    <a:srgbClr val="C0D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7" autoAdjust="0"/>
    <p:restoredTop sz="98445" autoAdjust="0"/>
  </p:normalViewPr>
  <p:slideViewPr>
    <p:cSldViewPr snapToGrid="0" snapToObjects="1">
      <p:cViewPr>
        <p:scale>
          <a:sx n="136" d="100"/>
          <a:sy n="136" d="100"/>
        </p:scale>
        <p:origin x="1002" y="-132"/>
      </p:cViewPr>
      <p:guideLst>
        <p:guide orient="horz" pos="288"/>
        <p:guide orient="horz" pos="4015"/>
        <p:guide pos="5326"/>
        <p:guide pos="432"/>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DF395B-1775-448D-8A77-4A3C802EFF71}" type="datetimeFigureOut">
              <a:rPr lang="en-US" smtClean="0"/>
              <a:t>3/28/2013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CDC92-BE71-4559-8C54-BAA292643D65}" type="slidenum">
              <a:rPr lang="en-US" smtClean="0"/>
              <a:t>‹#›</a:t>
            </a:fld>
            <a:endParaRPr lang="en-US"/>
          </a:p>
        </p:txBody>
      </p:sp>
    </p:spTree>
    <p:extLst>
      <p:ext uri="{BB962C8B-B14F-4D97-AF65-F5344CB8AC3E}">
        <p14:creationId xmlns:p14="http://schemas.microsoft.com/office/powerpoint/2010/main" val="176969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solidFill>
                  <a:prstClr val="black"/>
                </a:solidFill>
              </a:rPr>
              <a:pPr/>
              <a:t>2</a:t>
            </a:fld>
            <a:endParaRPr 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After completing a Handbook of Hydrology, I asked myself the question: </a:t>
            </a:r>
            <a:r>
              <a:rPr lang="en-US" sz="1400" b="0" dirty="0" smtClean="0">
                <a:solidFill>
                  <a:schemeClr val="tx2">
                    <a:lumMod val="75000"/>
                    <a:lumOff val="25000"/>
                  </a:schemeClr>
                </a:solidFill>
              </a:rPr>
              <a:t>how is new knowledge discovered in hydrology?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2">
                    <a:lumMod val="75000"/>
                    <a:lumOff val="25000"/>
                  </a:schemeClr>
                </a:solidFill>
              </a:rPr>
              <a:t>&lt;Click&gt;</a:t>
            </a:r>
            <a:r>
              <a:rPr lang="en-US" sz="1400" b="0" baseline="0" dirty="0" smtClean="0">
                <a:solidFill>
                  <a:schemeClr val="tx2">
                    <a:lumMod val="75000"/>
                    <a:lumOff val="25000"/>
                  </a:schemeClr>
                </a:solidFill>
              </a:rPr>
              <a:t> to show answers</a:t>
            </a:r>
            <a:endParaRPr lang="en-US" sz="1400" b="0" dirty="0" smtClean="0">
              <a:solidFill>
                <a:schemeClr val="tx2">
                  <a:lumMod val="75000"/>
                  <a:lumOff val="25000"/>
                </a:schemeClr>
              </a:solidFill>
            </a:endParaRPr>
          </a:p>
          <a:p>
            <a:r>
              <a:rPr lang="en-US" sz="1400" dirty="0" smtClean="0"/>
              <a:t>By </a:t>
            </a:r>
            <a:r>
              <a:rPr lang="en-US" sz="1400" dirty="0" smtClean="0">
                <a:solidFill>
                  <a:schemeClr val="tx2">
                    <a:lumMod val="75000"/>
                    <a:lumOff val="25000"/>
                  </a:schemeClr>
                </a:solidFill>
              </a:rPr>
              <a:t>deduction</a:t>
            </a:r>
            <a:r>
              <a:rPr lang="en-US" sz="1400" dirty="0" smtClean="0"/>
              <a:t> from existing knowledge</a:t>
            </a:r>
          </a:p>
          <a:p>
            <a:r>
              <a:rPr lang="en-US" sz="1400" dirty="0" smtClean="0"/>
              <a:t>By</a:t>
            </a:r>
            <a:r>
              <a:rPr lang="en-US" sz="1400" dirty="0" smtClean="0">
                <a:solidFill>
                  <a:schemeClr val="tx2">
                    <a:lumMod val="75000"/>
                    <a:lumOff val="25000"/>
                  </a:schemeClr>
                </a:solidFill>
              </a:rPr>
              <a:t> experiment </a:t>
            </a:r>
            <a:r>
              <a:rPr lang="en-US" sz="1400" dirty="0" smtClean="0"/>
              <a:t>in a laboratory</a:t>
            </a:r>
          </a:p>
          <a:p>
            <a:r>
              <a:rPr lang="en-US" sz="1400" dirty="0" smtClean="0"/>
              <a:t>By </a:t>
            </a:r>
            <a:r>
              <a:rPr lang="en-US" sz="1400" dirty="0" smtClean="0">
                <a:solidFill>
                  <a:schemeClr val="tx2">
                    <a:lumMod val="75000"/>
                    <a:lumOff val="25000"/>
                  </a:schemeClr>
                </a:solidFill>
              </a:rPr>
              <a:t>observation</a:t>
            </a:r>
            <a:r>
              <a:rPr lang="en-US" sz="1400" dirty="0" smtClean="0"/>
              <a:t> of the natural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smtClean="0">
              <a:solidFill>
                <a:schemeClr val="tx2">
                  <a:lumMod val="75000"/>
                  <a:lumOff val="25000"/>
                </a:schemeClr>
              </a:solidFill>
            </a:endParaRPr>
          </a:p>
        </p:txBody>
      </p:sp>
    </p:spTree>
    <p:extLst>
      <p:ext uri="{BB962C8B-B14F-4D97-AF65-F5344CB8AC3E}">
        <p14:creationId xmlns:p14="http://schemas.microsoft.com/office/powerpoint/2010/main" val="207321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indent="-173038">
              <a:lnSpc>
                <a:spcPct val="90000"/>
              </a:lnSpc>
              <a:buFont typeface="Arial" pitchFamily="34" charset="0"/>
              <a:buChar char="•"/>
            </a:pPr>
            <a:r>
              <a:rPr lang="en-US" b="1" dirty="0" smtClean="0">
                <a:solidFill>
                  <a:schemeClr val="accent4">
                    <a:lumMod val="50000"/>
                  </a:schemeClr>
                </a:solidFill>
              </a:rPr>
              <a:t>Experiment</a:t>
            </a:r>
            <a:r>
              <a:rPr lang="en-US" dirty="0" smtClean="0"/>
              <a:t> is the classical path of laboratory science </a:t>
            </a:r>
            <a:r>
              <a:rPr lang="en-US" i="1" dirty="0" smtClean="0"/>
              <a:t>– </a:t>
            </a:r>
            <a:r>
              <a:rPr lang="en-US" dirty="0" smtClean="0">
                <a:solidFill>
                  <a:srgbClr val="16618C"/>
                </a:solidFill>
              </a:rPr>
              <a:t>a simplified view of the natural world is replicated under controlled conditions</a:t>
            </a:r>
          </a:p>
          <a:p>
            <a:pPr marL="173038" indent="-173038">
              <a:lnSpc>
                <a:spcPct val="90000"/>
              </a:lnSpc>
              <a:buFont typeface="Arial" pitchFamily="34" charset="0"/>
              <a:buChar char="•"/>
            </a:pPr>
            <a:endParaRPr lang="en-US" dirty="0" smtClean="0"/>
          </a:p>
          <a:p>
            <a:pPr marL="173038" indent="-173038">
              <a:buFont typeface="Arial" pitchFamily="34" charset="0"/>
              <a:buChar char="•"/>
            </a:pPr>
            <a:r>
              <a:rPr lang="en-US" dirty="0" smtClean="0"/>
              <a:t>Pasteur showed that microorganisms cause disease and discovered vaccination</a:t>
            </a:r>
          </a:p>
          <a:p>
            <a:pPr marL="173038" lvl="1" indent="-173038">
              <a:buFont typeface="Arial" pitchFamily="34" charset="0"/>
              <a:buChar char="•"/>
            </a:pPr>
            <a:r>
              <a:rPr lang="en-US" dirty="0" smtClean="0"/>
              <a:t>a foundation of scientific medicine</a:t>
            </a:r>
          </a:p>
          <a:p>
            <a:pPr marL="173038" indent="-173038">
              <a:buFont typeface="Arial" pitchFamily="34" charset="0"/>
              <a:buChar char="•"/>
            </a:pPr>
            <a:endParaRPr lang="en-US" dirty="0" smtClean="0"/>
          </a:p>
          <a:p>
            <a:pPr marL="173038" indent="-173038">
              <a:buFont typeface="Arial" pitchFamily="34" charset="0"/>
              <a:buChar char="•"/>
            </a:pPr>
            <a:r>
              <a:rPr lang="en-US" dirty="0" smtClean="0"/>
              <a:t>Laboratory experiments are more for </a:t>
            </a:r>
            <a:r>
              <a:rPr lang="en-US" dirty="0" err="1" smtClean="0"/>
              <a:t>microscale</a:t>
            </a:r>
            <a:r>
              <a:rPr lang="en-US" dirty="0" smtClean="0"/>
              <a:t> than the </a:t>
            </a:r>
            <a:r>
              <a:rPr lang="en-US" dirty="0" err="1" smtClean="0"/>
              <a:t>macroscale</a:t>
            </a:r>
            <a:endParaRPr lang="en-US" dirty="0" smtClean="0"/>
          </a:p>
          <a:p>
            <a:pPr marL="173038" lvl="1" indent="-173038">
              <a:buFont typeface="Arial" pitchFamily="34" charset="0"/>
              <a:buChar char="•"/>
            </a:pPr>
            <a:r>
              <a:rPr lang="en-US" dirty="0" smtClean="0"/>
              <a:t>hard to conduct at the global scale</a:t>
            </a:r>
          </a:p>
          <a:p>
            <a:endParaRPr lang="en-US" dirty="0"/>
          </a:p>
        </p:txBody>
      </p:sp>
      <p:sp>
        <p:nvSpPr>
          <p:cNvPr id="4" name="Slide Number Placeholder 3"/>
          <p:cNvSpPr>
            <a:spLocks noGrp="1"/>
          </p:cNvSpPr>
          <p:nvPr>
            <p:ph type="sldNum" sz="quarter" idx="10"/>
          </p:nvPr>
        </p:nvSpPr>
        <p:spPr/>
        <p:txBody>
          <a:bodyPr/>
          <a:lstStyle/>
          <a:p>
            <a:fld id="{663CDC92-BE71-4559-8C54-BAA292643D65}" type="slidenum">
              <a:rPr lang="en-US" smtClean="0"/>
              <a:t>4</a:t>
            </a:fld>
            <a:endParaRPr lang="en-US"/>
          </a:p>
        </p:txBody>
      </p:sp>
    </p:spTree>
    <p:extLst>
      <p:ext uri="{BB962C8B-B14F-4D97-AF65-F5344CB8AC3E}">
        <p14:creationId xmlns:p14="http://schemas.microsoft.com/office/powerpoint/2010/main" val="94374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7284" indent="-374701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47" eaLnBrk="0" fontAlgn="base" hangingPunct="0">
              <a:spcBef>
                <a:spcPct val="0"/>
              </a:spcBef>
              <a:spcAft>
                <a:spcPct val="0"/>
              </a:spcAft>
              <a:defRPr sz="2400">
                <a:solidFill>
                  <a:schemeClr val="tx1"/>
                </a:solidFill>
                <a:latin typeface="Arial" charset="0"/>
                <a:ea typeface="ＭＳ Ｐゴシック" charset="0"/>
              </a:defRPr>
            </a:lvl6pPr>
            <a:lvl7pPr marL="914294" eaLnBrk="0" fontAlgn="base" hangingPunct="0">
              <a:spcBef>
                <a:spcPct val="0"/>
              </a:spcBef>
              <a:spcAft>
                <a:spcPct val="0"/>
              </a:spcAft>
              <a:defRPr sz="2400">
                <a:solidFill>
                  <a:schemeClr val="tx1"/>
                </a:solidFill>
                <a:latin typeface="Arial" charset="0"/>
                <a:ea typeface="ＭＳ Ｐゴシック" charset="0"/>
              </a:defRPr>
            </a:lvl7pPr>
            <a:lvl8pPr marL="1371439" eaLnBrk="0" fontAlgn="base" hangingPunct="0">
              <a:spcBef>
                <a:spcPct val="0"/>
              </a:spcBef>
              <a:spcAft>
                <a:spcPct val="0"/>
              </a:spcAft>
              <a:defRPr sz="2400">
                <a:solidFill>
                  <a:schemeClr val="tx1"/>
                </a:solidFill>
                <a:latin typeface="Arial" charset="0"/>
                <a:ea typeface="ＭＳ Ｐゴシック" charset="0"/>
              </a:defRPr>
            </a:lvl8pPr>
            <a:lvl9pPr marL="1828585"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7</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7027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solidFill>
                  <a:prstClr val="black"/>
                </a:solidFill>
              </a:rPr>
              <a:pPr/>
              <a:t>10</a:t>
            </a:fld>
            <a:endParaRPr 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3217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    A four-year international effort has been undertaken to reconcile </a:t>
            </a:r>
            <a:r>
              <a:rPr lang="en-US" sz="1200" kern="1200" dirty="0" err="1" smtClean="0">
                <a:solidFill>
                  <a:schemeClr val="tx1"/>
                </a:solidFill>
                <a:latin typeface="+mn-lt"/>
                <a:ea typeface="+mn-ea"/>
                <a:cs typeface="+mn-cs"/>
              </a:rPr>
              <a:t>WaterML</a:t>
            </a:r>
            <a:r>
              <a:rPr lang="en-US" sz="1200" kern="1200" dirty="0" smtClean="0">
                <a:solidFill>
                  <a:schemeClr val="tx1"/>
                </a:solidFill>
                <a:latin typeface="+mn-lt"/>
                <a:ea typeface="+mn-ea"/>
                <a:cs typeface="+mn-cs"/>
              </a:rPr>
              <a:t> with international standards;</a:t>
            </a:r>
          </a:p>
          <a:p>
            <a:r>
              <a:rPr lang="en-US" sz="1200" kern="1200" dirty="0" smtClean="0">
                <a:solidFill>
                  <a:schemeClr val="tx1"/>
                </a:solidFill>
                <a:latin typeface="+mn-lt"/>
                <a:ea typeface="+mn-ea"/>
                <a:cs typeface="+mn-cs"/>
              </a:rPr>
              <a:t>(2)    This effort was initiated with the establishment of an Hydrology Domain Working Group by the Open Geospatial Consortium in September 2008;</a:t>
            </a:r>
          </a:p>
          <a:p>
            <a:r>
              <a:rPr lang="en-US" sz="1200" kern="1200" dirty="0" smtClean="0">
                <a:solidFill>
                  <a:schemeClr val="tx1"/>
                </a:solidFill>
                <a:latin typeface="+mn-lt"/>
                <a:ea typeface="+mn-ea"/>
                <a:cs typeface="+mn-cs"/>
              </a:rPr>
              <a:t>(3)    An OGC representative attended the WMO Congress of the Commission for Hydrology in 2008</a:t>
            </a:r>
          </a:p>
          <a:p>
            <a:r>
              <a:rPr lang="en-US" sz="1200" kern="1200" dirty="0" smtClean="0">
                <a:solidFill>
                  <a:schemeClr val="tx1"/>
                </a:solidFill>
                <a:latin typeface="+mn-lt"/>
                <a:ea typeface="+mn-ea"/>
                <a:cs typeface="+mn-cs"/>
              </a:rPr>
              <a:t>(4)    A formal agreement between Secretary General of WMO and President of OGC in 2009 to jointly develop standards for hydrology, climatology, oceanography and climatology;</a:t>
            </a:r>
          </a:p>
          <a:p>
            <a:r>
              <a:rPr lang="en-US" sz="1200" kern="1200" dirty="0" smtClean="0">
                <a:solidFill>
                  <a:schemeClr val="tx1"/>
                </a:solidFill>
                <a:latin typeface="+mn-lt"/>
                <a:ea typeface="+mn-ea"/>
                <a:cs typeface="+mn-cs"/>
              </a:rPr>
              <a:t>(5)    The joint OGC/WMO Hydrology Domain Working Group was supported by a large work effort, annual week-long workshops, four interoperability experiments for surface and groundwater data exchange, and participation by many countries;</a:t>
            </a:r>
          </a:p>
          <a:p>
            <a:r>
              <a:rPr lang="en-US" sz="1200" kern="1200" dirty="0" smtClean="0">
                <a:solidFill>
                  <a:schemeClr val="tx1"/>
                </a:solidFill>
                <a:latin typeface="+mn-lt"/>
                <a:ea typeface="+mn-ea"/>
                <a:cs typeface="+mn-cs"/>
              </a:rPr>
              <a:t>(6)    In June 2012, the OGC voted to adopt the revised version, WaterML2 as an international standard for exchange of water resources time series (the first such public standard that has existed);</a:t>
            </a:r>
          </a:p>
          <a:p>
            <a:r>
              <a:rPr lang="en-US" sz="1200" kern="1200" dirty="0" smtClean="0">
                <a:solidFill>
                  <a:schemeClr val="tx1"/>
                </a:solidFill>
                <a:latin typeface="+mn-lt"/>
                <a:ea typeface="+mn-ea"/>
                <a:cs typeface="+mn-cs"/>
              </a:rPr>
              <a:t>(7)    This Congress to the WMO Commission for Hydrology to whom I am speaking is considering WaterML2 for adoption as an official standard by WMO</a:t>
            </a:r>
            <a:endParaRPr lang="en-US" baseline="0" dirty="0" smtClean="0"/>
          </a:p>
        </p:txBody>
      </p:sp>
      <p:sp>
        <p:nvSpPr>
          <p:cNvPr id="4" name="Slide Number Placeholder 3"/>
          <p:cNvSpPr>
            <a:spLocks noGrp="1"/>
          </p:cNvSpPr>
          <p:nvPr>
            <p:ph type="sldNum" sz="quarter" idx="10"/>
          </p:nvPr>
        </p:nvSpPr>
        <p:spPr/>
        <p:txBody>
          <a:bodyPr/>
          <a:lstStyle/>
          <a:p>
            <a:fld id="{663CDC92-BE71-4559-8C54-BAA292643D65}" type="slidenum">
              <a:rPr lang="en-US" smtClean="0"/>
              <a:t>17</a:t>
            </a:fld>
            <a:endParaRPr lang="en-US"/>
          </a:p>
        </p:txBody>
      </p:sp>
    </p:spTree>
    <p:extLst>
      <p:ext uri="{BB962C8B-B14F-4D97-AF65-F5344CB8AC3E}">
        <p14:creationId xmlns:p14="http://schemas.microsoft.com/office/powerpoint/2010/main" val="283110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95871D0-E54F-134F-A597-01BE8A4B21EC}" type="slidenum">
              <a:rPr lang="en-US">
                <a:solidFill>
                  <a:prstClr val="black"/>
                </a:solidFill>
              </a:rPr>
              <a:pPr/>
              <a:t>18</a:t>
            </a:fld>
            <a:endParaRPr 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685800" y="4343400"/>
            <a:ext cx="5486400" cy="4114800"/>
          </a:xfrm>
          <a:noFill/>
          <a:ln w="9525"/>
        </p:spPr>
        <p:txBody>
          <a:bodyPr/>
          <a:lstStyle/>
          <a:p>
            <a:endParaRPr lang="en-US">
              <a:ea typeface="ＭＳ Ｐゴシック" charset="-128"/>
              <a:cs typeface="ＭＳ Ｐゴシック" charset="-128"/>
            </a:endParaRPr>
          </a:p>
        </p:txBody>
      </p:sp>
    </p:spTree>
    <p:extLst>
      <p:ext uri="{BB962C8B-B14F-4D97-AF65-F5344CB8AC3E}">
        <p14:creationId xmlns:p14="http://schemas.microsoft.com/office/powerpoint/2010/main" val="3782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CDC92-BE71-4559-8C54-BAA292643D65}" type="slidenum">
              <a:rPr lang="en-US" smtClean="0"/>
              <a:t>21</a:t>
            </a:fld>
            <a:endParaRPr lang="en-US"/>
          </a:p>
        </p:txBody>
      </p:sp>
    </p:spTree>
    <p:extLst>
      <p:ext uri="{BB962C8B-B14F-4D97-AF65-F5344CB8AC3E}">
        <p14:creationId xmlns:p14="http://schemas.microsoft.com/office/powerpoint/2010/main" val="107005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pPr eaLnBrk="1" hangingPunct="1"/>
              <a:t>25</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2770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pPr eaLnBrk="1" hangingPunct="1"/>
              <a:t>28</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1276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680169273"/>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1049860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74539130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3312579"/>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128361899"/>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615094738"/>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971865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490275090"/>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182214024"/>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235115602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0561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hyperlink" Target="http://www.cuahsi.org/"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aterservices.usgs.gov/nwis/iv?sites=08158000&amp;period=P1D&amp;parameterCd=00060"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water.usgs.gov/"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hyperlink" Target="http://waterservices.usgs.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hyperlink" Target="http://geossregistries.info/geosspub/resource_search_ns.jsp" TargetMode="Externa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hyperlink" Target="http://www.arcgis.com/home/webmap/viewer.html?webmap=87ab07e2aba840828033e80b15fd6727"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gif"/></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www.arcgis.com/home/webmap/viewer.html?webmap=7d6cefdf3f324b55b08c136654e91612" TargetMode="External"/><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image" Target="../media/image70.jpe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
        <p:nvSpPr>
          <p:cNvPr id="3" name="TextBox 2"/>
          <p:cNvSpPr txBox="1"/>
          <p:nvPr/>
        </p:nvSpPr>
        <p:spPr>
          <a:xfrm>
            <a:off x="2741613" y="3124200"/>
            <a:ext cx="5715000" cy="1219200"/>
          </a:xfrm>
          <a:prstGeom prst="rect">
            <a:avLst/>
          </a:prstGeom>
          <a:noFill/>
          <a:effectLst/>
        </p:spPr>
        <p:txBody>
          <a:bodyPr wrap="none" lIns="0" tIns="0" rIns="0" bIns="0" rtlCol="0">
            <a:noAutofit/>
          </a:bodyPr>
          <a:lstStyle/>
          <a:p>
            <a:pPr algn="r" eaLnBrk="0" hangingPunct="0"/>
            <a:r>
              <a:rPr lang="en-US" sz="2400" dirty="0"/>
              <a:t>David R. Maidment</a:t>
            </a:r>
          </a:p>
          <a:p>
            <a:pPr algn="r" eaLnBrk="0" hangingPunct="0"/>
            <a:r>
              <a:rPr lang="en-US" dirty="0"/>
              <a:t>Center for Research in Water Resources</a:t>
            </a:r>
          </a:p>
          <a:p>
            <a:pPr algn="r" eaLnBrk="0" hangingPunct="0"/>
            <a:r>
              <a:rPr lang="en-US" dirty="0"/>
              <a:t>University of Texas at Austin</a:t>
            </a:r>
          </a:p>
        </p:txBody>
      </p:sp>
      <p:sp>
        <p:nvSpPr>
          <p:cNvPr id="8" name="Rectangle 7"/>
          <p:cNvSpPr/>
          <p:nvPr/>
        </p:nvSpPr>
        <p:spPr bwMode="auto">
          <a:xfrm>
            <a:off x="0" y="4953000"/>
            <a:ext cx="9144000" cy="138473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711976" y="5100627"/>
            <a:ext cx="7010400" cy="1237111"/>
          </a:xfrm>
          <a:prstGeom prst="rect">
            <a:avLst/>
          </a:prstGeom>
          <a:noFill/>
          <a:ln>
            <a:noFill/>
          </a:ln>
          <a:effectLst/>
        </p:spPr>
        <p:txBody>
          <a:bodyPr wrap="none" lIns="0" tIns="0" rIns="0" bIns="0" rtlCol="0">
            <a:noAutofit/>
          </a:bodyPr>
          <a:lstStyle/>
          <a:p>
            <a:pPr eaLnBrk="0" hangingPunct="0"/>
            <a:r>
              <a:rPr lang="en-US" sz="1600" dirty="0" smtClean="0">
                <a:solidFill>
                  <a:srgbClr val="FFFFFF"/>
                </a:solidFill>
              </a:rPr>
              <a:t>Presented to GEOSS Future Products Workshop</a:t>
            </a:r>
          </a:p>
          <a:p>
            <a:pPr eaLnBrk="0" hangingPunct="0"/>
            <a:r>
              <a:rPr lang="en-US" sz="1600" dirty="0" smtClean="0">
                <a:solidFill>
                  <a:srgbClr val="FFFFFF"/>
                </a:solidFill>
              </a:rPr>
              <a:t>Silver Spring, MD </a:t>
            </a:r>
            <a:r>
              <a:rPr lang="en-US" sz="1600" dirty="0" smtClean="0">
                <a:solidFill>
                  <a:schemeClr val="accent4"/>
                </a:solidFill>
              </a:rPr>
              <a:t>|</a:t>
            </a:r>
            <a:r>
              <a:rPr lang="en-US" sz="1600" dirty="0" smtClean="0">
                <a:solidFill>
                  <a:srgbClr val="FFFFFF"/>
                </a:solidFill>
              </a:rPr>
              <a:t> 26 March 2013</a:t>
            </a:r>
          </a:p>
          <a:p>
            <a:pPr eaLnBrk="0" hangingPunct="0"/>
            <a:endParaRPr lang="en-US" sz="1600" dirty="0">
              <a:solidFill>
                <a:srgbClr val="FFFFFF"/>
              </a:solidFill>
            </a:endParaRPr>
          </a:p>
          <a:p>
            <a:pPr eaLnBrk="0" hangingPunct="0"/>
            <a:r>
              <a:rPr lang="en-US" sz="1600" dirty="0" smtClean="0">
                <a:solidFill>
                  <a:schemeClr val="accent4">
                    <a:lumMod val="40000"/>
                    <a:lumOff val="60000"/>
                  </a:schemeClr>
                </a:solidFill>
              </a:rPr>
              <a:t>Acknowledgements: David </a:t>
            </a:r>
            <a:r>
              <a:rPr lang="en-US" sz="1600" dirty="0" err="1" smtClean="0">
                <a:solidFill>
                  <a:schemeClr val="accent4">
                    <a:lumMod val="40000"/>
                    <a:lumOff val="60000"/>
                  </a:schemeClr>
                </a:solidFill>
              </a:rPr>
              <a:t>Arctur</a:t>
            </a:r>
            <a:r>
              <a:rPr lang="en-US" sz="1600" dirty="0">
                <a:solidFill>
                  <a:schemeClr val="accent4">
                    <a:lumMod val="40000"/>
                    <a:lumOff val="60000"/>
                  </a:schemeClr>
                </a:solidFill>
              </a:rPr>
              <a:t>, </a:t>
            </a:r>
            <a:r>
              <a:rPr lang="en-US" sz="1600" dirty="0" smtClean="0">
                <a:solidFill>
                  <a:schemeClr val="accent4">
                    <a:lumMod val="40000"/>
                    <a:lumOff val="60000"/>
                  </a:schemeClr>
                </a:solidFill>
              </a:rPr>
              <a:t>Martina </a:t>
            </a:r>
            <a:r>
              <a:rPr lang="en-US" sz="1600" dirty="0" err="1" smtClean="0">
                <a:solidFill>
                  <a:schemeClr val="accent4">
                    <a:lumMod val="40000"/>
                    <a:lumOff val="60000"/>
                  </a:schemeClr>
                </a:solidFill>
              </a:rPr>
              <a:t>Bussettini</a:t>
            </a:r>
            <a:r>
              <a:rPr lang="en-US" sz="1600" dirty="0" smtClean="0">
                <a:solidFill>
                  <a:schemeClr val="accent4">
                    <a:lumMod val="40000"/>
                    <a:lumOff val="60000"/>
                  </a:schemeClr>
                </a:solidFill>
              </a:rPr>
              <a:t>, Cedric David, </a:t>
            </a:r>
            <a:r>
              <a:rPr lang="en-US" sz="1600" dirty="0" err="1" smtClean="0">
                <a:solidFill>
                  <a:schemeClr val="accent4">
                    <a:lumMod val="40000"/>
                    <a:lumOff val="60000"/>
                  </a:schemeClr>
                </a:solidFill>
              </a:rPr>
              <a:t>Amaree</a:t>
            </a:r>
            <a:r>
              <a:rPr lang="en-US" sz="1600" dirty="0" smtClean="0">
                <a:solidFill>
                  <a:schemeClr val="accent4">
                    <a:lumMod val="40000"/>
                    <a:lumOff val="60000"/>
                  </a:schemeClr>
                </a:solidFill>
              </a:rPr>
              <a:t> </a:t>
            </a:r>
            <a:r>
              <a:rPr lang="en-US" sz="1600" dirty="0" err="1" smtClean="0">
                <a:solidFill>
                  <a:schemeClr val="accent4">
                    <a:lumMod val="40000"/>
                    <a:lumOff val="60000"/>
                  </a:schemeClr>
                </a:solidFill>
              </a:rPr>
              <a:t>Israngkura</a:t>
            </a:r>
            <a:r>
              <a:rPr lang="en-US" sz="1600" dirty="0" smtClean="0">
                <a:solidFill>
                  <a:schemeClr val="accent4">
                    <a:lumMod val="40000"/>
                    <a:lumOff val="60000"/>
                  </a:schemeClr>
                </a:solidFill>
              </a:rPr>
              <a:t>, </a:t>
            </a:r>
          </a:p>
          <a:p>
            <a:pPr eaLnBrk="0" hangingPunct="0"/>
            <a:r>
              <a:rPr lang="en-US" sz="1600" dirty="0">
                <a:solidFill>
                  <a:schemeClr val="accent4">
                    <a:lumMod val="40000"/>
                    <a:lumOff val="60000"/>
                  </a:schemeClr>
                </a:solidFill>
              </a:rPr>
              <a:t>Steve </a:t>
            </a:r>
            <a:r>
              <a:rPr lang="en-US" sz="1600" dirty="0" smtClean="0">
                <a:solidFill>
                  <a:schemeClr val="accent4">
                    <a:lumMod val="40000"/>
                    <a:lumOff val="60000"/>
                  </a:schemeClr>
                </a:solidFill>
              </a:rPr>
              <a:t>Kopp, </a:t>
            </a:r>
            <a:r>
              <a:rPr lang="en-US" sz="1600" dirty="0">
                <a:solidFill>
                  <a:schemeClr val="accent4">
                    <a:lumMod val="40000"/>
                    <a:lumOff val="60000"/>
                  </a:schemeClr>
                </a:solidFill>
              </a:rPr>
              <a:t>Barbara </a:t>
            </a:r>
            <a:r>
              <a:rPr lang="en-US" sz="1600" dirty="0" err="1" smtClean="0">
                <a:solidFill>
                  <a:schemeClr val="accent4">
                    <a:lumMod val="40000"/>
                    <a:lumOff val="60000"/>
                  </a:schemeClr>
                </a:solidFill>
              </a:rPr>
              <a:t>Minsker</a:t>
            </a:r>
            <a:r>
              <a:rPr lang="en-US" sz="1600" dirty="0" smtClean="0">
                <a:solidFill>
                  <a:schemeClr val="accent4">
                    <a:lumMod val="40000"/>
                    <a:lumOff val="60000"/>
                  </a:schemeClr>
                </a:solidFill>
              </a:rPr>
              <a:t>, Matt </a:t>
            </a:r>
            <a:r>
              <a:rPr lang="en-US" sz="1600" dirty="0" err="1">
                <a:solidFill>
                  <a:schemeClr val="accent4">
                    <a:lumMod val="40000"/>
                    <a:lumOff val="60000"/>
                  </a:schemeClr>
                </a:solidFill>
              </a:rPr>
              <a:t>Rodell</a:t>
            </a:r>
            <a:r>
              <a:rPr lang="en-US" sz="1600" dirty="0">
                <a:solidFill>
                  <a:schemeClr val="accent4">
                    <a:lumMod val="40000"/>
                    <a:lumOff val="60000"/>
                  </a:schemeClr>
                </a:solidFill>
              </a:rPr>
              <a:t>, </a:t>
            </a:r>
            <a:r>
              <a:rPr lang="en-US" sz="1600" dirty="0" smtClean="0">
                <a:solidFill>
                  <a:schemeClr val="accent4">
                    <a:lumMod val="40000"/>
                    <a:lumOff val="60000"/>
                  </a:schemeClr>
                </a:solidFill>
              </a:rPr>
              <a:t>Fernando Salas, </a:t>
            </a:r>
            <a:r>
              <a:rPr lang="en-US" sz="1600" dirty="0" err="1" smtClean="0">
                <a:solidFill>
                  <a:schemeClr val="accent4">
                    <a:lumMod val="40000"/>
                    <a:lumOff val="60000"/>
                  </a:schemeClr>
                </a:solidFill>
              </a:rPr>
              <a:t>Jochen</a:t>
            </a:r>
            <a:r>
              <a:rPr lang="en-US" sz="1600" dirty="0" smtClean="0">
                <a:solidFill>
                  <a:schemeClr val="accent4">
                    <a:lumMod val="40000"/>
                    <a:lumOff val="60000"/>
                  </a:schemeClr>
                </a:solidFill>
              </a:rPr>
              <a:t> Schmidt, Bill </a:t>
            </a:r>
            <a:r>
              <a:rPr lang="en-US" sz="1600" dirty="0" err="1" smtClean="0">
                <a:solidFill>
                  <a:schemeClr val="accent4">
                    <a:lumMod val="40000"/>
                    <a:lumOff val="60000"/>
                  </a:schemeClr>
                </a:solidFill>
              </a:rPr>
              <a:t>Teng</a:t>
            </a:r>
            <a:endParaRPr lang="en-US" sz="1600" dirty="0" smtClean="0">
              <a:solidFill>
                <a:schemeClr val="accent4">
                  <a:lumMod val="40000"/>
                  <a:lumOff val="60000"/>
                </a:schemeClr>
              </a:solidFill>
            </a:endParaRPr>
          </a:p>
        </p:txBody>
      </p:sp>
      <p:sp>
        <p:nvSpPr>
          <p:cNvPr id="6" name="Title 1"/>
          <p:cNvSpPr txBox="1">
            <a:spLocks/>
          </p:cNvSpPr>
          <p:nvPr/>
        </p:nvSpPr>
        <p:spPr>
          <a:xfrm>
            <a:off x="685800" y="1219200"/>
            <a:ext cx="7447710" cy="1640139"/>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1711325" indent="-1711325"/>
            <a:r>
              <a:rPr lang="en-US" sz="4400" dirty="0" smtClean="0"/>
              <a:t>GEOSS</a:t>
            </a:r>
            <a:r>
              <a:rPr lang="en-US" sz="4400" b="0" dirty="0" smtClean="0"/>
              <a:t> and </a:t>
            </a:r>
            <a:r>
              <a:rPr lang="en-US" sz="4400" dirty="0" smtClean="0"/>
              <a:t>Water Science</a:t>
            </a:r>
            <a:endParaRPr lang="en-US" sz="4400" dirty="0"/>
          </a:p>
        </p:txBody>
      </p:sp>
    </p:spTree>
    <p:extLst>
      <p:ext uri="{BB962C8B-B14F-4D97-AF65-F5344CB8AC3E}">
        <p14:creationId xmlns:p14="http://schemas.microsoft.com/office/powerpoint/2010/main" val="322988595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198867_Globe-glow_v1_ai.png"/>
          <p:cNvPicPr>
            <a:picLocks noChangeAspect="1"/>
          </p:cNvPicPr>
          <p:nvPr/>
        </p:nvPicPr>
        <p:blipFill rotWithShape="1">
          <a:blip r:embed="rId3" cstate="print">
            <a:extLst>
              <a:ext uri="{28A0092B-C50C-407E-A947-70E740481C1C}">
                <a14:useLocalDpi xmlns:a14="http://schemas.microsoft.com/office/drawing/2010/main" val="0"/>
              </a:ext>
            </a:extLst>
          </a:blip>
          <a:srcRect l="34414" t="2824" r="1811" b="36721"/>
          <a:stretch/>
        </p:blipFill>
        <p:spPr>
          <a:xfrm>
            <a:off x="-1" y="2711991"/>
            <a:ext cx="3741616" cy="4146009"/>
          </a:xfrm>
          <a:prstGeom prst="rect">
            <a:avLst/>
          </a:prstGeom>
        </p:spPr>
      </p:pic>
      <p:sp>
        <p:nvSpPr>
          <p:cNvPr id="2" name="Title 1"/>
          <p:cNvSpPr>
            <a:spLocks noGrp="1"/>
          </p:cNvSpPr>
          <p:nvPr>
            <p:ph type="title"/>
          </p:nvPr>
        </p:nvSpPr>
        <p:spPr/>
        <p:txBody>
          <a:bodyPr/>
          <a:lstStyle/>
          <a:p>
            <a:r>
              <a:rPr lang="en-US" dirty="0"/>
              <a:t>Every Country Collects These Data</a:t>
            </a:r>
          </a:p>
        </p:txBody>
      </p:sp>
      <p:grpSp>
        <p:nvGrpSpPr>
          <p:cNvPr id="7171" name="Group 7170"/>
          <p:cNvGrpSpPr/>
          <p:nvPr/>
        </p:nvGrpSpPr>
        <p:grpSpPr>
          <a:xfrm>
            <a:off x="657060" y="1269899"/>
            <a:ext cx="2892309" cy="3305963"/>
            <a:chOff x="657060" y="1269899"/>
            <a:chExt cx="2892309" cy="3305963"/>
          </a:xfrm>
        </p:grpSpPr>
        <p:grpSp>
          <p:nvGrpSpPr>
            <p:cNvPr id="23" name="Group 22"/>
            <p:cNvGrpSpPr/>
            <p:nvPr/>
          </p:nvGrpSpPr>
          <p:grpSpPr>
            <a:xfrm>
              <a:off x="657060" y="1269899"/>
              <a:ext cx="2892309" cy="1635805"/>
              <a:chOff x="657060" y="1269899"/>
              <a:chExt cx="2892309" cy="1635805"/>
            </a:xfrm>
          </p:grpSpPr>
          <p:pic>
            <p:nvPicPr>
              <p:cNvPr id="7" name="Picture 2"/>
              <p:cNvPicPr>
                <a:picLocks noChangeAspect="1" noChangeArrowheads="1"/>
              </p:cNvPicPr>
              <p:nvPr/>
            </p:nvPicPr>
            <p:blipFill>
              <a:blip r:embed="rId4"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657060" y="1269899"/>
                <a:ext cx="2892309" cy="1635805"/>
              </a:xfrm>
              <a:prstGeom prst="rect">
                <a:avLst/>
              </a:prstGeom>
              <a:noFill/>
              <a:ln w="19050">
                <a:noFill/>
                <a:miter lim="800000"/>
                <a:headEnd/>
                <a:tailEnd/>
              </a:ln>
            </p:spPr>
          </p:pic>
          <p:grpSp>
            <p:nvGrpSpPr>
              <p:cNvPr id="13" name="Group 12"/>
              <p:cNvGrpSpPr/>
              <p:nvPr/>
            </p:nvGrpSpPr>
            <p:grpSpPr>
              <a:xfrm>
                <a:off x="2463536" y="1478545"/>
                <a:ext cx="1062888" cy="796377"/>
                <a:chOff x="3335289" y="1885394"/>
                <a:chExt cx="1120344" cy="839426"/>
              </a:xfrm>
            </p:grpSpPr>
            <p:sp>
              <p:nvSpPr>
                <p:cNvPr id="5" name="Can 4"/>
                <p:cNvSpPr/>
                <p:nvPr/>
              </p:nvSpPr>
              <p:spPr>
                <a:xfrm>
                  <a:off x="3335289" y="188539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37" name="TextBox 36"/>
                <p:cNvSpPr txBox="1"/>
                <p:nvPr/>
              </p:nvSpPr>
              <p:spPr>
                <a:xfrm>
                  <a:off x="3347105" y="2107262"/>
                  <a:ext cx="1096710" cy="551503"/>
                </a:xfrm>
                <a:prstGeom prst="rect">
                  <a:avLst/>
                </a:prstGeom>
                <a:noFill/>
              </p:spPr>
              <p:txBody>
                <a:bodyPr wrap="square" rtlCol="0">
                  <a:spAutoFit/>
                </a:bodyPr>
                <a:lstStyle/>
                <a:p>
                  <a:pPr algn="ctr" defTabSz="457200"/>
                  <a:r>
                    <a:rPr lang="en-US" sz="1400" b="1" dirty="0">
                      <a:solidFill>
                        <a:prstClr val="black"/>
                      </a:solidFill>
                    </a:rPr>
                    <a:t>United</a:t>
                  </a:r>
                  <a:br>
                    <a:rPr lang="en-US" sz="1400" b="1" dirty="0">
                      <a:solidFill>
                        <a:prstClr val="black"/>
                      </a:solidFill>
                    </a:rPr>
                  </a:br>
                  <a:r>
                    <a:rPr lang="en-US" sz="1400" b="1" dirty="0">
                      <a:solidFill>
                        <a:prstClr val="black"/>
                      </a:solidFill>
                    </a:rPr>
                    <a:t>States</a:t>
                  </a:r>
                </a:p>
              </p:txBody>
            </p:sp>
          </p:grpSp>
        </p:grpSp>
        <p:sp>
          <p:nvSpPr>
            <p:cNvPr id="7170" name="Right Arrow 7169"/>
            <p:cNvSpPr/>
            <p:nvPr/>
          </p:nvSpPr>
          <p:spPr bwMode="auto">
            <a:xfrm rot="18059028">
              <a:off x="-130801" y="3431220"/>
              <a:ext cx="2129688"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grpSp>
        <p:nvGrpSpPr>
          <p:cNvPr id="7175" name="Group 7174"/>
          <p:cNvGrpSpPr/>
          <p:nvPr/>
        </p:nvGrpSpPr>
        <p:grpSpPr>
          <a:xfrm>
            <a:off x="3373636" y="3751609"/>
            <a:ext cx="4898100" cy="1876840"/>
            <a:chOff x="2907122" y="3745129"/>
            <a:chExt cx="4898100" cy="1876840"/>
          </a:xfrm>
        </p:grpSpPr>
        <p:grpSp>
          <p:nvGrpSpPr>
            <p:cNvPr id="21" name="Group 20"/>
            <p:cNvGrpSpPr/>
            <p:nvPr/>
          </p:nvGrpSpPr>
          <p:grpSpPr>
            <a:xfrm>
              <a:off x="4799405" y="3745129"/>
              <a:ext cx="2270452" cy="1876840"/>
              <a:chOff x="4799405" y="3745129"/>
              <a:chExt cx="2270452" cy="1876840"/>
            </a:xfrm>
          </p:grpSpPr>
          <p:grpSp>
            <p:nvGrpSpPr>
              <p:cNvPr id="19" name="Group 18"/>
              <p:cNvGrpSpPr/>
              <p:nvPr/>
            </p:nvGrpSpPr>
            <p:grpSpPr>
              <a:xfrm>
                <a:off x="4799405" y="3745129"/>
                <a:ext cx="2270452" cy="1876840"/>
                <a:chOff x="6661296" y="3116039"/>
                <a:chExt cx="2120157" cy="1752600"/>
              </a:xfrm>
            </p:grpSpPr>
            <p:pic>
              <p:nvPicPr>
                <p:cNvPr id="7173"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pic>
              <p:nvPicPr>
                <p:cNvPr id="42"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grpSp>
          <p:grpSp>
            <p:nvGrpSpPr>
              <p:cNvPr id="46" name="Group 45"/>
              <p:cNvGrpSpPr/>
              <p:nvPr/>
            </p:nvGrpSpPr>
            <p:grpSpPr>
              <a:xfrm>
                <a:off x="4799405" y="3745129"/>
                <a:ext cx="2270452" cy="1876840"/>
                <a:chOff x="6661296" y="3116039"/>
                <a:chExt cx="2120157" cy="1752600"/>
              </a:xfrm>
            </p:grpSpPr>
            <p:pic>
              <p:nvPicPr>
                <p:cNvPr id="47"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pic>
              <p:nvPicPr>
                <p:cNvPr id="50"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grpSp>
        </p:grpSp>
        <p:grpSp>
          <p:nvGrpSpPr>
            <p:cNvPr id="43" name="Group 42"/>
            <p:cNvGrpSpPr/>
            <p:nvPr/>
          </p:nvGrpSpPr>
          <p:grpSpPr>
            <a:xfrm>
              <a:off x="6742334" y="4453174"/>
              <a:ext cx="1062888" cy="796377"/>
              <a:chOff x="3335289" y="1926374"/>
              <a:chExt cx="1120344" cy="839426"/>
            </a:xfrm>
          </p:grpSpPr>
          <p:sp>
            <p:nvSpPr>
              <p:cNvPr id="44" name="Can 43"/>
              <p:cNvSpPr/>
              <p:nvPr/>
            </p:nvSpPr>
            <p:spPr>
              <a:xfrm>
                <a:off x="3335289" y="192637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45" name="TextBox 44"/>
              <p:cNvSpPr txBox="1"/>
              <p:nvPr/>
            </p:nvSpPr>
            <p:spPr>
              <a:xfrm>
                <a:off x="3347105" y="2214117"/>
                <a:ext cx="1096710" cy="324414"/>
              </a:xfrm>
              <a:prstGeom prst="rect">
                <a:avLst/>
              </a:prstGeom>
              <a:noFill/>
            </p:spPr>
            <p:txBody>
              <a:bodyPr wrap="square" rtlCol="0">
                <a:spAutoFit/>
              </a:bodyPr>
              <a:lstStyle/>
              <a:p>
                <a:pPr algn="ctr" defTabSz="457200"/>
                <a:r>
                  <a:rPr lang="en-US" sz="1400" b="1" dirty="0" smtClean="0">
                    <a:solidFill>
                      <a:prstClr val="black"/>
                    </a:solidFill>
                  </a:rPr>
                  <a:t>Australia</a:t>
                </a:r>
                <a:endParaRPr lang="en-US" sz="1400" b="1" dirty="0">
                  <a:solidFill>
                    <a:prstClr val="black"/>
                  </a:solidFill>
                </a:endParaRPr>
              </a:p>
            </p:txBody>
          </p:sp>
        </p:grpSp>
        <p:sp>
          <p:nvSpPr>
            <p:cNvPr id="51" name="Right Arrow 50"/>
            <p:cNvSpPr/>
            <p:nvPr/>
          </p:nvSpPr>
          <p:spPr bwMode="auto">
            <a:xfrm rot="20483266">
              <a:off x="2907122" y="5073324"/>
              <a:ext cx="1998276"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grpSp>
        <p:nvGrpSpPr>
          <p:cNvPr id="7174" name="Group 7173"/>
          <p:cNvGrpSpPr/>
          <p:nvPr/>
        </p:nvGrpSpPr>
        <p:grpSpPr>
          <a:xfrm>
            <a:off x="271558" y="2832356"/>
            <a:ext cx="4924438" cy="1705690"/>
            <a:chOff x="271558" y="2832356"/>
            <a:chExt cx="4924438" cy="1705690"/>
          </a:xfrm>
        </p:grpSpPr>
        <p:pic>
          <p:nvPicPr>
            <p:cNvPr id="1029" name="Picture 5"/>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540159" y="2832356"/>
              <a:ext cx="2603399" cy="15886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ight Arrow 48"/>
            <p:cNvSpPr/>
            <p:nvPr/>
          </p:nvSpPr>
          <p:spPr bwMode="auto">
            <a:xfrm rot="19754465">
              <a:off x="271558" y="4378450"/>
              <a:ext cx="2909439"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29" name="Group 28"/>
            <p:cNvGrpSpPr/>
            <p:nvPr/>
          </p:nvGrpSpPr>
          <p:grpSpPr>
            <a:xfrm>
              <a:off x="4133108" y="3019026"/>
              <a:ext cx="1062888" cy="796377"/>
              <a:chOff x="3335289" y="1926374"/>
              <a:chExt cx="1120344" cy="839426"/>
            </a:xfrm>
          </p:grpSpPr>
          <p:sp>
            <p:nvSpPr>
              <p:cNvPr id="30" name="Can 29"/>
              <p:cNvSpPr/>
              <p:nvPr/>
            </p:nvSpPr>
            <p:spPr>
              <a:xfrm>
                <a:off x="3335289" y="192637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3347105" y="2214118"/>
                <a:ext cx="1096710" cy="324414"/>
              </a:xfrm>
              <a:prstGeom prst="rect">
                <a:avLst/>
              </a:prstGeom>
              <a:noFill/>
            </p:spPr>
            <p:txBody>
              <a:bodyPr wrap="square" rtlCol="0">
                <a:spAutoFit/>
              </a:bodyPr>
              <a:lstStyle/>
              <a:p>
                <a:pPr algn="ctr" defTabSz="457200"/>
                <a:r>
                  <a:rPr lang="en-US" sz="1400" b="1" dirty="0">
                    <a:solidFill>
                      <a:prstClr val="black"/>
                    </a:solidFill>
                  </a:rPr>
                  <a:t>Mexico</a:t>
                </a:r>
              </a:p>
            </p:txBody>
          </p:sp>
        </p:grpSp>
      </p:grpSp>
      <p:sp>
        <p:nvSpPr>
          <p:cNvPr id="32" name="TextBox 31"/>
          <p:cNvSpPr txBox="1"/>
          <p:nvPr/>
        </p:nvSpPr>
        <p:spPr>
          <a:xfrm>
            <a:off x="4589582" y="1513060"/>
            <a:ext cx="3801879" cy="1200328"/>
          </a:xfrm>
          <a:prstGeom prst="rect">
            <a:avLst/>
          </a:prstGeom>
          <a:noFill/>
        </p:spPr>
        <p:txBody>
          <a:bodyPr wrap="square" rtlCol="0">
            <a:spAutoFit/>
          </a:bodyPr>
          <a:lstStyle/>
          <a:p>
            <a:pPr marL="860425" indent="-860425" defTabSz="457200"/>
            <a:r>
              <a:rPr lang="en-US" sz="2400" dirty="0" smtClean="0">
                <a:solidFill>
                  <a:schemeClr val="tx1">
                    <a:lumMod val="65000"/>
                    <a:lumOff val="35000"/>
                  </a:schemeClr>
                </a:solidFill>
              </a:rPr>
              <a:t>We need</a:t>
            </a:r>
          </a:p>
          <a:p>
            <a:pPr marL="514350" defTabSz="457200"/>
            <a:r>
              <a:rPr lang="en-US" sz="2400" b="1" dirty="0" smtClean="0">
                <a:solidFill>
                  <a:schemeClr val="accent4">
                    <a:lumMod val="75000"/>
                  </a:schemeClr>
                </a:solidFill>
              </a:rPr>
              <a:t>Global </a:t>
            </a:r>
            <a:r>
              <a:rPr lang="en-US" sz="2400" b="1" dirty="0">
                <a:solidFill>
                  <a:schemeClr val="accent4">
                    <a:lumMod val="75000"/>
                  </a:schemeClr>
                </a:solidFill>
              </a:rPr>
              <a:t>Water </a:t>
            </a:r>
          </a:p>
          <a:p>
            <a:pPr marL="860425" indent="-860425" algn="r" defTabSz="457200"/>
            <a:r>
              <a:rPr lang="en-US" sz="2400" dirty="0" smtClean="0">
                <a:solidFill>
                  <a:schemeClr val="tx1">
                    <a:lumMod val="65000"/>
                    <a:lumOff val="35000"/>
                  </a:schemeClr>
                </a:solidFill>
              </a:rPr>
              <a:t>Data Integration</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815075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childTnLst>
                                </p:cTn>
                              </p:par>
                              <p:par>
                                <p:cTn id="8" presetID="10" presetClass="entr" presetSubtype="0" fill="hold" nodeType="withEffect">
                                  <p:stCondLst>
                                    <p:cond delay="30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1000"/>
                                        <p:tgtEl>
                                          <p:spTgt spid="7174"/>
                                        </p:tgtEl>
                                      </p:cBhvr>
                                    </p:animEffect>
                                  </p:childTnLst>
                                </p:cTn>
                              </p:par>
                              <p:par>
                                <p:cTn id="11" presetID="10" presetClass="entr" presetSubtype="0" fill="hold" nodeType="withEffect">
                                  <p:stCondLst>
                                    <p:cond delay="600"/>
                                  </p:stCondLst>
                                  <p:childTnLst>
                                    <p:set>
                                      <p:cBhvr>
                                        <p:cTn id="12" dur="1" fill="hold">
                                          <p:stCondLst>
                                            <p:cond delay="0"/>
                                          </p:stCondLst>
                                        </p:cTn>
                                        <p:tgtEl>
                                          <p:spTgt spid="7175"/>
                                        </p:tgtEl>
                                        <p:attrNameLst>
                                          <p:attrName>style.visibility</p:attrName>
                                        </p:attrNameLst>
                                      </p:cBhvr>
                                      <p:to>
                                        <p:strVal val="visible"/>
                                      </p:to>
                                    </p:set>
                                    <p:animEffect transition="in" filter="fade">
                                      <p:cBhvr>
                                        <p:cTn id="13" dur="1000"/>
                                        <p:tgtEl>
                                          <p:spTgt spid="71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295400"/>
            <a:ext cx="9144000" cy="5562600"/>
          </a:xfrm>
          <a:prstGeom prst="rect">
            <a:avLst/>
          </a:prstGeom>
          <a:solidFill>
            <a:srgbClr val="BDD5F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Observation in GEOSS – Sensor Web</a:t>
            </a:r>
            <a:endParaRPr lang="en-US" dirty="0"/>
          </a:p>
        </p:txBody>
      </p:sp>
      <p:pic>
        <p:nvPicPr>
          <p:cNvPr id="7" name="Picture 2"/>
          <p:cNvPicPr>
            <a:picLocks noChangeAspect="1" noChangeArrowheads="1"/>
          </p:cNvPicPr>
          <p:nvPr/>
        </p:nvPicPr>
        <p:blipFill>
          <a:blip r:embed="rId2">
            <a:clrChange>
              <a:clrFrom>
                <a:srgbClr val="BFD5E1"/>
              </a:clrFrom>
              <a:clrTo>
                <a:srgbClr val="BFD5E1">
                  <a:alpha val="0"/>
                </a:srgbClr>
              </a:clrTo>
            </a:clrChang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349726" y="1600200"/>
            <a:ext cx="8551302" cy="459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042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 name="Title 1"/>
          <p:cNvSpPr>
            <a:spLocks noGrp="1"/>
          </p:cNvSpPr>
          <p:nvPr>
            <p:ph type="title"/>
          </p:nvPr>
        </p:nvSpPr>
        <p:spPr/>
        <p:txBody>
          <a:bodyPr/>
          <a:lstStyle/>
          <a:p>
            <a:r>
              <a:rPr lang="en-US" dirty="0" smtClean="0"/>
              <a:t>Deduction in GEOSS – Model Web</a:t>
            </a:r>
            <a:endParaRPr lang="en-US" dirty="0"/>
          </a:p>
        </p:txBody>
      </p:sp>
      <p:sp>
        <p:nvSpPr>
          <p:cNvPr id="9" name="TextBox 8"/>
          <p:cNvSpPr txBox="1"/>
          <p:nvPr/>
        </p:nvSpPr>
        <p:spPr>
          <a:xfrm>
            <a:off x="718549" y="6026971"/>
            <a:ext cx="7706902" cy="346842"/>
          </a:xfrm>
          <a:prstGeom prst="rect">
            <a:avLst/>
          </a:prstGeom>
          <a:noFill/>
          <a:effectLst/>
        </p:spPr>
        <p:txBody>
          <a:bodyPr wrap="none" lIns="0" tIns="0" rIns="0" bIns="0" rtlCol="0" anchor="b">
            <a:noAutofit/>
          </a:bodyPr>
          <a:lstStyle/>
          <a:p>
            <a:pPr algn="ctr" eaLnBrk="0" hangingPunct="0">
              <a:lnSpc>
                <a:spcPts val="1800"/>
              </a:lnSpc>
            </a:pPr>
            <a:r>
              <a:rPr lang="en-US" sz="1600" dirty="0" smtClean="0">
                <a:solidFill>
                  <a:schemeClr val="bg1"/>
                </a:solidFill>
                <a:ea typeface="+mn-ea"/>
                <a:cs typeface="+mn-cs"/>
              </a:rPr>
              <a:t>Sensor Web and Model Web are important for the advancement of science</a:t>
            </a:r>
          </a:p>
        </p:txBody>
      </p:sp>
      <p:grpSp>
        <p:nvGrpSpPr>
          <p:cNvPr id="4" name="Group 3"/>
          <p:cNvGrpSpPr/>
          <p:nvPr/>
        </p:nvGrpSpPr>
        <p:grpSpPr>
          <a:xfrm>
            <a:off x="1097342" y="1368518"/>
            <a:ext cx="6950862" cy="2737035"/>
            <a:chOff x="1183650" y="1380847"/>
            <a:chExt cx="6950862" cy="2428811"/>
          </a:xfrm>
        </p:grpSpPr>
        <p:sp>
          <p:nvSpPr>
            <p:cNvPr id="10" name="Rectangle 3"/>
            <p:cNvSpPr txBox="1">
              <a:spLocks noChangeArrowheads="1"/>
            </p:cNvSpPr>
            <p:nvPr/>
          </p:nvSpPr>
          <p:spPr>
            <a:xfrm>
              <a:off x="1183650" y="1380847"/>
              <a:ext cx="3255036" cy="2416482"/>
            </a:xfrm>
            <a:prstGeom prst="rect">
              <a:avLst/>
            </a:prstGeom>
            <a:solidFill>
              <a:schemeClr val="accent1"/>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smtClean="0">
                  <a:solidFill>
                    <a:schemeClr val="bg1"/>
                  </a:solidFill>
                </a:rPr>
                <a:t>Deduction</a:t>
              </a:r>
              <a:r>
                <a:rPr lang="en-US" sz="2400" dirty="0" smtClean="0"/>
                <a:t> </a:t>
              </a:r>
              <a:r>
                <a:rPr lang="en-US" sz="1800" dirty="0" smtClean="0"/>
                <a:t/>
              </a:r>
              <a:br>
                <a:rPr lang="en-US" sz="1800" dirty="0" smtClean="0"/>
              </a:br>
              <a:r>
                <a:rPr lang="en-US" sz="1800" dirty="0" smtClean="0"/>
                <a:t>is the classical path of mathematical physics:</a:t>
              </a:r>
            </a:p>
            <a:p>
              <a:pPr marL="0" lvl="1" indent="0">
                <a:lnSpc>
                  <a:spcPct val="100000"/>
                </a:lnSpc>
                <a:buNone/>
              </a:pPr>
              <a:r>
                <a:rPr lang="en-US" sz="1800" b="1" dirty="0" smtClean="0"/>
                <a:t>Given</a:t>
              </a:r>
              <a:r>
                <a:rPr lang="en-US" sz="1800" dirty="0" smtClean="0"/>
                <a:t> a set of axioms                                          </a:t>
              </a:r>
            </a:p>
            <a:p>
              <a:pPr marL="0" lvl="1" indent="0">
                <a:lnSpc>
                  <a:spcPct val="100000"/>
                </a:lnSpc>
                <a:buNone/>
              </a:pPr>
              <a:r>
                <a:rPr lang="en-US" sz="1800" b="1" dirty="0" smtClean="0"/>
                <a:t>Then </a:t>
              </a:r>
              <a:r>
                <a:rPr lang="en-US" sz="1800" dirty="0"/>
                <a:t>by a logical process</a:t>
              </a:r>
            </a:p>
            <a:p>
              <a:pPr marL="0" lvl="1" indent="0">
                <a:lnSpc>
                  <a:spcPct val="100000"/>
                </a:lnSpc>
                <a:buNone/>
              </a:pPr>
              <a:r>
                <a:rPr lang="en-US" sz="1800" b="1" dirty="0"/>
                <a:t>Derive </a:t>
              </a:r>
              <a:r>
                <a:rPr lang="en-US" sz="1800" dirty="0"/>
                <a:t>a new principle or </a:t>
              </a:r>
              <a:r>
                <a:rPr lang="en-US" sz="1800" dirty="0" smtClean="0"/>
                <a:t>equation</a:t>
              </a:r>
              <a:endParaRPr lang="en-US" sz="1800" dirty="0"/>
            </a:p>
          </p:txBody>
        </p:sp>
        <p:sp>
          <p:nvSpPr>
            <p:cNvPr id="11" name="Rectangle 3"/>
            <p:cNvSpPr txBox="1">
              <a:spLocks noChangeArrowheads="1"/>
            </p:cNvSpPr>
            <p:nvPr/>
          </p:nvSpPr>
          <p:spPr>
            <a:xfrm>
              <a:off x="4879248" y="1408263"/>
              <a:ext cx="3255264" cy="2401395"/>
            </a:xfrm>
            <a:prstGeom prst="rect">
              <a:avLst/>
            </a:prstGeom>
            <a:solidFill>
              <a:srgbClr val="6FC6FA"/>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a:solidFill>
                    <a:srgbClr val="FFFFFF"/>
                  </a:solidFill>
                </a:rPr>
                <a:t>Computer Modeling </a:t>
              </a:r>
              <a:r>
                <a:rPr lang="en-US" sz="1800" b="1" dirty="0" smtClean="0">
                  <a:solidFill>
                    <a:srgbClr val="FFFFFF"/>
                  </a:solidFill>
                </a:rPr>
                <a:t/>
              </a:r>
              <a:br>
                <a:rPr lang="en-US" sz="1800" b="1" dirty="0" smtClean="0">
                  <a:solidFill>
                    <a:srgbClr val="FFFFFF"/>
                  </a:solidFill>
                </a:rPr>
              </a:br>
              <a:r>
                <a:rPr lang="en-US" sz="1800" dirty="0" smtClean="0"/>
                <a:t>is </a:t>
              </a:r>
              <a:r>
                <a:rPr lang="en-US" sz="1800" dirty="0"/>
                <a:t>a modern equivalent that </a:t>
              </a:r>
              <a:r>
                <a:rPr lang="en-US" sz="1800" dirty="0" smtClean="0"/>
                <a:t>says:</a:t>
              </a:r>
              <a:endParaRPr lang="en-US" sz="1800" dirty="0"/>
            </a:p>
            <a:p>
              <a:pPr marL="0" lvl="1" indent="0">
                <a:buNone/>
              </a:pPr>
              <a:r>
                <a:rPr lang="en-US" sz="1800" b="1" dirty="0"/>
                <a:t>Given</a:t>
              </a:r>
              <a:r>
                <a:rPr lang="en-US" sz="1800" dirty="0"/>
                <a:t> a set of input data</a:t>
              </a:r>
            </a:p>
            <a:p>
              <a:pPr marL="0" lvl="1" indent="0">
                <a:buNone/>
              </a:pPr>
              <a:r>
                <a:rPr lang="en-US" sz="1800" b="1" dirty="0"/>
                <a:t>Then</a:t>
              </a:r>
              <a:r>
                <a:rPr lang="en-US" sz="1800" dirty="0"/>
                <a:t> using an algorithm</a:t>
              </a:r>
            </a:p>
            <a:p>
              <a:pPr marL="0" lvl="1" indent="0">
                <a:buNone/>
              </a:pPr>
              <a:r>
                <a:rPr lang="en-US" sz="1800" b="1" dirty="0"/>
                <a:t>Derive</a:t>
              </a:r>
              <a:r>
                <a:rPr lang="en-US" sz="1800" dirty="0"/>
                <a:t> a computational </a:t>
              </a:r>
              <a:r>
                <a:rPr lang="en-US" sz="1800" dirty="0" smtClean="0"/>
                <a:t>result</a:t>
              </a:r>
              <a:endParaRPr lang="en-US" sz="1800" dirty="0"/>
            </a:p>
          </p:txBody>
        </p:sp>
      </p:grpSp>
      <p:sp>
        <p:nvSpPr>
          <p:cNvPr id="12" name="Rectangle 3"/>
          <p:cNvSpPr txBox="1">
            <a:spLocks noChangeArrowheads="1"/>
          </p:cNvSpPr>
          <p:nvPr/>
        </p:nvSpPr>
        <p:spPr>
          <a:xfrm>
            <a:off x="1358560" y="4370451"/>
            <a:ext cx="6428426" cy="1166199"/>
          </a:xfrm>
          <a:prstGeom prst="rect">
            <a:avLst/>
          </a:prstGeom>
          <a:solidFill>
            <a:schemeClr val="accent6"/>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a:solidFill>
                  <a:schemeClr val="bg1"/>
                </a:solidFill>
              </a:rPr>
              <a:t>Model Web </a:t>
            </a:r>
            <a:r>
              <a:rPr lang="en-US" sz="2200" b="1" dirty="0" smtClean="0">
                <a:solidFill>
                  <a:schemeClr val="bg1"/>
                </a:solidFill>
              </a:rPr>
              <a:t/>
            </a:r>
            <a:br>
              <a:rPr lang="en-US" sz="2200" b="1" dirty="0" smtClean="0">
                <a:solidFill>
                  <a:schemeClr val="bg1"/>
                </a:solidFill>
              </a:rPr>
            </a:br>
            <a:r>
              <a:rPr lang="en-US" sz="1800" dirty="0" smtClean="0">
                <a:solidFill>
                  <a:srgbClr val="000000"/>
                </a:solidFill>
              </a:rPr>
              <a:t>is </a:t>
            </a:r>
            <a:r>
              <a:rPr lang="en-US" sz="1800" dirty="0">
                <a:solidFill>
                  <a:srgbClr val="000000"/>
                </a:solidFill>
              </a:rPr>
              <a:t>interconnection on the internet of computer models and data: </a:t>
            </a:r>
            <a:r>
              <a:rPr lang="en-US" sz="1800" b="1" dirty="0" smtClean="0"/>
              <a:t>Model </a:t>
            </a:r>
            <a:r>
              <a:rPr lang="en-US" sz="1800" b="1" dirty="0"/>
              <a:t>as a Service</a:t>
            </a:r>
          </a:p>
          <a:p>
            <a:pPr marL="0" lvl="1" indent="0">
              <a:buNone/>
            </a:pPr>
            <a:endParaRPr lang="en-US" sz="1800" dirty="0">
              <a:solidFill>
                <a:srgbClr val="000000"/>
              </a:solidFill>
            </a:endParaRPr>
          </a:p>
          <a:p>
            <a:pPr marL="0" lvl="1" indent="0">
              <a:buNone/>
            </a:pPr>
            <a:endParaRPr lang="en-US" sz="1800" dirty="0">
              <a:solidFill>
                <a:srgbClr val="000000"/>
              </a:solidFill>
            </a:endParaRPr>
          </a:p>
        </p:txBody>
      </p:sp>
    </p:spTree>
    <p:extLst>
      <p:ext uri="{BB962C8B-B14F-4D97-AF65-F5344CB8AC3E}">
        <p14:creationId xmlns:p14="http://schemas.microsoft.com/office/powerpoint/2010/main" val="182857600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80434" cy="484632"/>
          </a:xfrm>
        </p:spPr>
        <p:txBody>
          <a:bodyPr/>
          <a:lstStyle/>
          <a:p>
            <a:r>
              <a:rPr lang="en-US" dirty="0" smtClean="0"/>
              <a:t>Connecting the Sensor Web and Model Web</a:t>
            </a:r>
            <a:endParaRPr lang="en-US" dirty="0"/>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2063047"/>
            <a:ext cx="2026730" cy="293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666" y="2063047"/>
            <a:ext cx="1841359" cy="295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5800" y="1756833"/>
            <a:ext cx="2014400" cy="320037"/>
          </a:xfrm>
          <a:prstGeom prst="rect">
            <a:avLst/>
          </a:prstGeom>
          <a:noFill/>
          <a:effectLst/>
        </p:spPr>
        <p:txBody>
          <a:bodyPr wrap="none" lIns="0" tIns="0" rIns="0" bIns="0" rtlCol="0">
            <a:noAutofit/>
          </a:bodyPr>
          <a:lstStyle/>
          <a:p>
            <a:pPr algn="ctr" eaLnBrk="0" hangingPunct="0">
              <a:lnSpc>
                <a:spcPts val="1800"/>
              </a:lnSpc>
            </a:pPr>
            <a:r>
              <a:rPr lang="en-US" b="1" dirty="0" smtClean="0">
                <a:solidFill>
                  <a:srgbClr val="007AC2"/>
                </a:solidFill>
                <a:ea typeface="+mn-ea"/>
                <a:cs typeface="+mn-cs"/>
              </a:rPr>
              <a:t>Deduction</a:t>
            </a:r>
          </a:p>
        </p:txBody>
      </p:sp>
      <p:sp>
        <p:nvSpPr>
          <p:cNvPr id="6" name="TextBox 5"/>
          <p:cNvSpPr txBox="1"/>
          <p:nvPr/>
        </p:nvSpPr>
        <p:spPr>
          <a:xfrm>
            <a:off x="6596380" y="1732175"/>
            <a:ext cx="1839000" cy="320037"/>
          </a:xfrm>
          <a:prstGeom prst="rect">
            <a:avLst/>
          </a:prstGeom>
          <a:noFill/>
          <a:effectLst/>
        </p:spPr>
        <p:txBody>
          <a:bodyPr wrap="none" lIns="0" tIns="0" rIns="0" bIns="0" rtlCol="0">
            <a:noAutofit/>
          </a:bodyPr>
          <a:lstStyle/>
          <a:p>
            <a:pPr algn="ctr" eaLnBrk="0" hangingPunct="0">
              <a:lnSpc>
                <a:spcPts val="1800"/>
              </a:lnSpc>
            </a:pPr>
            <a:r>
              <a:rPr lang="en-US" b="1" dirty="0" smtClean="0">
                <a:solidFill>
                  <a:srgbClr val="007AC2"/>
                </a:solidFill>
              </a:rPr>
              <a:t>Observation</a:t>
            </a:r>
          </a:p>
        </p:txBody>
      </p:sp>
      <p:sp>
        <p:nvSpPr>
          <p:cNvPr id="13" name="Block Arc 12"/>
          <p:cNvSpPr/>
          <p:nvPr/>
        </p:nvSpPr>
        <p:spPr bwMode="auto">
          <a:xfrm>
            <a:off x="9422962" y="1243798"/>
            <a:ext cx="2298015" cy="2134345"/>
          </a:xfrm>
          <a:prstGeom prst="blockArc">
            <a:avLst>
              <a:gd name="adj1" fmla="val 12452278"/>
              <a:gd name="adj2" fmla="val 19275304"/>
              <a:gd name="adj3" fmla="val 5503"/>
            </a:avLst>
          </a:prstGeom>
          <a:gradFill flip="none" rotWithShape="1">
            <a:gsLst>
              <a:gs pos="50000">
                <a:srgbClr val="00D7FF"/>
              </a:gs>
              <a:gs pos="10000">
                <a:srgbClr val="00D7FF">
                  <a:alpha val="0"/>
                </a:srgbClr>
              </a:gs>
              <a:gs pos="90000">
                <a:srgbClr val="00D7FF">
                  <a:alpha val="0"/>
                </a:srgbClr>
              </a:gs>
            </a:gsLst>
            <a:lin ang="0" scaled="1"/>
            <a:tileRect/>
          </a:gradFill>
          <a:ln w="12700" cap="flat" cmpd="sng" algn="ctr">
            <a:gradFill flip="none" rotWithShape="1">
              <a:gsLst>
                <a:gs pos="50000">
                  <a:srgbClr val="1BFEFF"/>
                </a:gs>
                <a:gs pos="7000">
                  <a:srgbClr val="1BFEFF">
                    <a:alpha val="0"/>
                  </a:srgbClr>
                </a:gs>
                <a:gs pos="93000">
                  <a:srgbClr val="1BFEFF">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a:endParaRPr lang="en-US" sz="1200" dirty="0">
              <a:solidFill>
                <a:schemeClr val="bg2"/>
              </a:solidFill>
              <a:latin typeface="Arial" charset="0"/>
              <a:ea typeface="ＭＳ Ｐゴシック" pitchFamily="16" charset="-128"/>
            </a:endParaRPr>
          </a:p>
        </p:txBody>
      </p:sp>
      <p:sp>
        <p:nvSpPr>
          <p:cNvPr id="14" name="Right Arrow 13"/>
          <p:cNvSpPr/>
          <p:nvPr/>
        </p:nvSpPr>
        <p:spPr bwMode="auto">
          <a:xfrm rot="20409962">
            <a:off x="9984980" y="2626713"/>
            <a:ext cx="1383424" cy="271910"/>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chemeClr val="accent3">
                    <a:lumMod val="60000"/>
                    <a:lumOff val="40000"/>
                  </a:schemeClr>
                </a:gs>
                <a:gs pos="7000">
                  <a:schemeClr val="accent3">
                    <a:lumMod val="60000"/>
                    <a:lumOff val="40000"/>
                    <a:alpha val="0"/>
                  </a:scheme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nvGrpSpPr>
          <p:cNvPr id="16" name="Group 15"/>
          <p:cNvGrpSpPr/>
          <p:nvPr/>
        </p:nvGrpSpPr>
        <p:grpSpPr>
          <a:xfrm>
            <a:off x="2905723" y="2203033"/>
            <a:ext cx="3480514" cy="2177282"/>
            <a:chOff x="2905723" y="2104401"/>
            <a:chExt cx="3480514" cy="2177282"/>
          </a:xfrm>
        </p:grpSpPr>
        <p:sp>
          <p:nvSpPr>
            <p:cNvPr id="7" name="TextBox 6"/>
            <p:cNvSpPr txBox="1"/>
            <p:nvPr/>
          </p:nvSpPr>
          <p:spPr>
            <a:xfrm>
              <a:off x="4923197" y="2821624"/>
              <a:ext cx="1463040" cy="729126"/>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lnSpc>
                  <a:spcPts val="1800"/>
                </a:lnSpc>
              </a:pPr>
              <a:r>
                <a:rPr lang="en-US" b="1" dirty="0" smtClean="0">
                  <a:solidFill>
                    <a:srgbClr val="000000"/>
                  </a:solidFill>
                  <a:ea typeface="+mn-ea"/>
                  <a:cs typeface="+mn-cs"/>
                </a:rPr>
                <a:t>Sensor</a:t>
              </a:r>
              <a:br>
                <a:rPr lang="en-US" b="1" dirty="0" smtClean="0">
                  <a:solidFill>
                    <a:srgbClr val="000000"/>
                  </a:solidFill>
                  <a:ea typeface="+mn-ea"/>
                  <a:cs typeface="+mn-cs"/>
                </a:rPr>
              </a:br>
              <a:r>
                <a:rPr lang="en-US" b="1" dirty="0" smtClean="0">
                  <a:solidFill>
                    <a:srgbClr val="000000"/>
                  </a:solidFill>
                  <a:ea typeface="+mn-ea"/>
                  <a:cs typeface="+mn-cs"/>
                </a:rPr>
                <a:t>Web</a:t>
              </a:r>
            </a:p>
          </p:txBody>
        </p:sp>
        <p:sp>
          <p:nvSpPr>
            <p:cNvPr id="8" name="TextBox 7"/>
            <p:cNvSpPr txBox="1"/>
            <p:nvPr/>
          </p:nvSpPr>
          <p:spPr>
            <a:xfrm>
              <a:off x="2905723" y="2821624"/>
              <a:ext cx="1462640" cy="729126"/>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lnSpc>
                  <a:spcPts val="1800"/>
                </a:lnSpc>
              </a:pPr>
              <a:r>
                <a:rPr lang="en-US" b="1" dirty="0" smtClean="0">
                  <a:solidFill>
                    <a:srgbClr val="000000"/>
                  </a:solidFill>
                  <a:ea typeface="+mn-ea"/>
                  <a:cs typeface="+mn-cs"/>
                </a:rPr>
                <a:t>Model</a:t>
              </a:r>
              <a:br>
                <a:rPr lang="en-US" b="1" dirty="0" smtClean="0">
                  <a:solidFill>
                    <a:srgbClr val="000000"/>
                  </a:solidFill>
                  <a:ea typeface="+mn-ea"/>
                  <a:cs typeface="+mn-cs"/>
                </a:rPr>
              </a:br>
              <a:r>
                <a:rPr lang="en-US" b="1" dirty="0" smtClean="0">
                  <a:solidFill>
                    <a:srgbClr val="000000"/>
                  </a:solidFill>
                  <a:ea typeface="+mn-ea"/>
                  <a:cs typeface="+mn-cs"/>
                </a:rPr>
                <a:t>Web</a:t>
              </a:r>
            </a:p>
          </p:txBody>
        </p:sp>
        <p:sp>
          <p:nvSpPr>
            <p:cNvPr id="9" name="Curved Left Arrow 8"/>
            <p:cNvSpPr/>
            <p:nvPr/>
          </p:nvSpPr>
          <p:spPr bwMode="auto">
            <a:xfrm rot="16200000">
              <a:off x="4300379" y="1424326"/>
              <a:ext cx="691203" cy="2051354"/>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sp>
          <p:nvSpPr>
            <p:cNvPr id="15" name="Curved Left Arrow 14"/>
            <p:cNvSpPr/>
            <p:nvPr/>
          </p:nvSpPr>
          <p:spPr bwMode="auto">
            <a:xfrm rot="5400000">
              <a:off x="4300379" y="2910407"/>
              <a:ext cx="691203" cy="2051350"/>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sp>
        <p:nvSpPr>
          <p:cNvPr id="17" name="TextBox 16"/>
          <p:cNvSpPr txBox="1"/>
          <p:nvPr/>
        </p:nvSpPr>
        <p:spPr>
          <a:xfrm>
            <a:off x="2905723" y="6026971"/>
            <a:ext cx="3836020" cy="346842"/>
          </a:xfrm>
          <a:prstGeom prst="rect">
            <a:avLst/>
          </a:prstGeom>
          <a:noFill/>
          <a:effectLst/>
        </p:spPr>
        <p:txBody>
          <a:bodyPr wrap="none" lIns="0" tIns="0" rIns="0" bIns="0" rtlCol="0" anchor="b">
            <a:noAutofit/>
          </a:bodyPr>
          <a:lstStyle/>
          <a:p>
            <a:pPr algn="ctr" eaLnBrk="0" hangingPunct="0">
              <a:lnSpc>
                <a:spcPts val="1800"/>
              </a:lnSpc>
            </a:pPr>
            <a:r>
              <a:rPr lang="en-US" sz="2400" dirty="0" smtClean="0">
                <a:solidFill>
                  <a:srgbClr val="0070C0"/>
                </a:solidFill>
                <a:ea typeface="+mn-ea"/>
                <a:cs typeface="+mn-cs"/>
              </a:rPr>
              <a:t>Contribution of GEOSS to Science</a:t>
            </a:r>
          </a:p>
        </p:txBody>
      </p:sp>
    </p:spTree>
    <p:extLst>
      <p:ext uri="{BB962C8B-B14F-4D97-AF65-F5344CB8AC3E}">
        <p14:creationId xmlns:p14="http://schemas.microsoft.com/office/powerpoint/2010/main" val="63833030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0" y="473021"/>
            <a:ext cx="9144000" cy="2267912"/>
          </a:xfrm>
          <a:prstGeom prst="rect">
            <a:avLst/>
          </a:prstGeom>
          <a:solidFill>
            <a:schemeClr val="bg1"/>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4" name="Rectangle 33"/>
          <p:cNvSpPr/>
          <p:nvPr/>
        </p:nvSpPr>
        <p:spPr bwMode="auto">
          <a:xfrm>
            <a:off x="0" y="5721615"/>
            <a:ext cx="9144000" cy="1137550"/>
          </a:xfrm>
          <a:prstGeom prst="rect">
            <a:avLst/>
          </a:prstGeom>
          <a:solidFill>
            <a:schemeClr val="tx2">
              <a:alpha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grpSp>
        <p:nvGrpSpPr>
          <p:cNvPr id="26" name="Group 25"/>
          <p:cNvGrpSpPr/>
          <p:nvPr/>
        </p:nvGrpSpPr>
        <p:grpSpPr>
          <a:xfrm>
            <a:off x="0" y="304548"/>
            <a:ext cx="9144000" cy="1019772"/>
            <a:chOff x="0" y="285109"/>
            <a:chExt cx="9144000" cy="1019772"/>
          </a:xfrm>
        </p:grpSpPr>
        <p:pic>
          <p:nvPicPr>
            <p:cNvPr id="25" name="Picture 24" descr="masthead2 2.jpg"/>
            <p:cNvPicPr>
              <a:picLocks noChangeAspect="1"/>
            </p:cNvPicPr>
            <p:nvPr/>
          </p:nvPicPr>
          <p:blipFill rotWithShape="1">
            <a:blip r:embed="rId2">
              <a:extLst>
                <a:ext uri="{28A0092B-C50C-407E-A947-70E740481C1C}">
                  <a14:useLocalDpi xmlns:a14="http://schemas.microsoft.com/office/drawing/2010/main" val="0"/>
                </a:ext>
              </a:extLst>
            </a:blip>
            <a:srcRect l="7113" t="17110" r="2345" b="7310"/>
            <a:stretch/>
          </p:blipFill>
          <p:spPr>
            <a:xfrm>
              <a:off x="0" y="454019"/>
              <a:ext cx="9144000" cy="763279"/>
            </a:xfrm>
            <a:prstGeom prst="rect">
              <a:avLst/>
            </a:prstGeom>
          </p:spPr>
        </p:pic>
        <p:pic>
          <p:nvPicPr>
            <p:cNvPr id="19" name="Picture 18" descr="cuahsi-gw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35" y="285109"/>
              <a:ext cx="1035788" cy="1019772"/>
            </a:xfrm>
            <a:prstGeom prst="rect">
              <a:avLst/>
            </a:prstGeom>
          </p:spPr>
        </p:pic>
      </p:grpSp>
      <p:pic>
        <p:nvPicPr>
          <p:cNvPr id="307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5842" y="1300783"/>
            <a:ext cx="2344116" cy="134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5"/>
          <p:cNvSpPr txBox="1"/>
          <p:nvPr/>
        </p:nvSpPr>
        <p:spPr>
          <a:xfrm>
            <a:off x="7377357" y="863824"/>
            <a:ext cx="1077669" cy="261610"/>
          </a:xfrm>
          <a:prstGeom prst="rect">
            <a:avLst/>
          </a:prstGeom>
          <a:noFill/>
        </p:spPr>
        <p:txBody>
          <a:bodyPr wrap="none" l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hlinkClick r:id="rId5"/>
              </a:rPr>
              <a:t>www.cuahsi.org</a:t>
            </a:r>
            <a:r>
              <a:rPr lang="en-US" sz="1400" dirty="0" smtClean="0"/>
              <a:t> </a:t>
            </a:r>
            <a:endParaRPr lang="en-US" sz="1400" dirty="0"/>
          </a:p>
        </p:txBody>
      </p:sp>
      <p:sp>
        <p:nvSpPr>
          <p:cNvPr id="18" name="TextBox 17"/>
          <p:cNvSpPr txBox="1"/>
          <p:nvPr/>
        </p:nvSpPr>
        <p:spPr>
          <a:xfrm>
            <a:off x="5441819" y="565879"/>
            <a:ext cx="3013206" cy="369332"/>
          </a:xfrm>
          <a:prstGeom prst="rect">
            <a:avLst/>
          </a:prstGeom>
          <a:noFill/>
          <a:ln>
            <a:noFill/>
          </a:ln>
          <a:effectLst/>
        </p:spPr>
        <p:txBody>
          <a:bodyPr wrap="square" lIns="0" tIns="0" rIns="0" bIns="0" rtlCol="0">
            <a:spAutoFit/>
          </a:bodyPr>
          <a:lstStyle/>
          <a:p>
            <a:pPr algn="r" eaLnBrk="0" hangingPunct="0"/>
            <a:r>
              <a:rPr lang="en-US" sz="1200" dirty="0" smtClean="0">
                <a:solidFill>
                  <a:srgbClr val="FFFFFF"/>
                </a:solidFill>
              </a:rPr>
              <a:t>Consortium of Universities for the Advancement of Hydrologic Science, Inc.</a:t>
            </a:r>
            <a:endParaRPr lang="en-US" sz="1200" dirty="0">
              <a:solidFill>
                <a:srgbClr val="FFFFFF"/>
              </a:solidFill>
            </a:endParaRPr>
          </a:p>
        </p:txBody>
      </p:sp>
      <p:sp>
        <p:nvSpPr>
          <p:cNvPr id="3" name="Content Placeholder 2"/>
          <p:cNvSpPr>
            <a:spLocks noGrp="1"/>
          </p:cNvSpPr>
          <p:nvPr>
            <p:ph sz="half" idx="4294967295"/>
          </p:nvPr>
        </p:nvSpPr>
        <p:spPr>
          <a:xfrm>
            <a:off x="1615653" y="1482787"/>
            <a:ext cx="4486633" cy="1135339"/>
          </a:xfrm>
        </p:spPr>
        <p:txBody>
          <a:bodyPr>
            <a:noAutofit/>
          </a:bodyPr>
          <a:lstStyle/>
          <a:p>
            <a:pPr marL="0" indent="0">
              <a:spcBef>
                <a:spcPts val="0"/>
              </a:spcBef>
              <a:spcAft>
                <a:spcPts val="0"/>
              </a:spcAft>
              <a:buNone/>
            </a:pPr>
            <a:r>
              <a:rPr lang="en-US" sz="1800" b="1" dirty="0" smtClean="0">
                <a:solidFill>
                  <a:srgbClr val="336799"/>
                </a:solidFill>
              </a:rPr>
              <a:t>CUAHSI </a:t>
            </a:r>
          </a:p>
          <a:p>
            <a:pPr marL="0" indent="0">
              <a:spcBef>
                <a:spcPts val="0"/>
              </a:spcBef>
              <a:spcAft>
                <a:spcPts val="0"/>
              </a:spcAft>
              <a:buNone/>
            </a:pPr>
            <a:r>
              <a:rPr lang="en-US" sz="1600" dirty="0" smtClean="0"/>
              <a:t>A consortium representing 125 US universities</a:t>
            </a:r>
          </a:p>
          <a:p>
            <a:pPr marL="0" indent="0">
              <a:spcBef>
                <a:spcPts val="0"/>
              </a:spcBef>
              <a:spcAft>
                <a:spcPts val="0"/>
              </a:spcAft>
              <a:buNone/>
            </a:pPr>
            <a:r>
              <a:rPr lang="en-US" sz="1600" dirty="0" smtClean="0"/>
              <a:t>Dr. Richard Hooper, President and CEO</a:t>
            </a:r>
            <a:br>
              <a:rPr lang="en-US" sz="1600" dirty="0" smtClean="0"/>
            </a:br>
            <a:endParaRPr lang="en-US" sz="1600" dirty="0" smtClean="0"/>
          </a:p>
        </p:txBody>
      </p:sp>
      <p:sp>
        <p:nvSpPr>
          <p:cNvPr id="15" name="Rectangle 14"/>
          <p:cNvSpPr/>
          <p:nvPr/>
        </p:nvSpPr>
        <p:spPr bwMode="auto">
          <a:xfrm>
            <a:off x="0" y="2704847"/>
            <a:ext cx="9144000" cy="3017520"/>
          </a:xfrm>
          <a:prstGeom prst="rect">
            <a:avLst/>
          </a:prstGeom>
          <a:solidFill>
            <a:schemeClr val="accent4">
              <a:lumMod val="40000"/>
              <a:lumOff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pic>
        <p:nvPicPr>
          <p:cNvPr id="8" name="Picture 3" descr="Figure 5.1.  Conceptualization of the Water Cycle (Schematic view)"/>
          <p:cNvPicPr>
            <a:picLocks noGrp="1" noChangeAspect="1" noChangeArrowheads="1"/>
          </p:cNvPicPr>
          <p:nvPr>
            <p:ph sz="half" idx="4294967295"/>
          </p:nvPr>
        </p:nvPicPr>
        <p:blipFill>
          <a:blip r:embed="rId6" cstate="print">
            <a:extLst>
              <a:ext uri="{28A0092B-C50C-407E-A947-70E740481C1C}">
                <a14:useLocalDpi xmlns:a14="http://schemas.microsoft.com/office/drawing/2010/main" val="0"/>
              </a:ext>
            </a:extLst>
          </a:blip>
          <a:srcRect/>
          <a:stretch>
            <a:fillRect/>
          </a:stretch>
        </p:blipFill>
        <p:spPr>
          <a:xfrm>
            <a:off x="4923019" y="2704846"/>
            <a:ext cx="3838698" cy="3017520"/>
          </a:xfrm>
          <a:noFill/>
          <a:ln w="19050" cmpd="sng">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2902754" y="6039121"/>
            <a:ext cx="5552271" cy="360091"/>
          </a:xfrm>
          <a:prstGeom prst="rect">
            <a:avLst/>
          </a:prstGeom>
          <a:noFill/>
          <a:effectLst/>
        </p:spPr>
        <p:txBody>
          <a:bodyPr wrap="none" lIns="0" tIns="0" rIns="0" bIns="0" rtlCol="0" anchor="b">
            <a:noAutofit/>
          </a:bodyPr>
          <a:lstStyle/>
          <a:p>
            <a:pPr algn="r" eaLnBrk="0" hangingPunct="0"/>
            <a:r>
              <a:rPr lang="en-US" b="1" dirty="0" smtClean="0">
                <a:solidFill>
                  <a:schemeClr val="accent4">
                    <a:lumMod val="20000"/>
                    <a:lumOff val="80000"/>
                  </a:schemeClr>
                </a:solidFill>
              </a:rPr>
              <a:t>Building an academic prototype system</a:t>
            </a:r>
          </a:p>
        </p:txBody>
      </p:sp>
      <p:sp>
        <p:nvSpPr>
          <p:cNvPr id="31" name="Content Placeholder 2"/>
          <p:cNvSpPr txBox="1">
            <a:spLocks/>
          </p:cNvSpPr>
          <p:nvPr/>
        </p:nvSpPr>
        <p:spPr>
          <a:xfrm>
            <a:off x="1615653" y="2911408"/>
            <a:ext cx="3081885" cy="2693571"/>
          </a:xfrm>
          <a:prstGeom prst="rect">
            <a:avLst/>
          </a:prstGeom>
        </p:spPr>
        <p:txBody>
          <a:bodyPr vert="horz" lIns="0" tIns="0" rIns="0" bIns="0" rtlCol="0">
            <a:noAutofit/>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1500" dirty="0" smtClean="0">
                <a:solidFill>
                  <a:schemeClr val="tx1">
                    <a:lumMod val="85000"/>
                    <a:lumOff val="15000"/>
                  </a:schemeClr>
                </a:solidFill>
              </a:rPr>
              <a:t>Supported by the </a:t>
            </a:r>
            <a:r>
              <a:rPr lang="en-US" sz="1500" b="1" dirty="0" smtClean="0">
                <a:solidFill>
                  <a:schemeClr val="accent3">
                    <a:lumMod val="75000"/>
                  </a:schemeClr>
                </a:solidFill>
              </a:rPr>
              <a:t>National Science Foundation</a:t>
            </a:r>
            <a:r>
              <a:rPr lang="en-US" sz="1500" dirty="0" smtClean="0">
                <a:solidFill>
                  <a:schemeClr val="tx1">
                    <a:lumMod val="85000"/>
                    <a:lumOff val="15000"/>
                  </a:schemeClr>
                </a:solidFill>
              </a:rPr>
              <a:t> Earth Science Division</a:t>
            </a:r>
          </a:p>
          <a:p>
            <a:pPr marL="0" indent="0">
              <a:buNone/>
            </a:pPr>
            <a:r>
              <a:rPr lang="en-US" sz="1500" dirty="0" smtClean="0">
                <a:solidFill>
                  <a:schemeClr val="tx1">
                    <a:lumMod val="85000"/>
                    <a:lumOff val="15000"/>
                  </a:schemeClr>
                </a:solidFill>
              </a:rPr>
              <a:t>Advances </a:t>
            </a:r>
            <a:r>
              <a:rPr lang="en-US" sz="1500" b="1" dirty="0" smtClean="0">
                <a:solidFill>
                  <a:srgbClr val="C37411"/>
                </a:solidFill>
              </a:rPr>
              <a:t>hydrologic science </a:t>
            </a:r>
            <a:r>
              <a:rPr lang="en-US" sz="1500" dirty="0" smtClean="0">
                <a:solidFill>
                  <a:schemeClr val="tx1">
                    <a:lumMod val="85000"/>
                    <a:lumOff val="15000"/>
                  </a:schemeClr>
                </a:solidFill>
              </a:rPr>
              <a:t>in nation’s universities</a:t>
            </a:r>
          </a:p>
          <a:p>
            <a:pPr marL="0" indent="0">
              <a:buNone/>
            </a:pPr>
            <a:r>
              <a:rPr lang="en-US" sz="1500" dirty="0" smtClean="0">
                <a:solidFill>
                  <a:schemeClr val="tx1">
                    <a:lumMod val="85000"/>
                    <a:lumOff val="15000"/>
                  </a:schemeClr>
                </a:solidFill>
              </a:rPr>
              <a:t>Includes a </a:t>
            </a:r>
            <a:r>
              <a:rPr lang="en-US" sz="1500" b="1" dirty="0" smtClean="0">
                <a:solidFill>
                  <a:srgbClr val="C37411"/>
                </a:solidFill>
              </a:rPr>
              <a:t>Hydrologic Information System </a:t>
            </a:r>
            <a:r>
              <a:rPr lang="en-US" sz="1500" dirty="0" smtClean="0">
                <a:solidFill>
                  <a:schemeClr val="tx1">
                    <a:lumMod val="85000"/>
                    <a:lumOff val="15000"/>
                  </a:schemeClr>
                </a:solidFill>
              </a:rPr>
              <a:t>project</a:t>
            </a:r>
          </a:p>
          <a:p>
            <a:pPr marL="0" indent="0">
              <a:buNone/>
            </a:pPr>
            <a:r>
              <a:rPr lang="en-US" sz="1500" dirty="0" smtClean="0">
                <a:solidFill>
                  <a:schemeClr val="tx1">
                    <a:lumMod val="85000"/>
                    <a:lumOff val="15000"/>
                  </a:schemeClr>
                </a:solidFill>
              </a:rPr>
              <a:t>Invented </a:t>
            </a:r>
            <a:r>
              <a:rPr lang="en-US" sz="1500" b="1" dirty="0" err="1" smtClean="0">
                <a:solidFill>
                  <a:srgbClr val="C37411"/>
                </a:solidFill>
              </a:rPr>
              <a:t>WaterML</a:t>
            </a:r>
            <a:r>
              <a:rPr lang="en-US" sz="1500" dirty="0" smtClean="0">
                <a:solidFill>
                  <a:srgbClr val="C37411"/>
                </a:solidFill>
              </a:rPr>
              <a:t> </a:t>
            </a:r>
            <a:r>
              <a:rPr lang="en-US" sz="1500" dirty="0" smtClean="0">
                <a:solidFill>
                  <a:schemeClr val="tx1">
                    <a:lumMod val="85000"/>
                    <a:lumOff val="15000"/>
                  </a:schemeClr>
                </a:solidFill>
              </a:rPr>
              <a:t>language for water resources time series</a:t>
            </a:r>
            <a:endParaRPr lang="en-US" sz="1500" dirty="0">
              <a:solidFill>
                <a:schemeClr val="tx1">
                  <a:lumMod val="85000"/>
                  <a:lumOff val="15000"/>
                </a:schemeClr>
              </a:solidFill>
            </a:endParaRPr>
          </a:p>
        </p:txBody>
      </p:sp>
    </p:spTree>
    <p:extLst>
      <p:ext uri="{BB962C8B-B14F-4D97-AF65-F5344CB8AC3E}">
        <p14:creationId xmlns:p14="http://schemas.microsoft.com/office/powerpoint/2010/main" val="285064104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a:xfrm>
            <a:off x="685800" y="457200"/>
            <a:ext cx="7763703" cy="484632"/>
          </a:xfrm>
        </p:spPr>
        <p:txBody>
          <a:bodyPr/>
          <a:lstStyle/>
          <a:p>
            <a:r>
              <a:rPr lang="en-US" dirty="0" err="1" smtClean="0"/>
              <a:t>WaterML</a:t>
            </a:r>
            <a:r>
              <a:rPr lang="en-US" dirty="0" smtClean="0"/>
              <a:t> </a:t>
            </a:r>
            <a:r>
              <a:rPr lang="en-US" sz="2400" b="0" dirty="0" smtClean="0">
                <a:solidFill>
                  <a:schemeClr val="tx1">
                    <a:lumMod val="50000"/>
                    <a:lumOff val="50000"/>
                  </a:schemeClr>
                </a:solidFill>
              </a:rPr>
              <a:t>–  the US Geological Survey</a:t>
            </a:r>
            <a:endParaRPr lang="en-US" b="0" dirty="0">
              <a:solidFill>
                <a:schemeClr val="tx1">
                  <a:lumMod val="50000"/>
                  <a:lumOff val="50000"/>
                </a:schemeClr>
              </a:solidFill>
            </a:endParaRPr>
          </a:p>
        </p:txBody>
      </p:sp>
      <p:sp>
        <p:nvSpPr>
          <p:cNvPr id="5" name="TextBox 4"/>
          <p:cNvSpPr txBox="1"/>
          <p:nvPr/>
        </p:nvSpPr>
        <p:spPr>
          <a:xfrm>
            <a:off x="730853" y="1477199"/>
            <a:ext cx="4228732" cy="288696"/>
          </a:xfrm>
          <a:prstGeom prst="rect">
            <a:avLst/>
          </a:prstGeom>
          <a:noFill/>
          <a:effectLst/>
        </p:spPr>
        <p:txBody>
          <a:bodyPr wrap="square" lIns="0" tIns="0" rIns="0" bIns="0" rtlCol="0">
            <a:noAutofit/>
          </a:bodyPr>
          <a:lstStyle/>
          <a:p>
            <a:pPr algn="ctr" defTabSz="457200" eaLnBrk="0" hangingPunct="0"/>
            <a:r>
              <a:rPr lang="en-US" sz="1600" dirty="0">
                <a:solidFill>
                  <a:schemeClr val="accent4">
                    <a:lumMod val="20000"/>
                    <a:lumOff val="80000"/>
                  </a:schemeClr>
                </a:solidFill>
                <a:cs typeface="Avenir LT Std 85 Heavy"/>
              </a:rPr>
              <a:t>Water time series data on the internet</a:t>
            </a:r>
            <a:endParaRPr lang="en-US" sz="1600" dirty="0" smtClean="0">
              <a:solidFill>
                <a:schemeClr val="accent4">
                  <a:lumMod val="20000"/>
                  <a:lumOff val="80000"/>
                </a:schemeClr>
              </a:solidFill>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54"/>
          <a:stretch/>
        </p:blipFill>
        <p:spPr bwMode="auto">
          <a:xfrm>
            <a:off x="5290979" y="1774465"/>
            <a:ext cx="2490978" cy="83802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78" y="3032520"/>
            <a:ext cx="3158525" cy="18300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wrap="square" lIns="1371600" tIns="45720" rIns="0" bIns="45720" rtlCol="0">
            <a:noAutofit/>
          </a:bodyPr>
          <a:lstStyle>
            <a:defPPr>
              <a:defRPr lang="en-US"/>
            </a:defPPr>
            <a:lvl1pPr algn="ctr" defTabSz="457200" eaLnBrk="0" hangingPunct="0">
              <a:defRPr>
                <a:solidFill>
                  <a:srgbClr val="595959"/>
                </a:solidFill>
                <a:cs typeface="Avenir LT Std 85 Heavy"/>
              </a:defRPr>
            </a:lvl1pPr>
          </a:lstStyle>
          <a:p>
            <a:pPr algn="l"/>
            <a:r>
              <a:rPr lang="en-US" sz="1400" b="1" dirty="0">
                <a:solidFill>
                  <a:schemeClr val="bg1"/>
                </a:solidFill>
              </a:rPr>
              <a:t>24/7/365 </a:t>
            </a:r>
            <a:r>
              <a:rPr lang="en-US" sz="1400" b="1" dirty="0" smtClean="0">
                <a:solidFill>
                  <a:schemeClr val="bg1"/>
                </a:solidFill>
              </a:rPr>
              <a:t>service </a:t>
            </a:r>
          </a:p>
          <a:p>
            <a:pPr algn="l"/>
            <a:r>
              <a:rPr lang="en-US" sz="1400" dirty="0" smtClean="0">
                <a:solidFill>
                  <a:schemeClr val="bg1"/>
                </a:solidFill>
              </a:rPr>
              <a:t>For daily </a:t>
            </a:r>
            <a:r>
              <a:rPr lang="en-US" sz="1400" dirty="0">
                <a:solidFill>
                  <a:schemeClr val="bg1"/>
                </a:solidFill>
              </a:rPr>
              <a:t>and real-time data</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4833200"/>
            <a:ext cx="5281514" cy="962025"/>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897233" y="6133543"/>
            <a:ext cx="5552270" cy="265670"/>
          </a:xfrm>
          <a:prstGeom prst="rect">
            <a:avLst/>
          </a:prstGeom>
          <a:noFill/>
          <a:effectLst/>
        </p:spPr>
        <p:txBody>
          <a:bodyPr wrap="square" lIns="0" tIns="0" rIns="0" bIns="0" rtlCol="0" anchor="b">
            <a:noAutofit/>
          </a:bodyPr>
          <a:lstStyle/>
          <a:p>
            <a:pPr algn="r" eaLnBrk="0" hangingPunct="0"/>
            <a:r>
              <a:rPr lang="en-US" sz="1400" dirty="0" smtClean="0">
                <a:solidFill>
                  <a:schemeClr val="accent4">
                    <a:lumMod val="40000"/>
                    <a:lumOff val="60000"/>
                  </a:schemeClr>
                </a:solidFill>
              </a:rPr>
              <a:t>. </a:t>
            </a:r>
            <a:r>
              <a:rPr lang="en-US" sz="1400" dirty="0">
                <a:solidFill>
                  <a:schemeClr val="accent4">
                    <a:lumMod val="40000"/>
                    <a:lumOff val="60000"/>
                  </a:schemeClr>
                </a:solidFill>
              </a:rPr>
              <a:t>. . O</a:t>
            </a:r>
            <a:r>
              <a:rPr lang="en-US" sz="1400" dirty="0" smtClean="0">
                <a:solidFill>
                  <a:schemeClr val="accent4">
                    <a:lumMod val="40000"/>
                    <a:lumOff val="60000"/>
                  </a:schemeClr>
                </a:solidFill>
              </a:rPr>
              <a:t>perational water web services system for the United States                  </a:t>
            </a:r>
            <a:endParaRPr lang="en-US" sz="1400" dirty="0">
              <a:solidFill>
                <a:schemeClr val="accent4">
                  <a:lumMod val="40000"/>
                  <a:lumOff val="60000"/>
                </a:schemeClr>
              </a:solidFill>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65895"/>
            <a:ext cx="4440631" cy="270100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572" y="2043112"/>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smtClean="0">
                <a:solidFill>
                  <a:schemeClr val="bg1"/>
                </a:solidFill>
                <a:hlinkClick r:id="rId7"/>
              </a:rPr>
              <a:t>http</a:t>
            </a:r>
            <a:r>
              <a:rPr lang="en-US" sz="1050">
                <a:solidFill>
                  <a:schemeClr val="bg1"/>
                </a:solidFill>
                <a:hlinkClick r:id="rId7"/>
              </a:rPr>
              <a:t>://</a:t>
            </a:r>
            <a:r>
              <a:rPr lang="en-US" sz="1050" smtClean="0">
                <a:solidFill>
                  <a:schemeClr val="bg1"/>
                </a:solidFill>
                <a:hlinkClick r:id="rId7"/>
              </a:rPr>
              <a:t>waterservices.usgs.gov/nwis/iv?sites=08158000&amp;period=P1D&amp;parameterCd=00060</a:t>
            </a:r>
            <a:r>
              <a:rPr lang="en-US" sz="1050" smtClean="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149331589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Rectangle 9"/>
          <p:cNvSpPr/>
          <p:nvPr/>
        </p:nvSpPr>
        <p:spPr bwMode="auto">
          <a:xfrm flipH="1">
            <a:off x="178411" y="1844271"/>
            <a:ext cx="4094100" cy="1140329"/>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 name="Title 1"/>
          <p:cNvSpPr>
            <a:spLocks noGrp="1"/>
          </p:cNvSpPr>
          <p:nvPr>
            <p:ph type="title"/>
          </p:nvPr>
        </p:nvSpPr>
        <p:spPr>
          <a:xfrm>
            <a:off x="685800" y="457200"/>
            <a:ext cx="7763703" cy="484632"/>
          </a:xfrm>
        </p:spPr>
        <p:txBody>
          <a:bodyPr/>
          <a:lstStyle/>
          <a:p>
            <a:r>
              <a:rPr lang="en-US" dirty="0" smtClean="0"/>
              <a:t>Web Pages and Web Services</a:t>
            </a:r>
            <a:endParaRPr lang="en-US" b="0" dirty="0">
              <a:solidFill>
                <a:schemeClr val="tx1">
                  <a:lumMod val="50000"/>
                  <a:lumOff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89984"/>
            <a:ext cx="3692336" cy="339311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9471" y="1995325"/>
            <a:ext cx="3534599" cy="596975"/>
          </a:xfrm>
          <a:prstGeom prst="rect">
            <a:avLst/>
          </a:prstGeom>
          <a:noFill/>
          <a:effectLst/>
        </p:spPr>
        <p:txBody>
          <a:bodyPr wrap="square" lIns="0" tIns="0" rIns="0" bIns="0" rtlCol="0">
            <a:noAutofit/>
          </a:bodyPr>
          <a:lstStyle/>
          <a:p>
            <a:pPr algn="r"/>
            <a:r>
              <a:rPr lang="en-US" sz="1600" b="1" dirty="0">
                <a:solidFill>
                  <a:schemeClr val="bg1"/>
                </a:solidFill>
              </a:rPr>
              <a:t>Web pages </a:t>
            </a:r>
            <a:r>
              <a:rPr lang="en-US" sz="1600" dirty="0" smtClean="0">
                <a:solidFill>
                  <a:schemeClr val="bg1">
                    <a:lumMod val="85000"/>
                  </a:schemeClr>
                </a:solidFill>
              </a:rPr>
              <a:t>deliver </a:t>
            </a:r>
            <a:r>
              <a:rPr lang="en-US" sz="1600" dirty="0">
                <a:solidFill>
                  <a:schemeClr val="bg1">
                    <a:lumMod val="85000"/>
                  </a:schemeClr>
                </a:solidFill>
              </a:rPr>
              <a:t>text and images</a:t>
            </a:r>
          </a:p>
          <a:p>
            <a:pPr algn="r"/>
            <a:r>
              <a:rPr lang="en-US" sz="1400" dirty="0">
                <a:hlinkClick r:id="rId3"/>
              </a:rPr>
              <a:t>http://water.usgs.gov</a:t>
            </a:r>
            <a:endParaRPr lang="en-US" sz="1400" b="1" dirty="0" smtClean="0">
              <a:ea typeface="+mn-ea"/>
              <a:cs typeface="+mn-cs"/>
            </a:endParaRPr>
          </a:p>
        </p:txBody>
      </p:sp>
      <p:sp>
        <p:nvSpPr>
          <p:cNvPr id="12" name="Rectangle 11"/>
          <p:cNvSpPr/>
          <p:nvPr/>
        </p:nvSpPr>
        <p:spPr bwMode="auto">
          <a:xfrm>
            <a:off x="5008031" y="1844271"/>
            <a:ext cx="4730192" cy="1140329"/>
          </a:xfrm>
          <a:prstGeom prst="rect">
            <a:avLst/>
          </a:prstGeom>
          <a:gradFill flip="none" rotWithShape="1">
            <a:gsLst>
              <a:gs pos="0">
                <a:srgbClr val="35AC46"/>
              </a:gs>
              <a:gs pos="100000">
                <a:srgbClr val="35AC46">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3" name="TextBox 12"/>
          <p:cNvSpPr txBox="1"/>
          <p:nvPr/>
        </p:nvSpPr>
        <p:spPr>
          <a:xfrm>
            <a:off x="5079006" y="1995325"/>
            <a:ext cx="4076148" cy="809204"/>
          </a:xfrm>
          <a:prstGeom prst="rect">
            <a:avLst/>
          </a:prstGeom>
          <a:noFill/>
          <a:effectLst/>
        </p:spPr>
        <p:txBody>
          <a:bodyPr wrap="square" lIns="0" tIns="0" rIns="0" bIns="0" rtlCol="0">
            <a:noAutofit/>
          </a:bodyPr>
          <a:lstStyle/>
          <a:p>
            <a:r>
              <a:rPr lang="en-US" sz="1600" b="1" dirty="0">
                <a:solidFill>
                  <a:schemeClr val="bg1"/>
                </a:solidFill>
              </a:rPr>
              <a:t>Web </a:t>
            </a:r>
            <a:r>
              <a:rPr lang="en-US" sz="1600" b="1" dirty="0" smtClean="0">
                <a:solidFill>
                  <a:schemeClr val="bg1"/>
                </a:solidFill>
              </a:rPr>
              <a:t>services </a:t>
            </a:r>
            <a:r>
              <a:rPr lang="en-US" sz="1600" dirty="0" smtClean="0">
                <a:solidFill>
                  <a:schemeClr val="bg1">
                    <a:lumMod val="85000"/>
                  </a:schemeClr>
                </a:solidFill>
              </a:rPr>
              <a:t>deliver data encoded in XML</a:t>
            </a:r>
            <a:endParaRPr lang="en-US" sz="1600" dirty="0">
              <a:solidFill>
                <a:schemeClr val="bg1">
                  <a:lumMod val="85000"/>
                </a:schemeClr>
              </a:solidFill>
            </a:endParaRPr>
          </a:p>
          <a:p>
            <a:r>
              <a:rPr lang="en-US" sz="1400" dirty="0">
                <a:hlinkClick r:id="rId4"/>
              </a:rPr>
              <a:t>http://waterservices.usgs.gov/</a:t>
            </a:r>
            <a:r>
              <a:rPr lang="en-US" sz="1400" dirty="0"/>
              <a:t> </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953" y="2689984"/>
            <a:ext cx="3770214" cy="3402644"/>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68200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6708" y="1278162"/>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TextBox 4"/>
          <p:cNvSpPr txBox="1"/>
          <p:nvPr/>
        </p:nvSpPr>
        <p:spPr>
          <a:xfrm>
            <a:off x="685800" y="304800"/>
            <a:ext cx="7973786" cy="533400"/>
          </a:xfrm>
          <a:prstGeom prst="rect">
            <a:avLst/>
          </a:prstGeom>
          <a:noFill/>
          <a:effectLst/>
        </p:spPr>
        <p:txBody>
          <a:bodyPr wrap="none" lIns="0" tIns="0" rIns="0" bIns="0" rtlCol="0">
            <a:noAutofit/>
          </a:bodyPr>
          <a:lstStyle/>
          <a:p>
            <a:pPr algn="l" eaLnBrk="0" hangingPunct="0"/>
            <a:endParaRPr lang="en-US" sz="2800" b="1" dirty="0" smtClean="0">
              <a:solidFill>
                <a:schemeClr val="tx2">
                  <a:lumMod val="50000"/>
                  <a:lumOff val="50000"/>
                </a:schemeClr>
              </a:solidFill>
              <a:ea typeface="+mn-ea"/>
              <a:cs typeface="+mn-cs"/>
            </a:endParaRPr>
          </a:p>
        </p:txBody>
      </p:sp>
      <p:sp>
        <p:nvSpPr>
          <p:cNvPr id="2" name="Title 1"/>
          <p:cNvSpPr>
            <a:spLocks noGrp="1"/>
          </p:cNvSpPr>
          <p:nvPr>
            <p:ph type="title"/>
          </p:nvPr>
        </p:nvSpPr>
        <p:spPr>
          <a:xfrm>
            <a:off x="685800" y="457200"/>
            <a:ext cx="8458200" cy="484632"/>
          </a:xfrm>
        </p:spPr>
        <p:txBody>
          <a:bodyPr/>
          <a:lstStyle/>
          <a:p>
            <a:r>
              <a:rPr lang="en-US" dirty="0" smtClean="0"/>
              <a:t>OGC/WMO </a:t>
            </a:r>
            <a:r>
              <a:rPr lang="en-US" sz="2200" b="0" dirty="0" smtClean="0">
                <a:solidFill>
                  <a:srgbClr val="7F7F7F"/>
                </a:solidFill>
              </a:rPr>
              <a:t>Hydrology Domain Working Group</a:t>
            </a:r>
            <a:endParaRPr lang="en-US" sz="2200" b="0" dirty="0">
              <a:solidFill>
                <a:srgbClr val="7F7F7F"/>
              </a:solidFill>
            </a:endParaRPr>
          </a:p>
        </p:txBody>
      </p:sp>
      <p:sp>
        <p:nvSpPr>
          <p:cNvPr id="20" name="Rectangle 19"/>
          <p:cNvSpPr/>
          <p:nvPr/>
        </p:nvSpPr>
        <p:spPr>
          <a:xfrm>
            <a:off x="0" y="5929851"/>
            <a:ext cx="9144000" cy="508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8" name="Group 7"/>
          <p:cNvGrpSpPr/>
          <p:nvPr/>
        </p:nvGrpSpPr>
        <p:grpSpPr>
          <a:xfrm>
            <a:off x="336346" y="5837202"/>
            <a:ext cx="1138494" cy="920966"/>
            <a:chOff x="459249" y="5837202"/>
            <a:chExt cx="1138494" cy="920966"/>
          </a:xfrm>
        </p:grpSpPr>
        <p:sp>
          <p:nvSpPr>
            <p:cNvPr id="22" name="Oval 21"/>
            <p:cNvSpPr>
              <a:spLocks noChangeAspect="1"/>
            </p:cNvSpPr>
            <p:nvPr/>
          </p:nvSpPr>
          <p:spPr bwMode="auto">
            <a:xfrm>
              <a:off x="895357" y="5837202"/>
              <a:ext cx="267335" cy="267335"/>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6" name="TextBox 25"/>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2008</a:t>
              </a:r>
              <a:endParaRPr lang="en-US" b="1" dirty="0">
                <a:solidFill>
                  <a:schemeClr val="accent4">
                    <a:lumMod val="20000"/>
                    <a:lumOff val="80000"/>
                  </a:schemeClr>
                </a:solidFill>
                <a:latin typeface="+mn-lt"/>
                <a:ea typeface="+mn-ea"/>
                <a:cs typeface="+mn-cs"/>
              </a:endParaRPr>
            </a:p>
          </p:txBody>
        </p:sp>
      </p:grpSp>
      <p:grpSp>
        <p:nvGrpSpPr>
          <p:cNvPr id="35" name="Group 34"/>
          <p:cNvGrpSpPr/>
          <p:nvPr/>
        </p:nvGrpSpPr>
        <p:grpSpPr>
          <a:xfrm>
            <a:off x="2172622" y="5807730"/>
            <a:ext cx="1138494" cy="950438"/>
            <a:chOff x="459249" y="5807730"/>
            <a:chExt cx="1138494" cy="950438"/>
          </a:xfrm>
        </p:grpSpPr>
        <p:sp>
          <p:nvSpPr>
            <p:cNvPr id="36" name="Oval 35"/>
            <p:cNvSpPr>
              <a:spLocks noChangeAspect="1"/>
            </p:cNvSpPr>
            <p:nvPr/>
          </p:nvSpPr>
          <p:spPr bwMode="auto">
            <a:xfrm>
              <a:off x="893289" y="5807730"/>
              <a:ext cx="271540" cy="27153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7" name="TextBox 36"/>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2009</a:t>
              </a:r>
              <a:endParaRPr lang="en-US" b="1" dirty="0">
                <a:solidFill>
                  <a:schemeClr val="accent4">
                    <a:lumMod val="20000"/>
                    <a:lumOff val="80000"/>
                  </a:schemeClr>
                </a:solidFill>
                <a:latin typeface="+mn-lt"/>
                <a:ea typeface="+mn-ea"/>
                <a:cs typeface="+mn-cs"/>
              </a:endParaRPr>
            </a:p>
          </p:txBody>
        </p:sp>
      </p:grpSp>
      <p:grpSp>
        <p:nvGrpSpPr>
          <p:cNvPr id="38" name="Group 37"/>
          <p:cNvGrpSpPr/>
          <p:nvPr/>
        </p:nvGrpSpPr>
        <p:grpSpPr>
          <a:xfrm>
            <a:off x="4008898" y="5807439"/>
            <a:ext cx="1138494" cy="950729"/>
            <a:chOff x="459249" y="5807439"/>
            <a:chExt cx="1138494" cy="950729"/>
          </a:xfrm>
        </p:grpSpPr>
        <p:sp>
          <p:nvSpPr>
            <p:cNvPr id="39" name="Oval 38"/>
            <p:cNvSpPr>
              <a:spLocks noChangeAspect="1"/>
            </p:cNvSpPr>
            <p:nvPr/>
          </p:nvSpPr>
          <p:spPr bwMode="auto">
            <a:xfrm>
              <a:off x="892998" y="5807439"/>
              <a:ext cx="272122" cy="27212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0" name="TextBox 39"/>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2010</a:t>
              </a:r>
              <a:endParaRPr lang="en-US" b="1" dirty="0">
                <a:solidFill>
                  <a:schemeClr val="accent4">
                    <a:lumMod val="20000"/>
                    <a:lumOff val="80000"/>
                  </a:schemeClr>
                </a:solidFill>
                <a:latin typeface="+mn-lt"/>
                <a:ea typeface="+mn-ea"/>
                <a:cs typeface="+mn-cs"/>
              </a:endParaRPr>
            </a:p>
          </p:txBody>
        </p:sp>
      </p:grpSp>
      <p:grpSp>
        <p:nvGrpSpPr>
          <p:cNvPr id="41" name="Group 40"/>
          <p:cNvGrpSpPr/>
          <p:nvPr/>
        </p:nvGrpSpPr>
        <p:grpSpPr>
          <a:xfrm>
            <a:off x="5845175" y="5807150"/>
            <a:ext cx="1138494" cy="951018"/>
            <a:chOff x="459249" y="5807150"/>
            <a:chExt cx="1138494" cy="951018"/>
          </a:xfrm>
        </p:grpSpPr>
        <p:sp>
          <p:nvSpPr>
            <p:cNvPr id="42" name="Oval 41"/>
            <p:cNvSpPr>
              <a:spLocks noChangeAspect="1"/>
            </p:cNvSpPr>
            <p:nvPr/>
          </p:nvSpPr>
          <p:spPr bwMode="auto">
            <a:xfrm>
              <a:off x="892709" y="5807150"/>
              <a:ext cx="272700" cy="27269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3" name="TextBox 42"/>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2011</a:t>
              </a:r>
              <a:endParaRPr lang="en-US" b="1" dirty="0">
                <a:solidFill>
                  <a:schemeClr val="accent4">
                    <a:lumMod val="20000"/>
                    <a:lumOff val="80000"/>
                  </a:schemeClr>
                </a:solidFill>
                <a:latin typeface="+mn-lt"/>
                <a:ea typeface="+mn-ea"/>
                <a:cs typeface="+mn-cs"/>
              </a:endParaRPr>
            </a:p>
          </p:txBody>
        </p:sp>
      </p:grpSp>
      <p:grpSp>
        <p:nvGrpSpPr>
          <p:cNvPr id="44" name="Group 43"/>
          <p:cNvGrpSpPr/>
          <p:nvPr/>
        </p:nvGrpSpPr>
        <p:grpSpPr>
          <a:xfrm>
            <a:off x="7681452" y="5806025"/>
            <a:ext cx="1138494" cy="952143"/>
            <a:chOff x="459249" y="5806025"/>
            <a:chExt cx="1138494" cy="952143"/>
          </a:xfrm>
        </p:grpSpPr>
        <p:sp>
          <p:nvSpPr>
            <p:cNvPr id="45" name="Oval 44"/>
            <p:cNvSpPr>
              <a:spLocks noChangeAspect="1"/>
            </p:cNvSpPr>
            <p:nvPr/>
          </p:nvSpPr>
          <p:spPr bwMode="auto">
            <a:xfrm>
              <a:off x="891585" y="5806025"/>
              <a:ext cx="274948" cy="27494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6" name="TextBox 45"/>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2012</a:t>
              </a:r>
              <a:endParaRPr lang="en-US" b="1" dirty="0">
                <a:solidFill>
                  <a:schemeClr val="accent4">
                    <a:lumMod val="20000"/>
                    <a:lumOff val="80000"/>
                  </a:schemeClr>
                </a:solidFill>
                <a:latin typeface="+mn-lt"/>
                <a:ea typeface="+mn-ea"/>
                <a:cs typeface="+mn-cs"/>
              </a:endParaRPr>
            </a:p>
          </p:txBody>
        </p:sp>
      </p:grpSp>
      <p:grpSp>
        <p:nvGrpSpPr>
          <p:cNvPr id="4" name="Group 3"/>
          <p:cNvGrpSpPr/>
          <p:nvPr/>
        </p:nvGrpSpPr>
        <p:grpSpPr>
          <a:xfrm>
            <a:off x="1462127" y="3828458"/>
            <a:ext cx="2673097" cy="1979272"/>
            <a:chOff x="1462127" y="3828458"/>
            <a:chExt cx="2673097" cy="1979272"/>
          </a:xfrm>
        </p:grpSpPr>
        <p:cxnSp>
          <p:nvCxnSpPr>
            <p:cNvPr id="56" name="Straight Connector 55"/>
            <p:cNvCxnSpPr>
              <a:stCxn id="36" idx="0"/>
            </p:cNvCxnSpPr>
            <p:nvPr/>
          </p:nvCxnSpPr>
          <p:spPr bwMode="auto">
            <a:xfrm flipV="1">
              <a:off x="2742432" y="4303239"/>
              <a:ext cx="768" cy="150449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47" name="Group 46"/>
            <p:cNvGrpSpPr/>
            <p:nvPr/>
          </p:nvGrpSpPr>
          <p:grpSpPr>
            <a:xfrm>
              <a:off x="1462127" y="3828458"/>
              <a:ext cx="2673097" cy="1489458"/>
              <a:chOff x="5331010" y="1131039"/>
              <a:chExt cx="3358417" cy="1984469"/>
            </a:xfrm>
          </p:grpSpPr>
          <p:pic>
            <p:nvPicPr>
              <p:cNvPr id="49" name="Picture 4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690" b="930"/>
              <a:stretch/>
            </p:blipFill>
            <p:spPr bwMode="auto">
              <a:xfrm>
                <a:off x="5331010" y="1142048"/>
                <a:ext cx="3350449" cy="1973460"/>
              </a:xfrm>
              <a:prstGeom prst="rect">
                <a:avLst/>
              </a:prstGeom>
              <a:solidFill>
                <a:schemeClr val="bg1"/>
              </a:solidFill>
              <a:ln w="19050" cmpd="sng">
                <a:solidFill>
                  <a:srgbClr val="00B9F2"/>
                </a:solidFill>
                <a:miter lim="800000"/>
                <a:headEnd/>
                <a:tailEnd/>
              </a:ln>
              <a:effectLst/>
              <a:extLst/>
            </p:spPr>
          </p:pic>
          <p:sp>
            <p:nvSpPr>
              <p:cNvPr id="50" name="TextBox 16"/>
              <p:cNvSpPr txBox="1"/>
              <p:nvPr/>
            </p:nvSpPr>
            <p:spPr>
              <a:xfrm>
                <a:off x="5331010" y="1131039"/>
                <a:ext cx="3358417" cy="307777"/>
              </a:xfrm>
              <a:prstGeom prst="rect">
                <a:avLst/>
              </a:prstGeom>
              <a:solidFill>
                <a:srgbClr val="00B9F2"/>
              </a:solidFill>
              <a:ln>
                <a:solidFill>
                  <a:srgbClr val="00B9F2"/>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bg1"/>
                    </a:solidFill>
                  </a:rPr>
                  <a:t>November 2009</a:t>
                </a:r>
                <a:endParaRPr lang="en-US" sz="1400" b="1" dirty="0">
                  <a:solidFill>
                    <a:schemeClr val="bg1"/>
                  </a:solidFill>
                </a:endParaRPr>
              </a:p>
            </p:txBody>
          </p:sp>
        </p:grpSp>
      </p:grpSp>
      <p:grpSp>
        <p:nvGrpSpPr>
          <p:cNvPr id="3" name="Group 2"/>
          <p:cNvGrpSpPr/>
          <p:nvPr/>
        </p:nvGrpSpPr>
        <p:grpSpPr>
          <a:xfrm>
            <a:off x="287401" y="3142536"/>
            <a:ext cx="3414804" cy="2694666"/>
            <a:chOff x="287401" y="3142536"/>
            <a:chExt cx="3414804" cy="2694666"/>
          </a:xfrm>
        </p:grpSpPr>
        <p:cxnSp>
          <p:nvCxnSpPr>
            <p:cNvPr id="21" name="Straight Connector 20"/>
            <p:cNvCxnSpPr/>
            <p:nvPr/>
          </p:nvCxnSpPr>
          <p:spPr bwMode="auto">
            <a:xfrm flipH="1" flipV="1">
              <a:off x="904816" y="3608873"/>
              <a:ext cx="1554" cy="222832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 name="TextBox 50"/>
            <p:cNvSpPr txBox="1"/>
            <p:nvPr/>
          </p:nvSpPr>
          <p:spPr>
            <a:xfrm>
              <a:off x="287401" y="3142536"/>
              <a:ext cx="3414804" cy="466338"/>
            </a:xfrm>
            <a:prstGeom prst="rect">
              <a:avLst/>
            </a:prstGeom>
            <a:solidFill>
              <a:schemeClr val="bg1"/>
            </a:solidFill>
            <a:ln w="19050">
              <a:solidFill>
                <a:srgbClr val="00B9F2"/>
              </a:solidFill>
            </a:ln>
            <a:effectLst/>
          </p:spPr>
          <p:txBody>
            <a:bodyPr wrap="none" lIns="0" tIns="0" rIns="0" bIns="0" rtlCol="0">
              <a:noAutofit/>
            </a:bodyPr>
            <a:lstStyle/>
            <a:p>
              <a:pPr algn="ctr" eaLnBrk="0" hangingPunct="0">
                <a:lnSpc>
                  <a:spcPts val="1800"/>
                </a:lnSpc>
              </a:pPr>
              <a:r>
                <a:rPr lang="en-US" sz="1200" dirty="0" smtClean="0"/>
                <a:t>Hydrology Domain Working Group formed</a:t>
              </a:r>
            </a:p>
            <a:p>
              <a:pPr algn="ctr" eaLnBrk="0" hangingPunct="0">
                <a:lnSpc>
                  <a:spcPts val="1800"/>
                </a:lnSpc>
              </a:pPr>
              <a:r>
                <a:rPr lang="en-US" sz="1200" dirty="0" smtClean="0"/>
                <a:t>OGC observer at WMO Congress on Hydrology</a:t>
              </a:r>
            </a:p>
          </p:txBody>
        </p:sp>
      </p:grpSp>
      <p:grpSp>
        <p:nvGrpSpPr>
          <p:cNvPr id="6" name="Group 5"/>
          <p:cNvGrpSpPr/>
          <p:nvPr/>
        </p:nvGrpSpPr>
        <p:grpSpPr>
          <a:xfrm>
            <a:off x="4401833" y="3172011"/>
            <a:ext cx="3408667" cy="2635428"/>
            <a:chOff x="4401833" y="3172011"/>
            <a:chExt cx="3408667" cy="2635428"/>
          </a:xfrm>
        </p:grpSpPr>
        <p:cxnSp>
          <p:nvCxnSpPr>
            <p:cNvPr id="62" name="Straight Connector 61"/>
            <p:cNvCxnSpPr/>
            <p:nvPr/>
          </p:nvCxnSpPr>
          <p:spPr bwMode="auto">
            <a:xfrm flipV="1">
              <a:off x="6414422" y="4325250"/>
              <a:ext cx="0" cy="1464295"/>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64" name="Straight Connector 63"/>
            <p:cNvCxnSpPr>
              <a:stCxn id="39" idx="0"/>
            </p:cNvCxnSpPr>
            <p:nvPr/>
          </p:nvCxnSpPr>
          <p:spPr bwMode="auto">
            <a:xfrm flipV="1">
              <a:off x="4578708" y="4303239"/>
              <a:ext cx="0" cy="150420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2" name="TextBox 51"/>
            <p:cNvSpPr txBox="1"/>
            <p:nvPr/>
          </p:nvSpPr>
          <p:spPr>
            <a:xfrm>
              <a:off x="4401833" y="3172011"/>
              <a:ext cx="3408667" cy="1170879"/>
            </a:xfrm>
            <a:prstGeom prst="rect">
              <a:avLst/>
            </a:prstGeom>
            <a:solidFill>
              <a:schemeClr val="bg1"/>
            </a:solidFill>
            <a:ln w="19050">
              <a:solidFill>
                <a:srgbClr val="00B9F2"/>
              </a:solidFill>
            </a:ln>
            <a:effectLst/>
          </p:spPr>
          <p:txBody>
            <a:bodyPr wrap="none" lIns="0" tIns="0" rIns="0" bIns="0" rtlCol="0">
              <a:noAutofit/>
            </a:bodyPr>
            <a:lstStyle/>
            <a:p>
              <a:pPr algn="ctr" eaLnBrk="0" hangingPunct="0">
                <a:lnSpc>
                  <a:spcPts val="1800"/>
                </a:lnSpc>
              </a:pPr>
              <a:r>
                <a:rPr lang="en-US" sz="1400" dirty="0" smtClean="0"/>
                <a:t>Technical Meetings Each 3 Months</a:t>
              </a:r>
              <a:br>
                <a:rPr lang="en-US" sz="1400" dirty="0" smtClean="0"/>
              </a:br>
              <a:r>
                <a:rPr lang="en-US" sz="1400" dirty="0" smtClean="0"/>
                <a:t>Four Interoperability Experiments</a:t>
              </a:r>
            </a:p>
            <a:p>
              <a:pPr algn="ctr" eaLnBrk="0" hangingPunct="0">
                <a:lnSpc>
                  <a:spcPts val="1800"/>
                </a:lnSpc>
              </a:pPr>
              <a:r>
                <a:rPr lang="en-US" sz="1400" dirty="0" smtClean="0"/>
                <a:t> (Surface water, groundwater, forecasting)</a:t>
              </a:r>
            </a:p>
            <a:p>
              <a:pPr algn="ctr" eaLnBrk="0" hangingPunct="0">
                <a:lnSpc>
                  <a:spcPts val="1800"/>
                </a:lnSpc>
              </a:pPr>
              <a:r>
                <a:rPr lang="en-US" sz="1400" dirty="0" smtClean="0"/>
                <a:t>Annual week-long workshops</a:t>
              </a:r>
            </a:p>
            <a:p>
              <a:pPr algn="ctr" eaLnBrk="0" hangingPunct="0">
                <a:lnSpc>
                  <a:spcPts val="1800"/>
                </a:lnSpc>
              </a:pPr>
              <a:r>
                <a:rPr lang="en-US" sz="1400" dirty="0" smtClean="0"/>
                <a:t>Involvement by many countries</a:t>
              </a:r>
            </a:p>
          </p:txBody>
        </p:sp>
      </p:grpSp>
      <p:grpSp>
        <p:nvGrpSpPr>
          <p:cNvPr id="53" name="Group 52"/>
          <p:cNvGrpSpPr/>
          <p:nvPr/>
        </p:nvGrpSpPr>
        <p:grpSpPr>
          <a:xfrm>
            <a:off x="-63961" y="1506785"/>
            <a:ext cx="4778730" cy="484948"/>
            <a:chOff x="-63960" y="1499291"/>
            <a:chExt cx="3428810" cy="499935"/>
          </a:xfrm>
        </p:grpSpPr>
        <p:sp>
          <p:nvSpPr>
            <p:cNvPr id="54" name="Rounded Rectangle 53"/>
            <p:cNvSpPr/>
            <p:nvPr/>
          </p:nvSpPr>
          <p:spPr bwMode="auto">
            <a:xfrm>
              <a:off x="-63960" y="1499291"/>
              <a:ext cx="3428810" cy="499935"/>
            </a:xfrm>
            <a:prstGeom prst="roundRect">
              <a:avLst>
                <a:gd name="adj" fmla="val 11438"/>
              </a:avLst>
            </a:prstGeom>
            <a:solidFill>
              <a:schemeClr val="accent4">
                <a:lumMod val="20000"/>
                <a:lumOff val="80000"/>
              </a:schemeClr>
            </a:solidFill>
            <a:ln w="19050" cmpd="sng">
              <a:solidFill>
                <a:schemeClr val="accent4">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5" name="TextBox 54"/>
            <p:cNvSpPr txBox="1"/>
            <p:nvPr/>
          </p:nvSpPr>
          <p:spPr>
            <a:xfrm>
              <a:off x="527840" y="1624246"/>
              <a:ext cx="2724983" cy="253830"/>
            </a:xfrm>
            <a:prstGeom prst="rect">
              <a:avLst/>
            </a:prstGeom>
            <a:noFill/>
          </p:spPr>
          <p:txBody>
            <a:bodyPr wrap="square" lIns="0" tIns="0" rIns="0" bIns="0" rtlCol="0">
              <a:spAutoFit/>
            </a:bodyPr>
            <a:lstStyle/>
            <a:p>
              <a:r>
                <a:rPr lang="en-US" sz="1600" b="1" dirty="0" smtClean="0"/>
                <a:t>4-Year International Effort </a:t>
              </a:r>
              <a:r>
                <a:rPr lang="en-US" sz="1600" b="1" dirty="0" smtClean="0">
                  <a:solidFill>
                    <a:schemeClr val="accent4">
                      <a:lumMod val="75000"/>
                    </a:schemeClr>
                  </a:solidFill>
                </a:rPr>
                <a:t>– </a:t>
              </a:r>
              <a:r>
                <a:rPr lang="en-US" sz="1600" b="1" dirty="0" err="1" smtClean="0">
                  <a:solidFill>
                    <a:schemeClr val="accent4">
                      <a:lumMod val="75000"/>
                    </a:schemeClr>
                  </a:solidFill>
                </a:rPr>
                <a:t>WaterML</a:t>
              </a:r>
              <a:endParaRPr lang="en-US" sz="1600" b="1" dirty="0">
                <a:solidFill>
                  <a:schemeClr val="accent4">
                    <a:lumMod val="75000"/>
                  </a:schemeClr>
                </a:solidFill>
              </a:endParaRPr>
            </a:p>
          </p:txBody>
        </p:sp>
      </p:grpSp>
      <p:grpSp>
        <p:nvGrpSpPr>
          <p:cNvPr id="10" name="Group 9"/>
          <p:cNvGrpSpPr/>
          <p:nvPr/>
        </p:nvGrpSpPr>
        <p:grpSpPr>
          <a:xfrm>
            <a:off x="5544283" y="1948163"/>
            <a:ext cx="3421340" cy="3868793"/>
            <a:chOff x="5544283" y="1948163"/>
            <a:chExt cx="3421340" cy="3868793"/>
          </a:xfrm>
        </p:grpSpPr>
        <p:grpSp>
          <p:nvGrpSpPr>
            <p:cNvPr id="9" name="Group 8"/>
            <p:cNvGrpSpPr/>
            <p:nvPr/>
          </p:nvGrpSpPr>
          <p:grpSpPr>
            <a:xfrm>
              <a:off x="5544283" y="1948163"/>
              <a:ext cx="3421340" cy="3868793"/>
              <a:chOff x="5544283" y="1948163"/>
              <a:chExt cx="3421340" cy="3868793"/>
            </a:xfrm>
          </p:grpSpPr>
          <p:cxnSp>
            <p:nvCxnSpPr>
              <p:cNvPr id="68" name="Straight Connector 67"/>
              <p:cNvCxnSpPr/>
              <p:nvPr/>
            </p:nvCxnSpPr>
            <p:spPr bwMode="auto">
              <a:xfrm flipV="1">
                <a:off x="8250699" y="2868825"/>
                <a:ext cx="0" cy="294813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7" name="Rectangle 6"/>
              <p:cNvSpPr/>
              <p:nvPr/>
            </p:nvSpPr>
            <p:spPr>
              <a:xfrm>
                <a:off x="5544283" y="1948163"/>
                <a:ext cx="3421340" cy="276999"/>
              </a:xfrm>
              <a:prstGeom prst="rect">
                <a:avLst/>
              </a:prstGeom>
              <a:solidFill>
                <a:schemeClr val="bg1"/>
              </a:solidFill>
              <a:ln w="19050">
                <a:solidFill>
                  <a:srgbClr val="00B9F2"/>
                </a:solidFill>
              </a:ln>
            </p:spPr>
            <p:txBody>
              <a:bodyPr wrap="square">
                <a:spAutoFit/>
              </a:bodyPr>
              <a:lstStyle/>
              <a:p>
                <a:pPr algn="ctr"/>
                <a:r>
                  <a:rPr lang="en-US" sz="1200" dirty="0"/>
                  <a:t>A time series </a:t>
                </a:r>
                <a:r>
                  <a:rPr lang="en-US" sz="1200" dirty="0" smtClean="0"/>
                  <a:t>for </a:t>
                </a:r>
                <a:r>
                  <a:rPr lang="en-US" sz="1200" dirty="0"/>
                  <a:t>one variable at one location</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216" y="2581359"/>
              <a:ext cx="1469256" cy="269121"/>
            </a:xfrm>
            <a:prstGeom prst="rect">
              <a:avLst/>
            </a:prstGeom>
            <a:noFill/>
            <a:ln w="25400">
              <a:solidFill>
                <a:srgbClr val="00B9F2"/>
              </a:solidFill>
              <a:miter lim="800000"/>
              <a:headEnd/>
              <a:tailEnd/>
            </a:ln>
            <a:extLst>
              <a:ext uri="{909E8E84-426E-40DD-AFC4-6F175D3DCCD1}">
                <a14:hiddenFill xmlns:a14="http://schemas.microsoft.com/office/drawing/2010/main">
                  <a:solidFill>
                    <a:schemeClr val="accent1"/>
                  </a:solidFill>
                </a14:hiddenFill>
              </a:ext>
            </a:extLst>
          </p:spPr>
        </p:pic>
      </p:grpSp>
      <p:sp>
        <p:nvSpPr>
          <p:cNvPr id="48" name="Rectangle 47"/>
          <p:cNvSpPr/>
          <p:nvPr/>
        </p:nvSpPr>
        <p:spPr>
          <a:xfrm>
            <a:off x="5147392" y="4723037"/>
            <a:ext cx="3685954" cy="461665"/>
          </a:xfrm>
          <a:prstGeom prst="rect">
            <a:avLst/>
          </a:prstGeom>
          <a:solidFill>
            <a:schemeClr val="bg1"/>
          </a:solidFill>
          <a:ln w="19050">
            <a:solidFill>
              <a:srgbClr val="00B9F2"/>
            </a:solidFill>
          </a:ln>
        </p:spPr>
        <p:txBody>
          <a:bodyPr wrap="square">
            <a:spAutoFit/>
          </a:bodyPr>
          <a:lstStyle/>
          <a:p>
            <a:pPr algn="ctr"/>
            <a:r>
              <a:rPr lang="en-US" sz="1200" dirty="0" smtClean="0"/>
              <a:t>Acknowledgements: OGC, WMO,  GRDC</a:t>
            </a:r>
            <a:r>
              <a:rPr lang="en-US" sz="1200" dirty="0"/>
              <a:t>, CUAHSI, BoM/CSIRO, USGS</a:t>
            </a:r>
            <a:r>
              <a:rPr lang="en-US" sz="1200" dirty="0" smtClean="0"/>
              <a:t>, GSC, </a:t>
            </a:r>
            <a:r>
              <a:rPr lang="en-US" sz="1200" dirty="0" err="1" smtClean="0"/>
              <a:t>Kisters</a:t>
            </a:r>
            <a:r>
              <a:rPr lang="en-US" sz="1200" dirty="0" smtClean="0"/>
              <a:t>, …….</a:t>
            </a:r>
            <a:endParaRPr lang="en-US" sz="1200" dirty="0"/>
          </a:p>
        </p:txBody>
      </p:sp>
    </p:spTree>
    <p:extLst>
      <p:ext uri="{BB962C8B-B14F-4D97-AF65-F5344CB8AC3E}">
        <p14:creationId xmlns:p14="http://schemas.microsoft.com/office/powerpoint/2010/main" val="897960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0" name="Rectangle 19"/>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1" name="TextBox 20"/>
          <p:cNvSpPr txBox="1"/>
          <p:nvPr/>
        </p:nvSpPr>
        <p:spPr>
          <a:xfrm>
            <a:off x="4580445" y="6028875"/>
            <a:ext cx="3874579"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Maps and time series . . .</a:t>
            </a:r>
          </a:p>
          <a:p>
            <a:pPr algn="r" eaLnBrk="0" hangingPunct="0">
              <a:lnSpc>
                <a:spcPts val="1800"/>
              </a:lnSpc>
            </a:pPr>
            <a:r>
              <a:rPr lang="en-US" sz="1400" dirty="0">
                <a:solidFill>
                  <a:schemeClr val="bg1"/>
                </a:solidFill>
              </a:rPr>
              <a:t> . . . interoperability of connected systems</a:t>
            </a:r>
          </a:p>
        </p:txBody>
      </p:sp>
      <p:sp>
        <p:nvSpPr>
          <p:cNvPr id="14" name="Title 13"/>
          <p:cNvSpPr>
            <a:spLocks noGrp="1"/>
          </p:cNvSpPr>
          <p:nvPr>
            <p:ph type="title"/>
          </p:nvPr>
        </p:nvSpPr>
        <p:spPr>
          <a:xfrm>
            <a:off x="685800" y="457200"/>
            <a:ext cx="7312991" cy="484632"/>
          </a:xfrm>
        </p:spPr>
        <p:txBody>
          <a:bodyPr/>
          <a:lstStyle/>
          <a:p>
            <a:r>
              <a:rPr lang="en-US" sz="2800" dirty="0" smtClean="0"/>
              <a:t>GEOSS Water Services proposed for AIP- 6</a:t>
            </a:r>
            <a:endParaRPr lang="en-US" sz="2800" dirty="0"/>
          </a:p>
        </p:txBody>
      </p:sp>
      <p:grpSp>
        <p:nvGrpSpPr>
          <p:cNvPr id="7" name="Group 6"/>
          <p:cNvGrpSpPr/>
          <p:nvPr/>
        </p:nvGrpSpPr>
        <p:grpSpPr>
          <a:xfrm>
            <a:off x="5116520" y="1911174"/>
            <a:ext cx="3096368" cy="1117696"/>
            <a:chOff x="5171675" y="1299330"/>
            <a:chExt cx="3096368" cy="1117696"/>
          </a:xfrm>
        </p:grpSpPr>
        <p:sp>
          <p:nvSpPr>
            <p:cNvPr id="24" name="Oval 23"/>
            <p:cNvSpPr/>
            <p:nvPr/>
          </p:nvSpPr>
          <p:spPr bwMode="auto">
            <a:xfrm>
              <a:off x="5171675" y="1299330"/>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GEOSS</a:t>
              </a:r>
            </a:p>
          </p:txBody>
        </p:sp>
        <p:sp>
          <p:nvSpPr>
            <p:cNvPr id="29" name="Oval 28"/>
            <p:cNvSpPr/>
            <p:nvPr/>
          </p:nvSpPr>
          <p:spPr bwMode="auto">
            <a:xfrm>
              <a:off x="6107343" y="1299330"/>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WMO</a:t>
              </a:r>
            </a:p>
          </p:txBody>
        </p:sp>
        <p:sp>
          <p:nvSpPr>
            <p:cNvPr id="4" name="TextBox 3"/>
            <p:cNvSpPr txBox="1"/>
            <p:nvPr/>
          </p:nvSpPr>
          <p:spPr>
            <a:xfrm>
              <a:off x="7402421" y="1752012"/>
              <a:ext cx="865622" cy="246221"/>
            </a:xfrm>
            <a:prstGeom prst="rect">
              <a:avLst/>
            </a:prstGeom>
            <a:noFill/>
          </p:spPr>
          <p:txBody>
            <a:bodyPr wrap="none" lIns="0" tIns="0" rIns="0" bIns="0" rtlCol="0">
              <a:spAutoFit/>
            </a:bodyPr>
            <a:lstStyle/>
            <a:p>
              <a:r>
                <a:rPr lang="en-US" sz="1600" b="1" dirty="0" smtClean="0">
                  <a:solidFill>
                    <a:srgbClr val="BFE1F5"/>
                  </a:solidFill>
                </a:rPr>
                <a:t>Catalogs</a:t>
              </a:r>
              <a:endParaRPr lang="en-US" sz="1600" b="1" dirty="0">
                <a:solidFill>
                  <a:srgbClr val="BFE1F5"/>
                </a:solidFill>
              </a:endParaRPr>
            </a:p>
          </p:txBody>
        </p:sp>
      </p:grpSp>
      <p:grpSp>
        <p:nvGrpSpPr>
          <p:cNvPr id="9" name="Group 8"/>
          <p:cNvGrpSpPr/>
          <p:nvPr/>
        </p:nvGrpSpPr>
        <p:grpSpPr>
          <a:xfrm>
            <a:off x="3037240" y="3187366"/>
            <a:ext cx="3231098" cy="1117696"/>
            <a:chOff x="3118199" y="2796825"/>
            <a:chExt cx="3231098" cy="1117696"/>
          </a:xfrm>
        </p:grpSpPr>
        <p:sp>
          <p:nvSpPr>
            <p:cNvPr id="22" name="Oval 21"/>
            <p:cNvSpPr/>
            <p:nvPr/>
          </p:nvSpPr>
          <p:spPr bwMode="auto">
            <a:xfrm>
              <a:off x="3118199" y="2796825"/>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OGC</a:t>
              </a:r>
            </a:p>
          </p:txBody>
        </p:sp>
        <p:sp>
          <p:nvSpPr>
            <p:cNvPr id="23" name="Oval 22"/>
            <p:cNvSpPr/>
            <p:nvPr/>
          </p:nvSpPr>
          <p:spPr bwMode="auto">
            <a:xfrm>
              <a:off x="4053867" y="2796825"/>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WMO</a:t>
              </a:r>
            </a:p>
          </p:txBody>
        </p:sp>
        <p:sp>
          <p:nvSpPr>
            <p:cNvPr id="30" name="TextBox 29"/>
            <p:cNvSpPr txBox="1"/>
            <p:nvPr/>
          </p:nvSpPr>
          <p:spPr>
            <a:xfrm>
              <a:off x="5345917" y="3246132"/>
              <a:ext cx="1003380" cy="246221"/>
            </a:xfrm>
            <a:prstGeom prst="rect">
              <a:avLst/>
            </a:prstGeom>
            <a:noFill/>
          </p:spPr>
          <p:txBody>
            <a:bodyPr wrap="none" lIns="0" tIns="0" rIns="0" bIns="0" rtlCol="0">
              <a:spAutoFit/>
            </a:bodyPr>
            <a:lstStyle/>
            <a:p>
              <a:r>
                <a:rPr lang="en-US" sz="1600" b="1" dirty="0" smtClean="0">
                  <a:solidFill>
                    <a:schemeClr val="accent4">
                      <a:lumMod val="40000"/>
                      <a:lumOff val="60000"/>
                    </a:schemeClr>
                  </a:solidFill>
                </a:rPr>
                <a:t>Standards</a:t>
              </a:r>
              <a:endParaRPr lang="en-US" sz="1600" b="1" dirty="0">
                <a:solidFill>
                  <a:schemeClr val="accent4">
                    <a:lumMod val="40000"/>
                    <a:lumOff val="60000"/>
                  </a:schemeClr>
                </a:solidFill>
              </a:endParaRPr>
            </a:p>
          </p:txBody>
        </p:sp>
      </p:grpSp>
      <p:grpSp>
        <p:nvGrpSpPr>
          <p:cNvPr id="8" name="Group 7"/>
          <p:cNvGrpSpPr/>
          <p:nvPr/>
        </p:nvGrpSpPr>
        <p:grpSpPr>
          <a:xfrm>
            <a:off x="1099523" y="4463558"/>
            <a:ext cx="3089534" cy="1117696"/>
            <a:chOff x="1179448" y="4294321"/>
            <a:chExt cx="3089534" cy="1117696"/>
          </a:xfrm>
        </p:grpSpPr>
        <p:sp>
          <p:nvSpPr>
            <p:cNvPr id="26" name="Oval 25"/>
            <p:cNvSpPr/>
            <p:nvPr/>
          </p:nvSpPr>
          <p:spPr bwMode="auto">
            <a:xfrm>
              <a:off x="1179448" y="4294321"/>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GIS</a:t>
              </a:r>
            </a:p>
          </p:txBody>
        </p:sp>
        <p:sp>
          <p:nvSpPr>
            <p:cNvPr id="27" name="Oval 26"/>
            <p:cNvSpPr/>
            <p:nvPr/>
          </p:nvSpPr>
          <p:spPr bwMode="auto">
            <a:xfrm>
              <a:off x="2115116" y="4294321"/>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Water</a:t>
              </a:r>
            </a:p>
            <a:p>
              <a:pPr algn="ctr" eaLnBrk="0" fontAlgn="base" hangingPunct="0">
                <a:spcBef>
                  <a:spcPct val="0"/>
                </a:spcBef>
                <a:spcAft>
                  <a:spcPct val="0"/>
                </a:spcAft>
              </a:pPr>
              <a:r>
                <a:rPr lang="en-US" sz="1400" b="1" dirty="0" smtClean="0">
                  <a:solidFill>
                    <a:srgbClr val="000000"/>
                  </a:solidFill>
                </a:rPr>
                <a:t>Resources</a:t>
              </a:r>
            </a:p>
          </p:txBody>
        </p:sp>
        <p:sp>
          <p:nvSpPr>
            <p:cNvPr id="31" name="TextBox 30"/>
            <p:cNvSpPr txBox="1"/>
            <p:nvPr/>
          </p:nvSpPr>
          <p:spPr>
            <a:xfrm>
              <a:off x="3402459" y="4743628"/>
              <a:ext cx="866523" cy="246221"/>
            </a:xfrm>
            <a:prstGeom prst="rect">
              <a:avLst/>
            </a:prstGeom>
            <a:noFill/>
          </p:spPr>
          <p:txBody>
            <a:bodyPr wrap="none" lIns="0" tIns="0" rIns="0" bIns="0" rtlCol="0">
              <a:spAutoFit/>
            </a:bodyPr>
            <a:lstStyle/>
            <a:p>
              <a:r>
                <a:rPr lang="en-US" sz="1600" b="1" dirty="0" smtClean="0">
                  <a:solidFill>
                    <a:srgbClr val="BFE1F5"/>
                  </a:solidFill>
                </a:rPr>
                <a:t>Domains</a:t>
              </a:r>
              <a:endParaRPr lang="en-US" sz="1600" b="1" dirty="0">
                <a:solidFill>
                  <a:srgbClr val="BFE1F5"/>
                </a:solidFill>
              </a:endParaRPr>
            </a:p>
          </p:txBody>
        </p:sp>
      </p:grpSp>
      <p:sp>
        <p:nvSpPr>
          <p:cNvPr id="17" name="Right Arrow 16"/>
          <p:cNvSpPr/>
          <p:nvPr/>
        </p:nvSpPr>
        <p:spPr bwMode="auto">
          <a:xfrm rot="19743162">
            <a:off x="817182" y="2961385"/>
            <a:ext cx="4219565" cy="361033"/>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TextBox 17"/>
          <p:cNvSpPr txBox="1"/>
          <p:nvPr/>
        </p:nvSpPr>
        <p:spPr>
          <a:xfrm rot="19752863">
            <a:off x="1986417" y="2897390"/>
            <a:ext cx="1516240" cy="246221"/>
          </a:xfrm>
          <a:prstGeom prst="rect">
            <a:avLst/>
          </a:prstGeom>
          <a:noFill/>
        </p:spPr>
        <p:txBody>
          <a:bodyPr wrap="none" lIns="0" tIns="0" rIns="0" bIns="0" rtlCol="0">
            <a:spAutoFit/>
          </a:bodyPr>
          <a:lstStyle/>
          <a:p>
            <a:r>
              <a:rPr lang="en-US" sz="1600" b="1" dirty="0" smtClean="0">
                <a:solidFill>
                  <a:schemeClr val="bg1"/>
                </a:solidFill>
              </a:rPr>
              <a:t>Implementation</a:t>
            </a:r>
            <a:endParaRPr lang="en-US" sz="1600" b="1" dirty="0">
              <a:solidFill>
                <a:schemeClr val="bg1"/>
              </a:solidFill>
            </a:endParaRPr>
          </a:p>
        </p:txBody>
      </p:sp>
    </p:spTree>
    <p:extLst>
      <p:ext uri="{BB962C8B-B14F-4D97-AF65-F5344CB8AC3E}">
        <p14:creationId xmlns:p14="http://schemas.microsoft.com/office/powerpoint/2010/main" val="1344971048"/>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4" name="Rectangle 3"/>
          <p:cNvSpPr/>
          <p:nvPr/>
        </p:nvSpPr>
        <p:spPr bwMode="auto">
          <a:xfrm>
            <a:off x="7383036" y="1503235"/>
            <a:ext cx="1071989" cy="690060"/>
          </a:xfrm>
          <a:prstGeom prst="rect">
            <a:avLst/>
          </a:prstGeom>
          <a:solidFill>
            <a:srgbClr val="FF0000"/>
          </a:solidFill>
          <a:ln w="19050" cmpd="sng">
            <a:solidFill>
              <a:srgbClr val="FF0000"/>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0" name="Rectangle 29"/>
          <p:cNvSpPr/>
          <p:nvPr/>
        </p:nvSpPr>
        <p:spPr bwMode="auto">
          <a:xfrm>
            <a:off x="7383036" y="2373820"/>
            <a:ext cx="1071989" cy="1356473"/>
          </a:xfrm>
          <a:prstGeom prst="rect">
            <a:avLst/>
          </a:prstGeom>
          <a:solidFill>
            <a:srgbClr val="35AC46"/>
          </a:solidFill>
          <a:ln w="19050" cmpd="sng">
            <a:solidFill>
              <a:srgbClr val="35AC46"/>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1" name="Rectangle 30"/>
          <p:cNvSpPr/>
          <p:nvPr/>
        </p:nvSpPr>
        <p:spPr bwMode="auto">
          <a:xfrm>
            <a:off x="7383036" y="3913149"/>
            <a:ext cx="1071989" cy="1452889"/>
          </a:xfrm>
          <a:prstGeom prst="rect">
            <a:avLst/>
          </a:prstGeom>
          <a:solidFill>
            <a:schemeClr val="tx2">
              <a:lumMod val="50000"/>
              <a:lumOff val="50000"/>
            </a:schemeClr>
          </a:solidFill>
          <a:ln w="19050" cmpd="sng">
            <a:solidFill>
              <a:schemeClr val="tx2">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smtClean="0"/>
              <a:t>Web Services Stack</a:t>
            </a:r>
            <a:endParaRPr lang="en-US" dirty="0"/>
          </a:p>
        </p:txBody>
      </p:sp>
      <p:sp>
        <p:nvSpPr>
          <p:cNvPr id="36" name="TextBox 35"/>
          <p:cNvSpPr txBox="1"/>
          <p:nvPr/>
        </p:nvSpPr>
        <p:spPr>
          <a:xfrm>
            <a:off x="4978971" y="1503235"/>
            <a:ext cx="2395745" cy="692497"/>
          </a:xfrm>
          <a:prstGeom prst="rect">
            <a:avLst/>
          </a:prstGeom>
          <a:solidFill>
            <a:srgbClr val="FFFFFF"/>
          </a:solidFill>
          <a:ln w="19050" cmpd="sng">
            <a:solidFill>
              <a:srgbClr val="FF0000"/>
            </a:solidFill>
          </a:ln>
        </p:spPr>
        <p:txBody>
          <a:bodyPr wrap="square" rtlCol="0">
            <a:spAutoFit/>
          </a:bodyPr>
          <a:lstStyle/>
          <a:p>
            <a:r>
              <a:rPr lang="en-US" sz="1300" dirty="0" smtClean="0">
                <a:solidFill>
                  <a:srgbClr val="FF0000"/>
                </a:solidFill>
              </a:rPr>
              <a:t>Catalog </a:t>
            </a:r>
            <a:r>
              <a:rPr lang="en-US" sz="1300" dirty="0">
                <a:solidFill>
                  <a:srgbClr val="FF0000"/>
                </a:solidFill>
              </a:rPr>
              <a:t>Service for the </a:t>
            </a:r>
            <a:r>
              <a:rPr lang="en-US" sz="1300" dirty="0" smtClean="0">
                <a:solidFill>
                  <a:srgbClr val="FF0000"/>
                </a:solidFill>
              </a:rPr>
              <a:t>Web </a:t>
            </a:r>
            <a:r>
              <a:rPr lang="en-US" sz="1300" dirty="0" smtClean="0">
                <a:solidFill>
                  <a:prstClr val="black"/>
                </a:solidFill>
              </a:rPr>
              <a:t>with </a:t>
            </a:r>
            <a:r>
              <a:rPr lang="en-US" sz="1300" dirty="0">
                <a:solidFill>
                  <a:prstClr val="black"/>
                </a:solidFill>
              </a:rPr>
              <a:t>standard metadata</a:t>
            </a:r>
            <a:r>
              <a:rPr lang="en-US" sz="1300" dirty="0" smtClean="0">
                <a:solidFill>
                  <a:prstClr val="black"/>
                </a:solidFill>
              </a:rPr>
              <a:t>: ISO, FGDC, ANZLIC, Dublin Core</a:t>
            </a:r>
            <a:endParaRPr lang="en-US" sz="1300" dirty="0">
              <a:solidFill>
                <a:prstClr val="black"/>
              </a:solidFill>
            </a:endParaRPr>
          </a:p>
        </p:txBody>
      </p:sp>
      <p:pic>
        <p:nvPicPr>
          <p:cNvPr id="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88076" y="3923214"/>
            <a:ext cx="2386231" cy="1434824"/>
          </a:xfrm>
          <a:prstGeom prst="rect">
            <a:avLst/>
          </a:prstGeom>
          <a:noFill/>
          <a:ln w="19050" cmpd="sng">
            <a:solidFill>
              <a:schemeClr val="tx2">
                <a:lumMod val="50000"/>
                <a:lumOff val="50000"/>
              </a:schemeClr>
            </a:solidFill>
            <a:miter lim="800000"/>
            <a:headEnd/>
            <a:tailEnd/>
          </a:ln>
        </p:spPr>
      </p:pic>
      <p:sp>
        <p:nvSpPr>
          <p:cNvPr id="44" name="TextBox 43"/>
          <p:cNvSpPr txBox="1"/>
          <p:nvPr/>
        </p:nvSpPr>
        <p:spPr>
          <a:xfrm>
            <a:off x="7503098" y="1584003"/>
            <a:ext cx="951927" cy="523220"/>
          </a:xfrm>
          <a:prstGeom prst="rect">
            <a:avLst/>
          </a:prstGeom>
          <a:noFill/>
        </p:spPr>
        <p:txBody>
          <a:bodyPr wrap="square" rtlCol="0">
            <a:spAutoFit/>
          </a:bodyPr>
          <a:lstStyle/>
          <a:p>
            <a:r>
              <a:rPr lang="en-US" sz="1400" b="1" dirty="0">
                <a:solidFill>
                  <a:srgbClr val="FFFFFF"/>
                </a:solidFill>
              </a:rPr>
              <a:t>Who</a:t>
            </a:r>
            <a:r>
              <a:rPr lang="en-US" sz="1400" b="1" dirty="0" smtClean="0">
                <a:solidFill>
                  <a:srgbClr val="FFFFFF"/>
                </a:solidFill>
              </a:rPr>
              <a:t>?</a:t>
            </a:r>
          </a:p>
          <a:p>
            <a:r>
              <a:rPr lang="en-US" sz="1400" b="1" dirty="0" smtClean="0">
                <a:solidFill>
                  <a:srgbClr val="FFFFFF"/>
                </a:solidFill>
              </a:rPr>
              <a:t>What</a:t>
            </a:r>
            <a:r>
              <a:rPr lang="en-US" sz="1400" b="1" dirty="0">
                <a:solidFill>
                  <a:srgbClr val="FFFFFF"/>
                </a:solidFill>
              </a:rPr>
              <a:t>?</a:t>
            </a:r>
          </a:p>
        </p:txBody>
      </p:sp>
      <p:sp>
        <p:nvSpPr>
          <p:cNvPr id="45" name="TextBox 44"/>
          <p:cNvSpPr txBox="1"/>
          <p:nvPr/>
        </p:nvSpPr>
        <p:spPr>
          <a:xfrm>
            <a:off x="7503098" y="2739031"/>
            <a:ext cx="1032390" cy="523220"/>
          </a:xfrm>
          <a:prstGeom prst="rect">
            <a:avLst/>
          </a:prstGeom>
          <a:noFill/>
        </p:spPr>
        <p:txBody>
          <a:bodyPr wrap="square" rtlCol="0">
            <a:spAutoFit/>
          </a:bodyPr>
          <a:lstStyle/>
          <a:p>
            <a:r>
              <a:rPr lang="en-US" sz="1400" b="1" dirty="0">
                <a:solidFill>
                  <a:srgbClr val="FFFFFF"/>
                </a:solidFill>
              </a:rPr>
              <a:t>Where? </a:t>
            </a:r>
            <a:r>
              <a:rPr lang="en-US" sz="1400" b="1" dirty="0" smtClean="0">
                <a:solidFill>
                  <a:srgbClr val="FFFFFF"/>
                </a:solidFill>
              </a:rPr>
              <a:t>When</a:t>
            </a:r>
            <a:r>
              <a:rPr lang="en-US" sz="1400" b="1" dirty="0">
                <a:solidFill>
                  <a:srgbClr val="FFFFFF"/>
                </a:solidFill>
              </a:rPr>
              <a:t>?</a:t>
            </a:r>
          </a:p>
        </p:txBody>
      </p:sp>
      <p:sp>
        <p:nvSpPr>
          <p:cNvPr id="46" name="TextBox 45"/>
          <p:cNvSpPr txBox="1"/>
          <p:nvPr/>
        </p:nvSpPr>
        <p:spPr>
          <a:xfrm>
            <a:off x="7503098" y="4302517"/>
            <a:ext cx="1042623" cy="523220"/>
          </a:xfrm>
          <a:prstGeom prst="rect">
            <a:avLst/>
          </a:prstGeom>
          <a:noFill/>
        </p:spPr>
        <p:txBody>
          <a:bodyPr wrap="square" rtlCol="0">
            <a:spAutoFit/>
          </a:bodyPr>
          <a:lstStyle/>
          <a:p>
            <a:r>
              <a:rPr lang="en-US" sz="1400" b="1" dirty="0" smtClean="0">
                <a:solidFill>
                  <a:srgbClr val="FFFFFF"/>
                </a:solidFill>
              </a:rPr>
              <a:t>Access</a:t>
            </a:r>
          </a:p>
          <a:p>
            <a:r>
              <a:rPr lang="en-US" sz="1400" b="1" dirty="0" smtClean="0">
                <a:solidFill>
                  <a:srgbClr val="FFFFFF"/>
                </a:solidFill>
              </a:rPr>
              <a:t>Data</a:t>
            </a:r>
            <a:endParaRPr lang="en-US" sz="1400" b="1" dirty="0">
              <a:solidFill>
                <a:srgbClr val="FFFFFF"/>
              </a:solidFill>
            </a:endParaRPr>
          </a:p>
        </p:txBody>
      </p:sp>
      <p:pic>
        <p:nvPicPr>
          <p:cNvPr id="43" name="Picture 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162" y="2384516"/>
            <a:ext cx="2362200" cy="1335992"/>
          </a:xfrm>
          <a:prstGeom prst="rect">
            <a:avLst/>
          </a:prstGeom>
          <a:noFill/>
          <a:ln w="19050" cmpd="sng">
            <a:solidFill>
              <a:srgbClr val="35AC46"/>
            </a:solidFill>
            <a:miter lim="800000"/>
            <a:headEnd/>
            <a:tailEnd/>
          </a:ln>
        </p:spPr>
      </p:pic>
      <p:grpSp>
        <p:nvGrpSpPr>
          <p:cNvPr id="52" name="Group 51"/>
          <p:cNvGrpSpPr/>
          <p:nvPr/>
        </p:nvGrpSpPr>
        <p:grpSpPr>
          <a:xfrm>
            <a:off x="2343688" y="2285222"/>
            <a:ext cx="567574" cy="1526641"/>
            <a:chOff x="4419600" y="3050193"/>
            <a:chExt cx="323850" cy="871080"/>
          </a:xfrm>
        </p:grpSpPr>
        <p:sp>
          <p:nvSpPr>
            <p:cNvPr id="53" name="Oval 52"/>
            <p:cNvSpPr/>
            <p:nvPr/>
          </p:nvSpPr>
          <p:spPr>
            <a:xfrm>
              <a:off x="4572000" y="3050193"/>
              <a:ext cx="171450" cy="171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54" name="Straight Connector 53"/>
            <p:cNvCxnSpPr>
              <a:stCxn id="53" idx="2"/>
            </p:cNvCxnSpPr>
            <p:nvPr/>
          </p:nvCxnSpPr>
          <p:spPr>
            <a:xfrm flipH="1">
              <a:off x="4419600" y="3135918"/>
              <a:ext cx="152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572000" y="3400389"/>
              <a:ext cx="171450" cy="1714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6" name="Straight Connector 55"/>
            <p:cNvCxnSpPr>
              <a:stCxn id="55" idx="2"/>
            </p:cNvCxnSpPr>
            <p:nvPr/>
          </p:nvCxnSpPr>
          <p:spPr>
            <a:xfrm flipH="1">
              <a:off x="4419600" y="3486114"/>
              <a:ext cx="152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572000" y="3749823"/>
              <a:ext cx="171450" cy="171450"/>
            </a:xfrm>
            <a:prstGeom prst="ellipse">
              <a:avLst/>
            </a:prstGeom>
            <a:noFill/>
            <a:ln w="381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8" name="Straight Connector 57"/>
            <p:cNvCxnSpPr>
              <a:stCxn id="57" idx="2"/>
            </p:cNvCxnSpPr>
            <p:nvPr/>
          </p:nvCxnSpPr>
          <p:spPr>
            <a:xfrm flipH="1">
              <a:off x="4419600" y="3835548"/>
              <a:ext cx="152400" cy="0"/>
            </a:xfrm>
            <a:prstGeom prst="line">
              <a:avLst/>
            </a:prstGeom>
            <a:ln w="381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9" name="Can 58"/>
          <p:cNvSpPr/>
          <p:nvPr/>
        </p:nvSpPr>
        <p:spPr>
          <a:xfrm>
            <a:off x="689437" y="2025294"/>
            <a:ext cx="1644544" cy="197486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23" name="TextBox 22"/>
          <p:cNvSpPr txBox="1"/>
          <p:nvPr/>
        </p:nvSpPr>
        <p:spPr>
          <a:xfrm>
            <a:off x="3011172" y="2296388"/>
            <a:ext cx="1776758" cy="276999"/>
          </a:xfrm>
          <a:prstGeom prst="rect">
            <a:avLst/>
          </a:prstGeom>
          <a:noFill/>
        </p:spPr>
        <p:txBody>
          <a:bodyPr wrap="square" lIns="0" tIns="0" rIns="0" bIns="0" rtlCol="0" anchor="ctr">
            <a:spAutoFit/>
          </a:bodyPr>
          <a:lstStyle/>
          <a:p>
            <a:r>
              <a:rPr lang="en-US" dirty="0">
                <a:solidFill>
                  <a:prstClr val="black"/>
                </a:solidFill>
              </a:rPr>
              <a:t>Catalog (CSW</a:t>
            </a:r>
            <a:r>
              <a:rPr lang="en-US" dirty="0" smtClean="0">
                <a:solidFill>
                  <a:prstClr val="black"/>
                </a:solidFill>
              </a:rPr>
              <a:t>)</a:t>
            </a:r>
            <a:endParaRPr lang="en-US" dirty="0">
              <a:solidFill>
                <a:prstClr val="black"/>
              </a:solidFill>
            </a:endParaRPr>
          </a:p>
        </p:txBody>
      </p:sp>
      <p:sp>
        <p:nvSpPr>
          <p:cNvPr id="24" name="TextBox 23"/>
          <p:cNvSpPr txBox="1"/>
          <p:nvPr/>
        </p:nvSpPr>
        <p:spPr>
          <a:xfrm>
            <a:off x="3011172" y="2910359"/>
            <a:ext cx="1887188" cy="276999"/>
          </a:xfrm>
          <a:prstGeom prst="rect">
            <a:avLst/>
          </a:prstGeom>
          <a:noFill/>
        </p:spPr>
        <p:txBody>
          <a:bodyPr wrap="square" lIns="0" tIns="0" rIns="0" bIns="0" rtlCol="0" anchor="ctr">
            <a:spAutoFit/>
          </a:bodyPr>
          <a:lstStyle/>
          <a:p>
            <a:r>
              <a:rPr lang="en-US" dirty="0" smtClean="0">
                <a:solidFill>
                  <a:prstClr val="black"/>
                </a:solidFill>
              </a:rPr>
              <a:t>Metadata (WFS)</a:t>
            </a:r>
            <a:endParaRPr lang="en-US" dirty="0">
              <a:solidFill>
                <a:prstClr val="black"/>
              </a:solidFill>
            </a:endParaRPr>
          </a:p>
        </p:txBody>
      </p:sp>
      <p:sp>
        <p:nvSpPr>
          <p:cNvPr id="25" name="TextBox 24"/>
          <p:cNvSpPr txBox="1"/>
          <p:nvPr/>
        </p:nvSpPr>
        <p:spPr>
          <a:xfrm>
            <a:off x="3020793" y="3521080"/>
            <a:ext cx="2019549" cy="276999"/>
          </a:xfrm>
          <a:prstGeom prst="rect">
            <a:avLst/>
          </a:prstGeom>
          <a:noFill/>
        </p:spPr>
        <p:txBody>
          <a:bodyPr wrap="square" lIns="0" tIns="0" rIns="0" bIns="0" rtlCol="0" anchor="ctr">
            <a:spAutoFit/>
          </a:bodyPr>
          <a:lstStyle/>
          <a:p>
            <a:r>
              <a:rPr lang="en-US" dirty="0" smtClean="0">
                <a:solidFill>
                  <a:prstClr val="black"/>
                </a:solidFill>
              </a:rPr>
              <a:t>Data (WaterML2)</a:t>
            </a:r>
            <a:endParaRPr lang="en-US" dirty="0">
              <a:solidFill>
                <a:prstClr val="black"/>
              </a:solidFill>
            </a:endParaRPr>
          </a:p>
        </p:txBody>
      </p:sp>
      <p:sp>
        <p:nvSpPr>
          <p:cNvPr id="34" name="TextBox 33"/>
          <p:cNvSpPr txBox="1"/>
          <p:nvPr/>
        </p:nvSpPr>
        <p:spPr>
          <a:xfrm>
            <a:off x="730270" y="2811876"/>
            <a:ext cx="1562878" cy="584776"/>
          </a:xfrm>
          <a:prstGeom prst="rect">
            <a:avLst/>
          </a:prstGeom>
          <a:noFill/>
        </p:spPr>
        <p:txBody>
          <a:bodyPr wrap="square" rtlCol="0">
            <a:spAutoFit/>
          </a:bodyPr>
          <a:lstStyle/>
          <a:p>
            <a:pPr algn="ctr" defTabSz="457200"/>
            <a:r>
              <a:rPr lang="en-US" sz="1600" b="1" dirty="0" smtClean="0">
                <a:solidFill>
                  <a:prstClr val="black"/>
                </a:solidFill>
              </a:rPr>
              <a:t>Time Series Services</a:t>
            </a:r>
            <a:endParaRPr lang="en-US" sz="1600" b="1" dirty="0">
              <a:solidFill>
                <a:prstClr val="black"/>
              </a:solidFill>
            </a:endParaRPr>
          </a:p>
        </p:txBody>
      </p:sp>
      <p:sp>
        <p:nvSpPr>
          <p:cNvPr id="3" name="TextBox 2"/>
          <p:cNvSpPr txBox="1"/>
          <p:nvPr/>
        </p:nvSpPr>
        <p:spPr>
          <a:xfrm>
            <a:off x="702370" y="4331355"/>
            <a:ext cx="4022060" cy="495300"/>
          </a:xfrm>
          <a:prstGeom prst="rect">
            <a:avLst/>
          </a:prstGeom>
          <a:noFill/>
          <a:effectLst/>
        </p:spPr>
        <p:txBody>
          <a:bodyPr wrap="none" lIns="0" tIns="0" rIns="0" bIns="0" rtlCol="0">
            <a:noAutofit/>
          </a:bodyPr>
          <a:lstStyle/>
          <a:p>
            <a:pPr eaLnBrk="0" hangingPunct="0">
              <a:lnSpc>
                <a:spcPts val="1800"/>
              </a:lnSpc>
            </a:pPr>
            <a:r>
              <a:rPr lang="en-US" sz="1400" dirty="0" smtClean="0">
                <a:ea typeface="+mn-ea"/>
                <a:cs typeface="+mn-cs"/>
              </a:rPr>
              <a:t>CSW = OGC Catalog Service for the Web</a:t>
            </a:r>
          </a:p>
          <a:p>
            <a:pPr eaLnBrk="0" hangingPunct="0">
              <a:lnSpc>
                <a:spcPts val="1800"/>
              </a:lnSpc>
            </a:pPr>
            <a:r>
              <a:rPr lang="en-US" sz="1400" dirty="0" smtClean="0">
                <a:ea typeface="+mn-ea"/>
                <a:cs typeface="+mn-cs"/>
              </a:rPr>
              <a:t>WFS = OGC Web Feature Service for Maps </a:t>
            </a:r>
          </a:p>
        </p:txBody>
      </p:sp>
      <p:sp>
        <p:nvSpPr>
          <p:cNvPr id="27" name="TextBox 26"/>
          <p:cNvSpPr txBox="1"/>
          <p:nvPr/>
        </p:nvSpPr>
        <p:spPr>
          <a:xfrm>
            <a:off x="3316684" y="6028875"/>
            <a:ext cx="51383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Existing OGC Data Services are Adequate . . .</a:t>
            </a:r>
          </a:p>
          <a:p>
            <a:pPr algn="r" eaLnBrk="0" hangingPunct="0">
              <a:lnSpc>
                <a:spcPts val="1800"/>
              </a:lnSpc>
            </a:pPr>
            <a:r>
              <a:rPr lang="en-US" sz="1400" dirty="0">
                <a:solidFill>
                  <a:schemeClr val="bg1"/>
                </a:solidFill>
              </a:rPr>
              <a:t>. . . Need to Be Customized for Water Information</a:t>
            </a:r>
          </a:p>
        </p:txBody>
      </p:sp>
      <p:sp>
        <p:nvSpPr>
          <p:cNvPr id="2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smtClean="0"/>
              <a:t>For Time Series</a:t>
            </a:r>
            <a:endParaRPr lang="en-US" sz="2000" b="0" dirty="0"/>
          </a:p>
        </p:txBody>
      </p:sp>
    </p:spTree>
    <p:extLst>
      <p:ext uri="{BB962C8B-B14F-4D97-AF65-F5344CB8AC3E}">
        <p14:creationId xmlns:p14="http://schemas.microsoft.com/office/powerpoint/2010/main" val="138887330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p:cNvSpPr>
            <a:spLocks noGrp="1" noChangeArrowheads="1"/>
          </p:cNvSpPr>
          <p:nvPr>
            <p:ph type="title"/>
          </p:nvPr>
        </p:nvSpPr>
        <p:spPr/>
        <p:txBody>
          <a:bodyPr/>
          <a:lstStyle/>
          <a:p>
            <a:r>
              <a:rPr lang="en-US" smtClean="0"/>
              <a:t>How is new knowledge discovered?</a:t>
            </a:r>
            <a:endParaRPr lang="en-US" dirty="0" smtClean="0"/>
          </a:p>
        </p:txBody>
      </p:sp>
      <p:sp>
        <p:nvSpPr>
          <p:cNvPr id="39" name="Rectangle 3"/>
          <p:cNvSpPr txBox="1">
            <a:spLocks noChangeArrowheads="1"/>
          </p:cNvSpPr>
          <p:nvPr/>
        </p:nvSpPr>
        <p:spPr>
          <a:xfrm>
            <a:off x="3604847" y="2043526"/>
            <a:ext cx="4393944" cy="945859"/>
          </a:xfrm>
          <a:prstGeom prst="rect">
            <a:avLst/>
          </a:prstGeom>
          <a:solidFill>
            <a:schemeClr val="accent1"/>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Deduction</a:t>
            </a:r>
            <a:r>
              <a:rPr lang="en-US" sz="2800" dirty="0" smtClean="0"/>
              <a:t> </a:t>
            </a:r>
            <a:br>
              <a:rPr lang="en-US" sz="2800" dirty="0" smtClean="0"/>
            </a:br>
            <a:r>
              <a:rPr lang="en-US" sz="2000" dirty="0" smtClean="0"/>
              <a:t>from existing knowledge</a:t>
            </a:r>
          </a:p>
        </p:txBody>
      </p:sp>
      <p:sp>
        <p:nvSpPr>
          <p:cNvPr id="41" name="Text Box 5"/>
          <p:cNvSpPr txBox="1">
            <a:spLocks noChangeArrowheads="1"/>
          </p:cNvSpPr>
          <p:nvPr/>
        </p:nvSpPr>
        <p:spPr bwMode="auto">
          <a:xfrm>
            <a:off x="9430657" y="1300343"/>
            <a:ext cx="510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000" b="0" dirty="0"/>
              <a:t>After completing </a:t>
            </a:r>
            <a:r>
              <a:rPr lang="en-US" sz="2000" b="0" dirty="0" smtClean="0"/>
              <a:t>a </a:t>
            </a:r>
            <a:r>
              <a:rPr lang="en-US" sz="2000" b="0" dirty="0"/>
              <a:t>Handbook of </a:t>
            </a:r>
            <a:r>
              <a:rPr lang="en-US" sz="2000" b="0" dirty="0" smtClean="0"/>
              <a:t>Hydrology, </a:t>
            </a:r>
            <a:r>
              <a:rPr lang="en-US" sz="2000" b="0" dirty="0"/>
              <a:t>I asked myself the question: </a:t>
            </a:r>
            <a:r>
              <a:rPr lang="en-US" sz="2000" b="0" dirty="0">
                <a:solidFill>
                  <a:schemeClr val="tx2">
                    <a:lumMod val="75000"/>
                    <a:lumOff val="25000"/>
                  </a:schemeClr>
                </a:solidFill>
              </a:rPr>
              <a:t>how is new knowledge discovered in hydrology?  </a:t>
            </a:r>
          </a:p>
        </p:txBody>
      </p:sp>
      <p:sp>
        <p:nvSpPr>
          <p:cNvPr id="7" name="Rectangle 3"/>
          <p:cNvSpPr txBox="1">
            <a:spLocks noChangeArrowheads="1"/>
          </p:cNvSpPr>
          <p:nvPr/>
        </p:nvSpPr>
        <p:spPr>
          <a:xfrm>
            <a:off x="9575800" y="2715647"/>
            <a:ext cx="4038600" cy="3048000"/>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r>
              <a:rPr lang="en-US" sz="2400" dirty="0" smtClean="0"/>
              <a:t>By </a:t>
            </a:r>
            <a:r>
              <a:rPr lang="en-US" sz="2400" dirty="0" smtClean="0">
                <a:solidFill>
                  <a:schemeClr val="tx2">
                    <a:lumMod val="75000"/>
                    <a:lumOff val="25000"/>
                  </a:schemeClr>
                </a:solidFill>
              </a:rPr>
              <a:t>deduction</a:t>
            </a:r>
            <a:r>
              <a:rPr lang="en-US" sz="2400" dirty="0" smtClean="0"/>
              <a:t> from existing knowledge</a:t>
            </a:r>
          </a:p>
          <a:p>
            <a:r>
              <a:rPr lang="en-US" sz="2400" dirty="0" smtClean="0"/>
              <a:t>By</a:t>
            </a:r>
            <a:r>
              <a:rPr lang="en-US" sz="2400" dirty="0" smtClean="0">
                <a:solidFill>
                  <a:schemeClr val="tx2">
                    <a:lumMod val="75000"/>
                    <a:lumOff val="25000"/>
                  </a:schemeClr>
                </a:solidFill>
              </a:rPr>
              <a:t> experiment </a:t>
            </a:r>
            <a:r>
              <a:rPr lang="en-US" sz="2400" dirty="0" smtClean="0"/>
              <a:t>in a laboratory</a:t>
            </a:r>
          </a:p>
          <a:p>
            <a:r>
              <a:rPr lang="en-US" sz="2400" dirty="0" smtClean="0"/>
              <a:t>By </a:t>
            </a:r>
            <a:r>
              <a:rPr lang="en-US" sz="2400" dirty="0" smtClean="0">
                <a:solidFill>
                  <a:schemeClr val="tx2">
                    <a:lumMod val="75000"/>
                    <a:lumOff val="25000"/>
                  </a:schemeClr>
                </a:solidFill>
              </a:rPr>
              <a:t>observation</a:t>
            </a:r>
            <a:r>
              <a:rPr lang="en-US" sz="2400" dirty="0" smtClean="0"/>
              <a:t> of the natural environment</a:t>
            </a:r>
          </a:p>
        </p:txBody>
      </p:sp>
      <p:sp>
        <p:nvSpPr>
          <p:cNvPr id="9" name="Rectangle 3"/>
          <p:cNvSpPr txBox="1">
            <a:spLocks noChangeArrowheads="1"/>
          </p:cNvSpPr>
          <p:nvPr/>
        </p:nvSpPr>
        <p:spPr>
          <a:xfrm>
            <a:off x="3604847" y="3389825"/>
            <a:ext cx="4393944" cy="945859"/>
          </a:xfrm>
          <a:prstGeom prst="rect">
            <a:avLst/>
          </a:prstGeom>
          <a:solidFill>
            <a:srgbClr val="6FC6FA"/>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Experiment</a:t>
            </a:r>
            <a:r>
              <a:rPr lang="en-US" sz="2800" dirty="0" smtClean="0"/>
              <a:t> </a:t>
            </a:r>
            <a:br>
              <a:rPr lang="en-US" sz="2800" dirty="0" smtClean="0"/>
            </a:br>
            <a:r>
              <a:rPr lang="en-US" sz="2000" dirty="0" smtClean="0"/>
              <a:t>in a laboratory</a:t>
            </a:r>
          </a:p>
        </p:txBody>
      </p:sp>
      <p:sp>
        <p:nvSpPr>
          <p:cNvPr id="10" name="Rectangle 3"/>
          <p:cNvSpPr txBox="1">
            <a:spLocks noChangeArrowheads="1"/>
          </p:cNvSpPr>
          <p:nvPr/>
        </p:nvSpPr>
        <p:spPr>
          <a:xfrm>
            <a:off x="3604847" y="4736123"/>
            <a:ext cx="4393944" cy="945859"/>
          </a:xfrm>
          <a:prstGeom prst="rect">
            <a:avLst/>
          </a:prstGeom>
          <a:solidFill>
            <a:schemeClr val="accent2">
              <a:lumMod val="75000"/>
            </a:schemeClr>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Observation</a:t>
            </a:r>
            <a:r>
              <a:rPr lang="en-US" sz="2800" dirty="0" smtClean="0"/>
              <a:t> </a:t>
            </a:r>
            <a:br>
              <a:rPr lang="en-US" sz="2800" dirty="0" smtClean="0"/>
            </a:br>
            <a:r>
              <a:rPr lang="en-US" sz="2000" dirty="0" smtClean="0"/>
              <a:t>of the natural environment</a:t>
            </a:r>
          </a:p>
        </p:txBody>
      </p:sp>
      <p:pic>
        <p:nvPicPr>
          <p:cNvPr id="40"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1631732"/>
            <a:ext cx="3013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33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00"/>
                                        <p:tgtEl>
                                          <p:spTgt spid="39"/>
                                        </p:tgtEl>
                                        <p:attrNameLst>
                                          <p:attrName>ppt_x</p:attrName>
                                        </p:attrNameLst>
                                      </p:cBhvr>
                                      <p:tavLst>
                                        <p:tav tm="0">
                                          <p:val>
                                            <p:strVal val="#ppt_x-#ppt_w*1.125000"/>
                                          </p:val>
                                        </p:tav>
                                        <p:tav tm="100000">
                                          <p:val>
                                            <p:strVal val="#ppt_x"/>
                                          </p:val>
                                        </p:tav>
                                      </p:tavLst>
                                    </p:anim>
                                    <p:animEffect transition="in" filter="wipe(right)">
                                      <p:cBhvr>
                                        <p:cTn id="8" dur="200"/>
                                        <p:tgtEl>
                                          <p:spTgt spid="39"/>
                                        </p:tgtEl>
                                      </p:cBhvr>
                                    </p:animEffect>
                                  </p:childTnLst>
                                </p:cTn>
                              </p:par>
                              <p:par>
                                <p:cTn id="9" presetID="12" presetClass="entr" presetSubtype="8" fill="hold" grpId="0" nodeType="withEffect">
                                  <p:stCondLst>
                                    <p:cond delay="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
                                        <p:tgtEl>
                                          <p:spTgt spid="9"/>
                                        </p:tgtEl>
                                        <p:attrNameLst>
                                          <p:attrName>ppt_x</p:attrName>
                                        </p:attrNameLst>
                                      </p:cBhvr>
                                      <p:tavLst>
                                        <p:tav tm="0">
                                          <p:val>
                                            <p:strVal val="#ppt_x-#ppt_w*1.125000"/>
                                          </p:val>
                                        </p:tav>
                                        <p:tav tm="100000">
                                          <p:val>
                                            <p:strVal val="#ppt_x"/>
                                          </p:val>
                                        </p:tav>
                                      </p:tavLst>
                                    </p:anim>
                                    <p:animEffect transition="in" filter="wipe(right)">
                                      <p:cBhvr>
                                        <p:cTn id="12" dur="200"/>
                                        <p:tgtEl>
                                          <p:spTgt spid="9"/>
                                        </p:tgtEl>
                                      </p:cBhvr>
                                    </p:animEffect>
                                  </p:childTnLst>
                                </p:cTn>
                              </p:par>
                              <p:par>
                                <p:cTn id="13" presetID="12" presetClass="entr" presetSubtype="8" fill="hold" grpId="0" nodeType="withEffect">
                                  <p:stCondLst>
                                    <p:cond delay="1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00"/>
                                        <p:tgtEl>
                                          <p:spTgt spid="10"/>
                                        </p:tgtEl>
                                        <p:attrNameLst>
                                          <p:attrName>ppt_x</p:attrName>
                                        </p:attrNameLst>
                                      </p:cBhvr>
                                      <p:tavLst>
                                        <p:tav tm="0">
                                          <p:val>
                                            <p:strVal val="#ppt_x-#ppt_w*1.125000"/>
                                          </p:val>
                                        </p:tav>
                                        <p:tav tm="100000">
                                          <p:val>
                                            <p:strVal val="#ppt_x"/>
                                          </p:val>
                                        </p:tav>
                                      </p:tavLst>
                                    </p:anim>
                                    <p:animEffect transition="in" filter="wipe(right)">
                                      <p:cBhvr>
                                        <p:cTn id="16"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Searching GEOSS Portal</a:t>
            </a:r>
            <a:endParaRPr lang="en-US" dirty="0"/>
          </a:p>
        </p:txBody>
      </p:sp>
      <p:sp>
        <p:nvSpPr>
          <p:cNvPr id="47" name="Rectangle 46"/>
          <p:cNvSpPr/>
          <p:nvPr/>
        </p:nvSpPr>
        <p:spPr>
          <a:xfrm>
            <a:off x="5284154" y="1713729"/>
            <a:ext cx="1756094" cy="702753"/>
          </a:xfrm>
          <a:prstGeom prst="rect">
            <a:avLst/>
          </a:prstGeom>
        </p:spPr>
        <p:txBody>
          <a:bodyPr wrap="square" lIns="0" tIns="0" rIns="0" bIns="0" anchor="t">
            <a:noAutofit/>
          </a:bodyPr>
          <a:lstStyle/>
          <a:p>
            <a:r>
              <a:rPr lang="en-US" dirty="0" smtClean="0">
                <a:solidFill>
                  <a:schemeClr val="bg1"/>
                </a:solidFill>
              </a:rPr>
              <a:t>Search for water information </a:t>
            </a:r>
            <a:endParaRPr lang="en-US"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88" y="1713729"/>
            <a:ext cx="4441937" cy="172878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145" y="2902533"/>
            <a:ext cx="5672138" cy="197316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0368"/>
          <a:stretch/>
        </p:blipFill>
        <p:spPr bwMode="auto">
          <a:xfrm>
            <a:off x="3057911" y="4546077"/>
            <a:ext cx="5362575" cy="16925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6932147" y="2870849"/>
            <a:ext cx="1675046" cy="830997"/>
          </a:xfrm>
          <a:prstGeom prst="rect">
            <a:avLst/>
          </a:prstGeom>
        </p:spPr>
        <p:txBody>
          <a:bodyPr wrap="square" lIns="0" tIns="0" rIns="0" bIns="0">
            <a:noAutofit/>
          </a:bodyPr>
          <a:lstStyle/>
          <a:p>
            <a:r>
              <a:rPr lang="en-US" dirty="0" smtClean="0">
                <a:solidFill>
                  <a:schemeClr val="bg1"/>
                </a:solidFill>
              </a:rPr>
              <a:t>Find </a:t>
            </a:r>
            <a:r>
              <a:rPr lang="en-US" dirty="0" err="1" smtClean="0">
                <a:solidFill>
                  <a:schemeClr val="bg1"/>
                </a:solidFill>
              </a:rPr>
              <a:t>streamflow</a:t>
            </a:r>
            <a:r>
              <a:rPr lang="en-US" dirty="0" smtClean="0">
                <a:solidFill>
                  <a:schemeClr val="bg1"/>
                </a:solidFill>
              </a:rPr>
              <a:t> maps for countries</a:t>
            </a:r>
            <a:endParaRPr lang="en-US" dirty="0">
              <a:solidFill>
                <a:schemeClr val="bg1"/>
              </a:solidFill>
            </a:endParaRPr>
          </a:p>
        </p:txBody>
      </p:sp>
      <p:sp>
        <p:nvSpPr>
          <p:cNvPr id="45" name="Rectangle 44"/>
          <p:cNvSpPr/>
          <p:nvPr/>
        </p:nvSpPr>
        <p:spPr>
          <a:xfrm>
            <a:off x="1049889" y="5510312"/>
            <a:ext cx="1854841" cy="738664"/>
          </a:xfrm>
          <a:prstGeom prst="rect">
            <a:avLst/>
          </a:prstGeom>
        </p:spPr>
        <p:txBody>
          <a:bodyPr wrap="square" lIns="0" tIns="0" rIns="0" bIns="0">
            <a:noAutofit/>
          </a:bodyPr>
          <a:lstStyle/>
          <a:p>
            <a:pPr algn="r"/>
            <a:r>
              <a:rPr lang="en-US" sz="1600" dirty="0" err="1" smtClean="0">
                <a:solidFill>
                  <a:schemeClr val="bg1"/>
                </a:solidFill>
              </a:rPr>
              <a:t>Streamflow</a:t>
            </a:r>
            <a:r>
              <a:rPr lang="en-US" sz="1600" dirty="0" smtClean="0">
                <a:solidFill>
                  <a:schemeClr val="bg1"/>
                </a:solidFill>
              </a:rPr>
              <a:t> map for the Dominican Republic</a:t>
            </a:r>
            <a:endParaRPr lang="en-US" sz="1600" dirty="0">
              <a:solidFill>
                <a:schemeClr val="bg1"/>
              </a:solidFill>
            </a:endParaRPr>
          </a:p>
        </p:txBody>
      </p:sp>
      <p:sp>
        <p:nvSpPr>
          <p:cNvPr id="11" name="TextBox 10"/>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a:solidFill>
                  <a:srgbClr val="FFFFFF"/>
                </a:solidFill>
                <a:hlinkClick r:id="rId5"/>
              </a:rPr>
              <a:t>http://geossregistries.info/geosspub/resource_search_ns.jsp</a:t>
            </a:r>
            <a:endParaRPr lang="en-US" sz="1050" dirty="0">
              <a:solidFill>
                <a:srgbClr val="FFFFFF"/>
              </a:solidFill>
            </a:endParaRPr>
          </a:p>
        </p:txBody>
      </p:sp>
    </p:spTree>
    <p:extLst>
      <p:ext uri="{BB962C8B-B14F-4D97-AF65-F5344CB8AC3E}">
        <p14:creationId xmlns:p14="http://schemas.microsoft.com/office/powerpoint/2010/main" val="205139493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Global </a:t>
            </a:r>
            <a:r>
              <a:rPr lang="en-US" dirty="0" err="1" smtClean="0"/>
              <a:t>Streamflow</a:t>
            </a:r>
            <a:r>
              <a:rPr lang="en-US" dirty="0" smtClean="0"/>
              <a:t> Services</a:t>
            </a:r>
            <a:endParaRPr lang="en-US" dirty="0"/>
          </a:p>
        </p:txBody>
      </p:sp>
      <p:grpSp>
        <p:nvGrpSpPr>
          <p:cNvPr id="15" name="Group 14"/>
          <p:cNvGrpSpPr/>
          <p:nvPr/>
        </p:nvGrpSpPr>
        <p:grpSpPr>
          <a:xfrm>
            <a:off x="2034254" y="1645260"/>
            <a:ext cx="4965848" cy="3133976"/>
            <a:chOff x="2162174" y="1562165"/>
            <a:chExt cx="4965848" cy="3133976"/>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56"/>
            <a:stretch/>
          </p:blipFill>
          <p:spPr bwMode="auto">
            <a:xfrm>
              <a:off x="2162174" y="1571303"/>
              <a:ext cx="4965848" cy="3124838"/>
            </a:xfrm>
            <a:prstGeom prst="rect">
              <a:avLst/>
            </a:prstGeom>
            <a:solidFill>
              <a:schemeClr val="accent4">
                <a:lumMod val="60000"/>
                <a:lumOff val="40000"/>
              </a:schemeClr>
            </a:solidFill>
            <a:ln w="19050" cmpd="sng">
              <a:solidFill>
                <a:schemeClr val="accent4">
                  <a:lumMod val="60000"/>
                  <a:lumOff val="40000"/>
                </a:schemeClr>
              </a:solidFill>
              <a:miter lim="800000"/>
              <a:headEnd/>
              <a:tailEnd/>
            </a:ln>
            <a:effectLst/>
            <a:extLst/>
          </p:spPr>
        </p:pic>
        <p:sp>
          <p:nvSpPr>
            <p:cNvPr id="18" name="TextBox 17"/>
            <p:cNvSpPr txBox="1"/>
            <p:nvPr/>
          </p:nvSpPr>
          <p:spPr>
            <a:xfrm>
              <a:off x="2162174" y="1562165"/>
              <a:ext cx="4965848" cy="246298"/>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Global Runoff Data Centre</a:t>
              </a:r>
            </a:p>
          </p:txBody>
        </p:sp>
      </p:grpSp>
      <p:grpSp>
        <p:nvGrpSpPr>
          <p:cNvPr id="14" name="Group 13"/>
          <p:cNvGrpSpPr/>
          <p:nvPr/>
        </p:nvGrpSpPr>
        <p:grpSpPr>
          <a:xfrm>
            <a:off x="831995" y="3216008"/>
            <a:ext cx="2058378" cy="1438947"/>
            <a:chOff x="683702" y="3178015"/>
            <a:chExt cx="2210849" cy="1545535"/>
          </a:xfrm>
        </p:grpSpPr>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17"/>
            <a:stretch/>
          </p:blipFill>
          <p:spPr bwMode="auto">
            <a:xfrm>
              <a:off x="684226" y="3178015"/>
              <a:ext cx="2209800" cy="1545535"/>
            </a:xfrm>
            <a:prstGeom prst="rect">
              <a:avLst/>
            </a:prstGeom>
            <a:solidFill>
              <a:schemeClr val="accent4">
                <a:lumMod val="60000"/>
                <a:lumOff val="40000"/>
              </a:schemeClr>
            </a:solidFill>
            <a:ln w="19050" cmpd="sng">
              <a:solidFill>
                <a:srgbClr val="9ED2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83702" y="3178015"/>
              <a:ext cx="2210849"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USA</a:t>
              </a:r>
            </a:p>
          </p:txBody>
        </p:sp>
      </p:grpSp>
      <p:grpSp>
        <p:nvGrpSpPr>
          <p:cNvPr id="11" name="Group 10"/>
          <p:cNvGrpSpPr/>
          <p:nvPr/>
        </p:nvGrpSpPr>
        <p:grpSpPr>
          <a:xfrm>
            <a:off x="6731140" y="2954749"/>
            <a:ext cx="1440770" cy="2165015"/>
            <a:chOff x="7014255" y="1870248"/>
            <a:chExt cx="1440770" cy="2165015"/>
          </a:xfrm>
        </p:grpSpPr>
        <p:pic>
          <p:nvPicPr>
            <p:cNvPr id="1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54" b="-1"/>
            <a:stretch/>
          </p:blipFill>
          <p:spPr bwMode="auto">
            <a:xfrm>
              <a:off x="7014255" y="1870248"/>
              <a:ext cx="1440770" cy="2165015"/>
            </a:xfrm>
            <a:prstGeom prst="rect">
              <a:avLst/>
            </a:prstGeom>
            <a:solidFill>
              <a:schemeClr val="accent4">
                <a:lumMod val="60000"/>
                <a:lumOff val="40000"/>
              </a:schemeClr>
            </a:solidFill>
            <a:ln w="19050" cmpd="sng">
              <a:solidFill>
                <a:srgbClr val="9ED2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7014255" y="1870248"/>
              <a:ext cx="1440770"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New </a:t>
              </a:r>
              <a:r>
                <a:rPr lang="en-US" sz="1200" b="1" dirty="0" smtClean="0">
                  <a:solidFill>
                    <a:schemeClr val="accent4">
                      <a:lumMod val="20000"/>
                      <a:lumOff val="80000"/>
                    </a:schemeClr>
                  </a:solidFill>
                </a:rPr>
                <a:t>Zealand</a:t>
              </a:r>
              <a:endParaRPr lang="en-US" sz="1200" b="1" dirty="0">
                <a:solidFill>
                  <a:schemeClr val="accent4">
                    <a:lumMod val="20000"/>
                    <a:lumOff val="80000"/>
                  </a:schemeClr>
                </a:solidFill>
              </a:endParaRPr>
            </a:p>
          </p:txBody>
        </p:sp>
      </p:grpSp>
      <p:grpSp>
        <p:nvGrpSpPr>
          <p:cNvPr id="8" name="Group 7"/>
          <p:cNvGrpSpPr/>
          <p:nvPr/>
        </p:nvGrpSpPr>
        <p:grpSpPr>
          <a:xfrm>
            <a:off x="1904367" y="4303237"/>
            <a:ext cx="1825329" cy="1353031"/>
            <a:chOff x="3584393" y="4125917"/>
            <a:chExt cx="1975213" cy="1464133"/>
          </a:xfrm>
        </p:grpSpPr>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17445"/>
            <a:stretch/>
          </p:blipFill>
          <p:spPr bwMode="auto">
            <a:xfrm>
              <a:off x="3584393" y="4125917"/>
              <a:ext cx="1975212" cy="1464133"/>
            </a:xfrm>
            <a:prstGeom prst="rect">
              <a:avLst/>
            </a:prstGeom>
            <a:noFill/>
            <a:ln w="19050" cmpd="sng">
              <a:solidFill>
                <a:srgbClr val="9ED2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584394" y="4125917"/>
              <a:ext cx="1975212"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smtClean="0">
                  <a:solidFill>
                    <a:schemeClr val="accent4">
                      <a:lumMod val="20000"/>
                      <a:lumOff val="80000"/>
                    </a:schemeClr>
                  </a:solidFill>
                </a:rPr>
                <a:t>Dominican Republic</a:t>
              </a:r>
              <a:endParaRPr lang="en-US" sz="1200" b="1" dirty="0">
                <a:solidFill>
                  <a:schemeClr val="accent4">
                    <a:lumMod val="20000"/>
                    <a:lumOff val="80000"/>
                  </a:schemeClr>
                </a:solidFill>
              </a:endParaRPr>
            </a:p>
          </p:txBody>
        </p:sp>
      </p:grpSp>
      <p:sp>
        <p:nvSpPr>
          <p:cNvPr id="26" name="TextBox 25"/>
          <p:cNvSpPr txBox="1"/>
          <p:nvPr/>
        </p:nvSpPr>
        <p:spPr>
          <a:xfrm>
            <a:off x="1684562" y="5744801"/>
            <a:ext cx="6783163" cy="629012"/>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smtClean="0">
                <a:solidFill>
                  <a:srgbClr val="FFFFFF"/>
                </a:solidFill>
              </a:rPr>
              <a:t>Building a </a:t>
            </a:r>
            <a:r>
              <a:rPr lang="en-US" b="1" dirty="0" smtClean="0">
                <a:solidFill>
                  <a:srgbClr val="FFFFFF"/>
                </a:solidFill>
              </a:rPr>
              <a:t>national</a:t>
            </a:r>
            <a:r>
              <a:rPr lang="en-US" dirty="0" smtClean="0">
                <a:solidFill>
                  <a:srgbClr val="FFFFFF"/>
                </a:solidFill>
              </a:rPr>
              <a:t> system federating </a:t>
            </a:r>
            <a:r>
              <a:rPr lang="en-US" b="1" dirty="0" smtClean="0">
                <a:solidFill>
                  <a:srgbClr val="FFFFFF"/>
                </a:solidFill>
              </a:rPr>
              <a:t>regions</a:t>
            </a:r>
            <a:r>
              <a:rPr lang="en-US" dirty="0" smtClean="0">
                <a:solidFill>
                  <a:srgbClr val="FFFFFF"/>
                </a:solidFill>
              </a:rPr>
              <a:t> . . .</a:t>
            </a:r>
          </a:p>
          <a:p>
            <a:r>
              <a:rPr lang="en-US" dirty="0" smtClean="0">
                <a:solidFill>
                  <a:srgbClr val="FFFFFF"/>
                </a:solidFill>
              </a:rPr>
              <a:t>. . . builds a </a:t>
            </a:r>
            <a:r>
              <a:rPr lang="en-US" b="1" dirty="0" smtClean="0">
                <a:solidFill>
                  <a:srgbClr val="FFFFFF"/>
                </a:solidFill>
              </a:rPr>
              <a:t>global</a:t>
            </a:r>
            <a:r>
              <a:rPr lang="en-US" dirty="0" smtClean="0">
                <a:solidFill>
                  <a:srgbClr val="FFFFFF"/>
                </a:solidFill>
              </a:rPr>
              <a:t> system federating </a:t>
            </a:r>
            <a:r>
              <a:rPr lang="en-US" b="1" dirty="0" smtClean="0">
                <a:solidFill>
                  <a:srgbClr val="FFFFFF"/>
                </a:solidFill>
              </a:rPr>
              <a:t>countries</a:t>
            </a:r>
            <a:endParaRPr lang="en-US" b="1" dirty="0">
              <a:solidFill>
                <a:srgbClr val="FFFFFF"/>
              </a:solidFill>
            </a:endParaRPr>
          </a:p>
        </p:txBody>
      </p:sp>
      <p:sp>
        <p:nvSpPr>
          <p:cNvPr id="21" name="TextBox 20"/>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a:solidFill>
                  <a:srgbClr val="FFFFFF"/>
                </a:solidFill>
                <a:hlinkClick r:id="rId7"/>
              </a:rPr>
              <a:t>http://www.arcgis.com/home/webmap/viewer.html?webmap=87ab07e2aba840828033e80b15fd6727</a:t>
            </a:r>
            <a:r>
              <a:rPr lang="en-US" sz="1050" dirty="0">
                <a:solidFill>
                  <a:srgbClr val="FFFFFF"/>
                </a:solidFill>
              </a:rPr>
              <a:t> </a:t>
            </a:r>
          </a:p>
        </p:txBody>
      </p:sp>
      <p:grpSp>
        <p:nvGrpSpPr>
          <p:cNvPr id="3" name="Group 2"/>
          <p:cNvGrpSpPr/>
          <p:nvPr/>
        </p:nvGrpSpPr>
        <p:grpSpPr>
          <a:xfrm>
            <a:off x="4751316" y="3985477"/>
            <a:ext cx="1607741" cy="1692102"/>
            <a:chOff x="4799888" y="4332661"/>
            <a:chExt cx="1824147" cy="1919863"/>
          </a:xfrm>
        </p:grpSpPr>
        <p:pic>
          <p:nvPicPr>
            <p:cNvPr id="27" name="Picture 26"/>
            <p:cNvPicPr>
              <a:picLocks noChangeAspect="1"/>
            </p:cNvPicPr>
            <p:nvPr/>
          </p:nvPicPr>
          <p:blipFill>
            <a:blip r:embed="rId8"/>
            <a:stretch>
              <a:fillRect/>
            </a:stretch>
          </p:blipFill>
          <p:spPr>
            <a:xfrm>
              <a:off x="4799888" y="4514953"/>
              <a:ext cx="1824147" cy="1737571"/>
            </a:xfrm>
            <a:prstGeom prst="rect">
              <a:avLst/>
            </a:prstGeom>
            <a:ln>
              <a:solidFill>
                <a:srgbClr val="83CCFA"/>
              </a:solidFill>
            </a:ln>
          </p:spPr>
        </p:pic>
        <p:sp>
          <p:nvSpPr>
            <p:cNvPr id="25" name="TextBox 24"/>
            <p:cNvSpPr txBox="1"/>
            <p:nvPr/>
          </p:nvSpPr>
          <p:spPr>
            <a:xfrm>
              <a:off x="4806533" y="4332661"/>
              <a:ext cx="1817502" cy="187943"/>
            </a:xfrm>
            <a:prstGeom prst="rect">
              <a:avLst/>
            </a:prstGeom>
            <a:solidFill>
              <a:schemeClr val="accent4">
                <a:lumMod val="75000"/>
              </a:schemeClr>
            </a:solidFill>
            <a:ln>
              <a:solidFill>
                <a:srgbClr val="83CCFA"/>
              </a:solidFill>
            </a:ln>
            <a:effectLst/>
          </p:spPr>
          <p:txBody>
            <a:bodyPr wrap="none" lIns="0" tIns="0" rIns="0" bIns="0" rtlCol="0" anchor="ctr">
              <a:noAutofit/>
            </a:bodyPr>
            <a:lstStyle/>
            <a:p>
              <a:pPr algn="ctr" eaLnBrk="0" hangingPunct="0"/>
              <a:r>
                <a:rPr lang="en-US" sz="1200" b="1" dirty="0" smtClean="0">
                  <a:solidFill>
                    <a:schemeClr val="accent4">
                      <a:lumMod val="20000"/>
                      <a:lumOff val="80000"/>
                    </a:schemeClr>
                  </a:solidFill>
                </a:rPr>
                <a:t>Italy</a:t>
              </a:r>
              <a:endParaRPr lang="en-US" sz="1200" b="1" dirty="0">
                <a:solidFill>
                  <a:schemeClr val="accent4">
                    <a:lumMod val="20000"/>
                    <a:lumOff val="80000"/>
                  </a:schemeClr>
                </a:solidFill>
              </a:endParaRPr>
            </a:p>
          </p:txBody>
        </p:sp>
      </p:grpSp>
    </p:spTree>
    <p:extLst>
      <p:ext uri="{BB962C8B-B14F-4D97-AF65-F5344CB8AC3E}">
        <p14:creationId xmlns:p14="http://schemas.microsoft.com/office/powerpoint/2010/main" val="185553874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pic>
        <p:nvPicPr>
          <p:cNvPr id="1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7" t="1085" r="2266" b="1192"/>
          <a:stretch/>
        </p:blipFill>
        <p:spPr bwMode="auto">
          <a:xfrm>
            <a:off x="1022238" y="2093709"/>
            <a:ext cx="2567713" cy="3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New Zealand – 16 regions</a:t>
            </a:r>
            <a:endParaRPr lang="en-US" dirty="0"/>
          </a:p>
        </p:txBody>
      </p:sp>
      <p:sp>
        <p:nvSpPr>
          <p:cNvPr id="10" name="TextBox 9"/>
          <p:cNvSpPr txBox="1"/>
          <p:nvPr/>
        </p:nvSpPr>
        <p:spPr>
          <a:xfrm>
            <a:off x="6170632" y="2655815"/>
            <a:ext cx="2450794" cy="1661993"/>
          </a:xfrm>
          <a:prstGeom prst="rect">
            <a:avLst/>
          </a:prstGeom>
          <a:noFill/>
        </p:spPr>
        <p:txBody>
          <a:bodyPr wrap="square" lIns="0" tIns="0" rIns="0" bIns="0" rtlCol="0">
            <a:spAutoFit/>
          </a:bodyPr>
          <a:lstStyle/>
          <a:p>
            <a:pPr>
              <a:spcAft>
                <a:spcPts val="1200"/>
              </a:spcAft>
            </a:pPr>
            <a:r>
              <a:rPr lang="en-US" sz="1600" b="1" dirty="0">
                <a:solidFill>
                  <a:srgbClr val="5EB4E6">
                    <a:lumMod val="20000"/>
                    <a:lumOff val="80000"/>
                  </a:srgbClr>
                </a:solidFill>
              </a:rPr>
              <a:t>NIWA</a:t>
            </a:r>
            <a:r>
              <a:rPr lang="en-US" sz="1600" dirty="0">
                <a:solidFill>
                  <a:srgbClr val="5EB4E6">
                    <a:lumMod val="20000"/>
                    <a:lumOff val="80000"/>
                  </a:srgbClr>
                </a:solidFill>
              </a:rPr>
              <a:t> operates about 20% of </a:t>
            </a:r>
            <a:r>
              <a:rPr lang="en-US" sz="1600" dirty="0" smtClean="0">
                <a:solidFill>
                  <a:srgbClr val="5EB4E6">
                    <a:lumMod val="20000"/>
                    <a:lumOff val="80000"/>
                  </a:srgbClr>
                </a:solidFill>
              </a:rPr>
              <a:t>1300 </a:t>
            </a:r>
            <a:r>
              <a:rPr lang="en-US" sz="1600" dirty="0">
                <a:solidFill>
                  <a:srgbClr val="5EB4E6">
                    <a:lumMod val="20000"/>
                    <a:lumOff val="80000"/>
                  </a:srgbClr>
                </a:solidFill>
              </a:rPr>
              <a:t>hydrometric stations </a:t>
            </a:r>
            <a:endParaRPr lang="en-US" sz="1600" dirty="0" smtClean="0">
              <a:solidFill>
                <a:srgbClr val="5EB4E6">
                  <a:lumMod val="20000"/>
                  <a:lumOff val="80000"/>
                </a:srgbClr>
              </a:solidFill>
            </a:endParaRPr>
          </a:p>
          <a:p>
            <a:pPr>
              <a:spcAft>
                <a:spcPts val="1200"/>
              </a:spcAft>
            </a:pPr>
            <a:r>
              <a:rPr lang="en-US" sz="1600" dirty="0" smtClean="0">
                <a:solidFill>
                  <a:srgbClr val="5EB4E6">
                    <a:lumMod val="20000"/>
                    <a:lumOff val="80000"/>
                  </a:srgbClr>
                </a:solidFill>
              </a:rPr>
              <a:t>Regional </a:t>
            </a:r>
            <a:r>
              <a:rPr lang="en-US" sz="1600" dirty="0">
                <a:solidFill>
                  <a:srgbClr val="5EB4E6">
                    <a:lumMod val="20000"/>
                    <a:lumOff val="80000"/>
                  </a:srgbClr>
                </a:solidFill>
              </a:rPr>
              <a:t>authorities operate about 80% of </a:t>
            </a:r>
            <a:r>
              <a:rPr lang="en-US" sz="1600" dirty="0" smtClean="0">
                <a:solidFill>
                  <a:srgbClr val="5EB4E6">
                    <a:lumMod val="20000"/>
                    <a:lumOff val="80000"/>
                  </a:srgbClr>
                </a:solidFill>
              </a:rPr>
              <a:t>stations.</a:t>
            </a:r>
            <a:endParaRPr lang="en-US" sz="1600" dirty="0">
              <a:solidFill>
                <a:srgbClr val="5EB4E6">
                  <a:lumMod val="20000"/>
                  <a:lumOff val="80000"/>
                </a:srgbClr>
              </a:solidFill>
            </a:endParaRPr>
          </a:p>
        </p:txBody>
      </p:sp>
      <p:sp>
        <p:nvSpPr>
          <p:cNvPr id="16" name="Rectangle 15"/>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a:solidFill>
                  <a:prstClr val="white"/>
                </a:solidFill>
              </a:rPr>
              <a:t>New Zealand </a:t>
            </a:r>
            <a:r>
              <a:rPr lang="en-US" sz="1400" b="1" dirty="0" smtClean="0">
                <a:solidFill>
                  <a:prstClr val="white"/>
                </a:solidFill>
              </a:rPr>
              <a:t>Water </a:t>
            </a:r>
            <a:r>
              <a:rPr lang="en-US" sz="1400" b="1" dirty="0">
                <a:solidFill>
                  <a:prstClr val="white"/>
                </a:solidFill>
              </a:rPr>
              <a:t>Information System</a:t>
            </a:r>
          </a:p>
        </p:txBody>
      </p:sp>
      <p:sp>
        <p:nvSpPr>
          <p:cNvPr id="18" name="Rectangle 17"/>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grpSp>
        <p:nvGrpSpPr>
          <p:cNvPr id="3" name="Group 2"/>
          <p:cNvGrpSpPr/>
          <p:nvPr/>
        </p:nvGrpSpPr>
        <p:grpSpPr>
          <a:xfrm>
            <a:off x="1022238" y="2093709"/>
            <a:ext cx="7432786" cy="4428051"/>
            <a:chOff x="1022238" y="2093709"/>
            <a:chExt cx="7432786" cy="4428051"/>
          </a:xfrm>
        </p:grpSpPr>
        <p:pic>
          <p:nvPicPr>
            <p:cNvPr id="15" name="Picture 5"/>
            <p:cNvPicPr>
              <a:picLocks noChangeArrowheads="1"/>
            </p:cNvPicPr>
            <p:nvPr/>
          </p:nvPicPr>
          <p:blipFill rotWithShape="1">
            <a:blip r:embed="rId3">
              <a:alphaModFix/>
              <a:extLst>
                <a:ext uri="{28A0092B-C50C-407E-A947-70E740481C1C}">
                  <a14:useLocalDpi xmlns:a14="http://schemas.microsoft.com/office/drawing/2010/main" val="0"/>
                </a:ext>
              </a:extLst>
            </a:blip>
            <a:srcRect l="931" t="799" r="831" b="2071"/>
            <a:stretch/>
          </p:blipFill>
          <p:spPr bwMode="auto">
            <a:xfrm>
              <a:off x="1022238" y="2093709"/>
              <a:ext cx="2567713" cy="3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316684" y="6028875"/>
              <a:ext cx="51383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Develop a federated hydrological information infrastructure . . .</a:t>
              </a:r>
            </a:p>
            <a:p>
              <a:pPr algn="r" eaLnBrk="0" hangingPunct="0">
                <a:lnSpc>
                  <a:spcPts val="1800"/>
                </a:lnSpc>
              </a:pPr>
              <a:r>
                <a:rPr lang="en-US" sz="1400" dirty="0">
                  <a:solidFill>
                    <a:schemeClr val="bg1"/>
                  </a:solidFill>
                </a:rPr>
                <a:t> . . . linking nationally and regionally collected data</a:t>
              </a:r>
            </a:p>
          </p:txBody>
        </p:sp>
      </p:grpSp>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886" b="-4886"/>
          <a:stretch/>
        </p:blipFill>
        <p:spPr bwMode="auto">
          <a:xfrm>
            <a:off x="3521713" y="3300894"/>
            <a:ext cx="2285653" cy="2414632"/>
          </a:xfrm>
          <a:prstGeom prst="rect">
            <a:avLst/>
          </a:prstGeom>
          <a:solidFill>
            <a:srgbClr val="FFFFFF"/>
          </a:solidFill>
          <a:ln w="9525">
            <a:noFill/>
            <a:miter lim="800000"/>
            <a:headEnd/>
            <a:tailEnd/>
          </a:ln>
          <a:effectLs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0632" y="1914983"/>
            <a:ext cx="1829580" cy="574833"/>
          </a:xfrm>
          <a:prstGeom prst="rect">
            <a:avLst/>
          </a:prstGeom>
          <a:noFill/>
          <a:ln w="19050" cmpd="sng">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460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pic>
        <p:nvPicPr>
          <p:cNvPr id="17" name="Picture 16"/>
          <p:cNvPicPr>
            <a:picLocks noChangeAspect="1"/>
          </p:cNvPicPr>
          <p:nvPr/>
        </p:nvPicPr>
        <p:blipFill rotWithShape="1">
          <a:blip r:embed="rId2"/>
          <a:srcRect l="7957" t="710" r="13136" b="352"/>
          <a:stretch/>
        </p:blipFill>
        <p:spPr>
          <a:xfrm>
            <a:off x="1022238" y="2093709"/>
            <a:ext cx="2567713" cy="3426833"/>
          </a:xfrm>
          <a:prstGeom prst="rect">
            <a:avLst/>
          </a:prstGeom>
        </p:spPr>
      </p:pic>
      <p:sp>
        <p:nvSpPr>
          <p:cNvPr id="2" name="Title 1"/>
          <p:cNvSpPr>
            <a:spLocks noGrp="1"/>
          </p:cNvSpPr>
          <p:nvPr>
            <p:ph type="title"/>
          </p:nvPr>
        </p:nvSpPr>
        <p:spPr/>
        <p:txBody>
          <a:bodyPr/>
          <a:lstStyle/>
          <a:p>
            <a:r>
              <a:rPr lang="en-US" dirty="0"/>
              <a:t>Italy – </a:t>
            </a:r>
            <a:r>
              <a:rPr lang="en-US" dirty="0" smtClean="0"/>
              <a:t>21 </a:t>
            </a:r>
            <a:r>
              <a:rPr lang="en-US" dirty="0"/>
              <a:t>regions</a:t>
            </a:r>
          </a:p>
        </p:txBody>
      </p:sp>
      <p:pic>
        <p:nvPicPr>
          <p:cNvPr id="23" name="Picture 8" descr="ISPRA-RGB-BAND"/>
          <p:cNvPicPr>
            <a:picLocks noChangeAspect="1" noChangeArrowheads="1"/>
          </p:cNvPicPr>
          <p:nvPr/>
        </p:nvPicPr>
        <p:blipFill>
          <a:blip r:embed="rId3" cstate="print"/>
          <a:srcRect/>
          <a:stretch>
            <a:fillRect/>
          </a:stretch>
        </p:blipFill>
        <p:spPr bwMode="auto">
          <a:xfrm>
            <a:off x="6173804" y="1898495"/>
            <a:ext cx="1824987" cy="771155"/>
          </a:xfrm>
          <a:prstGeom prst="rect">
            <a:avLst/>
          </a:prstGeom>
          <a:solidFill>
            <a:schemeClr val="bg1"/>
          </a:solidFill>
          <a:ln w="9525">
            <a:noFill/>
            <a:miter lim="800000"/>
            <a:headEnd/>
            <a:tailEnd/>
          </a:ln>
        </p:spPr>
      </p:pic>
      <p:sp>
        <p:nvSpPr>
          <p:cNvPr id="13" name="Rectangle 1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5" name="Rectangle 14"/>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smtClean="0">
                <a:solidFill>
                  <a:prstClr val="white"/>
                </a:solidFill>
              </a:rPr>
              <a:t>Italian Water Information System</a:t>
            </a:r>
            <a:endParaRPr lang="en-US" sz="1400" b="1" dirty="0">
              <a:solidFill>
                <a:prstClr val="white"/>
              </a:solidFill>
            </a:endParaRPr>
          </a:p>
        </p:txBody>
      </p:sp>
      <p:sp>
        <p:nvSpPr>
          <p:cNvPr id="24" name="TextBox 23"/>
          <p:cNvSpPr txBox="1"/>
          <p:nvPr/>
        </p:nvSpPr>
        <p:spPr>
          <a:xfrm>
            <a:off x="6170632" y="2841549"/>
            <a:ext cx="2450794" cy="1723549"/>
          </a:xfrm>
          <a:prstGeom prst="rect">
            <a:avLst/>
          </a:prstGeom>
          <a:noFill/>
        </p:spPr>
        <p:txBody>
          <a:bodyPr wrap="square" lIns="0" tIns="0" rIns="0" bIns="0" rtlCol="0">
            <a:spAutoFit/>
          </a:bodyPr>
          <a:lstStyle/>
          <a:p>
            <a:r>
              <a:rPr lang="en-US" sz="1600" dirty="0">
                <a:solidFill>
                  <a:srgbClr val="5EB4E6">
                    <a:lumMod val="20000"/>
                    <a:lumOff val="80000"/>
                  </a:srgbClr>
                </a:solidFill>
              </a:rPr>
              <a:t>National Institute for Environmental Protection and Research (ISPRA</a:t>
            </a:r>
            <a:r>
              <a:rPr lang="en-US" sz="1600" dirty="0" smtClean="0">
                <a:solidFill>
                  <a:srgbClr val="5EB4E6">
                    <a:lumMod val="20000"/>
                    <a:lumOff val="80000"/>
                  </a:srgbClr>
                </a:solidFill>
              </a:rPr>
              <a:t>)</a:t>
            </a:r>
          </a:p>
          <a:p>
            <a:endParaRPr lang="en-US" sz="1600" dirty="0">
              <a:solidFill>
                <a:srgbClr val="5EB4E6">
                  <a:lumMod val="20000"/>
                  <a:lumOff val="80000"/>
                </a:srgbClr>
              </a:solidFill>
            </a:endParaRPr>
          </a:p>
          <a:p>
            <a:r>
              <a:rPr lang="en-US" sz="1600" dirty="0">
                <a:solidFill>
                  <a:srgbClr val="5EB4E6">
                    <a:lumMod val="20000"/>
                    <a:lumOff val="80000"/>
                  </a:srgbClr>
                </a:solidFill>
              </a:rPr>
              <a:t>Regional authorities operate </a:t>
            </a:r>
            <a:r>
              <a:rPr lang="en-US" sz="1600" dirty="0" smtClean="0">
                <a:solidFill>
                  <a:srgbClr val="5EB4E6">
                    <a:lumMod val="20000"/>
                    <a:lumOff val="80000"/>
                  </a:srgbClr>
                </a:solidFill>
              </a:rPr>
              <a:t>100% </a:t>
            </a:r>
            <a:r>
              <a:rPr lang="en-US" sz="1600" dirty="0">
                <a:solidFill>
                  <a:srgbClr val="5EB4E6">
                    <a:lumMod val="20000"/>
                    <a:lumOff val="80000"/>
                  </a:srgbClr>
                </a:solidFill>
              </a:rPr>
              <a:t>of </a:t>
            </a:r>
            <a:r>
              <a:rPr lang="en-US" sz="1600" dirty="0" smtClean="0">
                <a:solidFill>
                  <a:srgbClr val="5EB4E6">
                    <a:lumMod val="20000"/>
                    <a:lumOff val="80000"/>
                  </a:srgbClr>
                </a:solidFill>
              </a:rPr>
              <a:t>hydrometric stations</a:t>
            </a:r>
            <a:endParaRPr lang="en-US" sz="1600" dirty="0">
              <a:solidFill>
                <a:srgbClr val="5EB4E6">
                  <a:lumMod val="20000"/>
                  <a:lumOff val="80000"/>
                </a:srgbClr>
              </a:solidFill>
            </a:endParaRPr>
          </a:p>
        </p:txBody>
      </p:sp>
      <p:grpSp>
        <p:nvGrpSpPr>
          <p:cNvPr id="3" name="Group 2"/>
          <p:cNvGrpSpPr/>
          <p:nvPr/>
        </p:nvGrpSpPr>
        <p:grpSpPr>
          <a:xfrm>
            <a:off x="1022238" y="2093709"/>
            <a:ext cx="7432786" cy="4428051"/>
            <a:chOff x="1022238" y="2093709"/>
            <a:chExt cx="7432786" cy="4428051"/>
          </a:xfrm>
        </p:grpSpPr>
        <p:sp>
          <p:nvSpPr>
            <p:cNvPr id="14" name="TextBox 13"/>
            <p:cNvSpPr txBox="1"/>
            <p:nvPr/>
          </p:nvSpPr>
          <p:spPr>
            <a:xfrm>
              <a:off x="2654967" y="6028875"/>
              <a:ext cx="5800057"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Linking observations data within countries. . .</a:t>
              </a:r>
            </a:p>
            <a:p>
              <a:pPr algn="r" eaLnBrk="0" hangingPunct="0">
                <a:lnSpc>
                  <a:spcPts val="1800"/>
                </a:lnSpc>
              </a:pPr>
              <a:r>
                <a:rPr lang="en-US" sz="1400" dirty="0">
                  <a:solidFill>
                    <a:schemeClr val="bg1"/>
                  </a:solidFill>
                </a:rPr>
                <a:t> . . . is same challenge as linking observations data between countries</a:t>
              </a:r>
            </a:p>
          </p:txBody>
        </p:sp>
        <p:pic>
          <p:nvPicPr>
            <p:cNvPr id="19" name="Picture 18"/>
            <p:cNvPicPr>
              <a:picLocks noChangeAspect="1"/>
            </p:cNvPicPr>
            <p:nvPr/>
          </p:nvPicPr>
          <p:blipFill rotWithShape="1">
            <a:blip r:embed="rId4">
              <a:alphaModFix/>
            </a:blip>
            <a:srcRect l="3980" t="-119" r="12655" b="546"/>
            <a:stretch/>
          </p:blipFill>
          <p:spPr>
            <a:xfrm>
              <a:off x="1022238" y="2093709"/>
              <a:ext cx="2567713" cy="3426833"/>
            </a:xfrm>
            <a:prstGeom prst="rect">
              <a:avLst/>
            </a:prstGeom>
          </p:spPr>
        </p:pic>
      </p:grpSp>
      <p:pic>
        <p:nvPicPr>
          <p:cNvPr id="27" name="Picture 26"/>
          <p:cNvPicPr>
            <a:picLocks noChangeAspect="1"/>
          </p:cNvPicPr>
          <p:nvPr/>
        </p:nvPicPr>
        <p:blipFill rotWithShape="1">
          <a:blip r:embed="rId5"/>
          <a:srcRect t="-4668" b="-4784"/>
          <a:stretch/>
        </p:blipFill>
        <p:spPr>
          <a:xfrm>
            <a:off x="3521714" y="3300894"/>
            <a:ext cx="1328026" cy="2414038"/>
          </a:xfrm>
          <a:prstGeom prst="rect">
            <a:avLst/>
          </a:prstGeom>
          <a:solidFill>
            <a:srgbClr val="FFFFFF"/>
          </a:solidFill>
        </p:spPr>
      </p:pic>
    </p:spTree>
    <p:extLst>
      <p:ext uri="{BB962C8B-B14F-4D97-AF65-F5344CB8AC3E}">
        <p14:creationId xmlns:p14="http://schemas.microsoft.com/office/powerpoint/2010/main" val="30479853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 name="Title 1"/>
          <p:cNvSpPr>
            <a:spLocks noGrp="1"/>
          </p:cNvSpPr>
          <p:nvPr>
            <p:ph type="title"/>
          </p:nvPr>
        </p:nvSpPr>
        <p:spPr/>
        <p:txBody>
          <a:bodyPr/>
          <a:lstStyle/>
          <a:p>
            <a:r>
              <a:rPr lang="en-US" dirty="0" smtClean="0"/>
              <a:t>United States – surface water reservoirs</a:t>
            </a:r>
            <a:endParaRPr lang="en-US" dirty="0"/>
          </a:p>
        </p:txBody>
      </p:sp>
      <p:sp>
        <p:nvSpPr>
          <p:cNvPr id="13" name="Rectangle 1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5" name="Rectangle 14"/>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smtClean="0">
                <a:solidFill>
                  <a:prstClr val="white"/>
                </a:solidFill>
              </a:rPr>
              <a:t>Information distributed across district and field offices</a:t>
            </a:r>
            <a:endParaRPr lang="en-US" sz="1400" b="1" dirty="0">
              <a:solidFill>
                <a:prstClr val="white"/>
              </a:solidFill>
            </a:endParaRPr>
          </a:p>
        </p:txBody>
      </p:sp>
      <p:sp>
        <p:nvSpPr>
          <p:cNvPr id="14" name="TextBox 13"/>
          <p:cNvSpPr txBox="1"/>
          <p:nvPr/>
        </p:nvSpPr>
        <p:spPr>
          <a:xfrm>
            <a:off x="2654967" y="6028875"/>
            <a:ext cx="5800057" cy="492885"/>
          </a:xfrm>
          <a:prstGeom prst="rect">
            <a:avLst/>
          </a:prstGeom>
          <a:noFill/>
          <a:effectLst/>
        </p:spPr>
        <p:txBody>
          <a:bodyPr wrap="square" lIns="0" tIns="0" rIns="0" bIns="0" rtlCol="0" anchor="b">
            <a:noAutofit/>
          </a:bodyPr>
          <a:lstStyle/>
          <a:p>
            <a:pPr eaLnBrk="0" hangingPunct="0">
              <a:lnSpc>
                <a:spcPts val="1800"/>
              </a:lnSpc>
            </a:pPr>
            <a:r>
              <a:rPr lang="en-US" sz="1400" dirty="0" smtClean="0">
                <a:solidFill>
                  <a:schemeClr val="bg1"/>
                </a:solidFill>
              </a:rPr>
              <a:t>United States also needs a federated water information system. </a:t>
            </a:r>
            <a:r>
              <a:rPr lang="en-US" sz="1400" dirty="0">
                <a:solidFill>
                  <a:schemeClr val="bg1"/>
                </a:solidFill>
              </a:rPr>
              <a:t>. .</a:t>
            </a:r>
          </a:p>
          <a:p>
            <a:pPr algn="r" eaLnBrk="0" hangingPunct="0">
              <a:lnSpc>
                <a:spcPts val="1800"/>
              </a:lnSpc>
            </a:pPr>
            <a:r>
              <a:rPr lang="en-US" sz="1400" dirty="0">
                <a:solidFill>
                  <a:schemeClr val="bg1"/>
                </a:solidFill>
              </a:rPr>
              <a:t> . . . </a:t>
            </a:r>
            <a:r>
              <a:rPr lang="en-US" sz="1400" dirty="0" smtClean="0">
                <a:solidFill>
                  <a:schemeClr val="bg1"/>
                </a:solidFill>
              </a:rPr>
              <a:t>across water agencies and levels of government</a:t>
            </a:r>
            <a:endParaRPr lang="en-US" sz="1400" dirty="0">
              <a:solidFill>
                <a:schemeClr val="bg1"/>
              </a:solidFill>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6859"/>
            <a:ext cx="9144000" cy="397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 y="4941849"/>
            <a:ext cx="1363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5"/>
          <p:cNvSpPr txBox="1">
            <a:spLocks noChangeArrowheads="1"/>
          </p:cNvSpPr>
          <p:nvPr/>
        </p:nvSpPr>
        <p:spPr bwMode="auto">
          <a:xfrm>
            <a:off x="238144" y="5065462"/>
            <a:ext cx="67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itchFamily="34" charset="0"/>
              </a:rPr>
              <a:t>(608)</a:t>
            </a:r>
          </a:p>
        </p:txBody>
      </p:sp>
      <p:sp>
        <p:nvSpPr>
          <p:cNvPr id="21" name="TextBox 6"/>
          <p:cNvSpPr txBox="1">
            <a:spLocks noChangeArrowheads="1"/>
          </p:cNvSpPr>
          <p:nvPr/>
        </p:nvSpPr>
        <p:spPr bwMode="auto">
          <a:xfrm>
            <a:off x="238143" y="5512772"/>
            <a:ext cx="67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itchFamily="34" charset="0"/>
              </a:rPr>
              <a:t>(348)</a:t>
            </a:r>
          </a:p>
        </p:txBody>
      </p:sp>
    </p:spTree>
    <p:extLst>
      <p:ext uri="{BB962C8B-B14F-4D97-AF65-F5344CB8AC3E}">
        <p14:creationId xmlns:p14="http://schemas.microsoft.com/office/powerpoint/2010/main" val="2462261610"/>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nt Arrow 27"/>
          <p:cNvSpPr/>
          <p:nvPr/>
        </p:nvSpPr>
        <p:spPr bwMode="auto">
          <a:xfrm rot="5400000">
            <a:off x="2377423" y="144024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0244" name="Text Box 4"/>
          <p:cNvSpPr txBox="1">
            <a:spLocks noChangeArrowheads="1"/>
          </p:cNvSpPr>
          <p:nvPr/>
        </p:nvSpPr>
        <p:spPr bwMode="auto">
          <a:xfrm>
            <a:off x="530442" y="2904028"/>
            <a:ext cx="1829455" cy="73302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t>Observations Datasets, Numerical Weather Model</a:t>
            </a:r>
            <a:endParaRPr lang="en-US" sz="1400" dirty="0"/>
          </a:p>
        </p:txBody>
      </p:sp>
      <p:sp>
        <p:nvSpPr>
          <p:cNvPr id="10246" name="Text Box 6"/>
          <p:cNvSpPr txBox="1">
            <a:spLocks noChangeArrowheads="1"/>
          </p:cNvSpPr>
          <p:nvPr/>
        </p:nvSpPr>
        <p:spPr bwMode="auto">
          <a:xfrm>
            <a:off x="2534696" y="4402760"/>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t>Land Surface Model</a:t>
            </a:r>
          </a:p>
        </p:txBody>
      </p:sp>
      <p:pic>
        <p:nvPicPr>
          <p:cNvPr id="1024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28575" cmpd="sng">
            <a:solidFill>
              <a:schemeClr val="accent4"/>
            </a:solidFill>
            <a:miter lim="800000"/>
            <a:headEnd/>
            <a:tailEnd/>
          </a:ln>
          <a:effectLst/>
          <a:extLst/>
        </p:spPr>
      </p:pic>
      <p:pic>
        <p:nvPicPr>
          <p:cNvPr id="10251" name="Picture 24" descr="Total Precipit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14" y="1228336"/>
            <a:ext cx="1839310" cy="1660077"/>
          </a:xfrm>
          <a:prstGeom prst="rect">
            <a:avLst/>
          </a:prstGeom>
          <a:noFill/>
          <a:ln w="28575" cmpd="sng">
            <a:solidFill>
              <a:schemeClr val="accent4"/>
            </a:solidFill>
            <a:miter lim="800000"/>
            <a:headEnd/>
            <a:tailEnd/>
          </a:ln>
          <a:effectLst/>
          <a:extLst/>
        </p:spPr>
      </p:pic>
      <p:sp>
        <p:nvSpPr>
          <p:cNvPr id="12" name="Title 1"/>
          <p:cNvSpPr>
            <a:spLocks noGrp="1"/>
          </p:cNvSpPr>
          <p:nvPr>
            <p:ph type="title"/>
          </p:nvPr>
        </p:nvSpPr>
        <p:spPr/>
        <p:txBody>
          <a:bodyPr/>
          <a:lstStyle/>
          <a:p>
            <a:r>
              <a:rPr lang="en-US" dirty="0" smtClean="0"/>
              <a:t>Land Data Assimilation System (LDAS)</a:t>
            </a:r>
            <a:endParaRPr lang="en-US" dirty="0"/>
          </a:p>
        </p:txBody>
      </p:sp>
      <p:graphicFrame>
        <p:nvGraphicFramePr>
          <p:cNvPr id="31" name="Table 30"/>
          <p:cNvGraphicFramePr>
            <a:graphicFrameLocks noGrp="1"/>
          </p:cNvGraphicFramePr>
          <p:nvPr>
            <p:extLst>
              <p:ext uri="{D42A27DB-BD31-4B8C-83A1-F6EECF244321}">
                <p14:modId xmlns:p14="http://schemas.microsoft.com/office/powerpoint/2010/main" val="3513354115"/>
              </p:ext>
            </p:extLst>
          </p:nvPr>
        </p:nvGraphicFramePr>
        <p:xfrm>
          <a:off x="5489846" y="4174334"/>
          <a:ext cx="3199443" cy="1414847"/>
        </p:xfrm>
        <a:graphic>
          <a:graphicData uri="http://schemas.openxmlformats.org/drawingml/2006/table">
            <a:tbl>
              <a:tblPr firstRow="1" bandRow="1">
                <a:tableStyleId>{00A15C55-8517-42AA-B614-E9B94910E393}</a:tableStyleId>
              </a:tblPr>
              <a:tblGrid>
                <a:gridCol w="1044811"/>
                <a:gridCol w="1221357"/>
                <a:gridCol w="933275"/>
              </a:tblGrid>
              <a:tr h="464887">
                <a:tc>
                  <a:txBody>
                    <a:bodyPr/>
                    <a:lstStyle/>
                    <a:p>
                      <a:r>
                        <a:rPr lang="en-US" sz="1600" dirty="0" smtClean="0"/>
                        <a:t>Domain</a:t>
                      </a:r>
                      <a:endParaRPr lang="en-US" sz="1600" dirty="0"/>
                    </a:p>
                  </a:txBody>
                  <a:tcPr/>
                </a:tc>
                <a:tc>
                  <a:txBody>
                    <a:bodyPr/>
                    <a:lstStyle/>
                    <a:p>
                      <a:r>
                        <a:rPr lang="en-US" sz="1600" dirty="0" smtClean="0"/>
                        <a:t>Space</a:t>
                      </a:r>
                      <a:endParaRPr lang="en-US" sz="1600" dirty="0"/>
                    </a:p>
                  </a:txBody>
                  <a:tcPr/>
                </a:tc>
                <a:tc>
                  <a:txBody>
                    <a:bodyPr/>
                    <a:lstStyle/>
                    <a:p>
                      <a:r>
                        <a:rPr lang="en-US" sz="1600" dirty="0" smtClean="0"/>
                        <a:t>Time</a:t>
                      </a:r>
                      <a:endParaRPr lang="en-US" sz="1600" dirty="0"/>
                    </a:p>
                  </a:txBody>
                  <a:tcPr/>
                </a:tc>
              </a:tr>
              <a:tr h="370840">
                <a:tc>
                  <a:txBody>
                    <a:bodyPr/>
                    <a:lstStyle/>
                    <a:p>
                      <a:r>
                        <a:rPr lang="en-US" sz="1600" dirty="0" smtClean="0"/>
                        <a:t>North America</a:t>
                      </a:r>
                      <a:endParaRPr lang="en-US" sz="1600" dirty="0"/>
                    </a:p>
                  </a:txBody>
                  <a:tcPr/>
                </a:tc>
                <a:tc>
                  <a:txBody>
                    <a:bodyPr/>
                    <a:lstStyle/>
                    <a:p>
                      <a:r>
                        <a:rPr lang="en-US" sz="1600" dirty="0" smtClean="0"/>
                        <a:t>1/8 degree</a:t>
                      </a:r>
                      <a:endParaRPr lang="en-US" sz="1600" dirty="0"/>
                    </a:p>
                  </a:txBody>
                  <a:tcPr/>
                </a:tc>
                <a:tc>
                  <a:txBody>
                    <a:bodyPr/>
                    <a:lstStyle/>
                    <a:p>
                      <a:r>
                        <a:rPr lang="en-US" sz="1600" dirty="0" smtClean="0"/>
                        <a:t>1 hour</a:t>
                      </a:r>
                      <a:endParaRPr lang="en-US" sz="1600" dirty="0"/>
                    </a:p>
                  </a:txBody>
                  <a:tcPr/>
                </a:tc>
              </a:tr>
              <a:tr h="370840">
                <a:tc>
                  <a:txBody>
                    <a:bodyPr/>
                    <a:lstStyle/>
                    <a:p>
                      <a:r>
                        <a:rPr lang="en-US" sz="1600" dirty="0" smtClean="0"/>
                        <a:t>Global</a:t>
                      </a:r>
                      <a:endParaRPr lang="en-US" sz="1600" dirty="0"/>
                    </a:p>
                  </a:txBody>
                  <a:tcPr/>
                </a:tc>
                <a:tc>
                  <a:txBody>
                    <a:bodyPr/>
                    <a:lstStyle/>
                    <a:p>
                      <a:r>
                        <a:rPr lang="en-US" sz="1600" dirty="0" smtClean="0"/>
                        <a:t>1/4 degree</a:t>
                      </a:r>
                      <a:endParaRPr lang="en-US" sz="1600" dirty="0"/>
                    </a:p>
                  </a:txBody>
                  <a:tcPr/>
                </a:tc>
                <a:tc>
                  <a:txBody>
                    <a:bodyPr/>
                    <a:lstStyle/>
                    <a:p>
                      <a:r>
                        <a:rPr lang="en-US" sz="1600" dirty="0" smtClean="0"/>
                        <a:t>3 hours</a:t>
                      </a:r>
                      <a:endParaRPr lang="en-US" sz="1600" dirty="0"/>
                    </a:p>
                  </a:txBody>
                  <a:tcPr/>
                </a:tc>
              </a:tr>
            </a:tbl>
          </a:graphicData>
        </a:graphic>
      </p:graphicFrame>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746" y="1119680"/>
            <a:ext cx="1803596" cy="717339"/>
          </a:xfrm>
          <a:prstGeom prst="rect">
            <a:avLst/>
          </a:prstGeom>
          <a:noFill/>
          <a:ln w="28575"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3218871" y="1212492"/>
            <a:ext cx="1579121" cy="109636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l" eaLnBrk="0" hangingPunct="0">
              <a:lnSpc>
                <a:spcPts val="1800"/>
              </a:lnSpc>
            </a:pPr>
            <a:r>
              <a:rPr lang="en-US" sz="1400" b="1" dirty="0" smtClean="0">
                <a:solidFill>
                  <a:srgbClr val="007AC2"/>
                </a:solidFill>
                <a:ea typeface="+mn-ea"/>
                <a:cs typeface="+mn-cs"/>
              </a:rPr>
              <a:t>Forcing:</a:t>
            </a:r>
          </a:p>
          <a:p>
            <a:pPr marL="111125" algn="l" eaLnBrk="0" hangingPunct="0">
              <a:lnSpc>
                <a:spcPts val="1800"/>
              </a:lnSpc>
            </a:pPr>
            <a:r>
              <a:rPr lang="en-US" sz="1400" b="1" dirty="0" smtClean="0">
                <a:solidFill>
                  <a:srgbClr val="007AC2"/>
                </a:solidFill>
                <a:ea typeface="+mn-ea"/>
                <a:cs typeface="+mn-cs"/>
              </a:rPr>
              <a:t>Radiation </a:t>
            </a:r>
          </a:p>
          <a:p>
            <a:pPr marL="111125" algn="l" eaLnBrk="0" hangingPunct="0">
              <a:lnSpc>
                <a:spcPts val="1800"/>
              </a:lnSpc>
            </a:pPr>
            <a:r>
              <a:rPr lang="en-US" sz="1400" b="1" dirty="0" smtClean="0">
                <a:solidFill>
                  <a:srgbClr val="007AC2"/>
                </a:solidFill>
                <a:ea typeface="+mn-ea"/>
                <a:cs typeface="+mn-cs"/>
              </a:rPr>
              <a:t>Precipitation </a:t>
            </a:r>
          </a:p>
          <a:p>
            <a:pPr marL="111125" algn="l" eaLnBrk="0" hangingPunct="0">
              <a:lnSpc>
                <a:spcPts val="1800"/>
              </a:lnSpc>
            </a:pPr>
            <a:r>
              <a:rPr lang="en-US" sz="1400" b="1" dirty="0" smtClean="0">
                <a:solidFill>
                  <a:srgbClr val="007AC2"/>
                </a:solidFill>
                <a:ea typeface="+mn-ea"/>
                <a:cs typeface="+mn-cs"/>
              </a:rPr>
              <a:t>Surface climate</a:t>
            </a:r>
          </a:p>
        </p:txBody>
      </p:sp>
      <p:sp>
        <p:nvSpPr>
          <p:cNvPr id="34" name="TextBox 33"/>
          <p:cNvSpPr txBox="1"/>
          <p:nvPr/>
        </p:nvSpPr>
        <p:spPr>
          <a:xfrm>
            <a:off x="5493943" y="2202004"/>
            <a:ext cx="2643647" cy="101563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defPPr>
              <a:defRPr lang="en-US"/>
            </a:defPPr>
            <a:lvl1pPr eaLnBrk="0" hangingPunct="0">
              <a:lnSpc>
                <a:spcPts val="1800"/>
              </a:lnSpc>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007AC2"/>
                </a:solidFill>
              </a:rPr>
              <a:t>Evaporation</a:t>
            </a:r>
          </a:p>
          <a:p>
            <a:r>
              <a:rPr lang="en-US" dirty="0">
                <a:solidFill>
                  <a:srgbClr val="007AC2"/>
                </a:solidFill>
              </a:rPr>
              <a:t>Soil Moisture</a:t>
            </a:r>
          </a:p>
          <a:p>
            <a:r>
              <a:rPr lang="en-US" dirty="0">
                <a:solidFill>
                  <a:srgbClr val="007AC2"/>
                </a:solidFill>
              </a:rPr>
              <a:t>Runoff</a:t>
            </a:r>
          </a:p>
          <a:p>
            <a:r>
              <a:rPr lang="en-US" dirty="0">
                <a:solidFill>
                  <a:srgbClr val="007AC2"/>
                </a:solidFill>
              </a:rPr>
              <a:t>Recharge</a:t>
            </a:r>
          </a:p>
        </p:txBody>
      </p:sp>
      <p:sp>
        <p:nvSpPr>
          <p:cNvPr id="35" name="TextBox 34"/>
          <p:cNvSpPr txBox="1"/>
          <p:nvPr/>
        </p:nvSpPr>
        <p:spPr>
          <a:xfrm>
            <a:off x="6077200" y="3637052"/>
            <a:ext cx="1826126" cy="345211"/>
          </a:xfrm>
          <a:prstGeom prst="rect">
            <a:avLst/>
          </a:prstGeom>
          <a:noFill/>
          <a:effectLst/>
        </p:spPr>
        <p:txBody>
          <a:bodyPr wrap="none" lIns="0" tIns="0" rIns="0" bIns="0" rtlCol="0" anchor="b">
            <a:noAutofit/>
          </a:bodyPr>
          <a:lstStyle/>
          <a:p>
            <a:pPr eaLnBrk="0" hangingPunct="0">
              <a:lnSpc>
                <a:spcPts val="1800"/>
              </a:lnSpc>
            </a:pPr>
            <a:r>
              <a:rPr lang="en-US" sz="1400" b="1" dirty="0" smtClean="0">
                <a:solidFill>
                  <a:srgbClr val="595959"/>
                </a:solidFill>
                <a:ea typeface="+mn-ea"/>
                <a:cs typeface="+mn-cs"/>
              </a:rPr>
              <a:t>1979 to present</a:t>
            </a:r>
          </a:p>
        </p:txBody>
      </p:sp>
      <p:sp>
        <p:nvSpPr>
          <p:cNvPr id="36" name="TextBox 35"/>
          <p:cNvSpPr txBox="1"/>
          <p:nvPr/>
        </p:nvSpPr>
        <p:spPr>
          <a:xfrm>
            <a:off x="685800" y="5436108"/>
            <a:ext cx="4111202" cy="1258533"/>
          </a:xfrm>
          <a:prstGeom prst="rect">
            <a:avLst/>
          </a:prstGeom>
          <a:noFill/>
          <a:effectLst/>
        </p:spPr>
        <p:txBody>
          <a:bodyPr wrap="none" lIns="0" tIns="0" rIns="0" bIns="0" rtlCol="0">
            <a:normAutofit/>
          </a:bodyPr>
          <a:lstStyle/>
          <a:p>
            <a:pPr algn="l" eaLnBrk="0" hangingPunct="0">
              <a:lnSpc>
                <a:spcPts val="1800"/>
              </a:lnSpc>
            </a:pPr>
            <a:r>
              <a:rPr lang="en-US" b="1" dirty="0" smtClean="0">
                <a:solidFill>
                  <a:schemeClr val="accent4">
                    <a:lumMod val="20000"/>
                    <a:lumOff val="80000"/>
                  </a:schemeClr>
                </a:solidFill>
              </a:rPr>
              <a:t>Deduction</a:t>
            </a:r>
            <a:r>
              <a:rPr lang="en-US" dirty="0" smtClean="0">
                <a:solidFill>
                  <a:schemeClr val="accent4">
                    <a:lumMod val="20000"/>
                    <a:lumOff val="80000"/>
                  </a:schemeClr>
                </a:solidFill>
              </a:rPr>
              <a:t>: </a:t>
            </a:r>
            <a:endParaRPr lang="en-US" dirty="0">
              <a:solidFill>
                <a:schemeClr val="accent4">
                  <a:lumMod val="20000"/>
                  <a:lumOff val="80000"/>
                </a:schemeClr>
              </a:solidFill>
            </a:endParaRPr>
          </a:p>
          <a:p>
            <a:pPr marL="111125" algn="l" eaLnBrk="0" hangingPunct="0">
              <a:lnSpc>
                <a:spcPts val="1800"/>
              </a:lnSpc>
            </a:pPr>
            <a:r>
              <a:rPr lang="en-US" sz="1400" b="1" dirty="0" smtClean="0">
                <a:solidFill>
                  <a:srgbClr val="FFFFFF"/>
                </a:solidFill>
              </a:rPr>
              <a:t>Given</a:t>
            </a:r>
            <a:r>
              <a:rPr lang="en-US" sz="1400" dirty="0" smtClean="0">
                <a:solidFill>
                  <a:srgbClr val="FFFFFF"/>
                </a:solidFill>
              </a:rPr>
              <a:t> these forcing and land surface conditions</a:t>
            </a:r>
          </a:p>
          <a:p>
            <a:pPr marL="111125" algn="l" eaLnBrk="0" hangingPunct="0">
              <a:lnSpc>
                <a:spcPts val="1800"/>
              </a:lnSpc>
            </a:pPr>
            <a:r>
              <a:rPr lang="en-US" sz="1400" b="1" dirty="0" smtClean="0">
                <a:solidFill>
                  <a:srgbClr val="FFFFFF"/>
                </a:solidFill>
              </a:rPr>
              <a:t>Then</a:t>
            </a:r>
            <a:r>
              <a:rPr lang="en-US" sz="1400" dirty="0" smtClean="0">
                <a:solidFill>
                  <a:srgbClr val="FFFFFF"/>
                </a:solidFill>
              </a:rPr>
              <a:t>, using a land surface simulation model</a:t>
            </a:r>
          </a:p>
          <a:p>
            <a:pPr marL="111125" algn="l" eaLnBrk="0" hangingPunct="0">
              <a:lnSpc>
                <a:spcPts val="1800"/>
              </a:lnSpc>
            </a:pPr>
            <a:r>
              <a:rPr lang="en-US" sz="1400" b="1" dirty="0" smtClean="0">
                <a:solidFill>
                  <a:srgbClr val="FFFFFF"/>
                </a:solidFill>
              </a:rPr>
              <a:t>Derive</a:t>
            </a:r>
            <a:r>
              <a:rPr lang="en-US" sz="1400" dirty="0" smtClean="0">
                <a:solidFill>
                  <a:srgbClr val="FFFFFF"/>
                </a:solidFill>
              </a:rPr>
              <a:t> surface moisture and energy balance</a:t>
            </a:r>
          </a:p>
        </p:txBody>
      </p:sp>
      <p:sp>
        <p:nvSpPr>
          <p:cNvPr id="37" name="Rectangle 36"/>
          <p:cNvSpPr/>
          <p:nvPr/>
        </p:nvSpPr>
        <p:spPr>
          <a:xfrm>
            <a:off x="517845" y="3711053"/>
            <a:ext cx="1982099" cy="78483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r" eaLnBrk="0" hangingPunct="0">
              <a:lnSpc>
                <a:spcPts val="1800"/>
              </a:lnSpc>
            </a:pPr>
            <a:r>
              <a:rPr lang="en-US" sz="1400" b="1" dirty="0">
                <a:solidFill>
                  <a:srgbClr val="007AC2"/>
                </a:solidFill>
              </a:rPr>
              <a:t>Soil </a:t>
            </a:r>
          </a:p>
          <a:p>
            <a:pPr algn="r" eaLnBrk="0" hangingPunct="0">
              <a:lnSpc>
                <a:spcPts val="1800"/>
              </a:lnSpc>
            </a:pPr>
            <a:r>
              <a:rPr lang="en-US" sz="1400" b="1" dirty="0">
                <a:solidFill>
                  <a:srgbClr val="007AC2"/>
                </a:solidFill>
              </a:rPr>
              <a:t>Vegetation </a:t>
            </a:r>
          </a:p>
          <a:p>
            <a:pPr algn="r" eaLnBrk="0" hangingPunct="0">
              <a:lnSpc>
                <a:spcPts val="1800"/>
              </a:lnSpc>
            </a:pPr>
            <a:r>
              <a:rPr lang="en-US" sz="1400" b="1" dirty="0">
                <a:solidFill>
                  <a:srgbClr val="007AC2"/>
                </a:solidFill>
              </a:rPr>
              <a:t>Terrain</a:t>
            </a:r>
          </a:p>
        </p:txBody>
      </p:sp>
      <p:sp>
        <p:nvSpPr>
          <p:cNvPr id="17" name="Bent Arrow 16"/>
          <p:cNvSpPr/>
          <p:nvPr/>
        </p:nvSpPr>
        <p:spPr bwMode="auto">
          <a:xfrm rot="5400000">
            <a:off x="5272568" y="337128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30870874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88122" y="1292170"/>
            <a:ext cx="3597131" cy="4647123"/>
            <a:chOff x="786180" y="1077913"/>
            <a:chExt cx="3448050" cy="4454525"/>
          </a:xfrm>
        </p:grpSpPr>
        <p:pic>
          <p:nvPicPr>
            <p:cNvPr id="12290" name="Picture 2" descr="grace_anom"/>
            <p:cNvPicPr>
              <a:picLocks noChangeAspect="1" noChangeArrowheads="1" noCrop="1"/>
            </p:cNvPicPr>
            <p:nvPr/>
          </p:nvPicPr>
          <p:blipFill>
            <a:blip r:embed="rId2" cstate="print"/>
            <a:srcRect/>
            <a:stretch>
              <a:fillRect/>
            </a:stretch>
          </p:blipFill>
          <p:spPr bwMode="auto">
            <a:xfrm>
              <a:off x="786180" y="1077913"/>
              <a:ext cx="3448050" cy="4454525"/>
            </a:xfrm>
            <a:prstGeom prst="rect">
              <a:avLst/>
            </a:prstGeom>
            <a:noFill/>
            <a:ln w="28575" cmpd="sng">
              <a:solidFill>
                <a:schemeClr val="accent4"/>
              </a:solidFill>
              <a:miter lim="800000"/>
              <a:headEnd/>
              <a:tailEnd/>
            </a:ln>
            <a:effectLst/>
          </p:spPr>
        </p:pic>
        <p:sp>
          <p:nvSpPr>
            <p:cNvPr id="12292" name="Text Box 4"/>
            <p:cNvSpPr txBox="1">
              <a:spLocks noChangeArrowheads="1"/>
            </p:cNvSpPr>
            <p:nvPr/>
          </p:nvSpPr>
          <p:spPr bwMode="auto">
            <a:xfrm>
              <a:off x="952312" y="1258513"/>
              <a:ext cx="3115786" cy="369332"/>
            </a:xfrm>
            <a:prstGeom prst="rect">
              <a:avLst/>
            </a:prstGeom>
            <a:noFill/>
            <a:ln w="9525">
              <a:noFill/>
              <a:miter lim="800000"/>
              <a:headEnd/>
              <a:tailEnd/>
            </a:ln>
          </p:spPr>
          <p:txBody>
            <a:bodyPr wrap="square">
              <a:spAutoFit/>
            </a:bodyPr>
            <a:lstStyle/>
            <a:p>
              <a:pPr algn="ctr">
                <a:spcBef>
                  <a:spcPct val="0"/>
                </a:spcBef>
                <a:buFontTx/>
                <a:buNone/>
              </a:pPr>
              <a:r>
                <a:rPr lang="en-US" sz="1800" b="1" dirty="0" smtClean="0">
                  <a:solidFill>
                    <a:schemeClr val="tx1"/>
                  </a:solidFill>
                  <a:latin typeface="Arial" charset="0"/>
                </a:rPr>
                <a:t>GRACE Observations</a:t>
              </a:r>
              <a:endParaRPr lang="en-US" sz="1800" b="1" dirty="0">
                <a:solidFill>
                  <a:schemeClr val="tx1"/>
                </a:solidFill>
                <a:latin typeface="Arial" charset="0"/>
              </a:endParaRPr>
            </a:p>
          </p:txBody>
        </p:sp>
      </p:grpSp>
      <p:grpSp>
        <p:nvGrpSpPr>
          <p:cNvPr id="5" name="Group 4"/>
          <p:cNvGrpSpPr/>
          <p:nvPr/>
        </p:nvGrpSpPr>
        <p:grpSpPr>
          <a:xfrm>
            <a:off x="4717690" y="1292170"/>
            <a:ext cx="3597131" cy="4647122"/>
            <a:chOff x="4409730" y="1077913"/>
            <a:chExt cx="3448050" cy="4454525"/>
          </a:xfrm>
        </p:grpSpPr>
        <p:pic>
          <p:nvPicPr>
            <p:cNvPr id="12291" name="Picture 3" descr="assim_anom"/>
            <p:cNvPicPr>
              <a:picLocks noChangeAspect="1" noChangeArrowheads="1" noCrop="1"/>
            </p:cNvPicPr>
            <p:nvPr/>
          </p:nvPicPr>
          <p:blipFill>
            <a:blip r:embed="rId3" cstate="print"/>
            <a:srcRect/>
            <a:stretch>
              <a:fillRect/>
            </a:stretch>
          </p:blipFill>
          <p:spPr bwMode="auto">
            <a:xfrm>
              <a:off x="4409730" y="1077913"/>
              <a:ext cx="3448050" cy="4454525"/>
            </a:xfrm>
            <a:prstGeom prst="rect">
              <a:avLst/>
            </a:prstGeom>
            <a:noFill/>
            <a:ln w="28575" cmpd="sng">
              <a:solidFill>
                <a:schemeClr val="accent4"/>
              </a:solidFill>
              <a:miter lim="800000"/>
              <a:headEnd/>
              <a:tailEnd/>
            </a:ln>
            <a:effectLst/>
          </p:spPr>
        </p:pic>
        <p:sp>
          <p:nvSpPr>
            <p:cNvPr id="12293" name="Text Box 5"/>
            <p:cNvSpPr txBox="1">
              <a:spLocks noChangeArrowheads="1"/>
            </p:cNvSpPr>
            <p:nvPr/>
          </p:nvSpPr>
          <p:spPr bwMode="auto">
            <a:xfrm>
              <a:off x="4854449" y="1258513"/>
              <a:ext cx="2558611" cy="369332"/>
            </a:xfrm>
            <a:prstGeom prst="rect">
              <a:avLst/>
            </a:prstGeom>
            <a:noFill/>
            <a:ln w="9525">
              <a:noFill/>
              <a:miter lim="800000"/>
              <a:headEnd/>
              <a:tailEnd/>
            </a:ln>
          </p:spPr>
          <p:txBody>
            <a:bodyPr wrap="square">
              <a:spAutoFit/>
            </a:bodyPr>
            <a:lstStyle/>
            <a:p>
              <a:pPr algn="ctr">
                <a:spcBef>
                  <a:spcPct val="0"/>
                </a:spcBef>
                <a:buFontTx/>
                <a:buNone/>
              </a:pPr>
              <a:r>
                <a:rPr lang="en-US" sz="1800" b="1" dirty="0" smtClean="0">
                  <a:solidFill>
                    <a:schemeClr val="tx1"/>
                  </a:solidFill>
                  <a:latin typeface="Arial" charset="0"/>
                </a:rPr>
                <a:t>LDAS Assimilation</a:t>
              </a:r>
              <a:endParaRPr lang="en-US" sz="1800" b="1" dirty="0">
                <a:solidFill>
                  <a:schemeClr val="tx1"/>
                </a:solidFill>
                <a:latin typeface="Arial" charset="0"/>
              </a:endParaRPr>
            </a:p>
          </p:txBody>
        </p:sp>
      </p:grpSp>
      <p:sp>
        <p:nvSpPr>
          <p:cNvPr id="2" name="Title 1"/>
          <p:cNvSpPr>
            <a:spLocks noGrp="1"/>
          </p:cNvSpPr>
          <p:nvPr>
            <p:ph type="title"/>
          </p:nvPr>
        </p:nvSpPr>
        <p:spPr/>
        <p:txBody>
          <a:bodyPr/>
          <a:lstStyle/>
          <a:p>
            <a:r>
              <a:rPr lang="en-US" dirty="0" smtClean="0"/>
              <a:t>Total water storage in 2003</a:t>
            </a:r>
            <a:endParaRPr lang="en-US" dirty="0"/>
          </a:p>
        </p:txBody>
      </p:sp>
      <p:sp>
        <p:nvSpPr>
          <p:cNvPr id="3" name="Rectangle 2"/>
          <p:cNvSpPr/>
          <p:nvPr/>
        </p:nvSpPr>
        <p:spPr>
          <a:xfrm>
            <a:off x="2139575" y="6066036"/>
            <a:ext cx="6175246" cy="307777"/>
          </a:xfrm>
          <a:prstGeom prst="rect">
            <a:avLst/>
          </a:prstGeom>
        </p:spPr>
        <p:txBody>
          <a:bodyPr wrap="square" lIns="0" tIns="0" rIns="0" bIns="0" anchor="b">
            <a:noAutofit/>
          </a:bodyPr>
          <a:lstStyle/>
          <a:p>
            <a:pPr algn="r" eaLnBrk="0" hangingPunct="0">
              <a:buFontTx/>
              <a:buNone/>
            </a:pPr>
            <a:r>
              <a:rPr lang="en-US" sz="1400" dirty="0"/>
              <a:t>Updated from </a:t>
            </a:r>
            <a:r>
              <a:rPr lang="en-US" sz="1400" i="1" dirty="0" err="1"/>
              <a:t>Zaitchik</a:t>
            </a:r>
            <a:r>
              <a:rPr lang="en-US" sz="1400" i="1" dirty="0"/>
              <a:t>, </a:t>
            </a:r>
            <a:r>
              <a:rPr lang="en-US" sz="1400" i="1" dirty="0" err="1"/>
              <a:t>Rodell</a:t>
            </a:r>
            <a:r>
              <a:rPr lang="en-US" sz="1400" i="1" dirty="0"/>
              <a:t>, and </a:t>
            </a:r>
            <a:r>
              <a:rPr lang="en-US" sz="1400" i="1" dirty="0" err="1"/>
              <a:t>Reichle</a:t>
            </a:r>
            <a:r>
              <a:rPr lang="en-US" sz="1400" i="1" dirty="0"/>
              <a:t>, J. </a:t>
            </a:r>
            <a:r>
              <a:rPr lang="en-US" sz="1400" i="1" dirty="0" err="1"/>
              <a:t>Hydromet</a:t>
            </a:r>
            <a:r>
              <a:rPr lang="en-US" sz="1400" i="1" dirty="0"/>
              <a:t>., 2008</a:t>
            </a:r>
            <a:r>
              <a:rPr lang="en-US" sz="1400" dirty="0"/>
              <a:t>.</a:t>
            </a:r>
          </a:p>
        </p:txBody>
      </p:sp>
    </p:spTree>
    <p:extLst>
      <p:ext uri="{BB962C8B-B14F-4D97-AF65-F5344CB8AC3E}">
        <p14:creationId xmlns:p14="http://schemas.microsoft.com/office/powerpoint/2010/main" val="154044621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943156" y="2268534"/>
            <a:ext cx="2684092" cy="3567464"/>
            <a:chOff x="3933168" y="1915382"/>
            <a:chExt cx="2579926" cy="3429016"/>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168" y="1915382"/>
              <a:ext cx="2579926" cy="3429016"/>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4042080" y="2661476"/>
              <a:ext cx="1181051" cy="225648"/>
            </a:xfrm>
            <a:prstGeom prst="rect">
              <a:avLst/>
            </a:prstGeom>
            <a:noFill/>
            <a:ln w="19050" cmpd="sng">
              <a:solidFill>
                <a:schemeClr val="tx1"/>
              </a:solidFill>
            </a:ln>
            <a:effectLst/>
          </p:spPr>
          <p:txBody>
            <a:bodyPr wrap="none" lIns="0" tIns="0" rIns="0" bIns="0" rtlCol="0">
              <a:noAutofit/>
            </a:bodyPr>
            <a:lstStyle/>
            <a:p>
              <a:pPr algn="ctr" eaLnBrk="0" hangingPunct="0">
                <a:lnSpc>
                  <a:spcPts val="1800"/>
                </a:lnSpc>
              </a:pPr>
              <a:r>
                <a:rPr lang="en-US" sz="1400" b="1" dirty="0" smtClean="0">
                  <a:solidFill>
                    <a:schemeClr val="tx1">
                      <a:lumMod val="50000"/>
                      <a:lumOff val="50000"/>
                    </a:schemeClr>
                  </a:solidFill>
                  <a:ea typeface="+mn-ea"/>
                  <a:cs typeface="+mn-cs"/>
                </a:rPr>
                <a:t>New Zealand</a:t>
              </a:r>
            </a:p>
          </p:txBody>
        </p:sp>
      </p:gr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747" y="2697249"/>
            <a:ext cx="1710542" cy="190976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mtClean="0"/>
              <a:t>World Soil Moisture</a:t>
            </a:r>
            <a:br>
              <a:rPr lang="en-US" smtClean="0"/>
            </a:br>
            <a:endParaRPr lang="en-US" dirty="0"/>
          </a:p>
        </p:txBody>
      </p:sp>
      <p:cxnSp>
        <p:nvCxnSpPr>
          <p:cNvPr id="6" name="Straight Arrow Connector 5"/>
          <p:cNvCxnSpPr/>
          <p:nvPr/>
        </p:nvCxnSpPr>
        <p:spPr>
          <a:xfrm flipV="1">
            <a:off x="6078534" y="3279511"/>
            <a:ext cx="961715" cy="641108"/>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70386" y="5675583"/>
            <a:ext cx="2284639" cy="523220"/>
          </a:xfrm>
          <a:prstGeom prst="rect">
            <a:avLst/>
          </a:prstGeom>
          <a:noFill/>
        </p:spPr>
        <p:txBody>
          <a:bodyPr wrap="square" rtlCol="0">
            <a:spAutoFit/>
          </a:bodyPr>
          <a:lstStyle/>
          <a:p>
            <a:pPr algn="ctr"/>
            <a:r>
              <a:rPr lang="en-US" sz="1400" dirty="0" smtClean="0"/>
              <a:t>A dryer region with significant seasonality</a:t>
            </a:r>
            <a:endParaRPr lang="en-US" sz="1400" dirty="0"/>
          </a:p>
        </p:txBody>
      </p:sp>
      <p:sp>
        <p:nvSpPr>
          <p:cNvPr id="17" name="TextBox 16"/>
          <p:cNvSpPr txBox="1"/>
          <p:nvPr/>
        </p:nvSpPr>
        <p:spPr>
          <a:xfrm>
            <a:off x="6970977" y="2227541"/>
            <a:ext cx="1733777" cy="461665"/>
          </a:xfrm>
          <a:prstGeom prst="rect">
            <a:avLst/>
          </a:prstGeom>
          <a:noFill/>
        </p:spPr>
        <p:txBody>
          <a:bodyPr wrap="square" rtlCol="0">
            <a:noAutofit/>
          </a:bodyPr>
          <a:lstStyle/>
          <a:p>
            <a:pPr algn="ctr"/>
            <a:r>
              <a:rPr lang="en-US" sz="1200" dirty="0" smtClean="0"/>
              <a:t>Popup on point links to data and chart</a:t>
            </a:r>
            <a:endParaRPr lang="en-US" sz="1200" dirty="0"/>
          </a:p>
        </p:txBody>
      </p:sp>
      <p:pic>
        <p:nvPicPr>
          <p:cNvPr id="5" name="Picture 4" descr="GLDAS netCDF_worl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58" y="2701512"/>
            <a:ext cx="3366002" cy="1629276"/>
          </a:xfrm>
          <a:prstGeom prst="rect">
            <a:avLst/>
          </a:prstGeom>
        </p:spPr>
      </p:pic>
      <p:sp>
        <p:nvSpPr>
          <p:cNvPr id="1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a:t>from the NASA Global Land Data Assimilation System (GLDAS)</a:t>
            </a: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4773" y="4728626"/>
            <a:ext cx="3290373" cy="164518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685800" y="4681159"/>
            <a:ext cx="3370665" cy="1692653"/>
            <a:chOff x="511296" y="4386677"/>
            <a:chExt cx="3381376" cy="1698032"/>
          </a:xfrm>
        </p:grpSpPr>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96" y="4386677"/>
              <a:ext cx="3381376" cy="169803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85800" y="4599801"/>
              <a:ext cx="2646174" cy="276999"/>
            </a:xfrm>
            <a:prstGeom prst="rect">
              <a:avLst/>
            </a:prstGeom>
            <a:noFill/>
          </p:spPr>
          <p:txBody>
            <a:bodyPr wrap="none" rtlCol="0">
              <a:spAutoFit/>
            </a:bodyPr>
            <a:lstStyle/>
            <a:p>
              <a:r>
                <a:rPr lang="en-US" sz="1200" dirty="0" smtClean="0"/>
                <a:t>A very wet region with little seasonality</a:t>
              </a:r>
              <a:endParaRPr lang="en-US" sz="1200" dirty="0"/>
            </a:p>
          </p:txBody>
        </p:sp>
      </p:grpSp>
      <p:cxnSp>
        <p:nvCxnSpPr>
          <p:cNvPr id="4" name="Straight Arrow Connector 3"/>
          <p:cNvCxnSpPr/>
          <p:nvPr/>
        </p:nvCxnSpPr>
        <p:spPr>
          <a:xfrm flipH="1">
            <a:off x="3896179" y="5215162"/>
            <a:ext cx="517848" cy="308225"/>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38886" y="3427459"/>
            <a:ext cx="653473" cy="1306873"/>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5800" y="1665974"/>
            <a:ext cx="7769225" cy="590231"/>
          </a:xfrm>
          <a:prstGeom prst="rect">
            <a:avLst/>
          </a:prstGeom>
          <a:noFill/>
        </p:spPr>
        <p:txBody>
          <a:bodyPr wrap="square" lIns="0" tIns="0" rIns="0" bIns="0" rtlCol="0">
            <a:noAutofit/>
          </a:bodyPr>
          <a:lstStyle/>
          <a:p>
            <a:pPr algn="ctr"/>
            <a:r>
              <a:rPr lang="en-US" sz="1500" dirty="0" smtClean="0"/>
              <a:t>Charts show 3-hourly variation (37,000 values) </a:t>
            </a:r>
            <a:br>
              <a:rPr lang="en-US" sz="1500" dirty="0" smtClean="0"/>
            </a:br>
            <a:r>
              <a:rPr lang="en-US" sz="1500" dirty="0" smtClean="0"/>
              <a:t>of soil water content of the top 1m of soil from 2000 to 2012 </a:t>
            </a:r>
            <a:endParaRPr lang="en-US" sz="1500" dirty="0"/>
          </a:p>
        </p:txBody>
      </p:sp>
      <p:sp>
        <p:nvSpPr>
          <p:cNvPr id="21" name="TextBox 20"/>
          <p:cNvSpPr txBox="1"/>
          <p:nvPr/>
        </p:nvSpPr>
        <p:spPr>
          <a:xfrm>
            <a:off x="0" y="1277512"/>
            <a:ext cx="9144000" cy="310911"/>
          </a:xfrm>
          <a:prstGeom prst="rect">
            <a:avLst/>
          </a:prstGeom>
          <a:solidFill>
            <a:srgbClr val="007AC2"/>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defPPr>
              <a:defRPr lang="en-US"/>
            </a:defPPr>
            <a:lvl1pPr algn="ctr" defTabSz="457200" eaLnBrk="0" fontAlgn="base" hangingPunct="0">
              <a:spcBef>
                <a:spcPct val="0"/>
              </a:spcBef>
              <a:spcAft>
                <a:spcPct val="0"/>
              </a:spcAft>
              <a:defRPr sz="1400" b="1">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00" b="0" dirty="0">
                <a:hlinkClick r:id="rId7"/>
              </a:rPr>
              <a:t>http://www.arcgis.com/home/webmap/viewer.html?webmap=7d6cefdf3f324b55b08c136654e91612</a:t>
            </a:r>
            <a:r>
              <a:rPr lang="en-US" sz="1300" b="0" dirty="0"/>
              <a:t> </a:t>
            </a:r>
          </a:p>
        </p:txBody>
      </p:sp>
    </p:spTree>
    <p:extLst>
      <p:ext uri="{BB962C8B-B14F-4D97-AF65-F5344CB8AC3E}">
        <p14:creationId xmlns:p14="http://schemas.microsoft.com/office/powerpoint/2010/main" val="210335599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dirty="0" smtClean="0"/>
              <a:t>River Flow – Model as a Service</a:t>
            </a:r>
            <a:endParaRPr lang="en-US" dirty="0"/>
          </a:p>
        </p:txBody>
      </p:sp>
      <p:sp>
        <p:nvSpPr>
          <p:cNvPr id="18" name="Text Box 6"/>
          <p:cNvSpPr txBox="1">
            <a:spLocks noChangeArrowheads="1"/>
          </p:cNvSpPr>
          <p:nvPr/>
        </p:nvSpPr>
        <p:spPr bwMode="auto">
          <a:xfrm>
            <a:off x="5489846" y="5814100"/>
            <a:ext cx="2201401" cy="307777"/>
          </a:xfrm>
          <a:prstGeom prst="rect">
            <a:avLst/>
          </a:prstGeom>
          <a:noFill/>
          <a:ln w="9525">
            <a:noFill/>
            <a:miter lim="800000"/>
            <a:headEnd/>
            <a:tailEnd/>
          </a:ln>
        </p:spPr>
        <p:txBody>
          <a:bodyPr wrap="square" lIns="0">
            <a:spAutoFit/>
          </a:bodyPr>
          <a:lstStyle>
            <a:defPPr>
              <a:defRPr lang="en-US"/>
            </a:defPPr>
            <a:lvl1pPr eaLnBrk="0" hangingPunct="0">
              <a:spcBef>
                <a:spcPct val="50000"/>
              </a:spcBef>
              <a:defRPr sz="1400">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dirty="0"/>
              <a:t>RAPID River Flow Model</a:t>
            </a:r>
          </a:p>
        </p:txBody>
      </p:sp>
      <p:pic>
        <p:nvPicPr>
          <p:cNvPr id="19" name="Picture 2"/>
          <p:cNvPicPr>
            <a:picLocks noChangeAspect="1" noChangeArrowheads="1"/>
          </p:cNvPicPr>
          <p:nvPr/>
        </p:nvPicPr>
        <p:blipFill>
          <a:blip r:embed="rId3">
            <a:clrChange>
              <a:clrFrom>
                <a:srgbClr val="FCFEFF"/>
              </a:clrFrom>
              <a:clrTo>
                <a:srgbClr val="FCFEFF">
                  <a:alpha val="0"/>
                </a:srgbClr>
              </a:clrTo>
            </a:clrChange>
            <a:extLst>
              <a:ext uri="{28A0092B-C50C-407E-A947-70E740481C1C}">
                <a14:useLocalDpi xmlns:a14="http://schemas.microsoft.com/office/drawing/2010/main" val="0"/>
              </a:ext>
            </a:extLst>
          </a:blip>
          <a:srcRect/>
          <a:stretch>
            <a:fillRect/>
          </a:stretch>
        </p:blipFill>
        <p:spPr bwMode="auto">
          <a:xfrm>
            <a:off x="4619728" y="1107696"/>
            <a:ext cx="1352036" cy="537742"/>
          </a:xfrm>
          <a:prstGeom prst="rect">
            <a:avLst/>
          </a:prstGeom>
          <a:solidFill>
            <a:schemeClr val="bg1"/>
          </a:solidFill>
          <a:ln w="19050">
            <a:noFill/>
          </a:ln>
          <a:effectLs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295" y="2774450"/>
            <a:ext cx="144780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330" y="1945987"/>
            <a:ext cx="2284061" cy="36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Bent Arrow 22"/>
          <p:cNvSpPr/>
          <p:nvPr/>
        </p:nvSpPr>
        <p:spPr bwMode="auto">
          <a:xfrm rot="5400000">
            <a:off x="6025196" y="1310856"/>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4" name="Bent Arrow 23"/>
          <p:cNvSpPr/>
          <p:nvPr/>
        </p:nvSpPr>
        <p:spPr bwMode="auto">
          <a:xfrm rot="5400000">
            <a:off x="7767460" y="2138907"/>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0" name="Bent Arrow 29"/>
          <p:cNvSpPr/>
          <p:nvPr/>
        </p:nvSpPr>
        <p:spPr bwMode="auto">
          <a:xfrm rot="16200000">
            <a:off x="6329996" y="2510139"/>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2" name="Rectangle 21"/>
          <p:cNvSpPr/>
          <p:nvPr/>
        </p:nvSpPr>
        <p:spPr bwMode="auto">
          <a:xfrm>
            <a:off x="0" y="6201481"/>
            <a:ext cx="9144000" cy="656519"/>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7" name="Rectangle 26"/>
          <p:cNvSpPr/>
          <p:nvPr/>
        </p:nvSpPr>
        <p:spPr>
          <a:xfrm>
            <a:off x="496229" y="6348439"/>
            <a:ext cx="8647771" cy="307777"/>
          </a:xfrm>
          <a:prstGeom prst="rect">
            <a:avLst/>
          </a:prstGeom>
        </p:spPr>
        <p:txBody>
          <a:bodyPr wrap="square">
            <a:spAutoFit/>
          </a:bodyPr>
          <a:lstStyle/>
          <a:p>
            <a:pPr eaLnBrk="0" hangingPunct="0">
              <a:buFontTx/>
              <a:buNone/>
            </a:pPr>
            <a:r>
              <a:rPr lang="en-US" sz="1400" dirty="0" smtClean="0">
                <a:solidFill>
                  <a:schemeClr val="bg1"/>
                </a:solidFill>
              </a:rPr>
              <a:t>Automated workflow at Univ. of  Illinois uses LDAS data from NASA to run river model at Univ. of  Texas</a:t>
            </a:r>
            <a:endParaRPr lang="en-US" sz="1400" dirty="0"/>
          </a:p>
        </p:txBody>
      </p:sp>
      <p:sp>
        <p:nvSpPr>
          <p:cNvPr id="29" name="Text Box 4"/>
          <p:cNvSpPr txBox="1">
            <a:spLocks noChangeArrowheads="1"/>
          </p:cNvSpPr>
          <p:nvPr/>
        </p:nvSpPr>
        <p:spPr bwMode="auto">
          <a:xfrm>
            <a:off x="530442" y="2904028"/>
            <a:ext cx="1829455" cy="73302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t>Observations Datasets, Numerical Weather Model</a:t>
            </a:r>
            <a:endParaRPr lang="en-US" sz="1400" dirty="0"/>
          </a:p>
        </p:txBody>
      </p:sp>
      <p:pic>
        <p:nvPicPr>
          <p:cNvPr id="33" name="Picture 24" descr="Total Precipitatio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514" y="1228336"/>
            <a:ext cx="1839310" cy="1660077"/>
          </a:xfrm>
          <a:prstGeom prst="rect">
            <a:avLst/>
          </a:prstGeom>
          <a:noFill/>
          <a:ln w="19050" cmpd="sng">
            <a:solidFill>
              <a:schemeClr val="accent4"/>
            </a:solidFill>
            <a:miter lim="800000"/>
            <a:headEnd/>
            <a:tailEnd/>
          </a:ln>
          <a:effectLst/>
          <a:extLst/>
        </p:spPr>
      </p:pic>
      <p:sp>
        <p:nvSpPr>
          <p:cNvPr id="39" name="Bent Arrow 38"/>
          <p:cNvSpPr/>
          <p:nvPr/>
        </p:nvSpPr>
        <p:spPr bwMode="auto">
          <a:xfrm rot="5400000">
            <a:off x="2377423" y="144024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0" name="Text Box 6"/>
          <p:cNvSpPr txBox="1">
            <a:spLocks noChangeArrowheads="1"/>
          </p:cNvSpPr>
          <p:nvPr/>
        </p:nvSpPr>
        <p:spPr bwMode="auto">
          <a:xfrm>
            <a:off x="2534696" y="4402760"/>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t>Land Surface Model</a:t>
            </a:r>
          </a:p>
        </p:txBody>
      </p:sp>
      <p:pic>
        <p:nvPicPr>
          <p:cNvPr id="4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19050" cmpd="sng">
            <a:solidFill>
              <a:schemeClr val="accent4"/>
            </a:solidFill>
            <a:miter lim="800000"/>
            <a:headEnd/>
            <a:tailEnd/>
          </a:ln>
          <a:effectLst/>
          <a:extLst/>
        </p:spPr>
      </p:pic>
      <p:sp>
        <p:nvSpPr>
          <p:cNvPr id="42" name="Bent Arrow 41"/>
          <p:cNvSpPr/>
          <p:nvPr/>
        </p:nvSpPr>
        <p:spPr bwMode="auto">
          <a:xfrm rot="5400000">
            <a:off x="5272568" y="337128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4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9846" y="4174334"/>
            <a:ext cx="2180968" cy="1607243"/>
          </a:xfrm>
          <a:prstGeom prst="rect">
            <a:avLst/>
          </a:prstGeom>
          <a:noFill/>
          <a:ln w="19050" cmpd="sng">
            <a:solidFill>
              <a:schemeClr val="accent4"/>
            </a:solidFill>
            <a:miter lim="800000"/>
            <a:headEnd/>
            <a:tailEnd/>
          </a:ln>
          <a:effectLst/>
          <a:extLst/>
        </p:spPr>
      </p:pic>
    </p:spTree>
    <p:extLst>
      <p:ext uri="{BB962C8B-B14F-4D97-AF65-F5344CB8AC3E}">
        <p14:creationId xmlns:p14="http://schemas.microsoft.com/office/powerpoint/2010/main" val="98114914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Rectangle 4"/>
          <p:cNvSpPr/>
          <p:nvPr/>
        </p:nvSpPr>
        <p:spPr bwMode="auto">
          <a:xfrm>
            <a:off x="1590222" y="1537524"/>
            <a:ext cx="6007100" cy="4205093"/>
          </a:xfrm>
          <a:prstGeom prst="rect">
            <a:avLst/>
          </a:prstGeom>
          <a:solidFill>
            <a:schemeClr val="bg1"/>
          </a:solidFill>
          <a:ln w="19050" cmpd="sng">
            <a:solidFill>
              <a:schemeClr val="accent4">
                <a:lumMod val="60000"/>
                <a:lumOff val="4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pic>
        <p:nvPicPr>
          <p:cNvPr id="3" name="Mississippi_20080301_2008053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138" t="15683" r="10870" b="10863"/>
          <a:stretch/>
        </p:blipFill>
        <p:spPr>
          <a:xfrm>
            <a:off x="1748364" y="1648655"/>
            <a:ext cx="5647273" cy="4093962"/>
          </a:xfrm>
          <a:prstGeom prst="rect">
            <a:avLst/>
          </a:prstGeom>
          <a:ln>
            <a:noFill/>
          </a:ln>
        </p:spPr>
      </p:pic>
      <p:sp>
        <p:nvSpPr>
          <p:cNvPr id="2" name="Title 1"/>
          <p:cNvSpPr>
            <a:spLocks noGrp="1"/>
          </p:cNvSpPr>
          <p:nvPr>
            <p:ph type="title"/>
          </p:nvPr>
        </p:nvSpPr>
        <p:spPr>
          <a:xfrm>
            <a:off x="685801" y="457200"/>
            <a:ext cx="7673510" cy="484632"/>
          </a:xfrm>
        </p:spPr>
        <p:txBody>
          <a:bodyPr/>
          <a:lstStyle/>
          <a:p>
            <a:r>
              <a:rPr lang="en-US" dirty="0" smtClean="0"/>
              <a:t>Flow in the Mississippi River Basin</a:t>
            </a:r>
            <a:endParaRPr lang="en-US" sz="2200" b="0" dirty="0">
              <a:solidFill>
                <a:schemeClr val="tx1">
                  <a:lumMod val="50000"/>
                  <a:lumOff val="50000"/>
                </a:schemeClr>
              </a:solidFill>
            </a:endParaRPr>
          </a:p>
        </p:txBody>
      </p:sp>
      <p:sp>
        <p:nvSpPr>
          <p:cNvPr id="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smtClean="0"/>
              <a:t>RAPID </a:t>
            </a:r>
            <a:r>
              <a:rPr lang="en-US" sz="2000" b="0" dirty="0"/>
              <a:t>model, March-May 2008, 3 hour time steps</a:t>
            </a:r>
          </a:p>
        </p:txBody>
      </p:sp>
      <p:sp>
        <p:nvSpPr>
          <p:cNvPr id="10" name="Rectangle 9"/>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1" name="TextBox 10"/>
          <p:cNvSpPr txBox="1"/>
          <p:nvPr/>
        </p:nvSpPr>
        <p:spPr>
          <a:xfrm>
            <a:off x="3756235" y="6028875"/>
            <a:ext cx="4698789"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GIS data describes 1.2 million river reaches . . .</a:t>
            </a:r>
          </a:p>
          <a:p>
            <a:pPr algn="r" eaLnBrk="0" hangingPunct="0">
              <a:lnSpc>
                <a:spcPts val="1800"/>
              </a:lnSpc>
            </a:pPr>
            <a:r>
              <a:rPr lang="en-US" sz="1400" dirty="0">
                <a:solidFill>
                  <a:schemeClr val="bg1"/>
                </a:solidFill>
              </a:rPr>
              <a:t>. . . simulate flow in each reach in each time step</a:t>
            </a:r>
          </a:p>
        </p:txBody>
      </p:sp>
    </p:spTree>
    <p:extLst>
      <p:ext uri="{BB962C8B-B14F-4D97-AF65-F5344CB8AC3E}">
        <p14:creationId xmlns:p14="http://schemas.microsoft.com/office/powerpoint/2010/main" val="3679024636"/>
      </p:ext>
    </p:extLst>
  </p:cSld>
  <p:clrMapOvr>
    <a:masterClrMapping/>
  </p:clrMapOvr>
  <p:transition spd="med">
    <p:fade/>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Deduction – Isaac Newton</a:t>
            </a:r>
            <a:endParaRPr lang="en-US" dirty="0"/>
          </a:p>
        </p:txBody>
      </p:sp>
      <p:sp>
        <p:nvSpPr>
          <p:cNvPr id="5" name="Rectangle 4"/>
          <p:cNvSpPr/>
          <p:nvPr/>
        </p:nvSpPr>
        <p:spPr>
          <a:xfrm>
            <a:off x="3862798" y="1636150"/>
            <a:ext cx="4592227" cy="4567582"/>
          </a:xfrm>
          <a:prstGeom prst="rect">
            <a:avLst/>
          </a:prstGeom>
          <a:solidFill>
            <a:srgbClr val="F2F2F2"/>
          </a:solidFill>
        </p:spPr>
        <p:txBody>
          <a:bodyPr wrap="square" lIns="182880" tIns="91440" rIns="182880" bIns="91440">
            <a:noAutofit/>
          </a:bodyPr>
          <a:lstStyle/>
          <a:p>
            <a:r>
              <a:rPr lang="en-US" sz="1500" dirty="0" smtClean="0">
                <a:solidFill>
                  <a:schemeClr val="tx1">
                    <a:lumMod val="75000"/>
                    <a:lumOff val="25000"/>
                  </a:schemeClr>
                </a:solidFill>
              </a:rPr>
              <a:t>“The </a:t>
            </a:r>
            <a:r>
              <a:rPr lang="en-US" sz="1500" dirty="0">
                <a:solidFill>
                  <a:schemeClr val="tx1">
                    <a:lumMod val="75000"/>
                    <a:lumOff val="25000"/>
                  </a:schemeClr>
                </a:solidFill>
              </a:rPr>
              <a:t>ancients divided mechanics into two parts; the</a:t>
            </a:r>
            <a:r>
              <a:rPr lang="en-US" sz="1500" dirty="0">
                <a:solidFill>
                  <a:srgbClr val="16618C"/>
                </a:solidFill>
              </a:rPr>
              <a:t> </a:t>
            </a:r>
            <a:r>
              <a:rPr lang="en-US" sz="1500" i="1" dirty="0">
                <a:solidFill>
                  <a:srgbClr val="16618C"/>
                </a:solidFill>
              </a:rPr>
              <a:t>rational</a:t>
            </a:r>
            <a:r>
              <a:rPr lang="en-US" sz="1500" dirty="0">
                <a:solidFill>
                  <a:schemeClr val="tx1">
                    <a:lumMod val="75000"/>
                    <a:lumOff val="25000"/>
                  </a:schemeClr>
                </a:solidFill>
              </a:rPr>
              <a:t>, which proceeds accurately by demonstration; and the </a:t>
            </a:r>
            <a:r>
              <a:rPr lang="en-US" sz="1500" i="1" dirty="0">
                <a:solidFill>
                  <a:schemeClr val="accent4">
                    <a:lumMod val="50000"/>
                  </a:schemeClr>
                </a:solidFill>
              </a:rPr>
              <a:t>practical</a:t>
            </a:r>
            <a:r>
              <a:rPr lang="en-US" sz="1500" dirty="0">
                <a:solidFill>
                  <a:schemeClr val="tx1">
                    <a:lumMod val="75000"/>
                    <a:lumOff val="25000"/>
                  </a:schemeClr>
                </a:solidFill>
              </a:rPr>
              <a:t>. </a:t>
            </a:r>
            <a:endParaRPr lang="en-US" sz="1500" dirty="0" smtClean="0">
              <a:solidFill>
                <a:schemeClr val="tx1">
                  <a:lumMod val="75000"/>
                  <a:lumOff val="25000"/>
                </a:schemeClr>
              </a:solidFill>
            </a:endParaRPr>
          </a:p>
          <a:p>
            <a:endParaRPr lang="en-US" sz="1500" dirty="0">
              <a:solidFill>
                <a:schemeClr val="tx1">
                  <a:lumMod val="75000"/>
                  <a:lumOff val="25000"/>
                </a:schemeClr>
              </a:solidFill>
            </a:endParaRPr>
          </a:p>
          <a:p>
            <a:r>
              <a:rPr lang="en-US" sz="1500" dirty="0" smtClean="0">
                <a:solidFill>
                  <a:schemeClr val="tx1">
                    <a:lumMod val="75000"/>
                    <a:lumOff val="25000"/>
                  </a:schemeClr>
                </a:solidFill>
              </a:rPr>
              <a:t>It occurs that </a:t>
            </a:r>
            <a:r>
              <a:rPr lang="en-US" sz="1500" dirty="0">
                <a:solidFill>
                  <a:schemeClr val="tx1">
                    <a:lumMod val="75000"/>
                    <a:lumOff val="25000"/>
                  </a:schemeClr>
                </a:solidFill>
              </a:rPr>
              <a:t>mechanics is so distinguished from geometry, that what is perfectly accurate is called </a:t>
            </a:r>
            <a:r>
              <a:rPr lang="en-US" sz="1500" i="1" dirty="0" smtClean="0">
                <a:solidFill>
                  <a:srgbClr val="16618C"/>
                </a:solidFill>
              </a:rPr>
              <a:t>geometrical</a:t>
            </a:r>
            <a:r>
              <a:rPr lang="en-US" sz="1500" dirty="0" smtClean="0">
                <a:solidFill>
                  <a:schemeClr val="tx1">
                    <a:lumMod val="75000"/>
                    <a:lumOff val="25000"/>
                  </a:schemeClr>
                </a:solidFill>
              </a:rPr>
              <a:t>, </a:t>
            </a:r>
            <a:r>
              <a:rPr lang="en-US" sz="1500" dirty="0">
                <a:solidFill>
                  <a:schemeClr val="tx1">
                    <a:lumMod val="75000"/>
                    <a:lumOff val="25000"/>
                  </a:schemeClr>
                </a:solidFill>
              </a:rPr>
              <a:t>what is less so, is called </a:t>
            </a:r>
            <a:r>
              <a:rPr lang="en-US" sz="1500" i="1" dirty="0">
                <a:solidFill>
                  <a:srgbClr val="16618C"/>
                </a:solidFill>
              </a:rPr>
              <a:t>mechanical</a:t>
            </a:r>
            <a:r>
              <a:rPr lang="en-US" sz="1500" dirty="0">
                <a:solidFill>
                  <a:schemeClr val="tx1">
                    <a:lumMod val="75000"/>
                    <a:lumOff val="25000"/>
                  </a:schemeClr>
                </a:solidFill>
              </a:rPr>
              <a:t>. Yet the errors do not come from the art but from those who practice the art</a:t>
            </a:r>
            <a:r>
              <a:rPr lang="en-US" sz="1500" dirty="0" smtClean="0">
                <a:solidFill>
                  <a:schemeClr val="tx1">
                    <a:lumMod val="75000"/>
                    <a:lumOff val="25000"/>
                  </a:schemeClr>
                </a:solidFill>
              </a:rPr>
              <a:t>.</a:t>
            </a:r>
          </a:p>
          <a:p>
            <a:r>
              <a:rPr lang="en-US" sz="1500" dirty="0" smtClean="0">
                <a:solidFill>
                  <a:schemeClr val="tx1">
                    <a:lumMod val="75000"/>
                    <a:lumOff val="25000"/>
                  </a:schemeClr>
                </a:solidFill>
              </a:rPr>
              <a:t> </a:t>
            </a:r>
          </a:p>
          <a:p>
            <a:r>
              <a:rPr lang="en-US" sz="1500" dirty="0" smtClean="0">
                <a:solidFill>
                  <a:schemeClr val="tx1">
                    <a:lumMod val="75000"/>
                    <a:lumOff val="25000"/>
                  </a:schemeClr>
                </a:solidFill>
              </a:rPr>
              <a:t>In </a:t>
            </a:r>
            <a:r>
              <a:rPr lang="en-US" sz="1500" dirty="0">
                <a:solidFill>
                  <a:schemeClr val="tx1">
                    <a:lumMod val="75000"/>
                    <a:lumOff val="25000"/>
                  </a:schemeClr>
                </a:solidFill>
              </a:rPr>
              <a:t>this sense </a:t>
            </a:r>
            <a:r>
              <a:rPr lang="en-US" sz="1500" i="1" dirty="0">
                <a:solidFill>
                  <a:srgbClr val="16618C"/>
                </a:solidFill>
              </a:rPr>
              <a:t>rational mechanics</a:t>
            </a:r>
            <a:r>
              <a:rPr lang="en-US" sz="1500" dirty="0">
                <a:solidFill>
                  <a:srgbClr val="16618C"/>
                </a:solidFill>
              </a:rPr>
              <a:t> </a:t>
            </a:r>
            <a:r>
              <a:rPr lang="en-US" sz="1500" dirty="0">
                <a:solidFill>
                  <a:schemeClr val="tx1">
                    <a:lumMod val="75000"/>
                    <a:lumOff val="25000"/>
                  </a:schemeClr>
                </a:solidFill>
              </a:rPr>
              <a:t>will be the science of motions resulting from any forces whatsoever, and of the forces required to produce any motions, accurately proposed and demonstrated</a:t>
            </a:r>
            <a:r>
              <a:rPr lang="en-US" sz="1500" dirty="0" smtClean="0">
                <a:solidFill>
                  <a:schemeClr val="tx1">
                    <a:lumMod val="75000"/>
                    <a:lumOff val="25000"/>
                  </a:schemeClr>
                </a:solidFill>
              </a:rPr>
              <a:t>.”</a:t>
            </a:r>
            <a:endParaRPr lang="en-US" sz="1500" dirty="0">
              <a:solidFill>
                <a:schemeClr val="tx1">
                  <a:lumMod val="75000"/>
                  <a:lumOff val="25000"/>
                </a:schemeClr>
              </a:solidFill>
            </a:endParaRPr>
          </a:p>
          <a:p>
            <a:r>
              <a:rPr lang="en-US" sz="1600" dirty="0">
                <a:solidFill>
                  <a:schemeClr val="tx1">
                    <a:lumMod val="75000"/>
                    <a:lumOff val="25000"/>
                  </a:schemeClr>
                </a:solidFill>
              </a:rPr>
              <a:t> </a:t>
            </a:r>
          </a:p>
          <a:p>
            <a:pPr algn="r"/>
            <a:r>
              <a:rPr lang="en-US" sz="1500" dirty="0">
                <a:solidFill>
                  <a:schemeClr val="tx1">
                    <a:lumMod val="50000"/>
                    <a:lumOff val="50000"/>
                  </a:schemeClr>
                </a:solidFill>
              </a:rPr>
              <a:t>Isaac </a:t>
            </a:r>
            <a:r>
              <a:rPr lang="en-US" sz="1500" dirty="0" smtClean="0">
                <a:solidFill>
                  <a:schemeClr val="tx1">
                    <a:lumMod val="50000"/>
                    <a:lumOff val="50000"/>
                  </a:schemeClr>
                </a:solidFill>
              </a:rPr>
              <a:t>Newton</a:t>
            </a:r>
            <a:endParaRPr lang="en-US" sz="1500" dirty="0">
              <a:solidFill>
                <a:schemeClr val="tx1">
                  <a:lumMod val="50000"/>
                  <a:lumOff val="50000"/>
                </a:schemeClr>
              </a:solidFill>
            </a:endParaRPr>
          </a:p>
          <a:p>
            <a:pPr algn="r"/>
            <a:r>
              <a:rPr lang="en-US" sz="1500" dirty="0">
                <a:solidFill>
                  <a:schemeClr val="tx1">
                    <a:lumMod val="50000"/>
                    <a:lumOff val="50000"/>
                  </a:schemeClr>
                </a:solidFill>
              </a:rPr>
              <a:t>Trinity College, Cambridge </a:t>
            </a:r>
          </a:p>
          <a:p>
            <a:pPr algn="r"/>
            <a:r>
              <a:rPr lang="en-US" sz="1500" dirty="0">
                <a:solidFill>
                  <a:schemeClr val="tx1">
                    <a:lumMod val="50000"/>
                    <a:lumOff val="50000"/>
                  </a:schemeClr>
                </a:solidFill>
              </a:rPr>
              <a:t>8 May, 1686</a:t>
            </a:r>
          </a:p>
        </p:txBody>
      </p:sp>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7561" y="1631732"/>
            <a:ext cx="315523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96039"/>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419047" y="3053254"/>
            <a:ext cx="4554522" cy="2498299"/>
          </a:xfrm>
          <a:prstGeom prst="rect">
            <a:avLst/>
          </a:prstGeom>
          <a:gradFill flip="none" rotWithShape="1">
            <a:gsLst>
              <a:gs pos="50000">
                <a:srgbClr val="1491ED">
                  <a:alpha val="60000"/>
                </a:srgbClr>
              </a:gs>
              <a:gs pos="100000">
                <a:schemeClr val="accent1">
                  <a:alpha val="0"/>
                </a:schemeClr>
              </a:gs>
              <a:gs pos="0">
                <a:schemeClr val="accent1">
                  <a:lumMod val="60000"/>
                  <a:lumOff val="40000"/>
                  <a:alpha val="0"/>
                </a:schemeClr>
              </a:gs>
            </a:gsLst>
            <a:lin ang="0" scaled="0"/>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latin typeface="Arial" charset="0"/>
              <a:ea typeface="ＭＳ Ｐゴシック" pitchFamily="16" charset="-128"/>
            </a:endParaRPr>
          </a:p>
        </p:txBody>
      </p:sp>
      <p:sp>
        <p:nvSpPr>
          <p:cNvPr id="25" name="Rectangle 24"/>
          <p:cNvSpPr/>
          <p:nvPr/>
        </p:nvSpPr>
        <p:spPr bwMode="auto">
          <a:xfrm>
            <a:off x="0" y="1151160"/>
            <a:ext cx="5392615" cy="2362931"/>
          </a:xfrm>
          <a:prstGeom prst="rect">
            <a:avLst/>
          </a:prstGeom>
          <a:gradFill flip="none" rotWithShape="1">
            <a:gsLst>
              <a:gs pos="10000">
                <a:schemeClr val="accent1">
                  <a:lumMod val="60000"/>
                  <a:lumOff val="40000"/>
                  <a:alpha val="60000"/>
                </a:schemeClr>
              </a:gs>
              <a:gs pos="100000">
                <a:schemeClr val="accent1">
                  <a:alpha val="0"/>
                </a:schemeClr>
              </a:gs>
            </a:gsLst>
            <a:lin ang="0" scaled="0"/>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latin typeface="Arial" charset="0"/>
              <a:ea typeface="ＭＳ Ｐゴシック" pitchFamily="16" charset="-128"/>
            </a:endParaRPr>
          </a:p>
        </p:txBody>
      </p:sp>
      <p:sp>
        <p:nvSpPr>
          <p:cNvPr id="2" name="Title 1"/>
          <p:cNvSpPr>
            <a:spLocks noGrp="1"/>
          </p:cNvSpPr>
          <p:nvPr>
            <p:ph type="title"/>
          </p:nvPr>
        </p:nvSpPr>
        <p:spPr/>
        <p:txBody>
          <a:bodyPr/>
          <a:lstStyle/>
          <a:p>
            <a:r>
              <a:rPr lang="en-US" dirty="0" smtClean="0"/>
              <a:t>Global Water Maps</a:t>
            </a:r>
            <a:endParaRPr lang="en-US" dirty="0"/>
          </a:p>
        </p:txBody>
      </p:sp>
      <p:grpSp>
        <p:nvGrpSpPr>
          <p:cNvPr id="5" name="Group 4"/>
          <p:cNvGrpSpPr/>
          <p:nvPr/>
        </p:nvGrpSpPr>
        <p:grpSpPr>
          <a:xfrm>
            <a:off x="3342987" y="2524358"/>
            <a:ext cx="5801013" cy="3371817"/>
            <a:chOff x="3357563" y="2000632"/>
            <a:chExt cx="5097462" cy="2962880"/>
          </a:xfrm>
        </p:grpSpPr>
        <p:pic>
          <p:nvPicPr>
            <p:cNvPr id="24" name="Picture 23" descr="GLDAS netCDF_rect_150dp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387" y="2000632"/>
              <a:ext cx="3664638" cy="2436165"/>
            </a:xfrm>
            <a:prstGeom prst="rect">
              <a:avLst/>
            </a:prstGeom>
            <a:noFill/>
            <a:ln>
              <a:noFill/>
            </a:ln>
            <a:scene3d>
              <a:camera prst="isometricOffAxis1Right">
                <a:rot lat="1560000" lon="18540000" rev="0"/>
              </a:camera>
              <a:lightRig rig="threePt" dir="t"/>
            </a:scene3d>
          </p:spPr>
        </p:pic>
        <p:grpSp>
          <p:nvGrpSpPr>
            <p:cNvPr id="21" name="Group 20"/>
            <p:cNvGrpSpPr/>
            <p:nvPr/>
          </p:nvGrpSpPr>
          <p:grpSpPr>
            <a:xfrm>
              <a:off x="3357563" y="2677512"/>
              <a:ext cx="3657600" cy="2286000"/>
              <a:chOff x="1828800" y="2438400"/>
              <a:chExt cx="3657600" cy="2286000"/>
            </a:xfrm>
            <a:scene3d>
              <a:camera prst="isometricOffAxis2Left"/>
              <a:lightRig rig="threePt" dir="t"/>
            </a:scene3d>
          </p:grpSpPr>
          <p:sp>
            <p:nvSpPr>
              <p:cNvPr id="4" name="Rectangle 3"/>
              <p:cNvSpPr/>
              <p:nvPr/>
            </p:nvSpPr>
            <p:spPr bwMode="auto">
              <a:xfrm>
                <a:off x="1828800" y="2438400"/>
                <a:ext cx="3657600" cy="2286000"/>
              </a:xfrm>
              <a:prstGeom prst="rect">
                <a:avLst/>
              </a:prstGeom>
              <a:gradFill flip="none" rotWithShape="1">
                <a:gsLst>
                  <a:gs pos="100000">
                    <a:schemeClr val="accent4">
                      <a:lumMod val="20000"/>
                      <a:lumOff val="80000"/>
                      <a:alpha val="10000"/>
                    </a:schemeClr>
                  </a:gs>
                  <a:gs pos="0">
                    <a:schemeClr val="accent4">
                      <a:lumMod val="20000"/>
                      <a:lumOff val="80000"/>
                      <a:alpha val="50000"/>
                    </a:schemeClr>
                  </a:gs>
                </a:gsLst>
                <a:lin ang="0" scaled="1"/>
                <a:tileRect/>
              </a:gradFill>
              <a:ln>
                <a:noFill/>
                <a:headEnd type="none" w="med" len="med"/>
                <a:tailEnd type="none" w="med" len="med"/>
              </a:ln>
              <a:effectLst/>
              <a:sp3d contourW="31750">
                <a:bevelT w="38100" h="38100"/>
                <a:contourClr>
                  <a:srgbClr val="6FC6FA"/>
                </a:contourClr>
              </a:sp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8" name="Straight Arrow Connector 7"/>
              <p:cNvCxnSpPr/>
              <p:nvPr/>
            </p:nvCxnSpPr>
            <p:spPr bwMode="auto">
              <a:xfrm flipV="1">
                <a:off x="2133600" y="2667000"/>
                <a:ext cx="0" cy="1453033"/>
              </a:xfrm>
              <a:prstGeom prst="straightConnector1">
                <a:avLst/>
              </a:prstGeom>
              <a:noFill/>
              <a:ln w="19050" cap="flat" cmpd="sng" algn="ctr">
                <a:solidFill>
                  <a:schemeClr val="tx2"/>
                </a:solidFill>
                <a:prstDash val="solid"/>
                <a:round/>
                <a:headEnd type="none" w="med" len="med"/>
                <a:tailEnd type="arrow"/>
              </a:ln>
              <a:effectLst/>
            </p:spPr>
          </p:cxnSp>
          <p:cxnSp>
            <p:nvCxnSpPr>
              <p:cNvPr id="10" name="Straight Arrow Connector 9"/>
              <p:cNvCxnSpPr/>
              <p:nvPr/>
            </p:nvCxnSpPr>
            <p:spPr bwMode="auto">
              <a:xfrm>
                <a:off x="2133600" y="4120033"/>
                <a:ext cx="2819400" cy="0"/>
              </a:xfrm>
              <a:prstGeom prst="straightConnector1">
                <a:avLst/>
              </a:prstGeom>
              <a:noFill/>
              <a:ln w="19050" cap="flat" cmpd="sng" algn="ctr">
                <a:solidFill>
                  <a:schemeClr val="tx2"/>
                </a:solidFill>
                <a:prstDash val="solid"/>
                <a:round/>
                <a:headEnd type="none" w="med" len="med"/>
                <a:tailEnd type="arrow"/>
              </a:ln>
              <a:effectLst/>
            </p:spPr>
          </p:cxnSp>
          <p:sp>
            <p:nvSpPr>
              <p:cNvPr id="11" name="Oval 10"/>
              <p:cNvSpPr/>
              <p:nvPr/>
            </p:nvSpPr>
            <p:spPr bwMode="auto">
              <a:xfrm>
                <a:off x="3853962" y="3982915"/>
                <a:ext cx="228600" cy="228600"/>
              </a:xfrm>
              <a:prstGeom prst="ellipse">
                <a:avLst/>
              </a:prstGeom>
              <a:solidFill>
                <a:srgbClr val="00206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Freeform 11"/>
              <p:cNvSpPr/>
              <p:nvPr/>
            </p:nvSpPr>
            <p:spPr bwMode="auto">
              <a:xfrm>
                <a:off x="2133600" y="3201234"/>
                <a:ext cx="2708031" cy="618895"/>
              </a:xfrm>
              <a:custGeom>
                <a:avLst/>
                <a:gdLst>
                  <a:gd name="connsiteX0" fmla="*/ 0 w 2708031"/>
                  <a:gd name="connsiteY0" fmla="*/ 479812 h 618895"/>
                  <a:gd name="connsiteX1" fmla="*/ 175846 w 2708031"/>
                  <a:gd name="connsiteY1" fmla="*/ 339135 h 618895"/>
                  <a:gd name="connsiteX2" fmla="*/ 363415 w 2708031"/>
                  <a:gd name="connsiteY2" fmla="*/ 10889 h 618895"/>
                  <a:gd name="connsiteX3" fmla="*/ 679938 w 2708031"/>
                  <a:gd name="connsiteY3" fmla="*/ 104674 h 618895"/>
                  <a:gd name="connsiteX4" fmla="*/ 867508 w 2708031"/>
                  <a:gd name="connsiteY4" fmla="*/ 362581 h 618895"/>
                  <a:gd name="connsiteX5" fmla="*/ 1008185 w 2708031"/>
                  <a:gd name="connsiteY5" fmla="*/ 468089 h 618895"/>
                  <a:gd name="connsiteX6" fmla="*/ 1160585 w 2708031"/>
                  <a:gd name="connsiteY6" fmla="*/ 514981 h 618895"/>
                  <a:gd name="connsiteX7" fmla="*/ 1418492 w 2708031"/>
                  <a:gd name="connsiteY7" fmla="*/ 561874 h 618895"/>
                  <a:gd name="connsiteX8" fmla="*/ 1629508 w 2708031"/>
                  <a:gd name="connsiteY8" fmla="*/ 491535 h 618895"/>
                  <a:gd name="connsiteX9" fmla="*/ 1805354 w 2708031"/>
                  <a:gd name="connsiteY9" fmla="*/ 374304 h 618895"/>
                  <a:gd name="connsiteX10" fmla="*/ 2004646 w 2708031"/>
                  <a:gd name="connsiteY10" fmla="*/ 432920 h 618895"/>
                  <a:gd name="connsiteX11" fmla="*/ 2227385 w 2708031"/>
                  <a:gd name="connsiteY11" fmla="*/ 608766 h 618895"/>
                  <a:gd name="connsiteX12" fmla="*/ 2368062 w 2708031"/>
                  <a:gd name="connsiteY12" fmla="*/ 573597 h 618895"/>
                  <a:gd name="connsiteX13" fmla="*/ 2567354 w 2708031"/>
                  <a:gd name="connsiteY13" fmla="*/ 374304 h 618895"/>
                  <a:gd name="connsiteX14" fmla="*/ 2708031 w 2708031"/>
                  <a:gd name="connsiteY14" fmla="*/ 350858 h 618895"/>
                  <a:gd name="connsiteX15" fmla="*/ 2708031 w 2708031"/>
                  <a:gd name="connsiteY15" fmla="*/ 350858 h 6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031" h="618895">
                    <a:moveTo>
                      <a:pt x="0" y="479812"/>
                    </a:moveTo>
                    <a:cubicBezTo>
                      <a:pt x="57638" y="448550"/>
                      <a:pt x="115277" y="417289"/>
                      <a:pt x="175846" y="339135"/>
                    </a:cubicBezTo>
                    <a:cubicBezTo>
                      <a:pt x="236415" y="260981"/>
                      <a:pt x="279400" y="49966"/>
                      <a:pt x="363415" y="10889"/>
                    </a:cubicBezTo>
                    <a:cubicBezTo>
                      <a:pt x="447430" y="-28188"/>
                      <a:pt x="595923" y="46059"/>
                      <a:pt x="679938" y="104674"/>
                    </a:cubicBezTo>
                    <a:cubicBezTo>
                      <a:pt x="763953" y="163289"/>
                      <a:pt x="812800" y="302012"/>
                      <a:pt x="867508" y="362581"/>
                    </a:cubicBezTo>
                    <a:cubicBezTo>
                      <a:pt x="922216" y="423150"/>
                      <a:pt x="959339" y="442689"/>
                      <a:pt x="1008185" y="468089"/>
                    </a:cubicBezTo>
                    <a:cubicBezTo>
                      <a:pt x="1057031" y="493489"/>
                      <a:pt x="1092201" y="499350"/>
                      <a:pt x="1160585" y="514981"/>
                    </a:cubicBezTo>
                    <a:cubicBezTo>
                      <a:pt x="1228969" y="530612"/>
                      <a:pt x="1340338" y="565782"/>
                      <a:pt x="1418492" y="561874"/>
                    </a:cubicBezTo>
                    <a:cubicBezTo>
                      <a:pt x="1496646" y="557966"/>
                      <a:pt x="1565031" y="522797"/>
                      <a:pt x="1629508" y="491535"/>
                    </a:cubicBezTo>
                    <a:cubicBezTo>
                      <a:pt x="1693985" y="460273"/>
                      <a:pt x="1742831" y="384073"/>
                      <a:pt x="1805354" y="374304"/>
                    </a:cubicBezTo>
                    <a:cubicBezTo>
                      <a:pt x="1867877" y="364535"/>
                      <a:pt x="1934308" y="393843"/>
                      <a:pt x="2004646" y="432920"/>
                    </a:cubicBezTo>
                    <a:cubicBezTo>
                      <a:pt x="2074984" y="471997"/>
                      <a:pt x="2166816" y="585320"/>
                      <a:pt x="2227385" y="608766"/>
                    </a:cubicBezTo>
                    <a:cubicBezTo>
                      <a:pt x="2287954" y="632212"/>
                      <a:pt x="2311401" y="612674"/>
                      <a:pt x="2368062" y="573597"/>
                    </a:cubicBezTo>
                    <a:cubicBezTo>
                      <a:pt x="2424723" y="534520"/>
                      <a:pt x="2510693" y="411427"/>
                      <a:pt x="2567354" y="374304"/>
                    </a:cubicBezTo>
                    <a:cubicBezTo>
                      <a:pt x="2624015" y="337181"/>
                      <a:pt x="2708031" y="350858"/>
                      <a:pt x="2708031" y="350858"/>
                    </a:cubicBezTo>
                    <a:lnTo>
                      <a:pt x="2708031" y="350858"/>
                    </a:lnTo>
                  </a:path>
                </a:pathLst>
              </a:custGeom>
              <a:noFill/>
              <a:ln w="28575">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Connector 13"/>
              <p:cNvCxnSpPr>
                <a:stCxn id="11" idx="0"/>
              </p:cNvCxnSpPr>
              <p:nvPr/>
            </p:nvCxnSpPr>
            <p:spPr bwMode="auto">
              <a:xfrm flipV="1">
                <a:off x="3968262" y="3393516"/>
                <a:ext cx="0" cy="589399"/>
              </a:xfrm>
              <a:prstGeom prst="line">
                <a:avLst/>
              </a:prstGeom>
              <a:noFill/>
              <a:ln w="19050" cap="flat" cmpd="sng" algn="ctr">
                <a:solidFill>
                  <a:schemeClr val="tx2"/>
                </a:solidFill>
                <a:prstDash val="dash"/>
                <a:round/>
                <a:headEnd type="none" w="med" len="med"/>
                <a:tailEnd type="none" w="med" len="med"/>
              </a:ln>
              <a:effectLst/>
            </p:spPr>
          </p:cxnSp>
          <p:sp>
            <p:nvSpPr>
              <p:cNvPr id="16" name="TextBox 15"/>
              <p:cNvSpPr txBox="1"/>
              <p:nvPr/>
            </p:nvSpPr>
            <p:spPr>
              <a:xfrm>
                <a:off x="2667000" y="4211515"/>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Past</a:t>
                </a:r>
                <a:r>
                  <a:rPr lang="en-US" sz="1400" b="1" dirty="0" smtClean="0">
                    <a:ea typeface="+mn-ea"/>
                    <a:cs typeface="+mn-cs"/>
                  </a:rPr>
                  <a:t> </a:t>
                </a:r>
              </a:p>
            </p:txBody>
          </p:sp>
          <p:sp>
            <p:nvSpPr>
              <p:cNvPr id="17" name="TextBox 16"/>
              <p:cNvSpPr txBox="1"/>
              <p:nvPr/>
            </p:nvSpPr>
            <p:spPr>
              <a:xfrm>
                <a:off x="3720612" y="4211515"/>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Present</a:t>
                </a:r>
                <a:r>
                  <a:rPr lang="en-US" sz="1400" b="1" dirty="0" smtClean="0">
                    <a:ea typeface="+mn-ea"/>
                    <a:cs typeface="+mn-cs"/>
                  </a:rPr>
                  <a:t> </a:t>
                </a:r>
              </a:p>
            </p:txBody>
          </p:sp>
          <p:sp>
            <p:nvSpPr>
              <p:cNvPr id="18" name="TextBox 17"/>
              <p:cNvSpPr txBox="1"/>
              <p:nvPr/>
            </p:nvSpPr>
            <p:spPr>
              <a:xfrm>
                <a:off x="4705350" y="4201512"/>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Future</a:t>
                </a:r>
                <a:endParaRPr lang="en-US" sz="1400" b="1" dirty="0" smtClean="0">
                  <a:ea typeface="+mn-ea"/>
                  <a:cs typeface="+mn-cs"/>
                </a:endParaRPr>
              </a:p>
            </p:txBody>
          </p:sp>
          <p:sp>
            <p:nvSpPr>
              <p:cNvPr id="20" name="TextBox 19"/>
              <p:cNvSpPr txBox="1"/>
              <p:nvPr/>
            </p:nvSpPr>
            <p:spPr>
              <a:xfrm>
                <a:off x="2237642" y="2526928"/>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Water Property</a:t>
                </a:r>
                <a:r>
                  <a:rPr lang="en-US" sz="1400" b="1" dirty="0" smtClean="0">
                    <a:ea typeface="+mn-ea"/>
                    <a:cs typeface="+mn-cs"/>
                  </a:rPr>
                  <a:t> </a:t>
                </a:r>
              </a:p>
            </p:txBody>
          </p:sp>
        </p:grpSp>
      </p:grpSp>
      <p:sp>
        <p:nvSpPr>
          <p:cNvPr id="26" name="Content Placeholder 2"/>
          <p:cNvSpPr txBox="1">
            <a:spLocks/>
          </p:cNvSpPr>
          <p:nvPr/>
        </p:nvSpPr>
        <p:spPr>
          <a:xfrm>
            <a:off x="685800" y="1309815"/>
            <a:ext cx="4196754" cy="2028039"/>
          </a:xfrm>
          <a:prstGeom prst="rect">
            <a:avLst/>
          </a:prstGeom>
        </p:spPr>
        <p:txBody>
          <a:bodyPr lIns="0" tIns="0" rIns="0" b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spcBef>
                <a:spcPts val="0"/>
              </a:spcBef>
              <a:spcAft>
                <a:spcPts val="300"/>
              </a:spcAft>
              <a:buNone/>
            </a:pPr>
            <a:r>
              <a:rPr lang="en-US" sz="2000" b="1" dirty="0" smtClean="0"/>
              <a:t>Describe a water property over </a:t>
            </a:r>
            <a:br>
              <a:rPr lang="en-US" sz="2000" b="1" dirty="0" smtClean="0"/>
            </a:br>
            <a:r>
              <a:rPr lang="en-US" sz="2000" b="1" dirty="0" smtClean="0"/>
              <a:t>a domain of space and time</a:t>
            </a:r>
            <a:endParaRPr lang="en-US" sz="2000" b="1" dirty="0"/>
          </a:p>
          <a:p>
            <a:pPr lvl="2">
              <a:lnSpc>
                <a:spcPct val="100000"/>
              </a:lnSpc>
              <a:spcAft>
                <a:spcPts val="300"/>
              </a:spcAft>
              <a:buClr>
                <a:srgbClr val="35AC46"/>
              </a:buClr>
              <a:buFont typeface="Arial"/>
              <a:buChar char="•"/>
            </a:pPr>
            <a:r>
              <a:rPr lang="en-US" sz="2000" dirty="0" smtClean="0">
                <a:solidFill>
                  <a:srgbClr val="000000"/>
                </a:solidFill>
              </a:rPr>
              <a:t>History</a:t>
            </a:r>
          </a:p>
          <a:p>
            <a:pPr lvl="2">
              <a:lnSpc>
                <a:spcPct val="100000"/>
              </a:lnSpc>
              <a:spcAft>
                <a:spcPts val="300"/>
              </a:spcAft>
              <a:buClr>
                <a:srgbClr val="35AC46"/>
              </a:buClr>
              <a:buFont typeface="Arial"/>
              <a:buChar char="•"/>
            </a:pPr>
            <a:r>
              <a:rPr lang="en-US" sz="2000" dirty="0" smtClean="0">
                <a:solidFill>
                  <a:srgbClr val="000000"/>
                </a:solidFill>
              </a:rPr>
              <a:t>Current conditions</a:t>
            </a:r>
          </a:p>
          <a:p>
            <a:pPr lvl="2">
              <a:lnSpc>
                <a:spcPct val="100000"/>
              </a:lnSpc>
              <a:spcAft>
                <a:spcPts val="300"/>
              </a:spcAft>
              <a:buClr>
                <a:srgbClr val="35AC46"/>
              </a:buClr>
              <a:buFont typeface="Arial"/>
              <a:buChar char="•"/>
            </a:pPr>
            <a:r>
              <a:rPr lang="en-US" sz="2000" dirty="0" smtClean="0">
                <a:solidFill>
                  <a:srgbClr val="000000"/>
                </a:solidFill>
              </a:rPr>
              <a:t>Forecasts</a:t>
            </a:r>
            <a:endParaRPr lang="en-US" sz="2000" dirty="0">
              <a:solidFill>
                <a:srgbClr val="000000"/>
              </a:solidFill>
            </a:endParaRPr>
          </a:p>
        </p:txBody>
      </p:sp>
      <p:grpSp>
        <p:nvGrpSpPr>
          <p:cNvPr id="33" name="Group 32"/>
          <p:cNvGrpSpPr/>
          <p:nvPr/>
        </p:nvGrpSpPr>
        <p:grpSpPr>
          <a:xfrm>
            <a:off x="6067367" y="594711"/>
            <a:ext cx="1713598" cy="1167330"/>
            <a:chOff x="2905723" y="2024130"/>
            <a:chExt cx="3520224" cy="2398029"/>
          </a:xfrm>
        </p:grpSpPr>
        <p:sp>
          <p:nvSpPr>
            <p:cNvPr id="34" name="TextBox 33"/>
            <p:cNvSpPr txBox="1"/>
            <p:nvPr/>
          </p:nvSpPr>
          <p:spPr>
            <a:xfrm>
              <a:off x="4923194" y="2791067"/>
              <a:ext cx="1502753" cy="84659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r>
                <a:rPr lang="en-US" sz="1400" b="1" dirty="0" smtClean="0">
                  <a:solidFill>
                    <a:srgbClr val="000000"/>
                  </a:solidFill>
                  <a:ea typeface="+mn-ea"/>
                  <a:cs typeface="+mn-cs"/>
                </a:rPr>
                <a:t>Sensor</a:t>
              </a:r>
              <a:br>
                <a:rPr lang="en-US" sz="1400" b="1" dirty="0" smtClean="0">
                  <a:solidFill>
                    <a:srgbClr val="000000"/>
                  </a:solidFill>
                  <a:ea typeface="+mn-ea"/>
                  <a:cs typeface="+mn-cs"/>
                </a:rPr>
              </a:br>
              <a:r>
                <a:rPr lang="en-US" sz="1400" b="1" dirty="0" smtClean="0">
                  <a:solidFill>
                    <a:srgbClr val="000000"/>
                  </a:solidFill>
                  <a:ea typeface="+mn-ea"/>
                  <a:cs typeface="+mn-cs"/>
                </a:rPr>
                <a:t>Web</a:t>
              </a:r>
            </a:p>
          </p:txBody>
        </p:sp>
        <p:sp>
          <p:nvSpPr>
            <p:cNvPr id="35" name="TextBox 34"/>
            <p:cNvSpPr txBox="1"/>
            <p:nvPr/>
          </p:nvSpPr>
          <p:spPr>
            <a:xfrm>
              <a:off x="2905723" y="2791067"/>
              <a:ext cx="1502753" cy="84659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r>
                <a:rPr lang="en-US" sz="1200" b="1" dirty="0" smtClean="0">
                  <a:solidFill>
                    <a:srgbClr val="000000"/>
                  </a:solidFill>
                  <a:ea typeface="+mn-ea"/>
                  <a:cs typeface="+mn-cs"/>
                </a:rPr>
                <a:t>Model</a:t>
              </a:r>
              <a:br>
                <a:rPr lang="en-US" sz="1200" b="1" dirty="0" smtClean="0">
                  <a:solidFill>
                    <a:srgbClr val="000000"/>
                  </a:solidFill>
                  <a:ea typeface="+mn-ea"/>
                  <a:cs typeface="+mn-cs"/>
                </a:rPr>
              </a:br>
              <a:r>
                <a:rPr lang="en-US" sz="1200" b="1" dirty="0" smtClean="0">
                  <a:solidFill>
                    <a:srgbClr val="000000"/>
                  </a:solidFill>
                  <a:ea typeface="+mn-ea"/>
                  <a:cs typeface="+mn-cs"/>
                </a:rPr>
                <a:t>Web</a:t>
              </a:r>
            </a:p>
          </p:txBody>
        </p:sp>
        <p:sp>
          <p:nvSpPr>
            <p:cNvPr id="36" name="Curved Left Arrow 35"/>
            <p:cNvSpPr/>
            <p:nvPr/>
          </p:nvSpPr>
          <p:spPr bwMode="auto">
            <a:xfrm rot="16200000">
              <a:off x="4300379" y="1344054"/>
              <a:ext cx="691202" cy="2051354"/>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sp>
          <p:nvSpPr>
            <p:cNvPr id="37" name="Curved Left Arrow 36"/>
            <p:cNvSpPr/>
            <p:nvPr/>
          </p:nvSpPr>
          <p:spPr bwMode="auto">
            <a:xfrm rot="5400000">
              <a:off x="4300379" y="3050884"/>
              <a:ext cx="691201" cy="2051350"/>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sp>
        <p:nvSpPr>
          <p:cNvPr id="38" name="TextBox 37"/>
          <p:cNvSpPr txBox="1"/>
          <p:nvPr/>
        </p:nvSpPr>
        <p:spPr>
          <a:xfrm>
            <a:off x="1486288" y="3610681"/>
            <a:ext cx="1879129" cy="1611120"/>
          </a:xfrm>
          <a:prstGeom prst="rect">
            <a:avLst/>
          </a:prstGeom>
          <a:noFill/>
          <a:effectLst/>
        </p:spPr>
        <p:txBody>
          <a:bodyPr wrap="none" lIns="0" tIns="0" rIns="0" bIns="0" rtlCol="0" anchor="b">
            <a:noAutofit/>
          </a:bodyPr>
          <a:lstStyle/>
          <a:p>
            <a:pPr algn="r" eaLnBrk="0" hangingPunct="0">
              <a:spcAft>
                <a:spcPts val="600"/>
              </a:spcAft>
            </a:pPr>
            <a:r>
              <a:rPr lang="en-US" sz="1400" b="1" dirty="0" smtClean="0">
                <a:solidFill>
                  <a:schemeClr val="bg1"/>
                </a:solidFill>
              </a:rPr>
              <a:t>Precipitation</a:t>
            </a:r>
          </a:p>
          <a:p>
            <a:pPr algn="r" eaLnBrk="0" hangingPunct="0">
              <a:spcAft>
                <a:spcPts val="600"/>
              </a:spcAft>
            </a:pPr>
            <a:r>
              <a:rPr lang="en-US" sz="1400" b="1" dirty="0" smtClean="0">
                <a:solidFill>
                  <a:schemeClr val="bg1"/>
                </a:solidFill>
              </a:rPr>
              <a:t>Evaporation</a:t>
            </a:r>
          </a:p>
          <a:p>
            <a:pPr algn="r" eaLnBrk="0" hangingPunct="0">
              <a:spcAft>
                <a:spcPts val="600"/>
              </a:spcAft>
            </a:pPr>
            <a:r>
              <a:rPr lang="en-US" sz="1400" b="1" dirty="0">
                <a:solidFill>
                  <a:schemeClr val="bg1"/>
                </a:solidFill>
              </a:rPr>
              <a:t>Soil Moisture</a:t>
            </a:r>
          </a:p>
          <a:p>
            <a:pPr algn="r" eaLnBrk="0" hangingPunct="0">
              <a:spcAft>
                <a:spcPts val="600"/>
              </a:spcAft>
            </a:pPr>
            <a:r>
              <a:rPr lang="en-US" sz="1400" b="1" dirty="0" err="1">
                <a:solidFill>
                  <a:schemeClr val="bg1"/>
                </a:solidFill>
              </a:rPr>
              <a:t>Streamflow</a:t>
            </a:r>
            <a:endParaRPr lang="en-US" sz="1400" b="1" dirty="0">
              <a:solidFill>
                <a:schemeClr val="bg1"/>
              </a:solidFill>
            </a:endParaRPr>
          </a:p>
          <a:p>
            <a:pPr algn="r" eaLnBrk="0" hangingPunct="0">
              <a:spcAft>
                <a:spcPts val="600"/>
              </a:spcAft>
            </a:pPr>
            <a:r>
              <a:rPr lang="en-US" sz="1400" b="1" dirty="0" smtClean="0">
                <a:solidFill>
                  <a:schemeClr val="bg1"/>
                </a:solidFill>
              </a:rPr>
              <a:t>Groundwater</a:t>
            </a:r>
          </a:p>
          <a:p>
            <a:pPr algn="r" eaLnBrk="0" hangingPunct="0">
              <a:spcAft>
                <a:spcPts val="600"/>
              </a:spcAft>
            </a:pPr>
            <a:r>
              <a:rPr lang="en-US" sz="1400" b="1" dirty="0" smtClean="0">
                <a:solidFill>
                  <a:schemeClr val="bg1"/>
                </a:solidFill>
              </a:rPr>
              <a:t>Reservoirs</a:t>
            </a:r>
            <a:endParaRPr lang="en-US" sz="1400" b="1" dirty="0">
              <a:solidFill>
                <a:schemeClr val="bg1"/>
              </a:solidFill>
            </a:endParaRPr>
          </a:p>
        </p:txBody>
      </p:sp>
    </p:spTree>
    <p:extLst>
      <p:ext uri="{BB962C8B-B14F-4D97-AF65-F5344CB8AC3E}">
        <p14:creationId xmlns:p14="http://schemas.microsoft.com/office/powerpoint/2010/main" val="481621198"/>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
        <p:nvSpPr>
          <p:cNvPr id="2" name="Title 1"/>
          <p:cNvSpPr>
            <a:spLocks noGrp="1"/>
          </p:cNvSpPr>
          <p:nvPr>
            <p:ph type="title"/>
          </p:nvPr>
        </p:nvSpPr>
        <p:spPr/>
        <p:txBody>
          <a:bodyPr/>
          <a:lstStyle/>
          <a:p>
            <a:r>
              <a:rPr lang="en-US" dirty="0" smtClean="0"/>
              <a:t>Conclusions</a:t>
            </a:r>
            <a:endParaRPr lang="en-US" dirty="0"/>
          </a:p>
        </p:txBody>
      </p:sp>
      <p:sp>
        <p:nvSpPr>
          <p:cNvPr id="6" name="Rectangle 3"/>
          <p:cNvSpPr txBox="1">
            <a:spLocks noChangeArrowheads="1"/>
          </p:cNvSpPr>
          <p:nvPr/>
        </p:nvSpPr>
        <p:spPr>
          <a:xfrm>
            <a:off x="1828800" y="1575649"/>
            <a:ext cx="7315200" cy="1371600"/>
          </a:xfrm>
          <a:prstGeom prst="rect">
            <a:avLst/>
          </a:prstGeom>
          <a:gradFill flip="none" rotWithShape="1">
            <a:gsLst>
              <a:gs pos="40000">
                <a:srgbClr val="6FC6FA"/>
              </a:gs>
              <a:gs pos="100000">
                <a:srgbClr val="6FC6FA">
                  <a:alpha val="0"/>
                </a:srgbClr>
              </a:gs>
            </a:gsLst>
            <a:lin ang="0" scaled="1"/>
            <a:tileRect/>
          </a:gradFill>
          <a:ln>
            <a:noFill/>
          </a:ln>
          <a:effectLst/>
        </p:spPr>
        <p:txBody>
          <a:bodyPr lIns="365760" tIns="91440" rIns="0" bIns="91440"/>
          <a:lstStyle>
            <a:defPPr>
              <a:defRPr lang="en-US"/>
            </a:defPPr>
            <a:lvl1pPr marL="517525" marR="0" indent="0" defTabSz="457200" fontAlgn="auto">
              <a:lnSpc>
                <a:spcPct val="100000"/>
              </a:lnSpc>
              <a:spcBef>
                <a:spcPts val="300"/>
              </a:spcBef>
              <a:spcAft>
                <a:spcPts val="1200"/>
              </a:spcAft>
              <a:buClrTx/>
              <a:buSzPct val="80000"/>
              <a:buFont typeface="Arial"/>
              <a:buNone/>
              <a:tabLst/>
              <a:defRPr sz="2800" b="1" i="0">
                <a:solidFill>
                  <a:schemeClr val="bg1"/>
                </a:solidFill>
                <a:cs typeface="Avenir LT Std 55 Roman"/>
              </a:defRPr>
            </a:lvl1pPr>
            <a:lvl2pPr marL="173038" indent="-173038" defTabSz="457200">
              <a:lnSpc>
                <a:spcPts val="2200"/>
              </a:lnSpc>
              <a:spcBef>
                <a:spcPts val="0"/>
              </a:spcBef>
              <a:spcAft>
                <a:spcPts val="600"/>
              </a:spcAft>
              <a:buClr>
                <a:schemeClr val="tx1">
                  <a:lumMod val="65000"/>
                </a:schemeClr>
              </a:buClr>
              <a:buSzPct val="80000"/>
              <a:buFont typeface="Lucida Grande"/>
              <a:buChar char="-"/>
              <a:defRPr sz="2200" b="0" i="0">
                <a:latin typeface="Avenir LT Std 55 Roman"/>
                <a:cs typeface="Avenir LT Std 55 Roman"/>
              </a:defRPr>
            </a:lvl2pPr>
            <a:lvl3pPr marL="401638" indent="-173038" defTabSz="457200">
              <a:lnSpc>
                <a:spcPts val="2700"/>
              </a:lnSpc>
              <a:spcBef>
                <a:spcPts val="0"/>
              </a:spcBef>
              <a:spcAft>
                <a:spcPts val="1200"/>
              </a:spcAft>
              <a:buClr>
                <a:schemeClr val="tx1">
                  <a:lumMod val="65000"/>
                </a:schemeClr>
              </a:buClr>
              <a:buSzPct val="80000"/>
              <a:buFont typeface="Lucida Grande"/>
              <a:buChar char="-"/>
              <a:defRPr sz="2400" b="0" i="0">
                <a:cs typeface="Avenir LT Std 65 Medium"/>
              </a:defRPr>
            </a:lvl3pPr>
            <a:lvl4pPr marL="742950" indent="-173038" defTabSz="457200">
              <a:lnSpc>
                <a:spcPts val="1800"/>
              </a:lnSpc>
              <a:spcBef>
                <a:spcPts val="0"/>
              </a:spcBef>
              <a:spcAft>
                <a:spcPts val="600"/>
              </a:spcAft>
              <a:buClr>
                <a:schemeClr val="tx1">
                  <a:lumMod val="65000"/>
                </a:schemeClr>
              </a:buClr>
              <a:buSzPct val="80000"/>
              <a:buFont typeface="Lucida Grande"/>
              <a:buChar char="-"/>
              <a:defRPr b="0" i="0">
                <a:latin typeface="Avenir LT Std 55 Roman"/>
                <a:cs typeface="Avenir LT Std 55 Roman"/>
              </a:defRPr>
            </a:lvl4pPr>
            <a:lvl5pPr marL="1082675" indent="-176213" defTabSz="457200">
              <a:lnSpc>
                <a:spcPts val="1900"/>
              </a:lnSpc>
              <a:spcBef>
                <a:spcPts val="0"/>
              </a:spcBef>
              <a:spcAft>
                <a:spcPts val="600"/>
              </a:spcAft>
              <a:buClr>
                <a:schemeClr val="tx1">
                  <a:lumMod val="65000"/>
                </a:schemeClr>
              </a:buClr>
              <a:buSzPct val="80000"/>
              <a:buFont typeface="Lucida Grande"/>
              <a:buChar char="-"/>
              <a:defRPr sz="1600" b="0" i="0">
                <a:latin typeface="Avenir LT Std 55 Roman"/>
                <a:cs typeface="Avenir LT Std 55 Roman"/>
              </a:defRPr>
            </a:lvl5pPr>
            <a:lvl6pPr marL="1773238" indent="-177800" defTabSz="401638">
              <a:lnSpc>
                <a:spcPts val="1700"/>
              </a:lnSpc>
              <a:spcBef>
                <a:spcPts val="300"/>
              </a:spcBef>
              <a:spcAft>
                <a:spcPts val="300"/>
              </a:spcAft>
              <a:buSzPct val="80000"/>
              <a:buFont typeface="Lucida Grande"/>
              <a:buChar char="-"/>
              <a:tabLst>
                <a:tab pos="1484313" algn="l"/>
              </a:tabLst>
              <a:defRPr sz="1400" b="1">
                <a:latin typeface="Arial"/>
                <a:cs typeface="Arial"/>
              </a:defRPr>
            </a:lvl6pPr>
            <a:lvl7pPr marL="2062163" indent="-176213" defTabSz="457200">
              <a:lnSpc>
                <a:spcPts val="1700"/>
              </a:lnSpc>
              <a:spcBef>
                <a:spcPts val="300"/>
              </a:spcBef>
              <a:spcAft>
                <a:spcPts val="300"/>
              </a:spcAft>
              <a:buSzPct val="80000"/>
              <a:buFont typeface="Lucida Grande"/>
              <a:buChar char="-"/>
              <a:defRPr sz="1400" b="1">
                <a:latin typeface="Arial"/>
                <a:cs typeface="Arial"/>
              </a:defRPr>
            </a:lvl7pPr>
            <a:lvl8pPr marL="2286000" indent="-173038" defTabSz="457200">
              <a:lnSpc>
                <a:spcPts val="1700"/>
              </a:lnSpc>
              <a:spcBef>
                <a:spcPts val="300"/>
              </a:spcBef>
              <a:spcAft>
                <a:spcPts val="300"/>
              </a:spcAft>
              <a:buSzPct val="80000"/>
              <a:buFont typeface="Lucida Grande"/>
              <a:buChar char="-"/>
              <a:defRPr sz="1400" b="1">
                <a:latin typeface="Arial"/>
                <a:cs typeface="Arial"/>
              </a:defRPr>
            </a:lvl8pPr>
            <a:lvl9pPr marL="2452688" indent="-163513" defTabSz="457200">
              <a:lnSpc>
                <a:spcPts val="1700"/>
              </a:lnSpc>
              <a:spcBef>
                <a:spcPts val="300"/>
              </a:spcBef>
              <a:spcAft>
                <a:spcPts val="300"/>
              </a:spcAft>
              <a:buSzPct val="80000"/>
              <a:buFont typeface="Lucida Grande"/>
              <a:buChar char="-"/>
              <a:defRPr sz="1400" b="1">
                <a:latin typeface="Arial"/>
                <a:cs typeface="Arial"/>
              </a:defRPr>
            </a:lvl9pPr>
          </a:lstStyle>
          <a:p>
            <a:pPr marL="3175" defTabSz="914400">
              <a:spcBef>
                <a:spcPts val="0"/>
              </a:spcBef>
              <a:spcAft>
                <a:spcPts val="0"/>
              </a:spcAft>
              <a:buSzTx/>
            </a:pPr>
            <a:r>
              <a:rPr lang="en-US" dirty="0"/>
              <a:t>GEOSS </a:t>
            </a:r>
            <a:r>
              <a:rPr lang="en-US" dirty="0" smtClean="0"/>
              <a:t>Common Infrastructure</a:t>
            </a:r>
            <a:endParaRPr lang="en-US" b="0" dirty="0"/>
          </a:p>
          <a:p>
            <a:pPr marL="3175" defTabSz="914400">
              <a:spcBef>
                <a:spcPts val="0"/>
              </a:spcBef>
              <a:spcAft>
                <a:spcPts val="0"/>
              </a:spcAft>
              <a:buSzTx/>
            </a:pPr>
            <a:r>
              <a:rPr lang="en-US" sz="2000" b="0" dirty="0" smtClean="0">
                <a:solidFill>
                  <a:prstClr val="black"/>
                </a:solidFill>
                <a:cs typeface="ＭＳ Ｐゴシック"/>
              </a:rPr>
              <a:t>valuable </a:t>
            </a:r>
            <a:r>
              <a:rPr lang="en-US" sz="2000" b="0" dirty="0">
                <a:solidFill>
                  <a:prstClr val="black"/>
                </a:solidFill>
                <a:cs typeface="ＭＳ Ｐゴシック"/>
              </a:rPr>
              <a:t>for synthesizing water observations </a:t>
            </a:r>
            <a:r>
              <a:rPr lang="en-US" sz="2000" b="0" dirty="0" smtClean="0">
                <a:solidFill>
                  <a:prstClr val="black"/>
                </a:solidFill>
                <a:cs typeface="ＭＳ Ｐゴシック"/>
              </a:rPr>
              <a:t/>
            </a:r>
            <a:br>
              <a:rPr lang="en-US" sz="2000" b="0" dirty="0" smtClean="0">
                <a:solidFill>
                  <a:prstClr val="black"/>
                </a:solidFill>
                <a:cs typeface="ＭＳ Ｐゴシック"/>
              </a:rPr>
            </a:br>
            <a:r>
              <a:rPr lang="en-US" sz="2000" dirty="0" smtClean="0">
                <a:solidFill>
                  <a:srgbClr val="000000"/>
                </a:solidFill>
                <a:cs typeface="ＭＳ Ｐゴシック"/>
              </a:rPr>
              <a:t>within</a:t>
            </a:r>
            <a:r>
              <a:rPr lang="en-US" sz="2000" b="0" dirty="0" smtClean="0">
                <a:solidFill>
                  <a:prstClr val="black"/>
                </a:solidFill>
                <a:cs typeface="ＭＳ Ｐゴシック"/>
              </a:rPr>
              <a:t> </a:t>
            </a:r>
            <a:r>
              <a:rPr lang="en-US" sz="2000" b="0" dirty="0">
                <a:solidFill>
                  <a:prstClr val="black"/>
                </a:solidFill>
                <a:cs typeface="ＭＳ Ｐゴシック"/>
              </a:rPr>
              <a:t>countries as well as </a:t>
            </a:r>
            <a:r>
              <a:rPr lang="en-US" sz="2000" dirty="0">
                <a:solidFill>
                  <a:prstClr val="black"/>
                </a:solidFill>
                <a:cs typeface="ＭＳ Ｐゴシック"/>
              </a:rPr>
              <a:t>between</a:t>
            </a:r>
            <a:r>
              <a:rPr lang="en-US" sz="2000" b="0" dirty="0">
                <a:solidFill>
                  <a:prstClr val="black"/>
                </a:solidFill>
                <a:cs typeface="ＭＳ Ｐゴシック"/>
              </a:rPr>
              <a:t> countries</a:t>
            </a:r>
          </a:p>
        </p:txBody>
      </p:sp>
      <p:sp>
        <p:nvSpPr>
          <p:cNvPr id="8" name="Rectangle 3"/>
          <p:cNvSpPr txBox="1">
            <a:spLocks noChangeArrowheads="1"/>
          </p:cNvSpPr>
          <p:nvPr/>
        </p:nvSpPr>
        <p:spPr>
          <a:xfrm>
            <a:off x="1828800" y="3155886"/>
            <a:ext cx="7315200" cy="1371600"/>
          </a:xfrm>
          <a:prstGeom prst="rect">
            <a:avLst/>
          </a:prstGeom>
          <a:gradFill flip="none" rotWithShape="1">
            <a:gsLst>
              <a:gs pos="40000">
                <a:srgbClr val="AED968"/>
              </a:gs>
              <a:gs pos="100000">
                <a:srgbClr val="AED968">
                  <a:alpha val="0"/>
                </a:srgbClr>
              </a:gs>
            </a:gsLst>
            <a:lin ang="0" scaled="1"/>
            <a:tileRect/>
          </a:gradFill>
          <a:ln>
            <a:noFill/>
          </a:ln>
          <a:effectLst/>
        </p:spPr>
        <p:txBody>
          <a:bodyPr lIns="365760" tIns="91440" rIns="0" bIns="9144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3175" indent="0">
              <a:spcBef>
                <a:spcPts val="0"/>
              </a:spcBef>
              <a:spcAft>
                <a:spcPts val="0"/>
              </a:spcAft>
              <a:buNone/>
            </a:pPr>
            <a:r>
              <a:rPr lang="en-US" sz="2800" b="1" dirty="0">
                <a:solidFill>
                  <a:schemeClr val="bg1"/>
                </a:solidFill>
              </a:rPr>
              <a:t>GEOSS</a:t>
            </a:r>
            <a:r>
              <a:rPr lang="en-US" sz="2800" b="1" dirty="0" smtClean="0">
                <a:solidFill>
                  <a:schemeClr val="bg1"/>
                </a:solidFill>
              </a:rPr>
              <a:t> Water Services</a:t>
            </a:r>
          </a:p>
          <a:p>
            <a:pPr marL="3175" indent="0">
              <a:spcBef>
                <a:spcPts val="0"/>
              </a:spcBef>
              <a:spcAft>
                <a:spcPts val="0"/>
              </a:spcAft>
              <a:buNone/>
            </a:pPr>
            <a:r>
              <a:rPr lang="en-US" sz="2000" dirty="0" smtClean="0"/>
              <a:t>index global water </a:t>
            </a:r>
            <a:r>
              <a:rPr lang="en-US" sz="2000" b="1" dirty="0" smtClean="0"/>
              <a:t>observations</a:t>
            </a:r>
            <a:r>
              <a:rPr lang="en-US" sz="2000" dirty="0" smtClean="0"/>
              <a:t> and </a:t>
            </a:r>
            <a:br>
              <a:rPr lang="en-US" sz="2000" dirty="0" smtClean="0"/>
            </a:br>
            <a:r>
              <a:rPr lang="en-US" sz="2000" b="1" dirty="0" smtClean="0"/>
              <a:t>model </a:t>
            </a:r>
            <a:r>
              <a:rPr lang="en-US" sz="2000" dirty="0" smtClean="0"/>
              <a:t>information distributed in space and time</a:t>
            </a:r>
          </a:p>
        </p:txBody>
      </p:sp>
      <p:sp>
        <p:nvSpPr>
          <p:cNvPr id="10" name="Rectangle 3"/>
          <p:cNvSpPr txBox="1">
            <a:spLocks noChangeArrowheads="1"/>
          </p:cNvSpPr>
          <p:nvPr/>
        </p:nvSpPr>
        <p:spPr>
          <a:xfrm>
            <a:off x="1828799" y="4736124"/>
            <a:ext cx="7315200" cy="547800"/>
          </a:xfrm>
          <a:prstGeom prst="rect">
            <a:avLst/>
          </a:prstGeom>
          <a:gradFill flip="none" rotWithShape="1">
            <a:gsLst>
              <a:gs pos="40000">
                <a:srgbClr val="F7C842"/>
              </a:gs>
              <a:gs pos="100000">
                <a:srgbClr val="F7C842">
                  <a:alpha val="0"/>
                </a:srgbClr>
              </a:gs>
            </a:gsLst>
            <a:lin ang="0" scaled="1"/>
            <a:tileRect/>
          </a:gradFill>
          <a:ln>
            <a:noFill/>
          </a:ln>
          <a:effectLst/>
        </p:spPr>
        <p:txBody>
          <a:bodyPr lIns="365760" tIns="91440" rIns="0" bIns="9144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3175" indent="0">
              <a:spcBef>
                <a:spcPts val="0"/>
              </a:spcBef>
              <a:spcAft>
                <a:spcPts val="0"/>
              </a:spcAft>
              <a:buNone/>
            </a:pPr>
            <a:r>
              <a:rPr lang="en-US" sz="2000" dirty="0"/>
              <a:t>There is a </a:t>
            </a:r>
            <a:r>
              <a:rPr lang="en-US" sz="2000" b="1" dirty="0"/>
              <a:t>golden opportunity </a:t>
            </a:r>
            <a:r>
              <a:rPr lang="en-US" sz="2000" dirty="0"/>
              <a:t>to make progress!</a:t>
            </a:r>
          </a:p>
        </p:txBody>
      </p:sp>
    </p:spTree>
    <p:extLst>
      <p:ext uri="{BB962C8B-B14F-4D97-AF65-F5344CB8AC3E}">
        <p14:creationId xmlns:p14="http://schemas.microsoft.com/office/powerpoint/2010/main" val="393329752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a:t>
            </a:r>
            <a:r>
              <a:rPr lang="en-US" b="0" dirty="0" smtClean="0"/>
              <a:t>– Louis Pasteur</a:t>
            </a:r>
            <a:endParaRPr lang="en-US" b="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27" r="2385"/>
          <a:stretch/>
        </p:blipFill>
        <p:spPr bwMode="auto">
          <a:xfrm>
            <a:off x="685800" y="1639519"/>
            <a:ext cx="3450771" cy="456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6571" y="1639519"/>
            <a:ext cx="4318455" cy="4565338"/>
          </a:xfrm>
          <a:prstGeom prst="rect">
            <a:avLst/>
          </a:prstGeom>
          <a:solidFill>
            <a:schemeClr val="bg1">
              <a:lumMod val="95000"/>
            </a:schemeClr>
          </a:solidFill>
        </p:spPr>
        <p:txBody>
          <a:bodyPr wrap="square" lIns="182880" tIns="91440" bIns="91440">
            <a:noAutofit/>
          </a:bodyPr>
          <a:lstStyle/>
          <a:p>
            <a:pPr>
              <a:lnSpc>
                <a:spcPct val="90000"/>
              </a:lnSpc>
            </a:pPr>
            <a:r>
              <a:rPr lang="en-US" b="1" dirty="0" smtClean="0">
                <a:solidFill>
                  <a:srgbClr val="007AC2"/>
                </a:solidFill>
              </a:rPr>
              <a:t>Experiment</a:t>
            </a:r>
            <a:r>
              <a:rPr lang="en-US" b="1" dirty="0" smtClean="0">
                <a:solidFill>
                  <a:schemeClr val="tx1">
                    <a:lumMod val="75000"/>
                    <a:lumOff val="25000"/>
                  </a:schemeClr>
                </a:solidFill>
              </a:rPr>
              <a:t> – </a:t>
            </a:r>
            <a:r>
              <a:rPr lang="en-US" dirty="0" smtClean="0">
                <a:solidFill>
                  <a:schemeClr val="tx1">
                    <a:lumMod val="75000"/>
                    <a:lumOff val="25000"/>
                  </a:schemeClr>
                </a:solidFill>
              </a:rPr>
              <a:t>a </a:t>
            </a:r>
            <a:r>
              <a:rPr lang="en-US" dirty="0">
                <a:solidFill>
                  <a:schemeClr val="tx1">
                    <a:lumMod val="75000"/>
                    <a:lumOff val="25000"/>
                  </a:schemeClr>
                </a:solidFill>
              </a:rPr>
              <a:t>simplified view of the natural world is replicated under controlled </a:t>
            </a:r>
            <a:r>
              <a:rPr lang="en-US" dirty="0" smtClean="0">
                <a:solidFill>
                  <a:schemeClr val="tx1">
                    <a:lumMod val="75000"/>
                    <a:lumOff val="25000"/>
                  </a:schemeClr>
                </a:solidFill>
              </a:rPr>
              <a:t>conditions</a:t>
            </a:r>
          </a:p>
          <a:p>
            <a:pPr marL="173038" indent="-173038">
              <a:lnSpc>
                <a:spcPct val="90000"/>
              </a:lnSpc>
              <a:buFont typeface="Arial" pitchFamily="34" charset="0"/>
              <a:buChar char="•"/>
            </a:pPr>
            <a:endParaRPr lang="en-US" dirty="0" smtClean="0"/>
          </a:p>
          <a:p>
            <a:pPr marL="173038" indent="-173038">
              <a:buClr>
                <a:srgbClr val="007AC2"/>
              </a:buClr>
              <a:buFont typeface="Arial" pitchFamily="34" charset="0"/>
              <a:buChar char="•"/>
            </a:pPr>
            <a:r>
              <a:rPr lang="en-US" dirty="0">
                <a:solidFill>
                  <a:srgbClr val="404040"/>
                </a:solidFill>
              </a:rPr>
              <a:t>Pasteur showed </a:t>
            </a:r>
            <a:r>
              <a:rPr lang="en-US" dirty="0" smtClean="0">
                <a:solidFill>
                  <a:srgbClr val="404040"/>
                </a:solidFill>
              </a:rPr>
              <a:t>that microorganisms </a:t>
            </a:r>
            <a:r>
              <a:rPr lang="en-US" dirty="0">
                <a:solidFill>
                  <a:srgbClr val="404040"/>
                </a:solidFill>
              </a:rPr>
              <a:t>cause disease </a:t>
            </a:r>
            <a:r>
              <a:rPr lang="en-US" dirty="0" smtClean="0">
                <a:solidFill>
                  <a:srgbClr val="404040"/>
                </a:solidFill>
              </a:rPr>
              <a:t>and </a:t>
            </a:r>
            <a:r>
              <a:rPr lang="en-US" dirty="0">
                <a:solidFill>
                  <a:srgbClr val="404040"/>
                </a:solidFill>
              </a:rPr>
              <a:t>discovered </a:t>
            </a:r>
            <a:r>
              <a:rPr lang="en-US" dirty="0" smtClean="0">
                <a:solidFill>
                  <a:srgbClr val="404040"/>
                </a:solidFill>
              </a:rPr>
              <a:t>vaccination</a:t>
            </a:r>
          </a:p>
          <a:p>
            <a:pPr marL="344488" lvl="2" indent="-171450">
              <a:buClr>
                <a:srgbClr val="007AC2"/>
              </a:buClr>
              <a:buFont typeface="Lucida Grande"/>
              <a:buChar char="-"/>
            </a:pPr>
            <a:r>
              <a:rPr lang="en-US" dirty="0">
                <a:solidFill>
                  <a:srgbClr val="007AC2"/>
                </a:solidFill>
              </a:rPr>
              <a:t>a foundation of scientific medicine</a:t>
            </a:r>
          </a:p>
          <a:p>
            <a:pPr marL="173038" indent="-173038">
              <a:buClr>
                <a:srgbClr val="007AC2"/>
              </a:buClr>
              <a:buFont typeface="Arial" pitchFamily="34" charset="0"/>
              <a:buChar char="•"/>
            </a:pPr>
            <a:endParaRPr lang="en-US" dirty="0"/>
          </a:p>
          <a:p>
            <a:pPr marL="173038" indent="-173038">
              <a:buClr>
                <a:srgbClr val="007AC2"/>
              </a:buClr>
              <a:buFont typeface="Arial" pitchFamily="34" charset="0"/>
              <a:buChar char="•"/>
            </a:pPr>
            <a:r>
              <a:rPr lang="en-US" dirty="0" smtClean="0">
                <a:solidFill>
                  <a:srgbClr val="404040"/>
                </a:solidFill>
              </a:rPr>
              <a:t>Laboratory </a:t>
            </a:r>
            <a:r>
              <a:rPr lang="en-US" dirty="0">
                <a:solidFill>
                  <a:srgbClr val="404040"/>
                </a:solidFill>
              </a:rPr>
              <a:t>experiments are </a:t>
            </a:r>
            <a:r>
              <a:rPr lang="en-US" dirty="0" smtClean="0">
                <a:solidFill>
                  <a:srgbClr val="404040"/>
                </a:solidFill>
              </a:rPr>
              <a:t>more for </a:t>
            </a:r>
            <a:r>
              <a:rPr lang="en-US" dirty="0" err="1" smtClean="0">
                <a:solidFill>
                  <a:schemeClr val="tx1">
                    <a:lumMod val="75000"/>
                    <a:lumOff val="25000"/>
                  </a:schemeClr>
                </a:solidFill>
              </a:rPr>
              <a:t>microscale</a:t>
            </a:r>
            <a:r>
              <a:rPr lang="en-US" dirty="0" smtClean="0">
                <a:solidFill>
                  <a:srgbClr val="007AC2"/>
                </a:solidFill>
              </a:rPr>
              <a:t> </a:t>
            </a:r>
            <a:r>
              <a:rPr lang="en-US" dirty="0" smtClean="0">
                <a:solidFill>
                  <a:srgbClr val="404040"/>
                </a:solidFill>
              </a:rPr>
              <a:t>than the </a:t>
            </a:r>
            <a:r>
              <a:rPr lang="en-US" dirty="0" err="1" smtClean="0">
                <a:solidFill>
                  <a:srgbClr val="404040"/>
                </a:solidFill>
              </a:rPr>
              <a:t>macroscale</a:t>
            </a:r>
            <a:endParaRPr lang="en-US" dirty="0" smtClean="0">
              <a:solidFill>
                <a:srgbClr val="404040"/>
              </a:solidFill>
            </a:endParaRPr>
          </a:p>
          <a:p>
            <a:pPr marL="344488" lvl="2" indent="-171450">
              <a:buClr>
                <a:srgbClr val="007AC2"/>
              </a:buClr>
              <a:buFont typeface="Lucida Grande"/>
              <a:buChar char="-"/>
            </a:pPr>
            <a:r>
              <a:rPr lang="en-US" dirty="0">
                <a:solidFill>
                  <a:srgbClr val="007AC2"/>
                </a:solidFill>
              </a:rPr>
              <a:t>hard to conduct at the global scale</a:t>
            </a:r>
          </a:p>
        </p:txBody>
      </p:sp>
      <p:sp>
        <p:nvSpPr>
          <p:cNvPr id="7" name="Rectangle 6"/>
          <p:cNvSpPr/>
          <p:nvPr/>
        </p:nvSpPr>
        <p:spPr>
          <a:xfrm>
            <a:off x="9370785" y="1185947"/>
            <a:ext cx="4147788" cy="4612033"/>
          </a:xfrm>
          <a:prstGeom prst="rect">
            <a:avLst/>
          </a:prstGeom>
        </p:spPr>
        <p:txBody>
          <a:bodyPr wrap="square">
            <a:spAutoFit/>
          </a:bodyPr>
          <a:lstStyle/>
          <a:p>
            <a:pPr marL="285750" indent="-285750">
              <a:lnSpc>
                <a:spcPct val="90000"/>
              </a:lnSpc>
              <a:buFont typeface="Arial" pitchFamily="34" charset="0"/>
              <a:buChar char="•"/>
            </a:pPr>
            <a:r>
              <a:rPr lang="en-US" dirty="0">
                <a:solidFill>
                  <a:schemeClr val="tx2">
                    <a:lumMod val="75000"/>
                    <a:lumOff val="25000"/>
                  </a:schemeClr>
                </a:solidFill>
              </a:rPr>
              <a:t>Experiment</a:t>
            </a:r>
            <a:r>
              <a:rPr lang="en-US" dirty="0"/>
              <a:t> is the classical path of laboratory science </a:t>
            </a:r>
            <a:r>
              <a:rPr lang="en-US" i="1" dirty="0"/>
              <a:t>– </a:t>
            </a:r>
            <a:r>
              <a:rPr lang="en-US" dirty="0">
                <a:solidFill>
                  <a:schemeClr val="tx2">
                    <a:lumMod val="75000"/>
                    <a:lumOff val="25000"/>
                  </a:schemeClr>
                </a:solidFill>
              </a:rPr>
              <a:t>a simplified view of the natural world is replicated under controlled </a:t>
            </a:r>
            <a:r>
              <a:rPr lang="en-US" dirty="0" smtClean="0">
                <a:solidFill>
                  <a:schemeClr val="tx2">
                    <a:lumMod val="75000"/>
                    <a:lumOff val="25000"/>
                  </a:schemeClr>
                </a:solidFill>
              </a:rPr>
              <a:t>conditions</a:t>
            </a:r>
          </a:p>
          <a:p>
            <a:pPr marL="285750" indent="-285750">
              <a:lnSpc>
                <a:spcPct val="90000"/>
              </a:lnSpc>
              <a:buFont typeface="Arial" pitchFamily="34" charset="0"/>
              <a:buChar char="•"/>
            </a:pPr>
            <a:endParaRPr lang="en-US" dirty="0" smtClean="0">
              <a:solidFill>
                <a:srgbClr val="FF3300"/>
              </a:solidFill>
            </a:endParaRPr>
          </a:p>
          <a:p>
            <a:pPr marL="285750" indent="-285750">
              <a:buFont typeface="Arial" pitchFamily="34" charset="0"/>
              <a:buChar char="•"/>
            </a:pPr>
            <a:r>
              <a:rPr lang="en-US" dirty="0"/>
              <a:t>Pasteur showed that microorganisms cause disease </a:t>
            </a:r>
            <a:r>
              <a:rPr lang="en-US" dirty="0" smtClean="0"/>
              <a:t>and </a:t>
            </a:r>
            <a:r>
              <a:rPr lang="en-US" dirty="0"/>
              <a:t>discovered </a:t>
            </a:r>
            <a:r>
              <a:rPr lang="en-US" dirty="0" smtClean="0"/>
              <a:t>vaccination</a:t>
            </a:r>
          </a:p>
          <a:p>
            <a:pPr marL="742950" lvl="1" indent="-285750">
              <a:buFont typeface="Arial" pitchFamily="34" charset="0"/>
              <a:buChar char="•"/>
            </a:pPr>
            <a:r>
              <a:rPr lang="en-US" dirty="0" smtClean="0">
                <a:solidFill>
                  <a:schemeClr val="tx2">
                    <a:lumMod val="75000"/>
                    <a:lumOff val="25000"/>
                  </a:schemeClr>
                </a:solidFill>
              </a:rPr>
              <a:t>a foundation </a:t>
            </a:r>
            <a:r>
              <a:rPr lang="en-US" dirty="0">
                <a:solidFill>
                  <a:schemeClr val="tx2">
                    <a:lumMod val="75000"/>
                    <a:lumOff val="25000"/>
                  </a:schemeClr>
                </a:solidFill>
              </a:rPr>
              <a:t>of scientific </a:t>
            </a:r>
            <a:r>
              <a:rPr lang="en-US" dirty="0" smtClean="0">
                <a:solidFill>
                  <a:schemeClr val="tx2">
                    <a:lumMod val="75000"/>
                    <a:lumOff val="25000"/>
                  </a:schemeClr>
                </a:solidFill>
              </a:rPr>
              <a:t>medicine</a:t>
            </a:r>
          </a:p>
          <a:p>
            <a:pPr marL="285750" indent="-285750">
              <a:buFont typeface="Arial" pitchFamily="34" charset="0"/>
              <a:buChar char="•"/>
            </a:pPr>
            <a:endParaRPr lang="en-US" dirty="0">
              <a:solidFill>
                <a:srgbClr val="3399FF"/>
              </a:solidFill>
            </a:endParaRPr>
          </a:p>
          <a:p>
            <a:pPr marL="285750" indent="-285750">
              <a:buFont typeface="Arial" pitchFamily="34" charset="0"/>
              <a:buChar char="•"/>
            </a:pPr>
            <a:r>
              <a:rPr lang="en-US" dirty="0" smtClean="0"/>
              <a:t>Laboratory </a:t>
            </a:r>
            <a:r>
              <a:rPr lang="en-US" dirty="0"/>
              <a:t>experiments are </a:t>
            </a:r>
            <a:r>
              <a:rPr lang="en-US" dirty="0" smtClean="0"/>
              <a:t>more for </a:t>
            </a:r>
            <a:r>
              <a:rPr lang="en-US" dirty="0" err="1" smtClean="0"/>
              <a:t>microscale</a:t>
            </a:r>
            <a:r>
              <a:rPr lang="en-US" dirty="0" smtClean="0"/>
              <a:t> than the </a:t>
            </a:r>
            <a:r>
              <a:rPr lang="en-US" dirty="0" err="1" smtClean="0"/>
              <a:t>macroscale</a:t>
            </a:r>
            <a:endParaRPr lang="en-US" dirty="0" smtClean="0"/>
          </a:p>
          <a:p>
            <a:pPr marL="742950" lvl="1" indent="-285750">
              <a:buFont typeface="Arial" pitchFamily="34" charset="0"/>
              <a:buChar char="•"/>
            </a:pPr>
            <a:r>
              <a:rPr lang="en-US" dirty="0" smtClean="0"/>
              <a:t>hard </a:t>
            </a:r>
            <a:r>
              <a:rPr lang="en-US" dirty="0"/>
              <a:t>to conduct at the global scale</a:t>
            </a:r>
          </a:p>
          <a:p>
            <a:pPr marL="285750" indent="-285750">
              <a:lnSpc>
                <a:spcPct val="90000"/>
              </a:lnSpc>
              <a:buFont typeface="Arial" pitchFamily="34" charset="0"/>
              <a:buChar char="•"/>
            </a:pPr>
            <a:endParaRPr lang="en-US" dirty="0">
              <a:solidFill>
                <a:srgbClr val="FF3300"/>
              </a:solidFill>
            </a:endParaRPr>
          </a:p>
        </p:txBody>
      </p:sp>
    </p:spTree>
    <p:extLst>
      <p:ext uri="{BB962C8B-B14F-4D97-AF65-F5344CB8AC3E}">
        <p14:creationId xmlns:p14="http://schemas.microsoft.com/office/powerpoint/2010/main" val="25609603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Observation – Charles Darwin</a:t>
            </a:r>
            <a:endParaRPr lang="en-US" dirty="0"/>
          </a:p>
        </p:txBody>
      </p:sp>
      <p:sp>
        <p:nvSpPr>
          <p:cNvPr id="7" name="Rectangle 6"/>
          <p:cNvSpPr/>
          <p:nvPr/>
        </p:nvSpPr>
        <p:spPr>
          <a:xfrm>
            <a:off x="3664857" y="1593314"/>
            <a:ext cx="4790168" cy="4768170"/>
          </a:xfrm>
          <a:prstGeom prst="rect">
            <a:avLst/>
          </a:prstGeom>
          <a:solidFill>
            <a:srgbClr val="F2F2F2"/>
          </a:solidFill>
        </p:spPr>
        <p:txBody>
          <a:bodyPr wrap="square" lIns="182880" tIns="91440">
            <a:noAutofit/>
          </a:bodyPr>
          <a:lstStyle/>
          <a:p>
            <a:r>
              <a:rPr lang="en-US" sz="1500" dirty="0" smtClean="0"/>
              <a:t>“When on board H.M.S. Beagle, as naturalist, I was much struck with certain facts in the distribution of the inhabitants of South America, and in the geological relations of the present to the past inhabitants of that continent. These facts seemed to me to throw some light on the origin of species -- that mystery of mysteries, as it has been called by one of our greatest philosophers. On my return home, it occurred to me, in 1837, that something might perhaps be made out on this question by </a:t>
            </a:r>
            <a:r>
              <a:rPr lang="en-US" sz="1500" i="1" dirty="0" smtClean="0">
                <a:solidFill>
                  <a:srgbClr val="0070C0"/>
                </a:solidFill>
              </a:rPr>
              <a:t>patiently accumulating and reflecting on all sorts of facts </a:t>
            </a:r>
            <a:r>
              <a:rPr lang="en-US" sz="1500" dirty="0" smtClean="0"/>
              <a:t>which could possibly have any bearing on it. </a:t>
            </a:r>
          </a:p>
          <a:p>
            <a:endParaRPr lang="en-US" sz="1500" dirty="0"/>
          </a:p>
          <a:p>
            <a:r>
              <a:rPr lang="en-US" sz="1500" dirty="0" smtClean="0"/>
              <a:t>I can here give only the general conclusions at which I have arrived, with a few facts in illustration, but which, I hope, in most cases will suffice.”</a:t>
            </a:r>
          </a:p>
          <a:p>
            <a:endParaRPr lang="en-US" sz="1600" dirty="0" smtClean="0"/>
          </a:p>
          <a:p>
            <a:pPr algn="r"/>
            <a:r>
              <a:rPr lang="en-US" sz="1300" dirty="0"/>
              <a:t>Published </a:t>
            </a:r>
            <a:r>
              <a:rPr lang="en-US" sz="1300" dirty="0" smtClean="0"/>
              <a:t>24 November,1859</a:t>
            </a:r>
            <a:endParaRPr lang="en-US" sz="1300" dirty="0"/>
          </a:p>
          <a:p>
            <a:pPr algn="r"/>
            <a:r>
              <a:rPr lang="en-US" sz="1300" dirty="0"/>
              <a:t>Most accessible book of great</a:t>
            </a:r>
          </a:p>
          <a:p>
            <a:pPr algn="r"/>
            <a:r>
              <a:rPr lang="en-US" sz="1300" dirty="0"/>
              <a:t>scientific imagination ever written </a:t>
            </a:r>
            <a:endParaRPr lang="en-US" sz="1300" dirty="0" smtClean="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11313"/>
            <a:ext cx="2971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55313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 the heart of GEOSS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70" t="-404" r="-24174" b="-13426"/>
          <a:stretch/>
        </p:blipFill>
        <p:spPr bwMode="auto">
          <a:xfrm>
            <a:off x="0" y="1294044"/>
            <a:ext cx="9144000" cy="5563956"/>
          </a:xfrm>
          <a:prstGeom prst="rect">
            <a:avLst/>
          </a:prstGeom>
          <a:solidFill>
            <a:schemeClr val="tx1"/>
          </a:solidFill>
          <a:ln>
            <a:noFill/>
          </a:ln>
          <a:extLst/>
        </p:spPr>
      </p:pic>
      <p:sp>
        <p:nvSpPr>
          <p:cNvPr id="3" name="TextBox 2"/>
          <p:cNvSpPr txBox="1"/>
          <p:nvPr/>
        </p:nvSpPr>
        <p:spPr>
          <a:xfrm>
            <a:off x="1584857" y="6373813"/>
            <a:ext cx="6870167" cy="484187"/>
          </a:xfrm>
          <a:prstGeom prst="rect">
            <a:avLst/>
          </a:prstGeom>
          <a:noFill/>
          <a:effectLst/>
        </p:spPr>
        <p:txBody>
          <a:bodyPr wrap="none" lIns="0" tIns="45720" rIns="0" bIns="0" rtlCol="0" anchor="t">
            <a:noAutofit/>
          </a:bodyPr>
          <a:lstStyle/>
          <a:p>
            <a:pPr algn="r" eaLnBrk="0" hangingPunct="0"/>
            <a:r>
              <a:rPr lang="en-US" sz="1400" b="1" dirty="0" smtClean="0">
                <a:solidFill>
                  <a:schemeClr val="bg1">
                    <a:lumMod val="65000"/>
                  </a:schemeClr>
                </a:solidFill>
                <a:ea typeface="+mn-ea"/>
                <a:cs typeface="+mn-cs"/>
              </a:rPr>
              <a:t>GRACE gravity anomaly map of the earth</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905" y="963844"/>
            <a:ext cx="622935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72937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5930243"/>
            <a:ext cx="9144000" cy="928921"/>
          </a:xfrm>
          <a:prstGeom prst="rect">
            <a:avLst/>
          </a:prstGeom>
          <a:solidFill>
            <a:schemeClr val="tx2">
              <a:alpha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6" name="TextBox 15"/>
          <p:cNvSpPr txBox="1"/>
          <p:nvPr/>
        </p:nvSpPr>
        <p:spPr>
          <a:xfrm>
            <a:off x="5683983" y="6028875"/>
            <a:ext cx="27710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Global processes . . </a:t>
            </a:r>
            <a:r>
              <a:rPr lang="en-US" sz="1400" dirty="0" smtClean="0">
                <a:solidFill>
                  <a:schemeClr val="bg1"/>
                </a:solidFill>
              </a:rPr>
              <a:t>.</a:t>
            </a:r>
          </a:p>
          <a:p>
            <a:pPr algn="r" eaLnBrk="0" hangingPunct="0">
              <a:lnSpc>
                <a:spcPts val="1800"/>
              </a:lnSpc>
            </a:pPr>
            <a:r>
              <a:rPr lang="en-US" sz="1400" dirty="0" smtClean="0">
                <a:solidFill>
                  <a:schemeClr val="bg1"/>
                </a:solidFill>
              </a:rPr>
              <a:t>. </a:t>
            </a:r>
            <a:r>
              <a:rPr lang="en-US" sz="1400" dirty="0">
                <a:solidFill>
                  <a:schemeClr val="bg1"/>
                </a:solidFill>
              </a:rPr>
              <a:t>. . Local consequences</a:t>
            </a:r>
          </a:p>
        </p:txBody>
      </p:sp>
      <p:pic>
        <p:nvPicPr>
          <p:cNvPr id="2" name="Picture 1" descr="csr300lnd_RL04_500x260.gi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88446" y="1295400"/>
            <a:ext cx="4250596" cy="2125298"/>
          </a:xfrm>
          <a:prstGeom prst="rect">
            <a:avLst/>
          </a:prstGeom>
        </p:spPr>
      </p:pic>
      <p:sp>
        <p:nvSpPr>
          <p:cNvPr id="3" name="Title 2"/>
          <p:cNvSpPr>
            <a:spLocks noGrp="1"/>
          </p:cNvSpPr>
          <p:nvPr>
            <p:ph type="title"/>
          </p:nvPr>
        </p:nvSpPr>
        <p:spPr/>
        <p:txBody>
          <a:bodyPr/>
          <a:lstStyle/>
          <a:p>
            <a:r>
              <a:rPr lang="en-US" sz="2800" dirty="0" smtClean="0"/>
              <a:t>Water Observation – from satellites</a:t>
            </a:r>
            <a:br>
              <a:rPr lang="en-US" sz="2800" dirty="0" smtClean="0"/>
            </a:br>
            <a:r>
              <a:rPr lang="en-US" sz="1800" dirty="0" smtClean="0"/>
              <a:t>Measuring the gravity anomaly (GRACE)</a:t>
            </a:r>
            <a:endParaRPr lang="en-US" sz="1800" dirty="0"/>
          </a:p>
        </p:txBody>
      </p:sp>
      <p:sp>
        <p:nvSpPr>
          <p:cNvPr id="15" name="TextBox 14"/>
          <p:cNvSpPr txBox="1"/>
          <p:nvPr/>
        </p:nvSpPr>
        <p:spPr>
          <a:xfrm>
            <a:off x="2601477" y="7829908"/>
            <a:ext cx="3831479" cy="622538"/>
          </a:xfrm>
          <a:prstGeom prst="rect">
            <a:avLst/>
          </a:prstGeom>
          <a:noFill/>
          <a:effectLst/>
        </p:spPr>
        <p:txBody>
          <a:bodyPr wrap="none" lIns="0" tIns="0" rIns="0" bIns="0" rtlCol="0" anchor="b">
            <a:noAutofit/>
          </a:bodyPr>
          <a:lstStyle/>
          <a:p>
            <a:pPr marL="742950" indent="-742950" eaLnBrk="0" hangingPunct="0"/>
            <a:r>
              <a:rPr lang="en-US" sz="1600" dirty="0" smtClean="0">
                <a:solidFill>
                  <a:srgbClr val="007AC2"/>
                </a:solidFill>
              </a:rPr>
              <a:t>Global processes . . .</a:t>
            </a:r>
            <a:br>
              <a:rPr lang="en-US" sz="1600" dirty="0" smtClean="0">
                <a:solidFill>
                  <a:srgbClr val="007AC2"/>
                </a:solidFill>
              </a:rPr>
            </a:br>
            <a:r>
              <a:rPr lang="en-US" sz="1600" dirty="0" smtClean="0">
                <a:solidFill>
                  <a:srgbClr val="007AC2"/>
                </a:solidFill>
              </a:rPr>
              <a:t>. . . Local consequences</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281" y="1546374"/>
            <a:ext cx="2083451" cy="183672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99" y="3962400"/>
            <a:ext cx="1862490" cy="1695344"/>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2788938" y="3603094"/>
            <a:ext cx="5821662" cy="2146682"/>
            <a:chOff x="2714831" y="3760702"/>
            <a:chExt cx="5969876" cy="2201335"/>
          </a:xfrm>
        </p:grpSpPr>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831" y="3760702"/>
              <a:ext cx="5969876" cy="2201335"/>
            </a:xfrm>
            <a:prstGeom prst="rect">
              <a:avLst/>
            </a:prstGeom>
            <a:noFill/>
            <a:ln w="19050" cmpd="sng">
              <a:solidFill>
                <a:schemeClr val="accent4"/>
              </a:solidFill>
              <a:miter lim="800000"/>
              <a:headEnd/>
              <a:tailEnd/>
            </a:ln>
            <a:effectLst/>
            <a:extLst/>
          </p:spPr>
        </p:pic>
        <p:cxnSp>
          <p:nvCxnSpPr>
            <p:cNvPr id="19" name="Straight Connector 18"/>
            <p:cNvCxnSpPr/>
            <p:nvPr/>
          </p:nvCxnSpPr>
          <p:spPr>
            <a:xfrm flipH="1">
              <a:off x="7247200" y="5524456"/>
              <a:ext cx="63294"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55928" y="5233169"/>
              <a:ext cx="4246178" cy="369332"/>
            </a:xfrm>
            <a:prstGeom prst="rect">
              <a:avLst/>
            </a:prstGeom>
            <a:noFill/>
          </p:spPr>
          <p:txBody>
            <a:bodyPr wrap="square" rtlCol="0">
              <a:spAutoFit/>
            </a:bodyPr>
            <a:lstStyle/>
            <a:p>
              <a:r>
                <a:rPr lang="en-US" dirty="0" smtClean="0"/>
                <a:t>In 2011 Texas lost </a:t>
              </a:r>
              <a:r>
                <a:rPr lang="en-US" dirty="0" smtClean="0">
                  <a:solidFill>
                    <a:schemeClr val="tx2">
                      <a:lumMod val="50000"/>
                      <a:lumOff val="50000"/>
                    </a:schemeClr>
                  </a:solidFill>
                </a:rPr>
                <a:t>100 Km</a:t>
              </a:r>
              <a:r>
                <a:rPr lang="en-US" baseline="30000" dirty="0" smtClean="0">
                  <a:solidFill>
                    <a:schemeClr val="tx2">
                      <a:lumMod val="50000"/>
                      <a:lumOff val="50000"/>
                    </a:schemeClr>
                  </a:solidFill>
                </a:rPr>
                <a:t>3</a:t>
              </a:r>
              <a:r>
                <a:rPr lang="en-US" dirty="0" smtClean="0">
                  <a:solidFill>
                    <a:schemeClr val="tx2">
                      <a:lumMod val="50000"/>
                      <a:lumOff val="50000"/>
                    </a:schemeClr>
                  </a:solidFill>
                </a:rPr>
                <a:t> </a:t>
              </a:r>
              <a:r>
                <a:rPr lang="en-US" dirty="0" smtClean="0"/>
                <a:t>of water</a:t>
              </a:r>
              <a:endParaRPr lang="en-US" baseline="30000" dirty="0"/>
            </a:p>
          </p:txBody>
        </p:sp>
        <p:sp>
          <p:nvSpPr>
            <p:cNvPr id="22" name="TextBox 21"/>
            <p:cNvSpPr txBox="1"/>
            <p:nvPr/>
          </p:nvSpPr>
          <p:spPr>
            <a:xfrm>
              <a:off x="7521208" y="4595964"/>
              <a:ext cx="830656" cy="437767"/>
            </a:xfrm>
            <a:prstGeom prst="rect">
              <a:avLst/>
            </a:prstGeom>
            <a:noFill/>
            <a:effectLst/>
          </p:spPr>
          <p:txBody>
            <a:bodyPr wrap="none" lIns="0" tIns="0" rIns="0" bIns="0" rtlCol="0">
              <a:noAutofit/>
            </a:bodyPr>
            <a:lstStyle/>
            <a:p>
              <a:pPr algn="ctr" eaLnBrk="0" hangingPunct="0">
                <a:lnSpc>
                  <a:spcPts val="1800"/>
                </a:lnSpc>
              </a:pPr>
              <a:r>
                <a:rPr lang="en-US" b="1" dirty="0" smtClean="0">
                  <a:ea typeface="+mn-ea"/>
                  <a:cs typeface="+mn-cs"/>
                </a:rPr>
                <a:t>Normal</a:t>
              </a:r>
            </a:p>
          </p:txBody>
        </p:sp>
        <p:cxnSp>
          <p:nvCxnSpPr>
            <p:cNvPr id="23" name="Straight Arrow Connector 22"/>
            <p:cNvCxnSpPr/>
            <p:nvPr/>
          </p:nvCxnSpPr>
          <p:spPr bwMode="auto">
            <a:xfrm>
              <a:off x="7802106" y="4861369"/>
              <a:ext cx="0" cy="663087"/>
            </a:xfrm>
            <a:prstGeom prst="straightConnector1">
              <a:avLst/>
            </a:prstGeom>
            <a:noFill/>
            <a:ln w="38100" cap="flat" cmpd="sng" algn="ctr">
              <a:solidFill>
                <a:srgbClr val="007AC2"/>
              </a:solidFill>
              <a:prstDash val="solid"/>
              <a:round/>
              <a:headEnd type="none" w="med" len="med"/>
              <a:tailEnd type="arrow"/>
            </a:ln>
            <a:effectLst/>
          </p:spPr>
        </p:cxnSp>
      </p:grpSp>
    </p:spTree>
    <p:extLst>
      <p:ext uri="{BB962C8B-B14F-4D97-AF65-F5344CB8AC3E}">
        <p14:creationId xmlns:p14="http://schemas.microsoft.com/office/powerpoint/2010/main" val="361591983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378" y="3876675"/>
            <a:ext cx="6257925" cy="2247900"/>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GRACE and Texas Reservoir Water Storage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309" r="6068" b="8859"/>
          <a:stretch/>
        </p:blipFill>
        <p:spPr>
          <a:xfrm>
            <a:off x="308242" y="4586384"/>
            <a:ext cx="2096046" cy="1538191"/>
          </a:xfrm>
          <a:prstGeom prst="rect">
            <a:avLst/>
          </a:prstGeom>
          <a:noFill/>
          <a:ln w="19050" cmpd="sng">
            <a:solidFill>
              <a:schemeClr val="accent4"/>
            </a:solidFill>
            <a:miter lim="800000"/>
            <a:headEnd/>
            <a:tailEnd/>
          </a:ln>
          <a:effectLst/>
        </p:spPr>
      </p:pic>
      <p:sp>
        <p:nvSpPr>
          <p:cNvPr id="8" name="TextBox 7"/>
          <p:cNvSpPr txBox="1"/>
          <p:nvPr/>
        </p:nvSpPr>
        <p:spPr>
          <a:xfrm>
            <a:off x="496147" y="3922882"/>
            <a:ext cx="1714957" cy="646331"/>
          </a:xfrm>
          <a:prstGeom prst="rect">
            <a:avLst/>
          </a:prstGeom>
          <a:noFill/>
        </p:spPr>
        <p:txBody>
          <a:bodyPr wrap="none" rtlCol="0">
            <a:spAutoFit/>
          </a:bodyPr>
          <a:lstStyle/>
          <a:p>
            <a:pPr algn="ctr"/>
            <a:r>
              <a:rPr lang="en-US" b="1" dirty="0" smtClean="0"/>
              <a:t>Surface Water </a:t>
            </a:r>
          </a:p>
          <a:p>
            <a:pPr algn="ctr"/>
            <a:r>
              <a:rPr lang="en-US" b="1" dirty="0" smtClean="0"/>
              <a:t>Reservoirs</a:t>
            </a:r>
            <a:endParaRPr lang="en-US" b="1" dirty="0"/>
          </a:p>
        </p:txBody>
      </p:sp>
      <p:sp>
        <p:nvSpPr>
          <p:cNvPr id="24" name="TextBox 23"/>
          <p:cNvSpPr txBox="1"/>
          <p:nvPr/>
        </p:nvSpPr>
        <p:spPr>
          <a:xfrm>
            <a:off x="3219913" y="5415618"/>
            <a:ext cx="4675162" cy="292388"/>
          </a:xfrm>
          <a:prstGeom prst="rect">
            <a:avLst/>
          </a:prstGeom>
          <a:noFill/>
        </p:spPr>
        <p:txBody>
          <a:bodyPr wrap="square" tIns="0" rtlCol="0">
            <a:noAutofit/>
          </a:bodyPr>
          <a:lstStyle/>
          <a:p>
            <a:pPr algn="r"/>
            <a:r>
              <a:rPr lang="en-US" sz="1600" dirty="0" smtClean="0"/>
              <a:t>In 2011, Texas lost </a:t>
            </a:r>
            <a:r>
              <a:rPr lang="en-US" sz="1600" dirty="0" smtClean="0">
                <a:solidFill>
                  <a:schemeClr val="tx2">
                    <a:lumMod val="50000"/>
                    <a:lumOff val="50000"/>
                  </a:schemeClr>
                </a:solidFill>
              </a:rPr>
              <a:t>9 Km</a:t>
            </a:r>
            <a:r>
              <a:rPr lang="en-US" sz="1600" baseline="30000" dirty="0" smtClean="0">
                <a:solidFill>
                  <a:schemeClr val="tx2">
                    <a:lumMod val="50000"/>
                    <a:lumOff val="50000"/>
                  </a:schemeClr>
                </a:solidFill>
              </a:rPr>
              <a:t>3</a:t>
            </a:r>
            <a:r>
              <a:rPr lang="en-US" sz="1600" dirty="0" smtClean="0">
                <a:solidFill>
                  <a:schemeClr val="tx2">
                    <a:lumMod val="50000"/>
                    <a:lumOff val="50000"/>
                  </a:schemeClr>
                </a:solidFill>
              </a:rPr>
              <a:t> </a:t>
            </a:r>
            <a:r>
              <a:rPr lang="en-US" sz="1600" dirty="0" smtClean="0"/>
              <a:t>of water from reservoirs</a:t>
            </a:r>
            <a:endParaRPr lang="en-US" sz="1600" baseline="30000" dirty="0"/>
          </a:p>
        </p:txBody>
      </p:sp>
      <p:sp>
        <p:nvSpPr>
          <p:cNvPr id="15" name="TextBox 14"/>
          <p:cNvSpPr txBox="1"/>
          <p:nvPr/>
        </p:nvSpPr>
        <p:spPr>
          <a:xfrm>
            <a:off x="874026" y="1429542"/>
            <a:ext cx="1018278" cy="369332"/>
          </a:xfrm>
          <a:prstGeom prst="rect">
            <a:avLst/>
          </a:prstGeom>
          <a:noFill/>
        </p:spPr>
        <p:txBody>
          <a:bodyPr wrap="none" rtlCol="0">
            <a:spAutoFit/>
          </a:bodyPr>
          <a:lstStyle/>
          <a:p>
            <a:r>
              <a:rPr lang="en-US" b="1" dirty="0" smtClean="0"/>
              <a:t>GRACE  </a:t>
            </a:r>
            <a:endParaRPr lang="en-US" b="1" dirty="0"/>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ea typeface="+mn-ea"/>
                <a:cs typeface="+mn-cs"/>
              </a:rPr>
              <a:t>Normal</a:t>
            </a:r>
          </a:p>
        </p:txBody>
      </p:sp>
      <p:cxnSp>
        <p:nvCxnSpPr>
          <p:cNvPr id="20" name="Straight Arrow Connector 19"/>
          <p:cNvCxnSpPr/>
          <p:nvPr/>
        </p:nvCxnSpPr>
        <p:spPr bwMode="auto">
          <a:xfrm flipH="1">
            <a:off x="8028878" y="4800599"/>
            <a:ext cx="1" cy="728991"/>
          </a:xfrm>
          <a:prstGeom prst="straightConnector1">
            <a:avLst/>
          </a:prstGeom>
          <a:noFill/>
          <a:ln w="38100" cap="flat" cmpd="sng" algn="ctr">
            <a:solidFill>
              <a:srgbClr val="007AC2"/>
            </a:solidFill>
            <a:prstDash val="solid"/>
            <a:round/>
            <a:headEnd type="none" w="med" len="med"/>
            <a:tailEnd type="arrow"/>
          </a:ln>
          <a:effectLst/>
        </p:spPr>
      </p:cxnSp>
      <p:grpSp>
        <p:nvGrpSpPr>
          <p:cNvPr id="3" name="Group 2"/>
          <p:cNvGrpSpPr/>
          <p:nvPr/>
        </p:nvGrpSpPr>
        <p:grpSpPr>
          <a:xfrm>
            <a:off x="2601563" y="1424201"/>
            <a:ext cx="6263478" cy="2309598"/>
            <a:chOff x="2610196" y="1352620"/>
            <a:chExt cx="6457604" cy="2381180"/>
          </a:xfrm>
        </p:grpSpPr>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3601719" y="2943819"/>
              <a:ext cx="4334729" cy="301450"/>
            </a:xfrm>
            <a:prstGeom prst="rect">
              <a:avLst/>
            </a:prstGeom>
            <a:noFill/>
          </p:spPr>
          <p:txBody>
            <a:bodyPr wrap="square" lIns="0" tIns="0" rIns="0" bIns="0" rtlCol="0">
              <a:noAutofit/>
            </a:bodyPr>
            <a:lstStyle/>
            <a:p>
              <a:pPr algn="r"/>
              <a:r>
                <a:rPr lang="en-US" sz="1600" dirty="0" smtClean="0"/>
                <a:t>In 2011, Texas lost </a:t>
              </a:r>
              <a:r>
                <a:rPr lang="en-US" sz="1600" dirty="0" smtClean="0">
                  <a:solidFill>
                    <a:schemeClr val="tx2">
                      <a:lumMod val="50000"/>
                      <a:lumOff val="50000"/>
                    </a:schemeClr>
                  </a:solidFill>
                </a:rPr>
                <a:t>100 Km</a:t>
              </a:r>
              <a:r>
                <a:rPr lang="en-US" sz="1600" baseline="30000" dirty="0" smtClean="0">
                  <a:solidFill>
                    <a:schemeClr val="tx2">
                      <a:lumMod val="50000"/>
                      <a:lumOff val="50000"/>
                    </a:schemeClr>
                  </a:solidFill>
                </a:rPr>
                <a:t>3</a:t>
              </a:r>
              <a:r>
                <a:rPr lang="en-US" sz="1600" dirty="0" smtClean="0">
                  <a:solidFill>
                    <a:schemeClr val="tx2">
                      <a:lumMod val="50000"/>
                      <a:lumOff val="50000"/>
                    </a:schemeClr>
                  </a:solidFill>
                </a:rPr>
                <a:t> </a:t>
              </a:r>
              <a:r>
                <a:rPr lang="en-US" sz="1600" dirty="0" smtClean="0"/>
                <a:t>of water overall</a:t>
              </a:r>
              <a:endParaRPr lang="en-US" sz="1600" baseline="30000" dirty="0"/>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ea typeface="+mn-ea"/>
                  <a:cs typeface="+mn-cs"/>
                </a:rPr>
                <a:t>Normal</a:t>
              </a:r>
            </a:p>
          </p:txBody>
        </p:sp>
        <p:cxnSp>
          <p:nvCxnSpPr>
            <p:cNvPr id="22" name="Straight Arrow Connector 21"/>
            <p:cNvCxnSpPr/>
            <p:nvPr/>
          </p:nvCxnSpPr>
          <p:spPr bwMode="auto">
            <a:xfrm>
              <a:off x="8125773" y="2577403"/>
              <a:ext cx="0" cy="663087"/>
            </a:xfrm>
            <a:prstGeom prst="straightConnector1">
              <a:avLst/>
            </a:prstGeom>
            <a:noFill/>
            <a:ln w="38100" cap="flat" cmpd="sng" algn="ctr">
              <a:solidFill>
                <a:srgbClr val="007AC2"/>
              </a:solidFill>
              <a:prstDash val="solid"/>
              <a:round/>
              <a:headEnd type="none" w="med" len="med"/>
              <a:tailEnd type="arrow"/>
            </a:ln>
            <a:effectLst/>
          </p:spPr>
        </p:cxnSp>
      </p:gr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824397"/>
            <a:ext cx="2097652" cy="190940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291483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Water Observation – In Situ</a:t>
            </a:r>
            <a:endParaRPr lang="en-US" dirty="0"/>
          </a:p>
        </p:txBody>
      </p:sp>
      <p:pic>
        <p:nvPicPr>
          <p:cNvPr id="5" name="Picture 4" descr="rain-gauge-platform-400"/>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945" r="945"/>
          <a:stretch/>
        </p:blipFill>
        <p:spPr bwMode="auto">
          <a:xfrm>
            <a:off x="3131740" y="1926719"/>
            <a:ext cx="2880522" cy="1956816"/>
          </a:xfrm>
          <a:prstGeom prst="rect">
            <a:avLst/>
          </a:prstGeom>
          <a:noFill/>
          <a:ln w="19050" cmpd="sng">
            <a:solidFill>
              <a:schemeClr val="accent4"/>
            </a:solidFill>
            <a:miter lim="800000"/>
            <a:headEnd/>
            <a:tailEnd/>
          </a:ln>
          <a:effectLst/>
        </p:spPr>
      </p:pic>
      <p:pic>
        <p:nvPicPr>
          <p:cNvPr id="11" name="Picture 15" descr="VAIRA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7481" y="4416426"/>
            <a:ext cx="2869039" cy="1956816"/>
          </a:xfrm>
          <a:prstGeom prst="rect">
            <a:avLst/>
          </a:prstGeom>
          <a:noFill/>
          <a:ln w="19050" cmpd="sng">
            <a:solidFill>
              <a:schemeClr val="accent4"/>
            </a:solidFill>
            <a:miter lim="800000"/>
            <a:headEnd/>
            <a:tailEnd/>
          </a:ln>
          <a:effectLst/>
        </p:spPr>
      </p:pic>
      <p:pic>
        <p:nvPicPr>
          <p:cNvPr id="14" name="Picture 6" descr="td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1835" t="22540" b="8125"/>
          <a:stretch/>
        </p:blipFill>
        <p:spPr bwMode="auto">
          <a:xfrm>
            <a:off x="6374445" y="1926719"/>
            <a:ext cx="2050801" cy="1956816"/>
          </a:xfrm>
          <a:prstGeom prst="rect">
            <a:avLst/>
          </a:prstGeom>
          <a:noFill/>
          <a:ln w="19050" cmpd="sng">
            <a:solidFill>
              <a:schemeClr val="accent4"/>
            </a:solidFill>
            <a:miter lim="800000"/>
            <a:headEnd/>
            <a:tailEnd/>
          </a:ln>
          <a:effec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8129" y="4416426"/>
            <a:ext cx="1609344" cy="1944624"/>
          </a:xfrm>
          <a:prstGeom prst="rect">
            <a:avLst/>
          </a:prstGeom>
          <a:noFill/>
          <a:ln w="19050" cmpd="sng">
            <a:solidFill>
              <a:schemeClr val="accent4"/>
            </a:solidFill>
            <a:miter lim="800000"/>
            <a:headEnd/>
            <a:tailEnd/>
          </a:ln>
          <a:effectLst/>
        </p:spPr>
      </p:pic>
      <p:pic>
        <p:nvPicPr>
          <p:cNvPr id="20" name="Picture 5" descr="Contaminants biologists monitoring water quality"/>
          <p:cNvPicPr>
            <a:picLocks noChangeAspect="1" noChangeArrowheads="1"/>
          </p:cNvPicPr>
          <p:nvPr/>
        </p:nvPicPr>
        <p:blipFill>
          <a:blip r:embed="rId6" cstate="screen">
            <a:extLst>
              <a:ext uri="{28A0092B-C50C-407E-A947-70E740481C1C}">
                <a14:useLocalDpi xmlns:a14="http://schemas.microsoft.com/office/drawing/2010/main"/>
              </a:ext>
            </a:extLst>
          </a:blip>
          <a:srcRect b="22210"/>
          <a:stretch>
            <a:fillRect/>
          </a:stretch>
        </p:blipFill>
        <p:spPr bwMode="auto">
          <a:xfrm>
            <a:off x="1130415" y="4416426"/>
            <a:ext cx="1600200" cy="1957387"/>
          </a:xfrm>
          <a:prstGeom prst="rect">
            <a:avLst/>
          </a:prstGeom>
          <a:noFill/>
          <a:ln w="19050" cmpd="sng">
            <a:solidFill>
              <a:schemeClr val="accent4"/>
            </a:solidFill>
            <a:miter lim="800000"/>
            <a:headEnd/>
            <a:tailEnd/>
          </a:ln>
          <a:effectLst/>
        </p:spPr>
      </p:pic>
      <p:sp>
        <p:nvSpPr>
          <p:cNvPr id="3" name="TextBox 2"/>
          <p:cNvSpPr txBox="1"/>
          <p:nvPr/>
        </p:nvSpPr>
        <p:spPr>
          <a:xfrm>
            <a:off x="685799" y="1569087"/>
            <a:ext cx="2063720"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Water Quantity</a:t>
            </a:r>
          </a:p>
        </p:txBody>
      </p:sp>
      <p:sp>
        <p:nvSpPr>
          <p:cNvPr id="41" name="TextBox 40"/>
          <p:cNvSpPr txBox="1"/>
          <p:nvPr/>
        </p:nvSpPr>
        <p:spPr>
          <a:xfrm>
            <a:off x="3747785" y="1563832"/>
            <a:ext cx="1648431"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Rainfall</a:t>
            </a:r>
          </a:p>
        </p:txBody>
      </p:sp>
      <p:sp>
        <p:nvSpPr>
          <p:cNvPr id="42" name="TextBox 41"/>
          <p:cNvSpPr txBox="1"/>
          <p:nvPr/>
        </p:nvSpPr>
        <p:spPr>
          <a:xfrm>
            <a:off x="6349786" y="1563832"/>
            <a:ext cx="2095003"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Soil Water</a:t>
            </a:r>
          </a:p>
        </p:txBody>
      </p:sp>
      <p:sp>
        <p:nvSpPr>
          <p:cNvPr id="43" name="TextBox 42"/>
          <p:cNvSpPr txBox="1"/>
          <p:nvPr/>
        </p:nvSpPr>
        <p:spPr>
          <a:xfrm>
            <a:off x="1122002" y="4072495"/>
            <a:ext cx="1615188"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Water Quality</a:t>
            </a:r>
          </a:p>
        </p:txBody>
      </p:sp>
      <p:sp>
        <p:nvSpPr>
          <p:cNvPr id="44" name="TextBox 43"/>
          <p:cNvSpPr txBox="1"/>
          <p:nvPr/>
        </p:nvSpPr>
        <p:spPr>
          <a:xfrm>
            <a:off x="3769029" y="4072495"/>
            <a:ext cx="1648431"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Meteorology</a:t>
            </a:r>
          </a:p>
        </p:txBody>
      </p:sp>
      <p:sp>
        <p:nvSpPr>
          <p:cNvPr id="45" name="TextBox 44"/>
          <p:cNvSpPr txBox="1"/>
          <p:nvPr/>
        </p:nvSpPr>
        <p:spPr>
          <a:xfrm>
            <a:off x="6368586" y="4072495"/>
            <a:ext cx="1648431" cy="323922"/>
          </a:xfrm>
          <a:prstGeom prst="rect">
            <a:avLst/>
          </a:prstGeom>
          <a:noFill/>
        </p:spPr>
        <p:txBody>
          <a:bodyPr wrap="square" lIns="0" tIns="45720" rIns="0" bIns="45720" rtlCol="0">
            <a:noAutofit/>
          </a:bodyPr>
          <a:lstStyle/>
          <a:p>
            <a:pPr algn="ctr" defTabSz="457200"/>
            <a:r>
              <a:rPr lang="en-US" sz="1400" b="1" dirty="0">
                <a:solidFill>
                  <a:schemeClr val="bg1"/>
                </a:solidFill>
              </a:rPr>
              <a:t>Groundwater</a:t>
            </a:r>
          </a:p>
        </p:txBody>
      </p:sp>
      <p:pic>
        <p:nvPicPr>
          <p:cNvPr id="17" name="Picture 8" descr="TCO Sept 20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04" r="23108"/>
          <a:stretch/>
        </p:blipFill>
        <p:spPr bwMode="auto">
          <a:xfrm>
            <a:off x="685800" y="1926719"/>
            <a:ext cx="2051389" cy="1956816"/>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664507" y="1084951"/>
            <a:ext cx="5814986" cy="345212"/>
          </a:xfrm>
          <a:prstGeom prst="rect">
            <a:avLst/>
          </a:prstGeom>
          <a:solidFill>
            <a:schemeClr val="accent4">
              <a:lumMod val="60000"/>
              <a:lumOff val="40000"/>
            </a:schemeClr>
          </a:solidFill>
          <a:effectLst/>
        </p:spPr>
        <p:txBody>
          <a:bodyPr wrap="none" lIns="0" tIns="45720" rIns="0" bIns="45720" rtlCol="0" anchor="b">
            <a:noAutofit/>
          </a:bodyPr>
          <a:lstStyle/>
          <a:p>
            <a:pPr marL="690563" algn="ctr" eaLnBrk="0" hangingPunct="0"/>
            <a:r>
              <a:rPr lang="en-US" dirty="0" smtClean="0"/>
              <a:t>Time series data at point locations</a:t>
            </a:r>
          </a:p>
        </p:txBody>
      </p:sp>
    </p:spTree>
    <p:extLst>
      <p:ext uri="{BB962C8B-B14F-4D97-AF65-F5344CB8AC3E}">
        <p14:creationId xmlns:p14="http://schemas.microsoft.com/office/powerpoint/2010/main" val="285978241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74EC3CC-B916-48D2-8663-5A2ADDD6D352}">
  <ds:schemaRefs>
    <ds:schemaRef ds:uri="ESRI.ArcGIS.Mapping.OfficeIntegration.PowerPointInfo"/>
  </ds:schemaRefs>
</ds:datastoreItem>
</file>

<file path=customXml/itemProps2.xml><?xml version="1.0" encoding="utf-8"?>
<ds:datastoreItem xmlns:ds="http://schemas.openxmlformats.org/officeDocument/2006/customXml" ds:itemID="{EE0CD638-B504-4B70-87E3-6A6931D65E39}">
  <ds:schemaRefs>
    <ds:schemaRef ds:uri="ESRI.ArcGIS.Mapping.OfficeIntegration.PowerPointInfo"/>
  </ds:schemaRefs>
</ds:datastoreItem>
</file>

<file path=customXml/itemProps3.xml><?xml version="1.0" encoding="utf-8"?>
<ds:datastoreItem xmlns:ds="http://schemas.openxmlformats.org/officeDocument/2006/customXml" ds:itemID="{DD8DDAA0-1AE6-4308-B011-7306F5DA5364}">
  <ds:schemaRefs>
    <ds:schemaRef ds:uri="ESRI.ArcGIS.Mapping.OfficeIntegration.PowerPointInfo"/>
  </ds:schemaRefs>
</ds:datastoreItem>
</file>

<file path=customXml/itemProps4.xml><?xml version="1.0" encoding="utf-8"?>
<ds:datastoreItem xmlns:ds="http://schemas.openxmlformats.org/officeDocument/2006/customXml" ds:itemID="{F3E0D255-C573-410C-AE5C-B082F8F00D44}">
  <ds:schemaRefs>
    <ds:schemaRef ds:uri="ESRI.ArcGIS.Mapping.OfficeIntegration.PowerPointInfo"/>
  </ds:schemaRefs>
</ds:datastoreItem>
</file>

<file path=customXml/itemProps5.xml><?xml version="1.0" encoding="utf-8"?>
<ds:datastoreItem xmlns:ds="http://schemas.openxmlformats.org/officeDocument/2006/customXml" ds:itemID="{DD32A8EE-1D00-4079-928F-056EAFD9D02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3604</TotalTime>
  <Words>1467</Words>
  <Application>Microsoft Office PowerPoint</Application>
  <PresentationFormat>On-screen Show (4:3)</PresentationFormat>
  <Paragraphs>299</Paragraphs>
  <Slides>31</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Avenir LT Std 55 Roman</vt:lpstr>
      <vt:lpstr>Avenir LT Std 65 Medium</vt:lpstr>
      <vt:lpstr>Avenir LT Std 85 Heavy</vt:lpstr>
      <vt:lpstr>Calibri</vt:lpstr>
      <vt:lpstr>Lucida Grande</vt:lpstr>
      <vt:lpstr>Optional_Corporate_PPT_Template-Arial</vt:lpstr>
      <vt:lpstr>PowerPoint Presentation</vt:lpstr>
      <vt:lpstr>How is new knowledge discovered?</vt:lpstr>
      <vt:lpstr>Deduction – Isaac Newton</vt:lpstr>
      <vt:lpstr>Experiment – Louis Pasteur</vt:lpstr>
      <vt:lpstr>Observation – Charles Darwin</vt:lpstr>
      <vt:lpstr>Observation – the heart of GEOSS</vt:lpstr>
      <vt:lpstr>Water Observation – from satellites Measuring the gravity anomaly (GRACE)</vt:lpstr>
      <vt:lpstr>GRACE and Texas Reservoir Water Storage</vt:lpstr>
      <vt:lpstr>Water Observation – In Situ</vt:lpstr>
      <vt:lpstr>Every Country Collects These Data</vt:lpstr>
      <vt:lpstr>Observation in GEOSS – Sensor Web</vt:lpstr>
      <vt:lpstr>Deduction in GEOSS – Model Web</vt:lpstr>
      <vt:lpstr>Connecting the Sensor Web and Model Web</vt:lpstr>
      <vt:lpstr>PowerPoint Presentation</vt:lpstr>
      <vt:lpstr>WaterML –  the US Geological Survey</vt:lpstr>
      <vt:lpstr>Web Pages and Web Services</vt:lpstr>
      <vt:lpstr>OGC/WMO Hydrology Domain Working Group</vt:lpstr>
      <vt:lpstr>GEOSS Water Services proposed for AIP- 6</vt:lpstr>
      <vt:lpstr>Web Services Stack</vt:lpstr>
      <vt:lpstr>Searching GEOSS Portal</vt:lpstr>
      <vt:lpstr>Global Streamflow Services</vt:lpstr>
      <vt:lpstr>New Zealand – 16 regions</vt:lpstr>
      <vt:lpstr>Italy – 21 regions</vt:lpstr>
      <vt:lpstr>United States – surface water reservoirs</vt:lpstr>
      <vt:lpstr>Land Data Assimilation System (LDAS)</vt:lpstr>
      <vt:lpstr>Total water storage in 2003</vt:lpstr>
      <vt:lpstr>World Soil Moisture </vt:lpstr>
      <vt:lpstr>River Flow – Model as a Service</vt:lpstr>
      <vt:lpstr>Flow in the Mississippi River Basin</vt:lpstr>
      <vt:lpstr>Global Water Maps</vt:lpstr>
      <vt:lpstr>Conclusions</vt:lpstr>
    </vt:vector>
  </TitlesOfParts>
  <Company>The University of Texas at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Global Water Information System</dc:title>
  <dc:creator>Maidment, David R</dc:creator>
  <cp:lastModifiedBy>Maidment, David R</cp:lastModifiedBy>
  <cp:revision>375</cp:revision>
  <dcterms:created xsi:type="dcterms:W3CDTF">2012-11-05T01:06:42Z</dcterms:created>
  <dcterms:modified xsi:type="dcterms:W3CDTF">2013-03-28T17:28:24Z</dcterms:modified>
</cp:coreProperties>
</file>