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31" r:id="rId4"/>
    <p:sldMasterId id="2147483743" r:id="rId5"/>
    <p:sldMasterId id="2147483755" r:id="rId6"/>
  </p:sldMasterIdLst>
  <p:notesMasterIdLst>
    <p:notesMasterId r:id="rId61"/>
  </p:notesMasterIdLst>
  <p:sldIdLst>
    <p:sldId id="320" r:id="rId7"/>
    <p:sldId id="394" r:id="rId8"/>
    <p:sldId id="395" r:id="rId9"/>
    <p:sldId id="402" r:id="rId10"/>
    <p:sldId id="403" r:id="rId11"/>
    <p:sldId id="396" r:id="rId12"/>
    <p:sldId id="397" r:id="rId13"/>
    <p:sldId id="423" r:id="rId14"/>
    <p:sldId id="356" r:id="rId15"/>
    <p:sldId id="357" r:id="rId16"/>
    <p:sldId id="358" r:id="rId17"/>
    <p:sldId id="417" r:id="rId18"/>
    <p:sldId id="359" r:id="rId19"/>
    <p:sldId id="400" r:id="rId20"/>
    <p:sldId id="393" r:id="rId21"/>
    <p:sldId id="360" r:id="rId22"/>
    <p:sldId id="401" r:id="rId23"/>
    <p:sldId id="398" r:id="rId24"/>
    <p:sldId id="362" r:id="rId25"/>
    <p:sldId id="399" r:id="rId26"/>
    <p:sldId id="418" r:id="rId27"/>
    <p:sldId id="419" r:id="rId28"/>
    <p:sldId id="365" r:id="rId29"/>
    <p:sldId id="404" r:id="rId30"/>
    <p:sldId id="373" r:id="rId31"/>
    <p:sldId id="424" r:id="rId32"/>
    <p:sldId id="405" r:id="rId33"/>
    <p:sldId id="416" r:id="rId34"/>
    <p:sldId id="406" r:id="rId35"/>
    <p:sldId id="374" r:id="rId36"/>
    <p:sldId id="375" r:id="rId37"/>
    <p:sldId id="413" r:id="rId38"/>
    <p:sldId id="377" r:id="rId39"/>
    <p:sldId id="407" r:id="rId40"/>
    <p:sldId id="408" r:id="rId41"/>
    <p:sldId id="409" r:id="rId42"/>
    <p:sldId id="411" r:id="rId43"/>
    <p:sldId id="378" r:id="rId44"/>
    <p:sldId id="420" r:id="rId45"/>
    <p:sldId id="384" r:id="rId46"/>
    <p:sldId id="383" r:id="rId47"/>
    <p:sldId id="385" r:id="rId48"/>
    <p:sldId id="412" r:id="rId49"/>
    <p:sldId id="386" r:id="rId50"/>
    <p:sldId id="387" r:id="rId51"/>
    <p:sldId id="388" r:id="rId52"/>
    <p:sldId id="389" r:id="rId53"/>
    <p:sldId id="390" r:id="rId54"/>
    <p:sldId id="421" r:id="rId55"/>
    <p:sldId id="391" r:id="rId56"/>
    <p:sldId id="392" r:id="rId57"/>
    <p:sldId id="422" r:id="rId58"/>
    <p:sldId id="414" r:id="rId59"/>
    <p:sldId id="33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2" autoAdjust="0"/>
    <p:restoredTop sz="86386" autoAdjust="0"/>
  </p:normalViewPr>
  <p:slideViewPr>
    <p:cSldViewPr snapToGrid="0">
      <p:cViewPr varScale="1">
        <p:scale>
          <a:sx n="94" d="100"/>
          <a:sy n="94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A949C-7FEE-384D-9BC1-31E4A8964D56}" type="doc">
      <dgm:prSet loTypeId="urn:microsoft.com/office/officeart/2005/8/layout/radial2" loCatId="relationship" qsTypeId="urn:microsoft.com/office/officeart/2005/8/quickstyle/simple4" qsCatId="simple" csTypeId="urn:microsoft.com/office/officeart/2005/8/colors/accent0_1" csCatId="mainScheme" phldr="1"/>
      <dgm:spPr>
        <a:scene3d>
          <a:camera prst="perspectiveHeroicExtremeLeftFacing" fov="4800000">
            <a:rot lat="486000" lon="1230000" rev="21426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5E038D6E-65AB-1447-BCBC-90DE82B4E1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Purpose, Scope, Vision and Goals</a:t>
          </a:r>
        </a:p>
      </dgm:t>
    </dgm:pt>
    <dgm:pt modelId="{63E077E9-53CC-0049-AA5B-FB9E0E4FD5FD}" type="parTrans" cxnId="{FC75F6A8-D020-FD47-86F0-28848BB50330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062B098C-2E3E-1444-8259-8727D350866E}" type="sibTrans" cxnId="{FC75F6A8-D020-FD47-86F0-28848BB50330}">
      <dgm:prSet/>
      <dgm:spPr/>
      <dgm:t>
        <a:bodyPr/>
        <a:lstStyle/>
        <a:p>
          <a:endParaRPr lang="en-US" sz="1600"/>
        </a:p>
      </dgm:t>
    </dgm:pt>
    <dgm:pt modelId="{CF71A61D-F8DF-E748-AB74-A7A194DDD7C1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5C24779-7D68-9A40-A22F-CB91094E27D9}" type="parTrans" cxnId="{18137AE0-3EC0-E24F-810F-46C53F093626}">
      <dgm:prSet/>
      <dgm:spPr/>
      <dgm:t>
        <a:bodyPr/>
        <a:lstStyle/>
        <a:p>
          <a:endParaRPr lang="en-US" sz="1600"/>
        </a:p>
      </dgm:t>
    </dgm:pt>
    <dgm:pt modelId="{292F1553-38A5-654C-BBAA-20B277ED310B}" type="sibTrans" cxnId="{18137AE0-3EC0-E24F-810F-46C53F093626}">
      <dgm:prSet/>
      <dgm:spPr/>
      <dgm:t>
        <a:bodyPr/>
        <a:lstStyle/>
        <a:p>
          <a:endParaRPr lang="en-US" sz="1600"/>
        </a:p>
      </dgm:t>
    </dgm:pt>
    <dgm:pt modelId="{60834E96-1867-4846-B0E9-AEC66A1184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Cross-Cutting Themes</a:t>
          </a:r>
          <a:endParaRPr lang="en-US" sz="1200" b="1" dirty="0"/>
        </a:p>
      </dgm:t>
    </dgm:pt>
    <dgm:pt modelId="{631C6E27-8046-D545-AFF1-FA54DE0531E5}" type="parTrans" cxnId="{2B57C118-AE31-384F-816B-59840B7D5BBF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A0C540ED-C4D9-C442-8090-6C44482CFB7E}" type="sibTrans" cxnId="{2B57C118-AE31-384F-816B-59840B7D5BBF}">
      <dgm:prSet/>
      <dgm:spPr/>
      <dgm:t>
        <a:bodyPr/>
        <a:lstStyle/>
        <a:p>
          <a:endParaRPr lang="en-US" sz="1600"/>
        </a:p>
      </dgm:t>
    </dgm:pt>
    <dgm:pt modelId="{FB9B2EAE-365C-AD45-A6FF-34362A1560DD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AF575B8D-59C6-9A48-A037-828C53735F7C}" type="parTrans" cxnId="{80DB47FF-385A-2A47-9EDE-7FCEAEA18387}">
      <dgm:prSet/>
      <dgm:spPr/>
      <dgm:t>
        <a:bodyPr/>
        <a:lstStyle/>
        <a:p>
          <a:endParaRPr lang="en-US" sz="1600"/>
        </a:p>
      </dgm:t>
    </dgm:pt>
    <dgm:pt modelId="{12DDE3B7-C16D-9E41-88D3-F115CE716E9E}" type="sibTrans" cxnId="{80DB47FF-385A-2A47-9EDE-7FCEAEA18387}">
      <dgm:prSet/>
      <dgm:spPr/>
      <dgm:t>
        <a:bodyPr/>
        <a:lstStyle/>
        <a:p>
          <a:endParaRPr lang="en-US" sz="1600"/>
        </a:p>
      </dgm:t>
    </dgm:pt>
    <dgm:pt modelId="{EFB22B21-4C71-6D45-91F9-30A3435CCF55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National and Regional</a:t>
          </a:r>
          <a:endParaRPr lang="en-US" sz="1200" b="1" dirty="0"/>
        </a:p>
      </dgm:t>
    </dgm:pt>
    <dgm:pt modelId="{C3889D72-560F-FA49-B925-5F2185513107}" type="parTrans" cxnId="{E1B624D7-06C3-5A43-94BE-1F920DBA3F82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9776D16E-836D-1042-A6BD-71A1C8109DA0}" type="sibTrans" cxnId="{E1B624D7-06C3-5A43-94BE-1F920DBA3F82}">
      <dgm:prSet/>
      <dgm:spPr/>
      <dgm:t>
        <a:bodyPr/>
        <a:lstStyle/>
        <a:p>
          <a:endParaRPr lang="en-US" sz="1600"/>
        </a:p>
      </dgm:t>
    </dgm:pt>
    <dgm:pt modelId="{2D889CAF-F7F6-974B-99A9-01E42564E854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8D5B03A-284D-DF4B-96C4-5174ABA1490B}" type="parTrans" cxnId="{1EDB3F64-6FBF-4642-96B3-BB1CFCF7AB6F}">
      <dgm:prSet/>
      <dgm:spPr/>
      <dgm:t>
        <a:bodyPr/>
        <a:lstStyle/>
        <a:p>
          <a:endParaRPr lang="en-US" sz="1600"/>
        </a:p>
      </dgm:t>
    </dgm:pt>
    <dgm:pt modelId="{21500DED-643A-434F-A671-025A6034F3A8}" type="sibTrans" cxnId="{1EDB3F64-6FBF-4642-96B3-BB1CFCF7AB6F}">
      <dgm:prSet/>
      <dgm:spPr/>
      <dgm:t>
        <a:bodyPr/>
        <a:lstStyle/>
        <a:p>
          <a:endParaRPr lang="en-US" sz="1600"/>
        </a:p>
      </dgm:t>
    </dgm:pt>
    <dgm:pt modelId="{D88D2E78-9EBB-1A4C-95B7-1B0C4CC3EFA6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Operations and Business Concepts</a:t>
          </a:r>
          <a:endParaRPr lang="en-US" sz="1200" b="1" dirty="0"/>
        </a:p>
      </dgm:t>
    </dgm:pt>
    <dgm:pt modelId="{A825155C-5CC1-864F-BDBC-98A54CE30CD2}" type="parTrans" cxnId="{A4F8A7DE-A046-FF4A-9F6E-CC2F425616C6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B612405E-1C40-5643-ADAB-A21998D54764}" type="sibTrans" cxnId="{A4F8A7DE-A046-FF4A-9F6E-CC2F425616C6}">
      <dgm:prSet/>
      <dgm:spPr/>
      <dgm:t>
        <a:bodyPr/>
        <a:lstStyle/>
        <a:p>
          <a:endParaRPr lang="en-US" sz="1600"/>
        </a:p>
      </dgm:t>
    </dgm:pt>
    <dgm:pt modelId="{51CB63AE-F3FB-6648-9C26-B6145DBEF660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5257C6A4-DF40-E041-A34B-6BED74EC1819}" type="parTrans" cxnId="{292D009F-C013-F64E-B8B9-8AD40D652CA5}">
      <dgm:prSet/>
      <dgm:spPr/>
      <dgm:t>
        <a:bodyPr/>
        <a:lstStyle/>
        <a:p>
          <a:endParaRPr lang="en-US" sz="1600"/>
        </a:p>
      </dgm:t>
    </dgm:pt>
    <dgm:pt modelId="{CBB9F423-1FF1-1A4A-8F53-C5083C8BFFAD}" type="sibTrans" cxnId="{292D009F-C013-F64E-B8B9-8AD40D652CA5}">
      <dgm:prSet/>
      <dgm:spPr/>
      <dgm:t>
        <a:bodyPr/>
        <a:lstStyle/>
        <a:p>
          <a:endParaRPr lang="en-US" sz="1600"/>
        </a:p>
      </dgm:t>
    </dgm:pt>
    <dgm:pt modelId="{3495A00A-E9CA-9B4F-BB16-F0957D6862E6}" type="pres">
      <dgm:prSet presAssocID="{1C9A949C-7FEE-384D-9BC1-31E4A8964D5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894F47-6286-364A-9BEA-D0710FBE1B14}" type="pres">
      <dgm:prSet presAssocID="{1C9A949C-7FEE-384D-9BC1-31E4A8964D56}" presName="cycl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8AD78F9F-6026-8A4C-8916-76457217CB72}" type="pres">
      <dgm:prSet presAssocID="{1C9A949C-7FEE-384D-9BC1-31E4A8964D56}" presName="centerShap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4A1E7478-4C2D-8942-AFBB-5A0BEB398A36}" type="pres">
      <dgm:prSet presAssocID="{1C9A949C-7FEE-384D-9BC1-31E4A8964D56}" presName="connSite" presStyleLbl="node1" presStyleIdx="0" presStyleCnt="5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14660E7-DDD2-2249-9EF9-E70283328FBD}" type="pres">
      <dgm:prSet presAssocID="{1C9A949C-7FEE-384D-9BC1-31E4A8964D56}" presName="visible" presStyleLbl="node1" presStyleIdx="0" presStyleCnt="5" custScaleX="144969" custScaleY="144969" custLinFactNeighborX="-17208" custLinFactNeighborY="-5703"/>
      <dgm:spPr>
        <a:blipFill rotWithShape="0">
          <a:blip xmlns:r="http://schemas.openxmlformats.org/officeDocument/2006/relationships" r:embed="rId1"/>
          <a:stretch>
            <a:fillRect/>
          </a:stretch>
        </a:blipFill>
        <a:sp3d>
          <a:bevelT w="101600"/>
        </a:sp3d>
      </dgm:spPr>
      <dgm:t>
        <a:bodyPr/>
        <a:lstStyle/>
        <a:p>
          <a:endParaRPr lang="en-US"/>
        </a:p>
      </dgm:t>
    </dgm:pt>
    <dgm:pt modelId="{036B92F8-9572-F148-B35F-7505D4230463}" type="pres">
      <dgm:prSet presAssocID="{63E077E9-53CC-0049-AA5B-FB9E0E4FD5FD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E14BE08-5D49-FC47-8E44-686A6765E40A}" type="pres">
      <dgm:prSet presAssocID="{5E038D6E-65AB-1447-BCBC-90DE82B4E1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0FB29B34-55CE-1A47-89DA-B8A4E536B962}" type="pres">
      <dgm:prSet presAssocID="{5E038D6E-65AB-1447-BCBC-90DE82B4E140}" presName="parentNode" presStyleLbl="node1" presStyleIdx="1" presStyleCnt="5" custScaleX="117807" custScaleY="117807" custLinFactNeighborX="5119" custLinFactNeighborY="-3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F18F7-D7E5-1A49-9F57-5D6D3E070FDB}" type="pres">
      <dgm:prSet presAssocID="{5E038D6E-65AB-1447-BCBC-90DE82B4E140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8F179-5075-9142-B83D-26F8B3C6A7A9}" type="pres">
      <dgm:prSet presAssocID="{631C6E27-8046-D545-AFF1-FA54DE0531E5}" presName="Name25" presStyleLbl="parChTrans1D1" presStyleIdx="1" presStyleCnt="4"/>
      <dgm:spPr/>
      <dgm:t>
        <a:bodyPr/>
        <a:lstStyle/>
        <a:p>
          <a:endParaRPr lang="en-US"/>
        </a:p>
      </dgm:t>
    </dgm:pt>
    <dgm:pt modelId="{CD3BC4F6-5435-464C-B94A-1A4DA395CA4E}" type="pres">
      <dgm:prSet presAssocID="{60834E96-1867-4846-B0E9-AEC66A1184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051346A-D278-694B-90E9-6A99291EC830}" type="pres">
      <dgm:prSet presAssocID="{60834E96-1867-4846-B0E9-AEC66A118440}" presName="parentNode" presStyleLbl="node1" presStyleIdx="2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D5D73-1AEC-1646-BDB2-FDFB917446BA}" type="pres">
      <dgm:prSet presAssocID="{60834E96-1867-4846-B0E9-AEC66A118440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71FE8-3AD9-1E43-80A4-2CAB2124D704}" type="pres">
      <dgm:prSet presAssocID="{C3889D72-560F-FA49-B925-5F2185513107}" presName="Name25" presStyleLbl="parChTrans1D1" presStyleIdx="2" presStyleCnt="4"/>
      <dgm:spPr/>
      <dgm:t>
        <a:bodyPr/>
        <a:lstStyle/>
        <a:p>
          <a:endParaRPr lang="en-US"/>
        </a:p>
      </dgm:t>
    </dgm:pt>
    <dgm:pt modelId="{4E29C0AA-5612-B244-A1D5-5728ECE38656}" type="pres">
      <dgm:prSet presAssocID="{EFB22B21-4C71-6D45-91F9-30A3435CCF55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D5FBDA18-FAE5-CC4A-8800-D535FC490E93}" type="pres">
      <dgm:prSet presAssocID="{EFB22B21-4C71-6D45-91F9-30A3435CCF55}" presName="parentNode" presStyleLbl="node1" presStyleIdx="3" presStyleCnt="5" custScaleX="117807" custScaleY="117807" custLinFactNeighborX="-1850" custLinFactNeighborY="34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CD193-BE6C-BB4C-94E2-3C5EF2349065}" type="pres">
      <dgm:prSet presAssocID="{EFB22B21-4C71-6D45-91F9-30A3435CCF55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43765-E4EA-6E42-BBF8-269CA36A7EBF}" type="pres">
      <dgm:prSet presAssocID="{A825155C-5CC1-864F-BDBC-98A54CE30CD2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E3C4378-754A-EB47-B486-30B4A6577E75}" type="pres">
      <dgm:prSet presAssocID="{D88D2E78-9EBB-1A4C-95B7-1B0C4CC3EFA6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A8F1D706-60AB-6A45-844E-43FD5C2E9A33}" type="pres">
      <dgm:prSet presAssocID="{D88D2E78-9EBB-1A4C-95B7-1B0C4CC3EFA6}" presName="parentNode" presStyleLbl="node1" presStyleIdx="4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DF9F4-FBB8-2945-81D7-A2E7D5B791C4}" type="pres">
      <dgm:prSet presAssocID="{D88D2E78-9EBB-1A4C-95B7-1B0C4CC3EFA6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83358B-F8C0-4F86-9DFC-96EF7EF81293}" type="presOf" srcId="{1C9A949C-7FEE-384D-9BC1-31E4A8964D56}" destId="{3495A00A-E9CA-9B4F-BB16-F0957D6862E6}" srcOrd="0" destOrd="0" presId="urn:microsoft.com/office/officeart/2005/8/layout/radial2"/>
    <dgm:cxn modelId="{CE31B5E2-16F2-486F-8A01-DF9A02787B8B}" type="presOf" srcId="{C3889D72-560F-FA49-B925-5F2185513107}" destId="{CE371FE8-3AD9-1E43-80A4-2CAB2124D704}" srcOrd="0" destOrd="0" presId="urn:microsoft.com/office/officeart/2005/8/layout/radial2"/>
    <dgm:cxn modelId="{1EDB3F64-6FBF-4642-96B3-BB1CFCF7AB6F}" srcId="{EFB22B21-4C71-6D45-91F9-30A3435CCF55}" destId="{2D889CAF-F7F6-974B-99A9-01E42564E854}" srcOrd="0" destOrd="0" parTransId="{48D5B03A-284D-DF4B-96C4-5174ABA1490B}" sibTransId="{21500DED-643A-434F-A671-025A6034F3A8}"/>
    <dgm:cxn modelId="{80DB47FF-385A-2A47-9EDE-7FCEAEA18387}" srcId="{60834E96-1867-4846-B0E9-AEC66A118440}" destId="{FB9B2EAE-365C-AD45-A6FF-34362A1560DD}" srcOrd="0" destOrd="0" parTransId="{AF575B8D-59C6-9A48-A037-828C53735F7C}" sibTransId="{12DDE3B7-C16D-9E41-88D3-F115CE716E9E}"/>
    <dgm:cxn modelId="{66B34E5C-3260-4557-9622-D7B6968BD531}" type="presOf" srcId="{51CB63AE-F3FB-6648-9C26-B6145DBEF660}" destId="{7F1DF9F4-FBB8-2945-81D7-A2E7D5B791C4}" srcOrd="0" destOrd="0" presId="urn:microsoft.com/office/officeart/2005/8/layout/radial2"/>
    <dgm:cxn modelId="{FFD11E9A-2848-4A92-A769-5A2241E957F1}" type="presOf" srcId="{63E077E9-53CC-0049-AA5B-FB9E0E4FD5FD}" destId="{036B92F8-9572-F148-B35F-7505D4230463}" srcOrd="0" destOrd="0" presId="urn:microsoft.com/office/officeart/2005/8/layout/radial2"/>
    <dgm:cxn modelId="{DE6577F5-0104-44A6-BDEA-8C9E7325A625}" type="presOf" srcId="{EFB22B21-4C71-6D45-91F9-30A3435CCF55}" destId="{D5FBDA18-FAE5-CC4A-8800-D535FC490E93}" srcOrd="0" destOrd="0" presId="urn:microsoft.com/office/officeart/2005/8/layout/radial2"/>
    <dgm:cxn modelId="{292D009F-C013-F64E-B8B9-8AD40D652CA5}" srcId="{D88D2E78-9EBB-1A4C-95B7-1B0C4CC3EFA6}" destId="{51CB63AE-F3FB-6648-9C26-B6145DBEF660}" srcOrd="0" destOrd="0" parTransId="{5257C6A4-DF40-E041-A34B-6BED74EC1819}" sibTransId="{CBB9F423-1FF1-1A4A-8F53-C5083C8BFFAD}"/>
    <dgm:cxn modelId="{8637C001-A4A3-4CB2-86CB-12280C8E43ED}" type="presOf" srcId="{A825155C-5CC1-864F-BDBC-98A54CE30CD2}" destId="{36743765-E4EA-6E42-BBF8-269CA36A7EBF}" srcOrd="0" destOrd="0" presId="urn:microsoft.com/office/officeart/2005/8/layout/radial2"/>
    <dgm:cxn modelId="{FFBB4190-48E7-4039-A306-6793FD0A4543}" type="presOf" srcId="{D88D2E78-9EBB-1A4C-95B7-1B0C4CC3EFA6}" destId="{A8F1D706-60AB-6A45-844E-43FD5C2E9A33}" srcOrd="0" destOrd="0" presId="urn:microsoft.com/office/officeart/2005/8/layout/radial2"/>
    <dgm:cxn modelId="{E1B624D7-06C3-5A43-94BE-1F920DBA3F82}" srcId="{1C9A949C-7FEE-384D-9BC1-31E4A8964D56}" destId="{EFB22B21-4C71-6D45-91F9-30A3435CCF55}" srcOrd="2" destOrd="0" parTransId="{C3889D72-560F-FA49-B925-5F2185513107}" sibTransId="{9776D16E-836D-1042-A6BD-71A1C8109DA0}"/>
    <dgm:cxn modelId="{46C17E0E-03E5-4645-95B1-B2BB83BD6776}" type="presOf" srcId="{5E038D6E-65AB-1447-BCBC-90DE82B4E140}" destId="{0FB29B34-55CE-1A47-89DA-B8A4E536B962}" srcOrd="0" destOrd="0" presId="urn:microsoft.com/office/officeart/2005/8/layout/radial2"/>
    <dgm:cxn modelId="{FC75F6A8-D020-FD47-86F0-28848BB50330}" srcId="{1C9A949C-7FEE-384D-9BC1-31E4A8964D56}" destId="{5E038D6E-65AB-1447-BCBC-90DE82B4E140}" srcOrd="0" destOrd="0" parTransId="{63E077E9-53CC-0049-AA5B-FB9E0E4FD5FD}" sibTransId="{062B098C-2E3E-1444-8259-8727D350866E}"/>
    <dgm:cxn modelId="{5EF8305B-F923-4AB8-82B9-C196496614B3}" type="presOf" srcId="{FB9B2EAE-365C-AD45-A6FF-34362A1560DD}" destId="{C08D5D73-1AEC-1646-BDB2-FDFB917446BA}" srcOrd="0" destOrd="0" presId="urn:microsoft.com/office/officeart/2005/8/layout/radial2"/>
    <dgm:cxn modelId="{2B57C118-AE31-384F-816B-59840B7D5BBF}" srcId="{1C9A949C-7FEE-384D-9BC1-31E4A8964D56}" destId="{60834E96-1867-4846-B0E9-AEC66A118440}" srcOrd="1" destOrd="0" parTransId="{631C6E27-8046-D545-AFF1-FA54DE0531E5}" sibTransId="{A0C540ED-C4D9-C442-8090-6C44482CFB7E}"/>
    <dgm:cxn modelId="{B6EC7A63-9729-4BC6-BA18-D1F81BFCF475}" type="presOf" srcId="{631C6E27-8046-D545-AFF1-FA54DE0531E5}" destId="{31E8F179-5075-9142-B83D-26F8B3C6A7A9}" srcOrd="0" destOrd="0" presId="urn:microsoft.com/office/officeart/2005/8/layout/radial2"/>
    <dgm:cxn modelId="{C4C0FB2E-DE4C-4616-91A5-B8A4B082B26B}" type="presOf" srcId="{60834E96-1867-4846-B0E9-AEC66A118440}" destId="{F051346A-D278-694B-90E9-6A99291EC830}" srcOrd="0" destOrd="0" presId="urn:microsoft.com/office/officeart/2005/8/layout/radial2"/>
    <dgm:cxn modelId="{18137AE0-3EC0-E24F-810F-46C53F093626}" srcId="{5E038D6E-65AB-1447-BCBC-90DE82B4E140}" destId="{CF71A61D-F8DF-E748-AB74-A7A194DDD7C1}" srcOrd="0" destOrd="0" parTransId="{45C24779-7D68-9A40-A22F-CB91094E27D9}" sibTransId="{292F1553-38A5-654C-BBAA-20B277ED310B}"/>
    <dgm:cxn modelId="{A4F8A7DE-A046-FF4A-9F6E-CC2F425616C6}" srcId="{1C9A949C-7FEE-384D-9BC1-31E4A8964D56}" destId="{D88D2E78-9EBB-1A4C-95B7-1B0C4CC3EFA6}" srcOrd="3" destOrd="0" parTransId="{A825155C-5CC1-864F-BDBC-98A54CE30CD2}" sibTransId="{B612405E-1C40-5643-ADAB-A21998D54764}"/>
    <dgm:cxn modelId="{FF91B768-0FA7-4107-950B-CF9C5D97AF52}" type="presOf" srcId="{2D889CAF-F7F6-974B-99A9-01E42564E854}" destId="{3DECD193-BE6C-BB4C-94E2-3C5EF2349065}" srcOrd="0" destOrd="0" presId="urn:microsoft.com/office/officeart/2005/8/layout/radial2"/>
    <dgm:cxn modelId="{239DE2BD-BA74-4DB3-821A-9664CBF15279}" type="presOf" srcId="{CF71A61D-F8DF-E748-AB74-A7A194DDD7C1}" destId="{04AF18F7-D7E5-1A49-9F57-5D6D3E070FDB}" srcOrd="0" destOrd="0" presId="urn:microsoft.com/office/officeart/2005/8/layout/radial2"/>
    <dgm:cxn modelId="{A733730B-FE3C-4EF3-A9EB-26BA18349B96}" type="presParOf" srcId="{3495A00A-E9CA-9B4F-BB16-F0957D6862E6}" destId="{44894F47-6286-364A-9BEA-D0710FBE1B14}" srcOrd="0" destOrd="0" presId="urn:microsoft.com/office/officeart/2005/8/layout/radial2"/>
    <dgm:cxn modelId="{291C2594-6087-42E4-A14E-3F3B5681FC29}" type="presParOf" srcId="{44894F47-6286-364A-9BEA-D0710FBE1B14}" destId="{8AD78F9F-6026-8A4C-8916-76457217CB72}" srcOrd="0" destOrd="0" presId="urn:microsoft.com/office/officeart/2005/8/layout/radial2"/>
    <dgm:cxn modelId="{A0110ACF-2C2C-49BC-92B0-ACB3DB640B0C}" type="presParOf" srcId="{8AD78F9F-6026-8A4C-8916-76457217CB72}" destId="{4A1E7478-4C2D-8942-AFBB-5A0BEB398A36}" srcOrd="0" destOrd="0" presId="urn:microsoft.com/office/officeart/2005/8/layout/radial2"/>
    <dgm:cxn modelId="{D6443261-961A-4E72-9B6F-20410AD7E7CB}" type="presParOf" srcId="{8AD78F9F-6026-8A4C-8916-76457217CB72}" destId="{F14660E7-DDD2-2249-9EF9-E70283328FBD}" srcOrd="1" destOrd="0" presId="urn:microsoft.com/office/officeart/2005/8/layout/radial2"/>
    <dgm:cxn modelId="{29E365D1-B4E6-46D9-99C5-7C7E277E1C52}" type="presParOf" srcId="{44894F47-6286-364A-9BEA-D0710FBE1B14}" destId="{036B92F8-9572-F148-B35F-7505D4230463}" srcOrd="1" destOrd="0" presId="urn:microsoft.com/office/officeart/2005/8/layout/radial2"/>
    <dgm:cxn modelId="{D0AEB496-E3B3-42FC-8EA2-F66E6D515179}" type="presParOf" srcId="{44894F47-6286-364A-9BEA-D0710FBE1B14}" destId="{CE14BE08-5D49-FC47-8E44-686A6765E40A}" srcOrd="2" destOrd="0" presId="urn:microsoft.com/office/officeart/2005/8/layout/radial2"/>
    <dgm:cxn modelId="{D45B41CF-C057-4B9F-A47C-7BB88BF73BD1}" type="presParOf" srcId="{CE14BE08-5D49-FC47-8E44-686A6765E40A}" destId="{0FB29B34-55CE-1A47-89DA-B8A4E536B962}" srcOrd="0" destOrd="0" presId="urn:microsoft.com/office/officeart/2005/8/layout/radial2"/>
    <dgm:cxn modelId="{F5D29F20-46BA-4FA3-A6A7-9D2FD1E9BBA5}" type="presParOf" srcId="{CE14BE08-5D49-FC47-8E44-686A6765E40A}" destId="{04AF18F7-D7E5-1A49-9F57-5D6D3E070FDB}" srcOrd="1" destOrd="0" presId="urn:microsoft.com/office/officeart/2005/8/layout/radial2"/>
    <dgm:cxn modelId="{B078050A-5010-4535-85D5-E4B64C9444D8}" type="presParOf" srcId="{44894F47-6286-364A-9BEA-D0710FBE1B14}" destId="{31E8F179-5075-9142-B83D-26F8B3C6A7A9}" srcOrd="3" destOrd="0" presId="urn:microsoft.com/office/officeart/2005/8/layout/radial2"/>
    <dgm:cxn modelId="{15CBD011-5E37-4258-B49A-7787DA5F4B69}" type="presParOf" srcId="{44894F47-6286-364A-9BEA-D0710FBE1B14}" destId="{CD3BC4F6-5435-464C-B94A-1A4DA395CA4E}" srcOrd="4" destOrd="0" presId="urn:microsoft.com/office/officeart/2005/8/layout/radial2"/>
    <dgm:cxn modelId="{9D3D51A8-825A-41C3-974E-E9FCA1D45D9B}" type="presParOf" srcId="{CD3BC4F6-5435-464C-B94A-1A4DA395CA4E}" destId="{F051346A-D278-694B-90E9-6A99291EC830}" srcOrd="0" destOrd="0" presId="urn:microsoft.com/office/officeart/2005/8/layout/radial2"/>
    <dgm:cxn modelId="{22CE5C22-9DE8-4D45-8835-D556FBAEF51E}" type="presParOf" srcId="{CD3BC4F6-5435-464C-B94A-1A4DA395CA4E}" destId="{C08D5D73-1AEC-1646-BDB2-FDFB917446BA}" srcOrd="1" destOrd="0" presId="urn:microsoft.com/office/officeart/2005/8/layout/radial2"/>
    <dgm:cxn modelId="{D6D6D799-4281-4EEE-B551-182F04CFB074}" type="presParOf" srcId="{44894F47-6286-364A-9BEA-D0710FBE1B14}" destId="{CE371FE8-3AD9-1E43-80A4-2CAB2124D704}" srcOrd="5" destOrd="0" presId="urn:microsoft.com/office/officeart/2005/8/layout/radial2"/>
    <dgm:cxn modelId="{C572B765-795C-47A6-B044-6CAD0C0E712A}" type="presParOf" srcId="{44894F47-6286-364A-9BEA-D0710FBE1B14}" destId="{4E29C0AA-5612-B244-A1D5-5728ECE38656}" srcOrd="6" destOrd="0" presId="urn:microsoft.com/office/officeart/2005/8/layout/radial2"/>
    <dgm:cxn modelId="{19F98FE7-983E-4E3C-B582-DAF752ED870F}" type="presParOf" srcId="{4E29C0AA-5612-B244-A1D5-5728ECE38656}" destId="{D5FBDA18-FAE5-CC4A-8800-D535FC490E93}" srcOrd="0" destOrd="0" presId="urn:microsoft.com/office/officeart/2005/8/layout/radial2"/>
    <dgm:cxn modelId="{C3E46FC8-1755-44F6-B972-8700C0ED9F74}" type="presParOf" srcId="{4E29C0AA-5612-B244-A1D5-5728ECE38656}" destId="{3DECD193-BE6C-BB4C-94E2-3C5EF2349065}" srcOrd="1" destOrd="0" presId="urn:microsoft.com/office/officeart/2005/8/layout/radial2"/>
    <dgm:cxn modelId="{468D699F-41B2-41C5-B2F6-B559FEE0CEB1}" type="presParOf" srcId="{44894F47-6286-364A-9BEA-D0710FBE1B14}" destId="{36743765-E4EA-6E42-BBF8-269CA36A7EBF}" srcOrd="7" destOrd="0" presId="urn:microsoft.com/office/officeart/2005/8/layout/radial2"/>
    <dgm:cxn modelId="{03A45801-BC99-4C7C-8753-362DCA397804}" type="presParOf" srcId="{44894F47-6286-364A-9BEA-D0710FBE1B14}" destId="{DE3C4378-754A-EB47-B486-30B4A6577E75}" srcOrd="8" destOrd="0" presId="urn:microsoft.com/office/officeart/2005/8/layout/radial2"/>
    <dgm:cxn modelId="{43CD5933-D3EB-4A41-B12E-E3DF1AD6C314}" type="presParOf" srcId="{DE3C4378-754A-EB47-B486-30B4A6577E75}" destId="{A8F1D706-60AB-6A45-844E-43FD5C2E9A33}" srcOrd="0" destOrd="0" presId="urn:microsoft.com/office/officeart/2005/8/layout/radial2"/>
    <dgm:cxn modelId="{79D42276-58CE-43E8-91FD-F70BA3299FF9}" type="presParOf" srcId="{DE3C4378-754A-EB47-B486-30B4A6577E75}" destId="{7F1DF9F4-FBB8-2945-81D7-A2E7D5B791C4}" srcOrd="1" destOrd="0" presId="urn:microsoft.com/office/officeart/2005/8/layout/radial2"/>
  </dgm:cxnLst>
  <dgm:bg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3765-E4EA-6E42-BBF8-269CA36A7EBF}">
      <dsp:nvSpPr>
        <dsp:cNvPr id="0" name=""/>
        <dsp:cNvSpPr/>
      </dsp:nvSpPr>
      <dsp:spPr>
        <a:xfrm rot="3715030">
          <a:off x="1578474" y="2839615"/>
          <a:ext cx="674508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674508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371FE8-3AD9-1E43-80A4-2CAB2124D704}">
      <dsp:nvSpPr>
        <dsp:cNvPr id="0" name=""/>
        <dsp:cNvSpPr/>
      </dsp:nvSpPr>
      <dsp:spPr>
        <a:xfrm rot="1406175">
          <a:off x="1984372" y="2330736"/>
          <a:ext cx="436025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436025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8F179-5075-9142-B83D-26F8B3C6A7A9}">
      <dsp:nvSpPr>
        <dsp:cNvPr id="0" name=""/>
        <dsp:cNvSpPr/>
      </dsp:nvSpPr>
      <dsp:spPr>
        <a:xfrm rot="20271575">
          <a:off x="1985955" y="1718075"/>
          <a:ext cx="444890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444890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B92F8-9572-F148-B35F-7505D4230463}">
      <dsp:nvSpPr>
        <dsp:cNvPr id="0" name=""/>
        <dsp:cNvSpPr/>
      </dsp:nvSpPr>
      <dsp:spPr>
        <a:xfrm rot="17961735">
          <a:off x="1596572" y="1189471"/>
          <a:ext cx="689354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689354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660E7-DDD2-2249-9EF9-E70283328FBD}">
      <dsp:nvSpPr>
        <dsp:cNvPr id="0" name=""/>
        <dsp:cNvSpPr/>
      </dsp:nvSpPr>
      <dsp:spPr>
        <a:xfrm>
          <a:off x="128057" y="866191"/>
          <a:ext cx="2179084" cy="21790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B29B34-55CE-1A47-89DA-B8A4E536B962}">
      <dsp:nvSpPr>
        <dsp:cNvPr id="0" name=""/>
        <dsp:cNvSpPr/>
      </dsp:nvSpPr>
      <dsp:spPr>
        <a:xfrm>
          <a:off x="1839497" y="-79675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Purpose, Scope, Vision and Goals</a:t>
          </a:r>
        </a:p>
      </dsp:txBody>
      <dsp:txXfrm>
        <a:off x="1995094" y="75922"/>
        <a:ext cx="751287" cy="751287"/>
      </dsp:txXfrm>
    </dsp:sp>
    <dsp:sp modelId="{04AF18F7-D7E5-1A49-9F57-5D6D3E070FDB}">
      <dsp:nvSpPr>
        <dsp:cNvPr id="0" name=""/>
        <dsp:cNvSpPr/>
      </dsp:nvSpPr>
      <dsp:spPr>
        <a:xfrm>
          <a:off x="2791419" y="-79675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2791419" y="-79675"/>
        <a:ext cx="1593721" cy="1062481"/>
      </dsp:txXfrm>
    </dsp:sp>
    <dsp:sp modelId="{F051346A-D278-694B-90E9-6A99291EC830}">
      <dsp:nvSpPr>
        <dsp:cNvPr id="0" name=""/>
        <dsp:cNvSpPr/>
      </dsp:nvSpPr>
      <dsp:spPr>
        <a:xfrm>
          <a:off x="2375271" y="928275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Cross-Cutting Themes</a:t>
          </a:r>
          <a:endParaRPr lang="en-US" sz="1200" b="1" kern="1200" dirty="0"/>
        </a:p>
      </dsp:txBody>
      <dsp:txXfrm>
        <a:off x="2530868" y="1083872"/>
        <a:ext cx="751287" cy="751287"/>
      </dsp:txXfrm>
    </dsp:sp>
    <dsp:sp modelId="{C08D5D73-1AEC-1646-BDB2-FDFB917446BA}">
      <dsp:nvSpPr>
        <dsp:cNvPr id="0" name=""/>
        <dsp:cNvSpPr/>
      </dsp:nvSpPr>
      <dsp:spPr>
        <a:xfrm>
          <a:off x="3327192" y="928275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3327192" y="928275"/>
        <a:ext cx="1593721" cy="1062481"/>
      </dsp:txXfrm>
    </dsp:sp>
    <dsp:sp modelId="{D5FBDA18-FAE5-CC4A-8800-D535FC490E93}">
      <dsp:nvSpPr>
        <dsp:cNvPr id="0" name=""/>
        <dsp:cNvSpPr/>
      </dsp:nvSpPr>
      <dsp:spPr>
        <a:xfrm>
          <a:off x="2358586" y="2122983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National and Regional</a:t>
          </a:r>
          <a:endParaRPr lang="en-US" sz="1200" b="1" kern="1200" dirty="0"/>
        </a:p>
      </dsp:txBody>
      <dsp:txXfrm>
        <a:off x="2514183" y="2278580"/>
        <a:ext cx="751287" cy="751287"/>
      </dsp:txXfrm>
    </dsp:sp>
    <dsp:sp modelId="{3DECD193-BE6C-BB4C-94E2-3C5EF2349065}">
      <dsp:nvSpPr>
        <dsp:cNvPr id="0" name=""/>
        <dsp:cNvSpPr/>
      </dsp:nvSpPr>
      <dsp:spPr>
        <a:xfrm>
          <a:off x="3310508" y="2122983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3310508" y="2122983"/>
        <a:ext cx="1593721" cy="1062481"/>
      </dsp:txXfrm>
    </dsp:sp>
    <dsp:sp modelId="{A8F1D706-60AB-6A45-844E-43FD5C2E9A33}">
      <dsp:nvSpPr>
        <dsp:cNvPr id="0" name=""/>
        <dsp:cNvSpPr/>
      </dsp:nvSpPr>
      <dsp:spPr>
        <a:xfrm>
          <a:off x="1793330" y="3100108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Operations and Business Concepts</a:t>
          </a:r>
          <a:endParaRPr lang="en-US" sz="1200" b="1" kern="1200" dirty="0"/>
        </a:p>
      </dsp:txBody>
      <dsp:txXfrm>
        <a:off x="1948927" y="3255705"/>
        <a:ext cx="751287" cy="751287"/>
      </dsp:txXfrm>
    </dsp:sp>
    <dsp:sp modelId="{7F1DF9F4-FBB8-2945-81D7-A2E7D5B791C4}">
      <dsp:nvSpPr>
        <dsp:cNvPr id="0" name=""/>
        <dsp:cNvSpPr/>
      </dsp:nvSpPr>
      <dsp:spPr>
        <a:xfrm>
          <a:off x="2745251" y="3100108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2745251" y="3100108"/>
        <a:ext cx="1593721" cy="1062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0004-9770-4F7D-94BC-9A38CD5FC214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57E2-B7D7-4D9D-AB59-ED1D63AD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23297-CA6C-48F9-94E3-71CDB3C52E8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9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7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7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7996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2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2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4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989152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31086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98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18160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72762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0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2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58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49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5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386239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513702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462411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36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9809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17810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2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3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2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4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07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8324875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92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90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9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93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04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61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1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1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06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7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19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26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1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31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98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83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80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83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907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31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57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2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800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43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72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72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1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31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336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2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22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9767-0777-4993-B38C-D17BFBC1AF86}" type="datetimeFigureOut">
              <a:rPr lang="en-US" smtClean="0"/>
              <a:t>8/23/2014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3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094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62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2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5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4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nstc_2013_earthobsstrategy.pdf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ut-austin.maps.arcgis.com/home/webmap/viewer.html?webmap=d107aa9260534ddbb96db302e3643a93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iki.csiro.au/display/SIRF/The+SIRF+API" TargetMode="External"/><Relationship Id="rId5" Type="http://schemas.openxmlformats.org/officeDocument/2006/relationships/hyperlink" Target="http://www.bom.gov.au/water/geofabric/index.shtml" TargetMode="Externa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85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301"/>
            <a:ext cx="9133851" cy="2216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799"/>
            <a:ext cx="7995925" cy="1219201"/>
          </a:xfr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Developments in </a:t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Water Information Sharing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125" y="1465216"/>
            <a:ext cx="6451600" cy="3221084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3800" dirty="0" smtClean="0"/>
              <a:t>David R. Maidment, </a:t>
            </a:r>
          </a:p>
          <a:p>
            <a:r>
              <a:rPr lang="en-US" sz="3800" dirty="0" smtClean="0"/>
              <a:t>University of Texas at Austin</a:t>
            </a:r>
          </a:p>
          <a:p>
            <a:endParaRPr lang="en-US" sz="3200" dirty="0"/>
          </a:p>
          <a:p>
            <a:r>
              <a:rPr lang="en-US" sz="3200" dirty="0" smtClean="0"/>
              <a:t>11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International Conference on </a:t>
            </a:r>
            <a:r>
              <a:rPr lang="en-US" sz="3200" dirty="0" err="1" smtClean="0"/>
              <a:t>HydroInformatics</a:t>
            </a:r>
            <a:r>
              <a:rPr lang="en-US" sz="3200" dirty="0" smtClean="0"/>
              <a:t> </a:t>
            </a:r>
          </a:p>
          <a:p>
            <a:r>
              <a:rPr lang="en-US" sz="3200" smtClean="0"/>
              <a:t>City College </a:t>
            </a:r>
            <a:r>
              <a:rPr lang="en-US" sz="3200" dirty="0" smtClean="0"/>
              <a:t>of New York</a:t>
            </a:r>
            <a:br>
              <a:rPr lang="en-US" sz="3200" dirty="0" smtClean="0"/>
            </a:br>
            <a:r>
              <a:rPr lang="en-US" sz="3200" dirty="0" smtClean="0"/>
              <a:t>New York </a:t>
            </a:r>
            <a:r>
              <a:rPr lang="en-US" sz="3200" dirty="0" err="1" smtClean="0"/>
              <a:t>CIty</a:t>
            </a:r>
            <a:endParaRPr lang="en-US" sz="3200" dirty="0" smtClean="0"/>
          </a:p>
          <a:p>
            <a:r>
              <a:rPr lang="en-US" sz="3200" dirty="0" smtClean="0"/>
              <a:t>17 August 2014</a:t>
            </a:r>
          </a:p>
        </p:txBody>
      </p:sp>
    </p:spTree>
    <p:extLst>
      <p:ext uri="{BB962C8B-B14F-4D97-AF65-F5344CB8AC3E}">
        <p14:creationId xmlns:p14="http://schemas.microsoft.com/office/powerpoint/2010/main" val="28131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6" y="1626726"/>
            <a:ext cx="4047452" cy="3657600"/>
          </a:xfrm>
          <a:prstGeom prst="rect">
            <a:avLst/>
          </a:prstGeom>
          <a:noFill/>
          <a:ln w="19050" cap="rnd">
            <a:noFill/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2708" y="3113747"/>
            <a:ext cx="364086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Remote Data &amp; 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prstClr val="black"/>
                </a:solidFill>
              </a:rPr>
              <a:t>Basemap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Stream Gages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Digital Elevation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Watershed Delineation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Available Moisture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Statistics by Watershed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5" y="1872156"/>
            <a:ext cx="4125277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6" y="2174652"/>
            <a:ext cx="403476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0" y="2385888"/>
            <a:ext cx="394031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1" y="3084039"/>
            <a:ext cx="4200397" cy="31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1504" y="904225"/>
            <a:ext cx="3582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Goal: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Calculate average available water storage for a set of contributing areas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0670" y="810768"/>
            <a:ext cx="8583329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575" y="2193652"/>
            <a:ext cx="796732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Analysis to define watershed properties done entirely with web services and functions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525" y="350054"/>
            <a:ext cx="7312991" cy="484632"/>
          </a:xfrm>
        </p:spPr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Geospatial Services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13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National Spatial Data Infrastructure (NSDI)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9286" y="1028752"/>
            <a:ext cx="4210714" cy="455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Desired Future State of NSDI</a:t>
            </a:r>
          </a:p>
          <a:p>
            <a:endParaRPr lang="en-US" sz="1200" b="1" u="sng" dirty="0">
              <a:solidFill>
                <a:prstClr val="black"/>
              </a:solidFill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Create </a:t>
            </a:r>
            <a:r>
              <a:rPr lang="en-US" sz="2000" dirty="0" smtClean="0">
                <a:solidFill>
                  <a:srgbClr val="FF0000"/>
                </a:solidFill>
              </a:rPr>
              <a:t>network</a:t>
            </a:r>
            <a:r>
              <a:rPr lang="en-US" sz="2000" dirty="0" smtClean="0">
                <a:solidFill>
                  <a:prstClr val="black"/>
                </a:solidFill>
              </a:rPr>
              <a:t> of resources and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Facilitate </a:t>
            </a:r>
            <a:r>
              <a:rPr lang="en-US" sz="2000" dirty="0" smtClean="0">
                <a:solidFill>
                  <a:srgbClr val="FF0000"/>
                </a:solidFill>
              </a:rPr>
              <a:t>discovery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prstClr val="black"/>
                </a:solidFill>
              </a:rPr>
              <a:t> access and application of resources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Leverage shared </a:t>
            </a:r>
            <a:r>
              <a:rPr lang="en-US" sz="2000" dirty="0" smtClean="0">
                <a:solidFill>
                  <a:srgbClr val="FF0000"/>
                </a:solidFill>
              </a:rPr>
              <a:t>standard-</a:t>
            </a:r>
            <a:r>
              <a:rPr lang="en-US" sz="2000" dirty="0" smtClean="0">
                <a:solidFill>
                  <a:prstClr val="black"/>
                </a:solidFill>
              </a:rPr>
              <a:t>based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Develop core set of information layers that interface with </a:t>
            </a:r>
            <a:r>
              <a:rPr lang="en-US" sz="2000" dirty="0" err="1" smtClean="0">
                <a:solidFill>
                  <a:srgbClr val="FF0000"/>
                </a:solidFill>
              </a:rPr>
              <a:t>nonspatial</a:t>
            </a:r>
            <a:r>
              <a:rPr lang="en-US" sz="2000" dirty="0" smtClean="0">
                <a:solidFill>
                  <a:srgbClr val="FF0000"/>
                </a:solidFill>
              </a:rPr>
              <a:t> data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Use </a:t>
            </a:r>
            <a:r>
              <a:rPr lang="en-US" sz="2000" dirty="0" smtClean="0">
                <a:solidFill>
                  <a:srgbClr val="FF0000"/>
                </a:solidFill>
              </a:rPr>
              <a:t>real-time</a:t>
            </a:r>
            <a:r>
              <a:rPr lang="en-US" sz="2000" dirty="0" smtClean="0">
                <a:solidFill>
                  <a:prstClr val="black"/>
                </a:solidFill>
              </a:rPr>
              <a:t> data feeds and sensor webs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0" y="1028752"/>
            <a:ext cx="3966793" cy="50690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74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Open Water Data Initiative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39964" y="1082156"/>
            <a:ext cx="6672942" cy="1959429"/>
            <a:chOff x="1235529" y="2775855"/>
            <a:chExt cx="6672942" cy="1959429"/>
          </a:xfrm>
          <a:solidFill>
            <a:schemeClr val="accent1">
              <a:alpha val="50000"/>
            </a:schemeClr>
          </a:solidFill>
        </p:grpSpPr>
        <p:sp>
          <p:nvSpPr>
            <p:cNvPr id="3" name="Right Arrow 2"/>
            <p:cNvSpPr/>
            <p:nvPr/>
          </p:nvSpPr>
          <p:spPr>
            <a:xfrm>
              <a:off x="1235529" y="2775855"/>
              <a:ext cx="6672942" cy="1959429"/>
            </a:xfrm>
            <a:prstGeom prst="rightArrow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8172" y="3432405"/>
              <a:ext cx="51822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Open Water Web (applications)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6200000">
            <a:off x="4312312" y="3742266"/>
            <a:ext cx="2775857" cy="1321993"/>
            <a:chOff x="2928257" y="4430486"/>
            <a:chExt cx="2775857" cy="968828"/>
          </a:xfrm>
        </p:grpSpPr>
        <p:sp>
          <p:nvSpPr>
            <p:cNvPr id="17" name="Rectangle 16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83065" y="4565818"/>
              <a:ext cx="1564851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Water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Pollution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16200000">
            <a:off x="5739460" y="3757287"/>
            <a:ext cx="2775857" cy="1321993"/>
            <a:chOff x="2928257" y="4430486"/>
            <a:chExt cx="2775857" cy="968828"/>
          </a:xfrm>
        </p:grpSpPr>
        <p:sp>
          <p:nvSpPr>
            <p:cNvPr id="20" name="Rectangle 19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93012" y="4519219"/>
              <a:ext cx="1923925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Ecological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Integrity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2885162" y="3742266"/>
            <a:ext cx="2775857" cy="1321993"/>
            <a:chOff x="2928257" y="4430486"/>
            <a:chExt cx="2775857" cy="968828"/>
          </a:xfrm>
        </p:grpSpPr>
        <p:sp>
          <p:nvSpPr>
            <p:cNvPr id="23" name="Rectangle 22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98233" y="4697221"/>
              <a:ext cx="1465466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Drought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16200000">
            <a:off x="1413033" y="3742267"/>
            <a:ext cx="2775857" cy="1321993"/>
            <a:chOff x="2928257" y="4430486"/>
            <a:chExt cx="2775857" cy="968828"/>
          </a:xfrm>
        </p:grpSpPr>
        <p:sp>
          <p:nvSpPr>
            <p:cNvPr id="26" name="Rectangle 25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6090" y="4734607"/>
              <a:ext cx="1085554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Flood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 rot="16200000" flipV="1">
            <a:off x="-1153883" y="2634339"/>
            <a:ext cx="4223650" cy="209005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621128" y="3315651"/>
            <a:ext cx="3163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National Water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Data Infrastructure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2607" y="5983497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Concept: Nate Booth, USGS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7017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" y="1141717"/>
            <a:ext cx="8733076" cy="4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National </a:t>
            </a:r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Water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Data Infrastructure (NWDI)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792968"/>
            <a:ext cx="5294313" cy="317817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</a:t>
            </a:r>
            <a:r>
              <a:rPr lang="en-US" dirty="0"/>
              <a:t>thematically organized set of water information </a:t>
            </a:r>
            <a:r>
              <a:rPr lang="en-US" dirty="0" smtClean="0"/>
              <a:t>data layers</a:t>
            </a:r>
          </a:p>
          <a:p>
            <a:r>
              <a:rPr lang="en-US" dirty="0" smtClean="0"/>
              <a:t>Authoritative </a:t>
            </a:r>
            <a:r>
              <a:rPr lang="en-US" dirty="0"/>
              <a:t>for the </a:t>
            </a:r>
            <a:r>
              <a:rPr lang="en-US" dirty="0" smtClean="0"/>
              <a:t>nation</a:t>
            </a:r>
          </a:p>
          <a:p>
            <a:r>
              <a:rPr lang="en-US" dirty="0"/>
              <a:t>A</a:t>
            </a:r>
            <a:r>
              <a:rPr lang="en-US" dirty="0" smtClean="0"/>
              <a:t>ssembled </a:t>
            </a:r>
            <a:r>
              <a:rPr lang="en-US" dirty="0"/>
              <a:t>from best available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Made </a:t>
            </a:r>
            <a:r>
              <a:rPr lang="en-US" dirty="0"/>
              <a:t>freely available through water information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59" y="5107704"/>
            <a:ext cx="6888781" cy="1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3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4487"/>
            <a:ext cx="1600200" cy="1955800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8037" y="1371600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Time series data at point locations</a:t>
            </a:r>
          </a:p>
          <a:p>
            <a:pPr eaLnBrk="0" hangingPunct="0"/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3685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Designed the </a:t>
            </a:r>
            <a:r>
              <a:rPr lang="en-US" b="1" dirty="0" err="1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WaterML</a:t>
            </a:r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 language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8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800" b="1" dirty="0" smtClean="0">
                <a:solidFill>
                  <a:srgbClr val="C37411"/>
                </a:solidFill>
              </a:rPr>
              <a:t>hydrologic science 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8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73298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7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49343" cy="484632"/>
          </a:xfrm>
        </p:spPr>
        <p:txBody>
          <a:bodyPr/>
          <a:lstStyle/>
          <a:p>
            <a:r>
              <a:rPr lang="en-US" dirty="0" smtClean="0"/>
              <a:t>Water Data Distribution by US Geological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0" y="1381805"/>
            <a:ext cx="782955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7" y="41411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/>
              <a:t>Web page </a:t>
            </a:r>
            <a:r>
              <a:rPr lang="en-US" sz="2000" b="1" dirty="0" smtClean="0"/>
              <a:t>requests (millions/month)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24099" y="31319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</a:rPr>
              <a:t>Web </a:t>
            </a:r>
            <a:r>
              <a:rPr lang="en-US" sz="2000" b="1" dirty="0" smtClean="0">
                <a:solidFill>
                  <a:srgbClr val="FF0000"/>
                </a:solidFill>
              </a:rPr>
              <a:t>service requests (millions/month)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15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8686" y="842366"/>
            <a:ext cx="6996339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More than 400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companies and agencies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globally</a:t>
            </a: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90174" y="3354926"/>
            <a:ext cx="4239827" cy="1701800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Internet standards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Map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Observation 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Catalog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34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OGC at WMO Commission for Hydrology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 time series </a:t>
              </a:r>
              <a:r>
                <a:rPr lang="en-US" sz="1200" dirty="0" smtClean="0">
                  <a:solidFill>
                    <a:prstClr val="black"/>
                  </a:solidFill>
                </a:rPr>
                <a:t>for </a:t>
              </a:r>
              <a:r>
                <a:rPr lang="en-US" sz="1200" dirty="0">
                  <a:solidFill>
                    <a:prstClr val="black"/>
                  </a:solidFill>
                </a:rPr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NWS, CUAHSI</a:t>
            </a:r>
            <a:r>
              <a:rPr lang="en-US" sz="1200" dirty="0">
                <a:solidFill>
                  <a:prstClr val="black"/>
                </a:solidFill>
              </a:rPr>
              <a:t>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0517" y="1785049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 smtClean="0">
                  <a:solidFill>
                    <a:srgbClr val="5EB4E6">
                      <a:lumMod val="75000"/>
                    </a:srgbClr>
                  </a:solidFill>
                </a:rPr>
                <a:t>– </a:t>
              </a:r>
              <a:r>
                <a:rPr lang="en-US" sz="1600" b="1" dirty="0" err="1" smtClean="0">
                  <a:solidFill>
                    <a:srgbClr val="5EB4E6">
                      <a:lumMod val="75000"/>
                    </a:srgbClr>
                  </a:solidFill>
                </a:rPr>
                <a:t>WaterML</a:t>
              </a:r>
              <a:endParaRPr lang="en-US" sz="1600" b="1" dirty="0">
                <a:solidFill>
                  <a:srgbClr val="5EB4E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81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Important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296872"/>
            <a:ext cx="7886700" cy="4351338"/>
          </a:xfrm>
        </p:spPr>
        <p:txBody>
          <a:bodyPr/>
          <a:lstStyle/>
          <a:p>
            <a:r>
              <a:rPr lang="en-US" dirty="0" smtClean="0"/>
              <a:t>Open Water Data Initiative</a:t>
            </a:r>
          </a:p>
          <a:p>
            <a:r>
              <a:rPr lang="en-US" dirty="0" smtClean="0"/>
              <a:t>National Water Center</a:t>
            </a:r>
          </a:p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6133" y="3080655"/>
            <a:ext cx="81123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Acknowledgments: </a:t>
            </a:r>
            <a:r>
              <a:rPr lang="en-US" dirty="0" smtClean="0"/>
              <a:t>David </a:t>
            </a:r>
            <a:r>
              <a:rPr lang="en-US" dirty="0" err="1" smtClean="0"/>
              <a:t>Arctur</a:t>
            </a:r>
            <a:r>
              <a:rPr lang="en-US" dirty="0" smtClean="0"/>
              <a:t>, Cedric David, </a:t>
            </a:r>
            <a:r>
              <a:rPr lang="en-US" dirty="0"/>
              <a:t>Stephen </a:t>
            </a:r>
            <a:r>
              <a:rPr lang="en-US" dirty="0" smtClean="0"/>
              <a:t>Jackson, </a:t>
            </a:r>
            <a:r>
              <a:rPr lang="en-US" dirty="0"/>
              <a:t>Fernando </a:t>
            </a:r>
            <a:r>
              <a:rPr lang="en-US" dirty="0" smtClean="0"/>
              <a:t>Salas, </a:t>
            </a:r>
            <a:r>
              <a:rPr lang="en-US" dirty="0"/>
              <a:t>Ahmad </a:t>
            </a:r>
            <a:r>
              <a:rPr lang="en-US" dirty="0" err="1" smtClean="0"/>
              <a:t>Tavakoly</a:t>
            </a:r>
            <a:r>
              <a:rPr lang="en-US" dirty="0" smtClean="0"/>
              <a:t>, </a:t>
            </a:r>
            <a:r>
              <a:rPr lang="en-US" dirty="0"/>
              <a:t>Tim </a:t>
            </a:r>
            <a:r>
              <a:rPr lang="en-US" dirty="0" smtClean="0"/>
              <a:t>Whiteaker, (UT Austin); Nate Booth, Al Rea (USGS); Ed Clark (NWS), Microsoft Research Connections (Kristin Tolle), ESRI, </a:t>
            </a:r>
            <a:r>
              <a:rPr lang="en-US" dirty="0" err="1" smtClean="0"/>
              <a:t>Kisters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This presentation has been edited slightly from the form in which it was originally presented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27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is adopting </a:t>
            </a:r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2828" y="1470701"/>
            <a:ext cx="6204857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ts val="600"/>
              </a:spcBef>
              <a:spcAft>
                <a:spcPct val="0"/>
              </a:spcAft>
              <a:buClr>
                <a:srgbClr val="092E5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WMO Executive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Council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has 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asked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its Commission for Basic Systems to 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lead adoption of WATERML2 as a WMO standard and also its adoption by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the International Standards </a:t>
            </a:r>
            <a:r>
              <a:rPr lang="en-US" altLang="en-US" sz="2400" dirty="0" err="1" smtClean="0">
                <a:solidFill>
                  <a:srgbClr val="092E5C"/>
                </a:solidFill>
                <a:latin typeface="Arial" panose="020B0604020202020204" pitchFamily="34" charset="0"/>
              </a:rPr>
              <a:t>Organisation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 (ISO)</a:t>
            </a:r>
            <a:endParaRPr lang="en-US" altLang="en-US" sz="2400" dirty="0">
              <a:solidFill>
                <a:srgbClr val="092E5C"/>
              </a:solidFill>
              <a:latin typeface="Arial" panose="020B0604020202020204" pitchFamily="34" charset="0"/>
            </a:endParaRPr>
          </a:p>
          <a:p>
            <a:pPr defTabSz="449263" fontAlgn="base">
              <a:spcBef>
                <a:spcPts val="600"/>
              </a:spcBef>
              <a:spcAft>
                <a:spcPct val="0"/>
              </a:spcAft>
              <a:buClr>
                <a:srgbClr val="092E5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 Repackage WaterML2 as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TimeSeriesML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be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used for all forms of time series, not just for water</a:t>
            </a:r>
            <a:endParaRPr lang="en-US" altLang="en-US" sz="2400" dirty="0">
              <a:solidFill>
                <a:srgbClr val="092E5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03" y="1566862"/>
            <a:ext cx="1865015" cy="30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1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sz="400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Group on Earth Observations (GEO) . . .</a:t>
            </a:r>
          </a:p>
          <a:p>
            <a:r>
              <a:rPr lang="en-US" dirty="0">
                <a:solidFill>
                  <a:prstClr val="white"/>
                </a:solidFill>
              </a:rPr>
              <a:t>. . . located with WMO in </a:t>
            </a:r>
            <a:r>
              <a:rPr lang="en-US" dirty="0" smtClean="0">
                <a:solidFill>
                  <a:prstClr val="white"/>
                </a:solidFill>
              </a:rPr>
              <a:t>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05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New </a:t>
              </a: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Zealand</a:t>
              </a:r>
              <a:endParaRPr lang="en-US" sz="1200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Dominican Republic</a:t>
              </a:r>
              <a:endParaRPr lang="en-US" sz="1200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 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841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1350" y="6231473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hlinkClick r:id="rId3"/>
              </a:rPr>
              <a:t>http://www.whitehouse.gov/sites/default/files/microsites/ostp/nstc_2013_earthobsstrategy.pdf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" y="2086234"/>
            <a:ext cx="3074348" cy="40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6471" y="3039478"/>
            <a:ext cx="5306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WaterML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Water Markup Language (ML) is an informatics initiative of the CENRS Subcommittee on Water Availability and Quality that provides a systematic way to access water information from point observation sites</a:t>
            </a:r>
            <a:r>
              <a:rPr lang="en-US" dirty="0" smtClean="0">
                <a:solidFill>
                  <a:prstClr val="black"/>
                </a:solidFill>
              </a:rPr>
              <a:t>.”  (p.21)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6471" y="2196777"/>
            <a:ext cx="3912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Committee on Environmental, Natural Resources, and Sustainability (CENRS)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3471" y="4638404"/>
            <a:ext cx="485295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WaterML</a:t>
            </a:r>
            <a:r>
              <a:rPr lang="en-US" sz="2400" dirty="0" smtClean="0">
                <a:solidFill>
                  <a:prstClr val="black"/>
                </a:solidFill>
              </a:rPr>
              <a:t> is the first OGC standard endorsed by the Executive Office of the President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92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Important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586139"/>
            <a:ext cx="7886700" cy="4351338"/>
          </a:xfrm>
        </p:spPr>
        <p:txBody>
          <a:bodyPr/>
          <a:lstStyle/>
          <a:p>
            <a:r>
              <a:rPr lang="en-US" dirty="0" smtClean="0"/>
              <a:t>Open Water Data Initiative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National Water Center</a:t>
            </a:r>
          </a:p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95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2689225"/>
            <a:ext cx="7883525" cy="20716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Located on Tuscaloosa Campus of University of Alabama</a:t>
            </a:r>
          </a:p>
          <a:p>
            <a:r>
              <a:rPr lang="en-US" dirty="0" smtClean="0"/>
              <a:t>Operated by National Weather Service</a:t>
            </a:r>
            <a:r>
              <a:rPr lang="en-US" dirty="0"/>
              <a:t> </a:t>
            </a:r>
            <a:r>
              <a:rPr lang="en-US" dirty="0" smtClean="0"/>
              <a:t>to support IWRSS partners (NWS, USGS, Corps of Engineers, FEMA)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2931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6909845" y="1082424"/>
            <a:ext cx="2152264" cy="646331"/>
          </a:xfrm>
          <a:prstGeom prst="rect">
            <a:avLst/>
          </a:prstGeom>
          <a:solidFill>
            <a:srgbClr val="C6D9F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Roadmap Document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(February 2009)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8745538" y="6580188"/>
            <a:ext cx="4143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457200"/>
            <a:fld id="{2D97FDA7-55C6-4189-B407-2BA4070CC9FD}" type="slidenum">
              <a:rPr lang="en-US">
                <a:solidFill>
                  <a:srgbClr val="10253F"/>
                </a:solidFill>
              </a:rPr>
              <a:pPr algn="r" defTabSz="457200"/>
              <a:t>26</a:t>
            </a:fld>
            <a:endParaRPr lang="en-US" dirty="0">
              <a:solidFill>
                <a:srgbClr val="1025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" y="1082675"/>
            <a:ext cx="3738563" cy="52834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508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hangingPunct="1">
              <a:spcBef>
                <a:spcPts val="1800"/>
              </a:spcBef>
              <a:defRPr/>
            </a:pPr>
            <a:endParaRPr lang="en-US" sz="800" dirty="0" smtClean="0">
              <a:solidFill>
                <a:srgbClr val="10253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alibri"/>
            </a:endParaRPr>
          </a:p>
          <a:p>
            <a:pPr defTabSz="457200" eaLnBrk="1" hangingPunct="1">
              <a:spcBef>
                <a:spcPts val="1800"/>
              </a:spcBef>
              <a:defRPr/>
            </a:pPr>
            <a:r>
              <a:rPr lang="en-US" sz="2400" b="1" dirty="0" smtClean="0">
                <a:solidFill>
                  <a:srgbClr val="10253F"/>
                </a:solidFill>
                <a:latin typeface="Calibri"/>
              </a:rPr>
              <a:t>Aligns multiple agencies with complimentary water-related missions to</a:t>
            </a:r>
            <a:r>
              <a:rPr lang="en-US" sz="2400" dirty="0" smtClean="0">
                <a:solidFill>
                  <a:srgbClr val="10253F"/>
                </a:solidFill>
                <a:latin typeface="Calibri"/>
              </a:rPr>
              <a:t>: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Integrate services and service delivery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Improve river and flood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Provide new summit-to-sea water resources analyses and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Enable more effective use  of resources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8276" y="6488668"/>
            <a:ext cx="71615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10253F"/>
                </a:solidFill>
              </a:rPr>
              <a:t>http://www.nohrsc.noaa.gov/~cline/IWRSS/IWRSS_ROADMAP_v1.0.pdf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4925" y="0"/>
            <a:ext cx="9178925" cy="10505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457200">
              <a:defRPr/>
            </a:pPr>
            <a:r>
              <a:rPr lang="en-US" sz="3200" b="0" dirty="0" smtClean="0">
                <a:solidFill>
                  <a:srgbClr val="10253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Integrated Water Resources Science and Services (IWRSS)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20335" y="1082424"/>
            <a:ext cx="3389510" cy="513178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>
              <a:rot lat="0" lon="19200000" rev="213211"/>
            </a:camera>
            <a:lightRig rig="threePt" dir="t"/>
          </a:scene3d>
          <a:sp3d>
            <a:bevelT/>
            <a:bevelB/>
          </a:sp3d>
          <a:extLst/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5555720" y="2228850"/>
          <a:ext cx="5307632" cy="408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4925" y="6488668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Ed Clark,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51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3350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4" y="1441864"/>
            <a:ext cx="8239301" cy="439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908" y="2067617"/>
            <a:ext cx="57367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Perform precipitation, runoff and river flow simulation and forecasting for five days ahead, updated daily, more frequently during floods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2958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16"/>
            <a:ext cx="6541706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56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Important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83772" y="1716768"/>
            <a:ext cx="7886700" cy="4351338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Open Water Data Initiative</a:t>
            </a:r>
          </a:p>
          <a:p>
            <a:r>
              <a:rPr lang="en-US" dirty="0" smtClean="0"/>
              <a:t>National Water Center</a:t>
            </a:r>
          </a:p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036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7" y="2655234"/>
            <a:ext cx="8717504" cy="3100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79929" y="6024282"/>
            <a:ext cx="941295" cy="55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6011008"/>
            <a:ext cx="5884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Open </a:t>
            </a:r>
            <a:r>
              <a:rPr lang="en-US" sz="3200" dirty="0" smtClean="0">
                <a:solidFill>
                  <a:srgbClr val="FF0000"/>
                </a:solidFill>
              </a:rPr>
              <a:t>Water Data Infrastructure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71" y="4558553"/>
            <a:ext cx="2702858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671" y="2656073"/>
            <a:ext cx="3792070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8304" y="2686560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Temporal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8833" y="4568139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Geospatial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5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8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Important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16428" y="1553482"/>
            <a:ext cx="7886700" cy="4351338"/>
          </a:xfrm>
        </p:spPr>
        <p:txBody>
          <a:bodyPr/>
          <a:lstStyle/>
          <a:p>
            <a:r>
              <a:rPr lang="en-US" dirty="0" smtClean="0"/>
              <a:t>Open Water Data Initiative</a:t>
            </a:r>
          </a:p>
          <a:p>
            <a:r>
              <a:rPr lang="en-US" dirty="0" smtClean="0"/>
              <a:t>National Water Center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National Flood Interoperability Experiment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68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" y="555171"/>
            <a:ext cx="8458200" cy="48463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National Flood Interoperability Experiment (NFIE)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64029" y="1313543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Will be led by the academic community in collaboration with the IWRSS partners through the National Water Center</a:t>
            </a:r>
          </a:p>
          <a:p>
            <a:r>
              <a:rPr lang="en-US" dirty="0" smtClean="0"/>
              <a:t>Run from September 2014 to August 2015</a:t>
            </a:r>
          </a:p>
          <a:p>
            <a:pPr lvl="1"/>
            <a:r>
              <a:rPr lang="en-US" dirty="0" smtClean="0"/>
              <a:t>Preparatory phase to May 2015</a:t>
            </a:r>
          </a:p>
          <a:p>
            <a:pPr lvl="1"/>
            <a:r>
              <a:rPr lang="en-US" dirty="0" smtClean="0"/>
              <a:t>Summer Institute at the National Water Center, June to August 2015</a:t>
            </a:r>
          </a:p>
          <a:p>
            <a:r>
              <a:rPr lang="en-US" dirty="0" smtClean="0"/>
              <a:t>Serves a use case in flooding for the Open Water Data Initiative</a:t>
            </a:r>
          </a:p>
        </p:txBody>
      </p:sp>
    </p:spTree>
    <p:extLst>
      <p:ext uri="{BB962C8B-B14F-4D97-AF65-F5344CB8AC3E}">
        <p14:creationId xmlns:p14="http://schemas.microsoft.com/office/powerpoint/2010/main" val="2607865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413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NFIE Goal: Connect National Scale Flood Modeling with Local emergency planning and response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3689" y="1432412"/>
            <a:ext cx="5285628" cy="4846585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near-real-time hydrologic </a:t>
            </a:r>
            <a:r>
              <a:rPr lang="en-US" sz="2400" dirty="0" smtClean="0"/>
              <a:t>simulations </a:t>
            </a:r>
            <a:r>
              <a:rPr lang="en-US" sz="2400" dirty="0"/>
              <a:t>at high spatial resolution, covering the nation, be carried out using the NHDPlus or next generation </a:t>
            </a:r>
            <a:r>
              <a:rPr lang="en-US" sz="2400" i="1" dirty="0" smtClean="0"/>
              <a:t>hydro-fabric </a:t>
            </a:r>
            <a:r>
              <a:rPr lang="en-US" sz="2400" dirty="0"/>
              <a:t>(e.g</a:t>
            </a:r>
            <a:r>
              <a:rPr lang="en-US" sz="2400" dirty="0" smtClean="0"/>
              <a:t>. data structure for </a:t>
            </a:r>
            <a:r>
              <a:rPr lang="en-US" sz="2400" dirty="0"/>
              <a:t>hillslope, watershed scales)?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this lead to improved emergency response 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How </a:t>
            </a:r>
            <a:r>
              <a:rPr lang="en-US" sz="2400" dirty="0"/>
              <a:t>can </a:t>
            </a:r>
            <a:r>
              <a:rPr lang="en-US" sz="2400" dirty="0" smtClean="0"/>
              <a:t>an </a:t>
            </a:r>
            <a:r>
              <a:rPr lang="en-US" sz="2400" dirty="0"/>
              <a:t>improved interoperability framework support the first two goals and lead to sustained innovation in the research to operations process?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6097" y="2333154"/>
            <a:ext cx="3019977" cy="3630244"/>
            <a:chOff x="234682" y="3161514"/>
            <a:chExt cx="3019977" cy="3630244"/>
          </a:xfrm>
        </p:grpSpPr>
        <p:pic>
          <p:nvPicPr>
            <p:cNvPr id="4" name="Picture 3" descr="think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98" y="3161514"/>
              <a:ext cx="1518545" cy="25136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682" y="5807773"/>
              <a:ext cx="841215" cy="3060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4877" y="6278997"/>
              <a:ext cx="517553" cy="5127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4877" y="5807773"/>
              <a:ext cx="769782" cy="3509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1872" y="5727246"/>
              <a:ext cx="905437" cy="551751"/>
            </a:xfrm>
            <a:prstGeom prst="rect">
              <a:avLst/>
            </a:prstGeom>
          </p:spPr>
        </p:pic>
        <p:pic>
          <p:nvPicPr>
            <p:cNvPr id="10" name="Picture 9" descr="USACE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79" y="6278997"/>
              <a:ext cx="523636" cy="398107"/>
            </a:xfrm>
            <a:prstGeom prst="rect">
              <a:avLst/>
            </a:prstGeom>
          </p:spPr>
        </p:pic>
        <p:pic>
          <p:nvPicPr>
            <p:cNvPr id="11" name="Picture 10" descr="USGS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32" y="6278997"/>
              <a:ext cx="420931" cy="41733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6116" y="6274204"/>
              <a:ext cx="422127" cy="4221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8168" y="5889514"/>
              <a:ext cx="730295" cy="16719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88194" y="6278997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Ed Clark,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National Flood Interoperability Experiment: Project Elements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308"/>
            <a:ext cx="8229600" cy="48255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The National Flood Interoperability Experiment </a:t>
            </a:r>
            <a:r>
              <a:rPr lang="en-US" sz="2400" b="1" dirty="0" smtClean="0"/>
              <a:t>will</a:t>
            </a:r>
            <a:r>
              <a:rPr lang="en-US" sz="2400" dirty="0" smtClean="0"/>
              <a:t> be a </a:t>
            </a:r>
            <a:r>
              <a:rPr lang="en-US" sz="2400" b="1" dirty="0" smtClean="0"/>
              <a:t>transformational community-initiative between the private sector, academia and the federal agencies</a:t>
            </a:r>
            <a:r>
              <a:rPr lang="en-US" sz="2400" dirty="0" smtClean="0"/>
              <a:t>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Demonstrate an initial set of data services for water resources information using community adopted standards (existing and new)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</a:t>
            </a:r>
            <a:r>
              <a:rPr lang="en-US" sz="2400" dirty="0" smtClean="0"/>
              <a:t>emonstrate a prototype real-time flood simulation and mapping system built from existing cutting edge tools and techniques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Prototype a project-based interdisciplinary educational model for emerging hydrologists, engineers, computer scientists and data architects (semester curriculum and Summer Institute)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269" y="5933789"/>
            <a:ext cx="212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Slide: Ed Clark, NWS </a:t>
            </a:r>
          </a:p>
          <a:p>
            <a:pPr algn="ctr"/>
            <a:r>
              <a:rPr lang="en-US" dirty="0" smtClean="0"/>
              <a:t>(pre-decisional)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Develop NWS Experimental Data Services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 descr="RFC_basins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" y="1207354"/>
            <a:ext cx="4916611" cy="343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06" y="1048307"/>
            <a:ext cx="4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NWS CHPS Modeling Units: 12 CONUS RFCs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3041467" y="1417640"/>
            <a:ext cx="2555461" cy="1364152"/>
          </a:xfrm>
          <a:prstGeom prst="curvedDownArrow">
            <a:avLst>
              <a:gd name="adj1" fmla="val 22375"/>
              <a:gd name="adj2" fmla="val 3378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032510" y="3675611"/>
            <a:ext cx="517362" cy="1128952"/>
          </a:xfrm>
          <a:prstGeom prst="downArrow">
            <a:avLst>
              <a:gd name="adj1" fmla="val 31818"/>
              <a:gd name="adj2" fmla="val 53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030" y="4406054"/>
            <a:ext cx="4528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Export Data elements from the simulation workflow including: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INFW – Inflow to the “Channel”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Mean Areal Precipitation (MAP)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Reservoir Outflow (QINE)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Alternate Process 12"/>
          <p:cNvSpPr/>
          <p:nvPr/>
        </p:nvSpPr>
        <p:spPr>
          <a:xfrm>
            <a:off x="4609235" y="2889207"/>
            <a:ext cx="1395312" cy="73063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PI-XML to WaterML2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101" y="1207354"/>
            <a:ext cx="2512542" cy="168185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Bent Arrow 15"/>
          <p:cNvSpPr/>
          <p:nvPr/>
        </p:nvSpPr>
        <p:spPr>
          <a:xfrm rot="10800000">
            <a:off x="8169437" y="3010674"/>
            <a:ext cx="768206" cy="75263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Alternate Process 16"/>
          <p:cNvSpPr/>
          <p:nvPr/>
        </p:nvSpPr>
        <p:spPr>
          <a:xfrm>
            <a:off x="6990868" y="3095584"/>
            <a:ext cx="1037469" cy="877945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XMRG to NetCDF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7238685" y="4051928"/>
            <a:ext cx="517362" cy="752635"/>
          </a:xfrm>
          <a:prstGeom prst="downArrow">
            <a:avLst>
              <a:gd name="adj1" fmla="val 31818"/>
              <a:gd name="adj2" fmla="val 5303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Alternate Process 18"/>
          <p:cNvSpPr/>
          <p:nvPr/>
        </p:nvSpPr>
        <p:spPr>
          <a:xfrm>
            <a:off x="5157953" y="4954851"/>
            <a:ext cx="2477071" cy="78399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Data Services – local runoff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5101" y="623743"/>
            <a:ext cx="251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Experimental distributed model (SAC-HTET)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77000" y="592383"/>
            <a:ext cx="2904288" cy="4212180"/>
          </a:xfrm>
          <a:prstGeom prst="round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87247" y="6105659"/>
            <a:ext cx="2126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Slide: Ed Clark, NWS </a:t>
            </a:r>
          </a:p>
          <a:p>
            <a:pPr algn="ctr"/>
            <a:r>
              <a:rPr lang="en-US" dirty="0" smtClean="0"/>
              <a:t>(pre-decisional)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NFIE: Proposed Timeline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4542" y="4161951"/>
            <a:ext cx="8568127" cy="1568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1240903" y="4052192"/>
            <a:ext cx="313553" cy="313598"/>
            <a:chOff x="766376" y="3680379"/>
            <a:chExt cx="313553" cy="313598"/>
          </a:xfrm>
        </p:grpSpPr>
        <p:sp>
          <p:nvSpPr>
            <p:cNvPr id="16" name="Oval 15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527" y="4365790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Aug ‘14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811" y="4052192"/>
            <a:ext cx="313553" cy="313598"/>
            <a:chOff x="766376" y="3680379"/>
            <a:chExt cx="313553" cy="313598"/>
          </a:xfrm>
        </p:grpSpPr>
        <p:sp>
          <p:nvSpPr>
            <p:cNvPr id="20" name="Oval 19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4" name="Straight Connector 23"/>
          <p:cNvCxnSpPr>
            <a:stCxn id="22" idx="1"/>
            <a:endCxn id="21" idx="0"/>
          </p:cNvCxnSpPr>
          <p:nvPr/>
        </p:nvCxnSpPr>
        <p:spPr>
          <a:xfrm flipH="1">
            <a:off x="893398" y="3281957"/>
            <a:ext cx="2193" cy="848633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700359" y="4052192"/>
            <a:ext cx="313553" cy="313598"/>
            <a:chOff x="766376" y="3680379"/>
            <a:chExt cx="313553" cy="313598"/>
          </a:xfrm>
        </p:grpSpPr>
        <p:sp>
          <p:nvSpPr>
            <p:cNvPr id="27" name="Oval 2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1" name="Straight Connector 30"/>
          <p:cNvCxnSpPr>
            <a:stCxn id="29" idx="1"/>
            <a:endCxn id="17" idx="0"/>
          </p:cNvCxnSpPr>
          <p:nvPr/>
        </p:nvCxnSpPr>
        <p:spPr>
          <a:xfrm flipH="1">
            <a:off x="1395490" y="2493564"/>
            <a:ext cx="9805" cy="1637026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95591" y="2958791"/>
            <a:ext cx="18153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Hydro Domain Working Group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61741" y="1617204"/>
            <a:ext cx="2142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Fall NFIE Meeting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09412" y="4361390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Sep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18900" y="6081381"/>
            <a:ext cx="1656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(pre-decisional)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27916" y="4356990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Mid-Oct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7" name="Straight Connector 36"/>
          <p:cNvCxnSpPr>
            <a:stCxn id="32" idx="1"/>
            <a:endCxn id="28" idx="0"/>
          </p:cNvCxnSpPr>
          <p:nvPr/>
        </p:nvCxnSpPr>
        <p:spPr>
          <a:xfrm flipH="1">
            <a:off x="2854946" y="1801870"/>
            <a:ext cx="6795" cy="2328720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05295" y="2170398"/>
            <a:ext cx="21427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Flash Flood Summit at the NWC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960869" y="4025259"/>
            <a:ext cx="313553" cy="313598"/>
            <a:chOff x="766376" y="3680379"/>
            <a:chExt cx="313553" cy="313598"/>
          </a:xfrm>
        </p:grpSpPr>
        <p:sp>
          <p:nvSpPr>
            <p:cNvPr id="41" name="Oval 40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122251" y="2046444"/>
            <a:ext cx="2142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Spring NFIE Meeting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4" name="Straight Connector 43"/>
          <p:cNvCxnSpPr>
            <a:stCxn id="43" idx="1"/>
            <a:endCxn id="42" idx="0"/>
          </p:cNvCxnSpPr>
          <p:nvPr/>
        </p:nvCxnSpPr>
        <p:spPr>
          <a:xfrm flipH="1">
            <a:off x="5115456" y="2231110"/>
            <a:ext cx="6795" cy="1872547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073453" y="4033161"/>
            <a:ext cx="313553" cy="313598"/>
            <a:chOff x="766376" y="3680379"/>
            <a:chExt cx="313553" cy="313598"/>
          </a:xfrm>
        </p:grpSpPr>
        <p:sp>
          <p:nvSpPr>
            <p:cNvPr id="46" name="Oval 45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75009" y="4054369"/>
            <a:ext cx="313553" cy="313598"/>
            <a:chOff x="766376" y="3680379"/>
            <a:chExt cx="313553" cy="313598"/>
          </a:xfrm>
        </p:grpSpPr>
        <p:sp>
          <p:nvSpPr>
            <p:cNvPr id="49" name="Oval 48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236391" y="2531727"/>
            <a:ext cx="12505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NWC IOC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2" name="Straight Connector 51"/>
          <p:cNvCxnSpPr>
            <a:stCxn id="51" idx="1"/>
            <a:endCxn id="50" idx="0"/>
          </p:cNvCxnSpPr>
          <p:nvPr/>
        </p:nvCxnSpPr>
        <p:spPr>
          <a:xfrm flipH="1">
            <a:off x="6229596" y="2716393"/>
            <a:ext cx="6795" cy="1416374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732590" y="4359088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Jan ’15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00130" y="4363540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Mar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11928" y="4376855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May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951443" y="4066744"/>
            <a:ext cx="313553" cy="313598"/>
            <a:chOff x="766376" y="3680379"/>
            <a:chExt cx="313553" cy="313598"/>
          </a:xfrm>
        </p:grpSpPr>
        <p:sp>
          <p:nvSpPr>
            <p:cNvPr id="63" name="Oval 62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670517" y="4353570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</a:rPr>
              <a:t>Jun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112626" y="2995777"/>
            <a:ext cx="12505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Summer Institute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8" name="Straight Connector 67"/>
          <p:cNvCxnSpPr>
            <a:stCxn id="67" idx="1"/>
            <a:endCxn id="64" idx="0"/>
          </p:cNvCxnSpPr>
          <p:nvPr/>
        </p:nvCxnSpPr>
        <p:spPr>
          <a:xfrm flipH="1">
            <a:off x="7106030" y="3318943"/>
            <a:ext cx="6596" cy="826199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8312183" y="4071196"/>
            <a:ext cx="313553" cy="313598"/>
            <a:chOff x="766376" y="3680379"/>
            <a:chExt cx="313553" cy="313598"/>
          </a:xfrm>
        </p:grpSpPr>
        <p:sp>
          <p:nvSpPr>
            <p:cNvPr id="73" name="Oval 72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6951442" y="1329415"/>
            <a:ext cx="18380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rIns="91440" rtlCol="0">
            <a:spAutoFit/>
          </a:bodyPr>
          <a:lstStyle/>
          <a:p>
            <a:pPr algn="r" defTabSz="457200"/>
            <a:r>
              <a:rPr lang="en-US" dirty="0" smtClean="0">
                <a:solidFill>
                  <a:prstClr val="black"/>
                </a:solidFill>
              </a:rPr>
              <a:t>Summer Institute capstone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6" name="Straight Connector 75"/>
          <p:cNvCxnSpPr>
            <a:endCxn id="74" idx="0"/>
          </p:cNvCxnSpPr>
          <p:nvPr/>
        </p:nvCxnSpPr>
        <p:spPr>
          <a:xfrm>
            <a:off x="8466770" y="1975746"/>
            <a:ext cx="0" cy="2173848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1240902" y="4827605"/>
            <a:ext cx="2708927" cy="209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Fall Semester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4391370" y="4827605"/>
            <a:ext cx="2279148" cy="1972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Spring Semester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Right Arrow 89"/>
          <p:cNvSpPr/>
          <p:nvPr/>
        </p:nvSpPr>
        <p:spPr>
          <a:xfrm>
            <a:off x="1240902" y="5445944"/>
            <a:ext cx="7870439" cy="429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white"/>
                </a:solidFill>
              </a:rPr>
              <a:t>Subcommittee on Spatial Water Data and Open Water Data Initiative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6989327" y="4688866"/>
            <a:ext cx="1636409" cy="382198"/>
          </a:xfrm>
          <a:prstGeom prst="roundRect">
            <a:avLst/>
          </a:prstGeom>
          <a:solidFill>
            <a:srgbClr val="951C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80000"/>
              </a:lnSpc>
            </a:pPr>
            <a:r>
              <a:rPr lang="en-US" dirty="0" smtClean="0">
                <a:solidFill>
                  <a:prstClr val="white"/>
                </a:solidFill>
              </a:rPr>
              <a:t>Summer Institute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14309" y="5862369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Ed Clark,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Academic Centers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84619"/>
            <a:ext cx="7621054" cy="4889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1177" y="2056594"/>
            <a:ext cx="2078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Illinois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(Modeling)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9381" y="2760884"/>
            <a:ext cx="2848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North Carolina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(Data)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3801" y="4056024"/>
            <a:ext cx="2310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Alabama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(Emergency Response)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0819" y="3858469"/>
            <a:ext cx="192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University of Texas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(Interoperability)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37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NHDPlus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i="1" dirty="0" smtClean="0">
                <a:solidFill>
                  <a:schemeClr val="tx2"/>
                </a:solidFill>
              </a:rPr>
              <a:t>Geospatial base for National Water Data Infrastructure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Elevation Dataset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Hydrography Dataset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Land Cover Dataset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Boundary Dataset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NHDPlus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million </a:t>
            </a:r>
            <a:r>
              <a:rPr lang="en-US" dirty="0" smtClean="0"/>
              <a:t>catchments </a:t>
            </a:r>
            <a:r>
              <a:rPr lang="en-US" dirty="0"/>
              <a:t>average area 3 km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smtClean="0"/>
              <a:t>reach </a:t>
            </a:r>
            <a:r>
              <a:rPr lang="en-US" dirty="0"/>
              <a:t>length </a:t>
            </a:r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(built 2004-2014)</a:t>
            </a:r>
          </a:p>
        </p:txBody>
      </p:sp>
    </p:spTree>
    <p:extLst>
      <p:ext uri="{BB962C8B-B14F-4D97-AF65-F5344CB8AC3E}">
        <p14:creationId xmlns:p14="http://schemas.microsoft.com/office/powerpoint/2010/main" val="1125765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01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Rapid Model for flow on </a:t>
            </a:r>
            <a:r>
              <a:rPr lang="en-US" dirty="0" err="1" smtClean="0"/>
              <a:t>NHDPlus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824189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 dirty="0" smtClean="0"/>
              <a:t>March to May 2008, </a:t>
            </a:r>
            <a:r>
              <a:rPr sz="2000" b="0" dirty="0"/>
              <a:t>3 hour time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5153" y="6161227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</a:t>
            </a:r>
            <a:r>
              <a:rPr lang="en-US" sz="1400" dirty="0" smtClean="0">
                <a:solidFill>
                  <a:prstClr val="white"/>
                </a:solidFill>
              </a:rPr>
              <a:t>1.2 million </a:t>
            </a:r>
            <a:r>
              <a:rPr lang="en-US" sz="1400" dirty="0">
                <a:solidFill>
                  <a:prstClr val="white"/>
                </a:solidFill>
              </a:rPr>
              <a:t>river reaches . . 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134" y="6173259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6478" y="1139977"/>
            <a:ext cx="6711043" cy="50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06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“Dynamic Downscaling” of NWS River Forecasts to </a:t>
            </a:r>
            <a:r>
              <a:rPr lang="en-US" dirty="0" err="1" smtClean="0"/>
              <a:t>NHDPlus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9" y="1919403"/>
            <a:ext cx="6157802" cy="4569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9459" y="5050319"/>
            <a:ext cx="333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NWS River Forecast Center basins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44004" y="5406357"/>
            <a:ext cx="340242" cy="49973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53411" y="4257414"/>
            <a:ext cx="10038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76847" y="3891516"/>
            <a:ext cx="478465" cy="31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627914" y="3822883"/>
            <a:ext cx="1216090" cy="434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74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18" y="362970"/>
            <a:ext cx="8490856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Water Map and Data Services</a:t>
            </a:r>
            <a:br>
              <a:rPr lang="en-US" dirty="0" smtClean="0"/>
            </a:br>
            <a:r>
              <a:rPr lang="en-US" sz="2000" i="1" dirty="0" smtClean="0"/>
              <a:t>RAPID </a:t>
            </a:r>
            <a:r>
              <a:rPr lang="en-US" sz="2000" i="1" dirty="0" err="1" smtClean="0"/>
              <a:t>Streamflow</a:t>
            </a:r>
            <a:r>
              <a:rPr lang="en-US" sz="2000" i="1" dirty="0" smtClean="0"/>
              <a:t> Calculations – 47 NWS River Forecast basins downscaled to 5,175 </a:t>
            </a:r>
            <a:r>
              <a:rPr lang="en-US" sz="2000" i="1" dirty="0" err="1" smtClean="0"/>
              <a:t>NHDPlus</a:t>
            </a:r>
            <a:r>
              <a:rPr lang="en-US" sz="2000" i="1" dirty="0" smtClean="0"/>
              <a:t> catchments in San Antonio and Guadalupe basins</a:t>
            </a:r>
            <a:endParaRPr lang="en-US" sz="2000" i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5496"/>
          <a:stretch/>
        </p:blipFill>
        <p:spPr bwMode="auto">
          <a:xfrm>
            <a:off x="2765425" y="1600200"/>
            <a:ext cx="637857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0" t="35416" r="18757" b="27417"/>
          <a:stretch/>
        </p:blipFill>
        <p:spPr bwMode="auto">
          <a:xfrm>
            <a:off x="5957884" y="2181222"/>
            <a:ext cx="1600303" cy="2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crwr-wisk03.austin.utexas.edu/KiWIS/KiWIS?service=kisters&amp;type=queryServices&amp;request=getgraph&amp;format=png&amp;width=650&amp;height=400&amp;datasource=0&amp;ts_id=42803042&amp;from=2013-11-15&amp;to=2014-03-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3"/>
          <a:stretch/>
        </p:blipFill>
        <p:spPr bwMode="auto">
          <a:xfrm>
            <a:off x="838200" y="2103498"/>
            <a:ext cx="4078246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45166" r="70417" b="6333"/>
          <a:stretch/>
        </p:blipFill>
        <p:spPr bwMode="auto">
          <a:xfrm>
            <a:off x="1105335" y="1447800"/>
            <a:ext cx="4233672" cy="511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1803" y="1690450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Map 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0738" y="298346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Data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6559826"/>
            <a:ext cx="8115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6"/>
              </a:rPr>
              <a:t>https://ut-austin.maps.arcgis.com/home/webmap/viewer.html?webmap=d107aa9260534ddbb96db302e3643a93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1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Integration of Map and Data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58800" y="1289050"/>
            <a:ext cx="7940675" cy="48910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22613" y="1289050"/>
            <a:ext cx="6756400" cy="2434906"/>
            <a:chOff x="1333499" y="1289050"/>
            <a:chExt cx="6756400" cy="2434906"/>
          </a:xfrm>
        </p:grpSpPr>
        <p:grpSp>
          <p:nvGrpSpPr>
            <p:cNvPr id="6" name="Group 5"/>
            <p:cNvGrpSpPr/>
            <p:nvPr/>
          </p:nvGrpSpPr>
          <p:grpSpPr>
            <a:xfrm>
              <a:off x="1333499" y="2892958"/>
              <a:ext cx="6756400" cy="830998"/>
              <a:chOff x="1401762" y="2980560"/>
              <a:chExt cx="6756400" cy="83099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01762" y="2980561"/>
                <a:ext cx="2255837" cy="8309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</a:rPr>
                  <a:t>Amazon Cloud (Map Services)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435599" y="2980560"/>
                <a:ext cx="2722563" cy="8309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</a:rPr>
                  <a:t>MS Azure Cloud (Data Services)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589336" y="1289050"/>
              <a:ext cx="1884363" cy="9541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Web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Viewer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1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hydrology and response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30487" y="1567544"/>
            <a:ext cx="43543" cy="3962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66800" y="1632857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713" y="2089389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</a:t>
            </a:r>
            <a:r>
              <a:rPr lang="en-US" sz="2400" dirty="0" smtClean="0">
                <a:solidFill>
                  <a:srgbClr val="FF0000"/>
                </a:solidFill>
              </a:rPr>
              <a:t>hydrology</a:t>
            </a:r>
            <a:r>
              <a:rPr lang="en-US" sz="2400" dirty="0" smtClean="0">
                <a:solidFill>
                  <a:prstClr val="black"/>
                </a:solidFill>
              </a:rPr>
              <a:t> and hydraulic data, models, forecasts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18315" y="1632857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13" y="2089389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emergency </a:t>
            </a:r>
            <a:r>
              <a:rPr lang="en-US" sz="2400" dirty="0" smtClean="0">
                <a:solidFill>
                  <a:srgbClr val="FF0000"/>
                </a:solidFill>
              </a:rPr>
              <a:t>response </a:t>
            </a:r>
            <a:r>
              <a:rPr lang="en-US" sz="2400" dirty="0" smtClean="0">
                <a:solidFill>
                  <a:prstClr val="black"/>
                </a:solidFill>
              </a:rPr>
              <a:t>planning and action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562" y="1105879"/>
            <a:ext cx="3356381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Flood Inundation Maps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556" y="4692132"/>
            <a:ext cx="279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Forecast the flood elevation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0666" y="4713901"/>
            <a:ext cx="361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Determine and plan for flood impact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45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Halloween Flood, Onion Creek, Austin, Texas, October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026" y="1840975"/>
            <a:ext cx="3636169" cy="3443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9015" y="3769842"/>
            <a:ext cx="19177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A flooded home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" y="2309129"/>
            <a:ext cx="4610100" cy="23050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822371" y="3243940"/>
            <a:ext cx="1636644" cy="446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3481" y="4614179"/>
            <a:ext cx="3099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Watershed delineated using </a:t>
            </a:r>
          </a:p>
          <a:p>
            <a:pPr algn="ctr"/>
            <a:r>
              <a:rPr lang="en-US" dirty="0" smtClean="0"/>
              <a:t>ESRI terrain services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4644" y="1589719"/>
            <a:ext cx="3022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Upstream watershed 280 mi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(larger than the City of Austin)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17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 Flood Hazard Zone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053784" cy="44337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5132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9550" cy="484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Real-Time Flood Inundation Mapping (USGS/NWS)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66" y="1332150"/>
            <a:ext cx="5911703" cy="46142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 flipH="1">
            <a:off x="4578329" y="3639299"/>
            <a:ext cx="2658140" cy="903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63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and Response Flood Levels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04657" y="1937657"/>
            <a:ext cx="32657" cy="44740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4714" y="1737925"/>
            <a:ext cx="294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Mitigation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above NAVD88)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6028" y="1690689"/>
            <a:ext cx="271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Response</a:t>
            </a:r>
            <a:r>
              <a:rPr lang="en-US" dirty="0" smtClean="0">
                <a:solidFill>
                  <a:prstClr val="black"/>
                </a:solidFill>
              </a:rPr>
              <a:t> (Stage Height,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18" y="1690689"/>
            <a:ext cx="876017" cy="49597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03185" y="2400082"/>
            <a:ext cx="1434129" cy="460378"/>
            <a:chOff x="3187726" y="1936910"/>
            <a:chExt cx="1434129" cy="46037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5449" y="1936910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490.34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19173" y="2734215"/>
            <a:ext cx="1418141" cy="449626"/>
            <a:chOff x="3187726" y="1947662"/>
            <a:chExt cx="1418141" cy="449626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48888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487.88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19173" y="3081631"/>
            <a:ext cx="1418141" cy="449626"/>
            <a:chOff x="3187726" y="1947662"/>
            <a:chExt cx="1418141" cy="44962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8888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484.82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06312" y="3451028"/>
            <a:ext cx="1331002" cy="449626"/>
            <a:chOff x="3274865" y="1947662"/>
            <a:chExt cx="1331002" cy="44962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481.24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95194" y="3872233"/>
            <a:ext cx="1331002" cy="449626"/>
            <a:chOff x="3274865" y="1947662"/>
            <a:chExt cx="1331002" cy="44962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25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477.09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85642" y="4297983"/>
            <a:ext cx="1331002" cy="449626"/>
            <a:chOff x="3274865" y="1947662"/>
            <a:chExt cx="1331002" cy="44962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471.01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85642" y="4709167"/>
            <a:ext cx="1331002" cy="449626"/>
            <a:chOff x="3274865" y="1947662"/>
            <a:chExt cx="1331002" cy="44962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74865" y="20279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466.62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95194" y="5187290"/>
            <a:ext cx="1331002" cy="449626"/>
            <a:chOff x="3274865" y="1947662"/>
            <a:chExt cx="1331002" cy="44962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74865" y="20279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460.30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37314" y="5572384"/>
            <a:ext cx="2332880" cy="369332"/>
            <a:chOff x="4637314" y="5572384"/>
            <a:chExt cx="2332880" cy="369332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5265817" y="5572384"/>
              <a:ext cx="17043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Action Stage: 15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37314" y="5324720"/>
            <a:ext cx="2252730" cy="369332"/>
            <a:chOff x="4637314" y="5572384"/>
            <a:chExt cx="2252730" cy="369332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5265817" y="5572384"/>
              <a:ext cx="1624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637314" y="5024310"/>
            <a:ext cx="3235627" cy="369332"/>
            <a:chOff x="4637314" y="5572384"/>
            <a:chExt cx="3235627" cy="369332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5265817" y="5572384"/>
              <a:ext cx="2607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Moderate 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37314" y="4725094"/>
            <a:ext cx="2869886" cy="369332"/>
            <a:chOff x="4637314" y="5572384"/>
            <a:chExt cx="2869886" cy="36933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265817" y="5572384"/>
              <a:ext cx="22413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Major 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24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10" y="2122307"/>
            <a:ext cx="3255367" cy="25265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3893" y="1321357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(FEMA)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77930" y="1314664"/>
            <a:ext cx="78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(NWS)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26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National Flood Interoperability Experiment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Data Framework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572000" y="1690689"/>
            <a:ext cx="37707" cy="45215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3640" y="3923197"/>
            <a:ext cx="5316719" cy="188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74319" y="4062953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Hydrology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(RFC Basins,</a:t>
            </a:r>
          </a:p>
          <a:p>
            <a:pPr algn="ctr"/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Catchments)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3446" y="4062952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Hydraulics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(National Flood Hazard Layer,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Flood Inundation Map Libraries)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633" y="4920791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Geospatial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33" y="2358271"/>
            <a:ext cx="145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Temporal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9986" y="1615317"/>
            <a:ext cx="2381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Time Series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(WaterML2 and .csv)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0247" y="1652983"/>
            <a:ext cx="262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Multidimensional Arrays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(WCS and </a:t>
            </a:r>
            <a:r>
              <a:rPr lang="en-US" dirty="0" err="1" smtClean="0">
                <a:solidFill>
                  <a:prstClr val="black"/>
                </a:solidFill>
              </a:rPr>
              <a:t>netCDF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27" y="4986283"/>
            <a:ext cx="1918436" cy="140666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6" y="4968599"/>
            <a:ext cx="1721131" cy="144202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 descr="C:\Users\rberger\Desktop\OGC OWS\wind_barbs_gmu_dataset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40" y="2358271"/>
            <a:ext cx="1800522" cy="14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70" y="2358271"/>
            <a:ext cx="2260437" cy="137490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819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Climate Data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6095" y="1107168"/>
            <a:ext cx="3886200" cy="4351338"/>
          </a:xfrm>
        </p:spPr>
        <p:txBody>
          <a:bodyPr/>
          <a:lstStyle/>
          <a:p>
            <a:r>
              <a:rPr lang="en-US" dirty="0" smtClean="0"/>
              <a:t>Prepare for </a:t>
            </a:r>
            <a:r>
              <a:rPr lang="en-US" dirty="0" smtClean="0">
                <a:solidFill>
                  <a:srgbClr val="FF0000"/>
                </a:solidFill>
              </a:rPr>
              <a:t>climate change</a:t>
            </a:r>
          </a:p>
          <a:p>
            <a:r>
              <a:rPr lang="en-US" dirty="0" smtClean="0"/>
              <a:t>Make </a:t>
            </a:r>
            <a:r>
              <a:rPr lang="en-US" dirty="0" smtClean="0">
                <a:solidFill>
                  <a:srgbClr val="FF0000"/>
                </a:solidFill>
              </a:rPr>
              <a:t>government data </a:t>
            </a:r>
            <a:r>
              <a:rPr lang="en-US" dirty="0" smtClean="0"/>
              <a:t>accessible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rgbClr val="FF0000"/>
                </a:solidFill>
              </a:rPr>
              <a:t>private sector</a:t>
            </a:r>
          </a:p>
          <a:p>
            <a:pPr lvl="1"/>
            <a:r>
              <a:rPr lang="en-US" dirty="0" smtClean="0"/>
              <a:t>ESRI, Microsoft, Google, Intel ….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rgbClr val="FF0000"/>
                </a:solidFill>
              </a:rPr>
              <a:t>communities</a:t>
            </a:r>
          </a:p>
          <a:p>
            <a:pPr lvl="1"/>
            <a:r>
              <a:rPr lang="en-US" dirty="0" smtClean="0"/>
              <a:t>Chesapeake, New Orleans, World Bank,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526" y="1970089"/>
            <a:ext cx="4129328" cy="30908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01886" y="5340352"/>
            <a:ext cx="483325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Why not a Water Data Initiative?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35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orary GIS Files\Edgar Ranch\Edgar Ranch Comparison\Images\Raster_View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" y="1184918"/>
            <a:ext cx="1735399" cy="1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6498" y="2867032"/>
            <a:ext cx="33911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Terrain Processing Software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(ArcGIS, AutoCAD, etc.)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612972" y="6150114"/>
            <a:ext cx="39180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Hydraulic Calculation Software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(HEC-RAS, MIKE Flood HD, </a:t>
            </a:r>
            <a:r>
              <a:rPr lang="en-US" sz="2000" dirty="0" err="1">
                <a:solidFill>
                  <a:srgbClr val="FF0000"/>
                </a:solidFill>
              </a:rPr>
              <a:t>etc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61" y="4752958"/>
            <a:ext cx="2081750" cy="141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>
            <a:off x="3628040" y="1759685"/>
            <a:ext cx="1887920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3080824">
            <a:off x="2829609" y="3956457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3725948">
            <a:off x="3105853" y="3712411"/>
            <a:ext cx="1092272" cy="223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500097"/>
              </p:ext>
            </p:extLst>
          </p:nvPr>
        </p:nvGraphicFramePr>
        <p:xfrm>
          <a:off x="6053146" y="1053084"/>
          <a:ext cx="1844207" cy="172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VISIO" r:id="rId5" imgW="3361680" imgH="2688120" progId="Visio.Drawing.6">
                  <p:embed/>
                </p:oleObj>
              </mc:Choice>
              <mc:Fallback>
                <p:oleObj name="VISIO" r:id="rId5" imgW="3361680" imgH="268812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46" y="1053084"/>
                        <a:ext cx="1844207" cy="172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ight Arrow 54"/>
          <p:cNvSpPr/>
          <p:nvPr/>
        </p:nvSpPr>
        <p:spPr>
          <a:xfrm rot="8007808">
            <a:off x="4649838" y="386179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8791428">
            <a:off x="4907169" y="405916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184515" y="2783894"/>
            <a:ext cx="38218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Hydrologic Calculation Software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(HEC-HMS, </a:t>
            </a:r>
            <a:r>
              <a:rPr lang="en-US" sz="2000" dirty="0" err="1">
                <a:solidFill>
                  <a:srgbClr val="FF0000"/>
                </a:solidFill>
              </a:rPr>
              <a:t>PondPack</a:t>
            </a:r>
            <a:r>
              <a:rPr lang="en-US" sz="2000" dirty="0">
                <a:solidFill>
                  <a:srgbClr val="FF0000"/>
                </a:solidFill>
              </a:rPr>
              <a:t>, etc.)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0671" y="810768"/>
            <a:ext cx="841699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44546A"/>
                </a:solidFill>
              </a:rPr>
              <a:t>RiverML</a:t>
            </a:r>
            <a:r>
              <a:rPr lang="en-US" dirty="0">
                <a:solidFill>
                  <a:srgbClr val="44546A"/>
                </a:solidFill>
              </a:rPr>
              <a:t>: Modular River Data Format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5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0671" y="81076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44" y="3063470"/>
            <a:ext cx="8198756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RiverML</a:t>
            </a:r>
            <a:r>
              <a:rPr lang="en-US" sz="2800" b="1" dirty="0" smtClean="0">
                <a:solidFill>
                  <a:prstClr val="black"/>
                </a:solidFill>
              </a:rPr>
              <a:t> – a language for communicating river channel and flood inundation map information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Flood Modeling: Geometry and Flow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54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667000" y="6553200"/>
            <a:ext cx="44958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92E5C"/>
              </a:buClr>
              <a:buChar char="•"/>
              <a:defRPr sz="24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92E5C"/>
              </a:buClr>
              <a:buChar char="–"/>
              <a:defRPr sz="2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92E5C"/>
              </a:buClr>
              <a:buChar char="•"/>
              <a:defRPr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92E5C"/>
              </a:buClr>
              <a:buChar char="–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900" smtClean="0">
                <a:solidFill>
                  <a:srgbClr val="092E5C"/>
                </a:solidFill>
              </a:rPr>
              <a:t>5th, Workshop of OGC Hydro DWG, New York, 11-15 Aug 2014</a:t>
            </a:r>
            <a:endParaRPr lang="en-US" altLang="en-US" sz="900" dirty="0" smtClean="0">
              <a:solidFill>
                <a:srgbClr val="092E5C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2400" y="331434"/>
            <a:ext cx="9078686" cy="430887"/>
          </a:xfr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GB" sz="28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HY_Features</a:t>
            </a:r>
            <a:r>
              <a:rPr lang="en-GB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 theoretical framework (Irina </a:t>
            </a:r>
            <a:r>
              <a:rPr lang="en-GB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Dornblut</a:t>
            </a:r>
            <a:r>
              <a:rPr lang="en-GB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09598" y="1028700"/>
            <a:ext cx="82772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2"/>
                </a:solidFill>
              </a:rPr>
              <a:t>The </a:t>
            </a:r>
            <a:r>
              <a:rPr lang="en-GB" sz="2000" i="1" dirty="0">
                <a:solidFill>
                  <a:schemeClr val="tx2"/>
                </a:solidFill>
              </a:rPr>
              <a:t>AU Hydrological Geo Fabric </a:t>
            </a:r>
            <a:r>
              <a:rPr lang="en-GB" sz="2000" i="1" dirty="0" smtClean="0">
                <a:solidFill>
                  <a:schemeClr val="tx2"/>
                </a:solidFill>
              </a:rPr>
              <a:t>(AHGF) </a:t>
            </a:r>
            <a:r>
              <a:rPr lang="en-GB" sz="2000" dirty="0">
                <a:solidFill>
                  <a:schemeClr val="tx2"/>
                </a:solidFill>
              </a:rPr>
              <a:t>experience – </a:t>
            </a:r>
            <a:r>
              <a:rPr lang="en-GB" sz="2000" b="0" dirty="0">
                <a:solidFill>
                  <a:schemeClr val="tx2"/>
                </a:solidFill>
              </a:rPr>
              <a:t>CSIRO,  BoM</a:t>
            </a: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11087"/>
            <a:ext cx="2590801" cy="17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51" y="3850028"/>
            <a:ext cx="2636574" cy="169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57200" y="5725887"/>
            <a:ext cx="85344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b="0" dirty="0" smtClean="0">
                <a:solidFill>
                  <a:schemeClr val="tx2"/>
                </a:solidFill>
              </a:rPr>
              <a:t>Read more</a:t>
            </a:r>
            <a:r>
              <a:rPr lang="en-GB" sz="1400" b="0" dirty="0">
                <a:solidFill>
                  <a:schemeClr val="tx2"/>
                </a:solidFill>
              </a:rPr>
              <a:t>: </a:t>
            </a:r>
            <a:r>
              <a:rPr lang="en-GB" sz="1200" b="0" dirty="0">
                <a:solidFill>
                  <a:schemeClr val="tx2"/>
                </a:solidFill>
                <a:hlinkClick r:id="rId5"/>
              </a:rPr>
              <a:t>http://</a:t>
            </a:r>
            <a:r>
              <a:rPr lang="en-GB" sz="1200" b="0" dirty="0" smtClean="0">
                <a:solidFill>
                  <a:schemeClr val="tx2"/>
                </a:solidFill>
                <a:hlinkClick r:id="rId5"/>
              </a:rPr>
              <a:t>www.bom.gov.au/water/geofabric/index.shtml</a:t>
            </a:r>
            <a:r>
              <a:rPr lang="en-GB" sz="1200" b="0" dirty="0" smtClean="0">
                <a:solidFill>
                  <a:schemeClr val="tx2"/>
                </a:solidFill>
              </a:rPr>
              <a:t>  ,  </a:t>
            </a:r>
            <a:r>
              <a:rPr lang="en-GB" sz="1200" b="0" dirty="0" smtClean="0">
                <a:solidFill>
                  <a:schemeClr val="tx2"/>
                </a:solidFill>
                <a:hlinkClick r:id="rId6"/>
              </a:rPr>
              <a:t>https</a:t>
            </a:r>
            <a:r>
              <a:rPr lang="en-GB" sz="1200" b="0" dirty="0">
                <a:solidFill>
                  <a:schemeClr val="tx2"/>
                </a:solidFill>
                <a:hlinkClick r:id="rId6"/>
              </a:rPr>
              <a:t>://</a:t>
            </a:r>
            <a:r>
              <a:rPr lang="en-GB" sz="1200" b="0" dirty="0" smtClean="0">
                <a:solidFill>
                  <a:schemeClr val="tx2"/>
                </a:solidFill>
                <a:hlinkClick r:id="rId6"/>
              </a:rPr>
              <a:t>wiki.csiro.au/display/SIRF/The+SIRF+API</a:t>
            </a:r>
            <a:r>
              <a:rPr lang="en-GB" sz="1200" b="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GB" sz="1400" b="0" dirty="0" smtClean="0">
                <a:solidFill>
                  <a:schemeClr val="tx2"/>
                </a:solidFill>
              </a:rPr>
              <a:t>See also</a:t>
            </a:r>
            <a:r>
              <a:rPr lang="en-GB" sz="1400" b="0" dirty="0">
                <a:solidFill>
                  <a:schemeClr val="tx2"/>
                </a:solidFill>
              </a:rPr>
              <a:t>: Atkinson, R.: Linked data and vocabularies </a:t>
            </a:r>
            <a:r>
              <a:rPr lang="en-GB" sz="1400" b="0" dirty="0" smtClean="0">
                <a:solidFill>
                  <a:schemeClr val="tx2"/>
                </a:solidFill>
              </a:rPr>
              <a:t>(5</a:t>
            </a:r>
            <a:r>
              <a:rPr lang="en-GB" sz="1400" b="0" baseline="30000" dirty="0" smtClean="0">
                <a:solidFill>
                  <a:schemeClr val="tx2"/>
                </a:solidFill>
              </a:rPr>
              <a:t>th,</a:t>
            </a:r>
            <a:r>
              <a:rPr lang="en-GB" sz="1400" b="0" dirty="0" smtClean="0">
                <a:solidFill>
                  <a:schemeClr val="tx2"/>
                </a:solidFill>
              </a:rPr>
              <a:t> HDWG Meeting New York, 11-15 August 2014)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78875"/>
            <a:ext cx="6022194" cy="386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2120177"/>
            <a:ext cx="5181600" cy="359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656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303111"/>
            <a:ext cx="7886700" cy="4351338"/>
          </a:xfrm>
        </p:spPr>
        <p:txBody>
          <a:bodyPr/>
          <a:lstStyle/>
          <a:p>
            <a:r>
              <a:rPr lang="en-US" dirty="0" smtClean="0"/>
              <a:t>Follow-on project to CUAHSI Hydrologic Information System that supports </a:t>
            </a:r>
            <a:r>
              <a:rPr lang="en-US" dirty="0" smtClean="0">
                <a:solidFill>
                  <a:srgbClr val="FF0000"/>
                </a:solidFill>
              </a:rPr>
              <a:t>hydrologic data sharing</a:t>
            </a:r>
          </a:p>
          <a:p>
            <a:r>
              <a:rPr lang="en-US" dirty="0" smtClean="0"/>
              <a:t>Led by </a:t>
            </a:r>
            <a:r>
              <a:rPr lang="en-US" dirty="0" smtClean="0">
                <a:solidFill>
                  <a:srgbClr val="FF0000"/>
                </a:solidFill>
              </a:rPr>
              <a:t>David Tarboton </a:t>
            </a:r>
            <a:r>
              <a:rPr lang="en-US" dirty="0" smtClean="0"/>
              <a:t>of Utah State University and </a:t>
            </a:r>
            <a:r>
              <a:rPr lang="en-US" dirty="0" smtClean="0">
                <a:solidFill>
                  <a:srgbClr val="FF0000"/>
                </a:solidFill>
              </a:rPr>
              <a:t>Ray </a:t>
            </a:r>
            <a:r>
              <a:rPr lang="en-US" dirty="0" err="1" smtClean="0">
                <a:solidFill>
                  <a:srgbClr val="FF0000"/>
                </a:solidFill>
              </a:rPr>
              <a:t>Idazsak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RENCI, University of North Carolina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rgbClr val="FF0000"/>
                </a:solidFill>
              </a:rPr>
              <a:t>large data repository </a:t>
            </a:r>
            <a:r>
              <a:rPr lang="en-US" dirty="0" smtClean="0"/>
              <a:t>at RENCI</a:t>
            </a:r>
          </a:p>
          <a:p>
            <a:r>
              <a:rPr lang="en-US" dirty="0" smtClean="0"/>
              <a:t>Will be used to construct a </a:t>
            </a:r>
            <a:r>
              <a:rPr lang="en-US" dirty="0" smtClean="0">
                <a:solidFill>
                  <a:srgbClr val="FF0000"/>
                </a:solidFill>
              </a:rPr>
              <a:t>Open </a:t>
            </a:r>
            <a:r>
              <a:rPr lang="en-US" dirty="0" smtClean="0">
                <a:solidFill>
                  <a:srgbClr val="FF0000"/>
                </a:solidFill>
              </a:rPr>
              <a:t>River Morphology Database</a:t>
            </a:r>
            <a:r>
              <a:rPr lang="en-US" dirty="0" smtClean="0"/>
              <a:t> to support the National Flood Interoperability Experiment</a:t>
            </a:r>
          </a:p>
        </p:txBody>
      </p:sp>
    </p:spTree>
    <p:extLst>
      <p:ext uri="{BB962C8B-B14F-4D97-AF65-F5344CB8AC3E}">
        <p14:creationId xmlns:p14="http://schemas.microsoft.com/office/powerpoint/2010/main" val="2682702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1398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remarkable convergence </a:t>
            </a:r>
            <a:r>
              <a:rPr lang="en-US" dirty="0" smtClean="0"/>
              <a:t>has occurred in water information sharing</a:t>
            </a:r>
          </a:p>
          <a:p>
            <a:pPr lvl="1"/>
            <a:r>
              <a:rPr lang="en-US" dirty="0" smtClean="0"/>
              <a:t>Geospatial data (</a:t>
            </a:r>
            <a:r>
              <a:rPr lang="en-US" dirty="0" err="1" smtClean="0"/>
              <a:t>NHDPlus</a:t>
            </a:r>
            <a:r>
              <a:rPr lang="en-US" dirty="0" smtClean="0"/>
              <a:t>) and services</a:t>
            </a:r>
          </a:p>
          <a:p>
            <a:pPr lvl="1"/>
            <a:r>
              <a:rPr lang="en-US" dirty="0" smtClean="0"/>
              <a:t>Temporal data services (WaterML2)</a:t>
            </a:r>
          </a:p>
          <a:p>
            <a:pPr lvl="1"/>
            <a:r>
              <a:rPr lang="en-US" dirty="0" smtClean="0"/>
              <a:t>Organizational framework (IWRSS, Open Water Data Initiative)</a:t>
            </a:r>
          </a:p>
          <a:p>
            <a:pPr lvl="1"/>
            <a:r>
              <a:rPr lang="en-US" dirty="0" smtClean="0"/>
              <a:t>National Water Center and National Flood Interoperability Experiment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National Water Data Infrastructure </a:t>
            </a:r>
            <a:r>
              <a:rPr lang="en-US" dirty="0" smtClean="0"/>
              <a:t>will be built over the next 10 years</a:t>
            </a:r>
          </a:p>
          <a:p>
            <a:r>
              <a:rPr lang="en-US" dirty="0" smtClean="0"/>
              <a:t>This will support </a:t>
            </a:r>
            <a:r>
              <a:rPr lang="en-US" dirty="0" smtClean="0">
                <a:solidFill>
                  <a:srgbClr val="FF0000"/>
                </a:solidFill>
              </a:rPr>
              <a:t>water modeling </a:t>
            </a:r>
            <a:r>
              <a:rPr lang="en-US" dirty="0" smtClean="0"/>
              <a:t>in all areas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1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71269" y="1662113"/>
            <a:ext cx="3181350" cy="2816338"/>
          </a:xfrm>
        </p:spPr>
        <p:txBody>
          <a:bodyPr>
            <a:normAutofit/>
          </a:bodyPr>
          <a:lstStyle/>
          <a:p>
            <a:r>
              <a:rPr lang="en-US" dirty="0" smtClean="0"/>
              <a:t>Subcommittee on Spatial Water Data will lead this effort</a:t>
            </a:r>
          </a:p>
          <a:p>
            <a:r>
              <a:rPr lang="en-US" dirty="0" smtClean="0"/>
              <a:t>This reports to both FGDC and ACWI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5346" y="1859458"/>
            <a:ext cx="2753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Anne Castle, </a:t>
            </a:r>
            <a:r>
              <a:rPr lang="en-US" dirty="0" err="1"/>
              <a:t>Asst</a:t>
            </a:r>
            <a:r>
              <a:rPr lang="en-US" dirty="0"/>
              <a:t> Secretary for Water and Science, </a:t>
            </a:r>
            <a:r>
              <a:rPr lang="en-US" dirty="0" err="1"/>
              <a:t>Dept</a:t>
            </a:r>
            <a:r>
              <a:rPr lang="en-US" dirty="0"/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568266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ACWI – Advisory Committee on Water Information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21" y="1690689"/>
            <a:ext cx="6963615" cy="44256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69188" y="6266329"/>
            <a:ext cx="1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Established in 1991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57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with the American Water Resources Association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28749"/>
            <a:ext cx="8305800" cy="185737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04421" y="3286124"/>
            <a:ext cx="8239579" cy="2674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mtClean="0"/>
              <a:t>AWRA support for Open Water Data Initiative</a:t>
            </a:r>
          </a:p>
          <a:p>
            <a:pPr lvl="1"/>
            <a:r>
              <a:rPr lang="en-US" sz="2400" smtClean="0">
                <a:solidFill>
                  <a:srgbClr val="FF0000"/>
                </a:solidFill>
              </a:rPr>
              <a:t>Featured Collection </a:t>
            </a:r>
            <a:r>
              <a:rPr lang="en-US" sz="2400" smtClean="0"/>
              <a:t>of articles in Journal of AWRA</a:t>
            </a:r>
          </a:p>
          <a:p>
            <a:pPr lvl="1"/>
            <a:r>
              <a:rPr lang="en-US" sz="2400" smtClean="0"/>
              <a:t>New AWRA </a:t>
            </a:r>
            <a:r>
              <a:rPr lang="en-US" sz="2400" smtClean="0">
                <a:solidFill>
                  <a:srgbClr val="FF0000"/>
                </a:solidFill>
              </a:rPr>
              <a:t>Technology Committee </a:t>
            </a:r>
          </a:p>
          <a:p>
            <a:pPr lvl="1"/>
            <a:r>
              <a:rPr lang="en-US" sz="2400" smtClean="0">
                <a:solidFill>
                  <a:srgbClr val="FF0000"/>
                </a:solidFill>
              </a:rPr>
              <a:t>Special track </a:t>
            </a:r>
            <a:r>
              <a:rPr lang="en-US" sz="2400" smtClean="0"/>
              <a:t>at AWRA National meeting in Tysons Corner, VA, Nov 6, 2014</a:t>
            </a:r>
          </a:p>
          <a:p>
            <a:pPr lvl="1"/>
            <a:endParaRPr lang="en-US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6388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Major Transitions in Geospatial Info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295400"/>
            <a:ext cx="4632325" cy="5189538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Paper maps to digital data</a:t>
            </a:r>
          </a:p>
          <a:p>
            <a:pPr lvl="1"/>
            <a:r>
              <a:rPr lang="en-US" sz="2800" dirty="0" smtClean="0"/>
              <a:t>National Spatial Data Infrastructure development</a:t>
            </a:r>
            <a:endParaRPr lang="en-US" sz="2800" i="1" dirty="0" smtClean="0"/>
          </a:p>
          <a:p>
            <a:pPr lvl="1"/>
            <a:r>
              <a:rPr lang="en-US" sz="2800" dirty="0" smtClean="0"/>
              <a:t>Started in 1990’s</a:t>
            </a:r>
          </a:p>
          <a:p>
            <a:pPr lvl="1"/>
            <a:r>
              <a:rPr lang="en-US" sz="2800" dirty="0" smtClean="0"/>
              <a:t>Took more than a decade to complete</a:t>
            </a:r>
          </a:p>
          <a:p>
            <a:r>
              <a:rPr lang="en-US" sz="2800" i="1" dirty="0" smtClean="0">
                <a:solidFill>
                  <a:srgbClr val="0070C0"/>
                </a:solidFill>
              </a:rPr>
              <a:t>Digital data to web services</a:t>
            </a:r>
          </a:p>
          <a:p>
            <a:pPr lvl="1"/>
            <a:r>
              <a:rPr lang="en-US" sz="2800" dirty="0" smtClean="0"/>
              <a:t>Started several years ago</a:t>
            </a:r>
          </a:p>
          <a:p>
            <a:pPr lvl="1"/>
            <a:r>
              <a:rPr lang="en-US" sz="2800" dirty="0" smtClean="0"/>
              <a:t>Will take years to complete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475988" y="2034664"/>
            <a:ext cx="117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8507" y="2961567"/>
            <a:ext cx="10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0016" y="3847854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Services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6487475" y="2362082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26729" y="810768"/>
            <a:ext cx="8439396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605367" y="3288985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06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2098</Words>
  <Application>Microsoft Office PowerPoint</Application>
  <PresentationFormat>On-screen Show (4:3)</PresentationFormat>
  <Paragraphs>388</Paragraphs>
  <Slides>54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Office Theme</vt:lpstr>
      <vt:lpstr>Optional_Corporate_PPT_Template-Arial</vt:lpstr>
      <vt:lpstr>1_Optional_Corporate_PPT_Template-Arial</vt:lpstr>
      <vt:lpstr>3_Office Theme</vt:lpstr>
      <vt:lpstr>4_Office Theme</vt:lpstr>
      <vt:lpstr>1_Office Theme</vt:lpstr>
      <vt:lpstr>VISIO</vt:lpstr>
      <vt:lpstr>Developments in  Water Information Sharing</vt:lpstr>
      <vt:lpstr>Three Important Developments</vt:lpstr>
      <vt:lpstr>Three Important Developments</vt:lpstr>
      <vt:lpstr>President’s Climate Data Initiative</vt:lpstr>
      <vt:lpstr>Goals of Climate Data Initiative</vt:lpstr>
      <vt:lpstr>Open Water Data Initiative</vt:lpstr>
      <vt:lpstr>ACWI – Advisory Committee on Water Information</vt:lpstr>
      <vt:lpstr>Collaboration with the American Water Resources Association </vt:lpstr>
      <vt:lpstr>Major Transitions in Geospatial Info</vt:lpstr>
      <vt:lpstr>Geospatial Services </vt:lpstr>
      <vt:lpstr>National Spatial Data Infrastructure (NSDI)</vt:lpstr>
      <vt:lpstr>Open Water Data Initiative</vt:lpstr>
      <vt:lpstr>National Water Data Infrastructure (NWDI)</vt:lpstr>
      <vt:lpstr>Hydrologic Measurement</vt:lpstr>
      <vt:lpstr>PowerPoint Presentation</vt:lpstr>
      <vt:lpstr>WaterML Web Services –  CUAHSI, USGS, OGC, WMO …..</vt:lpstr>
      <vt:lpstr>Water Data Distribution by US Geological Survey</vt:lpstr>
      <vt:lpstr>Open Geospatial Consortium</vt:lpstr>
      <vt:lpstr>OGC/WMO Hydrology Domain Working Group</vt:lpstr>
      <vt:lpstr>WMO is adopting WaterML</vt:lpstr>
      <vt:lpstr>GEOSS – Global Earth Observation System of Systems</vt:lpstr>
      <vt:lpstr>Global Streamflow Services</vt:lpstr>
      <vt:lpstr>PowerPoint Presentation</vt:lpstr>
      <vt:lpstr>Three Important Developments</vt:lpstr>
      <vt:lpstr>PowerPoint Presentation</vt:lpstr>
      <vt:lpstr>PowerPoint Presentation</vt:lpstr>
      <vt:lpstr>PowerPoint Presentation</vt:lpstr>
      <vt:lpstr>NWS River Forecast Centers</vt:lpstr>
      <vt:lpstr>Nationally Synthesize Operations of Regional River Forecast Centers</vt:lpstr>
      <vt:lpstr>PowerPoint Presentation</vt:lpstr>
      <vt:lpstr>Transformative Research (NSF)</vt:lpstr>
      <vt:lpstr>Three Important Developments</vt:lpstr>
      <vt:lpstr>National Flood Interoperability Experiment (NFIE)</vt:lpstr>
      <vt:lpstr>NFIE Goal: Connect National Scale Flood Modeling with Local emergency planning and response</vt:lpstr>
      <vt:lpstr>National Flood Interoperability Experiment: Project Elements</vt:lpstr>
      <vt:lpstr> Develop NWS Experimental Data Services</vt:lpstr>
      <vt:lpstr>NFIE: Proposed Timeline</vt:lpstr>
      <vt:lpstr>NFIE Academic Centers</vt:lpstr>
      <vt:lpstr>NHDPlus Geospatial base for National Water Data Infrastructure </vt:lpstr>
      <vt:lpstr>Rapid Model for flow on NHDPlus</vt:lpstr>
      <vt:lpstr>“Dynamic Downscaling” of NWS River Forecasts to NHDPlus</vt:lpstr>
      <vt:lpstr>Water Map and Data Services RAPID Streamflow Calculations – 47 NWS River Forecast basins downscaled to 5,175 NHDPlus catchments in San Antonio and Guadalupe basins</vt:lpstr>
      <vt:lpstr>Integration of Map and Data Services</vt:lpstr>
      <vt:lpstr>Flood hydrology and response</vt:lpstr>
      <vt:lpstr>Halloween Flood, Onion Creek, Austin, Texas, October 2013</vt:lpstr>
      <vt:lpstr>FEMA Flood Hazard Zone</vt:lpstr>
      <vt:lpstr>Real-Time Flood Inundation Mapping (USGS/NWS) </vt:lpstr>
      <vt:lpstr>Mitigation and Response Flood Levels</vt:lpstr>
      <vt:lpstr>National Flood Interoperability Experiment  Data Framework</vt:lpstr>
      <vt:lpstr>RiverML: Modular River Data Format </vt:lpstr>
      <vt:lpstr>Flood Modeling: Geometry and Flow </vt:lpstr>
      <vt:lpstr>HY_Features  as a theoretical framework (Irina Dornblut)</vt:lpstr>
      <vt:lpstr>HydroShare</vt:lpstr>
      <vt:lpstr>Conclusions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Water Data Infrastructure</dc:title>
  <dc:creator>Maidment, David R</dc:creator>
  <cp:lastModifiedBy>Maidment</cp:lastModifiedBy>
  <cp:revision>73</cp:revision>
  <dcterms:created xsi:type="dcterms:W3CDTF">2014-03-24T22:14:31Z</dcterms:created>
  <dcterms:modified xsi:type="dcterms:W3CDTF">2014-08-23T20:31:49Z</dcterms:modified>
</cp:coreProperties>
</file>