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6414" r:id="rId4"/>
    <p:sldId id="6806" r:id="rId5"/>
    <p:sldId id="6840" r:id="rId6"/>
    <p:sldId id="775" r:id="rId7"/>
    <p:sldId id="6838" r:id="rId8"/>
    <p:sldId id="500" r:id="rId9"/>
    <p:sldId id="503" r:id="rId10"/>
    <p:sldId id="504" r:id="rId11"/>
    <p:sldId id="507" r:id="rId12"/>
    <p:sldId id="359" r:id="rId13"/>
    <p:sldId id="360" r:id="rId14"/>
    <p:sldId id="366" r:id="rId15"/>
    <p:sldId id="1275" r:id="rId16"/>
    <p:sldId id="6843" r:id="rId17"/>
    <p:sldId id="6847" r:id="rId18"/>
    <p:sldId id="6848" r:id="rId19"/>
    <p:sldId id="6849" r:id="rId20"/>
    <p:sldId id="6837" r:id="rId21"/>
    <p:sldId id="257" r:id="rId22"/>
    <p:sldId id="6846" r:id="rId23"/>
    <p:sldId id="263" r:id="rId24"/>
    <p:sldId id="684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51" d="100"/>
          <a:sy n="51" d="100"/>
        </p:scale>
        <p:origin x="91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bout:blank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Routes of water vapour in the Chingaza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59F-4247-A06D-0BC594D319E5}"/>
              </c:ext>
            </c:extLst>
          </c:dPt>
          <c:dPt>
            <c:idx val="1"/>
            <c:bubble3D val="0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59F-4247-A06D-0BC594D319E5}"/>
              </c:ext>
            </c:extLst>
          </c:dPt>
          <c:dPt>
            <c:idx val="2"/>
            <c:bubble3D val="0"/>
            <c:spPr>
              <a:solidFill>
                <a:schemeClr val="accent5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59F-4247-A06D-0BC594D319E5}"/>
              </c:ext>
            </c:extLst>
          </c:dPt>
          <c:dPt>
            <c:idx val="3"/>
            <c:bubble3D val="0"/>
            <c:spPr>
              <a:solidFill>
                <a:schemeClr val="accent5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59F-4247-A06D-0BC594D319E5}"/>
              </c:ext>
            </c:extLst>
          </c:dPt>
          <c:dLbls>
            <c:dLbl>
              <c:idx val="0"/>
              <c:layout>
                <c:manualLayout>
                  <c:x val="6.7069932472372418E-2"/>
                  <c:y val="-2.7777777777777776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Other regions</a:t>
                    </a:r>
                    <a:endParaRPr lang="en-US" sz="16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747283014546545"/>
                      <c:h val="0.322213473315835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B59F-4247-A06D-0BC594D319E5}"/>
                </c:ext>
              </c:extLst>
            </c:dLbl>
            <c:dLbl>
              <c:idx val="1"/>
              <c:layout>
                <c:manualLayout>
                  <c:x val="0.2412233726160479"/>
                  <c:y val="-8.2176108194808972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/>
                      <a:t>Amazon</a:t>
                    </a:r>
                    <a:r>
                      <a:rPr lang="en-US" sz="1600" baseline="0" dirty="0"/>
                      <a:t>
</a:t>
                    </a:r>
                    <a:fld id="{F8295683-465B-4CA0-8BA3-50C142C4A8C1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64426493244087"/>
                      <c:h val="0.270727981918926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9F-4247-A06D-0BC594D319E5}"/>
                </c:ext>
              </c:extLst>
            </c:dLbl>
            <c:dLbl>
              <c:idx val="2"/>
              <c:layout>
                <c:manualLayout>
                  <c:x val="9.2650825352082401E-8"/>
                  <c:y val="0.1111112933799941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F43C6D-C694-42C7-ACE3-265E21B90EE2}" type="CATEGORYNAME">
                      <a:rPr lang="en-US" sz="1400" smtClean="0"/>
                      <a:pPr>
                        <a:defRPr sz="1400"/>
                      </a:pPr>
                      <a:t>[CATEGORY NAME]</a:t>
                    </a:fld>
                    <a:r>
                      <a:rPr lang="en-US" sz="1400" baseline="0" dirty="0"/>
                      <a:t>
</a:t>
                    </a:r>
                    <a:fld id="{57A0C0E6-9CC2-497A-86CA-C93052B2511F}" type="PERCENTAGE">
                      <a:rPr lang="en-US" sz="1400" baseline="0"/>
                      <a:pPr>
                        <a:defRPr sz="140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99905949256343"/>
                      <c:h val="0.32221347331583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59F-4247-A06D-0BC594D319E5}"/>
                </c:ext>
              </c:extLst>
            </c:dLbl>
            <c:dLbl>
              <c:idx val="3"/>
              <c:layout>
                <c:manualLayout>
                  <c:x val="-0.19702420373101168"/>
                  <c:y val="0.1435185185185185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Ocean
</a:t>
                    </a:r>
                    <a:fld id="{B07800C2-D2C4-4896-B897-97B6FA5F9EC2}" type="PERCENTAGE">
                      <a:rPr lang="en-US" sz="1600" baseline="0"/>
                      <a:pPr>
                        <a:defRPr sz="1600"/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59F-4247-A06D-0BC594D319E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Sheet1!$L$11:$L$14</c:f>
              <c:strCache>
                <c:ptCount val="4"/>
                <c:pt idx="0">
                  <c:v>Otras Regiones</c:v>
                </c:pt>
                <c:pt idx="1">
                  <c:v>Cuenca del Amazonas</c:v>
                </c:pt>
                <c:pt idx="2">
                  <c:v>Orinoquia</c:v>
                </c:pt>
                <c:pt idx="3">
                  <c:v>Oceanos</c:v>
                </c:pt>
              </c:strCache>
            </c:strRef>
          </c:cat>
          <c:val>
            <c:numRef>
              <c:f>Sheet1!$M$11:$M$14</c:f>
              <c:numCache>
                <c:formatCode>General</c:formatCode>
                <c:ptCount val="4"/>
                <c:pt idx="0">
                  <c:v>37.299999999999997</c:v>
                </c:pt>
                <c:pt idx="1">
                  <c:v>23.7</c:v>
                </c:pt>
                <c:pt idx="2">
                  <c:v>25.2</c:v>
                </c:pt>
                <c:pt idx="3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9F-4247-A06D-0BC594D319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C43B2-47D8-41D8-BE77-8D08A751DD79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47154-1E65-4F9A-B9F8-D4F4CE0E2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5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62687" cy="3522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370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07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B472-A56A-4068-BAE2-312136B0D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66808-B77E-4D49-AE03-19FBDB115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DF14B-0D44-41C0-8E13-797F6497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0C8C-9F0C-4851-8355-728E87EB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A123F-97F1-4712-B08F-46D660BC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A545-E3BF-4B6A-9535-5F06B3EC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AE019-65C1-4D8A-BE09-24E8FF043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AF56F-1FE1-4CC5-B436-85F93B1C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B8A4C-623D-43E1-BF12-3A18D3AD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8EA60-248E-4ECC-BFB0-D17925B8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06FD0E-AC0B-4CF4-82AC-27D1F1B0F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E2890-CDD0-4206-8846-5C32DDC8F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99637-661F-4091-9836-86721A833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A209-98D7-4AD9-8EB1-1D5BA050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E4D15-9E44-4156-BCEB-E998BDFE1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16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22525991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7329103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3140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0363076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56893594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86564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288823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7697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8DF3-E4E6-456F-8D3D-73699D14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1663-992A-4A0D-B742-566CCBF35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CF8CE-2633-46F0-8CE6-F96878D0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5AEA9-4173-4CEC-9624-9D299AA7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4629A-09ED-489E-A3D7-E04224A73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32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16248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582348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77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67022164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34106507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7762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1069572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601808061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757272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045074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2C53F-6E3E-4BFF-8D28-DB69BADC3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7ED62-95A7-4157-837D-B2EBC4EA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7BE10-8456-4FAC-BF26-5A5ED0C5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C4D68-BD13-40B8-91CC-7E8C28B7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E2351-480A-4C49-B850-F3EF8547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14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7286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5556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4902346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4/18/2024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38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4/18/2024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32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6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6298-3BA2-4F52-AFD8-2048C70B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D4BF8-4C9C-4C21-AE2F-B11A81B19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1CD821-80DB-473D-AF23-A208CDBB0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94D67-FF15-43DC-B60B-4C1D6298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46489-BC64-4037-B29D-21C0FC013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711E5-208A-489B-972F-4EECDCF14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6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DE959-4C7B-49C9-ACD4-A56C49A9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60A3B-7B08-4B5E-B245-AB93BD040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5B8F2-7840-4F55-BDD9-4B1924B6A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D9FB46-CC75-4EBF-8888-CC53786D6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B2108A-7913-4917-91BC-81206D30B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91396C-9DA3-484A-8FBB-AFBD5103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6831B-733D-446E-91A8-E08237F1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ED50E-4687-487E-A21A-4F63A881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664E-8B96-4C59-8983-48CA2E695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61A03-B2E1-4525-A8E4-C83ADDF9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5F09F-0D33-4D5C-99EF-155472B2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463C0-96EE-4122-BC39-AAA31009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1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49A5F-01EB-4D87-8E9F-E0C74B3A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D18CDD-98FC-4C54-B4AC-0ADBD18C7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DF2CE-7905-4D8E-8A58-20F45C0F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05D0-4AC2-4325-B0B2-1A96B5E60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02E8A-BD64-48E3-8B66-2CAD59C6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25D27-CB7B-41C6-860C-0FAFF5F60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E26CB-1C67-4EB7-8401-7554AC09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9DAA5-93AD-4A1A-BF1F-9C97C561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E8167-CB5B-475E-A7B7-EB1A84E4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44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A829E-EB3C-424D-AC99-C4E1C1863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45F561-B712-47D8-BD87-E76EED662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2128C-2A23-4D15-8368-D25C25F84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E439A-4D5C-477E-83AB-8DC4E137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A610C-A184-4DA9-AF45-DFFA0B2D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5E000-E1FE-4D7D-AA79-01C1550A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CCE617-1169-4C1B-867A-5D46A840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D0449-658E-4498-8A10-F31836779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66017-C732-4ED4-9F58-E53D3B7E7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A9A27-94EC-4485-A819-2B82EF1D2AFC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38295-C3FE-441C-ADA6-838FFCD4A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3707F-2666-4084-B670-47BB5CCA8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6023A-DC77-40A9-BC7B-E9D08DB6F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2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134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2562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ater.noaa.gov/" TargetMode="Externa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chart" Target="../charts/chart1.xml"/><Relationship Id="rId9" Type="http://schemas.openxmlformats.org/officeDocument/2006/relationships/image" Target="../media/image5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18CC24-61A6-1B2A-F1D6-DE50ACC2F1AF}"/>
              </a:ext>
            </a:extLst>
          </p:cNvPr>
          <p:cNvSpPr txBox="1"/>
          <p:nvPr/>
        </p:nvSpPr>
        <p:spPr>
          <a:xfrm>
            <a:off x="381966" y="597852"/>
            <a:ext cx="11061890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A Decade of Innovation: from National Water Model to Global Impact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D39DA-970E-1AAF-FA73-AB6571AD2159}"/>
              </a:ext>
            </a:extLst>
          </p:cNvPr>
          <p:cNvSpPr txBox="1"/>
          <p:nvPr/>
        </p:nvSpPr>
        <p:spPr>
          <a:xfrm>
            <a:off x="3672374" y="1503430"/>
            <a:ext cx="5017666" cy="37574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Presented by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Subtitle 1">
            <a:extLst>
              <a:ext uri="{FF2B5EF4-FFF2-40B4-BE49-F238E27FC236}">
                <a16:creationId xmlns:a16="http://schemas.microsoft.com/office/drawing/2014/main" id="{D23D6F75-854E-4418-10D8-C6297EDEAFE7}"/>
              </a:ext>
            </a:extLst>
          </p:cNvPr>
          <p:cNvSpPr txBox="1">
            <a:spLocks/>
          </p:cNvSpPr>
          <p:nvPr/>
        </p:nvSpPr>
        <p:spPr>
          <a:xfrm>
            <a:off x="2421461" y="2353928"/>
            <a:ext cx="7971355" cy="3135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David R. Maidment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Center for Water and the Environment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University of Texas at Austin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Presented to: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IHE-Delft Institute for Water Education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300" b="1" i="1" dirty="0">
                <a:solidFill>
                  <a:prstClr val="black"/>
                </a:solidFill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19 April 2024</a:t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</a:b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4" name="Subtitle 1">
            <a:extLst>
              <a:ext uri="{FF2B5EF4-FFF2-40B4-BE49-F238E27FC236}">
                <a16:creationId xmlns:a16="http://schemas.microsoft.com/office/drawing/2014/main" id="{F221F60B-EAD9-2618-77B3-BFDE24EF3139}"/>
              </a:ext>
            </a:extLst>
          </p:cNvPr>
          <p:cNvSpPr txBox="1">
            <a:spLocks/>
          </p:cNvSpPr>
          <p:nvPr/>
        </p:nvSpPr>
        <p:spPr>
          <a:xfrm>
            <a:off x="2225226" y="3870493"/>
            <a:ext cx="4032227" cy="1189229"/>
          </a:xfrm>
          <a:prstGeom prst="rect">
            <a:avLst/>
          </a:prstGeom>
        </p:spPr>
        <p:txBody>
          <a:bodyPr>
            <a:norm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0E1C85-BB0E-FA94-7092-5AEB73C75480}"/>
              </a:ext>
            </a:extLst>
          </p:cNvPr>
          <p:cNvSpPr txBox="1"/>
          <p:nvPr/>
        </p:nvSpPr>
        <p:spPr>
          <a:xfrm>
            <a:off x="1369672" y="5720742"/>
            <a:ext cx="8933520" cy="55399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Acknowledgments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: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ＭＳ Ｐゴシック"/>
              </a:rPr>
              <a:t>NOAA National Weather Service, US Geological Survey, Texas Department of Transportation, ESRI, KISTERS, colleagues and students at University of Texas at Austin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8" name="wateryear_2015_2016_CONUS_1920x1166_short">
            <a:hlinkClick r:id="" action="ppaction://media"/>
            <a:extLst>
              <a:ext uri="{FF2B5EF4-FFF2-40B4-BE49-F238E27FC236}">
                <a16:creationId xmlns:a16="http://schemas.microsoft.com/office/drawing/2014/main" id="{6D3F07AA-A794-4B8B-A577-307A449D32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121" y="1879174"/>
            <a:ext cx="3278916" cy="19913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D3F614-DC15-4EBE-8CB6-A8CA451BE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873" y="1964362"/>
            <a:ext cx="3588873" cy="186279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43459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972" y="1828808"/>
            <a:ext cx="7892071" cy="4277337"/>
          </a:xfrm>
          <a:prstGeom prst="rect">
            <a:avLst/>
          </a:prstGeom>
          <a:noFill/>
          <a:ln w="28575" cmpd="sng">
            <a:solidFill>
              <a:schemeClr val="tx2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09807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RAPID River Routing Model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iver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pplication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arallel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Computat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I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on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</a:rPr>
              <a:t>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ischarge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479470" y="3471416"/>
            <a:ext cx="170584" cy="170584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8218054" y="3236400"/>
            <a:ext cx="457200" cy="228600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Flow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8662054" y="3800668"/>
            <a:ext cx="1524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135568" y="4953013"/>
            <a:ext cx="1369635" cy="1160337"/>
            <a:chOff x="611565" y="4953000"/>
            <a:chExt cx="1369635" cy="116033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1565" y="4953000"/>
              <a:ext cx="1369635" cy="11603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62000" y="5585068"/>
              <a:ext cx="1524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7400" y="5026025"/>
              <a:ext cx="1066800" cy="24663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Legend</a:t>
              </a: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10800000">
              <a:off x="749808" y="5334000"/>
              <a:ext cx="176784" cy="152400"/>
            </a:xfrm>
            <a:prstGeom prst="triangle">
              <a:avLst/>
            </a:prstGeom>
            <a:solidFill>
              <a:srgbClr val="CC00FF"/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10575" y="5835750"/>
              <a:ext cx="268800" cy="184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64775" y="5278012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64775" y="5530863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Junction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64775" y="5803913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Catchment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142768" y="1524000"/>
            <a:ext cx="3511940" cy="533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Routing of flow through the river network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07988" y="2209800"/>
            <a:ext cx="3056144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Forcing: Runoff and reservoir releases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00656" y="6203793"/>
            <a:ext cx="1791438" cy="236219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http://rapid-hub.org/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61682" y="2174749"/>
            <a:ext cx="171808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NHDPlus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Catchment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094625" y="2323152"/>
            <a:ext cx="633327" cy="383969"/>
            <a:chOff x="5570623" y="2323139"/>
            <a:chExt cx="633327" cy="383969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H="1">
              <a:off x="5570623" y="2323139"/>
              <a:ext cx="397040" cy="383969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5962650" y="2323139"/>
              <a:ext cx="2413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7490730" y="168424"/>
            <a:ext cx="2932816" cy="1302786"/>
            <a:chOff x="5966728" y="168424"/>
            <a:chExt cx="2932816" cy="1302786"/>
          </a:xfrm>
        </p:grpSpPr>
        <p:grpSp>
          <p:nvGrpSpPr>
            <p:cNvPr id="36" name="Group 35"/>
            <p:cNvGrpSpPr/>
            <p:nvPr/>
          </p:nvGrpSpPr>
          <p:grpSpPr>
            <a:xfrm>
              <a:off x="5966728" y="457200"/>
              <a:ext cx="2786246" cy="1014010"/>
              <a:chOff x="5865128" y="578771"/>
              <a:chExt cx="2786246" cy="1014010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865128" y="1004058"/>
                <a:ext cx="2430049" cy="58872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S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prism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=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K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Q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S</a:t>
                </a:r>
                <a:r>
                  <a:rPr kumimoji="0" lang="en-US" sz="16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wedge</a:t>
                </a:r>
                <a:r>
                  <a:rPr kumimoji="0" lang="en-US" sz="16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=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KX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 (I – Q)</a:t>
                </a: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 rot="21397274">
                <a:off x="6401469" y="578771"/>
                <a:ext cx="2249905" cy="1013841"/>
                <a:chOff x="6617369" y="591471"/>
                <a:chExt cx="2249905" cy="1013841"/>
              </a:xfrm>
            </p:grpSpPr>
            <p:grpSp>
              <p:nvGrpSpPr>
                <p:cNvPr id="43" name="Group 42"/>
                <p:cNvGrpSpPr/>
                <p:nvPr/>
              </p:nvGrpSpPr>
              <p:grpSpPr>
                <a:xfrm>
                  <a:off x="7116635" y="591471"/>
                  <a:ext cx="1310048" cy="494814"/>
                  <a:chOff x="6991459" y="461172"/>
                  <a:chExt cx="1703639" cy="643476"/>
                </a:xfrm>
              </p:grpSpPr>
              <p:sp>
                <p:nvSpPr>
                  <p:cNvPr id="45" name="Isosceles Triangle 44"/>
                  <p:cNvSpPr/>
                  <p:nvPr/>
                </p:nvSpPr>
                <p:spPr bwMode="auto">
                  <a:xfrm rot="1422264">
                    <a:off x="7122263" y="461172"/>
                    <a:ext cx="1572835" cy="36512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 bwMode="auto">
                  <a:xfrm rot="1425084">
                    <a:off x="6991459" y="791072"/>
                    <a:ext cx="1576137" cy="313576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</a:endParaRPr>
                  </a:p>
                </p:txBody>
              </p:sp>
            </p:grpSp>
            <p:cxnSp>
              <p:nvCxnSpPr>
                <p:cNvPr id="44" name="Straight Connector 43"/>
                <p:cNvCxnSpPr/>
                <p:nvPr/>
              </p:nvCxnSpPr>
              <p:spPr bwMode="auto">
                <a:xfrm>
                  <a:off x="6617369" y="617040"/>
                  <a:ext cx="2249905" cy="98827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7985144" y="16842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Muskingum</a:t>
              </a:r>
            </a:p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Method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42770" y="1819802"/>
            <a:ext cx="7906475" cy="4284542"/>
            <a:chOff x="618769" y="1819802"/>
            <a:chExt cx="7906475" cy="4284542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108654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195170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281687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682044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4547212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5412380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6277548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007887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7142716" y="1819802"/>
              <a:ext cx="0" cy="4284542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 flipH="1">
              <a:off x="618769" y="2066405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H="1">
              <a:off x="625971" y="2943431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H="1">
              <a:off x="625971" y="3820457"/>
              <a:ext cx="7892070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H="1">
              <a:off x="618769" y="4697483"/>
              <a:ext cx="7906475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H="1">
              <a:off x="625971" y="5574510"/>
              <a:ext cx="7892071" cy="0"/>
            </a:xfrm>
            <a:prstGeom prst="line">
              <a:avLst/>
            </a:prstGeom>
            <a:noFill/>
            <a:ln w="19050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6F3DC0-0EDB-4708-9A98-CBFFD0AFF95A}"/>
              </a:ext>
            </a:extLst>
          </p:cNvPr>
          <p:cNvSpPr txBox="1"/>
          <p:nvPr/>
        </p:nvSpPr>
        <p:spPr>
          <a:xfrm>
            <a:off x="298547" y="3554829"/>
            <a:ext cx="1634074" cy="9240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982D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Weather modeling on square grid cells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C8339F6-ED4D-4C0C-A98B-77EC9CBCFC7A}"/>
              </a:ext>
            </a:extLst>
          </p:cNvPr>
          <p:cNvSpPr txBox="1"/>
          <p:nvPr/>
        </p:nvSpPr>
        <p:spPr>
          <a:xfrm>
            <a:off x="10219548" y="3465000"/>
            <a:ext cx="1634074" cy="9240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Hydrologic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 modeling  on catchments and streams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F63AE-4C6E-42B7-BC57-3AC72C689B03}"/>
              </a:ext>
            </a:extLst>
          </p:cNvPr>
          <p:cNvSpPr txBox="1"/>
          <p:nvPr/>
        </p:nvSpPr>
        <p:spPr>
          <a:xfrm>
            <a:off x="2200897" y="6267422"/>
            <a:ext cx="897278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Model Creator: Cedric David</a:t>
            </a:r>
          </a:p>
        </p:txBody>
      </p:sp>
    </p:spTree>
    <p:extLst>
      <p:ext uri="{BB962C8B-B14F-4D97-AF65-F5344CB8AC3E}">
        <p14:creationId xmlns:p14="http://schemas.microsoft.com/office/powerpoint/2010/main" val="35443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loud 39"/>
          <p:cNvSpPr/>
          <p:nvPr/>
        </p:nvSpPr>
        <p:spPr bwMode="auto">
          <a:xfrm rot="1800000">
            <a:off x="3070526" y="4367557"/>
            <a:ext cx="2255178" cy="1506063"/>
          </a:xfrm>
          <a:prstGeom prst="clou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2911" y="1466907"/>
            <a:ext cx="3026178" cy="19345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901" y="5378040"/>
            <a:ext cx="1895353" cy="10416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50" name="Picture 2" descr="http://rapidrefresh.noaa.gov/HRRR/for_web/hrrr_jet/2015041500/full/3hap_sfc_f1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13651" r="8166" b="12490"/>
          <a:stretch/>
        </p:blipFill>
        <p:spPr bwMode="auto">
          <a:xfrm>
            <a:off x="2012473" y="1466908"/>
            <a:ext cx="2101874" cy="1323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2827506" y="2931337"/>
            <a:ext cx="484632" cy="536187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20223" r="11647" b="19566"/>
          <a:stretch/>
        </p:blipFill>
        <p:spPr bwMode="auto">
          <a:xfrm>
            <a:off x="2012473" y="3608411"/>
            <a:ext cx="2101874" cy="13244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808238" y="2481586"/>
            <a:ext cx="523325" cy="525075"/>
            <a:chOff x="61148" y="2843805"/>
            <a:chExt cx="523325" cy="525075"/>
          </a:xfrm>
        </p:grpSpPr>
        <p:sp>
          <p:nvSpPr>
            <p:cNvPr id="8" name="Oval 7"/>
            <p:cNvSpPr/>
            <p:nvPr/>
          </p:nvSpPr>
          <p:spPr bwMode="auto">
            <a:xfrm>
              <a:off x="103615" y="2887147"/>
              <a:ext cx="438393" cy="438393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2054" name="Picture 6" descr="http://tauntonboh.homestead.com/noaa_logo_op_598x600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CFEFB"/>
                </a:clrFrom>
                <a:clrTo>
                  <a:srgbClr val="FC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48" y="2843805"/>
              <a:ext cx="523325" cy="525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s://wiki.ucar.edu/download/attachments/52004557/ncar-logo-lg.jpg?api=v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99" y="4605360"/>
            <a:ext cx="869346" cy="27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Bent Arrow 35"/>
          <p:cNvSpPr/>
          <p:nvPr/>
        </p:nvSpPr>
        <p:spPr bwMode="auto">
          <a:xfrm flipV="1">
            <a:off x="2954186" y="5062517"/>
            <a:ext cx="1455889" cy="938232"/>
          </a:xfrm>
          <a:prstGeom prst="bentArrow">
            <a:avLst>
              <a:gd name="adj1" fmla="val 29682"/>
              <a:gd name="adj2" fmla="val 25000"/>
              <a:gd name="adj3" fmla="val 25000"/>
              <a:gd name="adj4" fmla="val 43750"/>
            </a:avLst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2" name="Down Arrow 41"/>
          <p:cNvSpPr/>
          <p:nvPr/>
        </p:nvSpPr>
        <p:spPr bwMode="auto">
          <a:xfrm>
            <a:off x="5853684" y="3702603"/>
            <a:ext cx="484632" cy="996950"/>
          </a:xfrm>
          <a:prstGeom prst="downArrow">
            <a:avLst/>
          </a:prstGeom>
          <a:solidFill>
            <a:srgbClr val="CCFF99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3684" y="1241824"/>
            <a:ext cx="2138106" cy="21048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095452" y="6188509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Grid to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catchment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38316" y="3729762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NHDPlus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to RAPID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90843" y="3014433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Forcing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59321" y="4083288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WRF-Hydro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62442" y="2022631"/>
            <a:ext cx="614761" cy="21209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HRRR</a:t>
            </a:r>
          </a:p>
        </p:txBody>
      </p:sp>
      <p:pic>
        <p:nvPicPr>
          <p:cNvPr id="2056" name="Picture 8" descr="http://vueworks.com/wp-content/uploads/2011/08/esri-logo.g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88" y="5912001"/>
            <a:ext cx="918220" cy="41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2"/>
          <p:cNvSpPr txBox="1">
            <a:spLocks/>
          </p:cNvSpPr>
          <p:nvPr/>
        </p:nvSpPr>
        <p:spPr>
          <a:xfrm>
            <a:off x="1240927" y="453531"/>
            <a:ext cx="10316307" cy="5486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Leveraging US and European Weather Forecasting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2015 Summer Institute at National Water Center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23649" y="4670573"/>
            <a:ext cx="1808179" cy="37466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AC15A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TACC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AC15A">
                  <a:lumMod val="75000"/>
                </a:srgbClr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D9FC8-F7C9-4392-B5FC-95746F0B9481}"/>
              </a:ext>
            </a:extLst>
          </p:cNvPr>
          <p:cNvSpPr txBox="1"/>
          <p:nvPr/>
        </p:nvSpPr>
        <p:spPr>
          <a:xfrm>
            <a:off x="481370" y="2971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United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States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426949-9325-4E5B-87BE-8A8DD0864C03}"/>
              </a:ext>
            </a:extLst>
          </p:cNvPr>
          <p:cNvSpPr txBox="1"/>
          <p:nvPr/>
        </p:nvSpPr>
        <p:spPr>
          <a:xfrm>
            <a:off x="10244478" y="5845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E8DFF8-41E7-4893-95B6-70AF8615595C}"/>
              </a:ext>
            </a:extLst>
          </p:cNvPr>
          <p:cNvGrpSpPr/>
          <p:nvPr/>
        </p:nvGrpSpPr>
        <p:grpSpPr>
          <a:xfrm>
            <a:off x="6584353" y="1174172"/>
            <a:ext cx="4748508" cy="5245529"/>
            <a:chOff x="6584353" y="1174172"/>
            <a:chExt cx="4748508" cy="524552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293FFC1-1378-46CB-A9F3-7245ACC81A60}"/>
                </a:ext>
              </a:extLst>
            </p:cNvPr>
            <p:cNvGrpSpPr/>
            <p:nvPr/>
          </p:nvGrpSpPr>
          <p:grpSpPr>
            <a:xfrm>
              <a:off x="6584353" y="2871957"/>
              <a:ext cx="4117325" cy="3547744"/>
              <a:chOff x="6584353" y="2871957"/>
              <a:chExt cx="4117325" cy="3547744"/>
            </a:xfrm>
          </p:grpSpPr>
          <p:sp>
            <p:nvSpPr>
              <p:cNvPr id="32" name="Cloud 31"/>
              <p:cNvSpPr/>
              <p:nvPr/>
            </p:nvSpPr>
            <p:spPr bwMode="auto">
              <a:xfrm rot="19800000" flipV="1">
                <a:off x="6584353" y="4367556"/>
                <a:ext cx="2255178" cy="1506063"/>
              </a:xfrm>
              <a:prstGeom prst="cloud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pic>
            <p:nvPicPr>
              <p:cNvPr id="2058" name="Picture 10" descr="http://upload.wikimedia.org/wikipedia/en/archive/b/b3/20110309193628!Microsoft_Research_logo.jpg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97409" y="4700965"/>
                <a:ext cx="823361" cy="229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C:\Users\deng7365\AppData\Local\Temp\SNAGHTMLbac10d3.PNG"/>
              <p:cNvPicPr/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2" t="12410" r="3526" b="26242"/>
              <a:stretch/>
            </p:blipFill>
            <p:spPr bwMode="auto">
              <a:xfrm>
                <a:off x="8081064" y="3607679"/>
                <a:ext cx="2103120" cy="132588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228535" y="4083288"/>
                <a:ext cx="1808179" cy="37466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ECMWF</a:t>
                </a: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88832" y="5378040"/>
                <a:ext cx="1895353" cy="1041661"/>
              </a:xfrm>
              <a:prstGeom prst="rect">
                <a:avLst/>
              </a:prstGeom>
              <a:ln w="3175">
                <a:solidFill>
                  <a:schemeClr val="tx1"/>
                </a:solidFill>
              </a:ln>
            </p:spPr>
          </p:pic>
          <p:sp>
            <p:nvSpPr>
              <p:cNvPr id="43" name="Bent Arrow 42"/>
              <p:cNvSpPr/>
              <p:nvPr/>
            </p:nvSpPr>
            <p:spPr bwMode="auto">
              <a:xfrm flipH="1" flipV="1">
                <a:off x="7609090" y="5061684"/>
                <a:ext cx="1455889" cy="938232"/>
              </a:xfrm>
              <a:prstGeom prst="bentArrow">
                <a:avLst>
                  <a:gd name="adj1" fmla="val 29682"/>
                  <a:gd name="adj2" fmla="val 25000"/>
                  <a:gd name="adj3" fmla="val 25000"/>
                  <a:gd name="adj4" fmla="val 43750"/>
                </a:avLst>
              </a:prstGeom>
              <a:solidFill>
                <a:srgbClr val="CCFF99"/>
              </a:solidFill>
              <a:ln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pic>
            <p:nvPicPr>
              <p:cNvPr id="33" name="Picture 4" descr="http://i1.wp.com/hepex.irstea.fr/wp-content/uploads/2013/07/bow_river_19_June_2013_glofas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89" t="21382" r="2230" b="2639"/>
              <a:stretch/>
            </p:blipFill>
            <p:spPr bwMode="auto">
              <a:xfrm>
                <a:off x="7791884" y="2951660"/>
                <a:ext cx="1273094" cy="9115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70635E0-94F8-4A08-A73C-37F6A86F83A4}"/>
                  </a:ext>
                </a:extLst>
              </p:cNvPr>
              <p:cNvSpPr txBox="1"/>
              <p:nvPr/>
            </p:nvSpPr>
            <p:spPr>
              <a:xfrm>
                <a:off x="9787278" y="2871957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Europe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DCEF64A-7039-4F3B-B77C-DAF60DEE1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06103" y="1174172"/>
              <a:ext cx="2726758" cy="1551911"/>
            </a:xfrm>
            <a:prstGeom prst="rect">
              <a:avLst/>
            </a:prstGeom>
          </p:spPr>
        </p:pic>
      </p:grpSp>
      <p:pic>
        <p:nvPicPr>
          <p:cNvPr id="35" name="Picture 2" descr="Imágenes integradas 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11" y="4699553"/>
            <a:ext cx="3026178" cy="201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JJ15_absFlow_conus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7631" y="673252"/>
            <a:ext cx="7211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/>
              </a:rPr>
              <a:t>Operational by National Weather Service in August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C70BE-5F45-4C48-B69E-4010C0FE3643}"/>
              </a:ext>
            </a:extLst>
          </p:cNvPr>
          <p:cNvSpPr txBox="1"/>
          <p:nvPr/>
        </p:nvSpPr>
        <p:spPr>
          <a:xfrm>
            <a:off x="6553200" y="100404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B638D0-B0A7-0F61-31A4-6EA643D7E70D}"/>
              </a:ext>
            </a:extLst>
          </p:cNvPr>
          <p:cNvCxnSpPr>
            <a:cxnSpLocks/>
          </p:cNvCxnSpPr>
          <p:nvPr/>
        </p:nvCxnSpPr>
        <p:spPr bwMode="auto">
          <a:xfrm>
            <a:off x="636499" y="715777"/>
            <a:ext cx="10744852" cy="0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972" y="306876"/>
            <a:ext cx="9750655" cy="484632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National</a:t>
            </a:r>
            <a:r>
              <a:rPr lang="en-US" sz="2400" dirty="0"/>
              <a:t> </a:t>
            </a:r>
            <a:r>
              <a:rPr lang="en-US" sz="2800" dirty="0"/>
              <a:t>Water Model –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691" y="1150519"/>
            <a:ext cx="5099379" cy="20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Four model outputs for forecast discharge: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Assimilation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(Current conditions)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Short Range Forecast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(18 hours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Medium Range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(10 days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Long Range Forecast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(30 days ahead)</a:t>
            </a:r>
          </a:p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pic>
        <p:nvPicPr>
          <p:cNvPr id="3" name="wateryear_2015_2016_CONUS_1920x1166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741" y="3191292"/>
            <a:ext cx="5532316" cy="33598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2693" y="846889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 forecast like weather 24/7/365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28D04-146D-4714-88C5-8ABDA9972E09}"/>
              </a:ext>
            </a:extLst>
          </p:cNvPr>
          <p:cNvSpPr txBox="1"/>
          <p:nvPr/>
        </p:nvSpPr>
        <p:spPr>
          <a:xfrm>
            <a:off x="6014955" y="5720127"/>
            <a:ext cx="5442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Water flow forecasts on 5.2 million km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of streams and rivers in 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DBB92F-A375-4E6E-9301-C85ACCE79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046" y="846888"/>
            <a:ext cx="3053462" cy="4814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440EE1-4E80-41BC-B049-2737D3624CE4}"/>
              </a:ext>
            </a:extLst>
          </p:cNvPr>
          <p:cNvSpPr txBox="1"/>
          <p:nvPr/>
        </p:nvSpPr>
        <p:spPr>
          <a:xfrm>
            <a:off x="8674807" y="928118"/>
            <a:ext cx="2272803" cy="44480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2016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Initial CONUS Water Model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FBE1E-09C1-4117-BB9C-63C6913007D9}"/>
              </a:ext>
            </a:extLst>
          </p:cNvPr>
          <p:cNvSpPr txBox="1"/>
          <p:nvPr/>
        </p:nvSpPr>
        <p:spPr>
          <a:xfrm>
            <a:off x="6882755" y="1759249"/>
            <a:ext cx="2067874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2019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Includes Hawaii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Medium Range Forecast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CE040-919B-470D-A516-6F902BD1B77E}"/>
              </a:ext>
            </a:extLst>
          </p:cNvPr>
          <p:cNvSpPr txBox="1"/>
          <p:nvPr/>
        </p:nvSpPr>
        <p:spPr>
          <a:xfrm>
            <a:off x="8736115" y="2841379"/>
            <a:ext cx="2067874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2021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Includes Puerto Rico …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Improved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3F9B9E-0550-4B35-A3B2-FB0EDFA20CDF}"/>
              </a:ext>
            </a:extLst>
          </p:cNvPr>
          <p:cNvSpPr txBox="1"/>
          <p:nvPr/>
        </p:nvSpPr>
        <p:spPr>
          <a:xfrm>
            <a:off x="6374006" y="3747484"/>
            <a:ext cx="2595262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2023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Includes part of Alaska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Combines riverine and coastal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A7AD5-B413-4615-BB1F-506DF83841FA}"/>
              </a:ext>
            </a:extLst>
          </p:cNvPr>
          <p:cNvSpPr txBox="1"/>
          <p:nvPr/>
        </p:nvSpPr>
        <p:spPr>
          <a:xfrm>
            <a:off x="8736115" y="4858706"/>
            <a:ext cx="1790555" cy="67563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Future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Next Generation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Modeling Framework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78351F-580F-4B73-8C67-CC0DBB45C96F}"/>
              </a:ext>
            </a:extLst>
          </p:cNvPr>
          <p:cNvSpPr txBox="1"/>
          <p:nvPr/>
        </p:nvSpPr>
        <p:spPr>
          <a:xfrm>
            <a:off x="7214437" y="105672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Versions</a:t>
            </a:r>
          </a:p>
        </p:txBody>
      </p:sp>
    </p:spTree>
    <p:extLst>
      <p:ext uri="{BB962C8B-B14F-4D97-AF65-F5344CB8AC3E}">
        <p14:creationId xmlns:p14="http://schemas.microsoft.com/office/powerpoint/2010/main" val="33578604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810A7-F8A6-4D45-AA4C-43E33A3C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National Water Prediction Service</a:t>
            </a:r>
            <a:br>
              <a:rPr lang="en-US" dirty="0"/>
            </a:br>
            <a:r>
              <a:rPr lang="en-US" dirty="0">
                <a:hlinkClick r:id="rId2"/>
              </a:rPr>
              <a:t>https://water.noaa.gov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8ED3F-B451-4EB1-AF48-989B2EF8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2" y="1082158"/>
            <a:ext cx="10594694" cy="514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96488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C27B-7D30-4EDD-9394-EB225BFF2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1002778" cy="484632"/>
          </a:xfrm>
        </p:spPr>
        <p:txBody>
          <a:bodyPr/>
          <a:lstStyle/>
          <a:p>
            <a:r>
              <a:rPr lang="en-US" sz="2800" dirty="0"/>
              <a:t>US National Water Prediction Service</a:t>
            </a:r>
            <a:br>
              <a:rPr lang="en-US" dirty="0"/>
            </a:br>
            <a:r>
              <a:rPr lang="en-US" dirty="0"/>
              <a:t>Sabine River at Deweyville, Texas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2609A-3B81-410E-9566-1374CF6EF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64" y="1306396"/>
            <a:ext cx="8896102" cy="5094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8729145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2FC1-35DD-4BE3-9774-EBE77B99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56" y="350143"/>
            <a:ext cx="11152680" cy="484632"/>
          </a:xfrm>
        </p:spPr>
        <p:txBody>
          <a:bodyPr/>
          <a:lstStyle/>
          <a:p>
            <a:r>
              <a:rPr lang="en-US" sz="2800" dirty="0"/>
              <a:t>Global Streamflow and Flood Forecasting System (GEOGLOWS)</a:t>
            </a:r>
            <a:br>
              <a:rPr lang="en-US" dirty="0"/>
            </a:br>
            <a:r>
              <a:rPr lang="en-US" dirty="0"/>
              <a:t>Sabine River at Deweyville, Texas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A5FFE-2E61-44AD-93BD-D1D252E48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03" y="1184289"/>
            <a:ext cx="9173982" cy="486699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268B2A-74A7-45E1-ACF4-F968BAF3437C}"/>
              </a:ext>
            </a:extLst>
          </p:cNvPr>
          <p:cNvSpPr txBox="1"/>
          <p:nvPr/>
        </p:nvSpPr>
        <p:spPr>
          <a:xfrm>
            <a:off x="1214203" y="6051286"/>
            <a:ext cx="3852472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https://www.geoglows.org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5FF62-5866-47D8-9AA9-DC11446EC8D4}"/>
              </a:ext>
            </a:extLst>
          </p:cNvPr>
          <p:cNvSpPr txBox="1"/>
          <p:nvPr/>
        </p:nvSpPr>
        <p:spPr>
          <a:xfrm>
            <a:off x="5911124" y="6177187"/>
            <a:ext cx="914400" cy="96681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Rendered as an ESRI Map Application</a:t>
            </a:r>
          </a:p>
        </p:txBody>
      </p:sp>
    </p:spTree>
    <p:extLst>
      <p:ext uri="{BB962C8B-B14F-4D97-AF65-F5344CB8AC3E}">
        <p14:creationId xmlns:p14="http://schemas.microsoft.com/office/powerpoint/2010/main" val="394764800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2FC1-35DD-4BE3-9774-EBE77B992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56" y="350143"/>
            <a:ext cx="11152680" cy="484632"/>
          </a:xfrm>
        </p:spPr>
        <p:txBody>
          <a:bodyPr/>
          <a:lstStyle/>
          <a:p>
            <a:r>
              <a:rPr lang="en-US" sz="2800" dirty="0"/>
              <a:t>Global Streamflow and Flood Forecasting System (GEOGLOWS)</a:t>
            </a:r>
            <a:br>
              <a:rPr lang="en-US" dirty="0"/>
            </a:br>
            <a:r>
              <a:rPr lang="en-US" dirty="0"/>
              <a:t>Tauherenikau River at Featherston, New Zealand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C29FD-ED4A-487A-B89F-E5FC0B5B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17" y="1135996"/>
            <a:ext cx="8244589" cy="553442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227690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09DA-B564-4B42-BDCD-B838E965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Hydrology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DFD05-309E-4EE5-8FAB-E52021008E2C}"/>
              </a:ext>
            </a:extLst>
          </p:cNvPr>
          <p:cNvSpPr txBox="1"/>
          <p:nvPr/>
        </p:nvSpPr>
        <p:spPr>
          <a:xfrm>
            <a:off x="4445000" y="77893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744537-DAF7-4EA3-9B6E-E00ECAB75FFC}"/>
              </a:ext>
            </a:extLst>
          </p:cNvPr>
          <p:cNvCxnSpPr/>
          <p:nvPr/>
        </p:nvCxnSpPr>
        <p:spPr bwMode="auto">
          <a:xfrm>
            <a:off x="4296664" y="1743456"/>
            <a:ext cx="0" cy="4106333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CC613C-5158-4F18-BA10-828290BED6B8}"/>
              </a:ext>
            </a:extLst>
          </p:cNvPr>
          <p:cNvCxnSpPr>
            <a:cxnSpLocks/>
          </p:cNvCxnSpPr>
          <p:nvPr/>
        </p:nvCxnSpPr>
        <p:spPr bwMode="auto">
          <a:xfrm flipH="1">
            <a:off x="1477264" y="3877056"/>
            <a:ext cx="5672668" cy="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4118757-CFAB-46A3-8911-2B74A387540A}"/>
              </a:ext>
            </a:extLst>
          </p:cNvPr>
          <p:cNvSpPr txBox="1"/>
          <p:nvPr/>
        </p:nvSpPr>
        <p:spPr>
          <a:xfrm>
            <a:off x="1959864" y="234458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Weather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0F3A35-9B4C-4044-B1D0-1270896D7AF3}"/>
              </a:ext>
            </a:extLst>
          </p:cNvPr>
          <p:cNvSpPr txBox="1"/>
          <p:nvPr/>
        </p:nvSpPr>
        <p:spPr>
          <a:xfrm>
            <a:off x="1959864" y="495232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Climate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CC93EE-EAB0-45B7-8283-E40781C71392}"/>
              </a:ext>
            </a:extLst>
          </p:cNvPr>
          <p:cNvSpPr txBox="1"/>
          <p:nvPr/>
        </p:nvSpPr>
        <p:spPr>
          <a:xfrm>
            <a:off x="5261865" y="470678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Histori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al </a:t>
            </a: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Hydrology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DE9D85-0CE8-4AA3-94E3-B08E285F4CFB}"/>
              </a:ext>
            </a:extLst>
          </p:cNvPr>
          <p:cNvSpPr txBox="1"/>
          <p:nvPr/>
        </p:nvSpPr>
        <p:spPr>
          <a:xfrm>
            <a:off x="739282" y="6074387"/>
            <a:ext cx="105631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Can we move from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evolutionary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transformative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Yes!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980C64-91F9-41F3-A8ED-1A9847C5105E}"/>
              </a:ext>
            </a:extLst>
          </p:cNvPr>
          <p:cNvGrpSpPr/>
          <p:nvPr/>
        </p:nvGrpSpPr>
        <p:grpSpPr>
          <a:xfrm>
            <a:off x="5261865" y="413953"/>
            <a:ext cx="5820663" cy="5432548"/>
            <a:chOff x="5261865" y="413953"/>
            <a:chExt cx="5820663" cy="54325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D2608B-FE58-43C1-AD3E-7D1B3BA5A1D9}"/>
                </a:ext>
              </a:extLst>
            </p:cNvPr>
            <p:cNvGrpSpPr/>
            <p:nvPr/>
          </p:nvGrpSpPr>
          <p:grpSpPr>
            <a:xfrm>
              <a:off x="5261865" y="413953"/>
              <a:ext cx="5820663" cy="3707544"/>
              <a:chOff x="5261865" y="413953"/>
              <a:chExt cx="5820663" cy="3707544"/>
            </a:xfrm>
          </p:grpSpPr>
          <p:pic>
            <p:nvPicPr>
              <p:cNvPr id="24" name="wateryear_2015_2016_CONUS_1920x1166_short">
                <a:hlinkClick r:id="" action="ppaction://media"/>
                <a:extLst>
                  <a:ext uri="{FF2B5EF4-FFF2-40B4-BE49-F238E27FC236}">
                    <a16:creationId xmlns:a16="http://schemas.microsoft.com/office/drawing/2014/main" id="{4148F040-3A9E-4B81-9B24-0A400FF69B9E}"/>
                  </a:ext>
                </a:extLst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7763028" y="1430661"/>
                <a:ext cx="2902028" cy="1762431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7E55AC-2335-4134-B2C4-7272BE9AE67E}"/>
                  </a:ext>
                </a:extLst>
              </p:cNvPr>
              <p:cNvSpPr txBox="1"/>
              <p:nvPr/>
            </p:nvSpPr>
            <p:spPr>
              <a:xfrm>
                <a:off x="5261865" y="2090590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Real-Time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Hydrology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CBEF34-2E4F-4E7B-B004-E5100121419D}"/>
                  </a:ext>
                </a:extLst>
              </p:cNvPr>
              <p:cNvSpPr txBox="1"/>
              <p:nvPr/>
            </p:nvSpPr>
            <p:spPr>
              <a:xfrm>
                <a:off x="7699249" y="3429000"/>
                <a:ext cx="3383279" cy="692497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Water f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low is now like weather: forecast everywhere at local spatial scale all the time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751B7B-3C28-49F2-9F42-B31D9866A8DE}"/>
                  </a:ext>
                </a:extLst>
              </p:cNvPr>
              <p:cNvSpPr txBox="1"/>
              <p:nvPr/>
            </p:nvSpPr>
            <p:spPr>
              <a:xfrm>
                <a:off x="5461254" y="413953"/>
                <a:ext cx="4185666" cy="523220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in the Last 10 Years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0760EB-9B63-43D7-8044-A63AD83DB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3028" y="4242057"/>
              <a:ext cx="3091131" cy="1604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675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tory_of_Geology on Twitter: &quot;#Science News article dated April 29 ...">
            <a:extLst>
              <a:ext uri="{FF2B5EF4-FFF2-40B4-BE49-F238E27FC236}">
                <a16:creationId xmlns:a16="http://schemas.microsoft.com/office/drawing/2014/main" id="{0C71A05A-2C0F-461A-9646-457565B71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51" y="2955316"/>
            <a:ext cx="6828146" cy="3810106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D4C4AC-9F7C-4159-916E-8C301C63BD99}"/>
              </a:ext>
            </a:extLst>
          </p:cNvPr>
          <p:cNvSpPr txBox="1"/>
          <p:nvPr/>
        </p:nvSpPr>
        <p:spPr>
          <a:xfrm>
            <a:off x="457132" y="282375"/>
            <a:ext cx="54272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Development of Plate Tectonics</a:t>
            </a:r>
          </a:p>
          <a:p>
            <a:r>
              <a:rPr lang="en-US" sz="2400" dirty="0"/>
              <a:t>A magic period in Geology: 1962-1967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47158-0C78-4AD3-9A97-96E57AE9EEBA}"/>
              </a:ext>
            </a:extLst>
          </p:cNvPr>
          <p:cNvSpPr txBox="1"/>
          <p:nvPr/>
        </p:nvSpPr>
        <p:spPr>
          <a:xfrm>
            <a:off x="4979451" y="2955316"/>
            <a:ext cx="2692019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Image: City University of New York</a:t>
            </a:r>
          </a:p>
        </p:txBody>
      </p:sp>
      <p:pic>
        <p:nvPicPr>
          <p:cNvPr id="1032" name="Picture 8" descr="Maps Expose Unseen Details of the Atlantic Ocean Floor | GEOLOGY ...">
            <a:extLst>
              <a:ext uri="{FF2B5EF4-FFF2-40B4-BE49-F238E27FC236}">
                <a16:creationId xmlns:a16="http://schemas.microsoft.com/office/drawing/2014/main" id="{8F49AF3E-23F1-40CC-AA0C-DF72EFDD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238" y="291148"/>
            <a:ext cx="2917697" cy="259145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42AB5F-CF58-445C-BF4D-050182A1AEA0}"/>
              </a:ext>
            </a:extLst>
          </p:cNvPr>
          <p:cNvSpPr txBox="1"/>
          <p:nvPr/>
        </p:nvSpPr>
        <p:spPr>
          <a:xfrm>
            <a:off x="9709371" y="1185940"/>
            <a:ext cx="2371418" cy="120032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Discovered by mapping</a:t>
            </a:r>
          </a:p>
          <a:p>
            <a:pPr algn="ctr"/>
            <a:r>
              <a:rPr lang="en-US" dirty="0"/>
              <a:t>the topography and </a:t>
            </a:r>
          </a:p>
          <a:p>
            <a:pPr algn="ctr"/>
            <a:r>
              <a:rPr lang="en-US" dirty="0"/>
              <a:t>magnetism of the </a:t>
            </a:r>
          </a:p>
          <a:p>
            <a:pPr algn="ctr"/>
            <a:r>
              <a:rPr lang="en-US" dirty="0"/>
              <a:t>ocean floor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4127F1-25BD-408D-A97C-276CFBF7DE3E}"/>
              </a:ext>
            </a:extLst>
          </p:cNvPr>
          <p:cNvSpPr txBox="1"/>
          <p:nvPr/>
        </p:nvSpPr>
        <p:spPr>
          <a:xfrm>
            <a:off x="8062783" y="2574828"/>
            <a:ext cx="2660024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Image: National Geographic Maps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BC4782-CF05-4868-8D7B-927BCF4F8BB8}"/>
              </a:ext>
            </a:extLst>
          </p:cNvPr>
          <p:cNvGrpSpPr/>
          <p:nvPr/>
        </p:nvGrpSpPr>
        <p:grpSpPr>
          <a:xfrm>
            <a:off x="155919" y="1324440"/>
            <a:ext cx="6294308" cy="5440981"/>
            <a:chOff x="155919" y="1324440"/>
            <a:chExt cx="6294308" cy="54409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C6AB86-030D-402C-9AD4-DC4ECE283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9192" y="2386268"/>
              <a:ext cx="3189891" cy="4379153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CE6FF6-56C1-40D8-B499-C382B74A9062}"/>
                </a:ext>
              </a:extLst>
            </p:cNvPr>
            <p:cNvSpPr txBox="1"/>
            <p:nvPr/>
          </p:nvSpPr>
          <p:spPr>
            <a:xfrm>
              <a:off x="155919" y="3246536"/>
              <a:ext cx="137481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Four scientific teams </a:t>
              </a:r>
            </a:p>
            <a:p>
              <a:pPr algn="ctr"/>
              <a:r>
                <a:rPr lang="en-US" dirty="0"/>
                <a:t>Cambridge, Lamont Doherty,</a:t>
              </a:r>
              <a:br>
                <a:rPr lang="en-US" dirty="0"/>
              </a:br>
              <a:r>
                <a:rPr lang="en-US" dirty="0"/>
                <a:t>Scripps, Princeton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82CE67F-D8B3-4584-AD12-26C78FEF3CD8}"/>
                </a:ext>
              </a:extLst>
            </p:cNvPr>
            <p:cNvSpPr txBox="1"/>
            <p:nvPr/>
          </p:nvSpPr>
          <p:spPr>
            <a:xfrm>
              <a:off x="457132" y="1324440"/>
              <a:ext cx="59930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“While conceptual innovation was an important part of the development of plate tectonics, the stories told here strongly suggest that the most powerful driving force was data.”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16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2184-4B5F-40AE-B3B7-7074B1904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Decade of Innovation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DE076-5E67-4589-87B4-ED2FC833DA19}"/>
              </a:ext>
            </a:extLst>
          </p:cNvPr>
          <p:cNvSpPr txBox="1"/>
          <p:nvPr/>
        </p:nvSpPr>
        <p:spPr>
          <a:xfrm>
            <a:off x="914402" y="23072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Where were we 10 years ago?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Where are we now?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	Where could we be 10 years from now?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	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What role could IHE-Delft play?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720AF1-AE49-45B4-8AC4-1FA9645340E0}"/>
              </a:ext>
            </a:extLst>
          </p:cNvPr>
          <p:cNvSpPr txBox="1"/>
          <p:nvPr/>
        </p:nvSpPr>
        <p:spPr>
          <a:xfrm>
            <a:off x="2525629" y="1241750"/>
            <a:ext cx="7564176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ＭＳ Ｐゴシック"/>
              </a:rPr>
              <a:t>“Most people overestimate what they can do in one year and underestimate what they can do in ten years.” ―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 panose="02000000000000000000" pitchFamily="2" charset="0"/>
                <a:ea typeface="ＭＳ Ｐゴシック"/>
              </a:rPr>
              <a:t>Bill Gates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45310-6D31-48F9-B803-54DAE176B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273" y="925550"/>
            <a:ext cx="1806097" cy="1615580"/>
          </a:xfrm>
          <a:prstGeom prst="rect">
            <a:avLst/>
          </a:prstGeom>
        </p:spPr>
      </p:pic>
      <p:pic>
        <p:nvPicPr>
          <p:cNvPr id="6" name="wateryear_2015_2016_CONUS_1920x1166_short">
            <a:hlinkClick r:id="" action="ppaction://media"/>
            <a:extLst>
              <a:ext uri="{FF2B5EF4-FFF2-40B4-BE49-F238E27FC236}">
                <a16:creationId xmlns:a16="http://schemas.microsoft.com/office/drawing/2014/main" id="{3B2C1DEB-C802-4946-B0C0-5BF02AD2F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400" y="4316082"/>
            <a:ext cx="3432707" cy="20847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CA1B0F-2A76-4169-B6C9-1F3DFB208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943" y="4316081"/>
            <a:ext cx="4016427" cy="208471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8775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17">
            <a:extLst>
              <a:ext uri="{FF2B5EF4-FFF2-40B4-BE49-F238E27FC236}">
                <a16:creationId xmlns:a16="http://schemas.microsoft.com/office/drawing/2014/main" id="{EAB283FC-0906-EE1E-C465-DDCB7294B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25" y="1657597"/>
            <a:ext cx="3697626" cy="3402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FB7562-B40B-4CCF-A8B0-47C8175DB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vapor transport and its importance in the local hydrological seasonality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72266B3F-56D1-8061-378F-3E7160846A00}"/>
              </a:ext>
            </a:extLst>
          </p:cNvPr>
          <p:cNvGrpSpPr/>
          <p:nvPr/>
        </p:nvGrpSpPr>
        <p:grpSpPr>
          <a:xfrm>
            <a:off x="778062" y="1394080"/>
            <a:ext cx="3448551" cy="3666120"/>
            <a:chOff x="1190444" y="1680797"/>
            <a:chExt cx="4218317" cy="4535538"/>
          </a:xfrm>
        </p:grpSpPr>
        <p:pic>
          <p:nvPicPr>
            <p:cNvPr id="4" name="Picture 26" descr="A screenshot of a map&#10;&#10;Description automatically generated">
              <a:extLst>
                <a:ext uri="{FF2B5EF4-FFF2-40B4-BE49-F238E27FC236}">
                  <a16:creationId xmlns:a16="http://schemas.microsoft.com/office/drawing/2014/main" id="{C85FF1E0-B4C8-B953-47D6-DB43FA66C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8" t="8509" r="48439" b="53081"/>
            <a:stretch/>
          </p:blipFill>
          <p:spPr>
            <a:xfrm>
              <a:off x="1190444" y="1680797"/>
              <a:ext cx="4218317" cy="4535538"/>
            </a:xfrm>
            <a:prstGeom prst="rect">
              <a:avLst/>
            </a:prstGeom>
          </p:spPr>
        </p:pic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D9802298-2B6F-EBB8-5E76-4142E78B36F9}"/>
                </a:ext>
              </a:extLst>
            </p:cNvPr>
            <p:cNvSpPr/>
            <p:nvPr/>
          </p:nvSpPr>
          <p:spPr>
            <a:xfrm>
              <a:off x="1923690" y="3217653"/>
              <a:ext cx="3114135" cy="209622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6" name="Rectangle 28">
              <a:extLst>
                <a:ext uri="{FF2B5EF4-FFF2-40B4-BE49-F238E27FC236}">
                  <a16:creationId xmlns:a16="http://schemas.microsoft.com/office/drawing/2014/main" id="{CA84B6A0-18B7-617E-3C68-6694BFB25C50}"/>
                </a:ext>
              </a:extLst>
            </p:cNvPr>
            <p:cNvSpPr/>
            <p:nvPr/>
          </p:nvSpPr>
          <p:spPr>
            <a:xfrm>
              <a:off x="4175185" y="1701235"/>
              <a:ext cx="1155938" cy="901318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54D59AEF-C7F0-1333-5A96-80601BC7EB69}"/>
                </a:ext>
              </a:extLst>
            </p:cNvPr>
            <p:cNvSpPr/>
            <p:nvPr/>
          </p:nvSpPr>
          <p:spPr>
            <a:xfrm>
              <a:off x="1190444" y="2457484"/>
              <a:ext cx="488222" cy="901318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037A6A47-D61A-3273-38D7-209A5D47BC9B}"/>
                </a:ext>
              </a:extLst>
            </p:cNvPr>
            <p:cNvSpPr/>
            <p:nvPr/>
          </p:nvSpPr>
          <p:spPr>
            <a:xfrm>
              <a:off x="2636808" y="2101773"/>
              <a:ext cx="1155938" cy="901318"/>
            </a:xfrm>
            <a:prstGeom prst="rect">
              <a:avLst/>
            </a:prstGeom>
            <a:noFill/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064FD028-917B-96AD-7C1D-3FA1EF9ADAFB}"/>
                </a:ext>
              </a:extLst>
            </p:cNvPr>
            <p:cNvSpPr/>
            <p:nvPr/>
          </p:nvSpPr>
          <p:spPr>
            <a:xfrm>
              <a:off x="2099238" y="2768706"/>
              <a:ext cx="119999" cy="10845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8192"/>
            </a:p>
          </p:txBody>
        </p:sp>
      </p:grpSp>
      <p:graphicFrame>
        <p:nvGraphicFramePr>
          <p:cNvPr id="23" name="Chart 15">
            <a:extLst>
              <a:ext uri="{FF2B5EF4-FFF2-40B4-BE49-F238E27FC236}">
                <a16:creationId xmlns:a16="http://schemas.microsoft.com/office/drawing/2014/main" id="{2446A094-ADAF-8AF6-3A2C-559814014B4D}"/>
              </a:ext>
            </a:extLst>
          </p:cNvPr>
          <p:cNvGraphicFramePr>
            <a:graphicFrameLocks/>
          </p:cNvGraphicFramePr>
          <p:nvPr/>
        </p:nvGraphicFramePr>
        <p:xfrm>
          <a:off x="5135407" y="4520045"/>
          <a:ext cx="4507357" cy="2196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AF9B44FB-C6AB-4FD3-8F37-ED88063E1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" y="5887558"/>
            <a:ext cx="5132252" cy="932617"/>
          </a:xfrm>
          <a:prstGeom prst="rect">
            <a:avLst/>
          </a:prstGeom>
        </p:spPr>
      </p:pic>
      <p:pic>
        <p:nvPicPr>
          <p:cNvPr id="26" name="Imagen 11">
            <a:extLst>
              <a:ext uri="{FF2B5EF4-FFF2-40B4-BE49-F238E27FC236}">
                <a16:creationId xmlns:a16="http://schemas.microsoft.com/office/drawing/2014/main" id="{8EA6AC12-A7C2-7CCE-703E-509884E7F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444" y="5759319"/>
            <a:ext cx="1753449" cy="957475"/>
          </a:xfrm>
          <a:prstGeom prst="rect">
            <a:avLst/>
          </a:prstGeom>
        </p:spPr>
      </p:pic>
      <p:pic>
        <p:nvPicPr>
          <p:cNvPr id="28" name="Imagen 3">
            <a:extLst>
              <a:ext uri="{FF2B5EF4-FFF2-40B4-BE49-F238E27FC236}">
                <a16:creationId xmlns:a16="http://schemas.microsoft.com/office/drawing/2014/main" id="{49CAE981-5AE5-8FE2-CBEF-71BBEAAA24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1" r="8987"/>
          <a:stretch/>
        </p:blipFill>
        <p:spPr>
          <a:xfrm>
            <a:off x="5632406" y="1224774"/>
            <a:ext cx="4082145" cy="3105957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532DD509-E7C0-03A4-B6CE-DE0A0EABE6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2406" y="1298722"/>
            <a:ext cx="4690285" cy="2958060"/>
          </a:xfrm>
          <a:prstGeom prst="rect">
            <a:avLst/>
          </a:prstGeom>
        </p:spPr>
      </p:pic>
      <p:pic>
        <p:nvPicPr>
          <p:cNvPr id="29" name="Imagen 2">
            <a:extLst>
              <a:ext uri="{FF2B5EF4-FFF2-40B4-BE49-F238E27FC236}">
                <a16:creationId xmlns:a16="http://schemas.microsoft.com/office/drawing/2014/main" id="{116661A2-AE76-3255-C5BE-4589BA457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1" y="1410600"/>
            <a:ext cx="3802680" cy="366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48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2DB3-7543-40AC-B24E-8CA14A47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World Water Balance Study done for the International Hydrological Decade (1965-1974)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EA17A-4BD6-471F-BAA3-4B558BB8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02011" y="586328"/>
            <a:ext cx="2684697" cy="4370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13D15-B3E5-4D4C-B5AA-A59CD95C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49415" y="3223621"/>
            <a:ext cx="2589888" cy="4370436"/>
          </a:xfrm>
          <a:prstGeom prst="rect">
            <a:avLst/>
          </a:prstGeom>
        </p:spPr>
      </p:pic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47B8D0EA-C4A6-4D8A-99CD-A2745AE65D50}"/>
              </a:ext>
            </a:extLst>
          </p:cNvPr>
          <p:cNvSpPr/>
          <p:nvPr/>
        </p:nvSpPr>
        <p:spPr>
          <a:xfrm>
            <a:off x="8065258" y="5796811"/>
            <a:ext cx="837398" cy="199724"/>
          </a:xfrm>
          <a:prstGeom prst="left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6486282E-9433-4736-88F7-627BB483D4CE}"/>
              </a:ext>
            </a:extLst>
          </p:cNvPr>
          <p:cNvSpPr/>
          <p:nvPr/>
        </p:nvSpPr>
        <p:spPr>
          <a:xfrm rot="5400000">
            <a:off x="8207199" y="2910439"/>
            <a:ext cx="837398" cy="199724"/>
          </a:xfrm>
          <a:prstGeom prst="left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64FAA2-825C-4DA4-A2D0-A3E7AC4F6D1A}"/>
              </a:ext>
            </a:extLst>
          </p:cNvPr>
          <p:cNvSpPr txBox="1"/>
          <p:nvPr/>
        </p:nvSpPr>
        <p:spPr>
          <a:xfrm>
            <a:off x="8801404" y="2825635"/>
            <a:ext cx="2489271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Meridional atmospheric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flux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A04DE8-E452-418E-87EA-796B9927D753}"/>
              </a:ext>
            </a:extLst>
          </p:cNvPr>
          <p:cNvSpPr txBox="1"/>
          <p:nvPr/>
        </p:nvSpPr>
        <p:spPr>
          <a:xfrm>
            <a:off x="8975299" y="5694999"/>
            <a:ext cx="1973041" cy="64633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Zonal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atmospheric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flux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6FE474-DBB5-4F1F-A82E-C3C391748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73" y="1429197"/>
            <a:ext cx="3211822" cy="49738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9F462D-2F8E-4C90-AE0F-833E64805F10}"/>
              </a:ext>
            </a:extLst>
          </p:cNvPr>
          <p:cNvSpPr txBox="1"/>
          <p:nvPr/>
        </p:nvSpPr>
        <p:spPr>
          <a:xfrm>
            <a:off x="1948721" y="523333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1978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148F6-3BA7-4B34-B56E-D819F5649DE9}"/>
              </a:ext>
            </a:extLst>
          </p:cNvPr>
          <p:cNvSpPr txBox="1"/>
          <p:nvPr/>
        </p:nvSpPr>
        <p:spPr>
          <a:xfrm>
            <a:off x="4421529" y="2825634"/>
            <a:ext cx="1311331" cy="18466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Quantified the time-averaged World Water Balance</a:t>
            </a:r>
          </a:p>
        </p:txBody>
      </p:sp>
    </p:spTree>
    <p:extLst>
      <p:ext uri="{BB962C8B-B14F-4D97-AF65-F5344CB8AC3E}">
        <p14:creationId xmlns:p14="http://schemas.microsoft.com/office/powerpoint/2010/main" val="95479289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D3542-EF2B-4F87-89CC-DFBE94E0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77" y="218111"/>
            <a:ext cx="10657445" cy="484632"/>
          </a:xfrm>
        </p:spPr>
        <p:txBody>
          <a:bodyPr/>
          <a:lstStyle/>
          <a:p>
            <a:r>
              <a:rPr lang="en-US" dirty="0"/>
              <a:t>Goal for the Next Decade: Close the Global Hydrological Cycle</a:t>
            </a:r>
            <a:br>
              <a:rPr lang="en-US" dirty="0"/>
            </a:br>
            <a:r>
              <a:rPr lang="en-US" sz="2400" dirty="0"/>
              <a:t>Quantify the </a:t>
            </a:r>
            <a:r>
              <a:rPr lang="en-US" sz="2400" u="sng" dirty="0"/>
              <a:t>time-varying</a:t>
            </a:r>
            <a:r>
              <a:rPr lang="en-US" sz="2400" dirty="0"/>
              <a:t> world water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3B127-F2BA-4596-90A6-734659BCB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23" y="1180601"/>
            <a:ext cx="4880641" cy="3618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1B249C-E4AC-42CB-988A-A035F25A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062" y="3427007"/>
            <a:ext cx="3091131" cy="16044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54B13-CEAF-4F60-B5F2-5D65F03B6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062" y="1086667"/>
            <a:ext cx="3003985" cy="20829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DE37C-643F-4FBD-8E67-DF10EACE5A83}"/>
              </a:ext>
            </a:extLst>
          </p:cNvPr>
          <p:cNvSpPr txBox="1"/>
          <p:nvPr/>
        </p:nvSpPr>
        <p:spPr>
          <a:xfrm>
            <a:off x="5943197" y="2028549"/>
            <a:ext cx="922390" cy="90530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Water storage</a:t>
            </a:r>
          </a:p>
          <a:p>
            <a:pPr algn="l" eaLnBrk="0" hangingPunct="0">
              <a:lnSpc>
                <a:spcPts val="1800"/>
              </a:lnSpc>
            </a:pP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Soil</a:t>
            </a: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Groundwater</a:t>
            </a: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Oceans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D5391-6D3D-4EB0-991A-6DF21680A7F4}"/>
              </a:ext>
            </a:extLst>
          </p:cNvPr>
          <p:cNvSpPr txBox="1"/>
          <p:nvPr/>
        </p:nvSpPr>
        <p:spPr>
          <a:xfrm>
            <a:off x="8308556" y="305905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Surface water balance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218B82-D761-4215-9F36-C3B6CAC77272}"/>
              </a:ext>
            </a:extLst>
          </p:cNvPr>
          <p:cNvSpPr txBox="1"/>
          <p:nvPr/>
        </p:nvSpPr>
        <p:spPr>
          <a:xfrm>
            <a:off x="8239202" y="1180601"/>
            <a:ext cx="3332644" cy="23153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sp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a typeface="+mn-ea"/>
                <a:cs typeface="+mn-cs"/>
              </a:rPr>
              <a:t>Atmospheric water balance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F78244-D4FE-4F69-88A4-8E8E61CDD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264" y="5502535"/>
            <a:ext cx="6576630" cy="434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CBCF50-41C5-4264-A2C3-2A707C9AC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46" y="6033423"/>
            <a:ext cx="4598588" cy="740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70B54D-5C20-4069-B84C-FD8325DCB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243" y="6005655"/>
            <a:ext cx="3281689" cy="766108"/>
          </a:xfrm>
          <a:prstGeom prst="rect">
            <a:avLst/>
          </a:prstGeom>
        </p:spPr>
      </p:pic>
      <p:pic>
        <p:nvPicPr>
          <p:cNvPr id="1028" name="Picture 4" descr="How Many Satellites are Orbiting the Earth? | Pixalytics Ltd">
            <a:extLst>
              <a:ext uri="{FF2B5EF4-FFF2-40B4-BE49-F238E27FC236}">
                <a16:creationId xmlns:a16="http://schemas.microsoft.com/office/drawing/2014/main" id="{05F4C4F3-023A-4A1E-9D4D-59899A6A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7" y="5496683"/>
            <a:ext cx="1687013" cy="12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77D98F-8484-41AD-A372-1AAB65FE1808}"/>
              </a:ext>
            </a:extLst>
          </p:cNvPr>
          <p:cNvSpPr txBox="1"/>
          <p:nvPr/>
        </p:nvSpPr>
        <p:spPr>
          <a:xfrm>
            <a:off x="1979264" y="49488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Image: Paolo </a:t>
            </a:r>
            <a:r>
              <a:rPr lang="en-US" sz="1400" b="1" dirty="0" err="1">
                <a:ea typeface="+mn-ea"/>
                <a:cs typeface="+mn-cs"/>
              </a:rPr>
              <a:t>Ceci</a:t>
            </a:r>
            <a:endParaRPr lang="en-US" sz="14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985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381E-3A7F-4E6A-8102-01DC75D54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Itinerary for May 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97FE8B-598E-4212-AD75-918CCA4C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12" y="2623970"/>
            <a:ext cx="10614988" cy="2916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4C3548-48AD-4BBA-8D66-05B480E43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12" y="1832786"/>
            <a:ext cx="990738" cy="323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F0996-E2FD-4882-BF88-0E31E34E5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12" y="2355968"/>
            <a:ext cx="10666473" cy="268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4E3744-4962-4EDA-89F5-10718027BDA9}"/>
              </a:ext>
            </a:extLst>
          </p:cNvPr>
          <p:cNvSpPr txBox="1"/>
          <p:nvPr/>
        </p:nvSpPr>
        <p:spPr>
          <a:xfrm>
            <a:off x="820371" y="1160217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Maidment, Jim Nelson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A45B56-86A8-4DE8-988F-419FF8A35735}"/>
              </a:ext>
            </a:extLst>
          </p:cNvPr>
          <p:cNvGrpSpPr/>
          <p:nvPr/>
        </p:nvGrpSpPr>
        <p:grpSpPr>
          <a:xfrm>
            <a:off x="738812" y="4144731"/>
            <a:ext cx="9725774" cy="1742202"/>
            <a:chOff x="738812" y="4214109"/>
            <a:chExt cx="9725774" cy="17422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C9AC9E-6316-4937-BD3D-DD943A0BF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9495" y="5674863"/>
              <a:ext cx="8165091" cy="2680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C8F432-E7A5-4C15-9572-A0436345D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9495" y="5203790"/>
              <a:ext cx="7983023" cy="45762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5682E8-9F91-472A-A89E-22F477A6CAB6}"/>
                </a:ext>
              </a:extLst>
            </p:cNvPr>
            <p:cNvSpPr/>
            <p:nvPr/>
          </p:nvSpPr>
          <p:spPr bwMode="auto">
            <a:xfrm>
              <a:off x="2299495" y="5203790"/>
              <a:ext cx="7983023" cy="73907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1D0234-BD88-4AD1-94A3-5956BA3D8F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02305" y="4214109"/>
              <a:ext cx="5280213" cy="989681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DB4D9-60B4-4B81-A387-9C97245959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8812" y="4846328"/>
              <a:ext cx="1560683" cy="1109983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B890707-76C9-43DE-890D-D687B9840381}"/>
              </a:ext>
            </a:extLst>
          </p:cNvPr>
          <p:cNvSpPr/>
          <p:nvPr/>
        </p:nvSpPr>
        <p:spPr bwMode="auto">
          <a:xfrm>
            <a:off x="738812" y="4144731"/>
            <a:ext cx="4263493" cy="587593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573101-3785-4EC5-9B24-9801BF70B40A}"/>
              </a:ext>
            </a:extLst>
          </p:cNvPr>
          <p:cNvSpPr/>
          <p:nvPr/>
        </p:nvSpPr>
        <p:spPr bwMode="auto">
          <a:xfrm>
            <a:off x="9332260" y="2360914"/>
            <a:ext cx="2163997" cy="58759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ECMWF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Reading, England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1FACD6-112B-4240-9EED-7A5789EF4698}"/>
              </a:ext>
            </a:extLst>
          </p:cNvPr>
          <p:cNvGrpSpPr/>
          <p:nvPr/>
        </p:nvGrpSpPr>
        <p:grpSpPr>
          <a:xfrm>
            <a:off x="2859740" y="348190"/>
            <a:ext cx="8417858" cy="2600317"/>
            <a:chOff x="2859740" y="348190"/>
            <a:chExt cx="8417858" cy="26003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904247-3C86-48B8-AB9A-6318516F9FF9}"/>
                </a:ext>
              </a:extLst>
            </p:cNvPr>
            <p:cNvSpPr/>
            <p:nvPr/>
          </p:nvSpPr>
          <p:spPr bwMode="auto">
            <a:xfrm>
              <a:off x="2859740" y="2360914"/>
              <a:ext cx="2163997" cy="5875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National Water Center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rPr>
                <a:t>Tuscaloosa, Alabama</a:t>
              </a:r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0B499A29-D7A1-4BEE-B8C8-3F38DD1EB5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8" t="10905" b="7549"/>
            <a:stretch/>
          </p:blipFill>
          <p:spPr bwMode="auto">
            <a:xfrm>
              <a:off x="7320110" y="883486"/>
              <a:ext cx="3860342" cy="115468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47FBE5-1F1D-4081-B8D3-028CC804E853}"/>
                </a:ext>
              </a:extLst>
            </p:cNvPr>
            <p:cNvSpPr txBox="1"/>
            <p:nvPr/>
          </p:nvSpPr>
          <p:spPr>
            <a:xfrm>
              <a:off x="6992471" y="348190"/>
              <a:ext cx="42851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National Water Center, opened 13 May 2014 in Tuscaloosa, 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748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B5AA-3D7D-4B4E-A781-B389267D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01" y="198989"/>
            <a:ext cx="9750655" cy="484632"/>
          </a:xfrm>
        </p:spPr>
        <p:txBody>
          <a:bodyPr/>
          <a:lstStyle/>
          <a:p>
            <a:r>
              <a:rPr lang="en-US" sz="2800" dirty="0"/>
              <a:t>National Flood Forecasting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8F288-75F7-4ED5-8B08-2F0F13C3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400" y="922762"/>
            <a:ext cx="7739862" cy="58435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AD6F76-D10C-4209-9F1B-71B694F4D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16" y="1441067"/>
            <a:ext cx="1594520" cy="157237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6D0BBC8E-80B8-4458-B9B8-2E7FE2B9A072}"/>
              </a:ext>
            </a:extLst>
          </p:cNvPr>
          <p:cNvSpPr/>
          <p:nvPr/>
        </p:nvSpPr>
        <p:spPr>
          <a:xfrm>
            <a:off x="7635863" y="3229279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499A782F-0284-4DC9-B676-14FDCE50B626}"/>
              </a:ext>
            </a:extLst>
          </p:cNvPr>
          <p:cNvSpPr/>
          <p:nvPr/>
        </p:nvSpPr>
        <p:spPr>
          <a:xfrm>
            <a:off x="7467399" y="3620243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AA990D05-88E8-4AB8-8C80-E6DACBE2B4E3}"/>
              </a:ext>
            </a:extLst>
          </p:cNvPr>
          <p:cNvSpPr/>
          <p:nvPr/>
        </p:nvSpPr>
        <p:spPr>
          <a:xfrm>
            <a:off x="8322676" y="390309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F4821F90-B6E3-4D8F-8A6C-F42CA974687D}"/>
              </a:ext>
            </a:extLst>
          </p:cNvPr>
          <p:cNvSpPr/>
          <p:nvPr/>
        </p:nvSpPr>
        <p:spPr>
          <a:xfrm>
            <a:off x="7648822" y="2309265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3404224C-DD1F-445A-808E-500D3ED8FDE0}"/>
              </a:ext>
            </a:extLst>
          </p:cNvPr>
          <p:cNvSpPr/>
          <p:nvPr/>
        </p:nvSpPr>
        <p:spPr>
          <a:xfrm>
            <a:off x="7312029" y="3913612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0CE98A50-42EB-4A60-8E5A-B40E61E2F290}"/>
              </a:ext>
            </a:extLst>
          </p:cNvPr>
          <p:cNvSpPr/>
          <p:nvPr/>
        </p:nvSpPr>
        <p:spPr>
          <a:xfrm>
            <a:off x="8505829" y="2973812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8CFD0C27-F22E-4763-B87E-A342646B9A47}"/>
              </a:ext>
            </a:extLst>
          </p:cNvPr>
          <p:cNvSpPr/>
          <p:nvPr/>
        </p:nvSpPr>
        <p:spPr>
          <a:xfrm>
            <a:off x="8518529" y="261821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596CBAEF-E833-42D0-8B60-6E6AA5CA73CC}"/>
              </a:ext>
            </a:extLst>
          </p:cNvPr>
          <p:cNvSpPr/>
          <p:nvPr/>
        </p:nvSpPr>
        <p:spPr>
          <a:xfrm>
            <a:off x="8512179" y="2237212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16029D6F-3449-4C27-871C-E44F7E0119DF}"/>
              </a:ext>
            </a:extLst>
          </p:cNvPr>
          <p:cNvSpPr/>
          <p:nvPr/>
        </p:nvSpPr>
        <p:spPr>
          <a:xfrm>
            <a:off x="8505829" y="3881863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B7BD96AB-7191-4F27-A77E-E78841270B1E}"/>
              </a:ext>
            </a:extLst>
          </p:cNvPr>
          <p:cNvSpPr/>
          <p:nvPr/>
        </p:nvSpPr>
        <p:spPr>
          <a:xfrm>
            <a:off x="4619629" y="1907012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Freeform 95">
            <a:extLst>
              <a:ext uri="{FF2B5EF4-FFF2-40B4-BE49-F238E27FC236}">
                <a16:creationId xmlns:a16="http://schemas.microsoft.com/office/drawing/2014/main" id="{7933D7A0-8405-4383-A852-4715BE0C2BB5}"/>
              </a:ext>
            </a:extLst>
          </p:cNvPr>
          <p:cNvSpPr/>
          <p:nvPr/>
        </p:nvSpPr>
        <p:spPr>
          <a:xfrm>
            <a:off x="4492629" y="2946560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Freeform 96">
            <a:extLst>
              <a:ext uri="{FF2B5EF4-FFF2-40B4-BE49-F238E27FC236}">
                <a16:creationId xmlns:a16="http://schemas.microsoft.com/office/drawing/2014/main" id="{AC0E83A5-9CE2-467B-AC17-ACE6803C6B39}"/>
              </a:ext>
            </a:extLst>
          </p:cNvPr>
          <p:cNvSpPr/>
          <p:nvPr/>
        </p:nvSpPr>
        <p:spPr>
          <a:xfrm>
            <a:off x="5622929" y="2865862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Freeform 97">
            <a:extLst>
              <a:ext uri="{FF2B5EF4-FFF2-40B4-BE49-F238E27FC236}">
                <a16:creationId xmlns:a16="http://schemas.microsoft.com/office/drawing/2014/main" id="{5E72607C-B406-45D1-950E-DD03FDB1E179}"/>
              </a:ext>
            </a:extLst>
          </p:cNvPr>
          <p:cNvSpPr/>
          <p:nvPr/>
        </p:nvSpPr>
        <p:spPr>
          <a:xfrm>
            <a:off x="4740279" y="3902036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87CD86-FE3A-42E9-8EFD-1E15F0C81B47}"/>
              </a:ext>
            </a:extLst>
          </p:cNvPr>
          <p:cNvSpPr txBox="1"/>
          <p:nvPr/>
        </p:nvSpPr>
        <p:spPr>
          <a:xfrm>
            <a:off x="8418064" y="3976049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National Water Center</a:t>
            </a:r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CF2B75F4-7220-4729-AE8A-00047B70A681}"/>
              </a:ext>
            </a:extLst>
          </p:cNvPr>
          <p:cNvSpPr/>
          <p:nvPr/>
        </p:nvSpPr>
        <p:spPr>
          <a:xfrm>
            <a:off x="4772118" y="3937267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Freeform 50">
            <a:extLst>
              <a:ext uri="{FF2B5EF4-FFF2-40B4-BE49-F238E27FC236}">
                <a16:creationId xmlns:a16="http://schemas.microsoft.com/office/drawing/2014/main" id="{D1DB8574-624E-4021-A689-1AF54B756884}"/>
              </a:ext>
            </a:extLst>
          </p:cNvPr>
          <p:cNvSpPr/>
          <p:nvPr/>
        </p:nvSpPr>
        <p:spPr>
          <a:xfrm>
            <a:off x="4502662" y="2981847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Freeform 51">
            <a:extLst>
              <a:ext uri="{FF2B5EF4-FFF2-40B4-BE49-F238E27FC236}">
                <a16:creationId xmlns:a16="http://schemas.microsoft.com/office/drawing/2014/main" id="{CF55F138-9560-4378-AB10-50968A6029C3}"/>
              </a:ext>
            </a:extLst>
          </p:cNvPr>
          <p:cNvSpPr/>
          <p:nvPr/>
        </p:nvSpPr>
        <p:spPr>
          <a:xfrm>
            <a:off x="7485105" y="366680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Freeform 52">
            <a:extLst>
              <a:ext uri="{FF2B5EF4-FFF2-40B4-BE49-F238E27FC236}">
                <a16:creationId xmlns:a16="http://schemas.microsoft.com/office/drawing/2014/main" id="{B23D1BA3-339A-402A-BE14-4D5EDDE0393E}"/>
              </a:ext>
            </a:extLst>
          </p:cNvPr>
          <p:cNvSpPr/>
          <p:nvPr/>
        </p:nvSpPr>
        <p:spPr>
          <a:xfrm>
            <a:off x="5621393" y="2902798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Freeform 53">
            <a:extLst>
              <a:ext uri="{FF2B5EF4-FFF2-40B4-BE49-F238E27FC236}">
                <a16:creationId xmlns:a16="http://schemas.microsoft.com/office/drawing/2014/main" id="{3CD2BBDD-F243-4043-9BC9-F8C7C7090528}"/>
              </a:ext>
            </a:extLst>
          </p:cNvPr>
          <p:cNvSpPr/>
          <p:nvPr/>
        </p:nvSpPr>
        <p:spPr>
          <a:xfrm>
            <a:off x="7348977" y="3950548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Freeform 54">
            <a:extLst>
              <a:ext uri="{FF2B5EF4-FFF2-40B4-BE49-F238E27FC236}">
                <a16:creationId xmlns:a16="http://schemas.microsoft.com/office/drawing/2014/main" id="{C646F4C5-4BD4-46D6-94F1-887CC6B134E1}"/>
              </a:ext>
            </a:extLst>
          </p:cNvPr>
          <p:cNvSpPr/>
          <p:nvPr/>
        </p:nvSpPr>
        <p:spPr>
          <a:xfrm>
            <a:off x="4598851" y="1943948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Freeform 55">
            <a:extLst>
              <a:ext uri="{FF2B5EF4-FFF2-40B4-BE49-F238E27FC236}">
                <a16:creationId xmlns:a16="http://schemas.microsoft.com/office/drawing/2014/main" id="{B316C541-2289-4582-B6D8-9813E2BF70F0}"/>
              </a:ext>
            </a:extLst>
          </p:cNvPr>
          <p:cNvSpPr/>
          <p:nvPr/>
        </p:nvSpPr>
        <p:spPr>
          <a:xfrm>
            <a:off x="7618423" y="2336579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Freeform 56">
            <a:extLst>
              <a:ext uri="{FF2B5EF4-FFF2-40B4-BE49-F238E27FC236}">
                <a16:creationId xmlns:a16="http://schemas.microsoft.com/office/drawing/2014/main" id="{4037B4F3-764D-42AC-9C9B-2FC77CF7988A}"/>
              </a:ext>
            </a:extLst>
          </p:cNvPr>
          <p:cNvSpPr/>
          <p:nvPr/>
        </p:nvSpPr>
        <p:spPr>
          <a:xfrm>
            <a:off x="8533156" y="302037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Freeform 57">
            <a:extLst>
              <a:ext uri="{FF2B5EF4-FFF2-40B4-BE49-F238E27FC236}">
                <a16:creationId xmlns:a16="http://schemas.microsoft.com/office/drawing/2014/main" id="{08E67D38-35A9-4CC6-ADDF-2346BFDC2B7D}"/>
              </a:ext>
            </a:extLst>
          </p:cNvPr>
          <p:cNvSpPr/>
          <p:nvPr/>
        </p:nvSpPr>
        <p:spPr>
          <a:xfrm>
            <a:off x="8545856" y="2635904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Freeform 58">
            <a:extLst>
              <a:ext uri="{FF2B5EF4-FFF2-40B4-BE49-F238E27FC236}">
                <a16:creationId xmlns:a16="http://schemas.microsoft.com/office/drawing/2014/main" id="{F9D381DC-2B69-4B48-AAC2-A2BAFD300E8D}"/>
              </a:ext>
            </a:extLst>
          </p:cNvPr>
          <p:cNvSpPr/>
          <p:nvPr/>
        </p:nvSpPr>
        <p:spPr>
          <a:xfrm>
            <a:off x="8529885" y="2264526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Freeform 59">
            <a:extLst>
              <a:ext uri="{FF2B5EF4-FFF2-40B4-BE49-F238E27FC236}">
                <a16:creationId xmlns:a16="http://schemas.microsoft.com/office/drawing/2014/main" id="{4EF30BFD-C124-4712-B38F-3E7A07CA92D7}"/>
              </a:ext>
            </a:extLst>
          </p:cNvPr>
          <p:cNvSpPr/>
          <p:nvPr/>
        </p:nvSpPr>
        <p:spPr>
          <a:xfrm>
            <a:off x="8513914" y="3918799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Freeform 60">
            <a:extLst>
              <a:ext uri="{FF2B5EF4-FFF2-40B4-BE49-F238E27FC236}">
                <a16:creationId xmlns:a16="http://schemas.microsoft.com/office/drawing/2014/main" id="{EBBA0CA6-23ED-4F9E-BF28-B8BB7AA97829}"/>
              </a:ext>
            </a:extLst>
          </p:cNvPr>
          <p:cNvSpPr/>
          <p:nvPr/>
        </p:nvSpPr>
        <p:spPr>
          <a:xfrm>
            <a:off x="8359624" y="3920785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5-Point Star 8">
            <a:extLst>
              <a:ext uri="{FF2B5EF4-FFF2-40B4-BE49-F238E27FC236}">
                <a16:creationId xmlns:a16="http://schemas.microsoft.com/office/drawing/2014/main" id="{79A10D5C-2D25-4B9F-8FEF-1B10D02EE746}"/>
              </a:ext>
            </a:extLst>
          </p:cNvPr>
          <p:cNvSpPr/>
          <p:nvPr/>
        </p:nvSpPr>
        <p:spPr>
          <a:xfrm>
            <a:off x="8308979" y="3691362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9EE109-A345-4B7E-B07E-665F97793838}"/>
              </a:ext>
            </a:extLst>
          </p:cNvPr>
          <p:cNvSpPr/>
          <p:nvPr/>
        </p:nvSpPr>
        <p:spPr>
          <a:xfrm>
            <a:off x="7235829" y="40723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8D2831-11E2-4D07-A595-D4A3C23CE1F8}"/>
              </a:ext>
            </a:extLst>
          </p:cNvPr>
          <p:cNvSpPr/>
          <p:nvPr/>
        </p:nvSpPr>
        <p:spPr>
          <a:xfrm>
            <a:off x="7388229" y="35770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1B8A890-D263-41A6-985A-D852F8F508C4}"/>
              </a:ext>
            </a:extLst>
          </p:cNvPr>
          <p:cNvSpPr/>
          <p:nvPr/>
        </p:nvSpPr>
        <p:spPr>
          <a:xfrm>
            <a:off x="8220079" y="43771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1BB5CA-B38F-4AA3-8DDF-BA94BAA5B376}"/>
              </a:ext>
            </a:extLst>
          </p:cNvPr>
          <p:cNvSpPr/>
          <p:nvPr/>
        </p:nvSpPr>
        <p:spPr>
          <a:xfrm>
            <a:off x="8829679" y="3799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62D33CD-2E0B-4C30-B6C4-75ADBDD302D2}"/>
              </a:ext>
            </a:extLst>
          </p:cNvPr>
          <p:cNvSpPr/>
          <p:nvPr/>
        </p:nvSpPr>
        <p:spPr>
          <a:xfrm>
            <a:off x="8747129" y="28912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D96B0FD-165E-4E1A-9F4F-714A050CD804}"/>
              </a:ext>
            </a:extLst>
          </p:cNvPr>
          <p:cNvSpPr/>
          <p:nvPr/>
        </p:nvSpPr>
        <p:spPr>
          <a:xfrm>
            <a:off x="4664079" y="54693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C3CE67-5030-43E1-8575-6EE84BC8D0AC}"/>
              </a:ext>
            </a:extLst>
          </p:cNvPr>
          <p:cNvSpPr/>
          <p:nvPr/>
        </p:nvSpPr>
        <p:spPr>
          <a:xfrm>
            <a:off x="5508629" y="27642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A8EBD2-75AF-4151-A0D1-1B86CB8176EC}"/>
              </a:ext>
            </a:extLst>
          </p:cNvPr>
          <p:cNvSpPr/>
          <p:nvPr/>
        </p:nvSpPr>
        <p:spPr>
          <a:xfrm>
            <a:off x="4391029" y="28849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B72F00-DAA3-44D7-8D9C-5059A4D2DF47}"/>
              </a:ext>
            </a:extLst>
          </p:cNvPr>
          <p:cNvSpPr/>
          <p:nvPr/>
        </p:nvSpPr>
        <p:spPr>
          <a:xfrm>
            <a:off x="7527929" y="3164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5F5C80C-DD0B-4DCD-B25D-8D8BD9011050}"/>
              </a:ext>
            </a:extLst>
          </p:cNvPr>
          <p:cNvSpPr/>
          <p:nvPr/>
        </p:nvSpPr>
        <p:spPr>
          <a:xfrm>
            <a:off x="7566029" y="22372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1AC9D1-B5A5-434F-AECC-3CF527FE8BD1}"/>
              </a:ext>
            </a:extLst>
          </p:cNvPr>
          <p:cNvSpPr/>
          <p:nvPr/>
        </p:nvSpPr>
        <p:spPr>
          <a:xfrm>
            <a:off x="9369429" y="2529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EF51F4-7B1A-4866-910A-A812EB874AA1}"/>
              </a:ext>
            </a:extLst>
          </p:cNvPr>
          <p:cNvSpPr/>
          <p:nvPr/>
        </p:nvSpPr>
        <p:spPr>
          <a:xfrm>
            <a:off x="10048879" y="21356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D57EBA-277D-4DE3-AECF-AFCEA37F6E2A}"/>
              </a:ext>
            </a:extLst>
          </p:cNvPr>
          <p:cNvSpPr/>
          <p:nvPr/>
        </p:nvSpPr>
        <p:spPr>
          <a:xfrm>
            <a:off x="4537079" y="18435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5" name="Picture 4" descr="Harvey Flooding: Who&amp;#39;s at Fault? | JLC Online">
            <a:extLst>
              <a:ext uri="{FF2B5EF4-FFF2-40B4-BE49-F238E27FC236}">
                <a16:creationId xmlns:a16="http://schemas.microsoft.com/office/drawing/2014/main" id="{DFDD2DE8-9DC3-41B1-B24F-351981E1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5" y="3182320"/>
            <a:ext cx="2860654" cy="19063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C6DEE204-DDCA-4708-AA90-8F306D5CC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7891136" y="5468175"/>
            <a:ext cx="3860342" cy="11546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45A3BE0-CDF7-4923-B3AC-A7AA3B5AE74A}"/>
              </a:ext>
            </a:extLst>
          </p:cNvPr>
          <p:cNvSpPr txBox="1"/>
          <p:nvPr/>
        </p:nvSpPr>
        <p:spPr>
          <a:xfrm>
            <a:off x="7835933" y="5121877"/>
            <a:ext cx="4054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Established in 2014 in Tuscaloosa, AL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2DA242-F2FD-51E4-2AEC-B9BD1736A771}"/>
              </a:ext>
            </a:extLst>
          </p:cNvPr>
          <p:cNvCxnSpPr>
            <a:cxnSpLocks/>
          </p:cNvCxnSpPr>
          <p:nvPr/>
        </p:nvCxnSpPr>
        <p:spPr bwMode="auto">
          <a:xfrm>
            <a:off x="633301" y="683621"/>
            <a:ext cx="10744852" cy="0"/>
          </a:xfrm>
          <a:prstGeom prst="line">
            <a:avLst/>
          </a:prstGeom>
          <a:noFill/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08111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Transformative Research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315" y="1618205"/>
            <a:ext cx="105693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/>
              </a:rPr>
              <a:t>Transformative research challenges current understanding or provides pathways to new frontiers in science and engineering. It involves ideas, discoveries or tools that do one or both of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/>
              </a:rPr>
              <a:t> Radically change understanding of an important existing concept in science, engineering or education.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Open Sans" panose="020B0606030504020204" pitchFamily="34" charset="0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/>
              </a:rPr>
              <a:t> Lead to the creation of a new paradigm or field of science, engineering or education.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1" y="5939135"/>
            <a:ext cx="98619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Can we move from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evolutionary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 to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ＭＳ Ｐゴシック"/>
              </a:rPr>
              <a:t>transformative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change?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3CDC5-4FF5-437B-974A-08DE8F14ABFD}"/>
              </a:ext>
            </a:extLst>
          </p:cNvPr>
          <p:cNvSpPr txBox="1"/>
          <p:nvPr/>
        </p:nvSpPr>
        <p:spPr>
          <a:xfrm>
            <a:off x="842701" y="5173024"/>
            <a:ext cx="10094257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DA3E8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https://new.nsf.gov/funding/learn/research-types/transformative-research#definition</a:t>
            </a:r>
          </a:p>
        </p:txBody>
      </p:sp>
      <p:pic>
        <p:nvPicPr>
          <p:cNvPr id="1026" name="Picture 2" descr="Multimedia Gallery - NSF logo | NSF - National Science ...">
            <a:extLst>
              <a:ext uri="{FF2B5EF4-FFF2-40B4-BE49-F238E27FC236}">
                <a16:creationId xmlns:a16="http://schemas.microsoft.com/office/drawing/2014/main" id="{74769043-19C0-4C5C-B982-624E39667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32" y="140849"/>
            <a:ext cx="1450039" cy="145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34898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A7525-BC21-4740-9E26-BEDE38A67C79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5650" y="6515158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Inaugural Meeting – May, 2014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98043" y="2052303"/>
            <a:ext cx="6795911" cy="2202685"/>
            <a:chOff x="1174042" y="2052302"/>
            <a:chExt cx="6795911" cy="2202685"/>
          </a:xfrm>
        </p:grpSpPr>
        <p:sp>
          <p:nvSpPr>
            <p:cNvPr id="2" name="TextBox 1"/>
            <p:cNvSpPr txBox="1"/>
            <p:nvPr/>
          </p:nvSpPr>
          <p:spPr>
            <a:xfrm>
              <a:off x="1174042" y="2052302"/>
              <a:ext cx="6795911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I proposed: Bring in the academic community and rapidly prototype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a new national flood forecasting system in one year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… this has led to annual Summer Institutes for graduate student research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4401" y="3112157"/>
              <a:ext cx="4475195" cy="1142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0208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Geographic Information Systems</a:t>
            </a:r>
            <a:br>
              <a:rPr lang="en-US" b="1" i="1" dirty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657" y="1690702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721" y="1634000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0872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7679" y="4865926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67011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9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7757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7758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Watershed Boundary Dataset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209807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Foundation for a National Flood Forecasting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for the United States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56191" y="1698643"/>
            <a:ext cx="3293815" cy="4286855"/>
            <a:chOff x="2532190" y="1698642"/>
            <a:chExt cx="3293815" cy="4286855"/>
          </a:xfrm>
        </p:grpSpPr>
        <p:sp>
          <p:nvSpPr>
            <p:cNvPr id="14" name="Right Arrow 13"/>
            <p:cNvSpPr/>
            <p:nvPr/>
          </p:nvSpPr>
          <p:spPr>
            <a:xfrm rot="1920000">
              <a:off x="2532190" y="2889516"/>
              <a:ext cx="717611" cy="4680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8700000">
              <a:off x="5102950" y="2859693"/>
              <a:ext cx="717611" cy="4680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2900000">
              <a:off x="4936721" y="5517411"/>
              <a:ext cx="717611" cy="4680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-2220000">
              <a:off x="2786328" y="5501022"/>
              <a:ext cx="717611" cy="4680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10544" y="1698642"/>
              <a:ext cx="2696829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NHDPlus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Dataset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653819" y="2237917"/>
              <a:ext cx="317218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2.7 million reach catchments in 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average area 3.0 km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2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reach length 1.9 km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Uniquely labelled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2030" y="3547332"/>
              <a:ext cx="2148303" cy="140211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298041" y="4967576"/>
              <a:ext cx="2354680" cy="3827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20 years to complete and integrate national data sets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3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061" y="533400"/>
            <a:ext cx="10469878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/>
              <a:t>Flood Information for Bear Creek at Fritz Hughes Park Rd, Austin, Texas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447800"/>
            <a:ext cx="7556033" cy="501290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210654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2583" y="3954252"/>
            <a:ext cx="385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Hydrography Dataset Plus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catchment  for Bear Creek</a:t>
            </a:r>
          </a:p>
        </p:txBody>
      </p:sp>
      <p:cxnSp>
        <p:nvCxnSpPr>
          <p:cNvPr id="6" name="Straight Arrow Connector 5"/>
          <p:cNvCxnSpPr>
            <a:stCxn id="1027" idx="0"/>
          </p:cNvCxnSpPr>
          <p:nvPr/>
        </p:nvCxnSpPr>
        <p:spPr>
          <a:xfrm flipH="1" flipV="1">
            <a:off x="3200400" y="3581400"/>
            <a:ext cx="443674" cy="609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92292" y="5660348"/>
            <a:ext cx="2967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Low water crossing 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3400 Fritz Hughes Park Rd</a:t>
            </a:r>
          </a:p>
        </p:txBody>
      </p:sp>
    </p:spTree>
    <p:extLst>
      <p:ext uri="{BB962C8B-B14F-4D97-AF65-F5344CB8AC3E}">
        <p14:creationId xmlns:p14="http://schemas.microsoft.com/office/powerpoint/2010/main" val="3107541234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Texas Advanced Computing Center at UT Austin</a:t>
            </a:r>
            <a:br>
              <a:rPr lang="en-US" dirty="0"/>
            </a:br>
            <a:r>
              <a:rPr lang="en-US" sz="2000" dirty="0"/>
              <a:t>used to build prototype of National Water Model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96473" y="1510759"/>
            <a:ext cx="6260754" cy="4554283"/>
            <a:chOff x="382642" y="1764146"/>
            <a:chExt cx="6260754" cy="45542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642" y="1764146"/>
              <a:ext cx="6260754" cy="455428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642" y="5057477"/>
              <a:ext cx="4106989" cy="126095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212588" y="3724233"/>
            <a:ext cx="4379424" cy="2340809"/>
            <a:chOff x="4696089" y="2007771"/>
            <a:chExt cx="4379424" cy="23408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6089" y="2007771"/>
              <a:ext cx="4379424" cy="23408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32306" y="211523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1.2 million gallon cooling tank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32" y="1083481"/>
            <a:ext cx="1683974" cy="85455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217922" y="630164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Largest academic supercomputer in the United States in 2014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54" y="2193169"/>
            <a:ext cx="1275931" cy="12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5715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900</Words>
  <Application>Microsoft Office PowerPoint</Application>
  <PresentationFormat>Widescreen</PresentationFormat>
  <Paragraphs>172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Avenir LT Std 55 Roman</vt:lpstr>
      <vt:lpstr>Avenir LT Std 65 Medium</vt:lpstr>
      <vt:lpstr>Calibri</vt:lpstr>
      <vt:lpstr>Calibri Light</vt:lpstr>
      <vt:lpstr>Lucida Grande</vt:lpstr>
      <vt:lpstr>Open Sans</vt:lpstr>
      <vt:lpstr>Roboto</vt:lpstr>
      <vt:lpstr>Times New Roman</vt:lpstr>
      <vt:lpstr>Office Theme</vt:lpstr>
      <vt:lpstr>Optional_Corporate_PPT_Template-Arial</vt:lpstr>
      <vt:lpstr>1_Optional_Corporate_PPT_Template-Arial</vt:lpstr>
      <vt:lpstr>PowerPoint Presentation</vt:lpstr>
      <vt:lpstr>A Decade of Innovation</vt:lpstr>
      <vt:lpstr>Itinerary for May 2014</vt:lpstr>
      <vt:lpstr>National Flood Forecasting</vt:lpstr>
      <vt:lpstr>Transformative Research</vt:lpstr>
      <vt:lpstr>PowerPoint Presentation</vt:lpstr>
      <vt:lpstr>Geographic Information Systems </vt:lpstr>
      <vt:lpstr>Flood Information for Bear Creek at Fritz Hughes Park Rd, Austin, Texas </vt:lpstr>
      <vt:lpstr>Texas Advanced Computing Center at UT Austin used to build prototype of National Water Model</vt:lpstr>
      <vt:lpstr>PowerPoint Presentation</vt:lpstr>
      <vt:lpstr>PowerPoint Presentation</vt:lpstr>
      <vt:lpstr>PowerPoint Presentation</vt:lpstr>
      <vt:lpstr>National Water Model – 2024</vt:lpstr>
      <vt:lpstr>US National Water Prediction Service https://water.noaa.gov </vt:lpstr>
      <vt:lpstr>US National Water Prediction Service Sabine River at Deweyville, Texas</vt:lpstr>
      <vt:lpstr>Global Streamflow and Flood Forecasting System (GEOGLOWS) Sabine River at Deweyville, Texas</vt:lpstr>
      <vt:lpstr>Global Streamflow and Flood Forecasting System (GEOGLOWS) Tauherenikau River at Featherston, New Zealand</vt:lpstr>
      <vt:lpstr>Development of Hydrology</vt:lpstr>
      <vt:lpstr>PowerPoint Presentation</vt:lpstr>
      <vt:lpstr>Water vapor transport and its importance in the local hydrological seasonality</vt:lpstr>
      <vt:lpstr>World Water Balance Study done for the International Hydrological Decade (1965-1974)</vt:lpstr>
      <vt:lpstr>Goal for the Next Decade: Close the Global Hydrological Cycle Quantify the time-varying world water balance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34</cp:revision>
  <dcterms:created xsi:type="dcterms:W3CDTF">2024-04-10T00:04:39Z</dcterms:created>
  <dcterms:modified xsi:type="dcterms:W3CDTF">2024-04-19T01:51:59Z</dcterms:modified>
</cp:coreProperties>
</file>