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2" r:id="rId2"/>
    <p:sldId id="327" r:id="rId3"/>
    <p:sldId id="328" r:id="rId4"/>
    <p:sldId id="261" r:id="rId5"/>
    <p:sldId id="263" r:id="rId6"/>
    <p:sldId id="305" r:id="rId7"/>
    <p:sldId id="300" r:id="rId8"/>
    <p:sldId id="301" r:id="rId9"/>
    <p:sldId id="302" r:id="rId10"/>
    <p:sldId id="303" r:id="rId11"/>
    <p:sldId id="304" r:id="rId12"/>
    <p:sldId id="329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14" r:id="rId21"/>
    <p:sldId id="298" r:id="rId22"/>
    <p:sldId id="299" r:id="rId23"/>
    <p:sldId id="287" r:id="rId24"/>
    <p:sldId id="288" r:id="rId25"/>
    <p:sldId id="289" r:id="rId26"/>
    <p:sldId id="290" r:id="rId27"/>
    <p:sldId id="322" r:id="rId28"/>
    <p:sldId id="323" r:id="rId29"/>
    <p:sldId id="324" r:id="rId30"/>
    <p:sldId id="264" r:id="rId31"/>
    <p:sldId id="265" r:id="rId32"/>
    <p:sldId id="325" r:id="rId33"/>
    <p:sldId id="284" r:id="rId34"/>
    <p:sldId id="296" r:id="rId35"/>
    <p:sldId id="330" r:id="rId36"/>
    <p:sldId id="331" r:id="rId37"/>
    <p:sldId id="308" r:id="rId38"/>
    <p:sldId id="311" r:id="rId39"/>
    <p:sldId id="312" r:id="rId40"/>
    <p:sldId id="313" r:id="rId41"/>
    <p:sldId id="309" r:id="rId42"/>
    <p:sldId id="326" r:id="rId43"/>
    <p:sldId id="310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4660"/>
  </p:normalViewPr>
  <p:slideViewPr>
    <p:cSldViewPr>
      <p:cViewPr>
        <p:scale>
          <a:sx n="66" d="100"/>
          <a:sy n="66" d="100"/>
        </p:scale>
        <p:origin x="-162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75299-7DAE-4755-8769-6CA12E1A662F}" type="datetimeFigureOut">
              <a:rPr lang="en-US" smtClean="0"/>
              <a:t>9/12/2011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1129C-86F6-4DD4-A0E3-511B289A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5F7A4-AAD9-414E-B18D-F9430E3088F2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D70069-8288-44D1-A28D-BDCD0D675545}" type="slidenum">
              <a:rPr lang="en-US" smtClean="0">
                <a:ea typeface="ＭＳ Ｐゴシック" pitchFamily="1" charset="-128"/>
              </a:rPr>
              <a:pPr/>
              <a:t>42</a:t>
            </a:fld>
            <a:endParaRPr lang="en-US" smtClean="0">
              <a:ea typeface="ＭＳ Ｐゴシック" pitchFamily="1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78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6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7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80CA-FE1D-48E5-99F2-7C3CF0FD4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7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51636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5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9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9/12/2011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3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9/12/2011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54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9/12/2011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3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9/12/2011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57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9/12/2011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6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5E32-1F36-4E4B-9754-5CB07145F0D4}" type="datetimeFigureOut">
              <a:rPr lang="en-US" smtClean="0"/>
              <a:t>9/12/2011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28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D5E32-1F36-4E4B-9754-5CB07145F0D4}" type="datetimeFigureOut">
              <a:rPr lang="en-US" smtClean="0"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2D846-8557-4ACB-A1B5-F2AA69B9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4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ahsi.org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aterservices.usgs.gov/nwis/iv?sites=08158000&amp;period=P7D&amp;parameterCd=00060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gis.co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xplorer.arcgis.com/?open=c50ba5510cfa4663ae417eb4a56cc336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hyperlink" Target="http://129.116.104.176/ArcGIS/rest/services/RealTime/COA_NEXRAD/MapServer" TargetMode="External"/><Relationship Id="rId2" Type="http://schemas.openxmlformats.org/officeDocument/2006/relationships/hyperlink" Target="http://waterservices.usgs.gov/nwis/iv?sites=08158000&amp;period=P1D&amp;parameterCd=00065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129.116.104.176/ArcGIS/rest/services/RealTime/COA_REALTIME/MapServer" TargetMode="External"/><Relationship Id="rId5" Type="http://schemas.openxmlformats.org/officeDocument/2006/relationships/hyperlink" Target="http://129.116.104.176/PublicSafetyCOP/index.html" TargetMode="Externa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long.mp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xplorer.arcgis.com/?open=ad7c4dbe299a458ca52b9caa725a2d4d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png"/><Relationship Id="rId18" Type="http://schemas.openxmlformats.org/officeDocument/2006/relationships/image" Target="../media/image6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17" Type="http://schemas.openxmlformats.org/officeDocument/2006/relationships/image" Target="../media/image64.gif"/><Relationship Id="rId2" Type="http://schemas.openxmlformats.org/officeDocument/2006/relationships/image" Target="../media/image1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gif"/><Relationship Id="rId1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gis.com/home/webmap/viewer.html?services=ba0450587baf439ea8c899c3161daebb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hydromet.lcra.org/" TargetMode="External"/><Relationship Id="rId7" Type="http://schemas.openxmlformats.org/officeDocument/2006/relationships/hyperlink" Target="http://ubcwcid.org/Overview/Overview.aspx?id=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hyperlink" Target="http://coagis1.ci.austin.tx.us/website/COAViewer_fews/viewer.htm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1"/>
            <a:ext cx="8229600" cy="10668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Water Web Services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219200"/>
            <a:ext cx="8153400" cy="137160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By David R. </a:t>
            </a:r>
            <a:r>
              <a:rPr lang="en-US" sz="2800" dirty="0" err="1" smtClean="0">
                <a:solidFill>
                  <a:schemeClr val="tx2"/>
                </a:solidFill>
              </a:rPr>
              <a:t>Maidment</a:t>
            </a:r>
            <a:endParaRPr lang="en-US" sz="2800" dirty="0" smtClean="0">
              <a:solidFill>
                <a:schemeClr val="tx2"/>
              </a:solidFill>
            </a:endParaRPr>
          </a:p>
          <a:p>
            <a:r>
              <a:rPr lang="en-US" sz="2800" dirty="0" smtClean="0">
                <a:solidFill>
                  <a:schemeClr val="tx2"/>
                </a:solidFill>
              </a:rPr>
              <a:t>Center for Research in Water Resources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University of Texas at Austin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09800" y="2616229"/>
            <a:ext cx="4495800" cy="2927350"/>
            <a:chOff x="2133600" y="2266950"/>
            <a:chExt cx="3937989" cy="253278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43" t="24667" r="20476" b="9048"/>
            <a:stretch/>
          </p:blipFill>
          <p:spPr bwMode="auto">
            <a:xfrm>
              <a:off x="2947389" y="2638262"/>
              <a:ext cx="3124200" cy="21614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2133600" y="2924175"/>
              <a:ext cx="785214" cy="1622225"/>
              <a:chOff x="1768079" y="2743200"/>
              <a:chExt cx="968943" cy="200180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768079" y="2743200"/>
                <a:ext cx="937294" cy="379792"/>
                <a:chOff x="914400" y="1910834"/>
                <a:chExt cx="937294" cy="379792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1139188" y="1910834"/>
                  <a:ext cx="712506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USGS</a:t>
                  </a:r>
                  <a:endParaRPr lang="en-US" sz="1400" dirty="0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1768079" y="3131372"/>
                <a:ext cx="911184" cy="379792"/>
                <a:chOff x="914400" y="1910834"/>
                <a:chExt cx="911184" cy="379792"/>
              </a:xfrm>
            </p:grpSpPr>
            <p:sp>
              <p:nvSpPr>
                <p:cNvPr id="22" name="Oval 21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1139188" y="1910834"/>
                  <a:ext cx="686396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LCRA</a:t>
                  </a:r>
                  <a:endParaRPr lang="en-US" sz="1400" dirty="0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1768079" y="3952303"/>
                <a:ext cx="892668" cy="379792"/>
                <a:chOff x="914400" y="1910834"/>
                <a:chExt cx="892668" cy="379792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139188" y="1910834"/>
                  <a:ext cx="667880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NWS</a:t>
                  </a:r>
                  <a:endParaRPr lang="en-US" sz="1400" dirty="0"/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1768079" y="3541243"/>
                <a:ext cx="841871" cy="379792"/>
                <a:chOff x="914400" y="1910834"/>
                <a:chExt cx="841871" cy="379792"/>
              </a:xfrm>
            </p:grpSpPr>
            <p:sp>
              <p:nvSpPr>
                <p:cNvPr id="18" name="Oval 17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139188" y="1910834"/>
                  <a:ext cx="617083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COA</a:t>
                  </a:r>
                  <a:endParaRPr lang="en-US" sz="1400" dirty="0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1768079" y="4365213"/>
                <a:ext cx="968943" cy="379792"/>
                <a:chOff x="914400" y="1954412"/>
                <a:chExt cx="968943" cy="379792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914400" y="2024778"/>
                  <a:ext cx="224788" cy="22478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139188" y="1954412"/>
                  <a:ext cx="744155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NDFD</a:t>
                  </a:r>
                  <a:endParaRPr lang="en-US" sz="1400" dirty="0"/>
                </a:p>
              </p:txBody>
            </p:sp>
          </p:grpSp>
        </p:grpSp>
        <p:sp>
          <p:nvSpPr>
            <p:cNvPr id="10" name="TextBox 9"/>
            <p:cNvSpPr txBox="1"/>
            <p:nvPr/>
          </p:nvSpPr>
          <p:spPr>
            <a:xfrm>
              <a:off x="3518889" y="2266950"/>
              <a:ext cx="1981200" cy="31955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Web Services HUB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828800" y="5769429"/>
            <a:ext cx="571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</a:rPr>
              <a:t>Kisters</a:t>
            </a:r>
            <a:r>
              <a:rPr lang="en-US" sz="2400" dirty="0">
                <a:solidFill>
                  <a:schemeClr val="tx2"/>
                </a:solidFill>
              </a:rPr>
              <a:t> North America User Conference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Sacramento, CA, Sept 12, 2011</a:t>
            </a:r>
          </a:p>
        </p:txBody>
      </p:sp>
    </p:spTree>
    <p:extLst>
      <p:ext uri="{BB962C8B-B14F-4D97-AF65-F5344CB8AC3E}">
        <p14:creationId xmlns:p14="http://schemas.microsoft.com/office/powerpoint/2010/main" val="33518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696075" cy="497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146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Slide from: John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Brosowsky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Product Development Director,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GeoComm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228600"/>
            <a:ext cx="6015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How 911 calls are handled now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209800" y="4419600"/>
            <a:ext cx="365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PSAP = Public Safety Answering Point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981200"/>
            <a:ext cx="7562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71% of emergency calls are made from cell phones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2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ESInet</a:t>
            </a:r>
            <a:r>
              <a:rPr lang="en-US" sz="3200" dirty="0" smtClean="0"/>
              <a:t> – Emergency Services Internet Network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6600825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4384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Slide from: John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Brosowsky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Product Development Director,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GeoComm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1752600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Generation 911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0" y="3886200"/>
            <a:ext cx="12954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46482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Geographic location by coordinates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62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Web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Situational awareness for flash flooding</a:t>
            </a:r>
          </a:p>
          <a:p>
            <a:r>
              <a:rPr lang="en-US" sz="3600" i="1" dirty="0" smtClean="0">
                <a:solidFill>
                  <a:srgbClr val="FF0000"/>
                </a:solidFill>
              </a:rPr>
              <a:t>Web services for water and geospatial data</a:t>
            </a:r>
          </a:p>
          <a:p>
            <a:r>
              <a:rPr lang="en-US" sz="3600" dirty="0" smtClean="0"/>
              <a:t>Demo of </a:t>
            </a:r>
            <a:r>
              <a:rPr lang="en-US" sz="3600" dirty="0" err="1" smtClean="0"/>
              <a:t>KiWIS</a:t>
            </a:r>
            <a:r>
              <a:rPr lang="en-US" sz="3600" dirty="0" smtClean="0"/>
              <a:t> for the CAPCOG area (Matt Ables)</a:t>
            </a:r>
          </a:p>
          <a:p>
            <a:r>
              <a:rPr lang="en-US" sz="3600" dirty="0" smtClean="0"/>
              <a:t>Computing in the Cloud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48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CUAHSI</a:t>
            </a:r>
            <a:r>
              <a:rPr lang="en-US" dirty="0" smtClean="0"/>
              <a:t> is a consortium representing 125 US universities</a:t>
            </a:r>
          </a:p>
          <a:p>
            <a:r>
              <a:rPr lang="en-US" dirty="0" smtClean="0"/>
              <a:t>Supported by the </a:t>
            </a:r>
            <a:r>
              <a:rPr lang="en-US" dirty="0" smtClean="0">
                <a:solidFill>
                  <a:srgbClr val="FF0000"/>
                </a:solidFill>
              </a:rPr>
              <a:t>National Science Foundation </a:t>
            </a:r>
            <a:r>
              <a:rPr lang="en-US" dirty="0" smtClean="0"/>
              <a:t>Earth Science Division</a:t>
            </a:r>
          </a:p>
          <a:p>
            <a:r>
              <a:rPr lang="en-US" dirty="0" smtClean="0"/>
              <a:t>Advances </a:t>
            </a:r>
            <a:r>
              <a:rPr lang="en-US" dirty="0" smtClean="0">
                <a:solidFill>
                  <a:srgbClr val="FF0000"/>
                </a:solidFill>
              </a:rPr>
              <a:t>hydrologic science</a:t>
            </a:r>
            <a:r>
              <a:rPr lang="en-US" dirty="0" smtClean="0"/>
              <a:t> in nation’s universities</a:t>
            </a:r>
          </a:p>
          <a:p>
            <a:r>
              <a:rPr lang="en-US" dirty="0" smtClean="0"/>
              <a:t>Includes a </a:t>
            </a:r>
            <a:r>
              <a:rPr lang="en-US" dirty="0" smtClean="0">
                <a:solidFill>
                  <a:srgbClr val="FF0000"/>
                </a:solidFill>
              </a:rPr>
              <a:t>Hydrologic Information System </a:t>
            </a:r>
            <a:r>
              <a:rPr lang="en-US" dirty="0" smtClean="0"/>
              <a:t>project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610600" cy="127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624396"/>
            <a:ext cx="237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http://www.cuahsi.org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366" y="1507301"/>
            <a:ext cx="4191000" cy="240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4038600"/>
            <a:ext cx="3102349" cy="2438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15EE-1347-4E13-A70E-917AFD64476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6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16288" y="1981200"/>
            <a:ext cx="2311400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/>
              <a:t>Catalog</a:t>
            </a:r>
            <a:br>
              <a:rPr lang="en-US" sz="2600" dirty="0" smtClean="0"/>
            </a:br>
            <a:r>
              <a:rPr lang="en-US" sz="2600" dirty="0" smtClean="0"/>
              <a:t>(Google)</a:t>
            </a:r>
            <a:endParaRPr lang="en-US" sz="2600" dirty="0"/>
          </a:p>
        </p:txBody>
      </p:sp>
      <p:sp>
        <p:nvSpPr>
          <p:cNvPr id="6" name="Rectangle 5"/>
          <p:cNvSpPr/>
          <p:nvPr/>
        </p:nvSpPr>
        <p:spPr>
          <a:xfrm>
            <a:off x="1195388" y="4572000"/>
            <a:ext cx="2311400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/>
              <a:t>Web Server</a:t>
            </a:r>
          </a:p>
          <a:p>
            <a:pPr algn="ctr">
              <a:defRPr/>
            </a:pPr>
            <a:r>
              <a:rPr lang="en-US" sz="2600" dirty="0" smtClean="0"/>
              <a:t>(CNN.com)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5538788" y="4572000"/>
            <a:ext cx="2309812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/>
              <a:t>Browser</a:t>
            </a:r>
          </a:p>
          <a:p>
            <a:pPr algn="ctr">
              <a:defRPr/>
            </a:pPr>
            <a:r>
              <a:rPr lang="en-US" sz="2600" dirty="0" smtClean="0"/>
              <a:t>(Firefox)</a:t>
            </a:r>
            <a:endParaRPr lang="en-US" sz="2600" dirty="0"/>
          </a:p>
        </p:txBody>
      </p:sp>
      <p:cxnSp>
        <p:nvCxnSpPr>
          <p:cNvPr id="9" name="Straight Arrow Connector 8"/>
          <p:cNvCxnSpPr>
            <a:stCxn id="6" idx="0"/>
            <a:endCxn id="5" idx="2"/>
          </p:cNvCxnSpPr>
          <p:nvPr/>
        </p:nvCxnSpPr>
        <p:spPr>
          <a:xfrm rot="5400000" flipH="1" flipV="1">
            <a:off x="2511426" y="2611438"/>
            <a:ext cx="1800225" cy="21209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7" idx="0"/>
          </p:cNvCxnSpPr>
          <p:nvPr/>
        </p:nvCxnSpPr>
        <p:spPr>
          <a:xfrm>
            <a:off x="4471988" y="2771775"/>
            <a:ext cx="2221706" cy="18002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7" idx="1"/>
          </p:cNvCxnSpPr>
          <p:nvPr/>
        </p:nvCxnSpPr>
        <p:spPr>
          <a:xfrm>
            <a:off x="3506788" y="4967288"/>
            <a:ext cx="20320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6" name="TextBox 15"/>
          <p:cNvSpPr txBox="1">
            <a:spLocks noChangeArrowheads="1"/>
          </p:cNvSpPr>
          <p:nvPr/>
        </p:nvSpPr>
        <p:spPr bwMode="auto">
          <a:xfrm>
            <a:off x="4090988" y="4648200"/>
            <a:ext cx="8899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Access</a:t>
            </a:r>
            <a:endParaRPr lang="en-US" sz="2000" b="1" dirty="0"/>
          </a:p>
        </p:txBody>
      </p:sp>
      <p:sp>
        <p:nvSpPr>
          <p:cNvPr id="4107" name="TextBox 16"/>
          <p:cNvSpPr txBox="1">
            <a:spLocks noChangeArrowheads="1"/>
          </p:cNvSpPr>
          <p:nvPr/>
        </p:nvSpPr>
        <p:spPr bwMode="auto">
          <a:xfrm rot="19137784">
            <a:off x="2270949" y="3436852"/>
            <a:ext cx="18326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Catalog harvest</a:t>
            </a:r>
            <a:endParaRPr lang="en-US" sz="2000" b="1" dirty="0"/>
          </a:p>
        </p:txBody>
      </p:sp>
      <p:sp>
        <p:nvSpPr>
          <p:cNvPr id="4108" name="TextBox 17"/>
          <p:cNvSpPr txBox="1">
            <a:spLocks noChangeArrowheads="1"/>
          </p:cNvSpPr>
          <p:nvPr/>
        </p:nvSpPr>
        <p:spPr bwMode="auto">
          <a:xfrm rot="2301016">
            <a:off x="5339120" y="3443231"/>
            <a:ext cx="8959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Search</a:t>
            </a:r>
            <a:endParaRPr lang="en-US" sz="2000" b="1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the web works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05000" y="5712767"/>
            <a:ext cx="5536644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HTML – web language for text and pictures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5533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16288" y="1981200"/>
            <a:ext cx="2311400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/>
              <a:t>Catalog</a:t>
            </a:r>
            <a:endParaRPr lang="en-US" sz="2600" dirty="0"/>
          </a:p>
        </p:txBody>
      </p:sp>
      <p:sp>
        <p:nvSpPr>
          <p:cNvPr id="6" name="Rectangle 5"/>
          <p:cNvSpPr/>
          <p:nvPr/>
        </p:nvSpPr>
        <p:spPr>
          <a:xfrm>
            <a:off x="1195388" y="4572000"/>
            <a:ext cx="2311400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/>
              <a:t>Server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5538788" y="4572000"/>
            <a:ext cx="2309812" cy="79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/>
              <a:t>User</a:t>
            </a:r>
            <a:endParaRPr lang="en-US" sz="2600" dirty="0"/>
          </a:p>
        </p:txBody>
      </p:sp>
      <p:cxnSp>
        <p:nvCxnSpPr>
          <p:cNvPr id="9" name="Straight Arrow Connector 8"/>
          <p:cNvCxnSpPr>
            <a:stCxn id="6" idx="0"/>
            <a:endCxn id="5" idx="2"/>
          </p:cNvCxnSpPr>
          <p:nvPr/>
        </p:nvCxnSpPr>
        <p:spPr>
          <a:xfrm rot="5400000" flipH="1" flipV="1">
            <a:off x="2511426" y="2611438"/>
            <a:ext cx="1800225" cy="21209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7" idx="0"/>
          </p:cNvCxnSpPr>
          <p:nvPr/>
        </p:nvCxnSpPr>
        <p:spPr>
          <a:xfrm>
            <a:off x="4471988" y="2771775"/>
            <a:ext cx="2221706" cy="18002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7" idx="1"/>
          </p:cNvCxnSpPr>
          <p:nvPr/>
        </p:nvCxnSpPr>
        <p:spPr>
          <a:xfrm>
            <a:off x="3506788" y="4967288"/>
            <a:ext cx="2032000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6" name="TextBox 15"/>
          <p:cNvSpPr txBox="1">
            <a:spLocks noChangeArrowheads="1"/>
          </p:cNvSpPr>
          <p:nvPr/>
        </p:nvSpPr>
        <p:spPr bwMode="auto">
          <a:xfrm>
            <a:off x="3862388" y="4648200"/>
            <a:ext cx="14173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Data access</a:t>
            </a:r>
            <a:endParaRPr lang="en-US" sz="2000" b="1" dirty="0"/>
          </a:p>
        </p:txBody>
      </p:sp>
      <p:sp>
        <p:nvSpPr>
          <p:cNvPr id="4107" name="TextBox 16"/>
          <p:cNvSpPr txBox="1">
            <a:spLocks noChangeArrowheads="1"/>
          </p:cNvSpPr>
          <p:nvPr/>
        </p:nvSpPr>
        <p:spPr bwMode="auto">
          <a:xfrm rot="19189103">
            <a:off x="2213297" y="3274185"/>
            <a:ext cx="2236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/>
              <a:t>Service registration</a:t>
            </a:r>
          </a:p>
        </p:txBody>
      </p:sp>
      <p:sp>
        <p:nvSpPr>
          <p:cNvPr id="4108" name="TextBox 17"/>
          <p:cNvSpPr txBox="1">
            <a:spLocks noChangeArrowheads="1"/>
          </p:cNvSpPr>
          <p:nvPr/>
        </p:nvSpPr>
        <p:spPr bwMode="auto">
          <a:xfrm rot="2301016">
            <a:off x="5339120" y="3443231"/>
            <a:ext cx="8959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Search</a:t>
            </a:r>
            <a:endParaRPr lang="en-US" sz="2000" b="1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Services-Oriented Architecture for Water Data</a:t>
            </a:r>
            <a:endParaRPr lang="en-US" dirty="0"/>
          </a:p>
        </p:txBody>
      </p:sp>
      <p:sp>
        <p:nvSpPr>
          <p:cNvPr id="25" name="TextBox 16"/>
          <p:cNvSpPr txBox="1">
            <a:spLocks noChangeArrowheads="1"/>
          </p:cNvSpPr>
          <p:nvPr/>
        </p:nvSpPr>
        <p:spPr bwMode="auto">
          <a:xfrm rot="19189103">
            <a:off x="2567709" y="3605533"/>
            <a:ext cx="18326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/>
              <a:t>Catalog harvest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57400" y="5865167"/>
            <a:ext cx="5206810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WaterML</a:t>
            </a:r>
            <a:r>
              <a:rPr lang="en-US" sz="2400" dirty="0" smtClean="0"/>
              <a:t> – web language for water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7477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WaterML as a Web Language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2286000"/>
            <a:ext cx="94392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14600"/>
            <a:ext cx="44196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5638800" y="1447800"/>
            <a:ext cx="2667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Discharge of the San Marcos River at Luling, TX June 28 - July 18, 2002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381000" y="1600200"/>
            <a:ext cx="4342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USGS </a:t>
            </a:r>
            <a:r>
              <a:rPr lang="en-US" dirty="0" err="1" smtClean="0">
                <a:latin typeface="Calibri" pitchFamily="34" charset="0"/>
              </a:rPr>
              <a:t>Streamflow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data in </a:t>
            </a:r>
            <a:r>
              <a:rPr lang="en-US" dirty="0" err="1">
                <a:latin typeface="Calibri" pitchFamily="34" charset="0"/>
              </a:rPr>
              <a:t>WaterML</a:t>
            </a:r>
            <a:r>
              <a:rPr lang="en-US" dirty="0">
                <a:latin typeface="Calibri" pitchFamily="34" charset="0"/>
              </a:rPr>
              <a:t> language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5296" y="6009503"/>
            <a:ext cx="674338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USGS now publishes its time series data as </a:t>
            </a:r>
            <a:r>
              <a:rPr lang="en-US" dirty="0" err="1" smtClean="0"/>
              <a:t>WaterML</a:t>
            </a:r>
            <a:r>
              <a:rPr lang="en-US" dirty="0" smtClean="0"/>
              <a:t> web services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15EE-1347-4E13-A70E-917AFD64476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06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Colorado River at Austin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15EE-1347-4E13-A70E-917AFD64476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" y="2362200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waterservices.usgs.gov/nwis/iv?sites=08158000&amp;period=P7D&amp;parameterCd=00060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2689" y="1792514"/>
            <a:ext cx="7709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accessed this </a:t>
            </a:r>
            <a:r>
              <a:rPr lang="en-US" dirty="0" err="1" smtClean="0"/>
              <a:t>WaterML</a:t>
            </a:r>
            <a:r>
              <a:rPr lang="en-US" dirty="0" smtClean="0"/>
              <a:t> service from USGS at </a:t>
            </a:r>
            <a:r>
              <a:rPr lang="en-US" dirty="0" smtClean="0"/>
              <a:t>9:08AM Central time  this morning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5614" y="2977978"/>
            <a:ext cx="7692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got back these flow data from USGS which are up to </a:t>
            </a:r>
            <a:r>
              <a:rPr lang="en-US" dirty="0" smtClean="0"/>
              <a:t>8:45AM </a:t>
            </a:r>
            <a:r>
              <a:rPr lang="en-US" dirty="0" smtClean="0"/>
              <a:t>Central time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22" y="3733800"/>
            <a:ext cx="8675530" cy="161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8175" y="5725886"/>
            <a:ext cx="7612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services operate 24/7/365 at all USGS real-time sites in the United States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05000"/>
            <a:ext cx="3732213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Open Geospatial Consortium </a:t>
            </a:r>
            <a:br>
              <a:rPr lang="en-US" sz="3200" smtClean="0"/>
            </a:br>
            <a:r>
              <a:rPr lang="en-US" sz="3200" smtClean="0"/>
              <a:t>Web Service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8768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Map Services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Web Map Service (WMS)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Web Feature Service (WFS)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Web Coverage Service</a:t>
            </a:r>
            <a:br>
              <a:rPr lang="en-US" dirty="0" smtClean="0"/>
            </a:br>
            <a:r>
              <a:rPr lang="en-US" dirty="0" smtClean="0"/>
              <a:t>(WCS)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Catalog Services for the Web (CS/W)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14800" cy="48006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Observation Services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Observations and Measurements Model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Sensor Web Enablement (SWE)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Sensor Observation Service (SOS)</a:t>
            </a:r>
            <a:endParaRPr lang="en-US" dirty="0"/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057400"/>
            <a:ext cx="2706688" cy="1819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11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989119"/>
            <a:ext cx="4705350" cy="4743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8534400" cy="165735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5000" y="2895600"/>
            <a:ext cx="2910540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Meets every 3 months</a:t>
            </a:r>
          </a:p>
          <a:p>
            <a:endParaRPr lang="en-US" dirty="0" smtClean="0"/>
          </a:p>
          <a:p>
            <a:r>
              <a:rPr lang="en-US" dirty="0" smtClean="0"/>
              <a:t>Teleconferences most weeks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4800600"/>
            <a:ext cx="297180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WaterML</a:t>
            </a:r>
            <a:r>
              <a:rPr lang="en-US" dirty="0" smtClean="0">
                <a:solidFill>
                  <a:srgbClr val="FF0000"/>
                </a:solidFill>
              </a:rPr>
              <a:t> Version 2 </a:t>
            </a:r>
            <a:r>
              <a:rPr lang="en-US" dirty="0" smtClean="0">
                <a:solidFill>
                  <a:srgbClr val="FF0000"/>
                </a:solidFill>
              </a:rPr>
              <a:t>Standards Working Group established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5791200"/>
            <a:ext cx="297180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Vote for adoption later this </a:t>
            </a:r>
            <a:r>
              <a:rPr lang="en-US" dirty="0" smtClean="0"/>
              <a:t>year or early next year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7086600" y="5486400"/>
            <a:ext cx="2286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09800" y="304800"/>
            <a:ext cx="45936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Jointly with World Meteorological Organization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90269" y="2133600"/>
            <a:ext cx="475130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Evolving </a:t>
            </a:r>
            <a:r>
              <a:rPr lang="en-US" dirty="0" err="1" smtClean="0"/>
              <a:t>WaterML</a:t>
            </a:r>
            <a:r>
              <a:rPr lang="en-US" dirty="0" smtClean="0"/>
              <a:t> into an International Standard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8600" y="2541376"/>
            <a:ext cx="8819754" cy="2075779"/>
            <a:chOff x="228600" y="2541376"/>
            <a:chExt cx="8819754" cy="2075779"/>
          </a:xfrm>
        </p:grpSpPr>
        <p:grpSp>
          <p:nvGrpSpPr>
            <p:cNvPr id="14" name="Group 13"/>
            <p:cNvGrpSpPr/>
            <p:nvPr/>
          </p:nvGrpSpPr>
          <p:grpSpPr>
            <a:xfrm>
              <a:off x="228600" y="2541376"/>
              <a:ext cx="3957470" cy="1984122"/>
              <a:chOff x="1936155" y="2368902"/>
              <a:chExt cx="4867275" cy="2858855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6155" y="2368902"/>
                <a:ext cx="4867275" cy="27813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3648485" y="4753269"/>
                <a:ext cx="1954937" cy="474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prstClr val="black"/>
                    </a:solidFill>
                  </a:rPr>
                  <a:t>November 2009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546271" y="4247823"/>
              <a:ext cx="5502083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Hydrology, Meteorology, Climatology, and Oceanography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4363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Web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Situational awareness for flash flooding</a:t>
            </a:r>
          </a:p>
          <a:p>
            <a:r>
              <a:rPr lang="en-US" sz="3600" dirty="0" smtClean="0"/>
              <a:t>Web services for water and geospatial data</a:t>
            </a:r>
          </a:p>
          <a:p>
            <a:r>
              <a:rPr lang="en-US" sz="3600" dirty="0" smtClean="0"/>
              <a:t>Demo of </a:t>
            </a:r>
            <a:r>
              <a:rPr lang="en-US" sz="3600" dirty="0" err="1" smtClean="0"/>
              <a:t>KiWIS</a:t>
            </a:r>
            <a:r>
              <a:rPr lang="en-US" sz="3600" dirty="0" smtClean="0"/>
              <a:t> for the CAPCOG area (Matt Ables)</a:t>
            </a:r>
          </a:p>
          <a:p>
            <a:r>
              <a:rPr lang="en-US" sz="3600" dirty="0" smtClean="0"/>
              <a:t>Computing in the Cloud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772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9"/>
            <a:ext cx="9144000" cy="686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7943" y="6216134"/>
            <a:ext cx="287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Christian </a:t>
            </a:r>
            <a:r>
              <a:rPr lang="en-US" dirty="0" err="1" smtClean="0"/>
              <a:t>Michl</a:t>
            </a:r>
            <a:r>
              <a:rPr lang="en-US" dirty="0" smtClean="0"/>
              <a:t>, </a:t>
            </a:r>
            <a:r>
              <a:rPr lang="en-US" dirty="0" err="1" smtClean="0"/>
              <a:t>Kisters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14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ArcGIS Online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1704032"/>
            <a:ext cx="92202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4795" y="1227853"/>
            <a:ext cx="4841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GIS on the web – online map services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276600" y="6235211"/>
            <a:ext cx="3139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www.arcgis.com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92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Topographic Base Map in ArcGIS Online</a:t>
            </a:r>
            <a:endParaRPr lang="en-US" dirty="0"/>
          </a:p>
        </p:txBody>
      </p:sp>
      <p:grpSp>
        <p:nvGrpSpPr>
          <p:cNvPr id="3" name="Group 14"/>
          <p:cNvGrpSpPr/>
          <p:nvPr/>
        </p:nvGrpSpPr>
        <p:grpSpPr>
          <a:xfrm>
            <a:off x="981442" y="1772530"/>
            <a:ext cx="5309159" cy="2096085"/>
            <a:chOff x="981442" y="1772530"/>
            <a:chExt cx="5309159" cy="209608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81442" y="1785938"/>
              <a:ext cx="3748819" cy="2082677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554630" y="1772530"/>
              <a:ext cx="73597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World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1792480" y="2222693"/>
            <a:ext cx="5726791" cy="2082020"/>
            <a:chOff x="1792480" y="2222693"/>
            <a:chExt cx="5726791" cy="208202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92480" y="2222693"/>
              <a:ext cx="3713762" cy="2082020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909856" y="2262555"/>
              <a:ext cx="160941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United States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9" name="Group 16"/>
          <p:cNvGrpSpPr/>
          <p:nvPr/>
        </p:nvGrpSpPr>
        <p:grpSpPr>
          <a:xfrm>
            <a:off x="2729133" y="2710378"/>
            <a:ext cx="4609275" cy="2338604"/>
            <a:chOff x="2729133" y="2710378"/>
            <a:chExt cx="4609275" cy="2338604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29133" y="2721800"/>
              <a:ext cx="3108960" cy="232718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597371" y="2710378"/>
              <a:ext cx="74103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Texas 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2" name="Group 17"/>
          <p:cNvGrpSpPr/>
          <p:nvPr/>
        </p:nvGrpSpPr>
        <p:grpSpPr>
          <a:xfrm>
            <a:off x="3727938" y="3172267"/>
            <a:ext cx="4063274" cy="2365055"/>
            <a:chOff x="3727938" y="3172267"/>
            <a:chExt cx="4063274" cy="2365055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27938" y="3184401"/>
              <a:ext cx="2956853" cy="2352921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077875" y="3172267"/>
              <a:ext cx="71333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Austin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5" name="Group 18"/>
          <p:cNvGrpSpPr/>
          <p:nvPr/>
        </p:nvGrpSpPr>
        <p:grpSpPr>
          <a:xfrm>
            <a:off x="4571999" y="3591954"/>
            <a:ext cx="3652528" cy="2611898"/>
            <a:chOff x="4571999" y="3591954"/>
            <a:chExt cx="3652528" cy="2611898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71999" y="3923816"/>
              <a:ext cx="3277551" cy="228003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7540044" y="3591954"/>
              <a:ext cx="68448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Home</a:t>
              </a:r>
              <a:endParaRPr lang="en-US" sz="2000" dirty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86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Topographic Base Map Service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872287" cy="4515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9200" y="6121763"/>
            <a:ext cx="7068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http://explorer.arcgis.com/?open=c50ba5510cfa4663ae417eb4a56cc336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2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Precipitation Web Service: NWS </a:t>
            </a:r>
            <a:r>
              <a:rPr lang="en-US" sz="3600" dirty="0" err="1" smtClean="0"/>
              <a:t>Nexrad</a:t>
            </a:r>
            <a:endParaRPr lang="en-US" sz="3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488252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68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Gage Web Services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6641374" cy="46645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7467600" y="2318266"/>
            <a:ext cx="152400" cy="152400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72399" y="2209800"/>
            <a:ext cx="1066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LCRA and </a:t>
            </a:r>
            <a:r>
              <a:rPr lang="en-US" dirty="0"/>
              <a:t>City of Austin</a:t>
            </a:r>
          </a:p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485743" y="3261303"/>
            <a:ext cx="152400" cy="152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90543" y="3152837"/>
            <a:ext cx="135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5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River Stage Web Service: City of Austin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09057"/>
            <a:ext cx="6459894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20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Stage Web Service: USGS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7" t="28000" r="15216" b="23827"/>
          <a:stretch/>
        </p:blipFill>
        <p:spPr bwMode="auto">
          <a:xfrm>
            <a:off x="1554122" y="1676400"/>
            <a:ext cx="6035756" cy="43508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21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81" y="76200"/>
            <a:ext cx="8229600" cy="1143000"/>
          </a:xfrm>
        </p:spPr>
        <p:txBody>
          <a:bodyPr/>
          <a:lstStyle/>
          <a:p>
            <a:r>
              <a:rPr lang="en-US" dirty="0" smtClean="0"/>
              <a:t>Real-Time Observations Map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352800" cy="4525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Real-Time </a:t>
            </a:r>
            <a:r>
              <a:rPr lang="en-US" dirty="0" err="1" smtClean="0"/>
              <a:t>WaterML</a:t>
            </a:r>
            <a:r>
              <a:rPr lang="en-US" dirty="0" smtClean="0"/>
              <a:t> service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Map Query Layer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Query Script to acquire observations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Output Map Layer for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Output Map Service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Viewing System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19600" y="1847850"/>
            <a:ext cx="434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waterservices.usgs.gov/nwis/iv?sites=08158000&amp;period=P1D&amp;parameterCd=00065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47750"/>
            <a:ext cx="4343400" cy="80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6182556" y="2504420"/>
            <a:ext cx="457200" cy="3911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4" y="4151561"/>
            <a:ext cx="3105150" cy="2650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U-Turn Arrow 7"/>
          <p:cNvSpPr/>
          <p:nvPr/>
        </p:nvSpPr>
        <p:spPr>
          <a:xfrm>
            <a:off x="627633" y="1447800"/>
            <a:ext cx="1658367" cy="304800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U-Turn Arrow 12"/>
          <p:cNvSpPr/>
          <p:nvPr/>
        </p:nvSpPr>
        <p:spPr>
          <a:xfrm>
            <a:off x="609600" y="5979111"/>
            <a:ext cx="1658367" cy="304800"/>
          </a:xfrm>
          <a:prstGeom prst="uturn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7633" y="1752600"/>
            <a:ext cx="82581" cy="434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674473" y="3588166"/>
            <a:ext cx="2131289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Continually updating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65468" y="6465015"/>
            <a:ext cx="4038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hlinkClick r:id="rId5"/>
              </a:rPr>
              <a:t>http://129.116.104.176/PublicSafetyCOP/index.html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3886199" y="2895600"/>
            <a:ext cx="5410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Stage Height Map Service (USGS and City of Austin) </a:t>
            </a:r>
            <a:r>
              <a:rPr lang="en-US" sz="1200" u="sng" dirty="0">
                <a:hlinkClick r:id="rId6"/>
              </a:rPr>
              <a:t>http://129.116.104.176/ArcGIS/rest/services/RealTime/COA_REALTIME/MapServer</a:t>
            </a:r>
            <a:endParaRPr lang="en-US" sz="1200" dirty="0"/>
          </a:p>
          <a:p>
            <a:r>
              <a:rPr lang="en-US" sz="1200" dirty="0" smtClean="0"/>
              <a:t>NEXRAD Map Service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u="sng" dirty="0">
                <a:hlinkClick r:id="rId7"/>
              </a:rPr>
              <a:t>http://129.116.104.176/ArcGIS/rest/services/RealTime/COA_NEXRAD/MapServer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15" name="Down Arrow 14"/>
          <p:cNvSpPr/>
          <p:nvPr/>
        </p:nvSpPr>
        <p:spPr>
          <a:xfrm>
            <a:off x="6256168" y="3728710"/>
            <a:ext cx="457200" cy="3911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14599" y="6465015"/>
            <a:ext cx="24025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Common Operating Picture Viewer:</a:t>
            </a:r>
            <a:endParaRPr lang="en-US" sz="1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4538882"/>
            <a:ext cx="2345552" cy="192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07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ESRI Public Safety Situational Awareness Viewer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5886450" cy="48180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3856827"/>
            <a:ext cx="7924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Continuously updated maps of rainfall and stage height from multiple web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04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Web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Situational awareness for flash flooding</a:t>
            </a:r>
          </a:p>
          <a:p>
            <a:r>
              <a:rPr lang="en-US" sz="3600" dirty="0" smtClean="0"/>
              <a:t>Web services for water and geospatial data</a:t>
            </a:r>
          </a:p>
          <a:p>
            <a:r>
              <a:rPr lang="en-US" sz="3600" dirty="0" smtClean="0"/>
              <a:t>Demo of </a:t>
            </a:r>
            <a:r>
              <a:rPr lang="en-US" sz="3600" dirty="0" err="1" smtClean="0"/>
              <a:t>KiWIS</a:t>
            </a:r>
            <a:r>
              <a:rPr lang="en-US" sz="3600" dirty="0" smtClean="0"/>
              <a:t> for the CAPCOG area (Matt Ables)</a:t>
            </a:r>
          </a:p>
          <a:p>
            <a:r>
              <a:rPr lang="en-US" sz="3600" dirty="0" smtClean="0"/>
              <a:t>Computing in the Cloud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48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8600"/>
            <a:ext cx="7467600" cy="566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95400" y="5867400"/>
            <a:ext cx="4773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IBM is collaborating with UT….</a:t>
            </a:r>
          </a:p>
          <a:p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      …. to help build a Smarter Planet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019800"/>
            <a:ext cx="1276350" cy="493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8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3889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019800"/>
            <a:ext cx="1276350" cy="493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514" y="6263524"/>
            <a:ext cx="693516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Solve 100 million equations simultaneously each night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34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6019800"/>
            <a:ext cx="1276350" cy="493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218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76368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6019800"/>
            <a:ext cx="6637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VLSI simulation models for electric circuit design…..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   ….. adapted to apply to river networks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1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Mapping Services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58" y="1600200"/>
            <a:ext cx="4656859" cy="449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400" y="6322808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http://explorer.arcgis.com/?open=ad7c4dbe299a458ca52b9caa725a2d4d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7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Services HUB</a:t>
            </a:r>
            <a:endParaRPr lang="en-US" dirty="0"/>
          </a:p>
        </p:txBody>
      </p:sp>
      <p:grpSp>
        <p:nvGrpSpPr>
          <p:cNvPr id="1024" name="Group 1023"/>
          <p:cNvGrpSpPr/>
          <p:nvPr/>
        </p:nvGrpSpPr>
        <p:grpSpPr>
          <a:xfrm>
            <a:off x="2209800" y="1371600"/>
            <a:ext cx="4495800" cy="2927350"/>
            <a:chOff x="2133600" y="2266950"/>
            <a:chExt cx="3937989" cy="253278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43" t="24667" r="20476" b="9048"/>
            <a:stretch/>
          </p:blipFill>
          <p:spPr bwMode="auto">
            <a:xfrm>
              <a:off x="2947389" y="2638262"/>
              <a:ext cx="3124200" cy="21614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2133600" y="2924175"/>
              <a:ext cx="785214" cy="1622225"/>
              <a:chOff x="1768079" y="2743200"/>
              <a:chExt cx="968943" cy="2001805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768079" y="2743200"/>
                <a:ext cx="937294" cy="379792"/>
                <a:chOff x="914400" y="1910834"/>
                <a:chExt cx="937294" cy="379792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1139188" y="1910834"/>
                  <a:ext cx="712506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USGS</a:t>
                  </a:r>
                  <a:endParaRPr lang="en-US" sz="1400" dirty="0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1768079" y="3131372"/>
                <a:ext cx="911184" cy="379792"/>
                <a:chOff x="914400" y="1910834"/>
                <a:chExt cx="911184" cy="379792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139188" y="1910834"/>
                  <a:ext cx="686396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LCRA</a:t>
                  </a:r>
                  <a:endParaRPr lang="en-US" sz="1400" dirty="0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1768079" y="3952303"/>
                <a:ext cx="892668" cy="379792"/>
                <a:chOff x="914400" y="1910834"/>
                <a:chExt cx="892668" cy="379792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139188" y="1910834"/>
                  <a:ext cx="667880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NWS</a:t>
                  </a:r>
                  <a:endParaRPr lang="en-US" sz="1400" dirty="0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1768079" y="3541243"/>
                <a:ext cx="841871" cy="379792"/>
                <a:chOff x="914400" y="1910834"/>
                <a:chExt cx="841871" cy="379792"/>
              </a:xfrm>
            </p:grpSpPr>
            <p:sp>
              <p:nvSpPr>
                <p:cNvPr id="16" name="Oval 15"/>
                <p:cNvSpPr/>
                <p:nvPr/>
              </p:nvSpPr>
              <p:spPr>
                <a:xfrm>
                  <a:off x="914400" y="1981200"/>
                  <a:ext cx="224788" cy="224788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139188" y="1910834"/>
                  <a:ext cx="617083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COA</a:t>
                  </a:r>
                  <a:endParaRPr lang="en-US" sz="1400" dirty="0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1768079" y="4365213"/>
                <a:ext cx="968943" cy="379792"/>
                <a:chOff x="914400" y="1954412"/>
                <a:chExt cx="968943" cy="379792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914400" y="2024778"/>
                  <a:ext cx="224788" cy="22478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tint val="66000"/>
                        <a:satMod val="160000"/>
                      </a:srgbClr>
                    </a:gs>
                    <a:gs pos="50000">
                      <a:srgbClr val="FFFF00">
                        <a:tint val="44500"/>
                        <a:satMod val="160000"/>
                      </a:srgbClr>
                    </a:gs>
                    <a:gs pos="100000">
                      <a:srgbClr val="FFFF00">
                        <a:tint val="23500"/>
                        <a:satMod val="160000"/>
                      </a:srgbClr>
                    </a:gs>
                  </a:gsLst>
                  <a:lin ang="13500000" scaled="1"/>
                  <a:tileRect/>
                </a:gradFill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139188" y="1954412"/>
                  <a:ext cx="744155" cy="3797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NDFD</a:t>
                  </a:r>
                  <a:endParaRPr lang="en-US" sz="1400" dirty="0"/>
                </a:p>
              </p:txBody>
            </p:sp>
          </p:grpSp>
        </p:grpSp>
        <p:sp>
          <p:nvSpPr>
            <p:cNvPr id="8" name="TextBox 7"/>
            <p:cNvSpPr txBox="1"/>
            <p:nvPr/>
          </p:nvSpPr>
          <p:spPr>
            <a:xfrm>
              <a:off x="3518889" y="2266950"/>
              <a:ext cx="1981200" cy="31955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2"/>
                  </a:solidFill>
                </a:rPr>
                <a:t>Web Services HUB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pic>
        <p:nvPicPr>
          <p:cNvPr id="1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646267"/>
            <a:ext cx="740546" cy="57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539" y="5005661"/>
            <a:ext cx="1145917" cy="63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6" name="Group 1035"/>
          <p:cNvGrpSpPr/>
          <p:nvPr/>
        </p:nvGrpSpPr>
        <p:grpSpPr>
          <a:xfrm>
            <a:off x="152400" y="1031269"/>
            <a:ext cx="1066800" cy="3810739"/>
            <a:chOff x="152400" y="1828061"/>
            <a:chExt cx="1066800" cy="381073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392513"/>
              <a:ext cx="761999" cy="28138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5" y="2983877"/>
              <a:ext cx="762000" cy="28144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05" y="4413658"/>
              <a:ext cx="528169" cy="5281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798" y="3606921"/>
              <a:ext cx="540004" cy="540004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152400" y="1828061"/>
              <a:ext cx="1066800" cy="3810739"/>
              <a:chOff x="201740" y="1685976"/>
              <a:chExt cx="1219200" cy="4469562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357844" y="1685976"/>
                <a:ext cx="885224" cy="43318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tx2"/>
                    </a:solidFill>
                  </a:rPr>
                  <a:t>Inputs</a:t>
                </a:r>
                <a:endParaRPr 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01740" y="2152141"/>
                <a:ext cx="1219200" cy="4003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566" y="5135460"/>
              <a:ext cx="890468" cy="398474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219200" y="2133600"/>
            <a:ext cx="973151" cy="1716107"/>
            <a:chOff x="1175583" y="2778411"/>
            <a:chExt cx="973151" cy="1716107"/>
          </a:xfrm>
        </p:grpSpPr>
        <p:sp>
          <p:nvSpPr>
            <p:cNvPr id="37" name="Right Arrow 36"/>
            <p:cNvSpPr/>
            <p:nvPr/>
          </p:nvSpPr>
          <p:spPr>
            <a:xfrm>
              <a:off x="1343117" y="3514032"/>
              <a:ext cx="638083" cy="42375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27126" tIns="84752" rIns="1" bIns="8475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kern="120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175583" y="2778411"/>
              <a:ext cx="9731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Data 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Services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(WaterML)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245407" y="3971298"/>
              <a:ext cx="8354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Mapping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Services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24000" y="5257800"/>
            <a:ext cx="2971800" cy="1205178"/>
            <a:chOff x="2590800" y="5638800"/>
            <a:chExt cx="2971800" cy="1205178"/>
          </a:xfrm>
        </p:grpSpPr>
        <p:grpSp>
          <p:nvGrpSpPr>
            <p:cNvPr id="52" name="Group 51"/>
            <p:cNvGrpSpPr>
              <a:grpSpLocks/>
            </p:cNvGrpSpPr>
            <p:nvPr/>
          </p:nvGrpSpPr>
          <p:grpSpPr bwMode="auto">
            <a:xfrm>
              <a:off x="3752530" y="5653320"/>
              <a:ext cx="971870" cy="723730"/>
              <a:chOff x="838200" y="4648201"/>
              <a:chExt cx="2543175" cy="1840347"/>
            </a:xfrm>
          </p:grpSpPr>
          <p:grpSp>
            <p:nvGrpSpPr>
              <p:cNvPr id="53" name="Group 52"/>
              <p:cNvGrpSpPr>
                <a:grpSpLocks/>
              </p:cNvGrpSpPr>
              <p:nvPr/>
            </p:nvGrpSpPr>
            <p:grpSpPr bwMode="auto">
              <a:xfrm>
                <a:off x="838200" y="4800600"/>
                <a:ext cx="2543175" cy="1687948"/>
                <a:chOff x="838200" y="4800600"/>
                <a:chExt cx="2543175" cy="1687948"/>
              </a:xfrm>
            </p:grpSpPr>
            <p:pic>
              <p:nvPicPr>
                <p:cNvPr id="55" name="Picture 54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838200" y="4800600"/>
                  <a:ext cx="2543175" cy="16879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Rectangle 55"/>
                <p:cNvSpPr/>
                <p:nvPr/>
              </p:nvSpPr>
              <p:spPr>
                <a:xfrm>
                  <a:off x="838200" y="6095091"/>
                  <a:ext cx="380390" cy="3823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54" name="Rectangle 53"/>
              <p:cNvSpPr/>
              <p:nvPr/>
            </p:nvSpPr>
            <p:spPr>
              <a:xfrm>
                <a:off x="1677230" y="4648201"/>
                <a:ext cx="1065090" cy="2281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2590800" y="5638800"/>
              <a:ext cx="2971800" cy="1205178"/>
              <a:chOff x="3633371" y="5550023"/>
              <a:chExt cx="2971800" cy="1205178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3633371" y="5550023"/>
                <a:ext cx="2971800" cy="796584"/>
                <a:chOff x="3563083" y="5867400"/>
                <a:chExt cx="2971800" cy="796584"/>
              </a:xfrm>
            </p:grpSpPr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1267" y="6072922"/>
                  <a:ext cx="934701" cy="446814"/>
                </a:xfrm>
                <a:prstGeom prst="rect">
                  <a:avLst/>
                </a:prstGeom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72330" y="6052023"/>
                  <a:ext cx="610153" cy="488611"/>
                </a:xfrm>
                <a:prstGeom prst="rect">
                  <a:avLst/>
                </a:prstGeom>
              </p:spPr>
            </p:pic>
            <p:sp>
              <p:nvSpPr>
                <p:cNvPr id="51" name="Rectangle 50"/>
                <p:cNvSpPr/>
                <p:nvPr/>
              </p:nvSpPr>
              <p:spPr>
                <a:xfrm>
                  <a:off x="3563083" y="5867400"/>
                  <a:ext cx="2971800" cy="79658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4677483" y="6385869"/>
                <a:ext cx="883575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Models</a:t>
                </a:r>
                <a:endParaRPr lang="en-US" dirty="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90" name="Right Arrow 89"/>
          <p:cNvSpPr/>
          <p:nvPr/>
        </p:nvSpPr>
        <p:spPr>
          <a:xfrm rot="5400000">
            <a:off x="5205570" y="4574482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91" name="Right Arrow 90"/>
          <p:cNvSpPr/>
          <p:nvPr/>
        </p:nvSpPr>
        <p:spPr>
          <a:xfrm rot="16200000">
            <a:off x="5719954" y="4574482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92" name="TextBox 91"/>
          <p:cNvSpPr txBox="1"/>
          <p:nvPr/>
        </p:nvSpPr>
        <p:spPr>
          <a:xfrm>
            <a:off x="6261077" y="4553697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Flood Mapping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Services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953000" y="5257800"/>
            <a:ext cx="2057400" cy="1517235"/>
            <a:chOff x="5029200" y="5362031"/>
            <a:chExt cx="2057400" cy="151723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26" t="42475" r="18661" b="12607"/>
            <a:stretch/>
          </p:blipFill>
          <p:spPr bwMode="auto">
            <a:xfrm>
              <a:off x="5181600" y="5457528"/>
              <a:ext cx="1743740" cy="911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5029200" y="5362031"/>
              <a:ext cx="2057400" cy="11009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701704" y="6509934"/>
              <a:ext cx="702885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Maps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35" name="Right Arrow 34"/>
          <p:cNvSpPr/>
          <p:nvPr/>
        </p:nvSpPr>
        <p:spPr>
          <a:xfrm rot="5400000">
            <a:off x="3120532" y="4574482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83" name="Right Arrow 82"/>
          <p:cNvSpPr/>
          <p:nvPr/>
        </p:nvSpPr>
        <p:spPr>
          <a:xfrm rot="16200000">
            <a:off x="3634916" y="4574482"/>
            <a:ext cx="638083" cy="423754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127126" tIns="84752" rIns="1" bIns="84751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 kern="1200"/>
          </a:p>
        </p:txBody>
      </p:sp>
      <p:sp>
        <p:nvSpPr>
          <p:cNvPr id="80" name="TextBox 79"/>
          <p:cNvSpPr txBox="1"/>
          <p:nvPr/>
        </p:nvSpPr>
        <p:spPr>
          <a:xfrm>
            <a:off x="4176127" y="4553697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Modeling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Services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703697" y="4558352"/>
            <a:ext cx="1532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Data and Mapping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 Services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723049" y="2133600"/>
            <a:ext cx="973151" cy="1716107"/>
            <a:chOff x="6723049" y="2133600"/>
            <a:chExt cx="973151" cy="1716107"/>
          </a:xfrm>
        </p:grpSpPr>
        <p:sp>
          <p:nvSpPr>
            <p:cNvPr id="86" name="Right Arrow 85"/>
            <p:cNvSpPr/>
            <p:nvPr/>
          </p:nvSpPr>
          <p:spPr>
            <a:xfrm>
              <a:off x="6905717" y="2864053"/>
              <a:ext cx="638083" cy="42375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27126" tIns="84752" rIns="1" bIns="8475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kern="120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723049" y="2133600"/>
              <a:ext cx="9731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Data 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Services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(WaterML)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6792873" y="3326487"/>
              <a:ext cx="8354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Mapping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Services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52347" y="206310"/>
            <a:ext cx="841637" cy="784289"/>
            <a:chOff x="252347" y="206310"/>
            <a:chExt cx="841637" cy="784289"/>
          </a:xfrm>
        </p:grpSpPr>
        <p:grpSp>
          <p:nvGrpSpPr>
            <p:cNvPr id="59" name="Group 58"/>
            <p:cNvGrpSpPr/>
            <p:nvPr/>
          </p:nvGrpSpPr>
          <p:grpSpPr>
            <a:xfrm>
              <a:off x="798726" y="507994"/>
              <a:ext cx="295258" cy="240693"/>
              <a:chOff x="18311569" y="23720186"/>
              <a:chExt cx="1371599" cy="1051560"/>
            </a:xfrm>
          </p:grpSpPr>
          <p:sp>
            <p:nvSpPr>
              <p:cNvPr id="77" name="Freeform 76"/>
              <p:cNvSpPr/>
              <p:nvPr/>
            </p:nvSpPr>
            <p:spPr>
              <a:xfrm>
                <a:off x="18364200" y="24208636"/>
                <a:ext cx="1266093" cy="256615"/>
              </a:xfrm>
              <a:custGeom>
                <a:avLst/>
                <a:gdLst>
                  <a:gd name="connsiteX0" fmla="*/ 0 w 2343150"/>
                  <a:gd name="connsiteY0" fmla="*/ 629463 h 877113"/>
                  <a:gd name="connsiteX1" fmla="*/ 647700 w 2343150"/>
                  <a:gd name="connsiteY1" fmla="*/ 229413 h 877113"/>
                  <a:gd name="connsiteX2" fmla="*/ 990600 w 2343150"/>
                  <a:gd name="connsiteY2" fmla="*/ 591363 h 877113"/>
                  <a:gd name="connsiteX3" fmla="*/ 1295400 w 2343150"/>
                  <a:gd name="connsiteY3" fmla="*/ 813 h 877113"/>
                  <a:gd name="connsiteX4" fmla="*/ 1695450 w 2343150"/>
                  <a:gd name="connsiteY4" fmla="*/ 743763 h 877113"/>
                  <a:gd name="connsiteX5" fmla="*/ 2343150 w 2343150"/>
                  <a:gd name="connsiteY5" fmla="*/ 877113 h 87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3150" h="877113">
                    <a:moveTo>
                      <a:pt x="0" y="629463"/>
                    </a:moveTo>
                    <a:cubicBezTo>
                      <a:pt x="241300" y="432613"/>
                      <a:pt x="482600" y="235763"/>
                      <a:pt x="647700" y="229413"/>
                    </a:cubicBezTo>
                    <a:cubicBezTo>
                      <a:pt x="812800" y="223063"/>
                      <a:pt x="882650" y="629463"/>
                      <a:pt x="990600" y="591363"/>
                    </a:cubicBezTo>
                    <a:cubicBezTo>
                      <a:pt x="1098550" y="553263"/>
                      <a:pt x="1177925" y="-24587"/>
                      <a:pt x="1295400" y="813"/>
                    </a:cubicBezTo>
                    <a:cubicBezTo>
                      <a:pt x="1412875" y="26213"/>
                      <a:pt x="1520825" y="597713"/>
                      <a:pt x="1695450" y="743763"/>
                    </a:cubicBezTo>
                    <a:cubicBezTo>
                      <a:pt x="1870075" y="889813"/>
                      <a:pt x="2216150" y="842188"/>
                      <a:pt x="2343150" y="877113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V="1">
                <a:off x="18364200" y="23720186"/>
                <a:ext cx="0" cy="105156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18311569" y="24766394"/>
                <a:ext cx="1371599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>
              <a:off x="252347" y="473111"/>
              <a:ext cx="532218" cy="517488"/>
              <a:chOff x="14118110" y="19570458"/>
              <a:chExt cx="2472380" cy="2260842"/>
            </a:xfrm>
          </p:grpSpPr>
          <p:sp>
            <p:nvSpPr>
              <p:cNvPr id="64" name="Teardrop 63"/>
              <p:cNvSpPr/>
              <p:nvPr/>
            </p:nvSpPr>
            <p:spPr>
              <a:xfrm rot="4731899">
                <a:off x="13958368" y="19789282"/>
                <a:ext cx="2163110" cy="1843626"/>
              </a:xfrm>
              <a:prstGeom prst="teardrop">
                <a:avLst>
                  <a:gd name="adj" fmla="val 127277"/>
                </a:avLst>
              </a:prstGeom>
              <a:ln w="1905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15290800" y="19913600"/>
                <a:ext cx="1143000" cy="1917700"/>
              </a:xfrm>
              <a:custGeom>
                <a:avLst/>
                <a:gdLst>
                  <a:gd name="connsiteX0" fmla="*/ 1143000 w 1143000"/>
                  <a:gd name="connsiteY0" fmla="*/ 1917700 h 1917700"/>
                  <a:gd name="connsiteX1" fmla="*/ 762000 w 1143000"/>
                  <a:gd name="connsiteY1" fmla="*/ 1714500 h 1917700"/>
                  <a:gd name="connsiteX2" fmla="*/ 304800 w 1143000"/>
                  <a:gd name="connsiteY2" fmla="*/ 1244600 h 1917700"/>
                  <a:gd name="connsiteX3" fmla="*/ 165100 w 1143000"/>
                  <a:gd name="connsiteY3" fmla="*/ 812800 h 1917700"/>
                  <a:gd name="connsiteX4" fmla="*/ 114300 w 1143000"/>
                  <a:gd name="connsiteY4" fmla="*/ 368300 h 1917700"/>
                  <a:gd name="connsiteX5" fmla="*/ 0 w 1143000"/>
                  <a:gd name="connsiteY5" fmla="*/ 0 h 191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3000" h="1917700">
                    <a:moveTo>
                      <a:pt x="1143000" y="1917700"/>
                    </a:moveTo>
                    <a:cubicBezTo>
                      <a:pt x="1022350" y="1872191"/>
                      <a:pt x="901700" y="1826683"/>
                      <a:pt x="762000" y="1714500"/>
                    </a:cubicBezTo>
                    <a:cubicBezTo>
                      <a:pt x="622300" y="1602317"/>
                      <a:pt x="404283" y="1394883"/>
                      <a:pt x="304800" y="1244600"/>
                    </a:cubicBezTo>
                    <a:cubicBezTo>
                      <a:pt x="205317" y="1094317"/>
                      <a:pt x="196850" y="958850"/>
                      <a:pt x="165100" y="812800"/>
                    </a:cubicBezTo>
                    <a:cubicBezTo>
                      <a:pt x="133350" y="666750"/>
                      <a:pt x="141817" y="503767"/>
                      <a:pt x="114300" y="368300"/>
                    </a:cubicBezTo>
                    <a:cubicBezTo>
                      <a:pt x="86783" y="232833"/>
                      <a:pt x="8467" y="65617"/>
                      <a:pt x="0" y="0"/>
                    </a:cubicBezTo>
                  </a:path>
                </a:pathLst>
              </a:cu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14478000" y="20021550"/>
                <a:ext cx="1047750" cy="1231697"/>
              </a:xfrm>
              <a:custGeom>
                <a:avLst/>
                <a:gdLst>
                  <a:gd name="connsiteX0" fmla="*/ 1047750 w 1047750"/>
                  <a:gd name="connsiteY0" fmla="*/ 990600 h 1231697"/>
                  <a:gd name="connsiteX1" fmla="*/ 857250 w 1047750"/>
                  <a:gd name="connsiteY1" fmla="*/ 1143000 h 1231697"/>
                  <a:gd name="connsiteX2" fmla="*/ 552450 w 1047750"/>
                  <a:gd name="connsiteY2" fmla="*/ 1228725 h 1231697"/>
                  <a:gd name="connsiteX3" fmla="*/ 133350 w 1047750"/>
                  <a:gd name="connsiteY3" fmla="*/ 1038225 h 1231697"/>
                  <a:gd name="connsiteX4" fmla="*/ 47625 w 1047750"/>
                  <a:gd name="connsiteY4" fmla="*/ 800100 h 1231697"/>
                  <a:gd name="connsiteX5" fmla="*/ 104775 w 1047750"/>
                  <a:gd name="connsiteY5" fmla="*/ 400050 h 1231697"/>
                  <a:gd name="connsiteX6" fmla="*/ 0 w 1047750"/>
                  <a:gd name="connsiteY6" fmla="*/ 0 h 123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750" h="1231697">
                    <a:moveTo>
                      <a:pt x="1047750" y="990600"/>
                    </a:moveTo>
                    <a:cubicBezTo>
                      <a:pt x="993775" y="1046956"/>
                      <a:pt x="939800" y="1103313"/>
                      <a:pt x="857250" y="1143000"/>
                    </a:cubicBezTo>
                    <a:cubicBezTo>
                      <a:pt x="774700" y="1182687"/>
                      <a:pt x="673100" y="1246188"/>
                      <a:pt x="552450" y="1228725"/>
                    </a:cubicBezTo>
                    <a:cubicBezTo>
                      <a:pt x="431800" y="1211262"/>
                      <a:pt x="217487" y="1109662"/>
                      <a:pt x="133350" y="1038225"/>
                    </a:cubicBezTo>
                    <a:cubicBezTo>
                      <a:pt x="49213" y="966788"/>
                      <a:pt x="52387" y="906462"/>
                      <a:pt x="47625" y="800100"/>
                    </a:cubicBezTo>
                    <a:cubicBezTo>
                      <a:pt x="42862" y="693737"/>
                      <a:pt x="112712" y="533400"/>
                      <a:pt x="104775" y="400050"/>
                    </a:cubicBezTo>
                    <a:cubicBezTo>
                      <a:pt x="96837" y="266700"/>
                      <a:pt x="48418" y="133350"/>
                      <a:pt x="0" y="0"/>
                    </a:cubicBezTo>
                  </a:path>
                </a:pathLst>
              </a:cu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42577" y="19570458"/>
                <a:ext cx="2347913" cy="2054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516405" y="206310"/>
              <a:ext cx="295258" cy="240693"/>
              <a:chOff x="516405" y="206310"/>
              <a:chExt cx="295258" cy="240693"/>
            </a:xfrm>
          </p:grpSpPr>
          <p:sp>
            <p:nvSpPr>
              <p:cNvPr id="120" name="Freeform 119"/>
              <p:cNvSpPr/>
              <p:nvPr/>
            </p:nvSpPr>
            <p:spPr>
              <a:xfrm>
                <a:off x="527735" y="318112"/>
                <a:ext cx="272546" cy="58737"/>
              </a:xfrm>
              <a:custGeom>
                <a:avLst/>
                <a:gdLst>
                  <a:gd name="connsiteX0" fmla="*/ 0 w 2343150"/>
                  <a:gd name="connsiteY0" fmla="*/ 629463 h 877113"/>
                  <a:gd name="connsiteX1" fmla="*/ 647700 w 2343150"/>
                  <a:gd name="connsiteY1" fmla="*/ 229413 h 877113"/>
                  <a:gd name="connsiteX2" fmla="*/ 990600 w 2343150"/>
                  <a:gd name="connsiteY2" fmla="*/ 591363 h 877113"/>
                  <a:gd name="connsiteX3" fmla="*/ 1295400 w 2343150"/>
                  <a:gd name="connsiteY3" fmla="*/ 813 h 877113"/>
                  <a:gd name="connsiteX4" fmla="*/ 1695450 w 2343150"/>
                  <a:gd name="connsiteY4" fmla="*/ 743763 h 877113"/>
                  <a:gd name="connsiteX5" fmla="*/ 2343150 w 2343150"/>
                  <a:gd name="connsiteY5" fmla="*/ 877113 h 87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3150" h="877113">
                    <a:moveTo>
                      <a:pt x="0" y="629463"/>
                    </a:moveTo>
                    <a:cubicBezTo>
                      <a:pt x="241300" y="432613"/>
                      <a:pt x="482600" y="235763"/>
                      <a:pt x="647700" y="229413"/>
                    </a:cubicBezTo>
                    <a:cubicBezTo>
                      <a:pt x="812800" y="223063"/>
                      <a:pt x="882650" y="629463"/>
                      <a:pt x="990600" y="591363"/>
                    </a:cubicBezTo>
                    <a:cubicBezTo>
                      <a:pt x="1098550" y="553263"/>
                      <a:pt x="1177925" y="-24587"/>
                      <a:pt x="1295400" y="813"/>
                    </a:cubicBezTo>
                    <a:cubicBezTo>
                      <a:pt x="1412875" y="26213"/>
                      <a:pt x="1520825" y="597713"/>
                      <a:pt x="1695450" y="743763"/>
                    </a:cubicBezTo>
                    <a:cubicBezTo>
                      <a:pt x="1870075" y="889813"/>
                      <a:pt x="2216150" y="842188"/>
                      <a:pt x="2343150" y="877113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Arrow Connector 120"/>
              <p:cNvCxnSpPr/>
              <p:nvPr/>
            </p:nvCxnSpPr>
            <p:spPr>
              <a:xfrm flipV="1">
                <a:off x="527735" y="206310"/>
                <a:ext cx="0" cy="24069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/>
              <p:nvPr/>
            </p:nvCxnSpPr>
            <p:spPr>
              <a:xfrm>
                <a:off x="516405" y="445778"/>
                <a:ext cx="29525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7811574" y="1657346"/>
            <a:ext cx="1090178" cy="684831"/>
          </a:xfrm>
          <a:prstGeom prst="rect">
            <a:avLst/>
          </a:prstGeom>
        </p:spPr>
      </p:pic>
      <p:pic>
        <p:nvPicPr>
          <p:cNvPr id="108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37990" y="3444834"/>
            <a:ext cx="1013242" cy="571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550696"/>
            <a:ext cx="837930" cy="709018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7630633" y="990600"/>
            <a:ext cx="1426534" cy="3962400"/>
            <a:chOff x="7630633" y="-20420"/>
            <a:chExt cx="1426534" cy="3962400"/>
          </a:xfrm>
        </p:grpSpPr>
        <p:sp>
          <p:nvSpPr>
            <p:cNvPr id="116" name="TextBox 115"/>
            <p:cNvSpPr txBox="1"/>
            <p:nvPr/>
          </p:nvSpPr>
          <p:spPr>
            <a:xfrm>
              <a:off x="7630633" y="-20420"/>
              <a:ext cx="1426534" cy="3693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Outputs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7696200" y="445532"/>
              <a:ext cx="1295400" cy="34964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329" y="4304130"/>
            <a:ext cx="1080603" cy="4964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027" y="2604611"/>
            <a:ext cx="2698362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Wiski</a:t>
            </a:r>
            <a:r>
              <a:rPr lang="en-US" sz="2400" dirty="0" smtClean="0"/>
              <a:t>/</a:t>
            </a:r>
            <a:r>
              <a:rPr lang="en-US" sz="2400" dirty="0" err="1" smtClean="0"/>
              <a:t>Hydstra</a:t>
            </a:r>
            <a:r>
              <a:rPr lang="en-US" sz="2400" dirty="0" smtClean="0"/>
              <a:t> and ArcGIS Server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73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/>
      <p:bldP spid="35" grpId="0" animBg="1"/>
      <p:bldP spid="83" grpId="0" animBg="1"/>
      <p:bldP spid="80" grpId="0"/>
      <p:bldP spid="106" grpId="0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Web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Situational awareness for flash flooding</a:t>
            </a:r>
          </a:p>
          <a:p>
            <a:r>
              <a:rPr lang="en-US" sz="3600" dirty="0" smtClean="0"/>
              <a:t>Web services for water and geospatial data</a:t>
            </a:r>
          </a:p>
          <a:p>
            <a:r>
              <a:rPr lang="en-US" sz="3600" i="1" dirty="0" smtClean="0">
                <a:solidFill>
                  <a:srgbClr val="FF0000"/>
                </a:solidFill>
              </a:rPr>
              <a:t>Demo of </a:t>
            </a:r>
            <a:r>
              <a:rPr lang="en-US" sz="3600" i="1" dirty="0" err="1" smtClean="0">
                <a:solidFill>
                  <a:srgbClr val="FF0000"/>
                </a:solidFill>
              </a:rPr>
              <a:t>KiWIS</a:t>
            </a:r>
            <a:r>
              <a:rPr lang="en-US" sz="3600" i="1" dirty="0" smtClean="0">
                <a:solidFill>
                  <a:srgbClr val="FF0000"/>
                </a:solidFill>
              </a:rPr>
              <a:t> for the CAPCOG area (Matt Ables)</a:t>
            </a:r>
          </a:p>
          <a:p>
            <a:r>
              <a:rPr lang="en-US" sz="3600" dirty="0" smtClean="0"/>
              <a:t>Computing in the Cloud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48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Web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Situational awareness for flash flooding</a:t>
            </a:r>
          </a:p>
          <a:p>
            <a:r>
              <a:rPr lang="en-US" sz="3600" dirty="0" smtClean="0"/>
              <a:t>Web services for water and geospatial data</a:t>
            </a:r>
          </a:p>
          <a:p>
            <a:r>
              <a:rPr lang="en-US" sz="3600" dirty="0" smtClean="0"/>
              <a:t>Demo of </a:t>
            </a:r>
            <a:r>
              <a:rPr lang="en-US" sz="3600" dirty="0" err="1" smtClean="0"/>
              <a:t>KiWIS</a:t>
            </a:r>
            <a:r>
              <a:rPr lang="en-US" sz="3600" dirty="0" smtClean="0"/>
              <a:t> for the CAPCOG area (Matt Ables)</a:t>
            </a:r>
          </a:p>
          <a:p>
            <a:r>
              <a:rPr lang="en-US" sz="3600" i="1" dirty="0" smtClean="0">
                <a:solidFill>
                  <a:srgbClr val="FF0000"/>
                </a:solidFill>
              </a:rPr>
              <a:t>Computing in the Cloud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EPA Online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3914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8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414"/>
            <a:ext cx="9144000" cy="693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109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2219"/>
            <a:ext cx="9144000" cy="696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80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076" y="13716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Tropical Storm </a:t>
            </a:r>
            <a:r>
              <a:rPr lang="en-US" sz="3600" dirty="0" err="1" smtClean="0"/>
              <a:t>Hermine</a:t>
            </a:r>
            <a:r>
              <a:rPr lang="en-US" sz="3600" dirty="0" smtClean="0"/>
              <a:t>, </a:t>
            </a:r>
            <a:br>
              <a:rPr lang="en-US" sz="3600" dirty="0" smtClean="0"/>
            </a:br>
            <a:r>
              <a:rPr lang="en-US" sz="3600" dirty="0" smtClean="0"/>
              <a:t>Sept 7-8, 2010</a:t>
            </a:r>
          </a:p>
        </p:txBody>
      </p:sp>
    </p:spTree>
    <p:extLst>
      <p:ext uri="{BB962C8B-B14F-4D97-AF65-F5344CB8AC3E}">
        <p14:creationId xmlns:p14="http://schemas.microsoft.com/office/powerpoint/2010/main" val="17407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Australian Water Resources Information System</a:t>
            </a:r>
            <a:endParaRPr lang="en-US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91174"/>
            <a:ext cx="2362200" cy="542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23" y="1391174"/>
            <a:ext cx="5157834" cy="474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1238774"/>
            <a:ext cx="457200" cy="513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01091" y="6229989"/>
            <a:ext cx="224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Albert van </a:t>
            </a:r>
            <a:r>
              <a:rPr lang="en-US" dirty="0" err="1" smtClean="0"/>
              <a:t>Dijk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4221" y="4724400"/>
            <a:ext cx="375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Uncertainty of Evaporation Estimation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10200" y="5486400"/>
            <a:ext cx="23622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5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World Water Online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700" dirty="0" smtClean="0"/>
              <a:t>A continually updated Real-Time </a:t>
            </a:r>
            <a:r>
              <a:rPr lang="en-US" sz="2700" dirty="0" smtClean="0"/>
              <a:t>Rainfall Map for Mexico</a:t>
            </a:r>
            <a:endParaRPr lang="en-US" sz="27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9" y="1795214"/>
            <a:ext cx="6765995" cy="41509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8429" y="5909846"/>
            <a:ext cx="8686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www.arcgis.com/home/webmap/viewer.html?services=ba0450587baf439ea8c899c3161daebb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8088"/>
            <a:ext cx="3585029" cy="26212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5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Linking Geographic Information Systems and Water Resources</a:t>
            </a:r>
          </a:p>
        </p:txBody>
      </p:sp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609600" y="1447800"/>
            <a:ext cx="4800600" cy="3276600"/>
          </a:xfrm>
          <a:prstGeom prst="ellipse">
            <a:avLst/>
          </a:prstGeom>
          <a:noFill/>
          <a:ln w="38100" algn="ctr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02788" name="Oval 4"/>
          <p:cNvSpPr>
            <a:spLocks noChangeArrowheads="1"/>
          </p:cNvSpPr>
          <p:nvPr/>
        </p:nvSpPr>
        <p:spPr bwMode="auto">
          <a:xfrm>
            <a:off x="3505200" y="1447800"/>
            <a:ext cx="4800600" cy="3276600"/>
          </a:xfrm>
          <a:prstGeom prst="ellipse">
            <a:avLst/>
          </a:prstGeom>
          <a:noFill/>
          <a:ln w="38100" algn="ctr">
            <a:solidFill>
              <a:srgbClr val="66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6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133600" y="2667000"/>
            <a:ext cx="1058863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33CC33"/>
                </a:solidFill>
                <a:latin typeface="Calibri" pitchFamily="34" charset="0"/>
              </a:rPr>
              <a:t>GIS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562600" y="2362200"/>
            <a:ext cx="2613025" cy="1920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66CCFF"/>
                </a:solidFill>
                <a:latin typeface="Calibri" pitchFamily="34" charset="0"/>
              </a:rPr>
              <a:t>Water</a:t>
            </a:r>
          </a:p>
          <a:p>
            <a:r>
              <a:rPr lang="en-US" sz="4000">
                <a:solidFill>
                  <a:srgbClr val="66CCFF"/>
                </a:solidFill>
                <a:latin typeface="Calibri" pitchFamily="34" charset="0"/>
              </a:rPr>
              <a:t>Resources</a:t>
            </a:r>
          </a:p>
          <a:p>
            <a:endParaRPr lang="en-US" sz="4000">
              <a:solidFill>
                <a:srgbClr val="0066FF"/>
              </a:solidFill>
              <a:latin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2686" y="4527882"/>
            <a:ext cx="8548914" cy="2233112"/>
            <a:chOff x="442686" y="4527882"/>
            <a:chExt cx="8548914" cy="223311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906" y="5227424"/>
              <a:ext cx="4164694" cy="14019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248" y="5105399"/>
              <a:ext cx="2698620" cy="16555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42686" y="4527882"/>
              <a:ext cx="9492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B050"/>
                  </a:solidFill>
                </a:rPr>
                <a:t>Map</a:t>
              </a:r>
              <a:endParaRPr lang="en-US" sz="3200" dirty="0">
                <a:solidFill>
                  <a:srgbClr val="00B05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52256" y="4633110"/>
              <a:ext cx="20986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B0F0"/>
                  </a:solidFill>
                </a:rPr>
                <a:t>Time Series</a:t>
              </a:r>
              <a:endParaRPr lang="en-US" sz="3200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216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8006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WaterML</a:t>
            </a:r>
            <a:r>
              <a:rPr lang="en-US" dirty="0" smtClean="0">
                <a:solidFill>
                  <a:srgbClr val="FF0000"/>
                </a:solidFill>
              </a:rPr>
              <a:t> Web services </a:t>
            </a:r>
            <a:r>
              <a:rPr lang="en-US" dirty="0" smtClean="0"/>
              <a:t>are real now</a:t>
            </a:r>
          </a:p>
          <a:p>
            <a:r>
              <a:rPr lang="en-US" dirty="0" smtClean="0"/>
              <a:t>WISKI and </a:t>
            </a:r>
            <a:r>
              <a:rPr lang="en-US" dirty="0" err="1" smtClean="0"/>
              <a:t>Hydstra</a:t>
            </a:r>
            <a:r>
              <a:rPr lang="en-US" dirty="0" smtClean="0"/>
              <a:t> manage information from </a:t>
            </a:r>
            <a:r>
              <a:rPr lang="en-US" dirty="0" smtClean="0">
                <a:solidFill>
                  <a:srgbClr val="FF0000"/>
                </a:solidFill>
              </a:rPr>
              <a:t>networks of observation sites</a:t>
            </a:r>
          </a:p>
          <a:p>
            <a:r>
              <a:rPr lang="en-US" dirty="0" smtClean="0"/>
              <a:t>With the addition of </a:t>
            </a:r>
            <a:r>
              <a:rPr lang="en-US" dirty="0" err="1" smtClean="0"/>
              <a:t>KiWIS</a:t>
            </a:r>
            <a:r>
              <a:rPr lang="en-US" dirty="0" smtClean="0"/>
              <a:t>, they can manage information from </a:t>
            </a:r>
            <a:r>
              <a:rPr lang="en-US" dirty="0" smtClean="0">
                <a:solidFill>
                  <a:srgbClr val="FF0000"/>
                </a:solidFill>
              </a:rPr>
              <a:t>networks of networks</a:t>
            </a:r>
          </a:p>
          <a:p>
            <a:r>
              <a:rPr lang="en-US" dirty="0" smtClean="0"/>
              <a:t>Modeling and mapping services are emerging</a:t>
            </a:r>
          </a:p>
          <a:p>
            <a:r>
              <a:rPr lang="en-US" dirty="0" smtClean="0"/>
              <a:t>A web services </a:t>
            </a:r>
            <a:r>
              <a:rPr lang="en-US" dirty="0" smtClean="0">
                <a:solidFill>
                  <a:srgbClr val="FF0000"/>
                </a:solidFill>
              </a:rPr>
              <a:t>“hub” </a:t>
            </a:r>
            <a:r>
              <a:rPr lang="en-US" dirty="0" smtClean="0"/>
              <a:t>is being engineered</a:t>
            </a:r>
          </a:p>
          <a:p>
            <a:r>
              <a:rPr lang="en-US" dirty="0" smtClean="0"/>
              <a:t>The hub can live in </a:t>
            </a:r>
            <a:r>
              <a:rPr lang="en-US" dirty="0" smtClean="0">
                <a:solidFill>
                  <a:srgbClr val="FF0000"/>
                </a:solidFill>
              </a:rPr>
              <a:t>“the cloud” </a:t>
            </a:r>
            <a:r>
              <a:rPr lang="en-US" dirty="0" smtClean="0"/>
              <a:t>and may become </a:t>
            </a:r>
            <a:r>
              <a:rPr lang="en-US" dirty="0" smtClean="0">
                <a:solidFill>
                  <a:srgbClr val="FF0000"/>
                </a:solidFill>
              </a:rPr>
              <a:t>global </a:t>
            </a:r>
            <a:r>
              <a:rPr lang="en-US" dirty="0" smtClean="0"/>
              <a:t>in extent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02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Local Information during Tropical Storm </a:t>
            </a:r>
            <a:r>
              <a:rPr lang="en-US" sz="3200" dirty="0" err="1" smtClean="0"/>
              <a:t>Hermine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2400" dirty="0" smtClean="0"/>
              <a:t>(7-8 Sept 2010)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3524250" cy="21954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400" y="3657600"/>
            <a:ext cx="2591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http://hydromet.lcra.org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114800"/>
            <a:ext cx="3529012" cy="22299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" y="6324600"/>
            <a:ext cx="510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5"/>
              </a:rPr>
              <a:t>http://coagis1.ci.austin.tx.us/website/COAViewer_fews/viewer.htm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1447800"/>
            <a:ext cx="3124200" cy="23091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724400" y="3733800"/>
            <a:ext cx="411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7"/>
              </a:rPr>
              <a:t>http://ubcwcid.org/Overview/Overview.aspx?id=1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4038600"/>
            <a:ext cx="3048000" cy="229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00400" y="1981200"/>
            <a:ext cx="6614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LCRA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71600" y="5867400"/>
            <a:ext cx="14340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City of Austin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1752600"/>
            <a:ext cx="299742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Upper Brushy Creek (Round Rock)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162800" y="4343400"/>
            <a:ext cx="4283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5728" y="2622453"/>
            <a:ext cx="688259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Bring data together into one system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172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Response and Flooding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6629400" cy="495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41467" y="5715000"/>
            <a:ext cx="593726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They want to be the rescuers not the rescued!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75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Public Safety Answering Points in the CAPCOG region</a:t>
            </a:r>
            <a:br>
              <a:rPr lang="en-US" sz="2800" dirty="0" smtClean="0"/>
            </a:br>
            <a:r>
              <a:rPr lang="en-US" sz="2800" dirty="0" smtClean="0"/>
              <a:t>(Capital Area Council of Governments)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782002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914400" y="3505200"/>
            <a:ext cx="1143000" cy="1219200"/>
            <a:chOff x="914400" y="3505200"/>
            <a:chExt cx="1143000" cy="1219200"/>
          </a:xfrm>
        </p:grpSpPr>
        <p:sp>
          <p:nvSpPr>
            <p:cNvPr id="8" name="Rectangle 7"/>
            <p:cNvSpPr/>
            <p:nvPr/>
          </p:nvSpPr>
          <p:spPr>
            <a:xfrm>
              <a:off x="914400" y="3505200"/>
              <a:ext cx="1143000" cy="1219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0563" y="3867727"/>
              <a:ext cx="1088571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83673" y="3569855"/>
              <a:ext cx="31432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21509" y="3609109"/>
              <a:ext cx="806824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39285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Emergency calls are referenced on the road and street network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7391400" cy="514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932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Address points locate individual homes and buildings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3709137" cy="31698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752600"/>
            <a:ext cx="2813737" cy="362902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52600" y="2819400"/>
            <a:ext cx="228600" cy="2286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52600" y="1736436"/>
            <a:ext cx="2350655" cy="1082964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52600" y="3048000"/>
            <a:ext cx="2341418" cy="2327564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4627" y="1715655"/>
            <a:ext cx="2095500" cy="1285875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922982" y="1981200"/>
            <a:ext cx="1173018" cy="914400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953000" y="1708727"/>
            <a:ext cx="2066636" cy="27247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53000" y="2895600"/>
            <a:ext cx="2048164" cy="11545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67200" y="54864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Address point is the center of a legal lot and is referenced to a location on the road network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9600" y="5029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There are 687,000 address points in the CAPCOG region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858000" y="30480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Address points and building footprints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98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930</Words>
  <Application>Microsoft Office PowerPoint</Application>
  <PresentationFormat>On-screen Show (4:3)</PresentationFormat>
  <Paragraphs>221</Paragraphs>
  <Slides>43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Water Web Services</vt:lpstr>
      <vt:lpstr>Water Web Services</vt:lpstr>
      <vt:lpstr>Water Web Services</vt:lpstr>
      <vt:lpstr>Tropical Storm Hermine,  Sept 7-8, 2010</vt:lpstr>
      <vt:lpstr>Local Information during Tropical Storm Hermine  (7-8 Sept 2010)</vt:lpstr>
      <vt:lpstr>Emergency Response and Flooding</vt:lpstr>
      <vt:lpstr>Public Safety Answering Points in the CAPCOG region (Capital Area Council of Governments)</vt:lpstr>
      <vt:lpstr>Emergency calls are referenced on the road and street network</vt:lpstr>
      <vt:lpstr>Address points locate individual homes and buildings</vt:lpstr>
      <vt:lpstr>PowerPoint Presentation</vt:lpstr>
      <vt:lpstr>ESInet – Emergency Services Internet Network</vt:lpstr>
      <vt:lpstr>Water Web Services</vt:lpstr>
      <vt:lpstr>PowerPoint Presentation</vt:lpstr>
      <vt:lpstr>How the web works</vt:lpstr>
      <vt:lpstr>Services-Oriented Architecture for Water Data</vt:lpstr>
      <vt:lpstr>WaterML as a Web Language</vt:lpstr>
      <vt:lpstr>Colorado River at Austin</vt:lpstr>
      <vt:lpstr>Open Geospatial Consortium  Web Service Standards</vt:lpstr>
      <vt:lpstr>PowerPoint Presentation</vt:lpstr>
      <vt:lpstr>PowerPoint Presentation</vt:lpstr>
      <vt:lpstr>ArcGIS Online</vt:lpstr>
      <vt:lpstr>Topographic Base Map in ArcGIS Online</vt:lpstr>
      <vt:lpstr>Topographic Base Map Service</vt:lpstr>
      <vt:lpstr>Precipitation Web Service: NWS Nexrad</vt:lpstr>
      <vt:lpstr>River Gage Web Services</vt:lpstr>
      <vt:lpstr>River Stage Web Service: City of Austin</vt:lpstr>
      <vt:lpstr>River Stage Web Service: USGS</vt:lpstr>
      <vt:lpstr>Real-Time Observations Map Layer</vt:lpstr>
      <vt:lpstr>ESRI Public Safety Situational Awareness Viewer</vt:lpstr>
      <vt:lpstr>PowerPoint Presentation</vt:lpstr>
      <vt:lpstr>PowerPoint Presentation</vt:lpstr>
      <vt:lpstr>PowerPoint Presentation</vt:lpstr>
      <vt:lpstr>Flood Mapping Services</vt:lpstr>
      <vt:lpstr>Web Services HUB</vt:lpstr>
      <vt:lpstr>Water Web Services</vt:lpstr>
      <vt:lpstr>Water Web Services</vt:lpstr>
      <vt:lpstr>EPA Online</vt:lpstr>
      <vt:lpstr>PowerPoint Presentation</vt:lpstr>
      <vt:lpstr>PowerPoint Presentation</vt:lpstr>
      <vt:lpstr>Australian Water Resources Information System</vt:lpstr>
      <vt:lpstr>World Water Online  A continually updated Real-Time Rainfall Map for Mexico</vt:lpstr>
      <vt:lpstr>Linking Geographic Information Systems and Water Resources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</dc:creator>
  <cp:lastModifiedBy>David R Maidment</cp:lastModifiedBy>
  <cp:revision>85</cp:revision>
  <dcterms:created xsi:type="dcterms:W3CDTF">2011-04-04T23:14:45Z</dcterms:created>
  <dcterms:modified xsi:type="dcterms:W3CDTF">2011-09-12T14:10:58Z</dcterms:modified>
</cp:coreProperties>
</file>