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39" r:id="rId2"/>
    <p:sldMasterId id="2147483750" r:id="rId3"/>
    <p:sldMasterId id="2147483762" r:id="rId4"/>
    <p:sldMasterId id="2147483776" r:id="rId5"/>
    <p:sldMasterId id="2147483789" r:id="rId6"/>
    <p:sldMasterId id="2147483801" r:id="rId7"/>
  </p:sldMasterIdLst>
  <p:notesMasterIdLst>
    <p:notesMasterId r:id="rId46"/>
  </p:notesMasterIdLst>
  <p:sldIdLst>
    <p:sldId id="347" r:id="rId8"/>
    <p:sldId id="348" r:id="rId9"/>
    <p:sldId id="349" r:id="rId10"/>
    <p:sldId id="350" r:id="rId11"/>
    <p:sldId id="351" r:id="rId12"/>
    <p:sldId id="352" r:id="rId13"/>
    <p:sldId id="353" r:id="rId14"/>
    <p:sldId id="365" r:id="rId15"/>
    <p:sldId id="356" r:id="rId16"/>
    <p:sldId id="357" r:id="rId17"/>
    <p:sldId id="387" r:id="rId18"/>
    <p:sldId id="388" r:id="rId19"/>
    <p:sldId id="359" r:id="rId20"/>
    <p:sldId id="360" r:id="rId21"/>
    <p:sldId id="361" r:id="rId22"/>
    <p:sldId id="362" r:id="rId23"/>
    <p:sldId id="363" r:id="rId24"/>
    <p:sldId id="364" r:id="rId25"/>
    <p:sldId id="355" r:id="rId26"/>
    <p:sldId id="366" r:id="rId27"/>
    <p:sldId id="367" r:id="rId28"/>
    <p:sldId id="370" r:id="rId29"/>
    <p:sldId id="371" r:id="rId30"/>
    <p:sldId id="372" r:id="rId31"/>
    <p:sldId id="373" r:id="rId32"/>
    <p:sldId id="374" r:id="rId33"/>
    <p:sldId id="375" r:id="rId34"/>
    <p:sldId id="376" r:id="rId35"/>
    <p:sldId id="377" r:id="rId36"/>
    <p:sldId id="378" r:id="rId37"/>
    <p:sldId id="379" r:id="rId38"/>
    <p:sldId id="380" r:id="rId39"/>
    <p:sldId id="382" r:id="rId40"/>
    <p:sldId id="381" r:id="rId41"/>
    <p:sldId id="383" r:id="rId42"/>
    <p:sldId id="384" r:id="rId43"/>
    <p:sldId id="386" r:id="rId44"/>
    <p:sldId id="385"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4">
          <p15:clr>
            <a:srgbClr val="A4A3A4"/>
          </p15:clr>
        </p15:guide>
        <p15:guide id="2" pos="54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94" autoAdjust="0"/>
    <p:restoredTop sz="94660"/>
  </p:normalViewPr>
  <p:slideViewPr>
    <p:cSldViewPr snapToGrid="0">
      <p:cViewPr varScale="1">
        <p:scale>
          <a:sx n="116" d="100"/>
          <a:sy n="116" d="100"/>
        </p:scale>
        <p:origin x="1632" y="108"/>
      </p:cViewPr>
      <p:guideLst>
        <p:guide orient="horz" pos="4084"/>
        <p:guide pos="54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idment\Documents\Meetings\NZMay2017\NZMay17\mpd_2013-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c:f>
              <c:strCache>
                <c:ptCount val="1"/>
                <c:pt idx="0">
                  <c:v>Ratio</c:v>
                </c:pt>
              </c:strCache>
            </c:strRef>
          </c:tx>
          <c:spPr>
            <a:ln w="38100" cap="rnd">
              <a:solidFill>
                <a:schemeClr val="accent1"/>
              </a:solidFill>
              <a:round/>
            </a:ln>
            <a:effectLst/>
          </c:spPr>
          <c:marker>
            <c:symbol val="none"/>
          </c:marker>
          <c:xVal>
            <c:numRef>
              <c:f>Sheet1!$A$2:$A$142</c:f>
              <c:numCache>
                <c:formatCode>0</c:formatCode>
                <c:ptCount val="141"/>
                <c:pt idx="0">
                  <c:v>1870</c:v>
                </c:pt>
                <c:pt idx="1">
                  <c:v>1871</c:v>
                </c:pt>
                <c:pt idx="2">
                  <c:v>1872</c:v>
                </c:pt>
                <c:pt idx="3">
                  <c:v>1873</c:v>
                </c:pt>
                <c:pt idx="4">
                  <c:v>1874</c:v>
                </c:pt>
                <c:pt idx="5">
                  <c:v>1875</c:v>
                </c:pt>
                <c:pt idx="6">
                  <c:v>1876</c:v>
                </c:pt>
                <c:pt idx="7">
                  <c:v>1877</c:v>
                </c:pt>
                <c:pt idx="8">
                  <c:v>1878</c:v>
                </c:pt>
                <c:pt idx="9">
                  <c:v>1879</c:v>
                </c:pt>
                <c:pt idx="10">
                  <c:v>1880</c:v>
                </c:pt>
                <c:pt idx="11">
                  <c:v>1881</c:v>
                </c:pt>
                <c:pt idx="12">
                  <c:v>1882</c:v>
                </c:pt>
                <c:pt idx="13">
                  <c:v>1883</c:v>
                </c:pt>
                <c:pt idx="14">
                  <c:v>1884</c:v>
                </c:pt>
                <c:pt idx="15">
                  <c:v>1885</c:v>
                </c:pt>
                <c:pt idx="16">
                  <c:v>1886</c:v>
                </c:pt>
                <c:pt idx="17">
                  <c:v>1887</c:v>
                </c:pt>
                <c:pt idx="18">
                  <c:v>1888</c:v>
                </c:pt>
                <c:pt idx="19">
                  <c:v>1889</c:v>
                </c:pt>
                <c:pt idx="20">
                  <c:v>1890</c:v>
                </c:pt>
                <c:pt idx="21">
                  <c:v>1891</c:v>
                </c:pt>
                <c:pt idx="22">
                  <c:v>1892</c:v>
                </c:pt>
                <c:pt idx="23">
                  <c:v>1893</c:v>
                </c:pt>
                <c:pt idx="24">
                  <c:v>1894</c:v>
                </c:pt>
                <c:pt idx="25">
                  <c:v>1895</c:v>
                </c:pt>
                <c:pt idx="26">
                  <c:v>1896</c:v>
                </c:pt>
                <c:pt idx="27">
                  <c:v>1897</c:v>
                </c:pt>
                <c:pt idx="28">
                  <c:v>1898</c:v>
                </c:pt>
                <c:pt idx="29">
                  <c:v>1899</c:v>
                </c:pt>
                <c:pt idx="30">
                  <c:v>1900</c:v>
                </c:pt>
                <c:pt idx="31">
                  <c:v>1901</c:v>
                </c:pt>
                <c:pt idx="32">
                  <c:v>1902</c:v>
                </c:pt>
                <c:pt idx="33">
                  <c:v>1903</c:v>
                </c:pt>
                <c:pt idx="34">
                  <c:v>1904</c:v>
                </c:pt>
                <c:pt idx="35">
                  <c:v>1905</c:v>
                </c:pt>
                <c:pt idx="36">
                  <c:v>1906</c:v>
                </c:pt>
                <c:pt idx="37">
                  <c:v>1907</c:v>
                </c:pt>
                <c:pt idx="38">
                  <c:v>1908</c:v>
                </c:pt>
                <c:pt idx="39">
                  <c:v>1909</c:v>
                </c:pt>
                <c:pt idx="40">
                  <c:v>1910</c:v>
                </c:pt>
                <c:pt idx="41">
                  <c:v>1911</c:v>
                </c:pt>
                <c:pt idx="42">
                  <c:v>1912</c:v>
                </c:pt>
                <c:pt idx="43">
                  <c:v>1913</c:v>
                </c:pt>
                <c:pt idx="44">
                  <c:v>1914</c:v>
                </c:pt>
                <c:pt idx="45">
                  <c:v>1915</c:v>
                </c:pt>
                <c:pt idx="46">
                  <c:v>1916</c:v>
                </c:pt>
                <c:pt idx="47">
                  <c:v>1917</c:v>
                </c:pt>
                <c:pt idx="48">
                  <c:v>1918</c:v>
                </c:pt>
                <c:pt idx="49">
                  <c:v>1919</c:v>
                </c:pt>
                <c:pt idx="50">
                  <c:v>1920</c:v>
                </c:pt>
                <c:pt idx="51">
                  <c:v>1921</c:v>
                </c:pt>
                <c:pt idx="52">
                  <c:v>1922</c:v>
                </c:pt>
                <c:pt idx="53">
                  <c:v>1923</c:v>
                </c:pt>
                <c:pt idx="54">
                  <c:v>1924</c:v>
                </c:pt>
                <c:pt idx="55">
                  <c:v>1925</c:v>
                </c:pt>
                <c:pt idx="56">
                  <c:v>1926</c:v>
                </c:pt>
                <c:pt idx="57">
                  <c:v>1927</c:v>
                </c:pt>
                <c:pt idx="58">
                  <c:v>1928</c:v>
                </c:pt>
                <c:pt idx="59">
                  <c:v>1929</c:v>
                </c:pt>
                <c:pt idx="60">
                  <c:v>1930</c:v>
                </c:pt>
                <c:pt idx="61">
                  <c:v>1931</c:v>
                </c:pt>
                <c:pt idx="62">
                  <c:v>1932</c:v>
                </c:pt>
                <c:pt idx="63">
                  <c:v>1933</c:v>
                </c:pt>
                <c:pt idx="64">
                  <c:v>1934</c:v>
                </c:pt>
                <c:pt idx="65">
                  <c:v>1935</c:v>
                </c:pt>
                <c:pt idx="66">
                  <c:v>1936</c:v>
                </c:pt>
                <c:pt idx="67">
                  <c:v>1937</c:v>
                </c:pt>
                <c:pt idx="68">
                  <c:v>1938</c:v>
                </c:pt>
                <c:pt idx="69">
                  <c:v>1939</c:v>
                </c:pt>
                <c:pt idx="70">
                  <c:v>1940</c:v>
                </c:pt>
                <c:pt idx="71">
                  <c:v>1941</c:v>
                </c:pt>
                <c:pt idx="72">
                  <c:v>1942</c:v>
                </c:pt>
                <c:pt idx="73">
                  <c:v>1943</c:v>
                </c:pt>
                <c:pt idx="74">
                  <c:v>1944</c:v>
                </c:pt>
                <c:pt idx="75">
                  <c:v>1945</c:v>
                </c:pt>
                <c:pt idx="76">
                  <c:v>1946</c:v>
                </c:pt>
                <c:pt idx="77">
                  <c:v>1947</c:v>
                </c:pt>
                <c:pt idx="78">
                  <c:v>1948</c:v>
                </c:pt>
                <c:pt idx="79">
                  <c:v>1949</c:v>
                </c:pt>
                <c:pt idx="80">
                  <c:v>1950</c:v>
                </c:pt>
                <c:pt idx="81">
                  <c:v>1951</c:v>
                </c:pt>
                <c:pt idx="82">
                  <c:v>1952</c:v>
                </c:pt>
                <c:pt idx="83">
                  <c:v>1953</c:v>
                </c:pt>
                <c:pt idx="84">
                  <c:v>1954</c:v>
                </c:pt>
                <c:pt idx="85">
                  <c:v>1955</c:v>
                </c:pt>
                <c:pt idx="86">
                  <c:v>1956</c:v>
                </c:pt>
                <c:pt idx="87">
                  <c:v>1957</c:v>
                </c:pt>
                <c:pt idx="88">
                  <c:v>1958</c:v>
                </c:pt>
                <c:pt idx="89">
                  <c:v>1959</c:v>
                </c:pt>
                <c:pt idx="90">
                  <c:v>1960</c:v>
                </c:pt>
                <c:pt idx="91">
                  <c:v>1961</c:v>
                </c:pt>
                <c:pt idx="92">
                  <c:v>1962</c:v>
                </c:pt>
                <c:pt idx="93">
                  <c:v>1963</c:v>
                </c:pt>
                <c:pt idx="94">
                  <c:v>1964</c:v>
                </c:pt>
                <c:pt idx="95">
                  <c:v>1965</c:v>
                </c:pt>
                <c:pt idx="96">
                  <c:v>1966</c:v>
                </c:pt>
                <c:pt idx="97">
                  <c:v>1967</c:v>
                </c:pt>
                <c:pt idx="98">
                  <c:v>1968</c:v>
                </c:pt>
                <c:pt idx="99">
                  <c:v>1969</c:v>
                </c:pt>
                <c:pt idx="100">
                  <c:v>1970</c:v>
                </c:pt>
                <c:pt idx="101">
                  <c:v>1971</c:v>
                </c:pt>
                <c:pt idx="102">
                  <c:v>1972</c:v>
                </c:pt>
                <c:pt idx="103">
                  <c:v>1973</c:v>
                </c:pt>
                <c:pt idx="104">
                  <c:v>1974</c:v>
                </c:pt>
                <c:pt idx="105">
                  <c:v>1975</c:v>
                </c:pt>
                <c:pt idx="106">
                  <c:v>1976</c:v>
                </c:pt>
                <c:pt idx="107">
                  <c:v>1977</c:v>
                </c:pt>
                <c:pt idx="108">
                  <c:v>1978</c:v>
                </c:pt>
                <c:pt idx="109">
                  <c:v>1979</c:v>
                </c:pt>
                <c:pt idx="110">
                  <c:v>1980</c:v>
                </c:pt>
                <c:pt idx="111">
                  <c:v>1981</c:v>
                </c:pt>
                <c:pt idx="112">
                  <c:v>1982</c:v>
                </c:pt>
                <c:pt idx="113">
                  <c:v>1983</c:v>
                </c:pt>
                <c:pt idx="114">
                  <c:v>1984</c:v>
                </c:pt>
                <c:pt idx="115">
                  <c:v>1985</c:v>
                </c:pt>
                <c:pt idx="116">
                  <c:v>1986</c:v>
                </c:pt>
                <c:pt idx="117">
                  <c:v>1987</c:v>
                </c:pt>
                <c:pt idx="118">
                  <c:v>1988</c:v>
                </c:pt>
                <c:pt idx="119">
                  <c:v>1989</c:v>
                </c:pt>
                <c:pt idx="120">
                  <c:v>1990</c:v>
                </c:pt>
                <c:pt idx="121">
                  <c:v>1991</c:v>
                </c:pt>
                <c:pt idx="122">
                  <c:v>1992</c:v>
                </c:pt>
                <c:pt idx="123">
                  <c:v>1993</c:v>
                </c:pt>
                <c:pt idx="124">
                  <c:v>1994</c:v>
                </c:pt>
                <c:pt idx="125">
                  <c:v>1995</c:v>
                </c:pt>
                <c:pt idx="126">
                  <c:v>1996</c:v>
                </c:pt>
                <c:pt idx="127">
                  <c:v>1997</c:v>
                </c:pt>
                <c:pt idx="128">
                  <c:v>1998</c:v>
                </c:pt>
                <c:pt idx="129">
                  <c:v>1999</c:v>
                </c:pt>
                <c:pt idx="130">
                  <c:v>2000</c:v>
                </c:pt>
                <c:pt idx="131">
                  <c:v>2001</c:v>
                </c:pt>
                <c:pt idx="132">
                  <c:v>2002</c:v>
                </c:pt>
                <c:pt idx="133">
                  <c:v>2003</c:v>
                </c:pt>
                <c:pt idx="134">
                  <c:v>2004</c:v>
                </c:pt>
                <c:pt idx="135">
                  <c:v>2005</c:v>
                </c:pt>
                <c:pt idx="136">
                  <c:v>2006</c:v>
                </c:pt>
                <c:pt idx="137">
                  <c:v>2007</c:v>
                </c:pt>
                <c:pt idx="138">
                  <c:v>2008</c:v>
                </c:pt>
                <c:pt idx="139">
                  <c:v>2009</c:v>
                </c:pt>
                <c:pt idx="140">
                  <c:v>2010</c:v>
                </c:pt>
              </c:numCache>
            </c:numRef>
          </c:xVal>
          <c:yVal>
            <c:numRef>
              <c:f>Sheet1!$C$2:$C$142</c:f>
              <c:numCache>
                <c:formatCode>General</c:formatCode>
                <c:ptCount val="141"/>
                <c:pt idx="0">
                  <c:v>0.65649261912517165</c:v>
                </c:pt>
                <c:pt idx="1">
                  <c:v>0.66821206557327106</c:v>
                </c:pt>
                <c:pt idx="2">
                  <c:v>0.74611178803811906</c:v>
                </c:pt>
                <c:pt idx="3">
                  <c:v>0.81138586180218886</c:v>
                </c:pt>
                <c:pt idx="4">
                  <c:v>0.81403491106010384</c:v>
                </c:pt>
                <c:pt idx="5">
                  <c:v>0.78107547041302661</c:v>
                </c:pt>
                <c:pt idx="6">
                  <c:v>0.76735873840054214</c:v>
                </c:pt>
                <c:pt idx="7">
                  <c:v>0.84346768516673964</c:v>
                </c:pt>
                <c:pt idx="8">
                  <c:v>0.90452689177409917</c:v>
                </c:pt>
                <c:pt idx="9">
                  <c:v>0.75594841183972195</c:v>
                </c:pt>
                <c:pt idx="10">
                  <c:v>0.79349798049340015</c:v>
                </c:pt>
                <c:pt idx="11">
                  <c:v>0.7973291092949103</c:v>
                </c:pt>
                <c:pt idx="12">
                  <c:v>0.77213693934182803</c:v>
                </c:pt>
                <c:pt idx="13">
                  <c:v>0.74017915611322027</c:v>
                </c:pt>
                <c:pt idx="14">
                  <c:v>0.78418198046438448</c:v>
                </c:pt>
                <c:pt idx="15">
                  <c:v>0.75975903447429627</c:v>
                </c:pt>
                <c:pt idx="16">
                  <c:v>0.76279799416037741</c:v>
                </c:pt>
                <c:pt idx="17">
                  <c:v>0.76332975237746026</c:v>
                </c:pt>
                <c:pt idx="18">
                  <c:v>0.75274428585758801</c:v>
                </c:pt>
                <c:pt idx="19">
                  <c:v>0.78390731951472181</c:v>
                </c:pt>
                <c:pt idx="20">
                  <c:v>0.79539227745046925</c:v>
                </c:pt>
                <c:pt idx="21">
                  <c:v>0.79022111310131771</c:v>
                </c:pt>
                <c:pt idx="22">
                  <c:v>0.80495517118682336</c:v>
                </c:pt>
                <c:pt idx="23">
                  <c:v>0.80236527909478472</c:v>
                </c:pt>
                <c:pt idx="24">
                  <c:v>0.75803558605705346</c:v>
                </c:pt>
                <c:pt idx="25">
                  <c:v>0.77128151066267392</c:v>
                </c:pt>
                <c:pt idx="26">
                  <c:v>0.84463169094237112</c:v>
                </c:pt>
                <c:pt idx="27">
                  <c:v>0.83655868622558349</c:v>
                </c:pt>
                <c:pt idx="28">
                  <c:v>0.84402652747750495</c:v>
                </c:pt>
                <c:pt idx="29">
                  <c:v>0.85583836178757322</c:v>
                </c:pt>
                <c:pt idx="30">
                  <c:v>0.91032607824687117</c:v>
                </c:pt>
                <c:pt idx="31">
                  <c:v>0.89451689598993844</c:v>
                </c:pt>
                <c:pt idx="32">
                  <c:v>0.94005189189199401</c:v>
                </c:pt>
                <c:pt idx="33">
                  <c:v>1.0012589386927424</c:v>
                </c:pt>
                <c:pt idx="34">
                  <c:v>0.96799365523055014</c:v>
                </c:pt>
                <c:pt idx="35">
                  <c:v>1.0272073901105703</c:v>
                </c:pt>
                <c:pt idx="36">
                  <c:v>1.0923720481017793</c:v>
                </c:pt>
                <c:pt idx="37">
                  <c:v>1.1308852165548269</c:v>
                </c:pt>
                <c:pt idx="38">
                  <c:v>1.0240117300970089</c:v>
                </c:pt>
                <c:pt idx="39">
                  <c:v>1.0103597129682862</c:v>
                </c:pt>
                <c:pt idx="40">
                  <c:v>1.1259688237393319</c:v>
                </c:pt>
                <c:pt idx="41">
                  <c:v>1.1635707734727556</c:v>
                </c:pt>
                <c:pt idx="42">
                  <c:v>1.1032951996686529</c:v>
                </c:pt>
                <c:pt idx="43">
                  <c:v>1.0912554146542259</c:v>
                </c:pt>
                <c:pt idx="44">
                  <c:v>1.0990574612408877</c:v>
                </c:pt>
                <c:pt idx="45">
                  <c:v>1.0957852613494312</c:v>
                </c:pt>
                <c:pt idx="46">
                  <c:v>1.0844584523572369</c:v>
                </c:pt>
                <c:pt idx="47">
                  <c:v>1.0607116302878103</c:v>
                </c:pt>
                <c:pt idx="48">
                  <c:v>1.040094793155437</c:v>
                </c:pt>
                <c:pt idx="49">
                  <c:v>1.1188555013927277</c:v>
                </c:pt>
                <c:pt idx="50">
                  <c:v>1.1947901407075847</c:v>
                </c:pt>
                <c:pt idx="51">
                  <c:v>1.086104689097058</c:v>
                </c:pt>
                <c:pt idx="52">
                  <c:v>1.0253315369358205</c:v>
                </c:pt>
                <c:pt idx="53">
                  <c:v>1.0895765601701426</c:v>
                </c:pt>
                <c:pt idx="54">
                  <c:v>1.0892523547153272</c:v>
                </c:pt>
                <c:pt idx="55">
                  <c:v>1.1207319447765431</c:v>
                </c:pt>
                <c:pt idx="56">
                  <c:v>1.0388226013739135</c:v>
                </c:pt>
                <c:pt idx="57">
                  <c:v>0.99178030729417976</c:v>
                </c:pt>
                <c:pt idx="58">
                  <c:v>1.0888132240632464</c:v>
                </c:pt>
                <c:pt idx="59">
                  <c:v>1.114518220427664</c:v>
                </c:pt>
                <c:pt idx="60">
                  <c:v>1.0505303180743839</c:v>
                </c:pt>
                <c:pt idx="61">
                  <c:v>0.9478093858544735</c:v>
                </c:pt>
                <c:pt idx="62">
                  <c:v>0.91648732252891518</c:v>
                </c:pt>
                <c:pt idx="63">
                  <c:v>0.96917511248055122</c:v>
                </c:pt>
                <c:pt idx="64">
                  <c:v>1.0098050105089003</c:v>
                </c:pt>
                <c:pt idx="65">
                  <c:v>1.0503717610911241</c:v>
                </c:pt>
                <c:pt idx="66">
                  <c:v>1.2368426230512424</c:v>
                </c:pt>
                <c:pt idx="67">
                  <c:v>1.2922815775238941</c:v>
                </c:pt>
                <c:pt idx="68">
                  <c:v>1.3686588001302871</c:v>
                </c:pt>
                <c:pt idx="69">
                  <c:v>1.3681244190473458</c:v>
                </c:pt>
                <c:pt idx="70">
                  <c:v>1.334403930107922</c:v>
                </c:pt>
                <c:pt idx="71">
                  <c:v>1.2980473108919621</c:v>
                </c:pt>
                <c:pt idx="72">
                  <c:v>1.432064001671137</c:v>
                </c:pt>
                <c:pt idx="73">
                  <c:v>1.4673168657370945</c:v>
                </c:pt>
                <c:pt idx="74">
                  <c:v>1.4546091598250375</c:v>
                </c:pt>
                <c:pt idx="75">
                  <c:v>1.4673803837172099</c:v>
                </c:pt>
                <c:pt idx="76">
                  <c:v>1.5167383203254172</c:v>
                </c:pt>
                <c:pt idx="77">
                  <c:v>1.6618162131415359</c:v>
                </c:pt>
                <c:pt idx="78">
                  <c:v>1.4675295689071279</c:v>
                </c:pt>
                <c:pt idx="79">
                  <c:v>1.5928176334255104</c:v>
                </c:pt>
                <c:pt idx="80">
                  <c:v>1.7908666882805966</c:v>
                </c:pt>
                <c:pt idx="81">
                  <c:v>1.6209380929198745</c:v>
                </c:pt>
                <c:pt idx="82">
                  <c:v>1.6512183013252055</c:v>
                </c:pt>
                <c:pt idx="83">
                  <c:v>1.663832387071642</c:v>
                </c:pt>
                <c:pt idx="84">
                  <c:v>1.8518105486990974</c:v>
                </c:pt>
                <c:pt idx="85">
                  <c:v>1.8480065343209278</c:v>
                </c:pt>
                <c:pt idx="86">
                  <c:v>1.9061964106572773</c:v>
                </c:pt>
                <c:pt idx="87">
                  <c:v>1.9156897040054539</c:v>
                </c:pt>
                <c:pt idx="88">
                  <c:v>1.9454436583348647</c:v>
                </c:pt>
                <c:pt idx="89">
                  <c:v>2.0396154640469573</c:v>
                </c:pt>
                <c:pt idx="90">
                  <c:v>2.0046802987251042</c:v>
                </c:pt>
                <c:pt idx="91">
                  <c:v>2.0639254946842089</c:v>
                </c:pt>
                <c:pt idx="92">
                  <c:v>2.0608880525069853</c:v>
                </c:pt>
                <c:pt idx="93">
                  <c:v>2.1459133684545106</c:v>
                </c:pt>
                <c:pt idx="94">
                  <c:v>2.2065703538596049</c:v>
                </c:pt>
                <c:pt idx="95">
                  <c:v>2.3040478444942938</c:v>
                </c:pt>
                <c:pt idx="96">
                  <c:v>2.4064225764204483</c:v>
                </c:pt>
                <c:pt idx="97">
                  <c:v>2.2623896633594298</c:v>
                </c:pt>
                <c:pt idx="98">
                  <c:v>2.2334845891386457</c:v>
                </c:pt>
                <c:pt idx="99">
                  <c:v>2.4380193776378731</c:v>
                </c:pt>
                <c:pt idx="100">
                  <c:v>2.3698485448623261</c:v>
                </c:pt>
                <c:pt idx="101">
                  <c:v>2.4517811182321703</c:v>
                </c:pt>
                <c:pt idx="102">
                  <c:v>2.5098584321868409</c:v>
                </c:pt>
                <c:pt idx="103">
                  <c:v>2.6313917456334535</c:v>
                </c:pt>
                <c:pt idx="104">
                  <c:v>2.7277715467778205</c:v>
                </c:pt>
                <c:pt idx="105">
                  <c:v>2.6450295823982533</c:v>
                </c:pt>
                <c:pt idx="106">
                  <c:v>2.6788472540843977</c:v>
                </c:pt>
                <c:pt idx="107">
                  <c:v>2.5392146697800211</c:v>
                </c:pt>
                <c:pt idx="108">
                  <c:v>2.5487286587453695</c:v>
                </c:pt>
                <c:pt idx="109">
                  <c:v>2.6017380444898603</c:v>
                </c:pt>
                <c:pt idx="110">
                  <c:v>2.6149801969287498</c:v>
                </c:pt>
                <c:pt idx="111">
                  <c:v>2.7287480649600013</c:v>
                </c:pt>
                <c:pt idx="112">
                  <c:v>2.7525487431598661</c:v>
                </c:pt>
                <c:pt idx="113">
                  <c:v>2.7924084437781085</c:v>
                </c:pt>
                <c:pt idx="114">
                  <c:v>2.8944928259954743</c:v>
                </c:pt>
                <c:pt idx="115">
                  <c:v>2.8940259029118343</c:v>
                </c:pt>
                <c:pt idx="116">
                  <c:v>2.9396501700020394</c:v>
                </c:pt>
                <c:pt idx="117">
                  <c:v>2.9421348191472037</c:v>
                </c:pt>
                <c:pt idx="118">
                  <c:v>2.9261274386455525</c:v>
                </c:pt>
                <c:pt idx="119">
                  <c:v>2.937421363797232</c:v>
                </c:pt>
                <c:pt idx="120">
                  <c:v>2.8989402860979836</c:v>
                </c:pt>
                <c:pt idx="121">
                  <c:v>2.8325975208444536</c:v>
                </c:pt>
                <c:pt idx="122">
                  <c:v>2.8324276989947288</c:v>
                </c:pt>
                <c:pt idx="123">
                  <c:v>2.971814928855574</c:v>
                </c:pt>
                <c:pt idx="124">
                  <c:v>3.0818433932426337</c:v>
                </c:pt>
                <c:pt idx="125">
                  <c:v>3.1577083322545896</c:v>
                </c:pt>
                <c:pt idx="126">
                  <c:v>3.2075052225915752</c:v>
                </c:pt>
                <c:pt idx="127">
                  <c:v>3.2631527369400031</c:v>
                </c:pt>
                <c:pt idx="128">
                  <c:v>3.2779727265564942</c:v>
                </c:pt>
                <c:pt idx="129">
                  <c:v>3.4315123240502454</c:v>
                </c:pt>
                <c:pt idx="130">
                  <c:v>3.4984591346293592</c:v>
                </c:pt>
                <c:pt idx="131">
                  <c:v>3.5865184880109542</c:v>
                </c:pt>
                <c:pt idx="132">
                  <c:v>3.7033559465334145</c:v>
                </c:pt>
                <c:pt idx="133">
                  <c:v>3.7871008190728133</c:v>
                </c:pt>
                <c:pt idx="134">
                  <c:v>3.8754356228399041</c:v>
                </c:pt>
                <c:pt idx="135">
                  <c:v>3.9617841863218848</c:v>
                </c:pt>
                <c:pt idx="136">
                  <c:v>4.0086368086744093</c:v>
                </c:pt>
                <c:pt idx="137">
                  <c:v>4.0810063591461079</c:v>
                </c:pt>
                <c:pt idx="138">
                  <c:v>3.9977127969457871</c:v>
                </c:pt>
                <c:pt idx="139">
                  <c:v>3.9908827744222677</c:v>
                </c:pt>
                <c:pt idx="140">
                  <c:v>4</c:v>
                </c:pt>
              </c:numCache>
            </c:numRef>
          </c:yVal>
          <c:smooth val="0"/>
          <c:extLst xmlns:c16r2="http://schemas.microsoft.com/office/drawing/2015/06/chart">
            <c:ext xmlns:c16="http://schemas.microsoft.com/office/drawing/2014/chart" uri="{C3380CC4-5D6E-409C-BE32-E72D297353CC}">
              <c16:uniqueId val="{00000000-6C3C-463D-B6BA-0A3EA1AEB5FF}"/>
            </c:ext>
          </c:extLst>
        </c:ser>
        <c:dLbls>
          <c:showLegendKey val="0"/>
          <c:showVal val="0"/>
          <c:showCatName val="0"/>
          <c:showSerName val="0"/>
          <c:showPercent val="0"/>
          <c:showBubbleSize val="0"/>
        </c:dLbls>
        <c:axId val="325509664"/>
        <c:axId val="325511232"/>
      </c:scatterChart>
      <c:valAx>
        <c:axId val="325509664"/>
        <c:scaling>
          <c:orientation val="minMax"/>
          <c:max val="2030"/>
          <c:min val="1870"/>
        </c:scaling>
        <c:delete val="0"/>
        <c:axPos val="b"/>
        <c:majorGridlines>
          <c:spPr>
            <a:ln w="25400" cap="flat" cmpd="sng" algn="ctr">
              <a:solidFill>
                <a:schemeClr val="tx1">
                  <a:lumMod val="15000"/>
                  <a:lumOff val="85000"/>
                </a:schemeClr>
              </a:solidFill>
              <a:round/>
            </a:ln>
            <a:effectLst/>
          </c:spPr>
        </c:majorGridlines>
        <c:numFmt formatCode="0" sourceLinked="1"/>
        <c:majorTickMark val="none"/>
        <c:minorTickMark val="none"/>
        <c:tickLblPos val="nextTo"/>
        <c:spPr>
          <a:noFill/>
          <a:ln w="25400"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25511232"/>
        <c:crosses val="autoZero"/>
        <c:crossBetween val="midCat"/>
      </c:valAx>
      <c:valAx>
        <c:axId val="325511232"/>
        <c:scaling>
          <c:orientation val="minMax"/>
          <c:max val="5"/>
        </c:scaling>
        <c:delete val="0"/>
        <c:axPos val="l"/>
        <c:majorGridlines>
          <c:spPr>
            <a:ln w="25400"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25400"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accent1">
                    <a:lumMod val="50000"/>
                  </a:schemeClr>
                </a:solidFill>
                <a:latin typeface="+mn-lt"/>
                <a:ea typeface="+mn-ea"/>
                <a:cs typeface="+mn-cs"/>
              </a:defRPr>
            </a:pPr>
            <a:endParaRPr lang="en-US"/>
          </a:p>
        </c:txPr>
        <c:crossAx val="325509664"/>
        <c:crosses val="autoZero"/>
        <c:crossBetween val="midCat"/>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2"/>
            </a:solidFill>
          </c:spPr>
          <c:dPt>
            <c:idx val="0"/>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1-7AB6-4257-BD49-146A6B253EEC}"/>
              </c:ext>
            </c:extLst>
          </c:dPt>
          <c:dPt>
            <c:idx val="1"/>
            <c:bubble3D val="0"/>
            <c:spPr>
              <a:solidFill>
                <a:srgbClr val="00B050"/>
              </a:solidFill>
              <a:ln w="19050">
                <a:solidFill>
                  <a:schemeClr val="lt1"/>
                </a:solidFill>
              </a:ln>
              <a:effectLst/>
            </c:spPr>
            <c:extLst xmlns:c16r2="http://schemas.microsoft.com/office/drawing/2015/06/chart">
              <c:ext xmlns:c16="http://schemas.microsoft.com/office/drawing/2014/chart" uri="{C3380CC4-5D6E-409C-BE32-E72D297353CC}">
                <c16:uniqueId val="{00000003-7AB6-4257-BD49-146A6B253EEC}"/>
              </c:ext>
            </c:extLst>
          </c:dPt>
          <c:cat>
            <c:strRef>
              <c:f>Sheet1!$C$1:$D$1</c:f>
              <c:strCache>
                <c:ptCount val="2"/>
                <c:pt idx="0">
                  <c:v>Urban </c:v>
                </c:pt>
                <c:pt idx="1">
                  <c:v>Rural</c:v>
                </c:pt>
              </c:strCache>
            </c:strRef>
          </c:cat>
          <c:val>
            <c:numRef>
              <c:f>Sheet1!$C$3:$D$3</c:f>
              <c:numCache>
                <c:formatCode>General</c:formatCode>
                <c:ptCount val="2"/>
                <c:pt idx="0">
                  <c:v>4</c:v>
                </c:pt>
                <c:pt idx="1">
                  <c:v>0.6</c:v>
                </c:pt>
              </c:numCache>
            </c:numRef>
          </c:val>
          <c:extLst xmlns:c16r2="http://schemas.microsoft.com/office/drawing/2015/06/chart">
            <c:ext xmlns:c16="http://schemas.microsoft.com/office/drawing/2014/chart" uri="{C3380CC4-5D6E-409C-BE32-E72D297353CC}">
              <c16:uniqueId val="{00000004-7AB6-4257-BD49-146A6B253EE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1"/>
            </a:solidFill>
          </c:spPr>
          <c:dPt>
            <c:idx val="0"/>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1-7868-489D-A6AE-8C740B34EDB7}"/>
              </c:ext>
            </c:extLst>
          </c:dPt>
          <c:dPt>
            <c:idx val="1"/>
            <c:bubble3D val="0"/>
            <c:spPr>
              <a:solidFill>
                <a:srgbClr val="00B050"/>
              </a:solidFill>
              <a:ln w="19050">
                <a:solidFill>
                  <a:schemeClr val="lt1"/>
                </a:solidFill>
              </a:ln>
              <a:effectLst/>
            </c:spPr>
            <c:extLst xmlns:c16r2="http://schemas.microsoft.com/office/drawing/2015/06/chart">
              <c:ext xmlns:c16="http://schemas.microsoft.com/office/drawing/2014/chart" uri="{C3380CC4-5D6E-409C-BE32-E72D297353CC}">
                <c16:uniqueId val="{00000003-7868-489D-A6AE-8C740B34EDB7}"/>
              </c:ext>
            </c:extLst>
          </c:dPt>
          <c:cat>
            <c:strRef>
              <c:f>Sheet1!$C$1:$D$1</c:f>
              <c:strCache>
                <c:ptCount val="2"/>
                <c:pt idx="0">
                  <c:v>Urban </c:v>
                </c:pt>
                <c:pt idx="1">
                  <c:v>Rural</c:v>
                </c:pt>
              </c:strCache>
            </c:strRef>
          </c:cat>
          <c:val>
            <c:numRef>
              <c:f>Sheet1!$C$2:$D$2</c:f>
              <c:numCache>
                <c:formatCode>General</c:formatCode>
                <c:ptCount val="2"/>
                <c:pt idx="0">
                  <c:v>0.5</c:v>
                </c:pt>
                <c:pt idx="1">
                  <c:v>0.5</c:v>
                </c:pt>
              </c:numCache>
            </c:numRef>
          </c:val>
          <c:extLst xmlns:c16r2="http://schemas.microsoft.com/office/drawing/2015/06/chart">
            <c:ext xmlns:c16="http://schemas.microsoft.com/office/drawing/2014/chart" uri="{C3380CC4-5D6E-409C-BE32-E72D297353CC}">
              <c16:uniqueId val="{00000004-7868-489D-A6AE-8C740B34EDB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22336417322834645"/>
          <c:y val="0.83545421405657627"/>
          <c:w val="0.59216032370953631"/>
          <c:h val="0.15065689705453486"/>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0.37931</cdr:x>
      <cdr:y>0.66667</cdr:y>
    </cdr:from>
    <cdr:to>
      <cdr:x>0.57931</cdr:x>
      <cdr:y>1</cdr:y>
    </cdr:to>
    <cdr:sp macro="" textlink="">
      <cdr:nvSpPr>
        <cdr:cNvPr id="2" name="TextBox 1"/>
        <cdr:cNvSpPr txBox="1"/>
      </cdr:nvSpPr>
      <cdr:spPr>
        <a:xfrm xmlns:a="http://schemas.openxmlformats.org/drawingml/2006/main">
          <a:off x="1734207" y="2409497"/>
          <a:ext cx="914400" cy="914400"/>
        </a:xfrm>
        <a:prstGeom xmlns:a="http://schemas.openxmlformats.org/drawingml/2006/main" prst="rect">
          <a:avLst/>
        </a:prstGeom>
        <a:noFill xmlns:a="http://schemas.openxmlformats.org/drawingml/2006/main"/>
        <a:effectLst xmlns:a="http://schemas.openxmlformats.org/drawingml/2006/main"/>
      </cdr:spPr>
      <cdr:txBody>
        <a:bodyPr xmlns:a="http://schemas.openxmlformats.org/drawingml/2006/main" vertOverflow="clip" wrap="none" lIns="0" tIns="0" rIns="0" bIns="0" rtlCol="0">
          <a:noAutofit/>
        </a:bodyPr>
        <a:lstStyle xmlns:a="http://schemas.openxmlformats.org/drawingml/2006/main"/>
        <a:p xmlns:a="http://schemas.openxmlformats.org/drawingml/2006/main">
          <a:pPr algn="l" eaLnBrk="0" hangingPunct="0">
            <a:lnSpc>
              <a:spcPts val="1800"/>
            </a:lnSpc>
          </a:pPr>
          <a:endParaRPr lang="en-US" sz="1400" b="1" dirty="0" smtClean="0">
            <a:ea typeface="+mn-ea"/>
            <a:cs typeface="+mn-cs"/>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D5E999-8176-437A-A06C-40A4988A4C3B}" type="datetimeFigureOut">
              <a:rPr lang="en-US" smtClean="0"/>
              <a:t>7/3/2017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0BB34A-E9AF-4B66-931A-5F9EAC5A0EB4}" type="slidenum">
              <a:rPr lang="en-US" smtClean="0"/>
              <a:t>‹#›</a:t>
            </a:fld>
            <a:endParaRPr lang="en-US"/>
          </a:p>
        </p:txBody>
      </p:sp>
    </p:spTree>
    <p:extLst>
      <p:ext uri="{BB962C8B-B14F-4D97-AF65-F5344CB8AC3E}">
        <p14:creationId xmlns:p14="http://schemas.microsoft.com/office/powerpoint/2010/main" val="1476115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857E2-B7D7-4D9D-AB59-ED1D63ADC7B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516936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(1)    A four-year international effort has been undertaken to reconcile </a:t>
            </a:r>
            <a:r>
              <a:rPr lang="en-US" sz="1200" kern="1200" dirty="0" err="1" smtClean="0">
                <a:solidFill>
                  <a:schemeClr val="tx1"/>
                </a:solidFill>
                <a:latin typeface="+mn-lt"/>
                <a:ea typeface="+mn-ea"/>
                <a:cs typeface="+mn-cs"/>
              </a:rPr>
              <a:t>WaterML</a:t>
            </a:r>
            <a:r>
              <a:rPr lang="en-US" sz="1200" kern="1200" dirty="0" smtClean="0">
                <a:solidFill>
                  <a:schemeClr val="tx1"/>
                </a:solidFill>
                <a:latin typeface="+mn-lt"/>
                <a:ea typeface="+mn-ea"/>
                <a:cs typeface="+mn-cs"/>
              </a:rPr>
              <a:t> with international standards;</a:t>
            </a:r>
          </a:p>
          <a:p>
            <a:r>
              <a:rPr lang="en-US" sz="1200" kern="1200" dirty="0" smtClean="0">
                <a:solidFill>
                  <a:schemeClr val="tx1"/>
                </a:solidFill>
                <a:latin typeface="+mn-lt"/>
                <a:ea typeface="+mn-ea"/>
                <a:cs typeface="+mn-cs"/>
              </a:rPr>
              <a:t>(2)    This effort was initiated with the establishment of an Hydrology Domain Working Group by the Open Geospatial Consortium in September 2008;</a:t>
            </a:r>
          </a:p>
          <a:p>
            <a:r>
              <a:rPr lang="en-US" sz="1200" kern="1200" dirty="0" smtClean="0">
                <a:solidFill>
                  <a:schemeClr val="tx1"/>
                </a:solidFill>
                <a:latin typeface="+mn-lt"/>
                <a:ea typeface="+mn-ea"/>
                <a:cs typeface="+mn-cs"/>
              </a:rPr>
              <a:t>(3)    An OGC representative attended the WMO Congress of the Commission for Hydrology in 2008</a:t>
            </a:r>
          </a:p>
          <a:p>
            <a:r>
              <a:rPr lang="en-US" sz="1200" kern="1200" dirty="0" smtClean="0">
                <a:solidFill>
                  <a:schemeClr val="tx1"/>
                </a:solidFill>
                <a:latin typeface="+mn-lt"/>
                <a:ea typeface="+mn-ea"/>
                <a:cs typeface="+mn-cs"/>
              </a:rPr>
              <a:t>(4)    A formal agreement between Secretary General of WMO and President of OGC in 2009 to jointly develop standards for hydrology, climatology, oceanography and climatology;</a:t>
            </a:r>
          </a:p>
          <a:p>
            <a:r>
              <a:rPr lang="en-US" sz="1200" kern="1200" dirty="0" smtClean="0">
                <a:solidFill>
                  <a:schemeClr val="tx1"/>
                </a:solidFill>
                <a:latin typeface="+mn-lt"/>
                <a:ea typeface="+mn-ea"/>
                <a:cs typeface="+mn-cs"/>
              </a:rPr>
              <a:t>(5)    The joint OGC/WMO Hydrology Domain Working Group was supported by a large work effort, annual week-long workshops, four interoperability experiments for surface and groundwater data exchange, and participation by many countries;</a:t>
            </a:r>
          </a:p>
          <a:p>
            <a:r>
              <a:rPr lang="en-US" sz="1200" kern="1200" dirty="0" smtClean="0">
                <a:solidFill>
                  <a:schemeClr val="tx1"/>
                </a:solidFill>
                <a:latin typeface="+mn-lt"/>
                <a:ea typeface="+mn-ea"/>
                <a:cs typeface="+mn-cs"/>
              </a:rPr>
              <a:t>(6)    In June 2012, the OGC voted to adopt the revised version, WaterML2 as an international standard for exchange of water resources time series (the first such public standard that has existed);</a:t>
            </a:r>
          </a:p>
          <a:p>
            <a:r>
              <a:rPr lang="en-US" sz="1200" kern="1200" dirty="0" smtClean="0">
                <a:solidFill>
                  <a:schemeClr val="tx1"/>
                </a:solidFill>
                <a:latin typeface="+mn-lt"/>
                <a:ea typeface="+mn-ea"/>
                <a:cs typeface="+mn-cs"/>
              </a:rPr>
              <a:t>(7)    This Congress to the WMO Commission for Hydrology to whom I am speaking is considering WaterML2 for adoption as an official standard by WMO</a:t>
            </a: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CDC92-BE71-4559-8C54-BAA292643D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582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 INTO METHODS</a:t>
            </a:r>
          </a:p>
          <a:p>
            <a:endParaRPr lang="en-US" dirty="0" smtClean="0"/>
          </a:p>
          <a:p>
            <a:r>
              <a:rPr lang="en-US" dirty="0" smtClean="0"/>
              <a:t>FY15 PROJECT HAS FOUR</a:t>
            </a:r>
            <a:r>
              <a:rPr lang="en-US" baseline="0" dirty="0" smtClean="0"/>
              <a:t> CORE COMPONENTS</a:t>
            </a:r>
          </a:p>
          <a:p>
            <a:pPr marL="233106" indent="-233106">
              <a:buAutoNum type="arabicPeriod"/>
            </a:pPr>
            <a:r>
              <a:rPr lang="en-US" baseline="0" dirty="0" smtClean="0"/>
              <a:t>RFC archive</a:t>
            </a:r>
          </a:p>
          <a:p>
            <a:pPr marL="233106" indent="-233106">
              <a:buAutoNum type="arabicPeriod"/>
            </a:pPr>
            <a:r>
              <a:rPr lang="en-US" baseline="0" dirty="0" smtClean="0"/>
              <a:t>Model evaluation service</a:t>
            </a:r>
          </a:p>
          <a:p>
            <a:pPr marL="233106" indent="-233106">
              <a:buAutoNum type="arabicPeriod"/>
            </a:pPr>
            <a:r>
              <a:rPr lang="en-US" baseline="0" dirty="0" smtClean="0"/>
              <a:t>Modeling </a:t>
            </a:r>
            <a:r>
              <a:rPr lang="en-US" baseline="0" dirty="0" err="1" smtClean="0"/>
              <a:t>testbed</a:t>
            </a:r>
            <a:endParaRPr lang="en-US" baseline="0" dirty="0" smtClean="0"/>
          </a:p>
          <a:p>
            <a:pPr marL="233106" indent="-233106">
              <a:buAutoNum type="arabicPeriod"/>
            </a:pPr>
            <a:r>
              <a:rPr lang="en-US" baseline="0" dirty="0" smtClean="0"/>
              <a:t>Centralized modeling demonstration</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93D78-3E27-4C5F-8596-4E05AD1098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902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291D2A-69DB-4B32-9F0A-F42AA083ED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2024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a:t>
            </a:r>
            <a:r>
              <a:rPr lang="en-US" baseline="0" dirty="0" smtClean="0"/>
              <a:t> answer the question of how many people are going to be impacted, especially if large areas of the state are not covered by LIDAR or National Flood Hazard Layer?  The researchers developed a process called Height Above Nearest Drainage or HAND.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291D2A-69DB-4B32-9F0A-F42AA083ED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7104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2523505941"/>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233917856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23778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2217751271"/>
      </p:ext>
    </p:extLst>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a:xfrm>
            <a:off x="685800" y="457200"/>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771879483"/>
      </p:ext>
    </p:extLst>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04387980"/>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3624336730"/>
      </p:ext>
    </p:extLst>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22486225"/>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1003327"/>
      </p:ext>
    </p:extLst>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alphaModFix/>
            <a:extLst>
              <a:ext uri="{28A0092B-C50C-407E-A947-70E740481C1C}">
                <a14:useLocalDpi xmlns:a14="http://schemas.microsoft.com/office/drawing/2010/main" val="0"/>
              </a:ext>
            </a:extLst>
          </a:blip>
          <a:srcRect b="42205"/>
          <a:stretch/>
        </p:blipFill>
        <p:spPr>
          <a:xfrm>
            <a:off x="0" y="2947249"/>
            <a:ext cx="9144000" cy="3910751"/>
          </a:xfrm>
          <a:prstGeom prst="rect">
            <a:avLst/>
          </a:prstGeom>
        </p:spPr>
      </p:pic>
    </p:spTree>
    <p:extLst>
      <p:ext uri="{BB962C8B-B14F-4D97-AF65-F5344CB8AC3E}">
        <p14:creationId xmlns:p14="http://schemas.microsoft.com/office/powerpoint/2010/main" val="548253736"/>
      </p:ext>
    </p:extLst>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Tree>
    <p:extLst>
      <p:ext uri="{BB962C8B-B14F-4D97-AF65-F5344CB8AC3E}">
        <p14:creationId xmlns:p14="http://schemas.microsoft.com/office/powerpoint/2010/main" val="4247515052"/>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1805385129"/>
      </p:ext>
    </p:extLst>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Tree>
    <p:extLst>
      <p:ext uri="{BB962C8B-B14F-4D97-AF65-F5344CB8AC3E}">
        <p14:creationId xmlns:p14="http://schemas.microsoft.com/office/powerpoint/2010/main" val="3135093848"/>
      </p:ext>
    </p:extLst>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177402216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81FB0E-EC4F-3E46-89F5-0B0A2450D137}" type="datetimeFigureOut">
              <a:rPr lang="en-US" smtClean="0">
                <a:solidFill>
                  <a:prstClr val="black">
                    <a:tint val="75000"/>
                  </a:prstClr>
                </a:solidFill>
              </a:rPr>
              <a:pPr/>
              <a:t>7/3/2017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6675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81FB0E-EC4F-3E46-89F5-0B0A2450D137}" type="datetimeFigureOut">
              <a:rPr lang="en-US" smtClean="0">
                <a:solidFill>
                  <a:prstClr val="black">
                    <a:tint val="75000"/>
                  </a:prstClr>
                </a:solidFill>
              </a:rPr>
              <a:pPr/>
              <a:t>7/3/2017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0597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81FB0E-EC4F-3E46-89F5-0B0A2450D137}" type="datetimeFigureOut">
              <a:rPr lang="en-US" smtClean="0">
                <a:solidFill>
                  <a:prstClr val="black">
                    <a:tint val="75000"/>
                  </a:prstClr>
                </a:solidFill>
              </a:rPr>
              <a:pPr/>
              <a:t>7/3/2017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11692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81FB0E-EC4F-3E46-89F5-0B0A2450D137}" type="datetimeFigureOut">
              <a:rPr lang="en-US" smtClean="0">
                <a:solidFill>
                  <a:prstClr val="black">
                    <a:tint val="75000"/>
                  </a:prstClr>
                </a:solidFill>
              </a:rPr>
              <a:pPr/>
              <a:t>7/3/2017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28247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81FB0E-EC4F-3E46-89F5-0B0A2450D137}" type="datetimeFigureOut">
              <a:rPr lang="en-US" smtClean="0">
                <a:solidFill>
                  <a:prstClr val="black">
                    <a:tint val="75000"/>
                  </a:prstClr>
                </a:solidFill>
              </a:rPr>
              <a:pPr/>
              <a:t>7/3/2017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3356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81FB0E-EC4F-3E46-89F5-0B0A2450D137}" type="datetimeFigureOut">
              <a:rPr lang="en-US" smtClean="0">
                <a:solidFill>
                  <a:prstClr val="black">
                    <a:tint val="75000"/>
                  </a:prstClr>
                </a:solidFill>
              </a:rPr>
              <a:pPr/>
              <a:t>7/3/2017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0442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81FB0E-EC4F-3E46-89F5-0B0A2450D137}" type="datetimeFigureOut">
              <a:rPr lang="en-US" smtClean="0">
                <a:solidFill>
                  <a:prstClr val="black">
                    <a:tint val="75000"/>
                  </a:prstClr>
                </a:solidFill>
              </a:rPr>
              <a:pPr/>
              <a:t>7/3/2017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4018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81FB0E-EC4F-3E46-89F5-0B0A2450D137}" type="datetimeFigureOut">
              <a:rPr lang="en-US" smtClean="0">
                <a:solidFill>
                  <a:prstClr val="black">
                    <a:tint val="75000"/>
                  </a:prstClr>
                </a:solidFill>
              </a:rPr>
              <a:pPr/>
              <a:t>7/3/2017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9599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7628257"/>
      </p:ext>
    </p:extLst>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81FB0E-EC4F-3E46-89F5-0B0A2450D137}" type="datetimeFigureOut">
              <a:rPr lang="en-US" smtClean="0">
                <a:solidFill>
                  <a:prstClr val="black">
                    <a:tint val="75000"/>
                  </a:prstClr>
                </a:solidFill>
              </a:rPr>
              <a:pPr/>
              <a:t>7/3/2017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4083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81FB0E-EC4F-3E46-89F5-0B0A2450D137}" type="datetimeFigureOut">
              <a:rPr lang="en-US" smtClean="0">
                <a:solidFill>
                  <a:prstClr val="black">
                    <a:tint val="75000"/>
                  </a:prstClr>
                </a:solidFill>
              </a:rPr>
              <a:pPr/>
              <a:t>7/3/2017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40230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81FB0E-EC4F-3E46-89F5-0B0A2450D137}" type="datetimeFigureOut">
              <a:rPr lang="en-US" smtClean="0">
                <a:solidFill>
                  <a:prstClr val="black">
                    <a:tint val="75000"/>
                  </a:prstClr>
                </a:solidFill>
              </a:rPr>
              <a:pPr/>
              <a:t>7/3/2017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97F040-B850-EF4D-8141-826F90229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5486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3918860161"/>
      </p:ext>
    </p:extLst>
  </p:cSld>
  <p:clrMapOvr>
    <a:masterClrMapping/>
  </p:clrMapOvr>
  <p:transition spd="med">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a:xfrm>
            <a:off x="685800" y="457200"/>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1772511495"/>
      </p:ext>
    </p:extLst>
  </p:cSld>
  <p:clrMapOvr>
    <a:masterClrMapping/>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82496082"/>
      </p:ext>
    </p:extLst>
  </p:cSld>
  <p:clrMapOvr>
    <a:masterClrMapping/>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3155248647"/>
      </p:ext>
    </p:extLst>
  </p:cSld>
  <p:clrMapOvr>
    <a:masterClrMapping/>
  </p:clrMapOvr>
  <p:transition spd="med">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1968768885"/>
      </p:ext>
    </p:extLst>
  </p:cSld>
  <p:clrMapOvr>
    <a:masterClrMapping/>
  </p:clrMapOvr>
  <p:transition spd="med">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52646705"/>
      </p:ext>
    </p:extLst>
  </p:cSld>
  <p:clrMapOvr>
    <a:masterClrMapping/>
  </p:clrMapOvr>
  <p:transition spd="med">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6" name="Rectangle 2"/>
          <p:cNvSpPr>
            <a:spLocks/>
          </p:cNvSpPr>
          <p:nvPr userDrawn="1"/>
        </p:nvSpPr>
        <p:spPr bwMode="ltGray">
          <a:xfrm>
            <a:off x="0" y="1787703"/>
            <a:ext cx="9144000" cy="5070297"/>
          </a:xfrm>
          <a:prstGeom prst="rect">
            <a:avLst/>
          </a:prstGeom>
          <a:gradFill flip="none" rotWithShape="1">
            <a:gsLst>
              <a:gs pos="12000">
                <a:srgbClr val="00B9F2"/>
              </a:gs>
              <a:gs pos="100000">
                <a:srgbClr val="00B9F2">
                  <a:alpha val="0"/>
                </a:srgbClr>
              </a:gs>
            </a:gsLst>
            <a:lin ang="16200000" scaled="0"/>
            <a:tileRect/>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49"/>
            <a:ext cx="9144000" cy="3910751"/>
          </a:xfrm>
          <a:prstGeom prst="rect">
            <a:avLst/>
          </a:prstGeom>
        </p:spPr>
      </p:pic>
    </p:spTree>
    <p:extLst>
      <p:ext uri="{BB962C8B-B14F-4D97-AF65-F5344CB8AC3E}">
        <p14:creationId xmlns:p14="http://schemas.microsoft.com/office/powerpoint/2010/main" val="1039491867"/>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981537772"/>
      </p:ext>
    </p:extLst>
  </p:cSld>
  <p:clrMapOvr>
    <a:masterClrMapping/>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Tree>
    <p:extLst>
      <p:ext uri="{BB962C8B-B14F-4D97-AF65-F5344CB8AC3E}">
        <p14:creationId xmlns:p14="http://schemas.microsoft.com/office/powerpoint/2010/main" val="313670429"/>
      </p:ext>
    </p:extLst>
  </p:cSld>
  <p:clrMapOvr>
    <a:masterClrMapping/>
  </p:clrMapOvr>
  <p:transition spd="med">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Tree>
    <p:extLst>
      <p:ext uri="{BB962C8B-B14F-4D97-AF65-F5344CB8AC3E}">
        <p14:creationId xmlns:p14="http://schemas.microsoft.com/office/powerpoint/2010/main" val="1672883324"/>
      </p:ext>
    </p:extLst>
  </p:cSld>
  <p:clrMapOvr>
    <a:masterClrMapping/>
  </p:clrMapOvr>
  <p:transition spd="med">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21629633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B9026DB-8994-4DE0-9201-8E1F33B7029B}" type="datetimeFigureOut">
              <a:rPr lang="en-US">
                <a:solidFill>
                  <a:prstClr val="black"/>
                </a:solidFill>
              </a:rPr>
              <a:pPr/>
              <a:t>7/3/2017</a:t>
            </a:fld>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898903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CB9026DB-8994-4DE0-9201-8E1F33B7029B}" type="datetimeFigureOut">
              <a:rPr lang="en-US">
                <a:solidFill>
                  <a:prstClr val="black"/>
                </a:solidFill>
              </a:rPr>
              <a:pPr/>
              <a:t>7/3/2017</a:t>
            </a:fld>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996476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B0137A9-D694-462A-8D4B-E6977FCA3F20}" type="datetimeFigureOut">
              <a:rPr lang="en-US" smtClean="0"/>
              <a:t>7/3/2017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40BC7D-083F-42FD-8C15-B8E98952300B}" type="slidenum">
              <a:rPr lang="en-US" smtClean="0"/>
              <a:t>‹#›</a:t>
            </a:fld>
            <a:endParaRPr lang="en-US"/>
          </a:p>
        </p:txBody>
      </p:sp>
    </p:spTree>
    <p:extLst>
      <p:ext uri="{BB962C8B-B14F-4D97-AF65-F5344CB8AC3E}">
        <p14:creationId xmlns:p14="http://schemas.microsoft.com/office/powerpoint/2010/main" val="40257250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1868758272"/>
      </p:ext>
    </p:extLst>
  </p:cSld>
  <p:clrMapOvr>
    <a:masterClrMapping/>
  </p:clrMapOvr>
  <p:transition spd="med">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a:xfrm>
            <a:off x="685800" y="457212"/>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3088492766"/>
      </p:ext>
    </p:extLst>
  </p:cSld>
  <p:clrMapOvr>
    <a:masterClrMapping/>
  </p:clrMapOvr>
  <p:transition spd="med">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85221364"/>
      </p:ext>
    </p:extLst>
  </p:cSld>
  <p:clrMapOvr>
    <a:masterClrMapping/>
  </p:clrMapOvr>
  <p:transition spd="med">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678526947"/>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2542946007"/>
      </p:ext>
    </p:extLst>
  </p:cSld>
  <p:clrMapOvr>
    <a:masterClrMapping/>
  </p:clrMapOvr>
  <p:transition spd="med">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1719553635"/>
      </p:ext>
    </p:extLst>
  </p:cSld>
  <p:clrMapOvr>
    <a:masterClrMapping/>
  </p:clrMapOvr>
  <p:transition spd="med">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6"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14894566"/>
      </p:ext>
    </p:extLst>
  </p:cSld>
  <p:clrMapOvr>
    <a:masterClrMapping/>
  </p:clrMapOvr>
  <p:transition spd="med">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6"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alphaModFix/>
            <a:extLst>
              <a:ext uri="{28A0092B-C50C-407E-A947-70E740481C1C}">
                <a14:useLocalDpi xmlns:a14="http://schemas.microsoft.com/office/drawing/2010/main" val="0"/>
              </a:ext>
            </a:extLst>
          </a:blip>
          <a:srcRect b="42205"/>
          <a:stretch/>
        </p:blipFill>
        <p:spPr>
          <a:xfrm>
            <a:off x="0" y="2947261"/>
            <a:ext cx="9144000" cy="3910751"/>
          </a:xfrm>
          <a:prstGeom prst="rect">
            <a:avLst/>
          </a:prstGeom>
        </p:spPr>
      </p:pic>
    </p:spTree>
    <p:extLst>
      <p:ext uri="{BB962C8B-B14F-4D97-AF65-F5344CB8AC3E}">
        <p14:creationId xmlns:p14="http://schemas.microsoft.com/office/powerpoint/2010/main" val="2215914948"/>
      </p:ext>
    </p:extLst>
  </p:cSld>
  <p:clrMapOvr>
    <a:masterClrMapping/>
  </p:clrMapOvr>
  <p:transition spd="med">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Tree>
    <p:extLst>
      <p:ext uri="{BB962C8B-B14F-4D97-AF65-F5344CB8AC3E}">
        <p14:creationId xmlns:p14="http://schemas.microsoft.com/office/powerpoint/2010/main" val="3803019083"/>
      </p:ext>
    </p:extLst>
  </p:cSld>
  <p:clrMapOvr>
    <a:masterClrMapping/>
  </p:clrMapOvr>
  <p:transition spd="med">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Tree>
    <p:extLst>
      <p:ext uri="{BB962C8B-B14F-4D97-AF65-F5344CB8AC3E}">
        <p14:creationId xmlns:p14="http://schemas.microsoft.com/office/powerpoint/2010/main" val="2269644718"/>
      </p:ext>
    </p:extLst>
  </p:cSld>
  <p:clrMapOvr>
    <a:masterClrMapping/>
  </p:clrMapOvr>
  <p:transition spd="med">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4"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4"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213956535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62"/>
            <a:ext cx="2133600" cy="365125"/>
          </a:xfrm>
          <a:prstGeom prst="rect">
            <a:avLst/>
          </a:prstGeom>
        </p:spPr>
        <p:txBody>
          <a:bodyPr/>
          <a:lstStyle/>
          <a:p>
            <a:endParaRPr lang="en-US" dirty="0">
              <a:solidFill>
                <a:prstClr val="black"/>
              </a:solidFill>
            </a:endParaRPr>
          </a:p>
        </p:txBody>
      </p:sp>
      <p:sp>
        <p:nvSpPr>
          <p:cNvPr id="6" name="Footer Placeholder 5"/>
          <p:cNvSpPr>
            <a:spLocks noGrp="1"/>
          </p:cNvSpPr>
          <p:nvPr>
            <p:ph type="ftr" sz="quarter" idx="11"/>
          </p:nvPr>
        </p:nvSpPr>
        <p:spPr>
          <a:xfrm>
            <a:off x="3124200" y="6356362"/>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62"/>
            <a:ext cx="2133600" cy="365125"/>
          </a:xfrm>
          <a:prstGeom prst="rect">
            <a:avLst/>
          </a:prstGeom>
        </p:spPr>
        <p:txBody>
          <a:bodyPr/>
          <a:lstStyle/>
          <a:p>
            <a:fld id="{B497F040-B850-EF4D-8141-826F90229F85}"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443969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62"/>
            <a:ext cx="2133600" cy="365125"/>
          </a:xfrm>
          <a:prstGeom prst="rect">
            <a:avLst/>
          </a:prstGeom>
        </p:spPr>
        <p:txBody>
          <a:bodyPr/>
          <a:lstStyle/>
          <a:p>
            <a:endParaRPr lang="en-US" dirty="0">
              <a:solidFill>
                <a:prstClr val="black"/>
              </a:solidFill>
            </a:endParaRPr>
          </a:p>
        </p:txBody>
      </p:sp>
      <p:sp>
        <p:nvSpPr>
          <p:cNvPr id="6" name="Footer Placeholder 5"/>
          <p:cNvSpPr>
            <a:spLocks noGrp="1"/>
          </p:cNvSpPr>
          <p:nvPr>
            <p:ph type="ftr" sz="quarter" idx="11"/>
          </p:nvPr>
        </p:nvSpPr>
        <p:spPr>
          <a:xfrm>
            <a:off x="3124200" y="6356362"/>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62"/>
            <a:ext cx="2133600" cy="365125"/>
          </a:xfrm>
          <a:prstGeom prst="rect">
            <a:avLst/>
          </a:prstGeom>
        </p:spPr>
        <p:txBody>
          <a:bodyPr/>
          <a:lstStyle/>
          <a:p>
            <a:fld id="{B497F040-B850-EF4D-8141-826F90229F85}"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149305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18D9ED-A841-40DE-8FA6-257F682CEA88}" type="datetime1">
              <a:rPr lang="en-US" smtClean="0">
                <a:solidFill>
                  <a:prstClr val="black">
                    <a:tint val="75000"/>
                  </a:prstClr>
                </a:solidFill>
              </a:rPr>
              <a:pPr/>
              <a:t>7/3/2017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63CBAA-90BE-4B90-A69F-08BC16058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77277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8EF104-FDA1-4AF8-8FB1-E5A2A94A68E3}" type="datetime1">
              <a:rPr lang="en-US" smtClean="0">
                <a:solidFill>
                  <a:prstClr val="black">
                    <a:tint val="75000"/>
                  </a:prstClr>
                </a:solidFill>
              </a:rPr>
              <a:pPr/>
              <a:t>7/3/2017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63CBAA-90BE-4B90-A69F-08BC16058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014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56993278"/>
      </p:ext>
    </p:extLst>
  </p:cSld>
  <p:clrMapOvr>
    <a:masterClrMapping/>
  </p:clrMapOvr>
  <p:transition spd="med">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27D4EE-FBDF-4CDC-9B61-E94513B1AED7}" type="datetime1">
              <a:rPr lang="en-US" smtClean="0">
                <a:solidFill>
                  <a:prstClr val="black">
                    <a:tint val="75000"/>
                  </a:prstClr>
                </a:solidFill>
              </a:rPr>
              <a:pPr/>
              <a:t>7/3/2017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63CBAA-90BE-4B90-A69F-08BC16058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1521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74E699-D527-47E0-B9B1-E5D2E39B77F8}" type="datetime1">
              <a:rPr lang="en-US" smtClean="0">
                <a:solidFill>
                  <a:prstClr val="black">
                    <a:tint val="75000"/>
                  </a:prstClr>
                </a:solidFill>
              </a:rPr>
              <a:pPr/>
              <a:t>7/3/2017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63CBAA-90BE-4B90-A69F-08BC16058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4325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1E77C9-FCF0-47AC-AABB-017D676D1C05}" type="datetime1">
              <a:rPr lang="en-US" smtClean="0">
                <a:solidFill>
                  <a:prstClr val="black">
                    <a:tint val="75000"/>
                  </a:prstClr>
                </a:solidFill>
              </a:rPr>
              <a:pPr/>
              <a:t>7/3/2017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63CBAA-90BE-4B90-A69F-08BC16058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6143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2A00F1-C01C-4D30-93AB-F395757EFA6B}" type="datetime1">
              <a:rPr lang="en-US" smtClean="0">
                <a:solidFill>
                  <a:prstClr val="black">
                    <a:tint val="75000"/>
                  </a:prstClr>
                </a:solidFill>
              </a:rPr>
              <a:pPr/>
              <a:t>7/3/2017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63CBAA-90BE-4B90-A69F-08BC16058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56862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BC32D-1976-446A-BDE1-85385A68E609}" type="datetime1">
              <a:rPr lang="en-US" smtClean="0">
                <a:solidFill>
                  <a:prstClr val="black">
                    <a:tint val="75000"/>
                  </a:prstClr>
                </a:solidFill>
              </a:rPr>
              <a:pPr/>
              <a:t>7/3/2017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63CBAA-90BE-4B90-A69F-08BC16058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6553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EE7080-1845-4BE2-B5A9-4689DECEDAD3}" type="datetime1">
              <a:rPr lang="en-US" smtClean="0">
                <a:solidFill>
                  <a:prstClr val="black">
                    <a:tint val="75000"/>
                  </a:prstClr>
                </a:solidFill>
              </a:rPr>
              <a:pPr/>
              <a:t>7/3/2017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63CBAA-90BE-4B90-A69F-08BC16058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8153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398567-B8FA-48D9-8F9D-18BD817B9338}" type="datetime1">
              <a:rPr lang="en-US" smtClean="0">
                <a:solidFill>
                  <a:prstClr val="black">
                    <a:tint val="75000"/>
                  </a:prstClr>
                </a:solidFill>
              </a:rPr>
              <a:pPr/>
              <a:t>7/3/2017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63CBAA-90BE-4B90-A69F-08BC16058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1954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060BC6-3736-4B9B-8BB5-DF1592FBAF53}" type="datetime1">
              <a:rPr lang="en-US" smtClean="0">
                <a:solidFill>
                  <a:prstClr val="black">
                    <a:tint val="75000"/>
                  </a:prstClr>
                </a:solidFill>
              </a:rPr>
              <a:pPr/>
              <a:t>7/3/2017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63CBAA-90BE-4B90-A69F-08BC16058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35297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CD5349-97F4-4807-B74F-0D3FBF033811}" type="datetime1">
              <a:rPr lang="en-US" smtClean="0">
                <a:solidFill>
                  <a:prstClr val="black">
                    <a:tint val="75000"/>
                  </a:prstClr>
                </a:solidFill>
              </a:rPr>
              <a:pPr/>
              <a:t>7/3/2017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63CBAA-90BE-4B90-A69F-08BC16058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3378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7/3/2017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372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6" name="Rectangle 2"/>
          <p:cNvSpPr>
            <a:spLocks/>
          </p:cNvSpPr>
          <p:nvPr userDrawn="1"/>
        </p:nvSpPr>
        <p:spPr bwMode="ltGray">
          <a:xfrm>
            <a:off x="0" y="1787703"/>
            <a:ext cx="9144000" cy="5070297"/>
          </a:xfrm>
          <a:prstGeom prst="rect">
            <a:avLst/>
          </a:prstGeom>
          <a:gradFill flip="none" rotWithShape="1">
            <a:gsLst>
              <a:gs pos="12000">
                <a:srgbClr val="00B9F2"/>
              </a:gs>
              <a:gs pos="100000">
                <a:srgbClr val="00B9F2">
                  <a:alpha val="0"/>
                </a:srgbClr>
              </a:gs>
            </a:gsLst>
            <a:lin ang="16200000" scaled="0"/>
            <a:tileRect/>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cstate="email">
            <a:duotone>
              <a:schemeClr val="accent4">
                <a:shade val="45000"/>
                <a:satMod val="135000"/>
              </a:schemeClr>
              <a:prstClr val="white"/>
            </a:duotone>
            <a:alphaModFix amt="49000"/>
            <a:extLst>
              <a:ext uri="{28A0092B-C50C-407E-A947-70E740481C1C}">
                <a14:useLocalDpi xmlns:a14="http://schemas.microsoft.com/office/drawing/2010/main"/>
              </a:ext>
            </a:extLst>
          </a:blip>
          <a:srcRect/>
          <a:stretch/>
        </p:blipFill>
        <p:spPr>
          <a:xfrm>
            <a:off x="0" y="2947249"/>
            <a:ext cx="9144000" cy="3910751"/>
          </a:xfrm>
          <a:prstGeom prst="rect">
            <a:avLst/>
          </a:prstGeom>
        </p:spPr>
      </p:pic>
    </p:spTree>
    <p:extLst>
      <p:ext uri="{BB962C8B-B14F-4D97-AF65-F5344CB8AC3E}">
        <p14:creationId xmlns:p14="http://schemas.microsoft.com/office/powerpoint/2010/main" val="2037003097"/>
      </p:ext>
    </p:extLst>
  </p:cSld>
  <p:clrMapOvr>
    <a:masterClrMapping/>
  </p:clrMapOvr>
  <p:transition spd="med">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7/3/2017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3150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7/3/2017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4990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43184C-A644-490B-B821-49F4A9989058}" type="datetimeFigureOut">
              <a:rPr lang="en-US" smtClean="0">
                <a:solidFill>
                  <a:prstClr val="black">
                    <a:tint val="75000"/>
                  </a:prstClr>
                </a:solidFill>
              </a:rPr>
              <a:pPr/>
              <a:t>7/3/2017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2105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43184C-A644-490B-B821-49F4A9989058}" type="datetimeFigureOut">
              <a:rPr lang="en-US" smtClean="0">
                <a:solidFill>
                  <a:prstClr val="black">
                    <a:tint val="75000"/>
                  </a:prstClr>
                </a:solidFill>
              </a:rPr>
              <a:pPr/>
              <a:t>7/3/2017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0343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43184C-A644-490B-B821-49F4A9989058}" type="datetimeFigureOut">
              <a:rPr lang="en-US" smtClean="0">
                <a:solidFill>
                  <a:prstClr val="black">
                    <a:tint val="75000"/>
                  </a:prstClr>
                </a:solidFill>
              </a:rPr>
              <a:pPr/>
              <a:t>7/3/2017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05673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43184C-A644-490B-B821-49F4A9989058}" type="datetimeFigureOut">
              <a:rPr lang="en-US" smtClean="0">
                <a:solidFill>
                  <a:prstClr val="black">
                    <a:tint val="75000"/>
                  </a:prstClr>
                </a:solidFill>
              </a:rPr>
              <a:pPr/>
              <a:t>7/3/2017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9979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43184C-A644-490B-B821-49F4A9989058}" type="datetimeFigureOut">
              <a:rPr lang="en-US" smtClean="0">
                <a:solidFill>
                  <a:prstClr val="black">
                    <a:tint val="75000"/>
                  </a:prstClr>
                </a:solidFill>
              </a:rPr>
              <a:pPr/>
              <a:t>7/3/2017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8314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43184C-A644-490B-B821-49F4A9989058}" type="datetimeFigureOut">
              <a:rPr lang="en-US" smtClean="0">
                <a:solidFill>
                  <a:prstClr val="black">
                    <a:tint val="75000"/>
                  </a:prstClr>
                </a:solidFill>
              </a:rPr>
              <a:pPr/>
              <a:t>7/3/2017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2995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7/3/2017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52164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7/3/2017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2322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Tree>
    <p:extLst>
      <p:ext uri="{BB962C8B-B14F-4D97-AF65-F5344CB8AC3E}">
        <p14:creationId xmlns:p14="http://schemas.microsoft.com/office/powerpoint/2010/main" val="2500943287"/>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Tree>
    <p:extLst>
      <p:ext uri="{BB962C8B-B14F-4D97-AF65-F5344CB8AC3E}">
        <p14:creationId xmlns:p14="http://schemas.microsoft.com/office/powerpoint/2010/main" val="2729293153"/>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3.jp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34622638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fade/>
  </p:transition>
  <p:timing>
    <p:tnLst>
      <p:par>
        <p:cTn id="1" dur="indefinite" restart="never" nodeType="tmRoot"/>
      </p:par>
    </p:tnLst>
  </p:timing>
  <p:hf sldNum="0" hdr="0" ftr="0" dt="0"/>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300177002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881FB0E-EC4F-3E46-89F5-0B0A2450D137}" type="datetimeFigureOut">
              <a:rPr lang="en-US" smtClean="0">
                <a:solidFill>
                  <a:prstClr val="black">
                    <a:tint val="75000"/>
                  </a:prstClr>
                </a:solidFill>
              </a:rPr>
              <a:pPr defTabSz="457200"/>
              <a:t>7/3/2017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B497F040-B850-EF4D-8141-826F90229F8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08194501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225834295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12"/>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3229068566"/>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ransition spd="med">
    <p:fade/>
  </p:transition>
  <p:timing>
    <p:tnLst>
      <p:par>
        <p:cTn id="1" dur="indefinite" restart="never" nodeType="tmRoot"/>
      </p:par>
    </p:tnLst>
  </p:timing>
  <p:hf hdr="0" ftr="0" dt="0"/>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1E02D4-958E-4C43-8AA9-0BED26EA3493}" type="datetime1">
              <a:rPr lang="en-US" smtClean="0">
                <a:solidFill>
                  <a:prstClr val="black">
                    <a:tint val="75000"/>
                  </a:prstClr>
                </a:solidFill>
              </a:rPr>
              <a:pPr/>
              <a:t>7/3/2017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63CBAA-90BE-4B90-A69F-08BC16058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3329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43184C-A644-490B-B821-49F4A9989058}" type="datetimeFigureOut">
              <a:rPr lang="en-US" smtClean="0">
                <a:solidFill>
                  <a:prstClr val="black">
                    <a:tint val="75000"/>
                  </a:prstClr>
                </a:solidFill>
              </a:rPr>
              <a:pPr/>
              <a:t>7/3/2017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1847022"/>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8.xml"/><Relationship Id="rId6" Type="http://schemas.openxmlformats.org/officeDocument/2006/relationships/image" Target="../media/image19.jpeg"/><Relationship Id="rId5" Type="http://schemas.openxmlformats.org/officeDocument/2006/relationships/hyperlink" Target="http://www.cuahsi.org/" TargetMode="Externa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1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hyperlink" Target="http://waterservices.usgs.gov/nwis/iv/?format=waterml,2.0&amp;sites=08158000&amp;period=P1D&amp;parameterCd=00060"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hyperlink" Target="http://waterservices.usgs.gov/" TargetMode="External"/><Relationship Id="rId2" Type="http://schemas.openxmlformats.org/officeDocument/2006/relationships/image" Target="../media/image31.png"/><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hyperlink" Target="http://water.usgs.gov/"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50.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9.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chart" Target="../charts/chart4.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hyperlink" Target="http://water.weather.gov/ahps2/inundation/inundation_google.php?gage=atit2" TargetMode="External"/><Relationship Id="rId1" Type="http://schemas.openxmlformats.org/officeDocument/2006/relationships/slideLayout" Target="../slideLayouts/slideLayout3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9.xml"/><Relationship Id="rId5" Type="http://schemas.openxmlformats.org/officeDocument/2006/relationships/image" Target="../media/image76.png"/><Relationship Id="rId4" Type="http://schemas.openxmlformats.org/officeDocument/2006/relationships/image" Target="../media/image75.jpe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emf"/><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9.xml"/><Relationship Id="rId5" Type="http://schemas.openxmlformats.org/officeDocument/2006/relationships/image" Target="../media/image13.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hyperlink" Target="https://www.nap.edu/openbook/0309082951/xhtml/images/p2000a440g288001.jpg" TargetMode="External"/><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945" y="1219200"/>
            <a:ext cx="8544909" cy="2097024"/>
          </a:xfrm>
        </p:spPr>
        <p:txBody>
          <a:bodyPr/>
          <a:lstStyle/>
          <a:p>
            <a:pPr marL="1711325" indent="-1711325"/>
            <a:r>
              <a:rPr lang="en-US" sz="4400" b="0" dirty="0" smtClean="0"/>
              <a:t>Towards a </a:t>
            </a:r>
            <a:r>
              <a:rPr lang="en-US" sz="4400" dirty="0" smtClean="0">
                <a:solidFill>
                  <a:schemeClr val="tx1"/>
                </a:solidFill>
              </a:rPr>
              <a:t>National Water Model</a:t>
            </a:r>
            <a:br>
              <a:rPr lang="en-US" sz="4400" dirty="0" smtClean="0">
                <a:solidFill>
                  <a:schemeClr val="tx1"/>
                </a:solidFill>
              </a:rPr>
            </a:br>
            <a:r>
              <a:rPr lang="en-US" sz="4400" b="0" dirty="0" smtClean="0"/>
              <a:t>for New Zealand</a:t>
            </a:r>
            <a:endParaRPr lang="en-US" sz="4400" b="0" dirty="0"/>
          </a:p>
        </p:txBody>
      </p:sp>
      <p:sp>
        <p:nvSpPr>
          <p:cNvPr id="3" name="TextBox 2"/>
          <p:cNvSpPr txBox="1"/>
          <p:nvPr/>
        </p:nvSpPr>
        <p:spPr>
          <a:xfrm>
            <a:off x="2741613" y="3124200"/>
            <a:ext cx="5715000" cy="1219200"/>
          </a:xfrm>
          <a:prstGeom prst="rect">
            <a:avLst/>
          </a:prstGeom>
          <a:noFill/>
          <a:effectLst/>
        </p:spPr>
        <p:txBody>
          <a:bodyPr wrap="none" lIns="0" tIns="0" rIns="0" bIns="0" rtlCol="0">
            <a:noAutofit/>
          </a:bodyPr>
          <a:lstStyle/>
          <a:p>
            <a:pPr algn="r" eaLnBrk="0" hangingPunct="0"/>
            <a:r>
              <a:rPr lang="en-US" sz="2400" dirty="0"/>
              <a:t>David R. Maidment</a:t>
            </a:r>
          </a:p>
          <a:p>
            <a:pPr algn="r" eaLnBrk="0" hangingPunct="0"/>
            <a:r>
              <a:rPr lang="en-US" dirty="0"/>
              <a:t>Center for </a:t>
            </a:r>
            <a:r>
              <a:rPr lang="en-US" dirty="0" smtClean="0"/>
              <a:t>Water and Environment</a:t>
            </a:r>
            <a:endParaRPr lang="en-US" dirty="0"/>
          </a:p>
          <a:p>
            <a:pPr algn="r" eaLnBrk="0" hangingPunct="0"/>
            <a:r>
              <a:rPr lang="en-US" dirty="0"/>
              <a:t>University of Texas at Austin</a:t>
            </a:r>
          </a:p>
        </p:txBody>
      </p:sp>
      <p:sp>
        <p:nvSpPr>
          <p:cNvPr id="8" name="Rectangle 7"/>
          <p:cNvSpPr/>
          <p:nvPr/>
        </p:nvSpPr>
        <p:spPr bwMode="auto">
          <a:xfrm>
            <a:off x="0" y="4953000"/>
            <a:ext cx="9144000" cy="1384738"/>
          </a:xfrm>
          <a:prstGeom prst="rect">
            <a:avLst/>
          </a:prstGeom>
          <a:solidFill>
            <a:srgbClr val="001446">
              <a:alpha val="8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4" name="TextBox 3"/>
          <p:cNvSpPr txBox="1"/>
          <p:nvPr/>
        </p:nvSpPr>
        <p:spPr>
          <a:xfrm>
            <a:off x="711976" y="5029199"/>
            <a:ext cx="7010400" cy="1403131"/>
          </a:xfrm>
          <a:prstGeom prst="rect">
            <a:avLst/>
          </a:prstGeom>
          <a:noFill/>
          <a:ln>
            <a:noFill/>
          </a:ln>
          <a:effectLst/>
        </p:spPr>
        <p:txBody>
          <a:bodyPr wrap="none" lIns="0" tIns="0" rIns="0" bIns="0" rtlCol="0">
            <a:noAutofit/>
          </a:bodyPr>
          <a:lstStyle/>
          <a:p>
            <a:pPr eaLnBrk="0" hangingPunct="0"/>
            <a:r>
              <a:rPr lang="en-US" sz="1600" dirty="0" smtClean="0">
                <a:solidFill>
                  <a:srgbClr val="FFFFFF"/>
                </a:solidFill>
              </a:rPr>
              <a:t>Presented to Local Government New Zealand Freshwater 2017 Conference</a:t>
            </a:r>
          </a:p>
          <a:p>
            <a:pPr eaLnBrk="0" hangingPunct="0"/>
            <a:r>
              <a:rPr lang="en-US" sz="1600" dirty="0" smtClean="0">
                <a:solidFill>
                  <a:srgbClr val="FFFFFF"/>
                </a:solidFill>
              </a:rPr>
              <a:t>Wellington, New Zealand </a:t>
            </a:r>
            <a:r>
              <a:rPr lang="en-US" sz="1600" dirty="0">
                <a:solidFill>
                  <a:schemeClr val="accent4"/>
                </a:solidFill>
              </a:rPr>
              <a:t>|</a:t>
            </a:r>
            <a:r>
              <a:rPr lang="en-US" sz="1600" dirty="0">
                <a:solidFill>
                  <a:srgbClr val="FFFFFF"/>
                </a:solidFill>
              </a:rPr>
              <a:t> </a:t>
            </a:r>
            <a:r>
              <a:rPr lang="en-US" sz="1600" dirty="0" smtClean="0">
                <a:solidFill>
                  <a:srgbClr val="FFFFFF"/>
                </a:solidFill>
              </a:rPr>
              <a:t>30 May 2017</a:t>
            </a:r>
            <a:endParaRPr lang="en-US" sz="1600" dirty="0">
              <a:solidFill>
                <a:srgbClr val="FFFFFF"/>
              </a:solidFill>
            </a:endParaRPr>
          </a:p>
          <a:p>
            <a:pPr eaLnBrk="0" hangingPunct="0"/>
            <a:endParaRPr lang="en-US" sz="1600" dirty="0" smtClean="0">
              <a:solidFill>
                <a:srgbClr val="FFFFFF"/>
              </a:solidFill>
            </a:endParaRPr>
          </a:p>
          <a:p>
            <a:pPr eaLnBrk="0" hangingPunct="0"/>
            <a:r>
              <a:rPr lang="en-US" sz="1600" dirty="0" smtClean="0">
                <a:solidFill>
                  <a:srgbClr val="FFFFFF"/>
                </a:solidFill>
              </a:rPr>
              <a:t>Acknowledgements: US National Weather Service, US academic colleagues and students,</a:t>
            </a:r>
          </a:p>
          <a:p>
            <a:pPr eaLnBrk="0" hangingPunct="0"/>
            <a:r>
              <a:rPr lang="en-US" sz="1600" dirty="0" smtClean="0">
                <a:solidFill>
                  <a:srgbClr val="FFFFFF"/>
                </a:solidFill>
              </a:rPr>
              <a:t>Open Geospatial Consortium, Horizons Regional Council, NIWA, </a:t>
            </a:r>
            <a:r>
              <a:rPr lang="en-US" sz="1600" smtClean="0">
                <a:solidFill>
                  <a:srgbClr val="FFFFFF"/>
                </a:solidFill>
              </a:rPr>
              <a:t>Kisters.</a:t>
            </a:r>
            <a:endParaRPr lang="en-US" sz="1600" dirty="0" smtClean="0">
              <a:solidFill>
                <a:srgbClr val="FFFFFF"/>
              </a:solidFill>
            </a:endParaRPr>
          </a:p>
        </p:txBody>
      </p:sp>
    </p:spTree>
    <p:extLst>
      <p:ext uri="{BB962C8B-B14F-4D97-AF65-F5344CB8AC3E}">
        <p14:creationId xmlns:p14="http://schemas.microsoft.com/office/powerpoint/2010/main" val="3433615112"/>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a:off x="0" y="473021"/>
            <a:ext cx="9144000" cy="2267912"/>
          </a:xfrm>
          <a:prstGeom prst="rect">
            <a:avLst/>
          </a:prstGeom>
          <a:solidFill>
            <a:schemeClr val="bg1"/>
          </a:soli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34" name="Rectangle 33"/>
          <p:cNvSpPr/>
          <p:nvPr/>
        </p:nvSpPr>
        <p:spPr bwMode="auto">
          <a:xfrm>
            <a:off x="0" y="5721615"/>
            <a:ext cx="9144000" cy="1137550"/>
          </a:xfrm>
          <a:prstGeom prst="rect">
            <a:avLst/>
          </a:prstGeom>
          <a:solidFill>
            <a:schemeClr val="tx2">
              <a:alpha val="60000"/>
            </a:schemeClr>
          </a:soli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grpSp>
        <p:nvGrpSpPr>
          <p:cNvPr id="26" name="Group 25"/>
          <p:cNvGrpSpPr/>
          <p:nvPr/>
        </p:nvGrpSpPr>
        <p:grpSpPr>
          <a:xfrm>
            <a:off x="0" y="304548"/>
            <a:ext cx="9144000" cy="1019772"/>
            <a:chOff x="0" y="285109"/>
            <a:chExt cx="9144000" cy="1019772"/>
          </a:xfrm>
        </p:grpSpPr>
        <p:pic>
          <p:nvPicPr>
            <p:cNvPr id="25" name="Picture 24" descr="masthead2 2.jpg"/>
            <p:cNvPicPr>
              <a:picLocks noChangeAspect="1"/>
            </p:cNvPicPr>
            <p:nvPr/>
          </p:nvPicPr>
          <p:blipFill rotWithShape="1">
            <a:blip r:embed="rId2">
              <a:extLst>
                <a:ext uri="{28A0092B-C50C-407E-A947-70E740481C1C}">
                  <a14:useLocalDpi xmlns:a14="http://schemas.microsoft.com/office/drawing/2010/main" val="0"/>
                </a:ext>
              </a:extLst>
            </a:blip>
            <a:srcRect l="7113" t="17110" r="2345" b="7310"/>
            <a:stretch/>
          </p:blipFill>
          <p:spPr>
            <a:xfrm>
              <a:off x="0" y="454019"/>
              <a:ext cx="9144000" cy="763279"/>
            </a:xfrm>
            <a:prstGeom prst="rect">
              <a:avLst/>
            </a:prstGeom>
          </p:spPr>
        </p:pic>
        <p:pic>
          <p:nvPicPr>
            <p:cNvPr id="19" name="Picture 18" descr="cuahsi-gw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35" y="285109"/>
              <a:ext cx="1035788" cy="1019772"/>
            </a:xfrm>
            <a:prstGeom prst="rect">
              <a:avLst/>
            </a:prstGeom>
          </p:spPr>
        </p:pic>
      </p:grpSp>
      <p:pic>
        <p:nvPicPr>
          <p:cNvPr id="3074"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75842" y="1300783"/>
            <a:ext cx="2344116" cy="134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5"/>
          <p:cNvSpPr txBox="1"/>
          <p:nvPr/>
        </p:nvSpPr>
        <p:spPr>
          <a:xfrm>
            <a:off x="7377357" y="863824"/>
            <a:ext cx="1077669" cy="261610"/>
          </a:xfrm>
          <a:prstGeom prst="rect">
            <a:avLst/>
          </a:prstGeom>
          <a:noFill/>
        </p:spPr>
        <p:txBody>
          <a:bodyPr wrap="none" l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a:ea typeface="ＭＳ Ｐゴシック"/>
                <a:hlinkClick r:id="rId5"/>
              </a:rPr>
              <a:t>www.cuahsi.org</a:t>
            </a:r>
            <a:r>
              <a:rPr kumimoji="0" lang="en-US" sz="1400" b="0" i="0" u="none" strike="noStrike" kern="1200" cap="none" spc="0" normalizeH="0" baseline="0" noProof="0" dirty="0" smtClean="0">
                <a:ln>
                  <a:noFill/>
                </a:ln>
                <a:solidFill>
                  <a:prstClr val="black"/>
                </a:solidFill>
                <a:effectLst/>
                <a:uLnTx/>
                <a:uFillTx/>
                <a:latin typeface="Arial"/>
                <a:ea typeface="ＭＳ Ｐゴシック"/>
              </a:rPr>
              <a:t> </a:t>
            </a:r>
            <a:endParaRPr kumimoji="0" lang="en-US" sz="1400" b="0" i="0" u="none" strike="noStrike" kern="1200" cap="none" spc="0" normalizeH="0" baseline="0" noProof="0" dirty="0">
              <a:ln>
                <a:noFill/>
              </a:ln>
              <a:solidFill>
                <a:prstClr val="black"/>
              </a:solidFill>
              <a:effectLst/>
              <a:uLnTx/>
              <a:uFillTx/>
              <a:latin typeface="Arial"/>
              <a:ea typeface="ＭＳ Ｐゴシック"/>
            </a:endParaRPr>
          </a:p>
        </p:txBody>
      </p:sp>
      <p:sp>
        <p:nvSpPr>
          <p:cNvPr id="18" name="TextBox 17"/>
          <p:cNvSpPr txBox="1"/>
          <p:nvPr/>
        </p:nvSpPr>
        <p:spPr>
          <a:xfrm>
            <a:off x="5441819" y="565879"/>
            <a:ext cx="3013206" cy="369332"/>
          </a:xfrm>
          <a:prstGeom prst="rect">
            <a:avLst/>
          </a:prstGeom>
          <a:noFill/>
          <a:ln>
            <a:noFill/>
          </a:ln>
          <a:effectLst/>
        </p:spPr>
        <p:txBody>
          <a:bodyPr wrap="square" lIns="0" tIns="0" rIns="0" bIns="0" rtlCol="0">
            <a:spAutoFit/>
          </a:body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FFFFF"/>
                </a:solidFill>
                <a:effectLst/>
                <a:uLnTx/>
                <a:uFillTx/>
                <a:latin typeface="Arial"/>
                <a:ea typeface="ＭＳ Ｐゴシック"/>
              </a:rPr>
              <a:t>Consortium of Universities for the Advancement of Hydrologic Science, Inc.</a:t>
            </a:r>
            <a:endParaRPr kumimoji="0" lang="en-US" sz="1200" b="0" i="0" u="none" strike="noStrike" kern="1200" cap="none" spc="0" normalizeH="0" baseline="0" noProof="0" dirty="0">
              <a:ln>
                <a:noFill/>
              </a:ln>
              <a:solidFill>
                <a:srgbClr val="FFFFFF"/>
              </a:solidFill>
              <a:effectLst/>
              <a:uLnTx/>
              <a:uFillTx/>
              <a:latin typeface="Arial"/>
              <a:ea typeface="ＭＳ Ｐゴシック"/>
            </a:endParaRPr>
          </a:p>
        </p:txBody>
      </p:sp>
      <p:sp>
        <p:nvSpPr>
          <p:cNvPr id="3" name="Content Placeholder 2"/>
          <p:cNvSpPr>
            <a:spLocks noGrp="1"/>
          </p:cNvSpPr>
          <p:nvPr>
            <p:ph sz="half" idx="4294967295"/>
          </p:nvPr>
        </p:nvSpPr>
        <p:spPr>
          <a:xfrm>
            <a:off x="1615653" y="1482787"/>
            <a:ext cx="4486633" cy="1135339"/>
          </a:xfrm>
        </p:spPr>
        <p:txBody>
          <a:bodyPr>
            <a:noAutofit/>
          </a:bodyPr>
          <a:lstStyle/>
          <a:p>
            <a:pPr marL="0" indent="0">
              <a:spcBef>
                <a:spcPts val="0"/>
              </a:spcBef>
              <a:spcAft>
                <a:spcPts val="0"/>
              </a:spcAft>
              <a:buNone/>
            </a:pPr>
            <a:r>
              <a:rPr lang="en-US" sz="1800" b="1" dirty="0" smtClean="0">
                <a:solidFill>
                  <a:srgbClr val="336799"/>
                </a:solidFill>
              </a:rPr>
              <a:t>CUAHSI </a:t>
            </a:r>
          </a:p>
          <a:p>
            <a:pPr marL="0" indent="0">
              <a:spcBef>
                <a:spcPts val="0"/>
              </a:spcBef>
              <a:spcAft>
                <a:spcPts val="0"/>
              </a:spcAft>
              <a:buNone/>
            </a:pPr>
            <a:r>
              <a:rPr lang="en-US" sz="1600" dirty="0" smtClean="0"/>
              <a:t>A consortium representing 125 US universities</a:t>
            </a:r>
          </a:p>
          <a:p>
            <a:pPr marL="0" indent="0">
              <a:spcBef>
                <a:spcPts val="0"/>
              </a:spcBef>
              <a:spcAft>
                <a:spcPts val="0"/>
              </a:spcAft>
              <a:buNone/>
            </a:pPr>
            <a:r>
              <a:rPr lang="en-US" sz="1600" dirty="0" smtClean="0"/>
              <a:t/>
            </a:r>
            <a:br>
              <a:rPr lang="en-US" sz="1600" dirty="0" smtClean="0"/>
            </a:br>
            <a:endParaRPr lang="en-US" sz="1600" dirty="0" smtClean="0"/>
          </a:p>
        </p:txBody>
      </p:sp>
      <p:sp>
        <p:nvSpPr>
          <p:cNvPr id="15" name="Rectangle 14"/>
          <p:cNvSpPr/>
          <p:nvPr/>
        </p:nvSpPr>
        <p:spPr bwMode="auto">
          <a:xfrm>
            <a:off x="0" y="2704847"/>
            <a:ext cx="9144000" cy="3017520"/>
          </a:xfrm>
          <a:prstGeom prst="rect">
            <a:avLst/>
          </a:prstGeom>
          <a:solidFill>
            <a:schemeClr val="accent4">
              <a:lumMod val="40000"/>
              <a:lumOff val="60000"/>
            </a:schemeClr>
          </a:soli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pic>
        <p:nvPicPr>
          <p:cNvPr id="8" name="Picture 3" descr="Figure 5.1.  Conceptualization of the Water Cycle (Schematic view)"/>
          <p:cNvPicPr>
            <a:picLocks noGrp="1" noChangeAspect="1" noChangeArrowheads="1"/>
          </p:cNvPicPr>
          <p:nvPr>
            <p:ph sz="half" idx="4294967295"/>
          </p:nvPr>
        </p:nvPicPr>
        <p:blipFill>
          <a:blip r:embed="rId6" cstate="print">
            <a:extLst>
              <a:ext uri="{28A0092B-C50C-407E-A947-70E740481C1C}">
                <a14:useLocalDpi xmlns:a14="http://schemas.microsoft.com/office/drawing/2010/main" val="0"/>
              </a:ext>
            </a:extLst>
          </a:blip>
          <a:srcRect/>
          <a:stretch>
            <a:fillRect/>
          </a:stretch>
        </p:blipFill>
        <p:spPr>
          <a:xfrm>
            <a:off x="4923019" y="2704846"/>
            <a:ext cx="3838698" cy="3017520"/>
          </a:xfrm>
          <a:noFill/>
          <a:ln w="19050" cmpd="sng">
            <a:no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Box 9"/>
          <p:cNvSpPr txBox="1"/>
          <p:nvPr/>
        </p:nvSpPr>
        <p:spPr>
          <a:xfrm>
            <a:off x="2902754" y="6039121"/>
            <a:ext cx="5552271" cy="360091"/>
          </a:xfrm>
          <a:prstGeom prst="rect">
            <a:avLst/>
          </a:prstGeom>
          <a:noFill/>
          <a:effectLst/>
        </p:spPr>
        <p:txBody>
          <a:bodyPr wrap="none" lIns="0" tIns="0" rIns="0" bIns="0" rtlCol="0" anchor="b">
            <a:noAutofit/>
          </a:body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5EB4E6">
                    <a:lumMod val="20000"/>
                    <a:lumOff val="80000"/>
                  </a:srgbClr>
                </a:solidFill>
                <a:effectLst/>
                <a:uLnTx/>
                <a:uFillTx/>
                <a:latin typeface="Arial"/>
                <a:ea typeface="ＭＳ Ｐゴシック"/>
              </a:rPr>
              <a:t>Building an academic prototype system</a:t>
            </a:r>
          </a:p>
        </p:txBody>
      </p:sp>
      <p:sp>
        <p:nvSpPr>
          <p:cNvPr id="31" name="Content Placeholder 2"/>
          <p:cNvSpPr txBox="1">
            <a:spLocks/>
          </p:cNvSpPr>
          <p:nvPr/>
        </p:nvSpPr>
        <p:spPr>
          <a:xfrm>
            <a:off x="1615653" y="2911408"/>
            <a:ext cx="3081885" cy="2693571"/>
          </a:xfrm>
          <a:prstGeom prst="rect">
            <a:avLst/>
          </a:prstGeom>
        </p:spPr>
        <p:txBody>
          <a:bodyPr vert="horz" lIns="0" tIns="0" rIns="0" bIns="0" rtlCol="0">
            <a:noAutofit/>
          </a:bodyPr>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marR="0" lvl="0" indent="0" algn="l" defTabSz="457200" rtl="0" eaLnBrk="1" fontAlgn="auto" latinLnBrk="0" hangingPunct="1">
              <a:lnSpc>
                <a:spcPct val="100000"/>
              </a:lnSpc>
              <a:spcBef>
                <a:spcPts val="300"/>
              </a:spcBef>
              <a:spcAft>
                <a:spcPts val="1200"/>
              </a:spcAft>
              <a:buClrTx/>
              <a:buSzPct val="80000"/>
              <a:buFont typeface="Arial"/>
              <a:buNone/>
              <a:tabLst/>
              <a:defRPr/>
            </a:pPr>
            <a:r>
              <a:rPr kumimoji="0" lang="en-US" sz="1500" b="0" i="0" u="none" strike="noStrike" kern="1200" cap="none" spc="0" normalizeH="0" baseline="0" noProof="0" dirty="0" smtClean="0">
                <a:ln>
                  <a:noFill/>
                </a:ln>
                <a:solidFill>
                  <a:prstClr val="black">
                    <a:lumMod val="85000"/>
                    <a:lumOff val="15000"/>
                  </a:prstClr>
                </a:solidFill>
                <a:effectLst/>
                <a:uLnTx/>
                <a:uFillTx/>
                <a:latin typeface="Arial"/>
                <a:ea typeface="ＭＳ Ｐゴシック"/>
              </a:rPr>
              <a:t>Supported by the </a:t>
            </a:r>
            <a:r>
              <a:rPr kumimoji="0" lang="en-US" sz="1500" b="1" i="0" u="none" strike="noStrike" kern="1200" cap="none" spc="0" normalizeH="0" baseline="0" noProof="0" dirty="0" smtClean="0">
                <a:ln>
                  <a:noFill/>
                </a:ln>
                <a:solidFill>
                  <a:srgbClr val="ED982D">
                    <a:lumMod val="75000"/>
                  </a:srgbClr>
                </a:solidFill>
                <a:effectLst/>
                <a:uLnTx/>
                <a:uFillTx/>
                <a:latin typeface="Arial"/>
                <a:ea typeface="ＭＳ Ｐゴシック"/>
              </a:rPr>
              <a:t>National Science Foundation</a:t>
            </a:r>
            <a:r>
              <a:rPr kumimoji="0" lang="en-US" sz="1500" b="0" i="0" u="none" strike="noStrike" kern="1200" cap="none" spc="0" normalizeH="0" baseline="0" noProof="0" dirty="0" smtClean="0">
                <a:ln>
                  <a:noFill/>
                </a:ln>
                <a:solidFill>
                  <a:prstClr val="black">
                    <a:lumMod val="85000"/>
                    <a:lumOff val="15000"/>
                  </a:prstClr>
                </a:solidFill>
                <a:effectLst/>
                <a:uLnTx/>
                <a:uFillTx/>
                <a:latin typeface="Arial"/>
                <a:ea typeface="ＭＳ Ｐゴシック"/>
              </a:rPr>
              <a:t> Earth Science Division</a:t>
            </a:r>
          </a:p>
          <a:p>
            <a:pPr marL="0" marR="0" lvl="0" indent="0" algn="l" defTabSz="457200" rtl="0" eaLnBrk="1" fontAlgn="auto" latinLnBrk="0" hangingPunct="1">
              <a:lnSpc>
                <a:spcPct val="100000"/>
              </a:lnSpc>
              <a:spcBef>
                <a:spcPts val="300"/>
              </a:spcBef>
              <a:spcAft>
                <a:spcPts val="1200"/>
              </a:spcAft>
              <a:buClrTx/>
              <a:buSzPct val="80000"/>
              <a:buFont typeface="Arial"/>
              <a:buNone/>
              <a:tabLst/>
              <a:defRPr/>
            </a:pPr>
            <a:r>
              <a:rPr kumimoji="0" lang="en-US" sz="1500" b="0" i="0" u="none" strike="noStrike" kern="1200" cap="none" spc="0" normalizeH="0" baseline="0" noProof="0" dirty="0" smtClean="0">
                <a:ln>
                  <a:noFill/>
                </a:ln>
                <a:solidFill>
                  <a:prstClr val="black">
                    <a:lumMod val="85000"/>
                    <a:lumOff val="15000"/>
                  </a:prstClr>
                </a:solidFill>
                <a:effectLst/>
                <a:uLnTx/>
                <a:uFillTx/>
                <a:latin typeface="Arial"/>
                <a:ea typeface="ＭＳ Ｐゴシック"/>
              </a:rPr>
              <a:t>Advances </a:t>
            </a:r>
            <a:r>
              <a:rPr kumimoji="0" lang="en-US" sz="1500" b="1" i="0" u="none" strike="noStrike" kern="1200" cap="none" spc="0" normalizeH="0" baseline="0" noProof="0" dirty="0" smtClean="0">
                <a:ln>
                  <a:noFill/>
                </a:ln>
                <a:solidFill>
                  <a:srgbClr val="C37411"/>
                </a:solidFill>
                <a:effectLst/>
                <a:uLnTx/>
                <a:uFillTx/>
                <a:latin typeface="Arial"/>
                <a:ea typeface="ＭＳ Ｐゴシック"/>
              </a:rPr>
              <a:t>hydrologic science </a:t>
            </a:r>
            <a:r>
              <a:rPr kumimoji="0" lang="en-US" sz="1500" b="0" i="0" u="none" strike="noStrike" kern="1200" cap="none" spc="0" normalizeH="0" baseline="0" noProof="0" dirty="0" smtClean="0">
                <a:ln>
                  <a:noFill/>
                </a:ln>
                <a:solidFill>
                  <a:prstClr val="black">
                    <a:lumMod val="85000"/>
                    <a:lumOff val="15000"/>
                  </a:prstClr>
                </a:solidFill>
                <a:effectLst/>
                <a:uLnTx/>
                <a:uFillTx/>
                <a:latin typeface="Arial"/>
                <a:ea typeface="ＭＳ Ｐゴシック"/>
              </a:rPr>
              <a:t>in nation’s universities</a:t>
            </a:r>
          </a:p>
          <a:p>
            <a:pPr marL="0" marR="0" lvl="0" indent="0" algn="l" defTabSz="457200" rtl="0" eaLnBrk="1" fontAlgn="auto" latinLnBrk="0" hangingPunct="1">
              <a:lnSpc>
                <a:spcPct val="100000"/>
              </a:lnSpc>
              <a:spcBef>
                <a:spcPts val="300"/>
              </a:spcBef>
              <a:spcAft>
                <a:spcPts val="1200"/>
              </a:spcAft>
              <a:buClrTx/>
              <a:buSzPct val="80000"/>
              <a:buFont typeface="Arial"/>
              <a:buNone/>
              <a:tabLst/>
              <a:defRPr/>
            </a:pPr>
            <a:r>
              <a:rPr kumimoji="0" lang="en-US" sz="1500" b="0" i="0" u="none" strike="noStrike" kern="1200" cap="none" spc="0" normalizeH="0" baseline="0" noProof="0" dirty="0" smtClean="0">
                <a:ln>
                  <a:noFill/>
                </a:ln>
                <a:solidFill>
                  <a:prstClr val="black">
                    <a:lumMod val="85000"/>
                    <a:lumOff val="15000"/>
                  </a:prstClr>
                </a:solidFill>
                <a:effectLst/>
                <a:uLnTx/>
                <a:uFillTx/>
                <a:latin typeface="Arial"/>
                <a:ea typeface="ＭＳ Ｐゴシック"/>
              </a:rPr>
              <a:t>Includes a </a:t>
            </a:r>
            <a:r>
              <a:rPr kumimoji="0" lang="en-US" sz="1500" b="1" i="0" u="none" strike="noStrike" kern="1200" cap="none" spc="0" normalizeH="0" baseline="0" noProof="0" dirty="0" smtClean="0">
                <a:ln>
                  <a:noFill/>
                </a:ln>
                <a:solidFill>
                  <a:srgbClr val="C37411"/>
                </a:solidFill>
                <a:effectLst/>
                <a:uLnTx/>
                <a:uFillTx/>
                <a:latin typeface="Arial"/>
                <a:ea typeface="ＭＳ Ｐゴシック"/>
              </a:rPr>
              <a:t>Hydrologic Information System </a:t>
            </a:r>
            <a:r>
              <a:rPr kumimoji="0" lang="en-US" sz="1500" b="0" i="0" u="none" strike="noStrike" kern="1200" cap="none" spc="0" normalizeH="0" baseline="0" noProof="0" dirty="0" smtClean="0">
                <a:ln>
                  <a:noFill/>
                </a:ln>
                <a:solidFill>
                  <a:prstClr val="black">
                    <a:lumMod val="85000"/>
                    <a:lumOff val="15000"/>
                  </a:prstClr>
                </a:solidFill>
                <a:effectLst/>
                <a:uLnTx/>
                <a:uFillTx/>
                <a:latin typeface="Arial"/>
                <a:ea typeface="ＭＳ Ｐゴシック"/>
              </a:rPr>
              <a:t>project</a:t>
            </a:r>
          </a:p>
          <a:p>
            <a:pPr marL="0" marR="0" lvl="0" indent="0" algn="l" defTabSz="457200" rtl="0" eaLnBrk="1" fontAlgn="auto" latinLnBrk="0" hangingPunct="1">
              <a:lnSpc>
                <a:spcPct val="100000"/>
              </a:lnSpc>
              <a:spcBef>
                <a:spcPts val="300"/>
              </a:spcBef>
              <a:spcAft>
                <a:spcPts val="1200"/>
              </a:spcAft>
              <a:buClrTx/>
              <a:buSzPct val="80000"/>
              <a:buFont typeface="Arial"/>
              <a:buNone/>
              <a:tabLst/>
              <a:defRPr/>
            </a:pPr>
            <a:r>
              <a:rPr kumimoji="0" lang="en-US" sz="1500" b="0" i="0" u="none" strike="noStrike" kern="1200" cap="none" spc="0" normalizeH="0" baseline="0" noProof="0" dirty="0" smtClean="0">
                <a:ln>
                  <a:noFill/>
                </a:ln>
                <a:solidFill>
                  <a:prstClr val="black">
                    <a:lumMod val="85000"/>
                    <a:lumOff val="15000"/>
                  </a:prstClr>
                </a:solidFill>
                <a:effectLst/>
                <a:uLnTx/>
                <a:uFillTx/>
                <a:latin typeface="Arial"/>
                <a:ea typeface="ＭＳ Ｐゴシック"/>
              </a:rPr>
              <a:t>Invented </a:t>
            </a:r>
            <a:r>
              <a:rPr kumimoji="0" lang="en-US" sz="1500" b="1" i="0" u="none" strike="noStrike" kern="1200" cap="none" spc="0" normalizeH="0" baseline="0" noProof="0" dirty="0" err="1" smtClean="0">
                <a:ln>
                  <a:noFill/>
                </a:ln>
                <a:solidFill>
                  <a:srgbClr val="C37411"/>
                </a:solidFill>
                <a:effectLst/>
                <a:uLnTx/>
                <a:uFillTx/>
                <a:latin typeface="Arial"/>
                <a:ea typeface="ＭＳ Ｐゴシック"/>
              </a:rPr>
              <a:t>WaterML</a:t>
            </a:r>
            <a:r>
              <a:rPr kumimoji="0" lang="en-US" sz="1500" b="0" i="0" u="none" strike="noStrike" kern="1200" cap="none" spc="0" normalizeH="0" baseline="0" noProof="0" dirty="0" smtClean="0">
                <a:ln>
                  <a:noFill/>
                </a:ln>
                <a:solidFill>
                  <a:srgbClr val="C37411"/>
                </a:solidFill>
                <a:effectLst/>
                <a:uLnTx/>
                <a:uFillTx/>
                <a:latin typeface="Arial"/>
                <a:ea typeface="ＭＳ Ｐゴシック"/>
              </a:rPr>
              <a:t> </a:t>
            </a:r>
            <a:r>
              <a:rPr kumimoji="0" lang="en-US" sz="1500" b="0" i="0" u="none" strike="noStrike" kern="1200" cap="none" spc="0" normalizeH="0" baseline="0" noProof="0" dirty="0" smtClean="0">
                <a:ln>
                  <a:noFill/>
                </a:ln>
                <a:solidFill>
                  <a:prstClr val="black">
                    <a:lumMod val="85000"/>
                    <a:lumOff val="15000"/>
                  </a:prstClr>
                </a:solidFill>
                <a:effectLst/>
                <a:uLnTx/>
                <a:uFillTx/>
                <a:latin typeface="Arial"/>
                <a:ea typeface="ＭＳ Ｐゴシック"/>
              </a:rPr>
              <a:t>language for water resources time series</a:t>
            </a:r>
            <a:endParaRPr kumimoji="0" lang="en-US" sz="1500" b="0" i="0" u="none" strike="noStrike" kern="1200" cap="none" spc="0" normalizeH="0" baseline="0" noProof="0" dirty="0">
              <a:ln>
                <a:noFill/>
              </a:ln>
              <a:solidFill>
                <a:prstClr val="black">
                  <a:lumMod val="85000"/>
                  <a:lumOff val="15000"/>
                </a:prstClr>
              </a:solidFill>
              <a:effectLst/>
              <a:uLnTx/>
              <a:uFillTx/>
              <a:latin typeface="Arial"/>
              <a:ea typeface="ＭＳ Ｐゴシック"/>
            </a:endParaRPr>
          </a:p>
        </p:txBody>
      </p:sp>
    </p:spTree>
    <p:extLst>
      <p:ext uri="{BB962C8B-B14F-4D97-AF65-F5344CB8AC3E}">
        <p14:creationId xmlns:p14="http://schemas.microsoft.com/office/powerpoint/2010/main" val="2017536917"/>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2" name="Title 1"/>
          <p:cNvSpPr>
            <a:spLocks noGrp="1"/>
          </p:cNvSpPr>
          <p:nvPr>
            <p:ph type="title"/>
          </p:nvPr>
        </p:nvSpPr>
        <p:spPr/>
        <p:txBody>
          <a:bodyPr/>
          <a:lstStyle/>
          <a:p>
            <a:r>
              <a:rPr lang="en-US" dirty="0" smtClean="0"/>
              <a:t>Hydrologic Measurement</a:t>
            </a:r>
            <a:endParaRPr lang="en-US" dirty="0"/>
          </a:p>
        </p:txBody>
      </p:sp>
      <p:pic>
        <p:nvPicPr>
          <p:cNvPr id="5" name="Picture 4" descr="rain-gauge-platform-40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125234" y="1734487"/>
            <a:ext cx="2936023" cy="1956816"/>
          </a:xfrm>
          <a:prstGeom prst="rect">
            <a:avLst/>
          </a:prstGeom>
          <a:noFill/>
          <a:ln w="19050" cmpd="sng">
            <a:solidFill>
              <a:schemeClr val="accent4"/>
            </a:solidFill>
            <a:miter lim="800000"/>
            <a:headEnd/>
            <a:tailEnd/>
          </a:ln>
          <a:effectLst/>
        </p:spPr>
      </p:pic>
      <p:pic>
        <p:nvPicPr>
          <p:cNvPr id="8" name="Picture 7" descr="stream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7986" y="1734487"/>
            <a:ext cx="1600200" cy="1955800"/>
          </a:xfrm>
          <a:prstGeom prst="rect">
            <a:avLst/>
          </a:prstGeom>
          <a:noFill/>
          <a:ln w="19050" cmpd="sng">
            <a:solidFill>
              <a:schemeClr val="accent4"/>
            </a:solidFill>
            <a:miter lim="800000"/>
            <a:headEnd/>
            <a:tailEnd/>
          </a:ln>
          <a:effectLst/>
        </p:spPr>
      </p:pic>
      <p:pic>
        <p:nvPicPr>
          <p:cNvPr id="11" name="Picture 15" descr="VAIRA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66178" y="4187207"/>
            <a:ext cx="2869039" cy="1956816"/>
          </a:xfrm>
          <a:prstGeom prst="rect">
            <a:avLst/>
          </a:prstGeom>
          <a:noFill/>
          <a:ln w="19050" cmpd="sng">
            <a:solidFill>
              <a:schemeClr val="accent4"/>
            </a:solidFill>
            <a:miter lim="800000"/>
            <a:headEnd/>
            <a:tailEnd/>
          </a:ln>
          <a:effectLst/>
        </p:spPr>
      </p:pic>
      <p:pic>
        <p:nvPicPr>
          <p:cNvPr id="14" name="Picture 6" descr="td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16786" y="1734487"/>
            <a:ext cx="1612814" cy="1956816"/>
          </a:xfrm>
          <a:prstGeom prst="rect">
            <a:avLst/>
          </a:prstGeom>
          <a:noFill/>
          <a:ln w="19050" cmpd="sng">
            <a:solidFill>
              <a:schemeClr val="accent4"/>
            </a:solidFill>
            <a:miter lim="800000"/>
            <a:headEnd/>
            <a:tailEnd/>
          </a:ln>
          <a:effectLst/>
        </p:spPr>
      </p:pic>
      <p:pic>
        <p:nvPicPr>
          <p:cNvPr id="18"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620256" y="4187207"/>
            <a:ext cx="1609344" cy="1944624"/>
          </a:xfrm>
          <a:prstGeom prst="rect">
            <a:avLst/>
          </a:prstGeom>
          <a:noFill/>
          <a:ln w="19050" cmpd="sng">
            <a:solidFill>
              <a:schemeClr val="accent4"/>
            </a:solidFill>
            <a:miter lim="800000"/>
            <a:headEnd/>
            <a:tailEnd/>
          </a:ln>
          <a:effectLst/>
        </p:spPr>
      </p:pic>
      <p:pic>
        <p:nvPicPr>
          <p:cNvPr id="20" name="Picture 5" descr="Contaminants biologists monitoring water quality"/>
          <p:cNvPicPr>
            <a:picLocks noChangeAspect="1" noChangeArrowheads="1"/>
          </p:cNvPicPr>
          <p:nvPr/>
        </p:nvPicPr>
        <p:blipFill>
          <a:blip r:embed="rId7" cstate="screen">
            <a:extLst>
              <a:ext uri="{28A0092B-C50C-407E-A947-70E740481C1C}">
                <a14:useLocalDpi xmlns:a14="http://schemas.microsoft.com/office/drawing/2010/main"/>
              </a:ext>
            </a:extLst>
          </a:blip>
          <a:srcRect b="22210"/>
          <a:stretch>
            <a:fillRect/>
          </a:stretch>
        </p:blipFill>
        <p:spPr bwMode="auto">
          <a:xfrm>
            <a:off x="977986" y="4187207"/>
            <a:ext cx="1600200" cy="1957387"/>
          </a:xfrm>
          <a:prstGeom prst="rect">
            <a:avLst/>
          </a:prstGeom>
          <a:noFill/>
          <a:ln w="19050" cmpd="sng">
            <a:solidFill>
              <a:schemeClr val="accent4"/>
            </a:solidFill>
            <a:miter lim="800000"/>
            <a:headEnd/>
            <a:tailEnd/>
          </a:ln>
          <a:effectLst/>
        </p:spPr>
      </p:pic>
      <p:sp>
        <p:nvSpPr>
          <p:cNvPr id="3" name="TextBox 2"/>
          <p:cNvSpPr txBox="1"/>
          <p:nvPr/>
        </p:nvSpPr>
        <p:spPr>
          <a:xfrm>
            <a:off x="618037" y="1371600"/>
            <a:ext cx="2320098" cy="307777"/>
          </a:xfrm>
          <a:prstGeom prst="rect">
            <a:avLst/>
          </a:prstGeom>
          <a:noFill/>
        </p:spPr>
        <p:txBody>
          <a:bodyPr wrap="square" rtlCol="0">
            <a:spAutoFit/>
          </a:bodyPr>
          <a:lstStyle/>
          <a:p>
            <a:pPr algn="ctr" defTabSz="457200"/>
            <a:r>
              <a:rPr lang="en-US" sz="1400" b="1" dirty="0">
                <a:solidFill>
                  <a:prstClr val="white"/>
                </a:solidFill>
              </a:rPr>
              <a:t>Water Quantity</a:t>
            </a:r>
          </a:p>
        </p:txBody>
      </p:sp>
      <p:sp>
        <p:nvSpPr>
          <p:cNvPr id="41" name="TextBox 40"/>
          <p:cNvSpPr txBox="1"/>
          <p:nvPr/>
        </p:nvSpPr>
        <p:spPr>
          <a:xfrm>
            <a:off x="3776481" y="1371600"/>
            <a:ext cx="1648431" cy="307777"/>
          </a:xfrm>
          <a:prstGeom prst="rect">
            <a:avLst/>
          </a:prstGeom>
          <a:noFill/>
        </p:spPr>
        <p:txBody>
          <a:bodyPr wrap="square" rtlCol="0">
            <a:spAutoFit/>
          </a:bodyPr>
          <a:lstStyle/>
          <a:p>
            <a:pPr algn="ctr" defTabSz="457200"/>
            <a:r>
              <a:rPr lang="en-US" sz="1400" b="1" dirty="0">
                <a:solidFill>
                  <a:prstClr val="white"/>
                </a:solidFill>
              </a:rPr>
              <a:t>Rainfall</a:t>
            </a:r>
          </a:p>
        </p:txBody>
      </p:sp>
      <p:sp>
        <p:nvSpPr>
          <p:cNvPr id="42" name="TextBox 41"/>
          <p:cNvSpPr txBox="1"/>
          <p:nvPr/>
        </p:nvSpPr>
        <p:spPr>
          <a:xfrm>
            <a:off x="6600712" y="1371600"/>
            <a:ext cx="1648431" cy="307777"/>
          </a:xfrm>
          <a:prstGeom prst="rect">
            <a:avLst/>
          </a:prstGeom>
          <a:noFill/>
        </p:spPr>
        <p:txBody>
          <a:bodyPr wrap="square" rtlCol="0">
            <a:spAutoFit/>
          </a:bodyPr>
          <a:lstStyle/>
          <a:p>
            <a:pPr algn="ctr" defTabSz="457200"/>
            <a:r>
              <a:rPr lang="en-US" sz="1400" b="1" dirty="0">
                <a:solidFill>
                  <a:prstClr val="white"/>
                </a:solidFill>
              </a:rPr>
              <a:t>Soil Water</a:t>
            </a:r>
          </a:p>
        </p:txBody>
      </p:sp>
      <p:sp>
        <p:nvSpPr>
          <p:cNvPr id="43" name="TextBox 42"/>
          <p:cNvSpPr txBox="1"/>
          <p:nvPr/>
        </p:nvSpPr>
        <p:spPr>
          <a:xfrm>
            <a:off x="852587" y="3843276"/>
            <a:ext cx="1870300" cy="307777"/>
          </a:xfrm>
          <a:prstGeom prst="rect">
            <a:avLst/>
          </a:prstGeom>
          <a:noFill/>
        </p:spPr>
        <p:txBody>
          <a:bodyPr wrap="square" rtlCol="0">
            <a:spAutoFit/>
          </a:bodyPr>
          <a:lstStyle/>
          <a:p>
            <a:pPr algn="ctr" defTabSz="457200"/>
            <a:r>
              <a:rPr lang="en-US" sz="1400" b="1" dirty="0">
                <a:solidFill>
                  <a:prstClr val="white"/>
                </a:solidFill>
              </a:rPr>
              <a:t>Water Quality</a:t>
            </a:r>
          </a:p>
        </p:txBody>
      </p:sp>
      <p:sp>
        <p:nvSpPr>
          <p:cNvPr id="44" name="TextBox 43"/>
          <p:cNvSpPr txBox="1"/>
          <p:nvPr/>
        </p:nvSpPr>
        <p:spPr>
          <a:xfrm>
            <a:off x="3769029" y="3843276"/>
            <a:ext cx="1648431" cy="307777"/>
          </a:xfrm>
          <a:prstGeom prst="rect">
            <a:avLst/>
          </a:prstGeom>
          <a:noFill/>
        </p:spPr>
        <p:txBody>
          <a:bodyPr wrap="square" rtlCol="0">
            <a:spAutoFit/>
          </a:bodyPr>
          <a:lstStyle/>
          <a:p>
            <a:pPr algn="ctr" defTabSz="457200"/>
            <a:r>
              <a:rPr lang="en-US" sz="1400" b="1" dirty="0">
                <a:solidFill>
                  <a:prstClr val="white"/>
                </a:solidFill>
              </a:rPr>
              <a:t>Meteorology</a:t>
            </a:r>
          </a:p>
        </p:txBody>
      </p:sp>
      <p:sp>
        <p:nvSpPr>
          <p:cNvPr id="45" name="TextBox 44"/>
          <p:cNvSpPr txBox="1"/>
          <p:nvPr/>
        </p:nvSpPr>
        <p:spPr>
          <a:xfrm>
            <a:off x="6610948" y="3843276"/>
            <a:ext cx="1648431" cy="307777"/>
          </a:xfrm>
          <a:prstGeom prst="rect">
            <a:avLst/>
          </a:prstGeom>
          <a:noFill/>
        </p:spPr>
        <p:txBody>
          <a:bodyPr wrap="square" rtlCol="0">
            <a:spAutoFit/>
          </a:bodyPr>
          <a:lstStyle/>
          <a:p>
            <a:pPr algn="ctr" defTabSz="457200"/>
            <a:r>
              <a:rPr lang="en-US" sz="1400" b="1" dirty="0">
                <a:solidFill>
                  <a:prstClr val="white"/>
                </a:solidFill>
              </a:rPr>
              <a:t>Groundwater</a:t>
            </a:r>
          </a:p>
        </p:txBody>
      </p:sp>
      <p:sp>
        <p:nvSpPr>
          <p:cNvPr id="15" name="TextBox 14"/>
          <p:cNvSpPr txBox="1"/>
          <p:nvPr/>
        </p:nvSpPr>
        <p:spPr>
          <a:xfrm>
            <a:off x="2778249" y="6258894"/>
            <a:ext cx="3644895" cy="342900"/>
          </a:xfrm>
          <a:prstGeom prst="rect">
            <a:avLst/>
          </a:prstGeom>
          <a:noFill/>
          <a:effectLst/>
        </p:spPr>
        <p:txBody>
          <a:bodyPr wrap="none" lIns="0" tIns="0" rIns="0" bIns="0" rtlCol="0">
            <a:noAutofit/>
          </a:bodyPr>
          <a:lstStyle/>
          <a:p>
            <a:pPr eaLnBrk="0" hangingPunct="0"/>
            <a:r>
              <a:rPr lang="en-US" dirty="0">
                <a:solidFill>
                  <a:srgbClr val="5EB4E6">
                    <a:lumMod val="40000"/>
                    <a:lumOff val="60000"/>
                  </a:srgbClr>
                </a:solidFill>
              </a:rPr>
              <a:t>Time series data at point locations</a:t>
            </a:r>
          </a:p>
          <a:p>
            <a:pPr eaLnBrk="0" hangingPunct="0"/>
            <a:r>
              <a:rPr lang="en-US" sz="1600" dirty="0">
                <a:solidFill>
                  <a:prstClr val="white"/>
                </a:solidFill>
              </a:rPr>
              <a:t>                  </a:t>
            </a:r>
          </a:p>
        </p:txBody>
      </p:sp>
    </p:spTree>
    <p:extLst>
      <p:ext uri="{BB962C8B-B14F-4D97-AF65-F5344CB8AC3E}">
        <p14:creationId xmlns:p14="http://schemas.microsoft.com/office/powerpoint/2010/main" val="3242221781"/>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2" name="Title 1"/>
          <p:cNvSpPr>
            <a:spLocks noGrp="1"/>
          </p:cNvSpPr>
          <p:nvPr>
            <p:ph type="title"/>
          </p:nvPr>
        </p:nvSpPr>
        <p:spPr>
          <a:xfrm>
            <a:off x="114300" y="457200"/>
            <a:ext cx="8915400" cy="484632"/>
          </a:xfrm>
        </p:spPr>
        <p:txBody>
          <a:bodyPr/>
          <a:lstStyle/>
          <a:p>
            <a:r>
              <a:rPr lang="en-US" dirty="0" smtClean="0"/>
              <a:t>WaterML2 Web Services </a:t>
            </a:r>
            <a:r>
              <a:rPr lang="en-US" sz="2400" b="0" dirty="0" smtClean="0">
                <a:solidFill>
                  <a:schemeClr val="tx1">
                    <a:lumMod val="50000"/>
                    <a:lumOff val="50000"/>
                  </a:schemeClr>
                </a:solidFill>
              </a:rPr>
              <a:t>–  US Geological Survey…..</a:t>
            </a:r>
            <a:endParaRPr lang="en-US" b="0" dirty="0">
              <a:solidFill>
                <a:schemeClr val="tx1">
                  <a:lumMod val="50000"/>
                  <a:lumOff val="50000"/>
                </a:schemeClr>
              </a:solidFill>
            </a:endParaRPr>
          </a:p>
        </p:txBody>
      </p:sp>
      <p:sp>
        <p:nvSpPr>
          <p:cNvPr id="5" name="TextBox 4"/>
          <p:cNvSpPr txBox="1"/>
          <p:nvPr/>
        </p:nvSpPr>
        <p:spPr>
          <a:xfrm>
            <a:off x="730853" y="1477199"/>
            <a:ext cx="4228732" cy="288696"/>
          </a:xfrm>
          <a:prstGeom prst="rect">
            <a:avLst/>
          </a:prstGeom>
          <a:noFill/>
          <a:effectLst/>
        </p:spPr>
        <p:txBody>
          <a:bodyPr wrap="square" lIns="0" tIns="0" rIns="0" bIns="0" rtlCol="0">
            <a:noAutofit/>
          </a:bodyPr>
          <a:lstStyle/>
          <a:p>
            <a:pPr algn="ctr" defTabSz="457200" eaLnBrk="0" hangingPunct="0"/>
            <a:r>
              <a:rPr lang="en-US" sz="1600" dirty="0">
                <a:solidFill>
                  <a:srgbClr val="5EB4E6">
                    <a:lumMod val="20000"/>
                    <a:lumOff val="80000"/>
                  </a:srgbClr>
                </a:solidFill>
                <a:cs typeface="Avenir LT Std 85 Heavy"/>
              </a:rPr>
              <a:t>Water time series data on the internet</a:t>
            </a:r>
            <a:endParaRPr lang="en-US" sz="1600" dirty="0">
              <a:solidFill>
                <a:srgbClr val="5EB4E6">
                  <a:lumMod val="20000"/>
                  <a:lumOff val="80000"/>
                </a:srgbClr>
              </a:solidFill>
            </a:endParaRPr>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154"/>
          <a:stretch/>
        </p:blipFill>
        <p:spPr bwMode="auto">
          <a:xfrm>
            <a:off x="5290979" y="1774465"/>
            <a:ext cx="2490978" cy="838029"/>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0978" y="3032520"/>
            <a:ext cx="3158525" cy="1830047"/>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74960" y="5183794"/>
            <a:ext cx="4077139" cy="544299"/>
          </a:xfrm>
          <a:prstGeom prst="rect">
            <a:avLst/>
          </a:prstGeom>
          <a:gradFill flip="none" rotWithShape="1">
            <a:gsLst>
              <a:gs pos="10000">
                <a:schemeClr val="accent3">
                  <a:alpha val="0"/>
                </a:schemeClr>
              </a:gs>
              <a:gs pos="49000">
                <a:schemeClr val="accent3"/>
              </a:gs>
            </a:gsLst>
            <a:lin ang="0" scaled="1"/>
            <a:tileRect/>
          </a:gradFill>
          <a:effectLst/>
        </p:spPr>
        <p:txBody>
          <a:bodyPr wrap="square" lIns="1371600" tIns="45720" rIns="0" bIns="45720" rtlCol="0">
            <a:noAutofit/>
          </a:bodyPr>
          <a:lstStyle>
            <a:defPPr>
              <a:defRPr lang="en-US"/>
            </a:defPPr>
            <a:lvl1pPr algn="ctr" defTabSz="457200" eaLnBrk="0" hangingPunct="0">
              <a:defRPr>
                <a:solidFill>
                  <a:srgbClr val="595959"/>
                </a:solidFill>
                <a:cs typeface="Avenir LT Std 85 Heavy"/>
              </a:defRPr>
            </a:lvl1pPr>
          </a:lstStyle>
          <a:p>
            <a:pPr algn="l"/>
            <a:r>
              <a:rPr lang="en-US" sz="1400" b="1" dirty="0">
                <a:solidFill>
                  <a:prstClr val="white"/>
                </a:solidFill>
              </a:rPr>
              <a:t>24/7/365 </a:t>
            </a:r>
            <a:r>
              <a:rPr lang="en-US" sz="1400" b="1" dirty="0" smtClean="0">
                <a:solidFill>
                  <a:prstClr val="white"/>
                </a:solidFill>
              </a:rPr>
              <a:t>service </a:t>
            </a:r>
          </a:p>
          <a:p>
            <a:pPr algn="l"/>
            <a:r>
              <a:rPr lang="en-US" sz="1400" dirty="0" smtClean="0">
                <a:solidFill>
                  <a:prstClr val="white"/>
                </a:solidFill>
              </a:rPr>
              <a:t>For daily </a:t>
            </a:r>
            <a:r>
              <a:rPr lang="en-US" sz="1400" dirty="0">
                <a:solidFill>
                  <a:prstClr val="white"/>
                </a:solidFill>
              </a:rPr>
              <a:t>and real-time data</a:t>
            </a:r>
          </a:p>
        </p:txBody>
      </p:sp>
      <p:sp>
        <p:nvSpPr>
          <p:cNvPr id="13" name="TextBox 12"/>
          <p:cNvSpPr txBox="1"/>
          <p:nvPr/>
        </p:nvSpPr>
        <p:spPr>
          <a:xfrm>
            <a:off x="2897233" y="6133543"/>
            <a:ext cx="5552270" cy="265670"/>
          </a:xfrm>
          <a:prstGeom prst="rect">
            <a:avLst/>
          </a:prstGeom>
          <a:noFill/>
          <a:effectLst/>
        </p:spPr>
        <p:txBody>
          <a:bodyPr wrap="square" lIns="0" tIns="0" rIns="0" bIns="0" rtlCol="0" anchor="b">
            <a:noAutofit/>
          </a:bodyPr>
          <a:lstStyle/>
          <a:p>
            <a:pPr algn="r" eaLnBrk="0" hangingPunct="0"/>
            <a:r>
              <a:rPr lang="en-US" sz="1400" dirty="0">
                <a:solidFill>
                  <a:srgbClr val="5EB4E6">
                    <a:lumMod val="40000"/>
                    <a:lumOff val="60000"/>
                  </a:srgbClr>
                </a:solidFill>
              </a:rPr>
              <a:t>. . . Operational water web services system for the United States                  </a:t>
            </a: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765895"/>
            <a:ext cx="4440631" cy="2701002"/>
          </a:xfrm>
          <a:prstGeom prst="rect">
            <a:avLst/>
          </a:prstGeom>
          <a:noFill/>
          <a:ln w="9525">
            <a:solidFill>
              <a:schemeClr val="accent4">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1572" y="2043112"/>
            <a:ext cx="3133725" cy="285750"/>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80663" y="6547089"/>
            <a:ext cx="8763337" cy="310911"/>
          </a:xfrm>
          <a:prstGeom prst="rect">
            <a:avLst/>
          </a:prstGeom>
          <a:gradFill flip="none" rotWithShape="1">
            <a:gsLst>
              <a:gs pos="0">
                <a:srgbClr val="00B9F2">
                  <a:alpha val="0"/>
                </a:srgbClr>
              </a:gs>
              <a:gs pos="100000">
                <a:srgbClr val="007AC2"/>
              </a:gs>
            </a:gsLst>
            <a:lin ang="0" scaled="1"/>
            <a:tileRect/>
          </a:gradFill>
          <a:effectLst/>
        </p:spPr>
        <p:txBody>
          <a:bodyPr wrap="square" lIns="731520" tIns="45720" rIns="548640" bIns="45720" rtlCol="0">
            <a:noAutofit/>
          </a:bodyPr>
          <a:lstStyle>
            <a:defPPr>
              <a:defRPr lang="en-US"/>
            </a:defPPr>
            <a:lvl1pPr algn="ctr" defTabSz="457200" eaLnBrk="0" hangingPunct="0">
              <a:defRPr>
                <a:solidFill>
                  <a:srgbClr val="595959"/>
                </a:solidFill>
                <a:cs typeface="Avenir LT Std 85 Heavy"/>
              </a:defRPr>
            </a:lvl1pPr>
          </a:lstStyle>
          <a:p>
            <a:pPr algn="r"/>
            <a:r>
              <a:rPr lang="en-US" sz="1050" dirty="0">
                <a:solidFill>
                  <a:prstClr val="white"/>
                </a:solidFill>
                <a:hlinkClick r:id="rId7"/>
              </a:rPr>
              <a:t>http://waterservices.usgs.gov/nwis/iv/?</a:t>
            </a:r>
            <a:r>
              <a:rPr lang="en-US" sz="1050" dirty="0" smtClean="0">
                <a:solidFill>
                  <a:prstClr val="white"/>
                </a:solidFill>
                <a:hlinkClick r:id="rId7"/>
              </a:rPr>
              <a:t>format=waterml,2.0&amp;sites=08158000&amp;period=P1D&amp;parameterCd=00060</a:t>
            </a:r>
            <a:r>
              <a:rPr lang="en-US" sz="1050" dirty="0" smtClean="0">
                <a:solidFill>
                  <a:prstClr val="white"/>
                </a:solidFill>
              </a:rPr>
              <a:t> </a:t>
            </a:r>
            <a:endParaRPr lang="en-US" sz="1050" dirty="0">
              <a:solidFill>
                <a:prstClr val="white"/>
              </a:solidFill>
            </a:endParaRPr>
          </a:p>
        </p:txBody>
      </p:sp>
      <p:pic>
        <p:nvPicPr>
          <p:cNvPr id="4" name="Picture 3"/>
          <p:cNvPicPr>
            <a:picLocks noChangeAspect="1"/>
          </p:cNvPicPr>
          <p:nvPr/>
        </p:nvPicPr>
        <p:blipFill>
          <a:blip r:embed="rId8"/>
          <a:stretch>
            <a:fillRect/>
          </a:stretch>
        </p:blipFill>
        <p:spPr>
          <a:xfrm>
            <a:off x="686335" y="4513469"/>
            <a:ext cx="4440095" cy="1682246"/>
          </a:xfrm>
          <a:prstGeom prst="rect">
            <a:avLst/>
          </a:prstGeom>
        </p:spPr>
      </p:pic>
    </p:spTree>
    <p:extLst>
      <p:ext uri="{BB962C8B-B14F-4D97-AF65-F5344CB8AC3E}">
        <p14:creationId xmlns:p14="http://schemas.microsoft.com/office/powerpoint/2010/main" val="2505230533"/>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a:xfrm>
            <a:off x="685800" y="457200"/>
            <a:ext cx="7763703" cy="484632"/>
          </a:xfrm>
        </p:spPr>
        <p:txBody>
          <a:bodyPr/>
          <a:lstStyle/>
          <a:p>
            <a:r>
              <a:rPr lang="en-US" dirty="0" smtClean="0"/>
              <a:t>Web Pages and Web Services</a:t>
            </a:r>
            <a:endParaRPr lang="en-US" b="0" dirty="0">
              <a:solidFill>
                <a:schemeClr val="tx1">
                  <a:lumMod val="50000"/>
                  <a:lumOff val="50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42" y="2803965"/>
            <a:ext cx="3692336" cy="3393119"/>
          </a:xfrm>
          <a:prstGeom prst="rect">
            <a:avLst/>
          </a:prstGeom>
          <a:noFill/>
          <a:ln w="19050">
            <a:solidFill>
              <a:srgbClr val="007AC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32338" y="1665925"/>
            <a:ext cx="3456745" cy="246221"/>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Arial"/>
                <a:ea typeface="ＭＳ Ｐゴシック"/>
              </a:rPr>
              <a:t>Web </a:t>
            </a:r>
            <a:r>
              <a:rPr kumimoji="0" lang="en-US" sz="1600" b="0" i="0" u="none" strike="noStrike" kern="1200" cap="none" spc="0" normalizeH="0" baseline="0" noProof="0" dirty="0" smtClean="0">
                <a:ln>
                  <a:noFill/>
                </a:ln>
                <a:solidFill>
                  <a:srgbClr val="001446">
                    <a:lumMod val="25000"/>
                    <a:lumOff val="75000"/>
                  </a:srgbClr>
                </a:solidFill>
                <a:effectLst/>
                <a:uLnTx/>
                <a:uFillTx/>
                <a:latin typeface="Arial"/>
                <a:ea typeface="ＭＳ Ｐゴシック"/>
              </a:rPr>
              <a:t>pages</a:t>
            </a:r>
            <a:r>
              <a:rPr kumimoji="0" lang="en-US" sz="1600" b="0" i="0" u="none" strike="noStrike" kern="1200" cap="none" spc="0" normalizeH="0" baseline="0" noProof="0" dirty="0" smtClean="0">
                <a:ln>
                  <a:noFill/>
                </a:ln>
                <a:solidFill>
                  <a:prstClr val="white"/>
                </a:solidFill>
                <a:effectLst/>
                <a:uLnTx/>
                <a:uFillTx/>
                <a:latin typeface="Arial"/>
                <a:ea typeface="ＭＳ Ｐゴシック"/>
              </a:rPr>
              <a:t> deliver text and images</a:t>
            </a:r>
            <a:endParaRPr kumimoji="0" lang="en-US" sz="1600" b="0" i="0" u="none" strike="noStrike" kern="1200" cap="none" spc="0" normalizeH="0" baseline="0" noProof="0" dirty="0">
              <a:ln>
                <a:noFill/>
              </a:ln>
              <a:solidFill>
                <a:prstClr val="white"/>
              </a:solidFill>
              <a:effectLst/>
              <a:uLnTx/>
              <a:uFillTx/>
              <a:latin typeface="Arial"/>
              <a:ea typeface="ＭＳ Ｐゴシック"/>
            </a:endParaRPr>
          </a:p>
        </p:txBody>
      </p:sp>
      <p:sp>
        <p:nvSpPr>
          <p:cNvPr id="19" name="TextBox 18"/>
          <p:cNvSpPr txBox="1"/>
          <p:nvPr/>
        </p:nvSpPr>
        <p:spPr>
          <a:xfrm>
            <a:off x="4750643" y="1665924"/>
            <a:ext cx="3993307" cy="246221"/>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Arial"/>
                <a:ea typeface="ＭＳ Ｐゴシック"/>
              </a:rPr>
              <a:t>Web </a:t>
            </a:r>
            <a:r>
              <a:rPr kumimoji="0" lang="en-US" sz="1600" b="0" i="0" u="none" strike="noStrike" kern="1200" cap="none" spc="0" normalizeH="0" baseline="0" noProof="0" dirty="0" smtClean="0">
                <a:ln>
                  <a:noFill/>
                </a:ln>
                <a:solidFill>
                  <a:srgbClr val="001446">
                    <a:lumMod val="25000"/>
                    <a:lumOff val="75000"/>
                  </a:srgbClr>
                </a:solidFill>
                <a:effectLst/>
                <a:uLnTx/>
                <a:uFillTx/>
                <a:latin typeface="Arial"/>
                <a:ea typeface="ＭＳ Ｐゴシック"/>
              </a:rPr>
              <a:t>services</a:t>
            </a:r>
            <a:r>
              <a:rPr kumimoji="0" lang="en-US" sz="1600" b="0" i="0" u="none" strike="noStrike" kern="1200" cap="none" spc="0" normalizeH="0" baseline="0" noProof="0" dirty="0" smtClean="0">
                <a:ln>
                  <a:noFill/>
                </a:ln>
                <a:solidFill>
                  <a:prstClr val="white"/>
                </a:solidFill>
                <a:effectLst/>
                <a:uLnTx/>
                <a:uFillTx/>
                <a:latin typeface="Arial"/>
                <a:ea typeface="ＭＳ Ｐゴシック"/>
              </a:rPr>
              <a:t> deliver data encoded in XML</a:t>
            </a:r>
            <a:endParaRPr kumimoji="0" lang="en-US" sz="1600" b="0" i="0" u="none" strike="noStrike" kern="1200" cap="none" spc="0" normalizeH="0" baseline="0" noProof="0" dirty="0">
              <a:ln>
                <a:noFill/>
              </a:ln>
              <a:solidFill>
                <a:prstClr val="white"/>
              </a:solidFill>
              <a:effectLst/>
              <a:uLnTx/>
              <a:uFillTx/>
              <a:latin typeface="Arial"/>
              <a:ea typeface="ＭＳ Ｐゴシック"/>
            </a:endParaRPr>
          </a:p>
        </p:txBody>
      </p:sp>
      <p:sp>
        <p:nvSpPr>
          <p:cNvPr id="9" name="Rectangle 8"/>
          <p:cNvSpPr/>
          <p:nvPr/>
        </p:nvSpPr>
        <p:spPr>
          <a:xfrm>
            <a:off x="5103256" y="2202418"/>
            <a:ext cx="328808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hlinkClick r:id="rId3"/>
              </a:rPr>
              <a:t>http://waterservices.usgs.gov</a:t>
            </a:r>
            <a:r>
              <a:rPr kumimoji="0" lang="en-US" sz="1800" b="0" i="0" u="none" strike="noStrike" kern="1200" cap="none" spc="0" normalizeH="0" baseline="0" noProof="0" dirty="0" smtClean="0">
                <a:ln>
                  <a:noFill/>
                </a:ln>
                <a:solidFill>
                  <a:prstClr val="black"/>
                </a:solidFill>
                <a:effectLst/>
                <a:uLnTx/>
                <a:uFillTx/>
                <a:latin typeface="Arial"/>
                <a:ea typeface="ＭＳ Ｐゴシック"/>
                <a:hlinkClick r:id="rId3"/>
              </a:rPr>
              <a:t>/</a:t>
            </a:r>
            <a:r>
              <a:rPr kumimoji="0" lang="en-US" sz="1800" b="0" i="0" u="none" strike="noStrike" kern="1200" cap="none" spc="0" normalizeH="0" baseline="0" noProof="0" dirty="0" smtClean="0">
                <a:ln>
                  <a:noFill/>
                </a:ln>
                <a:solidFill>
                  <a:prstClr val="black"/>
                </a:solidFill>
                <a:effectLst/>
                <a:uLnTx/>
                <a:uFillTx/>
                <a:latin typeface="Arial"/>
                <a:ea typeface="ＭＳ Ｐゴシック"/>
              </a:rPr>
              <a:t> </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sp>
        <p:nvSpPr>
          <p:cNvPr id="11" name="Rectangle 10"/>
          <p:cNvSpPr/>
          <p:nvPr/>
        </p:nvSpPr>
        <p:spPr>
          <a:xfrm>
            <a:off x="846243" y="2225159"/>
            <a:ext cx="24289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hlinkClick r:id="rId4"/>
              </a:rPr>
              <a:t>http://water.usgs.gov</a:t>
            </a:r>
            <a:r>
              <a:rPr kumimoji="0" lang="en-US" sz="1800" b="0" i="0" u="none" strike="noStrike" kern="1200" cap="none" spc="0" normalizeH="0" baseline="0" noProof="0" dirty="0" smtClean="0">
                <a:ln>
                  <a:noFill/>
                </a:ln>
                <a:solidFill>
                  <a:prstClr val="black"/>
                </a:solidFill>
                <a:effectLst/>
                <a:uLnTx/>
                <a:uFillTx/>
                <a:latin typeface="Arial"/>
                <a:ea typeface="ＭＳ Ｐゴシック"/>
                <a:hlinkClick r:id="rId4"/>
              </a:rPr>
              <a:t>/</a:t>
            </a:r>
            <a:r>
              <a:rPr kumimoji="0" lang="en-US" sz="1800" b="0" i="0" u="none" strike="noStrike" kern="1200" cap="none" spc="0" normalizeH="0" baseline="0" noProof="0" dirty="0" smtClean="0">
                <a:ln>
                  <a:noFill/>
                </a:ln>
                <a:solidFill>
                  <a:prstClr val="black"/>
                </a:solidFill>
                <a:effectLst/>
                <a:uLnTx/>
                <a:uFillTx/>
                <a:latin typeface="Arial"/>
                <a:ea typeface="ＭＳ Ｐゴシック"/>
              </a:rPr>
              <a:t> </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2189" y="2794440"/>
            <a:ext cx="3770214" cy="3402644"/>
          </a:xfrm>
          <a:prstGeom prst="rect">
            <a:avLst/>
          </a:prstGeom>
          <a:noFill/>
          <a:ln w="19050">
            <a:solidFill>
              <a:srgbClr val="007AC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4476888"/>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p:txBody>
          <a:bodyPr/>
          <a:lstStyle/>
          <a:p>
            <a:r>
              <a:rPr lang="en-US" dirty="0" smtClean="0"/>
              <a:t>Open Geospatial Consortium</a:t>
            </a:r>
            <a:endParaRPr lang="en-US" dirty="0"/>
          </a:p>
        </p:txBody>
      </p:sp>
      <p:sp>
        <p:nvSpPr>
          <p:cNvPr id="3" name="TextBox 2"/>
          <p:cNvSpPr txBox="1"/>
          <p:nvPr/>
        </p:nvSpPr>
        <p:spPr>
          <a:xfrm>
            <a:off x="2766688" y="842366"/>
            <a:ext cx="5688337" cy="457287"/>
          </a:xfrm>
          <a:prstGeom prst="rect">
            <a:avLst/>
          </a:prstGeom>
          <a:noFill/>
          <a:effectLst/>
        </p:spPr>
        <p:txBody>
          <a:bodyPr wrap="square" lIns="0" tIns="0" rIns="0" bIns="0" rtlCol="0" anchor="b">
            <a:noAutofit/>
          </a:body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50000"/>
                    <a:lumOff val="50000"/>
                  </a:prstClr>
                </a:solidFill>
                <a:effectLst/>
                <a:uLnTx/>
                <a:uFillTx/>
                <a:latin typeface="Arial"/>
                <a:ea typeface="ＭＳ Ｐゴシック"/>
              </a:rPr>
              <a:t>More than 400 </a:t>
            </a:r>
            <a:r>
              <a:rPr kumimoji="0" lang="en-US" sz="1600" b="0" i="0" u="none" strike="noStrike" kern="1200" cap="none" spc="0" normalizeH="0" baseline="0" noProof="0" dirty="0">
                <a:ln>
                  <a:noFill/>
                </a:ln>
                <a:solidFill>
                  <a:prstClr val="black">
                    <a:lumMod val="50000"/>
                    <a:lumOff val="50000"/>
                  </a:prstClr>
                </a:solidFill>
                <a:effectLst/>
                <a:uLnTx/>
                <a:uFillTx/>
                <a:latin typeface="Arial"/>
                <a:ea typeface="ＭＳ Ｐゴシック"/>
              </a:rPr>
              <a:t>companies and agencies </a:t>
            </a:r>
            <a:r>
              <a:rPr kumimoji="0" lang="en-US" sz="1600" b="0" i="0" u="none" strike="noStrike" kern="1200" cap="none" spc="0" normalizeH="0" baseline="0" noProof="0" dirty="0" smtClean="0">
                <a:ln>
                  <a:noFill/>
                </a:ln>
                <a:solidFill>
                  <a:prstClr val="black">
                    <a:lumMod val="50000"/>
                    <a:lumOff val="50000"/>
                  </a:prstClr>
                </a:solidFill>
                <a:effectLst/>
                <a:uLnTx/>
                <a:uFillTx/>
                <a:latin typeface="Arial"/>
                <a:ea typeface="ＭＳ Ｐゴシック"/>
              </a:rPr>
              <a:t>globally</a:t>
            </a:r>
            <a:endParaRPr kumimoji="0" lang="en-US" sz="1600" b="0" i="0" u="none" strike="noStrike" kern="1200" cap="none" spc="0" normalizeH="0" baseline="0" noProof="0" dirty="0">
              <a:ln>
                <a:noFill/>
              </a:ln>
              <a:solidFill>
                <a:prstClr val="black">
                  <a:lumMod val="50000"/>
                  <a:lumOff val="50000"/>
                </a:prstClr>
              </a:solidFill>
              <a:effectLst/>
              <a:uLnTx/>
              <a:uFillTx/>
              <a:latin typeface="Arial"/>
              <a:ea typeface="ＭＳ Ｐゴシック"/>
            </a:endParaRPr>
          </a:p>
        </p:txBody>
      </p:sp>
      <p:sp>
        <p:nvSpPr>
          <p:cNvPr id="7" name="TextBox 6"/>
          <p:cNvSpPr txBox="1"/>
          <p:nvPr/>
        </p:nvSpPr>
        <p:spPr>
          <a:xfrm>
            <a:off x="2473358" y="6275638"/>
            <a:ext cx="5552270" cy="265670"/>
          </a:xfrm>
          <a:prstGeom prst="rect">
            <a:avLst/>
          </a:prstGeom>
          <a:noFill/>
          <a:effectLst/>
        </p:spPr>
        <p:txBody>
          <a:bodyPr wrap="square" lIns="0" tIns="0" rIns="0" bIns="0" rtlCol="0" anchor="b">
            <a:noAutofit/>
          </a:body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5EB4E6">
                    <a:lumMod val="40000"/>
                    <a:lumOff val="60000"/>
                  </a:srgbClr>
                </a:solidFill>
                <a:effectLst/>
                <a:uLnTx/>
                <a:uFillTx/>
                <a:latin typeface="Arial"/>
                <a:ea typeface="ＭＳ Ｐゴシック"/>
              </a:rPr>
              <a:t>. </a:t>
            </a:r>
            <a:r>
              <a:rPr kumimoji="0" lang="en-US" sz="1400" b="0" i="0" u="none" strike="noStrike" kern="1200" cap="none" spc="0" normalizeH="0" baseline="0" noProof="0" dirty="0">
                <a:ln>
                  <a:noFill/>
                </a:ln>
                <a:solidFill>
                  <a:srgbClr val="5EB4E6">
                    <a:lumMod val="40000"/>
                    <a:lumOff val="60000"/>
                  </a:srgbClr>
                </a:solidFill>
                <a:effectLst/>
                <a:uLnTx/>
                <a:uFillTx/>
                <a:latin typeface="Arial"/>
                <a:ea typeface="ＭＳ Ｐゴシック"/>
              </a:rPr>
              <a:t>. . </a:t>
            </a:r>
            <a:r>
              <a:rPr kumimoji="0" lang="en-US" sz="1400" b="0" i="0" u="none" strike="noStrike" kern="1200" cap="none" spc="0" normalizeH="0" baseline="0" noProof="0" dirty="0" smtClean="0">
                <a:ln>
                  <a:noFill/>
                </a:ln>
                <a:solidFill>
                  <a:srgbClr val="5EB4E6">
                    <a:lumMod val="40000"/>
                    <a:lumOff val="60000"/>
                  </a:srgbClr>
                </a:solidFill>
                <a:effectLst/>
                <a:uLnTx/>
                <a:uFillTx/>
                <a:latin typeface="Arial"/>
                <a:ea typeface="ＭＳ Ｐゴシック"/>
              </a:rPr>
              <a:t>Internet </a:t>
            </a:r>
            <a:r>
              <a:rPr kumimoji="0" lang="en-US" sz="1400" b="0" i="0" u="none" strike="noStrike" kern="1200" cap="none" spc="0" normalizeH="0" baseline="0" noProof="0" dirty="0">
                <a:ln>
                  <a:noFill/>
                </a:ln>
                <a:solidFill>
                  <a:srgbClr val="5EB4E6">
                    <a:lumMod val="40000"/>
                    <a:lumOff val="60000"/>
                  </a:srgbClr>
                </a:solidFill>
                <a:effectLst/>
                <a:uLnTx/>
                <a:uFillTx/>
                <a:latin typeface="Arial"/>
                <a:ea typeface="ＭＳ Ｐゴシック"/>
              </a:rPr>
              <a:t>data standards for maps and observational data                  </a:t>
            </a:r>
          </a:p>
        </p:txBody>
      </p:sp>
      <p:pic>
        <p:nvPicPr>
          <p:cNvPr id="10" name="Picture 9" descr="OGC_page_explorer_cropp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372" y="1304124"/>
            <a:ext cx="6907256" cy="4964589"/>
          </a:xfrm>
          <a:prstGeom prst="rect">
            <a:avLst/>
          </a:prstGeom>
        </p:spPr>
      </p:pic>
    </p:spTree>
    <p:extLst>
      <p:ext uri="{BB962C8B-B14F-4D97-AF65-F5344CB8AC3E}">
        <p14:creationId xmlns:p14="http://schemas.microsoft.com/office/powerpoint/2010/main" val="3023645441"/>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0" y="1216552"/>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5" name="TextBox 4"/>
          <p:cNvSpPr txBox="1"/>
          <p:nvPr/>
        </p:nvSpPr>
        <p:spPr>
          <a:xfrm>
            <a:off x="685800" y="304800"/>
            <a:ext cx="7973786" cy="533400"/>
          </a:xfrm>
          <a:prstGeom prst="rect">
            <a:avLst/>
          </a:prstGeom>
          <a:noFill/>
          <a:effectLst/>
        </p:spPr>
        <p:txBody>
          <a:bodyPr wrap="none" lIns="0" tIns="0" rIns="0" bIns="0" rtlCol="0">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001446">
                  <a:lumMod val="50000"/>
                  <a:lumOff val="50000"/>
                </a:srgbClr>
              </a:solidFill>
              <a:effectLst/>
              <a:uLnTx/>
              <a:uFillTx/>
              <a:latin typeface="Arial"/>
              <a:ea typeface="ＭＳ Ｐゴシック"/>
              <a:cs typeface="+mn-cs"/>
            </a:endParaRPr>
          </a:p>
        </p:txBody>
      </p:sp>
      <p:sp>
        <p:nvSpPr>
          <p:cNvPr id="2" name="Title 1"/>
          <p:cNvSpPr>
            <a:spLocks noGrp="1"/>
          </p:cNvSpPr>
          <p:nvPr>
            <p:ph type="title"/>
          </p:nvPr>
        </p:nvSpPr>
        <p:spPr>
          <a:xfrm>
            <a:off x="685800" y="457200"/>
            <a:ext cx="8458200" cy="484632"/>
          </a:xfrm>
        </p:spPr>
        <p:txBody>
          <a:bodyPr/>
          <a:lstStyle/>
          <a:p>
            <a:r>
              <a:rPr lang="en-US" dirty="0" smtClean="0"/>
              <a:t>OGC/WMO </a:t>
            </a:r>
            <a:r>
              <a:rPr lang="en-US" sz="2200" b="0" dirty="0" smtClean="0">
                <a:solidFill>
                  <a:srgbClr val="7F7F7F"/>
                </a:solidFill>
              </a:rPr>
              <a:t>Hydrology Domain Working Group</a:t>
            </a:r>
            <a:endParaRPr lang="en-US" sz="2200" b="0" dirty="0">
              <a:solidFill>
                <a:srgbClr val="7F7F7F"/>
              </a:solidFill>
            </a:endParaRPr>
          </a:p>
        </p:txBody>
      </p:sp>
      <p:sp>
        <p:nvSpPr>
          <p:cNvPr id="20" name="Rectangle 19"/>
          <p:cNvSpPr/>
          <p:nvPr/>
        </p:nvSpPr>
        <p:spPr>
          <a:xfrm>
            <a:off x="0" y="5929851"/>
            <a:ext cx="9144000" cy="50800"/>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nvGrpSpPr>
          <p:cNvPr id="8" name="Group 7"/>
          <p:cNvGrpSpPr/>
          <p:nvPr/>
        </p:nvGrpSpPr>
        <p:grpSpPr>
          <a:xfrm>
            <a:off x="336346" y="5837202"/>
            <a:ext cx="1138494" cy="920966"/>
            <a:chOff x="459249" y="5837202"/>
            <a:chExt cx="1138494" cy="920966"/>
          </a:xfrm>
        </p:grpSpPr>
        <p:sp>
          <p:nvSpPr>
            <p:cNvPr id="22" name="Oval 21"/>
            <p:cNvSpPr>
              <a:spLocks noChangeAspect="1"/>
            </p:cNvSpPr>
            <p:nvPr/>
          </p:nvSpPr>
          <p:spPr bwMode="auto">
            <a:xfrm>
              <a:off x="895357" y="5837202"/>
              <a:ext cx="267335" cy="267335"/>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6" name="TextBox 25"/>
            <p:cNvSpPr txBox="1"/>
            <p:nvPr/>
          </p:nvSpPr>
          <p:spPr>
            <a:xfrm>
              <a:off x="459249" y="6204130"/>
              <a:ext cx="1138494" cy="554038"/>
            </a:xfrm>
            <a:prstGeom prst="rect">
              <a:avLst/>
            </a:prstGeom>
            <a:noFill/>
            <a:effectLst/>
          </p:spPr>
          <p:txBody>
            <a:bodyPr lIns="0" tIns="0" rIns="0" bIns="0"/>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5EB4E6">
                      <a:lumMod val="20000"/>
                      <a:lumOff val="80000"/>
                    </a:srgbClr>
                  </a:solidFill>
                  <a:effectLst/>
                  <a:uLnTx/>
                  <a:uFillTx/>
                  <a:latin typeface="Arial"/>
                  <a:ea typeface="ＭＳ Ｐゴシック"/>
                  <a:cs typeface="+mn-cs"/>
                </a:rPr>
                <a:t>2004</a:t>
              </a:r>
              <a:endParaRPr kumimoji="0" lang="en-US" sz="1800" b="1" i="0" u="none" strike="noStrike" kern="1200" cap="none" spc="0" normalizeH="0" baseline="0" noProof="0" dirty="0">
                <a:ln>
                  <a:noFill/>
                </a:ln>
                <a:solidFill>
                  <a:srgbClr val="5EB4E6">
                    <a:lumMod val="20000"/>
                    <a:lumOff val="80000"/>
                  </a:srgbClr>
                </a:solidFill>
                <a:effectLst/>
                <a:uLnTx/>
                <a:uFillTx/>
                <a:latin typeface="Arial"/>
                <a:ea typeface="ＭＳ Ｐゴシック"/>
                <a:cs typeface="+mn-cs"/>
              </a:endParaRPr>
            </a:p>
          </p:txBody>
        </p:sp>
      </p:grpSp>
      <p:grpSp>
        <p:nvGrpSpPr>
          <p:cNvPr id="35" name="Group 34"/>
          <p:cNvGrpSpPr/>
          <p:nvPr/>
        </p:nvGrpSpPr>
        <p:grpSpPr>
          <a:xfrm>
            <a:off x="2172622" y="5807730"/>
            <a:ext cx="1138494" cy="950438"/>
            <a:chOff x="459249" y="5807730"/>
            <a:chExt cx="1138494" cy="950438"/>
          </a:xfrm>
        </p:grpSpPr>
        <p:sp>
          <p:nvSpPr>
            <p:cNvPr id="36" name="Oval 35"/>
            <p:cNvSpPr>
              <a:spLocks noChangeAspect="1"/>
            </p:cNvSpPr>
            <p:nvPr/>
          </p:nvSpPr>
          <p:spPr bwMode="auto">
            <a:xfrm>
              <a:off x="893289" y="5807730"/>
              <a:ext cx="271540" cy="271538"/>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7" name="TextBox 36"/>
            <p:cNvSpPr txBox="1"/>
            <p:nvPr/>
          </p:nvSpPr>
          <p:spPr>
            <a:xfrm>
              <a:off x="459249" y="6204130"/>
              <a:ext cx="1138494" cy="554038"/>
            </a:xfrm>
            <a:prstGeom prst="rect">
              <a:avLst/>
            </a:prstGeom>
            <a:noFill/>
            <a:effectLst/>
          </p:spPr>
          <p:txBody>
            <a:bodyPr lIns="0" tIns="0" rIns="0" bIns="0"/>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5EB4E6">
                      <a:lumMod val="20000"/>
                      <a:lumOff val="80000"/>
                    </a:srgbClr>
                  </a:solidFill>
                  <a:effectLst/>
                  <a:uLnTx/>
                  <a:uFillTx/>
                  <a:latin typeface="Arial"/>
                  <a:ea typeface="ＭＳ Ｐゴシック"/>
                  <a:cs typeface="+mn-cs"/>
                </a:rPr>
                <a:t>2008</a:t>
              </a:r>
              <a:endParaRPr kumimoji="0" lang="en-US" sz="1800" b="1" i="0" u="none" strike="noStrike" kern="1200" cap="none" spc="0" normalizeH="0" baseline="0" noProof="0" dirty="0">
                <a:ln>
                  <a:noFill/>
                </a:ln>
                <a:solidFill>
                  <a:srgbClr val="5EB4E6">
                    <a:lumMod val="20000"/>
                    <a:lumOff val="80000"/>
                  </a:srgbClr>
                </a:solidFill>
                <a:effectLst/>
                <a:uLnTx/>
                <a:uFillTx/>
                <a:latin typeface="Arial"/>
                <a:ea typeface="ＭＳ Ｐゴシック"/>
                <a:cs typeface="+mn-cs"/>
              </a:endParaRPr>
            </a:p>
          </p:txBody>
        </p:sp>
      </p:grpSp>
      <p:grpSp>
        <p:nvGrpSpPr>
          <p:cNvPr id="38" name="Group 37"/>
          <p:cNvGrpSpPr/>
          <p:nvPr/>
        </p:nvGrpSpPr>
        <p:grpSpPr>
          <a:xfrm>
            <a:off x="4008898" y="5807439"/>
            <a:ext cx="1138494" cy="950729"/>
            <a:chOff x="459249" y="5807439"/>
            <a:chExt cx="1138494" cy="950729"/>
          </a:xfrm>
        </p:grpSpPr>
        <p:sp>
          <p:nvSpPr>
            <p:cNvPr id="39" name="Oval 38"/>
            <p:cNvSpPr>
              <a:spLocks noChangeAspect="1"/>
            </p:cNvSpPr>
            <p:nvPr/>
          </p:nvSpPr>
          <p:spPr bwMode="auto">
            <a:xfrm>
              <a:off x="892998" y="5807439"/>
              <a:ext cx="272122" cy="272120"/>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40" name="TextBox 39"/>
            <p:cNvSpPr txBox="1"/>
            <p:nvPr/>
          </p:nvSpPr>
          <p:spPr>
            <a:xfrm>
              <a:off x="459249" y="6204130"/>
              <a:ext cx="1138494" cy="554038"/>
            </a:xfrm>
            <a:prstGeom prst="rect">
              <a:avLst/>
            </a:prstGeom>
            <a:noFill/>
            <a:effectLst/>
          </p:spPr>
          <p:txBody>
            <a:bodyPr lIns="0" tIns="0" rIns="0" bIns="0"/>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5EB4E6">
                      <a:lumMod val="20000"/>
                      <a:lumOff val="80000"/>
                    </a:srgbClr>
                  </a:solidFill>
                  <a:effectLst/>
                  <a:uLnTx/>
                  <a:uFillTx/>
                  <a:latin typeface="Arial"/>
                  <a:ea typeface="ＭＳ Ｐゴシック"/>
                  <a:cs typeface="+mn-cs"/>
                </a:rPr>
                <a:t>2010</a:t>
              </a:r>
              <a:endParaRPr kumimoji="0" lang="en-US" sz="1800" b="1" i="0" u="none" strike="noStrike" kern="1200" cap="none" spc="0" normalizeH="0" baseline="0" noProof="0" dirty="0">
                <a:ln>
                  <a:noFill/>
                </a:ln>
                <a:solidFill>
                  <a:srgbClr val="5EB4E6">
                    <a:lumMod val="20000"/>
                    <a:lumOff val="80000"/>
                  </a:srgbClr>
                </a:solidFill>
                <a:effectLst/>
                <a:uLnTx/>
                <a:uFillTx/>
                <a:latin typeface="Arial"/>
                <a:ea typeface="ＭＳ Ｐゴシック"/>
                <a:cs typeface="+mn-cs"/>
              </a:endParaRPr>
            </a:p>
          </p:txBody>
        </p:sp>
      </p:grpSp>
      <p:grpSp>
        <p:nvGrpSpPr>
          <p:cNvPr id="41" name="Group 40"/>
          <p:cNvGrpSpPr/>
          <p:nvPr/>
        </p:nvGrpSpPr>
        <p:grpSpPr>
          <a:xfrm>
            <a:off x="5845175" y="5807150"/>
            <a:ext cx="1138494" cy="951018"/>
            <a:chOff x="459249" y="5807150"/>
            <a:chExt cx="1138494" cy="951018"/>
          </a:xfrm>
        </p:grpSpPr>
        <p:sp>
          <p:nvSpPr>
            <p:cNvPr id="42" name="Oval 41"/>
            <p:cNvSpPr>
              <a:spLocks noChangeAspect="1"/>
            </p:cNvSpPr>
            <p:nvPr/>
          </p:nvSpPr>
          <p:spPr bwMode="auto">
            <a:xfrm>
              <a:off x="892709" y="5807150"/>
              <a:ext cx="272700" cy="272698"/>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43" name="TextBox 42"/>
            <p:cNvSpPr txBox="1"/>
            <p:nvPr/>
          </p:nvSpPr>
          <p:spPr>
            <a:xfrm>
              <a:off x="459249" y="6204130"/>
              <a:ext cx="1138494" cy="554038"/>
            </a:xfrm>
            <a:prstGeom prst="rect">
              <a:avLst/>
            </a:prstGeom>
            <a:noFill/>
            <a:effectLst/>
          </p:spPr>
          <p:txBody>
            <a:bodyPr lIns="0" tIns="0" rIns="0" bIns="0"/>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5EB4E6">
                      <a:lumMod val="20000"/>
                      <a:lumOff val="80000"/>
                    </a:srgbClr>
                  </a:solidFill>
                  <a:effectLst/>
                  <a:uLnTx/>
                  <a:uFillTx/>
                  <a:latin typeface="Arial"/>
                  <a:ea typeface="ＭＳ Ｐゴシック"/>
                  <a:cs typeface="+mn-cs"/>
                </a:rPr>
                <a:t>2012</a:t>
              </a:r>
              <a:endParaRPr kumimoji="0" lang="en-US" sz="1800" b="1" i="0" u="none" strike="noStrike" kern="1200" cap="none" spc="0" normalizeH="0" baseline="0" noProof="0" dirty="0">
                <a:ln>
                  <a:noFill/>
                </a:ln>
                <a:solidFill>
                  <a:srgbClr val="5EB4E6">
                    <a:lumMod val="20000"/>
                    <a:lumOff val="80000"/>
                  </a:srgbClr>
                </a:solidFill>
                <a:effectLst/>
                <a:uLnTx/>
                <a:uFillTx/>
                <a:latin typeface="Arial"/>
                <a:ea typeface="ＭＳ Ｐゴシック"/>
                <a:cs typeface="+mn-cs"/>
              </a:endParaRPr>
            </a:p>
          </p:txBody>
        </p:sp>
      </p:grpSp>
      <p:grpSp>
        <p:nvGrpSpPr>
          <p:cNvPr id="44" name="Group 43"/>
          <p:cNvGrpSpPr/>
          <p:nvPr/>
        </p:nvGrpSpPr>
        <p:grpSpPr>
          <a:xfrm>
            <a:off x="7681452" y="5806025"/>
            <a:ext cx="1138494" cy="952143"/>
            <a:chOff x="459249" y="5806025"/>
            <a:chExt cx="1138494" cy="952143"/>
          </a:xfrm>
        </p:grpSpPr>
        <p:sp>
          <p:nvSpPr>
            <p:cNvPr id="45" name="Oval 44"/>
            <p:cNvSpPr>
              <a:spLocks noChangeAspect="1"/>
            </p:cNvSpPr>
            <p:nvPr/>
          </p:nvSpPr>
          <p:spPr bwMode="auto">
            <a:xfrm>
              <a:off x="891585" y="5806025"/>
              <a:ext cx="274948" cy="274948"/>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46" name="TextBox 45"/>
            <p:cNvSpPr txBox="1"/>
            <p:nvPr/>
          </p:nvSpPr>
          <p:spPr>
            <a:xfrm>
              <a:off x="459249" y="6204130"/>
              <a:ext cx="1138494" cy="554038"/>
            </a:xfrm>
            <a:prstGeom prst="rect">
              <a:avLst/>
            </a:prstGeom>
            <a:noFill/>
            <a:effectLst/>
          </p:spPr>
          <p:txBody>
            <a:bodyPr lIns="0" tIns="0" rIns="0" bIns="0"/>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5EB4E6">
                      <a:lumMod val="20000"/>
                      <a:lumOff val="80000"/>
                    </a:srgbClr>
                  </a:solidFill>
                  <a:effectLst/>
                  <a:uLnTx/>
                  <a:uFillTx/>
                  <a:latin typeface="Arial"/>
                  <a:ea typeface="ＭＳ Ｐゴシック"/>
                  <a:cs typeface="+mn-cs"/>
                </a:rPr>
                <a:t>2016</a:t>
              </a:r>
              <a:endParaRPr kumimoji="0" lang="en-US" sz="1800" b="1" i="0" u="none" strike="noStrike" kern="1200" cap="none" spc="0" normalizeH="0" baseline="0" noProof="0" dirty="0">
                <a:ln>
                  <a:noFill/>
                </a:ln>
                <a:solidFill>
                  <a:srgbClr val="5EB4E6">
                    <a:lumMod val="20000"/>
                    <a:lumOff val="80000"/>
                  </a:srgbClr>
                </a:solidFill>
                <a:effectLst/>
                <a:uLnTx/>
                <a:uFillTx/>
                <a:latin typeface="Arial"/>
                <a:ea typeface="ＭＳ Ｐゴシック"/>
                <a:cs typeface="+mn-cs"/>
              </a:endParaRPr>
            </a:p>
          </p:txBody>
        </p:sp>
      </p:grpSp>
      <p:grpSp>
        <p:nvGrpSpPr>
          <p:cNvPr id="4" name="Group 3"/>
          <p:cNvGrpSpPr/>
          <p:nvPr/>
        </p:nvGrpSpPr>
        <p:grpSpPr>
          <a:xfrm>
            <a:off x="1462127" y="3828458"/>
            <a:ext cx="2673097" cy="1979272"/>
            <a:chOff x="1462127" y="3828458"/>
            <a:chExt cx="2673097" cy="1979272"/>
          </a:xfrm>
        </p:grpSpPr>
        <p:cxnSp>
          <p:nvCxnSpPr>
            <p:cNvPr id="56" name="Straight Connector 55"/>
            <p:cNvCxnSpPr>
              <a:stCxn id="36" idx="0"/>
            </p:cNvCxnSpPr>
            <p:nvPr/>
          </p:nvCxnSpPr>
          <p:spPr bwMode="auto">
            <a:xfrm flipV="1">
              <a:off x="2742432" y="4303239"/>
              <a:ext cx="768" cy="1504491"/>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grpSp>
          <p:nvGrpSpPr>
            <p:cNvPr id="47" name="Group 46"/>
            <p:cNvGrpSpPr/>
            <p:nvPr/>
          </p:nvGrpSpPr>
          <p:grpSpPr>
            <a:xfrm>
              <a:off x="1462127" y="3828458"/>
              <a:ext cx="2673097" cy="1489458"/>
              <a:chOff x="5331010" y="1131039"/>
              <a:chExt cx="3358417" cy="1984469"/>
            </a:xfrm>
          </p:grpSpPr>
          <p:pic>
            <p:nvPicPr>
              <p:cNvPr id="49" name="Picture 4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690" b="930"/>
              <a:stretch/>
            </p:blipFill>
            <p:spPr bwMode="auto">
              <a:xfrm>
                <a:off x="5331010" y="1142048"/>
                <a:ext cx="3350449" cy="1973460"/>
              </a:xfrm>
              <a:prstGeom prst="rect">
                <a:avLst/>
              </a:prstGeom>
              <a:solidFill>
                <a:schemeClr val="bg1"/>
              </a:solidFill>
              <a:ln w="19050" cmpd="sng">
                <a:solidFill>
                  <a:srgbClr val="00B9F2"/>
                </a:solidFill>
                <a:miter lim="800000"/>
                <a:headEnd/>
                <a:tailEnd/>
              </a:ln>
              <a:effectLst/>
              <a:extLst/>
            </p:spPr>
          </p:pic>
          <p:sp>
            <p:nvSpPr>
              <p:cNvPr id="50" name="TextBox 16"/>
              <p:cNvSpPr txBox="1"/>
              <p:nvPr/>
            </p:nvSpPr>
            <p:spPr>
              <a:xfrm>
                <a:off x="5331010" y="1131039"/>
                <a:ext cx="3358417" cy="410065"/>
              </a:xfrm>
              <a:prstGeom prst="rect">
                <a:avLst/>
              </a:prstGeom>
              <a:solidFill>
                <a:srgbClr val="00B9F2"/>
              </a:solidFill>
              <a:ln>
                <a:solidFill>
                  <a:srgbClr val="00B9F2"/>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ＭＳ Ｐゴシック"/>
                </a:endParaRPr>
              </a:p>
            </p:txBody>
          </p:sp>
        </p:grpSp>
      </p:grpSp>
      <p:grpSp>
        <p:nvGrpSpPr>
          <p:cNvPr id="3" name="Group 2"/>
          <p:cNvGrpSpPr/>
          <p:nvPr/>
        </p:nvGrpSpPr>
        <p:grpSpPr>
          <a:xfrm>
            <a:off x="287401" y="3268716"/>
            <a:ext cx="3132073" cy="2568486"/>
            <a:chOff x="287401" y="3268716"/>
            <a:chExt cx="3132073" cy="2568486"/>
          </a:xfrm>
        </p:grpSpPr>
        <p:cxnSp>
          <p:nvCxnSpPr>
            <p:cNvPr id="21" name="Straight Connector 20"/>
            <p:cNvCxnSpPr/>
            <p:nvPr/>
          </p:nvCxnSpPr>
          <p:spPr bwMode="auto">
            <a:xfrm flipH="1" flipV="1">
              <a:off x="904816" y="3608873"/>
              <a:ext cx="1554" cy="2228329"/>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sp>
          <p:nvSpPr>
            <p:cNvPr id="51" name="TextBox 50"/>
            <p:cNvSpPr txBox="1"/>
            <p:nvPr/>
          </p:nvSpPr>
          <p:spPr>
            <a:xfrm>
              <a:off x="287401" y="3268716"/>
              <a:ext cx="3132073" cy="340157"/>
            </a:xfrm>
            <a:prstGeom prst="rect">
              <a:avLst/>
            </a:prstGeom>
            <a:solidFill>
              <a:schemeClr val="bg1"/>
            </a:solidFill>
            <a:ln w="19050">
              <a:solidFill>
                <a:srgbClr val="00B9F2"/>
              </a:solidFill>
            </a:ln>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a:ea typeface="ＭＳ Ｐゴシック"/>
                </a:rPr>
                <a:t>Research started by CUAHSI in United States</a:t>
              </a:r>
            </a:p>
          </p:txBody>
        </p:sp>
      </p:grpSp>
      <p:cxnSp>
        <p:nvCxnSpPr>
          <p:cNvPr id="62" name="Straight Connector 61"/>
          <p:cNvCxnSpPr/>
          <p:nvPr/>
        </p:nvCxnSpPr>
        <p:spPr bwMode="auto">
          <a:xfrm flipH="1" flipV="1">
            <a:off x="8234855" y="4514193"/>
            <a:ext cx="15844" cy="1323010"/>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cxnSp>
        <p:nvCxnSpPr>
          <p:cNvPr id="64" name="Straight Connector 63"/>
          <p:cNvCxnSpPr>
            <a:stCxn id="39" idx="0"/>
          </p:cNvCxnSpPr>
          <p:nvPr/>
        </p:nvCxnSpPr>
        <p:spPr bwMode="auto">
          <a:xfrm flipV="1">
            <a:off x="4581907" y="4309452"/>
            <a:ext cx="0" cy="1504200"/>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grpSp>
        <p:nvGrpSpPr>
          <p:cNvPr id="9" name="Group 8"/>
          <p:cNvGrpSpPr/>
          <p:nvPr/>
        </p:nvGrpSpPr>
        <p:grpSpPr>
          <a:xfrm>
            <a:off x="3649768" y="1960811"/>
            <a:ext cx="3421340" cy="3868793"/>
            <a:chOff x="5499679" y="1948163"/>
            <a:chExt cx="3421340" cy="3868793"/>
          </a:xfrm>
        </p:grpSpPr>
        <p:cxnSp>
          <p:nvCxnSpPr>
            <p:cNvPr id="68" name="Straight Connector 67"/>
            <p:cNvCxnSpPr/>
            <p:nvPr/>
          </p:nvCxnSpPr>
          <p:spPr bwMode="auto">
            <a:xfrm flipV="1">
              <a:off x="8250699" y="2868825"/>
              <a:ext cx="0" cy="2948131"/>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grpSp>
          <p:nvGrpSpPr>
            <p:cNvPr id="4105" name="Group 4104"/>
            <p:cNvGrpSpPr/>
            <p:nvPr/>
          </p:nvGrpSpPr>
          <p:grpSpPr>
            <a:xfrm>
              <a:off x="7487019" y="2362199"/>
              <a:ext cx="1434000" cy="515761"/>
              <a:chOff x="7021025" y="2115518"/>
              <a:chExt cx="1434000" cy="515761"/>
            </a:xfrm>
          </p:grpSpPr>
          <p:sp>
            <p:nvSpPr>
              <p:cNvPr id="77" name="TextBox 76"/>
              <p:cNvSpPr txBox="1"/>
              <p:nvPr/>
            </p:nvSpPr>
            <p:spPr>
              <a:xfrm>
                <a:off x="7021025" y="2115518"/>
                <a:ext cx="1434000" cy="515761"/>
              </a:xfrm>
              <a:prstGeom prst="rect">
                <a:avLst/>
              </a:prstGeom>
              <a:solidFill>
                <a:schemeClr val="tx2"/>
              </a:solidFill>
              <a:ln w="19050" cmpd="sng">
                <a:solidFill>
                  <a:schemeClr val="accent4">
                    <a:lumMod val="60000"/>
                    <a:lumOff val="40000"/>
                  </a:schemeClr>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ＭＳ Ｐゴシック"/>
                </a:endParaRPr>
              </a:p>
            </p:txBody>
          </p:sp>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51204" b="38982"/>
              <a:stretch/>
            </p:blipFill>
            <p:spPr bwMode="auto">
              <a:xfrm>
                <a:off x="7108700" y="2188698"/>
                <a:ext cx="1258652" cy="30957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Rectangle 6"/>
            <p:cNvSpPr/>
            <p:nvPr/>
          </p:nvSpPr>
          <p:spPr>
            <a:xfrm>
              <a:off x="5499679" y="1948163"/>
              <a:ext cx="3421340" cy="276999"/>
            </a:xfrm>
            <a:prstGeom prst="rect">
              <a:avLst/>
            </a:prstGeom>
            <a:solidFill>
              <a:schemeClr val="bg1"/>
            </a:solidFill>
            <a:ln w="19050">
              <a:solidFill>
                <a:srgbClr val="00B9F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rPr>
                <a:t>A time series </a:t>
              </a:r>
              <a:r>
                <a:rPr kumimoji="0" lang="en-US" sz="1200" b="0" i="0" u="none" strike="noStrike" kern="1200" cap="none" spc="0" normalizeH="0" baseline="0" noProof="0" dirty="0" smtClean="0">
                  <a:ln>
                    <a:noFill/>
                  </a:ln>
                  <a:solidFill>
                    <a:prstClr val="black"/>
                  </a:solidFill>
                  <a:effectLst/>
                  <a:uLnTx/>
                  <a:uFillTx/>
                  <a:latin typeface="Arial"/>
                  <a:ea typeface="ＭＳ Ｐゴシック"/>
                </a:rPr>
                <a:t>for </a:t>
              </a:r>
              <a:r>
                <a:rPr kumimoji="0" lang="en-US" sz="1200" b="0" i="0" u="none" strike="noStrike" kern="1200" cap="none" spc="0" normalizeH="0" baseline="0" noProof="0" dirty="0">
                  <a:ln>
                    <a:noFill/>
                  </a:ln>
                  <a:solidFill>
                    <a:prstClr val="black"/>
                  </a:solidFill>
                  <a:effectLst/>
                  <a:uLnTx/>
                  <a:uFillTx/>
                  <a:latin typeface="Arial"/>
                  <a:ea typeface="ＭＳ Ｐゴシック"/>
                </a:rPr>
                <a:t>one variable at one location</a:t>
              </a:r>
            </a:p>
          </p:txBody>
        </p:sp>
      </p:grpSp>
      <p:grpSp>
        <p:nvGrpSpPr>
          <p:cNvPr id="53" name="Group 52"/>
          <p:cNvGrpSpPr/>
          <p:nvPr/>
        </p:nvGrpSpPr>
        <p:grpSpPr>
          <a:xfrm>
            <a:off x="0" y="1397298"/>
            <a:ext cx="7225862" cy="484948"/>
            <a:chOff x="-63960" y="1499291"/>
            <a:chExt cx="3428810" cy="499935"/>
          </a:xfrm>
        </p:grpSpPr>
        <p:sp>
          <p:nvSpPr>
            <p:cNvPr id="54" name="Rounded Rectangle 53"/>
            <p:cNvSpPr/>
            <p:nvPr/>
          </p:nvSpPr>
          <p:spPr bwMode="auto">
            <a:xfrm>
              <a:off x="-63960" y="1499291"/>
              <a:ext cx="3428810" cy="499935"/>
            </a:xfrm>
            <a:prstGeom prst="roundRect">
              <a:avLst>
                <a:gd name="adj" fmla="val 11438"/>
              </a:avLst>
            </a:prstGeom>
            <a:solidFill>
              <a:schemeClr val="accent4">
                <a:lumMod val="20000"/>
                <a:lumOff val="80000"/>
              </a:schemeClr>
            </a:solidFill>
            <a:ln w="19050" cmpd="sng">
              <a:solidFill>
                <a:schemeClr val="accent4">
                  <a:lumMod val="60000"/>
                  <a:lumOff val="4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55" name="TextBox 54"/>
            <p:cNvSpPr txBox="1"/>
            <p:nvPr/>
          </p:nvSpPr>
          <p:spPr>
            <a:xfrm>
              <a:off x="527840" y="1624246"/>
              <a:ext cx="2724983" cy="2538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a:ea typeface="ＭＳ Ｐゴシック"/>
                </a:rPr>
                <a:t>12-year </a:t>
              </a:r>
              <a:r>
                <a:rPr lang="en-US" sz="1600" b="1" dirty="0">
                  <a:solidFill>
                    <a:prstClr val="black"/>
                  </a:solidFill>
                  <a:latin typeface="Arial"/>
                  <a:ea typeface="ＭＳ Ｐゴシック"/>
                </a:rPr>
                <a:t>e</a:t>
              </a:r>
              <a:r>
                <a:rPr kumimoji="0" lang="en-US" sz="1600" b="1" i="0" u="none" strike="noStrike" kern="1200" cap="none" spc="0" normalizeH="0" baseline="0" noProof="0" dirty="0" err="1" smtClean="0">
                  <a:ln>
                    <a:noFill/>
                  </a:ln>
                  <a:solidFill>
                    <a:prstClr val="black"/>
                  </a:solidFill>
                  <a:effectLst/>
                  <a:uLnTx/>
                  <a:uFillTx/>
                  <a:latin typeface="Arial"/>
                  <a:ea typeface="ＭＳ Ｐゴシック"/>
                </a:rPr>
                <a:t>ffort</a:t>
              </a:r>
              <a:r>
                <a:rPr kumimoji="0" lang="en-US" sz="1600" b="1" i="0" u="none" strike="noStrike" kern="1200" cap="none" spc="0" normalizeH="0" baseline="0" noProof="0" dirty="0" smtClean="0">
                  <a:ln>
                    <a:noFill/>
                  </a:ln>
                  <a:effectLst/>
                  <a:uLnTx/>
                  <a:uFillTx/>
                  <a:latin typeface="Arial"/>
                  <a:ea typeface="ＭＳ Ｐゴシック"/>
                </a:rPr>
                <a:t> to define </a:t>
              </a:r>
              <a:r>
                <a:rPr kumimoji="0" lang="en-US" sz="1600" b="1" i="0" u="none" strike="noStrike" kern="1200" cap="none" spc="0" normalizeH="0" baseline="0" noProof="0" dirty="0" smtClean="0">
                  <a:ln>
                    <a:noFill/>
                  </a:ln>
                  <a:solidFill>
                    <a:srgbClr val="5EB4E6">
                      <a:lumMod val="75000"/>
                    </a:srgbClr>
                  </a:solidFill>
                  <a:effectLst/>
                  <a:uLnTx/>
                  <a:uFillTx/>
                  <a:latin typeface="Arial"/>
                  <a:ea typeface="ＭＳ Ｐゴシック"/>
                </a:rPr>
                <a:t>international water data standards</a:t>
              </a:r>
              <a:endParaRPr kumimoji="0" lang="en-US" sz="1600" b="1" i="0" u="none" strike="noStrike" kern="1200" cap="none" spc="0" normalizeH="0" baseline="0" noProof="0" dirty="0">
                <a:ln>
                  <a:noFill/>
                </a:ln>
                <a:solidFill>
                  <a:srgbClr val="5EB4E6">
                    <a:lumMod val="75000"/>
                  </a:srgbClr>
                </a:solidFill>
                <a:effectLst/>
                <a:uLnTx/>
                <a:uFillTx/>
                <a:latin typeface="Arial"/>
                <a:ea typeface="ＭＳ Ｐゴシック"/>
              </a:endParaRPr>
            </a:p>
          </p:txBody>
        </p:sp>
      </p:grpSp>
      <p:sp>
        <p:nvSpPr>
          <p:cNvPr id="52" name="TextBox 51"/>
          <p:cNvSpPr txBox="1"/>
          <p:nvPr/>
        </p:nvSpPr>
        <p:spPr>
          <a:xfrm>
            <a:off x="4405032" y="3178224"/>
            <a:ext cx="3408667" cy="1170879"/>
          </a:xfrm>
          <a:prstGeom prst="rect">
            <a:avLst/>
          </a:prstGeom>
          <a:solidFill>
            <a:schemeClr val="bg1"/>
          </a:solidFill>
          <a:ln w="19050">
            <a:solidFill>
              <a:srgbClr val="00B9F2"/>
            </a:solidFill>
          </a:ln>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rPr>
              <a:t>Technical Meetings Each 3 Months</a:t>
            </a:r>
            <a:br>
              <a:rPr kumimoji="0" lang="en-US" sz="1400" b="0" i="0" u="none" strike="noStrike" kern="1200" cap="none" spc="0" normalizeH="0" baseline="0" noProof="0" dirty="0" smtClean="0">
                <a:ln>
                  <a:noFill/>
                </a:ln>
                <a:solidFill>
                  <a:prstClr val="black"/>
                </a:solidFill>
                <a:effectLst/>
                <a:uLnTx/>
                <a:uFillTx/>
                <a:latin typeface="Arial"/>
                <a:ea typeface="ＭＳ Ｐゴシック"/>
              </a:rPr>
            </a:br>
            <a:r>
              <a:rPr kumimoji="0" lang="en-US" sz="1400" b="0" i="0" u="none" strike="noStrike" kern="1200" cap="none" spc="0" normalizeH="0" baseline="0" noProof="0" dirty="0" smtClean="0">
                <a:ln>
                  <a:noFill/>
                </a:ln>
                <a:solidFill>
                  <a:prstClr val="black"/>
                </a:solidFill>
                <a:effectLst/>
                <a:uLnTx/>
                <a:uFillTx/>
                <a:latin typeface="Arial"/>
                <a:ea typeface="ＭＳ Ｐゴシック"/>
              </a:rPr>
              <a:t>Four Interoperability Experiments</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rPr>
              <a:t> (Surface water, groundwater, forecasting)</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rPr>
              <a:t>Annual week-long workshops</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rPr>
              <a:t>Involvement by many countries</a:t>
            </a:r>
          </a:p>
        </p:txBody>
      </p:sp>
      <p:pic>
        <p:nvPicPr>
          <p:cNvPr id="57"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9170" y="2315036"/>
            <a:ext cx="1631339" cy="934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6"/>
          <a:stretch>
            <a:fillRect/>
          </a:stretch>
        </p:blipFill>
        <p:spPr>
          <a:xfrm>
            <a:off x="7293167" y="4435422"/>
            <a:ext cx="1737655" cy="732912"/>
          </a:xfrm>
          <a:prstGeom prst="rect">
            <a:avLst/>
          </a:prstGeom>
        </p:spPr>
      </p:pic>
      <p:sp>
        <p:nvSpPr>
          <p:cNvPr id="12" name="TextBox 11"/>
          <p:cNvSpPr txBox="1"/>
          <p:nvPr/>
        </p:nvSpPr>
        <p:spPr>
          <a:xfrm>
            <a:off x="7905546" y="4403516"/>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Adoption </a:t>
            </a:r>
          </a:p>
        </p:txBody>
      </p:sp>
    </p:spTree>
    <p:extLst>
      <p:ext uri="{BB962C8B-B14F-4D97-AF65-F5344CB8AC3E}">
        <p14:creationId xmlns:p14="http://schemas.microsoft.com/office/powerpoint/2010/main" val="2230177715"/>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2" name="Title 1"/>
          <p:cNvSpPr>
            <a:spLocks noGrp="1"/>
          </p:cNvSpPr>
          <p:nvPr>
            <p:ph type="title"/>
          </p:nvPr>
        </p:nvSpPr>
        <p:spPr/>
        <p:txBody>
          <a:bodyPr/>
          <a:lstStyle/>
          <a:p>
            <a:r>
              <a:rPr lang="en-US" dirty="0" smtClean="0"/>
              <a:t>New Zealand – 16 regions</a:t>
            </a:r>
            <a:endParaRPr lang="en-US" dirty="0"/>
          </a:p>
        </p:txBody>
      </p:sp>
      <p:sp>
        <p:nvSpPr>
          <p:cNvPr id="10" name="TextBox 9"/>
          <p:cNvSpPr txBox="1"/>
          <p:nvPr/>
        </p:nvSpPr>
        <p:spPr>
          <a:xfrm>
            <a:off x="2604246" y="1568758"/>
            <a:ext cx="6463554"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EB4E6">
                    <a:lumMod val="20000"/>
                    <a:lumOff val="80000"/>
                  </a:srgbClr>
                </a:solidFill>
                <a:effectLst/>
                <a:uLnTx/>
                <a:uFillTx/>
                <a:latin typeface="Arial"/>
                <a:ea typeface="ＭＳ Ｐゴシック"/>
              </a:rPr>
              <a:t>NIWA</a:t>
            </a:r>
            <a:r>
              <a:rPr kumimoji="0" lang="en-US" sz="1800" b="0" i="0" u="none" strike="noStrike" kern="1200" cap="none" spc="0" normalizeH="0" baseline="0" noProof="0" dirty="0">
                <a:ln>
                  <a:noFill/>
                </a:ln>
                <a:solidFill>
                  <a:srgbClr val="5EB4E6">
                    <a:lumMod val="20000"/>
                    <a:lumOff val="80000"/>
                  </a:srgbClr>
                </a:solidFill>
                <a:effectLst/>
                <a:uLnTx/>
                <a:uFillTx/>
                <a:latin typeface="Arial"/>
                <a:ea typeface="ＭＳ Ｐゴシック"/>
              </a:rPr>
              <a:t> operates about 20% of 1300 hydrometric stations </a:t>
            </a:r>
            <a:br>
              <a:rPr kumimoji="0" lang="en-US" sz="1800" b="0" i="0" u="none" strike="noStrike" kern="1200" cap="none" spc="0" normalizeH="0" baseline="0" noProof="0" dirty="0">
                <a:ln>
                  <a:noFill/>
                </a:ln>
                <a:solidFill>
                  <a:srgbClr val="5EB4E6">
                    <a:lumMod val="20000"/>
                    <a:lumOff val="80000"/>
                  </a:srgbClr>
                </a:solidFill>
                <a:effectLst/>
                <a:uLnTx/>
                <a:uFillTx/>
                <a:latin typeface="Arial"/>
                <a:ea typeface="ＭＳ Ｐゴシック"/>
              </a:rPr>
            </a:br>
            <a:r>
              <a:rPr kumimoji="0" lang="en-US" sz="1800" b="0" i="0" u="none" strike="noStrike" kern="1200" cap="none" spc="0" normalizeH="0" baseline="0" noProof="0" dirty="0">
                <a:ln>
                  <a:noFill/>
                </a:ln>
                <a:solidFill>
                  <a:srgbClr val="5EB4E6">
                    <a:lumMod val="20000"/>
                    <a:lumOff val="80000"/>
                  </a:srgbClr>
                </a:solidFill>
                <a:effectLst/>
                <a:uLnTx/>
                <a:uFillTx/>
                <a:latin typeface="Arial"/>
                <a:ea typeface="ＭＳ Ｐゴシック"/>
              </a:rPr>
              <a:t>Regional authorities operate about 80% of stations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87790"/>
            <a:ext cx="1677108" cy="526928"/>
          </a:xfrm>
          <a:prstGeom prst="rect">
            <a:avLst/>
          </a:prstGeom>
          <a:noFill/>
          <a:ln w="19050" cmpd="sng">
            <a:solidFill>
              <a:schemeClr val="accent4">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671862" y="5883276"/>
            <a:ext cx="6783163" cy="533400"/>
          </a:xfrm>
          <a:prstGeom prst="rect">
            <a:avLst/>
          </a:prstGeom>
          <a:noFill/>
          <a:effectLst/>
        </p:spPr>
        <p:txBody>
          <a:bodyPr wrap="none" lIns="0" tIns="0" rIns="0" bIns="0" rtlCol="0" anchor="b">
            <a:noAutofit/>
          </a:bodyPr>
          <a:lstStyle>
            <a:defPPr>
              <a:defRPr lang="en-US"/>
            </a:defPPr>
            <a:lvl1pPr algn="r" eaLnBrk="0" hangingPunct="0">
              <a:defRPr sz="1400">
                <a:solidFill>
                  <a:schemeClr val="bg1"/>
                </a:solidFill>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white"/>
                </a:solidFill>
                <a:effectLst/>
                <a:uLnTx/>
                <a:uFillTx/>
                <a:latin typeface="Arial"/>
                <a:ea typeface="ＭＳ Ｐゴシック"/>
              </a:rPr>
              <a:t>Develop a federated </a:t>
            </a:r>
            <a:r>
              <a:rPr kumimoji="0" lang="en-NZ" sz="1400" b="0" i="0" u="none" strike="noStrike" kern="1200" cap="none" spc="0" normalizeH="0" baseline="0" noProof="0" dirty="0" smtClean="0">
                <a:ln>
                  <a:noFill/>
                </a:ln>
                <a:solidFill>
                  <a:prstClr val="white"/>
                </a:solidFill>
                <a:effectLst/>
                <a:uLnTx/>
                <a:uFillTx/>
                <a:latin typeface="Arial"/>
                <a:ea typeface="ＭＳ Ｐゴシック"/>
              </a:rPr>
              <a:t>hydrological information infrastructure . . .</a:t>
            </a:r>
            <a:endParaRPr kumimoji="0" lang="en-NZ" sz="1400" b="0" i="0" u="none" strike="noStrike" kern="1200" cap="none" spc="0" normalizeH="0" baseline="0" noProof="0" dirty="0">
              <a:ln>
                <a:noFill/>
              </a:ln>
              <a:solidFill>
                <a:prstClr val="white"/>
              </a:solidFill>
              <a:effectLst/>
              <a:uLnTx/>
              <a:uFillTx/>
              <a:latin typeface="Arial"/>
              <a:ea typeface="ＭＳ Ｐゴシック"/>
            </a:endParaRPr>
          </a:p>
          <a:p>
            <a:pPr marL="0" marR="0" lvl="0" indent="0" algn="r" defTabSz="914400" rtl="0" eaLnBrk="0" fontAlgn="auto" latinLnBrk="0" hangingPunct="0">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white"/>
                </a:solidFill>
                <a:effectLst/>
                <a:uLnTx/>
                <a:uFillTx/>
                <a:latin typeface="Arial"/>
                <a:ea typeface="ＭＳ Ｐゴシック"/>
              </a:rPr>
              <a:t>                    </a:t>
            </a:r>
            <a:r>
              <a:rPr kumimoji="0" lang="en-NZ" sz="1400" b="0" i="0" u="none" strike="noStrike" kern="1200" cap="none" spc="0" normalizeH="0" baseline="0" noProof="0" dirty="0" smtClean="0">
                <a:ln>
                  <a:noFill/>
                </a:ln>
                <a:solidFill>
                  <a:prstClr val="white"/>
                </a:solidFill>
                <a:effectLst/>
                <a:uLnTx/>
                <a:uFillTx/>
                <a:latin typeface="Arial"/>
                <a:ea typeface="ＭＳ Ｐゴシック"/>
              </a:rPr>
              <a:t>. . . linking nationally and regionally collected data</a:t>
            </a:r>
            <a:endParaRPr kumimoji="0" lang="en-NZ" sz="1400" b="0" i="0" u="none" strike="noStrike" kern="1200" cap="none" spc="0" normalizeH="0" baseline="0" noProof="0" dirty="0">
              <a:ln>
                <a:noFill/>
              </a:ln>
              <a:solidFill>
                <a:prstClr val="white"/>
              </a:solidFill>
              <a:effectLst/>
              <a:uLnTx/>
              <a:uFillTx/>
              <a:latin typeface="Arial"/>
              <a:ea typeface="ＭＳ Ｐゴシック"/>
            </a:endParaRP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274" y="2303297"/>
            <a:ext cx="2583949" cy="3429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438400"/>
            <a:ext cx="3038475" cy="29241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1263972"/>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2" name="Title 1"/>
          <p:cNvSpPr>
            <a:spLocks noGrp="1"/>
          </p:cNvSpPr>
          <p:nvPr>
            <p:ph type="title"/>
          </p:nvPr>
        </p:nvSpPr>
        <p:spPr>
          <a:xfrm>
            <a:off x="409903" y="457200"/>
            <a:ext cx="8657897" cy="484632"/>
          </a:xfrm>
        </p:spPr>
        <p:txBody>
          <a:bodyPr/>
          <a:lstStyle/>
          <a:p>
            <a:r>
              <a:rPr lang="en-US" dirty="0" smtClean="0"/>
              <a:t>Proposed New Zealand Water Information System</a:t>
            </a:r>
            <a:endParaRPr lang="en-US" dirty="0"/>
          </a:p>
        </p:txBody>
      </p:sp>
      <p:sp>
        <p:nvSpPr>
          <p:cNvPr id="10" name="TextBox 9"/>
          <p:cNvSpPr txBox="1"/>
          <p:nvPr/>
        </p:nvSpPr>
        <p:spPr>
          <a:xfrm>
            <a:off x="2604246" y="1568758"/>
            <a:ext cx="6463554"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EB4E6">
                    <a:lumMod val="20000"/>
                    <a:lumOff val="80000"/>
                  </a:srgbClr>
                </a:solidFill>
                <a:effectLst/>
                <a:uLnTx/>
                <a:uFillTx/>
                <a:latin typeface="Arial"/>
                <a:ea typeface="ＭＳ Ｐゴシック"/>
              </a:rPr>
              <a:t>NIWA</a:t>
            </a:r>
            <a:r>
              <a:rPr kumimoji="0" lang="en-US" sz="1800" b="0" i="0" u="none" strike="noStrike" kern="1200" cap="none" spc="0" normalizeH="0" baseline="0" noProof="0" dirty="0">
                <a:ln>
                  <a:noFill/>
                </a:ln>
                <a:solidFill>
                  <a:srgbClr val="5EB4E6">
                    <a:lumMod val="20000"/>
                    <a:lumOff val="80000"/>
                  </a:srgbClr>
                </a:solidFill>
                <a:effectLst/>
                <a:uLnTx/>
                <a:uFillTx/>
                <a:latin typeface="Arial"/>
                <a:ea typeface="ＭＳ Ｐゴシック"/>
              </a:rPr>
              <a:t> operates about 20% of 1300 hydrometric stations </a:t>
            </a:r>
            <a:br>
              <a:rPr kumimoji="0" lang="en-US" sz="1800" b="0" i="0" u="none" strike="noStrike" kern="1200" cap="none" spc="0" normalizeH="0" baseline="0" noProof="0" dirty="0">
                <a:ln>
                  <a:noFill/>
                </a:ln>
                <a:solidFill>
                  <a:srgbClr val="5EB4E6">
                    <a:lumMod val="20000"/>
                    <a:lumOff val="80000"/>
                  </a:srgbClr>
                </a:solidFill>
                <a:effectLst/>
                <a:uLnTx/>
                <a:uFillTx/>
                <a:latin typeface="Arial"/>
                <a:ea typeface="ＭＳ Ｐゴシック"/>
              </a:rPr>
            </a:br>
            <a:r>
              <a:rPr kumimoji="0" lang="en-US" sz="1800" b="0" i="0" u="none" strike="noStrike" kern="1200" cap="none" spc="0" normalizeH="0" baseline="0" noProof="0" dirty="0">
                <a:ln>
                  <a:noFill/>
                </a:ln>
                <a:solidFill>
                  <a:srgbClr val="5EB4E6">
                    <a:lumMod val="20000"/>
                    <a:lumOff val="80000"/>
                  </a:srgbClr>
                </a:solidFill>
                <a:effectLst/>
                <a:uLnTx/>
                <a:uFillTx/>
                <a:latin typeface="Arial"/>
                <a:ea typeface="ＭＳ Ｐゴシック"/>
              </a:rPr>
              <a:t>Regional authorities operate about 80% of stations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87790"/>
            <a:ext cx="1677108" cy="526928"/>
          </a:xfrm>
          <a:prstGeom prst="rect">
            <a:avLst/>
          </a:prstGeom>
          <a:noFill/>
          <a:ln w="19050" cmpd="sng">
            <a:solidFill>
              <a:schemeClr val="accent4">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671862" y="5883276"/>
            <a:ext cx="6783163" cy="533400"/>
          </a:xfrm>
          <a:prstGeom prst="rect">
            <a:avLst/>
          </a:prstGeom>
          <a:noFill/>
          <a:effectLst/>
        </p:spPr>
        <p:txBody>
          <a:bodyPr wrap="none" lIns="0" tIns="0" rIns="0" bIns="0" rtlCol="0" anchor="b">
            <a:noAutofit/>
          </a:bodyPr>
          <a:lstStyle>
            <a:defPPr>
              <a:defRPr lang="en-US"/>
            </a:defPPr>
            <a:lvl1pPr algn="r" eaLnBrk="0" hangingPunct="0">
              <a:defRPr sz="1400">
                <a:solidFill>
                  <a:schemeClr val="bg1"/>
                </a:solidFill>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white"/>
                </a:solidFill>
                <a:effectLst/>
                <a:uLnTx/>
                <a:uFillTx/>
                <a:latin typeface="Arial"/>
                <a:ea typeface="ＭＳ Ｐゴシック"/>
              </a:rPr>
              <a:t>Develop a federated </a:t>
            </a:r>
            <a:r>
              <a:rPr kumimoji="0" lang="en-NZ" sz="1400" b="0" i="0" u="none" strike="noStrike" kern="1200" cap="none" spc="0" normalizeH="0" baseline="0" noProof="0" dirty="0" smtClean="0">
                <a:ln>
                  <a:noFill/>
                </a:ln>
                <a:solidFill>
                  <a:prstClr val="white"/>
                </a:solidFill>
                <a:effectLst/>
                <a:uLnTx/>
                <a:uFillTx/>
                <a:latin typeface="Arial"/>
                <a:ea typeface="ＭＳ Ｐゴシック"/>
              </a:rPr>
              <a:t>hydrological information infrastructure . . .</a:t>
            </a:r>
            <a:endParaRPr kumimoji="0" lang="en-NZ" sz="1400" b="0" i="0" u="none" strike="noStrike" kern="1200" cap="none" spc="0" normalizeH="0" baseline="0" noProof="0" dirty="0">
              <a:ln>
                <a:noFill/>
              </a:ln>
              <a:solidFill>
                <a:prstClr val="white"/>
              </a:solidFill>
              <a:effectLst/>
              <a:uLnTx/>
              <a:uFillTx/>
              <a:latin typeface="Arial"/>
              <a:ea typeface="ＭＳ Ｐゴシック"/>
            </a:endParaRPr>
          </a:p>
          <a:p>
            <a:pPr marL="0" marR="0" lvl="0" indent="0" algn="r" defTabSz="914400" rtl="0" eaLnBrk="0" fontAlgn="auto" latinLnBrk="0" hangingPunct="0">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white"/>
                </a:solidFill>
                <a:effectLst/>
                <a:uLnTx/>
                <a:uFillTx/>
                <a:latin typeface="Arial"/>
                <a:ea typeface="ＭＳ Ｐゴシック"/>
              </a:rPr>
              <a:t>                    </a:t>
            </a:r>
            <a:r>
              <a:rPr kumimoji="0" lang="en-NZ" sz="1400" b="0" i="0" u="none" strike="noStrike" kern="1200" cap="none" spc="0" normalizeH="0" baseline="0" noProof="0" dirty="0" smtClean="0">
                <a:ln>
                  <a:noFill/>
                </a:ln>
                <a:solidFill>
                  <a:prstClr val="white"/>
                </a:solidFill>
                <a:effectLst/>
                <a:uLnTx/>
                <a:uFillTx/>
                <a:latin typeface="Arial"/>
                <a:ea typeface="ＭＳ Ｐゴシック"/>
              </a:rPr>
              <a:t>. . . linking nationally and regionally collected data</a:t>
            </a:r>
            <a:endParaRPr kumimoji="0" lang="en-NZ" sz="1400" b="0" i="0" u="none" strike="noStrike" kern="1200" cap="none" spc="0" normalizeH="0" baseline="0" noProof="0" dirty="0">
              <a:ln>
                <a:noFill/>
              </a:ln>
              <a:solidFill>
                <a:prstClr val="white"/>
              </a:solidFill>
              <a:effectLst/>
              <a:uLnTx/>
              <a:uFillTx/>
              <a:latin typeface="Arial"/>
              <a:ea typeface="ＭＳ Ｐゴシック"/>
            </a:endParaRP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274" y="2303297"/>
            <a:ext cx="2583949" cy="3429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438400"/>
            <a:ext cx="3038475" cy="29241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3743325" y="2314575"/>
            <a:ext cx="4879472" cy="3427307"/>
            <a:chOff x="3743325" y="2314575"/>
            <a:chExt cx="4879472" cy="3427307"/>
          </a:xfrm>
        </p:grpSpPr>
        <p:sp>
          <p:nvSpPr>
            <p:cNvPr id="16" name="Rectangle 15"/>
            <p:cNvSpPr/>
            <p:nvPr/>
          </p:nvSpPr>
          <p:spPr bwMode="auto">
            <a:xfrm>
              <a:off x="6308223" y="3352800"/>
              <a:ext cx="2314574" cy="1195249"/>
            </a:xfrm>
            <a:prstGeom prst="rect">
              <a:avLst/>
            </a:prstGeom>
            <a:solidFill>
              <a:schemeClr val="accent4">
                <a:lumMod val="75000"/>
              </a:schemeClr>
            </a:soli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rPr>
                <a:t>New Zealand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rPr>
                <a:t>Water Information System</a:t>
              </a:r>
            </a:p>
          </p:txBody>
        </p:sp>
        <p:pic>
          <p:nvPicPr>
            <p:cNvPr id="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3325" y="2314575"/>
              <a:ext cx="2524125" cy="3427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457256883"/>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3" y="618518"/>
            <a:ext cx="7773338" cy="628313"/>
          </a:xfrm>
        </p:spPr>
        <p:txBody>
          <a:bodyPr>
            <a:normAutofit/>
          </a:bodyPr>
          <a:lstStyle/>
          <a:p>
            <a:r>
              <a:rPr lang="en-NZ" dirty="0" smtClean="0"/>
              <a:t>Current State of Play for NZ – all Done!</a:t>
            </a:r>
            <a:endParaRPr lang="en-NZ"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3840" y="1298724"/>
            <a:ext cx="2801974" cy="5078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68072" y="1700302"/>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96037" y="3332824"/>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5266" y="4002758"/>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5857" y="5581929"/>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925861" y="2709401"/>
            <a:ext cx="1555234" cy="1376799"/>
            <a:chOff x="549258" y="1772816"/>
            <a:chExt cx="2073645" cy="1376799"/>
          </a:xfrm>
        </p:grpSpPr>
        <p:pic>
          <p:nvPicPr>
            <p:cNvPr id="18"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568" y="2098637"/>
              <a:ext cx="398339"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1335111" y="1772816"/>
              <a:ext cx="1280692" cy="923330"/>
            </a:xfrm>
            <a:prstGeom prst="rect">
              <a:avLst/>
            </a:prstGeom>
            <a:noFill/>
          </p:spPr>
          <p:txBody>
            <a:bodyPr wrap="none" rtlCol="0">
              <a:spAutoFit/>
            </a:bodyPr>
            <a:lstStyle/>
            <a:p>
              <a:pPr defTabSz="457200"/>
              <a:r>
                <a:rPr lang="en-NZ" sz="5400" b="1" dirty="0" smtClean="0">
                  <a:solidFill>
                    <a:prstClr val="black"/>
                  </a:solidFill>
                  <a:latin typeface="Century Gothic" pitchFamily="34" charset="0"/>
                </a:rPr>
                <a:t>16</a:t>
              </a:r>
              <a:endParaRPr lang="en-NZ" sz="5400" b="1" dirty="0">
                <a:solidFill>
                  <a:prstClr val="black"/>
                </a:solidFill>
                <a:latin typeface="Century Gothic" pitchFamily="34" charset="0"/>
              </a:endParaRPr>
            </a:p>
          </p:txBody>
        </p:sp>
        <p:sp>
          <p:nvSpPr>
            <p:cNvPr id="20" name="TextBox 19"/>
            <p:cNvSpPr txBox="1"/>
            <p:nvPr/>
          </p:nvSpPr>
          <p:spPr>
            <a:xfrm>
              <a:off x="549258" y="2626395"/>
              <a:ext cx="2073645" cy="523220"/>
            </a:xfrm>
            <a:prstGeom prst="rect">
              <a:avLst/>
            </a:prstGeom>
            <a:noFill/>
          </p:spPr>
          <p:txBody>
            <a:bodyPr wrap="none" rtlCol="0">
              <a:spAutoFit/>
            </a:bodyPr>
            <a:lstStyle/>
            <a:p>
              <a:pPr defTabSz="457200"/>
              <a:r>
                <a:rPr lang="en-NZ" sz="1400" b="1" dirty="0">
                  <a:solidFill>
                    <a:prstClr val="black"/>
                  </a:solidFill>
                  <a:latin typeface="Century Gothic" pitchFamily="34" charset="0"/>
                </a:rPr>
                <a:t>SOS2/WaterML2</a:t>
              </a:r>
            </a:p>
            <a:p>
              <a:pPr algn="ctr" defTabSz="457200"/>
              <a:r>
                <a:rPr lang="en-NZ" sz="1400" b="1" dirty="0">
                  <a:solidFill>
                    <a:prstClr val="black"/>
                  </a:solidFill>
                  <a:latin typeface="Century Gothic" pitchFamily="34" charset="0"/>
                </a:rPr>
                <a:t>now</a:t>
              </a:r>
            </a:p>
          </p:txBody>
        </p:sp>
      </p:grpSp>
      <p:pic>
        <p:nvPicPr>
          <p:cNvPr id="25"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1941" y="4725148"/>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8025" y="2613272"/>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66481" y="4201927"/>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68072" y="2887448"/>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654" y="5528894"/>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26162" y="3986396"/>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4293" y="2971896"/>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5888" y="3471584"/>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3" name="Group 32"/>
          <p:cNvGrpSpPr/>
          <p:nvPr/>
        </p:nvGrpSpPr>
        <p:grpSpPr>
          <a:xfrm>
            <a:off x="6864483" y="2741932"/>
            <a:ext cx="1555234" cy="1376799"/>
            <a:chOff x="549258" y="1772816"/>
            <a:chExt cx="2073643" cy="1376799"/>
          </a:xfrm>
        </p:grpSpPr>
        <p:pic>
          <p:nvPicPr>
            <p:cNvPr id="3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568" y="2098637"/>
              <a:ext cx="398339"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1335110" y="1772816"/>
              <a:ext cx="763457" cy="923330"/>
            </a:xfrm>
            <a:prstGeom prst="rect">
              <a:avLst/>
            </a:prstGeom>
            <a:noFill/>
          </p:spPr>
          <p:txBody>
            <a:bodyPr wrap="none" rtlCol="0">
              <a:spAutoFit/>
            </a:bodyPr>
            <a:lstStyle/>
            <a:p>
              <a:pPr defTabSz="457200"/>
              <a:r>
                <a:rPr lang="en-NZ" sz="5400" b="1" dirty="0">
                  <a:solidFill>
                    <a:prstClr val="black"/>
                  </a:solidFill>
                  <a:latin typeface="Century Gothic" pitchFamily="34" charset="0"/>
                </a:rPr>
                <a:t>3</a:t>
              </a:r>
            </a:p>
          </p:txBody>
        </p:sp>
        <p:sp>
          <p:nvSpPr>
            <p:cNvPr id="38" name="TextBox 37"/>
            <p:cNvSpPr txBox="1"/>
            <p:nvPr/>
          </p:nvSpPr>
          <p:spPr>
            <a:xfrm>
              <a:off x="549258" y="2626395"/>
              <a:ext cx="2073643" cy="523220"/>
            </a:xfrm>
            <a:prstGeom prst="rect">
              <a:avLst/>
            </a:prstGeom>
            <a:noFill/>
          </p:spPr>
          <p:txBody>
            <a:bodyPr wrap="none" rtlCol="0">
              <a:spAutoFit/>
            </a:bodyPr>
            <a:lstStyle/>
            <a:p>
              <a:pPr defTabSz="457200"/>
              <a:r>
                <a:rPr lang="en-NZ" sz="1400" b="1" dirty="0">
                  <a:solidFill>
                    <a:prstClr val="black"/>
                  </a:solidFill>
                  <a:latin typeface="Century Gothic" pitchFamily="34" charset="0"/>
                </a:rPr>
                <a:t>SOS2/WaterML2</a:t>
              </a:r>
            </a:p>
            <a:p>
              <a:pPr algn="ctr" defTabSz="457200"/>
              <a:r>
                <a:rPr lang="en-NZ" sz="1400" b="1" dirty="0">
                  <a:solidFill>
                    <a:prstClr val="black"/>
                  </a:solidFill>
                  <a:latin typeface="Century Gothic" pitchFamily="34" charset="0"/>
                </a:rPr>
                <a:t>now</a:t>
              </a:r>
            </a:p>
          </p:txBody>
        </p:sp>
      </p:grpSp>
      <p:sp>
        <p:nvSpPr>
          <p:cNvPr id="5" name="TextBox 4"/>
          <p:cNvSpPr txBox="1"/>
          <p:nvPr/>
        </p:nvSpPr>
        <p:spPr>
          <a:xfrm>
            <a:off x="443133" y="1700299"/>
            <a:ext cx="1919186" cy="707886"/>
          </a:xfrm>
          <a:prstGeom prst="rect">
            <a:avLst/>
          </a:prstGeom>
          <a:noFill/>
        </p:spPr>
        <p:txBody>
          <a:bodyPr wrap="square" rtlCol="0">
            <a:spAutoFit/>
          </a:bodyPr>
          <a:lstStyle/>
          <a:p>
            <a:pPr algn="ctr" defTabSz="457200"/>
            <a:r>
              <a:rPr lang="en-NZ" sz="2000" b="1" dirty="0">
                <a:solidFill>
                  <a:prstClr val="black"/>
                </a:solidFill>
              </a:rPr>
              <a:t>Local Government</a:t>
            </a:r>
          </a:p>
        </p:txBody>
      </p:sp>
      <p:sp>
        <p:nvSpPr>
          <p:cNvPr id="47" name="TextBox 46"/>
          <p:cNvSpPr txBox="1"/>
          <p:nvPr/>
        </p:nvSpPr>
        <p:spPr>
          <a:xfrm>
            <a:off x="6613325" y="1603292"/>
            <a:ext cx="1589585" cy="677108"/>
          </a:xfrm>
          <a:prstGeom prst="rect">
            <a:avLst/>
          </a:prstGeom>
          <a:noFill/>
        </p:spPr>
        <p:txBody>
          <a:bodyPr wrap="square" rtlCol="0">
            <a:spAutoFit/>
          </a:bodyPr>
          <a:lstStyle/>
          <a:p>
            <a:pPr algn="ctr" defTabSz="457200"/>
            <a:r>
              <a:rPr lang="en-NZ" sz="2000" b="1" dirty="0">
                <a:solidFill>
                  <a:prstClr val="black"/>
                </a:solidFill>
              </a:rPr>
              <a:t>National</a:t>
            </a:r>
            <a:r>
              <a:rPr lang="en-NZ" b="1" dirty="0">
                <a:solidFill>
                  <a:prstClr val="black"/>
                </a:solidFill>
              </a:rPr>
              <a:t> - CRIs</a:t>
            </a:r>
          </a:p>
        </p:txBody>
      </p:sp>
      <p:pic>
        <p:nvPicPr>
          <p:cNvPr id="40"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3467" y="2003405"/>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4917" y="2300880"/>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4917" y="3423296"/>
            <a:ext cx="298754" cy="39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0326" y="4545725"/>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SOS = Sensor Observation Service</a:t>
            </a:r>
          </a:p>
        </p:txBody>
      </p:sp>
      <p:pic>
        <p:nvPicPr>
          <p:cNvPr id="35" name="Picture 34"/>
          <p:cNvPicPr>
            <a:picLocks noChangeAspect="1"/>
          </p:cNvPicPr>
          <p:nvPr/>
        </p:nvPicPr>
        <p:blipFill>
          <a:blip r:embed="rId4"/>
          <a:stretch>
            <a:fillRect/>
          </a:stretch>
        </p:blipFill>
        <p:spPr>
          <a:xfrm>
            <a:off x="5248796" y="4452615"/>
            <a:ext cx="3736920" cy="1536896"/>
          </a:xfrm>
          <a:prstGeom prst="rect">
            <a:avLst/>
          </a:prstGeom>
          <a:ln w="3175">
            <a:solidFill>
              <a:schemeClr val="bg1">
                <a:lumMod val="65000"/>
              </a:schemeClr>
            </a:solidFill>
          </a:ln>
        </p:spPr>
      </p:pic>
      <p:sp>
        <p:nvSpPr>
          <p:cNvPr id="6" name="TextBox 5"/>
          <p:cNvSpPr txBox="1"/>
          <p:nvPr/>
        </p:nvSpPr>
        <p:spPr>
          <a:xfrm>
            <a:off x="443133" y="6007463"/>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Slide: Brent Watson, HRC</a:t>
            </a:r>
          </a:p>
        </p:txBody>
      </p:sp>
    </p:spTree>
    <p:extLst>
      <p:ext uri="{BB962C8B-B14F-4D97-AF65-F5344CB8AC3E}">
        <p14:creationId xmlns:p14="http://schemas.microsoft.com/office/powerpoint/2010/main" val="2953806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53574" cy="484632"/>
          </a:xfrm>
        </p:spPr>
        <p:txBody>
          <a:bodyPr/>
          <a:lstStyle/>
          <a:p>
            <a:r>
              <a:rPr lang="en-US" dirty="0" smtClean="0"/>
              <a:t>Data Sharing using Open Standards in LAWA</a:t>
            </a:r>
            <a:endParaRPr lang="en-US" dirty="0"/>
          </a:p>
        </p:txBody>
      </p:sp>
      <p:pic>
        <p:nvPicPr>
          <p:cNvPr id="3" name="Picture 2"/>
          <p:cNvPicPr>
            <a:picLocks noChangeAspect="1"/>
          </p:cNvPicPr>
          <p:nvPr/>
        </p:nvPicPr>
        <p:blipFill>
          <a:blip r:embed="rId2"/>
          <a:stretch>
            <a:fillRect/>
          </a:stretch>
        </p:blipFill>
        <p:spPr>
          <a:xfrm>
            <a:off x="6053958" y="1426994"/>
            <a:ext cx="2255971" cy="2524895"/>
          </a:xfrm>
          <a:prstGeom prst="rect">
            <a:avLst/>
          </a:prstGeom>
        </p:spPr>
      </p:pic>
      <p:sp>
        <p:nvSpPr>
          <p:cNvPr id="4" name="TextBox 3"/>
          <p:cNvSpPr txBox="1"/>
          <p:nvPr/>
        </p:nvSpPr>
        <p:spPr>
          <a:xfrm>
            <a:off x="228600" y="1155205"/>
            <a:ext cx="914400" cy="914400"/>
          </a:xfrm>
          <a:prstGeom prst="rect">
            <a:avLst/>
          </a:prstGeom>
          <a:noFill/>
          <a:effectLst/>
        </p:spPr>
        <p:txBody>
          <a:bodyPr wrap="none" lIns="0" tIns="0" rIns="0" bIns="0" rtlCol="0">
            <a:noAutofit/>
          </a:bodyPr>
          <a:lstStyle/>
          <a:p>
            <a:pPr marL="285750" indent="-285750" algn="l" eaLnBrk="0" hangingPunct="0">
              <a:lnSpc>
                <a:spcPts val="1800"/>
              </a:lnSpc>
              <a:buFont typeface="Arial" panose="020B0604020202020204" pitchFamily="34" charset="0"/>
              <a:buChar char="•"/>
            </a:pPr>
            <a:r>
              <a:rPr lang="en-US" sz="2000" b="1" dirty="0" smtClean="0">
                <a:solidFill>
                  <a:srgbClr val="0070C0"/>
                </a:solidFill>
                <a:ea typeface="+mn-ea"/>
                <a:cs typeface="+mn-cs"/>
              </a:rPr>
              <a:t>National synthesis without centralizing the data</a:t>
            </a:r>
          </a:p>
          <a:p>
            <a:pPr marL="285750" indent="-285750" algn="l" eaLnBrk="0" hangingPunct="0">
              <a:lnSpc>
                <a:spcPts val="1800"/>
              </a:lnSpc>
              <a:buFont typeface="Arial" panose="020B0604020202020204" pitchFamily="34" charset="0"/>
              <a:buChar char="•"/>
            </a:pPr>
            <a:endParaRPr lang="en-US" sz="2000" b="1" dirty="0">
              <a:solidFill>
                <a:srgbClr val="0070C0"/>
              </a:solidFill>
            </a:endParaRPr>
          </a:p>
          <a:p>
            <a:pPr marL="285750" indent="-285750" algn="l" eaLnBrk="0" hangingPunct="0">
              <a:lnSpc>
                <a:spcPts val="1800"/>
              </a:lnSpc>
              <a:buFont typeface="Arial" panose="020B0604020202020204" pitchFamily="34" charset="0"/>
              <a:buChar char="•"/>
            </a:pPr>
            <a:r>
              <a:rPr lang="en-US" sz="2000" b="1" dirty="0" smtClean="0">
                <a:solidFill>
                  <a:srgbClr val="0070C0"/>
                </a:solidFill>
                <a:ea typeface="+mn-ea"/>
                <a:cs typeface="+mn-cs"/>
              </a:rPr>
              <a:t>Each </a:t>
            </a:r>
            <a:r>
              <a:rPr lang="en-US" sz="2000" b="1" dirty="0" smtClean="0">
                <a:solidFill>
                  <a:srgbClr val="0070C0"/>
                </a:solidFill>
                <a:ea typeface="+mn-ea"/>
                <a:cs typeface="+mn-cs"/>
              </a:rPr>
              <a:t>region maintains its own data</a:t>
            </a:r>
          </a:p>
          <a:p>
            <a:pPr marL="285750" indent="-285750" algn="l" eaLnBrk="0" hangingPunct="0">
              <a:lnSpc>
                <a:spcPts val="1800"/>
              </a:lnSpc>
              <a:buFont typeface="Arial" panose="020B0604020202020204" pitchFamily="34" charset="0"/>
              <a:buChar char="•"/>
            </a:pPr>
            <a:endParaRPr lang="en-US" sz="2000" b="1" dirty="0">
              <a:solidFill>
                <a:srgbClr val="0070C0"/>
              </a:solidFill>
            </a:endParaRPr>
          </a:p>
          <a:p>
            <a:pPr marL="285750" indent="-285750" algn="l" eaLnBrk="0" hangingPunct="0">
              <a:lnSpc>
                <a:spcPts val="1800"/>
              </a:lnSpc>
              <a:buFont typeface="Arial" panose="020B0604020202020204" pitchFamily="34" charset="0"/>
              <a:buChar char="•"/>
            </a:pPr>
            <a:r>
              <a:rPr lang="en-US" sz="2000" b="1" dirty="0" smtClean="0">
                <a:solidFill>
                  <a:srgbClr val="0070C0"/>
                </a:solidFill>
                <a:ea typeface="+mn-ea"/>
                <a:cs typeface="+mn-cs"/>
              </a:rPr>
              <a:t>Data are accessed through “web services”</a:t>
            </a:r>
          </a:p>
          <a:p>
            <a:pPr marL="285750" indent="-285750" algn="l" eaLnBrk="0" hangingPunct="0">
              <a:lnSpc>
                <a:spcPts val="1800"/>
              </a:lnSpc>
              <a:buFont typeface="Arial" panose="020B0604020202020204" pitchFamily="34" charset="0"/>
              <a:buChar char="•"/>
            </a:pPr>
            <a:endParaRPr lang="en-US" sz="2000" b="1" dirty="0">
              <a:solidFill>
                <a:srgbClr val="0070C0"/>
              </a:solidFill>
            </a:endParaRPr>
          </a:p>
          <a:p>
            <a:pPr marL="285750" indent="-285750" algn="l" eaLnBrk="0" hangingPunct="0">
              <a:lnSpc>
                <a:spcPts val="1800"/>
              </a:lnSpc>
              <a:buFont typeface="Arial" panose="020B0604020202020204" pitchFamily="34" charset="0"/>
              <a:buChar char="•"/>
            </a:pPr>
            <a:r>
              <a:rPr lang="en-US" sz="2000" b="1" dirty="0" smtClean="0">
                <a:solidFill>
                  <a:srgbClr val="0070C0"/>
                </a:solidFill>
                <a:ea typeface="+mn-ea"/>
                <a:cs typeface="+mn-cs"/>
              </a:rPr>
              <a:t>Common language for water: WaterML2</a:t>
            </a:r>
          </a:p>
          <a:p>
            <a:pPr marL="285750" indent="-285750" algn="l" eaLnBrk="0" hangingPunct="0">
              <a:lnSpc>
                <a:spcPts val="1800"/>
              </a:lnSpc>
              <a:buFont typeface="Arial" panose="020B0604020202020204" pitchFamily="34" charset="0"/>
              <a:buChar char="•"/>
            </a:pPr>
            <a:endParaRPr lang="en-US" sz="2000" b="1" dirty="0">
              <a:solidFill>
                <a:srgbClr val="0070C0"/>
              </a:solidFill>
            </a:endParaRPr>
          </a:p>
          <a:p>
            <a:pPr marL="285750" indent="-285750" algn="l" eaLnBrk="0" hangingPunct="0">
              <a:lnSpc>
                <a:spcPts val="1800"/>
              </a:lnSpc>
              <a:buFont typeface="Arial" panose="020B0604020202020204" pitchFamily="34" charset="0"/>
              <a:buChar char="•"/>
            </a:pPr>
            <a:r>
              <a:rPr lang="en-US" sz="2000" b="1" dirty="0" smtClean="0">
                <a:solidFill>
                  <a:srgbClr val="0070C0"/>
                </a:solidFill>
                <a:ea typeface="+mn-ea"/>
                <a:cs typeface="+mn-cs"/>
              </a:rPr>
              <a:t>Open Geospatial Consortium standards</a:t>
            </a:r>
          </a:p>
          <a:p>
            <a:pPr marL="285750" indent="-285750" algn="l" eaLnBrk="0" hangingPunct="0">
              <a:lnSpc>
                <a:spcPts val="1800"/>
              </a:lnSpc>
              <a:buFont typeface="Arial" panose="020B0604020202020204" pitchFamily="34" charset="0"/>
              <a:buChar char="•"/>
            </a:pPr>
            <a:endParaRPr lang="en-US" sz="2000" b="1" dirty="0">
              <a:solidFill>
                <a:srgbClr val="0070C0"/>
              </a:solidFill>
            </a:endParaRPr>
          </a:p>
          <a:p>
            <a:pPr marL="285750" indent="-285750" algn="l" eaLnBrk="0" hangingPunct="0">
              <a:lnSpc>
                <a:spcPts val="1800"/>
              </a:lnSpc>
              <a:buFont typeface="Arial" panose="020B0604020202020204" pitchFamily="34" charset="0"/>
              <a:buChar char="•"/>
            </a:pPr>
            <a:r>
              <a:rPr lang="en-US" sz="2000" b="1" dirty="0" smtClean="0">
                <a:solidFill>
                  <a:srgbClr val="0070C0"/>
                </a:solidFill>
              </a:rPr>
              <a:t>All information “looks the same” to user</a:t>
            </a:r>
            <a:endParaRPr lang="en-US" sz="2000" b="1" dirty="0" smtClean="0">
              <a:solidFill>
                <a:srgbClr val="0070C0"/>
              </a:solidFill>
            </a:endParaRPr>
          </a:p>
          <a:p>
            <a:pPr algn="l" eaLnBrk="0" hangingPunct="0">
              <a:lnSpc>
                <a:spcPts val="1800"/>
              </a:lnSpc>
            </a:pPr>
            <a:endParaRPr lang="en-US" sz="2000" b="1" dirty="0" smtClean="0">
              <a:solidFill>
                <a:srgbClr val="0070C0"/>
              </a:solidFill>
            </a:endParaRPr>
          </a:p>
          <a:p>
            <a:pPr marL="285750" indent="-285750" algn="l" eaLnBrk="0" hangingPunct="0">
              <a:lnSpc>
                <a:spcPts val="1800"/>
              </a:lnSpc>
              <a:buFont typeface="Arial" panose="020B0604020202020204" pitchFamily="34" charset="0"/>
              <a:buChar char="•"/>
            </a:pPr>
            <a:endParaRPr lang="en-US" sz="2000" b="1" dirty="0">
              <a:solidFill>
                <a:srgbClr val="0070C0"/>
              </a:solidFill>
              <a:ea typeface="+mn-ea"/>
              <a:cs typeface="+mn-cs"/>
            </a:endParaRPr>
          </a:p>
          <a:p>
            <a:pPr marL="285750" indent="-285750" algn="l" eaLnBrk="0" hangingPunct="0">
              <a:lnSpc>
                <a:spcPts val="1800"/>
              </a:lnSpc>
              <a:buFont typeface="Arial" panose="020B0604020202020204" pitchFamily="34" charset="0"/>
              <a:buChar char="•"/>
            </a:pPr>
            <a:r>
              <a:rPr lang="en-US" sz="2200" b="1" i="1" dirty="0" smtClean="0">
                <a:solidFill>
                  <a:srgbClr val="FF0000"/>
                </a:solidFill>
              </a:rPr>
              <a:t>A tremendous technological achievement for New Zealand!!!</a:t>
            </a:r>
          </a:p>
        </p:txBody>
      </p:sp>
      <p:sp>
        <p:nvSpPr>
          <p:cNvPr id="5" name="TextBox 4"/>
          <p:cNvSpPr txBox="1"/>
          <p:nvPr/>
        </p:nvSpPr>
        <p:spPr>
          <a:xfrm>
            <a:off x="332992" y="4703398"/>
            <a:ext cx="914400" cy="914400"/>
          </a:xfrm>
          <a:prstGeom prst="rect">
            <a:avLst/>
          </a:prstGeom>
          <a:noFill/>
          <a:effectLst/>
        </p:spPr>
        <p:txBody>
          <a:bodyPr wrap="none" lIns="0" tIns="0" rIns="0" bIns="0" rtlCol="0">
            <a:noAutofit/>
          </a:bodyPr>
          <a:lstStyle/>
          <a:p>
            <a:pPr algn="l" eaLnBrk="0" hangingPunct="0">
              <a:lnSpc>
                <a:spcPts val="1800"/>
              </a:lnSpc>
            </a:pPr>
            <a:r>
              <a:rPr lang="en-US" b="1" dirty="0" smtClean="0">
                <a:solidFill>
                  <a:srgbClr val="0070C0"/>
                </a:solidFill>
              </a:rPr>
              <a:t>Credit: LAEMG, especially Horizons Regional Council</a:t>
            </a:r>
          </a:p>
          <a:p>
            <a:pPr algn="l" eaLnBrk="0" hangingPunct="0">
              <a:lnSpc>
                <a:spcPts val="1800"/>
              </a:lnSpc>
            </a:pPr>
            <a:r>
              <a:rPr lang="en-US" b="1" dirty="0" smtClean="0">
                <a:solidFill>
                  <a:srgbClr val="0070C0"/>
                </a:solidFill>
              </a:rPr>
              <a:t>Michael McCartney, Jeff Watson, Brent Watson, Sean Hodges</a:t>
            </a:r>
          </a:p>
          <a:p>
            <a:pPr algn="l" eaLnBrk="0" hangingPunct="0">
              <a:lnSpc>
                <a:spcPts val="1800"/>
              </a:lnSpc>
            </a:pPr>
            <a:r>
              <a:rPr lang="en-US" b="1" dirty="0" smtClean="0">
                <a:solidFill>
                  <a:srgbClr val="0070C0"/>
                </a:solidFill>
              </a:rPr>
              <a:t>NIWA, </a:t>
            </a:r>
            <a:r>
              <a:rPr lang="en-US" b="1" dirty="0" err="1" smtClean="0">
                <a:solidFill>
                  <a:srgbClr val="0070C0"/>
                </a:solidFill>
              </a:rPr>
              <a:t>Landcare</a:t>
            </a:r>
            <a:r>
              <a:rPr lang="en-US" b="1" dirty="0" smtClean="0">
                <a:solidFill>
                  <a:srgbClr val="0070C0"/>
                </a:solidFill>
              </a:rPr>
              <a:t>, </a:t>
            </a:r>
            <a:r>
              <a:rPr lang="en-US" b="1" dirty="0" err="1" smtClean="0">
                <a:solidFill>
                  <a:srgbClr val="0070C0"/>
                </a:solidFill>
              </a:rPr>
              <a:t>Kisters</a:t>
            </a:r>
            <a:r>
              <a:rPr lang="en-US" b="1" smtClean="0">
                <a:solidFill>
                  <a:srgbClr val="0070C0"/>
                </a:solidFill>
              </a:rPr>
              <a:t>, Hilltop, 52North</a:t>
            </a:r>
            <a:endParaRPr lang="en-US" b="1" dirty="0" smtClean="0">
              <a:solidFill>
                <a:srgbClr val="0070C0"/>
              </a:solidFill>
            </a:endParaRPr>
          </a:p>
        </p:txBody>
      </p:sp>
      <p:grpSp>
        <p:nvGrpSpPr>
          <p:cNvPr id="9" name="Group 8"/>
          <p:cNvGrpSpPr/>
          <p:nvPr/>
        </p:nvGrpSpPr>
        <p:grpSpPr>
          <a:xfrm>
            <a:off x="332992" y="5496929"/>
            <a:ext cx="8242025" cy="1256219"/>
            <a:chOff x="197349" y="5617798"/>
            <a:chExt cx="8242025" cy="1256219"/>
          </a:xfrm>
        </p:grpSpPr>
        <p:pic>
          <p:nvPicPr>
            <p:cNvPr id="7" name="Picture 6"/>
            <p:cNvPicPr>
              <a:picLocks noChangeAspect="1"/>
            </p:cNvPicPr>
            <p:nvPr/>
          </p:nvPicPr>
          <p:blipFill>
            <a:blip r:embed="rId3"/>
            <a:stretch>
              <a:fillRect/>
            </a:stretch>
          </p:blipFill>
          <p:spPr>
            <a:xfrm>
              <a:off x="197349" y="5617798"/>
              <a:ext cx="8242025" cy="1256219"/>
            </a:xfrm>
            <a:prstGeom prst="rect">
              <a:avLst/>
            </a:prstGeom>
          </p:spPr>
        </p:pic>
        <p:pic>
          <p:nvPicPr>
            <p:cNvPr id="8" name="Picture 7"/>
            <p:cNvPicPr>
              <a:picLocks noChangeAspect="1"/>
            </p:cNvPicPr>
            <p:nvPr/>
          </p:nvPicPr>
          <p:blipFill>
            <a:blip r:embed="rId4"/>
            <a:stretch>
              <a:fillRect/>
            </a:stretch>
          </p:blipFill>
          <p:spPr>
            <a:xfrm>
              <a:off x="5565227" y="6102961"/>
              <a:ext cx="1200314" cy="586874"/>
            </a:xfrm>
            <a:prstGeom prst="rect">
              <a:avLst/>
            </a:prstGeom>
          </p:spPr>
        </p:pic>
      </p:grpSp>
    </p:spTree>
    <p:extLst>
      <p:ext uri="{BB962C8B-B14F-4D97-AF65-F5344CB8AC3E}">
        <p14:creationId xmlns:p14="http://schemas.microsoft.com/office/powerpoint/2010/main" val="3098382505"/>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827579" cy="484632"/>
          </a:xfrm>
        </p:spPr>
        <p:txBody>
          <a:bodyPr/>
          <a:lstStyle/>
          <a:p>
            <a:r>
              <a:rPr lang="en-US" dirty="0" smtClean="0"/>
              <a:t>Per Capita Income of New Zealand 1870-2010</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106204601"/>
              </p:ext>
            </p:extLst>
          </p:nvPr>
        </p:nvGraphicFramePr>
        <p:xfrm>
          <a:off x="442454" y="1236534"/>
          <a:ext cx="8297917" cy="5008179"/>
        </p:xfrm>
        <a:graphic>
          <a:graphicData uri="http://schemas.openxmlformats.org/drawingml/2006/chart">
            <c:chart xmlns:c="http://schemas.openxmlformats.org/drawingml/2006/chart" xmlns:r="http://schemas.openxmlformats.org/officeDocument/2006/relationships" r:id="rId2"/>
          </a:graphicData>
        </a:graphic>
      </p:graphicFrame>
      <p:sp>
        <p:nvSpPr>
          <p:cNvPr id="4" name="Oval 3"/>
          <p:cNvSpPr/>
          <p:nvPr/>
        </p:nvSpPr>
        <p:spPr bwMode="auto">
          <a:xfrm>
            <a:off x="3526220" y="4824249"/>
            <a:ext cx="178676" cy="168165"/>
          </a:xfrm>
          <a:prstGeom prst="ellipse">
            <a:avLst/>
          </a:prstGeom>
          <a:ln w="28575">
            <a:solidFill>
              <a:schemeClr val="accent1">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5" name="Oval 4"/>
          <p:cNvSpPr/>
          <p:nvPr/>
        </p:nvSpPr>
        <p:spPr bwMode="auto">
          <a:xfrm>
            <a:off x="4960882" y="3941380"/>
            <a:ext cx="178676" cy="168165"/>
          </a:xfrm>
          <a:prstGeom prst="ellipse">
            <a:avLst/>
          </a:prstGeom>
          <a:ln w="28575">
            <a:solidFill>
              <a:schemeClr val="accent1">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6" name="Oval 5"/>
          <p:cNvSpPr/>
          <p:nvPr/>
        </p:nvSpPr>
        <p:spPr bwMode="auto">
          <a:xfrm>
            <a:off x="7346730" y="2154622"/>
            <a:ext cx="178676" cy="168165"/>
          </a:xfrm>
          <a:prstGeom prst="ellipse">
            <a:avLst/>
          </a:prstGeom>
          <a:ln w="28575">
            <a:solidFill>
              <a:schemeClr val="accent1">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0" name="TextBox 9"/>
          <p:cNvSpPr txBox="1"/>
          <p:nvPr/>
        </p:nvSpPr>
        <p:spPr>
          <a:xfrm>
            <a:off x="867573" y="1490274"/>
            <a:ext cx="914400" cy="914400"/>
          </a:xfrm>
          <a:prstGeom prst="rect">
            <a:avLst/>
          </a:prstGeom>
          <a:noFill/>
          <a:effectLst/>
        </p:spPr>
        <p:txBody>
          <a:bodyPr wrap="none" lIns="0" tIns="0" rIns="0" bIns="0" rtlCol="0">
            <a:noAutofit/>
          </a:bodyPr>
          <a:lstStyle/>
          <a:p>
            <a:pPr algn="l" eaLnBrk="0" hangingPunct="0">
              <a:lnSpc>
                <a:spcPts val="1800"/>
              </a:lnSpc>
            </a:pPr>
            <a:r>
              <a:rPr lang="en-US" sz="2000" b="1" dirty="0" smtClean="0">
                <a:solidFill>
                  <a:schemeClr val="accent1">
                    <a:lumMod val="50000"/>
                  </a:schemeClr>
                </a:solidFill>
              </a:rPr>
              <a:t>Constant $ per capita</a:t>
            </a:r>
          </a:p>
          <a:p>
            <a:pPr algn="l" eaLnBrk="0" hangingPunct="0">
              <a:lnSpc>
                <a:spcPts val="1800"/>
              </a:lnSpc>
            </a:pPr>
            <a:r>
              <a:rPr lang="en-US" sz="2000" b="1" dirty="0" smtClean="0">
                <a:solidFill>
                  <a:schemeClr val="accent1">
                    <a:lumMod val="50000"/>
                  </a:schemeClr>
                </a:solidFill>
              </a:rPr>
              <a:t>(relative scale)</a:t>
            </a:r>
          </a:p>
        </p:txBody>
      </p:sp>
      <p:sp>
        <p:nvSpPr>
          <p:cNvPr id="11" name="TextBox 10"/>
          <p:cNvSpPr txBox="1"/>
          <p:nvPr/>
        </p:nvSpPr>
        <p:spPr>
          <a:xfrm>
            <a:off x="867573" y="6400800"/>
            <a:ext cx="914400" cy="914400"/>
          </a:xfrm>
          <a:prstGeom prst="rect">
            <a:avLst/>
          </a:prstGeom>
          <a:noFill/>
          <a:effectLst/>
        </p:spPr>
        <p:txBody>
          <a:bodyPr wrap="none" lIns="0" tIns="0" rIns="0" bIns="0" rtlCol="0">
            <a:noAutofit/>
          </a:bodyPr>
          <a:lstStyle/>
          <a:p>
            <a:pPr eaLnBrk="0" hangingPunct="0">
              <a:lnSpc>
                <a:spcPts val="1800"/>
              </a:lnSpc>
            </a:pPr>
            <a:r>
              <a:rPr lang="en-US" sz="1400" b="1" dirty="0" smtClean="0">
                <a:ea typeface="+mn-ea"/>
                <a:cs typeface="+mn-cs"/>
              </a:rPr>
              <a:t>Source: </a:t>
            </a:r>
            <a:r>
              <a:rPr lang="en-US" sz="1400" b="1" dirty="0"/>
              <a:t>Maddison Project, http://www.ggdc.net/maddison/maddison-project/data.htm</a:t>
            </a:r>
            <a:endParaRPr lang="en-US" sz="1400" b="1" dirty="0" smtClean="0">
              <a:ea typeface="+mn-ea"/>
              <a:cs typeface="+mn-cs"/>
            </a:endParaRPr>
          </a:p>
        </p:txBody>
      </p:sp>
      <p:grpSp>
        <p:nvGrpSpPr>
          <p:cNvPr id="13" name="Group 12"/>
          <p:cNvGrpSpPr/>
          <p:nvPr/>
        </p:nvGrpSpPr>
        <p:grpSpPr>
          <a:xfrm>
            <a:off x="1070941" y="2019241"/>
            <a:ext cx="7374121" cy="3761448"/>
            <a:chOff x="1070941" y="2019241"/>
            <a:chExt cx="7374121" cy="3761448"/>
          </a:xfrm>
        </p:grpSpPr>
        <p:sp>
          <p:nvSpPr>
            <p:cNvPr id="7" name="TextBox 6"/>
            <p:cNvSpPr txBox="1"/>
            <p:nvPr/>
          </p:nvSpPr>
          <p:spPr>
            <a:xfrm>
              <a:off x="3820510" y="4866289"/>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solidFill>
                    <a:schemeClr val="accent1">
                      <a:lumMod val="50000"/>
                    </a:schemeClr>
                  </a:solidFill>
                  <a:ea typeface="+mn-ea"/>
                  <a:cs typeface="+mn-cs"/>
                </a:rPr>
                <a:t>$1</a:t>
              </a:r>
              <a:r>
                <a:rPr lang="en-US" sz="2400" b="1" dirty="0" smtClean="0">
                  <a:solidFill>
                    <a:schemeClr val="accent1">
                      <a:lumMod val="75000"/>
                    </a:schemeClr>
                  </a:solidFill>
                  <a:ea typeface="+mn-ea"/>
                  <a:cs typeface="+mn-cs"/>
                </a:rPr>
                <a:t>– My father</a:t>
              </a:r>
            </a:p>
          </p:txBody>
        </p:sp>
        <p:sp>
          <p:nvSpPr>
            <p:cNvPr id="8" name="TextBox 7"/>
            <p:cNvSpPr txBox="1"/>
            <p:nvPr/>
          </p:nvSpPr>
          <p:spPr>
            <a:xfrm>
              <a:off x="5157952" y="3962400"/>
              <a:ext cx="914400" cy="903889"/>
            </a:xfrm>
            <a:prstGeom prst="rect">
              <a:avLst/>
            </a:prstGeom>
            <a:noFill/>
            <a:effectLst/>
          </p:spPr>
          <p:txBody>
            <a:bodyPr wrap="none" lIns="0" tIns="0" rIns="0" bIns="0" rtlCol="0">
              <a:noAutofit/>
            </a:bodyPr>
            <a:lstStyle/>
            <a:p>
              <a:pPr algn="l" eaLnBrk="0" hangingPunct="0">
                <a:lnSpc>
                  <a:spcPts val="1800"/>
                </a:lnSpc>
              </a:pPr>
              <a:r>
                <a:rPr lang="en-US" sz="2400" b="1" dirty="0" smtClean="0">
                  <a:solidFill>
                    <a:schemeClr val="accent1">
                      <a:lumMod val="50000"/>
                    </a:schemeClr>
                  </a:solidFill>
                  <a:ea typeface="+mn-ea"/>
                  <a:cs typeface="+mn-cs"/>
                </a:rPr>
                <a:t> $2 </a:t>
              </a:r>
              <a:r>
                <a:rPr lang="en-US" sz="2400" b="1" dirty="0" smtClean="0">
                  <a:solidFill>
                    <a:schemeClr val="accent1">
                      <a:lumMod val="75000"/>
                    </a:schemeClr>
                  </a:solidFill>
                  <a:ea typeface="+mn-ea"/>
                  <a:cs typeface="+mn-cs"/>
                </a:rPr>
                <a:t>–</a:t>
              </a:r>
              <a:r>
                <a:rPr lang="en-US" sz="2400" b="1" dirty="0" smtClean="0">
                  <a:solidFill>
                    <a:schemeClr val="accent1">
                      <a:lumMod val="50000"/>
                    </a:schemeClr>
                  </a:solidFill>
                  <a:ea typeface="+mn-ea"/>
                  <a:cs typeface="+mn-cs"/>
                </a:rPr>
                <a:t> </a:t>
              </a:r>
              <a:r>
                <a:rPr lang="en-US" sz="2400" b="1" dirty="0" smtClean="0">
                  <a:solidFill>
                    <a:schemeClr val="accent1">
                      <a:lumMod val="75000"/>
                    </a:schemeClr>
                  </a:solidFill>
                  <a:ea typeface="+mn-ea"/>
                  <a:cs typeface="+mn-cs"/>
                </a:rPr>
                <a:t>Me</a:t>
              </a:r>
            </a:p>
          </p:txBody>
        </p:sp>
        <p:sp>
          <p:nvSpPr>
            <p:cNvPr id="9" name="TextBox 8"/>
            <p:cNvSpPr txBox="1"/>
            <p:nvPr/>
          </p:nvSpPr>
          <p:spPr>
            <a:xfrm>
              <a:off x="7530662" y="2154622"/>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solidFill>
                    <a:schemeClr val="accent1">
                      <a:lumMod val="50000"/>
                    </a:schemeClr>
                  </a:solidFill>
                  <a:ea typeface="+mn-ea"/>
                  <a:cs typeface="+mn-cs"/>
                </a:rPr>
                <a:t> $4 </a:t>
              </a:r>
              <a:r>
                <a:rPr lang="en-US" sz="2400" b="1" dirty="0" smtClean="0">
                  <a:solidFill>
                    <a:schemeClr val="accent1">
                      <a:lumMod val="75000"/>
                    </a:schemeClr>
                  </a:solidFill>
                  <a:ea typeface="+mn-ea"/>
                  <a:cs typeface="+mn-cs"/>
                </a:rPr>
                <a:t>– Now</a:t>
              </a:r>
            </a:p>
          </p:txBody>
        </p:sp>
        <p:pic>
          <p:nvPicPr>
            <p:cNvPr id="12" name="Picture 11"/>
            <p:cNvPicPr>
              <a:picLocks noChangeAspect="1"/>
            </p:cNvPicPr>
            <p:nvPr/>
          </p:nvPicPr>
          <p:blipFill>
            <a:blip r:embed="rId3"/>
            <a:stretch>
              <a:fillRect/>
            </a:stretch>
          </p:blipFill>
          <p:spPr>
            <a:xfrm>
              <a:off x="1070941" y="2019241"/>
              <a:ext cx="2031193" cy="2663901"/>
            </a:xfrm>
            <a:prstGeom prst="rect">
              <a:avLst/>
            </a:prstGeom>
          </p:spPr>
        </p:pic>
      </p:grpSp>
    </p:spTree>
    <p:extLst>
      <p:ext uri="{BB962C8B-B14F-4D97-AF65-F5344CB8AC3E}">
        <p14:creationId xmlns:p14="http://schemas.microsoft.com/office/powerpoint/2010/main" val="6916771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8746" y="313419"/>
            <a:ext cx="4721061" cy="1336965"/>
          </a:xfrm>
          <a:prstGeom prst="rect">
            <a:avLst/>
          </a:prstGeom>
          <a:ln w="3175">
            <a:solidFill>
              <a:schemeClr val="bg1">
                <a:lumMod val="65000"/>
              </a:schemeClr>
            </a:solidFill>
          </a:ln>
        </p:spPr>
      </p:pic>
      <p:sp>
        <p:nvSpPr>
          <p:cNvPr id="5" name="Rectangle 4"/>
          <p:cNvSpPr/>
          <p:nvPr/>
        </p:nvSpPr>
        <p:spPr>
          <a:xfrm>
            <a:off x="2228191" y="6195904"/>
            <a:ext cx="5827987" cy="369332"/>
          </a:xfrm>
          <a:prstGeom prst="rect">
            <a:avLst/>
          </a:prstGeom>
        </p:spPr>
        <p:txBody>
          <a:bodyPr wrap="square">
            <a:spAutoFit/>
          </a:bodyPr>
          <a:lstStyle/>
          <a:p>
            <a:r>
              <a:rPr lang="en-US" dirty="0"/>
              <a:t>http://www.wmo.int/pages/prog/hwrp/chy/whos</a:t>
            </a:r>
            <a:r>
              <a:rPr lang="en-US" dirty="0" smtClean="0"/>
              <a:t>/ </a:t>
            </a:r>
            <a:endParaRPr lang="en-US" dirty="0"/>
          </a:p>
        </p:txBody>
      </p:sp>
      <p:pic>
        <p:nvPicPr>
          <p:cNvPr id="6" name="Picture 5"/>
          <p:cNvPicPr>
            <a:picLocks noChangeAspect="1"/>
          </p:cNvPicPr>
          <p:nvPr/>
        </p:nvPicPr>
        <p:blipFill>
          <a:blip r:embed="rId3"/>
          <a:stretch>
            <a:fillRect/>
          </a:stretch>
        </p:blipFill>
        <p:spPr>
          <a:xfrm>
            <a:off x="3750243" y="2334131"/>
            <a:ext cx="5393757" cy="3770723"/>
          </a:xfrm>
          <a:prstGeom prst="rect">
            <a:avLst/>
          </a:prstGeom>
        </p:spPr>
      </p:pic>
      <p:pic>
        <p:nvPicPr>
          <p:cNvPr id="8" name="Picture 7"/>
          <p:cNvPicPr>
            <a:picLocks noChangeAspect="1"/>
          </p:cNvPicPr>
          <p:nvPr/>
        </p:nvPicPr>
        <p:blipFill>
          <a:blip r:embed="rId4"/>
          <a:stretch>
            <a:fillRect/>
          </a:stretch>
        </p:blipFill>
        <p:spPr>
          <a:xfrm>
            <a:off x="73811" y="2493140"/>
            <a:ext cx="3591088" cy="3452703"/>
          </a:xfrm>
          <a:prstGeom prst="rect">
            <a:avLst/>
          </a:prstGeom>
        </p:spPr>
      </p:pic>
      <p:sp>
        <p:nvSpPr>
          <p:cNvPr id="9" name="TextBox 8"/>
          <p:cNvSpPr txBox="1"/>
          <p:nvPr/>
        </p:nvSpPr>
        <p:spPr>
          <a:xfrm>
            <a:off x="5029199" y="3389585"/>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Current Flow Data for the Hutt River at </a:t>
            </a:r>
            <a:r>
              <a:rPr lang="en-US" sz="1400" b="1" dirty="0" err="1" smtClean="0">
                <a:ea typeface="+mn-ea"/>
                <a:cs typeface="+mn-cs"/>
              </a:rPr>
              <a:t>Kaitoke</a:t>
            </a:r>
            <a:endParaRPr lang="en-US" sz="1400" b="1" dirty="0" smtClean="0">
              <a:ea typeface="+mn-ea"/>
              <a:cs typeface="+mn-cs"/>
            </a:endParaRPr>
          </a:p>
        </p:txBody>
      </p:sp>
      <p:sp>
        <p:nvSpPr>
          <p:cNvPr id="10" name="TextBox 9"/>
          <p:cNvSpPr txBox="1"/>
          <p:nvPr/>
        </p:nvSpPr>
        <p:spPr>
          <a:xfrm>
            <a:off x="7940566" y="4745421"/>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30 May 2017</a:t>
            </a:r>
          </a:p>
        </p:txBody>
      </p:sp>
      <p:cxnSp>
        <p:nvCxnSpPr>
          <p:cNvPr id="12" name="Straight Arrow Connector 11"/>
          <p:cNvCxnSpPr/>
          <p:nvPr/>
        </p:nvCxnSpPr>
        <p:spPr bwMode="auto">
          <a:xfrm>
            <a:off x="8292662" y="4966138"/>
            <a:ext cx="425669" cy="299545"/>
          </a:xfrm>
          <a:prstGeom prst="straightConnector1">
            <a:avLst/>
          </a:prstGeom>
          <a:noFill/>
          <a:ln w="19050" cap="flat" cmpd="sng" algn="ctr">
            <a:solidFill>
              <a:schemeClr val="tx2"/>
            </a:solidFill>
            <a:prstDash val="solid"/>
            <a:round/>
            <a:headEnd type="none" w="med" len="med"/>
            <a:tailEnd type="triangle"/>
          </a:ln>
          <a:effectLst/>
        </p:spPr>
      </p:cxnSp>
      <p:sp>
        <p:nvSpPr>
          <p:cNvPr id="14" name="TextBox 13"/>
          <p:cNvSpPr txBox="1"/>
          <p:nvPr/>
        </p:nvSpPr>
        <p:spPr>
          <a:xfrm>
            <a:off x="367862" y="1986456"/>
            <a:ext cx="914400" cy="914400"/>
          </a:xfrm>
          <a:prstGeom prst="rect">
            <a:avLst/>
          </a:prstGeom>
          <a:noFill/>
          <a:effectLst/>
        </p:spPr>
        <p:txBody>
          <a:bodyPr wrap="none" lIns="0" tIns="0" rIns="0" bIns="0" rtlCol="0">
            <a:noAutofit/>
          </a:bodyPr>
          <a:lstStyle/>
          <a:p>
            <a:pPr algn="l" eaLnBrk="0" hangingPunct="0">
              <a:lnSpc>
                <a:spcPts val="1800"/>
              </a:lnSpc>
            </a:pPr>
            <a:r>
              <a:rPr lang="en-US" sz="2000" b="1" dirty="0" smtClean="0">
                <a:ea typeface="+mn-ea"/>
                <a:cs typeface="+mn-cs"/>
              </a:rPr>
              <a:t>New Zealand data globally accessible</a:t>
            </a:r>
          </a:p>
        </p:txBody>
      </p:sp>
      <p:pic>
        <p:nvPicPr>
          <p:cNvPr id="15" name="Picture 14"/>
          <p:cNvPicPr>
            <a:picLocks noChangeAspect="1"/>
          </p:cNvPicPr>
          <p:nvPr/>
        </p:nvPicPr>
        <p:blipFill>
          <a:blip r:embed="rId5"/>
          <a:stretch>
            <a:fillRect/>
          </a:stretch>
        </p:blipFill>
        <p:spPr>
          <a:xfrm>
            <a:off x="5241381" y="313419"/>
            <a:ext cx="3763637" cy="1855996"/>
          </a:xfrm>
          <a:prstGeom prst="rect">
            <a:avLst/>
          </a:prstGeom>
        </p:spPr>
      </p:pic>
      <p:sp>
        <p:nvSpPr>
          <p:cNvPr id="16" name="TextBox 15"/>
          <p:cNvSpPr txBox="1"/>
          <p:nvPr/>
        </p:nvSpPr>
        <p:spPr>
          <a:xfrm>
            <a:off x="8505496" y="1431898"/>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NIWA</a:t>
            </a:r>
          </a:p>
        </p:txBody>
      </p:sp>
    </p:spTree>
    <p:extLst>
      <p:ext uri="{BB962C8B-B14F-4D97-AF65-F5344CB8AC3E}">
        <p14:creationId xmlns:p14="http://schemas.microsoft.com/office/powerpoint/2010/main" val="1778300363"/>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Opportunity</a:t>
            </a:r>
            <a:endParaRPr lang="en-US" dirty="0"/>
          </a:p>
        </p:txBody>
      </p:sp>
      <p:sp>
        <p:nvSpPr>
          <p:cNvPr id="3" name="Content Placeholder 2"/>
          <p:cNvSpPr>
            <a:spLocks noGrp="1"/>
          </p:cNvSpPr>
          <p:nvPr>
            <p:ph idx="4294967295"/>
          </p:nvPr>
        </p:nvSpPr>
        <p:spPr>
          <a:xfrm>
            <a:off x="457200" y="1216572"/>
            <a:ext cx="7886700" cy="2822575"/>
          </a:xfrm>
        </p:spPr>
        <p:txBody>
          <a:bodyPr>
            <a:normAutofit/>
          </a:bodyPr>
          <a:lstStyle/>
          <a:p>
            <a:r>
              <a:rPr lang="en-US" dirty="0" smtClean="0"/>
              <a:t>New </a:t>
            </a:r>
            <a:r>
              <a:rPr lang="en-US" dirty="0" smtClean="0">
                <a:solidFill>
                  <a:schemeClr val="tx2">
                    <a:lumMod val="75000"/>
                    <a:lumOff val="25000"/>
                  </a:schemeClr>
                </a:solidFill>
              </a:rPr>
              <a:t>National Water Center </a:t>
            </a:r>
            <a:r>
              <a:rPr lang="en-US" dirty="0" smtClean="0"/>
              <a:t>established on the Tuscaloosa campus of University of Alabama by the National Weather Service and federal agency partners</a:t>
            </a:r>
          </a:p>
          <a:p>
            <a:r>
              <a:rPr lang="en-US" dirty="0" smtClean="0"/>
              <a:t>Has a mission to assess hydrology in a new way at the </a:t>
            </a:r>
            <a:r>
              <a:rPr lang="en-US" dirty="0" smtClean="0">
                <a:solidFill>
                  <a:schemeClr val="tx2">
                    <a:lumMod val="75000"/>
                    <a:lumOff val="25000"/>
                  </a:schemeClr>
                </a:solidFill>
              </a:rPr>
              <a:t>continental scale </a:t>
            </a:r>
            <a:r>
              <a:rPr lang="en-US" dirty="0" smtClean="0"/>
              <a:t>for the United States</a:t>
            </a: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088" t="10905" b="7549"/>
          <a:stretch/>
        </p:blipFill>
        <p:spPr bwMode="auto">
          <a:xfrm>
            <a:off x="1" y="4122886"/>
            <a:ext cx="9143999" cy="2735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5380222"/>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119"/>
          <p:cNvPicPr>
            <a:picLocks noChangeAspect="1"/>
          </p:cNvPicPr>
          <p:nvPr/>
        </p:nvPicPr>
        <p:blipFill>
          <a:blip r:embed="rId3"/>
          <a:stretch>
            <a:fillRect/>
          </a:stretch>
        </p:blipFill>
        <p:spPr>
          <a:xfrm>
            <a:off x="-209231" y="457200"/>
            <a:ext cx="7739862" cy="584359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63198" y="4671001"/>
            <a:ext cx="1594520" cy="1572374"/>
          </a:xfrm>
          <a:prstGeom prst="rect">
            <a:avLst/>
          </a:prstGeom>
        </p:spPr>
      </p:pic>
      <p:sp>
        <p:nvSpPr>
          <p:cNvPr id="19" name="Freeform 18"/>
          <p:cNvSpPr/>
          <p:nvPr/>
        </p:nvSpPr>
        <p:spPr>
          <a:xfrm>
            <a:off x="4693231" y="2763717"/>
            <a:ext cx="868235" cy="686772"/>
          </a:xfrm>
          <a:custGeom>
            <a:avLst/>
            <a:gdLst>
              <a:gd name="connsiteX0" fmla="*/ 0 w 868235"/>
              <a:gd name="connsiteY0" fmla="*/ 0 h 686772"/>
              <a:gd name="connsiteX1" fmla="*/ 518349 w 868235"/>
              <a:gd name="connsiteY1" fmla="*/ 298033 h 686772"/>
              <a:gd name="connsiteX2" fmla="*/ 868235 w 868235"/>
              <a:gd name="connsiteY2" fmla="*/ 686772 h 686772"/>
            </a:gdLst>
            <a:ahLst/>
            <a:cxnLst>
              <a:cxn ang="0">
                <a:pos x="connsiteX0" y="connsiteY0"/>
              </a:cxn>
              <a:cxn ang="0">
                <a:pos x="connsiteX1" y="connsiteY1"/>
              </a:cxn>
              <a:cxn ang="0">
                <a:pos x="connsiteX2" y="connsiteY2"/>
              </a:cxn>
            </a:cxnLst>
            <a:rect l="l" t="t" r="r" b="b"/>
            <a:pathLst>
              <a:path w="868235" h="686772">
                <a:moveTo>
                  <a:pt x="0" y="0"/>
                </a:moveTo>
                <a:cubicBezTo>
                  <a:pt x="186821" y="91785"/>
                  <a:pt x="373643" y="183571"/>
                  <a:pt x="518349" y="298033"/>
                </a:cubicBezTo>
                <a:cubicBezTo>
                  <a:pt x="663055" y="412495"/>
                  <a:pt x="868235" y="686772"/>
                  <a:pt x="868235" y="686772"/>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20" name="Freeform 19"/>
          <p:cNvSpPr/>
          <p:nvPr/>
        </p:nvSpPr>
        <p:spPr>
          <a:xfrm>
            <a:off x="4524768" y="3154681"/>
            <a:ext cx="1036698" cy="269892"/>
          </a:xfrm>
          <a:custGeom>
            <a:avLst/>
            <a:gdLst>
              <a:gd name="connsiteX0" fmla="*/ 0 w 1036698"/>
              <a:gd name="connsiteY0" fmla="*/ 23690 h 269892"/>
              <a:gd name="connsiteX1" fmla="*/ 414679 w 1036698"/>
              <a:gd name="connsiteY1" fmla="*/ 23690 h 269892"/>
              <a:gd name="connsiteX2" fmla="*/ 1036698 w 1036698"/>
              <a:gd name="connsiteY2" fmla="*/ 269892 h 269892"/>
            </a:gdLst>
            <a:ahLst/>
            <a:cxnLst>
              <a:cxn ang="0">
                <a:pos x="connsiteX0" y="connsiteY0"/>
              </a:cxn>
              <a:cxn ang="0">
                <a:pos x="connsiteX1" y="connsiteY1"/>
              </a:cxn>
              <a:cxn ang="0">
                <a:pos x="connsiteX2" y="connsiteY2"/>
              </a:cxn>
            </a:cxnLst>
            <a:rect l="l" t="t" r="r" b="b"/>
            <a:pathLst>
              <a:path w="1036698" h="269892">
                <a:moveTo>
                  <a:pt x="0" y="23690"/>
                </a:moveTo>
                <a:cubicBezTo>
                  <a:pt x="120948" y="3173"/>
                  <a:pt x="241896" y="-17344"/>
                  <a:pt x="414679" y="23690"/>
                </a:cubicBezTo>
                <a:cubicBezTo>
                  <a:pt x="587462" y="64724"/>
                  <a:pt x="1036698" y="269892"/>
                  <a:pt x="1036698" y="269892"/>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22" name="Freeform 21"/>
          <p:cNvSpPr/>
          <p:nvPr/>
        </p:nvSpPr>
        <p:spPr>
          <a:xfrm>
            <a:off x="5380044" y="3437531"/>
            <a:ext cx="214217" cy="557192"/>
          </a:xfrm>
          <a:custGeom>
            <a:avLst/>
            <a:gdLst>
              <a:gd name="connsiteX0" fmla="*/ 0 w 214217"/>
              <a:gd name="connsiteY0" fmla="*/ 557192 h 557192"/>
              <a:gd name="connsiteX1" fmla="*/ 207339 w 214217"/>
              <a:gd name="connsiteY1" fmla="*/ 362823 h 557192"/>
              <a:gd name="connsiteX2" fmla="*/ 168463 w 214217"/>
              <a:gd name="connsiteY2" fmla="*/ 0 h 557192"/>
            </a:gdLst>
            <a:ahLst/>
            <a:cxnLst>
              <a:cxn ang="0">
                <a:pos x="connsiteX0" y="connsiteY0"/>
              </a:cxn>
              <a:cxn ang="0">
                <a:pos x="connsiteX1" y="connsiteY1"/>
              </a:cxn>
              <a:cxn ang="0">
                <a:pos x="connsiteX2" y="connsiteY2"/>
              </a:cxn>
            </a:cxnLst>
            <a:rect l="l" t="t" r="r" b="b"/>
            <a:pathLst>
              <a:path w="214217" h="557192">
                <a:moveTo>
                  <a:pt x="0" y="557192"/>
                </a:moveTo>
                <a:cubicBezTo>
                  <a:pt x="89631" y="506440"/>
                  <a:pt x="179262" y="455688"/>
                  <a:pt x="207339" y="362823"/>
                </a:cubicBezTo>
                <a:cubicBezTo>
                  <a:pt x="235416" y="269958"/>
                  <a:pt x="168463" y="0"/>
                  <a:pt x="168463" y="0"/>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24" name="Freeform 23"/>
          <p:cNvSpPr/>
          <p:nvPr/>
        </p:nvSpPr>
        <p:spPr>
          <a:xfrm>
            <a:off x="4706190" y="1843702"/>
            <a:ext cx="868239" cy="1554955"/>
          </a:xfrm>
          <a:custGeom>
            <a:avLst/>
            <a:gdLst>
              <a:gd name="connsiteX0" fmla="*/ 0 w 868239"/>
              <a:gd name="connsiteY0" fmla="*/ 0 h 1554955"/>
              <a:gd name="connsiteX1" fmla="*/ 388762 w 868239"/>
              <a:gd name="connsiteY1" fmla="*/ 323949 h 1554955"/>
              <a:gd name="connsiteX2" fmla="*/ 790482 w 868239"/>
              <a:gd name="connsiteY2" fmla="*/ 945931 h 1554955"/>
              <a:gd name="connsiteX3" fmla="*/ 868234 w 868239"/>
              <a:gd name="connsiteY3" fmla="*/ 1554955 h 1554955"/>
            </a:gdLst>
            <a:ahLst/>
            <a:cxnLst>
              <a:cxn ang="0">
                <a:pos x="connsiteX0" y="connsiteY0"/>
              </a:cxn>
              <a:cxn ang="0">
                <a:pos x="connsiteX1" y="connsiteY1"/>
              </a:cxn>
              <a:cxn ang="0">
                <a:pos x="connsiteX2" y="connsiteY2"/>
              </a:cxn>
              <a:cxn ang="0">
                <a:pos x="connsiteX3" y="connsiteY3"/>
              </a:cxn>
            </a:cxnLst>
            <a:rect l="l" t="t" r="r" b="b"/>
            <a:pathLst>
              <a:path w="868239" h="1554955">
                <a:moveTo>
                  <a:pt x="0" y="0"/>
                </a:moveTo>
                <a:cubicBezTo>
                  <a:pt x="128507" y="83147"/>
                  <a:pt x="257015" y="166294"/>
                  <a:pt x="388762" y="323949"/>
                </a:cubicBezTo>
                <a:cubicBezTo>
                  <a:pt x="520509" y="481604"/>
                  <a:pt x="710570" y="740763"/>
                  <a:pt x="790482" y="945931"/>
                </a:cubicBezTo>
                <a:cubicBezTo>
                  <a:pt x="870394" y="1151099"/>
                  <a:pt x="868234" y="1554955"/>
                  <a:pt x="868234" y="1554955"/>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25" name="Freeform 24"/>
          <p:cNvSpPr/>
          <p:nvPr/>
        </p:nvSpPr>
        <p:spPr>
          <a:xfrm>
            <a:off x="4369398" y="3448050"/>
            <a:ext cx="1193800" cy="241300"/>
          </a:xfrm>
          <a:custGeom>
            <a:avLst/>
            <a:gdLst>
              <a:gd name="connsiteX0" fmla="*/ 0 w 1193800"/>
              <a:gd name="connsiteY0" fmla="*/ 241300 h 241300"/>
              <a:gd name="connsiteX1" fmla="*/ 660400 w 1193800"/>
              <a:gd name="connsiteY1" fmla="*/ 196850 h 241300"/>
              <a:gd name="connsiteX2" fmla="*/ 1193800 w 1193800"/>
              <a:gd name="connsiteY2" fmla="*/ 0 h 241300"/>
            </a:gdLst>
            <a:ahLst/>
            <a:cxnLst>
              <a:cxn ang="0">
                <a:pos x="connsiteX0" y="connsiteY0"/>
              </a:cxn>
              <a:cxn ang="0">
                <a:pos x="connsiteX1" y="connsiteY1"/>
              </a:cxn>
              <a:cxn ang="0">
                <a:pos x="connsiteX2" y="connsiteY2"/>
              </a:cxn>
            </a:cxnLst>
            <a:rect l="l" t="t" r="r" b="b"/>
            <a:pathLst>
              <a:path w="1193800" h="241300">
                <a:moveTo>
                  <a:pt x="0" y="241300"/>
                </a:moveTo>
                <a:cubicBezTo>
                  <a:pt x="230716" y="239183"/>
                  <a:pt x="461433" y="237067"/>
                  <a:pt x="660400" y="196850"/>
                </a:cubicBezTo>
                <a:cubicBezTo>
                  <a:pt x="859367" y="156633"/>
                  <a:pt x="1193800" y="0"/>
                  <a:pt x="1193800" y="0"/>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26" name="Freeform 25"/>
          <p:cNvSpPr/>
          <p:nvPr/>
        </p:nvSpPr>
        <p:spPr>
          <a:xfrm>
            <a:off x="5563198" y="2508250"/>
            <a:ext cx="317500" cy="927100"/>
          </a:xfrm>
          <a:custGeom>
            <a:avLst/>
            <a:gdLst>
              <a:gd name="connsiteX0" fmla="*/ 317500 w 317500"/>
              <a:gd name="connsiteY0" fmla="*/ 0 h 927100"/>
              <a:gd name="connsiteX1" fmla="*/ 177800 w 317500"/>
              <a:gd name="connsiteY1" fmla="*/ 520700 h 927100"/>
              <a:gd name="connsiteX2" fmla="*/ 0 w 317500"/>
              <a:gd name="connsiteY2" fmla="*/ 927100 h 927100"/>
            </a:gdLst>
            <a:ahLst/>
            <a:cxnLst>
              <a:cxn ang="0">
                <a:pos x="connsiteX0" y="connsiteY0"/>
              </a:cxn>
              <a:cxn ang="0">
                <a:pos x="connsiteX1" y="connsiteY1"/>
              </a:cxn>
              <a:cxn ang="0">
                <a:pos x="connsiteX2" y="connsiteY2"/>
              </a:cxn>
            </a:cxnLst>
            <a:rect l="l" t="t" r="r" b="b"/>
            <a:pathLst>
              <a:path w="317500" h="927100">
                <a:moveTo>
                  <a:pt x="317500" y="0"/>
                </a:moveTo>
                <a:cubicBezTo>
                  <a:pt x="274108" y="183091"/>
                  <a:pt x="230717" y="366183"/>
                  <a:pt x="177800" y="520700"/>
                </a:cubicBezTo>
                <a:cubicBezTo>
                  <a:pt x="124883" y="675217"/>
                  <a:pt x="0" y="927100"/>
                  <a:pt x="0" y="927100"/>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27" name="Freeform 26"/>
          <p:cNvSpPr/>
          <p:nvPr/>
        </p:nvSpPr>
        <p:spPr>
          <a:xfrm>
            <a:off x="5575898" y="2152650"/>
            <a:ext cx="939800" cy="1289050"/>
          </a:xfrm>
          <a:custGeom>
            <a:avLst/>
            <a:gdLst>
              <a:gd name="connsiteX0" fmla="*/ 939800 w 939800"/>
              <a:gd name="connsiteY0" fmla="*/ 0 h 1289050"/>
              <a:gd name="connsiteX1" fmla="*/ 793750 w 939800"/>
              <a:gd name="connsiteY1" fmla="*/ 247650 h 1289050"/>
              <a:gd name="connsiteX2" fmla="*/ 387350 w 939800"/>
              <a:gd name="connsiteY2" fmla="*/ 895350 h 1289050"/>
              <a:gd name="connsiteX3" fmla="*/ 0 w 939800"/>
              <a:gd name="connsiteY3" fmla="*/ 1289050 h 1289050"/>
            </a:gdLst>
            <a:ahLst/>
            <a:cxnLst>
              <a:cxn ang="0">
                <a:pos x="connsiteX0" y="connsiteY0"/>
              </a:cxn>
              <a:cxn ang="0">
                <a:pos x="connsiteX1" y="connsiteY1"/>
              </a:cxn>
              <a:cxn ang="0">
                <a:pos x="connsiteX2" y="connsiteY2"/>
              </a:cxn>
              <a:cxn ang="0">
                <a:pos x="connsiteX3" y="connsiteY3"/>
              </a:cxn>
            </a:cxnLst>
            <a:rect l="l" t="t" r="r" b="b"/>
            <a:pathLst>
              <a:path w="939800" h="1289050">
                <a:moveTo>
                  <a:pt x="939800" y="0"/>
                </a:moveTo>
                <a:cubicBezTo>
                  <a:pt x="912812" y="49212"/>
                  <a:pt x="885825" y="98425"/>
                  <a:pt x="793750" y="247650"/>
                </a:cubicBezTo>
                <a:cubicBezTo>
                  <a:pt x="701675" y="396875"/>
                  <a:pt x="519642" y="721783"/>
                  <a:pt x="387350" y="895350"/>
                </a:cubicBezTo>
                <a:cubicBezTo>
                  <a:pt x="255058" y="1068917"/>
                  <a:pt x="0" y="1289050"/>
                  <a:pt x="0" y="1289050"/>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28" name="Freeform 27"/>
          <p:cNvSpPr/>
          <p:nvPr/>
        </p:nvSpPr>
        <p:spPr>
          <a:xfrm>
            <a:off x="5569548" y="1771650"/>
            <a:ext cx="1600200" cy="1676400"/>
          </a:xfrm>
          <a:custGeom>
            <a:avLst/>
            <a:gdLst>
              <a:gd name="connsiteX0" fmla="*/ 1600200 w 1600200"/>
              <a:gd name="connsiteY0" fmla="*/ 0 h 1676400"/>
              <a:gd name="connsiteX1" fmla="*/ 1289050 w 1600200"/>
              <a:gd name="connsiteY1" fmla="*/ 520700 h 1676400"/>
              <a:gd name="connsiteX2" fmla="*/ 641350 w 1600200"/>
              <a:gd name="connsiteY2" fmla="*/ 1295400 h 1676400"/>
              <a:gd name="connsiteX3" fmla="*/ 0 w 1600200"/>
              <a:gd name="connsiteY3" fmla="*/ 1676400 h 1676400"/>
            </a:gdLst>
            <a:ahLst/>
            <a:cxnLst>
              <a:cxn ang="0">
                <a:pos x="connsiteX0" y="connsiteY0"/>
              </a:cxn>
              <a:cxn ang="0">
                <a:pos x="connsiteX1" y="connsiteY1"/>
              </a:cxn>
              <a:cxn ang="0">
                <a:pos x="connsiteX2" y="connsiteY2"/>
              </a:cxn>
              <a:cxn ang="0">
                <a:pos x="connsiteX3" y="connsiteY3"/>
              </a:cxn>
            </a:cxnLst>
            <a:rect l="l" t="t" r="r" b="b"/>
            <a:pathLst>
              <a:path w="1600200" h="1676400">
                <a:moveTo>
                  <a:pt x="1600200" y="0"/>
                </a:moveTo>
                <a:cubicBezTo>
                  <a:pt x="1524529" y="152400"/>
                  <a:pt x="1448858" y="304800"/>
                  <a:pt x="1289050" y="520700"/>
                </a:cubicBezTo>
                <a:cubicBezTo>
                  <a:pt x="1129242" y="736600"/>
                  <a:pt x="856192" y="1102783"/>
                  <a:pt x="641350" y="1295400"/>
                </a:cubicBezTo>
                <a:cubicBezTo>
                  <a:pt x="426508" y="1488017"/>
                  <a:pt x="0" y="1676400"/>
                  <a:pt x="0" y="1676400"/>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29" name="Freeform 28"/>
          <p:cNvSpPr/>
          <p:nvPr/>
        </p:nvSpPr>
        <p:spPr>
          <a:xfrm>
            <a:off x="5563198" y="3416300"/>
            <a:ext cx="400050" cy="82659"/>
          </a:xfrm>
          <a:custGeom>
            <a:avLst/>
            <a:gdLst>
              <a:gd name="connsiteX0" fmla="*/ 400050 w 400050"/>
              <a:gd name="connsiteY0" fmla="*/ 0 h 82659"/>
              <a:gd name="connsiteX1" fmla="*/ 146050 w 400050"/>
              <a:gd name="connsiteY1" fmla="*/ 82550 h 82659"/>
              <a:gd name="connsiteX2" fmla="*/ 0 w 400050"/>
              <a:gd name="connsiteY2" fmla="*/ 19050 h 82659"/>
            </a:gdLst>
            <a:ahLst/>
            <a:cxnLst>
              <a:cxn ang="0">
                <a:pos x="connsiteX0" y="connsiteY0"/>
              </a:cxn>
              <a:cxn ang="0">
                <a:pos x="connsiteX1" y="connsiteY1"/>
              </a:cxn>
              <a:cxn ang="0">
                <a:pos x="connsiteX2" y="connsiteY2"/>
              </a:cxn>
            </a:cxnLst>
            <a:rect l="l" t="t" r="r" b="b"/>
            <a:pathLst>
              <a:path w="400050" h="82659">
                <a:moveTo>
                  <a:pt x="400050" y="0"/>
                </a:moveTo>
                <a:cubicBezTo>
                  <a:pt x="306387" y="39687"/>
                  <a:pt x="212725" y="79375"/>
                  <a:pt x="146050" y="82550"/>
                </a:cubicBezTo>
                <a:cubicBezTo>
                  <a:pt x="79375" y="85725"/>
                  <a:pt x="0" y="19050"/>
                  <a:pt x="0" y="19050"/>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31" name="Freeform 30"/>
          <p:cNvSpPr/>
          <p:nvPr/>
        </p:nvSpPr>
        <p:spPr>
          <a:xfrm>
            <a:off x="1676998" y="1441450"/>
            <a:ext cx="3879850" cy="1974850"/>
          </a:xfrm>
          <a:custGeom>
            <a:avLst/>
            <a:gdLst>
              <a:gd name="connsiteX0" fmla="*/ 0 w 3879850"/>
              <a:gd name="connsiteY0" fmla="*/ 0 h 1974850"/>
              <a:gd name="connsiteX1" fmla="*/ 990600 w 3879850"/>
              <a:gd name="connsiteY1" fmla="*/ 139700 h 1974850"/>
              <a:gd name="connsiteX2" fmla="*/ 2508250 w 3879850"/>
              <a:gd name="connsiteY2" fmla="*/ 565150 h 1974850"/>
              <a:gd name="connsiteX3" fmla="*/ 3632200 w 3879850"/>
              <a:gd name="connsiteY3" fmla="*/ 1263650 h 1974850"/>
              <a:gd name="connsiteX4" fmla="*/ 3879850 w 3879850"/>
              <a:gd name="connsiteY4" fmla="*/ 1974850 h 197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850" h="1974850">
                <a:moveTo>
                  <a:pt x="0" y="0"/>
                </a:moveTo>
                <a:cubicBezTo>
                  <a:pt x="286279" y="22754"/>
                  <a:pt x="572558" y="45508"/>
                  <a:pt x="990600" y="139700"/>
                </a:cubicBezTo>
                <a:cubicBezTo>
                  <a:pt x="1408642" y="233892"/>
                  <a:pt x="2067983" y="377825"/>
                  <a:pt x="2508250" y="565150"/>
                </a:cubicBezTo>
                <a:cubicBezTo>
                  <a:pt x="2948517" y="752475"/>
                  <a:pt x="3403600" y="1028700"/>
                  <a:pt x="3632200" y="1263650"/>
                </a:cubicBezTo>
                <a:cubicBezTo>
                  <a:pt x="3860800" y="1498600"/>
                  <a:pt x="3879850" y="1974850"/>
                  <a:pt x="3879850" y="1974850"/>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96" name="Freeform 95"/>
          <p:cNvSpPr/>
          <p:nvPr/>
        </p:nvSpPr>
        <p:spPr>
          <a:xfrm>
            <a:off x="1549998" y="2480997"/>
            <a:ext cx="4006850" cy="941653"/>
          </a:xfrm>
          <a:custGeom>
            <a:avLst/>
            <a:gdLst>
              <a:gd name="connsiteX0" fmla="*/ 0 w 4006850"/>
              <a:gd name="connsiteY0" fmla="*/ 20903 h 941653"/>
              <a:gd name="connsiteX1" fmla="*/ 1384300 w 4006850"/>
              <a:gd name="connsiteY1" fmla="*/ 14553 h 941653"/>
              <a:gd name="connsiteX2" fmla="*/ 3175000 w 4006850"/>
              <a:gd name="connsiteY2" fmla="*/ 186003 h 941653"/>
              <a:gd name="connsiteX3" fmla="*/ 4006850 w 4006850"/>
              <a:gd name="connsiteY3" fmla="*/ 941653 h 941653"/>
            </a:gdLst>
            <a:ahLst/>
            <a:cxnLst>
              <a:cxn ang="0">
                <a:pos x="connsiteX0" y="connsiteY0"/>
              </a:cxn>
              <a:cxn ang="0">
                <a:pos x="connsiteX1" y="connsiteY1"/>
              </a:cxn>
              <a:cxn ang="0">
                <a:pos x="connsiteX2" y="connsiteY2"/>
              </a:cxn>
              <a:cxn ang="0">
                <a:pos x="connsiteX3" y="connsiteY3"/>
              </a:cxn>
            </a:cxnLst>
            <a:rect l="l" t="t" r="r" b="b"/>
            <a:pathLst>
              <a:path w="4006850" h="941653">
                <a:moveTo>
                  <a:pt x="0" y="20903"/>
                </a:moveTo>
                <a:cubicBezTo>
                  <a:pt x="427566" y="3969"/>
                  <a:pt x="855133" y="-12964"/>
                  <a:pt x="1384300" y="14553"/>
                </a:cubicBezTo>
                <a:cubicBezTo>
                  <a:pt x="1913467" y="42070"/>
                  <a:pt x="2737908" y="31486"/>
                  <a:pt x="3175000" y="186003"/>
                </a:cubicBezTo>
                <a:cubicBezTo>
                  <a:pt x="3612092" y="340520"/>
                  <a:pt x="4006850" y="941653"/>
                  <a:pt x="4006850" y="941653"/>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97" name="Freeform 96"/>
          <p:cNvSpPr/>
          <p:nvPr/>
        </p:nvSpPr>
        <p:spPr>
          <a:xfrm>
            <a:off x="2680298" y="2400300"/>
            <a:ext cx="2889250" cy="1003300"/>
          </a:xfrm>
          <a:custGeom>
            <a:avLst/>
            <a:gdLst>
              <a:gd name="connsiteX0" fmla="*/ 0 w 2889250"/>
              <a:gd name="connsiteY0" fmla="*/ 0 h 1003300"/>
              <a:gd name="connsiteX1" fmla="*/ 1384300 w 2889250"/>
              <a:gd name="connsiteY1" fmla="*/ 44450 h 1003300"/>
              <a:gd name="connsiteX2" fmla="*/ 2298700 w 2889250"/>
              <a:gd name="connsiteY2" fmla="*/ 260350 h 1003300"/>
              <a:gd name="connsiteX3" fmla="*/ 2889250 w 2889250"/>
              <a:gd name="connsiteY3" fmla="*/ 1003300 h 1003300"/>
            </a:gdLst>
            <a:ahLst/>
            <a:cxnLst>
              <a:cxn ang="0">
                <a:pos x="connsiteX0" y="connsiteY0"/>
              </a:cxn>
              <a:cxn ang="0">
                <a:pos x="connsiteX1" y="connsiteY1"/>
              </a:cxn>
              <a:cxn ang="0">
                <a:pos x="connsiteX2" y="connsiteY2"/>
              </a:cxn>
              <a:cxn ang="0">
                <a:pos x="connsiteX3" y="connsiteY3"/>
              </a:cxn>
            </a:cxnLst>
            <a:rect l="l" t="t" r="r" b="b"/>
            <a:pathLst>
              <a:path w="2889250" h="1003300">
                <a:moveTo>
                  <a:pt x="0" y="0"/>
                </a:moveTo>
                <a:cubicBezTo>
                  <a:pt x="500591" y="529"/>
                  <a:pt x="1001183" y="1058"/>
                  <a:pt x="1384300" y="44450"/>
                </a:cubicBezTo>
                <a:cubicBezTo>
                  <a:pt x="1767417" y="87842"/>
                  <a:pt x="2047875" y="100542"/>
                  <a:pt x="2298700" y="260350"/>
                </a:cubicBezTo>
                <a:cubicBezTo>
                  <a:pt x="2549525" y="420158"/>
                  <a:pt x="2889250" y="1003300"/>
                  <a:pt x="2889250" y="1003300"/>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98" name="Freeform 97"/>
          <p:cNvSpPr/>
          <p:nvPr/>
        </p:nvSpPr>
        <p:spPr>
          <a:xfrm>
            <a:off x="1797648" y="3436474"/>
            <a:ext cx="3778250" cy="1643526"/>
          </a:xfrm>
          <a:custGeom>
            <a:avLst/>
            <a:gdLst>
              <a:gd name="connsiteX0" fmla="*/ 0 w 3778250"/>
              <a:gd name="connsiteY0" fmla="*/ 1643526 h 1643526"/>
              <a:gd name="connsiteX1" fmla="*/ 666750 w 3778250"/>
              <a:gd name="connsiteY1" fmla="*/ 760876 h 1643526"/>
              <a:gd name="connsiteX2" fmla="*/ 1962150 w 3778250"/>
              <a:gd name="connsiteY2" fmla="*/ 75076 h 1643526"/>
              <a:gd name="connsiteX3" fmla="*/ 3778250 w 3778250"/>
              <a:gd name="connsiteY3" fmla="*/ 17926 h 1643526"/>
            </a:gdLst>
            <a:ahLst/>
            <a:cxnLst>
              <a:cxn ang="0">
                <a:pos x="connsiteX0" y="connsiteY0"/>
              </a:cxn>
              <a:cxn ang="0">
                <a:pos x="connsiteX1" y="connsiteY1"/>
              </a:cxn>
              <a:cxn ang="0">
                <a:pos x="connsiteX2" y="connsiteY2"/>
              </a:cxn>
              <a:cxn ang="0">
                <a:pos x="connsiteX3" y="connsiteY3"/>
              </a:cxn>
            </a:cxnLst>
            <a:rect l="l" t="t" r="r" b="b"/>
            <a:pathLst>
              <a:path w="3778250" h="1643526">
                <a:moveTo>
                  <a:pt x="0" y="1643526"/>
                </a:moveTo>
                <a:cubicBezTo>
                  <a:pt x="169862" y="1332905"/>
                  <a:pt x="339725" y="1022284"/>
                  <a:pt x="666750" y="760876"/>
                </a:cubicBezTo>
                <a:cubicBezTo>
                  <a:pt x="993775" y="499468"/>
                  <a:pt x="1443567" y="198901"/>
                  <a:pt x="1962150" y="75076"/>
                </a:cubicBezTo>
                <a:cubicBezTo>
                  <a:pt x="2480733" y="-48749"/>
                  <a:pt x="3778250" y="17926"/>
                  <a:pt x="3778250" y="17926"/>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50" name="TextBox 49"/>
          <p:cNvSpPr txBox="1"/>
          <p:nvPr/>
        </p:nvSpPr>
        <p:spPr>
          <a:xfrm>
            <a:off x="5302077" y="3439104"/>
            <a:ext cx="36693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outerShdw blurRad="25400" dist="50800" dir="2700000" algn="tl" rotWithShape="0">
                    <a:prstClr val="black">
                      <a:alpha val="52000"/>
                    </a:prstClr>
                  </a:outerShdw>
                </a:effectLst>
                <a:uLnTx/>
                <a:uFillTx/>
                <a:latin typeface="Arial"/>
                <a:ea typeface="ＭＳ Ｐゴシック"/>
              </a:rPr>
              <a:t>National Water Center</a:t>
            </a:r>
          </a:p>
        </p:txBody>
      </p:sp>
      <p:sp>
        <p:nvSpPr>
          <p:cNvPr id="37" name="Freeform 36"/>
          <p:cNvSpPr/>
          <p:nvPr/>
        </p:nvSpPr>
        <p:spPr>
          <a:xfrm>
            <a:off x="1829486" y="3471705"/>
            <a:ext cx="3771781" cy="1629116"/>
          </a:xfrm>
          <a:custGeom>
            <a:avLst/>
            <a:gdLst>
              <a:gd name="connsiteX0" fmla="*/ 0 w 3778250"/>
              <a:gd name="connsiteY0" fmla="*/ 1643526 h 1643526"/>
              <a:gd name="connsiteX1" fmla="*/ 666750 w 3778250"/>
              <a:gd name="connsiteY1" fmla="*/ 760876 h 1643526"/>
              <a:gd name="connsiteX2" fmla="*/ 1962150 w 3778250"/>
              <a:gd name="connsiteY2" fmla="*/ 75076 h 1643526"/>
              <a:gd name="connsiteX3" fmla="*/ 3778250 w 3778250"/>
              <a:gd name="connsiteY3" fmla="*/ 17926 h 1643526"/>
            </a:gdLst>
            <a:ahLst/>
            <a:cxnLst>
              <a:cxn ang="0">
                <a:pos x="connsiteX0" y="connsiteY0"/>
              </a:cxn>
              <a:cxn ang="0">
                <a:pos x="connsiteX1" y="connsiteY1"/>
              </a:cxn>
              <a:cxn ang="0">
                <a:pos x="connsiteX2" y="connsiteY2"/>
              </a:cxn>
              <a:cxn ang="0">
                <a:pos x="connsiteX3" y="connsiteY3"/>
              </a:cxn>
            </a:cxnLst>
            <a:rect l="l" t="t" r="r" b="b"/>
            <a:pathLst>
              <a:path w="3778250" h="1643526">
                <a:moveTo>
                  <a:pt x="0" y="1643526"/>
                </a:moveTo>
                <a:cubicBezTo>
                  <a:pt x="169862" y="1332905"/>
                  <a:pt x="339725" y="1022284"/>
                  <a:pt x="666750" y="760876"/>
                </a:cubicBezTo>
                <a:cubicBezTo>
                  <a:pt x="993775" y="499468"/>
                  <a:pt x="1443567" y="198901"/>
                  <a:pt x="1962150" y="75076"/>
                </a:cubicBezTo>
                <a:cubicBezTo>
                  <a:pt x="2480733" y="-48749"/>
                  <a:pt x="3778250" y="17926"/>
                  <a:pt x="3778250" y="17926"/>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51" name="Freeform 50"/>
          <p:cNvSpPr/>
          <p:nvPr/>
        </p:nvSpPr>
        <p:spPr>
          <a:xfrm>
            <a:off x="1560030" y="2516285"/>
            <a:ext cx="4050637" cy="1048786"/>
          </a:xfrm>
          <a:custGeom>
            <a:avLst/>
            <a:gdLst>
              <a:gd name="connsiteX0" fmla="*/ 0 w 4006850"/>
              <a:gd name="connsiteY0" fmla="*/ 20903 h 941653"/>
              <a:gd name="connsiteX1" fmla="*/ 1384300 w 4006850"/>
              <a:gd name="connsiteY1" fmla="*/ 14553 h 941653"/>
              <a:gd name="connsiteX2" fmla="*/ 3175000 w 4006850"/>
              <a:gd name="connsiteY2" fmla="*/ 186003 h 941653"/>
              <a:gd name="connsiteX3" fmla="*/ 4006850 w 4006850"/>
              <a:gd name="connsiteY3" fmla="*/ 941653 h 941653"/>
            </a:gdLst>
            <a:ahLst/>
            <a:cxnLst>
              <a:cxn ang="0">
                <a:pos x="connsiteX0" y="connsiteY0"/>
              </a:cxn>
              <a:cxn ang="0">
                <a:pos x="connsiteX1" y="connsiteY1"/>
              </a:cxn>
              <a:cxn ang="0">
                <a:pos x="connsiteX2" y="connsiteY2"/>
              </a:cxn>
              <a:cxn ang="0">
                <a:pos x="connsiteX3" y="connsiteY3"/>
              </a:cxn>
            </a:cxnLst>
            <a:rect l="l" t="t" r="r" b="b"/>
            <a:pathLst>
              <a:path w="4006850" h="941653">
                <a:moveTo>
                  <a:pt x="0" y="20903"/>
                </a:moveTo>
                <a:cubicBezTo>
                  <a:pt x="427566" y="3969"/>
                  <a:pt x="855133" y="-12964"/>
                  <a:pt x="1384300" y="14553"/>
                </a:cubicBezTo>
                <a:cubicBezTo>
                  <a:pt x="1913467" y="42070"/>
                  <a:pt x="2737908" y="31486"/>
                  <a:pt x="3175000" y="186003"/>
                </a:cubicBezTo>
                <a:cubicBezTo>
                  <a:pt x="3612092" y="340520"/>
                  <a:pt x="4006850" y="941653"/>
                  <a:pt x="4006850" y="941653"/>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52" name="Freeform 51"/>
          <p:cNvSpPr/>
          <p:nvPr/>
        </p:nvSpPr>
        <p:spPr>
          <a:xfrm>
            <a:off x="4542474" y="3201239"/>
            <a:ext cx="1036698" cy="269892"/>
          </a:xfrm>
          <a:custGeom>
            <a:avLst/>
            <a:gdLst>
              <a:gd name="connsiteX0" fmla="*/ 0 w 1036698"/>
              <a:gd name="connsiteY0" fmla="*/ 23690 h 269892"/>
              <a:gd name="connsiteX1" fmla="*/ 414679 w 1036698"/>
              <a:gd name="connsiteY1" fmla="*/ 23690 h 269892"/>
              <a:gd name="connsiteX2" fmla="*/ 1036698 w 1036698"/>
              <a:gd name="connsiteY2" fmla="*/ 269892 h 269892"/>
            </a:gdLst>
            <a:ahLst/>
            <a:cxnLst>
              <a:cxn ang="0">
                <a:pos x="connsiteX0" y="connsiteY0"/>
              </a:cxn>
              <a:cxn ang="0">
                <a:pos x="connsiteX1" y="connsiteY1"/>
              </a:cxn>
              <a:cxn ang="0">
                <a:pos x="connsiteX2" y="connsiteY2"/>
              </a:cxn>
            </a:cxnLst>
            <a:rect l="l" t="t" r="r" b="b"/>
            <a:pathLst>
              <a:path w="1036698" h="269892">
                <a:moveTo>
                  <a:pt x="0" y="23690"/>
                </a:moveTo>
                <a:cubicBezTo>
                  <a:pt x="120948" y="3173"/>
                  <a:pt x="241896" y="-17344"/>
                  <a:pt x="414679" y="23690"/>
                </a:cubicBezTo>
                <a:cubicBezTo>
                  <a:pt x="587462" y="64724"/>
                  <a:pt x="1036698" y="269892"/>
                  <a:pt x="1036698" y="269892"/>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53" name="Freeform 52"/>
          <p:cNvSpPr/>
          <p:nvPr/>
        </p:nvSpPr>
        <p:spPr>
          <a:xfrm>
            <a:off x="2678762" y="2437236"/>
            <a:ext cx="2889250" cy="1003300"/>
          </a:xfrm>
          <a:custGeom>
            <a:avLst/>
            <a:gdLst>
              <a:gd name="connsiteX0" fmla="*/ 0 w 2889250"/>
              <a:gd name="connsiteY0" fmla="*/ 0 h 1003300"/>
              <a:gd name="connsiteX1" fmla="*/ 1384300 w 2889250"/>
              <a:gd name="connsiteY1" fmla="*/ 44450 h 1003300"/>
              <a:gd name="connsiteX2" fmla="*/ 2298700 w 2889250"/>
              <a:gd name="connsiteY2" fmla="*/ 260350 h 1003300"/>
              <a:gd name="connsiteX3" fmla="*/ 2889250 w 2889250"/>
              <a:gd name="connsiteY3" fmla="*/ 1003300 h 1003300"/>
            </a:gdLst>
            <a:ahLst/>
            <a:cxnLst>
              <a:cxn ang="0">
                <a:pos x="connsiteX0" y="connsiteY0"/>
              </a:cxn>
              <a:cxn ang="0">
                <a:pos x="connsiteX1" y="connsiteY1"/>
              </a:cxn>
              <a:cxn ang="0">
                <a:pos x="connsiteX2" y="connsiteY2"/>
              </a:cxn>
              <a:cxn ang="0">
                <a:pos x="connsiteX3" y="connsiteY3"/>
              </a:cxn>
            </a:cxnLst>
            <a:rect l="l" t="t" r="r" b="b"/>
            <a:pathLst>
              <a:path w="2889250" h="1003300">
                <a:moveTo>
                  <a:pt x="0" y="0"/>
                </a:moveTo>
                <a:cubicBezTo>
                  <a:pt x="500591" y="529"/>
                  <a:pt x="1001183" y="1058"/>
                  <a:pt x="1384300" y="44450"/>
                </a:cubicBezTo>
                <a:cubicBezTo>
                  <a:pt x="1767417" y="87842"/>
                  <a:pt x="2047875" y="100542"/>
                  <a:pt x="2298700" y="260350"/>
                </a:cubicBezTo>
                <a:cubicBezTo>
                  <a:pt x="2549525" y="420158"/>
                  <a:pt x="2889250" y="1003300"/>
                  <a:pt x="2889250" y="1003300"/>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54" name="Freeform 53"/>
          <p:cNvSpPr/>
          <p:nvPr/>
        </p:nvSpPr>
        <p:spPr>
          <a:xfrm>
            <a:off x="4406346" y="3484986"/>
            <a:ext cx="1193800" cy="241300"/>
          </a:xfrm>
          <a:custGeom>
            <a:avLst/>
            <a:gdLst>
              <a:gd name="connsiteX0" fmla="*/ 0 w 1193800"/>
              <a:gd name="connsiteY0" fmla="*/ 241300 h 241300"/>
              <a:gd name="connsiteX1" fmla="*/ 660400 w 1193800"/>
              <a:gd name="connsiteY1" fmla="*/ 196850 h 241300"/>
              <a:gd name="connsiteX2" fmla="*/ 1193800 w 1193800"/>
              <a:gd name="connsiteY2" fmla="*/ 0 h 241300"/>
            </a:gdLst>
            <a:ahLst/>
            <a:cxnLst>
              <a:cxn ang="0">
                <a:pos x="connsiteX0" y="connsiteY0"/>
              </a:cxn>
              <a:cxn ang="0">
                <a:pos x="connsiteX1" y="connsiteY1"/>
              </a:cxn>
              <a:cxn ang="0">
                <a:pos x="connsiteX2" y="connsiteY2"/>
              </a:cxn>
            </a:cxnLst>
            <a:rect l="l" t="t" r="r" b="b"/>
            <a:pathLst>
              <a:path w="1193800" h="241300">
                <a:moveTo>
                  <a:pt x="0" y="241300"/>
                </a:moveTo>
                <a:cubicBezTo>
                  <a:pt x="230716" y="239183"/>
                  <a:pt x="461433" y="237067"/>
                  <a:pt x="660400" y="196850"/>
                </a:cubicBezTo>
                <a:cubicBezTo>
                  <a:pt x="859367" y="156633"/>
                  <a:pt x="1193800" y="0"/>
                  <a:pt x="1193800" y="0"/>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55" name="Freeform 54"/>
          <p:cNvSpPr/>
          <p:nvPr/>
        </p:nvSpPr>
        <p:spPr>
          <a:xfrm>
            <a:off x="1656220" y="1478386"/>
            <a:ext cx="3879850" cy="1974850"/>
          </a:xfrm>
          <a:custGeom>
            <a:avLst/>
            <a:gdLst>
              <a:gd name="connsiteX0" fmla="*/ 0 w 3879850"/>
              <a:gd name="connsiteY0" fmla="*/ 0 h 1974850"/>
              <a:gd name="connsiteX1" fmla="*/ 990600 w 3879850"/>
              <a:gd name="connsiteY1" fmla="*/ 139700 h 1974850"/>
              <a:gd name="connsiteX2" fmla="*/ 2508250 w 3879850"/>
              <a:gd name="connsiteY2" fmla="*/ 565150 h 1974850"/>
              <a:gd name="connsiteX3" fmla="*/ 3632200 w 3879850"/>
              <a:gd name="connsiteY3" fmla="*/ 1263650 h 1974850"/>
              <a:gd name="connsiteX4" fmla="*/ 3879850 w 3879850"/>
              <a:gd name="connsiteY4" fmla="*/ 1974850 h 197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850" h="1974850">
                <a:moveTo>
                  <a:pt x="0" y="0"/>
                </a:moveTo>
                <a:cubicBezTo>
                  <a:pt x="286279" y="22754"/>
                  <a:pt x="572558" y="45508"/>
                  <a:pt x="990600" y="139700"/>
                </a:cubicBezTo>
                <a:cubicBezTo>
                  <a:pt x="1408642" y="233892"/>
                  <a:pt x="2067983" y="377825"/>
                  <a:pt x="2508250" y="565150"/>
                </a:cubicBezTo>
                <a:cubicBezTo>
                  <a:pt x="2948517" y="752475"/>
                  <a:pt x="3403600" y="1028700"/>
                  <a:pt x="3632200" y="1263650"/>
                </a:cubicBezTo>
                <a:cubicBezTo>
                  <a:pt x="3860800" y="1498600"/>
                  <a:pt x="3879850" y="1974850"/>
                  <a:pt x="3879850" y="1974850"/>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56" name="Freeform 55"/>
          <p:cNvSpPr/>
          <p:nvPr/>
        </p:nvSpPr>
        <p:spPr>
          <a:xfrm>
            <a:off x="4675791" y="1871016"/>
            <a:ext cx="868239" cy="1554955"/>
          </a:xfrm>
          <a:custGeom>
            <a:avLst/>
            <a:gdLst>
              <a:gd name="connsiteX0" fmla="*/ 0 w 868239"/>
              <a:gd name="connsiteY0" fmla="*/ 0 h 1554955"/>
              <a:gd name="connsiteX1" fmla="*/ 388762 w 868239"/>
              <a:gd name="connsiteY1" fmla="*/ 323949 h 1554955"/>
              <a:gd name="connsiteX2" fmla="*/ 790482 w 868239"/>
              <a:gd name="connsiteY2" fmla="*/ 945931 h 1554955"/>
              <a:gd name="connsiteX3" fmla="*/ 868234 w 868239"/>
              <a:gd name="connsiteY3" fmla="*/ 1554955 h 1554955"/>
            </a:gdLst>
            <a:ahLst/>
            <a:cxnLst>
              <a:cxn ang="0">
                <a:pos x="connsiteX0" y="connsiteY0"/>
              </a:cxn>
              <a:cxn ang="0">
                <a:pos x="connsiteX1" y="connsiteY1"/>
              </a:cxn>
              <a:cxn ang="0">
                <a:pos x="connsiteX2" y="connsiteY2"/>
              </a:cxn>
              <a:cxn ang="0">
                <a:pos x="connsiteX3" y="connsiteY3"/>
              </a:cxn>
            </a:cxnLst>
            <a:rect l="l" t="t" r="r" b="b"/>
            <a:pathLst>
              <a:path w="868239" h="1554955">
                <a:moveTo>
                  <a:pt x="0" y="0"/>
                </a:moveTo>
                <a:cubicBezTo>
                  <a:pt x="128507" y="83147"/>
                  <a:pt x="257015" y="166294"/>
                  <a:pt x="388762" y="323949"/>
                </a:cubicBezTo>
                <a:cubicBezTo>
                  <a:pt x="520509" y="481604"/>
                  <a:pt x="710570" y="740763"/>
                  <a:pt x="790482" y="945931"/>
                </a:cubicBezTo>
                <a:cubicBezTo>
                  <a:pt x="870394" y="1151099"/>
                  <a:pt x="868234" y="1554955"/>
                  <a:pt x="868234" y="1554955"/>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57" name="Freeform 56"/>
          <p:cNvSpPr/>
          <p:nvPr/>
        </p:nvSpPr>
        <p:spPr>
          <a:xfrm>
            <a:off x="5590525" y="2554808"/>
            <a:ext cx="317500" cy="927100"/>
          </a:xfrm>
          <a:custGeom>
            <a:avLst/>
            <a:gdLst>
              <a:gd name="connsiteX0" fmla="*/ 317500 w 317500"/>
              <a:gd name="connsiteY0" fmla="*/ 0 h 927100"/>
              <a:gd name="connsiteX1" fmla="*/ 177800 w 317500"/>
              <a:gd name="connsiteY1" fmla="*/ 520700 h 927100"/>
              <a:gd name="connsiteX2" fmla="*/ 0 w 317500"/>
              <a:gd name="connsiteY2" fmla="*/ 927100 h 927100"/>
            </a:gdLst>
            <a:ahLst/>
            <a:cxnLst>
              <a:cxn ang="0">
                <a:pos x="connsiteX0" y="connsiteY0"/>
              </a:cxn>
              <a:cxn ang="0">
                <a:pos x="connsiteX1" y="connsiteY1"/>
              </a:cxn>
              <a:cxn ang="0">
                <a:pos x="connsiteX2" y="connsiteY2"/>
              </a:cxn>
            </a:cxnLst>
            <a:rect l="l" t="t" r="r" b="b"/>
            <a:pathLst>
              <a:path w="317500" h="927100">
                <a:moveTo>
                  <a:pt x="317500" y="0"/>
                </a:moveTo>
                <a:cubicBezTo>
                  <a:pt x="274108" y="183091"/>
                  <a:pt x="230717" y="366183"/>
                  <a:pt x="177800" y="520700"/>
                </a:cubicBezTo>
                <a:cubicBezTo>
                  <a:pt x="124883" y="675217"/>
                  <a:pt x="0" y="927100"/>
                  <a:pt x="0" y="927100"/>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58" name="Freeform 57"/>
          <p:cNvSpPr/>
          <p:nvPr/>
        </p:nvSpPr>
        <p:spPr>
          <a:xfrm>
            <a:off x="5603225" y="2170342"/>
            <a:ext cx="939800" cy="1289050"/>
          </a:xfrm>
          <a:custGeom>
            <a:avLst/>
            <a:gdLst>
              <a:gd name="connsiteX0" fmla="*/ 939800 w 939800"/>
              <a:gd name="connsiteY0" fmla="*/ 0 h 1289050"/>
              <a:gd name="connsiteX1" fmla="*/ 793750 w 939800"/>
              <a:gd name="connsiteY1" fmla="*/ 247650 h 1289050"/>
              <a:gd name="connsiteX2" fmla="*/ 387350 w 939800"/>
              <a:gd name="connsiteY2" fmla="*/ 895350 h 1289050"/>
              <a:gd name="connsiteX3" fmla="*/ 0 w 939800"/>
              <a:gd name="connsiteY3" fmla="*/ 1289050 h 1289050"/>
            </a:gdLst>
            <a:ahLst/>
            <a:cxnLst>
              <a:cxn ang="0">
                <a:pos x="connsiteX0" y="connsiteY0"/>
              </a:cxn>
              <a:cxn ang="0">
                <a:pos x="connsiteX1" y="connsiteY1"/>
              </a:cxn>
              <a:cxn ang="0">
                <a:pos x="connsiteX2" y="connsiteY2"/>
              </a:cxn>
              <a:cxn ang="0">
                <a:pos x="connsiteX3" y="connsiteY3"/>
              </a:cxn>
            </a:cxnLst>
            <a:rect l="l" t="t" r="r" b="b"/>
            <a:pathLst>
              <a:path w="939800" h="1289050">
                <a:moveTo>
                  <a:pt x="939800" y="0"/>
                </a:moveTo>
                <a:cubicBezTo>
                  <a:pt x="912812" y="49212"/>
                  <a:pt x="885825" y="98425"/>
                  <a:pt x="793750" y="247650"/>
                </a:cubicBezTo>
                <a:cubicBezTo>
                  <a:pt x="701675" y="396875"/>
                  <a:pt x="519642" y="721783"/>
                  <a:pt x="387350" y="895350"/>
                </a:cubicBezTo>
                <a:cubicBezTo>
                  <a:pt x="255058" y="1068917"/>
                  <a:pt x="0" y="1289050"/>
                  <a:pt x="0" y="1289050"/>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59" name="Freeform 58"/>
          <p:cNvSpPr/>
          <p:nvPr/>
        </p:nvSpPr>
        <p:spPr>
          <a:xfrm>
            <a:off x="5587254" y="1798964"/>
            <a:ext cx="1600200" cy="1676400"/>
          </a:xfrm>
          <a:custGeom>
            <a:avLst/>
            <a:gdLst>
              <a:gd name="connsiteX0" fmla="*/ 1600200 w 1600200"/>
              <a:gd name="connsiteY0" fmla="*/ 0 h 1676400"/>
              <a:gd name="connsiteX1" fmla="*/ 1289050 w 1600200"/>
              <a:gd name="connsiteY1" fmla="*/ 520700 h 1676400"/>
              <a:gd name="connsiteX2" fmla="*/ 641350 w 1600200"/>
              <a:gd name="connsiteY2" fmla="*/ 1295400 h 1676400"/>
              <a:gd name="connsiteX3" fmla="*/ 0 w 1600200"/>
              <a:gd name="connsiteY3" fmla="*/ 1676400 h 1676400"/>
            </a:gdLst>
            <a:ahLst/>
            <a:cxnLst>
              <a:cxn ang="0">
                <a:pos x="connsiteX0" y="connsiteY0"/>
              </a:cxn>
              <a:cxn ang="0">
                <a:pos x="connsiteX1" y="connsiteY1"/>
              </a:cxn>
              <a:cxn ang="0">
                <a:pos x="connsiteX2" y="connsiteY2"/>
              </a:cxn>
              <a:cxn ang="0">
                <a:pos x="connsiteX3" y="connsiteY3"/>
              </a:cxn>
            </a:cxnLst>
            <a:rect l="l" t="t" r="r" b="b"/>
            <a:pathLst>
              <a:path w="1600200" h="1676400">
                <a:moveTo>
                  <a:pt x="1600200" y="0"/>
                </a:moveTo>
                <a:cubicBezTo>
                  <a:pt x="1524529" y="152400"/>
                  <a:pt x="1448858" y="304800"/>
                  <a:pt x="1289050" y="520700"/>
                </a:cubicBezTo>
                <a:cubicBezTo>
                  <a:pt x="1129242" y="736600"/>
                  <a:pt x="856192" y="1102783"/>
                  <a:pt x="641350" y="1295400"/>
                </a:cubicBezTo>
                <a:cubicBezTo>
                  <a:pt x="426508" y="1488017"/>
                  <a:pt x="0" y="1676400"/>
                  <a:pt x="0" y="1676400"/>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60" name="Freeform 59"/>
          <p:cNvSpPr/>
          <p:nvPr/>
        </p:nvSpPr>
        <p:spPr>
          <a:xfrm>
            <a:off x="5571283" y="3453236"/>
            <a:ext cx="400050" cy="82659"/>
          </a:xfrm>
          <a:custGeom>
            <a:avLst/>
            <a:gdLst>
              <a:gd name="connsiteX0" fmla="*/ 400050 w 400050"/>
              <a:gd name="connsiteY0" fmla="*/ 0 h 82659"/>
              <a:gd name="connsiteX1" fmla="*/ 146050 w 400050"/>
              <a:gd name="connsiteY1" fmla="*/ 82550 h 82659"/>
              <a:gd name="connsiteX2" fmla="*/ 0 w 400050"/>
              <a:gd name="connsiteY2" fmla="*/ 19050 h 82659"/>
            </a:gdLst>
            <a:ahLst/>
            <a:cxnLst>
              <a:cxn ang="0">
                <a:pos x="connsiteX0" y="connsiteY0"/>
              </a:cxn>
              <a:cxn ang="0">
                <a:pos x="connsiteX1" y="connsiteY1"/>
              </a:cxn>
              <a:cxn ang="0">
                <a:pos x="connsiteX2" y="connsiteY2"/>
              </a:cxn>
            </a:cxnLst>
            <a:rect l="l" t="t" r="r" b="b"/>
            <a:pathLst>
              <a:path w="400050" h="82659">
                <a:moveTo>
                  <a:pt x="400050" y="0"/>
                </a:moveTo>
                <a:cubicBezTo>
                  <a:pt x="306387" y="39687"/>
                  <a:pt x="212725" y="79375"/>
                  <a:pt x="146050" y="82550"/>
                </a:cubicBezTo>
                <a:cubicBezTo>
                  <a:pt x="79375" y="85725"/>
                  <a:pt x="0" y="19050"/>
                  <a:pt x="0" y="19050"/>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61" name="Freeform 60"/>
          <p:cNvSpPr/>
          <p:nvPr/>
        </p:nvSpPr>
        <p:spPr>
          <a:xfrm>
            <a:off x="5416992" y="3455223"/>
            <a:ext cx="214217" cy="557192"/>
          </a:xfrm>
          <a:custGeom>
            <a:avLst/>
            <a:gdLst>
              <a:gd name="connsiteX0" fmla="*/ 0 w 214217"/>
              <a:gd name="connsiteY0" fmla="*/ 557192 h 557192"/>
              <a:gd name="connsiteX1" fmla="*/ 207339 w 214217"/>
              <a:gd name="connsiteY1" fmla="*/ 362823 h 557192"/>
              <a:gd name="connsiteX2" fmla="*/ 168463 w 214217"/>
              <a:gd name="connsiteY2" fmla="*/ 0 h 557192"/>
            </a:gdLst>
            <a:ahLst/>
            <a:cxnLst>
              <a:cxn ang="0">
                <a:pos x="connsiteX0" y="connsiteY0"/>
              </a:cxn>
              <a:cxn ang="0">
                <a:pos x="connsiteX1" y="connsiteY1"/>
              </a:cxn>
              <a:cxn ang="0">
                <a:pos x="connsiteX2" y="connsiteY2"/>
              </a:cxn>
            </a:cxnLst>
            <a:rect l="l" t="t" r="r" b="b"/>
            <a:pathLst>
              <a:path w="214217" h="557192">
                <a:moveTo>
                  <a:pt x="0" y="557192"/>
                </a:moveTo>
                <a:cubicBezTo>
                  <a:pt x="89631" y="506440"/>
                  <a:pt x="179262" y="455688"/>
                  <a:pt x="207339" y="362823"/>
                </a:cubicBezTo>
                <a:cubicBezTo>
                  <a:pt x="235416" y="269958"/>
                  <a:pt x="168463" y="0"/>
                  <a:pt x="168463" y="0"/>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9" name="5-Point Star 8"/>
          <p:cNvSpPr/>
          <p:nvPr/>
        </p:nvSpPr>
        <p:spPr>
          <a:xfrm>
            <a:off x="5366348" y="3225800"/>
            <a:ext cx="393700" cy="39370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99" name="Oval 98"/>
          <p:cNvSpPr/>
          <p:nvPr/>
        </p:nvSpPr>
        <p:spPr>
          <a:xfrm>
            <a:off x="4293198" y="3606800"/>
            <a:ext cx="165100" cy="165100"/>
          </a:xfrm>
          <a:prstGeom prst="ellipse">
            <a:avLst/>
          </a:prstGeom>
          <a:solidFill>
            <a:srgbClr val="FF0000"/>
          </a:solidFill>
          <a:ln>
            <a:solidFill>
              <a:srgbClr val="A1251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38" name="Oval 37"/>
          <p:cNvSpPr/>
          <p:nvPr/>
        </p:nvSpPr>
        <p:spPr>
          <a:xfrm>
            <a:off x="4445598" y="3111500"/>
            <a:ext cx="165100" cy="165100"/>
          </a:xfrm>
          <a:prstGeom prst="ellipse">
            <a:avLst/>
          </a:prstGeom>
          <a:solidFill>
            <a:srgbClr val="FF0000"/>
          </a:solidFill>
          <a:ln>
            <a:solidFill>
              <a:srgbClr val="A1251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39" name="Oval 38"/>
          <p:cNvSpPr/>
          <p:nvPr/>
        </p:nvSpPr>
        <p:spPr>
          <a:xfrm>
            <a:off x="5277448" y="3911600"/>
            <a:ext cx="165100" cy="165100"/>
          </a:xfrm>
          <a:prstGeom prst="ellipse">
            <a:avLst/>
          </a:prstGeom>
          <a:solidFill>
            <a:srgbClr val="FF0000"/>
          </a:solidFill>
          <a:ln>
            <a:solidFill>
              <a:srgbClr val="A1251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40" name="Oval 39"/>
          <p:cNvSpPr/>
          <p:nvPr/>
        </p:nvSpPr>
        <p:spPr>
          <a:xfrm>
            <a:off x="5887048" y="3333750"/>
            <a:ext cx="165100" cy="165100"/>
          </a:xfrm>
          <a:prstGeom prst="ellipse">
            <a:avLst/>
          </a:prstGeom>
          <a:solidFill>
            <a:srgbClr val="FF0000"/>
          </a:solidFill>
          <a:ln>
            <a:solidFill>
              <a:srgbClr val="A1251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41" name="Oval 40"/>
          <p:cNvSpPr/>
          <p:nvPr/>
        </p:nvSpPr>
        <p:spPr>
          <a:xfrm>
            <a:off x="5804498" y="2425700"/>
            <a:ext cx="165100" cy="165100"/>
          </a:xfrm>
          <a:prstGeom prst="ellipse">
            <a:avLst/>
          </a:prstGeom>
          <a:solidFill>
            <a:srgbClr val="FF0000"/>
          </a:solidFill>
          <a:ln>
            <a:solidFill>
              <a:srgbClr val="A1251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42" name="Oval 41"/>
          <p:cNvSpPr/>
          <p:nvPr/>
        </p:nvSpPr>
        <p:spPr>
          <a:xfrm>
            <a:off x="1721448" y="5003800"/>
            <a:ext cx="165100" cy="165100"/>
          </a:xfrm>
          <a:prstGeom prst="ellipse">
            <a:avLst/>
          </a:prstGeom>
          <a:solidFill>
            <a:srgbClr val="FF0000"/>
          </a:solidFill>
          <a:ln>
            <a:solidFill>
              <a:srgbClr val="A1251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43" name="Oval 42"/>
          <p:cNvSpPr/>
          <p:nvPr/>
        </p:nvSpPr>
        <p:spPr>
          <a:xfrm>
            <a:off x="2565998" y="2298700"/>
            <a:ext cx="165100" cy="165100"/>
          </a:xfrm>
          <a:prstGeom prst="ellipse">
            <a:avLst/>
          </a:prstGeom>
          <a:solidFill>
            <a:srgbClr val="FF0000"/>
          </a:solidFill>
          <a:ln>
            <a:solidFill>
              <a:srgbClr val="A1251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44" name="Oval 43"/>
          <p:cNvSpPr/>
          <p:nvPr/>
        </p:nvSpPr>
        <p:spPr>
          <a:xfrm>
            <a:off x="1448398" y="2419350"/>
            <a:ext cx="165100" cy="165100"/>
          </a:xfrm>
          <a:prstGeom prst="ellipse">
            <a:avLst/>
          </a:prstGeom>
          <a:solidFill>
            <a:srgbClr val="FF0000"/>
          </a:solidFill>
          <a:ln>
            <a:solidFill>
              <a:srgbClr val="A1251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45" name="Oval 44"/>
          <p:cNvSpPr/>
          <p:nvPr/>
        </p:nvSpPr>
        <p:spPr>
          <a:xfrm>
            <a:off x="4585298" y="2698750"/>
            <a:ext cx="165100" cy="165100"/>
          </a:xfrm>
          <a:prstGeom prst="ellipse">
            <a:avLst/>
          </a:prstGeom>
          <a:solidFill>
            <a:srgbClr val="FF0000"/>
          </a:solidFill>
          <a:ln>
            <a:solidFill>
              <a:srgbClr val="A1251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46" name="Oval 45"/>
          <p:cNvSpPr/>
          <p:nvPr/>
        </p:nvSpPr>
        <p:spPr>
          <a:xfrm>
            <a:off x="4623398" y="1771650"/>
            <a:ext cx="165100" cy="165100"/>
          </a:xfrm>
          <a:prstGeom prst="ellipse">
            <a:avLst/>
          </a:prstGeom>
          <a:solidFill>
            <a:srgbClr val="FF0000"/>
          </a:solidFill>
          <a:ln>
            <a:solidFill>
              <a:srgbClr val="A1251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47" name="Oval 46"/>
          <p:cNvSpPr/>
          <p:nvPr/>
        </p:nvSpPr>
        <p:spPr>
          <a:xfrm>
            <a:off x="6426798" y="2063750"/>
            <a:ext cx="165100" cy="165100"/>
          </a:xfrm>
          <a:prstGeom prst="ellipse">
            <a:avLst/>
          </a:prstGeom>
          <a:solidFill>
            <a:srgbClr val="FF0000"/>
          </a:solidFill>
          <a:ln>
            <a:solidFill>
              <a:srgbClr val="A1251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48" name="Oval 47"/>
          <p:cNvSpPr/>
          <p:nvPr/>
        </p:nvSpPr>
        <p:spPr>
          <a:xfrm>
            <a:off x="7106248" y="1670050"/>
            <a:ext cx="165100" cy="165100"/>
          </a:xfrm>
          <a:prstGeom prst="ellipse">
            <a:avLst/>
          </a:prstGeom>
          <a:solidFill>
            <a:srgbClr val="FF0000"/>
          </a:solidFill>
          <a:ln>
            <a:solidFill>
              <a:srgbClr val="A1251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49" name="Oval 48"/>
          <p:cNvSpPr/>
          <p:nvPr/>
        </p:nvSpPr>
        <p:spPr>
          <a:xfrm>
            <a:off x="1594448" y="1377950"/>
            <a:ext cx="165100" cy="165100"/>
          </a:xfrm>
          <a:prstGeom prst="ellipse">
            <a:avLst/>
          </a:prstGeom>
          <a:solidFill>
            <a:srgbClr val="FF0000"/>
          </a:solidFill>
          <a:ln>
            <a:solidFill>
              <a:srgbClr val="A1251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2" name="Title 1"/>
          <p:cNvSpPr>
            <a:spLocks noGrp="1"/>
          </p:cNvSpPr>
          <p:nvPr>
            <p:ph type="title"/>
          </p:nvPr>
        </p:nvSpPr>
        <p:spPr>
          <a:xfrm>
            <a:off x="928802" y="96686"/>
            <a:ext cx="7312991" cy="484632"/>
          </a:xfrm>
        </p:spPr>
        <p:txBody>
          <a:bodyPr/>
          <a:lstStyle/>
          <a:p>
            <a:r>
              <a:rPr lang="en-US" dirty="0" smtClean="0"/>
              <a:t>Centralized Water Model and Forecasting</a:t>
            </a:r>
            <a:endParaRPr lang="en-US" dirty="0"/>
          </a:p>
        </p:txBody>
      </p:sp>
    </p:spTree>
    <p:extLst>
      <p:ext uri="{BB962C8B-B14F-4D97-AF65-F5344CB8AC3E}">
        <p14:creationId xmlns:p14="http://schemas.microsoft.com/office/powerpoint/2010/main" val="4319376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3000"/>
                                        <p:tgtEl>
                                          <p:spTgt spid="3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wipe(left)">
                                      <p:cBhvr>
                                        <p:cTn id="10" dur="3000"/>
                                        <p:tgtEl>
                                          <p:spTgt spid="9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wipe(left)">
                                      <p:cBhvr>
                                        <p:cTn id="13" dur="3000"/>
                                        <p:tgtEl>
                                          <p:spTgt spid="9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wipe(left)">
                                      <p:cBhvr>
                                        <p:cTn id="16" dur="3000"/>
                                        <p:tgtEl>
                                          <p:spTgt spid="9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3000"/>
                                        <p:tgtEl>
                                          <p:spTgt spid="2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3000"/>
                                        <p:tgtEl>
                                          <p:spTgt spid="2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3000"/>
                                        <p:tgtEl>
                                          <p:spTgt spid="2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3000"/>
                                        <p:tgtEl>
                                          <p:spTgt spid="19"/>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3000"/>
                                        <p:tgtEl>
                                          <p:spTgt spid="24"/>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up)">
                                      <p:cBhvr>
                                        <p:cTn id="34" dur="3000"/>
                                        <p:tgtEl>
                                          <p:spTgt spid="26"/>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3000"/>
                                        <p:tgtEl>
                                          <p:spTgt spid="27"/>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right)">
                                      <p:cBhvr>
                                        <p:cTn id="40" dur="3000"/>
                                        <p:tgtEl>
                                          <p:spTgt spid="28"/>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right)">
                                      <p:cBhvr>
                                        <p:cTn id="43" dur="3000"/>
                                        <p:tgtEl>
                                          <p:spTgt spid="29"/>
                                        </p:tgtEl>
                                      </p:cBhvr>
                                    </p:animEffect>
                                  </p:childTnLst>
                                </p:cTn>
                              </p:par>
                            </p:childTnLst>
                          </p:cTn>
                        </p:par>
                        <p:par>
                          <p:cTn id="44" fill="hold">
                            <p:stCondLst>
                              <p:cond delay="3000"/>
                            </p:stCondLst>
                            <p:childTnLst>
                              <p:par>
                                <p:cTn id="45" presetID="22" presetClass="entr" presetSubtype="2" fill="hold" grpId="0"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right)">
                                      <p:cBhvr>
                                        <p:cTn id="47" dur="3000"/>
                                        <p:tgtEl>
                                          <p:spTgt spid="37"/>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wipe(right)">
                                      <p:cBhvr>
                                        <p:cTn id="50" dur="3000"/>
                                        <p:tgtEl>
                                          <p:spTgt spid="51"/>
                                        </p:tgtEl>
                                      </p:cBhvr>
                                    </p:animEffect>
                                  </p:childTnLst>
                                </p:cTn>
                              </p:par>
                              <p:par>
                                <p:cTn id="51" presetID="22" presetClass="entr" presetSubtype="2"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wipe(right)">
                                      <p:cBhvr>
                                        <p:cTn id="53" dur="3000"/>
                                        <p:tgtEl>
                                          <p:spTgt spid="52"/>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right)">
                                      <p:cBhvr>
                                        <p:cTn id="56" dur="3000"/>
                                        <p:tgtEl>
                                          <p:spTgt spid="53"/>
                                        </p:tgtEl>
                                      </p:cBhvr>
                                    </p:animEffect>
                                  </p:childTnLst>
                                </p:cTn>
                              </p:par>
                              <p:par>
                                <p:cTn id="57" presetID="22" presetClass="entr" presetSubtype="2"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wipe(right)">
                                      <p:cBhvr>
                                        <p:cTn id="59" dur="3000"/>
                                        <p:tgtEl>
                                          <p:spTgt spid="54"/>
                                        </p:tgtEl>
                                      </p:cBhvr>
                                    </p:animEffect>
                                  </p:childTnLst>
                                </p:cTn>
                              </p:par>
                              <p:par>
                                <p:cTn id="60" presetID="22" presetClass="entr" presetSubtype="2" fill="hold" grpId="0" nodeType="with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wipe(right)">
                                      <p:cBhvr>
                                        <p:cTn id="62" dur="3000"/>
                                        <p:tgtEl>
                                          <p:spTgt spid="55"/>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56"/>
                                        </p:tgtEl>
                                        <p:attrNameLst>
                                          <p:attrName>style.visibility</p:attrName>
                                        </p:attrNameLst>
                                      </p:cBhvr>
                                      <p:to>
                                        <p:strVal val="visible"/>
                                      </p:to>
                                    </p:set>
                                    <p:animEffect transition="in" filter="wipe(down)">
                                      <p:cBhvr>
                                        <p:cTn id="65" dur="3000"/>
                                        <p:tgtEl>
                                          <p:spTgt spid="56"/>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wipe(down)">
                                      <p:cBhvr>
                                        <p:cTn id="68" dur="3000"/>
                                        <p:tgtEl>
                                          <p:spTgt spid="57"/>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3000"/>
                                        <p:tgtEl>
                                          <p:spTgt spid="58"/>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wipe(left)">
                                      <p:cBhvr>
                                        <p:cTn id="74" dur="3000"/>
                                        <p:tgtEl>
                                          <p:spTgt spid="59"/>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wipe(left)">
                                      <p:cBhvr>
                                        <p:cTn id="77" dur="3000"/>
                                        <p:tgtEl>
                                          <p:spTgt spid="60"/>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61"/>
                                        </p:tgtEl>
                                        <p:attrNameLst>
                                          <p:attrName>style.visibility</p:attrName>
                                        </p:attrNameLst>
                                      </p:cBhvr>
                                      <p:to>
                                        <p:strVal val="visible"/>
                                      </p:to>
                                    </p:set>
                                    <p:animEffect transition="in" filter="wipe(up)">
                                      <p:cBhvr>
                                        <p:cTn id="80" dur="3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animBg="1"/>
      <p:bldP spid="24" grpId="0" animBg="1"/>
      <p:bldP spid="25" grpId="0" animBg="1"/>
      <p:bldP spid="26" grpId="0" animBg="1"/>
      <p:bldP spid="27" grpId="0" animBg="1"/>
      <p:bldP spid="28" grpId="0" animBg="1"/>
      <p:bldP spid="29" grpId="0" animBg="1"/>
      <p:bldP spid="31" grpId="0" animBg="1"/>
      <p:bldP spid="96" grpId="0" animBg="1"/>
      <p:bldP spid="97" grpId="0" animBg="1"/>
      <p:bldP spid="98" grpId="0" animBg="1"/>
      <p:bldP spid="37"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ED31AD-F2C8-9249-BDEC-2852C3DD794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7/3/2017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a:ea typeface="+mn-ea"/>
                <a:cs typeface="+mn-cs"/>
              </a:rPr>
              <a:t>PRE-DECISIONAL - DO NOT DISTRIBUTE</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A7525-BC21-4740-9E26-BEDE38A67C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Picture 7" descr="NWC May2014 Group Photo.jpg"/>
          <p:cNvPicPr>
            <a:picLocks noChangeAspect="1"/>
          </p:cNvPicPr>
          <p:nvPr/>
        </p:nvPicPr>
        <p:blipFill rotWithShape="1">
          <a:blip r:embed="rId3" cstate="print">
            <a:extLst>
              <a:ext uri="{28A0092B-C50C-407E-A947-70E740481C1C}">
                <a14:useLocalDpi xmlns:a14="http://schemas.microsoft.com/office/drawing/2010/main" val="0"/>
              </a:ext>
            </a:extLst>
          </a:blip>
          <a:srcRect l="2346" b="796"/>
          <a:stretch/>
        </p:blipFill>
        <p:spPr>
          <a:xfrm>
            <a:off x="0" y="0"/>
            <a:ext cx="9144000" cy="6858000"/>
          </a:xfrm>
          <a:prstGeom prst="rect">
            <a:avLst/>
          </a:prstGeom>
        </p:spPr>
      </p:pic>
      <p:sp>
        <p:nvSpPr>
          <p:cNvPr id="9" name="TextBox 8"/>
          <p:cNvSpPr txBox="1"/>
          <p:nvPr/>
        </p:nvSpPr>
        <p:spPr>
          <a:xfrm>
            <a:off x="2931650" y="6515157"/>
            <a:ext cx="3338740" cy="384713"/>
          </a:xfrm>
          <a:prstGeom prst="rect">
            <a:avLst/>
          </a:prstGeom>
          <a:noFill/>
        </p:spPr>
        <p:txBody>
          <a:bodyPr wrap="none" lIns="91432" tIns="45716" rIns="91432" bIns="45716"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0000"/>
                </a:solidFill>
                <a:effectLst/>
                <a:uLnTx/>
                <a:uFillTx/>
                <a:latin typeface="Calibri"/>
                <a:ea typeface="+mn-ea"/>
                <a:cs typeface="+mn-cs"/>
              </a:rPr>
              <a:t>Inaugural Meeting – May, 2014</a:t>
            </a:r>
          </a:p>
        </p:txBody>
      </p:sp>
      <p:sp>
        <p:nvSpPr>
          <p:cNvPr id="2" name="TextBox 1"/>
          <p:cNvSpPr txBox="1"/>
          <p:nvPr/>
        </p:nvSpPr>
        <p:spPr>
          <a:xfrm>
            <a:off x="1832557" y="2853916"/>
            <a:ext cx="5496791" cy="120032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This meeting led to an engagement between the academic community of the United States and the National Weather Service to help build the National Water Model</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11048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National Flood Interoperability </a:t>
            </a:r>
            <a:r>
              <a:rPr lang="en-US" i="1" dirty="0" smtClean="0">
                <a:solidFill>
                  <a:srgbClr val="0070C0"/>
                </a:solidFill>
              </a:rPr>
              <a:t>Experiment</a:t>
            </a:r>
            <a:r>
              <a:rPr lang="en-US" dirty="0" smtClean="0"/>
              <a:t> </a:t>
            </a:r>
            <a:endParaRPr lang="en-US" dirty="0"/>
          </a:p>
        </p:txBody>
      </p:sp>
      <p:sp>
        <p:nvSpPr>
          <p:cNvPr id="3" name="Content Placeholder 2"/>
          <p:cNvSpPr>
            <a:spLocks noGrp="1"/>
          </p:cNvSpPr>
          <p:nvPr>
            <p:ph idx="4294967295"/>
          </p:nvPr>
        </p:nvSpPr>
        <p:spPr>
          <a:xfrm>
            <a:off x="551330" y="1263720"/>
            <a:ext cx="7886700" cy="3179763"/>
          </a:xfrm>
        </p:spPr>
        <p:txBody>
          <a:bodyPr/>
          <a:lstStyle/>
          <a:p>
            <a:r>
              <a:rPr lang="en-US" dirty="0"/>
              <a:t>Partnership </a:t>
            </a:r>
            <a:r>
              <a:rPr lang="en-US" dirty="0" smtClean="0"/>
              <a:t>between </a:t>
            </a:r>
            <a:r>
              <a:rPr lang="en-US" dirty="0" smtClean="0">
                <a:solidFill>
                  <a:srgbClr val="0070C0"/>
                </a:solidFill>
              </a:rPr>
              <a:t>National Weather Service and </a:t>
            </a:r>
            <a:r>
              <a:rPr lang="en-US" dirty="0">
                <a:solidFill>
                  <a:srgbClr val="0070C0"/>
                </a:solidFill>
              </a:rPr>
              <a:t>the academic community </a:t>
            </a:r>
            <a:endParaRPr lang="en-US" dirty="0"/>
          </a:p>
          <a:p>
            <a:r>
              <a:rPr lang="en-US" dirty="0" smtClean="0"/>
              <a:t>Includes </a:t>
            </a:r>
            <a:r>
              <a:rPr lang="en-US" dirty="0" smtClean="0">
                <a:solidFill>
                  <a:srgbClr val="0070C0"/>
                </a:solidFill>
              </a:rPr>
              <a:t>Summer Institutes </a:t>
            </a:r>
            <a:r>
              <a:rPr lang="en-US" dirty="0" smtClean="0"/>
              <a:t>for 35-40 graduate students at the National Water Center, June-July in 2015, 2016, 2017, ….</a:t>
            </a:r>
            <a:endParaRPr lang="en-US" dirty="0"/>
          </a:p>
        </p:txBody>
      </p:sp>
      <p:pic>
        <p:nvPicPr>
          <p:cNvPr id="4" name="Picture 3"/>
          <p:cNvPicPr>
            <a:picLocks noChangeAspect="1"/>
          </p:cNvPicPr>
          <p:nvPr/>
        </p:nvPicPr>
        <p:blipFill>
          <a:blip r:embed="rId2"/>
          <a:stretch>
            <a:fillRect/>
          </a:stretch>
        </p:blipFill>
        <p:spPr>
          <a:xfrm>
            <a:off x="628650" y="4883072"/>
            <a:ext cx="4475195" cy="1142830"/>
          </a:xfrm>
          <a:prstGeom prst="rect">
            <a:avLst/>
          </a:prstGeom>
        </p:spPr>
      </p:pic>
      <p:pic>
        <p:nvPicPr>
          <p:cNvPr id="5" name="Picture 4"/>
          <p:cNvPicPr>
            <a:picLocks noChangeAspect="1"/>
          </p:cNvPicPr>
          <p:nvPr/>
        </p:nvPicPr>
        <p:blipFill>
          <a:blip r:embed="rId3"/>
          <a:stretch>
            <a:fillRect/>
          </a:stretch>
        </p:blipFill>
        <p:spPr>
          <a:xfrm>
            <a:off x="5353400" y="4443483"/>
            <a:ext cx="3161950" cy="2022007"/>
          </a:xfrm>
          <a:prstGeom prst="rect">
            <a:avLst/>
          </a:prstGeom>
        </p:spPr>
      </p:pic>
    </p:spTree>
    <p:extLst>
      <p:ext uri="{BB962C8B-B14F-4D97-AF65-F5344CB8AC3E}">
        <p14:creationId xmlns:p14="http://schemas.microsoft.com/office/powerpoint/2010/main" val="3226428323"/>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8088086" cy="484632"/>
          </a:xfrm>
        </p:spPr>
        <p:txBody>
          <a:bodyPr>
            <a:normAutofit fontScale="90000"/>
          </a:bodyPr>
          <a:lstStyle/>
          <a:p>
            <a:r>
              <a:rPr lang="en-US" sz="3100" dirty="0" err="1" smtClean="0"/>
              <a:t>NHDPlus</a:t>
            </a:r>
            <a:r>
              <a:rPr lang="en-US" sz="3100" dirty="0"/>
              <a:t> </a:t>
            </a:r>
            <a:r>
              <a:rPr lang="en-US" sz="3100" dirty="0" smtClean="0"/>
              <a:t>Version 2.1</a:t>
            </a:r>
            <a:r>
              <a:rPr lang="en-US" b="1" i="1" dirty="0" smtClean="0"/>
              <a:t/>
            </a:r>
            <a:br>
              <a:rPr lang="en-US" b="1" i="1" dirty="0" smtClean="0"/>
            </a:br>
            <a:endParaRPr lang="en-US" b="1" i="1" dirty="0"/>
          </a:p>
        </p:txBody>
      </p:sp>
      <p:pic>
        <p:nvPicPr>
          <p:cNvPr id="3" name="Picture 2" descr="texas"/>
          <p:cNvPicPr>
            <a:picLocks noChangeAspect="1" noChangeArrowheads="1"/>
          </p:cNvPicPr>
          <p:nvPr/>
        </p:nvPicPr>
        <p:blipFill>
          <a:blip r:embed="rId2" cstate="print"/>
          <a:srcRect/>
          <a:stretch>
            <a:fillRect/>
          </a:stretch>
        </p:blipFill>
        <p:spPr bwMode="auto">
          <a:xfrm>
            <a:off x="628656" y="1690701"/>
            <a:ext cx="1779815" cy="1779815"/>
          </a:xfrm>
          <a:prstGeom prst="rect">
            <a:avLst/>
          </a:prstGeom>
          <a:noFill/>
          <a:ln w="9525">
            <a:noFill/>
            <a:miter lim="800000"/>
            <a:headEnd/>
            <a:tailEnd/>
          </a:ln>
        </p:spPr>
      </p:pic>
      <p:pic>
        <p:nvPicPr>
          <p:cNvPr id="6" name="Picture 5" descr="huc8"/>
          <p:cNvPicPr>
            <a:picLocks noChangeAspect="1" noChangeArrowheads="1"/>
          </p:cNvPicPr>
          <p:nvPr/>
        </p:nvPicPr>
        <p:blipFill>
          <a:blip r:embed="rId3" cstate="print"/>
          <a:srcRect/>
          <a:stretch>
            <a:fillRect/>
          </a:stretch>
        </p:blipFill>
        <p:spPr bwMode="auto">
          <a:xfrm>
            <a:off x="5652721" y="1633999"/>
            <a:ext cx="2950598" cy="1946501"/>
          </a:xfrm>
          <a:prstGeom prst="rect">
            <a:avLst/>
          </a:prstGeom>
          <a:noFill/>
          <a:ln w="9525">
            <a:noFill/>
            <a:miter lim="800000"/>
            <a:headEnd/>
            <a:tailEnd/>
          </a:ln>
        </p:spPr>
      </p:pic>
      <p:pic>
        <p:nvPicPr>
          <p:cNvPr id="8" name="Picture 7" descr="Image2"/>
          <p:cNvPicPr>
            <a:picLocks noChangeAspect="1" noChangeArrowheads="1"/>
          </p:cNvPicPr>
          <p:nvPr/>
        </p:nvPicPr>
        <p:blipFill>
          <a:blip r:embed="rId4" cstate="print"/>
          <a:srcRect/>
          <a:stretch>
            <a:fillRect/>
          </a:stretch>
        </p:blipFill>
        <p:spPr bwMode="auto">
          <a:xfrm>
            <a:off x="256871" y="4486610"/>
            <a:ext cx="2453673" cy="1988350"/>
          </a:xfrm>
          <a:prstGeom prst="rect">
            <a:avLst/>
          </a:prstGeom>
          <a:noFill/>
          <a:ln w="3175">
            <a:solidFill>
              <a:schemeClr val="bg1">
                <a:lumMod val="50000"/>
              </a:schemeClr>
            </a:solidFill>
            <a:miter lim="800000"/>
            <a:headEnd/>
            <a:tailEnd/>
          </a:ln>
        </p:spPr>
      </p:pic>
      <p:pic>
        <p:nvPicPr>
          <p:cNvPr id="9" name="Picture 8" descr="usnlcd1"/>
          <p:cNvPicPr>
            <a:picLocks noChangeAspect="1" noChangeArrowheads="1"/>
          </p:cNvPicPr>
          <p:nvPr/>
        </p:nvPicPr>
        <p:blipFill>
          <a:blip r:embed="rId5" cstate="print"/>
          <a:srcRect/>
          <a:stretch>
            <a:fillRect/>
          </a:stretch>
        </p:blipFill>
        <p:spPr bwMode="auto">
          <a:xfrm>
            <a:off x="5723679" y="4865925"/>
            <a:ext cx="2808678" cy="1771083"/>
          </a:xfrm>
          <a:prstGeom prst="rect">
            <a:avLst/>
          </a:prstGeom>
          <a:noFill/>
          <a:ln w="9525">
            <a:noFill/>
            <a:miter lim="800000"/>
            <a:headEnd/>
            <a:tailEnd/>
          </a:ln>
        </p:spPr>
      </p:pic>
      <p:sp>
        <p:nvSpPr>
          <p:cNvPr id="10" name="TextBox 9"/>
          <p:cNvSpPr txBox="1"/>
          <p:nvPr/>
        </p:nvSpPr>
        <p:spPr>
          <a:xfrm>
            <a:off x="243010" y="3553846"/>
            <a:ext cx="29033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National Elevation Dataset</a:t>
            </a:r>
          </a:p>
        </p:txBody>
      </p:sp>
      <p:sp>
        <p:nvSpPr>
          <p:cNvPr id="11" name="TextBox 10"/>
          <p:cNvSpPr txBox="1"/>
          <p:nvPr/>
        </p:nvSpPr>
        <p:spPr>
          <a:xfrm>
            <a:off x="15421" y="4048798"/>
            <a:ext cx="32752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National Hydrography Dataset</a:t>
            </a:r>
          </a:p>
        </p:txBody>
      </p:sp>
      <p:sp>
        <p:nvSpPr>
          <p:cNvPr id="12" name="TextBox 11"/>
          <p:cNvSpPr txBox="1"/>
          <p:nvPr/>
        </p:nvSpPr>
        <p:spPr>
          <a:xfrm>
            <a:off x="5703756" y="4399916"/>
            <a:ext cx="31470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National Land Cover Dataset</a:t>
            </a:r>
          </a:p>
        </p:txBody>
      </p:sp>
      <p:sp>
        <p:nvSpPr>
          <p:cNvPr id="13" name="TextBox 12"/>
          <p:cNvSpPr txBox="1"/>
          <p:nvPr/>
        </p:nvSpPr>
        <p:spPr>
          <a:xfrm>
            <a:off x="5703757" y="3547333"/>
            <a:ext cx="32025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Watershed Boundary Dataset</a:t>
            </a:r>
          </a:p>
        </p:txBody>
      </p:sp>
      <p:sp>
        <p:nvSpPr>
          <p:cNvPr id="14" name="Right Arrow 13"/>
          <p:cNvSpPr/>
          <p:nvPr/>
        </p:nvSpPr>
        <p:spPr>
          <a:xfrm rot="1920000">
            <a:off x="2532190" y="2889516"/>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5" name="Right Arrow 14"/>
          <p:cNvSpPr/>
          <p:nvPr/>
        </p:nvSpPr>
        <p:spPr>
          <a:xfrm rot="8700000">
            <a:off x="5102950" y="2859693"/>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6" name="Right Arrow 15"/>
          <p:cNvSpPr/>
          <p:nvPr/>
        </p:nvSpPr>
        <p:spPr>
          <a:xfrm rot="12900000">
            <a:off x="4936721" y="5517411"/>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7" name="Right Arrow 16"/>
          <p:cNvSpPr/>
          <p:nvPr/>
        </p:nvSpPr>
        <p:spPr>
          <a:xfrm rot="-2220000">
            <a:off x="2786328" y="5501022"/>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8" name="Rectangle 17"/>
          <p:cNvSpPr/>
          <p:nvPr/>
        </p:nvSpPr>
        <p:spPr>
          <a:xfrm>
            <a:off x="3473525" y="1698642"/>
            <a:ext cx="1532774" cy="461665"/>
          </a:xfrm>
          <a:prstGeom prst="rect">
            <a:avLst/>
          </a:prstGeom>
          <a:solidFill>
            <a:schemeClr val="bg1"/>
          </a:solidFill>
          <a:ln>
            <a:solidFill>
              <a:schemeClr val="accent1">
                <a:shade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ＭＳ Ｐゴシック"/>
              </a:rPr>
              <a:t>NHDPlus</a:t>
            </a:r>
          </a:p>
        </p:txBody>
      </p:sp>
      <p:sp>
        <p:nvSpPr>
          <p:cNvPr id="21" name="TextBox 20"/>
          <p:cNvSpPr txBox="1"/>
          <p:nvPr/>
        </p:nvSpPr>
        <p:spPr>
          <a:xfrm>
            <a:off x="685806" y="1054909"/>
            <a:ext cx="7696199" cy="338554"/>
          </a:xfrm>
          <a:prstGeom prst="rect">
            <a:avLst/>
          </a:prstGeom>
          <a:solidFill>
            <a:srgbClr val="336799"/>
          </a:solidFill>
          <a:ln>
            <a:noFill/>
          </a:ln>
        </p:spPr>
        <p:txBody>
          <a:bodyPr wrap="square" rtlCol="0">
            <a:spAutoFit/>
          </a:bodyPr>
          <a:lstStyle>
            <a:defPPr>
              <a:defRPr lang="en-US"/>
            </a:defPPr>
            <a:lvl1pPr algn="ct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Arial"/>
                <a:ea typeface="ＭＳ Ｐゴシック"/>
              </a:rPr>
              <a:t>Foundation for a </a:t>
            </a:r>
            <a:r>
              <a:rPr kumimoji="0" lang="en-US" sz="1600" b="0" i="0" u="none" strike="noStrike" kern="1200" cap="none" spc="0" normalizeH="0" baseline="0" noProof="0" dirty="0" smtClean="0">
                <a:ln>
                  <a:noFill/>
                </a:ln>
                <a:solidFill>
                  <a:srgbClr val="001446">
                    <a:lumMod val="10000"/>
                    <a:lumOff val="90000"/>
                  </a:srgbClr>
                </a:solidFill>
                <a:effectLst/>
                <a:uLnTx/>
                <a:uFillTx/>
                <a:latin typeface="Arial"/>
                <a:ea typeface="ＭＳ Ｐゴシック"/>
              </a:rPr>
              <a:t>Geospatial Hydrologic Framework </a:t>
            </a:r>
            <a:r>
              <a:rPr kumimoji="0" lang="en-US" sz="1600" b="0" i="0" u="none" strike="noStrike" kern="1200" cap="none" spc="0" normalizeH="0" baseline="0" noProof="0" dirty="0" smtClean="0">
                <a:ln>
                  <a:noFill/>
                </a:ln>
                <a:solidFill>
                  <a:prstClr val="white"/>
                </a:solidFill>
                <a:effectLst/>
                <a:uLnTx/>
                <a:uFillTx/>
                <a:latin typeface="Arial"/>
                <a:ea typeface="ＭＳ Ｐゴシック"/>
              </a:rPr>
              <a:t>for the United States</a:t>
            </a:r>
            <a:endParaRPr kumimoji="0" lang="en-US" sz="1600" b="0" i="0" u="none" strike="noStrike" kern="1200" cap="none" spc="0" normalizeH="0" baseline="0" noProof="0" dirty="0">
              <a:ln>
                <a:noFill/>
              </a:ln>
              <a:solidFill>
                <a:prstClr val="white"/>
              </a:solidFill>
              <a:effectLst/>
              <a:uLnTx/>
              <a:uFillTx/>
              <a:latin typeface="Arial"/>
              <a:ea typeface="ＭＳ Ｐゴシック"/>
            </a:endParaRPr>
          </a:p>
        </p:txBody>
      </p:sp>
      <p:sp>
        <p:nvSpPr>
          <p:cNvPr id="22" name="Rectangle 21"/>
          <p:cNvSpPr/>
          <p:nvPr/>
        </p:nvSpPr>
        <p:spPr>
          <a:xfrm>
            <a:off x="2653819" y="2237917"/>
            <a:ext cx="317218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rPr>
              <a:t>2.7 </a:t>
            </a:r>
            <a:r>
              <a:rPr kumimoji="0" lang="en-US" sz="1400" b="0" i="0" u="none" strike="noStrike" kern="1200" cap="none" spc="0" normalizeH="0" baseline="0" noProof="0" dirty="0">
                <a:ln>
                  <a:noFill/>
                </a:ln>
                <a:solidFill>
                  <a:prstClr val="black"/>
                </a:solidFill>
                <a:effectLst/>
                <a:uLnTx/>
                <a:uFillTx/>
                <a:latin typeface="Arial"/>
                <a:ea typeface="ＭＳ Ｐゴシック"/>
              </a:rPr>
              <a:t>million </a:t>
            </a:r>
            <a:r>
              <a:rPr kumimoji="0" lang="en-US" sz="1400" b="0" i="0" u="none" strike="noStrike" kern="1200" cap="none" spc="0" normalizeH="0" baseline="0" noProof="0" dirty="0" smtClean="0">
                <a:ln>
                  <a:noFill/>
                </a:ln>
                <a:solidFill>
                  <a:prstClr val="black"/>
                </a:solidFill>
                <a:effectLst/>
                <a:uLnTx/>
                <a:uFillTx/>
                <a:latin typeface="Arial"/>
                <a:ea typeface="ＭＳ Ｐゴシック"/>
              </a:rPr>
              <a:t>reach catchments in 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rPr>
              <a:t>average </a:t>
            </a:r>
            <a:r>
              <a:rPr kumimoji="0" lang="en-US" sz="1400" b="0" i="0" u="none" strike="noStrike" kern="1200" cap="none" spc="0" normalizeH="0" baseline="0" noProof="0" dirty="0">
                <a:ln>
                  <a:noFill/>
                </a:ln>
                <a:solidFill>
                  <a:prstClr val="black"/>
                </a:solidFill>
                <a:effectLst/>
                <a:uLnTx/>
                <a:uFillTx/>
                <a:latin typeface="Arial"/>
                <a:ea typeface="ＭＳ Ｐゴシック"/>
              </a:rPr>
              <a:t>area 3 </a:t>
            </a:r>
            <a:r>
              <a:rPr kumimoji="0" lang="en-US" sz="1400" b="0" i="0" u="none" strike="noStrike" kern="1200" cap="none" spc="0" normalizeH="0" baseline="0" noProof="0" dirty="0" smtClean="0">
                <a:ln>
                  <a:noFill/>
                </a:ln>
                <a:solidFill>
                  <a:prstClr val="black"/>
                </a:solidFill>
                <a:effectLst/>
                <a:uLnTx/>
                <a:uFillTx/>
                <a:latin typeface="Arial"/>
                <a:ea typeface="ＭＳ Ｐゴシック"/>
              </a:rPr>
              <a:t>km</a:t>
            </a:r>
            <a:r>
              <a:rPr kumimoji="0" lang="en-US" sz="1400" b="0" i="0" u="none" strike="noStrike" kern="1200" cap="none" spc="0" normalizeH="0" baseline="30000" noProof="0" dirty="0" smtClean="0">
                <a:ln>
                  <a:noFill/>
                </a:ln>
                <a:solidFill>
                  <a:prstClr val="black"/>
                </a:solidFill>
                <a:effectLst/>
                <a:uLnTx/>
                <a:uFillTx/>
                <a:latin typeface="Arial"/>
                <a:ea typeface="ＭＳ Ｐゴシック"/>
              </a:rPr>
              <a:t>2</a:t>
            </a:r>
            <a:r>
              <a:rPr kumimoji="0" lang="en-US" sz="1400" b="0" i="0" u="none" strike="noStrike" kern="1200" cap="none" spc="0" normalizeH="0" baseline="0" noProof="0" dirty="0" smtClean="0">
                <a:ln>
                  <a:noFill/>
                </a:ln>
                <a:solidFill>
                  <a:prstClr val="black"/>
                </a:solidFill>
                <a:effectLst/>
                <a:uLnTx/>
                <a:uFillTx/>
                <a:latin typeface="Arial"/>
                <a:ea typeface="ＭＳ Ｐゴシック"/>
              </a:rPr>
              <a:t> </a:t>
            </a:r>
            <a:endParaRPr kumimoji="0" lang="en-US" sz="14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rPr>
              <a:t>reach length 2 </a:t>
            </a:r>
            <a:r>
              <a:rPr kumimoji="0" lang="en-US" sz="1400" b="0" i="0" u="none" strike="noStrike" kern="1200" cap="none" spc="0" normalizeH="0" baseline="0" noProof="0" dirty="0" smtClean="0">
                <a:ln>
                  <a:noFill/>
                </a:ln>
                <a:solidFill>
                  <a:prstClr val="black"/>
                </a:solidFill>
                <a:effectLst/>
                <a:uLnTx/>
                <a:uFillTx/>
                <a:latin typeface="Arial"/>
                <a:ea typeface="ＭＳ Ｐゴシック"/>
              </a:rPr>
              <a:t>km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rPr>
              <a:t>Uniquely labelled</a:t>
            </a:r>
            <a:endParaRPr kumimoji="0" lang="en-US" sz="1400" b="0" i="0" u="none" strike="noStrike" kern="1200" cap="none" spc="0" normalizeH="0" baseline="0" noProof="0" dirty="0">
              <a:ln>
                <a:noFill/>
              </a:ln>
              <a:solidFill>
                <a:prstClr val="black"/>
              </a:solidFill>
              <a:effectLst/>
              <a:uLnTx/>
              <a:uFillTx/>
              <a:latin typeface="Arial"/>
              <a:ea typeface="ＭＳ Ｐゴシック"/>
            </a:endParaRPr>
          </a:p>
        </p:txBody>
      </p:sp>
      <p:pic>
        <p:nvPicPr>
          <p:cNvPr id="19" name="Picture 18"/>
          <p:cNvPicPr>
            <a:picLocks noChangeAspect="1"/>
          </p:cNvPicPr>
          <p:nvPr/>
        </p:nvPicPr>
        <p:blipFill>
          <a:blip r:embed="rId6"/>
          <a:stretch>
            <a:fillRect/>
          </a:stretch>
        </p:blipFill>
        <p:spPr>
          <a:xfrm>
            <a:off x="3372030" y="3547332"/>
            <a:ext cx="2148303" cy="1402113"/>
          </a:xfrm>
          <a:prstGeom prst="rect">
            <a:avLst/>
          </a:prstGeom>
        </p:spPr>
      </p:pic>
    </p:spTree>
    <p:extLst>
      <p:ext uri="{BB962C8B-B14F-4D97-AF65-F5344CB8AC3E}">
        <p14:creationId xmlns:p14="http://schemas.microsoft.com/office/powerpoint/2010/main" val="2338254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632233" cy="484632"/>
          </a:xfrm>
        </p:spPr>
        <p:txBody>
          <a:bodyPr>
            <a:normAutofit fontScale="90000"/>
          </a:bodyPr>
          <a:lstStyle/>
          <a:p>
            <a:r>
              <a:rPr lang="en-US" sz="3200" dirty="0" smtClean="0"/>
              <a:t>Flood Information for Fritz Hughes Park Rd</a:t>
            </a:r>
            <a:endParaRPr lang="en-US"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556033" cy="5012902"/>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799" y="4191000"/>
            <a:ext cx="2106549"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567158" y="3954251"/>
            <a:ext cx="3495188"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National Hydrography Dataset Plus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catchment  for Bear Creek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(area = 5.71 km</a:t>
            </a:r>
            <a:r>
              <a:rPr kumimoji="0" lang="en-US" sz="1800" b="0" i="0" u="none" strike="noStrike" kern="1200" cap="none" spc="0" normalizeH="0" baseline="30000" noProof="0" dirty="0">
                <a:ln>
                  <a:noFill/>
                </a:ln>
                <a:solidFill>
                  <a:prstClr val="black"/>
                </a:solidFill>
                <a:effectLst/>
                <a:uLnTx/>
                <a:uFillTx/>
                <a:latin typeface="Arial"/>
                <a:ea typeface="ＭＳ Ｐゴシック"/>
              </a:rPr>
              <a:t>2</a:t>
            </a:r>
            <a:r>
              <a:rPr kumimoji="0" lang="en-US" sz="1800" b="0" i="0" u="none" strike="noStrike" kern="1200" cap="none" spc="0" normalizeH="0" baseline="0" noProof="0" dirty="0">
                <a:ln>
                  <a:noFill/>
                </a:ln>
                <a:solidFill>
                  <a:prstClr val="black"/>
                </a:solidFill>
                <a:effectLst/>
                <a:uLnTx/>
                <a:uFillTx/>
                <a:latin typeface="Arial"/>
                <a:ea typeface="ＭＳ Ｐゴシック"/>
              </a:rPr>
              <a:t>)</a:t>
            </a:r>
          </a:p>
        </p:txBody>
      </p:sp>
      <p:cxnSp>
        <p:nvCxnSpPr>
          <p:cNvPr id="6" name="Straight Arrow Connector 5"/>
          <p:cNvCxnSpPr>
            <a:stCxn id="1027" idx="0"/>
          </p:cNvCxnSpPr>
          <p:nvPr/>
        </p:nvCxnSpPr>
        <p:spPr>
          <a:xfrm flipH="1" flipV="1">
            <a:off x="1676400" y="3581400"/>
            <a:ext cx="443674" cy="6096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337471" y="5660347"/>
            <a:ext cx="262911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Low water crossing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3400 Fritz Hughes Park Rd</a:t>
            </a:r>
          </a:p>
        </p:txBody>
      </p:sp>
    </p:spTree>
    <p:extLst>
      <p:ext uri="{BB962C8B-B14F-4D97-AF65-F5344CB8AC3E}">
        <p14:creationId xmlns:p14="http://schemas.microsoft.com/office/powerpoint/2010/main" val="640285514"/>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0" y="0"/>
            <a:ext cx="9144000" cy="6841150"/>
          </a:xfrm>
          <a:prstGeom prst="rect">
            <a:avLst/>
          </a:prstGeom>
          <a:noFill/>
          <a:ln w="9525">
            <a:noFill/>
            <a:miter lim="800000"/>
            <a:headEnd/>
            <a:tailEnd/>
          </a:ln>
        </p:spPr>
      </p:pic>
      <p:sp>
        <p:nvSpPr>
          <p:cNvPr id="3" name="TextBox 2"/>
          <p:cNvSpPr txBox="1"/>
          <p:nvPr/>
        </p:nvSpPr>
        <p:spPr>
          <a:xfrm>
            <a:off x="685800" y="4724400"/>
            <a:ext cx="5163593"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500,000 processors operating in parallel</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3CBAA-90BE-4B90-A69F-08BC16058E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p:cNvSpPr txBox="1"/>
          <p:nvPr/>
        </p:nvSpPr>
        <p:spPr>
          <a:xfrm>
            <a:off x="3657600" y="228600"/>
            <a:ext cx="2076979" cy="646331"/>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Stampede</a:t>
            </a:r>
          </a:p>
        </p:txBody>
      </p:sp>
      <p:pic>
        <p:nvPicPr>
          <p:cNvPr id="5" name="Picture 4"/>
          <p:cNvPicPr>
            <a:picLocks noChangeAspect="1"/>
          </p:cNvPicPr>
          <p:nvPr/>
        </p:nvPicPr>
        <p:blipFill>
          <a:blip r:embed="rId3"/>
          <a:stretch>
            <a:fillRect/>
          </a:stretch>
        </p:blipFill>
        <p:spPr>
          <a:xfrm>
            <a:off x="4696089" y="2007771"/>
            <a:ext cx="4379424" cy="2340809"/>
          </a:xfrm>
          <a:prstGeom prst="rect">
            <a:avLst/>
          </a:prstGeom>
        </p:spPr>
      </p:pic>
      <p:sp>
        <p:nvSpPr>
          <p:cNvPr id="6" name="TextBox 5"/>
          <p:cNvSpPr txBox="1"/>
          <p:nvPr/>
        </p:nvSpPr>
        <p:spPr>
          <a:xfrm>
            <a:off x="5416842" y="1992868"/>
            <a:ext cx="29792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1.2 million </a:t>
            </a:r>
            <a:r>
              <a:rPr kumimoji="0" lang="en-US" sz="1800" b="0" i="0" u="none" strike="noStrike" kern="1200" cap="none" spc="0" normalizeH="0" baseline="0" noProof="0" dirty="0">
                <a:ln>
                  <a:noFill/>
                </a:ln>
                <a:solidFill>
                  <a:prstClr val="black"/>
                </a:solidFill>
                <a:effectLst/>
                <a:uLnTx/>
                <a:uFillTx/>
                <a:latin typeface="Calibri"/>
                <a:ea typeface="+mn-ea"/>
                <a:cs typeface="+mn-cs"/>
              </a:rPr>
              <a:t>gallon cooling tank</a:t>
            </a:r>
          </a:p>
        </p:txBody>
      </p:sp>
    </p:spTree>
    <p:extLst>
      <p:ext uri="{BB962C8B-B14F-4D97-AF65-F5344CB8AC3E}">
        <p14:creationId xmlns:p14="http://schemas.microsoft.com/office/powerpoint/2010/main" val="16360093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JJ15_absFlow_conus.avi">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pic>
        <p:nvPicPr>
          <p:cNvPr id="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088" t="10905" b="7549"/>
          <a:stretch/>
        </p:blipFill>
        <p:spPr bwMode="auto">
          <a:xfrm>
            <a:off x="2367644" y="5430744"/>
            <a:ext cx="4152900" cy="1242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44830" y="629669"/>
            <a:ext cx="6207598"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70C0"/>
                </a:solidFill>
                <a:effectLst/>
                <a:uLnTx/>
                <a:uFillTx/>
                <a:latin typeface="Calibri"/>
                <a:ea typeface="+mn-ea"/>
                <a:cs typeface="+mn-cs"/>
              </a:rPr>
              <a:t>Operational on 16 August 2016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0070C0"/>
                </a:solidFill>
                <a:latin typeface="Calibri"/>
              </a:rPr>
              <a:t>2.7 million reaches covering 5.2 million Km of streams and rivers</a:t>
            </a:r>
            <a:endParaRPr kumimoji="0" lang="en-US" b="0" i="0" u="none" strike="noStrike" kern="1200" cap="none" spc="0" normalizeH="0" baseline="0" noProof="0" dirty="0">
              <a:ln>
                <a:noFill/>
              </a:ln>
              <a:solidFill>
                <a:srgbClr val="0070C0"/>
              </a:solidFill>
              <a:effectLst/>
              <a:uLnTx/>
              <a:uFillTx/>
              <a:latin typeface="Calibri"/>
            </a:endParaRPr>
          </a:p>
        </p:txBody>
      </p:sp>
    </p:spTree>
    <p:extLst>
      <p:ext uri="{BB962C8B-B14F-4D97-AF65-F5344CB8AC3E}">
        <p14:creationId xmlns:p14="http://schemas.microsoft.com/office/powerpoint/2010/main" val="317248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Water Forecasting</a:t>
            </a:r>
            <a:endParaRPr lang="en-US" dirty="0"/>
          </a:p>
        </p:txBody>
      </p:sp>
      <p:cxnSp>
        <p:nvCxnSpPr>
          <p:cNvPr id="4" name="Straight Arrow Connector 3"/>
          <p:cNvCxnSpPr/>
          <p:nvPr/>
        </p:nvCxnSpPr>
        <p:spPr bwMode="auto">
          <a:xfrm flipV="1">
            <a:off x="2124502" y="2793242"/>
            <a:ext cx="1624083" cy="1"/>
          </a:xfrm>
          <a:prstGeom prst="straightConnector1">
            <a:avLst/>
          </a:prstGeom>
          <a:noFill/>
          <a:ln w="19050" cap="flat" cmpd="sng" algn="ctr">
            <a:solidFill>
              <a:schemeClr val="tx2"/>
            </a:solidFill>
            <a:prstDash val="solid"/>
            <a:round/>
            <a:headEnd type="none" w="med" len="med"/>
            <a:tailEnd type="triangle"/>
          </a:ln>
          <a:effectLst/>
        </p:spPr>
      </p:cxnSp>
      <p:cxnSp>
        <p:nvCxnSpPr>
          <p:cNvPr id="6" name="Straight Connector 5"/>
          <p:cNvCxnSpPr/>
          <p:nvPr/>
        </p:nvCxnSpPr>
        <p:spPr bwMode="auto">
          <a:xfrm flipH="1">
            <a:off x="2124502" y="1637732"/>
            <a:ext cx="4549" cy="3493827"/>
          </a:xfrm>
          <a:prstGeom prst="line">
            <a:avLst/>
          </a:prstGeom>
          <a:noFill/>
          <a:ln w="19050" cap="flat" cmpd="sng" algn="ctr">
            <a:solidFill>
              <a:schemeClr val="tx2"/>
            </a:solidFill>
            <a:prstDash val="solid"/>
            <a:round/>
            <a:headEnd type="none" w="med" len="med"/>
            <a:tailEnd type="none" w="med" len="med"/>
          </a:ln>
          <a:effectLst/>
        </p:spPr>
      </p:cxnSp>
      <p:sp>
        <p:nvSpPr>
          <p:cNvPr id="8" name="TextBox 7"/>
          <p:cNvSpPr txBox="1"/>
          <p:nvPr/>
        </p:nvSpPr>
        <p:spPr>
          <a:xfrm>
            <a:off x="1960728" y="1364776"/>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rPr>
              <a:t>Now</a:t>
            </a:r>
          </a:p>
        </p:txBody>
      </p:sp>
      <p:sp>
        <p:nvSpPr>
          <p:cNvPr id="9" name="Oval 8"/>
          <p:cNvSpPr/>
          <p:nvPr/>
        </p:nvSpPr>
        <p:spPr bwMode="auto">
          <a:xfrm>
            <a:off x="2069910" y="1878842"/>
            <a:ext cx="118281" cy="122830"/>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TextBox 9"/>
          <p:cNvSpPr txBox="1"/>
          <p:nvPr/>
        </p:nvSpPr>
        <p:spPr>
          <a:xfrm>
            <a:off x="1019032" y="1829547"/>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1446">
                    <a:lumMod val="50000"/>
                    <a:lumOff val="50000"/>
                  </a:srgbClr>
                </a:solidFill>
                <a:effectLst/>
                <a:uLnTx/>
                <a:uFillTx/>
                <a:latin typeface="Arial"/>
                <a:ea typeface="ＭＳ Ｐゴシック"/>
              </a:rPr>
              <a:t>Analysis</a:t>
            </a:r>
          </a:p>
        </p:txBody>
      </p:sp>
      <p:sp>
        <p:nvSpPr>
          <p:cNvPr id="11" name="TextBox 10"/>
          <p:cNvSpPr txBox="1"/>
          <p:nvPr/>
        </p:nvSpPr>
        <p:spPr>
          <a:xfrm>
            <a:off x="2272352" y="1812877"/>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rPr>
              <a:t>Best estimate of </a:t>
            </a:r>
            <a:r>
              <a:rPr kumimoji="0" lang="en-US" sz="1800" b="1" i="0" u="none" strike="noStrike" kern="1200" cap="none" spc="0" normalizeH="0" baseline="0" noProof="0" dirty="0" smtClean="0">
                <a:ln>
                  <a:noFill/>
                </a:ln>
                <a:solidFill>
                  <a:srgbClr val="001446">
                    <a:lumMod val="50000"/>
                    <a:lumOff val="50000"/>
                  </a:srgbClr>
                </a:solidFill>
                <a:effectLst/>
                <a:uLnTx/>
                <a:uFillTx/>
                <a:latin typeface="Arial"/>
                <a:ea typeface="ＭＳ Ｐゴシック"/>
              </a:rPr>
              <a:t>current</a:t>
            </a:r>
            <a:r>
              <a:rPr kumimoji="0" lang="en-US" sz="1800" b="1" i="0" u="none" strike="noStrike" kern="1200" cap="none" spc="0" normalizeH="0" baseline="0" noProof="0" dirty="0" smtClean="0">
                <a:ln>
                  <a:noFill/>
                </a:ln>
                <a:solidFill>
                  <a:prstClr val="black"/>
                </a:solidFill>
                <a:effectLst/>
                <a:uLnTx/>
                <a:uFillTx/>
                <a:latin typeface="Arial"/>
                <a:ea typeface="ＭＳ Ｐゴシック"/>
              </a:rPr>
              <a:t> conditions</a:t>
            </a:r>
          </a:p>
        </p:txBody>
      </p:sp>
      <p:sp>
        <p:nvSpPr>
          <p:cNvPr id="13" name="TextBox 12"/>
          <p:cNvSpPr txBox="1"/>
          <p:nvPr/>
        </p:nvSpPr>
        <p:spPr>
          <a:xfrm>
            <a:off x="681252" y="2659291"/>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1446">
                    <a:lumMod val="50000"/>
                    <a:lumOff val="50000"/>
                  </a:srgbClr>
                </a:solidFill>
                <a:effectLst/>
                <a:uLnTx/>
                <a:uFillTx/>
                <a:latin typeface="Arial"/>
                <a:ea typeface="ＭＳ Ｐゴシック"/>
              </a:rPr>
              <a:t>Short Range</a:t>
            </a:r>
            <a:endParaRPr kumimoji="0" lang="en-US" sz="1800" b="1" i="0" u="none" strike="noStrike" kern="1200" cap="none" spc="0" normalizeH="0" baseline="0" noProof="0" dirty="0">
              <a:ln>
                <a:noFill/>
              </a:ln>
              <a:solidFill>
                <a:srgbClr val="001446">
                  <a:lumMod val="50000"/>
                  <a:lumOff val="50000"/>
                </a:srgbClr>
              </a:solidFill>
              <a:effectLst/>
              <a:uLnTx/>
              <a:uFillTx/>
              <a:latin typeface="Arial"/>
              <a:ea typeface="ＭＳ Ｐゴシック"/>
            </a:endParaRPr>
          </a:p>
        </p:txBody>
      </p:sp>
      <p:sp>
        <p:nvSpPr>
          <p:cNvPr id="14" name="TextBox 13"/>
          <p:cNvSpPr txBox="1"/>
          <p:nvPr/>
        </p:nvSpPr>
        <p:spPr>
          <a:xfrm>
            <a:off x="2272352" y="2565779"/>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rPr>
              <a:t>Hourly for </a:t>
            </a:r>
            <a:r>
              <a:rPr kumimoji="0" lang="en-US" sz="1800" b="1" i="0" u="none" strike="noStrike" kern="1200" cap="none" spc="0" normalizeH="0" baseline="0" noProof="0" dirty="0" smtClean="0">
                <a:ln>
                  <a:noFill/>
                </a:ln>
                <a:solidFill>
                  <a:srgbClr val="001446">
                    <a:lumMod val="50000"/>
                    <a:lumOff val="50000"/>
                  </a:srgbClr>
                </a:solidFill>
                <a:effectLst/>
                <a:uLnTx/>
                <a:uFillTx/>
                <a:latin typeface="Arial"/>
                <a:ea typeface="ＭＳ Ｐゴシック"/>
              </a:rPr>
              <a:t>18 hours </a:t>
            </a:r>
            <a:r>
              <a:rPr kumimoji="0" lang="en-US" sz="1800" b="1" i="0" u="none" strike="noStrike" kern="1200" cap="none" spc="0" normalizeH="0" baseline="0" noProof="0" dirty="0" smtClean="0">
                <a:ln>
                  <a:noFill/>
                </a:ln>
                <a:solidFill>
                  <a:prstClr val="black"/>
                </a:solidFill>
                <a:effectLst/>
                <a:uLnTx/>
                <a:uFillTx/>
                <a:latin typeface="Arial"/>
                <a:ea typeface="ＭＳ Ｐゴシック"/>
              </a:rPr>
              <a:t>ahead</a:t>
            </a:r>
          </a:p>
        </p:txBody>
      </p:sp>
      <p:cxnSp>
        <p:nvCxnSpPr>
          <p:cNvPr id="15" name="Straight Arrow Connector 14"/>
          <p:cNvCxnSpPr/>
          <p:nvPr/>
        </p:nvCxnSpPr>
        <p:spPr bwMode="auto">
          <a:xfrm>
            <a:off x="2124502" y="3630032"/>
            <a:ext cx="3916907" cy="9371"/>
          </a:xfrm>
          <a:prstGeom prst="straightConnector1">
            <a:avLst/>
          </a:prstGeom>
          <a:noFill/>
          <a:ln w="19050" cap="flat" cmpd="sng" algn="ctr">
            <a:solidFill>
              <a:schemeClr val="tx2"/>
            </a:solidFill>
            <a:prstDash val="solid"/>
            <a:round/>
            <a:headEnd type="none" w="med" len="med"/>
            <a:tailEnd type="triangle"/>
          </a:ln>
          <a:effectLst/>
        </p:spPr>
      </p:cxnSp>
      <p:sp>
        <p:nvSpPr>
          <p:cNvPr id="16" name="TextBox 15"/>
          <p:cNvSpPr txBox="1"/>
          <p:nvPr/>
        </p:nvSpPr>
        <p:spPr>
          <a:xfrm>
            <a:off x="437225" y="3480179"/>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1446">
                    <a:lumMod val="50000"/>
                    <a:lumOff val="50000"/>
                  </a:srgbClr>
                </a:solidFill>
                <a:effectLst/>
                <a:uLnTx/>
                <a:uFillTx/>
                <a:latin typeface="Arial"/>
                <a:ea typeface="ＭＳ Ｐゴシック"/>
              </a:rPr>
              <a:t>Medium Range</a:t>
            </a:r>
            <a:endParaRPr kumimoji="0" lang="en-US" sz="1800" b="1" i="0" u="none" strike="noStrike" kern="1200" cap="none" spc="0" normalizeH="0" baseline="0" noProof="0" dirty="0">
              <a:ln>
                <a:noFill/>
              </a:ln>
              <a:solidFill>
                <a:srgbClr val="001446">
                  <a:lumMod val="50000"/>
                  <a:lumOff val="50000"/>
                </a:srgbClr>
              </a:solidFill>
              <a:effectLst/>
              <a:uLnTx/>
              <a:uFillTx/>
              <a:latin typeface="Arial"/>
              <a:ea typeface="ＭＳ Ｐゴシック"/>
            </a:endParaRPr>
          </a:p>
        </p:txBody>
      </p:sp>
      <p:sp>
        <p:nvSpPr>
          <p:cNvPr id="17" name="TextBox 16"/>
          <p:cNvSpPr txBox="1"/>
          <p:nvPr/>
        </p:nvSpPr>
        <p:spPr>
          <a:xfrm>
            <a:off x="2272352" y="3402567"/>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rPr>
              <a:t>6 Hourly for </a:t>
            </a:r>
            <a:r>
              <a:rPr kumimoji="0" lang="en-US" sz="1800" b="1" i="0" u="none" strike="noStrike" kern="1200" cap="none" spc="0" normalizeH="0" baseline="0" noProof="0" dirty="0" smtClean="0">
                <a:ln>
                  <a:noFill/>
                </a:ln>
                <a:solidFill>
                  <a:srgbClr val="001446">
                    <a:lumMod val="50000"/>
                    <a:lumOff val="50000"/>
                  </a:srgbClr>
                </a:solidFill>
                <a:effectLst/>
                <a:uLnTx/>
                <a:uFillTx/>
                <a:latin typeface="Arial"/>
                <a:ea typeface="ＭＳ Ｐゴシック"/>
              </a:rPr>
              <a:t>10 days </a:t>
            </a:r>
            <a:r>
              <a:rPr kumimoji="0" lang="en-US" sz="1800" b="1" i="0" u="none" strike="noStrike" kern="1200" cap="none" spc="0" normalizeH="0" baseline="0" noProof="0" dirty="0" smtClean="0">
                <a:ln>
                  <a:noFill/>
                </a:ln>
                <a:solidFill>
                  <a:prstClr val="black"/>
                </a:solidFill>
                <a:effectLst/>
                <a:uLnTx/>
                <a:uFillTx/>
                <a:latin typeface="Arial"/>
                <a:ea typeface="ＭＳ Ｐゴシック"/>
              </a:rPr>
              <a:t>ahead</a:t>
            </a:r>
          </a:p>
        </p:txBody>
      </p:sp>
      <p:cxnSp>
        <p:nvCxnSpPr>
          <p:cNvPr id="19" name="Straight Arrow Connector 18"/>
          <p:cNvCxnSpPr/>
          <p:nvPr/>
        </p:nvCxnSpPr>
        <p:spPr bwMode="auto">
          <a:xfrm>
            <a:off x="2124502" y="4501077"/>
            <a:ext cx="3916907" cy="9371"/>
          </a:xfrm>
          <a:prstGeom prst="straightConnector1">
            <a:avLst/>
          </a:prstGeom>
          <a:noFill/>
          <a:ln w="19050" cap="flat" cmpd="sng" algn="ctr">
            <a:solidFill>
              <a:schemeClr val="tx2"/>
            </a:solidFill>
            <a:prstDash val="solid"/>
            <a:round/>
            <a:headEnd type="none" w="med" len="med"/>
            <a:tailEnd type="triangle"/>
          </a:ln>
          <a:effectLst/>
        </p:spPr>
      </p:cxnSp>
      <p:sp>
        <p:nvSpPr>
          <p:cNvPr id="20" name="TextBox 19"/>
          <p:cNvSpPr txBox="1"/>
          <p:nvPr/>
        </p:nvSpPr>
        <p:spPr>
          <a:xfrm>
            <a:off x="671015" y="4341989"/>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1446">
                    <a:lumMod val="50000"/>
                    <a:lumOff val="50000"/>
                  </a:srgbClr>
                </a:solidFill>
                <a:effectLst/>
                <a:uLnTx/>
                <a:uFillTx/>
                <a:latin typeface="Arial"/>
                <a:ea typeface="ＭＳ Ｐゴシック"/>
              </a:rPr>
              <a:t>Long Range</a:t>
            </a:r>
            <a:endParaRPr kumimoji="0" lang="en-US" sz="1800" b="1" i="0" u="none" strike="noStrike" kern="1200" cap="none" spc="0" normalizeH="0" baseline="0" noProof="0" dirty="0">
              <a:ln>
                <a:noFill/>
              </a:ln>
              <a:solidFill>
                <a:srgbClr val="001446">
                  <a:lumMod val="50000"/>
                  <a:lumOff val="50000"/>
                </a:srgbClr>
              </a:solidFill>
              <a:effectLst/>
              <a:uLnTx/>
              <a:uFillTx/>
              <a:latin typeface="Arial"/>
              <a:ea typeface="ＭＳ Ｐゴシック"/>
            </a:endParaRPr>
          </a:p>
        </p:txBody>
      </p:sp>
      <p:sp>
        <p:nvSpPr>
          <p:cNvPr id="21" name="TextBox 20"/>
          <p:cNvSpPr txBox="1"/>
          <p:nvPr/>
        </p:nvSpPr>
        <p:spPr>
          <a:xfrm>
            <a:off x="2272352" y="427361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rPr>
              <a:t>Daily for </a:t>
            </a:r>
            <a:r>
              <a:rPr kumimoji="0" lang="en-US" sz="1800" b="1" i="0" u="none" strike="noStrike" kern="1200" cap="none" spc="0" normalizeH="0" baseline="0" noProof="0" dirty="0" smtClean="0">
                <a:ln>
                  <a:noFill/>
                </a:ln>
                <a:solidFill>
                  <a:srgbClr val="001446">
                    <a:lumMod val="50000"/>
                    <a:lumOff val="50000"/>
                  </a:srgbClr>
                </a:solidFill>
                <a:effectLst/>
                <a:uLnTx/>
                <a:uFillTx/>
                <a:latin typeface="Arial"/>
                <a:ea typeface="ＭＳ Ｐゴシック"/>
              </a:rPr>
              <a:t>30 days </a:t>
            </a:r>
            <a:r>
              <a:rPr kumimoji="0" lang="en-US" sz="1800" b="1" i="0" u="none" strike="noStrike" kern="1200" cap="none" spc="0" normalizeH="0" baseline="0" noProof="0" dirty="0" smtClean="0">
                <a:ln>
                  <a:noFill/>
                </a:ln>
                <a:solidFill>
                  <a:prstClr val="black"/>
                </a:solidFill>
                <a:effectLst/>
                <a:uLnTx/>
                <a:uFillTx/>
                <a:latin typeface="Arial"/>
                <a:ea typeface="ＭＳ Ｐゴシック"/>
              </a:rPr>
              <a:t>ahead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rPr>
              <a:t>Ensemble of 4 forecasts each 6 hours (24 forecasts total)</a:t>
            </a:r>
          </a:p>
        </p:txBody>
      </p:sp>
      <p:sp>
        <p:nvSpPr>
          <p:cNvPr id="5" name="TextBox 4"/>
          <p:cNvSpPr txBox="1"/>
          <p:nvPr/>
        </p:nvSpPr>
        <p:spPr>
          <a:xfrm>
            <a:off x="1210102" y="5465246"/>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srgbClr val="001446">
                  <a:lumMod val="50000"/>
                  <a:lumOff val="50000"/>
                </a:srgbClr>
              </a:solidFill>
              <a:effectLst/>
              <a:uLnTx/>
              <a:uFillTx/>
              <a:latin typeface="Arial"/>
              <a:ea typeface="ＭＳ Ｐゴシック"/>
              <a:cs typeface="+mn-cs"/>
            </a:endParaRPr>
          </a:p>
        </p:txBody>
      </p:sp>
      <p:sp>
        <p:nvSpPr>
          <p:cNvPr id="7" name="Rectangle 6"/>
          <p:cNvSpPr/>
          <p:nvPr/>
        </p:nvSpPr>
        <p:spPr>
          <a:xfrm>
            <a:off x="309420" y="4911009"/>
            <a:ext cx="7890680" cy="323165"/>
          </a:xfrm>
          <a:prstGeom prst="rect">
            <a:avLst/>
          </a:prstGeom>
        </p:spPr>
        <p:txBody>
          <a:bodyPr wrap="square">
            <a:sp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rPr>
              <a:t>Operational with publicly accessible forecasts as of </a:t>
            </a:r>
            <a:r>
              <a:rPr kumimoji="0" lang="en-US" sz="1800" b="1" i="0" u="none" strike="noStrike" kern="1200" cap="none" spc="0" normalizeH="0" baseline="0" noProof="0" dirty="0">
                <a:ln>
                  <a:noFill/>
                </a:ln>
                <a:solidFill>
                  <a:srgbClr val="001446">
                    <a:lumMod val="50000"/>
                    <a:lumOff val="50000"/>
                  </a:srgbClr>
                </a:solidFill>
                <a:effectLst/>
                <a:uLnTx/>
                <a:uFillTx/>
                <a:latin typeface="Arial"/>
                <a:ea typeface="ＭＳ Ｐゴシック"/>
              </a:rPr>
              <a:t>16 August 2016</a:t>
            </a:r>
          </a:p>
        </p:txBody>
      </p:sp>
      <p:sp>
        <p:nvSpPr>
          <p:cNvPr id="12" name="Rectangle 11"/>
          <p:cNvSpPr/>
          <p:nvPr/>
        </p:nvSpPr>
        <p:spPr>
          <a:xfrm>
            <a:off x="1771933" y="6379646"/>
            <a:ext cx="703542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ftp://ftpprd.ncep.noaa.gov/pub/data/nccf/com/nwm/prod</a:t>
            </a:r>
            <a:r>
              <a:rPr kumimoji="0" lang="en-US" sz="1800" b="0" i="0" u="none" strike="noStrike" kern="1200" cap="none" spc="0" normalizeH="0" baseline="0" noProof="0" dirty="0" smtClean="0">
                <a:ln>
                  <a:noFill/>
                </a:ln>
                <a:solidFill>
                  <a:prstClr val="black"/>
                </a:solidFill>
                <a:effectLst/>
                <a:uLnTx/>
                <a:uFillTx/>
                <a:latin typeface="Arial"/>
                <a:ea typeface="ＭＳ Ｐゴシック"/>
              </a:rPr>
              <a:t>/ </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pic>
        <p:nvPicPr>
          <p:cNvPr id="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225" y="5227121"/>
            <a:ext cx="7762875"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p:cNvPicPr>
          <p:nvPr/>
        </p:nvPicPr>
        <p:blipFill>
          <a:blip r:embed="rId3"/>
          <a:stretch>
            <a:fillRect/>
          </a:stretch>
        </p:blipFill>
        <p:spPr>
          <a:xfrm>
            <a:off x="6188040" y="305143"/>
            <a:ext cx="2847012" cy="2135259"/>
          </a:xfrm>
          <a:prstGeom prst="rect">
            <a:avLst/>
          </a:prstGeom>
          <a:ln w="3175">
            <a:solidFill>
              <a:schemeClr val="bg1">
                <a:lumMod val="65000"/>
              </a:schemeClr>
            </a:solidFill>
          </a:ln>
        </p:spPr>
      </p:pic>
      <p:pic>
        <p:nvPicPr>
          <p:cNvPr id="24" name="Picture 2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14286" y="2598458"/>
            <a:ext cx="1594520" cy="1572374"/>
          </a:xfrm>
          <a:prstGeom prst="rect">
            <a:avLst/>
          </a:prstGeom>
        </p:spPr>
      </p:pic>
    </p:spTree>
    <p:extLst>
      <p:ext uri="{BB962C8B-B14F-4D97-AF65-F5344CB8AC3E}">
        <p14:creationId xmlns:p14="http://schemas.microsoft.com/office/powerpoint/2010/main" val="3363202106"/>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 Distribution  of New Zealand</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1809744976"/>
              </p:ext>
            </p:extLst>
          </p:nvPr>
        </p:nvGraphicFramePr>
        <p:xfrm>
          <a:off x="4435366" y="161071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2782191781"/>
              </p:ext>
            </p:extLst>
          </p:nvPr>
        </p:nvGraphicFramePr>
        <p:xfrm>
          <a:off x="685800" y="2186151"/>
          <a:ext cx="2622330" cy="14333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2935289022"/>
              </p:ext>
            </p:extLst>
          </p:nvPr>
        </p:nvGraphicFramePr>
        <p:xfrm>
          <a:off x="2221171" y="2041961"/>
          <a:ext cx="4572000"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8" name="Picture 7"/>
          <p:cNvPicPr>
            <a:picLocks noChangeAspect="1"/>
          </p:cNvPicPr>
          <p:nvPr/>
        </p:nvPicPr>
        <p:blipFill>
          <a:blip r:embed="rId5"/>
          <a:stretch>
            <a:fillRect/>
          </a:stretch>
        </p:blipFill>
        <p:spPr>
          <a:xfrm>
            <a:off x="2116028" y="4447190"/>
            <a:ext cx="4638675" cy="800100"/>
          </a:xfrm>
          <a:prstGeom prst="rect">
            <a:avLst/>
          </a:prstGeom>
        </p:spPr>
      </p:pic>
      <p:sp>
        <p:nvSpPr>
          <p:cNvPr id="9" name="TextBox 8"/>
          <p:cNvSpPr txBox="1"/>
          <p:nvPr/>
        </p:nvSpPr>
        <p:spPr>
          <a:xfrm>
            <a:off x="1670200" y="2705098"/>
            <a:ext cx="914400" cy="914400"/>
          </a:xfrm>
          <a:prstGeom prst="rect">
            <a:avLst/>
          </a:prstGeom>
          <a:noFill/>
          <a:effectLst/>
        </p:spPr>
        <p:txBody>
          <a:bodyPr wrap="none" lIns="0" tIns="0" rIns="0" bIns="0" rtlCol="0">
            <a:noAutofit/>
          </a:bodyPr>
          <a:lstStyle/>
          <a:p>
            <a:pPr algn="l" eaLnBrk="0" hangingPunct="0">
              <a:lnSpc>
                <a:spcPts val="1800"/>
              </a:lnSpc>
            </a:pPr>
            <a:endParaRPr lang="en-US" sz="1400" b="1" dirty="0" smtClean="0">
              <a:ea typeface="+mn-ea"/>
              <a:cs typeface="+mn-cs"/>
            </a:endParaRPr>
          </a:p>
        </p:txBody>
      </p:sp>
      <p:sp>
        <p:nvSpPr>
          <p:cNvPr id="10" name="TextBox 9"/>
          <p:cNvSpPr txBox="1"/>
          <p:nvPr/>
        </p:nvSpPr>
        <p:spPr>
          <a:xfrm>
            <a:off x="1286614" y="1847109"/>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ea typeface="+mn-ea"/>
                <a:cs typeface="+mn-cs"/>
              </a:rPr>
              <a:t>1915: 1 million</a:t>
            </a:r>
          </a:p>
        </p:txBody>
      </p:sp>
      <p:sp>
        <p:nvSpPr>
          <p:cNvPr id="11" name="TextBox 10"/>
          <p:cNvSpPr txBox="1"/>
          <p:nvPr/>
        </p:nvSpPr>
        <p:spPr>
          <a:xfrm>
            <a:off x="5840303" y="1498378"/>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ea typeface="+mn-ea"/>
                <a:cs typeface="+mn-cs"/>
              </a:rPr>
              <a:t>2015: 4.6 million</a:t>
            </a:r>
          </a:p>
        </p:txBody>
      </p:sp>
      <p:sp>
        <p:nvSpPr>
          <p:cNvPr id="12" name="TextBox 11"/>
          <p:cNvSpPr txBox="1"/>
          <p:nvPr/>
        </p:nvSpPr>
        <p:spPr>
          <a:xfrm>
            <a:off x="6522983" y="3309445"/>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ea typeface="+mn-ea"/>
                <a:cs typeface="+mn-cs"/>
              </a:rPr>
              <a:t>4.0</a:t>
            </a:r>
          </a:p>
        </p:txBody>
      </p:sp>
      <p:sp>
        <p:nvSpPr>
          <p:cNvPr id="13" name="TextBox 12"/>
          <p:cNvSpPr txBox="1"/>
          <p:nvPr/>
        </p:nvSpPr>
        <p:spPr>
          <a:xfrm>
            <a:off x="1505154" y="2795095"/>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ea typeface="+mn-ea"/>
                <a:cs typeface="+mn-cs"/>
              </a:rPr>
              <a:t>0.5</a:t>
            </a:r>
          </a:p>
        </p:txBody>
      </p:sp>
      <p:sp>
        <p:nvSpPr>
          <p:cNvPr id="14" name="TextBox 13"/>
          <p:cNvSpPr txBox="1"/>
          <p:nvPr/>
        </p:nvSpPr>
        <p:spPr>
          <a:xfrm>
            <a:off x="6189280" y="2128344"/>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ea typeface="+mn-ea"/>
                <a:cs typeface="+mn-cs"/>
              </a:rPr>
              <a:t>0.6</a:t>
            </a:r>
          </a:p>
        </p:txBody>
      </p:sp>
      <p:sp>
        <p:nvSpPr>
          <p:cNvPr id="15" name="TextBox 14"/>
          <p:cNvSpPr txBox="1"/>
          <p:nvPr/>
        </p:nvSpPr>
        <p:spPr>
          <a:xfrm>
            <a:off x="2067497" y="2795095"/>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ea typeface="+mn-ea"/>
                <a:cs typeface="+mn-cs"/>
              </a:rPr>
              <a:t>0.5</a:t>
            </a:r>
          </a:p>
        </p:txBody>
      </p:sp>
      <p:sp>
        <p:nvSpPr>
          <p:cNvPr id="16" name="TextBox 15"/>
          <p:cNvSpPr txBox="1"/>
          <p:nvPr/>
        </p:nvSpPr>
        <p:spPr>
          <a:xfrm>
            <a:off x="4093779" y="5806965"/>
            <a:ext cx="914400" cy="914400"/>
          </a:xfrm>
          <a:prstGeom prst="rect">
            <a:avLst/>
          </a:prstGeom>
          <a:noFill/>
          <a:effectLst/>
        </p:spPr>
        <p:txBody>
          <a:bodyPr wrap="none" lIns="0" tIns="0" rIns="0" bIns="0" rtlCol="0">
            <a:noAutofit/>
          </a:bodyPr>
          <a:lstStyle/>
          <a:p>
            <a:pPr algn="ctr" eaLnBrk="0" hangingPunct="0">
              <a:lnSpc>
                <a:spcPts val="1800"/>
              </a:lnSpc>
            </a:pPr>
            <a:r>
              <a:rPr lang="en-US" sz="2400" b="1" dirty="0" smtClean="0">
                <a:solidFill>
                  <a:srgbClr val="0070C0"/>
                </a:solidFill>
                <a:ea typeface="+mn-ea"/>
                <a:cs typeface="+mn-cs"/>
              </a:rPr>
              <a:t>Almost all population growth during last century</a:t>
            </a:r>
            <a:br>
              <a:rPr lang="en-US" sz="2400" b="1" dirty="0" smtClean="0">
                <a:solidFill>
                  <a:srgbClr val="0070C0"/>
                </a:solidFill>
                <a:ea typeface="+mn-ea"/>
                <a:cs typeface="+mn-cs"/>
              </a:rPr>
            </a:br>
            <a:r>
              <a:rPr lang="en-US" sz="2400" b="1" dirty="0" smtClean="0">
                <a:solidFill>
                  <a:srgbClr val="0070C0"/>
                </a:solidFill>
                <a:ea typeface="+mn-ea"/>
                <a:cs typeface="+mn-cs"/>
              </a:rPr>
              <a:t> </a:t>
            </a:r>
          </a:p>
          <a:p>
            <a:pPr algn="ctr" eaLnBrk="0" hangingPunct="0">
              <a:lnSpc>
                <a:spcPts val="1800"/>
              </a:lnSpc>
            </a:pPr>
            <a:r>
              <a:rPr lang="en-US" sz="2400" b="1" dirty="0" smtClean="0">
                <a:solidFill>
                  <a:srgbClr val="0070C0"/>
                </a:solidFill>
                <a:ea typeface="+mn-ea"/>
                <a:cs typeface="+mn-cs"/>
              </a:rPr>
              <a:t>has been in towns and cities</a:t>
            </a:r>
          </a:p>
        </p:txBody>
      </p:sp>
    </p:spTree>
    <p:extLst>
      <p:ext uri="{BB962C8B-B14F-4D97-AF65-F5344CB8AC3E}">
        <p14:creationId xmlns:p14="http://schemas.microsoft.com/office/powerpoint/2010/main" val="145329105"/>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2669"/>
            <a:ext cx="7312991" cy="484632"/>
          </a:xfrm>
        </p:spPr>
        <p:txBody>
          <a:bodyPr>
            <a:noAutofit/>
          </a:bodyPr>
          <a:lstStyle/>
          <a:p>
            <a:r>
              <a:rPr lang="en-US" sz="2400" dirty="0" smtClean="0"/>
              <a:t>Real-Time Flood Inundation Mapping </a:t>
            </a:r>
            <a:br>
              <a:rPr lang="en-US" sz="2400" dirty="0" smtClean="0"/>
            </a:br>
            <a:r>
              <a:rPr lang="en-US" sz="2400" dirty="0" smtClean="0"/>
              <a:t>Onion Creek at Highway 183</a:t>
            </a:r>
            <a:endParaRPr lang="en-US" sz="2400" dirty="0"/>
          </a:p>
        </p:txBody>
      </p:sp>
      <p:sp>
        <p:nvSpPr>
          <p:cNvPr id="4" name="Rectangle 3"/>
          <p:cNvSpPr/>
          <p:nvPr/>
        </p:nvSpPr>
        <p:spPr>
          <a:xfrm>
            <a:off x="455871" y="6152101"/>
            <a:ext cx="805947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hlinkClick r:id="rId2"/>
              </a:rPr>
              <a:t>http://water.weather.gov/ahps2/inundation/inundation_google.php?gage=atit2</a:t>
            </a:r>
            <a:r>
              <a:rPr kumimoji="0" lang="en-US" sz="1800" b="0" i="0" u="none" strike="noStrike" kern="1200" cap="none" spc="0" normalizeH="0" baseline="0" noProof="0" dirty="0">
                <a:ln>
                  <a:noFill/>
                </a:ln>
                <a:solidFill>
                  <a:prstClr val="black"/>
                </a:solidFill>
                <a:effectLst/>
                <a:uLnTx/>
                <a:uFillTx/>
                <a:latin typeface="Arial"/>
                <a:ea typeface="ＭＳ Ｐゴシック"/>
              </a:rPr>
              <a:t> </a:t>
            </a:r>
          </a:p>
        </p:txBody>
      </p:sp>
      <p:pic>
        <p:nvPicPr>
          <p:cNvPr id="5" name="Picture 4"/>
          <p:cNvPicPr>
            <a:picLocks noChangeAspect="1"/>
          </p:cNvPicPr>
          <p:nvPr/>
        </p:nvPicPr>
        <p:blipFill>
          <a:blip r:embed="rId3"/>
          <a:stretch>
            <a:fillRect/>
          </a:stretch>
        </p:blipFill>
        <p:spPr>
          <a:xfrm>
            <a:off x="1236974" y="1037404"/>
            <a:ext cx="6497271" cy="5019125"/>
          </a:xfrm>
          <a:prstGeom prst="rect">
            <a:avLst/>
          </a:prstGeom>
        </p:spPr>
      </p:pic>
      <p:pic>
        <p:nvPicPr>
          <p:cNvPr id="6" name="Picture 5"/>
          <p:cNvPicPr>
            <a:picLocks noChangeAspect="1"/>
          </p:cNvPicPr>
          <p:nvPr/>
        </p:nvPicPr>
        <p:blipFill>
          <a:blip r:embed="rId4"/>
          <a:stretch>
            <a:fillRect/>
          </a:stretch>
        </p:blipFill>
        <p:spPr>
          <a:xfrm>
            <a:off x="1236974" y="1037404"/>
            <a:ext cx="6579749" cy="5019125"/>
          </a:xfrm>
          <a:prstGeom prst="rect">
            <a:avLst/>
          </a:prstGeom>
        </p:spPr>
      </p:pic>
      <p:pic>
        <p:nvPicPr>
          <p:cNvPr id="7" name="Picture 6"/>
          <p:cNvPicPr>
            <a:picLocks noChangeAspect="1"/>
          </p:cNvPicPr>
          <p:nvPr/>
        </p:nvPicPr>
        <p:blipFill>
          <a:blip r:embed="rId5"/>
          <a:stretch>
            <a:fillRect/>
          </a:stretch>
        </p:blipFill>
        <p:spPr>
          <a:xfrm>
            <a:off x="1236973" y="1037404"/>
            <a:ext cx="6560431" cy="5019125"/>
          </a:xfrm>
          <a:prstGeom prst="rect">
            <a:avLst/>
          </a:prstGeom>
        </p:spPr>
      </p:pic>
      <p:pic>
        <p:nvPicPr>
          <p:cNvPr id="8" name="Picture 7"/>
          <p:cNvPicPr>
            <a:picLocks noChangeAspect="1"/>
          </p:cNvPicPr>
          <p:nvPr/>
        </p:nvPicPr>
        <p:blipFill>
          <a:blip r:embed="rId6"/>
          <a:stretch>
            <a:fillRect/>
          </a:stretch>
        </p:blipFill>
        <p:spPr>
          <a:xfrm>
            <a:off x="1236972" y="1037404"/>
            <a:ext cx="6497271" cy="5035221"/>
          </a:xfrm>
          <a:prstGeom prst="rect">
            <a:avLst/>
          </a:prstGeom>
        </p:spPr>
      </p:pic>
      <p:pic>
        <p:nvPicPr>
          <p:cNvPr id="9" name="Picture 8"/>
          <p:cNvPicPr>
            <a:picLocks noChangeAspect="1"/>
          </p:cNvPicPr>
          <p:nvPr/>
        </p:nvPicPr>
        <p:blipFill>
          <a:blip r:embed="rId7"/>
          <a:stretch>
            <a:fillRect/>
          </a:stretch>
        </p:blipFill>
        <p:spPr>
          <a:xfrm>
            <a:off x="1217653" y="1037403"/>
            <a:ext cx="6528108" cy="5035221"/>
          </a:xfrm>
          <a:prstGeom prst="rect">
            <a:avLst/>
          </a:prstGeom>
        </p:spPr>
      </p:pic>
    </p:spTree>
    <p:extLst>
      <p:ext uri="{BB962C8B-B14F-4D97-AF65-F5344CB8AC3E}">
        <p14:creationId xmlns:p14="http://schemas.microsoft.com/office/powerpoint/2010/main" val="28555213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bwMode="auto">
          <a:xfrm>
            <a:off x="3399905" y="4712947"/>
            <a:ext cx="1521229" cy="631767"/>
          </a:xfrm>
          <a:custGeom>
            <a:avLst/>
            <a:gdLst>
              <a:gd name="connsiteX0" fmla="*/ 0 w 1521229"/>
              <a:gd name="connsiteY0" fmla="*/ 8313 h 631767"/>
              <a:gd name="connsiteX1" fmla="*/ 1521229 w 1521229"/>
              <a:gd name="connsiteY1" fmla="*/ 0 h 631767"/>
              <a:gd name="connsiteX2" fmla="*/ 1404851 w 1521229"/>
              <a:gd name="connsiteY2" fmla="*/ 282633 h 631767"/>
              <a:gd name="connsiteX3" fmla="*/ 1263534 w 1521229"/>
              <a:gd name="connsiteY3" fmla="*/ 407324 h 631767"/>
              <a:gd name="connsiteX4" fmla="*/ 1130531 w 1521229"/>
              <a:gd name="connsiteY4" fmla="*/ 498764 h 631767"/>
              <a:gd name="connsiteX5" fmla="*/ 972589 w 1521229"/>
              <a:gd name="connsiteY5" fmla="*/ 581891 h 631767"/>
              <a:gd name="connsiteX6" fmla="*/ 831273 w 1521229"/>
              <a:gd name="connsiteY6" fmla="*/ 631767 h 631767"/>
              <a:gd name="connsiteX7" fmla="*/ 822960 w 1521229"/>
              <a:gd name="connsiteY7" fmla="*/ 631767 h 631767"/>
              <a:gd name="connsiteX8" fmla="*/ 490451 w 1521229"/>
              <a:gd name="connsiteY8" fmla="*/ 590204 h 631767"/>
              <a:gd name="connsiteX9" fmla="*/ 282633 w 1521229"/>
              <a:gd name="connsiteY9" fmla="*/ 374073 h 631767"/>
              <a:gd name="connsiteX10" fmla="*/ 99753 w 1521229"/>
              <a:gd name="connsiteY10" fmla="*/ 166254 h 631767"/>
              <a:gd name="connsiteX11" fmla="*/ 0 w 1521229"/>
              <a:gd name="connsiteY11" fmla="*/ 8313 h 63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229" h="631767">
                <a:moveTo>
                  <a:pt x="0" y="8313"/>
                </a:moveTo>
                <a:lnTo>
                  <a:pt x="1521229" y="0"/>
                </a:lnTo>
                <a:lnTo>
                  <a:pt x="1404851" y="282633"/>
                </a:lnTo>
                <a:lnTo>
                  <a:pt x="1263534" y="407324"/>
                </a:lnTo>
                <a:lnTo>
                  <a:pt x="1130531" y="498764"/>
                </a:lnTo>
                <a:lnTo>
                  <a:pt x="972589" y="581891"/>
                </a:lnTo>
                <a:lnTo>
                  <a:pt x="831273" y="631767"/>
                </a:lnTo>
                <a:lnTo>
                  <a:pt x="822960" y="631767"/>
                </a:lnTo>
                <a:lnTo>
                  <a:pt x="490451" y="590204"/>
                </a:lnTo>
                <a:lnTo>
                  <a:pt x="282633" y="374073"/>
                </a:lnTo>
                <a:lnTo>
                  <a:pt x="99753" y="166254"/>
                </a:lnTo>
                <a:lnTo>
                  <a:pt x="0" y="8313"/>
                </a:lnTo>
                <a:close/>
              </a:path>
            </a:pathLst>
          </a:custGeom>
          <a:solidFill>
            <a:schemeClr val="tx2">
              <a:lumMod val="50000"/>
              <a:lumOff val="50000"/>
            </a:schemeClr>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3" name="Title 2"/>
          <p:cNvSpPr>
            <a:spLocks noGrp="1"/>
          </p:cNvSpPr>
          <p:nvPr>
            <p:ph type="title"/>
          </p:nvPr>
        </p:nvSpPr>
        <p:spPr>
          <a:xfrm>
            <a:off x="698488" y="463324"/>
            <a:ext cx="7312991" cy="1025091"/>
          </a:xfrm>
        </p:spPr>
        <p:txBody>
          <a:bodyPr/>
          <a:lstStyle/>
          <a:p>
            <a:r>
              <a:rPr lang="en-US" dirty="0" smtClean="0"/>
              <a:t>Method for Determining Flood Risk:</a:t>
            </a:r>
            <a:br>
              <a:rPr lang="en-US" dirty="0" smtClean="0"/>
            </a:br>
            <a:r>
              <a:rPr lang="en-US" dirty="0" smtClean="0">
                <a:solidFill>
                  <a:schemeClr val="tx1"/>
                </a:solidFill>
              </a:rPr>
              <a:t>Height Above Nearest Drainage (HAND)</a:t>
            </a:r>
            <a:endParaRPr lang="en-US" dirty="0">
              <a:solidFill>
                <a:schemeClr val="tx1"/>
              </a:solidFill>
            </a:endParaRPr>
          </a:p>
        </p:txBody>
      </p:sp>
      <p:sp>
        <p:nvSpPr>
          <p:cNvPr id="2" name="Freeform 1"/>
          <p:cNvSpPr/>
          <p:nvPr/>
        </p:nvSpPr>
        <p:spPr bwMode="auto">
          <a:xfrm>
            <a:off x="1255222" y="3266902"/>
            <a:ext cx="5527963" cy="2077812"/>
          </a:xfrm>
          <a:custGeom>
            <a:avLst/>
            <a:gdLst>
              <a:gd name="connsiteX0" fmla="*/ 0 w 5527963"/>
              <a:gd name="connsiteY0" fmla="*/ 108065 h 2077812"/>
              <a:gd name="connsiteX1" fmla="*/ 689956 w 5527963"/>
              <a:gd name="connsiteY1" fmla="*/ 133003 h 2077812"/>
              <a:gd name="connsiteX2" fmla="*/ 1155469 w 5527963"/>
              <a:gd name="connsiteY2" fmla="*/ 249382 h 2077812"/>
              <a:gd name="connsiteX3" fmla="*/ 1753985 w 5527963"/>
              <a:gd name="connsiteY3" fmla="*/ 806334 h 2077812"/>
              <a:gd name="connsiteX4" fmla="*/ 2236123 w 5527963"/>
              <a:gd name="connsiteY4" fmla="*/ 1546167 h 2077812"/>
              <a:gd name="connsiteX5" fmla="*/ 2809702 w 5527963"/>
              <a:gd name="connsiteY5" fmla="*/ 2069869 h 2077812"/>
              <a:gd name="connsiteX6" fmla="*/ 3491345 w 5527963"/>
              <a:gd name="connsiteY6" fmla="*/ 1787236 h 2077812"/>
              <a:gd name="connsiteX7" fmla="*/ 3940233 w 5527963"/>
              <a:gd name="connsiteY7" fmla="*/ 822960 h 2077812"/>
              <a:gd name="connsiteX8" fmla="*/ 4513811 w 5527963"/>
              <a:gd name="connsiteY8" fmla="*/ 199505 h 2077812"/>
              <a:gd name="connsiteX9" fmla="*/ 5527963 w 5527963"/>
              <a:gd name="connsiteY9" fmla="*/ 0 h 2077812"/>
              <a:gd name="connsiteX10" fmla="*/ 5527963 w 5527963"/>
              <a:gd name="connsiteY10" fmla="*/ 0 h 20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27963" h="2077812">
                <a:moveTo>
                  <a:pt x="0" y="108065"/>
                </a:moveTo>
                <a:cubicBezTo>
                  <a:pt x="248689" y="108757"/>
                  <a:pt x="497378" y="109450"/>
                  <a:pt x="689956" y="133003"/>
                </a:cubicBezTo>
                <a:cubicBezTo>
                  <a:pt x="882534" y="156556"/>
                  <a:pt x="978131" y="137160"/>
                  <a:pt x="1155469" y="249382"/>
                </a:cubicBezTo>
                <a:cubicBezTo>
                  <a:pt x="1332807" y="361604"/>
                  <a:pt x="1573876" y="590203"/>
                  <a:pt x="1753985" y="806334"/>
                </a:cubicBezTo>
                <a:cubicBezTo>
                  <a:pt x="1934094" y="1022465"/>
                  <a:pt x="2060170" y="1335578"/>
                  <a:pt x="2236123" y="1546167"/>
                </a:cubicBezTo>
                <a:cubicBezTo>
                  <a:pt x="2412076" y="1756756"/>
                  <a:pt x="2600498" y="2029691"/>
                  <a:pt x="2809702" y="2069869"/>
                </a:cubicBezTo>
                <a:cubicBezTo>
                  <a:pt x="3018906" y="2110047"/>
                  <a:pt x="3302923" y="1995054"/>
                  <a:pt x="3491345" y="1787236"/>
                </a:cubicBezTo>
                <a:cubicBezTo>
                  <a:pt x="3679767" y="1579418"/>
                  <a:pt x="3769822" y="1087582"/>
                  <a:pt x="3940233" y="822960"/>
                </a:cubicBezTo>
                <a:cubicBezTo>
                  <a:pt x="4110644" y="558338"/>
                  <a:pt x="4249189" y="336665"/>
                  <a:pt x="4513811" y="199505"/>
                </a:cubicBezTo>
                <a:cubicBezTo>
                  <a:pt x="4778433" y="62345"/>
                  <a:pt x="5527963" y="0"/>
                  <a:pt x="5527963" y="0"/>
                </a:cubicBezTo>
                <a:lnTo>
                  <a:pt x="5527963" y="0"/>
                </a:lnTo>
              </a:path>
            </a:pathLst>
          </a:custGeom>
          <a:noFill/>
          <a:ln w="63500">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4" name="Rectangle 3"/>
          <p:cNvSpPr/>
          <p:nvPr/>
        </p:nvSpPr>
        <p:spPr bwMode="auto">
          <a:xfrm>
            <a:off x="6342611" y="2884516"/>
            <a:ext cx="440574" cy="382386"/>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5" name="Isosceles Triangle 4"/>
          <p:cNvSpPr/>
          <p:nvPr/>
        </p:nvSpPr>
        <p:spPr bwMode="auto">
          <a:xfrm>
            <a:off x="6234545" y="2643446"/>
            <a:ext cx="640080" cy="241069"/>
          </a:xfrm>
          <a:prstGeom prst="triangl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15" name="Isosceles Triangle 14"/>
          <p:cNvSpPr/>
          <p:nvPr/>
        </p:nvSpPr>
        <p:spPr bwMode="auto">
          <a:xfrm flipV="1">
            <a:off x="4160519" y="4555375"/>
            <a:ext cx="120536" cy="157572"/>
          </a:xfrm>
          <a:prstGeom prst="triangle">
            <a:avLst/>
          </a:prstGeom>
          <a:gradFill>
            <a:gsLst>
              <a:gs pos="0">
                <a:schemeClr val="tx2">
                  <a:lumMod val="50000"/>
                  <a:lumOff val="50000"/>
                </a:schemeClr>
              </a:gs>
              <a:gs pos="100000">
                <a:schemeClr val="tx2">
                  <a:lumMod val="50000"/>
                  <a:lumOff val="50000"/>
                </a:schemeClr>
              </a:gs>
            </a:gsLst>
          </a:gradFill>
          <a:ln>
            <a:solidFill>
              <a:schemeClr val="tx2">
                <a:lumMod val="50000"/>
                <a:lumOff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cxnSp>
        <p:nvCxnSpPr>
          <p:cNvPr id="20" name="Straight Connector 19"/>
          <p:cNvCxnSpPr>
            <a:stCxn id="4" idx="1"/>
          </p:cNvCxnSpPr>
          <p:nvPr/>
        </p:nvCxnSpPr>
        <p:spPr bwMode="auto">
          <a:xfrm flipH="1">
            <a:off x="1255222" y="3075709"/>
            <a:ext cx="5087389" cy="0"/>
          </a:xfrm>
          <a:prstGeom prst="line">
            <a:avLst/>
          </a:prstGeom>
          <a:noFill/>
          <a:ln w="28575" cap="flat" cmpd="sng" algn="ctr">
            <a:solidFill>
              <a:schemeClr val="tx2">
                <a:lumMod val="50000"/>
                <a:lumOff val="50000"/>
              </a:schemeClr>
            </a:solidFill>
            <a:prstDash val="solid"/>
            <a:round/>
            <a:headEnd type="none" w="med" len="med"/>
            <a:tailEnd type="none" w="med" len="med"/>
          </a:ln>
          <a:effectLst/>
        </p:spPr>
      </p:cxnSp>
      <p:sp>
        <p:nvSpPr>
          <p:cNvPr id="23" name="Isosceles Triangle 22"/>
          <p:cNvSpPr/>
          <p:nvPr/>
        </p:nvSpPr>
        <p:spPr bwMode="auto">
          <a:xfrm flipV="1">
            <a:off x="4100251" y="2901326"/>
            <a:ext cx="120536" cy="157572"/>
          </a:xfrm>
          <a:prstGeom prst="triangle">
            <a:avLst/>
          </a:prstGeom>
          <a:gradFill>
            <a:gsLst>
              <a:gs pos="0">
                <a:schemeClr val="tx2">
                  <a:lumMod val="50000"/>
                  <a:lumOff val="50000"/>
                </a:schemeClr>
              </a:gs>
              <a:gs pos="100000">
                <a:schemeClr val="tx2">
                  <a:lumMod val="50000"/>
                  <a:lumOff val="50000"/>
                </a:schemeClr>
              </a:gs>
            </a:gsLst>
          </a:gradFill>
          <a:ln>
            <a:solidFill>
              <a:schemeClr val="tx2">
                <a:lumMod val="50000"/>
                <a:lumOff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cxnSp>
        <p:nvCxnSpPr>
          <p:cNvPr id="25" name="Straight Connector 24"/>
          <p:cNvCxnSpPr/>
          <p:nvPr/>
        </p:nvCxnSpPr>
        <p:spPr bwMode="auto">
          <a:xfrm flipV="1">
            <a:off x="1404850" y="5294653"/>
            <a:ext cx="5511338" cy="75184"/>
          </a:xfrm>
          <a:prstGeom prst="line">
            <a:avLst/>
          </a:prstGeom>
          <a:noFill/>
          <a:ln w="19050" cap="flat" cmpd="sng" algn="ctr">
            <a:solidFill>
              <a:schemeClr val="accent3">
                <a:lumMod val="50000"/>
              </a:schemeClr>
            </a:solidFill>
            <a:prstDash val="solid"/>
            <a:round/>
            <a:headEnd type="none" w="med" len="med"/>
            <a:tailEnd type="none" w="med" len="med"/>
          </a:ln>
          <a:effectLst/>
        </p:spPr>
      </p:cxnSp>
      <p:cxnSp>
        <p:nvCxnSpPr>
          <p:cNvPr id="27" name="Straight Arrow Connector 26"/>
          <p:cNvCxnSpPr>
            <a:stCxn id="6" idx="4"/>
          </p:cNvCxnSpPr>
          <p:nvPr/>
        </p:nvCxnSpPr>
        <p:spPr bwMode="auto">
          <a:xfrm>
            <a:off x="6567055" y="3325091"/>
            <a:ext cx="41563" cy="1995054"/>
          </a:xfrm>
          <a:prstGeom prst="straightConnector1">
            <a:avLst/>
          </a:prstGeom>
          <a:noFill/>
          <a:ln w="19050" cap="flat" cmpd="sng" algn="ctr">
            <a:solidFill>
              <a:schemeClr val="accent3">
                <a:lumMod val="50000"/>
              </a:schemeClr>
            </a:solidFill>
            <a:prstDash val="solid"/>
            <a:round/>
            <a:headEnd type="triangle"/>
            <a:tailEnd type="triangle"/>
          </a:ln>
          <a:effectLst/>
        </p:spPr>
      </p:cxnSp>
      <p:sp>
        <p:nvSpPr>
          <p:cNvPr id="30" name="TextBox 29"/>
          <p:cNvSpPr txBox="1"/>
          <p:nvPr/>
        </p:nvSpPr>
        <p:spPr>
          <a:xfrm>
            <a:off x="6817475" y="4176961"/>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ED982D">
                    <a:lumMod val="50000"/>
                  </a:srgbClr>
                </a:solidFill>
                <a:effectLst/>
                <a:uLnTx/>
                <a:uFillTx/>
                <a:latin typeface="Arial"/>
                <a:ea typeface="ＭＳ Ｐゴシック"/>
              </a:rPr>
              <a:t>HAND</a:t>
            </a:r>
          </a:p>
        </p:txBody>
      </p:sp>
      <p:cxnSp>
        <p:nvCxnSpPr>
          <p:cNvPr id="32" name="Straight Arrow Connector 31"/>
          <p:cNvCxnSpPr/>
          <p:nvPr/>
        </p:nvCxnSpPr>
        <p:spPr bwMode="auto">
          <a:xfrm>
            <a:off x="1537854" y="3075709"/>
            <a:ext cx="43642" cy="2294128"/>
          </a:xfrm>
          <a:prstGeom prst="straightConnector1">
            <a:avLst/>
          </a:prstGeom>
          <a:noFill/>
          <a:ln w="19050" cap="flat" cmpd="sng" algn="ctr">
            <a:solidFill>
              <a:schemeClr val="tx2">
                <a:lumMod val="50000"/>
                <a:lumOff val="50000"/>
              </a:schemeClr>
            </a:solidFill>
            <a:prstDash val="solid"/>
            <a:round/>
            <a:headEnd type="triangle"/>
            <a:tailEnd type="triangle"/>
          </a:ln>
          <a:effectLst/>
        </p:spPr>
      </p:cxnSp>
      <p:sp>
        <p:nvSpPr>
          <p:cNvPr id="34" name="TextBox 33"/>
          <p:cNvSpPr txBox="1"/>
          <p:nvPr/>
        </p:nvSpPr>
        <p:spPr>
          <a:xfrm>
            <a:off x="606309" y="4233224"/>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1446">
                    <a:lumMod val="50000"/>
                    <a:lumOff val="50000"/>
                  </a:srgbClr>
                </a:solidFill>
                <a:effectLst/>
                <a:uLnTx/>
                <a:uFillTx/>
                <a:latin typeface="Arial"/>
                <a:ea typeface="ＭＳ Ｐゴシック"/>
              </a:rPr>
              <a:t>Flood</a:t>
            </a:r>
          </a:p>
        </p:txBody>
      </p:sp>
      <p:cxnSp>
        <p:nvCxnSpPr>
          <p:cNvPr id="36" name="Straight Connector 35"/>
          <p:cNvCxnSpPr/>
          <p:nvPr/>
        </p:nvCxnSpPr>
        <p:spPr bwMode="auto">
          <a:xfrm flipH="1">
            <a:off x="2924002" y="4712947"/>
            <a:ext cx="426026" cy="0"/>
          </a:xfrm>
          <a:prstGeom prst="line">
            <a:avLst/>
          </a:prstGeom>
          <a:noFill/>
          <a:ln w="19050" cap="flat" cmpd="sng" algn="ctr">
            <a:solidFill>
              <a:schemeClr val="tx2">
                <a:lumMod val="50000"/>
                <a:lumOff val="50000"/>
              </a:schemeClr>
            </a:solidFill>
            <a:prstDash val="solid"/>
            <a:round/>
            <a:headEnd type="none" w="med" len="med"/>
            <a:tailEnd type="none" w="med" len="med"/>
          </a:ln>
          <a:effectLst/>
        </p:spPr>
      </p:cxnSp>
      <p:cxnSp>
        <p:nvCxnSpPr>
          <p:cNvPr id="38" name="Straight Arrow Connector 37"/>
          <p:cNvCxnSpPr/>
          <p:nvPr/>
        </p:nvCxnSpPr>
        <p:spPr bwMode="auto">
          <a:xfrm>
            <a:off x="3108960" y="4712947"/>
            <a:ext cx="16625" cy="631767"/>
          </a:xfrm>
          <a:prstGeom prst="straightConnector1">
            <a:avLst/>
          </a:prstGeom>
          <a:noFill/>
          <a:ln w="19050" cap="flat" cmpd="sng" algn="ctr">
            <a:solidFill>
              <a:schemeClr val="tx2">
                <a:lumMod val="50000"/>
                <a:lumOff val="50000"/>
              </a:schemeClr>
            </a:solidFill>
            <a:prstDash val="solid"/>
            <a:round/>
            <a:headEnd type="triangle"/>
            <a:tailEnd type="triangle"/>
          </a:ln>
          <a:effectLst/>
        </p:spPr>
      </p:cxnSp>
      <p:sp>
        <p:nvSpPr>
          <p:cNvPr id="39" name="TextBox 38"/>
          <p:cNvSpPr txBox="1"/>
          <p:nvPr/>
        </p:nvSpPr>
        <p:spPr>
          <a:xfrm>
            <a:off x="2008803" y="4962329"/>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1446">
                    <a:lumMod val="50000"/>
                    <a:lumOff val="50000"/>
                  </a:srgbClr>
                </a:solidFill>
                <a:effectLst/>
                <a:uLnTx/>
                <a:uFillTx/>
                <a:latin typeface="Arial"/>
                <a:ea typeface="ＭＳ Ｐゴシック"/>
              </a:rPr>
              <a:t>Normal</a:t>
            </a:r>
          </a:p>
        </p:txBody>
      </p:sp>
      <p:sp>
        <p:nvSpPr>
          <p:cNvPr id="41" name="TextBox 40"/>
          <p:cNvSpPr txBox="1"/>
          <p:nvPr/>
        </p:nvSpPr>
        <p:spPr>
          <a:xfrm>
            <a:off x="997527" y="1920240"/>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1" u="none" strike="noStrike" kern="1200" cap="none" spc="0" normalizeH="0" baseline="0" noProof="0" dirty="0" smtClean="0">
                <a:ln>
                  <a:noFill/>
                </a:ln>
                <a:solidFill>
                  <a:prstClr val="black"/>
                </a:solidFill>
                <a:effectLst/>
                <a:uLnTx/>
                <a:uFillTx/>
                <a:latin typeface="Arial"/>
                <a:ea typeface="ＭＳ Ｐゴシック"/>
              </a:rPr>
              <a:t>Flooding occurs when </a:t>
            </a:r>
            <a:r>
              <a:rPr kumimoji="0" lang="en-US" sz="2000" b="1" i="1" u="none" strike="noStrike" kern="1200" cap="none" spc="0" normalizeH="0" baseline="0" noProof="0" dirty="0" smtClean="0">
                <a:ln>
                  <a:noFill/>
                </a:ln>
                <a:solidFill>
                  <a:srgbClr val="001446">
                    <a:lumMod val="50000"/>
                    <a:lumOff val="50000"/>
                  </a:srgbClr>
                </a:solidFill>
                <a:effectLst/>
                <a:uLnTx/>
                <a:uFillTx/>
                <a:latin typeface="Arial"/>
                <a:ea typeface="ＭＳ Ｐゴシック"/>
              </a:rPr>
              <a:t>Water Depth </a:t>
            </a:r>
            <a:r>
              <a:rPr kumimoji="0" lang="en-US" sz="2000" b="1" i="1" u="none" strike="noStrike" kern="1200" cap="none" spc="0" normalizeH="0" baseline="0" noProof="0" dirty="0" smtClean="0">
                <a:ln>
                  <a:noFill/>
                </a:ln>
                <a:solidFill>
                  <a:prstClr val="black"/>
                </a:solidFill>
                <a:effectLst/>
                <a:uLnTx/>
                <a:uFillTx/>
                <a:latin typeface="Arial"/>
                <a:ea typeface="ＭＳ Ｐゴシック"/>
              </a:rPr>
              <a:t>is greater than</a:t>
            </a:r>
            <a:r>
              <a:rPr kumimoji="0" lang="en-US" sz="2000" b="1" i="1" u="none" strike="noStrike" kern="1200" cap="none" spc="0" normalizeH="0" baseline="0" noProof="0" dirty="0" smtClean="0">
                <a:ln>
                  <a:noFill/>
                </a:ln>
                <a:solidFill>
                  <a:srgbClr val="001446">
                    <a:lumMod val="50000"/>
                    <a:lumOff val="50000"/>
                  </a:srgbClr>
                </a:solidFill>
                <a:effectLst/>
                <a:uLnTx/>
                <a:uFillTx/>
                <a:latin typeface="Arial"/>
                <a:ea typeface="ＭＳ Ｐゴシック"/>
              </a:rPr>
              <a:t> </a:t>
            </a:r>
            <a:r>
              <a:rPr kumimoji="0" lang="en-US" sz="2000" b="1" i="1" u="none" strike="noStrike" kern="1200" cap="none" spc="0" normalizeH="0" baseline="0" noProof="0" dirty="0" smtClean="0">
                <a:ln>
                  <a:noFill/>
                </a:ln>
                <a:solidFill>
                  <a:srgbClr val="ED982D">
                    <a:lumMod val="50000"/>
                  </a:srgbClr>
                </a:solidFill>
                <a:effectLst/>
                <a:uLnTx/>
                <a:uFillTx/>
                <a:latin typeface="Arial"/>
                <a:ea typeface="ＭＳ Ｐゴシック"/>
              </a:rPr>
              <a:t>HAND</a:t>
            </a:r>
          </a:p>
        </p:txBody>
      </p:sp>
    </p:spTree>
    <p:extLst>
      <p:ext uri="{BB962C8B-B14F-4D97-AF65-F5344CB8AC3E}">
        <p14:creationId xmlns:p14="http://schemas.microsoft.com/office/powerpoint/2010/main" val="289509826"/>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Continental-Scale Flood Inundation Mapping</a:t>
            </a:r>
            <a:endParaRPr lang="en-US" sz="2600" dirty="0"/>
          </a:p>
        </p:txBody>
      </p:sp>
      <p:sp>
        <p:nvSpPr>
          <p:cNvPr id="4" name="TextBox 3"/>
          <p:cNvSpPr txBox="1"/>
          <p:nvPr/>
        </p:nvSpPr>
        <p:spPr>
          <a:xfrm>
            <a:off x="641075" y="3007360"/>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Catchments and Flowlines</a:t>
            </a:r>
          </a:p>
        </p:txBody>
      </p:sp>
      <p:sp>
        <p:nvSpPr>
          <p:cNvPr id="8" name="TextBox 7"/>
          <p:cNvSpPr txBox="1"/>
          <p:nvPr/>
        </p:nvSpPr>
        <p:spPr>
          <a:xfrm>
            <a:off x="641075" y="534986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Digital Elevation Model</a:t>
            </a:r>
          </a:p>
        </p:txBody>
      </p:sp>
      <p:sp>
        <p:nvSpPr>
          <p:cNvPr id="9" name="TextBox 8"/>
          <p:cNvSpPr txBox="1"/>
          <p:nvPr/>
        </p:nvSpPr>
        <p:spPr>
          <a:xfrm>
            <a:off x="4208918" y="4455929"/>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1446">
                    <a:lumMod val="50000"/>
                    <a:lumOff val="50000"/>
                  </a:srgbClr>
                </a:solidFill>
                <a:effectLst/>
                <a:uLnTx/>
                <a:uFillTx/>
                <a:latin typeface="Arial"/>
                <a:ea typeface="ＭＳ Ｐゴシック"/>
              </a:rPr>
              <a:t>Height Above Nearest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1446">
                    <a:lumMod val="50000"/>
                    <a:lumOff val="50000"/>
                  </a:srgbClr>
                </a:solidFill>
                <a:effectLst/>
                <a:uLnTx/>
                <a:uFillTx/>
                <a:latin typeface="Arial"/>
                <a:ea typeface="ＭＳ Ｐゴシック"/>
              </a:rPr>
              <a:t>Drainage (HAND)</a:t>
            </a:r>
            <a:r>
              <a:rPr kumimoji="0" lang="en-US" sz="1400" b="1" i="0" u="none" strike="noStrike" kern="1200" cap="none" spc="0" normalizeH="0" baseline="0" noProof="0" dirty="0">
                <a:ln>
                  <a:noFill/>
                </a:ln>
                <a:solidFill>
                  <a:prstClr val="black"/>
                </a:solidFill>
                <a:effectLst/>
                <a:uLnTx/>
                <a:uFillTx/>
                <a:latin typeface="Arial"/>
                <a:ea typeface="ＭＳ Ｐゴシック"/>
              </a:rPr>
              <a:t/>
            </a:r>
            <a:br>
              <a:rPr kumimoji="0" lang="en-US" sz="1400" b="1" i="0" u="none" strike="noStrike" kern="1200" cap="none" spc="0" normalizeH="0" baseline="0" noProof="0" dirty="0">
                <a:ln>
                  <a:noFill/>
                </a:ln>
                <a:solidFill>
                  <a:prstClr val="black"/>
                </a:solidFill>
                <a:effectLst/>
                <a:uLnTx/>
                <a:uFillTx/>
                <a:latin typeface="Arial"/>
                <a:ea typeface="ＭＳ Ｐゴシック"/>
              </a:rPr>
            </a:br>
            <a:r>
              <a:rPr kumimoji="0" lang="en-US" sz="1400" b="1" i="0" u="none" strike="noStrike" kern="1200" cap="none" spc="0" normalizeH="0" baseline="0" noProof="0" dirty="0">
                <a:ln>
                  <a:noFill/>
                </a:ln>
                <a:solidFill>
                  <a:prstClr val="black"/>
                </a:solidFill>
                <a:effectLst/>
                <a:uLnTx/>
                <a:uFillTx/>
                <a:latin typeface="Arial"/>
                <a:ea typeface="ＭＳ Ｐゴシック"/>
              </a:rPr>
              <a:t>(relative elevation of land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surface cell above cell in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stream to which it flows)</a:t>
            </a:r>
          </a:p>
        </p:txBody>
      </p:sp>
      <p:sp>
        <p:nvSpPr>
          <p:cNvPr id="6" name="Right Arrow 5"/>
          <p:cNvSpPr/>
          <p:nvPr/>
        </p:nvSpPr>
        <p:spPr bwMode="auto">
          <a:xfrm>
            <a:off x="3287337" y="2139085"/>
            <a:ext cx="665480" cy="29972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13" name="Right Arrow 12"/>
          <p:cNvSpPr/>
          <p:nvPr/>
        </p:nvSpPr>
        <p:spPr bwMode="auto">
          <a:xfrm>
            <a:off x="3294328" y="3897645"/>
            <a:ext cx="665480" cy="29972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pic>
        <p:nvPicPr>
          <p:cNvPr id="15" name="Picture 14"/>
          <p:cNvPicPr>
            <a:picLocks noChangeAspect="1"/>
          </p:cNvPicPr>
          <p:nvPr/>
        </p:nvPicPr>
        <p:blipFill>
          <a:blip r:embed="rId2"/>
          <a:stretch>
            <a:fillRect/>
          </a:stretch>
        </p:blipFill>
        <p:spPr>
          <a:xfrm>
            <a:off x="641075" y="1307591"/>
            <a:ext cx="2484075" cy="1540127"/>
          </a:xfrm>
          <a:prstGeom prst="rect">
            <a:avLst/>
          </a:prstGeom>
          <a:ln w="3175">
            <a:solidFill>
              <a:schemeClr val="bg1">
                <a:lumMod val="65000"/>
              </a:schemeClr>
            </a:solidFill>
          </a:ln>
        </p:spPr>
      </p:pic>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75" y="3443976"/>
            <a:ext cx="2502998" cy="15929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3073505" y="5473565"/>
            <a:ext cx="1758623" cy="1155361"/>
            <a:chOff x="5132717" y="1319842"/>
            <a:chExt cx="1758623" cy="1155361"/>
          </a:xfrm>
        </p:grpSpPr>
        <p:sp>
          <p:nvSpPr>
            <p:cNvPr id="20" name="Freeform 19"/>
            <p:cNvSpPr/>
            <p:nvPr/>
          </p:nvSpPr>
          <p:spPr bwMode="auto">
            <a:xfrm>
              <a:off x="5141343" y="1759211"/>
              <a:ext cx="1725283" cy="715992"/>
            </a:xfrm>
            <a:custGeom>
              <a:avLst/>
              <a:gdLst>
                <a:gd name="connsiteX0" fmla="*/ 0 w 1725283"/>
                <a:gd name="connsiteY0" fmla="*/ 0 h 715992"/>
                <a:gd name="connsiteX1" fmla="*/ 8626 w 1725283"/>
                <a:gd name="connsiteY1" fmla="*/ 664234 h 715992"/>
                <a:gd name="connsiteX2" fmla="*/ 1708030 w 1725283"/>
                <a:gd name="connsiteY2" fmla="*/ 715992 h 715992"/>
                <a:gd name="connsiteX3" fmla="*/ 1725283 w 1725283"/>
                <a:gd name="connsiteY3" fmla="*/ 422694 h 715992"/>
                <a:gd name="connsiteX4" fmla="*/ 1656271 w 1725283"/>
                <a:gd name="connsiteY4" fmla="*/ 379562 h 715992"/>
                <a:gd name="connsiteX5" fmla="*/ 0 w 1725283"/>
                <a:gd name="connsiteY5" fmla="*/ 0 h 71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5283" h="715992">
                  <a:moveTo>
                    <a:pt x="0" y="0"/>
                  </a:moveTo>
                  <a:lnTo>
                    <a:pt x="8626" y="664234"/>
                  </a:lnTo>
                  <a:lnTo>
                    <a:pt x="1708030" y="715992"/>
                  </a:lnTo>
                  <a:lnTo>
                    <a:pt x="1725283" y="422694"/>
                  </a:lnTo>
                  <a:lnTo>
                    <a:pt x="1656271" y="379562"/>
                  </a:lnTo>
                  <a:lnTo>
                    <a:pt x="0" y="0"/>
                  </a:lnTo>
                  <a:close/>
                </a:path>
              </a:pathLst>
            </a:custGeom>
            <a:gradFill>
              <a:gsLst>
                <a:gs pos="0">
                  <a:schemeClr val="accent3">
                    <a:lumMod val="60000"/>
                    <a:lumOff val="40000"/>
                  </a:schemeClr>
                </a:gs>
                <a:gs pos="100000">
                  <a:schemeClr val="accent3">
                    <a:lumMod val="60000"/>
                    <a:lumOff val="40000"/>
                  </a:schemeClr>
                </a:gs>
              </a:gsLst>
            </a:gradFill>
            <a:ln w="0">
              <a:solidFill>
                <a:schemeClr val="bg1">
                  <a:lumMod val="6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21" name="Freeform 20"/>
            <p:cNvSpPr/>
            <p:nvPr/>
          </p:nvSpPr>
          <p:spPr bwMode="auto">
            <a:xfrm>
              <a:off x="5141344" y="1319842"/>
              <a:ext cx="1733910" cy="871267"/>
            </a:xfrm>
            <a:custGeom>
              <a:avLst/>
              <a:gdLst>
                <a:gd name="connsiteX0" fmla="*/ 17252 w 1708030"/>
                <a:gd name="connsiteY0" fmla="*/ 0 h 871267"/>
                <a:gd name="connsiteX1" fmla="*/ 0 w 1708030"/>
                <a:gd name="connsiteY1" fmla="*/ 431320 h 871267"/>
                <a:gd name="connsiteX2" fmla="*/ 1708030 w 1708030"/>
                <a:gd name="connsiteY2" fmla="*/ 871267 h 871267"/>
                <a:gd name="connsiteX3" fmla="*/ 1708030 w 1708030"/>
                <a:gd name="connsiteY3" fmla="*/ 457200 h 871267"/>
                <a:gd name="connsiteX4" fmla="*/ 17252 w 1708030"/>
                <a:gd name="connsiteY4" fmla="*/ 0 h 87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030" h="871267">
                  <a:moveTo>
                    <a:pt x="17252" y="0"/>
                  </a:moveTo>
                  <a:lnTo>
                    <a:pt x="0" y="431320"/>
                  </a:lnTo>
                  <a:lnTo>
                    <a:pt x="1708030" y="871267"/>
                  </a:lnTo>
                  <a:lnTo>
                    <a:pt x="1708030" y="457200"/>
                  </a:lnTo>
                  <a:lnTo>
                    <a:pt x="17252" y="0"/>
                  </a:lnTo>
                  <a:close/>
                </a:path>
              </a:pathLst>
            </a:custGeom>
            <a:gradFill>
              <a:gsLst>
                <a:gs pos="0">
                  <a:schemeClr val="tx2">
                    <a:lumMod val="25000"/>
                    <a:lumOff val="75000"/>
                  </a:schemeClr>
                </a:gs>
                <a:gs pos="100000">
                  <a:schemeClr val="tx2">
                    <a:lumMod val="25000"/>
                    <a:lumOff val="75000"/>
                  </a:schemeClr>
                </a:gs>
              </a:gsLs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cxnSp>
          <p:nvCxnSpPr>
            <p:cNvPr id="22" name="Straight Connector 21"/>
            <p:cNvCxnSpPr/>
            <p:nvPr/>
          </p:nvCxnSpPr>
          <p:spPr bwMode="auto">
            <a:xfrm>
              <a:off x="5132717" y="1733909"/>
              <a:ext cx="1742536" cy="465827"/>
            </a:xfrm>
            <a:prstGeom prst="line">
              <a:avLst/>
            </a:prstGeom>
            <a:noFill/>
            <a:ln w="38100" cap="flat" cmpd="sng" algn="ctr">
              <a:solidFill>
                <a:schemeClr val="accent3">
                  <a:lumMod val="75000"/>
                </a:schemeClr>
              </a:solidFill>
              <a:prstDash val="solid"/>
              <a:round/>
              <a:headEnd type="none" w="med" len="med"/>
              <a:tailEnd type="none" w="med" len="med"/>
            </a:ln>
            <a:effectLst/>
          </p:spPr>
        </p:cxnSp>
        <p:cxnSp>
          <p:nvCxnSpPr>
            <p:cNvPr id="23" name="Straight Connector 22"/>
            <p:cNvCxnSpPr/>
            <p:nvPr/>
          </p:nvCxnSpPr>
          <p:spPr bwMode="auto">
            <a:xfrm>
              <a:off x="5148804" y="1330661"/>
              <a:ext cx="1742536" cy="465827"/>
            </a:xfrm>
            <a:prstGeom prst="line">
              <a:avLst/>
            </a:prstGeom>
            <a:noFill/>
            <a:ln w="38100" cap="flat" cmpd="sng" algn="ctr">
              <a:solidFill>
                <a:schemeClr val="tx2">
                  <a:lumMod val="50000"/>
                  <a:lumOff val="50000"/>
                </a:schemeClr>
              </a:solidFill>
              <a:prstDash val="solid"/>
              <a:round/>
              <a:headEnd type="none" w="med" len="med"/>
              <a:tailEnd type="none" w="med" len="med"/>
            </a:ln>
            <a:effectLst/>
          </p:spPr>
        </p:cxnSp>
        <p:sp>
          <p:nvSpPr>
            <p:cNvPr id="24" name="Isosceles Triangle 23"/>
            <p:cNvSpPr/>
            <p:nvPr/>
          </p:nvSpPr>
          <p:spPr bwMode="auto">
            <a:xfrm flipV="1">
              <a:off x="6003984" y="1366303"/>
              <a:ext cx="219456" cy="199609"/>
            </a:xfrm>
            <a:prstGeom prst="triangle">
              <a:avLst/>
            </a:prstGeom>
            <a:gradFill>
              <a:gsLst>
                <a:gs pos="0">
                  <a:schemeClr val="tx2">
                    <a:lumMod val="50000"/>
                    <a:lumOff val="50000"/>
                  </a:schemeClr>
                </a:gs>
                <a:gs pos="100000">
                  <a:schemeClr val="tx2">
                    <a:lumMod val="50000"/>
                    <a:lumOff val="50000"/>
                  </a:schemeClr>
                </a:gs>
              </a:gsLs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gr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244" y="4377640"/>
            <a:ext cx="1368163" cy="2432290"/>
          </a:xfrm>
          <a:prstGeom prst="rect">
            <a:avLst/>
          </a:prstGeom>
        </p:spPr>
      </p:pic>
      <p:pic>
        <p:nvPicPr>
          <p:cNvPr id="18" name="Picture 17"/>
          <p:cNvPicPr>
            <a:picLocks noChangeAspect="1"/>
          </p:cNvPicPr>
          <p:nvPr/>
        </p:nvPicPr>
        <p:blipFill>
          <a:blip r:embed="rId5"/>
          <a:stretch>
            <a:fillRect/>
          </a:stretch>
        </p:blipFill>
        <p:spPr>
          <a:xfrm>
            <a:off x="4110063" y="1784682"/>
            <a:ext cx="4321685" cy="2445356"/>
          </a:xfrm>
          <a:prstGeom prst="rect">
            <a:avLst/>
          </a:prstGeom>
        </p:spPr>
      </p:pic>
    </p:spTree>
    <p:extLst>
      <p:ext uri="{BB962C8B-B14F-4D97-AF65-F5344CB8AC3E}">
        <p14:creationId xmlns:p14="http://schemas.microsoft.com/office/powerpoint/2010/main" val="345220118"/>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Groundwater Model for Continental US</a:t>
            </a:r>
            <a:endParaRPr lang="en-US" dirty="0"/>
          </a:p>
        </p:txBody>
      </p:sp>
      <p:pic>
        <p:nvPicPr>
          <p:cNvPr id="3" name="Picture 2"/>
          <p:cNvPicPr>
            <a:picLocks noChangeAspect="1"/>
          </p:cNvPicPr>
          <p:nvPr/>
        </p:nvPicPr>
        <p:blipFill rotWithShape="1">
          <a:blip r:embed="rId2"/>
          <a:srcRect l="3509" t="3386" r="13074" b="23883"/>
          <a:stretch/>
        </p:blipFill>
        <p:spPr>
          <a:xfrm>
            <a:off x="85893" y="1228593"/>
            <a:ext cx="6408737" cy="4190912"/>
          </a:xfrm>
          <a:prstGeom prst="rect">
            <a:avLst/>
          </a:prstGeom>
        </p:spPr>
      </p:pic>
      <p:pic>
        <p:nvPicPr>
          <p:cNvPr id="4" name="Picture 3"/>
          <p:cNvPicPr>
            <a:picLocks noChangeAspect="1"/>
          </p:cNvPicPr>
          <p:nvPr/>
        </p:nvPicPr>
        <p:blipFill>
          <a:blip r:embed="rId3"/>
          <a:stretch>
            <a:fillRect/>
          </a:stretch>
        </p:blipFill>
        <p:spPr>
          <a:xfrm>
            <a:off x="5782234" y="3940784"/>
            <a:ext cx="3147662" cy="2583730"/>
          </a:xfrm>
          <a:prstGeom prst="rect">
            <a:avLst/>
          </a:prstGeom>
        </p:spPr>
      </p:pic>
      <p:sp>
        <p:nvSpPr>
          <p:cNvPr id="5" name="TextBox 4"/>
          <p:cNvSpPr txBox="1"/>
          <p:nvPr/>
        </p:nvSpPr>
        <p:spPr>
          <a:xfrm>
            <a:off x="1532964" y="5733160"/>
            <a:ext cx="914400" cy="914400"/>
          </a:xfrm>
          <a:prstGeom prst="rect">
            <a:avLst/>
          </a:prstGeom>
          <a:noFill/>
          <a:effectLst/>
        </p:spPr>
        <p:txBody>
          <a:bodyPr wrap="none" lIns="0" tIns="0" rIns="0" bIns="0" rtlCol="0">
            <a:noAutofit/>
          </a:bodyPr>
          <a:lstStyle/>
          <a:p>
            <a:pPr algn="ctr" eaLnBrk="0" hangingPunct="0">
              <a:lnSpc>
                <a:spcPts val="1800"/>
              </a:lnSpc>
            </a:pPr>
            <a:r>
              <a:rPr lang="en-US" sz="2000" b="1" dirty="0" smtClean="0">
                <a:solidFill>
                  <a:srgbClr val="0070C0"/>
                </a:solidFill>
                <a:ea typeface="+mn-ea"/>
                <a:cs typeface="+mn-cs"/>
              </a:rPr>
              <a:t>Source: Reed Maxwell</a:t>
            </a:r>
          </a:p>
          <a:p>
            <a:pPr algn="ctr" eaLnBrk="0" hangingPunct="0">
              <a:lnSpc>
                <a:spcPts val="1800"/>
              </a:lnSpc>
            </a:pPr>
            <a:r>
              <a:rPr lang="en-US" sz="2000" b="1" dirty="0" smtClean="0">
                <a:solidFill>
                  <a:srgbClr val="0070C0"/>
                </a:solidFill>
                <a:ea typeface="+mn-ea"/>
                <a:cs typeface="+mn-cs"/>
              </a:rPr>
              <a:t>Colorado School of Mines</a:t>
            </a:r>
          </a:p>
        </p:txBody>
      </p:sp>
      <p:sp>
        <p:nvSpPr>
          <p:cNvPr id="6" name="TextBox 5"/>
          <p:cNvSpPr txBox="1"/>
          <p:nvPr/>
        </p:nvSpPr>
        <p:spPr>
          <a:xfrm>
            <a:off x="6666154" y="1292045"/>
            <a:ext cx="914400" cy="914400"/>
          </a:xfrm>
          <a:prstGeom prst="rect">
            <a:avLst/>
          </a:prstGeom>
          <a:noFill/>
          <a:effectLst/>
        </p:spPr>
        <p:txBody>
          <a:bodyPr wrap="none" lIns="0" tIns="0" rIns="0" bIns="0" rtlCol="0">
            <a:noAutofit/>
          </a:bodyPr>
          <a:lstStyle/>
          <a:p>
            <a:pPr algn="ctr" eaLnBrk="0" hangingPunct="0">
              <a:lnSpc>
                <a:spcPts val="1800"/>
              </a:lnSpc>
            </a:pPr>
            <a:r>
              <a:rPr lang="en-US" sz="2000" b="1" dirty="0" smtClean="0">
                <a:solidFill>
                  <a:srgbClr val="0070C0"/>
                </a:solidFill>
                <a:ea typeface="+mn-ea"/>
                <a:cs typeface="+mn-cs"/>
              </a:rPr>
              <a:t>250 m cells horizontal</a:t>
            </a:r>
          </a:p>
          <a:p>
            <a:pPr algn="ctr" eaLnBrk="0" hangingPunct="0">
              <a:lnSpc>
                <a:spcPts val="1800"/>
              </a:lnSpc>
            </a:pPr>
            <a:r>
              <a:rPr lang="en-US" sz="2000" b="1" dirty="0" smtClean="0">
                <a:solidFill>
                  <a:srgbClr val="0070C0"/>
                </a:solidFill>
              </a:rPr>
              <a:t>1 km total depth</a:t>
            </a:r>
          </a:p>
          <a:p>
            <a:pPr algn="ctr" eaLnBrk="0" hangingPunct="0">
              <a:lnSpc>
                <a:spcPts val="1800"/>
              </a:lnSpc>
            </a:pPr>
            <a:r>
              <a:rPr lang="en-US" sz="2000" b="1" dirty="0" smtClean="0">
                <a:solidFill>
                  <a:srgbClr val="0070C0"/>
                </a:solidFill>
                <a:ea typeface="+mn-ea"/>
                <a:cs typeface="+mn-cs"/>
              </a:rPr>
              <a:t>1 billion computational cells</a:t>
            </a:r>
          </a:p>
          <a:p>
            <a:pPr algn="ctr" eaLnBrk="0" hangingPunct="0">
              <a:lnSpc>
                <a:spcPts val="1800"/>
              </a:lnSpc>
            </a:pPr>
            <a:endParaRPr lang="en-US" sz="2000" b="1" dirty="0">
              <a:solidFill>
                <a:srgbClr val="0070C0"/>
              </a:solidFill>
            </a:endParaRPr>
          </a:p>
          <a:p>
            <a:pPr algn="ctr" eaLnBrk="0" hangingPunct="0">
              <a:lnSpc>
                <a:spcPts val="1800"/>
              </a:lnSpc>
            </a:pPr>
            <a:r>
              <a:rPr lang="en-US" sz="2000" b="1" dirty="0" smtClean="0">
                <a:solidFill>
                  <a:srgbClr val="0070C0"/>
                </a:solidFill>
                <a:ea typeface="+mn-ea"/>
                <a:cs typeface="+mn-cs"/>
              </a:rPr>
              <a:t>Being developed now</a:t>
            </a:r>
          </a:p>
        </p:txBody>
      </p:sp>
    </p:spTree>
    <p:extLst>
      <p:ext uri="{BB962C8B-B14F-4D97-AF65-F5344CB8AC3E}">
        <p14:creationId xmlns:p14="http://schemas.microsoft.com/office/powerpoint/2010/main" val="2907368994"/>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6304506" y="1747661"/>
            <a:ext cx="2660817" cy="3607360"/>
          </a:xfrm>
          <a:prstGeom prst="rect">
            <a:avLst/>
          </a:prstGeom>
        </p:spPr>
      </p:pic>
      <p:sp>
        <p:nvSpPr>
          <p:cNvPr id="2" name="Title 1"/>
          <p:cNvSpPr>
            <a:spLocks noGrp="1"/>
          </p:cNvSpPr>
          <p:nvPr>
            <p:ph type="title"/>
          </p:nvPr>
        </p:nvSpPr>
        <p:spPr/>
        <p:txBody>
          <a:bodyPr/>
          <a:lstStyle/>
          <a:p>
            <a:r>
              <a:rPr lang="en-US" dirty="0" smtClean="0"/>
              <a:t>Core Observation Networks</a:t>
            </a:r>
            <a:endParaRPr lang="en-US" dirty="0"/>
          </a:p>
        </p:txBody>
      </p:sp>
      <p:pic>
        <p:nvPicPr>
          <p:cNvPr id="3" name="Picture 2"/>
          <p:cNvPicPr>
            <a:picLocks noChangeAspect="1"/>
          </p:cNvPicPr>
          <p:nvPr/>
        </p:nvPicPr>
        <p:blipFill>
          <a:blip r:embed="rId3"/>
          <a:stretch>
            <a:fillRect/>
          </a:stretch>
        </p:blipFill>
        <p:spPr>
          <a:xfrm>
            <a:off x="355619" y="1792014"/>
            <a:ext cx="2714213" cy="3502884"/>
          </a:xfrm>
          <a:prstGeom prst="rect">
            <a:avLst/>
          </a:prstGeom>
        </p:spPr>
      </p:pic>
      <p:pic>
        <p:nvPicPr>
          <p:cNvPr id="4" name="Picture 3"/>
          <p:cNvPicPr>
            <a:picLocks noChangeAspect="1"/>
          </p:cNvPicPr>
          <p:nvPr/>
        </p:nvPicPr>
        <p:blipFill>
          <a:blip r:embed="rId4"/>
          <a:stretch>
            <a:fillRect/>
          </a:stretch>
        </p:blipFill>
        <p:spPr>
          <a:xfrm>
            <a:off x="3366396" y="1747661"/>
            <a:ext cx="2641547" cy="3547237"/>
          </a:xfrm>
          <a:prstGeom prst="rect">
            <a:avLst/>
          </a:prstGeom>
        </p:spPr>
      </p:pic>
      <p:sp>
        <p:nvSpPr>
          <p:cNvPr id="6" name="TextBox 5"/>
          <p:cNvSpPr txBox="1"/>
          <p:nvPr/>
        </p:nvSpPr>
        <p:spPr>
          <a:xfrm>
            <a:off x="513247" y="1361409"/>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solidFill>
                  <a:srgbClr val="0070C0"/>
                </a:solidFill>
                <a:ea typeface="+mn-ea"/>
                <a:cs typeface="+mn-cs"/>
              </a:rPr>
              <a:t>Precipitation</a:t>
            </a:r>
          </a:p>
        </p:txBody>
      </p:sp>
      <p:sp>
        <p:nvSpPr>
          <p:cNvPr id="7" name="TextBox 6"/>
          <p:cNvSpPr txBox="1"/>
          <p:nvPr/>
        </p:nvSpPr>
        <p:spPr>
          <a:xfrm>
            <a:off x="3708854" y="1361409"/>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solidFill>
                  <a:srgbClr val="0070C0"/>
                </a:solidFill>
                <a:ea typeface="+mn-ea"/>
                <a:cs typeface="+mn-cs"/>
              </a:rPr>
              <a:t>Streamflow</a:t>
            </a:r>
          </a:p>
        </p:txBody>
      </p:sp>
      <p:sp>
        <p:nvSpPr>
          <p:cNvPr id="8" name="TextBox 7"/>
          <p:cNvSpPr txBox="1"/>
          <p:nvPr/>
        </p:nvSpPr>
        <p:spPr>
          <a:xfrm>
            <a:off x="6382847" y="1361409"/>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solidFill>
                  <a:srgbClr val="0070C0"/>
                </a:solidFill>
                <a:ea typeface="+mn-ea"/>
                <a:cs typeface="+mn-cs"/>
              </a:rPr>
              <a:t>Groundwater</a:t>
            </a:r>
          </a:p>
        </p:txBody>
      </p:sp>
      <p:pic>
        <p:nvPicPr>
          <p:cNvPr id="9" name="Picture 8"/>
          <p:cNvPicPr>
            <a:picLocks noChangeAspect="1"/>
          </p:cNvPicPr>
          <p:nvPr/>
        </p:nvPicPr>
        <p:blipFill>
          <a:blip r:embed="rId5"/>
          <a:stretch>
            <a:fillRect/>
          </a:stretch>
        </p:blipFill>
        <p:spPr>
          <a:xfrm>
            <a:off x="3239460" y="5681150"/>
            <a:ext cx="2516560" cy="1034994"/>
          </a:xfrm>
          <a:prstGeom prst="rect">
            <a:avLst/>
          </a:prstGeom>
          <a:ln w="3175">
            <a:solidFill>
              <a:schemeClr val="bg1">
                <a:lumMod val="65000"/>
              </a:schemeClr>
            </a:solidFill>
          </a:ln>
        </p:spPr>
      </p:pic>
      <p:cxnSp>
        <p:nvCxnSpPr>
          <p:cNvPr id="12" name="Straight Arrow Connector 11"/>
          <p:cNvCxnSpPr>
            <a:stCxn id="9" idx="1"/>
          </p:cNvCxnSpPr>
          <p:nvPr/>
        </p:nvCxnSpPr>
        <p:spPr bwMode="auto">
          <a:xfrm flipH="1" flipV="1">
            <a:off x="1780392" y="4620410"/>
            <a:ext cx="1459068" cy="1578237"/>
          </a:xfrm>
          <a:prstGeom prst="straightConnector1">
            <a:avLst/>
          </a:prstGeom>
          <a:noFill/>
          <a:ln w="19050" cap="flat" cmpd="sng" algn="ctr">
            <a:solidFill>
              <a:schemeClr val="tx2"/>
            </a:solidFill>
            <a:prstDash val="solid"/>
            <a:round/>
            <a:headEnd type="none" w="med" len="med"/>
            <a:tailEnd type="triangle"/>
          </a:ln>
          <a:effectLst/>
        </p:spPr>
      </p:cxnSp>
      <p:cxnSp>
        <p:nvCxnSpPr>
          <p:cNvPr id="14" name="Straight Arrow Connector 13"/>
          <p:cNvCxnSpPr>
            <a:stCxn id="9" idx="0"/>
          </p:cNvCxnSpPr>
          <p:nvPr/>
        </p:nvCxnSpPr>
        <p:spPr bwMode="auto">
          <a:xfrm flipV="1">
            <a:off x="4497740" y="5294898"/>
            <a:ext cx="0" cy="386252"/>
          </a:xfrm>
          <a:prstGeom prst="straightConnector1">
            <a:avLst/>
          </a:prstGeom>
          <a:noFill/>
          <a:ln w="19050" cap="flat" cmpd="sng" algn="ctr">
            <a:solidFill>
              <a:schemeClr val="tx2"/>
            </a:solidFill>
            <a:prstDash val="solid"/>
            <a:round/>
            <a:headEnd type="none" w="med" len="med"/>
            <a:tailEnd type="triangle"/>
          </a:ln>
          <a:effectLst/>
        </p:spPr>
      </p:cxnSp>
      <p:cxnSp>
        <p:nvCxnSpPr>
          <p:cNvPr id="17" name="Straight Arrow Connector 16"/>
          <p:cNvCxnSpPr>
            <a:stCxn id="9" idx="3"/>
          </p:cNvCxnSpPr>
          <p:nvPr/>
        </p:nvCxnSpPr>
        <p:spPr bwMode="auto">
          <a:xfrm flipV="1">
            <a:off x="5756020" y="4876800"/>
            <a:ext cx="954835" cy="1321847"/>
          </a:xfrm>
          <a:prstGeom prst="straightConnector1">
            <a:avLst/>
          </a:prstGeom>
          <a:noFill/>
          <a:ln w="19050" cap="flat" cmpd="sng" algn="ctr">
            <a:solidFill>
              <a:schemeClr val="tx2"/>
            </a:solidFill>
            <a:prstDash val="solid"/>
            <a:round/>
            <a:headEnd type="none" w="med" len="med"/>
            <a:tailEnd type="triangle"/>
          </a:ln>
          <a:effectLst/>
        </p:spPr>
      </p:cxnSp>
    </p:spTree>
    <p:extLst>
      <p:ext uri="{BB962C8B-B14F-4D97-AF65-F5344CB8AC3E}">
        <p14:creationId xmlns:p14="http://schemas.microsoft.com/office/powerpoint/2010/main" val="3948760102"/>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River Network of New Zealand</a:t>
            </a:r>
            <a:br>
              <a:rPr lang="en-US" dirty="0" smtClean="0"/>
            </a:br>
            <a:r>
              <a:rPr lang="en-US" dirty="0" smtClean="0"/>
              <a:t> </a:t>
            </a:r>
            <a:r>
              <a:rPr lang="en-US" sz="2000" dirty="0" smtClean="0"/>
              <a:t>Version 3 (DN3)  -- NIWA, Christchurch</a:t>
            </a:r>
            <a:endParaRPr lang="en-US" sz="2000" dirty="0"/>
          </a:p>
        </p:txBody>
      </p:sp>
      <p:pic>
        <p:nvPicPr>
          <p:cNvPr id="3" name="Picture 2"/>
          <p:cNvPicPr/>
          <p:nvPr/>
        </p:nvPicPr>
        <p:blipFill rotWithShape="1">
          <a:blip r:embed="rId2" cstate="print">
            <a:extLst>
              <a:ext uri="{28A0092B-C50C-407E-A947-70E740481C1C}">
                <a14:useLocalDpi xmlns:a14="http://schemas.microsoft.com/office/drawing/2010/main" val="0"/>
              </a:ext>
            </a:extLst>
          </a:blip>
          <a:srcRect l="1197" t="29327" r="17705" b="2617"/>
          <a:stretch/>
        </p:blipFill>
        <p:spPr bwMode="auto">
          <a:xfrm>
            <a:off x="685800" y="1361091"/>
            <a:ext cx="7158322" cy="3973961"/>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935421" y="5517931"/>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Improvements started in Southland, done for most of North Island by June 2017, </a:t>
            </a:r>
          </a:p>
          <a:p>
            <a:pPr algn="l" eaLnBrk="0" hangingPunct="0">
              <a:lnSpc>
                <a:spcPts val="1800"/>
              </a:lnSpc>
            </a:pPr>
            <a:r>
              <a:rPr lang="en-US" sz="1400" b="1" dirty="0" smtClean="0">
                <a:ea typeface="+mn-ea"/>
                <a:cs typeface="+mn-cs"/>
              </a:rPr>
              <a:t>for all of North and South Islands by June 2018</a:t>
            </a:r>
          </a:p>
          <a:p>
            <a:pPr algn="l" eaLnBrk="0" hangingPunct="0">
              <a:lnSpc>
                <a:spcPts val="1800"/>
              </a:lnSpc>
            </a:pPr>
            <a:endParaRPr lang="en-US" sz="1400" b="1" dirty="0"/>
          </a:p>
          <a:p>
            <a:pPr algn="l" eaLnBrk="0" hangingPunct="0">
              <a:lnSpc>
                <a:spcPts val="1800"/>
              </a:lnSpc>
            </a:pPr>
            <a:endParaRPr lang="en-US" sz="1400" b="1" dirty="0" smtClean="0">
              <a:ea typeface="+mn-ea"/>
              <a:cs typeface="+mn-cs"/>
            </a:endParaRPr>
          </a:p>
        </p:txBody>
      </p:sp>
      <p:sp>
        <p:nvSpPr>
          <p:cNvPr id="5" name="TextBox 4"/>
          <p:cNvSpPr txBox="1"/>
          <p:nvPr/>
        </p:nvSpPr>
        <p:spPr>
          <a:xfrm>
            <a:off x="1308538" y="3116317"/>
            <a:ext cx="914400" cy="914400"/>
          </a:xfrm>
          <a:prstGeom prst="rect">
            <a:avLst/>
          </a:prstGeom>
          <a:noFill/>
          <a:effectLst/>
        </p:spPr>
        <p:txBody>
          <a:bodyPr wrap="none" lIns="0" tIns="0" rIns="0" bIns="0" rtlCol="0">
            <a:noAutofit/>
          </a:bodyPr>
          <a:lstStyle/>
          <a:p>
            <a:pPr eaLnBrk="0" hangingPunct="0">
              <a:lnSpc>
                <a:spcPts val="1800"/>
              </a:lnSpc>
            </a:pPr>
            <a:r>
              <a:rPr lang="en-US" sz="2400" b="1" dirty="0" smtClean="0"/>
              <a:t>LIDAR-based</a:t>
            </a:r>
            <a:endParaRPr lang="en-US" sz="2400" b="1" dirty="0"/>
          </a:p>
          <a:p>
            <a:pPr algn="l" eaLnBrk="0" hangingPunct="0">
              <a:lnSpc>
                <a:spcPts val="1800"/>
              </a:lnSpc>
            </a:pPr>
            <a:endParaRPr lang="en-US" sz="2000" b="1" dirty="0" smtClean="0">
              <a:ea typeface="+mn-ea"/>
              <a:cs typeface="+mn-cs"/>
            </a:endParaRPr>
          </a:p>
        </p:txBody>
      </p:sp>
      <p:sp>
        <p:nvSpPr>
          <p:cNvPr id="7" name="TextBox 6"/>
          <p:cNvSpPr txBox="1"/>
          <p:nvPr/>
        </p:nvSpPr>
        <p:spPr>
          <a:xfrm>
            <a:off x="1933903" y="4960883"/>
            <a:ext cx="1135118" cy="141889"/>
          </a:xfrm>
          <a:prstGeom prst="rect">
            <a:avLst/>
          </a:prstGeom>
          <a:noFill/>
          <a:effectLst/>
        </p:spPr>
        <p:txBody>
          <a:bodyPr wrap="square" lIns="0" tIns="0" rIns="0" bIns="0" rtlCol="0">
            <a:noAutofit/>
          </a:bodyPr>
          <a:lstStyle/>
          <a:p>
            <a:pPr algn="l" eaLnBrk="0" hangingPunct="0">
              <a:lnSpc>
                <a:spcPts val="1800"/>
              </a:lnSpc>
            </a:pPr>
            <a:r>
              <a:rPr lang="en-US" sz="2000" b="1" dirty="0" err="1" smtClean="0">
                <a:ea typeface="+mn-ea"/>
                <a:cs typeface="+mn-cs"/>
              </a:rPr>
              <a:t>Waituna</a:t>
            </a:r>
            <a:endParaRPr lang="en-US" sz="2000" b="1" dirty="0" smtClean="0">
              <a:ea typeface="+mn-ea"/>
              <a:cs typeface="+mn-cs"/>
            </a:endParaRPr>
          </a:p>
        </p:txBody>
      </p:sp>
    </p:spTree>
    <p:extLst>
      <p:ext uri="{BB962C8B-B14F-4D97-AF65-F5344CB8AC3E}">
        <p14:creationId xmlns:p14="http://schemas.microsoft.com/office/powerpoint/2010/main" val="3986089994"/>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7926" y="2795881"/>
            <a:ext cx="1710542" cy="19097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685800" y="457200"/>
            <a:ext cx="8063593" cy="484632"/>
          </a:xfrm>
        </p:spPr>
        <p:txBody>
          <a:bodyPr>
            <a:normAutofit fontScale="90000"/>
          </a:bodyPr>
          <a:lstStyle/>
          <a:p>
            <a:r>
              <a:rPr lang="en-US" dirty="0" smtClean="0"/>
              <a:t>World Soil Moisture</a:t>
            </a:r>
            <a:br>
              <a:rPr lang="en-US" dirty="0" smtClean="0"/>
            </a:br>
            <a:r>
              <a:rPr lang="en-US" sz="2200" dirty="0" smtClean="0"/>
              <a:t>from the NASA Global Land Data Assimilation System (GLDAS)</a:t>
            </a:r>
            <a:endParaRPr lang="en-US" sz="22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1" y="1933575"/>
            <a:ext cx="2857184" cy="22029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1" y="1513114"/>
            <a:ext cx="2847975" cy="4095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2098221"/>
            <a:ext cx="314325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7809" y="4476889"/>
            <a:ext cx="3381376" cy="169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flipH="1" flipV="1">
            <a:off x="3429000" y="5257800"/>
            <a:ext cx="8382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8082" y="4876800"/>
            <a:ext cx="377190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V="1">
            <a:off x="6096000" y="3429000"/>
            <a:ext cx="1128032"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700346" y="1394735"/>
            <a:ext cx="53435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Charts show 3-hourly variation at</a:t>
            </a:r>
            <a:r>
              <a:rPr kumimoji="0" lang="en-US" sz="1800" b="0" i="0" u="none" strike="noStrike" kern="1200" cap="none" spc="0" normalizeH="0" noProof="0" dirty="0" smtClean="0">
                <a:ln>
                  <a:noFill/>
                </a:ln>
                <a:solidFill>
                  <a:prstClr val="black"/>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37,000 locations of soil water content of the top 1m of soil</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1888117" y="3828794"/>
            <a:ext cx="144385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¼ x ¼ degree grid</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685800" y="4599801"/>
            <a:ext cx="264617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A very wet region with little seasonality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p:cNvSpPr txBox="1"/>
          <p:nvPr/>
        </p:nvSpPr>
        <p:spPr>
          <a:xfrm>
            <a:off x="6464754" y="6057781"/>
            <a:ext cx="22846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A dryer region with significant seasonality</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p:cNvSpPr txBox="1"/>
          <p:nvPr/>
        </p:nvSpPr>
        <p:spPr>
          <a:xfrm>
            <a:off x="4038600" y="3352800"/>
            <a:ext cx="14031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New Zealand</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5" name="Straight Arrow Connector 14"/>
          <p:cNvCxnSpPr>
            <a:endCxn id="1030" idx="0"/>
          </p:cNvCxnSpPr>
          <p:nvPr/>
        </p:nvCxnSpPr>
        <p:spPr>
          <a:xfrm flipH="1">
            <a:off x="7224032" y="3537466"/>
            <a:ext cx="749165" cy="13393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117926" y="2202883"/>
            <a:ext cx="16196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Popup on point links to data and chart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3551251"/>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Australian Water and Climate Summer Institute, </a:t>
            </a:r>
            <a:r>
              <a:rPr lang="en-US" sz="2000" dirty="0" smtClean="0"/>
              <a:t>Australian National University, Dec 2016 – Jan2017</a:t>
            </a:r>
            <a:endParaRPr lang="en-US" sz="2000" dirty="0"/>
          </a:p>
        </p:txBody>
      </p:sp>
      <p:pic>
        <p:nvPicPr>
          <p:cNvPr id="4" name="Picture 3"/>
          <p:cNvPicPr>
            <a:picLocks noChangeAspect="1"/>
          </p:cNvPicPr>
          <p:nvPr/>
        </p:nvPicPr>
        <p:blipFill>
          <a:blip r:embed="rId2"/>
          <a:stretch>
            <a:fillRect/>
          </a:stretch>
        </p:blipFill>
        <p:spPr>
          <a:xfrm>
            <a:off x="4451131" y="3915184"/>
            <a:ext cx="4281102" cy="2724746"/>
          </a:xfrm>
          <a:prstGeom prst="rect">
            <a:avLst/>
          </a:prstGeom>
        </p:spPr>
      </p:pic>
      <p:pic>
        <p:nvPicPr>
          <p:cNvPr id="3" name="Picture 2"/>
          <p:cNvPicPr>
            <a:picLocks noChangeAspect="1"/>
          </p:cNvPicPr>
          <p:nvPr/>
        </p:nvPicPr>
        <p:blipFill>
          <a:blip r:embed="rId3"/>
          <a:stretch>
            <a:fillRect/>
          </a:stretch>
        </p:blipFill>
        <p:spPr>
          <a:xfrm>
            <a:off x="746235" y="1278953"/>
            <a:ext cx="5070914" cy="3080933"/>
          </a:xfrm>
          <a:prstGeom prst="rect">
            <a:avLst/>
          </a:prstGeom>
        </p:spPr>
      </p:pic>
      <p:pic>
        <p:nvPicPr>
          <p:cNvPr id="5" name="Picture 4"/>
          <p:cNvPicPr>
            <a:picLocks noChangeAspect="1"/>
          </p:cNvPicPr>
          <p:nvPr/>
        </p:nvPicPr>
        <p:blipFill>
          <a:blip r:embed="rId4"/>
          <a:stretch>
            <a:fillRect/>
          </a:stretch>
        </p:blipFill>
        <p:spPr>
          <a:xfrm>
            <a:off x="1003738" y="4447426"/>
            <a:ext cx="3151788" cy="2356191"/>
          </a:xfrm>
          <a:prstGeom prst="rect">
            <a:avLst/>
          </a:prstGeom>
        </p:spPr>
      </p:pic>
      <p:pic>
        <p:nvPicPr>
          <p:cNvPr id="6" name="Picture 5"/>
          <p:cNvPicPr>
            <a:picLocks noChangeAspect="1"/>
          </p:cNvPicPr>
          <p:nvPr/>
        </p:nvPicPr>
        <p:blipFill>
          <a:blip r:embed="rId5"/>
          <a:stretch>
            <a:fillRect/>
          </a:stretch>
        </p:blipFill>
        <p:spPr>
          <a:xfrm>
            <a:off x="5654565" y="1700762"/>
            <a:ext cx="3414712" cy="1792614"/>
          </a:xfrm>
          <a:prstGeom prst="rect">
            <a:avLst/>
          </a:prstGeom>
        </p:spPr>
      </p:pic>
      <p:sp>
        <p:nvSpPr>
          <p:cNvPr id="7" name="TextBox 6"/>
          <p:cNvSpPr txBox="1"/>
          <p:nvPr/>
        </p:nvSpPr>
        <p:spPr>
          <a:xfrm>
            <a:off x="5717628" y="3261798"/>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U. </a:t>
            </a:r>
            <a:r>
              <a:rPr lang="en-US" sz="1400" b="1" dirty="0" err="1" smtClean="0">
                <a:ea typeface="+mn-ea"/>
                <a:cs typeface="+mn-cs"/>
              </a:rPr>
              <a:t>Melb</a:t>
            </a:r>
            <a:r>
              <a:rPr lang="en-US" sz="1400" b="1" dirty="0" smtClean="0">
                <a:ea typeface="+mn-ea"/>
                <a:cs typeface="+mn-cs"/>
              </a:rPr>
              <a:t>          Otago U.          ANU</a:t>
            </a:r>
          </a:p>
        </p:txBody>
      </p:sp>
    </p:spTree>
    <p:extLst>
      <p:ext uri="{BB962C8B-B14F-4D97-AF65-F5344CB8AC3E}">
        <p14:creationId xmlns:p14="http://schemas.microsoft.com/office/powerpoint/2010/main" val="3892071371"/>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TextBox 2"/>
          <p:cNvSpPr txBox="1"/>
          <p:nvPr/>
        </p:nvSpPr>
        <p:spPr>
          <a:xfrm>
            <a:off x="798786" y="1308538"/>
            <a:ext cx="914400" cy="914400"/>
          </a:xfrm>
          <a:prstGeom prst="rect">
            <a:avLst/>
          </a:prstGeom>
          <a:noFill/>
          <a:effectLst/>
        </p:spPr>
        <p:txBody>
          <a:bodyPr wrap="none" lIns="0" tIns="0" rIns="0" bIns="0" rtlCol="0">
            <a:noAutofit/>
          </a:bodyPr>
          <a:lstStyle/>
          <a:p>
            <a:pPr marL="285750" indent="-285750" eaLnBrk="0" hangingPunct="0">
              <a:lnSpc>
                <a:spcPts val="1800"/>
              </a:lnSpc>
              <a:buFont typeface="Arial" panose="020B0604020202020204" pitchFamily="34" charset="0"/>
              <a:buChar char="•"/>
            </a:pPr>
            <a:r>
              <a:rPr lang="en-US" sz="2000" b="1" dirty="0"/>
              <a:t>NZ </a:t>
            </a:r>
            <a:r>
              <a:rPr lang="en-US" sz="2000" b="1" dirty="0" smtClean="0"/>
              <a:t>has grown: 4.6 </a:t>
            </a:r>
            <a:r>
              <a:rPr lang="en-US" sz="2000" b="1" dirty="0"/>
              <a:t>x population and 18 x economy </a:t>
            </a:r>
            <a:r>
              <a:rPr lang="en-US" sz="2000" b="1" dirty="0" smtClean="0"/>
              <a:t>in 100 </a:t>
            </a:r>
            <a:r>
              <a:rPr lang="en-US" sz="2000" b="1" dirty="0"/>
              <a:t>years</a:t>
            </a:r>
          </a:p>
          <a:p>
            <a:pPr marL="285750" indent="-285750" algn="l" eaLnBrk="0" hangingPunct="0">
              <a:lnSpc>
                <a:spcPts val="1800"/>
              </a:lnSpc>
              <a:buFont typeface="Arial" panose="020B0604020202020204" pitchFamily="34" charset="0"/>
              <a:buChar char="•"/>
            </a:pPr>
            <a:endParaRPr lang="en-US" sz="2000" b="1" dirty="0" smtClean="0"/>
          </a:p>
          <a:p>
            <a:pPr marL="285750" indent="-285750" algn="l" eaLnBrk="0" hangingPunct="0">
              <a:lnSpc>
                <a:spcPts val="1800"/>
              </a:lnSpc>
              <a:buFont typeface="Arial" panose="020B0604020202020204" pitchFamily="34" charset="0"/>
              <a:buChar char="•"/>
            </a:pPr>
            <a:r>
              <a:rPr lang="en-US" sz="2000" b="1" dirty="0" smtClean="0"/>
              <a:t>NZ water quality challenges </a:t>
            </a:r>
          </a:p>
          <a:p>
            <a:pPr marL="742950" lvl="1" indent="-285750" eaLnBrk="0" hangingPunct="0">
              <a:lnSpc>
                <a:spcPts val="1800"/>
              </a:lnSpc>
              <a:buFont typeface="Arial" panose="020B0604020202020204" pitchFamily="34" charset="0"/>
              <a:buChar char="•"/>
            </a:pPr>
            <a:r>
              <a:rPr lang="en-US" sz="2000" b="1" dirty="0" smtClean="0"/>
              <a:t>Balance between national and local government</a:t>
            </a:r>
          </a:p>
          <a:p>
            <a:pPr marL="742950" lvl="1" indent="-285750" eaLnBrk="0" hangingPunct="0">
              <a:lnSpc>
                <a:spcPts val="1800"/>
              </a:lnSpc>
              <a:buFont typeface="Arial" panose="020B0604020202020204" pitchFamily="34" charset="0"/>
              <a:buChar char="•"/>
            </a:pPr>
            <a:r>
              <a:rPr lang="en-US" sz="2000" b="1" dirty="0" smtClean="0"/>
              <a:t>Balance between agriculture and environment</a:t>
            </a:r>
          </a:p>
          <a:p>
            <a:pPr marL="742950" lvl="1" indent="-285750" eaLnBrk="0" hangingPunct="0">
              <a:lnSpc>
                <a:spcPts val="1800"/>
              </a:lnSpc>
              <a:buFont typeface="Arial" panose="020B0604020202020204" pitchFamily="34" charset="0"/>
              <a:buChar char="•"/>
            </a:pPr>
            <a:endParaRPr lang="en-US" sz="2000" b="1" dirty="0"/>
          </a:p>
          <a:p>
            <a:pPr marL="285750" indent="-285750" eaLnBrk="0" hangingPunct="0">
              <a:lnSpc>
                <a:spcPts val="1800"/>
              </a:lnSpc>
              <a:buFont typeface="Arial" panose="020B0604020202020204" pitchFamily="34" charset="0"/>
              <a:buChar char="•"/>
            </a:pPr>
            <a:r>
              <a:rPr lang="en-US" sz="2000" b="1" dirty="0" smtClean="0"/>
              <a:t>US has Clean Water Act to ensure swimming, fishing, ..</a:t>
            </a:r>
          </a:p>
          <a:p>
            <a:pPr marL="285750" indent="-285750" eaLnBrk="0" hangingPunct="0">
              <a:lnSpc>
                <a:spcPts val="1800"/>
              </a:lnSpc>
              <a:buFont typeface="Arial" panose="020B0604020202020204" pitchFamily="34" charset="0"/>
              <a:buChar char="•"/>
            </a:pPr>
            <a:endParaRPr lang="en-US" sz="2000" b="1" dirty="0"/>
          </a:p>
          <a:p>
            <a:pPr marL="285750" indent="-285750" eaLnBrk="0" hangingPunct="0">
              <a:lnSpc>
                <a:spcPts val="1800"/>
              </a:lnSpc>
              <a:buFont typeface="Arial" panose="020B0604020202020204" pitchFamily="34" charset="0"/>
              <a:buChar char="•"/>
            </a:pPr>
            <a:r>
              <a:rPr lang="en-US" sz="2000" b="1" dirty="0" smtClean="0">
                <a:solidFill>
                  <a:srgbClr val="FF0000"/>
                </a:solidFill>
              </a:rPr>
              <a:t>NZ has LAWA -- a real-time federated database of water data</a:t>
            </a:r>
          </a:p>
          <a:p>
            <a:pPr marL="285750" indent="-285750" eaLnBrk="0" hangingPunct="0">
              <a:lnSpc>
                <a:spcPts val="1800"/>
              </a:lnSpc>
              <a:buFont typeface="Arial" panose="020B0604020202020204" pitchFamily="34" charset="0"/>
              <a:buChar char="•"/>
            </a:pPr>
            <a:endParaRPr lang="en-US" sz="2000" b="1" dirty="0" smtClean="0"/>
          </a:p>
          <a:p>
            <a:pPr marL="285750" indent="-285750" eaLnBrk="0" hangingPunct="0">
              <a:lnSpc>
                <a:spcPts val="1800"/>
              </a:lnSpc>
              <a:buFont typeface="Arial" panose="020B0604020202020204" pitchFamily="34" charset="0"/>
              <a:buChar char="•"/>
            </a:pPr>
            <a:endParaRPr lang="en-US" sz="2000" b="1" dirty="0"/>
          </a:p>
          <a:p>
            <a:pPr marL="285750" indent="-285750" eaLnBrk="0" hangingPunct="0">
              <a:lnSpc>
                <a:spcPts val="1800"/>
              </a:lnSpc>
              <a:buFont typeface="Arial" panose="020B0604020202020204" pitchFamily="34" charset="0"/>
              <a:buChar char="•"/>
            </a:pPr>
            <a:r>
              <a:rPr lang="en-US" sz="2000" b="1" dirty="0" smtClean="0"/>
              <a:t>In US </a:t>
            </a:r>
            <a:r>
              <a:rPr lang="en-US" sz="2000" b="1" dirty="0"/>
              <a:t>Water has become like weather, </a:t>
            </a:r>
          </a:p>
          <a:p>
            <a:pPr eaLnBrk="0" hangingPunct="0">
              <a:lnSpc>
                <a:spcPts val="1800"/>
              </a:lnSpc>
            </a:pPr>
            <a:r>
              <a:rPr lang="en-US" sz="2000" b="1" dirty="0"/>
              <a:t>	forecast everywhere at local scale, updated </a:t>
            </a:r>
            <a:r>
              <a:rPr lang="en-US" sz="2000" b="1" dirty="0" smtClean="0"/>
              <a:t>hourly</a:t>
            </a:r>
          </a:p>
          <a:p>
            <a:pPr marL="285750" indent="-285750" eaLnBrk="0" hangingPunct="0">
              <a:lnSpc>
                <a:spcPts val="1800"/>
              </a:lnSpc>
              <a:buFont typeface="Arial" panose="020B0604020202020204" pitchFamily="34" charset="0"/>
              <a:buChar char="•"/>
            </a:pPr>
            <a:endParaRPr lang="en-US" sz="2000" b="1" dirty="0"/>
          </a:p>
          <a:p>
            <a:pPr marL="285750" indent="-285750" eaLnBrk="0" hangingPunct="0">
              <a:lnSpc>
                <a:spcPts val="1800"/>
              </a:lnSpc>
              <a:buFont typeface="Arial" panose="020B0604020202020204" pitchFamily="34" charset="0"/>
              <a:buChar char="•"/>
            </a:pPr>
            <a:r>
              <a:rPr lang="en-US" sz="2000" b="1" dirty="0" smtClean="0"/>
              <a:t>US National Water Model is just for surface water </a:t>
            </a:r>
          </a:p>
          <a:p>
            <a:pPr eaLnBrk="0" hangingPunct="0">
              <a:lnSpc>
                <a:spcPts val="1800"/>
              </a:lnSpc>
            </a:pPr>
            <a:r>
              <a:rPr lang="en-US" sz="2000" b="1" dirty="0"/>
              <a:t>	</a:t>
            </a:r>
            <a:r>
              <a:rPr lang="en-US" sz="2000" b="1" dirty="0" smtClean="0"/>
              <a:t>but groundwater may be added later</a:t>
            </a:r>
          </a:p>
          <a:p>
            <a:pPr eaLnBrk="0" hangingPunct="0">
              <a:lnSpc>
                <a:spcPts val="1800"/>
              </a:lnSpc>
            </a:pPr>
            <a:endParaRPr lang="en-US" sz="2000" b="1" dirty="0" smtClean="0"/>
          </a:p>
          <a:p>
            <a:pPr marL="742950" lvl="1" indent="-285750" eaLnBrk="0" hangingPunct="0">
              <a:lnSpc>
                <a:spcPts val="1800"/>
              </a:lnSpc>
              <a:buFont typeface="Arial" panose="020B0604020202020204" pitchFamily="34" charset="0"/>
              <a:buChar char="•"/>
            </a:pPr>
            <a:endParaRPr lang="en-US" sz="2000" b="1" dirty="0"/>
          </a:p>
          <a:p>
            <a:pPr marL="285750" indent="-285750" eaLnBrk="0" hangingPunct="0">
              <a:lnSpc>
                <a:spcPts val="1800"/>
              </a:lnSpc>
              <a:buFont typeface="Arial" panose="020B0604020202020204" pitchFamily="34" charset="0"/>
              <a:buChar char="•"/>
            </a:pPr>
            <a:endParaRPr lang="en-US" sz="2000" b="1" dirty="0"/>
          </a:p>
          <a:p>
            <a:pPr marL="285750" indent="-285750" eaLnBrk="0" hangingPunct="0">
              <a:lnSpc>
                <a:spcPts val="1800"/>
              </a:lnSpc>
              <a:buFont typeface="Arial" panose="020B0604020202020204" pitchFamily="34" charset="0"/>
              <a:buChar char="•"/>
            </a:pPr>
            <a:endParaRPr lang="en-US" sz="2000" b="1" dirty="0" smtClean="0"/>
          </a:p>
          <a:p>
            <a:pPr marL="285750" indent="-285750" eaLnBrk="0" hangingPunct="0">
              <a:lnSpc>
                <a:spcPts val="1800"/>
              </a:lnSpc>
              <a:buFont typeface="Arial" panose="020B0604020202020204" pitchFamily="34" charset="0"/>
              <a:buChar char="•"/>
            </a:pPr>
            <a:endParaRPr lang="en-US" sz="1400" b="1" dirty="0" smtClean="0">
              <a:ea typeface="+mn-ea"/>
              <a:cs typeface="+mn-cs"/>
            </a:endParaRPr>
          </a:p>
        </p:txBody>
      </p:sp>
      <p:sp>
        <p:nvSpPr>
          <p:cNvPr id="4" name="TextBox 3"/>
          <p:cNvSpPr txBox="1"/>
          <p:nvPr/>
        </p:nvSpPr>
        <p:spPr>
          <a:xfrm>
            <a:off x="341586" y="5223643"/>
            <a:ext cx="914400" cy="914400"/>
          </a:xfrm>
          <a:prstGeom prst="rect">
            <a:avLst/>
          </a:prstGeom>
          <a:noFill/>
          <a:effectLst/>
        </p:spPr>
        <p:txBody>
          <a:bodyPr wrap="none" lIns="0" tIns="0" rIns="0" bIns="0" rtlCol="0">
            <a:noAutofit/>
          </a:bodyPr>
          <a:lstStyle/>
          <a:p>
            <a:pPr algn="l" eaLnBrk="0" hangingPunct="0">
              <a:lnSpc>
                <a:spcPts val="1800"/>
              </a:lnSpc>
            </a:pPr>
            <a:r>
              <a:rPr lang="en-US" sz="2000" b="1" i="1" dirty="0" smtClean="0">
                <a:solidFill>
                  <a:srgbClr val="FF0000"/>
                </a:solidFill>
                <a:ea typeface="+mn-ea"/>
                <a:cs typeface="+mn-cs"/>
              </a:rPr>
              <a:t>Could a real-time National Water Model be developed for New Zealand?</a:t>
            </a:r>
          </a:p>
        </p:txBody>
      </p:sp>
      <p:sp>
        <p:nvSpPr>
          <p:cNvPr id="5" name="TextBox 4"/>
          <p:cNvSpPr txBox="1"/>
          <p:nvPr/>
        </p:nvSpPr>
        <p:spPr>
          <a:xfrm>
            <a:off x="3132082" y="3389585"/>
            <a:ext cx="914400" cy="914400"/>
          </a:xfrm>
          <a:prstGeom prst="rect">
            <a:avLst/>
          </a:prstGeom>
          <a:noFill/>
          <a:effectLst/>
        </p:spPr>
        <p:txBody>
          <a:bodyPr wrap="none" lIns="0" tIns="0" rIns="0" bIns="0" rtlCol="0">
            <a:noAutofit/>
          </a:bodyPr>
          <a:lstStyle/>
          <a:p>
            <a:pPr algn="l" eaLnBrk="0" hangingPunct="0">
              <a:lnSpc>
                <a:spcPts val="1800"/>
              </a:lnSpc>
            </a:pPr>
            <a:r>
              <a:rPr lang="en-US" sz="2000" b="1" i="1" dirty="0" smtClean="0">
                <a:solidFill>
                  <a:srgbClr val="FF0000"/>
                </a:solidFill>
                <a:ea typeface="+mn-ea"/>
                <a:cs typeface="+mn-cs"/>
              </a:rPr>
              <a:t>Great Achievement!!!!</a:t>
            </a:r>
          </a:p>
        </p:txBody>
      </p:sp>
    </p:spTree>
    <p:extLst>
      <p:ext uri="{BB962C8B-B14F-4D97-AF65-F5344CB8AC3E}">
        <p14:creationId xmlns:p14="http://schemas.microsoft.com/office/powerpoint/2010/main" val="214362783"/>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in 100 years</a:t>
            </a:r>
            <a:endParaRPr lang="en-US" dirty="0"/>
          </a:p>
        </p:txBody>
      </p:sp>
      <p:pic>
        <p:nvPicPr>
          <p:cNvPr id="4" name="Picture 3"/>
          <p:cNvPicPr>
            <a:picLocks noChangeAspect="1"/>
          </p:cNvPicPr>
          <p:nvPr/>
        </p:nvPicPr>
        <p:blipFill>
          <a:blip r:embed="rId2"/>
          <a:stretch>
            <a:fillRect/>
          </a:stretch>
        </p:blipFill>
        <p:spPr>
          <a:xfrm>
            <a:off x="3647091" y="2084537"/>
            <a:ext cx="2051100" cy="2690009"/>
          </a:xfrm>
          <a:prstGeom prst="rect">
            <a:avLst/>
          </a:prstGeom>
        </p:spPr>
      </p:pic>
      <p:pic>
        <p:nvPicPr>
          <p:cNvPr id="5" name="Picture 4"/>
          <p:cNvPicPr>
            <a:picLocks noChangeAspect="1"/>
          </p:cNvPicPr>
          <p:nvPr/>
        </p:nvPicPr>
        <p:blipFill>
          <a:blip r:embed="rId3"/>
          <a:stretch>
            <a:fillRect/>
          </a:stretch>
        </p:blipFill>
        <p:spPr>
          <a:xfrm>
            <a:off x="768024" y="2084537"/>
            <a:ext cx="2032983" cy="269193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4014" y="2084537"/>
            <a:ext cx="2083943" cy="2729201"/>
          </a:xfrm>
          <a:prstGeom prst="rect">
            <a:avLst/>
          </a:prstGeom>
        </p:spPr>
      </p:pic>
      <p:sp>
        <p:nvSpPr>
          <p:cNvPr id="8" name="Right Arrow 7"/>
          <p:cNvSpPr/>
          <p:nvPr/>
        </p:nvSpPr>
        <p:spPr bwMode="auto">
          <a:xfrm>
            <a:off x="2942897" y="3342290"/>
            <a:ext cx="562303" cy="32582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9" name="Right Arrow 8"/>
          <p:cNvSpPr/>
          <p:nvPr/>
        </p:nvSpPr>
        <p:spPr bwMode="auto">
          <a:xfrm>
            <a:off x="5749951" y="3342290"/>
            <a:ext cx="562303" cy="32582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0" name="TextBox 9"/>
          <p:cNvSpPr txBox="1"/>
          <p:nvPr/>
        </p:nvSpPr>
        <p:spPr>
          <a:xfrm>
            <a:off x="977462" y="1471448"/>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solidFill>
                  <a:srgbClr val="0070C0"/>
                </a:solidFill>
                <a:ea typeface="+mn-ea"/>
                <a:cs typeface="+mn-cs"/>
              </a:rPr>
              <a:t>(</a:t>
            </a:r>
            <a:r>
              <a:rPr lang="en-US" sz="2000" b="1" dirty="0" smtClean="0">
                <a:solidFill>
                  <a:srgbClr val="0070C0"/>
                </a:solidFill>
                <a:ea typeface="+mn-ea"/>
                <a:cs typeface="+mn-cs"/>
              </a:rPr>
              <a:t>Population x 4.6) X (Per Capita Income x 4) = Economy x 18</a:t>
            </a:r>
          </a:p>
        </p:txBody>
      </p:sp>
      <p:sp>
        <p:nvSpPr>
          <p:cNvPr id="11" name="TextBox 10"/>
          <p:cNvSpPr txBox="1"/>
          <p:nvPr/>
        </p:nvSpPr>
        <p:spPr>
          <a:xfrm>
            <a:off x="4004441" y="5696607"/>
            <a:ext cx="914400" cy="914400"/>
          </a:xfrm>
          <a:prstGeom prst="rect">
            <a:avLst/>
          </a:prstGeom>
          <a:noFill/>
          <a:effectLst/>
        </p:spPr>
        <p:txBody>
          <a:bodyPr wrap="none" lIns="0" tIns="0" rIns="0" bIns="0" rtlCol="0">
            <a:noAutofit/>
          </a:bodyPr>
          <a:lstStyle/>
          <a:p>
            <a:pPr algn="ctr" eaLnBrk="0" hangingPunct="0">
              <a:lnSpc>
                <a:spcPts val="1800"/>
              </a:lnSpc>
            </a:pPr>
            <a:r>
              <a:rPr lang="en-US" sz="2000" b="1" dirty="0" smtClean="0">
                <a:solidFill>
                  <a:srgbClr val="0070C0"/>
                </a:solidFill>
                <a:ea typeface="+mn-ea"/>
                <a:cs typeface="+mn-cs"/>
              </a:rPr>
              <a:t>Natural environment of New Zealand supports </a:t>
            </a:r>
            <a:r>
              <a:rPr lang="en-US" sz="2000" b="1" dirty="0" smtClean="0">
                <a:solidFill>
                  <a:srgbClr val="0070C0"/>
                </a:solidFill>
                <a:ea typeface="+mn-ea"/>
                <a:cs typeface="+mn-cs"/>
              </a:rPr>
              <a:t>4.6 </a:t>
            </a:r>
            <a:r>
              <a:rPr lang="en-US" sz="2000" b="1" dirty="0" smtClean="0">
                <a:solidFill>
                  <a:srgbClr val="0070C0"/>
                </a:solidFill>
                <a:ea typeface="+mn-ea"/>
                <a:cs typeface="+mn-cs"/>
              </a:rPr>
              <a:t>times the population</a:t>
            </a:r>
            <a:br>
              <a:rPr lang="en-US" sz="2000" b="1" dirty="0" smtClean="0">
                <a:solidFill>
                  <a:srgbClr val="0070C0"/>
                </a:solidFill>
                <a:ea typeface="+mn-ea"/>
                <a:cs typeface="+mn-cs"/>
              </a:rPr>
            </a:br>
            <a:r>
              <a:rPr lang="en-US" sz="2000" b="1" dirty="0" smtClean="0">
                <a:solidFill>
                  <a:srgbClr val="0070C0"/>
                </a:solidFill>
                <a:ea typeface="+mn-ea"/>
                <a:cs typeface="+mn-cs"/>
              </a:rPr>
              <a:t> </a:t>
            </a:r>
          </a:p>
          <a:p>
            <a:pPr algn="ctr" eaLnBrk="0" hangingPunct="0">
              <a:lnSpc>
                <a:spcPts val="1800"/>
              </a:lnSpc>
            </a:pPr>
            <a:r>
              <a:rPr lang="en-US" sz="2000" b="1" dirty="0" smtClean="0">
                <a:solidFill>
                  <a:srgbClr val="0070C0"/>
                </a:solidFill>
                <a:ea typeface="+mn-ea"/>
                <a:cs typeface="+mn-cs"/>
              </a:rPr>
              <a:t>and 18 times the economy that it did 100 years ago</a:t>
            </a:r>
          </a:p>
        </p:txBody>
      </p:sp>
    </p:spTree>
    <p:extLst>
      <p:ext uri="{BB962C8B-B14F-4D97-AF65-F5344CB8AC3E}">
        <p14:creationId xmlns:p14="http://schemas.microsoft.com/office/powerpoint/2010/main" val="4241206510"/>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601607" cy="484632"/>
          </a:xfrm>
        </p:spPr>
        <p:txBody>
          <a:bodyPr/>
          <a:lstStyle/>
          <a:p>
            <a:r>
              <a:rPr lang="en-US" dirty="0" smtClean="0"/>
              <a:t>Impaired Water Bodies of the United States</a:t>
            </a:r>
            <a:br>
              <a:rPr lang="en-US" dirty="0" smtClean="0"/>
            </a:br>
            <a:r>
              <a:rPr lang="en-US" dirty="0"/>
              <a:t/>
            </a:r>
            <a:br>
              <a:rPr lang="en-US" dirty="0"/>
            </a:br>
            <a:r>
              <a:rPr lang="en-US" sz="2000" dirty="0" smtClean="0"/>
              <a:t>Defined by </a:t>
            </a:r>
            <a:r>
              <a:rPr lang="en-US" sz="2000" dirty="0" smtClean="0">
                <a:solidFill>
                  <a:srgbClr val="FF0000"/>
                </a:solidFill>
              </a:rPr>
              <a:t>Clean Water Act </a:t>
            </a:r>
            <a:r>
              <a:rPr lang="en-US" sz="2000" dirty="0" smtClean="0"/>
              <a:t>which protects “beneficial uses”: fishing, swimming, aquatic life, drinking water supply,..</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540" y="2447248"/>
            <a:ext cx="7182909" cy="3822230"/>
          </a:xfrm>
          <a:prstGeom prst="rect">
            <a:avLst/>
          </a:prstGeom>
        </p:spPr>
      </p:pic>
      <p:sp>
        <p:nvSpPr>
          <p:cNvPr id="5" name="Rectangle 4"/>
          <p:cNvSpPr/>
          <p:nvPr/>
        </p:nvSpPr>
        <p:spPr>
          <a:xfrm>
            <a:off x="196613" y="6269478"/>
            <a:ext cx="8755117" cy="369332"/>
          </a:xfrm>
          <a:prstGeom prst="rect">
            <a:avLst/>
          </a:prstGeom>
        </p:spPr>
        <p:txBody>
          <a:bodyPr wrap="square">
            <a:spAutoFit/>
          </a:bodyPr>
          <a:lstStyle/>
          <a:p>
            <a:r>
              <a:rPr lang="en-US" dirty="0">
                <a:hlinkClick r:id="rId3"/>
              </a:rPr>
              <a:t>https://</a:t>
            </a:r>
            <a:r>
              <a:rPr lang="en-US" dirty="0" smtClean="0">
                <a:hlinkClick r:id="rId3"/>
              </a:rPr>
              <a:t>www.nap.edu/openbook/0309082951/xhtml/images/p2000a440g288001.jpg</a:t>
            </a:r>
            <a:r>
              <a:rPr lang="en-US" dirty="0" smtClean="0"/>
              <a:t> </a:t>
            </a:r>
            <a:endParaRPr lang="en-US" dirty="0"/>
          </a:p>
        </p:txBody>
      </p:sp>
      <p:sp>
        <p:nvSpPr>
          <p:cNvPr id="6" name="TextBox 5"/>
          <p:cNvSpPr txBox="1"/>
          <p:nvPr/>
        </p:nvSpPr>
        <p:spPr>
          <a:xfrm>
            <a:off x="685800" y="2130015"/>
            <a:ext cx="914400" cy="914400"/>
          </a:xfrm>
          <a:prstGeom prst="rect">
            <a:avLst/>
          </a:prstGeom>
          <a:noFill/>
          <a:effectLst/>
        </p:spPr>
        <p:txBody>
          <a:bodyPr wrap="none" lIns="0" tIns="0" rIns="0" bIns="0" rtlCol="0">
            <a:noAutofit/>
          </a:bodyPr>
          <a:lstStyle/>
          <a:p>
            <a:pPr algn="l" eaLnBrk="0" hangingPunct="0">
              <a:lnSpc>
                <a:spcPts val="1800"/>
              </a:lnSpc>
            </a:pPr>
            <a:r>
              <a:rPr lang="en-US" sz="2000" b="1" dirty="0" smtClean="0">
                <a:solidFill>
                  <a:srgbClr val="FF0000"/>
                </a:solidFill>
              </a:rPr>
              <a:t>Federal</a:t>
            </a:r>
            <a:r>
              <a:rPr lang="en-US" sz="2000" b="1" dirty="0" smtClean="0">
                <a:solidFill>
                  <a:srgbClr val="0070C0"/>
                </a:solidFill>
              </a:rPr>
              <a:t> law implemented by </a:t>
            </a:r>
            <a:r>
              <a:rPr lang="en-US" sz="2000" b="1" dirty="0" smtClean="0">
                <a:solidFill>
                  <a:srgbClr val="FF0000"/>
                </a:solidFill>
              </a:rPr>
              <a:t>States</a:t>
            </a:r>
            <a:r>
              <a:rPr lang="en-US" sz="2000" b="1" dirty="0" smtClean="0">
                <a:solidFill>
                  <a:srgbClr val="0070C0"/>
                </a:solidFill>
              </a:rPr>
              <a:t> in different ways</a:t>
            </a:r>
          </a:p>
        </p:txBody>
      </p:sp>
    </p:spTree>
    <p:extLst>
      <p:ext uri="{BB962C8B-B14F-4D97-AF65-F5344CB8AC3E}">
        <p14:creationId xmlns:p14="http://schemas.microsoft.com/office/powerpoint/2010/main" val="151201620"/>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 Water Act Methodology</a:t>
            </a:r>
            <a:endParaRPr lang="en-US" dirty="0"/>
          </a:p>
        </p:txBody>
      </p:sp>
      <p:sp>
        <p:nvSpPr>
          <p:cNvPr id="3" name="TextBox 2"/>
          <p:cNvSpPr txBox="1"/>
          <p:nvPr/>
        </p:nvSpPr>
        <p:spPr>
          <a:xfrm>
            <a:off x="588579" y="1171904"/>
            <a:ext cx="914400" cy="914400"/>
          </a:xfrm>
          <a:prstGeom prst="rect">
            <a:avLst/>
          </a:prstGeom>
          <a:noFill/>
          <a:effectLst/>
        </p:spPr>
        <p:txBody>
          <a:bodyPr wrap="none" lIns="0" tIns="0" rIns="0" bIns="0" rtlCol="0">
            <a:noAutofit/>
          </a:bodyPr>
          <a:lstStyle/>
          <a:p>
            <a:pPr marL="285750" indent="-285750" algn="l" eaLnBrk="0" hangingPunct="0">
              <a:lnSpc>
                <a:spcPts val="1800"/>
              </a:lnSpc>
              <a:buFont typeface="Arial" panose="020B0604020202020204" pitchFamily="34" charset="0"/>
              <a:buChar char="•"/>
            </a:pPr>
            <a:r>
              <a:rPr lang="en-US" sz="2000" b="1" dirty="0" smtClean="0">
                <a:solidFill>
                  <a:srgbClr val="0070C0"/>
                </a:solidFill>
              </a:rPr>
              <a:t>Applies only to </a:t>
            </a:r>
            <a:r>
              <a:rPr lang="en-US" sz="2000" b="1" dirty="0" smtClean="0">
                <a:solidFill>
                  <a:srgbClr val="FF0000"/>
                </a:solidFill>
              </a:rPr>
              <a:t>surface water </a:t>
            </a:r>
            <a:r>
              <a:rPr lang="en-US" sz="2000" b="1" dirty="0" smtClean="0">
                <a:solidFill>
                  <a:srgbClr val="0070C0"/>
                </a:solidFill>
              </a:rPr>
              <a:t>(not groundwater)</a:t>
            </a:r>
          </a:p>
          <a:p>
            <a:pPr marL="285750" indent="-285750" algn="l" eaLnBrk="0" hangingPunct="0">
              <a:lnSpc>
                <a:spcPts val="1800"/>
              </a:lnSpc>
              <a:buFont typeface="Arial" panose="020B0604020202020204" pitchFamily="34" charset="0"/>
              <a:buChar char="•"/>
            </a:pPr>
            <a:endParaRPr lang="en-US" sz="2000" b="1" dirty="0">
              <a:solidFill>
                <a:srgbClr val="0070C0"/>
              </a:solidFill>
            </a:endParaRPr>
          </a:p>
          <a:p>
            <a:pPr marL="285750" indent="-285750" algn="l" eaLnBrk="0" hangingPunct="0">
              <a:lnSpc>
                <a:spcPts val="1800"/>
              </a:lnSpc>
              <a:buFont typeface="Arial" panose="020B0604020202020204" pitchFamily="34" charset="0"/>
              <a:buChar char="•"/>
            </a:pPr>
            <a:r>
              <a:rPr lang="en-US" sz="2000" b="1" dirty="0">
                <a:solidFill>
                  <a:srgbClr val="0070C0"/>
                </a:solidFill>
              </a:rPr>
              <a:t>S</a:t>
            </a:r>
            <a:r>
              <a:rPr lang="en-US" sz="2000" b="1" dirty="0" smtClean="0">
                <a:solidFill>
                  <a:srgbClr val="0070C0"/>
                </a:solidFill>
              </a:rPr>
              <a:t>treams, rivers, water bodies split into </a:t>
            </a:r>
            <a:r>
              <a:rPr lang="en-US" sz="2000" b="1" dirty="0" smtClean="0">
                <a:solidFill>
                  <a:srgbClr val="FF0000"/>
                </a:solidFill>
              </a:rPr>
              <a:t>“water quality segments”</a:t>
            </a:r>
          </a:p>
          <a:p>
            <a:pPr marL="285750" indent="-285750" algn="l" eaLnBrk="0" hangingPunct="0">
              <a:lnSpc>
                <a:spcPts val="1800"/>
              </a:lnSpc>
              <a:buFont typeface="Arial" panose="020B0604020202020204" pitchFamily="34" charset="0"/>
              <a:buChar char="•"/>
            </a:pPr>
            <a:endParaRPr lang="en-US" sz="2000" b="1" dirty="0">
              <a:solidFill>
                <a:srgbClr val="0070C0"/>
              </a:solidFill>
            </a:endParaRPr>
          </a:p>
          <a:p>
            <a:pPr marL="285750" indent="-285750" algn="l" eaLnBrk="0" hangingPunct="0">
              <a:lnSpc>
                <a:spcPts val="1800"/>
              </a:lnSpc>
              <a:buFont typeface="Arial" panose="020B0604020202020204" pitchFamily="34" charset="0"/>
              <a:buChar char="•"/>
            </a:pPr>
            <a:r>
              <a:rPr lang="en-US" sz="2000" b="1" dirty="0" smtClean="0">
                <a:solidFill>
                  <a:srgbClr val="0070C0"/>
                </a:solidFill>
              </a:rPr>
              <a:t>Acceptable water quality </a:t>
            </a:r>
            <a:r>
              <a:rPr lang="en-US" sz="2000" b="1" dirty="0" smtClean="0">
                <a:solidFill>
                  <a:srgbClr val="FF0000"/>
                </a:solidFill>
              </a:rPr>
              <a:t>standard</a:t>
            </a:r>
            <a:r>
              <a:rPr lang="en-US" sz="2000" b="1" dirty="0" smtClean="0">
                <a:solidFill>
                  <a:srgbClr val="0070C0"/>
                </a:solidFill>
              </a:rPr>
              <a:t> defined for each </a:t>
            </a:r>
            <a:r>
              <a:rPr lang="en-US" sz="2000" b="1" dirty="0" smtClean="0">
                <a:solidFill>
                  <a:srgbClr val="FF0000"/>
                </a:solidFill>
              </a:rPr>
              <a:t>beneficial use</a:t>
            </a:r>
          </a:p>
          <a:p>
            <a:pPr marL="285750" indent="-285750" algn="l" eaLnBrk="0" hangingPunct="0">
              <a:lnSpc>
                <a:spcPts val="1800"/>
              </a:lnSpc>
              <a:buFont typeface="Arial" panose="020B0604020202020204" pitchFamily="34" charset="0"/>
              <a:buChar char="•"/>
            </a:pPr>
            <a:endParaRPr lang="en-US" sz="2000" b="1" dirty="0">
              <a:solidFill>
                <a:srgbClr val="0070C0"/>
              </a:solidFill>
            </a:endParaRPr>
          </a:p>
          <a:p>
            <a:pPr marL="285750" indent="-285750" algn="l" eaLnBrk="0" hangingPunct="0">
              <a:lnSpc>
                <a:spcPts val="1800"/>
              </a:lnSpc>
              <a:buFont typeface="Arial" panose="020B0604020202020204" pitchFamily="34" charset="0"/>
              <a:buChar char="•"/>
            </a:pPr>
            <a:r>
              <a:rPr lang="en-US" sz="2000" b="1" dirty="0" smtClean="0">
                <a:solidFill>
                  <a:srgbClr val="0070C0"/>
                </a:solidFill>
              </a:rPr>
              <a:t>Annual </a:t>
            </a:r>
            <a:r>
              <a:rPr lang="en-US" sz="2000" b="1" dirty="0" smtClean="0">
                <a:solidFill>
                  <a:srgbClr val="FF0000"/>
                </a:solidFill>
              </a:rPr>
              <a:t>sampling program </a:t>
            </a:r>
            <a:r>
              <a:rPr lang="en-US" sz="2000" b="1" dirty="0" smtClean="0">
                <a:solidFill>
                  <a:srgbClr val="0070C0"/>
                </a:solidFill>
              </a:rPr>
              <a:t>to measure water quality</a:t>
            </a:r>
          </a:p>
          <a:p>
            <a:pPr marL="285750" indent="-285750" algn="l" eaLnBrk="0" hangingPunct="0">
              <a:lnSpc>
                <a:spcPts val="1800"/>
              </a:lnSpc>
              <a:buFont typeface="Arial" panose="020B0604020202020204" pitchFamily="34" charset="0"/>
              <a:buChar char="•"/>
            </a:pPr>
            <a:endParaRPr lang="en-US" sz="2000" b="1" dirty="0">
              <a:solidFill>
                <a:srgbClr val="0070C0"/>
              </a:solidFill>
            </a:endParaRPr>
          </a:p>
          <a:p>
            <a:pPr marL="285750" indent="-285750" algn="l" eaLnBrk="0" hangingPunct="0">
              <a:lnSpc>
                <a:spcPts val="1800"/>
              </a:lnSpc>
              <a:buFont typeface="Arial" panose="020B0604020202020204" pitchFamily="34" charset="0"/>
              <a:buChar char="•"/>
            </a:pPr>
            <a:r>
              <a:rPr lang="en-US" sz="2000" b="1" dirty="0" smtClean="0">
                <a:solidFill>
                  <a:srgbClr val="FF0000"/>
                </a:solidFill>
              </a:rPr>
              <a:t>“Impairment”</a:t>
            </a:r>
            <a:r>
              <a:rPr lang="en-US" sz="2000" b="1" dirty="0" smtClean="0">
                <a:solidFill>
                  <a:srgbClr val="0070C0"/>
                </a:solidFill>
              </a:rPr>
              <a:t> if pollution exceeds standard</a:t>
            </a:r>
          </a:p>
          <a:p>
            <a:pPr marL="285750" indent="-285750" algn="l" eaLnBrk="0" hangingPunct="0">
              <a:lnSpc>
                <a:spcPts val="1800"/>
              </a:lnSpc>
              <a:buFont typeface="Arial" panose="020B0604020202020204" pitchFamily="34" charset="0"/>
              <a:buChar char="•"/>
            </a:pPr>
            <a:endParaRPr lang="en-US" sz="2000" b="1" dirty="0">
              <a:solidFill>
                <a:srgbClr val="0070C0"/>
              </a:solidFill>
            </a:endParaRPr>
          </a:p>
          <a:p>
            <a:pPr marL="285750" indent="-285750" algn="l" eaLnBrk="0" hangingPunct="0">
              <a:lnSpc>
                <a:spcPts val="1800"/>
              </a:lnSpc>
              <a:buFont typeface="Arial" panose="020B0604020202020204" pitchFamily="34" charset="0"/>
              <a:buChar char="•"/>
            </a:pPr>
            <a:r>
              <a:rPr lang="en-US" sz="2000" b="1" dirty="0" smtClean="0">
                <a:solidFill>
                  <a:srgbClr val="FF0000"/>
                </a:solidFill>
              </a:rPr>
              <a:t>List </a:t>
            </a:r>
            <a:r>
              <a:rPr lang="en-US" sz="2000" b="1" dirty="0" smtClean="0">
                <a:solidFill>
                  <a:srgbClr val="0070C0"/>
                </a:solidFill>
              </a:rPr>
              <a:t>of “impaired water bodies” compiled</a:t>
            </a:r>
          </a:p>
          <a:p>
            <a:pPr marL="285750" indent="-285750" algn="l" eaLnBrk="0" hangingPunct="0">
              <a:lnSpc>
                <a:spcPts val="1800"/>
              </a:lnSpc>
              <a:buFont typeface="Arial" panose="020B0604020202020204" pitchFamily="34" charset="0"/>
              <a:buChar char="•"/>
            </a:pPr>
            <a:endParaRPr lang="en-US" sz="2000" b="1" dirty="0">
              <a:solidFill>
                <a:srgbClr val="0070C0"/>
              </a:solidFill>
            </a:endParaRPr>
          </a:p>
          <a:p>
            <a:pPr marL="285750" indent="-285750" algn="l" eaLnBrk="0" hangingPunct="0">
              <a:lnSpc>
                <a:spcPts val="1800"/>
              </a:lnSpc>
              <a:buFont typeface="Arial" panose="020B0604020202020204" pitchFamily="34" charset="0"/>
              <a:buChar char="•"/>
            </a:pPr>
            <a:r>
              <a:rPr lang="en-US" sz="2000" b="1" dirty="0" smtClean="0">
                <a:solidFill>
                  <a:srgbClr val="FF0000"/>
                </a:solidFill>
              </a:rPr>
              <a:t>“Total Maximum Daily Load” </a:t>
            </a:r>
            <a:r>
              <a:rPr lang="en-US" sz="2000" b="1" dirty="0" smtClean="0">
                <a:solidFill>
                  <a:srgbClr val="0070C0"/>
                </a:solidFill>
              </a:rPr>
              <a:t>defined for each impairment</a:t>
            </a:r>
          </a:p>
          <a:p>
            <a:pPr marL="285750" indent="-285750" algn="l" eaLnBrk="0" hangingPunct="0">
              <a:lnSpc>
                <a:spcPts val="1800"/>
              </a:lnSpc>
              <a:buFont typeface="Arial" panose="020B0604020202020204" pitchFamily="34" charset="0"/>
              <a:buChar char="•"/>
            </a:pPr>
            <a:endParaRPr lang="en-US" sz="2000" b="1" dirty="0">
              <a:solidFill>
                <a:srgbClr val="0070C0"/>
              </a:solidFill>
            </a:endParaRPr>
          </a:p>
          <a:p>
            <a:pPr marL="285750" indent="-285750" algn="l" eaLnBrk="0" hangingPunct="0">
              <a:lnSpc>
                <a:spcPts val="1800"/>
              </a:lnSpc>
              <a:buFont typeface="Arial" panose="020B0604020202020204" pitchFamily="34" charset="0"/>
              <a:buChar char="•"/>
            </a:pPr>
            <a:r>
              <a:rPr lang="en-US" sz="2000" b="1" dirty="0" smtClean="0">
                <a:solidFill>
                  <a:srgbClr val="FF0000"/>
                </a:solidFill>
              </a:rPr>
              <a:t>Implementation plan</a:t>
            </a:r>
            <a:r>
              <a:rPr lang="en-US" sz="2000" b="1" dirty="0" smtClean="0">
                <a:solidFill>
                  <a:srgbClr val="0070C0"/>
                </a:solidFill>
              </a:rPr>
              <a:t> developed to achieve TMDL</a:t>
            </a:r>
          </a:p>
          <a:p>
            <a:pPr algn="l" eaLnBrk="0" hangingPunct="0">
              <a:lnSpc>
                <a:spcPts val="1800"/>
              </a:lnSpc>
            </a:pPr>
            <a:endParaRPr lang="en-US" sz="2000" b="1"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1821" y="4678491"/>
            <a:ext cx="3898425" cy="2074463"/>
          </a:xfrm>
          <a:prstGeom prst="rect">
            <a:avLst/>
          </a:prstGeom>
        </p:spPr>
      </p:pic>
    </p:spTree>
    <p:extLst>
      <p:ext uri="{BB962C8B-B14F-4D97-AF65-F5344CB8AC3E}">
        <p14:creationId xmlns:p14="http://schemas.microsoft.com/office/powerpoint/2010/main" val="957458092"/>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 Water Act in Texas</a:t>
            </a:r>
            <a:endParaRPr lang="en-US" dirty="0"/>
          </a:p>
        </p:txBody>
      </p:sp>
      <p:pic>
        <p:nvPicPr>
          <p:cNvPr id="3" name="Picture 2"/>
          <p:cNvPicPr>
            <a:picLocks noChangeAspect="1"/>
          </p:cNvPicPr>
          <p:nvPr/>
        </p:nvPicPr>
        <p:blipFill>
          <a:blip r:embed="rId2"/>
          <a:stretch>
            <a:fillRect/>
          </a:stretch>
        </p:blipFill>
        <p:spPr>
          <a:xfrm>
            <a:off x="4771695" y="1644868"/>
            <a:ext cx="4251867" cy="403071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59" y="1808079"/>
            <a:ext cx="4582509" cy="3306254"/>
          </a:xfrm>
          <a:prstGeom prst="rect">
            <a:avLst/>
          </a:prstGeom>
        </p:spPr>
      </p:pic>
      <p:sp>
        <p:nvSpPr>
          <p:cNvPr id="5" name="TextBox 4"/>
          <p:cNvSpPr txBox="1"/>
          <p:nvPr/>
        </p:nvSpPr>
        <p:spPr>
          <a:xfrm>
            <a:off x="1865586" y="1266497"/>
            <a:ext cx="914400" cy="914400"/>
          </a:xfrm>
          <a:prstGeom prst="rect">
            <a:avLst/>
          </a:prstGeom>
          <a:noFill/>
          <a:effectLst/>
        </p:spPr>
        <p:txBody>
          <a:bodyPr wrap="none" lIns="0" tIns="0" rIns="0" bIns="0" rtlCol="0">
            <a:noAutofit/>
          </a:bodyPr>
          <a:lstStyle/>
          <a:p>
            <a:pPr algn="ctr" eaLnBrk="0" hangingPunct="0">
              <a:lnSpc>
                <a:spcPts val="1800"/>
              </a:lnSpc>
            </a:pPr>
            <a:r>
              <a:rPr lang="en-US" sz="2000" b="1" dirty="0" smtClean="0"/>
              <a:t>Data collected by </a:t>
            </a:r>
          </a:p>
          <a:p>
            <a:pPr algn="ctr" eaLnBrk="0" hangingPunct="0">
              <a:lnSpc>
                <a:spcPts val="1800"/>
              </a:lnSpc>
            </a:pPr>
            <a:r>
              <a:rPr lang="en-US" sz="2000" b="1" dirty="0" smtClean="0"/>
              <a:t>Clean Rivers Program</a:t>
            </a:r>
          </a:p>
        </p:txBody>
      </p:sp>
      <p:sp>
        <p:nvSpPr>
          <p:cNvPr id="6" name="TextBox 5"/>
          <p:cNvSpPr txBox="1"/>
          <p:nvPr/>
        </p:nvSpPr>
        <p:spPr>
          <a:xfrm>
            <a:off x="6398386" y="1114097"/>
            <a:ext cx="914400" cy="914400"/>
          </a:xfrm>
          <a:prstGeom prst="rect">
            <a:avLst/>
          </a:prstGeom>
          <a:noFill/>
          <a:effectLst/>
        </p:spPr>
        <p:txBody>
          <a:bodyPr wrap="none" lIns="0" tIns="0" rIns="0" bIns="0" rtlCol="0">
            <a:noAutofit/>
          </a:bodyPr>
          <a:lstStyle/>
          <a:p>
            <a:pPr algn="ctr" eaLnBrk="0" hangingPunct="0">
              <a:lnSpc>
                <a:spcPts val="1800"/>
              </a:lnSpc>
            </a:pPr>
            <a:r>
              <a:rPr lang="en-US" sz="2000" b="1" dirty="0" smtClean="0"/>
              <a:t>Impaired Water Bodies </a:t>
            </a:r>
          </a:p>
          <a:p>
            <a:pPr algn="ctr" eaLnBrk="0" hangingPunct="0">
              <a:lnSpc>
                <a:spcPts val="1800"/>
              </a:lnSpc>
            </a:pPr>
            <a:r>
              <a:rPr lang="en-US" sz="2000" b="1" dirty="0" smtClean="0"/>
              <a:t>and Stages of Improvement</a:t>
            </a:r>
          </a:p>
        </p:txBody>
      </p:sp>
      <p:pic>
        <p:nvPicPr>
          <p:cNvPr id="7" name="Picture 6"/>
          <p:cNvPicPr>
            <a:picLocks noChangeAspect="1"/>
          </p:cNvPicPr>
          <p:nvPr/>
        </p:nvPicPr>
        <p:blipFill>
          <a:blip r:embed="rId4"/>
          <a:stretch>
            <a:fillRect/>
          </a:stretch>
        </p:blipFill>
        <p:spPr>
          <a:xfrm>
            <a:off x="3368566" y="4926903"/>
            <a:ext cx="3647089" cy="1614929"/>
          </a:xfrm>
          <a:prstGeom prst="rect">
            <a:avLst/>
          </a:prstGeom>
          <a:ln>
            <a:solidFill>
              <a:schemeClr val="bg1">
                <a:lumMod val="65000"/>
              </a:schemeClr>
            </a:solidFill>
          </a:ln>
        </p:spPr>
      </p:pic>
      <p:sp>
        <p:nvSpPr>
          <p:cNvPr id="8" name="TextBox 7"/>
          <p:cNvSpPr txBox="1"/>
          <p:nvPr/>
        </p:nvSpPr>
        <p:spPr>
          <a:xfrm>
            <a:off x="3368566" y="6211614"/>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1.</a:t>
            </a:r>
          </a:p>
        </p:txBody>
      </p:sp>
      <p:sp>
        <p:nvSpPr>
          <p:cNvPr id="9" name="TextBox 8"/>
          <p:cNvSpPr txBox="1"/>
          <p:nvPr/>
        </p:nvSpPr>
        <p:spPr>
          <a:xfrm>
            <a:off x="3368566" y="5919523"/>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t>2.</a:t>
            </a:r>
            <a:endParaRPr lang="en-US" sz="1400" b="1" dirty="0" smtClean="0">
              <a:ea typeface="+mn-ea"/>
              <a:cs typeface="+mn-cs"/>
            </a:endParaRPr>
          </a:p>
        </p:txBody>
      </p:sp>
      <p:sp>
        <p:nvSpPr>
          <p:cNvPr id="10" name="TextBox 9"/>
          <p:cNvSpPr txBox="1"/>
          <p:nvPr/>
        </p:nvSpPr>
        <p:spPr>
          <a:xfrm>
            <a:off x="3360682" y="5655915"/>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t>3.</a:t>
            </a:r>
            <a:endParaRPr lang="en-US" sz="1400" b="1" dirty="0" smtClean="0">
              <a:ea typeface="+mn-ea"/>
              <a:cs typeface="+mn-cs"/>
            </a:endParaRPr>
          </a:p>
        </p:txBody>
      </p:sp>
      <p:sp>
        <p:nvSpPr>
          <p:cNvPr id="11" name="TextBox 10"/>
          <p:cNvSpPr txBox="1"/>
          <p:nvPr/>
        </p:nvSpPr>
        <p:spPr>
          <a:xfrm>
            <a:off x="3360682" y="5400032"/>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t>4.</a:t>
            </a:r>
            <a:endParaRPr lang="en-US" sz="1400" b="1" dirty="0" smtClean="0">
              <a:ea typeface="+mn-ea"/>
              <a:cs typeface="+mn-cs"/>
            </a:endParaRPr>
          </a:p>
        </p:txBody>
      </p:sp>
      <p:sp>
        <p:nvSpPr>
          <p:cNvPr id="12" name="TextBox 11"/>
          <p:cNvSpPr txBox="1"/>
          <p:nvPr/>
        </p:nvSpPr>
        <p:spPr>
          <a:xfrm>
            <a:off x="1045779" y="5462323"/>
            <a:ext cx="914400" cy="914400"/>
          </a:xfrm>
          <a:prstGeom prst="rect">
            <a:avLst/>
          </a:prstGeom>
          <a:noFill/>
          <a:effectLst/>
        </p:spPr>
        <p:txBody>
          <a:bodyPr wrap="none" lIns="0" tIns="0" rIns="0" bIns="0" rtlCol="0">
            <a:noAutofit/>
          </a:bodyPr>
          <a:lstStyle/>
          <a:p>
            <a:pPr algn="ctr" eaLnBrk="0" hangingPunct="0">
              <a:lnSpc>
                <a:spcPts val="1800"/>
              </a:lnSpc>
            </a:pPr>
            <a:r>
              <a:rPr lang="en-US" b="1" dirty="0" smtClean="0">
                <a:solidFill>
                  <a:srgbClr val="0070C0"/>
                </a:solidFill>
                <a:ea typeface="+mn-ea"/>
                <a:cs typeface="+mn-cs"/>
              </a:rPr>
              <a:t>Administered by </a:t>
            </a:r>
          </a:p>
          <a:p>
            <a:pPr algn="ctr" eaLnBrk="0" hangingPunct="0">
              <a:lnSpc>
                <a:spcPts val="1800"/>
              </a:lnSpc>
            </a:pPr>
            <a:r>
              <a:rPr lang="en-US" b="1" dirty="0" smtClean="0">
                <a:solidFill>
                  <a:srgbClr val="0070C0"/>
                </a:solidFill>
                <a:ea typeface="+mn-ea"/>
                <a:cs typeface="+mn-cs"/>
              </a:rPr>
              <a:t>Texas Commission </a:t>
            </a:r>
          </a:p>
          <a:p>
            <a:pPr algn="ctr" eaLnBrk="0" hangingPunct="0">
              <a:lnSpc>
                <a:spcPts val="1800"/>
              </a:lnSpc>
            </a:pPr>
            <a:r>
              <a:rPr lang="en-US" b="1" dirty="0" smtClean="0">
                <a:solidFill>
                  <a:srgbClr val="0070C0"/>
                </a:solidFill>
                <a:ea typeface="+mn-ea"/>
                <a:cs typeface="+mn-cs"/>
              </a:rPr>
              <a:t>for Environmental Quality</a:t>
            </a:r>
          </a:p>
        </p:txBody>
      </p:sp>
      <p:cxnSp>
        <p:nvCxnSpPr>
          <p:cNvPr id="14" name="Straight Arrow Connector 13"/>
          <p:cNvCxnSpPr>
            <a:stCxn id="7" idx="0"/>
          </p:cNvCxnSpPr>
          <p:nvPr/>
        </p:nvCxnSpPr>
        <p:spPr bwMode="auto">
          <a:xfrm flipV="1">
            <a:off x="5192111" y="4403834"/>
            <a:ext cx="1492466" cy="523069"/>
          </a:xfrm>
          <a:prstGeom prst="straightConnector1">
            <a:avLst/>
          </a:prstGeom>
          <a:noFill/>
          <a:ln w="19050" cap="flat" cmpd="sng" algn="ctr">
            <a:solidFill>
              <a:schemeClr val="tx2"/>
            </a:solidFill>
            <a:prstDash val="solid"/>
            <a:round/>
            <a:headEnd type="none" w="med" len="med"/>
            <a:tailEnd type="triangle"/>
          </a:ln>
          <a:effectLst/>
        </p:spPr>
      </p:cxnSp>
    </p:spTree>
    <p:extLst>
      <p:ext uri="{BB962C8B-B14F-4D97-AF65-F5344CB8AC3E}">
        <p14:creationId xmlns:p14="http://schemas.microsoft.com/office/powerpoint/2010/main" val="1142773278"/>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 Air Water </a:t>
            </a:r>
            <a:r>
              <a:rPr lang="en-US" dirty="0" err="1" smtClean="0"/>
              <a:t>Aotearoa</a:t>
            </a:r>
            <a:endParaRPr lang="en-US" dirty="0"/>
          </a:p>
        </p:txBody>
      </p:sp>
      <p:pic>
        <p:nvPicPr>
          <p:cNvPr id="3" name="Picture 2"/>
          <p:cNvPicPr>
            <a:picLocks noChangeAspect="1"/>
          </p:cNvPicPr>
          <p:nvPr/>
        </p:nvPicPr>
        <p:blipFill>
          <a:blip r:embed="rId2"/>
          <a:stretch>
            <a:fillRect/>
          </a:stretch>
        </p:blipFill>
        <p:spPr>
          <a:xfrm>
            <a:off x="685800" y="1282263"/>
            <a:ext cx="4072274" cy="4557711"/>
          </a:xfrm>
          <a:prstGeom prst="rect">
            <a:avLst/>
          </a:prstGeom>
        </p:spPr>
      </p:pic>
      <p:pic>
        <p:nvPicPr>
          <p:cNvPr id="4" name="Picture 3"/>
          <p:cNvPicPr>
            <a:picLocks noChangeAspect="1"/>
          </p:cNvPicPr>
          <p:nvPr/>
        </p:nvPicPr>
        <p:blipFill>
          <a:blip r:embed="rId3"/>
          <a:stretch>
            <a:fillRect/>
          </a:stretch>
        </p:blipFill>
        <p:spPr>
          <a:xfrm>
            <a:off x="4918841" y="1282263"/>
            <a:ext cx="3736920" cy="1536896"/>
          </a:xfrm>
          <a:prstGeom prst="rect">
            <a:avLst/>
          </a:prstGeom>
        </p:spPr>
      </p:pic>
      <p:pic>
        <p:nvPicPr>
          <p:cNvPr id="5" name="Picture 4"/>
          <p:cNvPicPr>
            <a:picLocks noChangeAspect="1"/>
          </p:cNvPicPr>
          <p:nvPr/>
        </p:nvPicPr>
        <p:blipFill>
          <a:blip r:embed="rId4"/>
          <a:stretch>
            <a:fillRect/>
          </a:stretch>
        </p:blipFill>
        <p:spPr>
          <a:xfrm>
            <a:off x="4519763" y="3014524"/>
            <a:ext cx="4535076" cy="54659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4203" y="4382762"/>
            <a:ext cx="3072866" cy="2217055"/>
          </a:xfrm>
          <a:prstGeom prst="rect">
            <a:avLst/>
          </a:prstGeom>
        </p:spPr>
      </p:pic>
      <p:sp>
        <p:nvSpPr>
          <p:cNvPr id="7" name="TextBox 6"/>
          <p:cNvSpPr txBox="1"/>
          <p:nvPr/>
        </p:nvSpPr>
        <p:spPr>
          <a:xfrm>
            <a:off x="5115262" y="392556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5EB4E6">
                    <a:lumMod val="75000"/>
                  </a:srgbClr>
                </a:solidFill>
                <a:effectLst/>
                <a:uLnTx/>
                <a:uFillTx/>
                <a:latin typeface="Arial"/>
                <a:ea typeface="ＭＳ Ｐゴシック"/>
                <a:cs typeface="+mn-cs"/>
              </a:rPr>
              <a:t>LAWA is like Clean Rivers Program</a:t>
            </a:r>
          </a:p>
        </p:txBody>
      </p:sp>
    </p:spTree>
    <p:extLst>
      <p:ext uri="{BB962C8B-B14F-4D97-AF65-F5344CB8AC3E}">
        <p14:creationId xmlns:p14="http://schemas.microsoft.com/office/powerpoint/2010/main" val="223840551"/>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4953000"/>
            <a:ext cx="9144000" cy="1384738"/>
          </a:xfrm>
          <a:prstGeom prst="rect">
            <a:avLst/>
          </a:prstGeom>
          <a:solidFill>
            <a:srgbClr val="001446">
              <a:alpha val="8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5" name="Rectangle 4"/>
          <p:cNvSpPr/>
          <p:nvPr/>
        </p:nvSpPr>
        <p:spPr bwMode="auto">
          <a:xfrm>
            <a:off x="541283" y="4858408"/>
            <a:ext cx="5076496" cy="838199"/>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a:xfrm>
            <a:off x="705690" y="1219200"/>
            <a:ext cx="7447710" cy="2097024"/>
          </a:xfrm>
        </p:spPr>
        <p:txBody>
          <a:bodyPr/>
          <a:lstStyle/>
          <a:p>
            <a:pPr marL="1711325" indent="-1711325"/>
            <a:r>
              <a:rPr lang="en-US" sz="4400" b="0" dirty="0" smtClean="0"/>
              <a:t>Towards a </a:t>
            </a:r>
            <a:r>
              <a:rPr lang="en-US" sz="4400" dirty="0" smtClean="0">
                <a:solidFill>
                  <a:schemeClr val="tx1"/>
                </a:solidFill>
              </a:rPr>
              <a:t>Global Water</a:t>
            </a:r>
            <a:br>
              <a:rPr lang="en-US" sz="4400" dirty="0" smtClean="0">
                <a:solidFill>
                  <a:schemeClr val="tx1"/>
                </a:solidFill>
              </a:rPr>
            </a:br>
            <a:r>
              <a:rPr lang="en-US" sz="4400" b="0" dirty="0" smtClean="0"/>
              <a:t>Information System</a:t>
            </a:r>
            <a:endParaRPr lang="en-US" sz="4400" b="0" dirty="0"/>
          </a:p>
        </p:txBody>
      </p:sp>
      <p:sp>
        <p:nvSpPr>
          <p:cNvPr id="3" name="TextBox 2"/>
          <p:cNvSpPr txBox="1"/>
          <p:nvPr/>
        </p:nvSpPr>
        <p:spPr>
          <a:xfrm>
            <a:off x="2760279" y="3141280"/>
            <a:ext cx="5715000" cy="1219200"/>
          </a:xfrm>
          <a:prstGeom prst="rect">
            <a:avLst/>
          </a:prstGeom>
          <a:noFill/>
          <a:effectLst/>
        </p:spPr>
        <p:txBody>
          <a:bodyPr wrap="none" lIns="0" tIns="0" rIns="0" bIns="0" rtlCol="0">
            <a:noAutofit/>
          </a:body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ＭＳ Ｐゴシック"/>
              </a:rPr>
              <a:t>David R. Maidment</a:t>
            </a:r>
          </a:p>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Center for Research in Water Resources</a:t>
            </a:r>
          </a:p>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University of Texas at Austin</a:t>
            </a:r>
          </a:p>
        </p:txBody>
      </p:sp>
      <p:sp>
        <p:nvSpPr>
          <p:cNvPr id="4" name="TextBox 3"/>
          <p:cNvSpPr txBox="1"/>
          <p:nvPr/>
        </p:nvSpPr>
        <p:spPr>
          <a:xfrm>
            <a:off x="711976" y="5029199"/>
            <a:ext cx="7010400" cy="1403131"/>
          </a:xfrm>
          <a:prstGeom prst="rect">
            <a:avLst/>
          </a:prstGeom>
          <a:noFill/>
          <a:ln>
            <a:noFill/>
          </a:ln>
          <a:effectLst/>
        </p:spPr>
        <p:txBody>
          <a:bodyPr wrap="none" lIns="0" tIns="0" rIns="0" bIns="0" rtlCol="0">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70C0"/>
                </a:solidFill>
                <a:effectLst/>
                <a:uLnTx/>
                <a:uFillTx/>
                <a:latin typeface="Arial"/>
                <a:ea typeface="ＭＳ Ｐゴシック"/>
              </a:rPr>
              <a:t>Presented to New Zealand Hydrological Society</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err="1" smtClean="0">
                <a:ln>
                  <a:noFill/>
                </a:ln>
                <a:solidFill>
                  <a:srgbClr val="FF0000"/>
                </a:solidFill>
                <a:effectLst/>
                <a:uLnTx/>
                <a:uFillTx/>
                <a:latin typeface="Arial"/>
                <a:ea typeface="ＭＳ Ｐゴシック"/>
              </a:rPr>
              <a:t>Palmerston</a:t>
            </a:r>
            <a:r>
              <a:rPr kumimoji="0" lang="en-US" sz="1600" b="0" i="0" u="none" strike="noStrike" kern="1200" cap="none" spc="0" normalizeH="0" baseline="0" noProof="0" dirty="0" smtClean="0">
                <a:ln>
                  <a:noFill/>
                </a:ln>
                <a:solidFill>
                  <a:srgbClr val="FF0000"/>
                </a:solidFill>
                <a:effectLst/>
                <a:uLnTx/>
                <a:uFillTx/>
                <a:latin typeface="Arial"/>
                <a:ea typeface="ＭＳ Ｐゴシック"/>
              </a:rPr>
              <a:t> North, New Zealand </a:t>
            </a:r>
            <a:r>
              <a:rPr kumimoji="0" lang="en-US" sz="1600" b="0" i="0" u="none" strike="noStrike" kern="1200" cap="none" spc="0" normalizeH="0" baseline="0" noProof="0" dirty="0">
                <a:ln>
                  <a:noFill/>
                </a:ln>
                <a:solidFill>
                  <a:srgbClr val="0070C0"/>
                </a:solidFill>
                <a:effectLst/>
                <a:uLnTx/>
                <a:uFillTx/>
                <a:latin typeface="Arial"/>
                <a:ea typeface="ＭＳ Ｐゴシック"/>
              </a:rPr>
              <a:t>| </a:t>
            </a:r>
            <a:r>
              <a:rPr kumimoji="0" lang="en-US" sz="1600" b="0" i="0" u="none" strike="noStrike" kern="1200" cap="none" spc="0" normalizeH="0" baseline="0" noProof="0" dirty="0" smtClean="0">
                <a:ln>
                  <a:noFill/>
                </a:ln>
                <a:solidFill>
                  <a:srgbClr val="0070C0"/>
                </a:solidFill>
                <a:effectLst/>
                <a:uLnTx/>
                <a:uFillTx/>
                <a:latin typeface="Arial"/>
                <a:ea typeface="ＭＳ Ｐゴシック"/>
              </a:rPr>
              <a:t>22 February 2013</a:t>
            </a:r>
            <a:endParaRPr kumimoji="0" lang="en-US" sz="1600" b="0" i="0" u="none" strike="noStrike" kern="1200" cap="none" spc="0" normalizeH="0" baseline="0" noProof="0" dirty="0">
              <a:ln>
                <a:noFill/>
              </a:ln>
              <a:solidFill>
                <a:srgbClr val="0070C0"/>
              </a:solidFill>
              <a:effectLst/>
              <a:uLnTx/>
              <a:uFillTx/>
              <a:latin typeface="Arial"/>
              <a:ea typeface="ＭＳ Ｐゴシック"/>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srgbClr val="FFFFFF"/>
              </a:solidFill>
              <a:effectLst/>
              <a:uLnTx/>
              <a:uFillTx/>
              <a:latin typeface="Arial"/>
              <a:ea typeface="ＭＳ Ｐゴシック"/>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Adapted from a presentation to 14</a:t>
            </a:r>
            <a:r>
              <a:rPr kumimoji="0" lang="en-US" sz="1600" b="0" i="0" u="none" strike="noStrike" kern="1200" cap="none" spc="0" normalizeH="0" baseline="30000" noProof="0" dirty="0" smtClean="0">
                <a:ln>
                  <a:noFill/>
                </a:ln>
                <a:solidFill>
                  <a:srgbClr val="FFFFFF"/>
                </a:solidFill>
                <a:effectLst/>
                <a:uLnTx/>
                <a:uFillTx/>
                <a:latin typeface="Arial"/>
                <a:ea typeface="ＭＳ Ｐゴシック"/>
              </a:rPr>
              <a:t>th</a:t>
            </a: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 </a:t>
            </a:r>
            <a:r>
              <a:rPr kumimoji="0" lang="en-US" sz="1600" b="0" i="0" u="none" strike="noStrike" kern="1200" cap="none" spc="0" normalizeH="0" baseline="0" noProof="0" dirty="0">
                <a:ln>
                  <a:noFill/>
                </a:ln>
                <a:solidFill>
                  <a:srgbClr val="FFFFFF"/>
                </a:solidFill>
                <a:effectLst/>
                <a:uLnTx/>
                <a:uFillTx/>
                <a:latin typeface="Arial"/>
                <a:ea typeface="ＭＳ Ｐゴシック"/>
              </a:rPr>
              <a:t>Congress of the WMO Commission for Hydrology</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ＭＳ Ｐゴシック"/>
              </a:rPr>
              <a:t>Geneva, </a:t>
            </a: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Switzerland </a:t>
            </a:r>
            <a:r>
              <a:rPr kumimoji="0" lang="en-US" sz="1600" b="0" i="0" u="none" strike="noStrike" kern="1200" cap="none" spc="0" normalizeH="0" baseline="0" noProof="0" dirty="0" smtClean="0">
                <a:ln>
                  <a:noFill/>
                </a:ln>
                <a:solidFill>
                  <a:srgbClr val="5EB4E6"/>
                </a:solidFill>
                <a:effectLst/>
                <a:uLnTx/>
                <a:uFillTx/>
                <a:latin typeface="Arial"/>
                <a:ea typeface="ＭＳ Ｐゴシック"/>
              </a:rPr>
              <a:t>|</a:t>
            </a: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 9 </a:t>
            </a:r>
            <a:r>
              <a:rPr kumimoji="0" lang="en-US" sz="1600" b="0" i="0" u="none" strike="noStrike" kern="1200" cap="none" spc="0" normalizeH="0" baseline="0" noProof="0" dirty="0">
                <a:ln>
                  <a:noFill/>
                </a:ln>
                <a:solidFill>
                  <a:srgbClr val="FFFFFF"/>
                </a:solidFill>
                <a:effectLst/>
                <a:uLnTx/>
                <a:uFillTx/>
                <a:latin typeface="Arial"/>
                <a:ea typeface="ＭＳ Ｐゴシック"/>
              </a:rPr>
              <a:t>November 2012</a:t>
            </a:r>
          </a:p>
        </p:txBody>
      </p:sp>
      <p:sp>
        <p:nvSpPr>
          <p:cNvPr id="6" name="TextBox 5"/>
          <p:cNvSpPr txBox="1"/>
          <p:nvPr/>
        </p:nvSpPr>
        <p:spPr>
          <a:xfrm>
            <a:off x="609599" y="4306616"/>
            <a:ext cx="914400" cy="914400"/>
          </a:xfrm>
          <a:prstGeom prst="rect">
            <a:avLst/>
          </a:prstGeom>
          <a:noFill/>
          <a:effectLst/>
        </p:spPr>
        <p:txBody>
          <a:bodyPr wrap="none" lIns="0" tIns="0" rIns="0" bIns="0" rtlCol="0">
            <a:noAutofit/>
          </a:bodyPr>
          <a:lstStyle/>
          <a:p>
            <a:pPr algn="l" eaLnBrk="0" hangingPunct="0">
              <a:lnSpc>
                <a:spcPts val="1800"/>
              </a:lnSpc>
            </a:pPr>
            <a:r>
              <a:rPr lang="en-US" sz="2000" b="1" dirty="0" smtClean="0">
                <a:solidFill>
                  <a:srgbClr val="FF0000"/>
                </a:solidFill>
              </a:rPr>
              <a:t>Acknowledge Leadership of Horizons Regional Council</a:t>
            </a:r>
          </a:p>
          <a:p>
            <a:pPr algn="l" eaLnBrk="0" hangingPunct="0">
              <a:lnSpc>
                <a:spcPts val="1800"/>
              </a:lnSpc>
            </a:pPr>
            <a:r>
              <a:rPr lang="en-US" sz="2000" b="1" dirty="0" smtClean="0">
                <a:solidFill>
                  <a:srgbClr val="FF0000"/>
                </a:solidFill>
              </a:rPr>
              <a:t>Michael McCartney, Jeff Watson, Brent Watson, Sean Hodges</a:t>
            </a:r>
          </a:p>
        </p:txBody>
      </p:sp>
    </p:spTree>
    <p:extLst>
      <p:ext uri="{BB962C8B-B14F-4D97-AF65-F5344CB8AC3E}">
        <p14:creationId xmlns:p14="http://schemas.microsoft.com/office/powerpoint/2010/main" val="3759197769"/>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1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2.xml><?xml version="1.0" encoding="utf-8"?>
<a:theme xmlns:a="http://schemas.openxmlformats.org/drawingml/2006/main" name="2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5.xml><?xml version="1.0" encoding="utf-8"?>
<a:theme xmlns:a="http://schemas.openxmlformats.org/drawingml/2006/main" name="3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4096</TotalTime>
  <Words>1377</Words>
  <Application>Microsoft Office PowerPoint</Application>
  <PresentationFormat>On-screen Show (4:3)</PresentationFormat>
  <Paragraphs>295</Paragraphs>
  <Slides>38</Slides>
  <Notes>5</Notes>
  <HiddenSlides>0</HiddenSlides>
  <MMClips>1</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38</vt:i4>
      </vt:variant>
    </vt:vector>
  </HeadingPairs>
  <TitlesOfParts>
    <vt:vector size="53" baseType="lpstr">
      <vt:lpstr>ＭＳ Ｐゴシック</vt:lpstr>
      <vt:lpstr>Arial</vt:lpstr>
      <vt:lpstr>Avenir LT Std 55 Roman</vt:lpstr>
      <vt:lpstr>Avenir LT Std 65 Medium</vt:lpstr>
      <vt:lpstr>Avenir LT Std 85 Heavy</vt:lpstr>
      <vt:lpstr>Calibri</vt:lpstr>
      <vt:lpstr>Century Gothic</vt:lpstr>
      <vt:lpstr>Lucida Grande</vt:lpstr>
      <vt:lpstr>1_Optional_Corporate_PPT_Template-Arial</vt:lpstr>
      <vt:lpstr>2_Optional_Corporate_PPT_Template-Arial</vt:lpstr>
      <vt:lpstr>5_Office Theme</vt:lpstr>
      <vt:lpstr>Optional_Corporate_PPT_Template-Arial</vt:lpstr>
      <vt:lpstr>3_Optional_Corporate_PPT_Template-Arial</vt:lpstr>
      <vt:lpstr>4_Office Theme</vt:lpstr>
      <vt:lpstr>Office Theme</vt:lpstr>
      <vt:lpstr>Towards a National Water Model for New Zealand</vt:lpstr>
      <vt:lpstr>Per Capita Income of New Zealand 1870-2010</vt:lpstr>
      <vt:lpstr>Population Distribution  of New Zealand</vt:lpstr>
      <vt:lpstr>Progress in 100 years</vt:lpstr>
      <vt:lpstr>Impaired Water Bodies of the United States  Defined by Clean Water Act which protects “beneficial uses”: fishing, swimming, aquatic life, drinking water supply,..</vt:lpstr>
      <vt:lpstr>Clean Water Act Methodology</vt:lpstr>
      <vt:lpstr>Clean Water Act in Texas</vt:lpstr>
      <vt:lpstr>Land Air Water Aotearoa</vt:lpstr>
      <vt:lpstr>Towards a Global Water Information System</vt:lpstr>
      <vt:lpstr>PowerPoint Presentation</vt:lpstr>
      <vt:lpstr>Hydrologic Measurement</vt:lpstr>
      <vt:lpstr>WaterML2 Web Services –  US Geological Survey…..</vt:lpstr>
      <vt:lpstr>Web Pages and Web Services</vt:lpstr>
      <vt:lpstr>Open Geospatial Consortium</vt:lpstr>
      <vt:lpstr>OGC/WMO Hydrology Domain Working Group</vt:lpstr>
      <vt:lpstr>New Zealand – 16 regions</vt:lpstr>
      <vt:lpstr>Proposed New Zealand Water Information System</vt:lpstr>
      <vt:lpstr>Current State of Play for NZ – all Done!</vt:lpstr>
      <vt:lpstr>Data Sharing using Open Standards in LAWA</vt:lpstr>
      <vt:lpstr>PowerPoint Presentation</vt:lpstr>
      <vt:lpstr>An Opportunity</vt:lpstr>
      <vt:lpstr>Centralized Water Model and Forecasting</vt:lpstr>
      <vt:lpstr>PowerPoint Presentation</vt:lpstr>
      <vt:lpstr>National Flood Interoperability Experiment </vt:lpstr>
      <vt:lpstr>NHDPlus Version 2.1 </vt:lpstr>
      <vt:lpstr>Flood Information for Fritz Hughes Park Rd</vt:lpstr>
      <vt:lpstr>PowerPoint Presentation</vt:lpstr>
      <vt:lpstr>PowerPoint Presentation</vt:lpstr>
      <vt:lpstr>National Water Forecasting</vt:lpstr>
      <vt:lpstr>Real-Time Flood Inundation Mapping  Onion Creek at Highway 183</vt:lpstr>
      <vt:lpstr>Method for Determining Flood Risk: Height Above Nearest Drainage (HAND)</vt:lpstr>
      <vt:lpstr>Continental-Scale Flood Inundation Mapping</vt:lpstr>
      <vt:lpstr>Groundwater Model for Continental US</vt:lpstr>
      <vt:lpstr>Core Observation Networks</vt:lpstr>
      <vt:lpstr>Digital River Network of New Zealand  Version 3 (DN3)  -- NIWA, Christchurch</vt:lpstr>
      <vt:lpstr>World Soil Moisture from the NASA Global Land Data Assimilation System (GLDAS)</vt:lpstr>
      <vt:lpstr>Australian Water and Climate Summer Institute, Australian National University, Dec 2016 – Jan2017</vt:lpstr>
      <vt:lpstr>Conclusions</vt:lpstr>
    </vt:vector>
  </TitlesOfParts>
  <Company>Cockrell School of Engineering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Continental-Scale Flood Inundation Mapping</dc:title>
  <dc:creator>Maidment, David R</dc:creator>
  <cp:lastModifiedBy>CAEE-maidment</cp:lastModifiedBy>
  <cp:revision>173</cp:revision>
  <dcterms:created xsi:type="dcterms:W3CDTF">2016-07-19T04:03:03Z</dcterms:created>
  <dcterms:modified xsi:type="dcterms:W3CDTF">2017-07-03T22:15:59Z</dcterms:modified>
</cp:coreProperties>
</file>