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6" r:id="rId4"/>
    <p:sldMasterId id="2147483735" r:id="rId5"/>
    <p:sldMasterId id="2147483750" r:id="rId6"/>
    <p:sldMasterId id="2147483762" r:id="rId7"/>
    <p:sldMasterId id="2147483774" r:id="rId8"/>
    <p:sldMasterId id="2147483786" r:id="rId9"/>
    <p:sldMasterId id="2147483798" r:id="rId10"/>
    <p:sldMasterId id="2147483810" r:id="rId11"/>
    <p:sldMasterId id="2147483822" r:id="rId12"/>
    <p:sldMasterId id="2147483835" r:id="rId13"/>
    <p:sldMasterId id="2147483847" r:id="rId14"/>
  </p:sldMasterIdLst>
  <p:notesMasterIdLst>
    <p:notesMasterId r:id="rId72"/>
  </p:notesMasterIdLst>
  <p:sldIdLst>
    <p:sldId id="256" r:id="rId15"/>
    <p:sldId id="258" r:id="rId16"/>
    <p:sldId id="323" r:id="rId17"/>
    <p:sldId id="324" r:id="rId18"/>
    <p:sldId id="325" r:id="rId19"/>
    <p:sldId id="326" r:id="rId20"/>
    <p:sldId id="322" r:id="rId21"/>
    <p:sldId id="327" r:id="rId22"/>
    <p:sldId id="259" r:id="rId23"/>
    <p:sldId id="291" r:id="rId24"/>
    <p:sldId id="260" r:id="rId25"/>
    <p:sldId id="328" r:id="rId26"/>
    <p:sldId id="269" r:id="rId27"/>
    <p:sldId id="272" r:id="rId28"/>
    <p:sldId id="274" r:id="rId29"/>
    <p:sldId id="329" r:id="rId30"/>
    <p:sldId id="275" r:id="rId31"/>
    <p:sldId id="283" r:id="rId32"/>
    <p:sldId id="311" r:id="rId33"/>
    <p:sldId id="312" r:id="rId34"/>
    <p:sldId id="307" r:id="rId35"/>
    <p:sldId id="309" r:id="rId36"/>
    <p:sldId id="310" r:id="rId37"/>
    <p:sldId id="308" r:id="rId38"/>
    <p:sldId id="359" r:id="rId39"/>
    <p:sldId id="267" r:id="rId40"/>
    <p:sldId id="280" r:id="rId41"/>
    <p:sldId id="279" r:id="rId42"/>
    <p:sldId id="313" r:id="rId43"/>
    <p:sldId id="276" r:id="rId44"/>
    <p:sldId id="263" r:id="rId45"/>
    <p:sldId id="331" r:id="rId46"/>
    <p:sldId id="332" r:id="rId47"/>
    <p:sldId id="333" r:id="rId48"/>
    <p:sldId id="335" r:id="rId49"/>
    <p:sldId id="336" r:id="rId50"/>
    <p:sldId id="352" r:id="rId51"/>
    <p:sldId id="287" r:id="rId52"/>
    <p:sldId id="353" r:id="rId53"/>
    <p:sldId id="354" r:id="rId54"/>
    <p:sldId id="355" r:id="rId55"/>
    <p:sldId id="356" r:id="rId56"/>
    <p:sldId id="357" r:id="rId57"/>
    <p:sldId id="358" r:id="rId58"/>
    <p:sldId id="289" r:id="rId59"/>
    <p:sldId id="265" r:id="rId60"/>
    <p:sldId id="337" r:id="rId61"/>
    <p:sldId id="338" r:id="rId62"/>
    <p:sldId id="339" r:id="rId63"/>
    <p:sldId id="340" r:id="rId64"/>
    <p:sldId id="341" r:id="rId65"/>
    <p:sldId id="342" r:id="rId66"/>
    <p:sldId id="343" r:id="rId67"/>
    <p:sldId id="349" r:id="rId68"/>
    <p:sldId id="290" r:id="rId69"/>
    <p:sldId id="266" r:id="rId70"/>
    <p:sldId id="348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89" d="100"/>
          <a:sy n="89" d="100"/>
        </p:scale>
        <p:origin x="-31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9A949C-7FEE-384D-9BC1-31E4A8964D56}" type="doc">
      <dgm:prSet loTypeId="urn:microsoft.com/office/officeart/2005/8/layout/radial2" loCatId="relationship" qsTypeId="urn:microsoft.com/office/officeart/2005/8/quickstyle/simple4" qsCatId="simple" csTypeId="urn:microsoft.com/office/officeart/2005/8/colors/accent0_1" csCatId="mainScheme" phldr="1"/>
      <dgm:spPr>
        <a:scene3d>
          <a:camera prst="perspectiveHeroicExtremeLeftFacing" fov="4800000">
            <a:rot lat="486000" lon="1230000" rev="2142600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5E038D6E-65AB-1447-BCBC-90DE82B4E140}">
      <dgm:prSet phldrT="[Text]" custT="1"/>
      <dgm:spPr>
        <a:sp3d>
          <a:bevelT w="101600"/>
        </a:sp3d>
      </dgm:spPr>
      <dgm:t>
        <a:bodyPr/>
        <a:lstStyle/>
        <a:p>
          <a:r>
            <a:rPr lang="en-US" sz="1200" b="1" dirty="0" smtClean="0"/>
            <a:t>Purpose, Scope, Vision and Goals</a:t>
          </a:r>
        </a:p>
      </dgm:t>
    </dgm:pt>
    <dgm:pt modelId="{63E077E9-53CC-0049-AA5B-FB9E0E4FD5FD}" type="parTrans" cxnId="{FC75F6A8-D020-FD47-86F0-28848BB50330}">
      <dgm:prSet/>
      <dgm:spPr>
        <a:sp3d>
          <a:bevelT w="101600"/>
        </a:sp3d>
      </dgm:spPr>
      <dgm:t>
        <a:bodyPr/>
        <a:lstStyle/>
        <a:p>
          <a:endParaRPr lang="en-US" sz="1600"/>
        </a:p>
      </dgm:t>
    </dgm:pt>
    <dgm:pt modelId="{062B098C-2E3E-1444-8259-8727D350866E}" type="sibTrans" cxnId="{FC75F6A8-D020-FD47-86F0-28848BB50330}">
      <dgm:prSet/>
      <dgm:spPr/>
      <dgm:t>
        <a:bodyPr/>
        <a:lstStyle/>
        <a:p>
          <a:endParaRPr lang="en-US" sz="1600"/>
        </a:p>
      </dgm:t>
    </dgm:pt>
    <dgm:pt modelId="{CF71A61D-F8DF-E748-AB74-A7A194DDD7C1}">
      <dgm:prSet phldrT="[Text]" custT="1"/>
      <dgm:spPr>
        <a:sp3d>
          <a:bevelT w="101600"/>
        </a:sp3d>
      </dgm:spPr>
      <dgm:t>
        <a:bodyPr/>
        <a:lstStyle/>
        <a:p>
          <a:endParaRPr lang="en-US" sz="1600" dirty="0">
            <a:solidFill>
              <a:srgbClr val="3366FF"/>
            </a:solidFill>
          </a:endParaRPr>
        </a:p>
      </dgm:t>
    </dgm:pt>
    <dgm:pt modelId="{45C24779-7D68-9A40-A22F-CB91094E27D9}" type="parTrans" cxnId="{18137AE0-3EC0-E24F-810F-46C53F093626}">
      <dgm:prSet/>
      <dgm:spPr/>
      <dgm:t>
        <a:bodyPr/>
        <a:lstStyle/>
        <a:p>
          <a:endParaRPr lang="en-US" sz="1600"/>
        </a:p>
      </dgm:t>
    </dgm:pt>
    <dgm:pt modelId="{292F1553-38A5-654C-BBAA-20B277ED310B}" type="sibTrans" cxnId="{18137AE0-3EC0-E24F-810F-46C53F093626}">
      <dgm:prSet/>
      <dgm:spPr/>
      <dgm:t>
        <a:bodyPr/>
        <a:lstStyle/>
        <a:p>
          <a:endParaRPr lang="en-US" sz="1600"/>
        </a:p>
      </dgm:t>
    </dgm:pt>
    <dgm:pt modelId="{60834E96-1867-4846-B0E9-AEC66A118440}">
      <dgm:prSet phldrT="[Text]" custT="1"/>
      <dgm:spPr>
        <a:sp3d>
          <a:bevelT w="101600"/>
        </a:sp3d>
      </dgm:spPr>
      <dgm:t>
        <a:bodyPr/>
        <a:lstStyle/>
        <a:p>
          <a:r>
            <a:rPr lang="en-US" sz="1200" b="1" dirty="0" smtClean="0"/>
            <a:t>Cross-Cutting Themes</a:t>
          </a:r>
          <a:endParaRPr lang="en-US" sz="1200" b="1" dirty="0"/>
        </a:p>
      </dgm:t>
    </dgm:pt>
    <dgm:pt modelId="{631C6E27-8046-D545-AFF1-FA54DE0531E5}" type="parTrans" cxnId="{2B57C118-AE31-384F-816B-59840B7D5BBF}">
      <dgm:prSet/>
      <dgm:spPr>
        <a:sp3d>
          <a:bevelT w="101600"/>
        </a:sp3d>
      </dgm:spPr>
      <dgm:t>
        <a:bodyPr/>
        <a:lstStyle/>
        <a:p>
          <a:endParaRPr lang="en-US" sz="1600"/>
        </a:p>
      </dgm:t>
    </dgm:pt>
    <dgm:pt modelId="{A0C540ED-C4D9-C442-8090-6C44482CFB7E}" type="sibTrans" cxnId="{2B57C118-AE31-384F-816B-59840B7D5BBF}">
      <dgm:prSet/>
      <dgm:spPr/>
      <dgm:t>
        <a:bodyPr/>
        <a:lstStyle/>
        <a:p>
          <a:endParaRPr lang="en-US" sz="1600"/>
        </a:p>
      </dgm:t>
    </dgm:pt>
    <dgm:pt modelId="{FB9B2EAE-365C-AD45-A6FF-34362A1560DD}">
      <dgm:prSet phldrT="[Text]" custT="1"/>
      <dgm:spPr>
        <a:sp3d>
          <a:bevelT w="101600"/>
        </a:sp3d>
      </dgm:spPr>
      <dgm:t>
        <a:bodyPr/>
        <a:lstStyle/>
        <a:p>
          <a:endParaRPr lang="en-US" sz="1600" dirty="0">
            <a:solidFill>
              <a:srgbClr val="3366FF"/>
            </a:solidFill>
          </a:endParaRPr>
        </a:p>
      </dgm:t>
    </dgm:pt>
    <dgm:pt modelId="{AF575B8D-59C6-9A48-A037-828C53735F7C}" type="parTrans" cxnId="{80DB47FF-385A-2A47-9EDE-7FCEAEA18387}">
      <dgm:prSet/>
      <dgm:spPr/>
      <dgm:t>
        <a:bodyPr/>
        <a:lstStyle/>
        <a:p>
          <a:endParaRPr lang="en-US" sz="1600"/>
        </a:p>
      </dgm:t>
    </dgm:pt>
    <dgm:pt modelId="{12DDE3B7-C16D-9E41-88D3-F115CE716E9E}" type="sibTrans" cxnId="{80DB47FF-385A-2A47-9EDE-7FCEAEA18387}">
      <dgm:prSet/>
      <dgm:spPr/>
      <dgm:t>
        <a:bodyPr/>
        <a:lstStyle/>
        <a:p>
          <a:endParaRPr lang="en-US" sz="1600"/>
        </a:p>
      </dgm:t>
    </dgm:pt>
    <dgm:pt modelId="{EFB22B21-4C71-6D45-91F9-30A3435CCF55}">
      <dgm:prSet phldrT="[Text]" custT="1"/>
      <dgm:spPr>
        <a:sp3d>
          <a:bevelT w="101600"/>
        </a:sp3d>
      </dgm:spPr>
      <dgm:t>
        <a:bodyPr/>
        <a:lstStyle/>
        <a:p>
          <a:r>
            <a:rPr lang="en-US" sz="1200" b="1" dirty="0" smtClean="0"/>
            <a:t>National and Regional</a:t>
          </a:r>
          <a:endParaRPr lang="en-US" sz="1200" b="1" dirty="0"/>
        </a:p>
      </dgm:t>
    </dgm:pt>
    <dgm:pt modelId="{C3889D72-560F-FA49-B925-5F2185513107}" type="parTrans" cxnId="{E1B624D7-06C3-5A43-94BE-1F920DBA3F82}">
      <dgm:prSet/>
      <dgm:spPr>
        <a:sp3d>
          <a:bevelT w="101600"/>
        </a:sp3d>
      </dgm:spPr>
      <dgm:t>
        <a:bodyPr/>
        <a:lstStyle/>
        <a:p>
          <a:endParaRPr lang="en-US" sz="1600"/>
        </a:p>
      </dgm:t>
    </dgm:pt>
    <dgm:pt modelId="{9776D16E-836D-1042-A6BD-71A1C8109DA0}" type="sibTrans" cxnId="{E1B624D7-06C3-5A43-94BE-1F920DBA3F82}">
      <dgm:prSet/>
      <dgm:spPr/>
      <dgm:t>
        <a:bodyPr/>
        <a:lstStyle/>
        <a:p>
          <a:endParaRPr lang="en-US" sz="1600"/>
        </a:p>
      </dgm:t>
    </dgm:pt>
    <dgm:pt modelId="{2D889CAF-F7F6-974B-99A9-01E42564E854}">
      <dgm:prSet phldrT="[Text]" custT="1"/>
      <dgm:spPr>
        <a:sp3d>
          <a:bevelT w="101600"/>
        </a:sp3d>
      </dgm:spPr>
      <dgm:t>
        <a:bodyPr/>
        <a:lstStyle/>
        <a:p>
          <a:endParaRPr lang="en-US" sz="1600" dirty="0">
            <a:solidFill>
              <a:srgbClr val="3366FF"/>
            </a:solidFill>
          </a:endParaRPr>
        </a:p>
      </dgm:t>
    </dgm:pt>
    <dgm:pt modelId="{48D5B03A-284D-DF4B-96C4-5174ABA1490B}" type="parTrans" cxnId="{1EDB3F64-6FBF-4642-96B3-BB1CFCF7AB6F}">
      <dgm:prSet/>
      <dgm:spPr/>
      <dgm:t>
        <a:bodyPr/>
        <a:lstStyle/>
        <a:p>
          <a:endParaRPr lang="en-US" sz="1600"/>
        </a:p>
      </dgm:t>
    </dgm:pt>
    <dgm:pt modelId="{21500DED-643A-434F-A671-025A6034F3A8}" type="sibTrans" cxnId="{1EDB3F64-6FBF-4642-96B3-BB1CFCF7AB6F}">
      <dgm:prSet/>
      <dgm:spPr/>
      <dgm:t>
        <a:bodyPr/>
        <a:lstStyle/>
        <a:p>
          <a:endParaRPr lang="en-US" sz="1600"/>
        </a:p>
      </dgm:t>
    </dgm:pt>
    <dgm:pt modelId="{D88D2E78-9EBB-1A4C-95B7-1B0C4CC3EFA6}">
      <dgm:prSet phldrT="[Text]" custT="1"/>
      <dgm:spPr>
        <a:sp3d>
          <a:bevelT w="101600"/>
        </a:sp3d>
      </dgm:spPr>
      <dgm:t>
        <a:bodyPr/>
        <a:lstStyle/>
        <a:p>
          <a:r>
            <a:rPr lang="en-US" sz="1200" b="1" dirty="0" smtClean="0"/>
            <a:t>Operations and Business Concepts</a:t>
          </a:r>
          <a:endParaRPr lang="en-US" sz="1200" b="1" dirty="0"/>
        </a:p>
      </dgm:t>
    </dgm:pt>
    <dgm:pt modelId="{A825155C-5CC1-864F-BDBC-98A54CE30CD2}" type="parTrans" cxnId="{A4F8A7DE-A046-FF4A-9F6E-CC2F425616C6}">
      <dgm:prSet/>
      <dgm:spPr>
        <a:sp3d>
          <a:bevelT w="101600"/>
        </a:sp3d>
      </dgm:spPr>
      <dgm:t>
        <a:bodyPr/>
        <a:lstStyle/>
        <a:p>
          <a:endParaRPr lang="en-US" sz="1600"/>
        </a:p>
      </dgm:t>
    </dgm:pt>
    <dgm:pt modelId="{B612405E-1C40-5643-ADAB-A21998D54764}" type="sibTrans" cxnId="{A4F8A7DE-A046-FF4A-9F6E-CC2F425616C6}">
      <dgm:prSet/>
      <dgm:spPr/>
      <dgm:t>
        <a:bodyPr/>
        <a:lstStyle/>
        <a:p>
          <a:endParaRPr lang="en-US" sz="1600"/>
        </a:p>
      </dgm:t>
    </dgm:pt>
    <dgm:pt modelId="{51CB63AE-F3FB-6648-9C26-B6145DBEF660}">
      <dgm:prSet phldrT="[Text]" custT="1"/>
      <dgm:spPr>
        <a:sp3d>
          <a:bevelT w="101600"/>
        </a:sp3d>
      </dgm:spPr>
      <dgm:t>
        <a:bodyPr/>
        <a:lstStyle/>
        <a:p>
          <a:endParaRPr lang="en-US" sz="1600" dirty="0">
            <a:solidFill>
              <a:srgbClr val="3366FF"/>
            </a:solidFill>
          </a:endParaRPr>
        </a:p>
      </dgm:t>
    </dgm:pt>
    <dgm:pt modelId="{5257C6A4-DF40-E041-A34B-6BED74EC1819}" type="parTrans" cxnId="{292D009F-C013-F64E-B8B9-8AD40D652CA5}">
      <dgm:prSet/>
      <dgm:spPr/>
      <dgm:t>
        <a:bodyPr/>
        <a:lstStyle/>
        <a:p>
          <a:endParaRPr lang="en-US" sz="1600"/>
        </a:p>
      </dgm:t>
    </dgm:pt>
    <dgm:pt modelId="{CBB9F423-1FF1-1A4A-8F53-C5083C8BFFAD}" type="sibTrans" cxnId="{292D009F-C013-F64E-B8B9-8AD40D652CA5}">
      <dgm:prSet/>
      <dgm:spPr/>
      <dgm:t>
        <a:bodyPr/>
        <a:lstStyle/>
        <a:p>
          <a:endParaRPr lang="en-US" sz="1600"/>
        </a:p>
      </dgm:t>
    </dgm:pt>
    <dgm:pt modelId="{3495A00A-E9CA-9B4F-BB16-F0957D6862E6}" type="pres">
      <dgm:prSet presAssocID="{1C9A949C-7FEE-384D-9BC1-31E4A8964D56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894F47-6286-364A-9BEA-D0710FBE1B14}" type="pres">
      <dgm:prSet presAssocID="{1C9A949C-7FEE-384D-9BC1-31E4A8964D56}" presName="cycl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8AD78F9F-6026-8A4C-8916-76457217CB72}" type="pres">
      <dgm:prSet presAssocID="{1C9A949C-7FEE-384D-9BC1-31E4A8964D56}" presName="centerShap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4A1E7478-4C2D-8942-AFBB-5A0BEB398A36}" type="pres">
      <dgm:prSet presAssocID="{1C9A949C-7FEE-384D-9BC1-31E4A8964D56}" presName="connSite" presStyleLbl="node1" presStyleIdx="0" presStyleCnt="5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F14660E7-DDD2-2249-9EF9-E70283328FBD}" type="pres">
      <dgm:prSet presAssocID="{1C9A949C-7FEE-384D-9BC1-31E4A8964D56}" presName="visible" presStyleLbl="node1" presStyleIdx="0" presStyleCnt="5" custScaleX="144969" custScaleY="144969" custLinFactNeighborX="-17208" custLinFactNeighborY="-5703"/>
      <dgm:spPr>
        <a:blipFill rotWithShape="0">
          <a:blip xmlns:r="http://schemas.openxmlformats.org/officeDocument/2006/relationships" r:embed="rId1"/>
          <a:stretch>
            <a:fillRect/>
          </a:stretch>
        </a:blipFill>
        <a:sp3d>
          <a:bevelT w="101600"/>
        </a:sp3d>
      </dgm:spPr>
      <dgm:t>
        <a:bodyPr/>
        <a:lstStyle/>
        <a:p>
          <a:endParaRPr lang="en-US"/>
        </a:p>
      </dgm:t>
    </dgm:pt>
    <dgm:pt modelId="{036B92F8-9572-F148-B35F-7505D4230463}" type="pres">
      <dgm:prSet presAssocID="{63E077E9-53CC-0049-AA5B-FB9E0E4FD5FD}" presName="Name25" presStyleLbl="parChTrans1D1" presStyleIdx="0" presStyleCnt="4"/>
      <dgm:spPr/>
      <dgm:t>
        <a:bodyPr/>
        <a:lstStyle/>
        <a:p>
          <a:endParaRPr lang="en-US"/>
        </a:p>
      </dgm:t>
    </dgm:pt>
    <dgm:pt modelId="{CE14BE08-5D49-FC47-8E44-686A6765E40A}" type="pres">
      <dgm:prSet presAssocID="{5E038D6E-65AB-1447-BCBC-90DE82B4E140}" presName="nod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0FB29B34-55CE-1A47-89DA-B8A4E536B962}" type="pres">
      <dgm:prSet presAssocID="{5E038D6E-65AB-1447-BCBC-90DE82B4E140}" presName="parentNode" presStyleLbl="node1" presStyleIdx="1" presStyleCnt="5" custScaleX="117807" custScaleY="117807" custLinFactNeighborX="5119" custLinFactNeighborY="-313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AF18F7-D7E5-1A49-9F57-5D6D3E070FDB}" type="pres">
      <dgm:prSet presAssocID="{5E038D6E-65AB-1447-BCBC-90DE82B4E140}" presName="child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E8F179-5075-9142-B83D-26F8B3C6A7A9}" type="pres">
      <dgm:prSet presAssocID="{631C6E27-8046-D545-AFF1-FA54DE0531E5}" presName="Name25" presStyleLbl="parChTrans1D1" presStyleIdx="1" presStyleCnt="4"/>
      <dgm:spPr/>
      <dgm:t>
        <a:bodyPr/>
        <a:lstStyle/>
        <a:p>
          <a:endParaRPr lang="en-US"/>
        </a:p>
      </dgm:t>
    </dgm:pt>
    <dgm:pt modelId="{CD3BC4F6-5435-464C-B94A-1A4DA395CA4E}" type="pres">
      <dgm:prSet presAssocID="{60834E96-1867-4846-B0E9-AEC66A118440}" presName="nod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F051346A-D278-694B-90E9-6A99291EC830}" type="pres">
      <dgm:prSet presAssocID="{60834E96-1867-4846-B0E9-AEC66A118440}" presName="parentNode" presStyleLbl="node1" presStyleIdx="2" presStyleCnt="5" custScaleX="117807" custScaleY="1178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8D5D73-1AEC-1646-BDB2-FDFB917446BA}" type="pres">
      <dgm:prSet presAssocID="{60834E96-1867-4846-B0E9-AEC66A118440}" presName="child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371FE8-3AD9-1E43-80A4-2CAB2124D704}" type="pres">
      <dgm:prSet presAssocID="{C3889D72-560F-FA49-B925-5F2185513107}" presName="Name25" presStyleLbl="parChTrans1D1" presStyleIdx="2" presStyleCnt="4"/>
      <dgm:spPr/>
      <dgm:t>
        <a:bodyPr/>
        <a:lstStyle/>
        <a:p>
          <a:endParaRPr lang="en-US"/>
        </a:p>
      </dgm:t>
    </dgm:pt>
    <dgm:pt modelId="{4E29C0AA-5612-B244-A1D5-5728ECE38656}" type="pres">
      <dgm:prSet presAssocID="{EFB22B21-4C71-6D45-91F9-30A3435CCF55}" presName="nod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D5FBDA18-FAE5-CC4A-8800-D535FC490E93}" type="pres">
      <dgm:prSet presAssocID="{EFB22B21-4C71-6D45-91F9-30A3435CCF55}" presName="parentNode" presStyleLbl="node1" presStyleIdx="3" presStyleCnt="5" custScaleX="117807" custScaleY="117807" custLinFactNeighborX="-1850" custLinFactNeighborY="341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ECD193-BE6C-BB4C-94E2-3C5EF2349065}" type="pres">
      <dgm:prSet presAssocID="{EFB22B21-4C71-6D45-91F9-30A3435CCF55}" presName="child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743765-E4EA-6E42-BBF8-269CA36A7EBF}" type="pres">
      <dgm:prSet presAssocID="{A825155C-5CC1-864F-BDBC-98A54CE30CD2}" presName="Name25" presStyleLbl="parChTrans1D1" presStyleIdx="3" presStyleCnt="4"/>
      <dgm:spPr/>
      <dgm:t>
        <a:bodyPr/>
        <a:lstStyle/>
        <a:p>
          <a:endParaRPr lang="en-US"/>
        </a:p>
      </dgm:t>
    </dgm:pt>
    <dgm:pt modelId="{DE3C4378-754A-EB47-B486-30B4A6577E75}" type="pres">
      <dgm:prSet presAssocID="{D88D2E78-9EBB-1A4C-95B7-1B0C4CC3EFA6}" presName="nod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A8F1D706-60AB-6A45-844E-43FD5C2E9A33}" type="pres">
      <dgm:prSet presAssocID="{D88D2E78-9EBB-1A4C-95B7-1B0C4CC3EFA6}" presName="parentNode" presStyleLbl="node1" presStyleIdx="4" presStyleCnt="5" custScaleX="117807" custScaleY="1178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DF9F4-FBB8-2945-81D7-A2E7D5B791C4}" type="pres">
      <dgm:prSet presAssocID="{D88D2E78-9EBB-1A4C-95B7-1B0C4CC3EFA6}" presName="child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BD15D7-2415-4844-919E-1B61FB664856}" type="presOf" srcId="{1C9A949C-7FEE-384D-9BC1-31E4A8964D56}" destId="{3495A00A-E9CA-9B4F-BB16-F0957D6862E6}" srcOrd="0" destOrd="0" presId="urn:microsoft.com/office/officeart/2005/8/layout/radial2"/>
    <dgm:cxn modelId="{EF818D88-56EA-4076-BAAC-7FFC018C27DF}" type="presOf" srcId="{2D889CAF-F7F6-974B-99A9-01E42564E854}" destId="{3DECD193-BE6C-BB4C-94E2-3C5EF2349065}" srcOrd="0" destOrd="0" presId="urn:microsoft.com/office/officeart/2005/8/layout/radial2"/>
    <dgm:cxn modelId="{6E1702C5-B4C4-4FCF-9CFC-B28D898E328F}" type="presOf" srcId="{FB9B2EAE-365C-AD45-A6FF-34362A1560DD}" destId="{C08D5D73-1AEC-1646-BDB2-FDFB917446BA}" srcOrd="0" destOrd="0" presId="urn:microsoft.com/office/officeart/2005/8/layout/radial2"/>
    <dgm:cxn modelId="{1EDB3F64-6FBF-4642-96B3-BB1CFCF7AB6F}" srcId="{EFB22B21-4C71-6D45-91F9-30A3435CCF55}" destId="{2D889CAF-F7F6-974B-99A9-01E42564E854}" srcOrd="0" destOrd="0" parTransId="{48D5B03A-284D-DF4B-96C4-5174ABA1490B}" sibTransId="{21500DED-643A-434F-A671-025A6034F3A8}"/>
    <dgm:cxn modelId="{80DB47FF-385A-2A47-9EDE-7FCEAEA18387}" srcId="{60834E96-1867-4846-B0E9-AEC66A118440}" destId="{FB9B2EAE-365C-AD45-A6FF-34362A1560DD}" srcOrd="0" destOrd="0" parTransId="{AF575B8D-59C6-9A48-A037-828C53735F7C}" sibTransId="{12DDE3B7-C16D-9E41-88D3-F115CE716E9E}"/>
    <dgm:cxn modelId="{292D009F-C013-F64E-B8B9-8AD40D652CA5}" srcId="{D88D2E78-9EBB-1A4C-95B7-1B0C4CC3EFA6}" destId="{51CB63AE-F3FB-6648-9C26-B6145DBEF660}" srcOrd="0" destOrd="0" parTransId="{5257C6A4-DF40-E041-A34B-6BED74EC1819}" sibTransId="{CBB9F423-1FF1-1A4A-8F53-C5083C8BFFAD}"/>
    <dgm:cxn modelId="{F6F95A03-240E-47E3-8A3C-1EC0B2095B19}" type="presOf" srcId="{A825155C-5CC1-864F-BDBC-98A54CE30CD2}" destId="{36743765-E4EA-6E42-BBF8-269CA36A7EBF}" srcOrd="0" destOrd="0" presId="urn:microsoft.com/office/officeart/2005/8/layout/radial2"/>
    <dgm:cxn modelId="{3EC191CA-E9AA-4CB4-833E-B07A69665318}" type="presOf" srcId="{CF71A61D-F8DF-E748-AB74-A7A194DDD7C1}" destId="{04AF18F7-D7E5-1A49-9F57-5D6D3E070FDB}" srcOrd="0" destOrd="0" presId="urn:microsoft.com/office/officeart/2005/8/layout/radial2"/>
    <dgm:cxn modelId="{E1B624D7-06C3-5A43-94BE-1F920DBA3F82}" srcId="{1C9A949C-7FEE-384D-9BC1-31E4A8964D56}" destId="{EFB22B21-4C71-6D45-91F9-30A3435CCF55}" srcOrd="2" destOrd="0" parTransId="{C3889D72-560F-FA49-B925-5F2185513107}" sibTransId="{9776D16E-836D-1042-A6BD-71A1C8109DA0}"/>
    <dgm:cxn modelId="{FC75F6A8-D020-FD47-86F0-28848BB50330}" srcId="{1C9A949C-7FEE-384D-9BC1-31E4A8964D56}" destId="{5E038D6E-65AB-1447-BCBC-90DE82B4E140}" srcOrd="0" destOrd="0" parTransId="{63E077E9-53CC-0049-AA5B-FB9E0E4FD5FD}" sibTransId="{062B098C-2E3E-1444-8259-8727D350866E}"/>
    <dgm:cxn modelId="{6184AB89-5F38-43D8-B8A5-B911598D7232}" type="presOf" srcId="{51CB63AE-F3FB-6648-9C26-B6145DBEF660}" destId="{7F1DF9F4-FBB8-2945-81D7-A2E7D5B791C4}" srcOrd="0" destOrd="0" presId="urn:microsoft.com/office/officeart/2005/8/layout/radial2"/>
    <dgm:cxn modelId="{F312AEE0-E49C-48CB-9BA9-E447F4E34A54}" type="presOf" srcId="{D88D2E78-9EBB-1A4C-95B7-1B0C4CC3EFA6}" destId="{A8F1D706-60AB-6A45-844E-43FD5C2E9A33}" srcOrd="0" destOrd="0" presId="urn:microsoft.com/office/officeart/2005/8/layout/radial2"/>
    <dgm:cxn modelId="{BD60E5EC-002B-48C9-A367-B1B5C854F7C3}" type="presOf" srcId="{5E038D6E-65AB-1447-BCBC-90DE82B4E140}" destId="{0FB29B34-55CE-1A47-89DA-B8A4E536B962}" srcOrd="0" destOrd="0" presId="urn:microsoft.com/office/officeart/2005/8/layout/radial2"/>
    <dgm:cxn modelId="{5B6F0871-2251-4624-B9EA-E20E536D0B69}" type="presOf" srcId="{63E077E9-53CC-0049-AA5B-FB9E0E4FD5FD}" destId="{036B92F8-9572-F148-B35F-7505D4230463}" srcOrd="0" destOrd="0" presId="urn:microsoft.com/office/officeart/2005/8/layout/radial2"/>
    <dgm:cxn modelId="{2B57C118-AE31-384F-816B-59840B7D5BBF}" srcId="{1C9A949C-7FEE-384D-9BC1-31E4A8964D56}" destId="{60834E96-1867-4846-B0E9-AEC66A118440}" srcOrd="1" destOrd="0" parTransId="{631C6E27-8046-D545-AFF1-FA54DE0531E5}" sibTransId="{A0C540ED-C4D9-C442-8090-6C44482CFB7E}"/>
    <dgm:cxn modelId="{12A0AE0E-D1AC-4210-876C-C6DDC3AF7B08}" type="presOf" srcId="{C3889D72-560F-FA49-B925-5F2185513107}" destId="{CE371FE8-3AD9-1E43-80A4-2CAB2124D704}" srcOrd="0" destOrd="0" presId="urn:microsoft.com/office/officeart/2005/8/layout/radial2"/>
    <dgm:cxn modelId="{75D91591-678E-4962-9225-9ABEF1852EDB}" type="presOf" srcId="{60834E96-1867-4846-B0E9-AEC66A118440}" destId="{F051346A-D278-694B-90E9-6A99291EC830}" srcOrd="0" destOrd="0" presId="urn:microsoft.com/office/officeart/2005/8/layout/radial2"/>
    <dgm:cxn modelId="{18137AE0-3EC0-E24F-810F-46C53F093626}" srcId="{5E038D6E-65AB-1447-BCBC-90DE82B4E140}" destId="{CF71A61D-F8DF-E748-AB74-A7A194DDD7C1}" srcOrd="0" destOrd="0" parTransId="{45C24779-7D68-9A40-A22F-CB91094E27D9}" sibTransId="{292F1553-38A5-654C-BBAA-20B277ED310B}"/>
    <dgm:cxn modelId="{A4F8A7DE-A046-FF4A-9F6E-CC2F425616C6}" srcId="{1C9A949C-7FEE-384D-9BC1-31E4A8964D56}" destId="{D88D2E78-9EBB-1A4C-95B7-1B0C4CC3EFA6}" srcOrd="3" destOrd="0" parTransId="{A825155C-5CC1-864F-BDBC-98A54CE30CD2}" sibTransId="{B612405E-1C40-5643-ADAB-A21998D54764}"/>
    <dgm:cxn modelId="{54631840-3BBE-4755-9573-132E4158C68E}" type="presOf" srcId="{631C6E27-8046-D545-AFF1-FA54DE0531E5}" destId="{31E8F179-5075-9142-B83D-26F8B3C6A7A9}" srcOrd="0" destOrd="0" presId="urn:microsoft.com/office/officeart/2005/8/layout/radial2"/>
    <dgm:cxn modelId="{27CA6FF1-C58B-4307-940E-0B4C1826693C}" type="presOf" srcId="{EFB22B21-4C71-6D45-91F9-30A3435CCF55}" destId="{D5FBDA18-FAE5-CC4A-8800-D535FC490E93}" srcOrd="0" destOrd="0" presId="urn:microsoft.com/office/officeart/2005/8/layout/radial2"/>
    <dgm:cxn modelId="{2998E8D3-D66D-4841-A284-607011B0C468}" type="presParOf" srcId="{3495A00A-E9CA-9B4F-BB16-F0957D6862E6}" destId="{44894F47-6286-364A-9BEA-D0710FBE1B14}" srcOrd="0" destOrd="0" presId="urn:microsoft.com/office/officeart/2005/8/layout/radial2"/>
    <dgm:cxn modelId="{15C1985E-89BF-437F-92E2-6C36840FEC9E}" type="presParOf" srcId="{44894F47-6286-364A-9BEA-D0710FBE1B14}" destId="{8AD78F9F-6026-8A4C-8916-76457217CB72}" srcOrd="0" destOrd="0" presId="urn:microsoft.com/office/officeart/2005/8/layout/radial2"/>
    <dgm:cxn modelId="{DDD81B9D-4815-4508-88C0-FE6F6CD47E67}" type="presParOf" srcId="{8AD78F9F-6026-8A4C-8916-76457217CB72}" destId="{4A1E7478-4C2D-8942-AFBB-5A0BEB398A36}" srcOrd="0" destOrd="0" presId="urn:microsoft.com/office/officeart/2005/8/layout/radial2"/>
    <dgm:cxn modelId="{922464ED-4863-48DC-A48D-EBEE5182590B}" type="presParOf" srcId="{8AD78F9F-6026-8A4C-8916-76457217CB72}" destId="{F14660E7-DDD2-2249-9EF9-E70283328FBD}" srcOrd="1" destOrd="0" presId="urn:microsoft.com/office/officeart/2005/8/layout/radial2"/>
    <dgm:cxn modelId="{016F51DF-59F0-467C-BB98-E8F6985597E7}" type="presParOf" srcId="{44894F47-6286-364A-9BEA-D0710FBE1B14}" destId="{036B92F8-9572-F148-B35F-7505D4230463}" srcOrd="1" destOrd="0" presId="urn:microsoft.com/office/officeart/2005/8/layout/radial2"/>
    <dgm:cxn modelId="{2B58875B-B4E6-4FF0-9B31-6BD8E5DB0A70}" type="presParOf" srcId="{44894F47-6286-364A-9BEA-D0710FBE1B14}" destId="{CE14BE08-5D49-FC47-8E44-686A6765E40A}" srcOrd="2" destOrd="0" presId="urn:microsoft.com/office/officeart/2005/8/layout/radial2"/>
    <dgm:cxn modelId="{BCD0CA84-1F01-4A80-82CF-5F4B30D220BF}" type="presParOf" srcId="{CE14BE08-5D49-FC47-8E44-686A6765E40A}" destId="{0FB29B34-55CE-1A47-89DA-B8A4E536B962}" srcOrd="0" destOrd="0" presId="urn:microsoft.com/office/officeart/2005/8/layout/radial2"/>
    <dgm:cxn modelId="{4CE8A5AD-468A-4B93-A861-88DA043B6D32}" type="presParOf" srcId="{CE14BE08-5D49-FC47-8E44-686A6765E40A}" destId="{04AF18F7-D7E5-1A49-9F57-5D6D3E070FDB}" srcOrd="1" destOrd="0" presId="urn:microsoft.com/office/officeart/2005/8/layout/radial2"/>
    <dgm:cxn modelId="{33F01F30-7B6D-4269-8F31-5BFE7C907E6F}" type="presParOf" srcId="{44894F47-6286-364A-9BEA-D0710FBE1B14}" destId="{31E8F179-5075-9142-B83D-26F8B3C6A7A9}" srcOrd="3" destOrd="0" presId="urn:microsoft.com/office/officeart/2005/8/layout/radial2"/>
    <dgm:cxn modelId="{1EA630D8-7BDC-40E4-A191-748ECFCC10F2}" type="presParOf" srcId="{44894F47-6286-364A-9BEA-D0710FBE1B14}" destId="{CD3BC4F6-5435-464C-B94A-1A4DA395CA4E}" srcOrd="4" destOrd="0" presId="urn:microsoft.com/office/officeart/2005/8/layout/radial2"/>
    <dgm:cxn modelId="{AE395D17-5CD0-4206-9F92-3A7BEDE0DF12}" type="presParOf" srcId="{CD3BC4F6-5435-464C-B94A-1A4DA395CA4E}" destId="{F051346A-D278-694B-90E9-6A99291EC830}" srcOrd="0" destOrd="0" presId="urn:microsoft.com/office/officeart/2005/8/layout/radial2"/>
    <dgm:cxn modelId="{5A1D20D1-E67D-460E-8661-DAACB3807626}" type="presParOf" srcId="{CD3BC4F6-5435-464C-B94A-1A4DA395CA4E}" destId="{C08D5D73-1AEC-1646-BDB2-FDFB917446BA}" srcOrd="1" destOrd="0" presId="urn:microsoft.com/office/officeart/2005/8/layout/radial2"/>
    <dgm:cxn modelId="{323E652B-CC84-4EC4-9A5F-D36293C0E810}" type="presParOf" srcId="{44894F47-6286-364A-9BEA-D0710FBE1B14}" destId="{CE371FE8-3AD9-1E43-80A4-2CAB2124D704}" srcOrd="5" destOrd="0" presId="urn:microsoft.com/office/officeart/2005/8/layout/radial2"/>
    <dgm:cxn modelId="{F93C73A1-1C22-4045-8CD4-EA6EDE3FBA83}" type="presParOf" srcId="{44894F47-6286-364A-9BEA-D0710FBE1B14}" destId="{4E29C0AA-5612-B244-A1D5-5728ECE38656}" srcOrd="6" destOrd="0" presId="urn:microsoft.com/office/officeart/2005/8/layout/radial2"/>
    <dgm:cxn modelId="{542E78F5-3CCA-4A32-9659-88EB530710A0}" type="presParOf" srcId="{4E29C0AA-5612-B244-A1D5-5728ECE38656}" destId="{D5FBDA18-FAE5-CC4A-8800-D535FC490E93}" srcOrd="0" destOrd="0" presId="urn:microsoft.com/office/officeart/2005/8/layout/radial2"/>
    <dgm:cxn modelId="{645C5B1B-F6DC-4536-85A5-A8CCA763A628}" type="presParOf" srcId="{4E29C0AA-5612-B244-A1D5-5728ECE38656}" destId="{3DECD193-BE6C-BB4C-94E2-3C5EF2349065}" srcOrd="1" destOrd="0" presId="urn:microsoft.com/office/officeart/2005/8/layout/radial2"/>
    <dgm:cxn modelId="{BD73E688-B156-4511-B04A-20BA8117302F}" type="presParOf" srcId="{44894F47-6286-364A-9BEA-D0710FBE1B14}" destId="{36743765-E4EA-6E42-BBF8-269CA36A7EBF}" srcOrd="7" destOrd="0" presId="urn:microsoft.com/office/officeart/2005/8/layout/radial2"/>
    <dgm:cxn modelId="{5D048BDE-F2FE-47A2-A7D5-9D462A74E8E0}" type="presParOf" srcId="{44894F47-6286-364A-9BEA-D0710FBE1B14}" destId="{DE3C4378-754A-EB47-B486-30B4A6577E75}" srcOrd="8" destOrd="0" presId="urn:microsoft.com/office/officeart/2005/8/layout/radial2"/>
    <dgm:cxn modelId="{1B0B19D7-8622-4FEA-A5B7-4958DBE66BCA}" type="presParOf" srcId="{DE3C4378-754A-EB47-B486-30B4A6577E75}" destId="{A8F1D706-60AB-6A45-844E-43FD5C2E9A33}" srcOrd="0" destOrd="0" presId="urn:microsoft.com/office/officeart/2005/8/layout/radial2"/>
    <dgm:cxn modelId="{4F1B6B1D-899E-4CED-AE96-45A0155FA160}" type="presParOf" srcId="{DE3C4378-754A-EB47-B486-30B4A6577E75}" destId="{7F1DF9F4-FBB8-2945-81D7-A2E7D5B791C4}" srcOrd="1" destOrd="0" presId="urn:microsoft.com/office/officeart/2005/8/layout/radial2"/>
  </dgm:cxnLst>
  <dgm:bg>
    <a:effectLst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3765-E4EA-6E42-BBF8-269CA36A7EBF}">
      <dsp:nvSpPr>
        <dsp:cNvPr id="0" name=""/>
        <dsp:cNvSpPr/>
      </dsp:nvSpPr>
      <dsp:spPr>
        <a:xfrm rot="3715030">
          <a:off x="1578474" y="2839615"/>
          <a:ext cx="674508" cy="50976"/>
        </a:xfrm>
        <a:custGeom>
          <a:avLst/>
          <a:gdLst/>
          <a:ahLst/>
          <a:cxnLst/>
          <a:rect l="0" t="0" r="0" b="0"/>
          <a:pathLst>
            <a:path>
              <a:moveTo>
                <a:pt x="0" y="25488"/>
              </a:moveTo>
              <a:lnTo>
                <a:pt x="674508" y="25488"/>
              </a:lnTo>
            </a:path>
          </a:pathLst>
        </a:cu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371FE8-3AD9-1E43-80A4-2CAB2124D704}">
      <dsp:nvSpPr>
        <dsp:cNvPr id="0" name=""/>
        <dsp:cNvSpPr/>
      </dsp:nvSpPr>
      <dsp:spPr>
        <a:xfrm rot="1406175">
          <a:off x="1984372" y="2330736"/>
          <a:ext cx="436025" cy="50976"/>
        </a:xfrm>
        <a:custGeom>
          <a:avLst/>
          <a:gdLst/>
          <a:ahLst/>
          <a:cxnLst/>
          <a:rect l="0" t="0" r="0" b="0"/>
          <a:pathLst>
            <a:path>
              <a:moveTo>
                <a:pt x="0" y="25488"/>
              </a:moveTo>
              <a:lnTo>
                <a:pt x="436025" y="25488"/>
              </a:lnTo>
            </a:path>
          </a:pathLst>
        </a:cu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8F179-5075-9142-B83D-26F8B3C6A7A9}">
      <dsp:nvSpPr>
        <dsp:cNvPr id="0" name=""/>
        <dsp:cNvSpPr/>
      </dsp:nvSpPr>
      <dsp:spPr>
        <a:xfrm rot="20271575">
          <a:off x="1985955" y="1718075"/>
          <a:ext cx="444890" cy="50976"/>
        </a:xfrm>
        <a:custGeom>
          <a:avLst/>
          <a:gdLst/>
          <a:ahLst/>
          <a:cxnLst/>
          <a:rect l="0" t="0" r="0" b="0"/>
          <a:pathLst>
            <a:path>
              <a:moveTo>
                <a:pt x="0" y="25488"/>
              </a:moveTo>
              <a:lnTo>
                <a:pt x="444890" y="25488"/>
              </a:lnTo>
            </a:path>
          </a:pathLst>
        </a:cu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B92F8-9572-F148-B35F-7505D4230463}">
      <dsp:nvSpPr>
        <dsp:cNvPr id="0" name=""/>
        <dsp:cNvSpPr/>
      </dsp:nvSpPr>
      <dsp:spPr>
        <a:xfrm rot="17961735">
          <a:off x="1596572" y="1189471"/>
          <a:ext cx="689354" cy="50976"/>
        </a:xfrm>
        <a:custGeom>
          <a:avLst/>
          <a:gdLst/>
          <a:ahLst/>
          <a:cxnLst/>
          <a:rect l="0" t="0" r="0" b="0"/>
          <a:pathLst>
            <a:path>
              <a:moveTo>
                <a:pt x="0" y="25488"/>
              </a:moveTo>
              <a:lnTo>
                <a:pt x="689354" y="25488"/>
              </a:lnTo>
            </a:path>
          </a:pathLst>
        </a:cu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4660E7-DDD2-2249-9EF9-E70283328FBD}">
      <dsp:nvSpPr>
        <dsp:cNvPr id="0" name=""/>
        <dsp:cNvSpPr/>
      </dsp:nvSpPr>
      <dsp:spPr>
        <a:xfrm>
          <a:off x="128057" y="866191"/>
          <a:ext cx="2179084" cy="21790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>
          <a:bevelT w="1016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B29B34-55CE-1A47-89DA-B8A4E536B962}">
      <dsp:nvSpPr>
        <dsp:cNvPr id="0" name=""/>
        <dsp:cNvSpPr/>
      </dsp:nvSpPr>
      <dsp:spPr>
        <a:xfrm>
          <a:off x="1839497" y="-79675"/>
          <a:ext cx="1062481" cy="10624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Purpose, Scope, Vision and Goals</a:t>
          </a:r>
        </a:p>
      </dsp:txBody>
      <dsp:txXfrm>
        <a:off x="1995094" y="75922"/>
        <a:ext cx="751287" cy="751287"/>
      </dsp:txXfrm>
    </dsp:sp>
    <dsp:sp modelId="{04AF18F7-D7E5-1A49-9F57-5D6D3E070FDB}">
      <dsp:nvSpPr>
        <dsp:cNvPr id="0" name=""/>
        <dsp:cNvSpPr/>
      </dsp:nvSpPr>
      <dsp:spPr>
        <a:xfrm>
          <a:off x="2791419" y="-79675"/>
          <a:ext cx="1593721" cy="1062481"/>
        </a:xfrm>
        <a:prstGeom prst="rect">
          <a:avLst/>
        </a:prstGeom>
        <a:noFill/>
        <a:ln>
          <a:noFill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rgbClr val="3366FF"/>
            </a:solidFill>
          </a:endParaRPr>
        </a:p>
      </dsp:txBody>
      <dsp:txXfrm>
        <a:off x="2791419" y="-79675"/>
        <a:ext cx="1593721" cy="1062481"/>
      </dsp:txXfrm>
    </dsp:sp>
    <dsp:sp modelId="{F051346A-D278-694B-90E9-6A99291EC830}">
      <dsp:nvSpPr>
        <dsp:cNvPr id="0" name=""/>
        <dsp:cNvSpPr/>
      </dsp:nvSpPr>
      <dsp:spPr>
        <a:xfrm>
          <a:off x="2375271" y="928275"/>
          <a:ext cx="1062481" cy="10624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Cross-Cutting Themes</a:t>
          </a:r>
          <a:endParaRPr lang="en-US" sz="1200" b="1" kern="1200" dirty="0"/>
        </a:p>
      </dsp:txBody>
      <dsp:txXfrm>
        <a:off x="2530868" y="1083872"/>
        <a:ext cx="751287" cy="751287"/>
      </dsp:txXfrm>
    </dsp:sp>
    <dsp:sp modelId="{C08D5D73-1AEC-1646-BDB2-FDFB917446BA}">
      <dsp:nvSpPr>
        <dsp:cNvPr id="0" name=""/>
        <dsp:cNvSpPr/>
      </dsp:nvSpPr>
      <dsp:spPr>
        <a:xfrm>
          <a:off x="3327192" y="928275"/>
          <a:ext cx="1593721" cy="1062481"/>
        </a:xfrm>
        <a:prstGeom prst="rect">
          <a:avLst/>
        </a:prstGeom>
        <a:noFill/>
        <a:ln>
          <a:noFill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rgbClr val="3366FF"/>
            </a:solidFill>
          </a:endParaRPr>
        </a:p>
      </dsp:txBody>
      <dsp:txXfrm>
        <a:off x="3327192" y="928275"/>
        <a:ext cx="1593721" cy="1062481"/>
      </dsp:txXfrm>
    </dsp:sp>
    <dsp:sp modelId="{D5FBDA18-FAE5-CC4A-8800-D535FC490E93}">
      <dsp:nvSpPr>
        <dsp:cNvPr id="0" name=""/>
        <dsp:cNvSpPr/>
      </dsp:nvSpPr>
      <dsp:spPr>
        <a:xfrm>
          <a:off x="2358586" y="2122983"/>
          <a:ext cx="1062481" cy="10624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National and Regional</a:t>
          </a:r>
          <a:endParaRPr lang="en-US" sz="1200" b="1" kern="1200" dirty="0"/>
        </a:p>
      </dsp:txBody>
      <dsp:txXfrm>
        <a:off x="2514183" y="2278580"/>
        <a:ext cx="751287" cy="751287"/>
      </dsp:txXfrm>
    </dsp:sp>
    <dsp:sp modelId="{3DECD193-BE6C-BB4C-94E2-3C5EF2349065}">
      <dsp:nvSpPr>
        <dsp:cNvPr id="0" name=""/>
        <dsp:cNvSpPr/>
      </dsp:nvSpPr>
      <dsp:spPr>
        <a:xfrm>
          <a:off x="3310508" y="2122983"/>
          <a:ext cx="1593721" cy="1062481"/>
        </a:xfrm>
        <a:prstGeom prst="rect">
          <a:avLst/>
        </a:prstGeom>
        <a:noFill/>
        <a:ln>
          <a:noFill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rgbClr val="3366FF"/>
            </a:solidFill>
          </a:endParaRPr>
        </a:p>
      </dsp:txBody>
      <dsp:txXfrm>
        <a:off x="3310508" y="2122983"/>
        <a:ext cx="1593721" cy="1062481"/>
      </dsp:txXfrm>
    </dsp:sp>
    <dsp:sp modelId="{A8F1D706-60AB-6A45-844E-43FD5C2E9A33}">
      <dsp:nvSpPr>
        <dsp:cNvPr id="0" name=""/>
        <dsp:cNvSpPr/>
      </dsp:nvSpPr>
      <dsp:spPr>
        <a:xfrm>
          <a:off x="1793330" y="3100108"/>
          <a:ext cx="1062481" cy="10624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Operations and Business Concepts</a:t>
          </a:r>
          <a:endParaRPr lang="en-US" sz="1200" b="1" kern="1200" dirty="0"/>
        </a:p>
      </dsp:txBody>
      <dsp:txXfrm>
        <a:off x="1948927" y="3255705"/>
        <a:ext cx="751287" cy="751287"/>
      </dsp:txXfrm>
    </dsp:sp>
    <dsp:sp modelId="{7F1DF9F4-FBB8-2945-81D7-A2E7D5B791C4}">
      <dsp:nvSpPr>
        <dsp:cNvPr id="0" name=""/>
        <dsp:cNvSpPr/>
      </dsp:nvSpPr>
      <dsp:spPr>
        <a:xfrm>
          <a:off x="2745251" y="3100108"/>
          <a:ext cx="1593721" cy="1062481"/>
        </a:xfrm>
        <a:prstGeom prst="rect">
          <a:avLst/>
        </a:prstGeom>
        <a:noFill/>
        <a:ln>
          <a:noFill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rgbClr val="3366FF"/>
            </a:solidFill>
          </a:endParaRPr>
        </a:p>
      </dsp:txBody>
      <dsp:txXfrm>
        <a:off x="2745251" y="3100108"/>
        <a:ext cx="1593721" cy="1062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445D7-5AB9-4076-8D8A-83B9639633FC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983D6-5C3D-406D-B461-F7D5B6423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48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7812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/>
              <a:buChar char="•"/>
            </a:pPr>
            <a:r>
              <a:rPr lang="en-US" dirty="0" smtClean="0"/>
              <a:t>THERE’S A MAJOR GEOGRAPHIC GAP – WE DON’T FORECAST ALONG THE COAST</a:t>
            </a:r>
          </a:p>
          <a:p>
            <a:pPr marL="174982" indent="-174982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lIns="93324" tIns="46662" rIns="93324" bIns="46662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fld id="{32B93D78-3E27-4C5F-8596-4E05AD10988C}" type="slidenum">
              <a:rPr lang="en-US" sz="3200" b="1" i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3200" b="1" i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905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7238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5225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195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98675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14AB998-37B3-4B06-A779-641A938B5D8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363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5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108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478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596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034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266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902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457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612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954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68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99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38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422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149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410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37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DF0B-4DE8-45E8-B47D-EB51057D1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4F18-5444-48F8-9F44-832E2C4A2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016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DF0B-4DE8-45E8-B47D-EB51057D1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4F18-5444-48F8-9F44-832E2C4A2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425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DF0B-4DE8-45E8-B47D-EB51057D1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4F18-5444-48F8-9F44-832E2C4A2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095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DF0B-4DE8-45E8-B47D-EB51057D1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4F18-5444-48F8-9F44-832E2C4A2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953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DF0B-4DE8-45E8-B47D-EB51057D1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4F18-5444-48F8-9F44-832E2C4A2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650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DF0B-4DE8-45E8-B47D-EB51057D1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4F18-5444-48F8-9F44-832E2C4A2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40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5046404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DF0B-4DE8-45E8-B47D-EB51057D1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4F18-5444-48F8-9F44-832E2C4A2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954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DF0B-4DE8-45E8-B47D-EB51057D1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4F18-5444-48F8-9F44-832E2C4A2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9948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DF0B-4DE8-45E8-B47D-EB51057D1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4F18-5444-48F8-9F44-832E2C4A2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794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DF0B-4DE8-45E8-B47D-EB51057D1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4F18-5444-48F8-9F44-832E2C4A2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781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DF0B-4DE8-45E8-B47D-EB51057D1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4F18-5444-48F8-9F44-832E2C4A2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104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9423DE-276A-45A9-B977-370EB3D599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31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1C8FFD-CFBA-4F6F-B20C-E20DD3F3CD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15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4C63F-BE40-4617-AAC6-507E18B42A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526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04928D-215E-4E6F-9C4F-0F259D8F40D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513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BC29B-F897-40B2-884C-00B5E22A10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1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12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7551218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99FE8F-69B1-4A86-A4A6-BD5BC593D1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256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510585-02B6-4288-86F6-7B125D95E2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67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1DCA5-176E-451A-9BE4-4AD0EB3482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731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9F6AC5-01B7-42A6-A14A-9B9D6E5EF1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8170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52BF90-13F6-485C-98D1-A67FBF433F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066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B42994-4B65-4F90-A07A-4F5C7F724D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915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8AE56-D0C2-486B-82AB-733780330B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414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A00A8-6910-42C6-8783-C300C1D6DE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89AF-4FE8-4D06-9475-EE91BF59B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7596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A00A8-6910-42C6-8783-C300C1D6DE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89AF-4FE8-4D06-9475-EE91BF59B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421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A00A8-6910-42C6-8783-C300C1D6DE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89AF-4FE8-4D06-9475-EE91BF59B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31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752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A00A8-6910-42C6-8783-C300C1D6DE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89AF-4FE8-4D06-9475-EE91BF59B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3577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A00A8-6910-42C6-8783-C300C1D6DE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89AF-4FE8-4D06-9475-EE91BF59B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420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A00A8-6910-42C6-8783-C300C1D6DE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89AF-4FE8-4D06-9475-EE91BF59B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084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A00A8-6910-42C6-8783-C300C1D6DE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89AF-4FE8-4D06-9475-EE91BF59B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291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A00A8-6910-42C6-8783-C300C1D6DE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89AF-4FE8-4D06-9475-EE91BF59B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986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A00A8-6910-42C6-8783-C300C1D6DE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89AF-4FE8-4D06-9475-EE91BF59B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4972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A00A8-6910-42C6-8783-C300C1D6DE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89AF-4FE8-4D06-9475-EE91BF59B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793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A00A8-6910-42C6-8783-C300C1D6DE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89AF-4FE8-4D06-9475-EE91BF59B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671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009C-3CBF-5247-AF17-4C1938944F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AAC2-72D4-7741-AEC6-C0D6F8F8F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3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046894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BB0B-A469-684D-A0E4-B212875F0F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5210-EFBA-EE40-971E-15DDDAA9C4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F8DD-B3B6-BB4C-8865-9A19E2E1E8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751D-F7F9-374E-841A-6861913C13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1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004F-435F-2C4C-90A9-0B23A0251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7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D733-CFF9-1049-954F-19CF75C880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E41B-F91F-4D4C-8C20-A105390F72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8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9C44-78DA-8C49-A3D9-34997ECD6A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C7AC-17AD-3348-B1B5-7E93EE63A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533857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12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61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6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7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49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20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73293078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12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95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102205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8374430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412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2118679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7342260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1380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091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07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39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003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62150454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24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24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7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355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40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7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957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404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92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96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30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993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3280222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6332212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407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1050952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177804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3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3018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98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372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944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4051845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65412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68049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822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849603536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2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38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906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448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966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087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474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964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223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5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01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35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280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917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142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4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219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592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242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223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449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701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12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211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606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502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817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097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244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039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874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83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101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136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096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882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989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0482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76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076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559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2697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264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39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3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5.tif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58BDB-C9C2-4417-AC87-A62527E4209E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1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3DF0B-4DE8-45E8-B47D-EB51057D1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34F18-5444-48F8-9F44-832E2C4A2D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2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54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032" name="Picture 5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3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32" y="3775"/>
              <a:ext cx="1670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17CB81-8A6B-47D1-9E29-7DFF7560F5AF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34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A00A8-6910-42C6-8783-C300C1D6DE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789AF-4FE8-4D06-9475-EE91BF59B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3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1F01-3804-F24B-BDF1-82CAB97F0D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4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1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1946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3027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8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9264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3197B-2328-4929-A61A-B76DE8033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245F0-E882-4BEA-8F38-2EFA471C5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5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5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3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chnology_readiness_leve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arcgis.com/home/webmap/viewer.html?webmap=2c30160429984a59873f26b9d118dbfe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caee.utexas.edu/prof/maidment/CE397Flood/Assignment2/NFIEGeo.pdf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tatsnldas.azurewebsites.net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demo.tethys.ci-water.org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0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weather.gov/ahps2/inundation/inundation_google.php?gage=atit2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rricane_Ivan#Alabama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mpaR6YUxiA&amp;feature=youtube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1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mpaR6YUxiA&amp;feature=youtub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f.gov/about/transformative_research/definition.jsp" TargetMode="Externa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215484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National Flood Interoperability Experiment (NFIE)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38466"/>
            <a:ext cx="7772400" cy="3552907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Prepared by David R. Maidment</a:t>
            </a:r>
            <a:br>
              <a:rPr lang="en-US" dirty="0" smtClean="0"/>
            </a:br>
            <a:r>
              <a:rPr lang="en-US" dirty="0" smtClean="0"/>
              <a:t>Center for Research in Water Resources</a:t>
            </a:r>
            <a:br>
              <a:rPr lang="en-US" dirty="0" smtClean="0"/>
            </a:br>
            <a:r>
              <a:rPr lang="en-US" dirty="0" smtClean="0"/>
              <a:t>University of Texas at Austin</a:t>
            </a:r>
          </a:p>
          <a:p>
            <a:endParaRPr lang="en-US" dirty="0"/>
          </a:p>
          <a:p>
            <a:r>
              <a:rPr lang="en-US" dirty="0" smtClean="0"/>
              <a:t>Presented at the Engineering Research and Development Center, US Army Corps of Engineers,</a:t>
            </a:r>
          </a:p>
          <a:p>
            <a:r>
              <a:rPr lang="en-US" dirty="0" smtClean="0"/>
              <a:t>Vicksburg, MS </a:t>
            </a:r>
          </a:p>
          <a:p>
            <a:endParaRPr lang="en-US" dirty="0"/>
          </a:p>
          <a:p>
            <a:r>
              <a:rPr lang="en-US" dirty="0" smtClean="0"/>
              <a:t>20 March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 Summer Institute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573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Runs from June 1 to July 17</a:t>
            </a:r>
          </a:p>
          <a:p>
            <a:pPr lvl="1"/>
            <a:r>
              <a:rPr lang="en-US" dirty="0" smtClean="0"/>
              <a:t>Kickoff Event, week of June 1</a:t>
            </a:r>
          </a:p>
          <a:p>
            <a:pPr lvl="1"/>
            <a:r>
              <a:rPr lang="en-US" dirty="0" smtClean="0"/>
              <a:t>Capstone conference July 15-17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48 graduate students and post-docs from 15 Universities: </a:t>
            </a:r>
            <a:r>
              <a:rPr lang="en-US" sz="2600" dirty="0" smtClean="0"/>
              <a:t>Alabama</a:t>
            </a:r>
            <a:r>
              <a:rPr lang="en-US" sz="2600" dirty="0"/>
              <a:t>, Texas (Arlington, Austin), Utah State, SUNY Syracuse, BYU, Colorado (Boulder), Illinois (Urbana-Champaign), Purdue, Oklahoma, Iowa, Michigan State, Arizona, Alaska (Fairbanks), Tufts</a:t>
            </a: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1979629" y="5033784"/>
            <a:ext cx="5846570" cy="17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71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the Experiment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5996"/>
            <a:ext cx="7886700" cy="4630967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Close the gap </a:t>
            </a:r>
            <a:r>
              <a:rPr lang="en-US" dirty="0" smtClean="0"/>
              <a:t>between National Flood Forecasting and Local Emergency Response</a:t>
            </a:r>
          </a:p>
          <a:p>
            <a:r>
              <a:rPr lang="en-US" dirty="0" smtClean="0"/>
              <a:t>Demonstrate forecasting of flood impacts at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“stream and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street level”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3276" y="3424139"/>
            <a:ext cx="3066735" cy="2663551"/>
            <a:chOff x="1821764" y="3368383"/>
            <a:chExt cx="3066735" cy="2663551"/>
          </a:xfrm>
        </p:grpSpPr>
        <p:sp>
          <p:nvSpPr>
            <p:cNvPr id="4" name="Curved Right Arrow 3"/>
            <p:cNvSpPr/>
            <p:nvPr/>
          </p:nvSpPr>
          <p:spPr>
            <a:xfrm>
              <a:off x="1821764" y="3479896"/>
              <a:ext cx="941142" cy="24644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Curved Left Arrow 4"/>
            <p:cNvSpPr/>
            <p:nvPr/>
          </p:nvSpPr>
          <p:spPr>
            <a:xfrm flipV="1">
              <a:off x="3981790" y="3368383"/>
              <a:ext cx="906709" cy="2575932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31386" y="3368383"/>
              <a:ext cx="1046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National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00319" y="5662602"/>
              <a:ext cx="683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Local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3166" y="3380026"/>
            <a:ext cx="4553875" cy="2734104"/>
            <a:chOff x="3405204" y="3441217"/>
            <a:chExt cx="4553875" cy="2734104"/>
          </a:xfrm>
        </p:grpSpPr>
        <p:grpSp>
          <p:nvGrpSpPr>
            <p:cNvPr id="14" name="Group 13"/>
            <p:cNvGrpSpPr/>
            <p:nvPr/>
          </p:nvGrpSpPr>
          <p:grpSpPr>
            <a:xfrm>
              <a:off x="3405204" y="3441217"/>
              <a:ext cx="4553875" cy="1015663"/>
              <a:chOff x="3560401" y="3489200"/>
              <a:chExt cx="4553875" cy="101566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490790" y="3489200"/>
                <a:ext cx="2413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Weather and Hydrology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60401" y="3858532"/>
                <a:ext cx="4553875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National Weather Service and federal agencies</a:t>
                </a:r>
              </a:p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National Water Center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490636" y="5098857"/>
              <a:ext cx="4333307" cy="1076464"/>
              <a:chOff x="3770489" y="5234296"/>
              <a:chExt cx="4333307" cy="107646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770489" y="5234296"/>
                <a:ext cx="43333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River Flooding and Emergency Response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35042" y="5664429"/>
                <a:ext cx="3404202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Local, State and Regional Agencies</a:t>
                </a:r>
              </a:p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Citizens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081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Readiness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85800" y="1483854"/>
            <a:ext cx="3886200" cy="4351337"/>
          </a:xfrm>
        </p:spPr>
        <p:txBody>
          <a:bodyPr/>
          <a:lstStyle/>
          <a:p>
            <a:r>
              <a:rPr lang="en-US" dirty="0" smtClean="0"/>
              <a:t>The NFIE is a research effort</a:t>
            </a:r>
          </a:p>
          <a:p>
            <a:r>
              <a:rPr lang="en-US" dirty="0" smtClean="0"/>
              <a:t>It will not create an operational system</a:t>
            </a:r>
          </a:p>
          <a:p>
            <a:r>
              <a:rPr lang="en-US" dirty="0" smtClean="0"/>
              <a:t>It will not produce public forecast information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480" y="1470582"/>
            <a:ext cx="3230870" cy="52228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8165" y="4703974"/>
            <a:ext cx="6438507" cy="11312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3152" y="4903997"/>
            <a:ext cx="10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NFIE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1743" y="6179275"/>
            <a:ext cx="6260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en.wikipedia.org/wiki/Technology_readiness_level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25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152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NFIE Conceptual Framework…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34649" y="5486400"/>
              <a:ext cx="4198507" cy="309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NFIE-Services: </a:t>
              </a:r>
              <a:r>
                <a:rPr lang="en-US" dirty="0">
                  <a:solidFill>
                    <a:prstClr val="black"/>
                  </a:solidFill>
                </a:rPr>
                <a:t>Web services for flood information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NFIE-Geo: </a:t>
              </a:r>
              <a:r>
                <a:rPr lang="en-US" dirty="0">
                  <a:solidFill>
                    <a:prstClr val="black"/>
                  </a:solidFill>
                </a:rPr>
                <a:t>National geospatial framework for hydrology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NFIE-Hydro: </a:t>
              </a:r>
              <a:r>
                <a:rPr lang="en-US" dirty="0">
                  <a:solidFill>
                    <a:prstClr val="black"/>
                  </a:solidFill>
                </a:rPr>
                <a:t>National high spatial resolution hydrologic forecasting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90" y="4059201"/>
              <a:ext cx="1897273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NFIE-River: </a:t>
              </a:r>
              <a:r>
                <a:rPr lang="en-US" dirty="0">
                  <a:solidFill>
                    <a:prstClr val="black"/>
                  </a:solidFill>
                </a:rPr>
                <a:t>River</a:t>
              </a:r>
              <a:r>
                <a:rPr lang="en-US" dirty="0">
                  <a:solidFill>
                    <a:srgbClr val="1F497D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</a:rPr>
                <a:t>channel information and real-time flood inundation mapping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NFIE-Response: </a:t>
              </a:r>
              <a:r>
                <a:rPr lang="en-US" dirty="0">
                  <a:solidFill>
                    <a:prstClr val="black"/>
                  </a:solidFill>
                </a:rPr>
                <a:t>Wide area planning for flood emergency response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4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72235" y="1963615"/>
            <a:ext cx="2491068" cy="363415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152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NFIE </a:t>
            </a:r>
            <a:r>
              <a:rPr lang="en-US" dirty="0" smtClean="0"/>
              <a:t>Continental scale…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34649" y="5486400"/>
              <a:ext cx="4198507" cy="309762"/>
            </a:xfrm>
            <a:prstGeom prst="rect">
              <a:avLst/>
            </a:prstGeom>
            <a:pattFill prst="pct25">
              <a:fgClr>
                <a:schemeClr val="accent1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NFIE-Services: </a:t>
              </a:r>
              <a:r>
                <a:rPr lang="en-US" dirty="0">
                  <a:solidFill>
                    <a:prstClr val="black"/>
                  </a:solidFill>
                </a:rPr>
                <a:t>Web services for flood information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NFIE-Geo: </a:t>
              </a:r>
              <a:r>
                <a:rPr lang="en-US" dirty="0">
                  <a:solidFill>
                    <a:prstClr val="black"/>
                  </a:solidFill>
                </a:rPr>
                <a:t>National geospatial framework for hydrology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NFIE-Hydro: </a:t>
              </a:r>
              <a:r>
                <a:rPr lang="en-US" dirty="0">
                  <a:solidFill>
                    <a:prstClr val="black"/>
                  </a:solidFill>
                </a:rPr>
                <a:t>National high spatial resolution hydrologic forecasting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90" y="4059201"/>
              <a:ext cx="1897273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NFIE-River: </a:t>
              </a:r>
              <a:r>
                <a:rPr lang="en-US" dirty="0">
                  <a:solidFill>
                    <a:prstClr val="black"/>
                  </a:solidFill>
                </a:rPr>
                <a:t>River</a:t>
              </a:r>
              <a:r>
                <a:rPr lang="en-US" dirty="0">
                  <a:solidFill>
                    <a:srgbClr val="1F497D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</a:rPr>
                <a:t>channel information and real-time flood inundation mapping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NFIE-Response: </a:t>
              </a:r>
              <a:r>
                <a:rPr lang="en-US" dirty="0">
                  <a:solidFill>
                    <a:prstClr val="black"/>
                  </a:solidFill>
                </a:rPr>
                <a:t>Wide area planning for flood emergency response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13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6" y="1690701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21" y="1633999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oo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9297" y="3440734"/>
            <a:ext cx="1992086" cy="1883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871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3679" y="4865925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10" y="355384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Elevation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Hydrography Dataset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3756" y="439991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Land Cover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3757" y="3547333"/>
            <a:ext cx="320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Watershed Boundary Dataset</a:t>
            </a:r>
          </a:p>
        </p:txBody>
      </p:sp>
      <p:sp>
        <p:nvSpPr>
          <p:cNvPr id="14" name="Right Arrow 13"/>
          <p:cNvSpPr/>
          <p:nvPr/>
        </p:nvSpPr>
        <p:spPr>
          <a:xfrm rot="1920000">
            <a:off x="2532190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8700000">
            <a:off x="5102950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2900000">
            <a:off x="4936721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-2220000">
            <a:off x="2786328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3525" y="1698642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NHDPlus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Geospatial foundation for a national water data infrastructure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53819" y="2237917"/>
            <a:ext cx="31721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2.67 million </a:t>
            </a:r>
            <a:r>
              <a:rPr lang="en-US" sz="1400" dirty="0" smtClean="0">
                <a:solidFill>
                  <a:prstClr val="black"/>
                </a:solidFill>
              </a:rPr>
              <a:t>reach catchments in US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average </a:t>
            </a:r>
            <a:r>
              <a:rPr lang="en-US" sz="1400" dirty="0">
                <a:solidFill>
                  <a:prstClr val="black"/>
                </a:solidFill>
              </a:rPr>
              <a:t>area 3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  <a:r>
              <a:rPr lang="en-US" sz="1400" baseline="30000" dirty="0" smtClean="0">
                <a:solidFill>
                  <a:prstClr val="black"/>
                </a:solidFill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reach length 2 km</a:t>
            </a:r>
          </a:p>
        </p:txBody>
      </p:sp>
    </p:spTree>
    <p:extLst>
      <p:ext uri="{BB962C8B-B14F-4D97-AF65-F5344CB8AC3E}">
        <p14:creationId xmlns:p14="http://schemas.microsoft.com/office/powerpoint/2010/main" val="193569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Open Water Data Initiative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84133" y="1203891"/>
            <a:ext cx="3583017" cy="425971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Subcommittee on Spatial Water Data leads this effort</a:t>
            </a:r>
          </a:p>
          <a:p>
            <a:r>
              <a:rPr lang="en-US" dirty="0" smtClean="0"/>
              <a:t>Al Rea (USGS) and Ed Clark (NWS) are co-chairs</a:t>
            </a:r>
          </a:p>
          <a:p>
            <a:r>
              <a:rPr lang="en-US" dirty="0" smtClean="0"/>
              <a:t>This reports to both FGDC and ACWI</a:t>
            </a:r>
          </a:p>
          <a:p>
            <a:r>
              <a:rPr lang="en-US" dirty="0" smtClean="0"/>
              <a:t>Sponsoring a series of “experiments” with water information services</a:t>
            </a:r>
          </a:p>
          <a:p>
            <a:r>
              <a:rPr lang="en-US" dirty="0" smtClean="0"/>
              <a:t>NFIE is one of these experiments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45" y="1662113"/>
            <a:ext cx="2149475" cy="29670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37" y="5786438"/>
            <a:ext cx="4903859" cy="41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46" y="4902994"/>
            <a:ext cx="2724150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Bent Arrow 7"/>
          <p:cNvSpPr/>
          <p:nvPr/>
        </p:nvSpPr>
        <p:spPr>
          <a:xfrm rot="5400000">
            <a:off x="6578600" y="3302000"/>
            <a:ext cx="1295400" cy="13589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0815" y="287208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Chair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64525" y="1764506"/>
            <a:ext cx="2753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Anne Castle, </a:t>
            </a:r>
            <a:r>
              <a:rPr lang="en-US" dirty="0" smtClean="0">
                <a:solidFill>
                  <a:prstClr val="black"/>
                </a:solidFill>
              </a:rPr>
              <a:t>Former </a:t>
            </a:r>
            <a:r>
              <a:rPr lang="en-US" dirty="0" err="1" smtClean="0">
                <a:solidFill>
                  <a:prstClr val="black"/>
                </a:solidFill>
              </a:rPr>
              <a:t>Asst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Secretary for Water and Science, </a:t>
            </a:r>
            <a:r>
              <a:rPr lang="en-US" dirty="0" err="1">
                <a:solidFill>
                  <a:prstClr val="black"/>
                </a:solidFill>
              </a:rPr>
              <a:t>Dept</a:t>
            </a:r>
            <a:r>
              <a:rPr lang="en-US" dirty="0">
                <a:solidFill>
                  <a:prstClr val="black"/>
                </a:solidFill>
              </a:rPr>
              <a:t> of Interior</a:t>
            </a:r>
          </a:p>
        </p:txBody>
      </p:sp>
    </p:spTree>
    <p:extLst>
      <p:ext uri="{BB962C8B-B14F-4D97-AF65-F5344CB8AC3E}">
        <p14:creationId xmlns:p14="http://schemas.microsoft.com/office/powerpoint/2010/main" val="2432196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88" y="457200"/>
            <a:ext cx="8392886" cy="484632"/>
          </a:xfrm>
        </p:spPr>
        <p:txBody>
          <a:bodyPr>
            <a:noAutofit/>
          </a:bodyPr>
          <a:lstStyle/>
          <a:p>
            <a:r>
              <a:rPr lang="en-US" sz="2400" dirty="0" smtClean="0"/>
              <a:t>NFIE-Geo for National Flood Interoperability Experiment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endParaRPr lang="en-US" sz="2400" b="1" i="1" dirty="0"/>
          </a:p>
        </p:txBody>
      </p:sp>
      <p:pic>
        <p:nvPicPr>
          <p:cNvPr id="7" name="Picture 6" descr="zoom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7483" y="4664797"/>
            <a:ext cx="2082669" cy="196898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Enhanced geospatial database for a national water data infrastructure</a:t>
            </a:r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2" y="2895600"/>
            <a:ext cx="2554977" cy="1343926"/>
            <a:chOff x="264423" y="4781294"/>
            <a:chExt cx="2554977" cy="134392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23" y="4781294"/>
              <a:ext cx="2554977" cy="1343926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23" y="5843885"/>
              <a:ext cx="771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3134894" y="1461532"/>
            <a:ext cx="2798021" cy="2496241"/>
            <a:chOff x="263205" y="1393463"/>
            <a:chExt cx="2798021" cy="2496241"/>
          </a:xfrm>
        </p:grpSpPr>
        <p:pic>
          <p:nvPicPr>
            <p:cNvPr id="22" name="Picture 21" descr="RFCCHps_t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70489" y="3432504"/>
              <a:ext cx="1524000" cy="4572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NWS Basins and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Forecast Points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74" y="2709641"/>
              <a:ext cx="699051" cy="699051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770489" y="4508355"/>
            <a:ext cx="1524000" cy="457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USGS Water Watch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Points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248400" y="2667007"/>
            <a:ext cx="2422798" cy="2203325"/>
            <a:chOff x="5702439" y="2006725"/>
            <a:chExt cx="2422798" cy="220332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439" y="2006725"/>
              <a:ext cx="2422798" cy="161116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6151838" y="3752850"/>
              <a:ext cx="1524000" cy="4572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National Flood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Hazard Layer</a:t>
              </a:r>
            </a:p>
          </p:txBody>
        </p:sp>
      </p:grpSp>
      <p:sp>
        <p:nvSpPr>
          <p:cNvPr id="26" name="Down Arrow 25"/>
          <p:cNvSpPr/>
          <p:nvPr/>
        </p:nvSpPr>
        <p:spPr bwMode="auto">
          <a:xfrm>
            <a:off x="4267201" y="3957773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Down Arrow 33"/>
          <p:cNvSpPr/>
          <p:nvPr/>
        </p:nvSpPr>
        <p:spPr bwMode="auto">
          <a:xfrm>
            <a:off x="5476615" y="4045898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5" name="Down Arrow 34"/>
          <p:cNvSpPr/>
          <p:nvPr/>
        </p:nvSpPr>
        <p:spPr bwMode="auto">
          <a:xfrm>
            <a:off x="3092572" y="4008043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62973" y="6390339"/>
            <a:ext cx="1044641" cy="243446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err="1">
                <a:solidFill>
                  <a:prstClr val="black"/>
                </a:solidFill>
              </a:rPr>
              <a:t>NHDPlus</a:t>
            </a:r>
            <a:endParaRPr lang="en-US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09071" y="50889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Feature classes:</a:t>
            </a:r>
          </a:p>
          <a:p>
            <a:pPr eaLnBrk="0" hangingPunct="0">
              <a:lnSpc>
                <a:spcPts val="1800"/>
              </a:lnSpc>
            </a:pPr>
            <a:endParaRPr lang="en-US" sz="1400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sz="1400" b="1" dirty="0" err="1" smtClean="0">
                <a:solidFill>
                  <a:prstClr val="black"/>
                </a:solidFill>
              </a:rPr>
              <a:t>Subwatershed</a:t>
            </a:r>
            <a:r>
              <a:rPr lang="en-US" sz="1400" b="1" dirty="0" smtClean="0">
                <a:solidFill>
                  <a:prstClr val="black"/>
                </a:solidFill>
              </a:rPr>
              <a:t> (HUC12)</a:t>
            </a:r>
            <a:r>
              <a:rPr lang="en-US" sz="1400" b="1" dirty="0">
                <a:solidFill>
                  <a:prstClr val="black"/>
                </a:solidFill>
              </a:rPr>
              <a:t/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Catchment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 err="1">
                <a:solidFill>
                  <a:prstClr val="black"/>
                </a:solidFill>
              </a:rPr>
              <a:t>Flowline</a:t>
            </a:r>
            <a:endParaRPr lang="en-US" sz="1400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sz="1400" b="1" dirty="0" err="1">
                <a:solidFill>
                  <a:prstClr val="black"/>
                </a:solidFill>
              </a:rPr>
              <a:t>Waterbody</a:t>
            </a:r>
            <a:r>
              <a:rPr lang="en-US" sz="1400" b="1" dirty="0">
                <a:solidFill>
                  <a:prstClr val="black"/>
                </a:solidFill>
              </a:rPr>
              <a:t/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Dam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75289" y="564929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NFIE-Geo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9 feature classes</a:t>
            </a: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</a:rPr>
              <a:t>5 from </a:t>
            </a:r>
            <a:r>
              <a:rPr lang="en-US" sz="1400" b="1" dirty="0" err="1">
                <a:solidFill>
                  <a:prstClr val="black"/>
                </a:solidFill>
              </a:rPr>
              <a:t>NHDPlus</a:t>
            </a:r>
            <a:endParaRPr lang="en-US" sz="1400" b="1" dirty="0">
              <a:solidFill>
                <a:prstClr val="black"/>
              </a:solidFill>
            </a:endParaRP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</a:rPr>
              <a:t>4 from IWRSS</a:t>
            </a:r>
          </a:p>
        </p:txBody>
      </p:sp>
    </p:spTree>
    <p:extLst>
      <p:ext uri="{BB962C8B-B14F-4D97-AF65-F5344CB8AC3E}">
        <p14:creationId xmlns:p14="http://schemas.microsoft.com/office/powerpoint/2010/main" val="198305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in </a:t>
            </a:r>
            <a:r>
              <a:rPr lang="en-US" dirty="0" err="1" smtClean="0"/>
              <a:t>HydroShare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62601"/>
            <a:ext cx="6923202" cy="3241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230" y="3816376"/>
            <a:ext cx="6232099" cy="261088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08029" y="998334"/>
            <a:ext cx="765927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https://www.arcgis.com/home/webmap/viewer.html?webmap=2c30160429984a59873f26b9d118dbfe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10603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David </a:t>
            </a:r>
            <a:r>
              <a:rPr lang="en-US" sz="1400" b="1" dirty="0" err="1" smtClean="0">
                <a:solidFill>
                  <a:prstClr val="black"/>
                </a:solidFill>
              </a:rPr>
              <a:t>Tarboton</a:t>
            </a:r>
            <a:r>
              <a:rPr lang="en-US" sz="1400" b="1" dirty="0" smtClean="0">
                <a:solidFill>
                  <a:prstClr val="black"/>
                </a:solidFill>
              </a:rPr>
              <a:t>, Utah State </a:t>
            </a:r>
            <a:r>
              <a:rPr lang="en-US" sz="1400" b="1" dirty="0" err="1" smtClean="0">
                <a:solidFill>
                  <a:prstClr val="black"/>
                </a:solidFill>
              </a:rPr>
              <a:t>Univ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and Ray </a:t>
            </a:r>
            <a:r>
              <a:rPr lang="en-US" sz="1400" b="1" dirty="0" err="1" smtClean="0">
                <a:solidFill>
                  <a:prstClr val="black"/>
                </a:solidFill>
              </a:rPr>
              <a:t>Idaszak</a:t>
            </a:r>
            <a:r>
              <a:rPr lang="en-US" sz="1400" b="1" dirty="0" smtClean="0">
                <a:solidFill>
                  <a:prstClr val="black"/>
                </a:solidFill>
              </a:rPr>
              <a:t>, RENCI</a:t>
            </a:r>
          </a:p>
        </p:txBody>
      </p:sp>
    </p:spTree>
    <p:extLst>
      <p:ext uri="{BB962C8B-B14F-4D97-AF65-F5344CB8AC3E}">
        <p14:creationId xmlns:p14="http://schemas.microsoft.com/office/powerpoint/2010/main" val="176402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Mobile-Alabama River System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798728" y="1511580"/>
            <a:ext cx="5395716" cy="5060590"/>
            <a:chOff x="1874142" y="1690689"/>
            <a:chExt cx="5395716" cy="50605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4142" y="1690689"/>
              <a:ext cx="5395716" cy="4990132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3214540" y="6381947"/>
              <a:ext cx="1235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Mobile Bay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23839" y="2851898"/>
              <a:ext cx="1781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Black Warrior River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78230" y="4334171"/>
              <a:ext cx="12726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prstClr val="black"/>
                  </a:solidFill>
                </a:rPr>
                <a:t>TombigbeeRiver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51625" y="4853643"/>
              <a:ext cx="1536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prstClr val="black"/>
                  </a:solidFill>
                </a:rPr>
                <a:t>Alabama River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24906" y="5798395"/>
              <a:ext cx="1375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prstClr val="black"/>
                  </a:solidFill>
                </a:rPr>
                <a:t>Mobile River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37418" y="3262425"/>
              <a:ext cx="7835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Coosa River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58844" y="3796785"/>
              <a:ext cx="9131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Cahaba River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30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240" y="198544"/>
            <a:ext cx="7886700" cy="1325563"/>
          </a:xfrm>
        </p:spPr>
        <p:txBody>
          <a:bodyPr/>
          <a:lstStyle/>
          <a:p>
            <a:r>
              <a:rPr lang="en-US" dirty="0" smtClean="0"/>
              <a:t>The Opportunity…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830" y="1455583"/>
            <a:ext cx="7886700" cy="2821789"/>
          </a:xfrm>
        </p:spPr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 smtClean="0">
                <a:solidFill>
                  <a:schemeClr val="accent1"/>
                </a:solidFill>
              </a:rPr>
              <a:t>National Water Center </a:t>
            </a:r>
            <a:r>
              <a:rPr lang="en-US" dirty="0" smtClean="0"/>
              <a:t>established on the Tuscaloosa campus of University of Alabama by the National Weather Service and federal agency partners</a:t>
            </a:r>
          </a:p>
          <a:p>
            <a:r>
              <a:rPr lang="en-US" dirty="0" smtClean="0"/>
              <a:t>Has a mission to assess hydrology in a new way at the </a:t>
            </a:r>
            <a:r>
              <a:rPr lang="en-US" dirty="0" smtClean="0">
                <a:solidFill>
                  <a:schemeClr val="accent1"/>
                </a:solidFill>
              </a:rPr>
              <a:t>continental scale </a:t>
            </a:r>
            <a:r>
              <a:rPr lang="en-US" dirty="0" smtClean="0"/>
              <a:t>for the </a:t>
            </a:r>
            <a:r>
              <a:rPr lang="en-US" smtClean="0"/>
              <a:t>United States</a:t>
            </a:r>
            <a:endParaRPr lang="en-US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1" y="4122886"/>
            <a:ext cx="9143999" cy="273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79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Tuscaloosa County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79003" y="1564559"/>
            <a:ext cx="5385994" cy="4890395"/>
            <a:chOff x="1951349" y="1828510"/>
            <a:chExt cx="5385994" cy="48903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1349" y="1828510"/>
              <a:ext cx="5385994" cy="489039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3312375" y="2814191"/>
              <a:ext cx="1781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Black Warrior River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91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549" y="127119"/>
            <a:ext cx="7886700" cy="1325563"/>
          </a:xfrm>
        </p:spPr>
        <p:txBody>
          <a:bodyPr/>
          <a:lstStyle/>
          <a:p>
            <a:r>
              <a:rPr lang="en-US" dirty="0" smtClean="0"/>
              <a:t>NFIE-Geo for a county….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7500" y="6388162"/>
            <a:ext cx="86867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hlinkClick r:id="rId2"/>
              </a:rPr>
              <a:t>http://</a:t>
            </a:r>
            <a:r>
              <a:rPr lang="en-US" sz="1600" dirty="0" smtClean="0">
                <a:solidFill>
                  <a:prstClr val="black"/>
                </a:solidFill>
                <a:hlinkClick r:id="rId2"/>
              </a:rPr>
              <a:t>www.caee.utexas.edu/prof/maidment/CE397Flood/Assignment2/NFIEGeo.pdf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8549" y="1801989"/>
            <a:ext cx="1595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County subset of national geospatial data layers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74" y="1149412"/>
            <a:ext cx="669607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2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270253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NFIE-Geo around University of Alabama Campus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440" y="1502153"/>
            <a:ext cx="6420340" cy="49671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574780" y="2366051"/>
            <a:ext cx="937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Black Warrior River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3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Catchment 18228725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34" y="1508396"/>
            <a:ext cx="6381750" cy="50863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5309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 to Hydro…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76979"/>
            <a:ext cx="8295183" cy="454546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High spatial resolution </a:t>
            </a:r>
            <a:r>
              <a:rPr lang="en-US" dirty="0" smtClean="0"/>
              <a:t>hydrologic modeling at continental scale</a:t>
            </a:r>
          </a:p>
          <a:p>
            <a:r>
              <a:rPr lang="en-US" dirty="0" smtClean="0"/>
              <a:t>Built upon </a:t>
            </a:r>
            <a:r>
              <a:rPr lang="en-US" dirty="0" smtClean="0">
                <a:solidFill>
                  <a:schemeClr val="accent1"/>
                </a:solidFill>
              </a:rPr>
              <a:t>NFIE-Geo: A national geospatial framework for hydrology</a:t>
            </a:r>
          </a:p>
          <a:p>
            <a:pPr lvl="1"/>
            <a:r>
              <a:rPr lang="en-US" dirty="0" smtClean="0"/>
              <a:t>Continental landscape divided into 2.67 million local </a:t>
            </a:r>
            <a:r>
              <a:rPr lang="en-US" dirty="0" smtClean="0">
                <a:solidFill>
                  <a:schemeClr val="accent1"/>
                </a:solidFill>
              </a:rPr>
              <a:t>catchments</a:t>
            </a:r>
            <a:r>
              <a:rPr lang="en-US" dirty="0" smtClean="0"/>
              <a:t>, each containing a single stream reach</a:t>
            </a:r>
          </a:p>
          <a:p>
            <a:pPr lvl="1"/>
            <a:r>
              <a:rPr lang="en-US" dirty="0" smtClean="0"/>
              <a:t>Stream </a:t>
            </a:r>
            <a:r>
              <a:rPr lang="en-US" dirty="0" smtClean="0">
                <a:solidFill>
                  <a:schemeClr val="accent1"/>
                </a:solidFill>
              </a:rPr>
              <a:t>reaches</a:t>
            </a:r>
            <a:r>
              <a:rPr lang="en-US" dirty="0" smtClean="0"/>
              <a:t> connect to form a national stream network</a:t>
            </a:r>
            <a:endParaRPr lang="en-US" dirty="0"/>
          </a:p>
        </p:txBody>
      </p:sp>
      <p:pic>
        <p:nvPicPr>
          <p:cNvPr id="4" name="Picture 2" descr="Imágenes integradas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87" y="4244195"/>
            <a:ext cx="3930246" cy="261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54576" y="4857869"/>
            <a:ext cx="2673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2.67 million catchments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Average area 3 km</a:t>
            </a:r>
            <a:r>
              <a:rPr lang="en-US" baseline="30000" dirty="0" smtClean="0">
                <a:solidFill>
                  <a:prstClr val="black"/>
                </a:solidFill>
              </a:rPr>
              <a:t>2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Average reach length 2 km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8081"/>
            <a:ext cx="2585922" cy="22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4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35" y="3855562"/>
            <a:ext cx="3652460" cy="2856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risk zones…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9222"/>
            <a:ext cx="5642649" cy="2623827"/>
          </a:xfrm>
        </p:spPr>
        <p:txBody>
          <a:bodyPr>
            <a:normAutofit/>
          </a:bodyPr>
          <a:lstStyle/>
          <a:p>
            <a:r>
              <a:rPr lang="en-US" dirty="0" smtClean="0"/>
              <a:t>Each catchment has a </a:t>
            </a:r>
            <a:r>
              <a:rPr lang="en-US" dirty="0" smtClean="0">
                <a:solidFill>
                  <a:schemeClr val="accent1"/>
                </a:solidFill>
              </a:rPr>
              <a:t>flood hazard zone </a:t>
            </a:r>
            <a:r>
              <a:rPr lang="en-US" dirty="0" smtClean="0"/>
              <a:t>defined from FEMA flood data</a:t>
            </a:r>
          </a:p>
          <a:p>
            <a:r>
              <a:rPr lang="en-US" dirty="0" smtClean="0"/>
              <a:t>Probabilistic forecast from </a:t>
            </a:r>
            <a:r>
              <a:rPr lang="en-US" dirty="0"/>
              <a:t>NFIE-Hydro defines flood </a:t>
            </a:r>
            <a:r>
              <a:rPr lang="en-US" dirty="0" smtClean="0">
                <a:solidFill>
                  <a:schemeClr val="accent1"/>
                </a:solidFill>
              </a:rPr>
              <a:t>risk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Color</a:t>
            </a:r>
            <a:r>
              <a:rPr lang="en-US" dirty="0" smtClean="0"/>
              <a:t> the zones according to risk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98" y="592715"/>
            <a:ext cx="2720301" cy="566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61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NFIE-Hydro Forecasting Model…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 rot="5400000" flipH="1" flipV="1">
            <a:off x="4456720" y="5209062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138548" y="4999688"/>
            <a:ext cx="8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Runoff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473" y="1889753"/>
            <a:ext cx="2540550" cy="166570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2" name="Down Arrow 11"/>
          <p:cNvSpPr/>
          <p:nvPr/>
        </p:nvSpPr>
        <p:spPr>
          <a:xfrm flipV="1">
            <a:off x="6757748" y="3659445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988308" y="3727584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Streamflow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922105" y="6427217"/>
            <a:ext cx="3840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RAPID</a:t>
            </a:r>
            <a:r>
              <a:rPr lang="en-US" dirty="0" smtClean="0"/>
              <a:t> flow routing (for continental US)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424491" y="1478382"/>
            <a:ext cx="276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Probabilistic flood forecasts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756842" y="1478382"/>
            <a:ext cx="4001544" cy="5276491"/>
            <a:chOff x="337268" y="1478382"/>
            <a:chExt cx="4001544" cy="5276491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50" y="4241768"/>
              <a:ext cx="2710370" cy="2083598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7" name="Picture 24" descr="Total Precipitation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218" y="1853342"/>
              <a:ext cx="1839310" cy="1660077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1" name="Down Arrow 10"/>
            <p:cNvSpPr/>
            <p:nvPr/>
          </p:nvSpPr>
          <p:spPr>
            <a:xfrm>
              <a:off x="1581375" y="3646838"/>
              <a:ext cx="230560" cy="5056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268" y="1478382"/>
              <a:ext cx="3662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Weather model and forecasts </a:t>
              </a:r>
              <a:r>
                <a:rPr lang="en-US" dirty="0" smtClean="0">
                  <a:solidFill>
                    <a:srgbClr val="FF0000"/>
                  </a:solidFill>
                </a:rPr>
                <a:t>(HRRR)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1429" y="6385541"/>
              <a:ext cx="3787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Land-Atmosphere Model </a:t>
              </a:r>
              <a:r>
                <a:rPr lang="en-US" dirty="0" smtClean="0">
                  <a:solidFill>
                    <a:srgbClr val="FF0000"/>
                  </a:solidFill>
                </a:rPr>
                <a:t>(WRF-Hydro)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11934" y="3699357"/>
              <a:ext cx="1430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Precipitation 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1992" y="3685545"/>
              <a:ext cx="1052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Weather </a:t>
              </a:r>
              <a:endParaRPr lang="en-US" dirty="0"/>
            </a:p>
          </p:txBody>
        </p:sp>
      </p:grpSp>
      <p:pic>
        <p:nvPicPr>
          <p:cNvPr id="30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438" t="18045" r="15917" b="19292"/>
          <a:stretch/>
        </p:blipFill>
        <p:spPr>
          <a:xfrm>
            <a:off x="5450150" y="4296405"/>
            <a:ext cx="2777397" cy="20509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86694" y="2554349"/>
            <a:ext cx="173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Catchment-level forecasts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8028" y="3132868"/>
            <a:ext cx="1614919" cy="139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Moisture Percentile 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87" y="2040194"/>
            <a:ext cx="8202869" cy="395891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744769" y="6166644"/>
            <a:ext cx="3654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3"/>
              </a:rPr>
              <a:t>http://statsnldas.azurewebsites.net/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8650" y="1211895"/>
            <a:ext cx="8091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urrent value expressed as a percentile based on historical data [1979 to present] on this calendar day at this spatial point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971800"/>
            <a:ext cx="50187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Compare present soil moisture with past conditions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4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NFIE-Hydro Workflow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05" y="1447800"/>
            <a:ext cx="8341391" cy="438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78112" y="602051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2400" dirty="0" smtClean="0">
                <a:solidFill>
                  <a:prstClr val="white"/>
                </a:solidFill>
              </a:rPr>
              <a:t>Implemented in Microsoft Azure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58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Tethys Application ….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14868" y="6317472"/>
            <a:ext cx="3303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http://demo.tethys.ci-water.org</a:t>
            </a:r>
            <a:r>
              <a:rPr lang="en-US" dirty="0" smtClean="0">
                <a:solidFill>
                  <a:prstClr val="black"/>
                </a:solidFill>
                <a:hlinkClick r:id="rId2"/>
              </a:rPr>
              <a:t>/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4806" y="5897231"/>
            <a:ext cx="2583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Brigham Young University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93" y="1436261"/>
            <a:ext cx="7852380" cy="429515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930954" y="3718749"/>
            <a:ext cx="1259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Catchment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18228725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8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6909845" y="1082424"/>
            <a:ext cx="2152264" cy="646331"/>
          </a:xfrm>
          <a:prstGeom prst="rect">
            <a:avLst/>
          </a:prstGeom>
          <a:solidFill>
            <a:srgbClr val="C6D9F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10253F"/>
                </a:solidFill>
                <a:ea typeface="Arial" charset="0"/>
              </a:rPr>
              <a:t>Roadmap Document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10253F"/>
                </a:solidFill>
                <a:ea typeface="Arial" charset="0"/>
              </a:rPr>
              <a:t>(February 2009)</a:t>
            </a:r>
          </a:p>
        </p:txBody>
      </p:sp>
      <p:sp>
        <p:nvSpPr>
          <p:cNvPr id="20486" name="Rectangle 10"/>
          <p:cNvSpPr>
            <a:spLocks noChangeArrowheads="1"/>
          </p:cNvSpPr>
          <p:nvPr/>
        </p:nvSpPr>
        <p:spPr bwMode="auto">
          <a:xfrm>
            <a:off x="8745538" y="6580188"/>
            <a:ext cx="4143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defTabSz="457200"/>
            <a:fld id="{2D97FDA7-55C6-4189-B407-2BA4070CC9FD}" type="slidenum">
              <a:rPr lang="en-US">
                <a:solidFill>
                  <a:srgbClr val="10253F"/>
                </a:solidFill>
              </a:rPr>
              <a:pPr algn="r" defTabSz="457200"/>
              <a:t>3</a:t>
            </a:fld>
            <a:endParaRPr lang="en-US" dirty="0">
              <a:solidFill>
                <a:srgbClr val="10253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825" y="1082675"/>
            <a:ext cx="3738563" cy="528349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508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hangingPunct="1">
              <a:spcBef>
                <a:spcPts val="1800"/>
              </a:spcBef>
              <a:defRPr/>
            </a:pPr>
            <a:endParaRPr lang="en-US" sz="800" dirty="0" smtClean="0">
              <a:solidFill>
                <a:srgbClr val="10253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alibri"/>
            </a:endParaRPr>
          </a:p>
          <a:p>
            <a:pPr defTabSz="457200" eaLnBrk="1" hangingPunct="1">
              <a:spcBef>
                <a:spcPts val="1800"/>
              </a:spcBef>
              <a:defRPr/>
            </a:pPr>
            <a:r>
              <a:rPr lang="en-US" sz="2400" b="1" dirty="0" smtClean="0">
                <a:solidFill>
                  <a:srgbClr val="10253F"/>
                </a:solidFill>
                <a:latin typeface="Calibri"/>
              </a:rPr>
              <a:t>Aligns multiple agencies with complimentary water-related missions to</a:t>
            </a:r>
            <a:r>
              <a:rPr lang="en-US" sz="2400" dirty="0" smtClean="0">
                <a:solidFill>
                  <a:srgbClr val="10253F"/>
                </a:solidFill>
                <a:latin typeface="Calibri"/>
              </a:rPr>
              <a:t>:</a:t>
            </a:r>
          </a:p>
          <a:p>
            <a:pPr marL="171450" indent="-120650" defTabSz="457200" eaLnBrk="1" hangingPunct="1">
              <a:lnSpc>
                <a:spcPct val="90000"/>
              </a:lnSpc>
              <a:spcBef>
                <a:spcPts val="24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10253F"/>
                </a:solidFill>
                <a:latin typeface="Calibri"/>
              </a:rPr>
              <a:t>Integrate services and service delivery</a:t>
            </a:r>
          </a:p>
          <a:p>
            <a:pPr marL="171450" indent="-120650" defTabSz="457200" eaLnBrk="1" hangingPunct="1">
              <a:lnSpc>
                <a:spcPct val="90000"/>
              </a:lnSpc>
              <a:spcBef>
                <a:spcPts val="24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10253F"/>
                </a:solidFill>
                <a:latin typeface="Calibri"/>
              </a:rPr>
              <a:t>Improve river and flood forecasts</a:t>
            </a:r>
          </a:p>
          <a:p>
            <a:pPr marL="171450" indent="-120650" defTabSz="457200" eaLnBrk="1" hangingPunct="1">
              <a:lnSpc>
                <a:spcPct val="90000"/>
              </a:lnSpc>
              <a:spcBef>
                <a:spcPts val="24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10253F"/>
                </a:solidFill>
                <a:latin typeface="Calibri"/>
              </a:rPr>
              <a:t>Provide new summit-to-sea water resources analyses and forecasts</a:t>
            </a:r>
          </a:p>
          <a:p>
            <a:pPr marL="171450" indent="-120650" defTabSz="457200" eaLnBrk="1" hangingPunct="1">
              <a:lnSpc>
                <a:spcPct val="90000"/>
              </a:lnSpc>
              <a:spcBef>
                <a:spcPts val="24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10253F"/>
                </a:solidFill>
                <a:latin typeface="Calibri"/>
              </a:rPr>
              <a:t>Enable more effective use  of resources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98276" y="6488668"/>
            <a:ext cx="716159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srgbClr val="10253F"/>
                </a:solidFill>
              </a:rPr>
              <a:t>http://www.nohrsc.noaa.gov/~cline/IWRSS/IWRSS_ROADMAP_v1.0.pdf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34925" y="0"/>
            <a:ext cx="9178925" cy="10505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457200">
              <a:defRPr/>
            </a:pPr>
            <a:r>
              <a:rPr lang="en-US" sz="3200" b="0" dirty="0" smtClean="0">
                <a:solidFill>
                  <a:srgbClr val="10253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Integrated Water Resources Science and Services (IWRSS)</a:t>
            </a:r>
          </a:p>
        </p:txBody>
      </p:sp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520335" y="1082424"/>
            <a:ext cx="3389510" cy="513178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>
              <a:rot lat="0" lon="19200000" rev="213211"/>
            </a:camera>
            <a:lightRig rig="threePt" dir="t"/>
          </a:scene3d>
          <a:sp3d>
            <a:bevelT/>
            <a:bevelB/>
          </a:sp3d>
          <a:extLst/>
        </p:spPr>
      </p:pic>
      <p:graphicFrame>
        <p:nvGraphicFramePr>
          <p:cNvPr id="12" name="Diagram 11"/>
          <p:cNvGraphicFramePr/>
          <p:nvPr>
            <p:extLst/>
          </p:nvPr>
        </p:nvGraphicFramePr>
        <p:xfrm>
          <a:off x="5555720" y="2228850"/>
          <a:ext cx="5307632" cy="4082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4925" y="6488668"/>
            <a:ext cx="207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Slide: Ed Clark, NWS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17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69261" y="1963615"/>
            <a:ext cx="2491068" cy="363415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152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NFIE </a:t>
            </a:r>
            <a:r>
              <a:rPr lang="en-US" dirty="0" smtClean="0"/>
              <a:t>Regional and Local scale…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34649" y="5486400"/>
              <a:ext cx="4198507" cy="309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NFIE-Services: </a:t>
              </a:r>
              <a:r>
                <a:rPr lang="en-US" dirty="0">
                  <a:solidFill>
                    <a:prstClr val="black"/>
                  </a:solidFill>
                </a:rPr>
                <a:t>Web services for flood information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NFIE-Geo: </a:t>
              </a:r>
              <a:r>
                <a:rPr lang="en-US" dirty="0">
                  <a:solidFill>
                    <a:prstClr val="black"/>
                  </a:solidFill>
                </a:rPr>
                <a:t>National geospatial framework for hydrology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NFIE-Hydro: </a:t>
              </a:r>
              <a:r>
                <a:rPr lang="en-US" dirty="0">
                  <a:solidFill>
                    <a:prstClr val="black"/>
                  </a:solidFill>
                </a:rPr>
                <a:t>National high spatial resolution hydrologic forecasting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90" y="4059201"/>
              <a:ext cx="1897273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NFIE-River: </a:t>
              </a:r>
              <a:r>
                <a:rPr lang="en-US" dirty="0">
                  <a:solidFill>
                    <a:prstClr val="black"/>
                  </a:solidFill>
                </a:rPr>
                <a:t>River</a:t>
              </a:r>
              <a:r>
                <a:rPr lang="en-US" dirty="0">
                  <a:solidFill>
                    <a:srgbClr val="1F497D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</a:rPr>
                <a:t>channel information and real-time flood inundation mapping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NFIE-Response: </a:t>
              </a:r>
              <a:r>
                <a:rPr lang="en-US" dirty="0">
                  <a:solidFill>
                    <a:prstClr val="black"/>
                  </a:solidFill>
                </a:rPr>
                <a:t>Wide area planning for flood emergency response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59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NFIE-River…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9955"/>
            <a:ext cx="7886700" cy="4351338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NFIE-River: </a:t>
            </a:r>
            <a:r>
              <a:rPr lang="en-US" dirty="0" smtClean="0"/>
              <a:t>Dynamic flood modeling,  forecasting and inundation mapping in space and time</a:t>
            </a:r>
          </a:p>
          <a:p>
            <a:r>
              <a:rPr lang="en-US" dirty="0" smtClean="0"/>
              <a:t>Requires LIDAR terrain data so can only be done for particular regions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89" y="3336754"/>
            <a:ext cx="3463732" cy="295646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923" y="3435489"/>
            <a:ext cx="685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2273" y="6334468"/>
            <a:ext cx="309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Iowa Flood Information System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92" y="3336754"/>
            <a:ext cx="3693265" cy="3096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63" y="5238371"/>
            <a:ext cx="1606993" cy="14058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884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CrossSections</a:t>
            </a:r>
            <a:r>
              <a:rPr lang="en-US" sz="3600" dirty="0" smtClean="0"/>
              <a:t> on Lower Mississippi River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87" y="1788897"/>
            <a:ext cx="4087895" cy="3576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88896"/>
            <a:ext cx="4265717" cy="3576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63" y="5635868"/>
            <a:ext cx="897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173 cross-sections over 543 km, or 3.1 km between cross-sections, on average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41,479 cross-section points (</a:t>
            </a:r>
            <a:r>
              <a:rPr lang="en-US" dirty="0" err="1" smtClean="0">
                <a:solidFill>
                  <a:prstClr val="black"/>
                </a:solidFill>
              </a:rPr>
              <a:t>x,y,z</a:t>
            </a:r>
            <a:r>
              <a:rPr lang="en-US" dirty="0" smtClean="0">
                <a:solidFill>
                  <a:prstClr val="black"/>
                </a:solidFill>
              </a:rPr>
              <a:t>) of bed elevation, or 240 points per cross-section, on average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NFIE-Hydro and NFIE-River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580" y="1625652"/>
            <a:ext cx="4838840" cy="5024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3968" y="3079102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Junction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639" y="4018774"/>
            <a:ext cx="1231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XSIntersect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7187" y="2071395"/>
            <a:ext cx="166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Tributary inflow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6730" y="5047860"/>
            <a:ext cx="184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Catchment inflow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Cross-sections from HEC-RAS models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00200"/>
            <a:ext cx="6729412" cy="4904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0" y="5334000"/>
            <a:ext cx="1432443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Travis County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5867400"/>
            <a:ext cx="146264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Hayes County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2362200"/>
            <a:ext cx="23826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Onion Creek watershed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6804" y="1147716"/>
            <a:ext cx="490544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We need a national repository  -- use </a:t>
            </a:r>
            <a:r>
              <a:rPr lang="en-US" dirty="0" err="1" smtClean="0">
                <a:solidFill>
                  <a:prstClr val="black"/>
                </a:solidFill>
              </a:rPr>
              <a:t>HydroShare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129788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Map: Xing Zheng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Data Source: City of Austin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7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4984" r="6158" b="3378"/>
          <a:stretch/>
        </p:blipFill>
        <p:spPr bwMode="auto">
          <a:xfrm>
            <a:off x="121920" y="2971800"/>
            <a:ext cx="6400800" cy="284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6" r="22683"/>
          <a:stretch/>
        </p:blipFill>
        <p:spPr bwMode="auto">
          <a:xfrm>
            <a:off x="3810000" y="3534091"/>
            <a:ext cx="5166360" cy="332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4525963"/>
          </a:xfrm>
        </p:spPr>
        <p:txBody>
          <a:bodyPr/>
          <a:lstStyle/>
          <a:p>
            <a:r>
              <a:rPr lang="en-US" dirty="0" smtClean="0"/>
              <a:t>North Carolina Floodplain Mapping Program HEC- RAS Models</a:t>
            </a:r>
          </a:p>
          <a:p>
            <a:pPr lvl="1"/>
            <a:r>
              <a:rPr lang="en-US" dirty="0" smtClean="0"/>
              <a:t>5 Recurrence Intervals: 10, 25, 50, 100, 500</a:t>
            </a:r>
          </a:p>
          <a:p>
            <a:pPr lvl="1"/>
            <a:r>
              <a:rPr lang="en-US" dirty="0" smtClean="0"/>
              <a:t>300,000 cross-sections</a:t>
            </a:r>
          </a:p>
          <a:p>
            <a:pPr lvl="1"/>
            <a:r>
              <a:rPr lang="en-US" dirty="0" smtClean="0"/>
              <a:t>Each cross-section has a rating curve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49691" y="6377569"/>
            <a:ext cx="241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Slide: Ken Ashe, NCFMP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8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Return Period – Discharge – Stage Height – Water Surface Elevation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39450"/>
            <a:ext cx="7848600" cy="530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2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29550" cy="484632"/>
          </a:xfrm>
        </p:spPr>
        <p:txBody>
          <a:bodyPr>
            <a:noAutofit/>
          </a:bodyPr>
          <a:lstStyle/>
          <a:p>
            <a:r>
              <a:rPr lang="en-US" sz="3200" dirty="0" smtClean="0"/>
              <a:t>Real-Time Flood Inundation Mapping (USGS/NWS)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74" y="1208458"/>
            <a:ext cx="6457025" cy="503994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55871" y="6336767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water.weather.gov/ahps2/inundation/inundation_google.php?gage=atit2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493" y="3535449"/>
            <a:ext cx="1659118" cy="2205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NFIE-River Advances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141" y="1389585"/>
            <a:ext cx="5376224" cy="4351338"/>
          </a:xfrm>
        </p:spPr>
        <p:txBody>
          <a:bodyPr/>
          <a:lstStyle/>
          <a:p>
            <a:r>
              <a:rPr lang="en-US" dirty="0" smtClean="0"/>
              <a:t>River Cross-Sections and Ratings Template</a:t>
            </a:r>
          </a:p>
          <a:p>
            <a:r>
              <a:rPr lang="en-US" dirty="0" smtClean="0"/>
              <a:t>Hydraulic modeling on large rivers</a:t>
            </a:r>
          </a:p>
          <a:p>
            <a:pPr lvl="1"/>
            <a:r>
              <a:rPr lang="en-US" dirty="0" smtClean="0"/>
              <a:t>Mississippi</a:t>
            </a:r>
          </a:p>
          <a:p>
            <a:pPr lvl="1"/>
            <a:r>
              <a:rPr lang="en-US" dirty="0" smtClean="0"/>
              <a:t>Tar Basin (NC)</a:t>
            </a:r>
          </a:p>
          <a:p>
            <a:pPr lvl="1"/>
            <a:r>
              <a:rPr lang="en-US" dirty="0" smtClean="0"/>
              <a:t>Mobile-Alabama</a:t>
            </a:r>
          </a:p>
          <a:p>
            <a:pPr lvl="1"/>
            <a:r>
              <a:rPr lang="en-US" dirty="0" smtClean="0"/>
              <a:t>Iowa ….</a:t>
            </a:r>
          </a:p>
          <a:p>
            <a:r>
              <a:rPr lang="en-US" dirty="0" smtClean="0"/>
              <a:t>River-Coast interaction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8757" y="5807925"/>
            <a:ext cx="3991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SPRNT Modeling for St </a:t>
            </a:r>
            <a:r>
              <a:rPr lang="en-US" dirty="0" err="1" smtClean="0"/>
              <a:t>Venant</a:t>
            </a:r>
            <a:r>
              <a:rPr lang="en-US" dirty="0" smtClean="0"/>
              <a:t> Equations</a:t>
            </a:r>
          </a:p>
          <a:p>
            <a:pPr algn="ctr"/>
            <a:r>
              <a:rPr lang="en-US" dirty="0" smtClean="0"/>
              <a:t>(like electricity flow in computer chips)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411" y="1374821"/>
            <a:ext cx="2578985" cy="18034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066" y="4842032"/>
            <a:ext cx="2144404" cy="179778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04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Ivan, September 2004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236" y="1593867"/>
            <a:ext cx="6045527" cy="46171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2211" y="6211055"/>
            <a:ext cx="5239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The most expensive disaster in the history of Alabama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1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River Forecast Centers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44" y="1441864"/>
            <a:ext cx="8239301" cy="4390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3908" y="2067617"/>
            <a:ext cx="57367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Perform precipitation, runoff and river flow simulation and forecasting for five days ahead, updated daily, more frequently during floods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571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Ivan as a case study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52" y="1545178"/>
            <a:ext cx="6147061" cy="47984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93769" y="6343649"/>
            <a:ext cx="5755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3"/>
              </a:rPr>
              <a:t>http://en.wikipedia.org/wiki/Hurricane_Ivan#Alabama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6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rfc_transparent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8952"/>
            <a:ext cx="9144000" cy="6229048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0" y="0"/>
            <a:ext cx="9144000" cy="1058333"/>
          </a:xfrm>
          <a:prstGeom prst="rect">
            <a:avLst/>
          </a:prstGeom>
          <a:effectLst/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0000"/>
                </a:solidFill>
                <a:latin typeface="Arial"/>
                <a:cs typeface="Arial"/>
              </a:rPr>
              <a:t>NWS River Forecast Centers</a:t>
            </a:r>
            <a:endParaRPr lang="en-US" sz="5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3213" y="6435732"/>
            <a:ext cx="308242" cy="2095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4461" y="6337100"/>
            <a:ext cx="216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No River Forecast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7369075" y="2186275"/>
            <a:ext cx="1557614" cy="3423415"/>
            <a:chOff x="7369075" y="2186275"/>
            <a:chExt cx="1557614" cy="3423415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7369075" y="4475423"/>
              <a:ext cx="1557614" cy="14308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771598" y="4078132"/>
              <a:ext cx="1142762" cy="39729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7928353" y="3353076"/>
              <a:ext cx="980697" cy="112049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8388996" y="2186275"/>
              <a:ext cx="523229" cy="229047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7582756" y="4479925"/>
              <a:ext cx="1329469" cy="11297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4578758" y="5239820"/>
            <a:ext cx="1203863" cy="1084951"/>
            <a:chOff x="4578758" y="5239820"/>
            <a:chExt cx="1203863" cy="1084951"/>
          </a:xfrm>
        </p:grpSpPr>
        <p:cxnSp>
          <p:nvCxnSpPr>
            <p:cNvPr id="30" name="Straight Arrow Connector 29"/>
            <p:cNvCxnSpPr/>
            <p:nvPr/>
          </p:nvCxnSpPr>
          <p:spPr>
            <a:xfrm flipH="1" flipV="1">
              <a:off x="4578758" y="5811406"/>
              <a:ext cx="1031247" cy="5133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5030510" y="5338452"/>
              <a:ext cx="579495" cy="97399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610005" y="5239820"/>
              <a:ext cx="172616" cy="10849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135626" y="1467150"/>
            <a:ext cx="1109672" cy="2404152"/>
            <a:chOff x="135626" y="1467150"/>
            <a:chExt cx="1109672" cy="2404152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149225" y="1467150"/>
              <a:ext cx="1096073" cy="158085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149225" y="2132915"/>
              <a:ext cx="911128" cy="91826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135626" y="3045260"/>
              <a:ext cx="752111" cy="19726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149225" y="3051175"/>
              <a:ext cx="837150" cy="82012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426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357187"/>
            <a:ext cx="8048625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1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Severe Flooding in Mobile during Ivan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1879003" y="1564559"/>
            <a:ext cx="5385994" cy="4890395"/>
            <a:chOff x="1951349" y="1828510"/>
            <a:chExt cx="5385994" cy="48903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1349" y="1828510"/>
              <a:ext cx="5385994" cy="489039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3312375" y="2814191"/>
              <a:ext cx="1781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Black Warrior River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305" y="4509125"/>
            <a:ext cx="2317868" cy="1809356"/>
          </a:xfrm>
          <a:prstGeom prst="rect">
            <a:avLst/>
          </a:prstGeom>
        </p:spPr>
      </p:pic>
      <p:sp>
        <p:nvSpPr>
          <p:cNvPr id="7" name="Notched Right Arrow 6"/>
          <p:cNvSpPr/>
          <p:nvPr/>
        </p:nvSpPr>
        <p:spPr>
          <a:xfrm flipH="1">
            <a:off x="3431357" y="5759777"/>
            <a:ext cx="1036948" cy="3676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623" y="2991039"/>
            <a:ext cx="818275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Case study for river-coastal interaction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1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Corps of Engineers Modeling, Mapping and Consequences program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" y="1548311"/>
            <a:ext cx="7465807" cy="48308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6507" y="6379127"/>
            <a:ext cx="254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Source: R. </a:t>
            </a:r>
            <a:r>
              <a:rPr lang="en-US" dirty="0" err="1" smtClean="0">
                <a:solidFill>
                  <a:prstClr val="black"/>
                </a:solidFill>
              </a:rPr>
              <a:t>Simrall</a:t>
            </a:r>
            <a:r>
              <a:rPr lang="en-US" dirty="0" smtClean="0">
                <a:solidFill>
                  <a:prstClr val="black"/>
                </a:solidFill>
              </a:rPr>
              <a:t>, USACE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239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WRSS-R2O-DSSIC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20037"/>
            <a:ext cx="7322208" cy="565216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66800" y="520037"/>
            <a:ext cx="7886700" cy="13255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NFIE-Response…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8039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Flood Emergency Response…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565519" cy="2162469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NFIE-Response: </a:t>
            </a:r>
            <a:r>
              <a:rPr lang="en-US" dirty="0" smtClean="0"/>
              <a:t>Work with the first response community to define flood strategy and tactics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72" y="3659435"/>
            <a:ext cx="6495068" cy="2707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891" y="1825625"/>
            <a:ext cx="3593054" cy="28998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4612" y="6374612"/>
            <a:ext cx="7624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https://www.youtube.com/watch?v=ympaR6YUxiA&amp;feature=youtube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905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Line 48"/>
          <p:cNvSpPr>
            <a:spLocks noChangeShapeType="1"/>
          </p:cNvSpPr>
          <p:nvPr/>
        </p:nvSpPr>
        <p:spPr bwMode="auto">
          <a:xfrm flipH="1">
            <a:off x="228600" y="1295400"/>
            <a:ext cx="8458200" cy="0"/>
          </a:xfrm>
          <a:prstGeom prst="line">
            <a:avLst/>
          </a:prstGeom>
          <a:noFill/>
          <a:ln w="381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152400" y="457200"/>
            <a:ext cx="7010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dirty="0">
                <a:solidFill>
                  <a:srgbClr val="336699"/>
                </a:solidFill>
                <a:latin typeface="Calibri Light" pitchFamily="34" charset="0"/>
                <a:cs typeface="Arial" panose="020B0604020202020204" pitchFamily="34" charset="0"/>
              </a:rPr>
              <a:t>Actual Rainfall Totals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457200" y="3440113"/>
            <a:ext cx="30226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Onion Creek watershed</a:t>
            </a:r>
          </a:p>
        </p:txBody>
      </p:sp>
      <p:cxnSp>
        <p:nvCxnSpPr>
          <p:cNvPr id="4" name="Straight Arrow Connector 3"/>
          <p:cNvCxnSpPr>
            <a:stCxn id="10245" idx="3"/>
          </p:cNvCxnSpPr>
          <p:nvPr/>
        </p:nvCxnSpPr>
        <p:spPr>
          <a:xfrm>
            <a:off x="3479800" y="3671888"/>
            <a:ext cx="2540000" cy="4429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64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8153400" cy="653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9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1000"/>
            <a:ext cx="6553200" cy="5745163"/>
          </a:xfrm>
        </p:spPr>
      </p:pic>
      <p:sp>
        <p:nvSpPr>
          <p:cNvPr id="2" name="TextBox 1"/>
          <p:cNvSpPr txBox="1"/>
          <p:nvPr/>
        </p:nvSpPr>
        <p:spPr>
          <a:xfrm>
            <a:off x="1295400" y="2061008"/>
            <a:ext cx="512377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Incident Command Locations 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5686" y="1143000"/>
            <a:ext cx="17556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11:30PM, Oct 30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3566" y="5181600"/>
            <a:ext cx="16482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4.25AM, Oct 31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5549500"/>
            <a:ext cx="16482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5.50AM, Oct 31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110" y="3962400"/>
            <a:ext cx="16482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6.00AM, Oct 31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Nationally Synthesize Operations of Regional River Forecast Centers</a:t>
            </a:r>
            <a:endParaRPr lang="en-US" dirty="0"/>
          </a:p>
        </p:txBody>
      </p:sp>
      <p:pic>
        <p:nvPicPr>
          <p:cNvPr id="4" name="Picture 3" descr="HydroCentralizationnolegend-wnw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42" y="1059316"/>
            <a:ext cx="6541706" cy="478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343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8676021" cy="59436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4754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08" y="63270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Address Points -- used for directing emergency response vehicles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79" y="2121473"/>
            <a:ext cx="4381500" cy="4029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364" y="3120616"/>
            <a:ext cx="1057275" cy="390525"/>
          </a:xfrm>
          <a:prstGeom prst="rect">
            <a:avLst/>
          </a:prstGeom>
        </p:spPr>
      </p:pic>
      <p:pic>
        <p:nvPicPr>
          <p:cNvPr id="1026" name="Picture 2" descr="http://louisianarecord.com/wp-content/uploads/2013/01/Ford_E350_ambulance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39" y="2317500"/>
            <a:ext cx="2403769" cy="160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40352" y="4472577"/>
            <a:ext cx="3771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All legal residences have an address point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Established when the lot is legally platted and registered with the county</a:t>
            </a:r>
          </a:p>
        </p:txBody>
      </p:sp>
      <p:sp>
        <p:nvSpPr>
          <p:cNvPr id="6" name="Right Arrow 5"/>
          <p:cNvSpPr/>
          <p:nvPr/>
        </p:nvSpPr>
        <p:spPr>
          <a:xfrm flipH="1">
            <a:off x="5108378" y="3156845"/>
            <a:ext cx="527901" cy="195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5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and the Flood Hazard Zone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67" y="1845646"/>
            <a:ext cx="5295360" cy="4903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646" y="3016578"/>
            <a:ext cx="21116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495,000 </a:t>
            </a:r>
            <a:r>
              <a:rPr lang="en-US" dirty="0">
                <a:solidFill>
                  <a:prstClr val="black"/>
                </a:solidFill>
              </a:rPr>
              <a:t>Address points in the two counties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How many points are in the flood hazard zone?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Where are the high flood risk areas in these counties?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26144" y="5242874"/>
            <a:ext cx="211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Travis County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2178" y="2210987"/>
            <a:ext cx="21116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Williamson County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799" y="4495800"/>
            <a:ext cx="1388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Austin, Texas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8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and the Floodplain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885" y="1938403"/>
            <a:ext cx="6316436" cy="4571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84" y="3468460"/>
            <a:ext cx="1704975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259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45"/>
            <a:ext cx="7886700" cy="1325563"/>
          </a:xfrm>
        </p:spPr>
        <p:txBody>
          <a:bodyPr/>
          <a:lstStyle/>
          <a:p>
            <a:r>
              <a:rPr lang="en-US" dirty="0" smtClean="0"/>
              <a:t>Intersection of Streams and Roads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8" y="1977874"/>
            <a:ext cx="5450729" cy="4632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109" y="1822824"/>
            <a:ext cx="3425307" cy="2069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460" y="4294270"/>
            <a:ext cx="4628955" cy="23957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7540" y="1675705"/>
            <a:ext cx="311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Both datasets at 24K resolution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5292" y="922968"/>
            <a:ext cx="564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5517 intersection points in Travis and Williamson Counties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441" y="6358648"/>
            <a:ext cx="1768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Data: Xing Zheng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5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Tuscaloosa as a case study for local flood emergency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632265" cy="4351338"/>
          </a:xfrm>
        </p:spPr>
        <p:txBody>
          <a:bodyPr/>
          <a:lstStyle/>
          <a:p>
            <a:r>
              <a:rPr lang="en-US" dirty="0" smtClean="0"/>
              <a:t>Start with NFIE-Geo for Tuscaloosa County</a:t>
            </a:r>
          </a:p>
          <a:p>
            <a:r>
              <a:rPr lang="en-US" dirty="0" smtClean="0"/>
              <a:t>Wide Area Flood Planning</a:t>
            </a:r>
          </a:p>
          <a:p>
            <a:r>
              <a:rPr lang="en-US" dirty="0" smtClean="0"/>
              <a:t>Interact with local emergency response community</a:t>
            </a:r>
          </a:p>
          <a:p>
            <a:r>
              <a:rPr lang="en-US" dirty="0" smtClean="0"/>
              <a:t>Real-time flood mapping and response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713" y="2055042"/>
            <a:ext cx="4662978" cy="357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97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Transformative for the nation…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6097"/>
            <a:ext cx="7886700" cy="2275035"/>
          </a:xfrm>
        </p:spPr>
        <p:txBody>
          <a:bodyPr/>
          <a:lstStyle/>
          <a:p>
            <a:r>
              <a:rPr lang="en-US" dirty="0" smtClean="0"/>
              <a:t>Forecasts produced by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Current system </a:t>
            </a:r>
            <a:r>
              <a:rPr lang="en-US" dirty="0" smtClean="0"/>
              <a:t>– 3600 locations 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NFIE system </a:t>
            </a:r>
            <a:r>
              <a:rPr lang="en-US" dirty="0" smtClean="0"/>
              <a:t>– 2.67 million locations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New Information</a:t>
            </a:r>
            <a:r>
              <a:rPr lang="en-US" dirty="0" smtClean="0"/>
              <a:t> to help emergency managers save lives and keep people safe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98309" y="3480355"/>
            <a:ext cx="3909524" cy="2977005"/>
            <a:chOff x="263205" y="1215358"/>
            <a:chExt cx="2798021" cy="2133600"/>
          </a:xfrm>
        </p:grpSpPr>
        <p:pic>
          <p:nvPicPr>
            <p:cNvPr id="5" name="Picture 4" descr="RFCCHps_ts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55" y="1215358"/>
              <a:ext cx="699051" cy="699051"/>
            </a:xfrm>
            <a:prstGeom prst="rect">
              <a:avLst/>
            </a:prstGeom>
          </p:spPr>
        </p:pic>
      </p:grpSp>
      <p:pic>
        <p:nvPicPr>
          <p:cNvPr id="7" name="Picture 2" descr="Imágenes integradas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58" y="3968047"/>
            <a:ext cx="3930246" cy="261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46584" y="2023024"/>
            <a:ext cx="2145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700 times more</a:t>
            </a:r>
            <a:endParaRPr lang="en-US" sz="2400" dirty="0"/>
          </a:p>
        </p:txBody>
      </p:sp>
      <p:sp>
        <p:nvSpPr>
          <p:cNvPr id="11" name="Curved Left Arrow 10"/>
          <p:cNvSpPr/>
          <p:nvPr/>
        </p:nvSpPr>
        <p:spPr>
          <a:xfrm>
            <a:off x="5882326" y="1964198"/>
            <a:ext cx="245097" cy="57931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084957" y="5274949"/>
            <a:ext cx="527901" cy="286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03428" y="3782184"/>
            <a:ext cx="1136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Current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29753" y="3782184"/>
            <a:ext cx="1367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Proposed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4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Flood Emergency Response…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565519" cy="2162469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NFIE-Response: </a:t>
            </a:r>
            <a:r>
              <a:rPr lang="en-US" dirty="0" smtClean="0"/>
              <a:t>Work with the first response community to define flood strategy and tactics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72" y="3659435"/>
            <a:ext cx="6495068" cy="2707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891" y="1825625"/>
            <a:ext cx="3593054" cy="28998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4612" y="6374612"/>
            <a:ext cx="7624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https://www.youtube.com/watch?v=ympaR6YUxiA&amp;feature=youtube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991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47" y="2655234"/>
            <a:ext cx="8717504" cy="31001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7" y="71437"/>
            <a:ext cx="7210425" cy="24098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779929" y="6024282"/>
            <a:ext cx="941295" cy="551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1" y="6011008"/>
            <a:ext cx="6499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2D050"/>
                </a:solidFill>
              </a:rPr>
              <a:t>National Water Data Infrastructure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1671" y="4558553"/>
            <a:ext cx="2702858" cy="43030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1671" y="2656073"/>
            <a:ext cx="3792070" cy="43030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8304" y="2686560"/>
            <a:ext cx="221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B9BD5">
                    <a:lumMod val="75000"/>
                  </a:srgbClr>
                </a:solidFill>
              </a:rPr>
              <a:t>Temporal information</a:t>
            </a:r>
            <a:endParaRPr lang="en-US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8833" y="4568139"/>
            <a:ext cx="234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B9BD5">
                    <a:lumMod val="75000"/>
                  </a:srgbClr>
                </a:solidFill>
              </a:rPr>
              <a:t>Geospatial information</a:t>
            </a:r>
            <a:endParaRPr lang="en-US" dirty="0">
              <a:solidFill>
                <a:srgbClr val="5B9BD5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76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31AD-F2C8-9249-BDEC-2852C3DD7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PRE-DECISIONAL - DO NOT DISTRIBUTE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7525-BC21-4740-9E26-BEDE38A67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NWC May2014 Group Phot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b="7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1650" y="6515157"/>
            <a:ext cx="3338740" cy="38471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defTabSz="457200"/>
            <a:r>
              <a:rPr lang="en-US" sz="1900" b="1" dirty="0">
                <a:solidFill>
                  <a:srgbClr val="000000"/>
                </a:solidFill>
              </a:rPr>
              <a:t>Inaugural Meeting – May, 2014</a:t>
            </a:r>
          </a:p>
        </p:txBody>
      </p:sp>
    </p:spTree>
    <p:extLst>
      <p:ext uri="{BB962C8B-B14F-4D97-AF65-F5344CB8AC3E}">
        <p14:creationId xmlns:p14="http://schemas.microsoft.com/office/powerpoint/2010/main" val="35398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Transformative Research (NSF)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82666" y="1079197"/>
            <a:ext cx="71192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324674"/>
                </a:solidFill>
                <a:latin typeface="Verdana" panose="020B0604030504040204" pitchFamily="34" charset="0"/>
              </a:rPr>
              <a:t>Transformative research involves ideas, discoveries, or tools that radically change our understanding of an important existing scientific or engineering concept or educational practice or leads to the creation of a new paradigm or field of science, engineering, or education. Such research challenges current understanding or provides pathways to new frontiers.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8607" y="4495517"/>
            <a:ext cx="6727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2"/>
              </a:rPr>
              <a:t>http://www.nsf.gov/about/transformative_research/definition.jsp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7742" y="5148943"/>
            <a:ext cx="594425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How to move from </a:t>
            </a:r>
            <a:r>
              <a:rPr lang="en-US" sz="2400" b="1" i="1" dirty="0" smtClean="0">
                <a:solidFill>
                  <a:srgbClr val="FF0000"/>
                </a:solidFill>
              </a:rPr>
              <a:t>evolutionary </a:t>
            </a:r>
            <a:r>
              <a:rPr lang="en-US" sz="2400" b="1" i="1" dirty="0" smtClean="0">
                <a:solidFill>
                  <a:prstClr val="black"/>
                </a:solidFill>
              </a:rPr>
              <a:t>change</a:t>
            </a:r>
          </a:p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 to </a:t>
            </a:r>
            <a:r>
              <a:rPr lang="en-US" sz="2400" b="1" i="1" dirty="0" smtClean="0">
                <a:solidFill>
                  <a:srgbClr val="FF0000"/>
                </a:solidFill>
              </a:rPr>
              <a:t>transformative </a:t>
            </a:r>
            <a:r>
              <a:rPr lang="en-US" sz="2400" b="1" i="1" dirty="0" smtClean="0">
                <a:solidFill>
                  <a:prstClr val="black"/>
                </a:solidFill>
              </a:rPr>
              <a:t>change?</a:t>
            </a:r>
            <a:endParaRPr lang="en-US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990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Partnership with the academic community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180008"/>
          </a:xfrm>
        </p:spPr>
        <p:txBody>
          <a:bodyPr/>
          <a:lstStyle/>
          <a:p>
            <a:r>
              <a:rPr lang="en-US" dirty="0" smtClean="0"/>
              <a:t>National Weather Service has joined with CUAHSI to conduct a one-year </a:t>
            </a:r>
            <a:r>
              <a:rPr lang="en-US" dirty="0" smtClean="0">
                <a:solidFill>
                  <a:schemeClr val="accent1"/>
                </a:solidFill>
              </a:rPr>
              <a:t>National Flood Interoperability Experiment (NFIE) </a:t>
            </a:r>
          </a:p>
          <a:p>
            <a:r>
              <a:rPr lang="en-US" dirty="0" smtClean="0"/>
              <a:t>Includes a </a:t>
            </a:r>
            <a:r>
              <a:rPr lang="en-US" dirty="0" smtClean="0">
                <a:solidFill>
                  <a:schemeClr val="accent1"/>
                </a:solidFill>
              </a:rPr>
              <a:t>Summer Institute </a:t>
            </a:r>
            <a:r>
              <a:rPr lang="en-US" dirty="0" smtClean="0"/>
              <a:t>for students and faculty at the National Water Center, June 1 to July 17,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883072"/>
            <a:ext cx="4475195" cy="1142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00" y="4443483"/>
            <a:ext cx="3161950" cy="20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1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3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NFIEOSTP_940am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1603</TotalTime>
  <Words>1494</Words>
  <Application>Microsoft Office PowerPoint</Application>
  <PresentationFormat>On-screen Show (4:3)</PresentationFormat>
  <Paragraphs>271</Paragraphs>
  <Slides>57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57</vt:i4>
      </vt:variant>
    </vt:vector>
  </HeadingPairs>
  <TitlesOfParts>
    <vt:vector size="71" baseType="lpstr">
      <vt:lpstr>Office Theme</vt:lpstr>
      <vt:lpstr>1_Optional_Corporate_PPT_Template-Arial</vt:lpstr>
      <vt:lpstr>3_Optional_Corporate_PPT_Template-Arial</vt:lpstr>
      <vt:lpstr>6_Office Theme</vt:lpstr>
      <vt:lpstr>1_NFIEOSTP_940am</vt:lpstr>
      <vt:lpstr>1_Office Theme</vt:lpstr>
      <vt:lpstr>4_Office Theme</vt:lpstr>
      <vt:lpstr>7_Office Theme</vt:lpstr>
      <vt:lpstr>8_Office Theme</vt:lpstr>
      <vt:lpstr>3_Office Theme</vt:lpstr>
      <vt:lpstr>10_Office Theme</vt:lpstr>
      <vt:lpstr>2_Default Design</vt:lpstr>
      <vt:lpstr>5_Office Theme</vt:lpstr>
      <vt:lpstr>2_Office Theme</vt:lpstr>
      <vt:lpstr>National Flood Interoperability Experiment (NFIE)</vt:lpstr>
      <vt:lpstr>The Opportunity…</vt:lpstr>
      <vt:lpstr>PowerPoint Presentation</vt:lpstr>
      <vt:lpstr>NWS River Forecast Centers</vt:lpstr>
      <vt:lpstr>Nationally Synthesize Operations of Regional River Forecast Centers</vt:lpstr>
      <vt:lpstr>PowerPoint Presentation</vt:lpstr>
      <vt:lpstr>PowerPoint Presentation</vt:lpstr>
      <vt:lpstr>Transformative Research (NSF)</vt:lpstr>
      <vt:lpstr>Partnership with the academic community …</vt:lpstr>
      <vt:lpstr>NFIE Summer Institute</vt:lpstr>
      <vt:lpstr>Goal of the Experiment …</vt:lpstr>
      <vt:lpstr>Technical Readiness Levels</vt:lpstr>
      <vt:lpstr>NFIE Conceptual Framework…</vt:lpstr>
      <vt:lpstr>NFIE Continental scale…</vt:lpstr>
      <vt:lpstr>NHDPlus Version 2 </vt:lpstr>
      <vt:lpstr>Open Water Data Initiative</vt:lpstr>
      <vt:lpstr>NFIE-Geo for National Flood Interoperability Experiment </vt:lpstr>
      <vt:lpstr>NFIE-Geo in HydroShare</vt:lpstr>
      <vt:lpstr>Mobile-Alabama River System</vt:lpstr>
      <vt:lpstr>Tuscaloosa County</vt:lpstr>
      <vt:lpstr>NFIE-Geo for a county….</vt:lpstr>
      <vt:lpstr>NFIE-Geo around University of Alabama Campus</vt:lpstr>
      <vt:lpstr>Catchment 18228725</vt:lpstr>
      <vt:lpstr>Geo to Hydro…</vt:lpstr>
      <vt:lpstr>Flood risk zones…</vt:lpstr>
      <vt:lpstr>NFIE-Hydro Forecasting Model…</vt:lpstr>
      <vt:lpstr>Soil Moisture Percentile Map</vt:lpstr>
      <vt:lpstr>NFIE-Hydro Workflow</vt:lpstr>
      <vt:lpstr>Tethys Application ….</vt:lpstr>
      <vt:lpstr>NFIE Regional and Local scale…</vt:lpstr>
      <vt:lpstr>NFIE-River…</vt:lpstr>
      <vt:lpstr>CrossSections on Lower Mississippi River</vt:lpstr>
      <vt:lpstr>NFIE-Hydro and NFIE-River</vt:lpstr>
      <vt:lpstr>Cross-sections from HEC-RAS models</vt:lpstr>
      <vt:lpstr>PowerPoint Presentation</vt:lpstr>
      <vt:lpstr>Return Period – Discharge – Stage Height – Water Surface Elevation</vt:lpstr>
      <vt:lpstr>Real-Time Flood Inundation Mapping (USGS/NWS) </vt:lpstr>
      <vt:lpstr>NFIE-River Advances …</vt:lpstr>
      <vt:lpstr>Hurricane Ivan, September 2004 </vt:lpstr>
      <vt:lpstr>Hurricane Ivan as a case study</vt:lpstr>
      <vt:lpstr>PowerPoint Presentation</vt:lpstr>
      <vt:lpstr>PowerPoint Presentation</vt:lpstr>
      <vt:lpstr>Severe Flooding in Mobile during Ivan</vt:lpstr>
      <vt:lpstr>Corps of Engineers Modeling, Mapping and Consequences program</vt:lpstr>
      <vt:lpstr>PowerPoint Presentation</vt:lpstr>
      <vt:lpstr>Flood Emergency Response…</vt:lpstr>
      <vt:lpstr>PowerPoint Presentation</vt:lpstr>
      <vt:lpstr>PowerPoint Presentation</vt:lpstr>
      <vt:lpstr>PowerPoint Presentation</vt:lpstr>
      <vt:lpstr>PowerPoint Presentation</vt:lpstr>
      <vt:lpstr>Address Points -- used for directing emergency response vehicles</vt:lpstr>
      <vt:lpstr>Address Points and the Flood Hazard Zone</vt:lpstr>
      <vt:lpstr>Address Points and the Floodplain</vt:lpstr>
      <vt:lpstr>Intersection of Streams and Roads</vt:lpstr>
      <vt:lpstr>Tuscaloosa as a case study for local flood emergency response</vt:lpstr>
      <vt:lpstr>Transformative for the nation…</vt:lpstr>
      <vt:lpstr>Flood Emergency Response…</vt:lpstr>
    </vt:vector>
  </TitlesOfParts>
  <Company>Cockrell School of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Flood Interoperability Experiment (NFIE)</dc:title>
  <dc:creator>Maidment, David R</dc:creator>
  <cp:lastModifiedBy>Maidment</cp:lastModifiedBy>
  <cp:revision>64</cp:revision>
  <cp:lastPrinted>2015-01-28T15:28:48Z</cp:lastPrinted>
  <dcterms:created xsi:type="dcterms:W3CDTF">2015-01-28T03:40:40Z</dcterms:created>
  <dcterms:modified xsi:type="dcterms:W3CDTF">2015-03-22T04:11:32Z</dcterms:modified>
</cp:coreProperties>
</file>