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06" r:id="rId3"/>
  </p:sldMasterIdLst>
  <p:notesMasterIdLst>
    <p:notesMasterId r:id="rId32"/>
  </p:notesMasterIdLst>
  <p:sldIdLst>
    <p:sldId id="256" r:id="rId4"/>
    <p:sldId id="388" r:id="rId5"/>
    <p:sldId id="389" r:id="rId6"/>
    <p:sldId id="390" r:id="rId7"/>
    <p:sldId id="391" r:id="rId8"/>
    <p:sldId id="392" r:id="rId9"/>
    <p:sldId id="394" r:id="rId10"/>
    <p:sldId id="393" r:id="rId11"/>
    <p:sldId id="352" r:id="rId12"/>
    <p:sldId id="356" r:id="rId13"/>
    <p:sldId id="353" r:id="rId14"/>
    <p:sldId id="354" r:id="rId15"/>
    <p:sldId id="348" r:id="rId16"/>
    <p:sldId id="355" r:id="rId17"/>
    <p:sldId id="357" r:id="rId18"/>
    <p:sldId id="358" r:id="rId19"/>
    <p:sldId id="361" r:id="rId20"/>
    <p:sldId id="365" r:id="rId21"/>
    <p:sldId id="399" r:id="rId22"/>
    <p:sldId id="400" r:id="rId23"/>
    <p:sldId id="379" r:id="rId24"/>
    <p:sldId id="385" r:id="rId25"/>
    <p:sldId id="367" r:id="rId26"/>
    <p:sldId id="366" r:id="rId27"/>
    <p:sldId id="395" r:id="rId28"/>
    <p:sldId id="380" r:id="rId29"/>
    <p:sldId id="386" r:id="rId30"/>
    <p:sldId id="38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2" autoAdjust="0"/>
    <p:restoredTop sz="86386" autoAdjust="0"/>
  </p:normalViewPr>
  <p:slideViewPr>
    <p:cSldViewPr snapToGrid="0">
      <p:cViewPr varScale="1">
        <p:scale>
          <a:sx n="94" d="100"/>
          <a:sy n="94" d="100"/>
        </p:scale>
        <p:origin x="-30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20004-9770-4F7D-94BC-9A38CD5FC214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857E2-B7D7-4D9D-AB59-ED1D63ADC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8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37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(1)    A four-year international effort has been undertaken to reconcile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WaterML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international standards;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    This effort was initiated with the establishment of an Hydrology Domain Working Group by the Open Geospatial Consortium in September 2008;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(3)    An OGC representative attended the WMO Congress of the Commission for Hydrology in 2008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(4)    A formal agreement between Secretary General of WMO and President of OGC in 2009 to jointly develop standards for hydrology, climatology, oceanography and climatology;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(5)    The joint OGC/WMO Hydrology Domain Working Group was supported by a large work effort, annual week-long workshops, four interoperability experiments for surface and groundwater data exchange, and participation by many countries;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(6)    In June 2012, the OGC voted to adopt the revised version, WaterML2 as an international standard for exchange of water resources time series (the first such public standard that has existed);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(7)    This Congress to the WMO Commission for Hydrology to whom I am speaking is considering WaterML2 for adoption as an official standard by WMO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2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1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1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1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74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103755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188094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930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9461341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247399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530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664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115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49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526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81890142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5844082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37703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0900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292924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0320226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203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862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01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94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65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66386498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01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80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9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9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9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4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19767-0777-4993-B38C-D17BFBC1AF86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3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0343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9534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hyperlink" Target="http://www.cuahsi.org/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ut-austin.maps.arcgis.com/home/webmap/viewer.html?webmap=d107aa9260534ddbb96db302e3643a93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weather.gov/ahps2/inundation/inundation_google.php?gage=atit2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hyperlink" Target="http://waterservices.usgs.gov/nwis/iv/?format=waterml,2.0&amp;sites=08158000&amp;period=P1D&amp;parameterCd=0006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itehouse.gov/sites/default/files/microsites/ostp/nstc_2013_earthobsstrategy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fe5oRdsCp0&amp;feature=youtu.be&amp;t=7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33850" cy="468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6301"/>
            <a:ext cx="9133851" cy="2216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514" y="844728"/>
            <a:ext cx="8382000" cy="62048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National Flood Interoperability Experiment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1125" y="1465216"/>
            <a:ext cx="6451600" cy="352490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200" dirty="0" smtClean="0"/>
              <a:t>National Science Foundation</a:t>
            </a:r>
          </a:p>
          <a:p>
            <a:endParaRPr lang="en-US" sz="3200" dirty="0"/>
          </a:p>
          <a:p>
            <a:r>
              <a:rPr lang="en-US" sz="3200" smtClean="0"/>
              <a:t>Arlington, VA</a:t>
            </a:r>
            <a:endParaRPr lang="en-US" sz="3200" dirty="0" smtClean="0"/>
          </a:p>
          <a:p>
            <a:r>
              <a:rPr lang="en-US" sz="3200" dirty="0" smtClean="0"/>
              <a:t>24 July 2014</a:t>
            </a:r>
          </a:p>
        </p:txBody>
      </p:sp>
    </p:spTree>
    <p:extLst>
      <p:ext uri="{BB962C8B-B14F-4D97-AF65-F5344CB8AC3E}">
        <p14:creationId xmlns:p14="http://schemas.microsoft.com/office/powerpoint/2010/main" val="299908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Climate Data Initiative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Prepare for </a:t>
            </a:r>
            <a:r>
              <a:rPr lang="en-US" dirty="0" smtClean="0">
                <a:solidFill>
                  <a:schemeClr val="accent1"/>
                </a:solidFill>
              </a:rPr>
              <a:t>climate change</a:t>
            </a:r>
          </a:p>
          <a:p>
            <a:r>
              <a:rPr lang="en-US" dirty="0" smtClean="0"/>
              <a:t>Make </a:t>
            </a:r>
            <a:r>
              <a:rPr lang="en-US" dirty="0" smtClean="0">
                <a:solidFill>
                  <a:schemeClr val="accent1"/>
                </a:solidFill>
              </a:rPr>
              <a:t>government data</a:t>
            </a:r>
            <a:r>
              <a:rPr lang="en-US" dirty="0" smtClean="0"/>
              <a:t> accessible</a:t>
            </a:r>
          </a:p>
          <a:p>
            <a:r>
              <a:rPr lang="en-US" dirty="0" smtClean="0"/>
              <a:t>Engage </a:t>
            </a:r>
            <a:r>
              <a:rPr lang="en-US" dirty="0" smtClean="0">
                <a:solidFill>
                  <a:schemeClr val="accent1"/>
                </a:solidFill>
              </a:rPr>
              <a:t>private sector</a:t>
            </a:r>
          </a:p>
          <a:p>
            <a:pPr lvl="1"/>
            <a:r>
              <a:rPr lang="en-US" dirty="0" smtClean="0"/>
              <a:t>ESRI, Microsoft, Google, Intel ….</a:t>
            </a:r>
          </a:p>
          <a:p>
            <a:r>
              <a:rPr lang="en-US" dirty="0" smtClean="0"/>
              <a:t>Engage </a:t>
            </a:r>
            <a:r>
              <a:rPr lang="en-US" dirty="0" smtClean="0">
                <a:solidFill>
                  <a:schemeClr val="accent1"/>
                </a:solidFill>
              </a:rPr>
              <a:t>communities</a:t>
            </a:r>
          </a:p>
          <a:p>
            <a:pPr lvl="1"/>
            <a:r>
              <a:rPr lang="en-US" dirty="0" smtClean="0"/>
              <a:t>Chesapeake, New Orleans, World Bank, 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526" y="1970089"/>
            <a:ext cx="4129328" cy="30908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388792" y="5340352"/>
            <a:ext cx="4590745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Why not Water.Data.gov?</a:t>
            </a:r>
          </a:p>
          <a:p>
            <a:pPr algn="ctr"/>
            <a:endParaRPr lang="en-US" sz="2400" dirty="0">
              <a:solidFill>
                <a:prstClr val="black"/>
              </a:solidFill>
            </a:endParaRP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Build an Open Water Data Initiative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5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Anne Castle, </a:t>
            </a:r>
            <a:r>
              <a:rPr lang="en-US" dirty="0" err="1" smtClean="0"/>
              <a:t>Asst</a:t>
            </a:r>
            <a:r>
              <a:rPr lang="en-US" dirty="0" smtClean="0"/>
              <a:t> Secretary for Water and Science, </a:t>
            </a:r>
            <a:r>
              <a:rPr lang="en-US" dirty="0" err="1" smtClean="0"/>
              <a:t>Dept</a:t>
            </a:r>
            <a:r>
              <a:rPr lang="en-US" dirty="0" smtClean="0"/>
              <a:t> of Interior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18135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“Today </a:t>
            </a:r>
            <a:r>
              <a:rPr lang="en-US" dirty="0"/>
              <a:t>we have unprecedented opportunities to use science and technology to create  a better understanding of one of our most precious resources – </a:t>
            </a:r>
            <a:r>
              <a:rPr lang="en-US" dirty="0" smtClean="0"/>
              <a:t>water” </a:t>
            </a:r>
          </a:p>
          <a:p>
            <a:endParaRPr lang="en-US" dirty="0"/>
          </a:p>
          <a:p>
            <a:r>
              <a:rPr lang="en-US" sz="3500" dirty="0" smtClean="0">
                <a:solidFill>
                  <a:srgbClr val="0070C0"/>
                </a:solidFill>
              </a:rPr>
              <a:t>“I </a:t>
            </a:r>
            <a:r>
              <a:rPr lang="en-US" sz="3500" dirty="0">
                <a:solidFill>
                  <a:srgbClr val="0070C0"/>
                </a:solidFill>
              </a:rPr>
              <a:t>am committed to working with you to do </a:t>
            </a:r>
            <a:r>
              <a:rPr lang="en-US" sz="3500" dirty="0" smtClean="0">
                <a:solidFill>
                  <a:srgbClr val="0070C0"/>
                </a:solidFill>
              </a:rPr>
              <a:t>that”</a:t>
            </a:r>
            <a:endParaRPr lang="en-US" sz="35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95" y="1827214"/>
            <a:ext cx="2149451" cy="29662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37" y="5786438"/>
            <a:ext cx="4903859" cy="41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46" y="4902994"/>
            <a:ext cx="2724150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Bent Arrow 7"/>
          <p:cNvSpPr/>
          <p:nvPr/>
        </p:nvSpPr>
        <p:spPr>
          <a:xfrm rot="5400000">
            <a:off x="6578600" y="3302000"/>
            <a:ext cx="1295400" cy="13589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0815" y="287208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Chair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53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671512"/>
            <a:ext cx="9201150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5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012" y="2689412"/>
            <a:ext cx="7883338" cy="207084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Common Operating Picture for Water Resources</a:t>
            </a:r>
          </a:p>
          <a:p>
            <a:r>
              <a:rPr lang="en-US" dirty="0" smtClean="0"/>
              <a:t>Geo-Intelligence Laboratory</a:t>
            </a:r>
          </a:p>
          <a:p>
            <a:r>
              <a:rPr lang="en-US" dirty="0" smtClean="0"/>
              <a:t>Science and software studio</a:t>
            </a:r>
          </a:p>
          <a:p>
            <a:r>
              <a:rPr lang="en-US" dirty="0" smtClean="0"/>
              <a:t>Systems proving ground</a:t>
            </a:r>
          </a:p>
          <a:p>
            <a:r>
              <a:rPr lang="en-US" dirty="0" smtClean="0"/>
              <a:t>Distance learning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87" y="71437"/>
            <a:ext cx="7210425" cy="24098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4958883"/>
            <a:ext cx="8420100" cy="17811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215827" y="4305574"/>
            <a:ext cx="31797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Center opened on 13 May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61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National Flood Interoperability Experiment (NFIE): </a:t>
            </a:r>
            <a:r>
              <a:rPr lang="en-US" sz="3600" dirty="0" smtClean="0">
                <a:solidFill>
                  <a:schemeClr val="accent1"/>
                </a:solidFill>
              </a:rPr>
              <a:t>Connecting national flood forecasting with local flood emergency response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Will be led by the academic </a:t>
            </a:r>
            <a:r>
              <a:rPr lang="en-US" dirty="0" smtClean="0"/>
              <a:t>community coordinated by CUAHSI </a:t>
            </a:r>
            <a:r>
              <a:rPr lang="en-US" dirty="0" smtClean="0"/>
              <a:t>in collaboration with the IWRSS </a:t>
            </a:r>
            <a:r>
              <a:rPr lang="en-US" dirty="0" smtClean="0"/>
              <a:t>partners (NWS, USGS, Corps of Engineers, FEMA) </a:t>
            </a:r>
            <a:r>
              <a:rPr lang="en-US" dirty="0" smtClean="0"/>
              <a:t>through the National Water Center</a:t>
            </a:r>
          </a:p>
          <a:p>
            <a:r>
              <a:rPr lang="en-US" dirty="0" smtClean="0"/>
              <a:t>Run from September 2014 to August 2015</a:t>
            </a:r>
          </a:p>
          <a:p>
            <a:pPr lvl="1"/>
            <a:r>
              <a:rPr lang="en-US" dirty="0" smtClean="0"/>
              <a:t>Preparatory phase to May 2015</a:t>
            </a:r>
          </a:p>
          <a:p>
            <a:pPr lvl="1"/>
            <a:r>
              <a:rPr lang="en-US" dirty="0" smtClean="0"/>
              <a:t>Summer Institute at the National Water Center to bring things together June to August 2015</a:t>
            </a:r>
          </a:p>
          <a:p>
            <a:r>
              <a:rPr lang="en-US" dirty="0" smtClean="0"/>
              <a:t>Goals: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Improved </a:t>
            </a:r>
            <a:r>
              <a:rPr lang="en-US" dirty="0"/>
              <a:t>high spatial resolution, near-real-time </a:t>
            </a:r>
            <a:r>
              <a:rPr lang="en-US" dirty="0" smtClean="0"/>
              <a:t>flood </a:t>
            </a:r>
            <a:r>
              <a:rPr lang="en-US" dirty="0"/>
              <a:t>forecasting using the </a:t>
            </a:r>
            <a:r>
              <a:rPr lang="en-US" dirty="0" err="1"/>
              <a:t>NHDPlus</a:t>
            </a:r>
            <a:r>
              <a:rPr lang="en-US" dirty="0"/>
              <a:t> spatial framework or next generation </a:t>
            </a:r>
            <a:r>
              <a:rPr lang="en-US" dirty="0" err="1"/>
              <a:t>geofabric</a:t>
            </a:r>
            <a:r>
              <a:rPr lang="en-US" dirty="0"/>
              <a:t>; 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Improved </a:t>
            </a:r>
            <a:r>
              <a:rPr lang="en-US" dirty="0"/>
              <a:t>flood emergency response and community resilience; 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Improved </a:t>
            </a:r>
            <a:r>
              <a:rPr lang="en-US" dirty="0"/>
              <a:t>interoperability framework to accomplish (1) and (2).  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701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National Plan for Civil Earth Observations </a:t>
            </a:r>
            <a:r>
              <a:rPr lang="en-US" sz="2700" dirty="0" smtClean="0"/>
              <a:t>(Office of Science and Technology Policy, July 2014)</a:t>
            </a:r>
            <a:endParaRPr lang="en-US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90689"/>
            <a:ext cx="3466591" cy="4601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82795"/>
            <a:ext cx="3243944" cy="470371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378" y="5190169"/>
            <a:ext cx="5441244" cy="15210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4845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Highest Priority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712735"/>
            <a:ext cx="3886200" cy="4351338"/>
          </a:xfrm>
        </p:spPr>
        <p:txBody>
          <a:bodyPr/>
          <a:lstStyle/>
          <a:p>
            <a:r>
              <a:rPr lang="en-US" dirty="0" smtClean="0"/>
              <a:t>Weather and Seasonal Climate Monitoring and Prediction</a:t>
            </a:r>
          </a:p>
          <a:p>
            <a:r>
              <a:rPr lang="en-US" dirty="0" smtClean="0"/>
              <a:t>Dynamic land-surface monitoring and characterization</a:t>
            </a:r>
          </a:p>
          <a:p>
            <a:r>
              <a:rPr lang="en-US" dirty="0" smtClean="0"/>
              <a:t>Elevation and Geo-Location</a:t>
            </a:r>
          </a:p>
          <a:p>
            <a:r>
              <a:rPr lang="en-US" dirty="0" smtClean="0"/>
              <a:t>Water level and flow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0" y="1701446"/>
            <a:ext cx="4546590" cy="403088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32606" y="5876533"/>
            <a:ext cx="7155039" cy="83099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Science goal: Link these four sources of observations to help predict floods and assess their impact on people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602" y="11005"/>
            <a:ext cx="1219261" cy="161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observations and modeling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07028"/>
            <a:ext cx="3090528" cy="225062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337275"/>
            <a:ext cx="3091934" cy="242275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841466" y="2042432"/>
            <a:ext cx="3586798" cy="2240653"/>
            <a:chOff x="4928552" y="1690689"/>
            <a:chExt cx="3586798" cy="22880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4299" y="1690689"/>
              <a:ext cx="2351051" cy="2288041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8552" y="1690689"/>
              <a:ext cx="1235747" cy="2288041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33" y="1494066"/>
            <a:ext cx="5744146" cy="3129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9178" y="1773691"/>
            <a:ext cx="4843310" cy="2687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9657" y="3639231"/>
            <a:ext cx="2808514" cy="346301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Nexrad</a:t>
            </a:r>
            <a:r>
              <a:rPr lang="en-US" sz="1600" dirty="0" smtClean="0"/>
              <a:t> rainfall and flood runoff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637767" y="3888373"/>
            <a:ext cx="1350386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Soil moisture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275" y="4124152"/>
            <a:ext cx="2941011" cy="2507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8650" y="6302655"/>
            <a:ext cx="3090528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Flood inundation on LIDAR terrain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66" y="4518489"/>
            <a:ext cx="2796458" cy="2241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8959" y="4337275"/>
            <a:ext cx="2215923" cy="2462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19689" y="6055857"/>
            <a:ext cx="1749940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Flood water level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9650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and Local Flood Modeling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9" y="1919403"/>
            <a:ext cx="6157802" cy="4569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9293" y="5071730"/>
            <a:ext cx="2693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NWS River Forecast Center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844004" y="5406357"/>
            <a:ext cx="340242" cy="499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43732" y="3592493"/>
            <a:ext cx="2447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City of Austin (</a:t>
            </a:r>
            <a:r>
              <a:rPr lang="en-US" dirty="0" err="1" smtClean="0"/>
              <a:t>NHDPlus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76847" y="3891516"/>
            <a:ext cx="478465" cy="312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257" y="990562"/>
            <a:ext cx="3533493" cy="283232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627914" y="3822883"/>
            <a:ext cx="1216090" cy="434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17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7224"/>
            <a:ext cx="9018493" cy="5332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Flow in the Mississippi Basin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730499"/>
            <a:ext cx="8142668" cy="393500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sz="2000" b="0"/>
              <a:t>RAPID model, 3 hour time steps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05153" y="6161227"/>
            <a:ext cx="4698789" cy="49288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GIS data describes 5,175 river reaches . . .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. . . simulate flow in each reach in each time step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134" y="6173259"/>
            <a:ext cx="2360901" cy="492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David et al. (2011) DOI: 10.1175/2011JHM1345.1</a:t>
            </a:r>
          </a:p>
        </p:txBody>
      </p:sp>
      <p:pic>
        <p:nvPicPr>
          <p:cNvPr id="4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123998"/>
            <a:ext cx="74295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4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0" y="473021"/>
            <a:ext cx="9144000" cy="2267912"/>
          </a:xfrm>
          <a:prstGeom prst="rect">
            <a:avLst/>
          </a:prstGeom>
          <a:solidFill>
            <a:schemeClr val="bg1"/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304548"/>
            <a:ext cx="9144000" cy="1019772"/>
            <a:chOff x="0" y="285109"/>
            <a:chExt cx="9144000" cy="1019772"/>
          </a:xfrm>
        </p:grpSpPr>
        <p:pic>
          <p:nvPicPr>
            <p:cNvPr id="25" name="Picture 24" descr="masthead2 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t="17110" r="2345" b="7310"/>
            <a:stretch/>
          </p:blipFill>
          <p:spPr>
            <a:xfrm>
              <a:off x="0" y="454019"/>
              <a:ext cx="9144000" cy="763279"/>
            </a:xfrm>
            <a:prstGeom prst="rect">
              <a:avLst/>
            </a:prstGeom>
          </p:spPr>
        </p:pic>
        <p:pic>
          <p:nvPicPr>
            <p:cNvPr id="19" name="Picture 18" descr="cuahsi-gw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5" y="285109"/>
              <a:ext cx="1035788" cy="1019772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2" y="1300783"/>
            <a:ext cx="2344116" cy="13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7377357" y="863824"/>
            <a:ext cx="1077669" cy="26161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solidFill>
                  <a:prstClr val="black"/>
                </a:solidFill>
                <a:hlinkClick r:id="rId5"/>
              </a:rPr>
              <a:t>www.cuahsi.org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1819" y="565879"/>
            <a:ext cx="301320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r" eaLnBrk="0" hangingPunct="0"/>
            <a:r>
              <a:rPr lang="en-US" sz="1200" dirty="0" smtClean="0">
                <a:solidFill>
                  <a:srgbClr val="FFFFFF"/>
                </a:solidFill>
              </a:rPr>
              <a:t>Consortium of Universities for the Advancement of Hydrologic Science, Inc.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615653" y="1482787"/>
            <a:ext cx="4486633" cy="1135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336799"/>
                </a:solidFill>
              </a:rPr>
              <a:t>CUAHSI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A consortium representing 125 US universities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Dr. Richard Hooper, President and CEO</a:t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 bwMode="auto">
          <a:xfrm>
            <a:off x="0" y="2704847"/>
            <a:ext cx="9144000" cy="3017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3019" y="2704846"/>
            <a:ext cx="3838698" cy="3017520"/>
          </a:xfr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02754" y="6039121"/>
            <a:ext cx="5552271" cy="36009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r" eaLnBrk="0" hangingPunct="0"/>
            <a:r>
              <a:rPr lang="en-US" b="1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Building an academic prototype system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615653" y="2911408"/>
            <a:ext cx="3081885" cy="2693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Supported by the </a:t>
            </a:r>
            <a:r>
              <a:rPr sz="1500" b="1" dirty="0" smtClean="0">
                <a:solidFill>
                  <a:srgbClr val="ED982D">
                    <a:lumMod val="75000"/>
                  </a:srgbClr>
                </a:solidFill>
              </a:rPr>
              <a:t>National Science Foundation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Earth Science Division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Advances </a:t>
            </a:r>
            <a:r>
              <a:rPr sz="1500" b="1" dirty="0" smtClean="0">
                <a:solidFill>
                  <a:srgbClr val="C37411"/>
                </a:solidFill>
              </a:rPr>
              <a:t>hydrologic science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 nation’s universities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Includes a </a:t>
            </a:r>
            <a:r>
              <a:rPr sz="1500" b="1" dirty="0" smtClean="0">
                <a:solidFill>
                  <a:srgbClr val="C37411"/>
                </a:solidFill>
              </a:rPr>
              <a:t>Hydrologic Information System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project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Invented </a:t>
            </a:r>
            <a:r>
              <a:rPr sz="1500" b="1" dirty="0" err="1" smtClean="0">
                <a:solidFill>
                  <a:srgbClr val="C37411"/>
                </a:solidFill>
              </a:rPr>
              <a:t>WaterML</a:t>
            </a:r>
            <a:r>
              <a:rPr sz="1500" dirty="0" smtClean="0">
                <a:solidFill>
                  <a:srgbClr val="C37411"/>
                </a:solidFill>
              </a:rPr>
              <a:t>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language for water resources time series</a:t>
            </a:r>
            <a:endParaRPr sz="15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114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Water Operations Model</a:t>
            </a:r>
            <a:br>
              <a:rPr lang="en-US" dirty="0" smtClean="0"/>
            </a:br>
            <a:r>
              <a:rPr lang="en-US" sz="2000" i="1" dirty="0" smtClean="0"/>
              <a:t>RAPID </a:t>
            </a:r>
            <a:r>
              <a:rPr lang="en-US" sz="2000" i="1" dirty="0" err="1" smtClean="0"/>
              <a:t>Streamflow</a:t>
            </a:r>
            <a:r>
              <a:rPr lang="en-US" sz="2000" i="1" dirty="0" smtClean="0"/>
              <a:t> Calculations – 5,175 </a:t>
            </a:r>
            <a:r>
              <a:rPr lang="en-US" sz="2000" i="1" dirty="0" err="1" smtClean="0"/>
              <a:t>NHDPlus</a:t>
            </a:r>
            <a:r>
              <a:rPr lang="en-US" sz="2000" i="1" dirty="0" smtClean="0"/>
              <a:t> river reaches</a:t>
            </a:r>
            <a:endParaRPr lang="en-US" sz="2000" i="1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15496"/>
          <a:stretch/>
        </p:blipFill>
        <p:spPr bwMode="auto">
          <a:xfrm>
            <a:off x="2765425" y="1600200"/>
            <a:ext cx="6378575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0" t="35416" r="18757" b="27417"/>
          <a:stretch/>
        </p:blipFill>
        <p:spPr bwMode="auto">
          <a:xfrm>
            <a:off x="5957884" y="2181222"/>
            <a:ext cx="1600303" cy="213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ttp://crwr-wisk03.austin.utexas.edu/KiWIS/KiWIS?service=kisters&amp;type=queryServices&amp;request=getgraph&amp;format=png&amp;width=650&amp;height=400&amp;datasource=0&amp;ts_id=42803042&amp;from=2013-11-15&amp;to=2014-03-2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3"/>
          <a:stretch/>
        </p:blipFill>
        <p:spPr bwMode="auto">
          <a:xfrm>
            <a:off x="838200" y="2103498"/>
            <a:ext cx="4078246" cy="228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45166" r="70417" b="6333"/>
          <a:stretch/>
        </p:blipFill>
        <p:spPr bwMode="auto">
          <a:xfrm>
            <a:off x="1105335" y="1447800"/>
            <a:ext cx="4233672" cy="51120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51803" y="1690450"/>
            <a:ext cx="136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Map Service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0738" y="2983468"/>
            <a:ext cx="1381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Data Service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6559826"/>
            <a:ext cx="81150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hlinkClick r:id="rId6"/>
              </a:rPr>
              <a:t>https://ut-austin.maps.arcgis.com/home/webmap/viewer.html?webmap=d107aa9260534ddbb96db302e3643a93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90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Forecast Centers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49" y="2044722"/>
            <a:ext cx="8239301" cy="439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hydrology and response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430486" y="2253344"/>
            <a:ext cx="43543" cy="39624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066800" y="2645229"/>
            <a:ext cx="2819400" cy="285205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0713" y="3101761"/>
            <a:ext cx="2079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Flood </a:t>
            </a:r>
            <a:r>
              <a:rPr lang="en-US" sz="2400" dirty="0" smtClean="0">
                <a:solidFill>
                  <a:srgbClr val="FF0000"/>
                </a:solidFill>
              </a:rPr>
              <a:t>hydrology</a:t>
            </a:r>
            <a:r>
              <a:rPr lang="en-US" sz="2400" dirty="0" smtClean="0">
                <a:solidFill>
                  <a:prstClr val="black"/>
                </a:solidFill>
              </a:rPr>
              <a:t> and hydraulic data, models, forecasts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018315" y="2645229"/>
            <a:ext cx="2819400" cy="285205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9313" y="3101761"/>
            <a:ext cx="2079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Flood emergency </a:t>
            </a:r>
            <a:r>
              <a:rPr lang="en-US" sz="2400" dirty="0" smtClean="0">
                <a:solidFill>
                  <a:srgbClr val="FF0000"/>
                </a:solidFill>
              </a:rPr>
              <a:t>response </a:t>
            </a:r>
            <a:r>
              <a:rPr lang="en-US" sz="2400" dirty="0" smtClean="0">
                <a:solidFill>
                  <a:prstClr val="black"/>
                </a:solidFill>
              </a:rPr>
              <a:t>planning and action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1695" y="1791679"/>
            <a:ext cx="3886320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Flood Inundation Map Library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0556" y="5889171"/>
            <a:ext cx="279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Forecast the flood elevation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2438" y="5889171"/>
            <a:ext cx="3612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Determine and plan for flood impact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6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FEMA Flood Hazard Zone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9"/>
            <a:ext cx="9053784" cy="44337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204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Real-Time Flood Inundation Mapping on Onion Creek (USGS/NWS)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23" y="1690690"/>
            <a:ext cx="5911703" cy="46142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5871" y="6336767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water.weather.gov/ahps2/inundation/inundation_google.php?gage=atit2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64326" y="3829062"/>
            <a:ext cx="215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Gage at Highway 183</a:t>
            </a:r>
            <a:endParaRPr lang="en-US" dirty="0"/>
          </a:p>
        </p:txBody>
      </p:sp>
      <p:cxnSp>
        <p:nvCxnSpPr>
          <p:cNvPr id="7" name="Straight Arrow Connector 6"/>
          <p:cNvCxnSpPr>
            <a:stCxn id="3" idx="3"/>
          </p:cNvCxnSpPr>
          <p:nvPr/>
        </p:nvCxnSpPr>
        <p:spPr>
          <a:xfrm flipH="1">
            <a:off x="4306186" y="3997839"/>
            <a:ext cx="2658140" cy="903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2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492"/>
            <a:ext cx="9144000" cy="5024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603"/>
            <a:ext cx="9144000" cy="4994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134"/>
            <a:ext cx="9144000" cy="5003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894"/>
            <a:ext cx="9144000" cy="479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618"/>
            <a:ext cx="9144000" cy="501604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60671" y="810768"/>
            <a:ext cx="8418437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44546A"/>
                </a:solidFill>
              </a:rPr>
              <a:t>Flood Modeling: Geometry and Flow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500" y="3063470"/>
            <a:ext cx="7721599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</a:rPr>
              <a:t>RiverML</a:t>
            </a:r>
            <a:r>
              <a:rPr lang="en-US" sz="2800" b="1" dirty="0" smtClean="0">
                <a:solidFill>
                  <a:prstClr val="black"/>
                </a:solidFill>
              </a:rPr>
              <a:t> – a language for communicating river channel and flood inundation map information</a:t>
            </a:r>
          </a:p>
        </p:txBody>
      </p:sp>
    </p:spTree>
    <p:extLst>
      <p:ext uri="{BB962C8B-B14F-4D97-AF65-F5344CB8AC3E}">
        <p14:creationId xmlns:p14="http://schemas.microsoft.com/office/powerpoint/2010/main" val="18284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 Academic Centers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1" y="1748648"/>
            <a:ext cx="7621054" cy="48892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8178" y="2720623"/>
            <a:ext cx="2078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University of Illinois </a:t>
            </a:r>
          </a:p>
          <a:p>
            <a:pPr algn="ctr"/>
            <a:r>
              <a:rPr lang="en-US" dirty="0" smtClean="0"/>
              <a:t>(Modeling)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6382" y="3424913"/>
            <a:ext cx="2848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University of North Carolina </a:t>
            </a:r>
          </a:p>
          <a:p>
            <a:pPr algn="ctr"/>
            <a:r>
              <a:rPr lang="en-US" dirty="0" smtClean="0"/>
              <a:t>(Data)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10802" y="4720053"/>
            <a:ext cx="2310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University of Alabama</a:t>
            </a:r>
          </a:p>
          <a:p>
            <a:pPr algn="ctr"/>
            <a:r>
              <a:rPr lang="en-US" dirty="0" smtClean="0"/>
              <a:t>(Emergency Response)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67820" y="4522498"/>
            <a:ext cx="1921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University of Texas</a:t>
            </a:r>
          </a:p>
          <a:p>
            <a:pPr algn="ctr"/>
            <a:r>
              <a:rPr lang="en-US" dirty="0" smtClean="0"/>
              <a:t>(Interoperability)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1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Projection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248" y="4548777"/>
            <a:ext cx="3508700" cy="19648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9" y="4807803"/>
            <a:ext cx="31318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Geographic Coordinate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System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Earth Datum</a:t>
            </a:r>
          </a:p>
          <a:p>
            <a:pPr algn="ctr"/>
            <a:r>
              <a:rPr lang="en-US" dirty="0" smtClean="0"/>
              <a:t>(Latitude, Longitude)</a:t>
            </a:r>
          </a:p>
          <a:p>
            <a:pPr algn="ctr"/>
            <a:r>
              <a:rPr lang="en-US" dirty="0" smtClean="0"/>
              <a:t>(</a:t>
            </a:r>
            <a:r>
              <a:rPr lang="el-GR" dirty="0" smtClean="0"/>
              <a:t>φ</a:t>
            </a:r>
            <a:r>
              <a:rPr lang="en-US" dirty="0" smtClean="0"/>
              <a:t>, </a:t>
            </a:r>
            <a:r>
              <a:rPr lang="el-GR" dirty="0" smtClean="0"/>
              <a:t>λ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391248" y="2307967"/>
            <a:ext cx="2147832" cy="1674444"/>
            <a:chOff x="3238848" y="2155567"/>
            <a:chExt cx="2147832" cy="1674444"/>
          </a:xfrm>
        </p:grpSpPr>
        <p:sp>
          <p:nvSpPr>
            <p:cNvPr id="9" name="Rectangle 8"/>
            <p:cNvSpPr/>
            <p:nvPr/>
          </p:nvSpPr>
          <p:spPr>
            <a:xfrm>
              <a:off x="4006666" y="3460679"/>
              <a:ext cx="8258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(X</a:t>
              </a:r>
              <a:r>
                <a:rPr lang="en-US" baseline="-25000" dirty="0" smtClean="0"/>
                <a:t>2</a:t>
              </a:r>
              <a:r>
                <a:rPr lang="en-US" dirty="0" smtClean="0"/>
                <a:t>, Y</a:t>
              </a:r>
              <a:r>
                <a:rPr lang="en-US" baseline="-25000" dirty="0" smtClean="0"/>
                <a:t>2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38848" y="2155567"/>
              <a:ext cx="2147832" cy="1284123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State Plane</a:t>
              </a:r>
              <a:endParaRPr lang="en-US" dirty="0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1751111" y="3634655"/>
            <a:ext cx="2839975" cy="2025134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587202" y="3613081"/>
            <a:ext cx="2438753" cy="2025719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95602" y="3613079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(X</a:t>
            </a:r>
            <a:r>
              <a:rPr lang="en-US" baseline="-25000" dirty="0" smtClean="0"/>
              <a:t>1</a:t>
            </a:r>
            <a:r>
              <a:rPr lang="en-US" dirty="0" smtClean="0"/>
              <a:t>, Y</a:t>
            </a:r>
            <a:r>
              <a:rPr lang="en-US" baseline="-25000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28650" y="2329543"/>
            <a:ext cx="2147832" cy="1284123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Albers Equal Area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071507" y="2307967"/>
            <a:ext cx="2147832" cy="1619429"/>
            <a:chOff x="628650" y="2329543"/>
            <a:chExt cx="2147832" cy="1619429"/>
          </a:xfrm>
        </p:grpSpPr>
        <p:sp>
          <p:nvSpPr>
            <p:cNvPr id="12" name="Rectangle 11"/>
            <p:cNvSpPr/>
            <p:nvPr/>
          </p:nvSpPr>
          <p:spPr>
            <a:xfrm>
              <a:off x="1478807" y="3579640"/>
              <a:ext cx="8258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(X</a:t>
              </a:r>
              <a:r>
                <a:rPr lang="en-US" baseline="-25000" dirty="0" smtClean="0"/>
                <a:t>3</a:t>
              </a:r>
              <a:r>
                <a:rPr lang="en-US" dirty="0" smtClean="0"/>
                <a:t>, Y</a:t>
              </a:r>
              <a:r>
                <a:rPr lang="en-US" baseline="-25000" dirty="0" smtClean="0"/>
                <a:t>3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28650" y="2329543"/>
              <a:ext cx="2147832" cy="1284123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Universal Transverse Mercator</a:t>
              </a:r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821469" y="1634107"/>
            <a:ext cx="5365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Projected Coordinate Systems (X, Y)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5955" y="5346547"/>
            <a:ext cx="1879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Global Positioning</a:t>
            </a:r>
          </a:p>
          <a:p>
            <a:pPr algn="ctr"/>
            <a:r>
              <a:rPr lang="en-US" dirty="0" smtClean="0"/>
              <a:t>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95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276537" cy="1325563"/>
          </a:xfrm>
        </p:spPr>
        <p:txBody>
          <a:bodyPr/>
          <a:lstStyle/>
          <a:p>
            <a:r>
              <a:rPr lang="en-US" dirty="0" smtClean="0"/>
              <a:t>Earth Cube: Information Projection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248" y="4548777"/>
            <a:ext cx="3508700" cy="19648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504" y="4807803"/>
            <a:ext cx="21959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Real Earth</a:t>
            </a:r>
          </a:p>
          <a:p>
            <a:pPr algn="ctr"/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Continuous</a:t>
            </a:r>
            <a:r>
              <a:rPr lang="en-US" dirty="0" smtClean="0"/>
              <a:t> in space </a:t>
            </a:r>
          </a:p>
          <a:p>
            <a:pPr algn="ctr"/>
            <a:r>
              <a:rPr lang="en-US" dirty="0" smtClean="0"/>
              <a:t>and time)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355787" y="2307967"/>
            <a:ext cx="2147832" cy="1674444"/>
            <a:chOff x="3238848" y="2155567"/>
            <a:chExt cx="2147832" cy="1674444"/>
          </a:xfrm>
        </p:grpSpPr>
        <p:sp>
          <p:nvSpPr>
            <p:cNvPr id="9" name="Rectangle 8"/>
            <p:cNvSpPr/>
            <p:nvPr/>
          </p:nvSpPr>
          <p:spPr>
            <a:xfrm>
              <a:off x="3765416" y="3460679"/>
              <a:ext cx="13083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(v</a:t>
              </a:r>
              <a:r>
                <a:rPr lang="en-US" baseline="-25000" dirty="0" smtClean="0"/>
                <a:t>1</a:t>
              </a:r>
              <a:r>
                <a:rPr lang="en-US" dirty="0" smtClean="0"/>
                <a:t> , … , x, y)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38848" y="2155567"/>
              <a:ext cx="2147832" cy="1284123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Remote Sensing</a:t>
              </a:r>
              <a:endParaRPr lang="en-US" dirty="0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1751111" y="3634655"/>
            <a:ext cx="2839975" cy="2025134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587202" y="3613081"/>
            <a:ext cx="2438753" cy="2025719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37628" y="3613079"/>
            <a:ext cx="541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dirty="0" err="1" smtClean="0"/>
              <a:t>v,t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28650" y="2329543"/>
            <a:ext cx="2147832" cy="1284123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Water Time Series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9895" y="3654025"/>
            <a:ext cx="2333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dirty="0"/>
              <a:t>v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smtClean="0"/>
              <a:t>v</a:t>
            </a:r>
            <a:r>
              <a:rPr lang="en-US" baseline="-25000" dirty="0"/>
              <a:t>2</a:t>
            </a:r>
            <a:r>
              <a:rPr lang="en-US" dirty="0" smtClean="0"/>
              <a:t> , v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  <a:r>
              <a:rPr lang="en-US" dirty="0"/>
              <a:t>… , x, </a:t>
            </a:r>
            <a:r>
              <a:rPr lang="en-US" dirty="0" smtClean="0"/>
              <a:t>y, z, t)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71507" y="2307967"/>
            <a:ext cx="2147832" cy="1284123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Gridded simulation Models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303637" y="1361911"/>
            <a:ext cx="6210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Specific Information Technical </a:t>
            </a:r>
            <a:r>
              <a:rPr lang="en-US" sz="2800" dirty="0" err="1" smtClean="0">
                <a:solidFill>
                  <a:srgbClr val="FF0000"/>
                </a:solidFill>
              </a:rPr>
              <a:t>Framworks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(All </a:t>
            </a:r>
            <a:r>
              <a:rPr lang="en-US" sz="2000" dirty="0" smtClean="0">
                <a:solidFill>
                  <a:srgbClr val="FF0000"/>
                </a:solidFill>
              </a:rPr>
              <a:t>Discrete</a:t>
            </a:r>
            <a:r>
              <a:rPr lang="en-US" sz="2000" dirty="0" smtClean="0"/>
              <a:t> in space and time to some degree)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7145423" y="5177135"/>
            <a:ext cx="1349728" cy="923330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Open</a:t>
            </a:r>
          </a:p>
          <a:p>
            <a:pPr algn="ctr"/>
            <a:r>
              <a:rPr lang="en-US" dirty="0" smtClean="0"/>
              <a:t>Information </a:t>
            </a:r>
          </a:p>
          <a:p>
            <a:pPr algn="ctr"/>
            <a:r>
              <a:rPr lang="en-US" dirty="0" smtClean="0"/>
              <a:t>Standards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868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457200"/>
            <a:ext cx="8915400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Web Services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 CUAHSI, USGS, OGC, WMO …..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53" y="1477199"/>
            <a:ext cx="4228732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457200" eaLnBrk="0" hangingPunct="0"/>
            <a:r>
              <a:rPr lang="en-US" sz="1600" dirty="0">
                <a:solidFill>
                  <a:srgbClr val="5EB4E6">
                    <a:lumMod val="20000"/>
                    <a:lumOff val="80000"/>
                  </a:srgbClr>
                </a:solidFill>
                <a:cs typeface="Avenir LT Std 85 Heavy"/>
              </a:rPr>
              <a:t>Water time series data on the internet</a:t>
            </a:r>
            <a:endParaRPr lang="en-US" sz="1600" dirty="0" smtClean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5290979" y="1774465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8" y="3032520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960" y="5183794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prstClr val="white"/>
                </a:solidFill>
              </a:rPr>
              <a:t>24/7/365 </a:t>
            </a:r>
            <a:r>
              <a:rPr lang="en-US" sz="1400" b="1" dirty="0" smtClean="0">
                <a:solidFill>
                  <a:prstClr val="white"/>
                </a:solidFill>
              </a:rPr>
              <a:t>service </a:t>
            </a:r>
          </a:p>
          <a:p>
            <a:pPr algn="l"/>
            <a:r>
              <a:rPr lang="en-US" sz="1400" dirty="0" smtClean="0">
                <a:solidFill>
                  <a:prstClr val="white"/>
                </a:solidFill>
              </a:rPr>
              <a:t>For daily </a:t>
            </a:r>
            <a:r>
              <a:rPr lang="en-US" sz="1400" dirty="0">
                <a:solidFill>
                  <a:prstClr val="white"/>
                </a:solidFill>
              </a:rPr>
              <a:t>and real-time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7233" y="6133543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.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. O</a:t>
            </a:r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perational water web services system for the United States                  </a:t>
            </a:r>
            <a:endParaRPr lang="en-US" sz="14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5895"/>
            <a:ext cx="4440631" cy="2701002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72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prstClr val="white"/>
                </a:solidFill>
                <a:hlinkClick r:id="rId7"/>
              </a:rPr>
              <a:t>http://waterservices.usgs.gov/nwis/iv/?</a:t>
            </a:r>
            <a:r>
              <a:rPr lang="en-US" sz="1050" dirty="0" smtClean="0">
                <a:solidFill>
                  <a:prstClr val="white"/>
                </a:solidFill>
                <a:hlinkClick r:id="rId7"/>
              </a:rPr>
              <a:t>format=waterml,2.0&amp;sites=08158000&amp;period=P1D&amp;parameterCd=00060</a:t>
            </a:r>
            <a:r>
              <a:rPr lang="en-US" sz="1050" dirty="0" smtClean="0">
                <a:solidFill>
                  <a:prstClr val="white"/>
                </a:solidFill>
              </a:rPr>
              <a:t> </a:t>
            </a:r>
            <a:endParaRPr lang="en-US" sz="105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35" y="4513469"/>
            <a:ext cx="4440095" cy="168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238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938212"/>
            <a:ext cx="910590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3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Geospatial Consortium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66688" y="842366"/>
            <a:ext cx="5688337" cy="45728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More than 400 </a:t>
            </a:r>
            <a:r>
              <a:rPr lang="en-US" sz="16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companies and agencies 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globally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3358" y="6275638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.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. </a:t>
            </a:r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Internet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data standards for maps and observational data                  </a:t>
            </a:r>
          </a:p>
        </p:txBody>
      </p:sp>
      <p:pic>
        <p:nvPicPr>
          <p:cNvPr id="10" name="Picture 9" descr="OGC_page_explorer_cro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72" y="1304124"/>
            <a:ext cx="6907256" cy="49645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390174" y="3354926"/>
            <a:ext cx="4239827" cy="1701800"/>
          </a:xfrm>
          <a:prstGeom prst="rect">
            <a:avLst/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Internet standards for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Map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Observation 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Catalog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010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6708" y="127816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04800"/>
            <a:ext cx="7973786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endParaRPr lang="en-US" sz="2800" b="1" dirty="0" smtClean="0">
              <a:solidFill>
                <a:srgbClr val="00144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458200" cy="484632"/>
          </a:xfrm>
        </p:spPr>
        <p:txBody>
          <a:bodyPr/>
          <a:lstStyle/>
          <a:p>
            <a:r>
              <a:rPr lang="en-US" dirty="0" smtClean="0"/>
              <a:t>OGC/WMO </a:t>
            </a:r>
            <a:r>
              <a:rPr lang="en-US" sz="2200" b="0" dirty="0" smtClean="0">
                <a:solidFill>
                  <a:srgbClr val="7F7F7F"/>
                </a:solidFill>
              </a:rPr>
              <a:t>Hydrology Domain Working Group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6346" y="5837202"/>
            <a:ext cx="1138494" cy="920966"/>
            <a:chOff x="459249" y="5837202"/>
            <a:chExt cx="1138494" cy="920966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895357" y="5837202"/>
              <a:ext cx="267335" cy="267335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2008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72622" y="5807730"/>
            <a:ext cx="1138494" cy="950438"/>
            <a:chOff x="459249" y="5807730"/>
            <a:chExt cx="1138494" cy="950438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893289" y="5807730"/>
              <a:ext cx="271540" cy="27153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2009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08898" y="5807439"/>
            <a:ext cx="1138494" cy="950729"/>
            <a:chOff x="459249" y="5807439"/>
            <a:chExt cx="1138494" cy="950729"/>
          </a:xfrm>
        </p:grpSpPr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892998" y="5807439"/>
              <a:ext cx="272122" cy="272120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2010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45175" y="5807150"/>
            <a:ext cx="1138494" cy="951018"/>
            <a:chOff x="459249" y="5807150"/>
            <a:chExt cx="1138494" cy="951018"/>
          </a:xfrm>
        </p:grpSpPr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892709" y="5807150"/>
              <a:ext cx="272700" cy="27269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2011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81452" y="5806025"/>
            <a:ext cx="1138494" cy="952143"/>
            <a:chOff x="459249" y="5806025"/>
            <a:chExt cx="1138494" cy="952143"/>
          </a:xfrm>
        </p:grpSpPr>
        <p:sp>
          <p:nvSpPr>
            <p:cNvPr id="45" name="Oval 44"/>
            <p:cNvSpPr>
              <a:spLocks noChangeAspect="1"/>
            </p:cNvSpPr>
            <p:nvPr/>
          </p:nvSpPr>
          <p:spPr bwMode="auto">
            <a:xfrm>
              <a:off x="891585" y="5806025"/>
              <a:ext cx="274948" cy="27494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2012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62127" y="3828458"/>
            <a:ext cx="2673097" cy="1979272"/>
            <a:chOff x="1462127" y="3828458"/>
            <a:chExt cx="2673097" cy="1979272"/>
          </a:xfrm>
        </p:grpSpPr>
        <p:cxnSp>
          <p:nvCxnSpPr>
            <p:cNvPr id="56" name="Straight Connector 55"/>
            <p:cNvCxnSpPr>
              <a:stCxn id="36" idx="0"/>
            </p:cNvCxnSpPr>
            <p:nvPr/>
          </p:nvCxnSpPr>
          <p:spPr bwMode="auto">
            <a:xfrm flipV="1">
              <a:off x="2742432" y="4303239"/>
              <a:ext cx="768" cy="150449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7" name="Group 46"/>
            <p:cNvGrpSpPr/>
            <p:nvPr/>
          </p:nvGrpSpPr>
          <p:grpSpPr>
            <a:xfrm>
              <a:off x="1462127" y="3828458"/>
              <a:ext cx="2673097" cy="1489458"/>
              <a:chOff x="5331010" y="1131039"/>
              <a:chExt cx="3358417" cy="1984469"/>
            </a:xfrm>
          </p:grpSpPr>
          <p:pic>
            <p:nvPicPr>
              <p:cNvPr id="49" name="Picture 48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1690" b="930"/>
              <a:stretch/>
            </p:blipFill>
            <p:spPr bwMode="auto">
              <a:xfrm>
                <a:off x="5331010" y="1142048"/>
                <a:ext cx="3350449" cy="197346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B9F2"/>
                </a:solidFill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50" name="TextBox 16"/>
              <p:cNvSpPr txBox="1"/>
              <p:nvPr/>
            </p:nvSpPr>
            <p:spPr>
              <a:xfrm>
                <a:off x="5331010" y="1131039"/>
                <a:ext cx="3358417" cy="307777"/>
              </a:xfrm>
              <a:prstGeom prst="rect">
                <a:avLst/>
              </a:prstGeom>
              <a:solidFill>
                <a:srgbClr val="00B9F2"/>
              </a:solidFill>
              <a:ln>
                <a:solidFill>
                  <a:srgbClr val="00B9F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 smtClean="0">
                    <a:solidFill>
                      <a:prstClr val="white"/>
                    </a:solidFill>
                  </a:rPr>
                  <a:t>November 2009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87401" y="3142536"/>
            <a:ext cx="3132073" cy="2694666"/>
            <a:chOff x="287401" y="3142536"/>
            <a:chExt cx="3132073" cy="2694666"/>
          </a:xfrm>
        </p:grpSpPr>
        <p:cxnSp>
          <p:nvCxnSpPr>
            <p:cNvPr id="21" name="Straight Connector 20"/>
            <p:cNvCxnSpPr/>
            <p:nvPr/>
          </p:nvCxnSpPr>
          <p:spPr bwMode="auto">
            <a:xfrm flipH="1" flipV="1">
              <a:off x="904816" y="3608873"/>
              <a:ext cx="1554" cy="222832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287401" y="3142536"/>
              <a:ext cx="3132073" cy="4663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Hydrology Domain Working Group formed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OGC at WMO Commission for Hydrology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01833" y="3172011"/>
            <a:ext cx="3408667" cy="2635428"/>
            <a:chOff x="4401833" y="3172011"/>
            <a:chExt cx="3408667" cy="2635428"/>
          </a:xfrm>
        </p:grpSpPr>
        <p:cxnSp>
          <p:nvCxnSpPr>
            <p:cNvPr id="62" name="Straight Connector 61"/>
            <p:cNvCxnSpPr/>
            <p:nvPr/>
          </p:nvCxnSpPr>
          <p:spPr bwMode="auto">
            <a:xfrm flipV="1">
              <a:off x="6414422" y="4325250"/>
              <a:ext cx="0" cy="1464295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39" idx="0"/>
            </p:cNvCxnSpPr>
            <p:nvPr/>
          </p:nvCxnSpPr>
          <p:spPr bwMode="auto">
            <a:xfrm flipV="1">
              <a:off x="4578708" y="4303239"/>
              <a:ext cx="0" cy="1504200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4401833" y="3172011"/>
              <a:ext cx="3408667" cy="11708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Technical Meetings Each 3 Months</a:t>
              </a:r>
              <a:br>
                <a:rPr lang="en-US" sz="1400" dirty="0" smtClean="0">
                  <a:solidFill>
                    <a:prstClr val="black"/>
                  </a:solidFill>
                </a:rPr>
              </a:br>
              <a:r>
                <a:rPr lang="en-US" sz="1400" dirty="0" smtClean="0">
                  <a:solidFill>
                    <a:prstClr val="black"/>
                  </a:solidFill>
                </a:rPr>
                <a:t>Four Interoperability Experiments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 (Surface water, groundwater, forecasting)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Annual week-long workshops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Involvement by many countries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99679" y="1948163"/>
            <a:ext cx="3421340" cy="3868793"/>
            <a:chOff x="5499679" y="1948163"/>
            <a:chExt cx="3421340" cy="3868793"/>
          </a:xfrm>
        </p:grpSpPr>
        <p:cxnSp>
          <p:nvCxnSpPr>
            <p:cNvPr id="68" name="Straight Connector 67"/>
            <p:cNvCxnSpPr/>
            <p:nvPr/>
          </p:nvCxnSpPr>
          <p:spPr bwMode="auto">
            <a:xfrm flipV="1">
              <a:off x="8250699" y="2868825"/>
              <a:ext cx="0" cy="294813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105" name="Group 4104"/>
            <p:cNvGrpSpPr/>
            <p:nvPr/>
          </p:nvGrpSpPr>
          <p:grpSpPr>
            <a:xfrm>
              <a:off x="7487019" y="2362199"/>
              <a:ext cx="1434000" cy="515761"/>
              <a:chOff x="7021025" y="2115518"/>
              <a:chExt cx="1434000" cy="515761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7021025" y="2115518"/>
                <a:ext cx="1434000" cy="515761"/>
              </a:xfrm>
              <a:prstGeom prst="rect">
                <a:avLst/>
              </a:prstGeom>
              <a:solidFill>
                <a:schemeClr val="tx2"/>
              </a:solidFill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ctr"/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04" b="38982"/>
              <a:stretch/>
            </p:blipFill>
            <p:spPr bwMode="auto">
              <a:xfrm>
                <a:off x="7108700" y="2188698"/>
                <a:ext cx="1258652" cy="309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5499679" y="1948163"/>
              <a:ext cx="3421340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A time series </a:t>
              </a:r>
              <a:r>
                <a:rPr lang="en-US" sz="1200" dirty="0" smtClean="0">
                  <a:solidFill>
                    <a:prstClr val="black"/>
                  </a:solidFill>
                </a:rPr>
                <a:t>for </a:t>
              </a:r>
              <a:r>
                <a:rPr lang="en-US" sz="1200" dirty="0">
                  <a:solidFill>
                    <a:prstClr val="black"/>
                  </a:solidFill>
                </a:rPr>
                <a:t>one variable at one location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5147392" y="4723037"/>
            <a:ext cx="368595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9F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Acknowledgements: OGC, WMO,  GRDC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smtClean="0">
                <a:solidFill>
                  <a:prstClr val="black"/>
                </a:solidFill>
              </a:rPr>
              <a:t>NWS, CUAHSI</a:t>
            </a:r>
            <a:r>
              <a:rPr lang="en-US" sz="1200" dirty="0">
                <a:solidFill>
                  <a:prstClr val="black"/>
                </a:solidFill>
              </a:rPr>
              <a:t>, BoM/CSIRO, USGS</a:t>
            </a:r>
            <a:r>
              <a:rPr lang="en-US" sz="1200" dirty="0" smtClean="0">
                <a:solidFill>
                  <a:prstClr val="black"/>
                </a:solidFill>
              </a:rPr>
              <a:t>, GSC, </a:t>
            </a:r>
            <a:r>
              <a:rPr lang="en-US" sz="1200" dirty="0" err="1" smtClean="0">
                <a:solidFill>
                  <a:prstClr val="black"/>
                </a:solidFill>
              </a:rPr>
              <a:t>Kisters</a:t>
            </a:r>
            <a:r>
              <a:rPr lang="en-US" sz="1200" dirty="0" smtClean="0">
                <a:solidFill>
                  <a:prstClr val="black"/>
                </a:solidFill>
              </a:rPr>
              <a:t>, …….</a:t>
            </a:r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90517" y="1785049"/>
            <a:ext cx="4778730" cy="484948"/>
            <a:chOff x="-63960" y="1499291"/>
            <a:chExt cx="3428810" cy="499935"/>
          </a:xfrm>
        </p:grpSpPr>
        <p:sp>
          <p:nvSpPr>
            <p:cNvPr id="54" name="Rounded Rectangle 53"/>
            <p:cNvSpPr/>
            <p:nvPr/>
          </p:nvSpPr>
          <p:spPr bwMode="auto">
            <a:xfrm>
              <a:off x="-63960" y="1499291"/>
              <a:ext cx="3428810" cy="499935"/>
            </a:xfrm>
            <a:prstGeom prst="roundRect">
              <a:avLst>
                <a:gd name="adj" fmla="val 114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7840" y="1624246"/>
              <a:ext cx="2724983" cy="2538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4-Year International Effort </a:t>
              </a:r>
              <a:r>
                <a:rPr lang="en-US" sz="1600" b="1" dirty="0" smtClean="0">
                  <a:solidFill>
                    <a:srgbClr val="5EB4E6">
                      <a:lumMod val="75000"/>
                    </a:srgbClr>
                  </a:solidFill>
                </a:rPr>
                <a:t>– </a:t>
              </a:r>
              <a:r>
                <a:rPr lang="en-US" sz="1600" b="1" dirty="0" err="1" smtClean="0">
                  <a:solidFill>
                    <a:srgbClr val="5EB4E6">
                      <a:lumMod val="75000"/>
                    </a:srgbClr>
                  </a:solidFill>
                </a:rPr>
                <a:t>WaterML</a:t>
              </a:r>
              <a:endParaRPr lang="en-US" sz="1600" b="1" dirty="0">
                <a:solidFill>
                  <a:srgbClr val="5EB4E6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3009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CUAHSI Water Data Center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32113"/>
            <a:ext cx="7311854" cy="5046209"/>
          </a:xfrm>
          <a:prstGeom prst="rect">
            <a:avLst/>
          </a:prstGeom>
          <a:ln w="3175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5116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0" y="152399"/>
            <a:ext cx="8258909" cy="193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31350" y="6231473"/>
            <a:ext cx="66978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200" dirty="0" smtClean="0">
                <a:solidFill>
                  <a:prstClr val="black"/>
                </a:solidFill>
                <a:hlinkClick r:id="rId3"/>
              </a:rPr>
              <a:t>http://www.whitehouse.gov/sites/default/files/microsites/ostp/nstc_2013_earthobsstrategy.pdf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23" y="2086234"/>
            <a:ext cx="3074348" cy="403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56471" y="3039478"/>
            <a:ext cx="5306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</a:rPr>
              <a:t>“</a:t>
            </a:r>
            <a:r>
              <a:rPr lang="en-US" b="1" dirty="0" err="1" smtClean="0">
                <a:solidFill>
                  <a:prstClr val="black"/>
                </a:solidFill>
              </a:rPr>
              <a:t>WaterML</a:t>
            </a:r>
            <a:r>
              <a:rPr lang="en-US" b="1" dirty="0">
                <a:solidFill>
                  <a:prstClr val="black"/>
                </a:solidFill>
              </a:rPr>
              <a:t>: </a:t>
            </a:r>
            <a:r>
              <a:rPr lang="en-US" dirty="0">
                <a:solidFill>
                  <a:prstClr val="black"/>
                </a:solidFill>
              </a:rPr>
              <a:t>Water Markup Language (ML) is an informatics initiative of the CENRS Subcommittee on Water Availability and Quality that provides a systematic way to access water information from point observation sites</a:t>
            </a:r>
            <a:r>
              <a:rPr lang="en-US" dirty="0" smtClean="0">
                <a:solidFill>
                  <a:prstClr val="black"/>
                </a:solidFill>
              </a:rPr>
              <a:t>.”  (p.21)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56471" y="2196777"/>
            <a:ext cx="3912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Committee on Environmental, Natural Resources, and Sustainability (CENRS)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3471" y="4638404"/>
            <a:ext cx="4228133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</a:rPr>
              <a:t>WaterML</a:t>
            </a:r>
            <a:r>
              <a:rPr lang="en-US" sz="2400" dirty="0" smtClean="0">
                <a:solidFill>
                  <a:prstClr val="black"/>
                </a:solidFill>
              </a:rPr>
              <a:t> is the first OGC standard endorsed by the Executive Office of the President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36728"/>
            <a:ext cx="7886700" cy="1325563"/>
          </a:xfrm>
        </p:spPr>
        <p:txBody>
          <a:bodyPr/>
          <a:lstStyle/>
          <a:p>
            <a:r>
              <a:rPr lang="en-US" dirty="0" smtClean="0"/>
              <a:t>President’s Climate Data Initiative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46980"/>
            <a:ext cx="7689850" cy="45387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4476" y="5974834"/>
            <a:ext cx="699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John </a:t>
            </a:r>
            <a:r>
              <a:rPr lang="en-US" dirty="0" err="1" smtClean="0">
                <a:solidFill>
                  <a:prstClr val="black"/>
                </a:solidFill>
              </a:rPr>
              <a:t>Podesta</a:t>
            </a:r>
            <a:r>
              <a:rPr lang="en-US" dirty="0" smtClean="0">
                <a:solidFill>
                  <a:prstClr val="black"/>
                </a:solidFill>
              </a:rPr>
              <a:t>, Counsellor to the President, White House, March 19,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775" y="6433235"/>
            <a:ext cx="7442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www.youtube.com/watch?v=pfe5oRdsCp0&amp;feature=youtu.be&amp;t=7s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97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544</TotalTime>
  <Words>915</Words>
  <Application>Microsoft Office PowerPoint</Application>
  <PresentationFormat>On-screen Show (4:3)</PresentationFormat>
  <Paragraphs>169</Paragraphs>
  <Slides>28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Optional_Corporate_PPT_Template-Arial</vt:lpstr>
      <vt:lpstr>1_Optional_Corporate_PPT_Template-Arial</vt:lpstr>
      <vt:lpstr>National Flood Interoperability Experiment</vt:lpstr>
      <vt:lpstr>PowerPoint Presentation</vt:lpstr>
      <vt:lpstr>WaterML Web Services –  CUAHSI, USGS, OGC, WMO …..</vt:lpstr>
      <vt:lpstr>PowerPoint Presentation</vt:lpstr>
      <vt:lpstr>Open Geospatial Consortium</vt:lpstr>
      <vt:lpstr>OGC/WMO Hydrology Domain Working Group</vt:lpstr>
      <vt:lpstr>CUAHSI Water Data Center</vt:lpstr>
      <vt:lpstr>PowerPoint Presentation</vt:lpstr>
      <vt:lpstr>President’s Climate Data Initiative</vt:lpstr>
      <vt:lpstr>Goals of Climate Data Initiative</vt:lpstr>
      <vt:lpstr>Anne Castle, Asst Secretary for Water and Science, Dept of Interior</vt:lpstr>
      <vt:lpstr>PowerPoint Presentation</vt:lpstr>
      <vt:lpstr>PowerPoint Presentation</vt:lpstr>
      <vt:lpstr>National Flood Interoperability Experiment (NFIE): Connecting national flood forecasting with local flood emergency response</vt:lpstr>
      <vt:lpstr>National Plan for Civil Earth Observations (Office of Science and Technology Policy, July 2014)</vt:lpstr>
      <vt:lpstr>Highest Priority Observations</vt:lpstr>
      <vt:lpstr>Flood observations and modeling</vt:lpstr>
      <vt:lpstr>National and Local Flood Modeling</vt:lpstr>
      <vt:lpstr>Flow in the Mississippi Basin</vt:lpstr>
      <vt:lpstr>Water Operations Model RAPID Streamflow Calculations – 5,175 NHDPlus river reaches</vt:lpstr>
      <vt:lpstr>River Forecast Centers</vt:lpstr>
      <vt:lpstr>Flood hydrology and response</vt:lpstr>
      <vt:lpstr>FEMA Flood Hazard Zone</vt:lpstr>
      <vt:lpstr>Real-Time Flood Inundation Mapping on Onion Creek (USGS/NWS) </vt:lpstr>
      <vt:lpstr>PowerPoint Presentation</vt:lpstr>
      <vt:lpstr>NFIE Academic Centers</vt:lpstr>
      <vt:lpstr>Map Projection</vt:lpstr>
      <vt:lpstr>Earth Cube: Information Projection</vt:lpstr>
    </vt:vector>
  </TitlesOfParts>
  <Company>Cockrell School of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Water Data Infrastructure</dc:title>
  <dc:creator>Maidment, David R</dc:creator>
  <cp:lastModifiedBy>Maidment</cp:lastModifiedBy>
  <cp:revision>86</cp:revision>
  <dcterms:created xsi:type="dcterms:W3CDTF">2014-03-24T22:14:31Z</dcterms:created>
  <dcterms:modified xsi:type="dcterms:W3CDTF">2014-07-27T13:46:21Z</dcterms:modified>
</cp:coreProperties>
</file>