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42" r:id="rId3"/>
    <p:sldId id="343" r:id="rId4"/>
    <p:sldId id="325" r:id="rId5"/>
    <p:sldId id="290" r:id="rId6"/>
    <p:sldId id="291" r:id="rId7"/>
    <p:sldId id="295" r:id="rId8"/>
    <p:sldId id="296" r:id="rId9"/>
    <p:sldId id="344" r:id="rId10"/>
    <p:sldId id="275" r:id="rId11"/>
    <p:sldId id="282" r:id="rId12"/>
    <p:sldId id="276" r:id="rId13"/>
    <p:sldId id="277" r:id="rId14"/>
    <p:sldId id="319" r:id="rId15"/>
    <p:sldId id="299" r:id="rId16"/>
    <p:sldId id="300" r:id="rId17"/>
    <p:sldId id="301" r:id="rId18"/>
    <p:sldId id="302" r:id="rId19"/>
    <p:sldId id="318" r:id="rId20"/>
    <p:sldId id="283" r:id="rId21"/>
    <p:sldId id="341" r:id="rId22"/>
    <p:sldId id="287" r:id="rId23"/>
    <p:sldId id="345" r:id="rId24"/>
    <p:sldId id="347" r:id="rId25"/>
    <p:sldId id="348" r:id="rId26"/>
    <p:sldId id="349" r:id="rId27"/>
    <p:sldId id="313" r:id="rId28"/>
    <p:sldId id="310" r:id="rId29"/>
    <p:sldId id="312" r:id="rId30"/>
    <p:sldId id="351" r:id="rId31"/>
    <p:sldId id="346" r:id="rId32"/>
    <p:sldId id="303" r:id="rId33"/>
    <p:sldId id="304" r:id="rId34"/>
    <p:sldId id="315" r:id="rId35"/>
    <p:sldId id="320" r:id="rId36"/>
    <p:sldId id="321" r:id="rId37"/>
    <p:sldId id="331" r:id="rId38"/>
    <p:sldId id="333" r:id="rId39"/>
    <p:sldId id="334" r:id="rId40"/>
    <p:sldId id="337" r:id="rId41"/>
    <p:sldId id="352" r:id="rId42"/>
    <p:sldId id="340" r:id="rId43"/>
    <p:sldId id="323"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83" d="100"/>
          <a:sy n="83" d="100"/>
        </p:scale>
        <p:origin x="-78" y="-29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9EBA42B9-B67A-4F02-A0BB-4204718DBEC0}" type="datetimeFigureOut">
              <a:rPr lang="en-US"/>
              <a:pPr>
                <a:defRPr/>
              </a:pPr>
              <a:t>3/1/2010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BE7ABE0A-3302-459F-90E2-E1CA97980D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4D0014A-D341-40B8-B130-79B5F30BF73A}" type="slidenum">
              <a:rPr lang="en-US" smtClean="0"/>
              <a:pPr/>
              <a:t>10</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88A376C-ACF0-45F0-80A7-3F896E979C83}" type="slidenum">
              <a:rPr lang="en-US" smtClean="0"/>
              <a:pPr/>
              <a:t>11</a:t>
            </a:fld>
            <a:endParaRPr lang="en-US" smtClean="0"/>
          </a:p>
        </p:txBody>
      </p:sp>
      <p:sp>
        <p:nvSpPr>
          <p:cNvPr id="47107" name="Rectangle 2"/>
          <p:cNvSpPr>
            <a:spLocks noRo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HydroDesktop development is following the open source model and is housed at the Microsoft CodePlex web site. The project can be accessed through the link:www.hydrodesktop.org and is open for public participation in the project. The collaborative development portal includes a project WIKI with information about the project, a Downloads page for current installers and releases of the software, a Discussion Forum for open discussions and questions about the project, an Issue tracker for managing bugs, features, and issues. Also direct access to source code is available for anyone (authorized users are invited to contribute  source code directly to the project). HydroDesktop is licensed under the BSD open source license which allows it to be used in commercial, non-commercial, academic, government or other settings as needed.</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C99B27-0C13-4F98-A214-31A7B3A26528}" type="slidenum">
              <a:rPr lang="en-US" smtClean="0"/>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297A9C-AC31-404D-9999-DC9C77D14325}"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105DD6-95D2-4E22-B7D5-497FEEAAFD7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A2D61-4EE8-420E-A535-8EE6ED7B5068}"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8FF740-E90A-4D07-A942-8D9AF011C36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1D6D6F-1645-490E-A53E-2E1EF132A118}"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B5EE8C-9FFC-490D-8993-CD527CEC30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C241AE-1C0A-4C57-81FF-FC10144ECDAB}"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6E1928-7B76-4ADB-9621-8FFA468C66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8AA85F-A2BD-4EDA-92C9-5E3C7FD1EFCD}"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CFB58B-9FAC-4DFC-AF69-D9386A2A498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0221F02-3605-4D53-9ABB-DC2E6C2861F0}"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40EAA5-96B7-48CF-8777-B1E8311A6A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8F714F-912F-41A5-8C6B-9DEA407A1F9B}" type="datetimeFigureOut">
              <a:rPr lang="en-US"/>
              <a:pPr>
                <a:defRPr/>
              </a:pPr>
              <a:t>3/1/2010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6C641A-305F-4700-926A-9D0FB03AD40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AFDB9B6-5FAA-4CD7-A229-938E9D8106BD}" type="datetimeFigureOut">
              <a:rPr lang="en-US"/>
              <a:pPr>
                <a:defRPr/>
              </a:pPr>
              <a:t>3/1/2010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D72C08F-708C-4B2F-A49B-211DF240E92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E77304-C604-4495-AEFE-A5BD4BF73903}" type="datetimeFigureOut">
              <a:rPr lang="en-US"/>
              <a:pPr>
                <a:defRPr/>
              </a:pPr>
              <a:t>3/1/2010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4710C6-C065-46FA-B76A-102A5A8937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990D6D-EED8-4714-8812-D83682BE173B}"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D6E34A-502B-406B-BB2C-EFEF2A5584C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9624F3-8270-4D44-BC53-B97A057DCB1C}"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C2329-B094-4160-9657-2B40588B08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80DA755-D455-4625-9693-243F8DE61F1A}" type="datetimeFigureOut">
              <a:rPr lang="en-US"/>
              <a:pPr>
                <a:defRPr/>
              </a:pPr>
              <a:t>3/1/2010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E93EA2B-9DA1-4798-A75A-AA870AB385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test.hydroseek.net/ontology/Cuahsi_200912_tree.html" TargetMode="External"/><Relationship Id="rId1" Type="http://schemas.openxmlformats.org/officeDocument/2006/relationships/slideLayout" Target="../slideLayouts/slideLayout2.xml"/><Relationship Id="rId4" Type="http://schemas.openxmlformats.org/officeDocument/2006/relationships/hyperlink" Target="http://test.hydroseek.net/ontology/Ontology_heirarchy.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www.hydrodesktop.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hyperlink" Target="http://www.hydrodesktop.org/" TargetMode="Externa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534400" cy="1143000"/>
          </a:xfrm>
        </p:spPr>
        <p:txBody>
          <a:bodyPr rtlCol="0">
            <a:normAutofit fontScale="90000"/>
          </a:bodyPr>
          <a:lstStyle/>
          <a:p>
            <a:pPr eaLnBrk="1" fontAlgn="auto" hangingPunct="1">
              <a:spcAft>
                <a:spcPts val="0"/>
              </a:spcAft>
              <a:defRPr/>
            </a:pPr>
            <a:r>
              <a:rPr lang="en-US" dirty="0" smtClean="0"/>
              <a:t>CUAHSI Hydrologic Information System </a:t>
            </a:r>
            <a:r>
              <a:rPr lang="en-US" sz="3100" i="1" dirty="0" smtClean="0">
                <a:solidFill>
                  <a:schemeClr val="tx2"/>
                </a:solidFill>
              </a:rPr>
              <a:t>and the Virtual Observatory</a:t>
            </a:r>
          </a:p>
        </p:txBody>
      </p:sp>
      <p:sp>
        <p:nvSpPr>
          <p:cNvPr id="3" name="Subtitle 2"/>
          <p:cNvSpPr>
            <a:spLocks noGrp="1"/>
          </p:cNvSpPr>
          <p:nvPr>
            <p:ph type="subTitle" idx="1"/>
          </p:nvPr>
        </p:nvSpPr>
        <p:spPr>
          <a:xfrm>
            <a:off x="1219200" y="4343400"/>
            <a:ext cx="6858000" cy="2514600"/>
          </a:xfrm>
        </p:spPr>
        <p:txBody>
          <a:bodyPr rtlCol="0">
            <a:normAutofit fontScale="62500" lnSpcReduction="20000"/>
          </a:bodyPr>
          <a:lstStyle/>
          <a:p>
            <a:pPr eaLnBrk="1" fontAlgn="auto" hangingPunct="1">
              <a:spcAft>
                <a:spcPts val="0"/>
              </a:spcAft>
              <a:buFont typeface="Arial" pitchFamily="34" charset="0"/>
              <a:buNone/>
              <a:defRPr/>
            </a:pPr>
            <a:r>
              <a:rPr lang="en-US" sz="4000" dirty="0" smtClean="0">
                <a:solidFill>
                  <a:schemeClr val="tx2"/>
                </a:solidFill>
              </a:rPr>
              <a:t>David R. Maidment</a:t>
            </a:r>
          </a:p>
          <a:p>
            <a:pPr eaLnBrk="1" fontAlgn="auto" hangingPunct="1">
              <a:spcAft>
                <a:spcPts val="0"/>
              </a:spcAft>
              <a:buFont typeface="Arial" pitchFamily="34" charset="0"/>
              <a:buNone/>
              <a:defRPr/>
            </a:pPr>
            <a:r>
              <a:rPr lang="en-US" sz="4000" dirty="0" smtClean="0">
                <a:solidFill>
                  <a:schemeClr val="tx2"/>
                </a:solidFill>
              </a:rPr>
              <a:t>Center for Research in Water Resources</a:t>
            </a:r>
          </a:p>
          <a:p>
            <a:pPr eaLnBrk="1" fontAlgn="auto" hangingPunct="1">
              <a:spcAft>
                <a:spcPts val="0"/>
              </a:spcAft>
              <a:buFont typeface="Arial" pitchFamily="34" charset="0"/>
              <a:buNone/>
              <a:defRPr/>
            </a:pPr>
            <a:r>
              <a:rPr lang="en-US" sz="4000" dirty="0" smtClean="0">
                <a:solidFill>
                  <a:schemeClr val="tx2"/>
                </a:solidFill>
              </a:rPr>
              <a:t>University of Texas at Austin</a:t>
            </a:r>
          </a:p>
          <a:p>
            <a:pPr eaLnBrk="1" fontAlgn="auto" hangingPunct="1">
              <a:spcAft>
                <a:spcPts val="0"/>
              </a:spcAft>
              <a:buFont typeface="Arial" pitchFamily="34" charset="0"/>
              <a:buNone/>
              <a:defRPr/>
            </a:pPr>
            <a:endParaRPr lang="en-US" dirty="0" smtClean="0">
              <a:solidFill>
                <a:schemeClr val="tx2"/>
              </a:solidFill>
            </a:endParaRPr>
          </a:p>
          <a:p>
            <a:pPr eaLnBrk="1" fontAlgn="auto" hangingPunct="1">
              <a:spcAft>
                <a:spcPts val="0"/>
              </a:spcAft>
              <a:buFont typeface="Arial" pitchFamily="34" charset="0"/>
              <a:buNone/>
              <a:defRPr/>
            </a:pPr>
            <a:r>
              <a:rPr lang="en-US" dirty="0" smtClean="0">
                <a:solidFill>
                  <a:schemeClr val="tx2"/>
                </a:solidFill>
              </a:rPr>
              <a:t>NSF-NERC Workshop</a:t>
            </a:r>
          </a:p>
          <a:p>
            <a:pPr eaLnBrk="1" fontAlgn="auto" hangingPunct="1">
              <a:spcAft>
                <a:spcPts val="0"/>
              </a:spcAft>
              <a:buFont typeface="Arial" pitchFamily="34" charset="0"/>
              <a:buNone/>
              <a:defRPr/>
            </a:pPr>
            <a:r>
              <a:rPr lang="en-US" dirty="0" smtClean="0">
                <a:solidFill>
                  <a:schemeClr val="tx2"/>
                </a:solidFill>
              </a:rPr>
              <a:t>Washington DC</a:t>
            </a:r>
          </a:p>
          <a:p>
            <a:pPr eaLnBrk="1" fontAlgn="auto" hangingPunct="1">
              <a:spcAft>
                <a:spcPts val="0"/>
              </a:spcAft>
              <a:buFont typeface="Arial" pitchFamily="34" charset="0"/>
              <a:buNone/>
              <a:defRPr/>
            </a:pPr>
            <a:r>
              <a:rPr lang="en-US" dirty="0" smtClean="0">
                <a:solidFill>
                  <a:schemeClr val="tx2"/>
                </a:solidFill>
              </a:rPr>
              <a:t>March 1, 2010</a:t>
            </a:r>
          </a:p>
        </p:txBody>
      </p:sp>
      <p:grpSp>
        <p:nvGrpSpPr>
          <p:cNvPr id="2052" name="Group 27"/>
          <p:cNvGrpSpPr>
            <a:grpSpLocks/>
          </p:cNvGrpSpPr>
          <p:nvPr/>
        </p:nvGrpSpPr>
        <p:grpSpPr bwMode="auto">
          <a:xfrm>
            <a:off x="2743200" y="1447800"/>
            <a:ext cx="3638550" cy="2743200"/>
            <a:chOff x="762000" y="990600"/>
            <a:chExt cx="7372350" cy="5678487"/>
          </a:xfrm>
        </p:grpSpPr>
        <p:pic>
          <p:nvPicPr>
            <p:cNvPr id="2053" name="Picture 7"/>
            <p:cNvPicPr>
              <a:picLocks noChangeArrowheads="1"/>
            </p:cNvPicPr>
            <p:nvPr/>
          </p:nvPicPr>
          <p:blipFill>
            <a:blip r:embed="rId2" cstate="print"/>
            <a:srcRect/>
            <a:stretch>
              <a:fillRect/>
            </a:stretch>
          </p:blipFill>
          <p:spPr bwMode="auto">
            <a:xfrm>
              <a:off x="762000" y="990600"/>
              <a:ext cx="7372350" cy="5678487"/>
            </a:xfrm>
            <a:prstGeom prst="rect">
              <a:avLst/>
            </a:prstGeom>
            <a:noFill/>
            <a:ln w="12700">
              <a:noFill/>
              <a:miter lim="800000"/>
              <a:headEnd/>
              <a:tailEnd/>
            </a:ln>
          </p:spPr>
        </p:pic>
        <p:pic>
          <p:nvPicPr>
            <p:cNvPr id="2054"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24200" y="3468687"/>
              <a:ext cx="2529682" cy="1397694"/>
            </a:xfrm>
            <a:prstGeom prst="rect">
              <a:avLst/>
            </a:prstGeom>
            <a:noFill/>
            <a:ln w="9525">
              <a:noFill/>
              <a:miter lim="800000"/>
              <a:headEnd/>
              <a:tailEnd/>
            </a:ln>
          </p:spPr>
        </p:pic>
        <p:pic>
          <p:nvPicPr>
            <p:cNvPr id="2055" name="Picture 19" descr="Chart"/>
            <p:cNvPicPr>
              <a:picLocks noChangeAspect="1" noChangeArrowheads="1"/>
            </p:cNvPicPr>
            <p:nvPr/>
          </p:nvPicPr>
          <p:blipFill>
            <a:blip r:embed="rId4" cstate="print"/>
            <a:srcRect/>
            <a:stretch>
              <a:fillRect/>
            </a:stretch>
          </p:blipFill>
          <p:spPr bwMode="auto">
            <a:xfrm>
              <a:off x="5562600" y="4381441"/>
              <a:ext cx="2128076" cy="1041048"/>
            </a:xfrm>
            <a:prstGeom prst="rect">
              <a:avLst/>
            </a:prstGeom>
            <a:noFill/>
            <a:ln w="9525">
              <a:noFill/>
              <a:miter lim="800000"/>
              <a:headEnd/>
              <a:tailEnd/>
            </a:ln>
          </p:spPr>
        </p:pic>
        <p:pic>
          <p:nvPicPr>
            <p:cNvPr id="2056" name="Picture 2"/>
            <p:cNvPicPr>
              <a:picLocks noChangeAspect="1" noChangeArrowheads="1"/>
            </p:cNvPicPr>
            <p:nvPr/>
          </p:nvPicPr>
          <p:blipFill>
            <a:blip r:embed="rId5" cstate="print"/>
            <a:srcRect/>
            <a:stretch>
              <a:fillRect/>
            </a:stretch>
          </p:blipFill>
          <p:spPr bwMode="auto">
            <a:xfrm>
              <a:off x="1371600" y="4078287"/>
              <a:ext cx="1628775" cy="1260122"/>
            </a:xfrm>
            <a:prstGeom prst="rect">
              <a:avLst/>
            </a:prstGeom>
            <a:noFill/>
            <a:ln w="9525">
              <a:noFill/>
              <a:miter lim="800000"/>
              <a:headEnd/>
              <a:tailEnd/>
            </a:ln>
          </p:spPr>
        </p:pic>
        <p:pic>
          <p:nvPicPr>
            <p:cNvPr id="2057" name="Picture 3"/>
            <p:cNvPicPr>
              <a:picLocks noChangeAspect="1" noChangeArrowheads="1"/>
            </p:cNvPicPr>
            <p:nvPr/>
          </p:nvPicPr>
          <p:blipFill>
            <a:blip r:embed="rId6" cstate="print"/>
            <a:srcRect/>
            <a:stretch>
              <a:fillRect/>
            </a:stretch>
          </p:blipFill>
          <p:spPr bwMode="auto">
            <a:xfrm>
              <a:off x="4724400" y="1944687"/>
              <a:ext cx="1514569" cy="1390650"/>
            </a:xfrm>
            <a:prstGeom prst="rect">
              <a:avLst/>
            </a:prstGeom>
            <a:noFill/>
            <a:ln w="9525">
              <a:noFill/>
              <a:miter lim="800000"/>
              <a:headEnd/>
              <a:tailEnd/>
            </a:ln>
          </p:spPr>
        </p:pic>
        <p:grpSp>
          <p:nvGrpSpPr>
            <p:cNvPr id="2058" name="Group 18"/>
            <p:cNvGrpSpPr>
              <a:grpSpLocks/>
            </p:cNvGrpSpPr>
            <p:nvPr/>
          </p:nvGrpSpPr>
          <p:grpSpPr bwMode="auto">
            <a:xfrm>
              <a:off x="2438400" y="1944687"/>
              <a:ext cx="1857375" cy="1383148"/>
              <a:chOff x="838200" y="4648200"/>
              <a:chExt cx="2543175" cy="1840348"/>
            </a:xfrm>
          </p:grpSpPr>
          <p:grpSp>
            <p:nvGrpSpPr>
              <p:cNvPr id="2063" name="Group 16"/>
              <p:cNvGrpSpPr>
                <a:grpSpLocks/>
              </p:cNvGrpSpPr>
              <p:nvPr/>
            </p:nvGrpSpPr>
            <p:grpSpPr bwMode="auto">
              <a:xfrm>
                <a:off x="838200" y="4800600"/>
                <a:ext cx="2543175" cy="1687948"/>
                <a:chOff x="838200" y="4800600"/>
                <a:chExt cx="2543175" cy="1687948"/>
              </a:xfrm>
            </p:grpSpPr>
            <p:pic>
              <p:nvPicPr>
                <p:cNvPr id="2065" name="Picture 4"/>
                <p:cNvPicPr>
                  <a:picLocks noChangeAspect="1" noChangeArrowheads="1"/>
                </p:cNvPicPr>
                <p:nvPr/>
              </p:nvPicPr>
              <p:blipFill>
                <a:blip r:embed="rId7" cstate="print"/>
                <a:srcRect/>
                <a:stretch>
                  <a:fillRect/>
                </a:stretch>
              </p:blipFill>
              <p:spPr bwMode="auto">
                <a:xfrm>
                  <a:off x="838200" y="4800600"/>
                  <a:ext cx="2543175" cy="1687948"/>
                </a:xfrm>
                <a:prstGeom prst="rect">
                  <a:avLst/>
                </a:prstGeom>
                <a:noFill/>
                <a:ln w="9525">
                  <a:noFill/>
                  <a:miter lim="800000"/>
                  <a:headEnd/>
                  <a:tailEnd/>
                </a:ln>
              </p:spPr>
            </p:pic>
            <p:sp>
              <p:nvSpPr>
                <p:cNvPr id="27" name="Rectangle 26"/>
                <p:cNvSpPr/>
                <p:nvPr/>
              </p:nvSpPr>
              <p:spPr>
                <a:xfrm>
                  <a:off x="837415" y="6094005"/>
                  <a:ext cx="383165" cy="384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 name="Rectangle 17"/>
              <p:cNvSpPr/>
              <p:nvPr/>
            </p:nvSpPr>
            <p:spPr>
              <a:xfrm>
                <a:off x="1678617" y="4646737"/>
                <a:ext cx="1065819" cy="231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19" name="Straight Connector 18"/>
            <p:cNvCxnSpPr/>
            <p:nvPr/>
          </p:nvCxnSpPr>
          <p:spPr>
            <a:xfrm>
              <a:off x="3579704" y="3166039"/>
              <a:ext cx="456751" cy="3779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971776" y="4306338"/>
              <a:ext cx="762323" cy="3811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5385391" y="4738636"/>
              <a:ext cx="190597" cy="1672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2"/>
            </p:cNvCxnSpPr>
            <p:nvPr/>
          </p:nvCxnSpPr>
          <p:spPr>
            <a:xfrm rot="5400000">
              <a:off x="5034552" y="3252258"/>
              <a:ext cx="364763" cy="527515"/>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ain-gauge-platform-400"/>
          <p:cNvPicPr>
            <a:picLocks noChangeAspect="1" noChangeArrowheads="1"/>
          </p:cNvPicPr>
          <p:nvPr/>
        </p:nvPicPr>
        <p:blipFill>
          <a:blip r:embed="rId3" cstate="print"/>
          <a:srcRect/>
          <a:stretch>
            <a:fillRect/>
          </a:stretch>
        </p:blipFill>
        <p:spPr bwMode="auto">
          <a:xfrm>
            <a:off x="5815013" y="1817688"/>
            <a:ext cx="2835275" cy="1600200"/>
          </a:xfrm>
          <a:prstGeom prst="rect">
            <a:avLst/>
          </a:prstGeom>
          <a:noFill/>
          <a:ln w="9525">
            <a:noFill/>
            <a:miter lim="800000"/>
            <a:headEnd/>
            <a:tailEnd/>
          </a:ln>
        </p:spPr>
      </p:pic>
      <p:sp>
        <p:nvSpPr>
          <p:cNvPr id="11267" name="Text Box 4"/>
          <p:cNvSpPr txBox="1">
            <a:spLocks noChangeArrowheads="1"/>
          </p:cNvSpPr>
          <p:nvPr/>
        </p:nvSpPr>
        <p:spPr bwMode="auto">
          <a:xfrm>
            <a:off x="6500813" y="915988"/>
            <a:ext cx="1462087" cy="457200"/>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FF3300"/>
                </a:solidFill>
                <a:latin typeface="Calibri" pitchFamily="34" charset="0"/>
              </a:rPr>
              <a:t>Rainfall</a:t>
            </a:r>
          </a:p>
        </p:txBody>
      </p:sp>
      <p:pic>
        <p:nvPicPr>
          <p:cNvPr id="11268" name="Picture 5" descr="stream3"/>
          <p:cNvPicPr>
            <a:picLocks noChangeAspect="1" noChangeArrowheads="1"/>
          </p:cNvPicPr>
          <p:nvPr/>
        </p:nvPicPr>
        <p:blipFill>
          <a:blip r:embed="rId4" cstate="print"/>
          <a:srcRect/>
          <a:stretch>
            <a:fillRect/>
          </a:stretch>
        </p:blipFill>
        <p:spPr bwMode="auto">
          <a:xfrm>
            <a:off x="887413" y="1524000"/>
            <a:ext cx="1730375" cy="2185988"/>
          </a:xfrm>
          <a:prstGeom prst="rect">
            <a:avLst/>
          </a:prstGeom>
          <a:noFill/>
          <a:ln w="9525">
            <a:noFill/>
            <a:miter lim="800000"/>
            <a:headEnd/>
            <a:tailEnd/>
          </a:ln>
        </p:spPr>
      </p:pic>
      <p:pic>
        <p:nvPicPr>
          <p:cNvPr id="11269" name="Picture 6" descr="tdr"/>
          <p:cNvPicPr>
            <a:picLocks noChangeAspect="1" noChangeArrowheads="1"/>
          </p:cNvPicPr>
          <p:nvPr/>
        </p:nvPicPr>
        <p:blipFill>
          <a:blip r:embed="rId5" cstate="print"/>
          <a:srcRect/>
          <a:stretch>
            <a:fillRect/>
          </a:stretch>
        </p:blipFill>
        <p:spPr bwMode="auto">
          <a:xfrm>
            <a:off x="3519488" y="1600200"/>
            <a:ext cx="1447800" cy="2078038"/>
          </a:xfrm>
          <a:prstGeom prst="rect">
            <a:avLst/>
          </a:prstGeom>
          <a:noFill/>
          <a:ln w="9525">
            <a:noFill/>
            <a:miter lim="800000"/>
            <a:headEnd/>
            <a:tailEnd/>
          </a:ln>
        </p:spPr>
      </p:pic>
      <p:sp>
        <p:nvSpPr>
          <p:cNvPr id="11270" name="Text Box 7"/>
          <p:cNvSpPr txBox="1">
            <a:spLocks noChangeArrowheads="1"/>
          </p:cNvSpPr>
          <p:nvPr/>
        </p:nvSpPr>
        <p:spPr bwMode="auto">
          <a:xfrm>
            <a:off x="533400" y="914400"/>
            <a:ext cx="2438400" cy="461963"/>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FF3300"/>
                </a:solidFill>
                <a:latin typeface="Calibri" pitchFamily="34" charset="0"/>
              </a:rPr>
              <a:t>Water quantity </a:t>
            </a:r>
          </a:p>
        </p:txBody>
      </p:sp>
      <p:sp>
        <p:nvSpPr>
          <p:cNvPr id="11271" name="Text Box 10"/>
          <p:cNvSpPr txBox="1">
            <a:spLocks noChangeArrowheads="1"/>
          </p:cNvSpPr>
          <p:nvPr/>
        </p:nvSpPr>
        <p:spPr bwMode="auto">
          <a:xfrm>
            <a:off x="3048000" y="3765550"/>
            <a:ext cx="2390775" cy="457200"/>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FF3300"/>
                </a:solidFill>
                <a:latin typeface="Calibri" pitchFamily="34" charset="0"/>
              </a:rPr>
              <a:t>Groundwater</a:t>
            </a:r>
          </a:p>
        </p:txBody>
      </p:sp>
      <p:sp>
        <p:nvSpPr>
          <p:cNvPr id="11272" name="Rectangle 11"/>
          <p:cNvSpPr>
            <a:spLocks noChangeArrowheads="1"/>
          </p:cNvSpPr>
          <p:nvPr/>
        </p:nvSpPr>
        <p:spPr bwMode="auto">
          <a:xfrm>
            <a:off x="304800" y="228600"/>
            <a:ext cx="8534400" cy="565150"/>
          </a:xfrm>
          <a:prstGeom prst="rect">
            <a:avLst/>
          </a:prstGeom>
          <a:noFill/>
          <a:ln w="25400">
            <a:noFill/>
            <a:miter lim="800000"/>
            <a:headEnd/>
            <a:tailEnd/>
          </a:ln>
        </p:spPr>
        <p:txBody>
          <a:bodyPr tIns="44450" rIns="90488" bIns="44450" anchor="b"/>
          <a:lstStyle/>
          <a:p>
            <a:pPr marL="233363" algn="ctr"/>
            <a:r>
              <a:rPr lang="en-US" sz="4400">
                <a:solidFill>
                  <a:schemeClr val="tx2"/>
                </a:solidFill>
                <a:latin typeface="Calibri" pitchFamily="34" charset="0"/>
              </a:rPr>
              <a:t>Water Observations Data</a:t>
            </a:r>
            <a:endParaRPr lang="en-US" sz="4400">
              <a:solidFill>
                <a:srgbClr val="000099"/>
              </a:solidFill>
              <a:latin typeface="Calibri" pitchFamily="34" charset="0"/>
            </a:endParaRPr>
          </a:p>
        </p:txBody>
      </p:sp>
      <p:pic>
        <p:nvPicPr>
          <p:cNvPr id="11273" name="Picture 15" descr="VAIRA3"/>
          <p:cNvPicPr>
            <a:picLocks noChangeAspect="1" noChangeArrowheads="1"/>
          </p:cNvPicPr>
          <p:nvPr/>
        </p:nvPicPr>
        <p:blipFill>
          <a:blip r:embed="rId6" cstate="print"/>
          <a:srcRect/>
          <a:stretch>
            <a:fillRect/>
          </a:stretch>
        </p:blipFill>
        <p:spPr bwMode="auto">
          <a:xfrm>
            <a:off x="6049963" y="4343400"/>
            <a:ext cx="2362200" cy="2068513"/>
          </a:xfrm>
          <a:prstGeom prst="rect">
            <a:avLst/>
          </a:prstGeom>
          <a:noFill/>
          <a:ln w="9525">
            <a:noFill/>
            <a:miter lim="800000"/>
            <a:headEnd/>
            <a:tailEnd/>
          </a:ln>
        </p:spPr>
      </p:pic>
      <p:sp>
        <p:nvSpPr>
          <p:cNvPr id="11274" name="Text Box 17"/>
          <p:cNvSpPr txBox="1">
            <a:spLocks noChangeArrowheads="1"/>
          </p:cNvSpPr>
          <p:nvPr/>
        </p:nvSpPr>
        <p:spPr bwMode="auto">
          <a:xfrm>
            <a:off x="6134100" y="3765550"/>
            <a:ext cx="2195513" cy="457200"/>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FF3300"/>
                </a:solidFill>
                <a:latin typeface="Calibri" pitchFamily="34" charset="0"/>
              </a:rPr>
              <a:t>Meteorology</a:t>
            </a:r>
          </a:p>
        </p:txBody>
      </p:sp>
      <p:sp>
        <p:nvSpPr>
          <p:cNvPr id="11275" name="Text Box 18"/>
          <p:cNvSpPr txBox="1">
            <a:spLocks noChangeArrowheads="1"/>
          </p:cNvSpPr>
          <p:nvPr/>
        </p:nvSpPr>
        <p:spPr bwMode="auto">
          <a:xfrm>
            <a:off x="3509963" y="915988"/>
            <a:ext cx="1465262" cy="457200"/>
          </a:xfrm>
          <a:prstGeom prst="rect">
            <a:avLst/>
          </a:prstGeom>
          <a:noFill/>
          <a:ln w="9525">
            <a:noFill/>
            <a:miter lim="800000"/>
            <a:headEnd/>
            <a:tailEnd/>
          </a:ln>
        </p:spPr>
        <p:txBody>
          <a:bodyPr>
            <a:spAutoFit/>
          </a:bodyPr>
          <a:lstStyle/>
          <a:p>
            <a:pPr algn="r"/>
            <a:r>
              <a:rPr lang="en-US" sz="2400">
                <a:solidFill>
                  <a:srgbClr val="FF3300"/>
                </a:solidFill>
                <a:latin typeface="Calibri" pitchFamily="34" charset="0"/>
              </a:rPr>
              <a:t>Soil water</a:t>
            </a:r>
            <a:r>
              <a:rPr lang="en-US">
                <a:solidFill>
                  <a:srgbClr val="FF3300"/>
                </a:solidFill>
                <a:latin typeface="Calibri" pitchFamily="34" charset="0"/>
              </a:rPr>
              <a:t> </a:t>
            </a:r>
          </a:p>
        </p:txBody>
      </p:sp>
      <p:pic>
        <p:nvPicPr>
          <p:cNvPr id="11276" name="Picture 2"/>
          <p:cNvPicPr>
            <a:picLocks noChangeAspect="1" noChangeArrowheads="1"/>
          </p:cNvPicPr>
          <p:nvPr/>
        </p:nvPicPr>
        <p:blipFill>
          <a:blip r:embed="rId7" cstate="print"/>
          <a:srcRect/>
          <a:stretch>
            <a:fillRect/>
          </a:stretch>
        </p:blipFill>
        <p:spPr bwMode="auto">
          <a:xfrm>
            <a:off x="3405188" y="4340225"/>
            <a:ext cx="1676400" cy="2089150"/>
          </a:xfrm>
          <a:prstGeom prst="rect">
            <a:avLst/>
          </a:prstGeom>
          <a:noFill/>
          <a:ln w="9525">
            <a:noFill/>
            <a:miter lim="800000"/>
            <a:headEnd/>
            <a:tailEnd/>
          </a:ln>
        </p:spPr>
      </p:pic>
      <p:pic>
        <p:nvPicPr>
          <p:cNvPr id="11277" name="Picture 5" descr="Contaminants biologists monitoring water quality"/>
          <p:cNvPicPr>
            <a:picLocks noChangeAspect="1" noChangeArrowheads="1"/>
          </p:cNvPicPr>
          <p:nvPr>
            <p:ph idx="1"/>
          </p:nvPr>
        </p:nvPicPr>
        <p:blipFill>
          <a:blip r:embed="rId8" cstate="print"/>
          <a:srcRect/>
          <a:stretch>
            <a:fillRect/>
          </a:stretch>
        </p:blipFill>
        <p:spPr>
          <a:xfrm>
            <a:off x="1047750" y="4276725"/>
            <a:ext cx="1409700" cy="2216150"/>
          </a:xfrm>
          <a:noFill/>
        </p:spPr>
      </p:pic>
      <p:sp>
        <p:nvSpPr>
          <p:cNvPr id="11278" name="Text Box 7"/>
          <p:cNvSpPr txBox="1">
            <a:spLocks noChangeArrowheads="1"/>
          </p:cNvSpPr>
          <p:nvPr/>
        </p:nvSpPr>
        <p:spPr bwMode="auto">
          <a:xfrm>
            <a:off x="571500" y="3762375"/>
            <a:ext cx="2362200" cy="461963"/>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FF3300"/>
                </a:solidFill>
                <a:latin typeface="Calibri" pitchFamily="34" charset="0"/>
              </a:rPr>
              <a:t>Water quality </a:t>
            </a:r>
          </a:p>
        </p:txBody>
      </p:sp>
      <p:sp>
        <p:nvSpPr>
          <p:cNvPr id="15" name="Slide Number Placeholder 14"/>
          <p:cNvSpPr>
            <a:spLocks noGrp="1"/>
          </p:cNvSpPr>
          <p:nvPr>
            <p:ph type="sldNum" sz="quarter" idx="12"/>
          </p:nvPr>
        </p:nvSpPr>
        <p:spPr/>
        <p:txBody>
          <a:bodyPr/>
          <a:lstStyle/>
          <a:p>
            <a:pPr>
              <a:defRPr/>
            </a:pPr>
            <a:fld id="{957B36E1-3F92-4886-ABFA-206788BD520C}" type="slidenum">
              <a:rPr lang="en-US"/>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229600" cy="1143000"/>
          </a:xfrm>
        </p:spPr>
        <p:txBody>
          <a:bodyPr/>
          <a:lstStyle/>
          <a:p>
            <a:pPr eaLnBrk="1" hangingPunct="1"/>
            <a:r>
              <a:rPr lang="en-US" smtClean="0"/>
              <a:t>Water Data Web Sites</a:t>
            </a:r>
          </a:p>
        </p:txBody>
      </p:sp>
      <p:grpSp>
        <p:nvGrpSpPr>
          <p:cNvPr id="2" name="Group 3"/>
          <p:cNvGrpSpPr>
            <a:grpSpLocks/>
          </p:cNvGrpSpPr>
          <p:nvPr/>
        </p:nvGrpSpPr>
        <p:grpSpPr bwMode="auto">
          <a:xfrm>
            <a:off x="304800" y="990600"/>
            <a:ext cx="7086600" cy="4418013"/>
            <a:chOff x="192" y="624"/>
            <a:chExt cx="4464" cy="2783"/>
          </a:xfrm>
        </p:grpSpPr>
        <p:pic>
          <p:nvPicPr>
            <p:cNvPr id="12296" name="Picture 4"/>
            <p:cNvPicPr>
              <a:picLocks noChangeAspect="1" noChangeArrowheads="1"/>
            </p:cNvPicPr>
            <p:nvPr/>
          </p:nvPicPr>
          <p:blipFill>
            <a:blip r:embed="rId3" cstate="print"/>
            <a:srcRect/>
            <a:stretch>
              <a:fillRect/>
            </a:stretch>
          </p:blipFill>
          <p:spPr bwMode="auto">
            <a:xfrm>
              <a:off x="192" y="624"/>
              <a:ext cx="4464" cy="2783"/>
            </a:xfrm>
            <a:prstGeom prst="rect">
              <a:avLst/>
            </a:prstGeom>
            <a:noFill/>
            <a:ln w="28575">
              <a:solidFill>
                <a:srgbClr val="FF3300"/>
              </a:solidFill>
              <a:miter lim="800000"/>
              <a:headEnd/>
              <a:tailEnd/>
            </a:ln>
          </p:spPr>
        </p:pic>
        <p:pic>
          <p:nvPicPr>
            <p:cNvPr id="12297" name="Picture 5"/>
            <p:cNvPicPr>
              <a:picLocks noChangeAspect="1" noChangeArrowheads="1"/>
            </p:cNvPicPr>
            <p:nvPr/>
          </p:nvPicPr>
          <p:blipFill>
            <a:blip r:embed="rId4" cstate="print"/>
            <a:srcRect/>
            <a:stretch>
              <a:fillRect/>
            </a:stretch>
          </p:blipFill>
          <p:spPr bwMode="auto">
            <a:xfrm>
              <a:off x="1467" y="726"/>
              <a:ext cx="131" cy="159"/>
            </a:xfrm>
            <a:prstGeom prst="rect">
              <a:avLst/>
            </a:prstGeom>
            <a:noFill/>
            <a:ln w="28575">
              <a:noFill/>
              <a:miter lim="800000"/>
              <a:headEnd/>
              <a:tailEnd/>
            </a:ln>
          </p:spPr>
        </p:pic>
      </p:grpSp>
      <p:pic>
        <p:nvPicPr>
          <p:cNvPr id="133126" name="Picture 6"/>
          <p:cNvPicPr>
            <a:picLocks noChangeAspect="1" noChangeArrowheads="1"/>
          </p:cNvPicPr>
          <p:nvPr/>
        </p:nvPicPr>
        <p:blipFill>
          <a:blip r:embed="rId5" cstate="print"/>
          <a:srcRect/>
          <a:stretch>
            <a:fillRect/>
          </a:stretch>
        </p:blipFill>
        <p:spPr bwMode="auto">
          <a:xfrm>
            <a:off x="533400" y="1524000"/>
            <a:ext cx="7620000" cy="4378325"/>
          </a:xfrm>
          <a:prstGeom prst="rect">
            <a:avLst/>
          </a:prstGeom>
          <a:noFill/>
          <a:ln w="28575">
            <a:solidFill>
              <a:srgbClr val="FF3300"/>
            </a:solidFill>
            <a:miter lim="800000"/>
            <a:headEnd/>
            <a:tailEnd/>
          </a:ln>
        </p:spPr>
      </p:pic>
      <p:grpSp>
        <p:nvGrpSpPr>
          <p:cNvPr id="3" name="Group 7"/>
          <p:cNvGrpSpPr>
            <a:grpSpLocks/>
          </p:cNvGrpSpPr>
          <p:nvPr/>
        </p:nvGrpSpPr>
        <p:grpSpPr bwMode="auto">
          <a:xfrm>
            <a:off x="914400" y="2133600"/>
            <a:ext cx="7980363" cy="4162425"/>
            <a:chOff x="576" y="1344"/>
            <a:chExt cx="5027" cy="2622"/>
          </a:xfrm>
        </p:grpSpPr>
        <p:pic>
          <p:nvPicPr>
            <p:cNvPr id="12294" name="Picture 8"/>
            <p:cNvPicPr>
              <a:picLocks noChangeAspect="1" noChangeArrowheads="1"/>
            </p:cNvPicPr>
            <p:nvPr/>
          </p:nvPicPr>
          <p:blipFill>
            <a:blip r:embed="rId6" cstate="print"/>
            <a:srcRect/>
            <a:stretch>
              <a:fillRect/>
            </a:stretch>
          </p:blipFill>
          <p:spPr bwMode="auto">
            <a:xfrm>
              <a:off x="576" y="1344"/>
              <a:ext cx="5027" cy="2622"/>
            </a:xfrm>
            <a:prstGeom prst="rect">
              <a:avLst/>
            </a:prstGeom>
            <a:noFill/>
            <a:ln w="28575">
              <a:solidFill>
                <a:srgbClr val="FF3300"/>
              </a:solidFill>
              <a:miter lim="800000"/>
              <a:headEnd/>
              <a:tailEnd/>
            </a:ln>
          </p:spPr>
        </p:pic>
        <p:pic>
          <p:nvPicPr>
            <p:cNvPr id="12295" name="Picture 9"/>
            <p:cNvPicPr>
              <a:picLocks noChangeAspect="1" noChangeArrowheads="1"/>
            </p:cNvPicPr>
            <p:nvPr/>
          </p:nvPicPr>
          <p:blipFill>
            <a:blip r:embed="rId7" cstate="print"/>
            <a:srcRect/>
            <a:stretch>
              <a:fillRect/>
            </a:stretch>
          </p:blipFill>
          <p:spPr bwMode="auto">
            <a:xfrm>
              <a:off x="593" y="1935"/>
              <a:ext cx="2496" cy="198"/>
            </a:xfrm>
            <a:prstGeom prst="rect">
              <a:avLst/>
            </a:prstGeom>
            <a:noFill/>
            <a:ln w="2857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26"/>
                                        </p:tgtEl>
                                        <p:attrNameLst>
                                          <p:attrName>style.visibility</p:attrName>
                                        </p:attrNameLst>
                                      </p:cBhvr>
                                      <p:to>
                                        <p:strVal val="visible"/>
                                      </p:to>
                                    </p:set>
                                    <p:animEffect transition="in" filter="blinds(horizontal)">
                                      <p:cBhvr>
                                        <p:cTn id="12" dur="500"/>
                                        <p:tgtEl>
                                          <p:spTgt spid="1331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Point Water Observations Time Series</a:t>
            </a:r>
          </a:p>
        </p:txBody>
      </p:sp>
      <p:pic>
        <p:nvPicPr>
          <p:cNvPr id="13315" name="Picture 2"/>
          <p:cNvPicPr>
            <a:picLocks noChangeAspect="1" noChangeArrowheads="1"/>
          </p:cNvPicPr>
          <p:nvPr/>
        </p:nvPicPr>
        <p:blipFill>
          <a:blip r:embed="rId2" cstate="print"/>
          <a:srcRect/>
          <a:stretch>
            <a:fillRect/>
          </a:stretch>
        </p:blipFill>
        <p:spPr bwMode="auto">
          <a:xfrm>
            <a:off x="3962400" y="2362200"/>
            <a:ext cx="4419600" cy="2657475"/>
          </a:xfrm>
          <a:prstGeom prst="rect">
            <a:avLst/>
          </a:prstGeom>
          <a:noFill/>
          <a:ln w="9525">
            <a:noFill/>
            <a:miter lim="800000"/>
            <a:headEnd/>
            <a:tailEnd/>
          </a:ln>
        </p:spPr>
      </p:pic>
      <p:pic>
        <p:nvPicPr>
          <p:cNvPr id="13316" name="Picture 5" descr="stream3"/>
          <p:cNvPicPr>
            <a:picLocks noChangeAspect="1" noChangeArrowheads="1"/>
          </p:cNvPicPr>
          <p:nvPr/>
        </p:nvPicPr>
        <p:blipFill>
          <a:blip r:embed="rId3" cstate="print"/>
          <a:srcRect/>
          <a:stretch>
            <a:fillRect/>
          </a:stretch>
        </p:blipFill>
        <p:spPr bwMode="auto">
          <a:xfrm>
            <a:off x="1066800" y="2438400"/>
            <a:ext cx="2290763" cy="2895600"/>
          </a:xfrm>
          <a:prstGeom prst="rect">
            <a:avLst/>
          </a:prstGeom>
          <a:noFill/>
          <a:ln w="9525">
            <a:noFill/>
            <a:miter lim="800000"/>
            <a:headEnd/>
            <a:tailEnd/>
          </a:ln>
        </p:spPr>
      </p:pic>
      <p:sp>
        <p:nvSpPr>
          <p:cNvPr id="13317" name="TextBox 4"/>
          <p:cNvSpPr txBox="1">
            <a:spLocks noChangeArrowheads="1"/>
          </p:cNvSpPr>
          <p:nvPr/>
        </p:nvSpPr>
        <p:spPr bwMode="auto">
          <a:xfrm>
            <a:off x="685800" y="5448300"/>
            <a:ext cx="3241675" cy="461963"/>
          </a:xfrm>
          <a:prstGeom prst="rect">
            <a:avLst/>
          </a:prstGeom>
          <a:noFill/>
          <a:ln w="9525">
            <a:noFill/>
            <a:miter lim="800000"/>
            <a:headEnd/>
            <a:tailEnd/>
          </a:ln>
        </p:spPr>
        <p:txBody>
          <a:bodyPr wrap="none">
            <a:spAutoFit/>
          </a:bodyPr>
          <a:lstStyle/>
          <a:p>
            <a:r>
              <a:rPr lang="en-US" sz="2400">
                <a:latin typeface="Calibri" pitchFamily="34" charset="0"/>
              </a:rPr>
              <a:t>A </a:t>
            </a:r>
            <a:r>
              <a:rPr lang="en-US" sz="2400">
                <a:solidFill>
                  <a:srgbClr val="FF0000"/>
                </a:solidFill>
                <a:latin typeface="Calibri" pitchFamily="34" charset="0"/>
              </a:rPr>
              <a:t>point</a:t>
            </a:r>
            <a:r>
              <a:rPr lang="en-US" sz="2400">
                <a:latin typeface="Calibri" pitchFamily="34" charset="0"/>
              </a:rPr>
              <a:t> location in </a:t>
            </a:r>
            <a:r>
              <a:rPr lang="en-US" sz="2400">
                <a:solidFill>
                  <a:srgbClr val="FF0000"/>
                </a:solidFill>
                <a:latin typeface="Calibri" pitchFamily="34" charset="0"/>
              </a:rPr>
              <a:t>space</a:t>
            </a:r>
          </a:p>
        </p:txBody>
      </p:sp>
      <p:sp>
        <p:nvSpPr>
          <p:cNvPr id="13318" name="TextBox 5"/>
          <p:cNvSpPr txBox="1">
            <a:spLocks noChangeArrowheads="1"/>
          </p:cNvSpPr>
          <p:nvPr/>
        </p:nvSpPr>
        <p:spPr bwMode="auto">
          <a:xfrm>
            <a:off x="4800600" y="5448300"/>
            <a:ext cx="3282950" cy="461963"/>
          </a:xfrm>
          <a:prstGeom prst="rect">
            <a:avLst/>
          </a:prstGeom>
          <a:noFill/>
          <a:ln w="9525">
            <a:noFill/>
            <a:miter lim="800000"/>
            <a:headEnd/>
            <a:tailEnd/>
          </a:ln>
        </p:spPr>
        <p:txBody>
          <a:bodyPr wrap="none">
            <a:spAutoFit/>
          </a:bodyPr>
          <a:lstStyle/>
          <a:p>
            <a:r>
              <a:rPr lang="en-US" sz="2400">
                <a:latin typeface="Calibri" pitchFamily="34" charset="0"/>
              </a:rPr>
              <a:t>A </a:t>
            </a:r>
            <a:r>
              <a:rPr lang="en-US" sz="2400">
                <a:solidFill>
                  <a:srgbClr val="FF0000"/>
                </a:solidFill>
                <a:latin typeface="Calibri" pitchFamily="34" charset="0"/>
              </a:rPr>
              <a:t>series</a:t>
            </a:r>
            <a:r>
              <a:rPr lang="en-US" sz="2400">
                <a:latin typeface="Calibri" pitchFamily="34" charset="0"/>
              </a:rPr>
              <a:t> of values in </a:t>
            </a:r>
            <a:r>
              <a:rPr lang="en-US" sz="2400">
                <a:solidFill>
                  <a:srgbClr val="FF0000"/>
                </a:solidFill>
                <a:latin typeface="Calibri" pitchFamily="34" charset="0"/>
              </a:rPr>
              <a:t>time</a:t>
            </a:r>
          </a:p>
        </p:txBody>
      </p:sp>
      <p:sp>
        <p:nvSpPr>
          <p:cNvPr id="7" name="Slide Number Placeholder 6"/>
          <p:cNvSpPr>
            <a:spLocks noGrp="1"/>
          </p:cNvSpPr>
          <p:nvPr>
            <p:ph type="sldNum" sz="quarter" idx="12"/>
          </p:nvPr>
        </p:nvSpPr>
        <p:spPr/>
        <p:txBody>
          <a:bodyPr/>
          <a:lstStyle/>
          <a:p>
            <a:pPr>
              <a:defRPr/>
            </a:pPr>
            <a:fld id="{FF5120B1-37E0-4FB6-B8DE-1949E296C292}"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latin typeface="Calibri" pitchFamily="34" charset="0"/>
              </a:rPr>
              <a:t>Discharge of the San Marcos River at Luling, TX June 28 - July 18, 2002</a:t>
            </a:r>
          </a:p>
        </p:txBody>
      </p:sp>
      <p:sp>
        <p:nvSpPr>
          <p:cNvPr id="14342" name="TextBox 6"/>
          <p:cNvSpPr txBox="1">
            <a:spLocks noChangeArrowheads="1"/>
          </p:cNvSpPr>
          <p:nvPr/>
        </p:nvSpPr>
        <p:spPr bwMode="auto">
          <a:xfrm>
            <a:off x="381000" y="1600200"/>
            <a:ext cx="4090988" cy="369888"/>
          </a:xfrm>
          <a:prstGeom prst="rect">
            <a:avLst/>
          </a:prstGeom>
          <a:noFill/>
          <a:ln w="9525">
            <a:noFill/>
            <a:miter lim="800000"/>
            <a:headEnd/>
            <a:tailEnd/>
          </a:ln>
        </p:spPr>
        <p:txBody>
          <a:bodyPr wrap="none">
            <a:spAutoFit/>
          </a:bodyPr>
          <a:lstStyle/>
          <a:p>
            <a:r>
              <a:rPr lang="en-US">
                <a:latin typeface="Calibri" pitchFamily="34" charset="0"/>
              </a:rPr>
              <a:t>Streamflow data in WaterML language</a:t>
            </a:r>
          </a:p>
        </p:txBody>
      </p:sp>
      <p:sp>
        <p:nvSpPr>
          <p:cNvPr id="14343" name="TextBox 7"/>
          <p:cNvSpPr txBox="1">
            <a:spLocks noChangeArrowheads="1"/>
          </p:cNvSpPr>
          <p:nvPr/>
        </p:nvSpPr>
        <p:spPr bwMode="auto">
          <a:xfrm>
            <a:off x="304800" y="6096000"/>
            <a:ext cx="8151813" cy="369888"/>
          </a:xfrm>
          <a:prstGeom prst="rect">
            <a:avLst/>
          </a:prstGeom>
          <a:noFill/>
          <a:ln w="9525">
            <a:noFill/>
            <a:miter lim="800000"/>
            <a:headEnd/>
            <a:tailEnd/>
          </a:ln>
        </p:spPr>
        <p:txBody>
          <a:bodyPr wrap="none">
            <a:spAutoFit/>
          </a:bodyPr>
          <a:lstStyle/>
          <a:p>
            <a:r>
              <a:rPr lang="en-US" i="1">
                <a:solidFill>
                  <a:schemeClr val="tx2"/>
                </a:solidFill>
                <a:latin typeface="Calibri" pitchFamily="34" charset="0"/>
              </a:rPr>
              <a:t>The US Geological Survey and other water agencies in the US have adopted WaterML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t>International Standardization of </a:t>
            </a:r>
            <a:r>
              <a:rPr lang="en-US" sz="4000" dirty="0" err="1" smtClean="0"/>
              <a:t>WaterML</a:t>
            </a:r>
            <a:r>
              <a:rPr lang="en-US" dirty="0" smtClean="0"/>
              <a:t/>
            </a:r>
            <a:br>
              <a:rPr lang="en-US" dirty="0" smtClean="0"/>
            </a:br>
            <a:endParaRPr lang="en-US" sz="2700" dirty="0" smtClean="0"/>
          </a:p>
        </p:txBody>
      </p:sp>
      <p:sp>
        <p:nvSpPr>
          <p:cNvPr id="3" name="Slide Number Placeholder 2"/>
          <p:cNvSpPr>
            <a:spLocks noGrp="1"/>
          </p:cNvSpPr>
          <p:nvPr>
            <p:ph type="sldNum" sz="quarter" idx="12"/>
          </p:nvPr>
        </p:nvSpPr>
        <p:spPr/>
        <p:txBody>
          <a:bodyPr/>
          <a:lstStyle/>
          <a:p>
            <a:pPr>
              <a:defRPr/>
            </a:pPr>
            <a:fld id="{4CC27438-E606-4094-8305-7AC57634A0E3}" type="slidenum">
              <a:rPr lang="en-US"/>
              <a:pPr>
                <a:defRPr/>
              </a:pPr>
              <a:t>14</a:t>
            </a:fld>
            <a:endParaRPr lang="en-US" dirty="0"/>
          </a:p>
        </p:txBody>
      </p:sp>
      <p:pic>
        <p:nvPicPr>
          <p:cNvPr id="15364" name="Picture 4"/>
          <p:cNvPicPr>
            <a:picLocks noChangeAspect="1" noChangeArrowheads="1"/>
          </p:cNvPicPr>
          <p:nvPr/>
        </p:nvPicPr>
        <p:blipFill>
          <a:blip r:embed="rId2" cstate="print"/>
          <a:srcRect/>
          <a:stretch>
            <a:fillRect/>
          </a:stretch>
        </p:blipFill>
        <p:spPr bwMode="auto">
          <a:xfrm>
            <a:off x="4097338" y="1925638"/>
            <a:ext cx="4448175" cy="895350"/>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4732338" y="2820988"/>
            <a:ext cx="3514725" cy="3810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650875" y="1755775"/>
            <a:ext cx="2563813" cy="1236663"/>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731838" y="2976563"/>
            <a:ext cx="2441575" cy="485775"/>
          </a:xfrm>
          <a:prstGeom prst="rect">
            <a:avLst/>
          </a:prstGeom>
          <a:noFill/>
          <a:ln w="9525">
            <a:noFill/>
            <a:miter lim="800000"/>
            <a:headEnd/>
            <a:tailEnd/>
          </a:ln>
        </p:spPr>
      </p:pic>
      <p:sp>
        <p:nvSpPr>
          <p:cNvPr id="15368" name="TextBox 9"/>
          <p:cNvSpPr txBox="1">
            <a:spLocks noChangeArrowheads="1"/>
          </p:cNvSpPr>
          <p:nvPr/>
        </p:nvSpPr>
        <p:spPr bwMode="auto">
          <a:xfrm>
            <a:off x="1143000" y="1066800"/>
            <a:ext cx="6923088" cy="523875"/>
          </a:xfrm>
          <a:prstGeom prst="rect">
            <a:avLst/>
          </a:prstGeom>
          <a:noFill/>
          <a:ln w="9525">
            <a:noFill/>
            <a:miter lim="800000"/>
            <a:headEnd/>
            <a:tailEnd/>
          </a:ln>
        </p:spPr>
        <p:txBody>
          <a:bodyPr wrap="none">
            <a:spAutoFit/>
          </a:bodyPr>
          <a:lstStyle/>
          <a:p>
            <a:r>
              <a:rPr lang="en-US" sz="2800">
                <a:solidFill>
                  <a:schemeClr val="tx2"/>
                </a:solidFill>
                <a:latin typeface="Calibri" pitchFamily="34" charset="0"/>
              </a:rPr>
              <a:t>OGC/WMO Hydrology Domain Working Group</a:t>
            </a:r>
          </a:p>
        </p:txBody>
      </p:sp>
      <p:sp>
        <p:nvSpPr>
          <p:cNvPr id="15369" name="Rectangle 9"/>
          <p:cNvSpPr>
            <a:spLocks noChangeArrowheads="1"/>
          </p:cNvSpPr>
          <p:nvPr/>
        </p:nvSpPr>
        <p:spPr bwMode="auto">
          <a:xfrm>
            <a:off x="762000" y="3810000"/>
            <a:ext cx="7391400" cy="400050"/>
          </a:xfrm>
          <a:prstGeom prst="rect">
            <a:avLst/>
          </a:prstGeom>
          <a:noFill/>
          <a:ln w="9525">
            <a:noFill/>
            <a:miter lim="800000"/>
            <a:headEnd/>
            <a:tailEnd/>
          </a:ln>
        </p:spPr>
        <p:txBody>
          <a:bodyPr>
            <a:spAutoFit/>
          </a:bodyPr>
          <a:lstStyle/>
          <a:p>
            <a:r>
              <a:rPr lang="en-US" sz="2000">
                <a:latin typeface="Calibri" pitchFamily="34" charset="0"/>
              </a:rPr>
              <a:t>Design of WaterML 2.0 and testing in Interoperability Experiments</a:t>
            </a:r>
          </a:p>
        </p:txBody>
      </p:sp>
      <p:pic>
        <p:nvPicPr>
          <p:cNvPr id="2050" name="Picture 2"/>
          <p:cNvPicPr>
            <a:picLocks noChangeAspect="1" noChangeArrowheads="1"/>
          </p:cNvPicPr>
          <p:nvPr/>
        </p:nvPicPr>
        <p:blipFill>
          <a:blip r:embed="rId6" cstate="print"/>
          <a:srcRect/>
          <a:stretch>
            <a:fillRect/>
          </a:stretch>
        </p:blipFill>
        <p:spPr bwMode="auto">
          <a:xfrm>
            <a:off x="2743200" y="4419600"/>
            <a:ext cx="3581400" cy="2047875"/>
          </a:xfrm>
          <a:prstGeom prst="rect">
            <a:avLst/>
          </a:prstGeom>
          <a:noFill/>
          <a:ln w="9525">
            <a:solidFill>
              <a:schemeClr val="accent1">
                <a:shade val="50000"/>
              </a:schemeClr>
            </a:solidFill>
            <a:miter lim="800000"/>
            <a:headEnd/>
            <a:tailEnd/>
          </a:ln>
        </p:spPr>
      </p:pic>
      <p:sp>
        <p:nvSpPr>
          <p:cNvPr id="15371" name="TextBox 13"/>
          <p:cNvSpPr txBox="1">
            <a:spLocks noChangeArrowheads="1"/>
          </p:cNvSpPr>
          <p:nvPr/>
        </p:nvSpPr>
        <p:spPr bwMode="auto">
          <a:xfrm>
            <a:off x="228600" y="4876800"/>
            <a:ext cx="2438400" cy="646113"/>
          </a:xfrm>
          <a:prstGeom prst="rect">
            <a:avLst/>
          </a:prstGeom>
          <a:noFill/>
          <a:ln w="9525">
            <a:noFill/>
            <a:miter lim="800000"/>
            <a:headEnd/>
            <a:tailEnd/>
          </a:ln>
        </p:spPr>
        <p:txBody>
          <a:bodyPr>
            <a:spAutoFit/>
          </a:bodyPr>
          <a:lstStyle/>
          <a:p>
            <a:pPr algn="ctr"/>
            <a:r>
              <a:rPr lang="en-US">
                <a:latin typeface="Calibri" pitchFamily="34" charset="0"/>
              </a:rPr>
              <a:t>Meets 4 times per year (2 in Europe, 2 in US)</a:t>
            </a:r>
          </a:p>
        </p:txBody>
      </p:sp>
      <p:sp>
        <p:nvSpPr>
          <p:cNvPr id="15372" name="TextBox 15"/>
          <p:cNvSpPr txBox="1">
            <a:spLocks noChangeArrowheads="1"/>
          </p:cNvSpPr>
          <p:nvPr/>
        </p:nvSpPr>
        <p:spPr bwMode="auto">
          <a:xfrm>
            <a:off x="6705600" y="4648200"/>
            <a:ext cx="2057400" cy="1570038"/>
          </a:xfrm>
          <a:prstGeom prst="rect">
            <a:avLst/>
          </a:prstGeom>
          <a:noFill/>
          <a:ln w="9525">
            <a:noFill/>
            <a:miter lim="800000"/>
            <a:headEnd/>
            <a:tailEnd/>
          </a:ln>
        </p:spPr>
        <p:txBody>
          <a:bodyPr>
            <a:spAutoFit/>
          </a:bodyPr>
          <a:lstStyle/>
          <a:p>
            <a:pPr algn="ctr"/>
            <a:r>
              <a:rPr lang="en-US" sz="2400" i="1">
                <a:solidFill>
                  <a:schemeClr val="tx2"/>
                </a:solidFill>
                <a:latin typeface="Calibri" pitchFamily="34" charset="0"/>
              </a:rPr>
              <a:t>OpenMI conceptual model should be included</a:t>
            </a:r>
          </a:p>
        </p:txBody>
      </p:sp>
      <p:sp>
        <p:nvSpPr>
          <p:cNvPr id="15373" name="TextBox 16"/>
          <p:cNvSpPr txBox="1">
            <a:spLocks noChangeArrowheads="1"/>
          </p:cNvSpPr>
          <p:nvPr/>
        </p:nvSpPr>
        <p:spPr bwMode="auto">
          <a:xfrm>
            <a:off x="3962400" y="5334000"/>
            <a:ext cx="2514600" cy="646113"/>
          </a:xfrm>
          <a:prstGeom prst="rect">
            <a:avLst/>
          </a:prstGeom>
          <a:noFill/>
          <a:ln w="9525">
            <a:noFill/>
            <a:miter lim="800000"/>
            <a:headEnd/>
            <a:tailEnd/>
          </a:ln>
        </p:spPr>
        <p:txBody>
          <a:bodyPr>
            <a:spAutoFit/>
          </a:bodyPr>
          <a:lstStyle/>
          <a:p>
            <a:pPr algn="ctr"/>
            <a:r>
              <a:rPr lang="en-US" i="1">
                <a:solidFill>
                  <a:schemeClr val="tx2"/>
                </a:solidFill>
                <a:latin typeface="Calibri" pitchFamily="34" charset="0"/>
              </a:rPr>
              <a:t>+ Hydrology Workshop</a:t>
            </a:r>
          </a:p>
          <a:p>
            <a:pPr algn="ctr"/>
            <a:r>
              <a:rPr lang="en-US" i="1">
                <a:solidFill>
                  <a:schemeClr val="tx2"/>
                </a:solidFill>
                <a:latin typeface="Calibri" pitchFamily="34" charset="0"/>
              </a:rPr>
              <a:t>at JRC, Ispra</a:t>
            </a:r>
          </a:p>
        </p:txBody>
      </p:sp>
      <p:sp>
        <p:nvSpPr>
          <p:cNvPr id="15374" name="TextBox 17"/>
          <p:cNvSpPr txBox="1">
            <a:spLocks noChangeArrowheads="1"/>
          </p:cNvSpPr>
          <p:nvPr/>
        </p:nvSpPr>
        <p:spPr bwMode="auto">
          <a:xfrm>
            <a:off x="3124200" y="1524000"/>
            <a:ext cx="2789238" cy="369888"/>
          </a:xfrm>
          <a:prstGeom prst="rect">
            <a:avLst/>
          </a:prstGeom>
          <a:noFill/>
          <a:ln w="9525">
            <a:noFill/>
            <a:miter lim="800000"/>
            <a:headEnd/>
            <a:tailEnd/>
          </a:ln>
        </p:spPr>
        <p:txBody>
          <a:bodyPr wrap="none">
            <a:spAutoFit/>
          </a:bodyPr>
          <a:lstStyle/>
          <a:p>
            <a:r>
              <a:rPr lang="en-US">
                <a:latin typeface="Calibri" pitchFamily="34" charset="0"/>
              </a:rPr>
              <a:t>(formed in December 2008)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0"/>
            <a:ext cx="8229600" cy="1143000"/>
          </a:xfrm>
        </p:spPr>
        <p:txBody>
          <a:bodyPr rtlCol="0">
            <a:normAutofit fontScale="90000"/>
          </a:bodyPr>
          <a:lstStyle/>
          <a:p>
            <a:pPr eaLnBrk="1" fontAlgn="auto" hangingPunct="1">
              <a:spcAft>
                <a:spcPts val="0"/>
              </a:spcAft>
              <a:defRPr/>
            </a:pPr>
            <a:r>
              <a:rPr lang="en-US" dirty="0" smtClean="0"/>
              <a:t>NCDC Integrated Station Hourly Data</a:t>
            </a:r>
          </a:p>
        </p:txBody>
      </p:sp>
      <p:pic>
        <p:nvPicPr>
          <p:cNvPr id="16387" name="Picture 2"/>
          <p:cNvPicPr>
            <a:picLocks noChangeAspect="1" noChangeArrowheads="1"/>
          </p:cNvPicPr>
          <p:nvPr/>
        </p:nvPicPr>
        <p:blipFill>
          <a:blip r:embed="rId2" cstate="print"/>
          <a:srcRect/>
          <a:stretch>
            <a:fillRect/>
          </a:stretch>
        </p:blipFill>
        <p:spPr bwMode="auto">
          <a:xfrm>
            <a:off x="3276600" y="1752600"/>
            <a:ext cx="4629150" cy="4260850"/>
          </a:xfrm>
          <a:prstGeom prst="rect">
            <a:avLst/>
          </a:prstGeom>
          <a:noFill/>
          <a:ln w="9525">
            <a:noFill/>
            <a:miter lim="800000"/>
            <a:headEnd/>
            <a:tailEnd/>
          </a:ln>
        </p:spPr>
      </p:pic>
      <p:sp>
        <p:nvSpPr>
          <p:cNvPr id="16388" name="TextBox 3"/>
          <p:cNvSpPr txBox="1">
            <a:spLocks noChangeArrowheads="1"/>
          </p:cNvSpPr>
          <p:nvPr/>
        </p:nvSpPr>
        <p:spPr bwMode="auto">
          <a:xfrm>
            <a:off x="304800" y="1828800"/>
            <a:ext cx="2590800" cy="2586038"/>
          </a:xfrm>
          <a:prstGeom prst="rect">
            <a:avLst/>
          </a:prstGeom>
          <a:noFill/>
          <a:ln w="9525">
            <a:noFill/>
            <a:miter lim="800000"/>
            <a:headEnd/>
            <a:tailEnd/>
          </a:ln>
        </p:spPr>
        <p:txBody>
          <a:bodyPr>
            <a:spAutoFit/>
          </a:bodyPr>
          <a:lstStyle/>
          <a:p>
            <a:r>
              <a:rPr lang="en-US">
                <a:latin typeface="Calibri" pitchFamily="34" charset="0"/>
              </a:rPr>
              <a:t>Hourly weather data up to 36 hours ago </a:t>
            </a:r>
          </a:p>
          <a:p>
            <a:endParaRPr lang="en-US">
              <a:latin typeface="Calibri" pitchFamily="34" charset="0"/>
            </a:endParaRPr>
          </a:p>
          <a:p>
            <a:r>
              <a:rPr lang="en-US">
                <a:latin typeface="Calibri" pitchFamily="34" charset="0"/>
              </a:rPr>
              <a:t>13,628 sites across globe</a:t>
            </a:r>
          </a:p>
          <a:p>
            <a:endParaRPr lang="en-US">
              <a:latin typeface="Calibri" pitchFamily="34" charset="0"/>
            </a:endParaRPr>
          </a:p>
          <a:p>
            <a:r>
              <a:rPr lang="en-US">
                <a:latin typeface="Calibri" pitchFamily="34" charset="0"/>
              </a:rPr>
              <a:t>34 variables</a:t>
            </a:r>
          </a:p>
          <a:p>
            <a:endParaRPr lang="en-US">
              <a:latin typeface="Calibri" pitchFamily="34" charset="0"/>
            </a:endParaRPr>
          </a:p>
          <a:p>
            <a:endParaRPr lang="en-US">
              <a:latin typeface="Calibri" pitchFamily="34" charset="0"/>
            </a:endParaRPr>
          </a:p>
          <a:p>
            <a:endParaRPr lang="en-US">
              <a:latin typeface="Calibri" pitchFamily="34" charset="0"/>
            </a:endParaRPr>
          </a:p>
        </p:txBody>
      </p:sp>
      <p:sp>
        <p:nvSpPr>
          <p:cNvPr id="16389" name="TextBox 4"/>
          <p:cNvSpPr txBox="1">
            <a:spLocks noChangeArrowheads="1"/>
          </p:cNvSpPr>
          <p:nvPr/>
        </p:nvSpPr>
        <p:spPr bwMode="auto">
          <a:xfrm>
            <a:off x="152400" y="4038600"/>
            <a:ext cx="2438400" cy="1754188"/>
          </a:xfrm>
          <a:prstGeom prst="rect">
            <a:avLst/>
          </a:prstGeom>
          <a:noFill/>
          <a:ln w="9525">
            <a:noFill/>
            <a:miter lim="800000"/>
            <a:headEnd/>
            <a:tailEnd/>
          </a:ln>
        </p:spPr>
        <p:txBody>
          <a:bodyPr>
            <a:spAutoFit/>
          </a:bodyPr>
          <a:lstStyle/>
          <a:p>
            <a:r>
              <a:rPr lang="en-US">
                <a:latin typeface="Calibri" pitchFamily="34" charset="0"/>
              </a:rPr>
              <a:t>Published by </a:t>
            </a:r>
            <a:r>
              <a:rPr lang="en-US">
                <a:solidFill>
                  <a:srgbClr val="FF0000"/>
                </a:solidFill>
                <a:latin typeface="Calibri" pitchFamily="34" charset="0"/>
              </a:rPr>
              <a:t>National Climate Data Center </a:t>
            </a:r>
            <a:r>
              <a:rPr lang="en-US">
                <a:latin typeface="Calibri" pitchFamily="34" charset="0"/>
              </a:rPr>
              <a:t>and populated with weather observations from national weather services</a:t>
            </a:r>
          </a:p>
        </p:txBody>
      </p:sp>
      <p:sp>
        <p:nvSpPr>
          <p:cNvPr id="16390" name="Rectangle 5"/>
          <p:cNvSpPr>
            <a:spLocks noChangeArrowheads="1"/>
          </p:cNvSpPr>
          <p:nvPr/>
        </p:nvSpPr>
        <p:spPr bwMode="auto">
          <a:xfrm>
            <a:off x="1084263" y="6234113"/>
            <a:ext cx="7620000" cy="369887"/>
          </a:xfrm>
          <a:prstGeom prst="rect">
            <a:avLst/>
          </a:prstGeom>
          <a:noFill/>
          <a:ln w="9525">
            <a:noFill/>
            <a:miter lim="800000"/>
            <a:headEnd/>
            <a:tailEnd/>
          </a:ln>
        </p:spPr>
        <p:txBody>
          <a:bodyPr>
            <a:spAutoFit/>
          </a:bodyPr>
          <a:lstStyle/>
          <a:p>
            <a:pPr algn="ctr"/>
            <a:r>
              <a:rPr lang="en-US">
                <a:latin typeface="Calibri" pitchFamily="34" charset="0"/>
              </a:rPr>
              <a:t>http://water.sdsc.edu/wateroneflow/NCDC/ISH_1_0.asmx?WSDL </a:t>
            </a:r>
          </a:p>
        </p:txBody>
      </p:sp>
      <p:pic>
        <p:nvPicPr>
          <p:cNvPr id="16391" name="Picture 7"/>
          <p:cNvPicPr>
            <a:picLocks noChangeAspect="1" noChangeArrowheads="1"/>
          </p:cNvPicPr>
          <p:nvPr/>
        </p:nvPicPr>
        <p:blipFill>
          <a:blip r:embed="rId3" cstate="print"/>
          <a:srcRect/>
          <a:stretch>
            <a:fillRect/>
          </a:stretch>
        </p:blipFill>
        <p:spPr bwMode="auto">
          <a:xfrm>
            <a:off x="388938" y="919163"/>
            <a:ext cx="2400300" cy="781050"/>
          </a:xfrm>
          <a:prstGeom prst="rect">
            <a:avLst/>
          </a:prstGeom>
          <a:noFill/>
          <a:ln w="9525">
            <a:noFill/>
            <a:miter lim="800000"/>
            <a:headEnd/>
            <a:tailEnd/>
          </a:ln>
        </p:spPr>
      </p:pic>
      <p:pic>
        <p:nvPicPr>
          <p:cNvPr id="16393" name="Picture 9"/>
          <p:cNvPicPr>
            <a:picLocks noChangeAspect="1" noChangeArrowheads="1"/>
          </p:cNvPicPr>
          <p:nvPr/>
        </p:nvPicPr>
        <p:blipFill>
          <a:blip r:embed="rId4" cstate="print"/>
          <a:srcRect/>
          <a:stretch>
            <a:fillRect/>
          </a:stretch>
        </p:blipFill>
        <p:spPr bwMode="auto">
          <a:xfrm>
            <a:off x="3276600" y="1676400"/>
            <a:ext cx="4572000" cy="4395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ppt_x"/>
                                          </p:val>
                                        </p:tav>
                                        <p:tav tm="100000">
                                          <p:val>
                                            <p:strVal val="#ppt_x"/>
                                          </p:val>
                                        </p:tav>
                                      </p:tavLst>
                                    </p:anim>
                                    <p:anim calcmode="lin" valueType="num">
                                      <p:cBhvr additive="base">
                                        <p:cTn id="8"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USGS Instantaneous Data </a:t>
            </a:r>
          </a:p>
        </p:txBody>
      </p:sp>
      <p:pic>
        <p:nvPicPr>
          <p:cNvPr id="17411" name="Picture 2"/>
          <p:cNvPicPr>
            <a:picLocks noChangeAspect="1" noChangeArrowheads="1"/>
          </p:cNvPicPr>
          <p:nvPr/>
        </p:nvPicPr>
        <p:blipFill>
          <a:blip r:embed="rId2" cstate="print"/>
          <a:srcRect/>
          <a:stretch>
            <a:fillRect/>
          </a:stretch>
        </p:blipFill>
        <p:spPr bwMode="auto">
          <a:xfrm>
            <a:off x="2743200" y="1600200"/>
            <a:ext cx="5153025" cy="4856163"/>
          </a:xfrm>
          <a:prstGeom prst="rect">
            <a:avLst/>
          </a:prstGeom>
          <a:noFill/>
          <a:ln w="9525">
            <a:noFill/>
            <a:miter lim="800000"/>
            <a:headEnd/>
            <a:tailEnd/>
          </a:ln>
        </p:spPr>
      </p:pic>
      <p:sp>
        <p:nvSpPr>
          <p:cNvPr id="17412" name="TextBox 3"/>
          <p:cNvSpPr txBox="1">
            <a:spLocks noChangeArrowheads="1"/>
          </p:cNvSpPr>
          <p:nvPr/>
        </p:nvSpPr>
        <p:spPr bwMode="auto">
          <a:xfrm>
            <a:off x="304800" y="1828800"/>
            <a:ext cx="2438400" cy="3970338"/>
          </a:xfrm>
          <a:prstGeom prst="rect">
            <a:avLst/>
          </a:prstGeom>
          <a:noFill/>
          <a:ln w="9525">
            <a:noFill/>
            <a:miter lim="800000"/>
            <a:headEnd/>
            <a:tailEnd/>
          </a:ln>
        </p:spPr>
        <p:txBody>
          <a:bodyPr>
            <a:spAutoFit/>
          </a:bodyPr>
          <a:lstStyle/>
          <a:p>
            <a:r>
              <a:rPr lang="en-US">
                <a:latin typeface="Calibri" pitchFamily="34" charset="0"/>
              </a:rPr>
              <a:t>Real time, instantaneous data over the last 60 days</a:t>
            </a:r>
          </a:p>
          <a:p>
            <a:endParaRPr lang="en-US">
              <a:latin typeface="Calibri" pitchFamily="34" charset="0"/>
            </a:endParaRPr>
          </a:p>
          <a:p>
            <a:r>
              <a:rPr lang="en-US">
                <a:latin typeface="Calibri" pitchFamily="34" charset="0"/>
              </a:rPr>
              <a:t>11188 sites, nationally for the US</a:t>
            </a:r>
          </a:p>
          <a:p>
            <a:endParaRPr lang="en-US">
              <a:latin typeface="Calibri" pitchFamily="34" charset="0"/>
            </a:endParaRPr>
          </a:p>
          <a:p>
            <a:r>
              <a:rPr lang="en-US">
                <a:latin typeface="Calibri" pitchFamily="34" charset="0"/>
              </a:rPr>
              <a:t>80 variables</a:t>
            </a: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p:txBody>
      </p:sp>
      <p:sp>
        <p:nvSpPr>
          <p:cNvPr id="17413" name="TextBox 4"/>
          <p:cNvSpPr txBox="1">
            <a:spLocks noChangeArrowheads="1"/>
          </p:cNvSpPr>
          <p:nvPr/>
        </p:nvSpPr>
        <p:spPr bwMode="auto">
          <a:xfrm>
            <a:off x="228600" y="4800600"/>
            <a:ext cx="2438400" cy="923925"/>
          </a:xfrm>
          <a:prstGeom prst="rect">
            <a:avLst/>
          </a:prstGeom>
          <a:noFill/>
          <a:ln w="9525">
            <a:noFill/>
            <a:miter lim="800000"/>
            <a:headEnd/>
            <a:tailEnd/>
          </a:ln>
        </p:spPr>
        <p:txBody>
          <a:bodyPr>
            <a:spAutoFit/>
          </a:bodyPr>
          <a:lstStyle/>
          <a:p>
            <a:r>
              <a:rPr lang="en-US">
                <a:latin typeface="Calibri" pitchFamily="34" charset="0"/>
              </a:rPr>
              <a:t>Published by </a:t>
            </a:r>
            <a:r>
              <a:rPr lang="en-US">
                <a:solidFill>
                  <a:srgbClr val="FF0000"/>
                </a:solidFill>
                <a:latin typeface="Calibri" pitchFamily="34" charset="0"/>
              </a:rPr>
              <a:t>USGS National Water Information System</a:t>
            </a:r>
          </a:p>
        </p:txBody>
      </p:sp>
      <p:pic>
        <p:nvPicPr>
          <p:cNvPr id="17414" name="Picture 6"/>
          <p:cNvPicPr>
            <a:picLocks noChangeAspect="1" noChangeArrowheads="1"/>
          </p:cNvPicPr>
          <p:nvPr/>
        </p:nvPicPr>
        <p:blipFill>
          <a:blip r:embed="rId3" cstate="print"/>
          <a:srcRect/>
          <a:stretch>
            <a:fillRect/>
          </a:stretch>
        </p:blipFill>
        <p:spPr bwMode="auto">
          <a:xfrm>
            <a:off x="277813" y="1069975"/>
            <a:ext cx="1976437"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8475" y="0"/>
            <a:ext cx="8229600" cy="1143000"/>
          </a:xfrm>
        </p:spPr>
        <p:txBody>
          <a:bodyPr/>
          <a:lstStyle/>
          <a:p>
            <a:pPr eaLnBrk="1" hangingPunct="1"/>
            <a:r>
              <a:rPr lang="en-US" sz="3600" smtClean="0"/>
              <a:t>Corps of Engineers Water Observations</a:t>
            </a:r>
          </a:p>
        </p:txBody>
      </p:sp>
      <p:pic>
        <p:nvPicPr>
          <p:cNvPr id="18435" name="Picture 2"/>
          <p:cNvPicPr>
            <a:picLocks noChangeAspect="1" noChangeArrowheads="1"/>
          </p:cNvPicPr>
          <p:nvPr/>
        </p:nvPicPr>
        <p:blipFill>
          <a:blip r:embed="rId2" cstate="print"/>
          <a:srcRect/>
          <a:stretch>
            <a:fillRect/>
          </a:stretch>
        </p:blipFill>
        <p:spPr bwMode="auto">
          <a:xfrm>
            <a:off x="2971800" y="1230313"/>
            <a:ext cx="5495925" cy="5068887"/>
          </a:xfrm>
          <a:prstGeom prst="rect">
            <a:avLst/>
          </a:prstGeom>
          <a:noFill/>
          <a:ln w="9525">
            <a:noFill/>
            <a:miter lim="800000"/>
            <a:headEnd/>
            <a:tailEnd/>
          </a:ln>
        </p:spPr>
      </p:pic>
      <p:sp>
        <p:nvSpPr>
          <p:cNvPr id="18436" name="Rectangle 3"/>
          <p:cNvSpPr>
            <a:spLocks noChangeArrowheads="1"/>
          </p:cNvSpPr>
          <p:nvPr/>
        </p:nvSpPr>
        <p:spPr bwMode="auto">
          <a:xfrm>
            <a:off x="471488" y="6359525"/>
            <a:ext cx="8229600" cy="369888"/>
          </a:xfrm>
          <a:prstGeom prst="rect">
            <a:avLst/>
          </a:prstGeom>
          <a:noFill/>
          <a:ln w="9525">
            <a:noFill/>
            <a:miter lim="800000"/>
            <a:headEnd/>
            <a:tailEnd/>
          </a:ln>
        </p:spPr>
        <p:txBody>
          <a:bodyPr>
            <a:spAutoFit/>
          </a:bodyPr>
          <a:lstStyle/>
          <a:p>
            <a:r>
              <a:rPr lang="en-US">
                <a:latin typeface="Calibri" pitchFamily="34" charset="0"/>
              </a:rPr>
              <a:t>http://www2.mvr.usace.army.mil/watercontrol/SOAP/WaterML_SOAP.cfc?wsdl</a:t>
            </a:r>
          </a:p>
        </p:txBody>
      </p:sp>
      <p:sp>
        <p:nvSpPr>
          <p:cNvPr id="18437" name="TextBox 4"/>
          <p:cNvSpPr txBox="1">
            <a:spLocks noChangeArrowheads="1"/>
          </p:cNvSpPr>
          <p:nvPr/>
        </p:nvSpPr>
        <p:spPr bwMode="auto">
          <a:xfrm>
            <a:off x="304800" y="1828800"/>
            <a:ext cx="2590800" cy="3970338"/>
          </a:xfrm>
          <a:prstGeom prst="rect">
            <a:avLst/>
          </a:prstGeom>
          <a:noFill/>
          <a:ln w="9525">
            <a:noFill/>
            <a:miter lim="800000"/>
            <a:headEnd/>
            <a:tailEnd/>
          </a:ln>
        </p:spPr>
        <p:txBody>
          <a:bodyPr>
            <a:spAutoFit/>
          </a:bodyPr>
          <a:lstStyle/>
          <a:p>
            <a:r>
              <a:rPr lang="en-US">
                <a:latin typeface="Calibri" pitchFamily="34" charset="0"/>
              </a:rPr>
              <a:t>Time series at Corps gages</a:t>
            </a:r>
          </a:p>
          <a:p>
            <a:endParaRPr lang="en-US">
              <a:latin typeface="Calibri" pitchFamily="34" charset="0"/>
            </a:endParaRPr>
          </a:p>
          <a:p>
            <a:r>
              <a:rPr lang="en-US">
                <a:latin typeface="Calibri" pitchFamily="34" charset="0"/>
              </a:rPr>
              <a:t>2210 sites, mainly in Mississippi Basin</a:t>
            </a:r>
          </a:p>
          <a:p>
            <a:endParaRPr lang="en-US">
              <a:latin typeface="Calibri" pitchFamily="34" charset="0"/>
            </a:endParaRPr>
          </a:p>
          <a:p>
            <a:r>
              <a:rPr lang="en-US">
                <a:latin typeface="Calibri" pitchFamily="34" charset="0"/>
              </a:rPr>
              <a:t>80 variables</a:t>
            </a:r>
          </a:p>
          <a:p>
            <a:endParaRPr lang="en-US">
              <a:latin typeface="Calibri" pitchFamily="34" charset="0"/>
            </a:endParaRPr>
          </a:p>
          <a:p>
            <a:r>
              <a:rPr lang="en-US">
                <a:latin typeface="Calibri" pitchFamily="34" charset="0"/>
              </a:rPr>
              <a:t>4954 series</a:t>
            </a: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p:txBody>
      </p:sp>
      <p:sp>
        <p:nvSpPr>
          <p:cNvPr id="18438" name="TextBox 5"/>
          <p:cNvSpPr txBox="1">
            <a:spLocks noChangeArrowheads="1"/>
          </p:cNvSpPr>
          <p:nvPr/>
        </p:nvSpPr>
        <p:spPr bwMode="auto">
          <a:xfrm>
            <a:off x="228600" y="4800600"/>
            <a:ext cx="2438400" cy="1477963"/>
          </a:xfrm>
          <a:prstGeom prst="rect">
            <a:avLst/>
          </a:prstGeom>
          <a:noFill/>
          <a:ln w="9525">
            <a:noFill/>
            <a:miter lim="800000"/>
            <a:headEnd/>
            <a:tailEnd/>
          </a:ln>
        </p:spPr>
        <p:txBody>
          <a:bodyPr>
            <a:spAutoFit/>
          </a:bodyPr>
          <a:lstStyle/>
          <a:p>
            <a:r>
              <a:rPr lang="en-US">
                <a:latin typeface="Calibri" pitchFamily="34" charset="0"/>
              </a:rPr>
              <a:t>Published by </a:t>
            </a:r>
            <a:r>
              <a:rPr lang="en-US">
                <a:solidFill>
                  <a:srgbClr val="FF0000"/>
                </a:solidFill>
                <a:latin typeface="Calibri" pitchFamily="34" charset="0"/>
              </a:rPr>
              <a:t>Corps of Engineers, Rock Island District </a:t>
            </a:r>
            <a:r>
              <a:rPr lang="en-US">
                <a:latin typeface="Calibri" pitchFamily="34" charset="0"/>
              </a:rPr>
              <a:t>to support their WaterML plugin to </a:t>
            </a:r>
            <a:r>
              <a:rPr lang="en-US">
                <a:solidFill>
                  <a:srgbClr val="FF0000"/>
                </a:solidFill>
                <a:latin typeface="Calibri" pitchFamily="34" charset="0"/>
              </a:rPr>
              <a:t>HEC-DSS</a:t>
            </a:r>
          </a:p>
        </p:txBody>
      </p:sp>
      <p:pic>
        <p:nvPicPr>
          <p:cNvPr id="18439" name="Picture 7"/>
          <p:cNvPicPr>
            <a:picLocks noChangeAspect="1" noChangeArrowheads="1"/>
          </p:cNvPicPr>
          <p:nvPr/>
        </p:nvPicPr>
        <p:blipFill>
          <a:blip r:embed="rId3" cstate="print"/>
          <a:srcRect/>
          <a:stretch>
            <a:fillRect/>
          </a:stretch>
        </p:blipFill>
        <p:spPr bwMode="auto">
          <a:xfrm>
            <a:off x="519113" y="869950"/>
            <a:ext cx="1241425" cy="94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6088" y="139700"/>
            <a:ext cx="8229600" cy="1143000"/>
          </a:xfrm>
        </p:spPr>
        <p:txBody>
          <a:bodyPr/>
          <a:lstStyle/>
          <a:p>
            <a:pPr eaLnBrk="1" hangingPunct="1"/>
            <a:r>
              <a:rPr lang="en-US" sz="3600" smtClean="0"/>
              <a:t>Reynolds Creek Experimental Watershed</a:t>
            </a:r>
          </a:p>
        </p:txBody>
      </p:sp>
      <p:pic>
        <p:nvPicPr>
          <p:cNvPr id="19459" name="Picture 2"/>
          <p:cNvPicPr>
            <a:picLocks noChangeAspect="1" noChangeArrowheads="1"/>
          </p:cNvPicPr>
          <p:nvPr/>
        </p:nvPicPr>
        <p:blipFill>
          <a:blip r:embed="rId2" cstate="print"/>
          <a:srcRect/>
          <a:stretch>
            <a:fillRect/>
          </a:stretch>
        </p:blipFill>
        <p:spPr bwMode="auto">
          <a:xfrm>
            <a:off x="2438400" y="1676400"/>
            <a:ext cx="3357563" cy="4837113"/>
          </a:xfrm>
          <a:prstGeom prst="rect">
            <a:avLst/>
          </a:prstGeom>
          <a:noFill/>
          <a:ln w="22225">
            <a:solidFill>
              <a:srgbClr val="FF0000"/>
            </a:solidFill>
            <a:miter lim="800000"/>
            <a:headEnd/>
            <a:tailEnd/>
          </a:ln>
        </p:spPr>
      </p:pic>
      <p:sp>
        <p:nvSpPr>
          <p:cNvPr id="19460" name="TextBox 3"/>
          <p:cNvSpPr txBox="1">
            <a:spLocks noChangeArrowheads="1"/>
          </p:cNvSpPr>
          <p:nvPr/>
        </p:nvSpPr>
        <p:spPr bwMode="auto">
          <a:xfrm>
            <a:off x="609600" y="2209800"/>
            <a:ext cx="1754188" cy="1754188"/>
          </a:xfrm>
          <a:prstGeom prst="rect">
            <a:avLst/>
          </a:prstGeom>
          <a:noFill/>
          <a:ln w="9525">
            <a:noFill/>
            <a:miter lim="800000"/>
            <a:headEnd/>
            <a:tailEnd/>
          </a:ln>
        </p:spPr>
        <p:txBody>
          <a:bodyPr wrap="none">
            <a:spAutoFit/>
          </a:bodyPr>
          <a:lstStyle/>
          <a:p>
            <a:r>
              <a:rPr lang="en-US">
                <a:latin typeface="Calibri" pitchFamily="34" charset="0"/>
              </a:rPr>
              <a:t>1 data service</a:t>
            </a:r>
          </a:p>
          <a:p>
            <a:r>
              <a:rPr lang="en-US">
                <a:latin typeface="Calibri" pitchFamily="34" charset="0"/>
              </a:rPr>
              <a:t>84 sites</a:t>
            </a:r>
          </a:p>
          <a:p>
            <a:r>
              <a:rPr lang="en-US">
                <a:latin typeface="Calibri" pitchFamily="34" charset="0"/>
              </a:rPr>
              <a:t>65 variables</a:t>
            </a:r>
          </a:p>
          <a:p>
            <a:r>
              <a:rPr lang="en-US">
                <a:latin typeface="Calibri" pitchFamily="34" charset="0"/>
              </a:rPr>
              <a:t>372 series</a:t>
            </a:r>
          </a:p>
          <a:p>
            <a:r>
              <a:rPr lang="en-US">
                <a:latin typeface="Calibri" pitchFamily="34" charset="0"/>
              </a:rPr>
              <a:t>17.8 million data</a:t>
            </a:r>
          </a:p>
          <a:p>
            <a:endParaRPr lang="en-US">
              <a:latin typeface="Calibri" pitchFamily="34" charset="0"/>
            </a:endParaRPr>
          </a:p>
        </p:txBody>
      </p:sp>
      <p:sp>
        <p:nvSpPr>
          <p:cNvPr id="19461" name="Rectangle 4"/>
          <p:cNvSpPr>
            <a:spLocks noChangeArrowheads="1"/>
          </p:cNvSpPr>
          <p:nvPr/>
        </p:nvSpPr>
        <p:spPr bwMode="auto">
          <a:xfrm>
            <a:off x="339725" y="6488113"/>
            <a:ext cx="8077200" cy="369887"/>
          </a:xfrm>
          <a:prstGeom prst="rect">
            <a:avLst/>
          </a:prstGeom>
          <a:noFill/>
          <a:ln w="9525">
            <a:noFill/>
            <a:miter lim="800000"/>
            <a:headEnd/>
            <a:tailEnd/>
          </a:ln>
        </p:spPr>
        <p:txBody>
          <a:bodyPr>
            <a:spAutoFit/>
          </a:bodyPr>
          <a:lstStyle/>
          <a:p>
            <a:r>
              <a:rPr lang="en-US">
                <a:latin typeface="Calibri" pitchFamily="34" charset="0"/>
              </a:rPr>
              <a:t>http://idahowaters.uidaho.edu/RCEW_ODWS/cuahsi_1_0.asmx?WSDL </a:t>
            </a:r>
          </a:p>
        </p:txBody>
      </p:sp>
      <p:pic>
        <p:nvPicPr>
          <p:cNvPr id="19462" name="Picture 3"/>
          <p:cNvPicPr>
            <a:picLocks noChangeAspect="1" noChangeArrowheads="1"/>
          </p:cNvPicPr>
          <p:nvPr/>
        </p:nvPicPr>
        <p:blipFill>
          <a:blip r:embed="rId3" cstate="print"/>
          <a:srcRect/>
          <a:stretch>
            <a:fillRect/>
          </a:stretch>
        </p:blipFill>
        <p:spPr bwMode="auto">
          <a:xfrm>
            <a:off x="5943600" y="2895600"/>
            <a:ext cx="2974975" cy="2371725"/>
          </a:xfrm>
          <a:prstGeom prst="rect">
            <a:avLst/>
          </a:prstGeom>
          <a:noFill/>
          <a:ln w="9525">
            <a:noFill/>
            <a:miter lim="800000"/>
            <a:headEnd/>
            <a:tailEnd/>
          </a:ln>
        </p:spPr>
      </p:pic>
      <p:sp>
        <p:nvSpPr>
          <p:cNvPr id="7" name="Rectangle 6"/>
          <p:cNvSpPr/>
          <p:nvPr/>
        </p:nvSpPr>
        <p:spPr>
          <a:xfrm>
            <a:off x="7620000" y="45720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rot="16200000" flipV="1">
            <a:off x="5407819" y="2055019"/>
            <a:ext cx="2917825" cy="2116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5816600" y="4899025"/>
            <a:ext cx="2090738" cy="16144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466" name="TextBox 12"/>
          <p:cNvSpPr txBox="1">
            <a:spLocks noChangeArrowheads="1"/>
          </p:cNvSpPr>
          <p:nvPr/>
        </p:nvSpPr>
        <p:spPr bwMode="auto">
          <a:xfrm>
            <a:off x="152400" y="4114800"/>
            <a:ext cx="2133600" cy="923925"/>
          </a:xfrm>
          <a:prstGeom prst="rect">
            <a:avLst/>
          </a:prstGeom>
          <a:noFill/>
          <a:ln w="9525">
            <a:noFill/>
            <a:miter lim="800000"/>
            <a:headEnd/>
            <a:tailEnd/>
          </a:ln>
        </p:spPr>
        <p:txBody>
          <a:bodyPr>
            <a:spAutoFit/>
          </a:bodyPr>
          <a:lstStyle/>
          <a:p>
            <a:r>
              <a:rPr lang="en-US">
                <a:latin typeface="Calibri" pitchFamily="34" charset="0"/>
              </a:rPr>
              <a:t>Published by </a:t>
            </a:r>
            <a:r>
              <a:rPr lang="en-US">
                <a:solidFill>
                  <a:srgbClr val="FF0000"/>
                </a:solidFill>
                <a:latin typeface="Calibri" pitchFamily="34" charset="0"/>
              </a:rPr>
              <a:t>USDA-ARS </a:t>
            </a:r>
            <a:r>
              <a:rPr lang="en-US">
                <a:latin typeface="Calibri" pitchFamily="34" charset="0"/>
              </a:rPr>
              <a:t>as part of an Idaho Waters project</a:t>
            </a:r>
          </a:p>
        </p:txBody>
      </p:sp>
      <p:pic>
        <p:nvPicPr>
          <p:cNvPr id="32779" name="Picture 11"/>
          <p:cNvPicPr>
            <a:picLocks noChangeAspect="1" noChangeArrowheads="1"/>
          </p:cNvPicPr>
          <p:nvPr/>
        </p:nvPicPr>
        <p:blipFill>
          <a:blip r:embed="rId4" cstate="print"/>
          <a:srcRect/>
          <a:stretch>
            <a:fillRect/>
          </a:stretch>
        </p:blipFill>
        <p:spPr bwMode="auto">
          <a:xfrm>
            <a:off x="2073275" y="950913"/>
            <a:ext cx="4030663" cy="660400"/>
          </a:xfrm>
          <a:prstGeom prst="rect">
            <a:avLst/>
          </a:prstGeom>
          <a:noFill/>
          <a:ln w="9525">
            <a:solidFill>
              <a:schemeClr val="accent1">
                <a:shade val="95000"/>
                <a:satMod val="105000"/>
              </a:schemeClr>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Iowa Tipping Bucket Raingages</a:t>
            </a:r>
          </a:p>
        </p:txBody>
      </p:sp>
      <p:sp>
        <p:nvSpPr>
          <p:cNvPr id="3" name="Slide Number Placeholder 2"/>
          <p:cNvSpPr>
            <a:spLocks noGrp="1"/>
          </p:cNvSpPr>
          <p:nvPr>
            <p:ph type="sldNum" sz="quarter" idx="12"/>
          </p:nvPr>
        </p:nvSpPr>
        <p:spPr/>
        <p:txBody>
          <a:bodyPr/>
          <a:lstStyle/>
          <a:p>
            <a:pPr>
              <a:defRPr/>
            </a:pPr>
            <a:fld id="{57BDDCB3-9BCE-4FA0-B3F7-E358AADF42BD}" type="slidenum">
              <a:rPr lang="en-US" smtClean="0"/>
              <a:pPr>
                <a:defRPr/>
              </a:pPr>
              <a:t>19</a:t>
            </a:fld>
            <a:endParaRPr lang="en-US"/>
          </a:p>
        </p:txBody>
      </p:sp>
      <p:pic>
        <p:nvPicPr>
          <p:cNvPr id="20484" name="Picture 4"/>
          <p:cNvPicPr>
            <a:picLocks noChangeAspect="1" noChangeArrowheads="1"/>
          </p:cNvPicPr>
          <p:nvPr/>
        </p:nvPicPr>
        <p:blipFill>
          <a:blip r:embed="rId2" cstate="print"/>
          <a:srcRect/>
          <a:stretch>
            <a:fillRect/>
          </a:stretch>
        </p:blipFill>
        <p:spPr bwMode="auto">
          <a:xfrm>
            <a:off x="496888" y="3343275"/>
            <a:ext cx="6140450" cy="3317875"/>
          </a:xfrm>
          <a:prstGeom prst="rect">
            <a:avLst/>
          </a:prstGeom>
          <a:noFill/>
          <a:ln w="9525">
            <a:noFill/>
            <a:miter lim="800000"/>
            <a:headEnd/>
            <a:tailEnd/>
          </a:ln>
        </p:spPr>
      </p:pic>
      <p:pic>
        <p:nvPicPr>
          <p:cNvPr id="20485" name="Picture 3"/>
          <p:cNvPicPr>
            <a:picLocks noChangeAspect="1" noChangeArrowheads="1"/>
          </p:cNvPicPr>
          <p:nvPr/>
        </p:nvPicPr>
        <p:blipFill>
          <a:blip r:embed="rId3" cstate="print"/>
          <a:srcRect/>
          <a:stretch>
            <a:fillRect/>
          </a:stretch>
        </p:blipFill>
        <p:spPr bwMode="auto">
          <a:xfrm>
            <a:off x="3427413" y="1444625"/>
            <a:ext cx="5451475" cy="3009900"/>
          </a:xfrm>
          <a:prstGeom prst="rect">
            <a:avLst/>
          </a:prstGeom>
          <a:noFill/>
          <a:ln w="25400">
            <a:solidFill>
              <a:schemeClr val="accent1"/>
            </a:solidFill>
            <a:miter lim="800000"/>
            <a:headEnd/>
            <a:tailEnd/>
          </a:ln>
        </p:spPr>
      </p:pic>
      <p:cxnSp>
        <p:nvCxnSpPr>
          <p:cNvPr id="8" name="Straight Connector 7"/>
          <p:cNvCxnSpPr/>
          <p:nvPr/>
        </p:nvCxnSpPr>
        <p:spPr>
          <a:xfrm rot="5400000">
            <a:off x="762794" y="1961356"/>
            <a:ext cx="3187700" cy="21224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1277938" y="4448175"/>
            <a:ext cx="2174875" cy="18573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488" name="TextBox 11"/>
          <p:cNvSpPr txBox="1">
            <a:spLocks noChangeArrowheads="1"/>
          </p:cNvSpPr>
          <p:nvPr/>
        </p:nvSpPr>
        <p:spPr bwMode="auto">
          <a:xfrm>
            <a:off x="620713" y="2068513"/>
            <a:ext cx="1943100" cy="646112"/>
          </a:xfrm>
          <a:prstGeom prst="rect">
            <a:avLst/>
          </a:prstGeom>
          <a:noFill/>
          <a:ln w="9525">
            <a:noFill/>
            <a:miter lim="800000"/>
            <a:headEnd/>
            <a:tailEnd/>
          </a:ln>
        </p:spPr>
        <p:txBody>
          <a:bodyPr wrap="none">
            <a:spAutoFit/>
          </a:bodyPr>
          <a:lstStyle/>
          <a:p>
            <a:r>
              <a:rPr lang="en-US"/>
              <a:t>Data Manager:</a:t>
            </a:r>
          </a:p>
          <a:p>
            <a:r>
              <a:rPr lang="en-US"/>
              <a:t>Nick Arnold, IIHR</a:t>
            </a:r>
          </a:p>
        </p:txBody>
      </p:sp>
      <p:pic>
        <p:nvPicPr>
          <p:cNvPr id="20489" name="Picture 3"/>
          <p:cNvPicPr>
            <a:picLocks noChangeAspect="1" noChangeArrowheads="1"/>
          </p:cNvPicPr>
          <p:nvPr/>
        </p:nvPicPr>
        <p:blipFill>
          <a:blip r:embed="rId4" cstate="print"/>
          <a:srcRect/>
          <a:stretch>
            <a:fillRect/>
          </a:stretch>
        </p:blipFill>
        <p:spPr bwMode="auto">
          <a:xfrm>
            <a:off x="7315200" y="4953000"/>
            <a:ext cx="1047750" cy="10287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4000" smtClean="0"/>
              <a:t>CUAHSI Hydrologic Information System </a:t>
            </a:r>
            <a:r>
              <a:rPr lang="en-US" sz="3100" i="1" smtClean="0">
                <a:solidFill>
                  <a:schemeClr val="tx2"/>
                </a:solidFill>
              </a:rPr>
              <a:t>and the Virtual Observatory</a:t>
            </a:r>
            <a:endParaRPr lang="en-US" smtClean="0"/>
          </a:p>
        </p:txBody>
      </p:sp>
      <p:sp>
        <p:nvSpPr>
          <p:cNvPr id="3075" name="Content Placeholder 2"/>
          <p:cNvSpPr>
            <a:spLocks noGrp="1"/>
          </p:cNvSpPr>
          <p:nvPr>
            <p:ph idx="1"/>
          </p:nvPr>
        </p:nvSpPr>
        <p:spPr/>
        <p:txBody>
          <a:bodyPr/>
          <a:lstStyle/>
          <a:p>
            <a:r>
              <a:rPr lang="en-US" smtClean="0"/>
              <a:t>The cloud and web services</a:t>
            </a:r>
          </a:p>
          <a:p>
            <a:r>
              <a:rPr lang="en-US" smtClean="0"/>
              <a:t>CUAHSI water data services</a:t>
            </a:r>
          </a:p>
          <a:p>
            <a:r>
              <a:rPr lang="en-US" smtClean="0"/>
              <a:t>Building water data networks</a:t>
            </a:r>
          </a:p>
          <a:p>
            <a:r>
              <a:rPr lang="en-US" smtClean="0"/>
              <a:t>Ways of using water data services</a:t>
            </a:r>
          </a:p>
          <a:p>
            <a:endParaRPr lang="en-US" smtClean="0"/>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90513" y="115888"/>
            <a:ext cx="8818562" cy="968375"/>
          </a:xfrm>
        </p:spPr>
        <p:txBody>
          <a:bodyPr/>
          <a:lstStyle/>
          <a:p>
            <a:pPr eaLnBrk="1" hangingPunct="1"/>
            <a:r>
              <a:rPr lang="en-US" smtClean="0"/>
              <a:t>The CUAHSI Water Data Catalog</a:t>
            </a:r>
          </a:p>
        </p:txBody>
      </p:sp>
      <p:sp>
        <p:nvSpPr>
          <p:cNvPr id="5" name="Slide Number Placeholder 4"/>
          <p:cNvSpPr>
            <a:spLocks noGrp="1"/>
          </p:cNvSpPr>
          <p:nvPr>
            <p:ph type="sldNum" sz="quarter" idx="12"/>
          </p:nvPr>
        </p:nvSpPr>
        <p:spPr/>
        <p:txBody>
          <a:bodyPr/>
          <a:lstStyle/>
          <a:p>
            <a:pPr algn="ctr">
              <a:defRPr/>
            </a:pPr>
            <a:fld id="{61E038EB-F146-4E37-B0CD-134BB4701833}" type="slidenum">
              <a:rPr lang="en-US"/>
              <a:pPr algn="ctr">
                <a:defRPr/>
              </a:pPr>
              <a:t>20</a:t>
            </a:fld>
            <a:endParaRPr lang="en-US"/>
          </a:p>
        </p:txBody>
      </p:sp>
      <p:pic>
        <p:nvPicPr>
          <p:cNvPr id="21508" name="Picture 2"/>
          <p:cNvPicPr>
            <a:picLocks noChangeAspect="1" noChangeArrowheads="1"/>
          </p:cNvPicPr>
          <p:nvPr/>
        </p:nvPicPr>
        <p:blipFill>
          <a:blip r:embed="rId2" cstate="print"/>
          <a:srcRect/>
          <a:stretch>
            <a:fillRect/>
          </a:stretch>
        </p:blipFill>
        <p:spPr bwMode="auto">
          <a:xfrm>
            <a:off x="990600" y="990600"/>
            <a:ext cx="7586663" cy="4291013"/>
          </a:xfrm>
          <a:prstGeom prst="rect">
            <a:avLst/>
          </a:prstGeom>
          <a:noFill/>
          <a:ln w="9525">
            <a:noFill/>
            <a:miter lim="800000"/>
            <a:headEnd/>
            <a:tailEnd/>
          </a:ln>
        </p:spPr>
      </p:pic>
      <p:sp>
        <p:nvSpPr>
          <p:cNvPr id="21509" name="Rectangle 7"/>
          <p:cNvSpPr>
            <a:spLocks noChangeArrowheads="1"/>
          </p:cNvSpPr>
          <p:nvPr/>
        </p:nvSpPr>
        <p:spPr bwMode="auto">
          <a:xfrm>
            <a:off x="381000" y="4267200"/>
            <a:ext cx="4267200" cy="2246313"/>
          </a:xfrm>
          <a:prstGeom prst="rect">
            <a:avLst/>
          </a:prstGeom>
          <a:noFill/>
          <a:ln w="9525">
            <a:noFill/>
            <a:miter lim="800000"/>
            <a:headEnd/>
            <a:tailEnd/>
          </a:ln>
        </p:spPr>
        <p:txBody>
          <a:bodyPr>
            <a:spAutoFit/>
          </a:bodyPr>
          <a:lstStyle/>
          <a:p>
            <a:r>
              <a:rPr lang="en-US" sz="2800">
                <a:solidFill>
                  <a:schemeClr val="tx2"/>
                </a:solidFill>
                <a:latin typeface="Calibri" pitchFamily="34" charset="0"/>
              </a:rPr>
              <a:t>47 services</a:t>
            </a:r>
          </a:p>
          <a:p>
            <a:r>
              <a:rPr lang="en-US" sz="2800">
                <a:solidFill>
                  <a:schemeClr val="tx2"/>
                </a:solidFill>
                <a:latin typeface="Calibri" pitchFamily="34" charset="0"/>
              </a:rPr>
              <a:t>15,000 variables</a:t>
            </a:r>
          </a:p>
          <a:p>
            <a:r>
              <a:rPr lang="en-US" sz="2800">
                <a:solidFill>
                  <a:schemeClr val="tx2"/>
                </a:solidFill>
                <a:latin typeface="Calibri" pitchFamily="34" charset="0"/>
              </a:rPr>
              <a:t>1.8 million sites</a:t>
            </a:r>
          </a:p>
          <a:p>
            <a:r>
              <a:rPr lang="en-US" sz="2800">
                <a:solidFill>
                  <a:schemeClr val="tx2"/>
                </a:solidFill>
                <a:latin typeface="Calibri" pitchFamily="34" charset="0"/>
              </a:rPr>
              <a:t>9 million series</a:t>
            </a:r>
          </a:p>
          <a:p>
            <a:r>
              <a:rPr lang="en-US" sz="2800">
                <a:solidFill>
                  <a:schemeClr val="tx2"/>
                </a:solidFill>
                <a:latin typeface="Calibri" pitchFamily="34" charset="0"/>
              </a:rPr>
              <a:t>4.3 billion data Values</a:t>
            </a:r>
          </a:p>
        </p:txBody>
      </p:sp>
      <p:sp>
        <p:nvSpPr>
          <p:cNvPr id="10" name="TextBox 9"/>
          <p:cNvSpPr txBox="1"/>
          <p:nvPr/>
        </p:nvSpPr>
        <p:spPr>
          <a:xfrm>
            <a:off x="2895600" y="5486400"/>
            <a:ext cx="6597650" cy="461963"/>
          </a:xfrm>
          <a:prstGeom prst="rect">
            <a:avLst/>
          </a:prstGeom>
          <a:noFill/>
        </p:spPr>
        <p:txBody>
          <a:bodyPr>
            <a:spAutoFit/>
          </a:bodyPr>
          <a:lstStyle/>
          <a:p>
            <a:pPr>
              <a:defRPr/>
            </a:pPr>
            <a:r>
              <a:rPr lang="en-US" sz="2400" dirty="0">
                <a:solidFill>
                  <a:schemeClr val="accent2">
                    <a:lumMod val="75000"/>
                  </a:schemeClr>
                </a:solidFill>
              </a:rPr>
              <a:t>. . . All the data is accessible in </a:t>
            </a:r>
            <a:r>
              <a:rPr lang="en-US" sz="2400" dirty="0" err="1">
                <a:solidFill>
                  <a:schemeClr val="accent2">
                    <a:lumMod val="75000"/>
                  </a:schemeClr>
                </a:solidFill>
              </a:rPr>
              <a:t>WaterML</a:t>
            </a:r>
            <a:endParaRPr lang="en-US" sz="2400"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z="2800" smtClean="0"/>
              <a:t>Hydro Portal: Interconnection of data portals</a:t>
            </a:r>
            <a:br>
              <a:rPr lang="en-US" sz="2800" smtClean="0"/>
            </a:br>
            <a:r>
              <a:rPr lang="en-US" sz="2400" i="1" smtClean="0">
                <a:solidFill>
                  <a:schemeClr val="tx2"/>
                </a:solidFill>
              </a:rPr>
              <a:t>based on the OGC Catalog Services for the Web standard</a:t>
            </a:r>
          </a:p>
        </p:txBody>
      </p:sp>
      <p:pic>
        <p:nvPicPr>
          <p:cNvPr id="22531" name="Picture 2"/>
          <p:cNvPicPr>
            <a:picLocks noChangeAspect="1" noChangeArrowheads="1"/>
          </p:cNvPicPr>
          <p:nvPr/>
        </p:nvPicPr>
        <p:blipFill>
          <a:blip r:embed="rId2" cstate="print"/>
          <a:srcRect/>
          <a:stretch>
            <a:fillRect/>
          </a:stretch>
        </p:blipFill>
        <p:spPr bwMode="auto">
          <a:xfrm>
            <a:off x="762000" y="1600200"/>
            <a:ext cx="7905750" cy="4068763"/>
          </a:xfrm>
          <a:prstGeom prst="rect">
            <a:avLst/>
          </a:prstGeom>
          <a:noFill/>
          <a:ln w="9525">
            <a:solidFill>
              <a:schemeClr val="tx2"/>
            </a:solidFill>
            <a:miter lim="800000"/>
            <a:headEnd/>
            <a:tailEnd/>
          </a:ln>
        </p:spPr>
      </p:pic>
      <p:sp>
        <p:nvSpPr>
          <p:cNvPr id="22532" name="TextBox 3"/>
          <p:cNvSpPr txBox="1">
            <a:spLocks noChangeArrowheads="1"/>
          </p:cNvSpPr>
          <p:nvPr/>
        </p:nvSpPr>
        <p:spPr bwMode="auto">
          <a:xfrm>
            <a:off x="609600" y="5867400"/>
            <a:ext cx="7874000" cy="369888"/>
          </a:xfrm>
          <a:prstGeom prst="rect">
            <a:avLst/>
          </a:prstGeom>
          <a:noFill/>
          <a:ln w="9525">
            <a:noFill/>
            <a:miter lim="800000"/>
            <a:headEnd/>
            <a:tailEnd/>
          </a:ln>
        </p:spPr>
        <p:txBody>
          <a:bodyPr wrap="none">
            <a:spAutoFit/>
          </a:bodyPr>
          <a:lstStyle/>
          <a:p>
            <a:r>
              <a:rPr lang="en-US">
                <a:latin typeface="Calibri" pitchFamily="34" charset="0"/>
              </a:rPr>
              <a:t>Customization of ArcGIS GeoPortal Extension 9.3.1 for WaterML web services data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p:cNvPr>
          <p:cNvPicPr>
            <a:picLocks noChangeAspect="1" noChangeArrowheads="1"/>
          </p:cNvPicPr>
          <p:nvPr/>
        </p:nvPicPr>
        <p:blipFill>
          <a:blip r:embed="rId3" cstate="print"/>
          <a:srcRect/>
          <a:stretch>
            <a:fillRect/>
          </a:stretch>
        </p:blipFill>
        <p:spPr bwMode="auto">
          <a:xfrm>
            <a:off x="381000" y="2590800"/>
            <a:ext cx="5988050" cy="36576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marL="514350" indent="-514350" eaLnBrk="1" hangingPunct="1">
              <a:defRPr/>
            </a:pPr>
            <a:r>
              <a:rPr lang="en-US" dirty="0" smtClean="0"/>
              <a:t>Working Towards Common Semantics</a:t>
            </a:r>
            <a:br>
              <a:rPr lang="en-US" dirty="0" smtClean="0"/>
            </a:br>
            <a:r>
              <a:rPr lang="en-US" sz="2700" i="1" dirty="0" smtClean="0">
                <a:solidFill>
                  <a:schemeClr val="tx2"/>
                </a:solidFill>
              </a:rPr>
              <a:t>Using an Ontology to Reconcile Meanings of Variables</a:t>
            </a:r>
          </a:p>
        </p:txBody>
      </p:sp>
      <p:sp>
        <p:nvSpPr>
          <p:cNvPr id="23556" name="Content Placeholder 2"/>
          <p:cNvSpPr>
            <a:spLocks noGrp="1"/>
          </p:cNvSpPr>
          <p:nvPr>
            <p:ph idx="1"/>
          </p:nvPr>
        </p:nvSpPr>
        <p:spPr>
          <a:xfrm>
            <a:off x="152400" y="1295400"/>
            <a:ext cx="6477000" cy="1143000"/>
          </a:xfrm>
        </p:spPr>
        <p:txBody>
          <a:bodyPr/>
          <a:lstStyle/>
          <a:p>
            <a:pPr eaLnBrk="1" hangingPunct="1"/>
            <a:r>
              <a:rPr lang="en-US" smtClean="0"/>
              <a:t>A </a:t>
            </a:r>
            <a:r>
              <a:rPr lang="en-US" smtClean="0">
                <a:solidFill>
                  <a:srgbClr val="FF0000"/>
                </a:solidFill>
              </a:rPr>
              <a:t>hierarchy</a:t>
            </a:r>
            <a:r>
              <a:rPr lang="en-US" smtClean="0"/>
              <a:t> of concepts</a:t>
            </a:r>
          </a:p>
          <a:p>
            <a:pPr eaLnBrk="1" hangingPunct="1"/>
            <a:r>
              <a:rPr lang="en-US" smtClean="0"/>
              <a:t>Match variables to </a:t>
            </a:r>
            <a:r>
              <a:rPr lang="en-US" smtClean="0">
                <a:solidFill>
                  <a:srgbClr val="FF0000"/>
                </a:solidFill>
              </a:rPr>
              <a:t>leaf concepts</a:t>
            </a:r>
          </a:p>
        </p:txBody>
      </p:sp>
      <p:grpSp>
        <p:nvGrpSpPr>
          <p:cNvPr id="23557" name="Group 44"/>
          <p:cNvGrpSpPr>
            <a:grpSpLocks/>
          </p:cNvGrpSpPr>
          <p:nvPr/>
        </p:nvGrpSpPr>
        <p:grpSpPr bwMode="auto">
          <a:xfrm>
            <a:off x="4572000" y="1600200"/>
            <a:ext cx="3962400" cy="2362200"/>
            <a:chOff x="609600" y="4038600"/>
            <a:chExt cx="3962400" cy="2362200"/>
          </a:xfrm>
        </p:grpSpPr>
        <p:sp>
          <p:nvSpPr>
            <p:cNvPr id="6" name="Rectangle 5"/>
            <p:cNvSpPr/>
            <p:nvPr/>
          </p:nvSpPr>
          <p:spPr>
            <a:xfrm>
              <a:off x="609600" y="4914900"/>
              <a:ext cx="1905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Hydrosphere</a:t>
              </a:r>
              <a:endParaRPr lang="en-US" sz="2400" dirty="0"/>
            </a:p>
          </p:txBody>
        </p:sp>
        <p:sp>
          <p:nvSpPr>
            <p:cNvPr id="7" name="Rectangle 6"/>
            <p:cNvSpPr/>
            <p:nvPr/>
          </p:nvSpPr>
          <p:spPr>
            <a:xfrm>
              <a:off x="3009900" y="4914900"/>
              <a:ext cx="1524000" cy="609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Chemical</a:t>
              </a:r>
              <a:endParaRPr lang="en-US" sz="2400" dirty="0"/>
            </a:p>
          </p:txBody>
        </p:sp>
        <p:sp>
          <p:nvSpPr>
            <p:cNvPr id="8" name="Rectangle 7"/>
            <p:cNvSpPr/>
            <p:nvPr/>
          </p:nvSpPr>
          <p:spPr>
            <a:xfrm>
              <a:off x="3048000" y="4038600"/>
              <a:ext cx="1447800" cy="685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Physical</a:t>
              </a:r>
              <a:endParaRPr lang="en-US" sz="2400" dirty="0"/>
            </a:p>
          </p:txBody>
        </p:sp>
        <p:sp>
          <p:nvSpPr>
            <p:cNvPr id="9" name="Rectangle 8"/>
            <p:cNvSpPr/>
            <p:nvPr/>
          </p:nvSpPr>
          <p:spPr>
            <a:xfrm>
              <a:off x="2971800" y="5791200"/>
              <a:ext cx="1600200" cy="609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Biological</a:t>
              </a:r>
              <a:endParaRPr lang="en-US" sz="2400" dirty="0"/>
            </a:p>
          </p:txBody>
        </p:sp>
        <p:cxnSp>
          <p:nvCxnSpPr>
            <p:cNvPr id="10" name="Straight Arrow Connector 9"/>
            <p:cNvCxnSpPr/>
            <p:nvPr/>
          </p:nvCxnSpPr>
          <p:spPr>
            <a:xfrm>
              <a:off x="2514600" y="5218113"/>
              <a:ext cx="4572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8" idx="1"/>
            </p:cNvCxnSpPr>
            <p:nvPr/>
          </p:nvCxnSpPr>
          <p:spPr>
            <a:xfrm flipV="1">
              <a:off x="2514600" y="4381500"/>
              <a:ext cx="533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9" idx="1"/>
            </p:cNvCxnSpPr>
            <p:nvPr/>
          </p:nvCxnSpPr>
          <p:spPr>
            <a:xfrm>
              <a:off x="2514600" y="5219700"/>
              <a:ext cx="457200" cy="87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3558" name="TextBox 45"/>
          <p:cNvSpPr txBox="1">
            <a:spLocks noChangeArrowheads="1"/>
          </p:cNvSpPr>
          <p:nvPr/>
        </p:nvSpPr>
        <p:spPr bwMode="auto">
          <a:xfrm>
            <a:off x="6629400" y="5105400"/>
            <a:ext cx="2286000" cy="1200150"/>
          </a:xfrm>
          <a:prstGeom prst="rect">
            <a:avLst/>
          </a:prstGeom>
          <a:noFill/>
          <a:ln w="9525">
            <a:noFill/>
            <a:miter lim="800000"/>
            <a:headEnd/>
            <a:tailEnd/>
          </a:ln>
        </p:spPr>
        <p:txBody>
          <a:bodyPr>
            <a:spAutoFit/>
          </a:bodyPr>
          <a:lstStyle/>
          <a:p>
            <a:r>
              <a:rPr lang="en-US"/>
              <a:t>Uses EPA </a:t>
            </a:r>
            <a:r>
              <a:rPr lang="en-US">
                <a:solidFill>
                  <a:srgbClr val="FF0000"/>
                </a:solidFill>
              </a:rPr>
              <a:t>Substance Registry System </a:t>
            </a:r>
            <a:r>
              <a:rPr lang="en-US"/>
              <a:t>for Chemistry</a:t>
            </a:r>
          </a:p>
        </p:txBody>
      </p:sp>
      <p:sp>
        <p:nvSpPr>
          <p:cNvPr id="23559" name="Rectangle 13"/>
          <p:cNvSpPr>
            <a:spLocks noChangeArrowheads="1"/>
          </p:cNvSpPr>
          <p:nvPr/>
        </p:nvSpPr>
        <p:spPr bwMode="auto">
          <a:xfrm>
            <a:off x="990600" y="6248400"/>
            <a:ext cx="6705600" cy="369888"/>
          </a:xfrm>
          <a:prstGeom prst="rect">
            <a:avLst/>
          </a:prstGeom>
          <a:noFill/>
          <a:ln w="9525">
            <a:noFill/>
            <a:miter lim="800000"/>
            <a:headEnd/>
            <a:tailEnd/>
          </a:ln>
        </p:spPr>
        <p:txBody>
          <a:bodyPr>
            <a:spAutoFit/>
          </a:bodyPr>
          <a:lstStyle/>
          <a:p>
            <a:r>
              <a:rPr lang="en-US">
                <a:hlinkClick r:id="rId4"/>
              </a:rPr>
              <a:t>http://test.hydroseek.net/ontology/Ontology_heirarchy.html</a:t>
            </a:r>
            <a:r>
              <a:rPr lang="en-US"/>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4000" smtClean="0"/>
              <a:t>CUAHSI Hydrologic Information System </a:t>
            </a:r>
            <a:r>
              <a:rPr lang="en-US" sz="3100" i="1" smtClean="0">
                <a:solidFill>
                  <a:schemeClr val="tx2"/>
                </a:solidFill>
              </a:rPr>
              <a:t>and the Virtual Observatory</a:t>
            </a:r>
            <a:endParaRPr lang="en-US" smtClean="0"/>
          </a:p>
        </p:txBody>
      </p:sp>
      <p:sp>
        <p:nvSpPr>
          <p:cNvPr id="24579" name="Content Placeholder 2"/>
          <p:cNvSpPr>
            <a:spLocks noGrp="1"/>
          </p:cNvSpPr>
          <p:nvPr>
            <p:ph idx="1"/>
          </p:nvPr>
        </p:nvSpPr>
        <p:spPr/>
        <p:txBody>
          <a:bodyPr/>
          <a:lstStyle/>
          <a:p>
            <a:r>
              <a:rPr lang="en-US" smtClean="0"/>
              <a:t>The cloud and web services</a:t>
            </a:r>
          </a:p>
          <a:p>
            <a:r>
              <a:rPr lang="en-US" smtClean="0"/>
              <a:t>CUAHSI water data services</a:t>
            </a:r>
          </a:p>
          <a:p>
            <a:r>
              <a:rPr lang="en-US" i="1" smtClean="0">
                <a:solidFill>
                  <a:srgbClr val="FF0000"/>
                </a:solidFill>
              </a:rPr>
              <a:t>Building water data networks</a:t>
            </a:r>
          </a:p>
          <a:p>
            <a:r>
              <a:rPr lang="en-US" smtClean="0"/>
              <a:t>Ways of using water data services</a:t>
            </a:r>
          </a:p>
          <a:p>
            <a:endParaRPr lang="en-US" smtClean="0"/>
          </a:p>
          <a:p>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600" smtClean="0"/>
              <a:t>WISKI Water Data Management System</a:t>
            </a:r>
            <a:br>
              <a:rPr lang="en-US" sz="3600" smtClean="0"/>
            </a:br>
            <a:r>
              <a:rPr lang="en-US" sz="2400" i="1" smtClean="0">
                <a:solidFill>
                  <a:schemeClr val="tx2"/>
                </a:solidFill>
              </a:rPr>
              <a:t>from the Kisters company based in Aachen, Germany</a:t>
            </a:r>
          </a:p>
        </p:txBody>
      </p:sp>
      <p:pic>
        <p:nvPicPr>
          <p:cNvPr id="25603" name="Picture 2"/>
          <p:cNvPicPr>
            <a:picLocks noChangeAspect="1" noChangeArrowheads="1"/>
          </p:cNvPicPr>
          <p:nvPr/>
        </p:nvPicPr>
        <p:blipFill>
          <a:blip r:embed="rId2" cstate="print"/>
          <a:srcRect/>
          <a:stretch>
            <a:fillRect/>
          </a:stretch>
        </p:blipFill>
        <p:spPr bwMode="auto">
          <a:xfrm>
            <a:off x="990600" y="1447800"/>
            <a:ext cx="6926263" cy="4927600"/>
          </a:xfrm>
          <a:prstGeom prst="rect">
            <a:avLst/>
          </a:prstGeom>
          <a:noFill/>
          <a:ln w="9525">
            <a:noFill/>
            <a:miter lim="800000"/>
            <a:headEnd/>
            <a:tailEnd/>
          </a:ln>
        </p:spPr>
      </p:pic>
      <p:pic>
        <p:nvPicPr>
          <p:cNvPr id="25604" name="Picture 3"/>
          <p:cNvPicPr>
            <a:picLocks noChangeAspect="1" noChangeArrowheads="1"/>
          </p:cNvPicPr>
          <p:nvPr/>
        </p:nvPicPr>
        <p:blipFill>
          <a:blip r:embed="rId3" cstate="print"/>
          <a:srcRect/>
          <a:stretch>
            <a:fillRect/>
          </a:stretch>
        </p:blipFill>
        <p:spPr bwMode="auto">
          <a:xfrm>
            <a:off x="381000" y="4343400"/>
            <a:ext cx="2257425" cy="714375"/>
          </a:xfrm>
          <a:prstGeom prst="rect">
            <a:avLst/>
          </a:prstGeom>
          <a:noFill/>
          <a:ln w="38100">
            <a:solidFill>
              <a:srgbClr val="FF0000"/>
            </a:solidFill>
            <a:miter lim="800000"/>
            <a:headEnd/>
            <a:tailEnd/>
          </a:ln>
        </p:spPr>
      </p:pic>
      <p:sp>
        <p:nvSpPr>
          <p:cNvPr id="25605" name="TextBox 4"/>
          <p:cNvSpPr txBox="1">
            <a:spLocks noChangeArrowheads="1"/>
          </p:cNvSpPr>
          <p:nvPr/>
        </p:nvSpPr>
        <p:spPr bwMode="auto">
          <a:xfrm>
            <a:off x="4800600" y="4114800"/>
            <a:ext cx="3962400" cy="1384300"/>
          </a:xfrm>
          <a:prstGeom prst="rect">
            <a:avLst/>
          </a:prstGeom>
          <a:solidFill>
            <a:schemeClr val="bg1"/>
          </a:solidFill>
          <a:ln w="38100">
            <a:solidFill>
              <a:srgbClr val="FF0000"/>
            </a:solidFill>
            <a:miter lim="800000"/>
            <a:headEnd/>
            <a:tailEnd/>
          </a:ln>
        </p:spPr>
        <p:txBody>
          <a:bodyPr>
            <a:spAutoFit/>
          </a:bodyPr>
          <a:lstStyle/>
          <a:p>
            <a:pPr algn="ctr"/>
            <a:r>
              <a:rPr lang="en-US" sz="2800"/>
              <a:t>Kisters has adopted the CUAHSI model for water data services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a:stretch>
            <a:fillRect/>
          </a:stretch>
        </p:blipFill>
        <p:spPr bwMode="auto">
          <a:xfrm>
            <a:off x="533400" y="1752600"/>
            <a:ext cx="8124825" cy="4714875"/>
          </a:xfrm>
          <a:prstGeom prst="rect">
            <a:avLst/>
          </a:prstGeom>
          <a:solidFill>
            <a:schemeClr val="bg1"/>
          </a:solidFill>
          <a:ln w="9525">
            <a:noFill/>
            <a:miter lim="800000"/>
            <a:headEnd/>
            <a:tailEnd/>
          </a:ln>
        </p:spPr>
      </p:pic>
      <p:sp>
        <p:nvSpPr>
          <p:cNvPr id="26627" name="Title 1"/>
          <p:cNvSpPr>
            <a:spLocks noGrp="1"/>
          </p:cNvSpPr>
          <p:nvPr>
            <p:ph type="title"/>
          </p:nvPr>
        </p:nvSpPr>
        <p:spPr>
          <a:xfrm>
            <a:off x="609600" y="0"/>
            <a:ext cx="8229600" cy="1143000"/>
          </a:xfrm>
        </p:spPr>
        <p:txBody>
          <a:bodyPr/>
          <a:lstStyle/>
          <a:p>
            <a:r>
              <a:rPr lang="en-US" sz="3600" smtClean="0"/>
              <a:t>WISKI Data Systems in the UK and Ireland</a:t>
            </a:r>
          </a:p>
        </p:txBody>
      </p:sp>
      <p:pic>
        <p:nvPicPr>
          <p:cNvPr id="26628" name="Picture 3"/>
          <p:cNvPicPr>
            <a:picLocks noChangeAspect="1" noChangeArrowheads="1"/>
          </p:cNvPicPr>
          <p:nvPr/>
        </p:nvPicPr>
        <p:blipFill>
          <a:blip r:embed="rId3" cstate="print"/>
          <a:srcRect/>
          <a:stretch>
            <a:fillRect/>
          </a:stretch>
        </p:blipFill>
        <p:spPr bwMode="auto">
          <a:xfrm>
            <a:off x="3657600" y="914400"/>
            <a:ext cx="2028825" cy="641350"/>
          </a:xfrm>
          <a:prstGeom prst="rect">
            <a:avLst/>
          </a:prstGeom>
          <a:noFill/>
          <a:ln w="9525">
            <a:solidFill>
              <a:schemeClr val="accent1"/>
            </a:solidFill>
            <a:miter lim="800000"/>
            <a:headEnd/>
            <a:tailEnd/>
          </a:ln>
        </p:spPr>
      </p:pic>
      <p:pic>
        <p:nvPicPr>
          <p:cNvPr id="26629" name="Picture 12"/>
          <p:cNvPicPr>
            <a:picLocks noChangeAspect="1" noChangeArrowheads="1"/>
          </p:cNvPicPr>
          <p:nvPr/>
        </p:nvPicPr>
        <p:blipFill>
          <a:blip r:embed="rId4" cstate="print"/>
          <a:srcRect/>
          <a:stretch>
            <a:fillRect/>
          </a:stretch>
        </p:blipFill>
        <p:spPr bwMode="auto">
          <a:xfrm>
            <a:off x="4003675" y="5334000"/>
            <a:ext cx="2374900" cy="533400"/>
          </a:xfrm>
          <a:prstGeom prst="rect">
            <a:avLst/>
          </a:prstGeom>
          <a:noFill/>
          <a:ln w="9525">
            <a:solidFill>
              <a:schemeClr val="tx1"/>
            </a:solidFill>
            <a:miter lim="800000"/>
            <a:headEnd/>
            <a:tailEnd/>
          </a:ln>
        </p:spPr>
      </p:pic>
      <p:sp>
        <p:nvSpPr>
          <p:cNvPr id="26630" name="Rectangle 5"/>
          <p:cNvSpPr>
            <a:spLocks noChangeArrowheads="1"/>
          </p:cNvSpPr>
          <p:nvPr/>
        </p:nvSpPr>
        <p:spPr bwMode="auto">
          <a:xfrm>
            <a:off x="2438400" y="5943600"/>
            <a:ext cx="6248400" cy="646113"/>
          </a:xfrm>
          <a:prstGeom prst="rect">
            <a:avLst/>
          </a:prstGeom>
          <a:solidFill>
            <a:schemeClr val="bg1"/>
          </a:solidFill>
          <a:ln w="9525">
            <a:solidFill>
              <a:schemeClr val="tx2"/>
            </a:solidFill>
            <a:miter lim="800000"/>
            <a:headEnd/>
            <a:tailEnd/>
          </a:ln>
        </p:spPr>
        <p:txBody>
          <a:bodyPr>
            <a:spAutoFit/>
          </a:bodyPr>
          <a:lstStyle/>
          <a:p>
            <a:r>
              <a:rPr lang="en-US" i="1">
                <a:solidFill>
                  <a:schemeClr val="tx2"/>
                </a:solidFill>
              </a:rPr>
              <a:t>The technology to implement CUAHSI water data services in the UK is already deployed….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cstate="print"/>
          <a:srcRect/>
          <a:stretch>
            <a:fillRect/>
          </a:stretch>
        </p:blipFill>
        <p:spPr bwMode="auto">
          <a:xfrm>
            <a:off x="533400" y="1752600"/>
            <a:ext cx="8124825" cy="4714875"/>
          </a:xfrm>
          <a:prstGeom prst="rect">
            <a:avLst/>
          </a:prstGeom>
          <a:noFill/>
          <a:ln w="9525">
            <a:noFill/>
            <a:miter lim="800000"/>
            <a:headEnd/>
            <a:tailEnd/>
          </a:ln>
        </p:spPr>
      </p:pic>
      <p:sp>
        <p:nvSpPr>
          <p:cNvPr id="27651" name="Title 1"/>
          <p:cNvSpPr>
            <a:spLocks noGrp="1"/>
          </p:cNvSpPr>
          <p:nvPr>
            <p:ph type="title"/>
          </p:nvPr>
        </p:nvSpPr>
        <p:spPr>
          <a:xfrm>
            <a:off x="609600" y="0"/>
            <a:ext cx="8229600" cy="1143000"/>
          </a:xfrm>
        </p:spPr>
        <p:txBody>
          <a:bodyPr/>
          <a:lstStyle/>
          <a:p>
            <a:r>
              <a:rPr lang="en-US" sz="3600" smtClean="0"/>
              <a:t>WISKI Data Systems in the UK and Ireland</a:t>
            </a:r>
          </a:p>
        </p:txBody>
      </p:sp>
      <p:pic>
        <p:nvPicPr>
          <p:cNvPr id="27652" name="Picture 3"/>
          <p:cNvPicPr>
            <a:picLocks noChangeAspect="1" noChangeArrowheads="1"/>
          </p:cNvPicPr>
          <p:nvPr/>
        </p:nvPicPr>
        <p:blipFill>
          <a:blip r:embed="rId3" cstate="print"/>
          <a:srcRect/>
          <a:stretch>
            <a:fillRect/>
          </a:stretch>
        </p:blipFill>
        <p:spPr bwMode="auto">
          <a:xfrm>
            <a:off x="3657600" y="914400"/>
            <a:ext cx="2028825" cy="641350"/>
          </a:xfrm>
          <a:prstGeom prst="rect">
            <a:avLst/>
          </a:prstGeom>
          <a:noFill/>
          <a:ln w="9525">
            <a:solidFill>
              <a:schemeClr val="accent1"/>
            </a:solidFill>
            <a:miter lim="800000"/>
            <a:headEnd/>
            <a:tailEnd/>
          </a:ln>
        </p:spPr>
      </p:pic>
      <p:pic>
        <p:nvPicPr>
          <p:cNvPr id="27653" name="Picture 12"/>
          <p:cNvPicPr>
            <a:picLocks noChangeAspect="1" noChangeArrowheads="1"/>
          </p:cNvPicPr>
          <p:nvPr/>
        </p:nvPicPr>
        <p:blipFill>
          <a:blip r:embed="rId4" cstate="print"/>
          <a:srcRect/>
          <a:stretch>
            <a:fillRect/>
          </a:stretch>
        </p:blipFill>
        <p:spPr bwMode="auto">
          <a:xfrm>
            <a:off x="4003675" y="5334000"/>
            <a:ext cx="2374900" cy="533400"/>
          </a:xfrm>
          <a:prstGeom prst="rect">
            <a:avLst/>
          </a:prstGeom>
          <a:noFill/>
          <a:ln w="9525">
            <a:solidFill>
              <a:schemeClr val="tx1"/>
            </a:solidFill>
            <a:miter lim="800000"/>
            <a:headEnd/>
            <a:tailEnd/>
          </a:ln>
        </p:spPr>
      </p:pic>
      <p:grpSp>
        <p:nvGrpSpPr>
          <p:cNvPr id="2" name="Group 8"/>
          <p:cNvGrpSpPr>
            <a:grpSpLocks/>
          </p:cNvGrpSpPr>
          <p:nvPr/>
        </p:nvGrpSpPr>
        <p:grpSpPr bwMode="auto">
          <a:xfrm>
            <a:off x="838200" y="1905000"/>
            <a:ext cx="8153400" cy="3324225"/>
            <a:chOff x="762000" y="1524000"/>
            <a:chExt cx="8153841" cy="4171309"/>
          </a:xfrm>
        </p:grpSpPr>
        <p:sp>
          <p:nvSpPr>
            <p:cNvPr id="27655" name="TextBox 6"/>
            <p:cNvSpPr txBox="1">
              <a:spLocks noChangeArrowheads="1"/>
            </p:cNvSpPr>
            <p:nvPr/>
          </p:nvSpPr>
          <p:spPr bwMode="auto">
            <a:xfrm>
              <a:off x="762000" y="1524000"/>
              <a:ext cx="8153841" cy="4171309"/>
            </a:xfrm>
            <a:prstGeom prst="rect">
              <a:avLst/>
            </a:prstGeom>
            <a:solidFill>
              <a:schemeClr val="bg1"/>
            </a:solidFill>
            <a:ln w="9525">
              <a:solidFill>
                <a:schemeClr val="accent1"/>
              </a:solidFill>
              <a:miter lim="800000"/>
              <a:headEnd/>
              <a:tailEnd/>
            </a:ln>
          </p:spPr>
          <p:txBody>
            <a:bodyPr>
              <a:spAutoFit/>
            </a:bodyPr>
            <a:lstStyle/>
            <a:p>
              <a:r>
                <a:rPr lang="en-US" sz="2400"/>
                <a:t>Surface water: 7696</a:t>
              </a:r>
              <a:br>
                <a:rPr lang="en-US" sz="2400"/>
              </a:br>
              <a:r>
                <a:rPr lang="en-US" sz="2400"/>
                <a:t>Rainfall: 13236</a:t>
              </a:r>
              <a:br>
                <a:rPr lang="en-US" sz="2400"/>
              </a:br>
              <a:r>
                <a:rPr lang="en-US" sz="2400"/>
                <a:t>Groundwater: 20184</a:t>
              </a:r>
              <a:br>
                <a:rPr lang="en-US" sz="2400"/>
              </a:br>
              <a:r>
                <a:rPr lang="en-US" sz="2400"/>
                <a:t>Effluent sites: 3658</a:t>
              </a:r>
              <a:br>
                <a:rPr lang="en-US" sz="2400"/>
              </a:br>
              <a:r>
                <a:rPr lang="en-US" sz="2400"/>
                <a:t>Water quality: 237</a:t>
              </a:r>
              <a:br>
                <a:rPr lang="en-US" sz="2400"/>
              </a:br>
              <a:r>
                <a:rPr lang="en-US" sz="2400"/>
                <a:t>Areal: 257 (for calculation of areal rainfall)</a:t>
              </a:r>
              <a:br>
                <a:rPr lang="en-US" sz="2400"/>
              </a:br>
              <a:r>
                <a:rPr lang="en-US" sz="2400"/>
                <a:t>Secondary gauging sites: 43 (for summarizing gaugings)</a:t>
              </a:r>
              <a:br>
                <a:rPr lang="en-US" sz="2400"/>
              </a:br>
              <a:r>
                <a:rPr lang="en-US" sz="2400"/>
                <a:t>Reservoirs: 239</a:t>
              </a:r>
              <a:r>
                <a:rPr lang="en-US"/>
                <a:t/>
              </a:r>
              <a:br>
                <a:rPr lang="en-US"/>
              </a:br>
              <a:endParaRPr lang="en-US"/>
            </a:p>
          </p:txBody>
        </p:sp>
        <p:pic>
          <p:nvPicPr>
            <p:cNvPr id="27656" name="Picture 15" descr="ea"/>
            <p:cNvPicPr>
              <a:picLocks noChangeAspect="1" noChangeArrowheads="1"/>
            </p:cNvPicPr>
            <p:nvPr/>
          </p:nvPicPr>
          <p:blipFill>
            <a:blip r:embed="rId5" cstate="print"/>
            <a:srcRect/>
            <a:stretch>
              <a:fillRect/>
            </a:stretch>
          </p:blipFill>
          <p:spPr bwMode="auto">
            <a:xfrm>
              <a:off x="5237838" y="2025771"/>
              <a:ext cx="2305962" cy="789164"/>
            </a:xfrm>
            <a:prstGeom prst="rect">
              <a:avLst/>
            </a:prstGeom>
            <a:noFill/>
            <a:ln w="9525">
              <a:solidFill>
                <a:schemeClr val="tx1"/>
              </a:solidFill>
              <a:miter lim="800000"/>
              <a:headEnd/>
              <a:tailEnd/>
            </a:ln>
          </p:spPr>
        </p:pic>
        <p:sp>
          <p:nvSpPr>
            <p:cNvPr id="27657" name="TextBox 10"/>
            <p:cNvSpPr txBox="1">
              <a:spLocks noChangeArrowheads="1"/>
            </p:cNvSpPr>
            <p:nvPr/>
          </p:nvSpPr>
          <p:spPr bwMode="auto">
            <a:xfrm>
              <a:off x="5486400" y="2814935"/>
              <a:ext cx="1845377" cy="461665"/>
            </a:xfrm>
            <a:prstGeom prst="rect">
              <a:avLst/>
            </a:prstGeom>
            <a:noFill/>
            <a:ln w="9525">
              <a:solidFill>
                <a:schemeClr val="accent2"/>
              </a:solidFill>
              <a:miter lim="800000"/>
              <a:headEnd/>
              <a:tailEnd/>
            </a:ln>
          </p:spPr>
          <p:txBody>
            <a:bodyPr wrap="none">
              <a:spAutoFit/>
            </a:bodyPr>
            <a:lstStyle/>
            <a:p>
              <a:r>
                <a:rPr lang="en-US" sz="2400"/>
                <a:t>46,000 sites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r="11809"/>
          <a:stretch>
            <a:fillRect/>
          </a:stretch>
        </p:blipFill>
        <p:spPr bwMode="auto">
          <a:xfrm>
            <a:off x="5178425" y="2343150"/>
            <a:ext cx="3886200" cy="4368800"/>
          </a:xfrm>
          <a:prstGeom prst="rect">
            <a:avLst/>
          </a:prstGeom>
          <a:noFill/>
          <a:ln w="9525">
            <a:noFill/>
            <a:miter lim="800000"/>
            <a:headEnd/>
            <a:tailEnd/>
          </a:ln>
        </p:spPr>
      </p:pic>
      <p:sp>
        <p:nvSpPr>
          <p:cNvPr id="7" name="Rectangle 6"/>
          <p:cNvSpPr/>
          <p:nvPr/>
        </p:nvSpPr>
        <p:spPr>
          <a:xfrm>
            <a:off x="4724400" y="5486400"/>
            <a:ext cx="19812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228600" y="1328738"/>
            <a:ext cx="8229600" cy="4525962"/>
          </a:xfrm>
        </p:spPr>
        <p:txBody>
          <a:bodyPr rtlCol="0">
            <a:normAutofit fontScale="77500" lnSpcReduction="20000"/>
          </a:bodyPr>
          <a:lstStyle/>
          <a:p>
            <a:pPr fontAlgn="auto">
              <a:spcAft>
                <a:spcPts val="0"/>
              </a:spcAft>
              <a:buFont typeface="Arial" pitchFamily="34" charset="0"/>
              <a:buChar char="•"/>
              <a:defRPr/>
            </a:pPr>
            <a:r>
              <a:rPr lang="en-US" dirty="0" smtClean="0">
                <a:solidFill>
                  <a:srgbClr val="FF0000"/>
                </a:solidFill>
              </a:rPr>
              <a:t>Inland Northwest Research Alliance (INRA) Water Research Consortium </a:t>
            </a:r>
            <a:r>
              <a:rPr lang="en-US" dirty="0" smtClean="0"/>
              <a:t>- coalition of </a:t>
            </a:r>
            <a:r>
              <a:rPr lang="en-US" dirty="0" smtClean="0">
                <a:solidFill>
                  <a:srgbClr val="FF0000"/>
                </a:solidFill>
              </a:rPr>
              <a:t>eight universities </a:t>
            </a:r>
            <a:r>
              <a:rPr lang="en-US" dirty="0" smtClean="0"/>
              <a:t>working in cooperation with the US Department of Energy</a:t>
            </a:r>
          </a:p>
          <a:p>
            <a:pPr lvl="1" fontAlgn="auto">
              <a:spcAft>
                <a:spcPts val="0"/>
              </a:spcAft>
              <a:buFont typeface="Arial" pitchFamily="34" charset="0"/>
              <a:buChar char="–"/>
              <a:defRPr/>
            </a:pPr>
            <a:r>
              <a:rPr lang="en-US" dirty="0" smtClean="0"/>
              <a:t>Boise State University</a:t>
            </a:r>
          </a:p>
          <a:p>
            <a:pPr lvl="1" fontAlgn="auto">
              <a:spcAft>
                <a:spcPts val="0"/>
              </a:spcAft>
              <a:buFont typeface="Arial" pitchFamily="34" charset="0"/>
              <a:buChar char="–"/>
              <a:defRPr/>
            </a:pPr>
            <a:r>
              <a:rPr lang="en-US" dirty="0" smtClean="0"/>
              <a:t>Idaho State University</a:t>
            </a:r>
          </a:p>
          <a:p>
            <a:pPr lvl="1" fontAlgn="auto">
              <a:spcAft>
                <a:spcPts val="0"/>
              </a:spcAft>
              <a:buFont typeface="Arial" pitchFamily="34" charset="0"/>
              <a:buChar char="–"/>
              <a:defRPr/>
            </a:pPr>
            <a:r>
              <a:rPr lang="en-US" dirty="0" smtClean="0"/>
              <a:t>Montana State University</a:t>
            </a:r>
          </a:p>
          <a:p>
            <a:pPr lvl="1" fontAlgn="auto">
              <a:spcAft>
                <a:spcPts val="0"/>
              </a:spcAft>
              <a:buFont typeface="Arial" pitchFamily="34" charset="0"/>
              <a:buChar char="–"/>
              <a:defRPr/>
            </a:pPr>
            <a:r>
              <a:rPr lang="en-US" dirty="0" smtClean="0"/>
              <a:t>University of Alaska Fairbanks</a:t>
            </a:r>
          </a:p>
          <a:p>
            <a:pPr lvl="1" fontAlgn="auto">
              <a:spcAft>
                <a:spcPts val="0"/>
              </a:spcAft>
              <a:buFont typeface="Arial" pitchFamily="34" charset="0"/>
              <a:buChar char="–"/>
              <a:defRPr/>
            </a:pPr>
            <a:r>
              <a:rPr lang="en-US" dirty="0" smtClean="0"/>
              <a:t>University of Idaho</a:t>
            </a:r>
          </a:p>
          <a:p>
            <a:pPr lvl="1" fontAlgn="auto">
              <a:spcAft>
                <a:spcPts val="0"/>
              </a:spcAft>
              <a:buFont typeface="Arial" pitchFamily="34" charset="0"/>
              <a:buChar char="–"/>
              <a:defRPr/>
            </a:pPr>
            <a:r>
              <a:rPr lang="en-US" dirty="0" smtClean="0"/>
              <a:t>University of Montana</a:t>
            </a:r>
          </a:p>
          <a:p>
            <a:pPr lvl="1" fontAlgn="auto">
              <a:spcAft>
                <a:spcPts val="0"/>
              </a:spcAft>
              <a:buFont typeface="Arial" pitchFamily="34" charset="0"/>
              <a:buChar char="–"/>
              <a:defRPr/>
            </a:pPr>
            <a:r>
              <a:rPr lang="en-US" dirty="0" smtClean="0"/>
              <a:t>Utah State University</a:t>
            </a:r>
          </a:p>
          <a:p>
            <a:pPr lvl="1" fontAlgn="auto">
              <a:spcAft>
                <a:spcPts val="0"/>
              </a:spcAft>
              <a:buFont typeface="Arial" pitchFamily="34" charset="0"/>
              <a:buChar char="–"/>
              <a:defRPr/>
            </a:pPr>
            <a:r>
              <a:rPr lang="en-US" dirty="0" smtClean="0"/>
              <a:t>Washington State University</a:t>
            </a:r>
          </a:p>
          <a:p>
            <a:pPr fontAlgn="auto">
              <a:spcAft>
                <a:spcPts val="0"/>
              </a:spcAft>
              <a:buFont typeface="Arial" pitchFamily="34" charset="0"/>
              <a:buChar char="•"/>
              <a:defRPr/>
            </a:pPr>
            <a:r>
              <a:rPr lang="en-US" dirty="0" smtClean="0"/>
              <a:t>ICEWATER – INRA Constellation of </a:t>
            </a:r>
            <a:br>
              <a:rPr lang="en-US" dirty="0" smtClean="0"/>
            </a:br>
            <a:r>
              <a:rPr lang="en-US" dirty="0" smtClean="0"/>
              <a:t>Experimental </a:t>
            </a:r>
            <a:r>
              <a:rPr lang="en-US" dirty="0" err="1" smtClean="0"/>
              <a:t>WATERsheds</a:t>
            </a:r>
            <a:endParaRPr lang="en-US" dirty="0"/>
          </a:p>
        </p:txBody>
      </p:sp>
      <p:sp>
        <p:nvSpPr>
          <p:cNvPr id="28677" name="Title 1"/>
          <p:cNvSpPr>
            <a:spLocks noGrp="1"/>
          </p:cNvSpPr>
          <p:nvPr>
            <p:ph type="title"/>
          </p:nvPr>
        </p:nvSpPr>
        <p:spPr>
          <a:xfrm>
            <a:off x="457200" y="173038"/>
            <a:ext cx="8229600" cy="1143000"/>
          </a:xfrm>
        </p:spPr>
        <p:txBody>
          <a:bodyPr/>
          <a:lstStyle/>
          <a:p>
            <a:r>
              <a:rPr lang="en-US" smtClean="0"/>
              <a:t>ICEWATER</a:t>
            </a:r>
          </a:p>
        </p:txBody>
      </p:sp>
      <p:pic>
        <p:nvPicPr>
          <p:cNvPr id="28678" name="Picture 1"/>
          <p:cNvPicPr>
            <a:picLocks noChangeAspect="1" noChangeArrowheads="1"/>
          </p:cNvPicPr>
          <p:nvPr/>
        </p:nvPicPr>
        <p:blipFill>
          <a:blip r:embed="rId3" cstate="print"/>
          <a:srcRect/>
          <a:stretch>
            <a:fillRect/>
          </a:stretch>
        </p:blipFill>
        <p:spPr bwMode="auto">
          <a:xfrm>
            <a:off x="0" y="0"/>
            <a:ext cx="914400" cy="917575"/>
          </a:xfrm>
          <a:prstGeom prst="rect">
            <a:avLst/>
          </a:prstGeom>
          <a:noFill/>
          <a:ln w="9525">
            <a:noFill/>
            <a:miter lim="800000"/>
            <a:headEnd/>
            <a:tailEnd/>
          </a:ln>
        </p:spPr>
      </p:pic>
      <p:pic>
        <p:nvPicPr>
          <p:cNvPr id="28679" name="Picture 5"/>
          <p:cNvPicPr>
            <a:picLocks noChangeAspect="1" noChangeArrowheads="1"/>
          </p:cNvPicPr>
          <p:nvPr/>
        </p:nvPicPr>
        <p:blipFill>
          <a:blip r:embed="rId4" cstate="print">
            <a:clrChange>
              <a:clrFrom>
                <a:srgbClr val="F7FFFF"/>
              </a:clrFrom>
              <a:clrTo>
                <a:srgbClr val="F7FFFF">
                  <a:alpha val="0"/>
                </a:srgbClr>
              </a:clrTo>
            </a:clrChange>
          </a:blip>
          <a:srcRect l="24490"/>
          <a:stretch>
            <a:fillRect/>
          </a:stretch>
        </p:blipFill>
        <p:spPr bwMode="auto">
          <a:xfrm>
            <a:off x="4899025" y="5156200"/>
            <a:ext cx="1892300" cy="2286000"/>
          </a:xfrm>
          <a:prstGeom prst="rect">
            <a:avLst/>
          </a:prstGeom>
          <a:noFill/>
          <a:ln w="9525">
            <a:noFill/>
            <a:miter lim="800000"/>
            <a:headEnd/>
            <a:tailEnd/>
          </a:ln>
        </p:spPr>
      </p:pic>
      <p:sp>
        <p:nvSpPr>
          <p:cNvPr id="28680" name="Rectangle 7"/>
          <p:cNvSpPr>
            <a:spLocks noChangeArrowheads="1"/>
          </p:cNvSpPr>
          <p:nvPr/>
        </p:nvSpPr>
        <p:spPr bwMode="auto">
          <a:xfrm>
            <a:off x="482600" y="6345238"/>
            <a:ext cx="2519363" cy="368300"/>
          </a:xfrm>
          <a:prstGeom prst="rect">
            <a:avLst/>
          </a:prstGeom>
          <a:noFill/>
          <a:ln w="9525">
            <a:noFill/>
            <a:miter lim="800000"/>
            <a:headEnd/>
            <a:tailEnd/>
          </a:ln>
        </p:spPr>
        <p:txBody>
          <a:bodyPr wrap="none">
            <a:spAutoFit/>
          </a:bodyPr>
          <a:lstStyle/>
          <a:p>
            <a:r>
              <a:rPr lang="en-US">
                <a:latin typeface="Calibri" pitchFamily="34" charset="0"/>
              </a:rPr>
              <a:t>http://icewater.inra.org/</a:t>
            </a:r>
          </a:p>
        </p:txBody>
      </p:sp>
      <p:sp>
        <p:nvSpPr>
          <p:cNvPr id="28681" name="Rectangle 8"/>
          <p:cNvSpPr>
            <a:spLocks noChangeArrowheads="1"/>
          </p:cNvSpPr>
          <p:nvPr/>
        </p:nvSpPr>
        <p:spPr bwMode="auto">
          <a:xfrm>
            <a:off x="471488" y="6016625"/>
            <a:ext cx="2182812" cy="369888"/>
          </a:xfrm>
          <a:prstGeom prst="rect">
            <a:avLst/>
          </a:prstGeom>
          <a:noFill/>
          <a:ln w="9525">
            <a:noFill/>
            <a:miter lim="800000"/>
            <a:headEnd/>
            <a:tailEnd/>
          </a:ln>
        </p:spPr>
        <p:txBody>
          <a:bodyPr wrap="none">
            <a:spAutoFit/>
          </a:bodyPr>
          <a:lstStyle/>
          <a:p>
            <a:r>
              <a:rPr lang="en-US">
                <a:latin typeface="Calibri" pitchFamily="34" charset="0"/>
              </a:rPr>
              <a:t>http://www.inra.org/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274638"/>
            <a:ext cx="4419600" cy="868362"/>
          </a:xfrm>
        </p:spPr>
        <p:txBody>
          <a:bodyPr/>
          <a:lstStyle/>
          <a:p>
            <a:r>
              <a:rPr lang="en-US" smtClean="0"/>
              <a:t>ICEWATER Data</a:t>
            </a:r>
          </a:p>
        </p:txBody>
      </p:sp>
      <p:sp>
        <p:nvSpPr>
          <p:cNvPr id="3" name="Content Placeholder 2"/>
          <p:cNvSpPr>
            <a:spLocks noGrp="1"/>
          </p:cNvSpPr>
          <p:nvPr>
            <p:ph idx="1"/>
          </p:nvPr>
        </p:nvSpPr>
        <p:spPr>
          <a:xfrm>
            <a:off x="228600" y="1447800"/>
            <a:ext cx="3429000" cy="4953000"/>
          </a:xfrm>
        </p:spPr>
        <p:txBody>
          <a:bodyPr rtlCol="0">
            <a:normAutofit fontScale="77500" lnSpcReduction="20000"/>
          </a:bodyPr>
          <a:lstStyle/>
          <a:p>
            <a:pPr fontAlgn="auto">
              <a:spcAft>
                <a:spcPts val="0"/>
              </a:spcAft>
              <a:buFont typeface="Arial" pitchFamily="34" charset="0"/>
              <a:buChar char="•"/>
              <a:defRPr/>
            </a:pPr>
            <a:r>
              <a:rPr lang="en-US" dirty="0" smtClean="0"/>
              <a:t>Point Observations</a:t>
            </a:r>
          </a:p>
          <a:p>
            <a:pPr lvl="1" fontAlgn="auto">
              <a:spcAft>
                <a:spcPts val="0"/>
              </a:spcAft>
              <a:buFont typeface="Arial" pitchFamily="34" charset="0"/>
              <a:buChar char="–"/>
              <a:defRPr/>
            </a:pPr>
            <a:r>
              <a:rPr lang="en-US" dirty="0" smtClean="0"/>
              <a:t>Stream gages</a:t>
            </a:r>
          </a:p>
          <a:p>
            <a:pPr lvl="1" fontAlgn="auto">
              <a:spcAft>
                <a:spcPts val="0"/>
              </a:spcAft>
              <a:buFont typeface="Arial" pitchFamily="34" charset="0"/>
              <a:buChar char="–"/>
              <a:defRPr/>
            </a:pPr>
            <a:r>
              <a:rPr lang="en-US" dirty="0" smtClean="0"/>
              <a:t>Water quality sampling</a:t>
            </a:r>
          </a:p>
          <a:p>
            <a:pPr lvl="1" fontAlgn="auto">
              <a:spcAft>
                <a:spcPts val="0"/>
              </a:spcAft>
              <a:buFont typeface="Arial" pitchFamily="34" charset="0"/>
              <a:buChar char="–"/>
              <a:defRPr/>
            </a:pPr>
            <a:r>
              <a:rPr lang="en-US" dirty="0" smtClean="0"/>
              <a:t>Weather stations</a:t>
            </a:r>
          </a:p>
          <a:p>
            <a:pPr lvl="1" fontAlgn="auto">
              <a:spcAft>
                <a:spcPts val="0"/>
              </a:spcAft>
              <a:buFont typeface="Arial" pitchFamily="34" charset="0"/>
              <a:buChar char="–"/>
              <a:defRPr/>
            </a:pPr>
            <a:r>
              <a:rPr lang="en-US" dirty="0" smtClean="0"/>
              <a:t>Soil moisture</a:t>
            </a:r>
          </a:p>
          <a:p>
            <a:pPr lvl="1" fontAlgn="auto">
              <a:spcAft>
                <a:spcPts val="0"/>
              </a:spcAft>
              <a:buFont typeface="Arial" pitchFamily="34" charset="0"/>
              <a:buChar char="–"/>
              <a:defRPr/>
            </a:pPr>
            <a:r>
              <a:rPr lang="en-US" dirty="0" smtClean="0"/>
              <a:t>Snow monitoring</a:t>
            </a:r>
          </a:p>
          <a:p>
            <a:pPr lvl="1" fontAlgn="auto">
              <a:spcAft>
                <a:spcPts val="0"/>
              </a:spcAft>
              <a:buFont typeface="Arial" pitchFamily="34" charset="0"/>
              <a:buChar char="–"/>
              <a:defRPr/>
            </a:pPr>
            <a:r>
              <a:rPr lang="en-US" dirty="0" smtClean="0"/>
              <a:t>Groundwater level/quality</a:t>
            </a:r>
          </a:p>
          <a:p>
            <a:pPr fontAlgn="auto">
              <a:spcAft>
                <a:spcPts val="0"/>
              </a:spcAft>
              <a:buFont typeface="Arial" pitchFamily="34" charset="0"/>
              <a:buChar char="•"/>
              <a:defRPr/>
            </a:pPr>
            <a:r>
              <a:rPr lang="en-US" dirty="0" smtClean="0"/>
              <a:t>Spatially Distributed Data</a:t>
            </a:r>
          </a:p>
          <a:p>
            <a:pPr lvl="1" fontAlgn="auto">
              <a:spcAft>
                <a:spcPts val="0"/>
              </a:spcAft>
              <a:buFont typeface="Arial" pitchFamily="34" charset="0"/>
              <a:buChar char="–"/>
              <a:defRPr/>
            </a:pPr>
            <a:r>
              <a:rPr lang="en-US" dirty="0" smtClean="0"/>
              <a:t>Land use/cover</a:t>
            </a:r>
          </a:p>
          <a:p>
            <a:pPr lvl="1" fontAlgn="auto">
              <a:spcAft>
                <a:spcPts val="0"/>
              </a:spcAft>
              <a:buFont typeface="Arial" pitchFamily="34" charset="0"/>
              <a:buChar char="–"/>
              <a:defRPr/>
            </a:pPr>
            <a:r>
              <a:rPr lang="en-US" dirty="0" smtClean="0"/>
              <a:t>Terrain</a:t>
            </a:r>
          </a:p>
          <a:p>
            <a:pPr lvl="1" fontAlgn="auto">
              <a:spcAft>
                <a:spcPts val="0"/>
              </a:spcAft>
              <a:buFont typeface="Arial" pitchFamily="34" charset="0"/>
              <a:buChar char="–"/>
              <a:defRPr/>
            </a:pPr>
            <a:r>
              <a:rPr lang="en-US" dirty="0" err="1" smtClean="0"/>
              <a:t>Hydrography</a:t>
            </a:r>
            <a:endParaRPr lang="en-US" dirty="0" smtClean="0"/>
          </a:p>
          <a:p>
            <a:pPr lvl="1" fontAlgn="auto">
              <a:spcAft>
                <a:spcPts val="0"/>
              </a:spcAft>
              <a:buFont typeface="Arial" pitchFamily="34" charset="0"/>
              <a:buChar char="–"/>
              <a:defRPr/>
            </a:pPr>
            <a:endParaRPr lang="en-US" dirty="0"/>
          </a:p>
        </p:txBody>
      </p:sp>
      <p:pic>
        <p:nvPicPr>
          <p:cNvPr id="29700" name="Picture 3" descr="C:\DOCUME~1\jeff\LOCALS~1\Temp\_TSE0.tmp\_TS11E.tmp\DSCN1841.JPG"/>
          <p:cNvPicPr>
            <a:picLocks noChangeAspect="1" noChangeArrowheads="1"/>
          </p:cNvPicPr>
          <p:nvPr/>
        </p:nvPicPr>
        <p:blipFill>
          <a:blip r:embed="rId2" cstate="print"/>
          <a:srcRect l="23711" r="15697"/>
          <a:stretch>
            <a:fillRect/>
          </a:stretch>
        </p:blipFill>
        <p:spPr bwMode="auto">
          <a:xfrm>
            <a:off x="7239000" y="152400"/>
            <a:ext cx="1752600" cy="2170113"/>
          </a:xfrm>
          <a:prstGeom prst="rect">
            <a:avLst/>
          </a:prstGeom>
          <a:noFill/>
          <a:ln w="9525">
            <a:noFill/>
            <a:miter lim="800000"/>
            <a:headEnd/>
            <a:tailEnd/>
          </a:ln>
        </p:spPr>
      </p:pic>
      <p:pic>
        <p:nvPicPr>
          <p:cNvPr id="29701"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4876800" y="152400"/>
            <a:ext cx="2281238" cy="3041650"/>
          </a:xfrm>
          <a:prstGeom prst="rect">
            <a:avLst/>
          </a:prstGeom>
          <a:noFill/>
          <a:ln w="9525">
            <a:noFill/>
            <a:miter lim="800000"/>
            <a:headEnd/>
            <a:tailEnd/>
          </a:ln>
        </p:spPr>
      </p:pic>
      <p:pic>
        <p:nvPicPr>
          <p:cNvPr id="29702" name="Picture 2" descr="http://earth.boisestate.edu/boisefront/drycreek/watershedone/images/lowerweather.jpg"/>
          <p:cNvPicPr>
            <a:picLocks noChangeAspect="1" noChangeArrowheads="1"/>
          </p:cNvPicPr>
          <p:nvPr/>
        </p:nvPicPr>
        <p:blipFill>
          <a:blip r:embed="rId4" cstate="print"/>
          <a:srcRect/>
          <a:stretch>
            <a:fillRect/>
          </a:stretch>
        </p:blipFill>
        <p:spPr bwMode="auto">
          <a:xfrm>
            <a:off x="7239000" y="2416175"/>
            <a:ext cx="1771650" cy="1841500"/>
          </a:xfrm>
          <a:prstGeom prst="rect">
            <a:avLst/>
          </a:prstGeom>
          <a:noFill/>
          <a:ln w="9525">
            <a:noFill/>
            <a:miter lim="800000"/>
            <a:headEnd/>
            <a:tailEnd/>
          </a:ln>
        </p:spPr>
      </p:pic>
      <p:pic>
        <p:nvPicPr>
          <p:cNvPr id="29703" name="Picture 4"/>
          <p:cNvPicPr>
            <a:picLocks noChangeAspect="1" noChangeArrowheads="1"/>
          </p:cNvPicPr>
          <p:nvPr/>
        </p:nvPicPr>
        <p:blipFill>
          <a:blip r:embed="rId5" cstate="print"/>
          <a:srcRect/>
          <a:stretch>
            <a:fillRect/>
          </a:stretch>
        </p:blipFill>
        <p:spPr bwMode="auto">
          <a:xfrm>
            <a:off x="3505200" y="3276600"/>
            <a:ext cx="3440113" cy="3160713"/>
          </a:xfrm>
          <a:prstGeom prst="rect">
            <a:avLst/>
          </a:prstGeom>
          <a:noFill/>
          <a:ln w="9525">
            <a:noFill/>
            <a:miter lim="800000"/>
            <a:headEnd/>
            <a:tailEnd/>
          </a:ln>
        </p:spPr>
      </p:pic>
      <p:pic>
        <p:nvPicPr>
          <p:cNvPr id="29704" name="Picture 4" descr="http://www.wcc.nrcs.usda.gov/snotel/Utah/1098.jpg"/>
          <p:cNvPicPr>
            <a:picLocks noChangeAspect="1" noChangeArrowheads="1"/>
          </p:cNvPicPr>
          <p:nvPr/>
        </p:nvPicPr>
        <p:blipFill>
          <a:blip r:embed="rId6" cstate="print"/>
          <a:srcRect/>
          <a:stretch>
            <a:fillRect/>
          </a:stretch>
        </p:blipFill>
        <p:spPr bwMode="auto">
          <a:xfrm>
            <a:off x="6191250" y="4438650"/>
            <a:ext cx="2825750" cy="2114550"/>
          </a:xfrm>
          <a:prstGeom prst="rect">
            <a:avLst/>
          </a:prstGeom>
          <a:noFill/>
          <a:ln w="9525">
            <a:noFill/>
            <a:miter lim="800000"/>
            <a:headEnd/>
            <a:tailEnd/>
          </a:ln>
        </p:spPr>
      </p:pic>
      <p:pic>
        <p:nvPicPr>
          <p:cNvPr id="29705" name="Picture 1"/>
          <p:cNvPicPr>
            <a:picLocks noChangeAspect="1" noChangeArrowheads="1"/>
          </p:cNvPicPr>
          <p:nvPr/>
        </p:nvPicPr>
        <p:blipFill>
          <a:blip r:embed="rId7" cstate="print"/>
          <a:srcRect/>
          <a:stretch>
            <a:fillRect/>
          </a:stretch>
        </p:blipFill>
        <p:spPr bwMode="auto">
          <a:xfrm>
            <a:off x="0" y="0"/>
            <a:ext cx="914400" cy="91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ICEWATER  CI Architecture</a:t>
            </a:r>
          </a:p>
        </p:txBody>
      </p:sp>
      <p:sp>
        <p:nvSpPr>
          <p:cNvPr id="30723" name="Content Placeholder 2"/>
          <p:cNvSpPr>
            <a:spLocks noGrp="1"/>
          </p:cNvSpPr>
          <p:nvPr>
            <p:ph idx="1"/>
          </p:nvPr>
        </p:nvSpPr>
        <p:spPr>
          <a:xfrm>
            <a:off x="457200" y="1600200"/>
            <a:ext cx="3276600" cy="5029200"/>
          </a:xfrm>
        </p:spPr>
        <p:txBody>
          <a:bodyPr/>
          <a:lstStyle/>
          <a:p>
            <a:r>
              <a:rPr lang="en-US" smtClean="0"/>
              <a:t>Each University establishes a HydroServer node</a:t>
            </a:r>
          </a:p>
          <a:p>
            <a:r>
              <a:rPr lang="en-US" smtClean="0"/>
              <a:t>A central portal provides support services</a:t>
            </a:r>
          </a:p>
        </p:txBody>
      </p:sp>
      <p:pic>
        <p:nvPicPr>
          <p:cNvPr id="30724" name="Picture 2"/>
          <p:cNvPicPr>
            <a:picLocks noChangeAspect="1" noChangeArrowheads="1"/>
          </p:cNvPicPr>
          <p:nvPr/>
        </p:nvPicPr>
        <p:blipFill>
          <a:blip r:embed="rId2" cstate="print"/>
          <a:srcRect/>
          <a:stretch>
            <a:fillRect/>
          </a:stretch>
        </p:blipFill>
        <p:spPr bwMode="auto">
          <a:xfrm>
            <a:off x="3962400" y="1524000"/>
            <a:ext cx="5067300" cy="5081588"/>
          </a:xfrm>
          <a:prstGeom prst="rect">
            <a:avLst/>
          </a:prstGeom>
          <a:noFill/>
          <a:ln w="9525">
            <a:noFill/>
            <a:miter lim="800000"/>
            <a:headEnd/>
            <a:tailEnd/>
          </a:ln>
        </p:spPr>
      </p:pic>
      <p:pic>
        <p:nvPicPr>
          <p:cNvPr id="30725" name="Picture 1"/>
          <p:cNvPicPr>
            <a:picLocks noChangeAspect="1" noChangeArrowheads="1"/>
          </p:cNvPicPr>
          <p:nvPr/>
        </p:nvPicPr>
        <p:blipFill>
          <a:blip r:embed="rId3" cstate="print"/>
          <a:srcRect/>
          <a:stretch>
            <a:fillRect/>
          </a:stretch>
        </p:blipFill>
        <p:spPr bwMode="auto">
          <a:xfrm>
            <a:off x="0" y="0"/>
            <a:ext cx="914400" cy="91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4000" smtClean="0"/>
              <a:t>CUAHSI Hydrologic Information System </a:t>
            </a:r>
            <a:r>
              <a:rPr lang="en-US" sz="3100" i="1" smtClean="0">
                <a:solidFill>
                  <a:schemeClr val="tx2"/>
                </a:solidFill>
              </a:rPr>
              <a:t>and the Virtual Observatory</a:t>
            </a:r>
            <a:endParaRPr lang="en-US" smtClean="0"/>
          </a:p>
        </p:txBody>
      </p:sp>
      <p:sp>
        <p:nvSpPr>
          <p:cNvPr id="4099" name="Content Placeholder 2"/>
          <p:cNvSpPr>
            <a:spLocks noGrp="1"/>
          </p:cNvSpPr>
          <p:nvPr>
            <p:ph idx="1"/>
          </p:nvPr>
        </p:nvSpPr>
        <p:spPr/>
        <p:txBody>
          <a:bodyPr/>
          <a:lstStyle/>
          <a:p>
            <a:r>
              <a:rPr lang="en-US" i="1" smtClean="0">
                <a:solidFill>
                  <a:srgbClr val="FF0000"/>
                </a:solidFill>
              </a:rPr>
              <a:t>The cloud and web services</a:t>
            </a:r>
          </a:p>
          <a:p>
            <a:r>
              <a:rPr lang="en-US" smtClean="0"/>
              <a:t>CUAHSI water data services</a:t>
            </a:r>
          </a:p>
          <a:p>
            <a:r>
              <a:rPr lang="en-US" smtClean="0"/>
              <a:t>Building water data networks</a:t>
            </a:r>
          </a:p>
          <a:p>
            <a:r>
              <a:rPr lang="en-US" smtClean="0"/>
              <a:t>Ways of using water data services</a:t>
            </a:r>
          </a:p>
          <a:p>
            <a:endParaRPr lang="en-US" smtClean="0"/>
          </a:p>
          <a:p>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33350" y="152400"/>
            <a:ext cx="8858250" cy="649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000" smtClean="0"/>
              <a:t>CUAHSI Hydrologic Information System </a:t>
            </a:r>
            <a:r>
              <a:rPr lang="en-US" sz="3100" i="1" smtClean="0">
                <a:solidFill>
                  <a:schemeClr val="tx2"/>
                </a:solidFill>
              </a:rPr>
              <a:t>and the Virtual Observatory</a:t>
            </a:r>
            <a:endParaRPr lang="en-US" smtClean="0"/>
          </a:p>
        </p:txBody>
      </p:sp>
      <p:sp>
        <p:nvSpPr>
          <p:cNvPr id="32771" name="Content Placeholder 2"/>
          <p:cNvSpPr>
            <a:spLocks noGrp="1"/>
          </p:cNvSpPr>
          <p:nvPr>
            <p:ph idx="1"/>
          </p:nvPr>
        </p:nvSpPr>
        <p:spPr/>
        <p:txBody>
          <a:bodyPr/>
          <a:lstStyle/>
          <a:p>
            <a:r>
              <a:rPr lang="en-US" smtClean="0"/>
              <a:t>The cloud and web services</a:t>
            </a:r>
          </a:p>
          <a:p>
            <a:r>
              <a:rPr lang="en-US" smtClean="0"/>
              <a:t>CUAHSI water data services</a:t>
            </a:r>
          </a:p>
          <a:p>
            <a:r>
              <a:rPr lang="en-US" smtClean="0"/>
              <a:t>Building water data networks</a:t>
            </a:r>
          </a:p>
          <a:p>
            <a:r>
              <a:rPr lang="en-US" i="1" smtClean="0">
                <a:solidFill>
                  <a:srgbClr val="FF0000"/>
                </a:solidFill>
              </a:rPr>
              <a:t>Ways of using water data services</a:t>
            </a:r>
          </a:p>
          <a:p>
            <a:endParaRPr lang="en-US" smtClean="0"/>
          </a:p>
          <a:p>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How do you access WaterML </a:t>
            </a:r>
            <a:br>
              <a:rPr lang="en-US" smtClean="0"/>
            </a:br>
            <a:r>
              <a:rPr lang="en-US" smtClean="0"/>
              <a:t>web services?</a:t>
            </a:r>
          </a:p>
        </p:txBody>
      </p:sp>
      <p:grpSp>
        <p:nvGrpSpPr>
          <p:cNvPr id="33795" name="Group 22"/>
          <p:cNvGrpSpPr>
            <a:grpSpLocks/>
          </p:cNvGrpSpPr>
          <p:nvPr/>
        </p:nvGrpSpPr>
        <p:grpSpPr bwMode="auto">
          <a:xfrm>
            <a:off x="0" y="2286000"/>
            <a:ext cx="9040813" cy="2479675"/>
            <a:chOff x="76200" y="4149725"/>
            <a:chExt cx="9041296" cy="2479675"/>
          </a:xfrm>
        </p:grpSpPr>
        <p:sp>
          <p:nvSpPr>
            <p:cNvPr id="33796" name="TextBox 27"/>
            <p:cNvSpPr txBox="1">
              <a:spLocks noChangeArrowheads="1"/>
            </p:cNvSpPr>
            <p:nvPr/>
          </p:nvSpPr>
          <p:spPr bwMode="auto">
            <a:xfrm>
              <a:off x="3581400" y="5969000"/>
              <a:ext cx="1693863" cy="584200"/>
            </a:xfrm>
            <a:prstGeom prst="rect">
              <a:avLst/>
            </a:prstGeom>
            <a:noFill/>
            <a:ln w="9525">
              <a:noFill/>
              <a:miter lim="800000"/>
              <a:headEnd/>
              <a:tailEnd/>
            </a:ln>
          </p:spPr>
          <p:txBody>
            <a:bodyPr wrap="none">
              <a:spAutoFit/>
            </a:bodyPr>
            <a:lstStyle/>
            <a:p>
              <a:pPr algn="ctr"/>
              <a:r>
                <a:rPr lang="en-US" sz="1600"/>
                <a:t>Time series data</a:t>
              </a:r>
            </a:p>
            <a:p>
              <a:pPr algn="ctr"/>
              <a:r>
                <a:rPr lang="en-US" sz="1600"/>
                <a:t>in WaterML</a:t>
              </a:r>
            </a:p>
          </p:txBody>
        </p:sp>
        <p:sp>
          <p:nvSpPr>
            <p:cNvPr id="33797" name="TextBox 28"/>
            <p:cNvSpPr txBox="1">
              <a:spLocks noChangeArrowheads="1"/>
            </p:cNvSpPr>
            <p:nvPr/>
          </p:nvSpPr>
          <p:spPr bwMode="auto">
            <a:xfrm>
              <a:off x="76200" y="6054725"/>
              <a:ext cx="354647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HydroServer, Agency Servers</a:t>
              </a:r>
            </a:p>
          </p:txBody>
        </p:sp>
        <p:sp>
          <p:nvSpPr>
            <p:cNvPr id="33798" name="TextBox 29"/>
            <p:cNvSpPr txBox="1">
              <a:spLocks noChangeArrowheads="1"/>
            </p:cNvSpPr>
            <p:nvPr/>
          </p:nvSpPr>
          <p:spPr bwMode="auto">
            <a:xfrm>
              <a:off x="5410200" y="6054725"/>
              <a:ext cx="361632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HydroExcel, HydroDesktop, ...</a:t>
              </a:r>
            </a:p>
          </p:txBody>
        </p:sp>
        <p:cxnSp>
          <p:nvCxnSpPr>
            <p:cNvPr id="31" name="Straight Arrow Connector 30"/>
            <p:cNvCxnSpPr>
              <a:stCxn id="33797" idx="3"/>
              <a:endCxn id="33798" idx="1"/>
            </p:cNvCxnSpPr>
            <p:nvPr/>
          </p:nvCxnSpPr>
          <p:spPr>
            <a:xfrm>
              <a:off x="3622864" y="6254750"/>
              <a:ext cx="178762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3800" name="TextBox 31"/>
            <p:cNvSpPr txBox="1">
              <a:spLocks noChangeArrowheads="1"/>
            </p:cNvSpPr>
            <p:nvPr/>
          </p:nvSpPr>
          <p:spPr bwMode="auto">
            <a:xfrm>
              <a:off x="3505200" y="4149725"/>
              <a:ext cx="150971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HIS Central</a:t>
              </a:r>
            </a:p>
          </p:txBody>
        </p:sp>
        <p:cxnSp>
          <p:nvCxnSpPr>
            <p:cNvPr id="33" name="Straight Arrow Connector 32"/>
            <p:cNvCxnSpPr>
              <a:stCxn id="33800" idx="2"/>
              <a:endCxn id="33798" idx="0"/>
            </p:cNvCxnSpPr>
            <p:nvPr/>
          </p:nvCxnSpPr>
          <p:spPr>
            <a:xfrm rot="16200000" flipH="1">
              <a:off x="4987435" y="3823414"/>
              <a:ext cx="1504950" cy="295767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3797" idx="0"/>
              <a:endCxn id="33800" idx="2"/>
            </p:cNvCxnSpPr>
            <p:nvPr/>
          </p:nvCxnSpPr>
          <p:spPr>
            <a:xfrm rot="5400000" flipH="1" flipV="1">
              <a:off x="2302828" y="4096480"/>
              <a:ext cx="1504950" cy="24115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28800" y="5029200"/>
              <a:ext cx="2044149" cy="338554"/>
            </a:xfrm>
            <a:prstGeom prst="rect">
              <a:avLst/>
            </a:prstGeom>
            <a:noFill/>
            <a:scene3d>
              <a:camera prst="orthographicFront">
                <a:rot lat="0" lon="0" rev="1980000"/>
              </a:camera>
              <a:lightRig rig="threePt" dir="t"/>
            </a:scene3d>
          </p:spPr>
          <p:txBody>
            <a:bodyPr wrap="none">
              <a:spAutoFit/>
            </a:bodyPr>
            <a:lstStyle/>
            <a:p>
              <a:pPr>
                <a:defRPr/>
              </a:pPr>
              <a:r>
                <a:rPr lang="en-US" sz="1600" dirty="0">
                  <a:latin typeface="Arial" pitchFamily="34" charset="0"/>
                </a:rPr>
                <a:t>Metadata harvesting</a:t>
              </a:r>
            </a:p>
          </p:txBody>
        </p:sp>
        <p:sp>
          <p:nvSpPr>
            <p:cNvPr id="40" name="TextBox 39"/>
            <p:cNvSpPr txBox="1"/>
            <p:nvPr/>
          </p:nvSpPr>
          <p:spPr>
            <a:xfrm>
              <a:off x="5105400" y="5029200"/>
              <a:ext cx="1677062" cy="338554"/>
            </a:xfrm>
            <a:prstGeom prst="rect">
              <a:avLst/>
            </a:prstGeom>
            <a:noFill/>
            <a:scene3d>
              <a:camera prst="orthographicFront">
                <a:rot lat="0" lon="0" rev="19799999"/>
              </a:camera>
              <a:lightRig rig="threePt" dir="t"/>
            </a:scene3d>
          </p:spPr>
          <p:txBody>
            <a:bodyPr wrap="none">
              <a:spAutoFit/>
            </a:bodyPr>
            <a:lstStyle/>
            <a:p>
              <a:pPr>
                <a:defRPr/>
              </a:pPr>
              <a:r>
                <a:rPr lang="en-US" sz="1600" dirty="0">
                  <a:latin typeface="Arial" pitchFamily="34" charset="0"/>
                </a:rPr>
                <a:t>Search Services</a:t>
              </a:r>
            </a:p>
          </p:txBody>
        </p:sp>
        <p:sp>
          <p:nvSpPr>
            <p:cNvPr id="21" name="Rectangle 20"/>
            <p:cNvSpPr/>
            <p:nvPr/>
          </p:nvSpPr>
          <p:spPr>
            <a:xfrm>
              <a:off x="5334281" y="5867400"/>
              <a:ext cx="3783215" cy="7620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06" name="TextBox 21"/>
            <p:cNvSpPr txBox="1">
              <a:spLocks noChangeArrowheads="1"/>
            </p:cNvSpPr>
            <p:nvPr/>
          </p:nvSpPr>
          <p:spPr bwMode="auto">
            <a:xfrm>
              <a:off x="7010400" y="5334000"/>
              <a:ext cx="989373" cy="461665"/>
            </a:xfrm>
            <a:prstGeom prst="rect">
              <a:avLst/>
            </a:prstGeom>
            <a:noFill/>
            <a:ln w="9525">
              <a:noFill/>
              <a:miter lim="800000"/>
              <a:headEnd/>
              <a:tailEnd/>
            </a:ln>
          </p:spPr>
          <p:txBody>
            <a:bodyPr wrap="none">
              <a:spAutoFit/>
            </a:bodyPr>
            <a:lstStyle/>
            <a:p>
              <a:r>
                <a:rPr lang="en-US" sz="2400">
                  <a:solidFill>
                    <a:srgbClr val="FF0000"/>
                  </a:solidFill>
                </a:rPr>
                <a:t>Users</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HydroExcel – one series at a time</a:t>
            </a:r>
            <a:br>
              <a:rPr lang="en-US" smtClean="0"/>
            </a:br>
            <a:r>
              <a:rPr lang="en-US" sz="3600" i="1" smtClean="0">
                <a:solidFill>
                  <a:schemeClr val="tx2"/>
                </a:solidFill>
              </a:rPr>
              <a:t>Soil water data from Dry Creek Watershed</a:t>
            </a:r>
          </a:p>
        </p:txBody>
      </p:sp>
      <p:pic>
        <p:nvPicPr>
          <p:cNvPr id="34819" name="Picture 4"/>
          <p:cNvPicPr>
            <a:picLocks noChangeAspect="1" noChangeArrowheads="1"/>
          </p:cNvPicPr>
          <p:nvPr/>
        </p:nvPicPr>
        <p:blipFill>
          <a:blip r:embed="rId2" cstate="print"/>
          <a:srcRect/>
          <a:stretch>
            <a:fillRect/>
          </a:stretch>
        </p:blipFill>
        <p:spPr bwMode="auto">
          <a:xfrm>
            <a:off x="914400" y="1524000"/>
            <a:ext cx="7524750" cy="481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2365375"/>
          </a:xfrm>
          <a:prstGeom prst="rect">
            <a:avLst/>
          </a:prstGeom>
        </p:spPr>
        <p:txBody>
          <a:bodyPr lIns="313502" tIns="156751" rIns="313502" bIns="156751">
            <a:normAutofit/>
          </a:bodyPr>
          <a:lstStyle/>
          <a:p>
            <a:pPr algn="ctr" defTabSz="3135020" fontAlgn="auto">
              <a:spcAft>
                <a:spcPts val="0"/>
              </a:spcAft>
              <a:defRPr/>
            </a:pPr>
            <a:r>
              <a:rPr lang="en-US" sz="3600" dirty="0" err="1">
                <a:latin typeface="+mj-lt"/>
                <a:ea typeface="+mj-ea"/>
                <a:cs typeface="+mj-cs"/>
              </a:rPr>
              <a:t>HydroDesktop</a:t>
            </a:r>
            <a:r>
              <a:rPr lang="en-US" sz="3600" dirty="0">
                <a:latin typeface="+mj-lt"/>
                <a:ea typeface="+mj-ea"/>
                <a:cs typeface="+mj-cs"/>
              </a:rPr>
              <a:t> – an Open Source HIS</a:t>
            </a:r>
          </a:p>
          <a:p>
            <a:pPr>
              <a:defRPr/>
            </a:pPr>
            <a:r>
              <a:rPr lang="en-US" sz="2000" dirty="0">
                <a:solidFill>
                  <a:schemeClr val="tx1">
                    <a:tint val="75000"/>
                  </a:schemeClr>
                </a:solidFill>
              </a:rPr>
              <a:t>A web-based collaborative software design and development environment was set up on CodePlex.com. This site includes a discussion forum, wiki, source code repository and versioning system, and bug/issue tracking system.  </a:t>
            </a:r>
            <a:endParaRPr lang="en-US" sz="2000" dirty="0">
              <a:latin typeface="+mj-lt"/>
              <a:ea typeface="+mj-ea"/>
              <a:cs typeface="+mj-cs"/>
            </a:endParaRPr>
          </a:p>
        </p:txBody>
      </p:sp>
      <p:pic>
        <p:nvPicPr>
          <p:cNvPr id="35843" name="Picture 3"/>
          <p:cNvPicPr>
            <a:picLocks noChangeAspect="1" noChangeArrowheads="1"/>
          </p:cNvPicPr>
          <p:nvPr/>
        </p:nvPicPr>
        <p:blipFill>
          <a:blip r:embed="rId3" cstate="print"/>
          <a:srcRect b="-3334"/>
          <a:stretch>
            <a:fillRect/>
          </a:stretch>
        </p:blipFill>
        <p:spPr bwMode="auto">
          <a:xfrm>
            <a:off x="533400" y="1925638"/>
            <a:ext cx="5253038" cy="3665537"/>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t="23333" b="20000"/>
          <a:stretch>
            <a:fillRect/>
          </a:stretch>
        </p:blipFill>
        <p:spPr bwMode="auto">
          <a:xfrm>
            <a:off x="1981200" y="3124200"/>
            <a:ext cx="5251450" cy="2009775"/>
          </a:xfrm>
          <a:prstGeom prst="rect">
            <a:avLst/>
          </a:prstGeom>
          <a:ln>
            <a:headEnd/>
            <a:tailEnd/>
          </a:ln>
        </p:spPr>
        <p:style>
          <a:lnRef idx="1">
            <a:schemeClr val="accent4"/>
          </a:lnRef>
          <a:fillRef idx="2">
            <a:schemeClr val="accent4"/>
          </a:fillRef>
          <a:effectRef idx="1">
            <a:schemeClr val="accent4"/>
          </a:effectRef>
          <a:fontRef idx="minor">
            <a:schemeClr val="dk1"/>
          </a:fontRef>
        </p:style>
      </p:pic>
      <p:pic>
        <p:nvPicPr>
          <p:cNvPr id="6" name="Picture 5"/>
          <p:cNvPicPr>
            <a:picLocks noChangeAspect="1" noChangeArrowheads="1"/>
          </p:cNvPicPr>
          <p:nvPr/>
        </p:nvPicPr>
        <p:blipFill>
          <a:blip r:embed="rId5" cstate="print"/>
          <a:srcRect t="26615" b="20154"/>
          <a:stretch>
            <a:fillRect/>
          </a:stretch>
        </p:blipFill>
        <p:spPr bwMode="auto">
          <a:xfrm>
            <a:off x="3429000" y="3962400"/>
            <a:ext cx="5264150" cy="1892300"/>
          </a:xfrm>
          <a:prstGeom prst="rect">
            <a:avLst/>
          </a:prstGeom>
          <a:ln>
            <a:headEnd/>
            <a:tailEnd/>
          </a:ln>
        </p:spPr>
        <p:style>
          <a:lnRef idx="1">
            <a:schemeClr val="accent2"/>
          </a:lnRef>
          <a:fillRef idx="2">
            <a:schemeClr val="accent2"/>
          </a:fillRef>
          <a:effectRef idx="1">
            <a:schemeClr val="accent2"/>
          </a:effectRef>
          <a:fontRef idx="minor">
            <a:schemeClr val="dk1"/>
          </a:fontRef>
        </p:style>
      </p:pic>
      <p:pic>
        <p:nvPicPr>
          <p:cNvPr id="7" name="Picture 6"/>
          <p:cNvPicPr>
            <a:picLocks noChangeAspect="1" noChangeArrowheads="1"/>
          </p:cNvPicPr>
          <p:nvPr/>
        </p:nvPicPr>
        <p:blipFill>
          <a:blip r:embed="rId6" cstate="print"/>
          <a:srcRect t="31202" b="11900"/>
          <a:stretch>
            <a:fillRect/>
          </a:stretch>
        </p:blipFill>
        <p:spPr bwMode="auto">
          <a:xfrm>
            <a:off x="1219200" y="4800600"/>
            <a:ext cx="5286375" cy="1831975"/>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35847" name="TextBox 7"/>
          <p:cNvSpPr txBox="1">
            <a:spLocks noChangeArrowheads="1"/>
          </p:cNvSpPr>
          <p:nvPr/>
        </p:nvSpPr>
        <p:spPr bwMode="auto">
          <a:xfrm>
            <a:off x="3160713" y="2181225"/>
            <a:ext cx="5678487" cy="585788"/>
          </a:xfrm>
          <a:prstGeom prst="rect">
            <a:avLst/>
          </a:prstGeom>
          <a:solidFill>
            <a:schemeClr val="bg1"/>
          </a:solidFill>
          <a:ln w="9525">
            <a:solidFill>
              <a:schemeClr val="accent1"/>
            </a:solidFill>
            <a:miter lim="800000"/>
            <a:headEnd/>
            <a:tailEnd/>
          </a:ln>
        </p:spPr>
        <p:txBody>
          <a:bodyPr>
            <a:spAutoFit/>
          </a:bodyPr>
          <a:lstStyle/>
          <a:p>
            <a:r>
              <a:rPr lang="en-US" sz="3200">
                <a:solidFill>
                  <a:srgbClr val="C00000"/>
                </a:solidFill>
                <a:hlinkClick r:id="rId7"/>
              </a:rPr>
              <a:t>http://www.HydroDesktop.org</a:t>
            </a:r>
            <a:r>
              <a:rPr lang="en-US" sz="3200">
                <a:solidFill>
                  <a:srgbClr val="C00000"/>
                </a:solidFill>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274638"/>
            <a:ext cx="8915400" cy="1143000"/>
          </a:xfrm>
        </p:spPr>
        <p:txBody>
          <a:bodyPr/>
          <a:lstStyle/>
          <a:p>
            <a:pPr eaLnBrk="1" hangingPunct="1"/>
            <a:r>
              <a:rPr lang="en-US" smtClean="0"/>
              <a:t>HydroDesktop</a:t>
            </a:r>
            <a:br>
              <a:rPr lang="en-US" smtClean="0"/>
            </a:br>
            <a:r>
              <a:rPr lang="en-US" sz="2200" smtClean="0"/>
              <a:t>A Hydrologic Information System integrates space, time and modeling</a:t>
            </a:r>
          </a:p>
        </p:txBody>
      </p:sp>
      <p:pic>
        <p:nvPicPr>
          <p:cNvPr id="36867" name="Picture 2"/>
          <p:cNvPicPr>
            <a:picLocks noChangeAspect="1" noChangeArrowheads="1"/>
          </p:cNvPicPr>
          <p:nvPr/>
        </p:nvPicPr>
        <p:blipFill>
          <a:blip r:embed="rId2" cstate="print"/>
          <a:srcRect/>
          <a:stretch>
            <a:fillRect/>
          </a:stretch>
        </p:blipFill>
        <p:spPr bwMode="auto">
          <a:xfrm>
            <a:off x="457200" y="3962400"/>
            <a:ext cx="3352800" cy="2238375"/>
          </a:xfrm>
          <a:prstGeom prst="rect">
            <a:avLst/>
          </a:prstGeom>
          <a:noFill/>
          <a:ln w="9525">
            <a:solidFill>
              <a:schemeClr val="accent1"/>
            </a:solidFill>
            <a:miter lim="800000"/>
            <a:headEnd/>
            <a:tailEnd/>
          </a:ln>
        </p:spPr>
      </p:pic>
      <p:pic>
        <p:nvPicPr>
          <p:cNvPr id="36868" name="Picture 3"/>
          <p:cNvPicPr>
            <a:picLocks noChangeAspect="1" noChangeArrowheads="1"/>
          </p:cNvPicPr>
          <p:nvPr/>
        </p:nvPicPr>
        <p:blipFill>
          <a:blip r:embed="rId3" cstate="print"/>
          <a:srcRect/>
          <a:stretch>
            <a:fillRect/>
          </a:stretch>
        </p:blipFill>
        <p:spPr bwMode="auto">
          <a:xfrm>
            <a:off x="4953000" y="3962400"/>
            <a:ext cx="3352800" cy="2228850"/>
          </a:xfrm>
          <a:prstGeom prst="rect">
            <a:avLst/>
          </a:prstGeom>
          <a:noFill/>
          <a:ln w="9525">
            <a:solidFill>
              <a:schemeClr val="accent1"/>
            </a:solidFill>
            <a:miter lim="800000"/>
            <a:headEnd/>
            <a:tailEnd/>
          </a:ln>
        </p:spPr>
      </p:pic>
      <p:pic>
        <p:nvPicPr>
          <p:cNvPr id="36869" name="Picture 4"/>
          <p:cNvPicPr>
            <a:picLocks noChangeAspect="1" noChangeArrowheads="1"/>
          </p:cNvPicPr>
          <p:nvPr/>
        </p:nvPicPr>
        <p:blipFill>
          <a:blip r:embed="rId4" cstate="print"/>
          <a:srcRect/>
          <a:stretch>
            <a:fillRect/>
          </a:stretch>
        </p:blipFill>
        <p:spPr bwMode="auto">
          <a:xfrm>
            <a:off x="2819400" y="1524000"/>
            <a:ext cx="3200400" cy="2236788"/>
          </a:xfrm>
          <a:prstGeom prst="rect">
            <a:avLst/>
          </a:prstGeom>
          <a:noFill/>
          <a:ln w="9525">
            <a:noFill/>
            <a:miter lim="800000"/>
            <a:headEnd/>
            <a:tailEnd/>
          </a:ln>
        </p:spPr>
      </p:pic>
      <p:sp>
        <p:nvSpPr>
          <p:cNvPr id="6" name="Left-Right Arrow 5"/>
          <p:cNvSpPr/>
          <p:nvPr/>
        </p:nvSpPr>
        <p:spPr>
          <a:xfrm>
            <a:off x="4038600" y="4876800"/>
            <a:ext cx="685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Left-Up Arrow 6"/>
          <p:cNvSpPr/>
          <p:nvPr/>
        </p:nvSpPr>
        <p:spPr>
          <a:xfrm>
            <a:off x="6400800" y="2514600"/>
            <a:ext cx="762000" cy="762000"/>
          </a:xfrm>
          <a:prstGeom prst="leftUp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Left-Up Arrow 8"/>
          <p:cNvSpPr/>
          <p:nvPr/>
        </p:nvSpPr>
        <p:spPr>
          <a:xfrm>
            <a:off x="1600200" y="2514600"/>
            <a:ext cx="762000" cy="762000"/>
          </a:xfrm>
          <a:prstGeom prst="leftUp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73" name="TextBox 9"/>
          <p:cNvSpPr txBox="1">
            <a:spLocks noChangeArrowheads="1"/>
          </p:cNvSpPr>
          <p:nvPr/>
        </p:nvSpPr>
        <p:spPr bwMode="auto">
          <a:xfrm>
            <a:off x="1295400" y="5715000"/>
            <a:ext cx="1401763" cy="369888"/>
          </a:xfrm>
          <a:prstGeom prst="rect">
            <a:avLst/>
          </a:prstGeom>
          <a:noFill/>
          <a:ln w="9525">
            <a:noFill/>
            <a:miter lim="800000"/>
            <a:headEnd/>
            <a:tailEnd/>
          </a:ln>
        </p:spPr>
        <p:txBody>
          <a:bodyPr wrap="none">
            <a:spAutoFit/>
          </a:bodyPr>
          <a:lstStyle/>
          <a:p>
            <a:r>
              <a:rPr lang="en-US">
                <a:latin typeface="Calibri" pitchFamily="34" charset="0"/>
              </a:rPr>
              <a:t>MapWindow</a:t>
            </a:r>
          </a:p>
        </p:txBody>
      </p:sp>
      <p:sp>
        <p:nvSpPr>
          <p:cNvPr id="36874" name="TextBox 10"/>
          <p:cNvSpPr txBox="1">
            <a:spLocks noChangeArrowheads="1"/>
          </p:cNvSpPr>
          <p:nvPr/>
        </p:nvSpPr>
        <p:spPr bwMode="auto">
          <a:xfrm>
            <a:off x="4953000" y="5638800"/>
            <a:ext cx="785813" cy="369888"/>
          </a:xfrm>
          <a:prstGeom prst="rect">
            <a:avLst/>
          </a:prstGeom>
          <a:noFill/>
          <a:ln w="9525">
            <a:noFill/>
            <a:miter lim="800000"/>
            <a:headEnd/>
            <a:tailEnd/>
          </a:ln>
        </p:spPr>
        <p:txBody>
          <a:bodyPr wrap="none">
            <a:spAutoFit/>
          </a:bodyPr>
          <a:lstStyle/>
          <a:p>
            <a:r>
              <a:rPr lang="en-US">
                <a:latin typeface="Calibri" pitchFamily="34" charset="0"/>
              </a:rPr>
              <a:t>SQLite</a:t>
            </a:r>
          </a:p>
        </p:txBody>
      </p:sp>
      <p:sp>
        <p:nvSpPr>
          <p:cNvPr id="36875" name="TextBox 12"/>
          <p:cNvSpPr txBox="1">
            <a:spLocks noChangeArrowheads="1"/>
          </p:cNvSpPr>
          <p:nvPr/>
        </p:nvSpPr>
        <p:spPr bwMode="auto">
          <a:xfrm>
            <a:off x="1524000" y="6324600"/>
            <a:ext cx="6853238" cy="369888"/>
          </a:xfrm>
          <a:prstGeom prst="rect">
            <a:avLst/>
          </a:prstGeom>
          <a:noFill/>
          <a:ln w="9525">
            <a:noFill/>
            <a:miter lim="800000"/>
            <a:headEnd/>
            <a:tailEnd/>
          </a:ln>
        </p:spPr>
        <p:txBody>
          <a:bodyPr wrap="none">
            <a:spAutoFit/>
          </a:bodyPr>
          <a:lstStyle/>
          <a:p>
            <a:r>
              <a:rPr lang="en-US">
                <a:latin typeface="Calibri" pitchFamily="34" charset="0"/>
                <a:hlinkClick r:id="rId5"/>
              </a:rPr>
              <a:t>http://www.hydrodesktop.org</a:t>
            </a:r>
            <a:r>
              <a:rPr lang="en-US">
                <a:latin typeface="Calibri" pitchFamily="34" charset="0"/>
              </a:rPr>
              <a:t> – an open source software development</a:t>
            </a:r>
          </a:p>
        </p:txBody>
      </p:sp>
      <p:sp>
        <p:nvSpPr>
          <p:cNvPr id="36876" name="TextBox 11"/>
          <p:cNvSpPr txBox="1">
            <a:spLocks noChangeArrowheads="1"/>
          </p:cNvSpPr>
          <p:nvPr/>
        </p:nvSpPr>
        <p:spPr bwMode="auto">
          <a:xfrm>
            <a:off x="4724400" y="2133600"/>
            <a:ext cx="1004888" cy="369888"/>
          </a:xfrm>
          <a:prstGeom prst="rect">
            <a:avLst/>
          </a:prstGeom>
          <a:noFill/>
          <a:ln w="9525">
            <a:noFill/>
            <a:miter lim="800000"/>
            <a:headEnd/>
            <a:tailEnd/>
          </a:ln>
        </p:spPr>
        <p:txBody>
          <a:bodyPr wrap="none">
            <a:spAutoFit/>
          </a:bodyPr>
          <a:lstStyle/>
          <a:p>
            <a:r>
              <a:rPr lang="en-US"/>
              <a:t>OpenMI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3600" smtClean="0"/>
              <a:t>Pipistrelle : OpenMI Model Compositions</a:t>
            </a:r>
            <a:br>
              <a:rPr lang="en-US" sz="3600" smtClean="0"/>
            </a:br>
            <a:r>
              <a:rPr lang="en-US" sz="2400" i="1" smtClean="0">
                <a:solidFill>
                  <a:schemeClr val="tx2"/>
                </a:solidFill>
              </a:rPr>
              <a:t>Developed at Hydraulic Research Wallingford</a:t>
            </a:r>
          </a:p>
        </p:txBody>
      </p:sp>
      <p:grpSp>
        <p:nvGrpSpPr>
          <p:cNvPr id="37891" name="Group 8"/>
          <p:cNvGrpSpPr>
            <a:grpSpLocks/>
          </p:cNvGrpSpPr>
          <p:nvPr/>
        </p:nvGrpSpPr>
        <p:grpSpPr bwMode="auto">
          <a:xfrm>
            <a:off x="457200" y="1524000"/>
            <a:ext cx="8372475" cy="5146675"/>
            <a:chOff x="457200" y="1711546"/>
            <a:chExt cx="8372475" cy="5146454"/>
          </a:xfrm>
        </p:grpSpPr>
        <p:pic>
          <p:nvPicPr>
            <p:cNvPr id="37892" name="Picture 2"/>
            <p:cNvPicPr>
              <a:picLocks noChangeAspect="1" noChangeArrowheads="1"/>
            </p:cNvPicPr>
            <p:nvPr/>
          </p:nvPicPr>
          <p:blipFill>
            <a:blip r:embed="rId2" cstate="print"/>
            <a:srcRect/>
            <a:stretch>
              <a:fillRect/>
            </a:stretch>
          </p:blipFill>
          <p:spPr bwMode="auto">
            <a:xfrm>
              <a:off x="457200" y="1711546"/>
              <a:ext cx="8372475" cy="5146454"/>
            </a:xfrm>
            <a:prstGeom prst="rect">
              <a:avLst/>
            </a:prstGeom>
            <a:noFill/>
            <a:ln w="9525">
              <a:noFill/>
              <a:miter lim="800000"/>
              <a:headEnd/>
              <a:tailEnd/>
            </a:ln>
          </p:spPr>
        </p:pic>
        <p:sp>
          <p:nvSpPr>
            <p:cNvPr id="37893" name="TextBox 4"/>
            <p:cNvSpPr txBox="1">
              <a:spLocks noChangeArrowheads="1"/>
            </p:cNvSpPr>
            <p:nvPr/>
          </p:nvSpPr>
          <p:spPr bwMode="auto">
            <a:xfrm>
              <a:off x="838200" y="4648200"/>
              <a:ext cx="2428870" cy="369332"/>
            </a:xfrm>
            <a:prstGeom prst="rect">
              <a:avLst/>
            </a:prstGeom>
            <a:noFill/>
            <a:ln w="9525">
              <a:solidFill>
                <a:schemeClr val="tx2"/>
              </a:solidFill>
              <a:miter lim="800000"/>
              <a:headEnd/>
              <a:tailEnd/>
            </a:ln>
          </p:spPr>
          <p:txBody>
            <a:bodyPr wrap="none">
              <a:spAutoFit/>
            </a:bodyPr>
            <a:lstStyle/>
            <a:p>
              <a:r>
                <a:rPr lang="en-US"/>
                <a:t>CUAHSI Components</a:t>
              </a:r>
            </a:p>
          </p:txBody>
        </p:sp>
        <p:sp>
          <p:nvSpPr>
            <p:cNvPr id="37894" name="TextBox 5"/>
            <p:cNvSpPr txBox="1">
              <a:spLocks noChangeArrowheads="1"/>
            </p:cNvSpPr>
            <p:nvPr/>
          </p:nvSpPr>
          <p:spPr bwMode="auto">
            <a:xfrm>
              <a:off x="1828800" y="3200400"/>
              <a:ext cx="1903085" cy="369332"/>
            </a:xfrm>
            <a:prstGeom prst="rect">
              <a:avLst/>
            </a:prstGeom>
            <a:noFill/>
            <a:ln w="9525">
              <a:noFill/>
              <a:miter lim="800000"/>
              <a:headEnd/>
              <a:tailEnd/>
            </a:ln>
          </p:spPr>
          <p:txBody>
            <a:bodyPr wrap="none">
              <a:spAutoFit/>
            </a:bodyPr>
            <a:lstStyle/>
            <a:p>
              <a:r>
                <a:rPr lang="en-US"/>
                <a:t>Database reader</a:t>
              </a:r>
            </a:p>
          </p:txBody>
        </p:sp>
        <p:sp>
          <p:nvSpPr>
            <p:cNvPr id="37895" name="TextBox 6"/>
            <p:cNvSpPr txBox="1">
              <a:spLocks noChangeArrowheads="1"/>
            </p:cNvSpPr>
            <p:nvPr/>
          </p:nvSpPr>
          <p:spPr bwMode="auto">
            <a:xfrm>
              <a:off x="2743200" y="5410200"/>
              <a:ext cx="1800493" cy="369332"/>
            </a:xfrm>
            <a:prstGeom prst="rect">
              <a:avLst/>
            </a:prstGeom>
            <a:noFill/>
            <a:ln w="9525">
              <a:noFill/>
              <a:miter lim="800000"/>
              <a:headEnd/>
              <a:tailEnd/>
            </a:ln>
          </p:spPr>
          <p:txBody>
            <a:bodyPr wrap="none">
              <a:spAutoFit/>
            </a:bodyPr>
            <a:lstStyle/>
            <a:p>
              <a:r>
                <a:rPr lang="en-US"/>
                <a:t>Database writer</a:t>
              </a:r>
            </a:p>
          </p:txBody>
        </p:sp>
        <p:sp>
          <p:nvSpPr>
            <p:cNvPr id="37896" name="TextBox 7"/>
            <p:cNvSpPr txBox="1">
              <a:spLocks noChangeArrowheads="1"/>
            </p:cNvSpPr>
            <p:nvPr/>
          </p:nvSpPr>
          <p:spPr bwMode="auto">
            <a:xfrm>
              <a:off x="5257800" y="3048000"/>
              <a:ext cx="1518364" cy="369332"/>
            </a:xfrm>
            <a:prstGeom prst="rect">
              <a:avLst/>
            </a:prstGeom>
            <a:noFill/>
            <a:ln w="9525">
              <a:solidFill>
                <a:schemeClr val="tx2"/>
              </a:solidFill>
              <a:miter lim="800000"/>
              <a:headEnd/>
              <a:tailEnd/>
            </a:ln>
          </p:spPr>
          <p:txBody>
            <a:bodyPr wrap="none">
              <a:spAutoFit/>
            </a:bodyPr>
            <a:lstStyle/>
            <a:p>
              <a:r>
                <a:rPr lang="en-US"/>
                <a:t>Map Window</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588" y="0"/>
            <a:ext cx="91471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0"/>
            <a:ext cx="9144000" cy="7021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0" y="0"/>
            <a:ext cx="9631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HIS Team and Collaborators</a:t>
            </a:r>
          </a:p>
        </p:txBody>
      </p:sp>
      <p:sp>
        <p:nvSpPr>
          <p:cNvPr id="3" name="Content Placeholder 2"/>
          <p:cNvSpPr>
            <a:spLocks noGrp="1"/>
          </p:cNvSpPr>
          <p:nvPr>
            <p:ph idx="1"/>
          </p:nvPr>
        </p:nvSpPr>
        <p:spPr>
          <a:xfrm>
            <a:off x="319088" y="1366838"/>
            <a:ext cx="6462712" cy="2900362"/>
          </a:xfrm>
        </p:spPr>
        <p:txBody>
          <a:bodyPr rtlCol="0">
            <a:normAutofit fontScale="62500" lnSpcReduction="20000"/>
          </a:bodyPr>
          <a:lstStyle/>
          <a:p>
            <a:pPr fontAlgn="auto">
              <a:spcAft>
                <a:spcPts val="0"/>
              </a:spcAft>
              <a:defRPr/>
            </a:pPr>
            <a:r>
              <a:rPr lang="en-US" dirty="0" smtClean="0">
                <a:solidFill>
                  <a:srgbClr val="FF0000"/>
                </a:solidFill>
              </a:rPr>
              <a:t>University of Texas at Austin </a:t>
            </a:r>
            <a:r>
              <a:rPr lang="en-US" dirty="0" smtClean="0"/>
              <a:t>– David Maidment, Tim Whiteaker, James Seppi, Fernando Salas</a:t>
            </a:r>
          </a:p>
          <a:p>
            <a:pPr fontAlgn="auto">
              <a:spcAft>
                <a:spcPts val="0"/>
              </a:spcAft>
              <a:defRPr/>
            </a:pPr>
            <a:r>
              <a:rPr lang="en-US" dirty="0" smtClean="0">
                <a:solidFill>
                  <a:srgbClr val="FF0000"/>
                </a:solidFill>
              </a:rPr>
              <a:t>San Diego Supercomputer Center </a:t>
            </a:r>
            <a:r>
              <a:rPr lang="en-US" dirty="0" smtClean="0"/>
              <a:t>– Ilya Zaslavsky, David Valentine, Tom Whitenack, Matt Rodriguez</a:t>
            </a:r>
          </a:p>
          <a:p>
            <a:pPr fontAlgn="auto">
              <a:spcAft>
                <a:spcPts val="0"/>
              </a:spcAft>
              <a:defRPr/>
            </a:pPr>
            <a:r>
              <a:rPr lang="en-US" dirty="0" smtClean="0">
                <a:solidFill>
                  <a:srgbClr val="FF0000"/>
                </a:solidFill>
              </a:rPr>
              <a:t>Utah State University </a:t>
            </a:r>
            <a:r>
              <a:rPr lang="en-US" dirty="0" smtClean="0"/>
              <a:t>– David Tarboton, Jeff Horsburgh, Kim Schreuders, Justin Berger</a:t>
            </a:r>
          </a:p>
          <a:p>
            <a:pPr fontAlgn="auto">
              <a:spcAft>
                <a:spcPts val="0"/>
              </a:spcAft>
              <a:defRPr/>
            </a:pPr>
            <a:r>
              <a:rPr lang="en-US" dirty="0" smtClean="0">
                <a:solidFill>
                  <a:srgbClr val="FF0000"/>
                </a:solidFill>
              </a:rPr>
              <a:t>University of South Carolina </a:t>
            </a:r>
            <a:r>
              <a:rPr lang="en-US" dirty="0" smtClean="0"/>
              <a:t>– Jon Goodall, Anthony </a:t>
            </a:r>
            <a:r>
              <a:rPr lang="en-US" dirty="0" err="1" smtClean="0"/>
              <a:t>Castronova</a:t>
            </a:r>
            <a:endParaRPr lang="en-US" dirty="0" smtClean="0"/>
          </a:p>
          <a:p>
            <a:pPr fontAlgn="auto">
              <a:spcAft>
                <a:spcPts val="0"/>
              </a:spcAft>
              <a:defRPr/>
            </a:pPr>
            <a:r>
              <a:rPr lang="en-US" sz="3100" dirty="0" smtClean="0">
                <a:solidFill>
                  <a:srgbClr val="FF0000"/>
                </a:solidFill>
              </a:rPr>
              <a:t>Idaho State University </a:t>
            </a:r>
            <a:r>
              <a:rPr lang="en-US" dirty="0" smtClean="0"/>
              <a:t>– Dan Ames, Ted </a:t>
            </a:r>
            <a:r>
              <a:rPr lang="en-US" dirty="0" err="1" smtClean="0"/>
              <a:t>Dunsford</a:t>
            </a:r>
            <a:r>
              <a:rPr lang="en-US" dirty="0" smtClean="0"/>
              <a:t>, </a:t>
            </a:r>
            <a:r>
              <a:rPr lang="en-US" dirty="0" err="1" smtClean="0"/>
              <a:t>Jiri</a:t>
            </a:r>
            <a:r>
              <a:rPr lang="en-US" dirty="0" smtClean="0"/>
              <a:t> </a:t>
            </a:r>
            <a:r>
              <a:rPr lang="en-US" dirty="0" err="1" smtClean="0"/>
              <a:t>Kadlec</a:t>
            </a:r>
            <a:endParaRPr lang="en-US" dirty="0" smtClean="0"/>
          </a:p>
        </p:txBody>
      </p:sp>
      <p:pic>
        <p:nvPicPr>
          <p:cNvPr id="5124" name="Picture 2"/>
          <p:cNvPicPr>
            <a:picLocks noChangeAspect="1" noChangeArrowheads="1"/>
          </p:cNvPicPr>
          <p:nvPr/>
        </p:nvPicPr>
        <p:blipFill>
          <a:blip r:embed="rId2" cstate="print"/>
          <a:srcRect/>
          <a:stretch>
            <a:fillRect/>
          </a:stretch>
        </p:blipFill>
        <p:spPr bwMode="auto">
          <a:xfrm>
            <a:off x="838200" y="4724400"/>
            <a:ext cx="838200" cy="1000125"/>
          </a:xfrm>
          <a:prstGeom prst="rect">
            <a:avLst/>
          </a:prstGeom>
          <a:noFill/>
          <a:ln w="9525">
            <a:noFill/>
            <a:miter lim="800000"/>
            <a:headEnd/>
            <a:tailEnd/>
          </a:ln>
        </p:spPr>
      </p:pic>
      <p:pic>
        <p:nvPicPr>
          <p:cNvPr id="5125" name="Picture 3"/>
          <p:cNvPicPr>
            <a:picLocks noChangeAspect="1" noChangeArrowheads="1"/>
          </p:cNvPicPr>
          <p:nvPr/>
        </p:nvPicPr>
        <p:blipFill>
          <a:blip r:embed="rId3" cstate="print"/>
          <a:srcRect/>
          <a:stretch>
            <a:fillRect/>
          </a:stretch>
        </p:blipFill>
        <p:spPr bwMode="auto">
          <a:xfrm>
            <a:off x="2286000" y="5029200"/>
            <a:ext cx="1047750" cy="1028700"/>
          </a:xfrm>
          <a:prstGeom prst="rect">
            <a:avLst/>
          </a:prstGeom>
          <a:noFill/>
          <a:ln w="9525">
            <a:noFill/>
            <a:miter lim="800000"/>
            <a:headEnd/>
            <a:tailEnd/>
          </a:ln>
        </p:spPr>
      </p:pic>
      <p:pic>
        <p:nvPicPr>
          <p:cNvPr id="5126" name="Picture 4"/>
          <p:cNvPicPr>
            <a:picLocks noChangeAspect="1" noChangeArrowheads="1"/>
          </p:cNvPicPr>
          <p:nvPr/>
        </p:nvPicPr>
        <p:blipFill>
          <a:blip r:embed="rId4" cstate="print"/>
          <a:srcRect/>
          <a:stretch>
            <a:fillRect/>
          </a:stretch>
        </p:blipFill>
        <p:spPr bwMode="auto">
          <a:xfrm>
            <a:off x="4114800" y="4953000"/>
            <a:ext cx="1943100" cy="438150"/>
          </a:xfrm>
          <a:prstGeom prst="rect">
            <a:avLst/>
          </a:prstGeom>
          <a:noFill/>
          <a:ln w="9525">
            <a:noFill/>
            <a:miter lim="800000"/>
            <a:headEnd/>
            <a:tailEnd/>
          </a:ln>
        </p:spPr>
      </p:pic>
      <p:pic>
        <p:nvPicPr>
          <p:cNvPr id="5127" name="Picture 5"/>
          <p:cNvPicPr>
            <a:picLocks noChangeAspect="1" noChangeArrowheads="1"/>
          </p:cNvPicPr>
          <p:nvPr/>
        </p:nvPicPr>
        <p:blipFill>
          <a:blip r:embed="rId5" cstate="print"/>
          <a:srcRect/>
          <a:stretch>
            <a:fillRect/>
          </a:stretch>
        </p:blipFill>
        <p:spPr bwMode="auto">
          <a:xfrm>
            <a:off x="838200" y="6172200"/>
            <a:ext cx="2695575" cy="381000"/>
          </a:xfrm>
          <a:prstGeom prst="rect">
            <a:avLst/>
          </a:prstGeom>
          <a:noFill/>
          <a:ln w="9525">
            <a:noFill/>
            <a:miter lim="800000"/>
            <a:headEnd/>
            <a:tailEnd/>
          </a:ln>
        </p:spPr>
      </p:pic>
      <p:pic>
        <p:nvPicPr>
          <p:cNvPr id="5128" name="Picture 6"/>
          <p:cNvPicPr>
            <a:picLocks noChangeAspect="1" noChangeArrowheads="1"/>
          </p:cNvPicPr>
          <p:nvPr/>
        </p:nvPicPr>
        <p:blipFill>
          <a:blip r:embed="rId6" cstate="print"/>
          <a:srcRect/>
          <a:stretch>
            <a:fillRect/>
          </a:stretch>
        </p:blipFill>
        <p:spPr bwMode="auto">
          <a:xfrm>
            <a:off x="4267200" y="5791200"/>
            <a:ext cx="1352550" cy="476250"/>
          </a:xfrm>
          <a:prstGeom prst="rect">
            <a:avLst/>
          </a:prstGeom>
          <a:noFill/>
          <a:ln w="9525">
            <a:noFill/>
            <a:miter lim="800000"/>
            <a:headEnd/>
            <a:tailEnd/>
          </a:ln>
        </p:spPr>
      </p:pic>
      <p:pic>
        <p:nvPicPr>
          <p:cNvPr id="5129" name="Picture 3"/>
          <p:cNvPicPr>
            <a:picLocks noChangeAspect="1" noChangeArrowheads="1"/>
          </p:cNvPicPr>
          <p:nvPr/>
        </p:nvPicPr>
        <p:blipFill>
          <a:blip r:embed="rId7" cstate="print"/>
          <a:srcRect/>
          <a:stretch>
            <a:fillRect/>
          </a:stretch>
        </p:blipFill>
        <p:spPr bwMode="auto">
          <a:xfrm>
            <a:off x="6477000" y="5562600"/>
            <a:ext cx="2257425" cy="714375"/>
          </a:xfrm>
          <a:prstGeom prst="rect">
            <a:avLst/>
          </a:prstGeom>
          <a:noFill/>
          <a:ln w="9525">
            <a:noFill/>
            <a:miter lim="800000"/>
            <a:headEnd/>
            <a:tailEnd/>
          </a:ln>
        </p:spPr>
      </p:pic>
      <p:pic>
        <p:nvPicPr>
          <p:cNvPr id="5130" name="Picture 7"/>
          <p:cNvPicPr>
            <a:picLocks noChangeAspect="1" noChangeArrowheads="1"/>
          </p:cNvPicPr>
          <p:nvPr/>
        </p:nvPicPr>
        <p:blipFill>
          <a:blip r:embed="rId8" cstate="print"/>
          <a:srcRect/>
          <a:stretch>
            <a:fillRect/>
          </a:stretch>
        </p:blipFill>
        <p:spPr bwMode="auto">
          <a:xfrm>
            <a:off x="7391400" y="4114800"/>
            <a:ext cx="1219200" cy="1336675"/>
          </a:xfrm>
          <a:prstGeom prst="rect">
            <a:avLst/>
          </a:prstGeom>
          <a:noFill/>
          <a:ln w="9525">
            <a:noFill/>
            <a:miter lim="800000"/>
            <a:headEnd/>
            <a:tailEnd/>
          </a:ln>
        </p:spPr>
      </p:pic>
      <p:pic>
        <p:nvPicPr>
          <p:cNvPr id="5131" name="Picture 8"/>
          <p:cNvPicPr>
            <a:picLocks noChangeAspect="1" noChangeArrowheads="1"/>
          </p:cNvPicPr>
          <p:nvPr/>
        </p:nvPicPr>
        <p:blipFill>
          <a:blip r:embed="rId9" cstate="print"/>
          <a:srcRect/>
          <a:stretch>
            <a:fillRect/>
          </a:stretch>
        </p:blipFill>
        <p:spPr bwMode="auto">
          <a:xfrm>
            <a:off x="7162800" y="1371600"/>
            <a:ext cx="1685925" cy="628650"/>
          </a:xfrm>
          <a:prstGeom prst="rect">
            <a:avLst/>
          </a:prstGeom>
          <a:noFill/>
          <a:ln w="9525">
            <a:noFill/>
            <a:miter lim="800000"/>
            <a:headEnd/>
            <a:tailEnd/>
          </a:ln>
        </p:spPr>
      </p:pic>
      <p:pic>
        <p:nvPicPr>
          <p:cNvPr id="5132" name="Picture 7"/>
          <p:cNvPicPr>
            <a:picLocks noChangeAspect="1" noChangeArrowheads="1"/>
          </p:cNvPicPr>
          <p:nvPr/>
        </p:nvPicPr>
        <p:blipFill>
          <a:blip r:embed="rId10" cstate="print"/>
          <a:srcRect/>
          <a:stretch>
            <a:fillRect/>
          </a:stretch>
        </p:blipFill>
        <p:spPr bwMode="auto">
          <a:xfrm>
            <a:off x="7162800" y="3200400"/>
            <a:ext cx="1722438" cy="560388"/>
          </a:xfrm>
          <a:prstGeom prst="rect">
            <a:avLst/>
          </a:prstGeom>
          <a:noFill/>
          <a:ln w="9525">
            <a:noFill/>
            <a:miter lim="800000"/>
            <a:headEnd/>
            <a:tailEnd/>
          </a:ln>
        </p:spPr>
      </p:pic>
      <p:pic>
        <p:nvPicPr>
          <p:cNvPr id="5133" name="Picture 9"/>
          <p:cNvPicPr>
            <a:picLocks noChangeAspect="1" noChangeArrowheads="1"/>
          </p:cNvPicPr>
          <p:nvPr/>
        </p:nvPicPr>
        <p:blipFill>
          <a:blip r:embed="rId11" cstate="print"/>
          <a:srcRect/>
          <a:stretch>
            <a:fillRect/>
          </a:stretch>
        </p:blipFill>
        <p:spPr bwMode="auto">
          <a:xfrm>
            <a:off x="7315200" y="2362200"/>
            <a:ext cx="1476375" cy="533400"/>
          </a:xfrm>
          <a:prstGeom prst="rect">
            <a:avLst/>
          </a:prstGeom>
          <a:noFill/>
          <a:ln w="9525">
            <a:noFill/>
            <a:miter lim="800000"/>
            <a:headEnd/>
            <a:tailEnd/>
          </a:ln>
        </p:spPr>
      </p:pic>
      <p:pic>
        <p:nvPicPr>
          <p:cNvPr id="5134" name="Picture 10"/>
          <p:cNvPicPr>
            <a:picLocks noChangeAspect="1" noChangeArrowheads="1"/>
          </p:cNvPicPr>
          <p:nvPr/>
        </p:nvPicPr>
        <p:blipFill>
          <a:blip r:embed="rId12" cstate="print"/>
          <a:srcRect/>
          <a:stretch>
            <a:fillRect/>
          </a:stretch>
        </p:blipFill>
        <p:spPr bwMode="auto">
          <a:xfrm>
            <a:off x="2438400" y="4114800"/>
            <a:ext cx="1382713" cy="685800"/>
          </a:xfrm>
          <a:prstGeom prst="rect">
            <a:avLst/>
          </a:prstGeom>
          <a:noFill/>
          <a:ln w="9525">
            <a:noFill/>
            <a:miter lim="800000"/>
            <a:headEnd/>
            <a:tailEnd/>
          </a:ln>
        </p:spPr>
      </p:pic>
      <p:pic>
        <p:nvPicPr>
          <p:cNvPr id="5135" name="Picture 10"/>
          <p:cNvPicPr>
            <a:picLocks noChangeAspect="1" noChangeArrowheads="1"/>
          </p:cNvPicPr>
          <p:nvPr/>
        </p:nvPicPr>
        <p:blipFill>
          <a:blip r:embed="rId13" cstate="print"/>
          <a:srcRect/>
          <a:stretch>
            <a:fillRect/>
          </a:stretch>
        </p:blipFill>
        <p:spPr bwMode="auto">
          <a:xfrm>
            <a:off x="4114800" y="4267200"/>
            <a:ext cx="2554288" cy="381000"/>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228600"/>
            <a:ext cx="6276975" cy="2247900"/>
          </a:xfrm>
          <a:prstGeom prst="rect">
            <a:avLst/>
          </a:prstGeom>
          <a:noFill/>
          <a:ln w="9525">
            <a:solidFill>
              <a:schemeClr val="accent1"/>
            </a:solid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28600" y="228600"/>
            <a:ext cx="6324600" cy="3781425"/>
          </a:xfrm>
          <a:prstGeom prst="rect">
            <a:avLst/>
          </a:prstGeom>
          <a:noFill/>
          <a:ln w="9525">
            <a:solidFill>
              <a:schemeClr val="accent1"/>
            </a:solidFill>
            <a:miter lim="800000"/>
            <a:headEnd/>
            <a:tailEnd/>
          </a:ln>
        </p:spPr>
      </p:pic>
      <p:pic>
        <p:nvPicPr>
          <p:cNvPr id="2051" name="Picture 4"/>
          <p:cNvPicPr>
            <a:picLocks noChangeAspect="1" noChangeArrowheads="1"/>
          </p:cNvPicPr>
          <p:nvPr/>
        </p:nvPicPr>
        <p:blipFill>
          <a:blip r:embed="rId4" cstate="print"/>
          <a:srcRect/>
          <a:stretch>
            <a:fillRect/>
          </a:stretch>
        </p:blipFill>
        <p:spPr bwMode="auto">
          <a:xfrm>
            <a:off x="2743200" y="1600200"/>
            <a:ext cx="5153025" cy="3143250"/>
          </a:xfrm>
          <a:prstGeom prst="rect">
            <a:avLst/>
          </a:prstGeom>
          <a:noFill/>
          <a:ln w="9525">
            <a:solidFill>
              <a:schemeClr val="accent1"/>
            </a:solid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038600" y="2743200"/>
            <a:ext cx="4767263" cy="3971605"/>
          </a:xfrm>
          <a:prstGeom prst="rect">
            <a:avLst/>
          </a:prstGeom>
          <a:noFill/>
          <a:ln w="9525">
            <a:solidFill>
              <a:schemeClr val="accent1"/>
            </a:solidFill>
            <a:miter lim="800000"/>
            <a:headEnd/>
            <a:tailEnd/>
          </a:ln>
        </p:spPr>
      </p:pic>
      <p:sp>
        <p:nvSpPr>
          <p:cNvPr id="6" name="TextBox 5"/>
          <p:cNvSpPr txBox="1"/>
          <p:nvPr/>
        </p:nvSpPr>
        <p:spPr>
          <a:xfrm>
            <a:off x="304800" y="5257800"/>
            <a:ext cx="3048000" cy="646331"/>
          </a:xfrm>
          <a:prstGeom prst="rect">
            <a:avLst/>
          </a:prstGeom>
          <a:noFill/>
          <a:ln>
            <a:solidFill>
              <a:schemeClr val="accent1"/>
            </a:solidFill>
          </a:ln>
        </p:spPr>
        <p:txBody>
          <a:bodyPr wrap="square" rtlCol="0">
            <a:spAutoFit/>
          </a:bodyPr>
          <a:lstStyle/>
          <a:p>
            <a:r>
              <a:rPr lang="en-US" dirty="0" smtClean="0"/>
              <a:t>A Social Networking System for Sharing Geospatial Data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wipe(down)">
                                      <p:cBhvr>
                                        <p:cTn id="1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A Question…</a:t>
            </a:r>
          </a:p>
        </p:txBody>
      </p:sp>
      <p:pic>
        <p:nvPicPr>
          <p:cNvPr id="43011" name="Content Placeholder 3" descr="telescope.jpg"/>
          <p:cNvPicPr>
            <a:picLocks noGrp="1" noChangeAspect="1"/>
          </p:cNvPicPr>
          <p:nvPr>
            <p:ph sz="half" idx="2"/>
          </p:nvPr>
        </p:nvPicPr>
        <p:blipFill>
          <a:blip r:embed="rId2" cstate="print"/>
          <a:srcRect/>
          <a:stretch>
            <a:fillRect/>
          </a:stretch>
        </p:blipFill>
        <p:spPr>
          <a:xfrm>
            <a:off x="6553200" y="3048000"/>
            <a:ext cx="2209800" cy="3175000"/>
          </a:xfrm>
        </p:spPr>
      </p:pic>
      <p:grpSp>
        <p:nvGrpSpPr>
          <p:cNvPr id="43012" name="Group 27"/>
          <p:cNvGrpSpPr>
            <a:grpSpLocks/>
          </p:cNvGrpSpPr>
          <p:nvPr/>
        </p:nvGrpSpPr>
        <p:grpSpPr bwMode="auto">
          <a:xfrm>
            <a:off x="1524000" y="1905000"/>
            <a:ext cx="4019550" cy="3200400"/>
            <a:chOff x="762000" y="990600"/>
            <a:chExt cx="7372350" cy="5678487"/>
          </a:xfrm>
        </p:grpSpPr>
        <p:pic>
          <p:nvPicPr>
            <p:cNvPr id="43015" name="Picture 7"/>
            <p:cNvPicPr>
              <a:picLocks noChangeArrowheads="1"/>
            </p:cNvPicPr>
            <p:nvPr/>
          </p:nvPicPr>
          <p:blipFill>
            <a:blip r:embed="rId3" cstate="print"/>
            <a:srcRect/>
            <a:stretch>
              <a:fillRect/>
            </a:stretch>
          </p:blipFill>
          <p:spPr bwMode="auto">
            <a:xfrm>
              <a:off x="762000" y="990600"/>
              <a:ext cx="7372350" cy="5678487"/>
            </a:xfrm>
            <a:prstGeom prst="rect">
              <a:avLst/>
            </a:prstGeom>
            <a:noFill/>
            <a:ln w="12700">
              <a:noFill/>
              <a:miter lim="800000"/>
              <a:headEnd/>
              <a:tailEnd/>
            </a:ln>
          </p:spPr>
        </p:pic>
        <p:pic>
          <p:nvPicPr>
            <p:cNvPr id="43016"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24200" y="3468687"/>
              <a:ext cx="2529682" cy="1397694"/>
            </a:xfrm>
            <a:prstGeom prst="rect">
              <a:avLst/>
            </a:prstGeom>
            <a:noFill/>
            <a:ln w="9525">
              <a:noFill/>
              <a:miter lim="800000"/>
              <a:headEnd/>
              <a:tailEnd/>
            </a:ln>
          </p:spPr>
        </p:pic>
        <p:pic>
          <p:nvPicPr>
            <p:cNvPr id="43017" name="Picture 19" descr="Chart"/>
            <p:cNvPicPr>
              <a:picLocks noChangeAspect="1" noChangeArrowheads="1"/>
            </p:cNvPicPr>
            <p:nvPr/>
          </p:nvPicPr>
          <p:blipFill>
            <a:blip r:embed="rId5" cstate="print"/>
            <a:srcRect/>
            <a:stretch>
              <a:fillRect/>
            </a:stretch>
          </p:blipFill>
          <p:spPr bwMode="auto">
            <a:xfrm>
              <a:off x="5562600" y="4381441"/>
              <a:ext cx="2128076" cy="1041048"/>
            </a:xfrm>
            <a:prstGeom prst="rect">
              <a:avLst/>
            </a:prstGeom>
            <a:noFill/>
            <a:ln w="9525">
              <a:noFill/>
              <a:miter lim="800000"/>
              <a:headEnd/>
              <a:tailEnd/>
            </a:ln>
          </p:spPr>
        </p:pic>
        <p:pic>
          <p:nvPicPr>
            <p:cNvPr id="43018" name="Picture 2"/>
            <p:cNvPicPr>
              <a:picLocks noChangeAspect="1" noChangeArrowheads="1"/>
            </p:cNvPicPr>
            <p:nvPr/>
          </p:nvPicPr>
          <p:blipFill>
            <a:blip r:embed="rId6" cstate="print"/>
            <a:srcRect/>
            <a:stretch>
              <a:fillRect/>
            </a:stretch>
          </p:blipFill>
          <p:spPr bwMode="auto">
            <a:xfrm>
              <a:off x="1371600" y="4078287"/>
              <a:ext cx="1628775" cy="1260122"/>
            </a:xfrm>
            <a:prstGeom prst="rect">
              <a:avLst/>
            </a:prstGeom>
            <a:noFill/>
            <a:ln w="9525">
              <a:noFill/>
              <a:miter lim="800000"/>
              <a:headEnd/>
              <a:tailEnd/>
            </a:ln>
          </p:spPr>
        </p:pic>
        <p:pic>
          <p:nvPicPr>
            <p:cNvPr id="43019" name="Picture 3"/>
            <p:cNvPicPr>
              <a:picLocks noChangeAspect="1" noChangeArrowheads="1"/>
            </p:cNvPicPr>
            <p:nvPr/>
          </p:nvPicPr>
          <p:blipFill>
            <a:blip r:embed="rId7" cstate="print"/>
            <a:srcRect/>
            <a:stretch>
              <a:fillRect/>
            </a:stretch>
          </p:blipFill>
          <p:spPr bwMode="auto">
            <a:xfrm>
              <a:off x="4724400" y="1944687"/>
              <a:ext cx="1514569" cy="1390650"/>
            </a:xfrm>
            <a:prstGeom prst="rect">
              <a:avLst/>
            </a:prstGeom>
            <a:noFill/>
            <a:ln w="9525">
              <a:noFill/>
              <a:miter lim="800000"/>
              <a:headEnd/>
              <a:tailEnd/>
            </a:ln>
          </p:spPr>
        </p:pic>
        <p:grpSp>
          <p:nvGrpSpPr>
            <p:cNvPr id="43020" name="Group 18"/>
            <p:cNvGrpSpPr>
              <a:grpSpLocks/>
            </p:cNvGrpSpPr>
            <p:nvPr/>
          </p:nvGrpSpPr>
          <p:grpSpPr bwMode="auto">
            <a:xfrm>
              <a:off x="2438400" y="1945467"/>
              <a:ext cx="1857375" cy="1382368"/>
              <a:chOff x="838200" y="4649238"/>
              <a:chExt cx="2543175" cy="1839310"/>
            </a:xfrm>
          </p:grpSpPr>
          <p:grpSp>
            <p:nvGrpSpPr>
              <p:cNvPr id="43025" name="Group 16"/>
              <p:cNvGrpSpPr>
                <a:grpSpLocks/>
              </p:cNvGrpSpPr>
              <p:nvPr/>
            </p:nvGrpSpPr>
            <p:grpSpPr bwMode="auto">
              <a:xfrm>
                <a:off x="838200" y="4800600"/>
                <a:ext cx="2543175" cy="1687948"/>
                <a:chOff x="838200" y="4800600"/>
                <a:chExt cx="2543175" cy="1687948"/>
              </a:xfrm>
            </p:grpSpPr>
            <p:pic>
              <p:nvPicPr>
                <p:cNvPr id="43027" name="Picture 4"/>
                <p:cNvPicPr>
                  <a:picLocks noChangeAspect="1" noChangeArrowheads="1"/>
                </p:cNvPicPr>
                <p:nvPr/>
              </p:nvPicPr>
              <p:blipFill>
                <a:blip r:embed="rId8" cstate="print"/>
                <a:srcRect/>
                <a:stretch>
                  <a:fillRect/>
                </a:stretch>
              </p:blipFill>
              <p:spPr bwMode="auto">
                <a:xfrm>
                  <a:off x="838200" y="4800600"/>
                  <a:ext cx="2543175" cy="1687948"/>
                </a:xfrm>
                <a:prstGeom prst="rect">
                  <a:avLst/>
                </a:prstGeom>
                <a:noFill/>
                <a:ln w="9525">
                  <a:noFill/>
                  <a:miter lim="800000"/>
                  <a:headEnd/>
                  <a:tailEnd/>
                </a:ln>
              </p:spPr>
            </p:pic>
            <p:sp>
              <p:nvSpPr>
                <p:cNvPr id="20" name="Rectangle 19"/>
                <p:cNvSpPr/>
                <p:nvPr/>
              </p:nvSpPr>
              <p:spPr>
                <a:xfrm>
                  <a:off x="839189" y="6095876"/>
                  <a:ext cx="382728" cy="382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Rectangle 17"/>
              <p:cNvSpPr/>
              <p:nvPr/>
            </p:nvSpPr>
            <p:spPr>
              <a:xfrm>
                <a:off x="1676407" y="4649236"/>
                <a:ext cx="1068449" cy="2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13" name="Straight Connector 12"/>
            <p:cNvCxnSpPr/>
            <p:nvPr/>
          </p:nvCxnSpPr>
          <p:spPr>
            <a:xfrm>
              <a:off x="3580497" y="3165100"/>
              <a:ext cx="457133" cy="3802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71959" y="4305868"/>
              <a:ext cx="762858" cy="383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5386003" y="4739751"/>
              <a:ext cx="188719" cy="165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035180" y="3250818"/>
              <a:ext cx="363356" cy="52992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1" name="Title 1"/>
          <p:cNvSpPr txBox="1">
            <a:spLocks/>
          </p:cNvSpPr>
          <p:nvPr/>
        </p:nvSpPr>
        <p:spPr bwMode="auto">
          <a:xfrm>
            <a:off x="1066800" y="5181600"/>
            <a:ext cx="8229600" cy="1143000"/>
          </a:xfrm>
          <a:prstGeom prst="rect">
            <a:avLst/>
          </a:prstGeom>
          <a:noFill/>
          <a:ln w="9525">
            <a:noFill/>
            <a:miter lim="800000"/>
            <a:headEnd/>
            <a:tailEnd/>
          </a:ln>
        </p:spPr>
        <p:txBody>
          <a:bodyPr anchor="ctr"/>
          <a:lstStyle/>
          <a:p>
            <a:pPr eaLnBrk="0" hangingPunct="0">
              <a:defRPr/>
            </a:pPr>
            <a:r>
              <a:rPr lang="en-US" sz="2400" i="1" dirty="0">
                <a:solidFill>
                  <a:schemeClr val="tx2"/>
                </a:solidFill>
                <a:latin typeface="+mj-lt"/>
                <a:ea typeface="+mj-ea"/>
                <a:cs typeface="+mj-cs"/>
              </a:rPr>
              <a:t>…..what is the telescope you use to view it?</a:t>
            </a:r>
          </a:p>
        </p:txBody>
      </p:sp>
      <p:sp>
        <p:nvSpPr>
          <p:cNvPr id="43014" name="Rectangle 21"/>
          <p:cNvSpPr>
            <a:spLocks noChangeArrowheads="1"/>
          </p:cNvSpPr>
          <p:nvPr/>
        </p:nvSpPr>
        <p:spPr bwMode="auto">
          <a:xfrm>
            <a:off x="228600" y="1447800"/>
            <a:ext cx="3811588" cy="461963"/>
          </a:xfrm>
          <a:prstGeom prst="rect">
            <a:avLst/>
          </a:prstGeom>
          <a:noFill/>
          <a:ln w="9525">
            <a:noFill/>
            <a:miter lim="800000"/>
            <a:headEnd/>
            <a:tailEnd/>
          </a:ln>
        </p:spPr>
        <p:txBody>
          <a:bodyPr wrap="none">
            <a:spAutoFit/>
          </a:bodyPr>
          <a:lstStyle/>
          <a:p>
            <a:r>
              <a:rPr lang="en-US" sz="2400" i="1">
                <a:solidFill>
                  <a:schemeClr val="tx2"/>
                </a:solidFill>
              </a:rPr>
              <a:t>Once you have a cloud…..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Some parting thoughts…..</a:t>
            </a:r>
          </a:p>
        </p:txBody>
      </p:sp>
      <p:sp>
        <p:nvSpPr>
          <p:cNvPr id="44035" name="Content Placeholder 2"/>
          <p:cNvSpPr>
            <a:spLocks noGrp="1"/>
          </p:cNvSpPr>
          <p:nvPr>
            <p:ph idx="1"/>
          </p:nvPr>
        </p:nvSpPr>
        <p:spPr>
          <a:xfrm>
            <a:off x="457200" y="1600200"/>
            <a:ext cx="4191000" cy="4525963"/>
          </a:xfrm>
        </p:spPr>
        <p:txBody>
          <a:bodyPr/>
          <a:lstStyle/>
          <a:p>
            <a:r>
              <a:rPr lang="en-US" sz="2800" smtClean="0"/>
              <a:t>The Virtual Observatory is a great idea!</a:t>
            </a:r>
          </a:p>
          <a:p>
            <a:r>
              <a:rPr lang="en-US" sz="2800" smtClean="0"/>
              <a:t>WaterML is a standard for sharing water observations data</a:t>
            </a:r>
          </a:p>
          <a:p>
            <a:r>
              <a:rPr lang="en-US" sz="2800" smtClean="0"/>
              <a:t>We in CUAHSI HIS would be happy to collaborate with the VO team</a:t>
            </a:r>
          </a:p>
          <a:p>
            <a:r>
              <a:rPr lang="en-US" sz="2800" smtClean="0"/>
              <a:t>We would like to learn from what you do</a:t>
            </a:r>
          </a:p>
        </p:txBody>
      </p:sp>
      <p:grpSp>
        <p:nvGrpSpPr>
          <p:cNvPr id="44036" name="Group 27"/>
          <p:cNvGrpSpPr>
            <a:grpSpLocks/>
          </p:cNvGrpSpPr>
          <p:nvPr/>
        </p:nvGrpSpPr>
        <p:grpSpPr bwMode="auto">
          <a:xfrm>
            <a:off x="4648200" y="1905000"/>
            <a:ext cx="4019550" cy="3200400"/>
            <a:chOff x="762000" y="990600"/>
            <a:chExt cx="7372350" cy="5678487"/>
          </a:xfrm>
        </p:grpSpPr>
        <p:pic>
          <p:nvPicPr>
            <p:cNvPr id="44037" name="Picture 7"/>
            <p:cNvPicPr>
              <a:picLocks noChangeArrowheads="1"/>
            </p:cNvPicPr>
            <p:nvPr/>
          </p:nvPicPr>
          <p:blipFill>
            <a:blip r:embed="rId2" cstate="print"/>
            <a:srcRect/>
            <a:stretch>
              <a:fillRect/>
            </a:stretch>
          </p:blipFill>
          <p:spPr bwMode="auto">
            <a:xfrm>
              <a:off x="762000" y="990600"/>
              <a:ext cx="7372350" cy="5678487"/>
            </a:xfrm>
            <a:prstGeom prst="rect">
              <a:avLst/>
            </a:prstGeom>
            <a:noFill/>
            <a:ln w="12700">
              <a:noFill/>
              <a:miter lim="800000"/>
              <a:headEnd/>
              <a:tailEnd/>
            </a:ln>
          </p:spPr>
        </p:pic>
        <p:pic>
          <p:nvPicPr>
            <p:cNvPr id="44038"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24200" y="3468687"/>
              <a:ext cx="2529682" cy="1397694"/>
            </a:xfrm>
            <a:prstGeom prst="rect">
              <a:avLst/>
            </a:prstGeom>
            <a:noFill/>
            <a:ln w="9525">
              <a:noFill/>
              <a:miter lim="800000"/>
              <a:headEnd/>
              <a:tailEnd/>
            </a:ln>
          </p:spPr>
        </p:pic>
        <p:pic>
          <p:nvPicPr>
            <p:cNvPr id="44039" name="Picture 19" descr="Chart"/>
            <p:cNvPicPr>
              <a:picLocks noChangeAspect="1" noChangeArrowheads="1"/>
            </p:cNvPicPr>
            <p:nvPr/>
          </p:nvPicPr>
          <p:blipFill>
            <a:blip r:embed="rId4" cstate="print"/>
            <a:srcRect/>
            <a:stretch>
              <a:fillRect/>
            </a:stretch>
          </p:blipFill>
          <p:spPr bwMode="auto">
            <a:xfrm>
              <a:off x="5562600" y="4381441"/>
              <a:ext cx="2128076" cy="1041048"/>
            </a:xfrm>
            <a:prstGeom prst="rect">
              <a:avLst/>
            </a:prstGeom>
            <a:noFill/>
            <a:ln w="9525">
              <a:noFill/>
              <a:miter lim="800000"/>
              <a:headEnd/>
              <a:tailEnd/>
            </a:ln>
          </p:spPr>
        </p:pic>
        <p:pic>
          <p:nvPicPr>
            <p:cNvPr id="44040" name="Picture 2"/>
            <p:cNvPicPr>
              <a:picLocks noChangeAspect="1" noChangeArrowheads="1"/>
            </p:cNvPicPr>
            <p:nvPr/>
          </p:nvPicPr>
          <p:blipFill>
            <a:blip r:embed="rId5" cstate="print"/>
            <a:srcRect/>
            <a:stretch>
              <a:fillRect/>
            </a:stretch>
          </p:blipFill>
          <p:spPr bwMode="auto">
            <a:xfrm>
              <a:off x="1371600" y="4078287"/>
              <a:ext cx="1628775" cy="1260122"/>
            </a:xfrm>
            <a:prstGeom prst="rect">
              <a:avLst/>
            </a:prstGeom>
            <a:noFill/>
            <a:ln w="9525">
              <a:noFill/>
              <a:miter lim="800000"/>
              <a:headEnd/>
              <a:tailEnd/>
            </a:ln>
          </p:spPr>
        </p:pic>
        <p:pic>
          <p:nvPicPr>
            <p:cNvPr id="44041" name="Picture 3"/>
            <p:cNvPicPr>
              <a:picLocks noChangeAspect="1" noChangeArrowheads="1"/>
            </p:cNvPicPr>
            <p:nvPr/>
          </p:nvPicPr>
          <p:blipFill>
            <a:blip r:embed="rId6" cstate="print"/>
            <a:srcRect/>
            <a:stretch>
              <a:fillRect/>
            </a:stretch>
          </p:blipFill>
          <p:spPr bwMode="auto">
            <a:xfrm>
              <a:off x="4724400" y="1944687"/>
              <a:ext cx="1514569" cy="1390650"/>
            </a:xfrm>
            <a:prstGeom prst="rect">
              <a:avLst/>
            </a:prstGeom>
            <a:noFill/>
            <a:ln w="9525">
              <a:noFill/>
              <a:miter lim="800000"/>
              <a:headEnd/>
              <a:tailEnd/>
            </a:ln>
          </p:spPr>
        </p:pic>
        <p:grpSp>
          <p:nvGrpSpPr>
            <p:cNvPr id="44042" name="Group 18"/>
            <p:cNvGrpSpPr>
              <a:grpSpLocks/>
            </p:cNvGrpSpPr>
            <p:nvPr/>
          </p:nvGrpSpPr>
          <p:grpSpPr bwMode="auto">
            <a:xfrm>
              <a:off x="2438400" y="1945464"/>
              <a:ext cx="1857375" cy="1382369"/>
              <a:chOff x="838200" y="4649236"/>
              <a:chExt cx="2543175" cy="1839312"/>
            </a:xfrm>
          </p:grpSpPr>
          <p:grpSp>
            <p:nvGrpSpPr>
              <p:cNvPr id="44047" name="Group 16"/>
              <p:cNvGrpSpPr>
                <a:grpSpLocks/>
              </p:cNvGrpSpPr>
              <p:nvPr/>
            </p:nvGrpSpPr>
            <p:grpSpPr bwMode="auto">
              <a:xfrm>
                <a:off x="838200" y="4800600"/>
                <a:ext cx="2543175" cy="1687948"/>
                <a:chOff x="838200" y="4800600"/>
                <a:chExt cx="2543175" cy="1687948"/>
              </a:xfrm>
            </p:grpSpPr>
            <p:pic>
              <p:nvPicPr>
                <p:cNvPr id="44049" name="Picture 4"/>
                <p:cNvPicPr>
                  <a:picLocks noChangeAspect="1" noChangeArrowheads="1"/>
                </p:cNvPicPr>
                <p:nvPr/>
              </p:nvPicPr>
              <p:blipFill>
                <a:blip r:embed="rId7" cstate="print"/>
                <a:srcRect/>
                <a:stretch>
                  <a:fillRect/>
                </a:stretch>
              </p:blipFill>
              <p:spPr bwMode="auto">
                <a:xfrm>
                  <a:off x="838200" y="4800600"/>
                  <a:ext cx="2543175" cy="1687948"/>
                </a:xfrm>
                <a:prstGeom prst="rect">
                  <a:avLst/>
                </a:prstGeom>
                <a:noFill/>
                <a:ln w="9525">
                  <a:noFill/>
                  <a:miter lim="800000"/>
                  <a:headEnd/>
                  <a:tailEnd/>
                </a:ln>
              </p:spPr>
            </p:pic>
            <p:sp>
              <p:nvSpPr>
                <p:cNvPr id="18" name="Rectangle 17"/>
                <p:cNvSpPr/>
                <p:nvPr/>
              </p:nvSpPr>
              <p:spPr>
                <a:xfrm>
                  <a:off x="839189" y="6095880"/>
                  <a:ext cx="382728" cy="382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 name="Rectangle 17"/>
              <p:cNvSpPr/>
              <p:nvPr/>
            </p:nvSpPr>
            <p:spPr>
              <a:xfrm>
                <a:off x="1676407" y="4649238"/>
                <a:ext cx="1068449" cy="2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11" name="Straight Connector 10"/>
            <p:cNvCxnSpPr/>
            <p:nvPr/>
          </p:nvCxnSpPr>
          <p:spPr>
            <a:xfrm>
              <a:off x="3580497" y="3165100"/>
              <a:ext cx="457133" cy="3802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71959" y="4305868"/>
              <a:ext cx="762858" cy="383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5386003" y="4739751"/>
              <a:ext cx="188719" cy="165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035180" y="3250818"/>
              <a:ext cx="363356" cy="529924"/>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8915400" cy="1143000"/>
          </a:xfrm>
        </p:spPr>
        <p:txBody>
          <a:bodyPr/>
          <a:lstStyle/>
          <a:p>
            <a:r>
              <a:rPr lang="en-US" smtClean="0"/>
              <a:t>A Virtual Observatory for Catchments</a:t>
            </a:r>
          </a:p>
        </p:txBody>
      </p:sp>
      <p:grpSp>
        <p:nvGrpSpPr>
          <p:cNvPr id="6147" name="Group 41"/>
          <p:cNvGrpSpPr>
            <a:grpSpLocks/>
          </p:cNvGrpSpPr>
          <p:nvPr/>
        </p:nvGrpSpPr>
        <p:grpSpPr bwMode="auto">
          <a:xfrm>
            <a:off x="762000" y="990600"/>
            <a:ext cx="7372350" cy="5678488"/>
            <a:chOff x="533400" y="1179513"/>
            <a:chExt cx="7372350" cy="5678487"/>
          </a:xfrm>
        </p:grpSpPr>
        <p:pic>
          <p:nvPicPr>
            <p:cNvPr id="6150" name="Picture 7"/>
            <p:cNvPicPr>
              <a:picLocks noChangeArrowheads="1"/>
            </p:cNvPicPr>
            <p:nvPr/>
          </p:nvPicPr>
          <p:blipFill>
            <a:blip r:embed="rId2" cstate="print"/>
            <a:srcRect/>
            <a:stretch>
              <a:fillRect/>
            </a:stretch>
          </p:blipFill>
          <p:spPr bwMode="auto">
            <a:xfrm>
              <a:off x="533400" y="1179513"/>
              <a:ext cx="7372350" cy="5678487"/>
            </a:xfrm>
            <a:prstGeom prst="rect">
              <a:avLst/>
            </a:prstGeom>
            <a:noFill/>
            <a:ln w="12700">
              <a:noFill/>
              <a:miter lim="800000"/>
              <a:headEnd/>
              <a:tailEnd/>
            </a:ln>
          </p:spPr>
        </p:pic>
        <p:pic>
          <p:nvPicPr>
            <p:cNvPr id="615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95600" y="3657600"/>
              <a:ext cx="2529682" cy="1397694"/>
            </a:xfrm>
            <a:prstGeom prst="rect">
              <a:avLst/>
            </a:prstGeom>
            <a:noFill/>
            <a:ln w="9525">
              <a:noFill/>
              <a:miter lim="800000"/>
              <a:headEnd/>
              <a:tailEnd/>
            </a:ln>
          </p:spPr>
        </p:pic>
        <p:pic>
          <p:nvPicPr>
            <p:cNvPr id="6152" name="Picture 19" descr="Chart"/>
            <p:cNvPicPr>
              <a:picLocks noChangeAspect="1" noChangeArrowheads="1"/>
            </p:cNvPicPr>
            <p:nvPr/>
          </p:nvPicPr>
          <p:blipFill>
            <a:blip r:embed="rId4" cstate="print"/>
            <a:srcRect/>
            <a:stretch>
              <a:fillRect/>
            </a:stretch>
          </p:blipFill>
          <p:spPr bwMode="auto">
            <a:xfrm>
              <a:off x="5334000" y="4570354"/>
              <a:ext cx="2128076" cy="1041048"/>
            </a:xfrm>
            <a:prstGeom prst="rect">
              <a:avLst/>
            </a:prstGeom>
            <a:noFill/>
            <a:ln w="9525">
              <a:noFill/>
              <a:miter lim="800000"/>
              <a:headEnd/>
              <a:tailEnd/>
            </a:ln>
          </p:spPr>
        </p:pic>
        <p:pic>
          <p:nvPicPr>
            <p:cNvPr id="6153" name="Picture 2"/>
            <p:cNvPicPr>
              <a:picLocks noChangeAspect="1" noChangeArrowheads="1"/>
            </p:cNvPicPr>
            <p:nvPr/>
          </p:nvPicPr>
          <p:blipFill>
            <a:blip r:embed="rId5" cstate="print"/>
            <a:srcRect/>
            <a:stretch>
              <a:fillRect/>
            </a:stretch>
          </p:blipFill>
          <p:spPr bwMode="auto">
            <a:xfrm>
              <a:off x="1143000" y="4267200"/>
              <a:ext cx="1628775" cy="1260122"/>
            </a:xfrm>
            <a:prstGeom prst="rect">
              <a:avLst/>
            </a:prstGeom>
            <a:noFill/>
            <a:ln w="9525">
              <a:noFill/>
              <a:miter lim="800000"/>
              <a:headEnd/>
              <a:tailEnd/>
            </a:ln>
          </p:spPr>
        </p:pic>
        <p:pic>
          <p:nvPicPr>
            <p:cNvPr id="6154" name="Picture 3"/>
            <p:cNvPicPr>
              <a:picLocks noChangeAspect="1" noChangeArrowheads="1"/>
            </p:cNvPicPr>
            <p:nvPr/>
          </p:nvPicPr>
          <p:blipFill>
            <a:blip r:embed="rId6" cstate="print"/>
            <a:srcRect/>
            <a:stretch>
              <a:fillRect/>
            </a:stretch>
          </p:blipFill>
          <p:spPr bwMode="auto">
            <a:xfrm>
              <a:off x="4495800" y="2133600"/>
              <a:ext cx="1514569" cy="1390650"/>
            </a:xfrm>
            <a:prstGeom prst="rect">
              <a:avLst/>
            </a:prstGeom>
            <a:noFill/>
            <a:ln w="9525">
              <a:noFill/>
              <a:miter lim="800000"/>
              <a:headEnd/>
              <a:tailEnd/>
            </a:ln>
          </p:spPr>
        </p:pic>
        <p:grpSp>
          <p:nvGrpSpPr>
            <p:cNvPr id="6155" name="Group 18"/>
            <p:cNvGrpSpPr>
              <a:grpSpLocks/>
            </p:cNvGrpSpPr>
            <p:nvPr/>
          </p:nvGrpSpPr>
          <p:grpSpPr bwMode="auto">
            <a:xfrm>
              <a:off x="2209800" y="2133600"/>
              <a:ext cx="1857375" cy="1383148"/>
              <a:chOff x="838200" y="4648200"/>
              <a:chExt cx="2543175" cy="1840348"/>
            </a:xfrm>
          </p:grpSpPr>
          <p:grpSp>
            <p:nvGrpSpPr>
              <p:cNvPr id="6165" name="Group 16"/>
              <p:cNvGrpSpPr>
                <a:grpSpLocks/>
              </p:cNvGrpSpPr>
              <p:nvPr/>
            </p:nvGrpSpPr>
            <p:grpSpPr bwMode="auto">
              <a:xfrm>
                <a:off x="838200" y="4800600"/>
                <a:ext cx="2543175" cy="1687948"/>
                <a:chOff x="838200" y="4800600"/>
                <a:chExt cx="2543175" cy="1687948"/>
              </a:xfrm>
            </p:grpSpPr>
            <p:pic>
              <p:nvPicPr>
                <p:cNvPr id="6167" name="Picture 4"/>
                <p:cNvPicPr>
                  <a:picLocks noChangeAspect="1" noChangeArrowheads="1"/>
                </p:cNvPicPr>
                <p:nvPr/>
              </p:nvPicPr>
              <p:blipFill>
                <a:blip r:embed="rId7" cstate="print"/>
                <a:srcRect/>
                <a:stretch>
                  <a:fillRect/>
                </a:stretch>
              </p:blipFill>
              <p:spPr bwMode="auto">
                <a:xfrm>
                  <a:off x="838200" y="4800600"/>
                  <a:ext cx="2543175" cy="1687948"/>
                </a:xfrm>
                <a:prstGeom prst="rect">
                  <a:avLst/>
                </a:prstGeom>
                <a:noFill/>
                <a:ln w="9525">
                  <a:noFill/>
                  <a:miter lim="800000"/>
                  <a:headEnd/>
                  <a:tailEnd/>
                </a:ln>
              </p:spPr>
            </p:pic>
            <p:sp>
              <p:nvSpPr>
                <p:cNvPr id="16" name="Rectangle 15"/>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Rectangle 17"/>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6156" name="TextBox 20"/>
            <p:cNvSpPr txBox="1">
              <a:spLocks noChangeArrowheads="1"/>
            </p:cNvSpPr>
            <p:nvPr/>
          </p:nvSpPr>
          <p:spPr bwMode="auto">
            <a:xfrm>
              <a:off x="3048000" y="2286000"/>
              <a:ext cx="1120820" cy="369332"/>
            </a:xfrm>
            <a:prstGeom prst="rect">
              <a:avLst/>
            </a:prstGeom>
            <a:noFill/>
            <a:ln w="9525">
              <a:noFill/>
              <a:miter lim="800000"/>
              <a:headEnd/>
              <a:tailEnd/>
            </a:ln>
          </p:spPr>
          <p:txBody>
            <a:bodyPr wrap="none">
              <a:spAutoFit/>
            </a:bodyPr>
            <a:lstStyle/>
            <a:p>
              <a:r>
                <a:rPr lang="en-US"/>
                <a:t>Modeling</a:t>
              </a:r>
            </a:p>
          </p:txBody>
        </p:sp>
        <p:sp>
          <p:nvSpPr>
            <p:cNvPr id="6157" name="TextBox 21"/>
            <p:cNvSpPr txBox="1">
              <a:spLocks noChangeArrowheads="1"/>
            </p:cNvSpPr>
            <p:nvPr/>
          </p:nvSpPr>
          <p:spPr bwMode="auto">
            <a:xfrm>
              <a:off x="1143000" y="3581400"/>
              <a:ext cx="1523999" cy="646331"/>
            </a:xfrm>
            <a:prstGeom prst="rect">
              <a:avLst/>
            </a:prstGeom>
            <a:noFill/>
            <a:ln w="9525">
              <a:noFill/>
              <a:miter lim="800000"/>
              <a:headEnd/>
              <a:tailEnd/>
            </a:ln>
          </p:spPr>
          <p:txBody>
            <a:bodyPr>
              <a:spAutoFit/>
            </a:bodyPr>
            <a:lstStyle/>
            <a:p>
              <a:pPr algn="ctr"/>
              <a:r>
                <a:rPr lang="en-US"/>
                <a:t>Weather and Climate</a:t>
              </a:r>
            </a:p>
          </p:txBody>
        </p:sp>
        <p:sp>
          <p:nvSpPr>
            <p:cNvPr id="6158" name="TextBox 22"/>
            <p:cNvSpPr txBox="1">
              <a:spLocks noChangeArrowheads="1"/>
            </p:cNvSpPr>
            <p:nvPr/>
          </p:nvSpPr>
          <p:spPr bwMode="auto">
            <a:xfrm>
              <a:off x="5715000" y="4191000"/>
              <a:ext cx="1523999" cy="369332"/>
            </a:xfrm>
            <a:prstGeom prst="rect">
              <a:avLst/>
            </a:prstGeom>
            <a:noFill/>
            <a:ln w="9525">
              <a:noFill/>
              <a:miter lim="800000"/>
              <a:headEnd/>
              <a:tailEnd/>
            </a:ln>
          </p:spPr>
          <p:txBody>
            <a:bodyPr>
              <a:spAutoFit/>
            </a:bodyPr>
            <a:lstStyle/>
            <a:p>
              <a:pPr algn="ctr"/>
              <a:r>
                <a:rPr lang="en-US"/>
                <a:t>Monitoring</a:t>
              </a:r>
            </a:p>
          </p:txBody>
        </p:sp>
        <p:sp>
          <p:nvSpPr>
            <p:cNvPr id="6159" name="TextBox 23"/>
            <p:cNvSpPr txBox="1">
              <a:spLocks noChangeArrowheads="1"/>
            </p:cNvSpPr>
            <p:nvPr/>
          </p:nvSpPr>
          <p:spPr bwMode="auto">
            <a:xfrm>
              <a:off x="5867400" y="2514600"/>
              <a:ext cx="1523999" cy="646331"/>
            </a:xfrm>
            <a:prstGeom prst="rect">
              <a:avLst/>
            </a:prstGeom>
            <a:noFill/>
            <a:ln w="9525">
              <a:noFill/>
              <a:miter lim="800000"/>
              <a:headEnd/>
              <a:tailEnd/>
            </a:ln>
          </p:spPr>
          <p:txBody>
            <a:bodyPr>
              <a:spAutoFit/>
            </a:bodyPr>
            <a:lstStyle/>
            <a:p>
              <a:pPr algn="ctr"/>
              <a:r>
                <a:rPr lang="en-US"/>
                <a:t>Remote Sensing</a:t>
              </a:r>
            </a:p>
          </p:txBody>
        </p:sp>
        <p:sp>
          <p:nvSpPr>
            <p:cNvPr id="6160" name="TextBox 24"/>
            <p:cNvSpPr txBox="1">
              <a:spLocks noChangeArrowheads="1"/>
            </p:cNvSpPr>
            <p:nvPr/>
          </p:nvSpPr>
          <p:spPr bwMode="auto">
            <a:xfrm>
              <a:off x="3276600" y="4876800"/>
              <a:ext cx="1300356" cy="369332"/>
            </a:xfrm>
            <a:prstGeom prst="rect">
              <a:avLst/>
            </a:prstGeom>
            <a:noFill/>
            <a:ln w="9525">
              <a:noFill/>
              <a:miter lim="800000"/>
              <a:headEnd/>
              <a:tailEnd/>
            </a:ln>
          </p:spPr>
          <p:txBody>
            <a:bodyPr wrap="none">
              <a:spAutoFit/>
            </a:bodyPr>
            <a:lstStyle/>
            <a:p>
              <a:r>
                <a:rPr lang="en-US"/>
                <a:t>Catchment</a:t>
              </a:r>
            </a:p>
          </p:txBody>
        </p:sp>
        <p:cxnSp>
          <p:nvCxnSpPr>
            <p:cNvPr id="27" name="Straight Connector 26"/>
            <p:cNvCxnSpPr/>
            <p:nvPr/>
          </p:nvCxnSpPr>
          <p:spPr>
            <a:xfrm>
              <a:off x="3352800" y="3352801"/>
              <a:ext cx="45720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43200" y="4495800"/>
              <a:ext cx="76200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156993" y="4928394"/>
              <a:ext cx="188913" cy="165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6867" idx="2"/>
            </p:cNvCxnSpPr>
            <p:nvPr/>
          </p:nvCxnSpPr>
          <p:spPr>
            <a:xfrm rot="5400000">
              <a:off x="4807744" y="3440907"/>
              <a:ext cx="361950" cy="52863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076" name="TextBox 40"/>
          <p:cNvSpPr txBox="1">
            <a:spLocks noChangeArrowheads="1"/>
          </p:cNvSpPr>
          <p:nvPr/>
        </p:nvSpPr>
        <p:spPr bwMode="auto">
          <a:xfrm>
            <a:off x="88900" y="838200"/>
            <a:ext cx="3721100" cy="830263"/>
          </a:xfrm>
          <a:prstGeom prst="rect">
            <a:avLst/>
          </a:prstGeom>
          <a:noFill/>
          <a:ln w="9525">
            <a:noFill/>
            <a:miter lim="800000"/>
            <a:headEnd/>
            <a:tailEnd/>
          </a:ln>
        </p:spPr>
        <p:txBody>
          <a:bodyPr>
            <a:spAutoFit/>
          </a:bodyPr>
          <a:lstStyle/>
          <a:p>
            <a:pPr>
              <a:defRPr/>
            </a:pPr>
            <a:r>
              <a:rPr lang="en-US" sz="2400" i="1" dirty="0">
                <a:solidFill>
                  <a:schemeClr val="tx2"/>
                </a:solidFill>
                <a:latin typeface="+mn-lt"/>
              </a:rPr>
              <a:t>Accessing and synthesizing data and models ……</a:t>
            </a:r>
          </a:p>
        </p:txBody>
      </p:sp>
      <p:sp>
        <p:nvSpPr>
          <p:cNvPr id="3077" name="TextBox 42"/>
          <p:cNvSpPr txBox="1">
            <a:spLocks noChangeArrowheads="1"/>
          </p:cNvSpPr>
          <p:nvPr/>
        </p:nvSpPr>
        <p:spPr bwMode="auto">
          <a:xfrm>
            <a:off x="5334000" y="6248400"/>
            <a:ext cx="3679825" cy="461963"/>
          </a:xfrm>
          <a:prstGeom prst="rect">
            <a:avLst/>
          </a:prstGeom>
          <a:noFill/>
          <a:ln w="9525">
            <a:noFill/>
            <a:miter lim="800000"/>
            <a:headEnd/>
            <a:tailEnd/>
          </a:ln>
        </p:spPr>
        <p:txBody>
          <a:bodyPr wrap="none">
            <a:spAutoFit/>
          </a:bodyPr>
          <a:lstStyle/>
          <a:p>
            <a:pPr>
              <a:defRPr/>
            </a:pPr>
            <a:r>
              <a:rPr lang="en-US" sz="2400" i="1" dirty="0">
                <a:solidFill>
                  <a:schemeClr val="tx2"/>
                </a:solidFill>
                <a:latin typeface="+mn-lt"/>
              </a:rPr>
              <a:t>…… doing this in “the cloud”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304800"/>
            <a:ext cx="8686800" cy="1143000"/>
          </a:xfrm>
        </p:spPr>
        <p:txBody>
          <a:bodyPr/>
          <a:lstStyle/>
          <a:p>
            <a:r>
              <a:rPr lang="en-US" smtClean="0"/>
              <a:t>What is “the cloud”?</a:t>
            </a:r>
            <a:br>
              <a:rPr lang="en-US" smtClean="0"/>
            </a:br>
            <a:r>
              <a:rPr lang="en-US" sz="2400" i="1" u="sng" smtClean="0">
                <a:solidFill>
                  <a:schemeClr val="tx2"/>
                </a:solidFill>
              </a:rPr>
              <a:t>Networks</a:t>
            </a:r>
            <a:r>
              <a:rPr lang="en-US" sz="2400" i="1" smtClean="0">
                <a:solidFill>
                  <a:schemeClr val="tx2"/>
                </a:solidFill>
              </a:rPr>
              <a:t> of computers connected through the web ……. </a:t>
            </a:r>
          </a:p>
        </p:txBody>
      </p:sp>
      <p:sp>
        <p:nvSpPr>
          <p:cNvPr id="7171" name="Content Placeholder 2"/>
          <p:cNvSpPr>
            <a:spLocks noGrp="1"/>
          </p:cNvSpPr>
          <p:nvPr>
            <p:ph idx="1"/>
          </p:nvPr>
        </p:nvSpPr>
        <p:spPr>
          <a:xfrm>
            <a:off x="457200" y="1524000"/>
            <a:ext cx="8229600" cy="4525963"/>
          </a:xfrm>
        </p:spPr>
        <p:txBody>
          <a:bodyPr/>
          <a:lstStyle/>
          <a:p>
            <a:r>
              <a:rPr lang="en-US" smtClean="0"/>
              <a:t>Everything is a </a:t>
            </a:r>
            <a:r>
              <a:rPr lang="en-US" smtClean="0">
                <a:solidFill>
                  <a:srgbClr val="FF0000"/>
                </a:solidFill>
              </a:rPr>
              <a:t>service</a:t>
            </a:r>
          </a:p>
          <a:p>
            <a:pPr lvl="1"/>
            <a:r>
              <a:rPr lang="en-US" smtClean="0"/>
              <a:t>Data, models, visualization, ……</a:t>
            </a:r>
          </a:p>
          <a:p>
            <a:r>
              <a:rPr lang="en-US" smtClean="0"/>
              <a:t>A service receives </a:t>
            </a:r>
            <a:r>
              <a:rPr lang="en-US" smtClean="0">
                <a:solidFill>
                  <a:srgbClr val="FF0000"/>
                </a:solidFill>
              </a:rPr>
              <a:t>requests</a:t>
            </a:r>
            <a:r>
              <a:rPr lang="en-US" smtClean="0"/>
              <a:t> and provides</a:t>
            </a:r>
            <a:r>
              <a:rPr lang="en-US" smtClean="0">
                <a:solidFill>
                  <a:srgbClr val="FF0000"/>
                </a:solidFill>
              </a:rPr>
              <a:t> responses</a:t>
            </a:r>
            <a:r>
              <a:rPr lang="en-US" smtClean="0"/>
              <a:t> using web standards (WSDL)</a:t>
            </a:r>
          </a:p>
          <a:p>
            <a:r>
              <a:rPr lang="en-US" smtClean="0"/>
              <a:t>It uses customized </a:t>
            </a:r>
            <a:r>
              <a:rPr lang="en-US" smtClean="0">
                <a:solidFill>
                  <a:srgbClr val="FF0000"/>
                </a:solidFill>
              </a:rPr>
              <a:t>web languages</a:t>
            </a:r>
          </a:p>
          <a:p>
            <a:pPr lvl="1"/>
            <a:r>
              <a:rPr lang="en-US" smtClean="0">
                <a:solidFill>
                  <a:srgbClr val="FF0000"/>
                </a:solidFill>
              </a:rPr>
              <a:t>HTML </a:t>
            </a:r>
            <a:r>
              <a:rPr lang="en-US" smtClean="0"/>
              <a:t>(HyperText Markup Language) for text and pictures</a:t>
            </a:r>
          </a:p>
          <a:p>
            <a:pPr lvl="1"/>
            <a:r>
              <a:rPr lang="en-US" smtClean="0">
                <a:solidFill>
                  <a:srgbClr val="FF0000"/>
                </a:solidFill>
              </a:rPr>
              <a:t>WaterML</a:t>
            </a:r>
            <a:r>
              <a:rPr lang="en-US" smtClean="0"/>
              <a:t> for water time series  (CUAHSI)</a:t>
            </a:r>
          </a:p>
          <a:p>
            <a:pPr lvl="1"/>
            <a:r>
              <a:rPr lang="en-US" smtClean="0">
                <a:solidFill>
                  <a:srgbClr val="FF0000"/>
                </a:solidFill>
              </a:rPr>
              <a:t>GML</a:t>
            </a:r>
            <a:r>
              <a:rPr lang="en-US" smtClean="0"/>
              <a:t> for geospatial coverages  (OGC)</a:t>
            </a:r>
          </a:p>
        </p:txBody>
      </p:sp>
      <p:sp>
        <p:nvSpPr>
          <p:cNvPr id="4" name="Rectangle 3"/>
          <p:cNvSpPr/>
          <p:nvPr/>
        </p:nvSpPr>
        <p:spPr>
          <a:xfrm>
            <a:off x="3505200" y="6248400"/>
            <a:ext cx="5410200" cy="461963"/>
          </a:xfrm>
          <a:prstGeom prst="rect">
            <a:avLst/>
          </a:prstGeom>
        </p:spPr>
        <p:txBody>
          <a:bodyPr>
            <a:spAutoFit/>
          </a:bodyPr>
          <a:lstStyle/>
          <a:p>
            <a:pPr>
              <a:defRPr/>
            </a:pPr>
            <a:r>
              <a:rPr lang="en-US" sz="2400" i="1" dirty="0">
                <a:solidFill>
                  <a:schemeClr val="tx2"/>
                </a:solidFill>
                <a:latin typeface="+mn-lt"/>
              </a:rPr>
              <a:t>….. supporting a wide range of users</a:t>
            </a:r>
            <a:endParaRPr lang="en-US" sz="2400" dirty="0">
              <a:solidFill>
                <a:schemeClr val="tx2"/>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5"/>
          <p:cNvSpPr txBox="1">
            <a:spLocks noChangeArrowheads="1"/>
          </p:cNvSpPr>
          <p:nvPr/>
        </p:nvSpPr>
        <p:spPr bwMode="auto">
          <a:xfrm>
            <a:off x="4227513" y="5735638"/>
            <a:ext cx="1417637" cy="584200"/>
          </a:xfrm>
          <a:prstGeom prst="rect">
            <a:avLst/>
          </a:prstGeom>
          <a:noFill/>
          <a:ln w="9525">
            <a:noFill/>
            <a:miter lim="800000"/>
            <a:headEnd/>
            <a:tailEnd/>
          </a:ln>
        </p:spPr>
        <p:txBody>
          <a:bodyPr wrap="none">
            <a:spAutoFit/>
          </a:bodyPr>
          <a:lstStyle/>
          <a:p>
            <a:pPr algn="ctr"/>
            <a:r>
              <a:rPr lang="en-US" sz="1600"/>
              <a:t>Text, Pictures</a:t>
            </a:r>
          </a:p>
          <a:p>
            <a:pPr algn="ctr"/>
            <a:r>
              <a:rPr lang="en-US" sz="1600"/>
              <a:t>in HTML</a:t>
            </a:r>
          </a:p>
        </p:txBody>
      </p:sp>
      <p:sp>
        <p:nvSpPr>
          <p:cNvPr id="8195" name="Title 1"/>
          <p:cNvSpPr>
            <a:spLocks noGrp="1"/>
          </p:cNvSpPr>
          <p:nvPr>
            <p:ph type="title"/>
          </p:nvPr>
        </p:nvSpPr>
        <p:spPr/>
        <p:txBody>
          <a:bodyPr/>
          <a:lstStyle/>
          <a:p>
            <a:r>
              <a:rPr lang="en-US" smtClean="0"/>
              <a:t>How does the internet work?</a:t>
            </a:r>
          </a:p>
        </p:txBody>
      </p:sp>
      <p:sp>
        <p:nvSpPr>
          <p:cNvPr id="3" name="Slide Number Placeholder 2"/>
          <p:cNvSpPr>
            <a:spLocks noGrp="1"/>
          </p:cNvSpPr>
          <p:nvPr>
            <p:ph type="sldNum" sz="quarter" idx="12"/>
          </p:nvPr>
        </p:nvSpPr>
        <p:spPr/>
        <p:txBody>
          <a:bodyPr/>
          <a:lstStyle/>
          <a:p>
            <a:pPr>
              <a:defRPr/>
            </a:pPr>
            <a:fld id="{C3F585D4-89D8-4819-BBBE-039D8750060B}" type="slidenum">
              <a:rPr lang="en-US" smtClean="0"/>
              <a:pPr>
                <a:defRPr/>
              </a:pPr>
              <a:t>7</a:t>
            </a:fld>
            <a:endParaRPr lang="en-US"/>
          </a:p>
        </p:txBody>
      </p:sp>
      <p:sp>
        <p:nvSpPr>
          <p:cNvPr id="5" name="TextBox 4"/>
          <p:cNvSpPr txBox="1"/>
          <p:nvPr/>
        </p:nvSpPr>
        <p:spPr>
          <a:xfrm>
            <a:off x="3505200" y="3276600"/>
            <a:ext cx="3536950" cy="461963"/>
          </a:xfrm>
          <a:prstGeom prst="rect">
            <a:avLst/>
          </a:prstGeom>
          <a:noFill/>
        </p:spPr>
        <p:txBody>
          <a:bodyPr wrap="none">
            <a:spAutoFit/>
          </a:bodyPr>
          <a:lstStyle/>
          <a:p>
            <a:pPr>
              <a:defRPr/>
            </a:pPr>
            <a:r>
              <a:rPr lang="en-US" sz="2400" i="1" dirty="0">
                <a:solidFill>
                  <a:schemeClr val="tx2"/>
                </a:solidFill>
                <a:latin typeface="+mn-lt"/>
              </a:rPr>
              <a:t>…..this is how it works now</a:t>
            </a:r>
          </a:p>
        </p:txBody>
      </p:sp>
      <p:sp>
        <p:nvSpPr>
          <p:cNvPr id="6" name="TextBox 5"/>
          <p:cNvSpPr txBox="1"/>
          <p:nvPr/>
        </p:nvSpPr>
        <p:spPr>
          <a:xfrm>
            <a:off x="533400" y="1524000"/>
            <a:ext cx="3668713" cy="461963"/>
          </a:xfrm>
          <a:prstGeom prst="rect">
            <a:avLst/>
          </a:prstGeom>
          <a:noFill/>
        </p:spPr>
        <p:txBody>
          <a:bodyPr wrap="none">
            <a:spAutoFit/>
          </a:bodyPr>
          <a:lstStyle/>
          <a:p>
            <a:pPr>
              <a:defRPr/>
            </a:pPr>
            <a:r>
              <a:rPr lang="en-US" sz="2400" i="1" dirty="0">
                <a:solidFill>
                  <a:schemeClr val="tx2"/>
                </a:solidFill>
                <a:latin typeface="+mn-lt"/>
              </a:rPr>
              <a:t>This is how it got started …..</a:t>
            </a:r>
          </a:p>
        </p:txBody>
      </p:sp>
      <p:sp>
        <p:nvSpPr>
          <p:cNvPr id="8199" name="TextBox 7"/>
          <p:cNvSpPr txBox="1">
            <a:spLocks noChangeArrowheads="1"/>
          </p:cNvSpPr>
          <p:nvPr/>
        </p:nvSpPr>
        <p:spPr bwMode="auto">
          <a:xfrm>
            <a:off x="914400" y="2362200"/>
            <a:ext cx="16176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Web servers</a:t>
            </a:r>
          </a:p>
        </p:txBody>
      </p:sp>
      <p:sp>
        <p:nvSpPr>
          <p:cNvPr id="8200" name="TextBox 8"/>
          <p:cNvSpPr txBox="1">
            <a:spLocks noChangeArrowheads="1"/>
          </p:cNvSpPr>
          <p:nvPr/>
        </p:nvSpPr>
        <p:spPr bwMode="auto">
          <a:xfrm>
            <a:off x="3962400" y="2362200"/>
            <a:ext cx="197961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Mosaic browser</a:t>
            </a:r>
          </a:p>
        </p:txBody>
      </p:sp>
      <p:cxnSp>
        <p:nvCxnSpPr>
          <p:cNvPr id="11" name="Straight Arrow Connector 10"/>
          <p:cNvCxnSpPr>
            <a:stCxn id="8199" idx="3"/>
            <a:endCxn id="8200" idx="1"/>
          </p:cNvCxnSpPr>
          <p:nvPr/>
        </p:nvCxnSpPr>
        <p:spPr>
          <a:xfrm>
            <a:off x="2532063" y="2562225"/>
            <a:ext cx="1430337"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202" name="TextBox 11"/>
          <p:cNvSpPr txBox="1">
            <a:spLocks noChangeArrowheads="1"/>
          </p:cNvSpPr>
          <p:nvPr/>
        </p:nvSpPr>
        <p:spPr bwMode="auto">
          <a:xfrm>
            <a:off x="2551113" y="2273300"/>
            <a:ext cx="1417637" cy="584200"/>
          </a:xfrm>
          <a:prstGeom prst="rect">
            <a:avLst/>
          </a:prstGeom>
          <a:noFill/>
          <a:ln w="9525">
            <a:noFill/>
            <a:miter lim="800000"/>
            <a:headEnd/>
            <a:tailEnd/>
          </a:ln>
        </p:spPr>
        <p:txBody>
          <a:bodyPr wrap="none">
            <a:spAutoFit/>
          </a:bodyPr>
          <a:lstStyle/>
          <a:p>
            <a:pPr algn="ctr"/>
            <a:r>
              <a:rPr lang="en-US" sz="1600"/>
              <a:t>Text, Pictures</a:t>
            </a:r>
          </a:p>
          <a:p>
            <a:pPr algn="ctr"/>
            <a:r>
              <a:rPr lang="en-US" sz="1600"/>
              <a:t>in HTML</a:t>
            </a:r>
          </a:p>
        </p:txBody>
      </p:sp>
      <p:sp>
        <p:nvSpPr>
          <p:cNvPr id="8203" name="TextBox 12"/>
          <p:cNvSpPr txBox="1">
            <a:spLocks noChangeArrowheads="1"/>
          </p:cNvSpPr>
          <p:nvPr/>
        </p:nvSpPr>
        <p:spPr bwMode="auto">
          <a:xfrm>
            <a:off x="2590800" y="5805488"/>
            <a:ext cx="16176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Web servers</a:t>
            </a:r>
          </a:p>
        </p:txBody>
      </p:sp>
      <p:sp>
        <p:nvSpPr>
          <p:cNvPr id="8204" name="TextBox 13"/>
          <p:cNvSpPr txBox="1">
            <a:spLocks noChangeArrowheads="1"/>
          </p:cNvSpPr>
          <p:nvPr/>
        </p:nvSpPr>
        <p:spPr bwMode="auto">
          <a:xfrm>
            <a:off x="5791200" y="5805488"/>
            <a:ext cx="30019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Firefox, Internet Explorer</a:t>
            </a:r>
          </a:p>
        </p:txBody>
      </p:sp>
      <p:cxnSp>
        <p:nvCxnSpPr>
          <p:cNvPr id="15" name="Straight Arrow Connector 14"/>
          <p:cNvCxnSpPr>
            <a:stCxn id="8203" idx="3"/>
            <a:endCxn id="8204" idx="1"/>
          </p:cNvCxnSpPr>
          <p:nvPr/>
        </p:nvCxnSpPr>
        <p:spPr>
          <a:xfrm>
            <a:off x="4208463" y="6005513"/>
            <a:ext cx="1582737"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206" name="TextBox 16"/>
          <p:cNvSpPr txBox="1">
            <a:spLocks noChangeArrowheads="1"/>
          </p:cNvSpPr>
          <p:nvPr/>
        </p:nvSpPr>
        <p:spPr bwMode="auto">
          <a:xfrm>
            <a:off x="4037013" y="3957638"/>
            <a:ext cx="2527300"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Google, Yahoo, Bing</a:t>
            </a:r>
          </a:p>
        </p:txBody>
      </p:sp>
      <p:cxnSp>
        <p:nvCxnSpPr>
          <p:cNvPr id="18" name="Straight Arrow Connector 17"/>
          <p:cNvCxnSpPr>
            <a:stCxn id="8206" idx="2"/>
            <a:endCxn id="8204" idx="0"/>
          </p:cNvCxnSpPr>
          <p:nvPr/>
        </p:nvCxnSpPr>
        <p:spPr>
          <a:xfrm rot="16200000" flipH="1">
            <a:off x="5572919" y="4085432"/>
            <a:ext cx="1447800" cy="19923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203" idx="0"/>
            <a:endCxn id="8206" idx="2"/>
          </p:cNvCxnSpPr>
          <p:nvPr/>
        </p:nvCxnSpPr>
        <p:spPr>
          <a:xfrm rot="5400000" flipH="1" flipV="1">
            <a:off x="3626644" y="4131469"/>
            <a:ext cx="1447800" cy="19002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48000" y="4872335"/>
            <a:ext cx="2044149" cy="338554"/>
          </a:xfrm>
          <a:prstGeom prst="rect">
            <a:avLst/>
          </a:prstGeom>
          <a:noFill/>
          <a:scene3d>
            <a:camera prst="orthographicFront">
              <a:rot lat="0" lon="0" rev="2280000"/>
            </a:camera>
            <a:lightRig rig="threePt" dir="t"/>
          </a:scene3d>
        </p:spPr>
        <p:txBody>
          <a:bodyPr wrap="none">
            <a:spAutoFit/>
          </a:bodyPr>
          <a:lstStyle/>
          <a:p>
            <a:pPr>
              <a:defRPr/>
            </a:pPr>
            <a:r>
              <a:rPr lang="en-US" sz="1600" dirty="0">
                <a:latin typeface="Arial" pitchFamily="34" charset="0"/>
              </a:rPr>
              <a:t>Metadata harvesting</a:t>
            </a:r>
          </a:p>
        </p:txBody>
      </p:sp>
      <p:sp>
        <p:nvSpPr>
          <p:cNvPr id="23" name="TextBox 22"/>
          <p:cNvSpPr txBox="1"/>
          <p:nvPr/>
        </p:nvSpPr>
        <p:spPr>
          <a:xfrm>
            <a:off x="5791200" y="4872335"/>
            <a:ext cx="1677062" cy="338554"/>
          </a:xfrm>
          <a:prstGeom prst="rect">
            <a:avLst/>
          </a:prstGeom>
          <a:noFill/>
          <a:scene3d>
            <a:camera prst="orthographicFront">
              <a:rot lat="0" lon="0" rev="19499999"/>
            </a:camera>
            <a:lightRig rig="threePt" dir="t"/>
          </a:scene3d>
        </p:spPr>
        <p:txBody>
          <a:bodyPr wrap="none">
            <a:spAutoFit/>
          </a:bodyPr>
          <a:lstStyle/>
          <a:p>
            <a:pPr>
              <a:defRPr/>
            </a:pPr>
            <a:r>
              <a:rPr lang="en-US" sz="1600" dirty="0">
                <a:latin typeface="Arial" pitchFamily="34" charset="0"/>
              </a:rPr>
              <a:t>Search Services</a:t>
            </a:r>
          </a:p>
        </p:txBody>
      </p:sp>
      <p:grpSp>
        <p:nvGrpSpPr>
          <p:cNvPr id="2" name="Group 37"/>
          <p:cNvGrpSpPr>
            <a:grpSpLocks/>
          </p:cNvGrpSpPr>
          <p:nvPr/>
        </p:nvGrpSpPr>
        <p:grpSpPr bwMode="auto">
          <a:xfrm>
            <a:off x="228600" y="3962400"/>
            <a:ext cx="7924800" cy="2686050"/>
            <a:chOff x="228600" y="3962400"/>
            <a:chExt cx="7924800" cy="2686110"/>
          </a:xfrm>
        </p:grpSpPr>
        <p:sp>
          <p:nvSpPr>
            <p:cNvPr id="8212" name="TextBox 33"/>
            <p:cNvSpPr txBox="1">
              <a:spLocks noChangeArrowheads="1"/>
            </p:cNvSpPr>
            <p:nvPr/>
          </p:nvSpPr>
          <p:spPr bwMode="auto">
            <a:xfrm>
              <a:off x="228600" y="4419600"/>
              <a:ext cx="3124200" cy="1015686"/>
            </a:xfrm>
            <a:prstGeom prst="rect">
              <a:avLst/>
            </a:prstGeom>
            <a:noFill/>
            <a:ln w="9525">
              <a:noFill/>
              <a:miter lim="800000"/>
              <a:headEnd/>
              <a:tailEnd/>
            </a:ln>
          </p:spPr>
          <p:txBody>
            <a:bodyPr>
              <a:spAutoFit/>
            </a:bodyPr>
            <a:lstStyle/>
            <a:p>
              <a:pPr algn="ctr"/>
              <a:r>
                <a:rPr lang="en-US" sz="2000">
                  <a:solidFill>
                    <a:srgbClr val="FF0000"/>
                  </a:solidFill>
                </a:rPr>
                <a:t>Three key components linked by services and a common language</a:t>
              </a:r>
            </a:p>
          </p:txBody>
        </p:sp>
        <p:sp>
          <p:nvSpPr>
            <p:cNvPr id="8213" name="TextBox 34"/>
            <p:cNvSpPr txBox="1">
              <a:spLocks noChangeArrowheads="1"/>
            </p:cNvSpPr>
            <p:nvPr/>
          </p:nvSpPr>
          <p:spPr bwMode="auto">
            <a:xfrm>
              <a:off x="6400800" y="3962400"/>
              <a:ext cx="1752600" cy="400110"/>
            </a:xfrm>
            <a:prstGeom prst="rect">
              <a:avLst/>
            </a:prstGeom>
            <a:noFill/>
            <a:ln w="9525">
              <a:noFill/>
              <a:miter lim="800000"/>
              <a:headEnd/>
              <a:tailEnd/>
            </a:ln>
          </p:spPr>
          <p:txBody>
            <a:bodyPr>
              <a:spAutoFit/>
            </a:bodyPr>
            <a:lstStyle/>
            <a:p>
              <a:pPr algn="ctr"/>
              <a:r>
                <a:rPr lang="en-US" sz="2000">
                  <a:solidFill>
                    <a:srgbClr val="FF0000"/>
                  </a:solidFill>
                </a:rPr>
                <a:t>Catalog</a:t>
              </a:r>
            </a:p>
          </p:txBody>
        </p:sp>
        <p:sp>
          <p:nvSpPr>
            <p:cNvPr id="8214" name="TextBox 35"/>
            <p:cNvSpPr txBox="1">
              <a:spLocks noChangeArrowheads="1"/>
            </p:cNvSpPr>
            <p:nvPr/>
          </p:nvSpPr>
          <p:spPr bwMode="auto">
            <a:xfrm>
              <a:off x="6400800" y="6248400"/>
              <a:ext cx="1752600" cy="400110"/>
            </a:xfrm>
            <a:prstGeom prst="rect">
              <a:avLst/>
            </a:prstGeom>
            <a:noFill/>
            <a:ln w="9525">
              <a:noFill/>
              <a:miter lim="800000"/>
              <a:headEnd/>
              <a:tailEnd/>
            </a:ln>
          </p:spPr>
          <p:txBody>
            <a:bodyPr>
              <a:spAutoFit/>
            </a:bodyPr>
            <a:lstStyle/>
            <a:p>
              <a:pPr algn="ctr"/>
              <a:r>
                <a:rPr lang="en-US" sz="2000">
                  <a:solidFill>
                    <a:srgbClr val="FF0000"/>
                  </a:solidFill>
                </a:rPr>
                <a:t>User</a:t>
              </a:r>
            </a:p>
          </p:txBody>
        </p:sp>
        <p:sp>
          <p:nvSpPr>
            <p:cNvPr id="8215" name="TextBox 36"/>
            <p:cNvSpPr txBox="1">
              <a:spLocks noChangeArrowheads="1"/>
            </p:cNvSpPr>
            <p:nvPr/>
          </p:nvSpPr>
          <p:spPr bwMode="auto">
            <a:xfrm>
              <a:off x="2438400" y="6172200"/>
              <a:ext cx="1752600" cy="400110"/>
            </a:xfrm>
            <a:prstGeom prst="rect">
              <a:avLst/>
            </a:prstGeom>
            <a:noFill/>
            <a:ln w="9525">
              <a:noFill/>
              <a:miter lim="800000"/>
              <a:headEnd/>
              <a:tailEnd/>
            </a:ln>
          </p:spPr>
          <p:txBody>
            <a:bodyPr>
              <a:spAutoFit/>
            </a:bodyPr>
            <a:lstStyle/>
            <a:p>
              <a:pPr algn="ctr"/>
              <a:r>
                <a:rPr lang="en-US" sz="2000">
                  <a:solidFill>
                    <a:srgbClr val="FF0000"/>
                  </a:solidFill>
                </a:rPr>
                <a:t>Server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What has CUAHSI Done?</a:t>
            </a:r>
          </a:p>
        </p:txBody>
      </p:sp>
      <p:sp>
        <p:nvSpPr>
          <p:cNvPr id="6" name="TextBox 5"/>
          <p:cNvSpPr txBox="1"/>
          <p:nvPr/>
        </p:nvSpPr>
        <p:spPr>
          <a:xfrm>
            <a:off x="381000" y="1447800"/>
            <a:ext cx="4765675" cy="461963"/>
          </a:xfrm>
          <a:prstGeom prst="rect">
            <a:avLst/>
          </a:prstGeom>
          <a:noFill/>
        </p:spPr>
        <p:txBody>
          <a:bodyPr wrap="none">
            <a:spAutoFit/>
          </a:bodyPr>
          <a:lstStyle/>
          <a:p>
            <a:pPr>
              <a:defRPr/>
            </a:pPr>
            <a:r>
              <a:rPr lang="en-US" sz="2400" i="1" dirty="0">
                <a:solidFill>
                  <a:schemeClr val="tx2"/>
                </a:solidFill>
                <a:latin typeface="+mn-lt"/>
              </a:rPr>
              <a:t>Taken the internet services model …..</a:t>
            </a:r>
          </a:p>
        </p:txBody>
      </p:sp>
      <p:grpSp>
        <p:nvGrpSpPr>
          <p:cNvPr id="9220" name="Group 26"/>
          <p:cNvGrpSpPr>
            <a:grpSpLocks/>
          </p:cNvGrpSpPr>
          <p:nvPr/>
        </p:nvGrpSpPr>
        <p:grpSpPr bwMode="auto">
          <a:xfrm>
            <a:off x="381000" y="2057400"/>
            <a:ext cx="3000375" cy="1590675"/>
            <a:chOff x="2133640" y="3957935"/>
            <a:chExt cx="4179989" cy="2347216"/>
          </a:xfrm>
        </p:grpSpPr>
        <p:sp>
          <p:nvSpPr>
            <p:cNvPr id="9232" name="TextBox 12"/>
            <p:cNvSpPr txBox="1">
              <a:spLocks noChangeArrowheads="1"/>
            </p:cNvSpPr>
            <p:nvPr/>
          </p:nvSpPr>
          <p:spPr bwMode="auto">
            <a:xfrm>
              <a:off x="2133640" y="5805773"/>
              <a:ext cx="1099051"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Server</a:t>
              </a:r>
            </a:p>
          </p:txBody>
        </p:sp>
        <p:sp>
          <p:nvSpPr>
            <p:cNvPr id="9233" name="TextBox 13"/>
            <p:cNvSpPr txBox="1">
              <a:spLocks noChangeArrowheads="1"/>
            </p:cNvSpPr>
            <p:nvPr/>
          </p:nvSpPr>
          <p:spPr bwMode="auto">
            <a:xfrm>
              <a:off x="5453503" y="5805773"/>
              <a:ext cx="860126"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User</a:t>
              </a:r>
            </a:p>
          </p:txBody>
        </p:sp>
        <p:cxnSp>
          <p:nvCxnSpPr>
            <p:cNvPr id="15" name="Straight Arrow Connector 14"/>
            <p:cNvCxnSpPr>
              <a:stCxn id="9232" idx="3"/>
              <a:endCxn id="9233" idx="1"/>
            </p:cNvCxnSpPr>
            <p:nvPr/>
          </p:nvCxnSpPr>
          <p:spPr>
            <a:xfrm>
              <a:off x="3232823" y="6054501"/>
              <a:ext cx="2220481" cy="234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235" name="TextBox 16"/>
            <p:cNvSpPr txBox="1">
              <a:spLocks noChangeArrowheads="1"/>
            </p:cNvSpPr>
            <p:nvPr/>
          </p:nvSpPr>
          <p:spPr bwMode="auto">
            <a:xfrm>
              <a:off x="3509932" y="3957935"/>
              <a:ext cx="1239724"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Catalog</a:t>
              </a:r>
            </a:p>
          </p:txBody>
        </p:sp>
        <p:cxnSp>
          <p:nvCxnSpPr>
            <p:cNvPr id="18" name="Straight Arrow Connector 17"/>
            <p:cNvCxnSpPr>
              <a:stCxn id="9235" idx="2"/>
              <a:endCxn id="9233" idx="0"/>
            </p:cNvCxnSpPr>
            <p:nvPr/>
          </p:nvCxnSpPr>
          <p:spPr>
            <a:xfrm rot="16200000" flipH="1">
              <a:off x="4333011" y="4254630"/>
              <a:ext cx="1349298" cy="17538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232" idx="0"/>
              <a:endCxn id="9235" idx="2"/>
            </p:cNvCxnSpPr>
            <p:nvPr/>
          </p:nvCxnSpPr>
          <p:spPr>
            <a:xfrm rot="5400000" flipH="1" flipV="1">
              <a:off x="2731788" y="4407232"/>
              <a:ext cx="1349298" cy="144862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9221" name="Group 20"/>
          <p:cNvGrpSpPr>
            <a:grpSpLocks/>
          </p:cNvGrpSpPr>
          <p:nvPr/>
        </p:nvGrpSpPr>
        <p:grpSpPr bwMode="auto">
          <a:xfrm>
            <a:off x="76200" y="3657600"/>
            <a:ext cx="9067800" cy="2971800"/>
            <a:chOff x="76200" y="3581400"/>
            <a:chExt cx="9067800" cy="2971800"/>
          </a:xfrm>
        </p:grpSpPr>
        <p:sp>
          <p:nvSpPr>
            <p:cNvPr id="5" name="TextBox 4"/>
            <p:cNvSpPr txBox="1"/>
            <p:nvPr/>
          </p:nvSpPr>
          <p:spPr>
            <a:xfrm>
              <a:off x="2627313" y="3581400"/>
              <a:ext cx="6516687" cy="461963"/>
            </a:xfrm>
            <a:prstGeom prst="rect">
              <a:avLst/>
            </a:prstGeom>
            <a:noFill/>
          </p:spPr>
          <p:txBody>
            <a:bodyPr wrap="none">
              <a:spAutoFit/>
            </a:bodyPr>
            <a:lstStyle/>
            <a:p>
              <a:pPr>
                <a:defRPr/>
              </a:pPr>
              <a:r>
                <a:rPr lang="en-US" sz="2400" i="1" dirty="0">
                  <a:solidFill>
                    <a:schemeClr val="tx2"/>
                  </a:solidFill>
                  <a:latin typeface="+mn-lt"/>
                </a:rPr>
                <a:t>…..and implemented it for water observations data</a:t>
              </a:r>
            </a:p>
          </p:txBody>
        </p:sp>
        <p:sp>
          <p:nvSpPr>
            <p:cNvPr id="9223" name="TextBox 27"/>
            <p:cNvSpPr txBox="1">
              <a:spLocks noChangeArrowheads="1"/>
            </p:cNvSpPr>
            <p:nvPr/>
          </p:nvSpPr>
          <p:spPr bwMode="auto">
            <a:xfrm>
              <a:off x="3581400" y="5969000"/>
              <a:ext cx="1693863" cy="584200"/>
            </a:xfrm>
            <a:prstGeom prst="rect">
              <a:avLst/>
            </a:prstGeom>
            <a:noFill/>
            <a:ln w="9525">
              <a:noFill/>
              <a:miter lim="800000"/>
              <a:headEnd/>
              <a:tailEnd/>
            </a:ln>
          </p:spPr>
          <p:txBody>
            <a:bodyPr wrap="none">
              <a:spAutoFit/>
            </a:bodyPr>
            <a:lstStyle/>
            <a:p>
              <a:pPr algn="ctr"/>
              <a:r>
                <a:rPr lang="en-US" sz="1600"/>
                <a:t>Time series data</a:t>
              </a:r>
            </a:p>
            <a:p>
              <a:pPr algn="ctr"/>
              <a:r>
                <a:rPr lang="en-US" sz="1600"/>
                <a:t>in WaterML</a:t>
              </a:r>
            </a:p>
          </p:txBody>
        </p:sp>
        <p:sp>
          <p:nvSpPr>
            <p:cNvPr id="9224" name="TextBox 28"/>
            <p:cNvSpPr txBox="1">
              <a:spLocks noChangeArrowheads="1"/>
            </p:cNvSpPr>
            <p:nvPr/>
          </p:nvSpPr>
          <p:spPr bwMode="auto">
            <a:xfrm>
              <a:off x="76200" y="6054725"/>
              <a:ext cx="354647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HydroServer, Agency Servers</a:t>
              </a:r>
            </a:p>
          </p:txBody>
        </p:sp>
        <p:sp>
          <p:nvSpPr>
            <p:cNvPr id="9225" name="TextBox 29"/>
            <p:cNvSpPr txBox="1">
              <a:spLocks noChangeArrowheads="1"/>
            </p:cNvSpPr>
            <p:nvPr/>
          </p:nvSpPr>
          <p:spPr bwMode="auto">
            <a:xfrm>
              <a:off x="5410200" y="6054725"/>
              <a:ext cx="361632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HydroExcel, HydroDesktop, ...</a:t>
              </a:r>
            </a:p>
          </p:txBody>
        </p:sp>
        <p:cxnSp>
          <p:nvCxnSpPr>
            <p:cNvPr id="31" name="Straight Arrow Connector 30"/>
            <p:cNvCxnSpPr>
              <a:stCxn id="9224" idx="3"/>
              <a:endCxn id="9225" idx="1"/>
            </p:cNvCxnSpPr>
            <p:nvPr/>
          </p:nvCxnSpPr>
          <p:spPr>
            <a:xfrm>
              <a:off x="3622675" y="6254750"/>
              <a:ext cx="1787525"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227" name="TextBox 31"/>
            <p:cNvSpPr txBox="1">
              <a:spLocks noChangeArrowheads="1"/>
            </p:cNvSpPr>
            <p:nvPr/>
          </p:nvSpPr>
          <p:spPr bwMode="auto">
            <a:xfrm>
              <a:off x="3505200" y="4149725"/>
              <a:ext cx="150971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HIS Central</a:t>
              </a:r>
            </a:p>
          </p:txBody>
        </p:sp>
        <p:cxnSp>
          <p:nvCxnSpPr>
            <p:cNvPr id="33" name="Straight Arrow Connector 32"/>
            <p:cNvCxnSpPr>
              <a:stCxn id="9227" idx="2"/>
              <a:endCxn id="9225" idx="0"/>
            </p:cNvCxnSpPr>
            <p:nvPr/>
          </p:nvCxnSpPr>
          <p:spPr>
            <a:xfrm rot="16200000" flipH="1">
              <a:off x="4987132" y="3823493"/>
              <a:ext cx="1504950" cy="29575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224" idx="0"/>
              <a:endCxn id="9227" idx="2"/>
            </p:cNvCxnSpPr>
            <p:nvPr/>
          </p:nvCxnSpPr>
          <p:spPr>
            <a:xfrm rot="5400000" flipH="1" flipV="1">
              <a:off x="2302669" y="4096544"/>
              <a:ext cx="1504950" cy="24114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28800" y="5029200"/>
              <a:ext cx="2044149" cy="338554"/>
            </a:xfrm>
            <a:prstGeom prst="rect">
              <a:avLst/>
            </a:prstGeom>
            <a:noFill/>
            <a:scene3d>
              <a:camera prst="orthographicFront">
                <a:rot lat="0" lon="0" rev="1980000"/>
              </a:camera>
              <a:lightRig rig="threePt" dir="t"/>
            </a:scene3d>
          </p:spPr>
          <p:txBody>
            <a:bodyPr wrap="none">
              <a:spAutoFit/>
            </a:bodyPr>
            <a:lstStyle/>
            <a:p>
              <a:pPr>
                <a:defRPr/>
              </a:pPr>
              <a:r>
                <a:rPr lang="en-US" sz="1600" dirty="0">
                  <a:latin typeface="Arial" pitchFamily="34" charset="0"/>
                </a:rPr>
                <a:t>Metadata harvesting</a:t>
              </a:r>
            </a:p>
          </p:txBody>
        </p:sp>
        <p:sp>
          <p:nvSpPr>
            <p:cNvPr id="40" name="TextBox 39"/>
            <p:cNvSpPr txBox="1"/>
            <p:nvPr/>
          </p:nvSpPr>
          <p:spPr>
            <a:xfrm>
              <a:off x="5105400" y="5029200"/>
              <a:ext cx="1677062" cy="338554"/>
            </a:xfrm>
            <a:prstGeom prst="rect">
              <a:avLst/>
            </a:prstGeom>
            <a:noFill/>
            <a:scene3d>
              <a:camera prst="orthographicFront">
                <a:rot lat="0" lon="0" rev="19799999"/>
              </a:camera>
              <a:lightRig rig="threePt" dir="t"/>
            </a:scene3d>
          </p:spPr>
          <p:txBody>
            <a:bodyPr wrap="none">
              <a:spAutoFit/>
            </a:bodyPr>
            <a:lstStyle/>
            <a:p>
              <a:pPr>
                <a:defRPr/>
              </a:pPr>
              <a:r>
                <a:rPr lang="en-US" sz="1600" dirty="0">
                  <a:latin typeface="Arial" pitchFamily="34" charset="0"/>
                </a:rPr>
                <a:t>Search Services</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smtClean="0"/>
              <a:t>CUAHSI Hydrologic Information System </a:t>
            </a:r>
            <a:r>
              <a:rPr lang="en-US" sz="3100" i="1" smtClean="0">
                <a:solidFill>
                  <a:schemeClr val="tx2"/>
                </a:solidFill>
              </a:rPr>
              <a:t>and the Virtual Observatory</a:t>
            </a:r>
            <a:endParaRPr lang="en-US" smtClean="0"/>
          </a:p>
        </p:txBody>
      </p:sp>
      <p:sp>
        <p:nvSpPr>
          <p:cNvPr id="10243" name="Content Placeholder 2"/>
          <p:cNvSpPr>
            <a:spLocks noGrp="1"/>
          </p:cNvSpPr>
          <p:nvPr>
            <p:ph idx="1"/>
          </p:nvPr>
        </p:nvSpPr>
        <p:spPr/>
        <p:txBody>
          <a:bodyPr/>
          <a:lstStyle/>
          <a:p>
            <a:r>
              <a:rPr lang="en-US" smtClean="0"/>
              <a:t>The cloud and web services</a:t>
            </a:r>
          </a:p>
          <a:p>
            <a:r>
              <a:rPr lang="en-US" i="1" smtClean="0">
                <a:solidFill>
                  <a:srgbClr val="FF0000"/>
                </a:solidFill>
              </a:rPr>
              <a:t>CUAHSI water data services</a:t>
            </a:r>
          </a:p>
          <a:p>
            <a:r>
              <a:rPr lang="en-US" smtClean="0"/>
              <a:t>Building water data networks</a:t>
            </a:r>
          </a:p>
          <a:p>
            <a:r>
              <a:rPr lang="en-US" smtClean="0"/>
              <a:t>Ways of using water data services</a:t>
            </a:r>
          </a:p>
          <a:p>
            <a:endParaRPr lang="en-US" smtClean="0"/>
          </a:p>
          <a:p>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TotalTime>
  <Words>1259</Words>
  <Application>Microsoft Office PowerPoint</Application>
  <PresentationFormat>On-screen Show (4:3)</PresentationFormat>
  <Paragraphs>249</Paragraphs>
  <Slides>43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CUAHSI Hydrologic Information System and the Virtual Observatory</vt:lpstr>
      <vt:lpstr>CUAHSI Hydrologic Information System and the Virtual Observatory</vt:lpstr>
      <vt:lpstr>CUAHSI Hydrologic Information System and the Virtual Observatory</vt:lpstr>
      <vt:lpstr>HIS Team and Collaborators</vt:lpstr>
      <vt:lpstr>A Virtual Observatory for Catchments</vt:lpstr>
      <vt:lpstr>What is “the cloud”? Networks of computers connected through the web ……. </vt:lpstr>
      <vt:lpstr>How does the internet work?</vt:lpstr>
      <vt:lpstr>What has CUAHSI Done?</vt:lpstr>
      <vt:lpstr>CUAHSI Hydrologic Information System and the Virtual Observatory</vt:lpstr>
      <vt:lpstr>Slide 10</vt:lpstr>
      <vt:lpstr>Water Data Web Sites</vt:lpstr>
      <vt:lpstr>Point Water Observations Time Series</vt:lpstr>
      <vt:lpstr>WaterML as a Web Language</vt:lpstr>
      <vt:lpstr>International Standardization of WaterML </vt:lpstr>
      <vt:lpstr>NCDC Integrated Station Hourly Data</vt:lpstr>
      <vt:lpstr>USGS Instantaneous Data </vt:lpstr>
      <vt:lpstr>Corps of Engineers Water Observations</vt:lpstr>
      <vt:lpstr>Reynolds Creek Experimental Watershed</vt:lpstr>
      <vt:lpstr>Iowa Tipping Bucket Raingages</vt:lpstr>
      <vt:lpstr>The CUAHSI Water Data Catalog</vt:lpstr>
      <vt:lpstr>Hydro Portal: Interconnection of data portals based on the OGC Catalog Services for the Web standard</vt:lpstr>
      <vt:lpstr>Working Towards Common Semantics Using an Ontology to Reconcile Meanings of Variables</vt:lpstr>
      <vt:lpstr>CUAHSI Hydrologic Information System and the Virtual Observatory</vt:lpstr>
      <vt:lpstr>WISKI Water Data Management System from the Kisters company based in Aachen, Germany</vt:lpstr>
      <vt:lpstr>WISKI Data Systems in the UK and Ireland</vt:lpstr>
      <vt:lpstr>WISKI Data Systems in the UK and Ireland</vt:lpstr>
      <vt:lpstr>ICEWATER</vt:lpstr>
      <vt:lpstr>ICEWATER Data</vt:lpstr>
      <vt:lpstr>ICEWATER  CI Architecture</vt:lpstr>
      <vt:lpstr>Slide 30</vt:lpstr>
      <vt:lpstr>CUAHSI Hydrologic Information System and the Virtual Observatory</vt:lpstr>
      <vt:lpstr>How do you access WaterML  web services?</vt:lpstr>
      <vt:lpstr>HydroExcel – one series at a time Soil water data from Dry Creek Watershed</vt:lpstr>
      <vt:lpstr>Slide 34</vt:lpstr>
      <vt:lpstr>HydroDesktop A Hydrologic Information System integrates space, time and modeling</vt:lpstr>
      <vt:lpstr>Pipistrelle : OpenMI Model Compositions Developed at Hydraulic Research Wallingford</vt:lpstr>
      <vt:lpstr>Slide 37</vt:lpstr>
      <vt:lpstr>Slide 38</vt:lpstr>
      <vt:lpstr>Slide 39</vt:lpstr>
      <vt:lpstr>Slide 40</vt:lpstr>
      <vt:lpstr>Slide 41</vt:lpstr>
      <vt:lpstr>A Question…</vt:lpstr>
      <vt:lpstr>Some parting thoughts…..</vt:lpstr>
    </vt:vector>
  </TitlesOfParts>
  <Company>University of Texas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Space-Time in Hydrology</dc:title>
  <dc:creator>maidment</dc:creator>
  <cp:lastModifiedBy>maidment</cp:lastModifiedBy>
  <cp:revision>143</cp:revision>
  <dcterms:created xsi:type="dcterms:W3CDTF">2010-02-18T17:38:13Z</dcterms:created>
  <dcterms:modified xsi:type="dcterms:W3CDTF">2010-03-01T21:18:56Z</dcterms:modified>
</cp:coreProperties>
</file>