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82" r:id="rId2"/>
    <p:sldId id="309" r:id="rId3"/>
    <p:sldId id="307" r:id="rId4"/>
    <p:sldId id="308" r:id="rId5"/>
    <p:sldId id="311" r:id="rId6"/>
    <p:sldId id="312" r:id="rId7"/>
    <p:sldId id="310" r:id="rId8"/>
    <p:sldId id="313" r:id="rId9"/>
    <p:sldId id="296" r:id="rId10"/>
    <p:sldId id="283" r:id="rId11"/>
    <p:sldId id="287" r:id="rId12"/>
    <p:sldId id="276" r:id="rId13"/>
    <p:sldId id="277" r:id="rId14"/>
    <p:sldId id="278" r:id="rId15"/>
    <p:sldId id="264" r:id="rId16"/>
    <p:sldId id="265" r:id="rId17"/>
    <p:sldId id="266" r:id="rId18"/>
    <p:sldId id="267" r:id="rId19"/>
    <p:sldId id="268" r:id="rId20"/>
    <p:sldId id="269" r:id="rId21"/>
    <p:sldId id="318" r:id="rId22"/>
    <p:sldId id="319" r:id="rId23"/>
    <p:sldId id="320" r:id="rId24"/>
    <p:sldId id="270" r:id="rId25"/>
    <p:sldId id="275" r:id="rId26"/>
    <p:sldId id="286" r:id="rId27"/>
    <p:sldId id="279" r:id="rId28"/>
    <p:sldId id="314" r:id="rId29"/>
    <p:sldId id="31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3" autoAdjust="0"/>
    <p:restoredTop sz="94660"/>
  </p:normalViewPr>
  <p:slideViewPr>
    <p:cSldViewPr snapToGrid="0">
      <p:cViewPr>
        <p:scale>
          <a:sx n="110" d="100"/>
          <a:sy n="110" d="100"/>
        </p:scale>
        <p:origin x="168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CE365KSpr16\EanesCk\5781289\EanesRatingCurv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Rating</a:t>
            </a:r>
            <a:r>
              <a:rPr lang="en-US" baseline="0"/>
              <a:t> Curve for Eanes Creek, ComID = 5781289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'5781289_Hydraulicradius'!$I$1</c:f>
              <c:strCache>
                <c:ptCount val="1"/>
                <c:pt idx="0">
                  <c:v>Stage Height, h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'5781289_Hydraulicradius'!$H$2:$H$8</c:f>
              <c:numCache>
                <c:formatCode>0.00</c:formatCode>
                <c:ptCount val="7"/>
                <c:pt idx="0">
                  <c:v>0</c:v>
                </c:pt>
                <c:pt idx="1">
                  <c:v>607.56406134719509</c:v>
                </c:pt>
                <c:pt idx="2">
                  <c:v>2490.8796015163871</c:v>
                </c:pt>
                <c:pt idx="3">
                  <c:v>5785.1592347077531</c:v>
                </c:pt>
                <c:pt idx="4">
                  <c:v>10565.65567829302</c:v>
                </c:pt>
                <c:pt idx="5">
                  <c:v>16808.943658196447</c:v>
                </c:pt>
                <c:pt idx="6">
                  <c:v>24277.138771673799</c:v>
                </c:pt>
              </c:numCache>
            </c:numRef>
          </c:xVal>
          <c:yVal>
            <c:numRef>
              <c:f>'5781289_Hydraulicradius'!$I$2:$I$8</c:f>
              <c:numCache>
                <c:formatCode>0.00</c:formatCode>
                <c:ptCount val="7"/>
                <c:pt idx="0">
                  <c:v>0</c:v>
                </c:pt>
                <c:pt idx="1">
                  <c:v>2.0669040000000001</c:v>
                </c:pt>
                <c:pt idx="2">
                  <c:v>3.93696</c:v>
                </c:pt>
                <c:pt idx="3">
                  <c:v>5.807016</c:v>
                </c:pt>
                <c:pt idx="4">
                  <c:v>7.6442640000000006</c:v>
                </c:pt>
                <c:pt idx="5">
                  <c:v>9.415896</c:v>
                </c:pt>
                <c:pt idx="6">
                  <c:v>10.990680000000001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6983928"/>
        <c:axId val="256984320"/>
      </c:scatterChart>
      <c:valAx>
        <c:axId val="256983928"/>
        <c:scaling>
          <c:orientation val="minMax"/>
          <c:max val="25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Discharge</a:t>
                </a:r>
                <a:r>
                  <a:rPr lang="en-US" sz="1400" baseline="0"/>
                  <a:t> (cfs)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6984320"/>
        <c:crosses val="autoZero"/>
        <c:crossBetween val="midCat"/>
      </c:valAx>
      <c:valAx>
        <c:axId val="25698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Stage</a:t>
                </a:r>
                <a:r>
                  <a:rPr lang="en-US" sz="1400" baseline="0"/>
                  <a:t> Height (ft)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69839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27F46-C331-4CE2-BAD7-DF629323CFB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E7CD3-646C-4675-A31E-6F3A34859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64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63306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7321409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1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7615795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0144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9286795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440130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63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09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56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261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2745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hyperlink" Target="http://water.weather.gov/ahps2/inundation/inundation_google.php?gage=atit2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32.png"/><Relationship Id="rId7" Type="http://schemas.openxmlformats.org/officeDocument/2006/relationships/image" Target="../media/image17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40.png"/><Relationship Id="rId4" Type="http://schemas.openxmlformats.org/officeDocument/2006/relationships/image" Target="../media/image6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ympaR6YUxiA&amp;feature=youtub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1612" y="2808543"/>
            <a:ext cx="5715000" cy="1219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/>
            <a:r>
              <a:rPr lang="en-US" sz="2400" dirty="0">
                <a:solidFill>
                  <a:prstClr val="black"/>
                </a:solidFill>
              </a:rPr>
              <a:t>David R. </a:t>
            </a:r>
            <a:r>
              <a:rPr lang="en-US" sz="2400" dirty="0" smtClean="0">
                <a:solidFill>
                  <a:prstClr val="black"/>
                </a:solidFill>
              </a:rPr>
              <a:t>Maidment </a:t>
            </a:r>
          </a:p>
          <a:p>
            <a:pPr algn="r" eaLnBrk="0" hangingPunct="0"/>
            <a:r>
              <a:rPr lang="en-US" dirty="0" smtClean="0">
                <a:solidFill>
                  <a:prstClr val="black"/>
                </a:solidFill>
              </a:rPr>
              <a:t>Center </a:t>
            </a:r>
            <a:r>
              <a:rPr lang="en-US" dirty="0">
                <a:solidFill>
                  <a:prstClr val="black"/>
                </a:solidFill>
              </a:rPr>
              <a:t>for Research in Water Resources</a:t>
            </a:r>
          </a:p>
          <a:p>
            <a:pPr algn="r" eaLnBrk="0" hangingPunct="0"/>
            <a:r>
              <a:rPr lang="en-US" dirty="0">
                <a:solidFill>
                  <a:prstClr val="black"/>
                </a:solidFill>
              </a:rPr>
              <a:t>University of Texas at Austin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4952999"/>
            <a:ext cx="9144000" cy="1782847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589" y="5026813"/>
            <a:ext cx="8573427" cy="16406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dirty="0" smtClean="0">
                <a:solidFill>
                  <a:srgbClr val="FFFFFF"/>
                </a:solidFill>
              </a:rPr>
              <a:t>National Water Center, 16 May 2015</a:t>
            </a:r>
            <a:endParaRPr lang="en-US" sz="1600" dirty="0">
              <a:solidFill>
                <a:srgbClr val="FFFFFF"/>
              </a:solidFill>
            </a:endParaRPr>
          </a:p>
          <a:p>
            <a:pPr eaLnBrk="0" hangingPunct="0"/>
            <a:endParaRPr lang="en-US" sz="1600" dirty="0" smtClean="0">
              <a:solidFill>
                <a:srgbClr val="5EB4E6">
                  <a:lumMod val="40000"/>
                  <a:lumOff val="60000"/>
                </a:srgbClr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Acknowledgements: UT Austin Colleagues and Students, National Weather Service, NCAR </a:t>
            </a: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City of Austin, ESRI,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Kisters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, Microsoft Research, Yan Liu, David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Tarboton</a:t>
            </a:r>
            <a:endParaRPr lang="en-US" sz="1600" dirty="0" smtClean="0">
              <a:solidFill>
                <a:srgbClr val="5EB4E6">
                  <a:lumMod val="40000"/>
                  <a:lumOff val="60000"/>
                </a:srgbClr>
              </a:solidFill>
            </a:endParaRPr>
          </a:p>
          <a:p>
            <a:pPr eaLnBrk="0" hangingPunct="0"/>
            <a:endParaRPr lang="en-US" sz="1600" dirty="0" smtClean="0">
              <a:solidFill>
                <a:srgbClr val="5EB4E6">
                  <a:lumMod val="40000"/>
                  <a:lumOff val="60000"/>
                </a:srgbClr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This research is supported in part by NSF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EarthCube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 grant 1343785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7442" y="955972"/>
            <a:ext cx="7551073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Flood Inundation Mapping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235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for 2016: </a:t>
            </a:r>
            <a:br>
              <a:rPr lang="en-US" dirty="0" smtClean="0"/>
            </a:br>
            <a:r>
              <a:rPr lang="en-US" sz="2400" dirty="0" smtClean="0"/>
              <a:t>Combine hydrography and elevation to define river channel geometry and flood inundation extent for 5 million km of stream reaches over continental US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14600"/>
            <a:ext cx="3932902" cy="24384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383139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1332" y="5440918"/>
            <a:ext cx="5134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Use the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CyberGIS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computing facility </a:t>
            </a:r>
          </a:p>
          <a:p>
            <a:r>
              <a:rPr lang="en-US" dirty="0">
                <a:solidFill>
                  <a:prstClr val="black"/>
                </a:solidFill>
              </a:rPr>
              <a:t>at the University of Illinois at Urbana-Champaign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8250" y="50546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National Hydrography Dataset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54650" y="497788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National Elevation Dataset</a:t>
            </a:r>
          </a:p>
        </p:txBody>
      </p:sp>
    </p:spTree>
    <p:extLst>
      <p:ext uri="{BB962C8B-B14F-4D97-AF65-F5344CB8AC3E}">
        <p14:creationId xmlns:p14="http://schemas.microsoft.com/office/powerpoint/2010/main" val="1457925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924800" cy="484632"/>
          </a:xfrm>
        </p:spPr>
        <p:txBody>
          <a:bodyPr/>
          <a:lstStyle/>
          <a:p>
            <a:r>
              <a:rPr lang="en-US" dirty="0" smtClean="0"/>
              <a:t>Elevation-Indexed </a:t>
            </a:r>
            <a:r>
              <a:rPr lang="en-US" dirty="0" smtClean="0">
                <a:solidFill>
                  <a:srgbClr val="0070C0"/>
                </a:solidFill>
              </a:rPr>
              <a:t>Flood Response Mapping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187" y="1043557"/>
            <a:ext cx="4441306" cy="19662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08" y="1766813"/>
            <a:ext cx="3747810" cy="196629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962007" y="3816407"/>
            <a:ext cx="2326152" cy="2228821"/>
            <a:chOff x="3820511" y="3878317"/>
            <a:chExt cx="2995448" cy="2743200"/>
          </a:xfrm>
        </p:grpSpPr>
        <p:sp>
          <p:nvSpPr>
            <p:cNvPr id="34" name="Chord 33"/>
            <p:cNvSpPr/>
            <p:nvPr/>
          </p:nvSpPr>
          <p:spPr bwMode="auto">
            <a:xfrm>
              <a:off x="3820511" y="3878317"/>
              <a:ext cx="2995448" cy="2743200"/>
            </a:xfrm>
            <a:prstGeom prst="chord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3" name="Chord 32"/>
            <p:cNvSpPr/>
            <p:nvPr/>
          </p:nvSpPr>
          <p:spPr bwMode="auto">
            <a:xfrm>
              <a:off x="4261287" y="4188669"/>
              <a:ext cx="2365484" cy="1938862"/>
            </a:xfrm>
            <a:prstGeom prst="chor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05829" y="4856217"/>
            <a:ext cx="1309262" cy="60104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5EB4E6">
                    <a:lumMod val="75000"/>
                  </a:srgbClr>
                </a:solidFill>
              </a:rPr>
              <a:t>Coastal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5EB4E6">
                    <a:lumMod val="75000"/>
                  </a:srgbClr>
                </a:solidFill>
              </a:rPr>
              <a:t>Mapping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3053" y="303338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5EB4E6">
                    <a:lumMod val="75000"/>
                  </a:srgbClr>
                </a:solidFill>
              </a:rPr>
              <a:t>Riverine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5EB4E6">
                    <a:lumMod val="75000"/>
                  </a:srgbClr>
                </a:solidFill>
              </a:rPr>
              <a:t>Mapping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097117" y="4221499"/>
            <a:ext cx="1011684" cy="436885"/>
          </a:xfrm>
          <a:prstGeom prst="rightArrow">
            <a:avLst/>
          </a:prstGeom>
          <a:solidFill>
            <a:srgbClr val="00B0F0"/>
          </a:solidFill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4574" y="394181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i="1" dirty="0">
                <a:solidFill>
                  <a:srgbClr val="5EB4E6">
                    <a:lumMod val="75000"/>
                  </a:srgbClr>
                </a:solidFill>
              </a:rPr>
              <a:t>Treat these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i="1" dirty="0">
                <a:solidFill>
                  <a:srgbClr val="5EB4E6">
                    <a:lumMod val="75000"/>
                  </a:srgbClr>
                </a:solidFill>
              </a:rPr>
              <a:t>in a common way</a:t>
            </a:r>
          </a:p>
        </p:txBody>
      </p:sp>
      <p:sp>
        <p:nvSpPr>
          <p:cNvPr id="41" name="Right Arrow 40"/>
          <p:cNvSpPr/>
          <p:nvPr/>
        </p:nvSpPr>
        <p:spPr bwMode="auto">
          <a:xfrm rot="22860000">
            <a:off x="5186204" y="4673191"/>
            <a:ext cx="754481" cy="429288"/>
          </a:xfrm>
          <a:prstGeom prst="rightArrow">
            <a:avLst/>
          </a:prstGeom>
          <a:solidFill>
            <a:srgbClr val="00B0F0"/>
          </a:solidFill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2" name="Right Arrow 41"/>
          <p:cNvSpPr/>
          <p:nvPr/>
        </p:nvSpPr>
        <p:spPr bwMode="auto">
          <a:xfrm rot="-1140000">
            <a:off x="5155574" y="3676408"/>
            <a:ext cx="815743" cy="423846"/>
          </a:xfrm>
          <a:prstGeom prst="rightArrow">
            <a:avLst/>
          </a:prstGeom>
          <a:solidFill>
            <a:srgbClr val="00B0F0"/>
          </a:solidFill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93840" y="354584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04365" y="349058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black"/>
                </a:solidFill>
              </a:rPr>
              <a:t>Elevation-indexed flood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black"/>
                </a:solidFill>
              </a:rPr>
              <a:t>inundation </a:t>
            </a:r>
            <a:r>
              <a:rPr lang="en-US" sz="1600" b="1" dirty="0">
                <a:solidFill>
                  <a:srgbClr val="FF0000"/>
                </a:solidFill>
              </a:rPr>
              <a:t>mapping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910865" y="47662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black"/>
                </a:solidFill>
              </a:rPr>
              <a:t>Flood water surface elevation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0000"/>
                </a:solidFill>
              </a:rPr>
              <a:t>modeling and forecasting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5829" y="11657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Take blue line network, raise it and 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flood it out, continue for increments 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of elevation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94400" y="579716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Inundation map library for each </a:t>
            </a:r>
            <a:r>
              <a:rPr lang="en-US" sz="1600" b="1" dirty="0" err="1">
                <a:solidFill>
                  <a:srgbClr val="5EB4E6">
                    <a:lumMod val="75000"/>
                  </a:srgbClr>
                </a:solidFill>
              </a:rPr>
              <a:t>NHDPlus</a:t>
            </a: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 Reach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for coastal and riverine reaches</a:t>
            </a:r>
          </a:p>
        </p:txBody>
      </p:sp>
    </p:spTree>
    <p:extLst>
      <p:ext uri="{BB962C8B-B14F-4D97-AF65-F5344CB8AC3E}">
        <p14:creationId xmlns:p14="http://schemas.microsoft.com/office/powerpoint/2010/main" val="1388973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Cross-Sections on Lower Mississippi River for Hydraulic River Routing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87" y="1788897"/>
            <a:ext cx="4087895" cy="3576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88896"/>
            <a:ext cx="4265717" cy="3576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63" y="5635868"/>
            <a:ext cx="897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173 cross-sections over 543 km, or 3.1 km between cross-sections, on average</a:t>
            </a:r>
          </a:p>
          <a:p>
            <a:r>
              <a:rPr lang="en-US" dirty="0">
                <a:solidFill>
                  <a:prstClr val="black"/>
                </a:solidFill>
              </a:rPr>
              <a:t>41,479 cross-section points (</a:t>
            </a:r>
            <a:r>
              <a:rPr lang="en-US" dirty="0" err="1">
                <a:solidFill>
                  <a:prstClr val="black"/>
                </a:solidFill>
              </a:rPr>
              <a:t>x,y,z</a:t>
            </a:r>
            <a:r>
              <a:rPr lang="en-US" dirty="0">
                <a:solidFill>
                  <a:prstClr val="black"/>
                </a:solidFill>
              </a:rPr>
              <a:t>) of bed elevation, or 240 points per cross-section, on average</a:t>
            </a:r>
          </a:p>
        </p:txBody>
      </p:sp>
    </p:spTree>
    <p:extLst>
      <p:ext uri="{BB962C8B-B14F-4D97-AF65-F5344CB8AC3E}">
        <p14:creationId xmlns:p14="http://schemas.microsoft.com/office/powerpoint/2010/main" val="34299156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984" y="423404"/>
            <a:ext cx="8205411" cy="484632"/>
          </a:xfrm>
        </p:spPr>
        <p:txBody>
          <a:bodyPr/>
          <a:lstStyle/>
          <a:p>
            <a:r>
              <a:rPr lang="en-US" sz="2400" dirty="0" smtClean="0"/>
              <a:t>Cross-Sections for Alabama Rivers compiled in NFIE-I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42" y="1164461"/>
            <a:ext cx="7865294" cy="46278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20743" y="604876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Conclusion: Many </a:t>
            </a:r>
            <a:r>
              <a:rPr lang="en-US" b="1" dirty="0">
                <a:solidFill>
                  <a:prstClr val="black"/>
                </a:solidFill>
              </a:rPr>
              <a:t>studies done independently have lots of overlaps and gaps</a:t>
            </a:r>
          </a:p>
        </p:txBody>
      </p:sp>
    </p:spTree>
    <p:extLst>
      <p:ext uri="{BB962C8B-B14F-4D97-AF65-F5344CB8AC3E}">
        <p14:creationId xmlns:p14="http://schemas.microsoft.com/office/powerpoint/2010/main" val="9351742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Flood Inundation Maps for the US (130 in total)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84" y="1798265"/>
            <a:ext cx="8135832" cy="41497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29840" y="6045200"/>
            <a:ext cx="379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33 maps in Texas (one quarter of total)</a:t>
            </a:r>
          </a:p>
        </p:txBody>
      </p:sp>
    </p:spTree>
    <p:extLst>
      <p:ext uri="{BB962C8B-B14F-4D97-AF65-F5344CB8AC3E}">
        <p14:creationId xmlns:p14="http://schemas.microsoft.com/office/powerpoint/2010/main" val="3279195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Real-Time Flood Inundation Mapping (USGS/NWS)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55871" y="6152101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http://water.weather.gov/ahps2/inundation/inundation_google.php?gage=atit2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74" y="1037404"/>
            <a:ext cx="6497271" cy="501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74" y="1037404"/>
            <a:ext cx="6579749" cy="501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973" y="1037404"/>
            <a:ext cx="6560431" cy="50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972" y="1037404"/>
            <a:ext cx="6497271" cy="5035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53" y="1037403"/>
            <a:ext cx="6528108" cy="50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194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Table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126548"/>
              </p:ext>
            </p:extLst>
          </p:nvPr>
        </p:nvGraphicFramePr>
        <p:xfrm>
          <a:off x="1191948" y="918308"/>
          <a:ext cx="6095997" cy="980440"/>
        </p:xfrm>
        <a:graphic>
          <a:graphicData uri="http://schemas.openxmlformats.org/drawingml/2006/table">
            <a:tbl>
              <a:tblPr firstRow="1" bandRow="1"/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err="1" smtClean="0"/>
                        <a:t>Comid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y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T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V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Ab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As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3319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013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" name="Freeform 10"/>
          <p:cNvSpPr/>
          <p:nvPr/>
        </p:nvSpPr>
        <p:spPr>
          <a:xfrm>
            <a:off x="3165676" y="3032496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573444" y="4143342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Wetted Bed Area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4171"/>
            <a:ext cx="7886700" cy="1325563"/>
          </a:xfrm>
        </p:spPr>
        <p:txBody>
          <a:bodyPr/>
          <a:lstStyle/>
          <a:p>
            <a:r>
              <a:rPr lang="en-US" dirty="0" smtClean="0"/>
              <a:t>Reach Hydraulic Parameters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453833" y="2338481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18436" y="263939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72720" y="259233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19400" y="2583033"/>
            <a:ext cx="4457501" cy="1538935"/>
          </a:xfrm>
          <a:custGeom>
            <a:avLst/>
            <a:gdLst>
              <a:gd name="connsiteX0" fmla="*/ 0 w 4457501"/>
              <a:gd name="connsiteY0" fmla="*/ 57150 h 1538935"/>
              <a:gd name="connsiteX1" fmla="*/ 781050 w 4457501"/>
              <a:gd name="connsiteY1" fmla="*/ 0 h 1538935"/>
              <a:gd name="connsiteX2" fmla="*/ 1376363 w 4457501"/>
              <a:gd name="connsiteY2" fmla="*/ 152400 h 1538935"/>
              <a:gd name="connsiteX3" fmla="*/ 2033588 w 4457501"/>
              <a:gd name="connsiteY3" fmla="*/ 381000 h 1538935"/>
              <a:gd name="connsiteX4" fmla="*/ 2586038 w 4457501"/>
              <a:gd name="connsiteY4" fmla="*/ 614362 h 1538935"/>
              <a:gd name="connsiteX5" fmla="*/ 3571825 w 4457501"/>
              <a:gd name="connsiteY5" fmla="*/ 997955 h 1538935"/>
              <a:gd name="connsiteX6" fmla="*/ 4007482 w 4457501"/>
              <a:gd name="connsiteY6" fmla="*/ 1213390 h 1538935"/>
              <a:gd name="connsiteX7" fmla="*/ 4457501 w 4457501"/>
              <a:gd name="connsiteY7" fmla="*/ 1524573 h 1538935"/>
              <a:gd name="connsiteX8" fmla="*/ 3677149 w 4457501"/>
              <a:gd name="connsiteY8" fmla="*/ 1538935 h 1538935"/>
              <a:gd name="connsiteX9" fmla="*/ 3279792 w 4457501"/>
              <a:gd name="connsiteY9" fmla="*/ 1299564 h 1538935"/>
              <a:gd name="connsiteX10" fmla="*/ 2662213 w 4457501"/>
              <a:gd name="connsiteY10" fmla="*/ 993168 h 1538935"/>
              <a:gd name="connsiteX11" fmla="*/ 1958460 w 4457501"/>
              <a:gd name="connsiteY11" fmla="*/ 686772 h 1538935"/>
              <a:gd name="connsiteX12" fmla="*/ 1374393 w 4457501"/>
              <a:gd name="connsiteY12" fmla="*/ 485700 h 1538935"/>
              <a:gd name="connsiteX13" fmla="*/ 857350 w 4457501"/>
              <a:gd name="connsiteY13" fmla="*/ 303777 h 1538935"/>
              <a:gd name="connsiteX14" fmla="*/ 321157 w 4457501"/>
              <a:gd name="connsiteY14" fmla="*/ 107492 h 1538935"/>
              <a:gd name="connsiteX15" fmla="*/ 0 w 4457501"/>
              <a:gd name="connsiteY15" fmla="*/ 57150 h 153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57501" h="1538935">
                <a:moveTo>
                  <a:pt x="0" y="57150"/>
                </a:moveTo>
                <a:lnTo>
                  <a:pt x="781050" y="0"/>
                </a:lnTo>
                <a:lnTo>
                  <a:pt x="1376363" y="152400"/>
                </a:lnTo>
                <a:lnTo>
                  <a:pt x="2033588" y="381000"/>
                </a:lnTo>
                <a:lnTo>
                  <a:pt x="2586038" y="614362"/>
                </a:lnTo>
                <a:lnTo>
                  <a:pt x="3571825" y="997955"/>
                </a:lnTo>
                <a:lnTo>
                  <a:pt x="4007482" y="1213390"/>
                </a:lnTo>
                <a:lnTo>
                  <a:pt x="4457501" y="1524573"/>
                </a:lnTo>
                <a:lnTo>
                  <a:pt x="3677149" y="1538935"/>
                </a:lnTo>
                <a:lnTo>
                  <a:pt x="3279792" y="1299564"/>
                </a:lnTo>
                <a:lnTo>
                  <a:pt x="2662213" y="993168"/>
                </a:lnTo>
                <a:lnTo>
                  <a:pt x="1958460" y="686772"/>
                </a:lnTo>
                <a:lnTo>
                  <a:pt x="1374393" y="485700"/>
                </a:lnTo>
                <a:lnTo>
                  <a:pt x="857350" y="303777"/>
                </a:lnTo>
                <a:lnTo>
                  <a:pt x="321157" y="107492"/>
                </a:lnTo>
                <a:lnTo>
                  <a:pt x="0" y="571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815119" y="2651580"/>
            <a:ext cx="3883632" cy="1803115"/>
          </a:xfrm>
          <a:custGeom>
            <a:avLst/>
            <a:gdLst>
              <a:gd name="connsiteX0" fmla="*/ 0 w 3883632"/>
              <a:gd name="connsiteY0" fmla="*/ 0 h 1803115"/>
              <a:gd name="connsiteX1" fmla="*/ 128427 w 3883632"/>
              <a:gd name="connsiteY1" fmla="*/ 184935 h 1803115"/>
              <a:gd name="connsiteX2" fmla="*/ 318499 w 3883632"/>
              <a:gd name="connsiteY2" fmla="*/ 375007 h 1803115"/>
              <a:gd name="connsiteX3" fmla="*/ 390418 w 3883632"/>
              <a:gd name="connsiteY3" fmla="*/ 385281 h 1803115"/>
              <a:gd name="connsiteX4" fmla="*/ 965771 w 3883632"/>
              <a:gd name="connsiteY4" fmla="*/ 559942 h 1803115"/>
              <a:gd name="connsiteX5" fmla="*/ 1469205 w 3883632"/>
              <a:gd name="connsiteY5" fmla="*/ 739740 h 1803115"/>
              <a:gd name="connsiteX6" fmla="*/ 1952090 w 3883632"/>
              <a:gd name="connsiteY6" fmla="*/ 909263 h 1803115"/>
              <a:gd name="connsiteX7" fmla="*/ 2327097 w 3883632"/>
              <a:gd name="connsiteY7" fmla="*/ 1037690 h 1803115"/>
              <a:gd name="connsiteX8" fmla="*/ 2851079 w 3883632"/>
              <a:gd name="connsiteY8" fmla="*/ 1238036 h 1803115"/>
              <a:gd name="connsiteX9" fmla="*/ 3231223 w 3883632"/>
              <a:gd name="connsiteY9" fmla="*/ 1433245 h 1803115"/>
              <a:gd name="connsiteX10" fmla="*/ 3637052 w 3883632"/>
              <a:gd name="connsiteY10" fmla="*/ 1613043 h 1803115"/>
              <a:gd name="connsiteX11" fmla="*/ 3883632 w 3883632"/>
              <a:gd name="connsiteY11" fmla="*/ 1803115 h 1803115"/>
              <a:gd name="connsiteX12" fmla="*/ 3678148 w 3883632"/>
              <a:gd name="connsiteY12" fmla="*/ 1479479 h 1803115"/>
              <a:gd name="connsiteX13" fmla="*/ 3369924 w 3883632"/>
              <a:gd name="connsiteY13" fmla="*/ 1279133 h 1803115"/>
              <a:gd name="connsiteX14" fmla="*/ 3025739 w 3883632"/>
              <a:gd name="connsiteY14" fmla="*/ 1104472 h 1803115"/>
              <a:gd name="connsiteX15" fmla="*/ 2707241 w 3883632"/>
              <a:gd name="connsiteY15" fmla="*/ 940086 h 1803115"/>
              <a:gd name="connsiteX16" fmla="*/ 2208944 w 3883632"/>
              <a:gd name="connsiteY16" fmla="*/ 734603 h 1803115"/>
              <a:gd name="connsiteX17" fmla="*/ 1571946 w 3883632"/>
              <a:gd name="connsiteY17" fmla="*/ 477749 h 1803115"/>
              <a:gd name="connsiteX18" fmla="*/ 1222625 w 3883632"/>
              <a:gd name="connsiteY18" fmla="*/ 354459 h 1803115"/>
              <a:gd name="connsiteX19" fmla="*/ 775699 w 3883632"/>
              <a:gd name="connsiteY19" fmla="*/ 215758 h 1803115"/>
              <a:gd name="connsiteX20" fmla="*/ 410966 w 3883632"/>
              <a:gd name="connsiteY20" fmla="*/ 71919 h 1803115"/>
              <a:gd name="connsiteX21" fmla="*/ 0 w 3883632"/>
              <a:gd name="connsiteY21" fmla="*/ 0 h 180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83632" h="1803115">
                <a:moveTo>
                  <a:pt x="0" y="0"/>
                </a:moveTo>
                <a:lnTo>
                  <a:pt x="128427" y="184935"/>
                </a:lnTo>
                <a:lnTo>
                  <a:pt x="318499" y="375007"/>
                </a:lnTo>
                <a:lnTo>
                  <a:pt x="390418" y="385281"/>
                </a:lnTo>
                <a:lnTo>
                  <a:pt x="965771" y="559942"/>
                </a:lnTo>
                <a:lnTo>
                  <a:pt x="1469205" y="739740"/>
                </a:lnTo>
                <a:lnTo>
                  <a:pt x="1952090" y="909263"/>
                </a:lnTo>
                <a:lnTo>
                  <a:pt x="2327097" y="1037690"/>
                </a:lnTo>
                <a:lnTo>
                  <a:pt x="2851079" y="1238036"/>
                </a:lnTo>
                <a:lnTo>
                  <a:pt x="3231223" y="1433245"/>
                </a:lnTo>
                <a:lnTo>
                  <a:pt x="3637052" y="1613043"/>
                </a:lnTo>
                <a:lnTo>
                  <a:pt x="3883632" y="1803115"/>
                </a:lnTo>
                <a:lnTo>
                  <a:pt x="3678148" y="1479479"/>
                </a:lnTo>
                <a:lnTo>
                  <a:pt x="3369924" y="1279133"/>
                </a:lnTo>
                <a:lnTo>
                  <a:pt x="3025739" y="1104472"/>
                </a:lnTo>
                <a:lnTo>
                  <a:pt x="2707241" y="940086"/>
                </a:lnTo>
                <a:lnTo>
                  <a:pt x="2208944" y="734603"/>
                </a:lnTo>
                <a:lnTo>
                  <a:pt x="1571946" y="477749"/>
                </a:lnTo>
                <a:lnTo>
                  <a:pt x="1222625" y="354459"/>
                </a:lnTo>
                <a:lnTo>
                  <a:pt x="775699" y="215758"/>
                </a:lnTo>
                <a:lnTo>
                  <a:pt x="410966" y="7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504972" y="4101667"/>
            <a:ext cx="769717" cy="445625"/>
          </a:xfrm>
          <a:custGeom>
            <a:avLst/>
            <a:gdLst>
              <a:gd name="connsiteX0" fmla="*/ 0 w 769717"/>
              <a:gd name="connsiteY0" fmla="*/ 28937 h 445625"/>
              <a:gd name="connsiteX1" fmla="*/ 133109 w 769717"/>
              <a:gd name="connsiteY1" fmla="*/ 243069 h 445625"/>
              <a:gd name="connsiteX2" fmla="*/ 243069 w 769717"/>
              <a:gd name="connsiteY2" fmla="*/ 376177 h 445625"/>
              <a:gd name="connsiteX3" fmla="*/ 358815 w 769717"/>
              <a:gd name="connsiteY3" fmla="*/ 445625 h 445625"/>
              <a:gd name="connsiteX4" fmla="*/ 474562 w 769717"/>
              <a:gd name="connsiteY4" fmla="*/ 399327 h 445625"/>
              <a:gd name="connsiteX5" fmla="*/ 567160 w 769717"/>
              <a:gd name="connsiteY5" fmla="*/ 300942 h 445625"/>
              <a:gd name="connsiteX6" fmla="*/ 694481 w 769717"/>
              <a:gd name="connsiteY6" fmla="*/ 121534 h 445625"/>
              <a:gd name="connsiteX7" fmla="*/ 769717 w 769717"/>
              <a:gd name="connsiteY7" fmla="*/ 0 h 445625"/>
              <a:gd name="connsiteX8" fmla="*/ 0 w 769717"/>
              <a:gd name="connsiteY8" fmla="*/ 28937 h 44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17" h="445625">
                <a:moveTo>
                  <a:pt x="0" y="28937"/>
                </a:moveTo>
                <a:lnTo>
                  <a:pt x="133109" y="243069"/>
                </a:lnTo>
                <a:lnTo>
                  <a:pt x="243069" y="376177"/>
                </a:lnTo>
                <a:lnTo>
                  <a:pt x="358815" y="445625"/>
                </a:lnTo>
                <a:lnTo>
                  <a:pt x="474562" y="399327"/>
                </a:lnTo>
                <a:lnTo>
                  <a:pt x="567160" y="300942"/>
                </a:lnTo>
                <a:lnTo>
                  <a:pt x="694481" y="121534"/>
                </a:lnTo>
                <a:lnTo>
                  <a:pt x="769717" y="0"/>
                </a:lnTo>
                <a:lnTo>
                  <a:pt x="0" y="2893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159889" y="3274660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159889" y="3130581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19918" y="411435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0198" y="28299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s</a:t>
            </a:r>
          </a:p>
        </p:txBody>
      </p:sp>
      <p:cxnSp>
        <p:nvCxnSpPr>
          <p:cNvPr id="31" name="Straight Arrow Connector 30"/>
          <p:cNvCxnSpPr>
            <a:stCxn id="28" idx="1"/>
          </p:cNvCxnSpPr>
          <p:nvPr/>
        </p:nvCxnSpPr>
        <p:spPr>
          <a:xfrm flipH="1">
            <a:off x="4947684" y="3014639"/>
            <a:ext cx="482514" cy="11594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92154" y="414942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A</a:t>
            </a:r>
            <a:r>
              <a:rPr lang="en-US" baseline="-25000" dirty="0">
                <a:solidFill>
                  <a:srgbClr val="ED982D">
                    <a:lumMod val="50000"/>
                  </a:srgbClr>
                </a:solidFill>
              </a:rPr>
              <a:t>b</a:t>
            </a: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4603911" y="3421060"/>
            <a:ext cx="108438" cy="728367"/>
          </a:xfrm>
          <a:prstGeom prst="straightConnector1">
            <a:avLst/>
          </a:prstGeom>
          <a:ln w="127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75448" y="413981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6852212" y="4332371"/>
            <a:ext cx="658256" cy="52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211568" y="488009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458017" y="486382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211568" y="4946650"/>
            <a:ext cx="1246449" cy="2340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71423" y="460072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53" name="Freeform 52"/>
          <p:cNvSpPr/>
          <p:nvPr/>
        </p:nvSpPr>
        <p:spPr>
          <a:xfrm>
            <a:off x="2012950" y="5070645"/>
            <a:ext cx="1562100" cy="903094"/>
          </a:xfrm>
          <a:custGeom>
            <a:avLst/>
            <a:gdLst>
              <a:gd name="connsiteX0" fmla="*/ 0 w 1562100"/>
              <a:gd name="connsiteY0" fmla="*/ 0 h 903094"/>
              <a:gd name="connsiteX1" fmla="*/ 336550 w 1562100"/>
              <a:gd name="connsiteY1" fmla="*/ 546100 h 903094"/>
              <a:gd name="connsiteX2" fmla="*/ 584200 w 1562100"/>
              <a:gd name="connsiteY2" fmla="*/ 838200 h 903094"/>
              <a:gd name="connsiteX3" fmla="*/ 812800 w 1562100"/>
              <a:gd name="connsiteY3" fmla="*/ 895350 h 903094"/>
              <a:gd name="connsiteX4" fmla="*/ 1117600 w 1562100"/>
              <a:gd name="connsiteY4" fmla="*/ 717550 h 903094"/>
              <a:gd name="connsiteX5" fmla="*/ 1454150 w 1562100"/>
              <a:gd name="connsiteY5" fmla="*/ 254000 h 903094"/>
              <a:gd name="connsiteX6" fmla="*/ 1562100 w 1562100"/>
              <a:gd name="connsiteY6" fmla="*/ 25400 h 90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00" h="903094">
                <a:moveTo>
                  <a:pt x="0" y="0"/>
                </a:moveTo>
                <a:cubicBezTo>
                  <a:pt x="119591" y="203200"/>
                  <a:pt x="239183" y="406400"/>
                  <a:pt x="336550" y="546100"/>
                </a:cubicBezTo>
                <a:cubicBezTo>
                  <a:pt x="433917" y="685800"/>
                  <a:pt x="504825" y="779992"/>
                  <a:pt x="584200" y="838200"/>
                </a:cubicBezTo>
                <a:cubicBezTo>
                  <a:pt x="663575" y="896408"/>
                  <a:pt x="723900" y="915458"/>
                  <a:pt x="812800" y="895350"/>
                </a:cubicBezTo>
                <a:cubicBezTo>
                  <a:pt x="901700" y="875242"/>
                  <a:pt x="1010708" y="824442"/>
                  <a:pt x="1117600" y="717550"/>
                </a:cubicBezTo>
                <a:cubicBezTo>
                  <a:pt x="1224492" y="610658"/>
                  <a:pt x="1380067" y="369358"/>
                  <a:pt x="1454150" y="254000"/>
                </a:cubicBezTo>
                <a:cubicBezTo>
                  <a:pt x="1528233" y="138642"/>
                  <a:pt x="1545166" y="82021"/>
                  <a:pt x="1562100" y="25400"/>
                </a:cubicBezTo>
              </a:path>
            </a:pathLst>
          </a:cu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73973" y="545671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P</a:t>
            </a:r>
          </a:p>
        </p:txBody>
      </p:sp>
      <p:sp>
        <p:nvSpPr>
          <p:cNvPr id="65" name="Freeform 64"/>
          <p:cNvSpPr/>
          <p:nvPr/>
        </p:nvSpPr>
        <p:spPr>
          <a:xfrm>
            <a:off x="2149164" y="5043749"/>
            <a:ext cx="1340603" cy="774915"/>
          </a:xfrm>
          <a:custGeom>
            <a:avLst/>
            <a:gdLst>
              <a:gd name="connsiteX0" fmla="*/ 0 w 1340603"/>
              <a:gd name="connsiteY0" fmla="*/ 23247 h 774915"/>
              <a:gd name="connsiteX1" fmla="*/ 263471 w 1340603"/>
              <a:gd name="connsiteY1" fmla="*/ 457200 h 774915"/>
              <a:gd name="connsiteX2" fmla="*/ 449451 w 1340603"/>
              <a:gd name="connsiteY2" fmla="*/ 728420 h 774915"/>
              <a:gd name="connsiteX3" fmla="*/ 627681 w 1340603"/>
              <a:gd name="connsiteY3" fmla="*/ 774915 h 774915"/>
              <a:gd name="connsiteX4" fmla="*/ 914400 w 1340603"/>
              <a:gd name="connsiteY4" fmla="*/ 565688 h 774915"/>
              <a:gd name="connsiteX5" fmla="*/ 1123627 w 1340603"/>
              <a:gd name="connsiteY5" fmla="*/ 286719 h 774915"/>
              <a:gd name="connsiteX6" fmla="*/ 1301857 w 1340603"/>
              <a:gd name="connsiteY6" fmla="*/ 38746 h 774915"/>
              <a:gd name="connsiteX7" fmla="*/ 1340603 w 1340603"/>
              <a:gd name="connsiteY7" fmla="*/ 0 h 774915"/>
              <a:gd name="connsiteX8" fmla="*/ 0 w 1340603"/>
              <a:gd name="connsiteY8" fmla="*/ 23247 h 77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03" h="774915">
                <a:moveTo>
                  <a:pt x="0" y="23247"/>
                </a:moveTo>
                <a:lnTo>
                  <a:pt x="263471" y="457200"/>
                </a:lnTo>
                <a:lnTo>
                  <a:pt x="449451" y="728420"/>
                </a:lnTo>
                <a:lnTo>
                  <a:pt x="627681" y="774915"/>
                </a:lnTo>
                <a:lnTo>
                  <a:pt x="914400" y="565688"/>
                </a:lnTo>
                <a:lnTo>
                  <a:pt x="1123627" y="286719"/>
                </a:lnTo>
                <a:lnTo>
                  <a:pt x="1301857" y="38746"/>
                </a:lnTo>
                <a:lnTo>
                  <a:pt x="1340603" y="0"/>
                </a:lnTo>
                <a:lnTo>
                  <a:pt x="0" y="2324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1622385" y="4674417"/>
            <a:ext cx="2307220" cy="1134516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683861" y="517092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1377387" y="5797770"/>
            <a:ext cx="844952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377387" y="5070645"/>
            <a:ext cx="844952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1730415" y="5070645"/>
            <a:ext cx="5788" cy="72712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439848" y="522515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y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749634" y="2815811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Surface Area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11227" y="4142252"/>
            <a:ext cx="108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Volume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46918" y="5212427"/>
            <a:ext cx="8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Depth</a:t>
            </a:r>
          </a:p>
        </p:txBody>
      </p:sp>
      <p:sp>
        <p:nvSpPr>
          <p:cNvPr id="7" name="Freeform 6"/>
          <p:cNvSpPr/>
          <p:nvPr/>
        </p:nvSpPr>
        <p:spPr>
          <a:xfrm>
            <a:off x="6146157" y="3854769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59" y="2493557"/>
            <a:ext cx="2491334" cy="162599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8" idx="3"/>
          </p:cNvCxnSpPr>
          <p:nvPr/>
        </p:nvCxnSpPr>
        <p:spPr bwMode="auto">
          <a:xfrm flipV="1">
            <a:off x="1312223" y="2985291"/>
            <a:ext cx="1745810" cy="10024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1347065" y="1847461"/>
            <a:ext cx="92783" cy="120091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2" name="Straight Connector 51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blipFill rotWithShape="0">
                <a:blip r:embed="rId6"/>
                <a:stretch>
                  <a:fillRect l="-5797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P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blipFill rotWithShape="0">
                <a:blip r:embed="rId7"/>
                <a:stretch>
                  <a:fillRect l="-6569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5492092" y="4954076"/>
            <a:ext cx="22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Cross Section Area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492092" y="5455389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Wetted Perimeter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492092" y="5879968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Top Width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blipFill rotWithShape="0">
                <a:blip r:embed="rId8"/>
                <a:stretch>
                  <a:fillRect l="-5797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/>
          <p:cNvSpPr txBox="1"/>
          <p:nvPr/>
        </p:nvSpPr>
        <p:spPr>
          <a:xfrm>
            <a:off x="5492092" y="6324154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Hydraulic Radius</a:t>
            </a:r>
          </a:p>
        </p:txBody>
      </p:sp>
    </p:spTree>
    <p:extLst>
      <p:ext uri="{BB962C8B-B14F-4D97-AF65-F5344CB8AC3E}">
        <p14:creationId xmlns:p14="http://schemas.microsoft.com/office/powerpoint/2010/main" val="13370177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29151" cy="484632"/>
          </a:xfrm>
        </p:spPr>
        <p:txBody>
          <a:bodyPr/>
          <a:lstStyle/>
          <a:p>
            <a:r>
              <a:rPr lang="en-US" sz="2400" dirty="0" smtClean="0"/>
              <a:t>Flood Inundation Mapping – </a:t>
            </a:r>
            <a:r>
              <a:rPr lang="en-US" sz="2400" dirty="0" err="1" smtClean="0"/>
              <a:t>NHDPlus</a:t>
            </a:r>
            <a:r>
              <a:rPr lang="en-US" sz="2400" dirty="0" smtClean="0"/>
              <a:t>-HAND Method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55" y="1220244"/>
            <a:ext cx="1880654" cy="1707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55" y="3373119"/>
            <a:ext cx="1801073" cy="1865901"/>
          </a:xfrm>
          <a:prstGeom prst="rect">
            <a:avLst/>
          </a:prstGeom>
        </p:spPr>
      </p:pic>
      <p:pic>
        <p:nvPicPr>
          <p:cNvPr id="1027" name="Picture 1" descr="image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95" y="2608129"/>
            <a:ext cx="1731574" cy="16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196" y="2608129"/>
            <a:ext cx="1910145" cy="1822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6055" y="30073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Catchments and Flowlines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6055" y="533908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Digital Elevation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2196" y="45821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Height Above Nearest </a:t>
            </a:r>
          </a:p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Drainage (HAND)</a:t>
            </a:r>
            <a:r>
              <a:rPr lang="en-US" sz="1400" b="1" dirty="0">
                <a:solidFill>
                  <a:prstClr val="black"/>
                </a:solidFill>
              </a:rPr>
              <a:t/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(relative elevation of land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surface cell above cell in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 err="1" smtClean="0">
                <a:solidFill>
                  <a:prstClr val="black"/>
                </a:solidFill>
              </a:rPr>
              <a:t>NHDPlus</a:t>
            </a:r>
            <a:r>
              <a:rPr lang="en-US" sz="1400" b="1" dirty="0" smtClean="0">
                <a:solidFill>
                  <a:prstClr val="black"/>
                </a:solidFill>
              </a:rPr>
              <a:t> stream </a:t>
            </a:r>
            <a:r>
              <a:rPr lang="en-US" sz="1400" b="1" dirty="0">
                <a:solidFill>
                  <a:prstClr val="black"/>
                </a:solidFill>
              </a:rPr>
              <a:t>to which it flows)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98595" y="45821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Inundation map</a:t>
            </a:r>
            <a: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/>
            </a:r>
            <a:b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</a:br>
            <a:r>
              <a:rPr lang="en-US" sz="1400" b="1" dirty="0" smtClean="0">
                <a:solidFill>
                  <a:prstClr val="black"/>
                </a:solidFill>
              </a:rPr>
              <a:t>Height above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drainage &lt; </a:t>
            </a:r>
            <a:r>
              <a:rPr lang="en-US" sz="1400" b="1" dirty="0">
                <a:solidFill>
                  <a:prstClr val="black"/>
                </a:solidFill>
              </a:rPr>
              <a:t>15 </a:t>
            </a:r>
            <a:r>
              <a:rPr lang="en-US" sz="1400" b="1" dirty="0" err="1">
                <a:solidFill>
                  <a:prstClr val="black"/>
                </a:solidFill>
              </a:rPr>
              <a:t>ft</a:t>
            </a:r>
            <a:r>
              <a:rPr lang="en-US" sz="14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2961640" y="2524760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6035040" y="3314700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2926922" y="4156209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452060" y="1300992"/>
            <a:ext cx="1773591" cy="1155361"/>
            <a:chOff x="5132717" y="1319842"/>
            <a:chExt cx="1773591" cy="1155361"/>
          </a:xfrm>
        </p:grpSpPr>
        <p:sp>
          <p:nvSpPr>
            <p:cNvPr id="17" name="Freeform 16"/>
            <p:cNvSpPr/>
            <p:nvPr/>
          </p:nvSpPr>
          <p:spPr bwMode="auto">
            <a:xfrm>
              <a:off x="5141343" y="1759211"/>
              <a:ext cx="1725283" cy="715992"/>
            </a:xfrm>
            <a:custGeom>
              <a:avLst/>
              <a:gdLst>
                <a:gd name="connsiteX0" fmla="*/ 0 w 1725283"/>
                <a:gd name="connsiteY0" fmla="*/ 0 h 715992"/>
                <a:gd name="connsiteX1" fmla="*/ 8626 w 1725283"/>
                <a:gd name="connsiteY1" fmla="*/ 664234 h 715992"/>
                <a:gd name="connsiteX2" fmla="*/ 1708030 w 1725283"/>
                <a:gd name="connsiteY2" fmla="*/ 715992 h 715992"/>
                <a:gd name="connsiteX3" fmla="*/ 1725283 w 1725283"/>
                <a:gd name="connsiteY3" fmla="*/ 422694 h 715992"/>
                <a:gd name="connsiteX4" fmla="*/ 1656271 w 1725283"/>
                <a:gd name="connsiteY4" fmla="*/ 379562 h 715992"/>
                <a:gd name="connsiteX5" fmla="*/ 0 w 1725283"/>
                <a:gd name="connsiteY5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5283" h="715992">
                  <a:moveTo>
                    <a:pt x="0" y="0"/>
                  </a:moveTo>
                  <a:lnTo>
                    <a:pt x="8626" y="664234"/>
                  </a:lnTo>
                  <a:lnTo>
                    <a:pt x="1708030" y="715992"/>
                  </a:lnTo>
                  <a:lnTo>
                    <a:pt x="1725283" y="422694"/>
                  </a:lnTo>
                  <a:lnTo>
                    <a:pt x="1656271" y="37956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</a:gradFill>
            <a:ln w="0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5141344" y="1319842"/>
              <a:ext cx="1733910" cy="871267"/>
            </a:xfrm>
            <a:custGeom>
              <a:avLst/>
              <a:gdLst>
                <a:gd name="connsiteX0" fmla="*/ 17252 w 1708030"/>
                <a:gd name="connsiteY0" fmla="*/ 0 h 871267"/>
                <a:gd name="connsiteX1" fmla="*/ 0 w 1708030"/>
                <a:gd name="connsiteY1" fmla="*/ 431320 h 871267"/>
                <a:gd name="connsiteX2" fmla="*/ 1708030 w 1708030"/>
                <a:gd name="connsiteY2" fmla="*/ 871267 h 871267"/>
                <a:gd name="connsiteX3" fmla="*/ 1708030 w 1708030"/>
                <a:gd name="connsiteY3" fmla="*/ 457200 h 871267"/>
                <a:gd name="connsiteX4" fmla="*/ 17252 w 1708030"/>
                <a:gd name="connsiteY4" fmla="*/ 0 h 87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030" h="871267">
                  <a:moveTo>
                    <a:pt x="17252" y="0"/>
                  </a:moveTo>
                  <a:lnTo>
                    <a:pt x="0" y="431320"/>
                  </a:lnTo>
                  <a:lnTo>
                    <a:pt x="1708030" y="871267"/>
                  </a:lnTo>
                  <a:lnTo>
                    <a:pt x="1708030" y="457200"/>
                  </a:lnTo>
                  <a:lnTo>
                    <a:pt x="17252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25000"/>
                    <a:lumOff val="75000"/>
                  </a:schemeClr>
                </a:gs>
                <a:gs pos="100000">
                  <a:schemeClr val="tx2">
                    <a:lumMod val="25000"/>
                    <a:lumOff val="75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5132717" y="1733909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5163772" y="1329268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Isosceles Triangle 17"/>
            <p:cNvSpPr/>
            <p:nvPr/>
          </p:nvSpPr>
          <p:spPr bwMode="auto">
            <a:xfrm flipV="1">
              <a:off x="6003984" y="1366303"/>
              <a:ext cx="219456" cy="199609"/>
            </a:xfrm>
            <a:prstGeom prst="triangle">
              <a:avLst/>
            </a:prstGeom>
            <a:gradFill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>
                    <a:lumMod val="50000"/>
                    <a:lumOff val="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22" name="Freeform 21"/>
          <p:cNvSpPr/>
          <p:nvPr/>
        </p:nvSpPr>
        <p:spPr bwMode="auto">
          <a:xfrm>
            <a:off x="873740" y="5682750"/>
            <a:ext cx="1725283" cy="715992"/>
          </a:xfrm>
          <a:custGeom>
            <a:avLst/>
            <a:gdLst>
              <a:gd name="connsiteX0" fmla="*/ 0 w 1725283"/>
              <a:gd name="connsiteY0" fmla="*/ 0 h 715992"/>
              <a:gd name="connsiteX1" fmla="*/ 8626 w 1725283"/>
              <a:gd name="connsiteY1" fmla="*/ 664234 h 715992"/>
              <a:gd name="connsiteX2" fmla="*/ 1708030 w 1725283"/>
              <a:gd name="connsiteY2" fmla="*/ 715992 h 715992"/>
              <a:gd name="connsiteX3" fmla="*/ 1725283 w 1725283"/>
              <a:gd name="connsiteY3" fmla="*/ 422694 h 715992"/>
              <a:gd name="connsiteX4" fmla="*/ 1656271 w 1725283"/>
              <a:gd name="connsiteY4" fmla="*/ 379562 h 715992"/>
              <a:gd name="connsiteX5" fmla="*/ 0 w 1725283"/>
              <a:gd name="connsiteY5" fmla="*/ 0 h 71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5283" h="715992">
                <a:moveTo>
                  <a:pt x="0" y="0"/>
                </a:moveTo>
                <a:lnTo>
                  <a:pt x="8626" y="664234"/>
                </a:lnTo>
                <a:lnTo>
                  <a:pt x="1708030" y="715992"/>
                </a:lnTo>
                <a:lnTo>
                  <a:pt x="1725283" y="422694"/>
                </a:lnTo>
                <a:lnTo>
                  <a:pt x="1656271" y="37956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  <a:ln w="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030598" y="5854341"/>
            <a:ext cx="1764964" cy="871267"/>
            <a:chOff x="4030598" y="5854341"/>
            <a:chExt cx="1764964" cy="871267"/>
          </a:xfrm>
        </p:grpSpPr>
        <p:sp>
          <p:nvSpPr>
            <p:cNvPr id="23" name="Freeform 22"/>
            <p:cNvSpPr/>
            <p:nvPr/>
          </p:nvSpPr>
          <p:spPr bwMode="auto">
            <a:xfrm>
              <a:off x="4030598" y="5854341"/>
              <a:ext cx="1733910" cy="871267"/>
            </a:xfrm>
            <a:custGeom>
              <a:avLst/>
              <a:gdLst>
                <a:gd name="connsiteX0" fmla="*/ 17252 w 1708030"/>
                <a:gd name="connsiteY0" fmla="*/ 0 h 871267"/>
                <a:gd name="connsiteX1" fmla="*/ 0 w 1708030"/>
                <a:gd name="connsiteY1" fmla="*/ 431320 h 871267"/>
                <a:gd name="connsiteX2" fmla="*/ 1708030 w 1708030"/>
                <a:gd name="connsiteY2" fmla="*/ 871267 h 871267"/>
                <a:gd name="connsiteX3" fmla="*/ 1708030 w 1708030"/>
                <a:gd name="connsiteY3" fmla="*/ 457200 h 871267"/>
                <a:gd name="connsiteX4" fmla="*/ 17252 w 1708030"/>
                <a:gd name="connsiteY4" fmla="*/ 0 h 87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030" h="871267">
                  <a:moveTo>
                    <a:pt x="17252" y="0"/>
                  </a:moveTo>
                  <a:lnTo>
                    <a:pt x="0" y="431320"/>
                  </a:lnTo>
                  <a:lnTo>
                    <a:pt x="1708030" y="871267"/>
                  </a:lnTo>
                  <a:lnTo>
                    <a:pt x="1708030" y="457200"/>
                  </a:lnTo>
                  <a:lnTo>
                    <a:pt x="17252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25000"/>
                    <a:lumOff val="75000"/>
                  </a:schemeClr>
                </a:gs>
                <a:gs pos="100000">
                  <a:schemeClr val="tx2">
                    <a:lumMod val="25000"/>
                    <a:lumOff val="75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>
              <a:off x="4053026" y="5863767"/>
              <a:ext cx="1742536" cy="465827"/>
            </a:xfrm>
            <a:prstGeom prst="line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Isosceles Triangle 24"/>
            <p:cNvSpPr/>
            <p:nvPr/>
          </p:nvSpPr>
          <p:spPr bwMode="auto">
            <a:xfrm flipV="1">
              <a:off x="4893238" y="5900802"/>
              <a:ext cx="219456" cy="199609"/>
            </a:xfrm>
            <a:prstGeom prst="triangle">
              <a:avLst/>
            </a:prstGeom>
            <a:gradFill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>
                    <a:lumMod val="50000"/>
                    <a:lumOff val="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20" name="Cross 19"/>
          <p:cNvSpPr/>
          <p:nvPr/>
        </p:nvSpPr>
        <p:spPr bwMode="auto">
          <a:xfrm>
            <a:off x="3117300" y="5954046"/>
            <a:ext cx="395021" cy="389713"/>
          </a:xfrm>
          <a:prstGeom prst="pl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8294" y="1670973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err="1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NHDPlus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4030598" y="5863766"/>
            <a:ext cx="1742536" cy="465827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22" idx="0"/>
          </p:cNvCxnSpPr>
          <p:nvPr/>
        </p:nvCxnSpPr>
        <p:spPr bwMode="auto">
          <a:xfrm>
            <a:off x="873740" y="5682750"/>
            <a:ext cx="1742536" cy="422303"/>
          </a:xfrm>
          <a:prstGeom prst="line">
            <a:avLst/>
          </a:prstGeom>
          <a:noFill/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5918886" y="1447257"/>
            <a:ext cx="0" cy="38529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5918886" y="1881439"/>
            <a:ext cx="4118" cy="57491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764508" y="200764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z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80035" y="151171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48117" y="123966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Water surface elevation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h </a:t>
            </a:r>
            <a:r>
              <a:rPr lang="en-US" sz="1400" b="1" dirty="0" smtClean="0">
                <a:ea typeface="+mn-ea"/>
                <a:cs typeface="+mn-cs"/>
              </a:rPr>
              <a:t>= z + y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5299545" y="1447257"/>
            <a:ext cx="0" cy="97886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5112694" y="1447257"/>
            <a:ext cx="806192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092099" y="2427560"/>
            <a:ext cx="806192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5140826" y="182033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37056" y="231456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Geodet</a:t>
            </a:r>
            <a:r>
              <a:rPr lang="en-US" sz="1400" b="1" dirty="0" smtClean="0"/>
              <a:t>ic d</a:t>
            </a:r>
            <a:r>
              <a:rPr lang="en-US" sz="1400" b="1" dirty="0" smtClean="0">
                <a:ea typeface="+mn-ea"/>
                <a:cs typeface="+mn-cs"/>
              </a:rPr>
              <a:t>atum</a:t>
            </a:r>
          </a:p>
        </p:txBody>
      </p:sp>
    </p:spTree>
    <p:extLst>
      <p:ext uri="{BB962C8B-B14F-4D97-AF65-F5344CB8AC3E}">
        <p14:creationId xmlns:p14="http://schemas.microsoft.com/office/powerpoint/2010/main" val="40826248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Reach Catchment 5781289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79386"/>
            <a:ext cx="7636476" cy="452257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28650" y="1321357"/>
            <a:ext cx="319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Eanes</a:t>
            </a:r>
            <a:r>
              <a:rPr lang="en-US" dirty="0">
                <a:solidFill>
                  <a:prstClr val="black"/>
                </a:solidFill>
              </a:rPr>
              <a:t> Creek, </a:t>
            </a:r>
            <a:r>
              <a:rPr lang="en-US" dirty="0" err="1">
                <a:solidFill>
                  <a:prstClr val="black"/>
                </a:solidFill>
              </a:rPr>
              <a:t>Rollingwood</a:t>
            </a:r>
            <a:r>
              <a:rPr lang="en-US" dirty="0">
                <a:solidFill>
                  <a:prstClr val="black"/>
                </a:solidFill>
              </a:rPr>
              <a:t>, Texas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8864" y="26282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A3CA4B">
                    <a:lumMod val="50000"/>
                  </a:srgbClr>
                </a:solidFill>
              </a:rPr>
              <a:t>Drainage area = 3.13 mi</a:t>
            </a:r>
            <a:r>
              <a:rPr lang="en-US" sz="2000" b="1" baseline="30000" dirty="0">
                <a:solidFill>
                  <a:srgbClr val="A3CA4B">
                    <a:lumMod val="50000"/>
                  </a:srgbClr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40659" y="55111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5EB4E6">
                    <a:lumMod val="50000"/>
                  </a:srgbClr>
                </a:solidFill>
              </a:rPr>
              <a:t>Reach Length = 4.3 miles</a:t>
            </a:r>
          </a:p>
        </p:txBody>
      </p:sp>
    </p:spTree>
    <p:extLst>
      <p:ext uri="{BB962C8B-B14F-4D97-AF65-F5344CB8AC3E}">
        <p14:creationId xmlns:p14="http://schemas.microsoft.com/office/powerpoint/2010/main" val="1883457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Discharge Computation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03691"/>
            <a:ext cx="3996076" cy="2982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631" y="995380"/>
            <a:ext cx="3435185" cy="25763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46556" y="2085569"/>
                <a:ext cx="1995739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1.49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B996D5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i="1">
                          <a:solidFill>
                            <a:srgbClr val="FAC15A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556" y="2085569"/>
                <a:ext cx="1995739" cy="5203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697747" y="1235981"/>
            <a:ext cx="19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Hydraulic Radius, </a:t>
            </a:r>
            <a:r>
              <a:rPr lang="en-US" dirty="0">
                <a:solidFill>
                  <a:srgbClr val="7030A0"/>
                </a:solidFill>
              </a:rPr>
              <a:t>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985" y="4491103"/>
            <a:ext cx="4055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996D5">
                    <a:lumMod val="50000"/>
                  </a:srgbClr>
                </a:solidFill>
              </a:rPr>
              <a:t>n</a:t>
            </a:r>
            <a:r>
              <a:rPr lang="en-US" dirty="0">
                <a:solidFill>
                  <a:prstClr val="black"/>
                </a:solidFill>
              </a:rPr>
              <a:t> = 0.035  Manning roughness of channel</a:t>
            </a: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baseline="-25000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prstClr val="black"/>
                </a:solidFill>
              </a:rPr>
              <a:t> = 0.0163 Bed slope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45" y="3993947"/>
            <a:ext cx="3480071" cy="26100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74600" y="4200700"/>
            <a:ext cx="199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Crossection</a:t>
            </a:r>
            <a:r>
              <a:rPr lang="en-US" dirty="0">
                <a:solidFill>
                  <a:prstClr val="black"/>
                </a:solidFill>
              </a:rPr>
              <a:t> Area, </a:t>
            </a:r>
            <a:r>
              <a:rPr lang="en-US" dirty="0">
                <a:solidFill>
                  <a:srgbClr val="FAC15A">
                    <a:lumMod val="50000"/>
                  </a:srgbClr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9605" y="3600992"/>
            <a:ext cx="188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Flood Depth, h (</a:t>
            </a:r>
            <a:r>
              <a:rPr lang="en-US" i="1" dirty="0" err="1">
                <a:solidFill>
                  <a:srgbClr val="002060"/>
                </a:solidFill>
              </a:rPr>
              <a:t>ft</a:t>
            </a:r>
            <a:r>
              <a:rPr lang="en-US" i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3107" y="1596817"/>
            <a:ext cx="239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Flood Discharge, Q (</a:t>
            </a:r>
            <a:r>
              <a:rPr lang="en-US" i="1" dirty="0" err="1">
                <a:solidFill>
                  <a:srgbClr val="0070C0"/>
                </a:solidFill>
              </a:rPr>
              <a:t>cfs</a:t>
            </a:r>
            <a:r>
              <a:rPr lang="en-US" i="1" dirty="0">
                <a:solidFill>
                  <a:srgbClr val="0070C0"/>
                </a:solidFill>
              </a:rPr>
              <a:t>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5800" y="5100488"/>
            <a:ext cx="4074341" cy="1680364"/>
            <a:chOff x="267364" y="4817362"/>
            <a:chExt cx="5104436" cy="2208816"/>
          </a:xfrm>
        </p:grpSpPr>
        <p:sp>
          <p:nvSpPr>
            <p:cNvPr id="13" name="Freeform 12"/>
            <p:cNvSpPr/>
            <p:nvPr/>
          </p:nvSpPr>
          <p:spPr>
            <a:xfrm>
              <a:off x="979207" y="5511377"/>
              <a:ext cx="3674962" cy="1493134"/>
            </a:xfrm>
            <a:custGeom>
              <a:avLst/>
              <a:gdLst>
                <a:gd name="connsiteX0" fmla="*/ 0 w 3674962"/>
                <a:gd name="connsiteY0" fmla="*/ 0 h 1493134"/>
                <a:gd name="connsiteX1" fmla="*/ 555585 w 3674962"/>
                <a:gd name="connsiteY1" fmla="*/ 138896 h 1493134"/>
                <a:gd name="connsiteX2" fmla="*/ 2095018 w 3674962"/>
                <a:gd name="connsiteY2" fmla="*/ 694481 h 1493134"/>
                <a:gd name="connsiteX3" fmla="*/ 3061504 w 3674962"/>
                <a:gd name="connsiteY3" fmla="*/ 1111170 h 1493134"/>
                <a:gd name="connsiteX4" fmla="*/ 3674962 w 3674962"/>
                <a:gd name="connsiteY4" fmla="*/ 1493134 h 14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962" h="1493134">
                  <a:moveTo>
                    <a:pt x="0" y="0"/>
                  </a:moveTo>
                  <a:cubicBezTo>
                    <a:pt x="103207" y="11574"/>
                    <a:pt x="206415" y="23149"/>
                    <a:pt x="555585" y="138896"/>
                  </a:cubicBezTo>
                  <a:cubicBezTo>
                    <a:pt x="904755" y="254643"/>
                    <a:pt x="1677365" y="532435"/>
                    <a:pt x="2095018" y="694481"/>
                  </a:cubicBezTo>
                  <a:cubicBezTo>
                    <a:pt x="2512671" y="856527"/>
                    <a:pt x="2798180" y="978061"/>
                    <a:pt x="3061504" y="1111170"/>
                  </a:cubicBezTo>
                  <a:cubicBezTo>
                    <a:pt x="3324828" y="1244279"/>
                    <a:pt x="3499895" y="1368706"/>
                    <a:pt x="3674962" y="1493134"/>
                  </a:cubicBezTo>
                </a:path>
              </a:pathLst>
            </a:custGeom>
            <a:noFill/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67364" y="4817362"/>
              <a:ext cx="1412112" cy="692528"/>
            </a:xfrm>
            <a:custGeom>
              <a:avLst/>
              <a:gdLst>
                <a:gd name="connsiteX0" fmla="*/ 0 w 2583458"/>
                <a:gd name="connsiteY0" fmla="*/ 0 h 1022407"/>
                <a:gd name="connsiteX1" fmla="*/ 462988 w 2583458"/>
                <a:gd name="connsiteY1" fmla="*/ 156258 h 1022407"/>
                <a:gd name="connsiteX2" fmla="*/ 723418 w 2583458"/>
                <a:gd name="connsiteY2" fmla="*/ 538223 h 1022407"/>
                <a:gd name="connsiteX3" fmla="*/ 1105383 w 2583458"/>
                <a:gd name="connsiteY3" fmla="*/ 954912 h 1022407"/>
                <a:gd name="connsiteX4" fmla="*/ 1475772 w 2583458"/>
                <a:gd name="connsiteY4" fmla="*/ 978061 h 1022407"/>
                <a:gd name="connsiteX5" fmla="*/ 1961909 w 2583458"/>
                <a:gd name="connsiteY5" fmla="*/ 520861 h 1022407"/>
                <a:gd name="connsiteX6" fmla="*/ 2181828 w 2583458"/>
                <a:gd name="connsiteY6" fmla="*/ 243069 h 1022407"/>
                <a:gd name="connsiteX7" fmla="*/ 2546431 w 2583458"/>
                <a:gd name="connsiteY7" fmla="*/ 109960 h 1022407"/>
                <a:gd name="connsiteX8" fmla="*/ 2552218 w 2583458"/>
                <a:gd name="connsiteY8" fmla="*/ 121534 h 102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3458" h="1022407">
                  <a:moveTo>
                    <a:pt x="0" y="0"/>
                  </a:moveTo>
                  <a:cubicBezTo>
                    <a:pt x="171209" y="33277"/>
                    <a:pt x="342418" y="66554"/>
                    <a:pt x="462988" y="156258"/>
                  </a:cubicBezTo>
                  <a:cubicBezTo>
                    <a:pt x="583558" y="245962"/>
                    <a:pt x="616352" y="405114"/>
                    <a:pt x="723418" y="538223"/>
                  </a:cubicBezTo>
                  <a:cubicBezTo>
                    <a:pt x="830484" y="671332"/>
                    <a:pt x="979991" y="881606"/>
                    <a:pt x="1105383" y="954912"/>
                  </a:cubicBezTo>
                  <a:cubicBezTo>
                    <a:pt x="1230775" y="1028218"/>
                    <a:pt x="1333018" y="1050403"/>
                    <a:pt x="1475772" y="978061"/>
                  </a:cubicBezTo>
                  <a:cubicBezTo>
                    <a:pt x="1618526" y="905719"/>
                    <a:pt x="1844233" y="643360"/>
                    <a:pt x="1961909" y="520861"/>
                  </a:cubicBezTo>
                  <a:cubicBezTo>
                    <a:pt x="2079585" y="398362"/>
                    <a:pt x="2084408" y="311552"/>
                    <a:pt x="2181828" y="243069"/>
                  </a:cubicBezTo>
                  <a:cubicBezTo>
                    <a:pt x="2279248" y="174586"/>
                    <a:pt x="2484699" y="130216"/>
                    <a:pt x="2546431" y="109960"/>
                  </a:cubicBezTo>
                  <a:cubicBezTo>
                    <a:pt x="2608163" y="89704"/>
                    <a:pt x="2580190" y="105619"/>
                    <a:pt x="2552218" y="121534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631967" y="5118280"/>
              <a:ext cx="3674962" cy="1493134"/>
            </a:xfrm>
            <a:custGeom>
              <a:avLst/>
              <a:gdLst>
                <a:gd name="connsiteX0" fmla="*/ 0 w 3674962"/>
                <a:gd name="connsiteY0" fmla="*/ 0 h 1493134"/>
                <a:gd name="connsiteX1" fmla="*/ 555585 w 3674962"/>
                <a:gd name="connsiteY1" fmla="*/ 138896 h 1493134"/>
                <a:gd name="connsiteX2" fmla="*/ 2095018 w 3674962"/>
                <a:gd name="connsiteY2" fmla="*/ 694481 h 1493134"/>
                <a:gd name="connsiteX3" fmla="*/ 3061504 w 3674962"/>
                <a:gd name="connsiteY3" fmla="*/ 1111170 h 1493134"/>
                <a:gd name="connsiteX4" fmla="*/ 3674962 w 3674962"/>
                <a:gd name="connsiteY4" fmla="*/ 1493134 h 14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962" h="1493134">
                  <a:moveTo>
                    <a:pt x="0" y="0"/>
                  </a:moveTo>
                  <a:cubicBezTo>
                    <a:pt x="103207" y="11574"/>
                    <a:pt x="206415" y="23149"/>
                    <a:pt x="555585" y="138896"/>
                  </a:cubicBezTo>
                  <a:cubicBezTo>
                    <a:pt x="904755" y="254643"/>
                    <a:pt x="1677365" y="532435"/>
                    <a:pt x="2095018" y="694481"/>
                  </a:cubicBezTo>
                  <a:cubicBezTo>
                    <a:pt x="2512671" y="856527"/>
                    <a:pt x="2798180" y="978061"/>
                    <a:pt x="3061504" y="1111170"/>
                  </a:cubicBezTo>
                  <a:cubicBezTo>
                    <a:pt x="3324828" y="1244279"/>
                    <a:pt x="3499895" y="1368706"/>
                    <a:pt x="3674962" y="1493134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1386251" y="5071220"/>
              <a:ext cx="3674962" cy="1493134"/>
            </a:xfrm>
            <a:custGeom>
              <a:avLst/>
              <a:gdLst>
                <a:gd name="connsiteX0" fmla="*/ 0 w 3674962"/>
                <a:gd name="connsiteY0" fmla="*/ 0 h 1493134"/>
                <a:gd name="connsiteX1" fmla="*/ 555585 w 3674962"/>
                <a:gd name="connsiteY1" fmla="*/ 138896 h 1493134"/>
                <a:gd name="connsiteX2" fmla="*/ 2095018 w 3674962"/>
                <a:gd name="connsiteY2" fmla="*/ 694481 h 1493134"/>
                <a:gd name="connsiteX3" fmla="*/ 3061504 w 3674962"/>
                <a:gd name="connsiteY3" fmla="*/ 1111170 h 1493134"/>
                <a:gd name="connsiteX4" fmla="*/ 3674962 w 3674962"/>
                <a:gd name="connsiteY4" fmla="*/ 1493134 h 14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962" h="1493134">
                  <a:moveTo>
                    <a:pt x="0" y="0"/>
                  </a:moveTo>
                  <a:cubicBezTo>
                    <a:pt x="103207" y="11574"/>
                    <a:pt x="206415" y="23149"/>
                    <a:pt x="555585" y="138896"/>
                  </a:cubicBezTo>
                  <a:cubicBezTo>
                    <a:pt x="904755" y="254643"/>
                    <a:pt x="1677365" y="532435"/>
                    <a:pt x="2095018" y="694481"/>
                  </a:cubicBezTo>
                  <a:cubicBezTo>
                    <a:pt x="2512671" y="856527"/>
                    <a:pt x="2798180" y="978061"/>
                    <a:pt x="3061504" y="1111170"/>
                  </a:cubicBezTo>
                  <a:cubicBezTo>
                    <a:pt x="3324828" y="1244279"/>
                    <a:pt x="3499895" y="1368706"/>
                    <a:pt x="3674962" y="1493134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632931" y="5061914"/>
              <a:ext cx="4457501" cy="1538935"/>
            </a:xfrm>
            <a:custGeom>
              <a:avLst/>
              <a:gdLst>
                <a:gd name="connsiteX0" fmla="*/ 0 w 4457501"/>
                <a:gd name="connsiteY0" fmla="*/ 57150 h 1538935"/>
                <a:gd name="connsiteX1" fmla="*/ 781050 w 4457501"/>
                <a:gd name="connsiteY1" fmla="*/ 0 h 1538935"/>
                <a:gd name="connsiteX2" fmla="*/ 1376363 w 4457501"/>
                <a:gd name="connsiteY2" fmla="*/ 152400 h 1538935"/>
                <a:gd name="connsiteX3" fmla="*/ 2033588 w 4457501"/>
                <a:gd name="connsiteY3" fmla="*/ 381000 h 1538935"/>
                <a:gd name="connsiteX4" fmla="*/ 2586038 w 4457501"/>
                <a:gd name="connsiteY4" fmla="*/ 614362 h 1538935"/>
                <a:gd name="connsiteX5" fmla="*/ 3571825 w 4457501"/>
                <a:gd name="connsiteY5" fmla="*/ 997955 h 1538935"/>
                <a:gd name="connsiteX6" fmla="*/ 4007482 w 4457501"/>
                <a:gd name="connsiteY6" fmla="*/ 1213390 h 1538935"/>
                <a:gd name="connsiteX7" fmla="*/ 4457501 w 4457501"/>
                <a:gd name="connsiteY7" fmla="*/ 1524573 h 1538935"/>
                <a:gd name="connsiteX8" fmla="*/ 3677149 w 4457501"/>
                <a:gd name="connsiteY8" fmla="*/ 1538935 h 1538935"/>
                <a:gd name="connsiteX9" fmla="*/ 3279792 w 4457501"/>
                <a:gd name="connsiteY9" fmla="*/ 1299564 h 1538935"/>
                <a:gd name="connsiteX10" fmla="*/ 2662213 w 4457501"/>
                <a:gd name="connsiteY10" fmla="*/ 993168 h 1538935"/>
                <a:gd name="connsiteX11" fmla="*/ 1958460 w 4457501"/>
                <a:gd name="connsiteY11" fmla="*/ 686772 h 1538935"/>
                <a:gd name="connsiteX12" fmla="*/ 1374393 w 4457501"/>
                <a:gd name="connsiteY12" fmla="*/ 485700 h 1538935"/>
                <a:gd name="connsiteX13" fmla="*/ 857350 w 4457501"/>
                <a:gd name="connsiteY13" fmla="*/ 303777 h 1538935"/>
                <a:gd name="connsiteX14" fmla="*/ 321157 w 4457501"/>
                <a:gd name="connsiteY14" fmla="*/ 107492 h 1538935"/>
                <a:gd name="connsiteX15" fmla="*/ 0 w 4457501"/>
                <a:gd name="connsiteY15" fmla="*/ 57150 h 153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57501" h="1538935">
                  <a:moveTo>
                    <a:pt x="0" y="57150"/>
                  </a:moveTo>
                  <a:lnTo>
                    <a:pt x="781050" y="0"/>
                  </a:lnTo>
                  <a:lnTo>
                    <a:pt x="1376363" y="152400"/>
                  </a:lnTo>
                  <a:lnTo>
                    <a:pt x="2033588" y="381000"/>
                  </a:lnTo>
                  <a:lnTo>
                    <a:pt x="2586038" y="614362"/>
                  </a:lnTo>
                  <a:lnTo>
                    <a:pt x="3571825" y="997955"/>
                  </a:lnTo>
                  <a:lnTo>
                    <a:pt x="4007482" y="1213390"/>
                  </a:lnTo>
                  <a:lnTo>
                    <a:pt x="4457501" y="1524573"/>
                  </a:lnTo>
                  <a:lnTo>
                    <a:pt x="3677149" y="1538935"/>
                  </a:lnTo>
                  <a:lnTo>
                    <a:pt x="3279792" y="1299564"/>
                  </a:lnTo>
                  <a:lnTo>
                    <a:pt x="2662213" y="993168"/>
                  </a:lnTo>
                  <a:lnTo>
                    <a:pt x="1958460" y="686772"/>
                  </a:lnTo>
                  <a:lnTo>
                    <a:pt x="1374393" y="485700"/>
                  </a:lnTo>
                  <a:lnTo>
                    <a:pt x="857350" y="303777"/>
                  </a:lnTo>
                  <a:lnTo>
                    <a:pt x="321157" y="107492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628650" y="5130461"/>
              <a:ext cx="3883632" cy="1803115"/>
            </a:xfrm>
            <a:custGeom>
              <a:avLst/>
              <a:gdLst>
                <a:gd name="connsiteX0" fmla="*/ 0 w 3883632"/>
                <a:gd name="connsiteY0" fmla="*/ 0 h 1803115"/>
                <a:gd name="connsiteX1" fmla="*/ 128427 w 3883632"/>
                <a:gd name="connsiteY1" fmla="*/ 184935 h 1803115"/>
                <a:gd name="connsiteX2" fmla="*/ 318499 w 3883632"/>
                <a:gd name="connsiteY2" fmla="*/ 375007 h 1803115"/>
                <a:gd name="connsiteX3" fmla="*/ 390418 w 3883632"/>
                <a:gd name="connsiteY3" fmla="*/ 385281 h 1803115"/>
                <a:gd name="connsiteX4" fmla="*/ 965771 w 3883632"/>
                <a:gd name="connsiteY4" fmla="*/ 559942 h 1803115"/>
                <a:gd name="connsiteX5" fmla="*/ 1469205 w 3883632"/>
                <a:gd name="connsiteY5" fmla="*/ 739740 h 1803115"/>
                <a:gd name="connsiteX6" fmla="*/ 1952090 w 3883632"/>
                <a:gd name="connsiteY6" fmla="*/ 909263 h 1803115"/>
                <a:gd name="connsiteX7" fmla="*/ 2327097 w 3883632"/>
                <a:gd name="connsiteY7" fmla="*/ 1037690 h 1803115"/>
                <a:gd name="connsiteX8" fmla="*/ 2851079 w 3883632"/>
                <a:gd name="connsiteY8" fmla="*/ 1238036 h 1803115"/>
                <a:gd name="connsiteX9" fmla="*/ 3231223 w 3883632"/>
                <a:gd name="connsiteY9" fmla="*/ 1433245 h 1803115"/>
                <a:gd name="connsiteX10" fmla="*/ 3637052 w 3883632"/>
                <a:gd name="connsiteY10" fmla="*/ 1613043 h 1803115"/>
                <a:gd name="connsiteX11" fmla="*/ 3883632 w 3883632"/>
                <a:gd name="connsiteY11" fmla="*/ 1803115 h 1803115"/>
                <a:gd name="connsiteX12" fmla="*/ 3678148 w 3883632"/>
                <a:gd name="connsiteY12" fmla="*/ 1479479 h 1803115"/>
                <a:gd name="connsiteX13" fmla="*/ 3369924 w 3883632"/>
                <a:gd name="connsiteY13" fmla="*/ 1279133 h 1803115"/>
                <a:gd name="connsiteX14" fmla="*/ 3025739 w 3883632"/>
                <a:gd name="connsiteY14" fmla="*/ 1104472 h 1803115"/>
                <a:gd name="connsiteX15" fmla="*/ 2707241 w 3883632"/>
                <a:gd name="connsiteY15" fmla="*/ 940086 h 1803115"/>
                <a:gd name="connsiteX16" fmla="*/ 2208944 w 3883632"/>
                <a:gd name="connsiteY16" fmla="*/ 734603 h 1803115"/>
                <a:gd name="connsiteX17" fmla="*/ 1571946 w 3883632"/>
                <a:gd name="connsiteY17" fmla="*/ 477749 h 1803115"/>
                <a:gd name="connsiteX18" fmla="*/ 1222625 w 3883632"/>
                <a:gd name="connsiteY18" fmla="*/ 354459 h 1803115"/>
                <a:gd name="connsiteX19" fmla="*/ 775699 w 3883632"/>
                <a:gd name="connsiteY19" fmla="*/ 215758 h 1803115"/>
                <a:gd name="connsiteX20" fmla="*/ 410966 w 3883632"/>
                <a:gd name="connsiteY20" fmla="*/ 71919 h 1803115"/>
                <a:gd name="connsiteX21" fmla="*/ 0 w 3883632"/>
                <a:gd name="connsiteY21" fmla="*/ 0 h 180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83632" h="1803115">
                  <a:moveTo>
                    <a:pt x="0" y="0"/>
                  </a:moveTo>
                  <a:lnTo>
                    <a:pt x="128427" y="184935"/>
                  </a:lnTo>
                  <a:lnTo>
                    <a:pt x="318499" y="375007"/>
                  </a:lnTo>
                  <a:lnTo>
                    <a:pt x="390418" y="385281"/>
                  </a:lnTo>
                  <a:lnTo>
                    <a:pt x="965771" y="559942"/>
                  </a:lnTo>
                  <a:lnTo>
                    <a:pt x="1469205" y="739740"/>
                  </a:lnTo>
                  <a:lnTo>
                    <a:pt x="1952090" y="909263"/>
                  </a:lnTo>
                  <a:lnTo>
                    <a:pt x="2327097" y="1037690"/>
                  </a:lnTo>
                  <a:lnTo>
                    <a:pt x="2851079" y="1238036"/>
                  </a:lnTo>
                  <a:lnTo>
                    <a:pt x="3231223" y="1433245"/>
                  </a:lnTo>
                  <a:lnTo>
                    <a:pt x="3637052" y="1613043"/>
                  </a:lnTo>
                  <a:lnTo>
                    <a:pt x="3883632" y="1803115"/>
                  </a:lnTo>
                  <a:lnTo>
                    <a:pt x="3678148" y="1479479"/>
                  </a:lnTo>
                  <a:lnTo>
                    <a:pt x="3369924" y="1279133"/>
                  </a:lnTo>
                  <a:lnTo>
                    <a:pt x="3025739" y="1104472"/>
                  </a:lnTo>
                  <a:lnTo>
                    <a:pt x="2707241" y="940086"/>
                  </a:lnTo>
                  <a:lnTo>
                    <a:pt x="2208944" y="734603"/>
                  </a:lnTo>
                  <a:lnTo>
                    <a:pt x="1571946" y="477749"/>
                  </a:lnTo>
                  <a:lnTo>
                    <a:pt x="1222625" y="354459"/>
                  </a:lnTo>
                  <a:lnTo>
                    <a:pt x="775699" y="215758"/>
                  </a:lnTo>
                  <a:lnTo>
                    <a:pt x="410966" y="71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318503" y="6580548"/>
              <a:ext cx="769717" cy="445625"/>
            </a:xfrm>
            <a:custGeom>
              <a:avLst/>
              <a:gdLst>
                <a:gd name="connsiteX0" fmla="*/ 0 w 769717"/>
                <a:gd name="connsiteY0" fmla="*/ 28937 h 445625"/>
                <a:gd name="connsiteX1" fmla="*/ 133109 w 769717"/>
                <a:gd name="connsiteY1" fmla="*/ 243069 h 445625"/>
                <a:gd name="connsiteX2" fmla="*/ 243069 w 769717"/>
                <a:gd name="connsiteY2" fmla="*/ 376177 h 445625"/>
                <a:gd name="connsiteX3" fmla="*/ 358815 w 769717"/>
                <a:gd name="connsiteY3" fmla="*/ 445625 h 445625"/>
                <a:gd name="connsiteX4" fmla="*/ 474562 w 769717"/>
                <a:gd name="connsiteY4" fmla="*/ 399327 h 445625"/>
                <a:gd name="connsiteX5" fmla="*/ 567160 w 769717"/>
                <a:gd name="connsiteY5" fmla="*/ 300942 h 445625"/>
                <a:gd name="connsiteX6" fmla="*/ 694481 w 769717"/>
                <a:gd name="connsiteY6" fmla="*/ 121534 h 445625"/>
                <a:gd name="connsiteX7" fmla="*/ 769717 w 769717"/>
                <a:gd name="connsiteY7" fmla="*/ 0 h 445625"/>
                <a:gd name="connsiteX8" fmla="*/ 0 w 769717"/>
                <a:gd name="connsiteY8" fmla="*/ 28937 h 44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9717" h="445625">
                  <a:moveTo>
                    <a:pt x="0" y="28937"/>
                  </a:moveTo>
                  <a:lnTo>
                    <a:pt x="133109" y="243069"/>
                  </a:lnTo>
                  <a:lnTo>
                    <a:pt x="243069" y="376177"/>
                  </a:lnTo>
                  <a:lnTo>
                    <a:pt x="358815" y="445625"/>
                  </a:lnTo>
                  <a:lnTo>
                    <a:pt x="474562" y="399327"/>
                  </a:lnTo>
                  <a:lnTo>
                    <a:pt x="567160" y="300942"/>
                  </a:lnTo>
                  <a:lnTo>
                    <a:pt x="694481" y="121534"/>
                  </a:lnTo>
                  <a:lnTo>
                    <a:pt x="769717" y="0"/>
                  </a:lnTo>
                  <a:lnTo>
                    <a:pt x="0" y="28937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959688" y="6333650"/>
              <a:ext cx="1412112" cy="692528"/>
            </a:xfrm>
            <a:custGeom>
              <a:avLst/>
              <a:gdLst>
                <a:gd name="connsiteX0" fmla="*/ 0 w 2583458"/>
                <a:gd name="connsiteY0" fmla="*/ 0 h 1022407"/>
                <a:gd name="connsiteX1" fmla="*/ 462988 w 2583458"/>
                <a:gd name="connsiteY1" fmla="*/ 156258 h 1022407"/>
                <a:gd name="connsiteX2" fmla="*/ 723418 w 2583458"/>
                <a:gd name="connsiteY2" fmla="*/ 538223 h 1022407"/>
                <a:gd name="connsiteX3" fmla="*/ 1105383 w 2583458"/>
                <a:gd name="connsiteY3" fmla="*/ 954912 h 1022407"/>
                <a:gd name="connsiteX4" fmla="*/ 1475772 w 2583458"/>
                <a:gd name="connsiteY4" fmla="*/ 978061 h 1022407"/>
                <a:gd name="connsiteX5" fmla="*/ 1961909 w 2583458"/>
                <a:gd name="connsiteY5" fmla="*/ 520861 h 1022407"/>
                <a:gd name="connsiteX6" fmla="*/ 2181828 w 2583458"/>
                <a:gd name="connsiteY6" fmla="*/ 243069 h 1022407"/>
                <a:gd name="connsiteX7" fmla="*/ 2546431 w 2583458"/>
                <a:gd name="connsiteY7" fmla="*/ 109960 h 1022407"/>
                <a:gd name="connsiteX8" fmla="*/ 2552218 w 2583458"/>
                <a:gd name="connsiteY8" fmla="*/ 121534 h 102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3458" h="1022407">
                  <a:moveTo>
                    <a:pt x="0" y="0"/>
                  </a:moveTo>
                  <a:cubicBezTo>
                    <a:pt x="171209" y="33277"/>
                    <a:pt x="342418" y="66554"/>
                    <a:pt x="462988" y="156258"/>
                  </a:cubicBezTo>
                  <a:cubicBezTo>
                    <a:pt x="583558" y="245962"/>
                    <a:pt x="616352" y="405114"/>
                    <a:pt x="723418" y="538223"/>
                  </a:cubicBezTo>
                  <a:cubicBezTo>
                    <a:pt x="830484" y="671332"/>
                    <a:pt x="979991" y="881606"/>
                    <a:pt x="1105383" y="954912"/>
                  </a:cubicBezTo>
                  <a:cubicBezTo>
                    <a:pt x="1230775" y="1028218"/>
                    <a:pt x="1333018" y="1050403"/>
                    <a:pt x="1475772" y="978061"/>
                  </a:cubicBezTo>
                  <a:cubicBezTo>
                    <a:pt x="1618526" y="905719"/>
                    <a:pt x="1844233" y="643360"/>
                    <a:pt x="1961909" y="520861"/>
                  </a:cubicBezTo>
                  <a:cubicBezTo>
                    <a:pt x="2079585" y="398362"/>
                    <a:pt x="2084408" y="311552"/>
                    <a:pt x="2181828" y="243069"/>
                  </a:cubicBezTo>
                  <a:cubicBezTo>
                    <a:pt x="2279248" y="174586"/>
                    <a:pt x="2484699" y="130216"/>
                    <a:pt x="2546431" y="109960"/>
                  </a:cubicBezTo>
                  <a:cubicBezTo>
                    <a:pt x="2608163" y="89704"/>
                    <a:pt x="2580190" y="105619"/>
                    <a:pt x="2552218" y="121534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0590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the NFIE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7723" y="1220283"/>
            <a:ext cx="7886700" cy="4630737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Close the gap </a:t>
            </a:r>
            <a:r>
              <a:rPr lang="en-US" dirty="0" smtClean="0"/>
              <a:t>between National Flood Forecasting and Local Flood Emergency Response</a:t>
            </a:r>
          </a:p>
          <a:p>
            <a:r>
              <a:rPr lang="en-US" dirty="0" smtClean="0"/>
              <a:t>Demonstrate forecasting of flood impacts at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“stream and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street level”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3276" y="3424139"/>
            <a:ext cx="3066735" cy="2663551"/>
            <a:chOff x="1821764" y="3368383"/>
            <a:chExt cx="3066735" cy="2663551"/>
          </a:xfrm>
        </p:grpSpPr>
        <p:sp>
          <p:nvSpPr>
            <p:cNvPr id="4" name="Curved Right Arrow 3"/>
            <p:cNvSpPr/>
            <p:nvPr/>
          </p:nvSpPr>
          <p:spPr>
            <a:xfrm>
              <a:off x="1821764" y="3479896"/>
              <a:ext cx="941142" cy="2464419"/>
            </a:xfrm>
            <a:prstGeom prst="curved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Curved Left Arrow 4"/>
            <p:cNvSpPr/>
            <p:nvPr/>
          </p:nvSpPr>
          <p:spPr>
            <a:xfrm flipV="1">
              <a:off x="3981790" y="3368383"/>
              <a:ext cx="906709" cy="2575932"/>
            </a:xfrm>
            <a:prstGeom prst="curvedLef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31386" y="3368383"/>
              <a:ext cx="1046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National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00319" y="5662602"/>
              <a:ext cx="764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Local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3166" y="3380026"/>
            <a:ext cx="4970911" cy="2846163"/>
            <a:chOff x="3405204" y="3441217"/>
            <a:chExt cx="4970911" cy="2846163"/>
          </a:xfrm>
        </p:grpSpPr>
        <p:grpSp>
          <p:nvGrpSpPr>
            <p:cNvPr id="14" name="Group 13"/>
            <p:cNvGrpSpPr/>
            <p:nvPr/>
          </p:nvGrpSpPr>
          <p:grpSpPr>
            <a:xfrm>
              <a:off x="3405204" y="3441217"/>
              <a:ext cx="4970911" cy="1015663"/>
              <a:chOff x="3560401" y="3489200"/>
              <a:chExt cx="4970911" cy="101566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490790" y="3489200"/>
                <a:ext cx="2413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Weather and Hydrology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60401" y="3858532"/>
                <a:ext cx="4970911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National Weather Service and federal agencies</a:t>
                </a:r>
              </a:p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National Water Center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490636" y="5098857"/>
              <a:ext cx="4605825" cy="1188523"/>
              <a:chOff x="3770489" y="5234296"/>
              <a:chExt cx="4605825" cy="118852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770489" y="5234296"/>
                <a:ext cx="460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</a:rPr>
                  <a:t>River Flooding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and Emergency </a:t>
                </a:r>
                <a:r>
                  <a:rPr lang="en-US" dirty="0">
                    <a:solidFill>
                      <a:prstClr val="black"/>
                    </a:solidFill>
                  </a:rPr>
                  <a:t>Response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35041" y="5776488"/>
                <a:ext cx="3955349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Local, State and Regional </a:t>
                </a:r>
                <a:r>
                  <a:rPr lang="en-US" dirty="0" smtClean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Agencies,</a:t>
                </a:r>
                <a:endParaRPr lang="en-US" dirty="0">
                  <a:solidFill>
                    <a:srgbClr val="001446">
                      <a:lumMod val="75000"/>
                      <a:lumOff val="25000"/>
                    </a:srgbClr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Citizens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3704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Rating Curve for </a:t>
            </a:r>
            <a:r>
              <a:rPr lang="en-US" dirty="0" err="1" smtClean="0"/>
              <a:t>Eanes</a:t>
            </a:r>
            <a:r>
              <a:rPr lang="en-US" dirty="0" smtClean="0"/>
              <a:t> Creek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1072753" y="1357289"/>
          <a:ext cx="6998494" cy="4586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 flipV="1">
            <a:off x="3620530" y="3385751"/>
            <a:ext cx="24713" cy="182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853514" y="3385751"/>
            <a:ext cx="176701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20530" y="4148774"/>
            <a:ext cx="498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A3CA4B">
                    <a:lumMod val="75000"/>
                  </a:srgbClr>
                </a:solidFill>
              </a:rPr>
              <a:t>Forecast Discharge, Q, from National Water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8801" y="301641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Flood Depth, </a:t>
            </a:r>
            <a:r>
              <a:rPr lang="en-US" i="1" dirty="0" smtClean="0">
                <a:solidFill>
                  <a:srgbClr val="002060"/>
                </a:solidFill>
              </a:rPr>
              <a:t>y </a:t>
            </a:r>
            <a:r>
              <a:rPr lang="en-US" i="1" dirty="0">
                <a:solidFill>
                  <a:srgbClr val="002060"/>
                </a:solidFill>
              </a:rPr>
              <a:t>(</a:t>
            </a:r>
            <a:r>
              <a:rPr lang="en-US" i="1" dirty="0" err="1">
                <a:solidFill>
                  <a:srgbClr val="002060"/>
                </a:solidFill>
              </a:rPr>
              <a:t>ft</a:t>
            </a:r>
            <a:r>
              <a:rPr lang="en-US" i="1" dirty="0">
                <a:solidFill>
                  <a:srgbClr val="002060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064633" y="3385751"/>
                <a:ext cx="1995739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1.49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B996D5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i="1">
                          <a:solidFill>
                            <a:srgbClr val="FAC15A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633" y="3385751"/>
                <a:ext cx="1995739" cy="52039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4827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457200"/>
            <a:ext cx="8477250" cy="484632"/>
          </a:xfrm>
        </p:spPr>
        <p:txBody>
          <a:bodyPr/>
          <a:lstStyle/>
          <a:p>
            <a:r>
              <a:rPr lang="en-US" dirty="0" smtClean="0"/>
              <a:t>SPRNT Model – </a:t>
            </a:r>
            <a:r>
              <a:rPr lang="en-US" sz="2400" dirty="0" smtClean="0"/>
              <a:t>flow and water depth on large networks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6" y="1445160"/>
            <a:ext cx="3652261" cy="2433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644" y="3039355"/>
            <a:ext cx="6279706" cy="3511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1248" y="4699960"/>
            <a:ext cx="45719" cy="4571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8294" y="1445160"/>
            <a:ext cx="3898476" cy="90085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Very Large Scale Integrated (VLSI) </a:t>
            </a:r>
            <a:r>
              <a:rPr lang="en-US" b="1" dirty="0">
                <a:solidFill>
                  <a:prstClr val="black"/>
                </a:solidFill>
              </a:rPr>
              <a:t>design of computer chips – solve 100 million equations each night to check on effects of design changes on electricity flow in chip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4192334"/>
            <a:ext cx="2533650" cy="90085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Dynamic wave routing</a:t>
            </a:r>
          </a:p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prstClr val="black"/>
                </a:solidFill>
              </a:rPr>
              <a:t>Compute water flow by analogy with electricity flow in chips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5427" y="5675149"/>
            <a:ext cx="1276350" cy="493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3" y="5541095"/>
            <a:ext cx="762000" cy="76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6033" y="965200"/>
            <a:ext cx="2228766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0C0"/>
                </a:solidFill>
              </a:rPr>
              <a:t>Open source code in </a:t>
            </a:r>
            <a:r>
              <a:rPr lang="en-US" sz="1400" b="1" dirty="0" err="1">
                <a:solidFill>
                  <a:srgbClr val="0070C0"/>
                </a:solidFill>
              </a:rPr>
              <a:t>Github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20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Rating the Landscape using SPRNT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altLang="zh-TW" dirty="0" smtClean="0"/>
              <a:t>Total</a:t>
            </a:r>
            <a:r>
              <a:rPr lang="zh-TW" altLang="en-US" dirty="0" smtClean="0"/>
              <a:t> </a:t>
            </a:r>
            <a:r>
              <a:rPr lang="en-US" altLang="zh-TW" dirty="0" smtClean="0"/>
              <a:t>540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flowlines</a:t>
            </a:r>
            <a:r>
              <a:rPr lang="zh-TW" altLang="en-US" dirty="0" smtClean="0"/>
              <a:t> </a:t>
            </a:r>
            <a:r>
              <a:rPr lang="en-US" altLang="zh-TW" dirty="0" smtClean="0"/>
              <a:t>in</a:t>
            </a:r>
            <a:r>
              <a:rPr lang="zh-TW" altLang="en-US" dirty="0" smtClean="0"/>
              <a:t> </a:t>
            </a:r>
            <a:r>
              <a:rPr lang="en-US" altLang="zh-TW" dirty="0" smtClean="0"/>
              <a:t>Travis</a:t>
            </a:r>
            <a:r>
              <a:rPr lang="zh-TW" altLang="en-US" dirty="0" smtClean="0"/>
              <a:t> </a:t>
            </a:r>
            <a:r>
              <a:rPr lang="en-US" altLang="zh-TW" dirty="0" smtClean="0"/>
              <a:t>County.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r>
              <a:rPr lang="en-US" altLang="zh-TW" dirty="0" smtClean="0"/>
              <a:t>Catchment</a:t>
            </a:r>
            <a:r>
              <a:rPr lang="zh-TW" altLang="en-US" dirty="0" smtClean="0"/>
              <a:t> </a:t>
            </a:r>
            <a:r>
              <a:rPr lang="en-US" altLang="zh-TW" dirty="0" smtClean="0"/>
              <a:t>Area:</a:t>
            </a:r>
            <a:r>
              <a:rPr lang="zh-TW" altLang="en-US" dirty="0" smtClean="0"/>
              <a:t> </a:t>
            </a:r>
            <a:r>
              <a:rPr lang="en-US" altLang="zh-TW" dirty="0" smtClean="0"/>
              <a:t>2942.76</a:t>
            </a:r>
            <a:r>
              <a:rPr lang="zh-TW" altLang="en-US" dirty="0" smtClean="0"/>
              <a:t> </a:t>
            </a:r>
            <a:r>
              <a:rPr lang="en-US" altLang="zh-TW" dirty="0" smtClean="0"/>
              <a:t>km</a:t>
            </a:r>
            <a:r>
              <a:rPr lang="en-US" altLang="zh-TW" baseline="30000" dirty="0" smtClean="0"/>
              <a:t>2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baseline="30000" dirty="0" smtClean="0"/>
          </a:p>
        </p:txBody>
      </p:sp>
      <p:pic>
        <p:nvPicPr>
          <p:cNvPr id="4" name="內容版面配置區 3" descr="Travi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13330" r="7854" b="10339"/>
          <a:stretch/>
        </p:blipFill>
        <p:spPr>
          <a:xfrm>
            <a:off x="543062" y="3296881"/>
            <a:ext cx="4160163" cy="2829282"/>
          </a:xfrm>
          <a:prstGeom prst="rect">
            <a:avLst/>
          </a:prstGeom>
        </p:spPr>
      </p:pic>
      <p:pic>
        <p:nvPicPr>
          <p:cNvPr id="5" name="圖片 5" descr="untitl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3" b="19401"/>
          <a:stretch/>
        </p:blipFill>
        <p:spPr>
          <a:xfrm>
            <a:off x="4789086" y="2954420"/>
            <a:ext cx="4354914" cy="3514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3405" y="3540015"/>
            <a:ext cx="2913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Rainfall increased in uniform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increments of 1 mm/</a:t>
            </a:r>
            <a:r>
              <a:rPr lang="en-US" dirty="0" err="1" smtClean="0">
                <a:solidFill>
                  <a:prstClr val="black"/>
                </a:solidFill>
              </a:rPr>
              <a:t>hr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3211" y="5399962"/>
            <a:ext cx="2880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Flow reaches equilibrium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in Travis County in 200 hours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0246" y="630240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Time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3868" y="2867634"/>
            <a:ext cx="876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Rainfall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8408" y="6173895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Mannings</a:t>
            </a:r>
            <a:r>
              <a:rPr lang="en-US" dirty="0" smtClean="0">
                <a:solidFill>
                  <a:prstClr val="black"/>
                </a:solidFill>
              </a:rPr>
              <a:t> “n” = 0.05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978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內容版面配置區 3" descr="Screen Shot 2016-02-02 at 9.22.34 AM.pn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15" b="-2715"/>
          <a:stretch>
            <a:fillRect/>
          </a:stretch>
        </p:blipFill>
        <p:spPr>
          <a:xfrm>
            <a:off x="67552" y="1254427"/>
            <a:ext cx="9076448" cy="499169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 smtClean="0"/>
              <a:t>Rating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Curves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for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Stream Gages in</a:t>
            </a:r>
            <a:br>
              <a:rPr kumimoji="1" lang="en-US" altLang="zh-TW" dirty="0" smtClean="0"/>
            </a:br>
            <a:r>
              <a:rPr kumimoji="1" lang="en-US" altLang="zh-TW" dirty="0" smtClean="0"/>
              <a:t>Travis County</a:t>
            </a:r>
            <a:endParaRPr kumimoji="1" lang="zh-TW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02482" y="3198647"/>
            <a:ext cx="13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USGS Rating</a:t>
            </a:r>
            <a:endParaRPr lang="en-US" dirty="0">
              <a:solidFill>
                <a:srgbClr val="4F81BD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69059" y="3534032"/>
            <a:ext cx="333633" cy="7537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46928" y="327385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9646">
                    <a:lumMod val="75000"/>
                  </a:srgbClr>
                </a:solidFill>
              </a:rPr>
              <a:t>SPRNT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677619" y="3063065"/>
            <a:ext cx="169309" cy="32024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759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ravisCountyFloodMay2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5729" y="306819"/>
            <a:ext cx="6812542" cy="4050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solidFill>
                  <a:schemeClr val="tx2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ESRI Geospatial Image Services for Flood Inundation Mapping</a:t>
            </a:r>
          </a:p>
        </p:txBody>
      </p:sp>
    </p:spTree>
    <p:extLst>
      <p:ext uri="{BB962C8B-B14F-4D97-AF65-F5344CB8AC3E}">
        <p14:creationId xmlns:p14="http://schemas.microsoft.com/office/powerpoint/2010/main" val="23683434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Continental-Scale Flood Inundation Mapping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641075" y="30073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Catchments and Flowlines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075" y="534986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Digital Elevation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08918" y="44559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Height Above Nearest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Drainage (HAND)</a:t>
            </a:r>
            <a:r>
              <a:rPr lang="en-US" sz="1400" b="1" dirty="0">
                <a:solidFill>
                  <a:prstClr val="black"/>
                </a:solidFill>
              </a:rPr>
              <a:t/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(relative elevation of land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surface cell above cell in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stream to which it flows)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3287337" y="2139085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3294328" y="3897645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75" y="1307591"/>
            <a:ext cx="2484075" cy="154012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75" y="3443976"/>
            <a:ext cx="2502998" cy="159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073505" y="5473565"/>
            <a:ext cx="1758623" cy="1155361"/>
            <a:chOff x="5132717" y="1319842"/>
            <a:chExt cx="1758623" cy="1155361"/>
          </a:xfrm>
        </p:grpSpPr>
        <p:sp>
          <p:nvSpPr>
            <p:cNvPr id="20" name="Freeform 19"/>
            <p:cNvSpPr/>
            <p:nvPr/>
          </p:nvSpPr>
          <p:spPr bwMode="auto">
            <a:xfrm>
              <a:off x="5141343" y="1759211"/>
              <a:ext cx="1725283" cy="715992"/>
            </a:xfrm>
            <a:custGeom>
              <a:avLst/>
              <a:gdLst>
                <a:gd name="connsiteX0" fmla="*/ 0 w 1725283"/>
                <a:gd name="connsiteY0" fmla="*/ 0 h 715992"/>
                <a:gd name="connsiteX1" fmla="*/ 8626 w 1725283"/>
                <a:gd name="connsiteY1" fmla="*/ 664234 h 715992"/>
                <a:gd name="connsiteX2" fmla="*/ 1708030 w 1725283"/>
                <a:gd name="connsiteY2" fmla="*/ 715992 h 715992"/>
                <a:gd name="connsiteX3" fmla="*/ 1725283 w 1725283"/>
                <a:gd name="connsiteY3" fmla="*/ 422694 h 715992"/>
                <a:gd name="connsiteX4" fmla="*/ 1656271 w 1725283"/>
                <a:gd name="connsiteY4" fmla="*/ 379562 h 715992"/>
                <a:gd name="connsiteX5" fmla="*/ 0 w 1725283"/>
                <a:gd name="connsiteY5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5283" h="715992">
                  <a:moveTo>
                    <a:pt x="0" y="0"/>
                  </a:moveTo>
                  <a:lnTo>
                    <a:pt x="8626" y="664234"/>
                  </a:lnTo>
                  <a:lnTo>
                    <a:pt x="1708030" y="715992"/>
                  </a:lnTo>
                  <a:lnTo>
                    <a:pt x="1725283" y="422694"/>
                  </a:lnTo>
                  <a:lnTo>
                    <a:pt x="1656271" y="37956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</a:gradFill>
            <a:ln w="0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5141344" y="1319842"/>
              <a:ext cx="1733910" cy="871267"/>
            </a:xfrm>
            <a:custGeom>
              <a:avLst/>
              <a:gdLst>
                <a:gd name="connsiteX0" fmla="*/ 17252 w 1708030"/>
                <a:gd name="connsiteY0" fmla="*/ 0 h 871267"/>
                <a:gd name="connsiteX1" fmla="*/ 0 w 1708030"/>
                <a:gd name="connsiteY1" fmla="*/ 431320 h 871267"/>
                <a:gd name="connsiteX2" fmla="*/ 1708030 w 1708030"/>
                <a:gd name="connsiteY2" fmla="*/ 871267 h 871267"/>
                <a:gd name="connsiteX3" fmla="*/ 1708030 w 1708030"/>
                <a:gd name="connsiteY3" fmla="*/ 457200 h 871267"/>
                <a:gd name="connsiteX4" fmla="*/ 17252 w 1708030"/>
                <a:gd name="connsiteY4" fmla="*/ 0 h 87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030" h="871267">
                  <a:moveTo>
                    <a:pt x="17252" y="0"/>
                  </a:moveTo>
                  <a:lnTo>
                    <a:pt x="0" y="431320"/>
                  </a:lnTo>
                  <a:lnTo>
                    <a:pt x="1708030" y="871267"/>
                  </a:lnTo>
                  <a:lnTo>
                    <a:pt x="1708030" y="457200"/>
                  </a:lnTo>
                  <a:lnTo>
                    <a:pt x="17252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25000"/>
                    <a:lumOff val="75000"/>
                  </a:schemeClr>
                </a:gs>
                <a:gs pos="100000">
                  <a:schemeClr val="tx2">
                    <a:lumMod val="25000"/>
                    <a:lumOff val="75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5132717" y="1733909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5148804" y="1330661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Isosceles Triangle 23"/>
            <p:cNvSpPr/>
            <p:nvPr/>
          </p:nvSpPr>
          <p:spPr bwMode="auto">
            <a:xfrm flipV="1">
              <a:off x="6003984" y="1366303"/>
              <a:ext cx="219456" cy="199609"/>
            </a:xfrm>
            <a:prstGeom prst="triangle">
              <a:avLst/>
            </a:prstGeom>
            <a:gradFill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>
                    <a:lumMod val="50000"/>
                    <a:lumOff val="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96" y="2031652"/>
            <a:ext cx="4050727" cy="225073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61897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NHDPlus</a:t>
            </a:r>
            <a:r>
              <a:rPr lang="en-US" dirty="0" smtClean="0"/>
              <a:t>-HAND Raster – Version 0.1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9" y="1170160"/>
            <a:ext cx="8192530" cy="455208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043748" y="5814987"/>
            <a:ext cx="121714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Computed at the </a:t>
            </a:r>
            <a:r>
              <a:rPr lang="en-US" sz="1400" b="1" dirty="0" err="1" smtClean="0">
                <a:ea typeface="+mn-ea"/>
                <a:cs typeface="+mn-cs"/>
              </a:rPr>
              <a:t>CyberGIS</a:t>
            </a:r>
            <a:r>
              <a:rPr lang="en-US" sz="1400" b="1" dirty="0" smtClean="0">
                <a:ea typeface="+mn-ea"/>
                <a:cs typeface="+mn-cs"/>
              </a:rPr>
              <a:t> facility, University of Illinois at Urbana-Champaign, by Yan Liu </a:t>
            </a:r>
            <a:r>
              <a:rPr lang="en-US" sz="1400" b="1" dirty="0" smtClean="0"/>
              <a:t>and colleagues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/>
              <a:t>using software developed by David </a:t>
            </a:r>
            <a:r>
              <a:rPr lang="en-US" sz="1400" b="1" dirty="0" err="1" smtClean="0"/>
              <a:t>Tarboton</a:t>
            </a:r>
            <a:r>
              <a:rPr lang="en-US" sz="1400" b="1" dirty="0" smtClean="0"/>
              <a:t> and colleagues at Utah State University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April 15, 2016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46" y="3289951"/>
            <a:ext cx="1368163" cy="24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18438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Flood Inundation Mapping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83" y="1890793"/>
            <a:ext cx="2977509" cy="182105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855" y="1874054"/>
            <a:ext cx="3208795" cy="185452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759058" y="141034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dirty="0" smtClean="0">
                <a:ea typeface="+mn-ea"/>
                <a:cs typeface="+mn-cs"/>
              </a:rPr>
              <a:t>Existing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8789" y="141034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dirty="0" smtClean="0">
                <a:ea typeface="+mn-ea"/>
                <a:cs typeface="+mn-cs"/>
              </a:rPr>
              <a:t>Proposed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653079"/>
              </p:ext>
            </p:extLst>
          </p:nvPr>
        </p:nvGraphicFramePr>
        <p:xfrm>
          <a:off x="936083" y="3993132"/>
          <a:ext cx="6518601" cy="2229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7473"/>
                <a:gridCol w="987156"/>
                <a:gridCol w="1516664"/>
                <a:gridCol w="1017308"/>
              </a:tblGrid>
              <a:tr h="31849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Existing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Proposed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Ratio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184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Number of Mapped Reaches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2691344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184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Mapped Length (Km)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2256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5192824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2302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184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Average Reach Length (Km)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17.4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1.93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1849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184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Total Mapped Length (Mile)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1402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3226671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2302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3184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Average Reach Length (Mile)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10.8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1.20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0.11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08461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58113" cy="484632"/>
          </a:xfrm>
        </p:spPr>
        <p:txBody>
          <a:bodyPr/>
          <a:lstStyle/>
          <a:p>
            <a:r>
              <a:rPr lang="en-US" dirty="0" smtClean="0"/>
              <a:t>Height Above Nearest Drainage at my Home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79" y="1164430"/>
            <a:ext cx="5552221" cy="5133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07906" y="5193506"/>
            <a:ext cx="1871662" cy="31432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dirty="0" smtClean="0">
                <a:ea typeface="+mn-ea"/>
                <a:cs typeface="+mn-cs"/>
              </a:rPr>
              <a:t>HAND &lt; 5 m</a:t>
            </a:r>
          </a:p>
        </p:txBody>
      </p:sp>
    </p:spTree>
    <p:extLst>
      <p:ext uri="{BB962C8B-B14F-4D97-AF65-F5344CB8AC3E}">
        <p14:creationId xmlns:p14="http://schemas.microsoft.com/office/powerpoint/2010/main" val="3932348699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0944"/>
            <a:ext cx="7312991" cy="484632"/>
          </a:xfrm>
        </p:spPr>
        <p:txBody>
          <a:bodyPr/>
          <a:lstStyle/>
          <a:p>
            <a:r>
              <a:rPr lang="en-US" dirty="0" smtClean="0"/>
              <a:t>Principles for Flood Inundation Mapping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4677" y="84557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ea typeface="+mn-ea"/>
                <a:cs typeface="+mn-cs"/>
              </a:rPr>
              <a:t>Continental flow network continuum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Top down not </a:t>
            </a:r>
            <a:r>
              <a:rPr lang="en-US" sz="2400" b="1" dirty="0" smtClean="0"/>
              <a:t>bottom up</a:t>
            </a: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400" b="1" dirty="0">
              <a:ea typeface="+mn-ea"/>
              <a:cs typeface="+mn-cs"/>
            </a:endParaRP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Separate modeling from mapping</a:t>
            </a:r>
            <a:endParaRPr lang="en-US" sz="2400" b="1" dirty="0" smtClean="0">
              <a:ea typeface="+mn-ea"/>
              <a:cs typeface="+mn-cs"/>
            </a:endParaRP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ea typeface="+mn-ea"/>
                <a:cs typeface="+mn-cs"/>
              </a:rPr>
              <a:t>Terrain continuum rather than cross-sections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S</a:t>
            </a:r>
            <a:r>
              <a:rPr lang="en-US" sz="2400" b="1" dirty="0" smtClean="0">
                <a:ea typeface="+mn-ea"/>
                <a:cs typeface="+mn-cs"/>
              </a:rPr>
              <a:t>tream bed as stage height datum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ea typeface="+mn-ea"/>
                <a:cs typeface="+mn-cs"/>
              </a:rPr>
              <a:t>Height Above Nearest Drainage for inundation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ea typeface="+mn-ea"/>
                <a:cs typeface="+mn-cs"/>
              </a:rPr>
              <a:t>Geospatial image services for mapping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ea typeface="+mn-ea"/>
                <a:cs typeface="+mn-cs"/>
              </a:rPr>
              <a:t>Address Points to connect with Emergency Response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267" y="4630808"/>
            <a:ext cx="1933701" cy="1788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965" y="4674265"/>
            <a:ext cx="1844629" cy="179776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548" y="6081676"/>
            <a:ext cx="2454637" cy="29413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>
            <a:off x="4014016" y="5213576"/>
            <a:ext cx="1064419" cy="49291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831001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Home Catchment and Address Point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2" y="1282207"/>
            <a:ext cx="5315791" cy="51807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975" y="4208635"/>
            <a:ext cx="5716544" cy="6850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6825" y="210310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Area = 4.2 square miles</a:t>
            </a:r>
          </a:p>
          <a:p>
            <a:pPr algn="l" eaLnBrk="0" hangingPunct="0">
              <a:lnSpc>
                <a:spcPts val="1800"/>
              </a:lnSpc>
            </a:pPr>
            <a:endParaRPr lang="en-US" b="1" dirty="0"/>
          </a:p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solidFill>
                  <a:schemeClr val="tx2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Length = 3.3 miles</a:t>
            </a:r>
          </a:p>
          <a:p>
            <a:pPr algn="l" eaLnBrk="0" hangingPunct="0">
              <a:lnSpc>
                <a:spcPts val="1800"/>
              </a:lnSpc>
            </a:pPr>
            <a:endParaRPr lang="en-US" b="1" dirty="0"/>
          </a:p>
          <a:p>
            <a:pPr algn="l" eaLnBrk="0" hangingPunct="0">
              <a:lnSpc>
                <a:spcPts val="1800"/>
              </a:lnSpc>
            </a:pPr>
            <a:endParaRPr lang="en-US" b="1" dirty="0" smtClean="0"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86626" y="3712086"/>
            <a:ext cx="174919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Panther Creek</a:t>
            </a:r>
            <a:endParaRPr lang="en-US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03865" y="1551837"/>
            <a:ext cx="3403622" cy="2121392"/>
            <a:chOff x="3900603" y="3073237"/>
            <a:chExt cx="5334043" cy="32354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" t="5018" r="4226" b="17991"/>
            <a:stretch/>
          </p:blipFill>
          <p:spPr>
            <a:xfrm>
              <a:off x="3900603" y="3073237"/>
              <a:ext cx="5334043" cy="3235405"/>
            </a:xfrm>
            <a:prstGeom prst="rect">
              <a:avLst/>
            </a:prstGeom>
            <a:noFill/>
            <a:ln w="3810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</p:spPr>
        </p:pic>
        <p:sp>
          <p:nvSpPr>
            <p:cNvPr id="9" name="TextBox 12"/>
            <p:cNvSpPr txBox="1"/>
            <p:nvPr/>
          </p:nvSpPr>
          <p:spPr>
            <a:xfrm>
              <a:off x="3900603" y="3073238"/>
              <a:ext cx="2287816" cy="32751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My Stream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63435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in Travis County (355,000)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04" y="1064420"/>
            <a:ext cx="7086875" cy="5474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950" y="502285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dirty="0" smtClean="0"/>
              <a:t>8 million for Texas</a:t>
            </a:r>
          </a:p>
          <a:p>
            <a:pPr algn="l" eaLnBrk="0" hangingPunct="0">
              <a:lnSpc>
                <a:spcPts val="1800"/>
              </a:lnSpc>
            </a:pPr>
            <a:endParaRPr lang="en-US" sz="2400" b="1" dirty="0" smtClean="0"/>
          </a:p>
          <a:p>
            <a:pPr algn="l" eaLnBrk="0" hangingPunct="0">
              <a:lnSpc>
                <a:spcPts val="1800"/>
              </a:lnSpc>
            </a:pPr>
            <a:r>
              <a:rPr lang="en-US" sz="2400" b="1" dirty="0" smtClean="0"/>
              <a:t>100 million for US</a:t>
            </a:r>
          </a:p>
        </p:txBody>
      </p:sp>
    </p:spTree>
    <p:extLst>
      <p:ext uri="{BB962C8B-B14F-4D97-AF65-F5344CB8AC3E}">
        <p14:creationId xmlns:p14="http://schemas.microsoft.com/office/powerpoint/2010/main" val="1260348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Connecting with Local Decision Makers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9620" y="1841304"/>
            <a:ext cx="4565650" cy="2162175"/>
          </a:xfrm>
        </p:spPr>
        <p:txBody>
          <a:bodyPr/>
          <a:lstStyle/>
          <a:p>
            <a:r>
              <a:rPr lang="en-US" dirty="0" smtClean="0"/>
              <a:t>Work with the first response community to define flood strategy for stream reaches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72" y="3659435"/>
            <a:ext cx="6495068" cy="2707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891" y="1825625"/>
            <a:ext cx="3593054" cy="28998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4612" y="6374612"/>
            <a:ext cx="7624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https://www.youtube.com/watch?v=ympaR6YUxiA&amp;feature=youtube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120938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Harry Evans, former Chief of Staff of Austin Fire Department</a:t>
            </a:r>
          </a:p>
        </p:txBody>
      </p:sp>
    </p:spTree>
    <p:extLst>
      <p:ext uri="{BB962C8B-B14F-4D97-AF65-F5344CB8AC3E}">
        <p14:creationId xmlns:p14="http://schemas.microsoft.com/office/powerpoint/2010/main" val="6495960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Overview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4" y="1138368"/>
            <a:ext cx="8260414" cy="530924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3793524" y="3598700"/>
            <a:ext cx="855667" cy="62960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473146" y="59436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One area of risk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729" y="4228308"/>
            <a:ext cx="1715292" cy="171529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844301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97" y="374549"/>
            <a:ext cx="8594203" cy="484632"/>
          </a:xfrm>
        </p:spPr>
        <p:txBody>
          <a:bodyPr/>
          <a:lstStyle/>
          <a:p>
            <a:r>
              <a:rPr lang="en-US" sz="2400" dirty="0" smtClean="0"/>
              <a:t>Flood Preplanning </a:t>
            </a:r>
            <a:r>
              <a:rPr lang="en-US" sz="2400" dirty="0" smtClean="0"/>
              <a:t>Map (Minor, Moderate, Major Floods)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3" y="941832"/>
            <a:ext cx="8968890" cy="5812631"/>
          </a:xfrm>
          <a:prstGeom prst="rect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42950" y="5550693"/>
            <a:ext cx="1743075" cy="435769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>
                <a:lumMod val="50000"/>
                <a:lumOff val="50000"/>
              </a:schemeClr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Addres</a:t>
            </a:r>
            <a:r>
              <a:rPr lang="en-US" sz="1400" b="1" dirty="0" smtClean="0"/>
              <a:t>s Points used for reference</a:t>
            </a: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558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Continental Scale Flood Inundation and Impacts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 rot="5400000" flipH="1" flipV="1">
            <a:off x="4456720" y="5063012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flipV="1">
            <a:off x="6906079" y="3513395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26160" y="1263001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Mapping and Impacts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76324" y="1168169"/>
            <a:ext cx="2710370" cy="5011147"/>
            <a:chOff x="456750" y="1314219"/>
            <a:chExt cx="2710370" cy="5011147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50" y="4241768"/>
              <a:ext cx="2710370" cy="2083598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7" name="Picture 24" descr="Total Precipitation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18" y="1853342"/>
              <a:ext cx="1839310" cy="1660077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1" name="Down Arrow 10"/>
            <p:cNvSpPr/>
            <p:nvPr/>
          </p:nvSpPr>
          <p:spPr>
            <a:xfrm>
              <a:off x="1581375" y="3646838"/>
              <a:ext cx="230560" cy="5056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98751" y="1314219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Meteorology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3" name="Picture 22" descr="ii_il12wbv41_1531431c260171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32" y="1787835"/>
            <a:ext cx="1939655" cy="163938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120" y="4188575"/>
            <a:ext cx="2518479" cy="192885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619803" y="613258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Hydrology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90417" y="610233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Hydraulics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6574" y="3040996"/>
            <a:ext cx="173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2.7 million catchments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4388" y="2104605"/>
            <a:ext cx="1820038" cy="8884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9292" y="3687327"/>
            <a:ext cx="1490132" cy="142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770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574" y="260026"/>
            <a:ext cx="8249654" cy="48463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Flow Continuum Model </a:t>
            </a:r>
            <a:r>
              <a:rPr lang="en-US" dirty="0" smtClean="0"/>
              <a:t>– a national stream network, atmosphere to oceans, coast to coast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086" y="1883980"/>
            <a:ext cx="5037264" cy="2416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086" y="4551135"/>
            <a:ext cx="5037264" cy="22301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546" y="5964739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130 Catchments and </a:t>
            </a:r>
            <a:r>
              <a:rPr lang="en-US" dirty="0" err="1">
                <a:solidFill>
                  <a:prstClr val="black"/>
                </a:solidFill>
              </a:rPr>
              <a:t>Flowlines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uniquely labelled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673" y="1843377"/>
            <a:ext cx="338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Two basins and one forecast point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1772443" y="3887414"/>
            <a:ext cx="160439" cy="40262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3838294"/>
            <a:ext cx="102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becomes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8086" y="1494347"/>
            <a:ext cx="503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Current: 6600 basins and 3600 forecast points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6348" y="4250692"/>
            <a:ext cx="526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NFIE: 2.7 million stream reaches and catchments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1922" y="6411943"/>
            <a:ext cx="24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 national flow network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25" y="4516753"/>
            <a:ext cx="3041908" cy="1300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8" y="2254003"/>
            <a:ext cx="3269540" cy="1436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5708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dirty="0">
                <a:solidFill>
                  <a:prstClr val="black"/>
                </a:solidFill>
              </a:rPr>
              <a:t>Blanco River at Wimberley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9412" y="2830394"/>
            <a:ext cx="2035555" cy="26194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Basin  ~ 400 </a:t>
            </a:r>
            <a:r>
              <a:rPr lang="en-US" sz="1400" b="1" dirty="0" err="1">
                <a:solidFill>
                  <a:prstClr val="black"/>
                </a:solidFill>
              </a:rPr>
              <a:t>Sq</a:t>
            </a:r>
            <a:r>
              <a:rPr lang="en-US" sz="1400" b="1" dirty="0">
                <a:solidFill>
                  <a:prstClr val="black"/>
                </a:solidFill>
              </a:rPr>
              <a:t> Mile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43950" y="5391001"/>
            <a:ext cx="2611289" cy="30964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Reach Catchment   ~ 1 </a:t>
            </a:r>
            <a:r>
              <a:rPr lang="en-US" sz="1400" b="1" dirty="0" err="1">
                <a:solidFill>
                  <a:prstClr val="black"/>
                </a:solidFill>
              </a:rPr>
              <a:t>Sq</a:t>
            </a:r>
            <a:r>
              <a:rPr lang="en-US" sz="1400" b="1" dirty="0">
                <a:solidFill>
                  <a:prstClr val="black"/>
                </a:solidFill>
              </a:rPr>
              <a:t> Mile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429657" y="2795237"/>
            <a:ext cx="7148286" cy="1071313"/>
            <a:chOff x="1429657" y="2795237"/>
            <a:chExt cx="7148286" cy="1071313"/>
          </a:xfrm>
        </p:grpSpPr>
        <p:sp>
          <p:nvSpPr>
            <p:cNvPr id="10" name="Rectangle 9"/>
            <p:cNvSpPr/>
            <p:nvPr/>
          </p:nvSpPr>
          <p:spPr bwMode="auto">
            <a:xfrm>
              <a:off x="1429657" y="2795237"/>
              <a:ext cx="7148286" cy="42846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97398" y="295215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2400" b="1" dirty="0" smtClean="0">
                  <a:solidFill>
                    <a:prstClr val="black"/>
                  </a:solidFill>
                </a:rPr>
                <a:t>Watershed Hydrology – basins and outlet points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97429" y="4792033"/>
            <a:ext cx="7317921" cy="1071313"/>
            <a:chOff x="1429657" y="2795237"/>
            <a:chExt cx="7148286" cy="1071313"/>
          </a:xfrm>
        </p:grpSpPr>
        <p:sp>
          <p:nvSpPr>
            <p:cNvPr id="23" name="Rectangle 22"/>
            <p:cNvSpPr/>
            <p:nvPr/>
          </p:nvSpPr>
          <p:spPr bwMode="auto">
            <a:xfrm>
              <a:off x="1429657" y="2795237"/>
              <a:ext cx="7148286" cy="42846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97398" y="295215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2400" b="1" dirty="0" smtClean="0">
                  <a:solidFill>
                    <a:prstClr val="black"/>
                  </a:solidFill>
                </a:rPr>
                <a:t>Continental Hydrology – network flow continuum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087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</TotalTime>
  <Words>944</Words>
  <Application>Microsoft Office PowerPoint</Application>
  <PresentationFormat>On-screen Show (4:3)</PresentationFormat>
  <Paragraphs>231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Cambria Math</vt:lpstr>
      <vt:lpstr>Lucida Grande</vt:lpstr>
      <vt:lpstr>Optional_Corporate_PPT_Template-Arial</vt:lpstr>
      <vt:lpstr>PowerPoint Presentation</vt:lpstr>
      <vt:lpstr>Goal of the NFIE</vt:lpstr>
      <vt:lpstr>My Home Catchment and Address Point</vt:lpstr>
      <vt:lpstr>Address Points in Travis County (355,000)</vt:lpstr>
      <vt:lpstr>Connecting with Local Decision Makers</vt:lpstr>
      <vt:lpstr>Strategic Overview Map</vt:lpstr>
      <vt:lpstr>Flood Preplanning Map (Minor, Moderate, Major Floods)</vt:lpstr>
      <vt:lpstr>Continental Scale Flood Inundation and Impacts</vt:lpstr>
      <vt:lpstr>Flow Continuum Model – a national stream network, atmosphere to oceans, coast to coast</vt:lpstr>
      <vt:lpstr>Experiment for 2016:  Combine hydrography and elevation to define river channel geometry and flood inundation extent for 5 million km of stream reaches over continental US</vt:lpstr>
      <vt:lpstr>Elevation-Indexed Flood Response Mapping</vt:lpstr>
      <vt:lpstr>Cross-Sections on Lower Mississippi River for Hydraulic River Routing</vt:lpstr>
      <vt:lpstr>Cross-Sections for Alabama Rivers compiled in NFIE-I</vt:lpstr>
      <vt:lpstr>NWS Flood Inundation Maps for the US (130 in total)</vt:lpstr>
      <vt:lpstr>Real-Time Flood Inundation Mapping (USGS/NWS) </vt:lpstr>
      <vt:lpstr>Reach Hydraulic Parameters</vt:lpstr>
      <vt:lpstr>Flood Inundation Mapping – NHDPlus-HAND Method</vt:lpstr>
      <vt:lpstr>Reach Catchment 5781289</vt:lpstr>
      <vt:lpstr>Discharge Computation</vt:lpstr>
      <vt:lpstr>Rating Curve for Eanes Creek</vt:lpstr>
      <vt:lpstr>SPRNT Model – flow and water depth on large networks</vt:lpstr>
      <vt:lpstr>Rating the Landscape using SPRNT</vt:lpstr>
      <vt:lpstr>Rating Curves for Stream Gages in Travis County</vt:lpstr>
      <vt:lpstr>PowerPoint Presentation</vt:lpstr>
      <vt:lpstr>Continental-Scale Flood Inundation Mapping</vt:lpstr>
      <vt:lpstr>NHDPlus-HAND Raster – Version 0.1</vt:lpstr>
      <vt:lpstr>Real-Time Flood Inundation Mapping</vt:lpstr>
      <vt:lpstr>Height Above Nearest Drainage at my Home</vt:lpstr>
      <vt:lpstr>Principles for Flood Inundation Mapping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Water Model</dc:title>
  <dc:creator>Maidment, David R</dc:creator>
  <cp:lastModifiedBy>Maidment, David R</cp:lastModifiedBy>
  <cp:revision>45</cp:revision>
  <dcterms:created xsi:type="dcterms:W3CDTF">2016-04-15T11:40:06Z</dcterms:created>
  <dcterms:modified xsi:type="dcterms:W3CDTF">2016-05-16T14:45:38Z</dcterms:modified>
</cp:coreProperties>
</file>