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  <p:sldMasterId id="2147483708" r:id="rId4"/>
    <p:sldMasterId id="2147483719" r:id="rId5"/>
  </p:sldMasterIdLst>
  <p:notesMasterIdLst>
    <p:notesMasterId r:id="rId47"/>
  </p:notesMasterIdLst>
  <p:sldIdLst>
    <p:sldId id="320" r:id="rId6"/>
    <p:sldId id="332" r:id="rId7"/>
    <p:sldId id="321" r:id="rId8"/>
    <p:sldId id="322" r:id="rId9"/>
    <p:sldId id="323" r:id="rId10"/>
    <p:sldId id="324" r:id="rId11"/>
    <p:sldId id="325" r:id="rId12"/>
    <p:sldId id="326" r:id="rId13"/>
    <p:sldId id="305" r:id="rId14"/>
    <p:sldId id="306" r:id="rId15"/>
    <p:sldId id="308" r:id="rId16"/>
    <p:sldId id="333" r:id="rId17"/>
    <p:sldId id="327" r:id="rId18"/>
    <p:sldId id="260" r:id="rId19"/>
    <p:sldId id="328" r:id="rId20"/>
    <p:sldId id="350" r:id="rId21"/>
    <p:sldId id="351" r:id="rId22"/>
    <p:sldId id="352" r:id="rId23"/>
    <p:sldId id="353" r:id="rId24"/>
    <p:sldId id="354" r:id="rId25"/>
    <p:sldId id="312" r:id="rId26"/>
    <p:sldId id="315" r:id="rId27"/>
    <p:sldId id="265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7" r:id="rId37"/>
    <p:sldId id="349" r:id="rId38"/>
    <p:sldId id="337" r:id="rId39"/>
    <p:sldId id="334" r:id="rId40"/>
    <p:sldId id="335" r:id="rId41"/>
    <p:sldId id="290" r:id="rId42"/>
    <p:sldId id="289" r:id="rId43"/>
    <p:sldId id="329" r:id="rId44"/>
    <p:sldId id="336" r:id="rId45"/>
    <p:sldId id="33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6386" autoAdjust="0"/>
  </p:normalViewPr>
  <p:slideViewPr>
    <p:cSldViewPr snapToGrid="0">
      <p:cViewPr varScale="1">
        <p:scale>
          <a:sx n="60" d="100"/>
          <a:sy n="60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0004-9770-4F7D-94BC-9A38CD5FC214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7E2-B7D7-4D9D-AB59-ED1D63AD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0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2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24234-AC23-40E4-81C7-A7B4EE16274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0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989152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1086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98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18160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72762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0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2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8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5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386239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19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3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7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83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84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27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8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4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8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2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67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43206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13702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462411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36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9809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17810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2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1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3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2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07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832487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465D0-6236-4037-8C33-B2A5A30E8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336B2-3F57-43AD-BB78-A11B6036A0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3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65800-0351-4105-BBC2-EF8426EDAA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7B7B-E28E-4856-9E38-418C4F043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00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F87C0-A671-4A42-80B5-2BEBCB3C82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7C73C-9429-430B-ABEA-D70CA1FCFA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7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612A-09D8-4C0E-A318-77736EA754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120E6-4EC6-4DE6-BA85-A3834A0949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23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6662E-2628-4527-905F-F1DD20FD0E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4584C-F26D-4B47-9246-AC6A6521C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83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B1A8E-4AD1-4A76-816B-D6C19250E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D61E3-9746-474A-96C9-1BE9233F37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0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7D89-514D-4392-9179-3C45736F4F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639F5-BFBE-4493-B328-E127D64618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55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0467D-C0FB-4F6D-B45B-E8A0E32CE7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81BF0-FCB5-42A9-80B3-D1173CB863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3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4477-BD6E-4BDF-AF48-DBD016C8B5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B7186-2A58-490F-A406-998A59D7BC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38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9B1B4-7703-4293-8B3F-AC0F9AF3C4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0BE89-D2D4-4447-8D60-6E1237CFF6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6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ADAEB-56D5-4FDC-AF0B-B406E814F6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714F3-7BF1-42E6-9AEA-5715B151A4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4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9767-0777-4993-B38C-D17BFBC1AF86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09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9B031-F471-4193-AEF0-7E7ADF6F55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C04A-EEE3-4CBF-9BD5-E6E0B106A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4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62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3138D9-480C-4426-9B7B-13CA49190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7318D4-05DC-44CF-A740-DA90DB9825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3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_2013_earthobsstrategy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8.png"/><Relationship Id="rId4" Type="http://schemas.openxmlformats.org/officeDocument/2006/relationships/hyperlink" Target="http://www.ucchm.org/david/rapid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ut-austin.maps.arcgis.com/home/webmap/viewer.html?webmap=d107aa9260534ddbb96db302e3643a93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8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1"/>
            <a:ext cx="9133851" cy="221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799"/>
            <a:ext cx="7995925" cy="779417"/>
          </a:xfr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National Water Data Infrastructure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5" y="1465216"/>
            <a:ext cx="6451600" cy="3221084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800" dirty="0" smtClean="0"/>
              <a:t>David R. Maidment, </a:t>
            </a:r>
          </a:p>
          <a:p>
            <a:r>
              <a:rPr lang="en-US" sz="3800" dirty="0" smtClean="0"/>
              <a:t>University of Texas at Austin</a:t>
            </a:r>
          </a:p>
          <a:p>
            <a:endParaRPr lang="en-US" sz="3200" dirty="0"/>
          </a:p>
          <a:p>
            <a:r>
              <a:rPr lang="en-US" sz="3200" dirty="0" smtClean="0"/>
              <a:t>NWS National Water Center Opening</a:t>
            </a:r>
          </a:p>
          <a:p>
            <a:r>
              <a:rPr lang="en-US" sz="3200" dirty="0" smtClean="0"/>
              <a:t>Tuscaloosa, Alabama</a:t>
            </a:r>
          </a:p>
          <a:p>
            <a:r>
              <a:rPr lang="en-US" sz="3200" dirty="0" smtClean="0"/>
              <a:t>13 May 2014</a:t>
            </a:r>
          </a:p>
        </p:txBody>
      </p:sp>
    </p:spTree>
    <p:extLst>
      <p:ext uri="{BB962C8B-B14F-4D97-AF65-F5344CB8AC3E}">
        <p14:creationId xmlns:p14="http://schemas.microsoft.com/office/powerpoint/2010/main" val="28131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Internet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490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observer at CHy-13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NWS, CUAHSI</a:t>
            </a:r>
            <a:r>
              <a:rPr lang="en-US" sz="1200" dirty="0">
                <a:solidFill>
                  <a:prstClr val="black"/>
                </a:solidFill>
              </a:rPr>
              <a:t>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0517" y="1785049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</a:t>
              </a:r>
              <a:r>
                <a:rPr lang="en-US" sz="1600" b="1" dirty="0" err="1" smtClean="0">
                  <a:solidFill>
                    <a:srgbClr val="5EB4E6">
                      <a:lumMod val="75000"/>
                    </a:srgbClr>
                  </a:solidFill>
                </a:rPr>
                <a:t>WaterML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935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1350" y="6231473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http://www.whitehouse.gov/sites/default/files/microsites/ostp/nstc_2013_earthobsstrategy.pdf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" y="2086234"/>
            <a:ext cx="3074348" cy="40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6471" y="3039478"/>
            <a:ext cx="530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>
                <a:solidFill>
                  <a:prstClr val="black"/>
                </a:solidFill>
              </a:rPr>
              <a:t>.”  (p.21)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6471" y="2196777"/>
            <a:ext cx="391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3471" y="4638404"/>
            <a:ext cx="422813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WaterML</a:t>
            </a:r>
            <a:r>
              <a:rPr lang="en-US" sz="2400" dirty="0" smtClean="0">
                <a:solidFill>
                  <a:prstClr val="black"/>
                </a:solidFill>
              </a:rPr>
              <a:t> is the first OGC standard endorsed by the Executive Office of the President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ACWI – Advisory Committee on Water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1" y="1690689"/>
            <a:ext cx="6963615" cy="44256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69188" y="6266329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Established in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Anne Castle, </a:t>
            </a:r>
            <a:r>
              <a:rPr lang="en-US" dirty="0" err="1" smtClean="0"/>
              <a:t>Asst</a:t>
            </a:r>
            <a:r>
              <a:rPr lang="en-US" dirty="0" smtClean="0"/>
              <a:t> Secretary for Water and Science, </a:t>
            </a:r>
            <a:r>
              <a:rPr lang="en-US" dirty="0" err="1" smtClean="0"/>
              <a:t>Dept</a:t>
            </a:r>
            <a:r>
              <a:rPr lang="en-US" dirty="0" smtClean="0"/>
              <a:t> of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1813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“Today </a:t>
            </a:r>
            <a:r>
              <a:rPr lang="en-US" dirty="0"/>
              <a:t>we have unprecedented opportunities to use science and technology to create  a better understanding of one of our most precious resources – </a:t>
            </a:r>
            <a:r>
              <a:rPr lang="en-US" dirty="0" smtClean="0"/>
              <a:t>water” </a:t>
            </a:r>
          </a:p>
          <a:p>
            <a:endParaRPr lang="en-US" dirty="0"/>
          </a:p>
          <a:p>
            <a:r>
              <a:rPr lang="en-US" sz="3500" dirty="0" smtClean="0">
                <a:solidFill>
                  <a:srgbClr val="0070C0"/>
                </a:solidFill>
              </a:rPr>
              <a:t>“I </a:t>
            </a:r>
            <a:r>
              <a:rPr lang="en-US" sz="3500" dirty="0">
                <a:solidFill>
                  <a:srgbClr val="0070C0"/>
                </a:solidFill>
              </a:rPr>
              <a:t>am committed to working with you to do </a:t>
            </a:r>
            <a:r>
              <a:rPr lang="en-US" sz="3500" dirty="0" smtClean="0">
                <a:solidFill>
                  <a:srgbClr val="0070C0"/>
                </a:solidFill>
              </a:rPr>
              <a:t>that”</a:t>
            </a:r>
            <a:endParaRPr lang="en-US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5" y="1827214"/>
            <a:ext cx="2149451" cy="2966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3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A Key Data Layer in the NWDI:</a:t>
            </a:r>
            <a:br>
              <a:rPr lang="en-US" sz="3600" dirty="0" smtClean="0"/>
            </a:br>
            <a:r>
              <a:rPr lang="en-US" sz="3600" dirty="0" smtClean="0"/>
              <a:t>Corps and USBR Reservoirs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6" y="1943101"/>
            <a:ext cx="7839524" cy="33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28800" y="5397500"/>
            <a:ext cx="2194706" cy="1054100"/>
            <a:chOff x="1828801" y="4914900"/>
            <a:chExt cx="1487363" cy="7429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4972050"/>
              <a:ext cx="102274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" name="TextBox 5"/>
            <p:cNvSpPr txBox="1">
              <a:spLocks noChangeArrowheads="1"/>
            </p:cNvSpPr>
            <p:nvPr/>
          </p:nvSpPr>
          <p:spPr bwMode="auto">
            <a:xfrm>
              <a:off x="2857501" y="4914900"/>
              <a:ext cx="458663" cy="26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(608)</a:t>
              </a:r>
            </a:p>
          </p:txBody>
        </p:sp>
        <p:sp>
          <p:nvSpPr>
            <p:cNvPr id="2054" name="TextBox 6"/>
            <p:cNvSpPr txBox="1">
              <a:spLocks noChangeArrowheads="1"/>
            </p:cNvSpPr>
            <p:nvPr/>
          </p:nvSpPr>
          <p:spPr bwMode="auto">
            <a:xfrm>
              <a:off x="2857501" y="5257800"/>
              <a:ext cx="458663" cy="26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(348)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72050" y="562074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Lower Colorado Region will be the first in USBR to publish its data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Drought and Reservoirs – regional response over large areas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8" y="1992072"/>
            <a:ext cx="5970637" cy="25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69690"/>
            <a:ext cx="4382963" cy="26529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26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32" y="1063228"/>
            <a:ext cx="8313468" cy="2290334"/>
          </a:xfrm>
        </p:spPr>
        <p:txBody>
          <a:bodyPr/>
          <a:lstStyle/>
          <a:p>
            <a:pPr algn="l"/>
            <a:r>
              <a:rPr lang="en-US" dirty="0" smtClean="0"/>
              <a:t>Reservoir Data </a:t>
            </a:r>
            <a:br>
              <a:rPr lang="en-US" dirty="0" smtClean="0"/>
            </a:br>
            <a:r>
              <a:rPr lang="en-US" dirty="0" smtClean="0"/>
              <a:t>from Australia</a:t>
            </a:r>
            <a:br>
              <a:rPr lang="en-US" dirty="0" smtClean="0"/>
            </a:br>
            <a:r>
              <a:rPr lang="en-US" dirty="0" smtClean="0"/>
              <a:t>(Comparison with </a:t>
            </a:r>
            <a:br>
              <a:rPr lang="en-US" dirty="0" smtClean="0"/>
            </a:br>
            <a:r>
              <a:rPr lang="en-US" dirty="0" smtClean="0"/>
              <a:t>previous year)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0" y="1179815"/>
            <a:ext cx="5176067" cy="30064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3" y="3816192"/>
            <a:ext cx="5507831" cy="20931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71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32" y="1063228"/>
            <a:ext cx="8313468" cy="2290334"/>
          </a:xfrm>
        </p:spPr>
        <p:txBody>
          <a:bodyPr/>
          <a:lstStyle/>
          <a:p>
            <a:pPr algn="l"/>
            <a:r>
              <a:rPr lang="en-US" dirty="0" smtClean="0"/>
              <a:t>Reservoir Data </a:t>
            </a:r>
            <a:br>
              <a:rPr lang="en-US" dirty="0" smtClean="0"/>
            </a:br>
            <a:r>
              <a:rPr lang="en-US" dirty="0" smtClean="0"/>
              <a:t>for Adelaide</a:t>
            </a:r>
            <a:br>
              <a:rPr lang="en-US" dirty="0" smtClean="0"/>
            </a:br>
            <a:r>
              <a:rPr lang="en-US" dirty="0" smtClean="0"/>
              <a:t>(Comparison with </a:t>
            </a:r>
            <a:br>
              <a:rPr lang="en-US" dirty="0" smtClean="0"/>
            </a:br>
            <a:r>
              <a:rPr lang="en-US" dirty="0" smtClean="0"/>
              <a:t>previous month)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32" y="1063228"/>
            <a:ext cx="5446109" cy="2728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2" y="3353563"/>
            <a:ext cx="5550694" cy="23360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99455" y="1579940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dirty="0" smtClean="0">
                <a:solidFill>
                  <a:srgbClr val="324674"/>
                </a:solidFill>
                <a:effectLst/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99455" y="5112435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http://www.nsf.gov/about/transformative_research/definition.jsp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342" y="5867400"/>
            <a:ext cx="8691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How to move from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evolutionary</a:t>
            </a:r>
            <a:r>
              <a:rPr lang="en-US" sz="2400" b="1" i="1" dirty="0" smtClean="0"/>
              <a:t> change to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transformative</a:t>
            </a:r>
            <a:r>
              <a:rPr lang="en-US" sz="2400" b="1" i="1" dirty="0" smtClean="0"/>
              <a:t> change?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5997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32" y="1063228"/>
            <a:ext cx="8313468" cy="2290334"/>
          </a:xfrm>
        </p:spPr>
        <p:txBody>
          <a:bodyPr/>
          <a:lstStyle/>
          <a:p>
            <a:pPr algn="l"/>
            <a:r>
              <a:rPr lang="en-US" dirty="0" smtClean="0"/>
              <a:t>Little Para </a:t>
            </a:r>
            <a:br>
              <a:rPr lang="en-US" dirty="0" smtClean="0"/>
            </a:br>
            <a:r>
              <a:rPr lang="en-US" dirty="0" smtClean="0"/>
              <a:t>Reservoir Data</a:t>
            </a:r>
            <a:br>
              <a:rPr lang="en-US" dirty="0" smtClean="0"/>
            </a:br>
            <a:r>
              <a:rPr lang="en-US" dirty="0" smtClean="0"/>
              <a:t>(Comparison with </a:t>
            </a:r>
            <a:br>
              <a:rPr lang="en-US" dirty="0" smtClean="0"/>
            </a:br>
            <a:r>
              <a:rPr lang="en-US" dirty="0" smtClean="0"/>
              <a:t>previous week)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1063228"/>
            <a:ext cx="5214794" cy="25778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3" y="3456718"/>
            <a:ext cx="5622131" cy="2278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15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787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http://hydromet.lcra.org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hlinkClick r:id="rId5"/>
              </a:rPr>
              <a:t>http://coagis1.ci.austin.tx.us/website/COAViewer_fews/viewer.htm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hlinkClick r:id="rId7"/>
              </a:rPr>
              <a:t>http://ubcwcid.org/Overview/Overview.aspx?id=1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LCRA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City of Austin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Upper Brushy Creek (Round Rock)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TV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1459" r="2500"/>
          <a:stretch/>
        </p:blipFill>
        <p:spPr>
          <a:xfrm>
            <a:off x="0" y="1495677"/>
            <a:ext cx="9144000" cy="4890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349" t="15625" r="12577" b="69792"/>
          <a:stretch/>
        </p:blipFill>
        <p:spPr>
          <a:xfrm>
            <a:off x="-1" y="457905"/>
            <a:ext cx="9144001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2200" y="4876800"/>
            <a:ext cx="4110318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000" i="1" dirty="0" smtClean="0"/>
              <a:t>“System of Systems” for Water Data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325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TCEQ </a:t>
            </a:r>
            <a:r>
              <a:rPr lang="en-US" dirty="0" err="1" smtClean="0"/>
              <a:t>Watermaster</a:t>
            </a:r>
            <a:r>
              <a:rPr lang="en-US" dirty="0" smtClean="0"/>
              <a:t> Operations</a:t>
            </a:r>
            <a:br>
              <a:rPr lang="en-US" dirty="0" smtClean="0"/>
            </a:br>
            <a:r>
              <a:rPr lang="en-US" sz="2700" i="1" dirty="0" smtClean="0"/>
              <a:t>Approx. 750 water rights</a:t>
            </a:r>
            <a:endParaRPr lang="en-US" sz="2700" i="1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2"/>
          <a:srcRect l="27382" t="16095" r="237" b="4286"/>
          <a:stretch/>
        </p:blipFill>
        <p:spPr>
          <a:xfrm>
            <a:off x="1001567" y="1567660"/>
            <a:ext cx="7140867" cy="49093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6" t="38870" r="83985" b="34935"/>
          <a:stretch/>
        </p:blipFill>
        <p:spPr>
          <a:xfrm>
            <a:off x="1078567" y="4493375"/>
            <a:ext cx="1419368" cy="19162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698" t="24740" r="6516" b="9896"/>
          <a:stretch/>
        </p:blipFill>
        <p:spPr>
          <a:xfrm>
            <a:off x="2746420" y="2962534"/>
            <a:ext cx="5147528" cy="30616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90784" y="416902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Priority Date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9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700" i="1" dirty="0" smtClean="0"/>
              <a:t>San Antonio/Guadalupe Basins</a:t>
            </a:r>
            <a:endParaRPr lang="en-US" i="1" dirty="0"/>
          </a:p>
        </p:txBody>
      </p:sp>
      <p:pic>
        <p:nvPicPr>
          <p:cNvPr id="12" name="Content Placeholder 9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69" t="21265" r="919" b="1885"/>
          <a:stretch/>
        </p:blipFill>
        <p:spPr>
          <a:xfrm>
            <a:off x="457200" y="1711325"/>
            <a:ext cx="8229600" cy="4303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971800" y="4800600"/>
            <a:ext cx="34290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Map Services </a:t>
            </a:r>
            <a:r>
              <a:rPr lang="en-US" sz="1600" dirty="0" smtClean="0">
                <a:solidFill>
                  <a:prstClr val="black"/>
                </a:solidFill>
              </a:rPr>
              <a:t>– </a:t>
            </a:r>
            <a:r>
              <a:rPr lang="en-US" sz="1600" i="1" dirty="0">
                <a:solidFill>
                  <a:prstClr val="black"/>
                </a:solidFill>
              </a:rPr>
              <a:t>g</a:t>
            </a:r>
            <a:r>
              <a:rPr lang="en-US" sz="1600" i="1" dirty="0" smtClean="0">
                <a:solidFill>
                  <a:prstClr val="black"/>
                </a:solidFill>
              </a:rPr>
              <a:t>eospatial context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Data Services </a:t>
            </a:r>
            <a:r>
              <a:rPr lang="en-US" sz="1600" dirty="0" smtClean="0">
                <a:solidFill>
                  <a:prstClr val="black"/>
                </a:solidFill>
              </a:rPr>
              <a:t>– </a:t>
            </a:r>
            <a:r>
              <a:rPr lang="en-US" sz="1600" i="1" dirty="0" smtClean="0">
                <a:solidFill>
                  <a:prstClr val="black"/>
                </a:solidFill>
              </a:rPr>
              <a:t>historical context</a:t>
            </a:r>
            <a:endParaRPr lang="en-US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6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700" i="1" dirty="0" smtClean="0"/>
              <a:t>USGS </a:t>
            </a:r>
            <a:r>
              <a:rPr lang="en-US" sz="2700" i="1" dirty="0" err="1" smtClean="0"/>
              <a:t>Streamflow</a:t>
            </a:r>
            <a:r>
              <a:rPr lang="en-US" sz="2700" i="1" dirty="0" smtClean="0"/>
              <a:t> Observations – 36 gages</a:t>
            </a:r>
            <a:endParaRPr lang="en-US" i="1" dirty="0"/>
          </a:p>
        </p:txBody>
      </p:sp>
      <p:pic>
        <p:nvPicPr>
          <p:cNvPr id="6" name="Picture 10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t="15239" r="1"/>
          <a:stretch/>
        </p:blipFill>
        <p:spPr bwMode="auto">
          <a:xfrm>
            <a:off x="1251252" y="1600200"/>
            <a:ext cx="6369050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176" r="62460" b="62475"/>
          <a:stretch/>
        </p:blipFill>
        <p:spPr bwMode="auto">
          <a:xfrm>
            <a:off x="1860851" y="2441639"/>
            <a:ext cx="4122452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5206" r="70357" b="6540"/>
          <a:stretch/>
        </p:blipFill>
        <p:spPr bwMode="auto">
          <a:xfrm>
            <a:off x="1985434" y="1447800"/>
            <a:ext cx="4232940" cy="5058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2974" y="1690645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Map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8762" y="292462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Data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60" y="152400"/>
            <a:ext cx="1888173" cy="74074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1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48463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200" i="1" dirty="0" smtClean="0"/>
              <a:t>TCEQ Water Rights Observations – 750 water right holders</a:t>
            </a:r>
            <a:endParaRPr lang="en-US" sz="22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15481"/>
          <a:stretch/>
        </p:blipFill>
        <p:spPr bwMode="auto">
          <a:xfrm>
            <a:off x="849478" y="1600200"/>
            <a:ext cx="638492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://crwr-wisk03.crwr.utexas.edu/KiWIS/KiWIS?service=kisters&amp;type=queryServices&amp;request=getgraph&amp;datasource=0&amp;format=png&amp;width=650&amp;height=400&amp;renderer=XYTsRenderer&amp;ts_id=47557042&amp;from=2010-03-01&amp;to=2014-04-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7"/>
          <a:stretch/>
        </p:blipFill>
        <p:spPr bwMode="auto">
          <a:xfrm>
            <a:off x="1432391" y="2418728"/>
            <a:ext cx="406771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45276" r="70520" b="6539"/>
          <a:stretch/>
        </p:blipFill>
        <p:spPr bwMode="auto">
          <a:xfrm>
            <a:off x="1600200" y="1441053"/>
            <a:ext cx="4233672" cy="5035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65184" y="1699882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Map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988" y="292462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Data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93" y="152400"/>
            <a:ext cx="1771650" cy="6477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0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312991" cy="48463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000" i="1" dirty="0" smtClean="0"/>
              <a:t>NWS Surface Runoff Calculations – 47 forecast points</a:t>
            </a:r>
            <a:endParaRPr lang="en-US" sz="20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5359"/>
          <a:stretch/>
        </p:blipFill>
        <p:spPr bwMode="auto">
          <a:xfrm>
            <a:off x="1371600" y="1600200"/>
            <a:ext cx="637857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://crwr-wisk03.austin.utexas.edu/KiWIS/KiWIS?service=kisters&amp;type=queryServices&amp;request=getgraph&amp;renderer=XYBarRenderer&amp;format=png&amp;width=650&amp;height=400&amp;datasource=0&amp;ts_id=34326042&amp;period=p14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/>
        </p:blipFill>
        <p:spPr bwMode="auto">
          <a:xfrm>
            <a:off x="1565609" y="2532126"/>
            <a:ext cx="407319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45258" r="70763" b="6577"/>
          <a:stretch/>
        </p:blipFill>
        <p:spPr bwMode="auto">
          <a:xfrm>
            <a:off x="1785907" y="1447800"/>
            <a:ext cx="4233672" cy="5206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79713" y="1681409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Map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3060" y="300082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Data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4577"/>
            <a:ext cx="1285875" cy="129322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8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48463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700" i="1" dirty="0" smtClean="0"/>
              <a:t>Computational modeling unit </a:t>
            </a:r>
            <a:br>
              <a:rPr lang="en-US" sz="2700" i="1" dirty="0" smtClean="0"/>
            </a:br>
            <a:r>
              <a:rPr lang="en-US" sz="2700" i="1" dirty="0" smtClean="0"/>
              <a:t>–</a:t>
            </a:r>
            <a:r>
              <a:rPr lang="en-US" sz="2700" i="1" dirty="0" err="1" smtClean="0"/>
              <a:t>NHDPlus</a:t>
            </a:r>
            <a:r>
              <a:rPr lang="en-US" sz="2700" i="1" dirty="0" smtClean="0"/>
              <a:t> Catchments</a:t>
            </a:r>
            <a:endParaRPr lang="en-US" sz="2700" i="1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535625" cy="515134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1690"/>
            <a:ext cx="1081697" cy="106567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12" y="2689412"/>
            <a:ext cx="7883338" cy="20708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Common Operating Picture for Water Resources</a:t>
            </a:r>
          </a:p>
          <a:p>
            <a:r>
              <a:rPr lang="en-US" dirty="0" smtClean="0"/>
              <a:t>Geo-Intelligence Laboratory</a:t>
            </a:r>
          </a:p>
          <a:p>
            <a:r>
              <a:rPr lang="en-US" dirty="0" smtClean="0"/>
              <a:t>Science and software studio</a:t>
            </a:r>
          </a:p>
          <a:p>
            <a:r>
              <a:rPr lang="en-US" dirty="0" smtClean="0"/>
              <a:t>Systems proving ground</a:t>
            </a:r>
          </a:p>
          <a:p>
            <a:r>
              <a:rPr lang="en-US" dirty="0" smtClean="0"/>
              <a:t>Distance learning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16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53400" cy="48463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Water Operations Model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Disaggregation of NWS forecasts to </a:t>
            </a:r>
            <a:r>
              <a:rPr lang="en-US" sz="2400" i="1" dirty="0" err="1" smtClean="0"/>
              <a:t>NHDPlus</a:t>
            </a:r>
            <a:r>
              <a:rPr lang="en-US" sz="2400" i="1" dirty="0" smtClean="0"/>
              <a:t> catchments</a:t>
            </a:r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332177" y="1676400"/>
            <a:ext cx="6479647" cy="4846544"/>
            <a:chOff x="609600" y="533400"/>
            <a:chExt cx="7823335" cy="6038369"/>
          </a:xfrm>
        </p:grpSpPr>
        <p:grpSp>
          <p:nvGrpSpPr>
            <p:cNvPr id="5" name="Group 4"/>
            <p:cNvGrpSpPr/>
            <p:nvPr/>
          </p:nvGrpSpPr>
          <p:grpSpPr>
            <a:xfrm>
              <a:off x="609600" y="533400"/>
              <a:ext cx="7823335" cy="6038369"/>
              <a:chOff x="609600" y="533400"/>
              <a:chExt cx="7823335" cy="6038369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95" t="26000" r="17699" b="15303"/>
              <a:stretch/>
            </p:blipFill>
            <p:spPr bwMode="auto">
              <a:xfrm>
                <a:off x="4057650" y="561975"/>
                <a:ext cx="4375285" cy="3268649"/>
              </a:xfrm>
              <a:prstGeom prst="rect">
                <a:avLst/>
              </a:prstGeom>
              <a:noFill/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00" t="22445" r="16875" b="17000"/>
              <a:stretch/>
            </p:blipFill>
            <p:spPr bwMode="auto">
              <a:xfrm>
                <a:off x="609600" y="3492500"/>
                <a:ext cx="4118875" cy="3079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09600" y="3514725"/>
                <a:ext cx="914400" cy="714375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1524000" y="533400"/>
                <a:ext cx="2514600" cy="2981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1524000" y="3830623"/>
                <a:ext cx="2514600" cy="39847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6" name="Group 5"/>
            <p:cNvGrpSpPr/>
            <p:nvPr/>
          </p:nvGrpSpPr>
          <p:grpSpPr>
            <a:xfrm>
              <a:off x="5497648" y="4648200"/>
              <a:ext cx="2427678" cy="1160780"/>
              <a:chOff x="5181599" y="4859020"/>
              <a:chExt cx="2427678" cy="116078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181599" y="4859020"/>
                <a:ext cx="2427678" cy="116078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45227" y="5230911"/>
                <a:ext cx="16587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kern="0" dirty="0" err="1" smtClean="0">
                    <a:solidFill>
                      <a:prstClr val="black"/>
                    </a:solidFill>
                  </a:rPr>
                  <a:t>NHDPlus</a:t>
                </a:r>
                <a:r>
                  <a:rPr lang="en-US" sz="1400" kern="0" dirty="0" smtClean="0">
                    <a:solidFill>
                      <a:prstClr val="black"/>
                    </a:solidFill>
                  </a:rPr>
                  <a:t> Catchment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81600" y="4859020"/>
                <a:ext cx="793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b="1" kern="0" dirty="0" smtClean="0">
                    <a:solidFill>
                      <a:prstClr val="black"/>
                    </a:solidFill>
                  </a:rPr>
                  <a:t>Legend</a:t>
                </a:r>
                <a:endParaRPr lang="en-US" sz="2400" b="1" kern="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11910" y="5280891"/>
                <a:ext cx="326890" cy="207818"/>
              </a:xfrm>
              <a:prstGeom prst="rect">
                <a:avLst/>
              </a:prstGeom>
              <a:noFill/>
              <a:ln w="25400" cap="flat" cmpd="sng" algn="ctr">
                <a:solidFill>
                  <a:srgbClr val="00C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311910" y="5659582"/>
                <a:ext cx="326890" cy="207818"/>
              </a:xfrm>
              <a:prstGeom prst="rect">
                <a:avLst/>
              </a:prstGeom>
              <a:solidFill>
                <a:srgbClr val="8064A2">
                  <a:lumMod val="60000"/>
                  <a:lumOff val="40000"/>
                </a:srgbClr>
              </a:solidFill>
              <a:ln w="25400" cap="flat" cmpd="sng" algn="ctr">
                <a:solidFill>
                  <a:srgbClr val="00C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311910" y="5664200"/>
                <a:ext cx="163445" cy="203200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00C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51500" y="5609602"/>
                <a:ext cx="12401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kern="0" dirty="0" smtClean="0">
                    <a:solidFill>
                      <a:prstClr val="black"/>
                    </a:solidFill>
                  </a:rPr>
                  <a:t>NWS </a:t>
                </a:r>
                <a:r>
                  <a:rPr lang="en-US" sz="1400" kern="0" dirty="0" err="1" smtClean="0">
                    <a:solidFill>
                      <a:prstClr val="black"/>
                    </a:solidFill>
                  </a:rPr>
                  <a:t>Subbasin</a:t>
                </a:r>
                <a:endParaRPr lang="en-US" sz="1400" kern="0" dirty="0" smtClea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9" name="Content Placeholder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8" r="2" b="23080"/>
          <a:stretch/>
        </p:blipFill>
        <p:spPr bwMode="auto">
          <a:xfrm>
            <a:off x="326003" y="1625397"/>
            <a:ext cx="1504759" cy="199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901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Flow in the San Antonio/Guadalupe Basin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860892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 dirty="0"/>
              <a:t>RAPID model, 3 hour time steps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5930243"/>
            <a:ext cx="9144000" cy="928921"/>
          </a:xfrm>
          <a:prstGeom prst="rect">
            <a:avLst/>
          </a:prstGeom>
          <a:solidFill>
            <a:srgbClr val="007AC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5,175 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9612" y="5557926"/>
            <a:ext cx="3765885" cy="28875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white"/>
                </a:solidFill>
                <a:hlinkClick r:id="rId4"/>
              </a:rPr>
              <a:t>http://www.ucchm.org/david/rapid.htm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5" name="San_Guad_20070601_200709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6737" y="1445391"/>
            <a:ext cx="5723995" cy="42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Water Operations Model</a:t>
            </a:r>
            <a:br>
              <a:rPr lang="en-US" dirty="0" smtClean="0"/>
            </a:br>
            <a:r>
              <a:rPr lang="en-US" sz="2000" i="1" dirty="0" smtClean="0"/>
              <a:t>RAPID </a:t>
            </a:r>
            <a:r>
              <a:rPr lang="en-US" sz="2000" i="1" dirty="0" err="1" smtClean="0"/>
              <a:t>Streamflow</a:t>
            </a:r>
            <a:r>
              <a:rPr lang="en-US" sz="2000" i="1" dirty="0" smtClean="0"/>
              <a:t> Calculations – 5,175 </a:t>
            </a:r>
            <a:r>
              <a:rPr lang="en-US" sz="2000" i="1" dirty="0" err="1" smtClean="0"/>
              <a:t>NHDPlus</a:t>
            </a:r>
            <a:r>
              <a:rPr lang="en-US" sz="2000" i="1" dirty="0" smtClean="0"/>
              <a:t> river reaches</a:t>
            </a:r>
            <a:endParaRPr lang="en-US" sz="20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5496"/>
          <a:stretch/>
        </p:blipFill>
        <p:spPr bwMode="auto">
          <a:xfrm>
            <a:off x="2765425" y="1600200"/>
            <a:ext cx="637857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35416" r="18757" b="27417"/>
          <a:stretch/>
        </p:blipFill>
        <p:spPr bwMode="auto">
          <a:xfrm>
            <a:off x="5957884" y="2181222"/>
            <a:ext cx="1600303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crwr-wisk03.austin.utexas.edu/KiWIS/KiWIS?service=kisters&amp;type=queryServices&amp;request=getgraph&amp;format=png&amp;width=650&amp;height=400&amp;datasource=0&amp;ts_id=42803042&amp;from=2013-11-15&amp;to=2014-03-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3"/>
          <a:stretch/>
        </p:blipFill>
        <p:spPr bwMode="auto">
          <a:xfrm>
            <a:off x="838200" y="2103498"/>
            <a:ext cx="4078246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45166" r="70417" b="6333"/>
          <a:stretch/>
        </p:blipFill>
        <p:spPr bwMode="auto">
          <a:xfrm>
            <a:off x="1105335" y="1447800"/>
            <a:ext cx="4233672" cy="511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1803" y="1690450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Map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0738" y="298346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Data Service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6559826"/>
            <a:ext cx="8115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6"/>
              </a:rPr>
              <a:t>https://</a:t>
            </a:r>
            <a:r>
              <a:rPr lang="en-US" sz="1200" dirty="0" smtClean="0">
                <a:solidFill>
                  <a:prstClr val="black"/>
                </a:solidFill>
                <a:hlinkClick r:id="rId6"/>
              </a:rPr>
              <a:t>ut-austin.maps.arcgis.com/home/webmap/viewer.html?webmap=d107aa9260534ddbb96db302e3643a93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7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Integration of </a:t>
            </a:r>
            <a:r>
              <a:rPr lang="en-US" dirty="0" smtClean="0"/>
              <a:t>Map and Data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58800" y="1289050"/>
            <a:ext cx="7940675" cy="4891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33499" y="1289050"/>
            <a:ext cx="6756400" cy="2434906"/>
            <a:chOff x="1333499" y="1289050"/>
            <a:chExt cx="6756400" cy="2434906"/>
          </a:xfrm>
        </p:grpSpPr>
        <p:grpSp>
          <p:nvGrpSpPr>
            <p:cNvPr id="6" name="Group 5"/>
            <p:cNvGrpSpPr/>
            <p:nvPr/>
          </p:nvGrpSpPr>
          <p:grpSpPr>
            <a:xfrm>
              <a:off x="1333499" y="2892958"/>
              <a:ext cx="6756400" cy="830998"/>
              <a:chOff x="1401762" y="2980560"/>
              <a:chExt cx="6756400" cy="8309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01762" y="2980561"/>
                <a:ext cx="2255837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Amazon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Cloud (Map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435599" y="2980560"/>
                <a:ext cx="2722563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MS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Azure Cloud (Data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89336" y="1289050"/>
              <a:ext cx="1884363" cy="954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Water Master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66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224"/>
            <a:ext cx="9018493" cy="533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Flow in the </a:t>
            </a:r>
            <a:r>
              <a:rPr lang="en-US" dirty="0" smtClean="0"/>
              <a:t>Mississippi Basin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73049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/>
              <a:t>RAPID model, 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5,175 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23998"/>
            <a:ext cx="74295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671" y="81076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Flood Modeling: Geometry and Flow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451" y="3063470"/>
            <a:ext cx="6570876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Convert High Density Raw Data</a:t>
            </a:r>
          </a:p>
          <a:p>
            <a:pPr algn="ctr"/>
            <a:r>
              <a:rPr lang="en-US" sz="2800" b="1" dirty="0" smtClean="0"/>
              <a:t>to </a:t>
            </a:r>
          </a:p>
          <a:p>
            <a:pPr algn="ctr"/>
            <a:r>
              <a:rPr lang="en-US" sz="2800" b="1" dirty="0" smtClean="0"/>
              <a:t>Simplified Meaningful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007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orary GIS Files\Edgar Ranch\Edgar Ranch Comparison\Images\Raster_View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92" y="1367820"/>
            <a:ext cx="1735399" cy="1667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59306" y="2867032"/>
            <a:ext cx="32455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Terrain Processing Software</a:t>
            </a:r>
          </a:p>
          <a:p>
            <a:pPr algn="ctr"/>
            <a:r>
              <a:rPr lang="en-US" sz="2000" dirty="0">
                <a:solidFill>
                  <a:srgbClr val="009DD9"/>
                </a:solidFill>
              </a:rPr>
              <a:t>(ArcGIS, AutoCAD, etc.)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668884" y="6150114"/>
            <a:ext cx="38062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Hydraulic Calculation Software</a:t>
            </a:r>
          </a:p>
          <a:p>
            <a:pPr algn="ctr"/>
            <a:r>
              <a:rPr lang="en-US" sz="2000" dirty="0">
                <a:solidFill>
                  <a:srgbClr val="009DD9"/>
                </a:solidFill>
              </a:rPr>
              <a:t>(HEC-RAS, MIKE Flood HD, </a:t>
            </a:r>
            <a:r>
              <a:rPr lang="en-US" sz="2000" dirty="0" err="1">
                <a:solidFill>
                  <a:srgbClr val="009DD9"/>
                </a:solidFill>
              </a:rPr>
              <a:t>etc</a:t>
            </a:r>
            <a:r>
              <a:rPr lang="en-US" sz="2000" dirty="0">
                <a:solidFill>
                  <a:srgbClr val="009DD9"/>
                </a:solidFill>
              </a:rPr>
              <a:t>)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61" y="4752958"/>
            <a:ext cx="2081750" cy="14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3628040" y="1759685"/>
            <a:ext cx="1887920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3080824">
            <a:off x="2829609" y="3956457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3725948">
            <a:off x="3105853" y="3712411"/>
            <a:ext cx="1092272" cy="22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6" name="Object 19"/>
          <p:cNvGraphicFramePr>
            <a:graphicFrameLocks noChangeAspect="1"/>
          </p:cNvGraphicFramePr>
          <p:nvPr>
            <p:extLst/>
          </p:nvPr>
        </p:nvGraphicFramePr>
        <p:xfrm>
          <a:off x="5722412" y="1214204"/>
          <a:ext cx="1844207" cy="172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VISIO" r:id="rId5" imgW="3361680" imgH="2688120" progId="Visio.Drawing.6">
                  <p:embed/>
                </p:oleObj>
              </mc:Choice>
              <mc:Fallback>
                <p:oleObj name="VISIO" r:id="rId5" imgW="3361680" imgH="268812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412" y="1214204"/>
                        <a:ext cx="1844207" cy="172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ight Arrow 54"/>
          <p:cNvSpPr/>
          <p:nvPr/>
        </p:nvSpPr>
        <p:spPr>
          <a:xfrm rot="8007808">
            <a:off x="4649838" y="386179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8791428">
            <a:off x="4907169" y="405916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213241" y="2783894"/>
            <a:ext cx="37644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Hydrologic Calculation Software</a:t>
            </a:r>
          </a:p>
          <a:p>
            <a:pPr algn="ctr"/>
            <a:r>
              <a:rPr lang="en-US" sz="2000" dirty="0">
                <a:solidFill>
                  <a:srgbClr val="009DD9"/>
                </a:solidFill>
              </a:rPr>
              <a:t>(HEC-HMS, </a:t>
            </a:r>
            <a:r>
              <a:rPr lang="en-US" sz="2000" dirty="0" err="1">
                <a:solidFill>
                  <a:srgbClr val="009DD9"/>
                </a:solidFill>
              </a:rPr>
              <a:t>PondPack</a:t>
            </a:r>
            <a:r>
              <a:rPr lang="en-US" sz="2000" dirty="0">
                <a:solidFill>
                  <a:srgbClr val="009DD9"/>
                </a:solidFill>
              </a:rPr>
              <a:t>, etc.)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0671" y="810768"/>
            <a:ext cx="841699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RiverML</a:t>
            </a:r>
            <a:r>
              <a:rPr lang="en-US" sz="4400" dirty="0"/>
              <a:t>: Modular River Data Format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45"/>
            <a:ext cx="9144000" cy="48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0671" y="810768"/>
            <a:ext cx="7763703" cy="484632"/>
          </a:xfrm>
        </p:spPr>
        <p:txBody>
          <a:bodyPr>
            <a:noAutofit/>
          </a:bodyPr>
          <a:lstStyle/>
          <a:p>
            <a:r>
              <a:rPr lang="en-US" sz="3600" dirty="0" smtClean="0"/>
              <a:t>OGC Observations Information Model</a:t>
            </a:r>
            <a:endParaRPr lang="en-US" sz="3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671" y="3166752"/>
            <a:ext cx="7897529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Observations &amp; Measurements Model (O&amp;M): </a:t>
            </a:r>
          </a:p>
          <a:p>
            <a:pPr algn="ctr"/>
            <a:r>
              <a:rPr lang="en-US" sz="2800" b="1" dirty="0" smtClean="0"/>
              <a:t>A </a:t>
            </a:r>
            <a:r>
              <a:rPr lang="en-US" sz="2800" b="1" dirty="0" smtClean="0">
                <a:solidFill>
                  <a:srgbClr val="FF0000"/>
                </a:solidFill>
              </a:rPr>
              <a:t>Feature of Interest </a:t>
            </a:r>
            <a:r>
              <a:rPr lang="en-US" sz="2800" b="1" dirty="0" smtClean="0"/>
              <a:t>has a </a:t>
            </a:r>
            <a:r>
              <a:rPr lang="en-US" sz="2800" b="1" dirty="0" smtClean="0">
                <a:solidFill>
                  <a:srgbClr val="FF0000"/>
                </a:solidFill>
              </a:rPr>
              <a:t>Property</a:t>
            </a:r>
            <a:r>
              <a:rPr lang="en-US" sz="2800" b="1" dirty="0" smtClean="0"/>
              <a:t> that is measured by a </a:t>
            </a:r>
            <a:r>
              <a:rPr lang="en-US" sz="2800" b="1" dirty="0" smtClean="0">
                <a:solidFill>
                  <a:srgbClr val="FF0000"/>
                </a:solidFill>
              </a:rPr>
              <a:t>Process</a:t>
            </a:r>
            <a:r>
              <a:rPr lang="en-US" sz="2800" b="1" dirty="0" smtClean="0"/>
              <a:t> that produces a </a:t>
            </a:r>
            <a:r>
              <a:rPr lang="en-US" sz="2800" b="1" dirty="0" smtClean="0">
                <a:solidFill>
                  <a:srgbClr val="FF0000"/>
                </a:solidFill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2985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OGC/WMO Hydrology Domain Working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994650" cy="47402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WaterML2</a:t>
            </a:r>
            <a:r>
              <a:rPr lang="en-US" sz="3200" dirty="0" smtClean="0"/>
              <a:t> standard for time series approved in 2012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Ratings and </a:t>
            </a:r>
            <a:r>
              <a:rPr lang="en-US" sz="3200" dirty="0" err="1" smtClean="0">
                <a:solidFill>
                  <a:srgbClr val="FF0000"/>
                </a:solidFill>
              </a:rPr>
              <a:t>Gagings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standardization ongoing now within the Hydrology Domain Working Group (driven by requirements for </a:t>
            </a:r>
            <a:r>
              <a:rPr lang="en-US" sz="3200" dirty="0" smtClean="0">
                <a:solidFill>
                  <a:srgbClr val="0070C0"/>
                </a:solidFill>
              </a:rPr>
              <a:t>IWRSS</a:t>
            </a:r>
            <a:r>
              <a:rPr lang="en-US" sz="3200" dirty="0" smtClean="0"/>
              <a:t>)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RiverML</a:t>
            </a:r>
            <a:r>
              <a:rPr lang="en-US" sz="3200" dirty="0" smtClean="0"/>
              <a:t> initiated at Quebec HDWG meeting in 2013</a:t>
            </a:r>
          </a:p>
          <a:p>
            <a:r>
              <a:rPr lang="en-US" sz="3200" dirty="0" smtClean="0"/>
              <a:t>Next workshop in New York in August 2014</a:t>
            </a:r>
          </a:p>
          <a:p>
            <a:pPr lvl="1"/>
            <a:r>
              <a:rPr lang="en-US" sz="3200" dirty="0" smtClean="0">
                <a:solidFill>
                  <a:srgbClr val="0070C0"/>
                </a:solidFill>
              </a:rPr>
              <a:t>NWS participation is very welcome!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50" y="2387600"/>
            <a:ext cx="8032750" cy="4216399"/>
          </a:xfrm>
        </p:spPr>
        <p:txBody>
          <a:bodyPr>
            <a:normAutofit/>
          </a:bodyPr>
          <a:lstStyle/>
          <a:p>
            <a:r>
              <a:rPr lang="en-US" dirty="0" smtClean="0"/>
              <a:t>AWRA support for National Water Data Infrastructure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Featured Collection</a:t>
            </a:r>
            <a:r>
              <a:rPr lang="en-US" sz="2800" dirty="0" smtClean="0"/>
              <a:t> of articles in Journal of AWRA</a:t>
            </a:r>
          </a:p>
          <a:p>
            <a:pPr lvl="1"/>
            <a:r>
              <a:rPr lang="en-US" sz="2800" dirty="0" smtClean="0"/>
              <a:t>New </a:t>
            </a:r>
            <a:r>
              <a:rPr lang="en-US" sz="2800" dirty="0" smtClean="0">
                <a:solidFill>
                  <a:schemeClr val="accent1"/>
                </a:solidFill>
              </a:rPr>
              <a:t>Technology Committee Special track </a:t>
            </a:r>
            <a:r>
              <a:rPr lang="en-US" sz="2800" dirty="0" smtClean="0"/>
              <a:t>at AWRA National meeting in Tysons Corner, VA, Nov 2014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3600" i="1" dirty="0" smtClean="0">
                <a:solidFill>
                  <a:schemeClr val="accent1"/>
                </a:solidFill>
              </a:rPr>
              <a:t>National Weather Service participation is very welcome</a:t>
            </a:r>
            <a:endParaRPr lang="en-US" sz="3600" i="1" dirty="0">
              <a:solidFill>
                <a:schemeClr val="accent1"/>
              </a:solidFill>
            </a:endParaRPr>
          </a:p>
          <a:p>
            <a:pPr lvl="1"/>
            <a:endParaRPr lang="en-US" sz="3600" i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3349"/>
            <a:ext cx="8305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597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5B9BD5">
                    <a:lumMod val="75000"/>
                  </a:srgbClr>
                </a:solidFill>
              </a:rPr>
              <a:t>National Water Data Infrastructure</a:t>
            </a:r>
            <a:endParaRPr lang="en-US" sz="32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150217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64" y="287695"/>
            <a:ext cx="8276704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National Water Data Infrastructure (NWDI)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295072" cy="31781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73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Water Center could be an anchor organization in the development of a </a:t>
            </a:r>
            <a:r>
              <a:rPr lang="en-US" dirty="0" smtClean="0">
                <a:solidFill>
                  <a:srgbClr val="0070C0"/>
                </a:solidFill>
              </a:rPr>
              <a:t>National Water Data Infrastructure</a:t>
            </a:r>
          </a:p>
          <a:p>
            <a:r>
              <a:rPr lang="en-US" dirty="0" smtClean="0"/>
              <a:t>This will involve shared map and </a:t>
            </a:r>
            <a:r>
              <a:rPr lang="en-US" dirty="0" smtClean="0">
                <a:solidFill>
                  <a:srgbClr val="0070C0"/>
                </a:solidFill>
              </a:rPr>
              <a:t>water data and modeling services</a:t>
            </a:r>
            <a:r>
              <a:rPr lang="en-US" dirty="0" smtClean="0"/>
              <a:t> across organizations, levels of government, and the private sector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Open Geospatial Consortium </a:t>
            </a:r>
            <a:r>
              <a:rPr lang="en-US" dirty="0" smtClean="0"/>
              <a:t>standards e.g. </a:t>
            </a:r>
            <a:r>
              <a:rPr lang="en-US" dirty="0" err="1" smtClean="0"/>
              <a:t>WaterML</a:t>
            </a:r>
            <a:r>
              <a:rPr lang="en-US" dirty="0" smtClean="0"/>
              <a:t> are an important foundation for this shared services infrastructure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79814" y="5788679"/>
            <a:ext cx="5202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Bon Voyage with your new Center!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320" y="1410425"/>
            <a:ext cx="4632610" cy="5189158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sz="2800" dirty="0" smtClean="0"/>
              <a:t>National Spatial Data Infrastructure development</a:t>
            </a:r>
            <a:endParaRPr lang="en-US" sz="2800" i="1" dirty="0" smtClean="0"/>
          </a:p>
          <a:p>
            <a:pPr lvl="1"/>
            <a:r>
              <a:rPr lang="en-US" sz="2800" dirty="0" smtClean="0"/>
              <a:t>Started in 1990’s</a:t>
            </a:r>
          </a:p>
          <a:p>
            <a:pPr lvl="1"/>
            <a:r>
              <a:rPr lang="en-US" sz="2800" dirty="0" smtClean="0"/>
              <a:t>Took more than a decade to complete</a:t>
            </a:r>
          </a:p>
          <a:p>
            <a:r>
              <a:rPr lang="en-US" sz="2800" i="1" dirty="0" smtClean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sz="2800" dirty="0" smtClean="0"/>
              <a:t>Started several years ago</a:t>
            </a:r>
          </a:p>
          <a:p>
            <a:pPr lvl="1"/>
            <a:r>
              <a:rPr lang="en-US" sz="2800" dirty="0" smtClean="0"/>
              <a:t>Will take years to complete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09930" y="2883750"/>
            <a:ext cx="117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2449" y="3810653"/>
            <a:ext cx="10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3169" y="4647607"/>
            <a:ext cx="12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5853878" y="3117653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6865162" y="4083142"/>
            <a:ext cx="615661" cy="5132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0671" y="810768"/>
            <a:ext cx="8439396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44546A"/>
                </a:solidFill>
              </a:rPr>
              <a:t>Major Transitions in Geospatial Info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6" y="1626726"/>
            <a:ext cx="4047452" cy="3657600"/>
          </a:xfrm>
          <a:prstGeom prst="rect">
            <a:avLst/>
          </a:prstGeom>
          <a:noFill/>
          <a:ln w="19050" cap="rnd">
            <a:noFill/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5905" y="3358267"/>
            <a:ext cx="357809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Remote Data &amp;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prstClr val="black"/>
                </a:solidFill>
              </a:rPr>
              <a:t>Basemap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Stream Gages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Digital Elevation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Watershed Delineation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Available Moisture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Statistics by Watershed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5" y="1872156"/>
            <a:ext cx="4125277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6" y="2174652"/>
            <a:ext cx="403476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0" y="2385888"/>
            <a:ext cx="394031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1" y="3084039"/>
            <a:ext cx="4200397" cy="31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1350" y="1574114"/>
            <a:ext cx="3582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Goal: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Calculate average available water storage for a set of contributing areas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0670" y="810768"/>
            <a:ext cx="8583329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44546A"/>
                </a:solidFill>
              </a:rPr>
              <a:t>Geospatial Services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299" y="2978472"/>
            <a:ext cx="747406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Key to Geospatial Services: 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Standardized &amp; Machine-Readable Formats</a:t>
            </a:r>
          </a:p>
        </p:txBody>
      </p:sp>
    </p:spTree>
    <p:extLst>
      <p:ext uri="{BB962C8B-B14F-4D97-AF65-F5344CB8AC3E}">
        <p14:creationId xmlns:p14="http://schemas.microsoft.com/office/powerpoint/2010/main" val="16319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6135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National Spatial Data Infrastructure (NSDI)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679286" y="1420642"/>
            <a:ext cx="4210714" cy="518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Desired Future State of NSDI</a:t>
            </a:r>
          </a:p>
          <a:p>
            <a:endParaRPr lang="en-US" sz="1200" b="1" u="sng" dirty="0">
              <a:solidFill>
                <a:prstClr val="black"/>
              </a:solidFill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Create </a:t>
            </a:r>
            <a:r>
              <a:rPr lang="en-US" sz="2400" dirty="0" smtClean="0">
                <a:solidFill>
                  <a:srgbClr val="5B9BD5"/>
                </a:solidFill>
              </a:rPr>
              <a:t>network</a:t>
            </a:r>
            <a:r>
              <a:rPr lang="en-US" sz="2400" dirty="0" smtClean="0">
                <a:solidFill>
                  <a:prstClr val="black"/>
                </a:solidFill>
              </a:rPr>
              <a:t>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Facilitate </a:t>
            </a:r>
            <a:r>
              <a:rPr lang="en-US" sz="2400" dirty="0" smtClean="0">
                <a:solidFill>
                  <a:srgbClr val="5B9BD5"/>
                </a:solidFill>
              </a:rPr>
              <a:t>discovery</a:t>
            </a:r>
            <a:r>
              <a:rPr lang="en-US" sz="2400" dirty="0" smtClean="0">
                <a:solidFill>
                  <a:prstClr val="black"/>
                </a:solidFill>
              </a:rPr>
              <a:t>,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Leverage shared </a:t>
            </a:r>
            <a:r>
              <a:rPr lang="en-US" sz="2400" dirty="0" smtClean="0">
                <a:solidFill>
                  <a:srgbClr val="5B9BD5"/>
                </a:solidFill>
              </a:rPr>
              <a:t>standard</a:t>
            </a:r>
            <a:r>
              <a:rPr lang="en-US" sz="2400" dirty="0" smtClean="0">
                <a:solidFill>
                  <a:prstClr val="black"/>
                </a:solidFill>
              </a:rPr>
              <a:t>-based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Develop core set of information layers that interface with </a:t>
            </a:r>
            <a:r>
              <a:rPr lang="en-US" sz="2400" dirty="0" err="1" smtClean="0">
                <a:solidFill>
                  <a:srgbClr val="5B9BD5"/>
                </a:solidFill>
              </a:rPr>
              <a:t>nonspatial</a:t>
            </a:r>
            <a:r>
              <a:rPr lang="en-US" sz="2400" dirty="0" smtClean="0">
                <a:solidFill>
                  <a:srgbClr val="5B9BD5"/>
                </a:solidFill>
              </a:rPr>
              <a:t> 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Use </a:t>
            </a:r>
            <a:r>
              <a:rPr lang="en-US" sz="2400" dirty="0" smtClean="0">
                <a:solidFill>
                  <a:srgbClr val="5B9BD5"/>
                </a:solidFill>
              </a:rPr>
              <a:t>real-time</a:t>
            </a:r>
            <a:r>
              <a:rPr lang="en-US" sz="2400" dirty="0" smtClean="0">
                <a:solidFill>
                  <a:prstClr val="black"/>
                </a:solidFill>
              </a:rPr>
              <a:t> data feeds and sensor webs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0" y="1420642"/>
            <a:ext cx="3966793" cy="50690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16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150217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64" y="287695"/>
            <a:ext cx="8276704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National Water Data Infrastructure (NWDI)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295072" cy="31781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73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96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1150</Words>
  <Application>Microsoft Office PowerPoint</Application>
  <PresentationFormat>On-screen Show (4:3)</PresentationFormat>
  <Paragraphs>212</Paragraphs>
  <Slides>41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Lucida Grande</vt:lpstr>
      <vt:lpstr>Verdana</vt:lpstr>
      <vt:lpstr>Office Theme</vt:lpstr>
      <vt:lpstr>Optional_Corporate_PPT_Template-Arial</vt:lpstr>
      <vt:lpstr>2_Office Theme</vt:lpstr>
      <vt:lpstr>1_Optional_Corporate_PPT_Template-Arial</vt:lpstr>
      <vt:lpstr>1_Office Theme</vt:lpstr>
      <vt:lpstr>VISIO</vt:lpstr>
      <vt:lpstr>National Water Data Infrastructure</vt:lpstr>
      <vt:lpstr>Transformative Research (NSF)</vt:lpstr>
      <vt:lpstr>PowerPoint Presentation</vt:lpstr>
      <vt:lpstr>PowerPoint Presentation</vt:lpstr>
      <vt:lpstr>PowerPoint Presentation</vt:lpstr>
      <vt:lpstr>PowerPoint Presentation</vt:lpstr>
      <vt:lpstr>National Spatial Data Infrastructure (NSDI)</vt:lpstr>
      <vt:lpstr>National Water Data Infrastructure (NWDI)</vt:lpstr>
      <vt:lpstr>PowerPoint Presentation</vt:lpstr>
      <vt:lpstr>WaterML –  the US Geological Survey</vt:lpstr>
      <vt:lpstr>Open Geospatial Consortium</vt:lpstr>
      <vt:lpstr>OGC/WMO Hydrology Domain Working Group</vt:lpstr>
      <vt:lpstr>PowerPoint Presentation</vt:lpstr>
      <vt:lpstr>ACWI – Advisory Committee on Water Information</vt:lpstr>
      <vt:lpstr>Anne Castle, Asst Secretary for Water and Science, Dept of Interior</vt:lpstr>
      <vt:lpstr>A Key Data Layer in the NWDI: Corps and USBR Reservoirs</vt:lpstr>
      <vt:lpstr>Drought and Reservoirs – regional response over large areas</vt:lpstr>
      <vt:lpstr>Reservoir Data  from Australia (Comparison with  previous year)</vt:lpstr>
      <vt:lpstr>Reservoir Data  for Adelaide (Comparison with  previous month)</vt:lpstr>
      <vt:lpstr>Little Para  Reservoir Data (Comparison with  previous week)</vt:lpstr>
      <vt:lpstr>PowerPoint Presentation</vt:lpstr>
      <vt:lpstr>Local Information during Tropical Storm Hermine  (8 Sept 2010)</vt:lpstr>
      <vt:lpstr>PowerPoint Presentation</vt:lpstr>
      <vt:lpstr>TCEQ Watermaster Operations Approx. 750 water rights</vt:lpstr>
      <vt:lpstr>Water Operations Model San Antonio/Guadalupe Basins</vt:lpstr>
      <vt:lpstr>Water Operations Model USGS Streamflow Observations – 36 gages</vt:lpstr>
      <vt:lpstr>Water Operations Model TCEQ Water Rights Observations – 750 water right holders</vt:lpstr>
      <vt:lpstr>Water Operations Model NWS Surface Runoff Calculations – 47 forecast points</vt:lpstr>
      <vt:lpstr>Water Operations Model Computational modeling unit  –NHDPlus Catchments</vt:lpstr>
      <vt:lpstr>Water Operations Model Disaggregation of NWS forecasts to NHDPlus catchments</vt:lpstr>
      <vt:lpstr>Flow in the San Antonio/Guadalupe Basin</vt:lpstr>
      <vt:lpstr>Water Operations Model RAPID Streamflow Calculations – 5,175 NHDPlus river reaches</vt:lpstr>
      <vt:lpstr>Integration of Map and Data Services</vt:lpstr>
      <vt:lpstr>Flow in the Mississippi Basin</vt:lpstr>
      <vt:lpstr>PowerPoint Presentation</vt:lpstr>
      <vt:lpstr>PowerPoint Presentation</vt:lpstr>
      <vt:lpstr>OGC Observations Information Model</vt:lpstr>
      <vt:lpstr>OGC/WMO Hydrology Domain Working Group</vt:lpstr>
      <vt:lpstr>PowerPoint Presentation</vt:lpstr>
      <vt:lpstr>National Water Data Infrastructure (NWDI)</vt:lpstr>
      <vt:lpstr>Conclusions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Data Infrastructure</dc:title>
  <dc:creator>Maidment, David R</dc:creator>
  <cp:lastModifiedBy>Maidment, David R</cp:lastModifiedBy>
  <cp:revision>36</cp:revision>
  <dcterms:created xsi:type="dcterms:W3CDTF">2014-03-24T22:14:31Z</dcterms:created>
  <dcterms:modified xsi:type="dcterms:W3CDTF">2014-05-13T17:27:17Z</dcterms:modified>
</cp:coreProperties>
</file>