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63"/>
  </p:notesMasterIdLst>
  <p:sldIdLst>
    <p:sldId id="350" r:id="rId7"/>
    <p:sldId id="371" r:id="rId8"/>
    <p:sldId id="373" r:id="rId9"/>
    <p:sldId id="406" r:id="rId10"/>
    <p:sldId id="407" r:id="rId11"/>
    <p:sldId id="326" r:id="rId12"/>
    <p:sldId id="327" r:id="rId13"/>
    <p:sldId id="415" r:id="rId14"/>
    <p:sldId id="414" r:id="rId15"/>
    <p:sldId id="320" r:id="rId16"/>
    <p:sldId id="324" r:id="rId17"/>
    <p:sldId id="370" r:id="rId18"/>
    <p:sldId id="340" r:id="rId19"/>
    <p:sldId id="358" r:id="rId20"/>
    <p:sldId id="361" r:id="rId21"/>
    <p:sldId id="362" r:id="rId22"/>
    <p:sldId id="368" r:id="rId23"/>
    <p:sldId id="367" r:id="rId24"/>
    <p:sldId id="374" r:id="rId25"/>
    <p:sldId id="335" r:id="rId26"/>
    <p:sldId id="328" r:id="rId27"/>
    <p:sldId id="354" r:id="rId28"/>
    <p:sldId id="379" r:id="rId29"/>
    <p:sldId id="376" r:id="rId30"/>
    <p:sldId id="377" r:id="rId31"/>
    <p:sldId id="344" r:id="rId32"/>
    <p:sldId id="385" r:id="rId33"/>
    <p:sldId id="355" r:id="rId34"/>
    <p:sldId id="345" r:id="rId35"/>
    <p:sldId id="387" r:id="rId36"/>
    <p:sldId id="421" r:id="rId37"/>
    <p:sldId id="399" r:id="rId38"/>
    <p:sldId id="400" r:id="rId39"/>
    <p:sldId id="401" r:id="rId40"/>
    <p:sldId id="402" r:id="rId41"/>
    <p:sldId id="393" r:id="rId42"/>
    <p:sldId id="404" r:id="rId43"/>
    <p:sldId id="405" r:id="rId44"/>
    <p:sldId id="394" r:id="rId45"/>
    <p:sldId id="381" r:id="rId46"/>
    <p:sldId id="422" r:id="rId47"/>
    <p:sldId id="417" r:id="rId48"/>
    <p:sldId id="347" r:id="rId49"/>
    <p:sldId id="283" r:id="rId50"/>
    <p:sldId id="284" r:id="rId51"/>
    <p:sldId id="285" r:id="rId52"/>
    <p:sldId id="286" r:id="rId53"/>
    <p:sldId id="289" r:id="rId54"/>
    <p:sldId id="290" r:id="rId55"/>
    <p:sldId id="418" r:id="rId56"/>
    <p:sldId id="420" r:id="rId57"/>
    <p:sldId id="291" r:id="rId58"/>
    <p:sldId id="416" r:id="rId59"/>
    <p:sldId id="389" r:id="rId60"/>
    <p:sldId id="292" r:id="rId61"/>
    <p:sldId id="29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4015">
          <p15:clr>
            <a:srgbClr val="A4A3A4"/>
          </p15:clr>
        </p15:guide>
        <p15:guide id="3" pos="5326">
          <p15:clr>
            <a:srgbClr val="A4A3A4"/>
          </p15:clr>
        </p15:guide>
        <p15:guide id="4" pos="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2"/>
    <a:srgbClr val="00B9F2"/>
    <a:srgbClr val="35AC46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9137" autoAdjust="0"/>
  </p:normalViewPr>
  <p:slideViewPr>
    <p:cSldViewPr snapToGrid="0" snapToObjects="1">
      <p:cViewPr varScale="1">
        <p:scale>
          <a:sx n="90" d="100"/>
          <a:sy n="90" d="100"/>
        </p:scale>
        <p:origin x="696" y="84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57B5E-FB92-EF4C-AAC2-75BAA4FB0368}" type="doc">
      <dgm:prSet loTypeId="urn:microsoft.com/office/officeart/2005/8/layout/pyramid1" loCatId="" qsTypeId="urn:microsoft.com/office/officeart/2005/8/quickstyle/3D2" qsCatId="3D" csTypeId="urn:microsoft.com/office/officeart/2005/8/colors/accent1_2" csCatId="accent1" phldr="1"/>
      <dgm:spPr/>
    </dgm:pt>
    <dgm:pt modelId="{86A85824-5EB3-8F4F-BABB-D5AE57D833C6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dirty="0">
              <a:solidFill>
                <a:schemeClr val="accent4">
                  <a:lumMod val="50000"/>
                </a:schemeClr>
              </a:solidFill>
            </a:rPr>
            <a:t>ranch</a:t>
          </a:r>
        </a:p>
      </dgm:t>
    </dgm:pt>
    <dgm:pt modelId="{2D47E768-CE34-404D-9850-9540DE236275}" type="sibTrans" cxnId="{9146036F-BE9C-D341-A6E8-A2094672A61E}">
      <dgm:prSet/>
      <dgm:spPr/>
      <dgm:t>
        <a:bodyPr/>
        <a:lstStyle/>
        <a:p>
          <a:endParaRPr lang="en-US"/>
        </a:p>
      </dgm:t>
    </dgm:pt>
    <dgm:pt modelId="{1484BBAA-BFFB-2A4C-B377-0096C4BA1140}" type="parTrans" cxnId="{9146036F-BE9C-D341-A6E8-A2094672A61E}">
      <dgm:prSet/>
      <dgm:spPr/>
      <dgm:t>
        <a:bodyPr/>
        <a:lstStyle/>
        <a:p>
          <a:endParaRPr lang="en-US"/>
        </a:p>
      </dgm:t>
    </dgm:pt>
    <dgm:pt modelId="{C600820E-1197-C646-8A1A-E6977A17D8E2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>
              <a:solidFill>
                <a:schemeClr val="accent4">
                  <a:lumMod val="50000"/>
                </a:schemeClr>
              </a:solidFill>
            </a:rPr>
          </a:br>
          <a:r>
            <a:rPr lang="en-US" sz="1800" b="1">
              <a:solidFill>
                <a:schemeClr val="accent4">
                  <a:lumMod val="50000"/>
                </a:schemeClr>
              </a:solidFill>
            </a:rPr>
            <a:t>Aquifer</a:t>
          </a:r>
        </a:p>
      </dgm:t>
    </dgm:pt>
    <dgm:pt modelId="{7F1BBAA0-8B9E-DF4E-AAFC-43F0132B0EE2}" type="sibTrans" cxnId="{85755FF7-727C-0D43-9A62-0C85FE2F8AC0}">
      <dgm:prSet/>
      <dgm:spPr/>
      <dgm:t>
        <a:bodyPr/>
        <a:lstStyle/>
        <a:p>
          <a:endParaRPr lang="en-US"/>
        </a:p>
      </dgm:t>
    </dgm:pt>
    <dgm:pt modelId="{9E96DBC1-717E-8943-8F25-D1F93AE4DA08}" type="parTrans" cxnId="{85755FF7-727C-0D43-9A62-0C85FE2F8AC0}">
      <dgm:prSet/>
      <dgm:spPr/>
      <dgm:t>
        <a:bodyPr/>
        <a:lstStyle/>
        <a:p>
          <a:endParaRPr lang="en-US"/>
        </a:p>
      </dgm:t>
    </dgm:pt>
    <dgm:pt modelId="{BCDA5A27-DEF8-C742-B5CE-0D3AE17D482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Landscape</a:t>
          </a:r>
        </a:p>
      </dgm:t>
    </dgm:pt>
    <dgm:pt modelId="{9A2F1C8E-F6CB-F649-AFC1-179C5C687FA3}" type="sibTrans" cxnId="{A3B49C04-97BA-A249-9F36-6E47CE2222EB}">
      <dgm:prSet/>
      <dgm:spPr/>
      <dgm:t>
        <a:bodyPr/>
        <a:lstStyle/>
        <a:p>
          <a:endParaRPr lang="en-US"/>
        </a:p>
      </dgm:t>
    </dgm:pt>
    <dgm:pt modelId="{BB90B9ED-FC72-874E-8F1A-478FAAB47560}" type="parTrans" cxnId="{A3B49C04-97BA-A249-9F36-6E47CE2222EB}">
      <dgm:prSet/>
      <dgm:spPr/>
      <dgm:t>
        <a:bodyPr/>
        <a:lstStyle/>
        <a:p>
          <a:endParaRPr lang="en-US"/>
        </a:p>
      </dgm:t>
    </dgm:pt>
    <dgm:pt modelId="{162887F5-ABE1-494F-AE8A-55332E33979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 tIns="438912" bIns="0" anchor="ctr"/>
        <a:lstStyle/>
        <a:p>
          <a:r>
            <a:rPr lang="en-US" sz="1800" b="1">
              <a:solidFill>
                <a:schemeClr val="accent4">
                  <a:lumMod val="50000"/>
                </a:schemeClr>
              </a:solidFill>
            </a:rPr>
            <a:t>World</a:t>
          </a:r>
        </a:p>
      </dgm:t>
    </dgm:pt>
    <dgm:pt modelId="{42EF3402-8A9D-7D48-8D29-1A1179EC9694}" type="sibTrans" cxnId="{9AD26A37-B6CB-2743-B3FE-A8F4E26D9518}">
      <dgm:prSet/>
      <dgm:spPr/>
      <dgm:t>
        <a:bodyPr/>
        <a:lstStyle/>
        <a:p>
          <a:endParaRPr lang="en-US"/>
        </a:p>
      </dgm:t>
    </dgm:pt>
    <dgm:pt modelId="{03D5FD19-BA66-334F-B026-4817DF3EB696}" type="parTrans" cxnId="{9AD26A37-B6CB-2743-B3FE-A8F4E26D9518}">
      <dgm:prSet/>
      <dgm:spPr/>
      <dgm:t>
        <a:bodyPr/>
        <a:lstStyle/>
        <a:p>
          <a:endParaRPr lang="en-US"/>
        </a:p>
      </dgm:t>
    </dgm:pt>
    <dgm:pt modelId="{95A7397D-DDFF-2C45-9019-91F66C93E85A}" type="pres">
      <dgm:prSet presAssocID="{E7D57B5E-FB92-EF4C-AAC2-75BAA4FB0368}" presName="Name0" presStyleCnt="0">
        <dgm:presLayoutVars>
          <dgm:dir/>
          <dgm:animLvl val="lvl"/>
          <dgm:resizeHandles val="exact"/>
        </dgm:presLayoutVars>
      </dgm:prSet>
      <dgm:spPr/>
    </dgm:pt>
    <dgm:pt modelId="{308B9B31-CF4A-3841-A255-763D4A6CB378}" type="pres">
      <dgm:prSet presAssocID="{162887F5-ABE1-494F-AE8A-55332E33979B}" presName="Name8" presStyleCnt="0"/>
      <dgm:spPr/>
    </dgm:pt>
    <dgm:pt modelId="{B025E1C4-75F4-5047-A8D1-3B477E0079A4}" type="pres">
      <dgm:prSet presAssocID="{162887F5-ABE1-494F-AE8A-55332E33979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BB97-5A86-AF47-B8DD-036A05845F09}" type="pres">
      <dgm:prSet presAssocID="{162887F5-ABE1-494F-AE8A-55332E3397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42016-4554-C645-BD23-BB44420C590C}" type="pres">
      <dgm:prSet presAssocID="{BCDA5A27-DEF8-C742-B5CE-0D3AE17D482B}" presName="Name8" presStyleCnt="0"/>
      <dgm:spPr/>
    </dgm:pt>
    <dgm:pt modelId="{26C60C07-4C55-8A4F-A8C9-5D12D7672D0E}" type="pres">
      <dgm:prSet presAssocID="{BCDA5A27-DEF8-C742-B5CE-0D3AE17D482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32CB-7FFC-5A47-845B-E44406ED78EA}" type="pres">
      <dgm:prSet presAssocID="{BCDA5A27-DEF8-C742-B5CE-0D3AE17D48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A085B-0D72-134A-912E-90FEE8A9E682}" type="pres">
      <dgm:prSet presAssocID="{C600820E-1197-C646-8A1A-E6977A17D8E2}" presName="Name8" presStyleCnt="0"/>
      <dgm:spPr/>
    </dgm:pt>
    <dgm:pt modelId="{EDFCD4DB-265F-AD4C-B7E4-1B88A59EDD9C}" type="pres">
      <dgm:prSet presAssocID="{C600820E-1197-C646-8A1A-E6977A17D8E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18E57-0105-E84F-984C-F2DE59EA1E24}" type="pres">
      <dgm:prSet presAssocID="{C600820E-1197-C646-8A1A-E6977A17D8E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EF59-A392-654D-AD5E-644C6F9D05C4}" type="pres">
      <dgm:prSet presAssocID="{86A85824-5EB3-8F4F-BABB-D5AE57D833C6}" presName="Name8" presStyleCnt="0"/>
      <dgm:spPr/>
    </dgm:pt>
    <dgm:pt modelId="{1977F90B-656B-6E41-8459-A3F06D58EDE3}" type="pres">
      <dgm:prSet presAssocID="{86A85824-5EB3-8F4F-BABB-D5AE57D833C6}" presName="level" presStyleLbl="node1" presStyleIdx="3" presStyleCnt="4" custLinFactNeighborY="597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A0E2-54B5-3944-B220-2482EAC302C4}" type="pres">
      <dgm:prSet presAssocID="{86A85824-5EB3-8F4F-BABB-D5AE57D833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D0122A-FD6D-48CA-A4FF-903B023AC0BF}" type="presOf" srcId="{C600820E-1197-C646-8A1A-E6977A17D8E2}" destId="{A5918E57-0105-E84F-984C-F2DE59EA1E24}" srcOrd="1" destOrd="0" presId="urn:microsoft.com/office/officeart/2005/8/layout/pyramid1"/>
    <dgm:cxn modelId="{9146036F-BE9C-D341-A6E8-A2094672A61E}" srcId="{E7D57B5E-FB92-EF4C-AAC2-75BAA4FB0368}" destId="{86A85824-5EB3-8F4F-BABB-D5AE57D833C6}" srcOrd="3" destOrd="0" parTransId="{1484BBAA-BFFB-2A4C-B377-0096C4BA1140}" sibTransId="{2D47E768-CE34-404D-9850-9540DE236275}"/>
    <dgm:cxn modelId="{9CFB7F2F-D99C-452B-A57A-13A521F04DBC}" type="presOf" srcId="{C600820E-1197-C646-8A1A-E6977A17D8E2}" destId="{EDFCD4DB-265F-AD4C-B7E4-1B88A59EDD9C}" srcOrd="0" destOrd="0" presId="urn:microsoft.com/office/officeart/2005/8/layout/pyramid1"/>
    <dgm:cxn modelId="{1A025F34-F167-4EE6-B79D-D9C8F7DD0689}" type="presOf" srcId="{162887F5-ABE1-494F-AE8A-55332E33979B}" destId="{B025E1C4-75F4-5047-A8D1-3B477E0079A4}" srcOrd="0" destOrd="0" presId="urn:microsoft.com/office/officeart/2005/8/layout/pyramid1"/>
    <dgm:cxn modelId="{661AE54B-52C6-4BD5-9FE3-1944E72F5AD3}" type="presOf" srcId="{E7D57B5E-FB92-EF4C-AAC2-75BAA4FB0368}" destId="{95A7397D-DDFF-2C45-9019-91F66C93E85A}" srcOrd="0" destOrd="0" presId="urn:microsoft.com/office/officeart/2005/8/layout/pyramid1"/>
    <dgm:cxn modelId="{2B78C84B-5A7F-4384-99DA-87926C7B58FA}" type="presOf" srcId="{86A85824-5EB3-8F4F-BABB-D5AE57D833C6}" destId="{1977F90B-656B-6E41-8459-A3F06D58EDE3}" srcOrd="0" destOrd="0" presId="urn:microsoft.com/office/officeart/2005/8/layout/pyramid1"/>
    <dgm:cxn modelId="{A3B49C04-97BA-A249-9F36-6E47CE2222EB}" srcId="{E7D57B5E-FB92-EF4C-AAC2-75BAA4FB0368}" destId="{BCDA5A27-DEF8-C742-B5CE-0D3AE17D482B}" srcOrd="1" destOrd="0" parTransId="{BB90B9ED-FC72-874E-8F1A-478FAAB47560}" sibTransId="{9A2F1C8E-F6CB-F649-AFC1-179C5C687FA3}"/>
    <dgm:cxn modelId="{1D273D7E-826C-464F-994D-F743BEA3AA34}" type="presOf" srcId="{86A85824-5EB3-8F4F-BABB-D5AE57D833C6}" destId="{6924A0E2-54B5-3944-B220-2482EAC302C4}" srcOrd="1" destOrd="0" presId="urn:microsoft.com/office/officeart/2005/8/layout/pyramid1"/>
    <dgm:cxn modelId="{9AD26A37-B6CB-2743-B3FE-A8F4E26D9518}" srcId="{E7D57B5E-FB92-EF4C-AAC2-75BAA4FB0368}" destId="{162887F5-ABE1-494F-AE8A-55332E33979B}" srcOrd="0" destOrd="0" parTransId="{03D5FD19-BA66-334F-B026-4817DF3EB696}" sibTransId="{42EF3402-8A9D-7D48-8D29-1A1179EC9694}"/>
    <dgm:cxn modelId="{AA8F54CA-7776-459B-9F5F-846D1FFAB18E}" type="presOf" srcId="{BCDA5A27-DEF8-C742-B5CE-0D3AE17D482B}" destId="{325832CB-7FFC-5A47-845B-E44406ED78EA}" srcOrd="1" destOrd="0" presId="urn:microsoft.com/office/officeart/2005/8/layout/pyramid1"/>
    <dgm:cxn modelId="{1D77C50E-9592-41A3-9B4C-09E237AF0B0D}" type="presOf" srcId="{162887F5-ABE1-494F-AE8A-55332E33979B}" destId="{100ABB97-5A86-AF47-B8DD-036A05845F09}" srcOrd="1" destOrd="0" presId="urn:microsoft.com/office/officeart/2005/8/layout/pyramid1"/>
    <dgm:cxn modelId="{2CF4689A-BD60-4618-94B7-0BEF69EB0602}" type="presOf" srcId="{BCDA5A27-DEF8-C742-B5CE-0D3AE17D482B}" destId="{26C60C07-4C55-8A4F-A8C9-5D12D7672D0E}" srcOrd="0" destOrd="0" presId="urn:microsoft.com/office/officeart/2005/8/layout/pyramid1"/>
    <dgm:cxn modelId="{85755FF7-727C-0D43-9A62-0C85FE2F8AC0}" srcId="{E7D57B5E-FB92-EF4C-AAC2-75BAA4FB0368}" destId="{C600820E-1197-C646-8A1A-E6977A17D8E2}" srcOrd="2" destOrd="0" parTransId="{9E96DBC1-717E-8943-8F25-D1F93AE4DA08}" sibTransId="{7F1BBAA0-8B9E-DF4E-AAFC-43F0132B0EE2}"/>
    <dgm:cxn modelId="{E83CD238-2BE2-4806-8F33-60743A2936A9}" type="presParOf" srcId="{95A7397D-DDFF-2C45-9019-91F66C93E85A}" destId="{308B9B31-CF4A-3841-A255-763D4A6CB378}" srcOrd="0" destOrd="0" presId="urn:microsoft.com/office/officeart/2005/8/layout/pyramid1"/>
    <dgm:cxn modelId="{ECC4E7E2-7210-496A-8D03-E581934539A6}" type="presParOf" srcId="{308B9B31-CF4A-3841-A255-763D4A6CB378}" destId="{B025E1C4-75F4-5047-A8D1-3B477E0079A4}" srcOrd="0" destOrd="0" presId="urn:microsoft.com/office/officeart/2005/8/layout/pyramid1"/>
    <dgm:cxn modelId="{D1BA42E2-FA23-4D58-9634-2C8E1F713EB8}" type="presParOf" srcId="{308B9B31-CF4A-3841-A255-763D4A6CB378}" destId="{100ABB97-5A86-AF47-B8DD-036A05845F09}" srcOrd="1" destOrd="0" presId="urn:microsoft.com/office/officeart/2005/8/layout/pyramid1"/>
    <dgm:cxn modelId="{B59BCE37-9E00-47E6-9299-263DADCAB0ED}" type="presParOf" srcId="{95A7397D-DDFF-2C45-9019-91F66C93E85A}" destId="{B3C42016-4554-C645-BD23-BB44420C590C}" srcOrd="1" destOrd="0" presId="urn:microsoft.com/office/officeart/2005/8/layout/pyramid1"/>
    <dgm:cxn modelId="{7D8BEF67-709E-4757-BF55-4610B9FD5BB0}" type="presParOf" srcId="{B3C42016-4554-C645-BD23-BB44420C590C}" destId="{26C60C07-4C55-8A4F-A8C9-5D12D7672D0E}" srcOrd="0" destOrd="0" presId="urn:microsoft.com/office/officeart/2005/8/layout/pyramid1"/>
    <dgm:cxn modelId="{FAA1A844-D248-494F-A753-2898C4A1ECEF}" type="presParOf" srcId="{B3C42016-4554-C645-BD23-BB44420C590C}" destId="{325832CB-7FFC-5A47-845B-E44406ED78EA}" srcOrd="1" destOrd="0" presId="urn:microsoft.com/office/officeart/2005/8/layout/pyramid1"/>
    <dgm:cxn modelId="{9D04C0FD-DABA-4B6C-BB76-19279CA56106}" type="presParOf" srcId="{95A7397D-DDFF-2C45-9019-91F66C93E85A}" destId="{676A085B-0D72-134A-912E-90FEE8A9E682}" srcOrd="2" destOrd="0" presId="urn:microsoft.com/office/officeart/2005/8/layout/pyramid1"/>
    <dgm:cxn modelId="{166A1FA8-D486-4F66-9860-AACA5B973FBB}" type="presParOf" srcId="{676A085B-0D72-134A-912E-90FEE8A9E682}" destId="{EDFCD4DB-265F-AD4C-B7E4-1B88A59EDD9C}" srcOrd="0" destOrd="0" presId="urn:microsoft.com/office/officeart/2005/8/layout/pyramid1"/>
    <dgm:cxn modelId="{051AD11D-98D3-4B7C-B025-1398C5C8DC38}" type="presParOf" srcId="{676A085B-0D72-134A-912E-90FEE8A9E682}" destId="{A5918E57-0105-E84F-984C-F2DE59EA1E24}" srcOrd="1" destOrd="0" presId="urn:microsoft.com/office/officeart/2005/8/layout/pyramid1"/>
    <dgm:cxn modelId="{31F67891-D9AE-407F-9580-3B50CBE575ED}" type="presParOf" srcId="{95A7397D-DDFF-2C45-9019-91F66C93E85A}" destId="{704EEF59-A392-654D-AD5E-644C6F9D05C4}" srcOrd="3" destOrd="0" presId="urn:microsoft.com/office/officeart/2005/8/layout/pyramid1"/>
    <dgm:cxn modelId="{7011491A-EB7E-451B-B7F1-9E93DA8E0355}" type="presParOf" srcId="{704EEF59-A392-654D-AD5E-644C6F9D05C4}" destId="{1977F90B-656B-6E41-8459-A3F06D58EDE3}" srcOrd="0" destOrd="0" presId="urn:microsoft.com/office/officeart/2005/8/layout/pyramid1"/>
    <dgm:cxn modelId="{59C1522B-F59B-435E-8513-4615F3DC3B7B}" type="presParOf" srcId="{704EEF59-A392-654D-AD5E-644C6F9D05C4}" destId="{6924A0E2-54B5-3944-B220-2482EAC302C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5E1C4-75F4-5047-A8D1-3B477E0079A4}">
      <dsp:nvSpPr>
        <dsp:cNvPr id="0" name=""/>
        <dsp:cNvSpPr/>
      </dsp:nvSpPr>
      <dsp:spPr>
        <a:xfrm>
          <a:off x="1718928" y="0"/>
          <a:ext cx="1145951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438912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World</a:t>
          </a:r>
        </a:p>
      </dsp:txBody>
      <dsp:txXfrm>
        <a:off x="1718928" y="0"/>
        <a:ext cx="1145951" cy="1054957"/>
      </dsp:txXfrm>
    </dsp:sp>
    <dsp:sp modelId="{26C60C07-4C55-8A4F-A8C9-5D12D7672D0E}">
      <dsp:nvSpPr>
        <dsp:cNvPr id="0" name=""/>
        <dsp:cNvSpPr/>
      </dsp:nvSpPr>
      <dsp:spPr>
        <a:xfrm>
          <a:off x="1145952" y="1054957"/>
          <a:ext cx="2291903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Landscape</a:t>
          </a:r>
        </a:p>
      </dsp:txBody>
      <dsp:txXfrm>
        <a:off x="1547035" y="1054957"/>
        <a:ext cx="1489737" cy="1054957"/>
      </dsp:txXfrm>
    </dsp:sp>
    <dsp:sp modelId="{EDFCD4DB-265F-AD4C-B7E4-1B88A59EDD9C}">
      <dsp:nvSpPr>
        <dsp:cNvPr id="0" name=""/>
        <dsp:cNvSpPr/>
      </dsp:nvSpPr>
      <dsp:spPr>
        <a:xfrm>
          <a:off x="572976" y="2109915"/>
          <a:ext cx="3437856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River Basin,</a:t>
          </a:r>
          <a:br>
            <a:rPr lang="en-US" sz="1800" b="1" kern="120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>
              <a:solidFill>
                <a:schemeClr val="accent4">
                  <a:lumMod val="50000"/>
                </a:schemeClr>
              </a:solidFill>
            </a:rPr>
            <a:t>Aquifer</a:t>
          </a:r>
        </a:p>
      </dsp:txBody>
      <dsp:txXfrm>
        <a:off x="1174600" y="2109915"/>
        <a:ext cx="2234606" cy="1054957"/>
      </dsp:txXfrm>
    </dsp:sp>
    <dsp:sp modelId="{1977F90B-656B-6E41-8459-A3F06D58EDE3}">
      <dsp:nvSpPr>
        <dsp:cNvPr id="0" name=""/>
        <dsp:cNvSpPr/>
      </dsp:nvSpPr>
      <dsp:spPr>
        <a:xfrm>
          <a:off x="0" y="3164873"/>
          <a:ext cx="4583807" cy="1054957"/>
        </a:xfrm>
        <a:prstGeom prst="trapezoid">
          <a:avLst>
            <a:gd name="adj" fmla="val 54313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My house,</a:t>
          </a:r>
          <a:br>
            <a:rPr lang="en-US" sz="1800" b="1" kern="1200" dirty="0">
              <a:solidFill>
                <a:schemeClr val="accent4">
                  <a:lumMod val="50000"/>
                </a:schemeClr>
              </a:solidFill>
            </a:rPr>
          </a:b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well, </a:t>
          </a:r>
          <a:r>
            <a:rPr lang="en-US" sz="1800" b="1" kern="1200" dirty="0" smtClean="0">
              <a:solidFill>
                <a:schemeClr val="accent4">
                  <a:lumMod val="50000"/>
                </a:schemeClr>
              </a:solidFill>
            </a:rPr>
            <a:t>My </a:t>
          </a:r>
          <a:r>
            <a:rPr lang="en-US" sz="1800" b="1" kern="1200" dirty="0">
              <a:solidFill>
                <a:schemeClr val="accent4">
                  <a:lumMod val="50000"/>
                </a:schemeClr>
              </a:solidFill>
            </a:rPr>
            <a:t>ranch</a:t>
          </a:r>
        </a:p>
      </dsp:txBody>
      <dsp:txXfrm>
        <a:off x="802166" y="3164873"/>
        <a:ext cx="2979475" cy="105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7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65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5C28-2ED2-4422-8486-5C885575ECC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7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95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6FCFF-153F-4C51-AD66-38C71FB92A4C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2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72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2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://waterservices.usgs.gov/nwis/iv?sites=08158000&amp;period=P1D&amp;parameterCd=0006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://water.usgs.gov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6.jpeg"/><Relationship Id="rId7" Type="http://schemas.openxmlformats.org/officeDocument/2006/relationships/image" Target="../media/image3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ossregistries.info/geosspub/resource_search_ns.jsp" TargetMode="Externa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microsoft.com/office/2007/relationships/hdphoto" Target="../media/hdphoto3.wdp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centraltexashub.org/wiskiweb.htm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WVSkdX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1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90" y="1219200"/>
            <a:ext cx="7447710" cy="2097024"/>
          </a:xfrm>
        </p:spPr>
        <p:txBody>
          <a:bodyPr/>
          <a:lstStyle/>
          <a:p>
            <a:pPr marL="1711325" indent="-1711325"/>
            <a:r>
              <a:rPr lang="en-US" sz="4400" b="0" dirty="0" smtClean="0"/>
              <a:t>Towards a </a:t>
            </a:r>
            <a:r>
              <a:rPr lang="en-US" sz="4400" dirty="0" smtClean="0">
                <a:solidFill>
                  <a:schemeClr val="tx1"/>
                </a:solidFill>
              </a:rPr>
              <a:t>Global Water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b="0" dirty="0" smtClean="0"/>
              <a:t>Information System</a:t>
            </a:r>
            <a:endParaRPr lang="en-US" sz="4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2741613" y="3124200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976" y="5029199"/>
            <a:ext cx="7010400" cy="14031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Presented to New Zealand Hydrological Society</a:t>
            </a:r>
          </a:p>
          <a:p>
            <a:pPr eaLnBrk="0" hangingPunct="0"/>
            <a:r>
              <a:rPr lang="en-US" sz="1600" dirty="0" err="1" smtClean="0">
                <a:solidFill>
                  <a:srgbClr val="FFFFFF"/>
                </a:solidFill>
              </a:rPr>
              <a:t>Palmerston</a:t>
            </a:r>
            <a:r>
              <a:rPr lang="en-US" sz="1600" dirty="0" smtClean="0">
                <a:solidFill>
                  <a:srgbClr val="FFFFFF"/>
                </a:solidFill>
              </a:rPr>
              <a:t> North, New Zealand </a:t>
            </a:r>
            <a:r>
              <a:rPr lang="en-US" sz="1600" dirty="0">
                <a:solidFill>
                  <a:schemeClr val="accent4"/>
                </a:solidFill>
              </a:rPr>
              <a:t>|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22 February 2013</a:t>
            </a:r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endParaRPr lang="en-US" sz="16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Adapted from a presentation to 14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Congress of the WMO Commission for Hydrology</a:t>
            </a:r>
          </a:p>
          <a:p>
            <a:pPr eaLnBrk="0" hangingPunct="0"/>
            <a:r>
              <a:rPr lang="en-US" sz="1600" dirty="0">
                <a:solidFill>
                  <a:srgbClr val="FFFFFF"/>
                </a:solidFill>
              </a:rPr>
              <a:t>Geneva, </a:t>
            </a:r>
            <a:r>
              <a:rPr lang="en-US" sz="1600" dirty="0" smtClean="0">
                <a:solidFill>
                  <a:srgbClr val="FFFFFF"/>
                </a:solidFill>
              </a:rPr>
              <a:t>Switzerland 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9 </a:t>
            </a:r>
            <a:r>
              <a:rPr lang="en-US" sz="1600" dirty="0">
                <a:solidFill>
                  <a:srgbClr val="FFFFFF"/>
                </a:solidFill>
              </a:rPr>
              <a:t>November 2012</a:t>
            </a:r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hlinkClick r:id="rId5"/>
              </a:rPr>
              <a:t>www.cuahsi.org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Supported by the </a:t>
            </a:r>
            <a:r>
              <a:rPr lang="en-US" sz="1500" b="1" dirty="0" smtClean="0">
                <a:solidFill>
                  <a:schemeClr val="accent3">
                    <a:lumMod val="75000"/>
                  </a:schemeClr>
                </a:solidFill>
              </a:rPr>
              <a:t>National Science Foundation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Earth Science Division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Advances </a:t>
            </a:r>
            <a:r>
              <a:rPr lang="en-US" sz="1500" b="1" dirty="0" smtClean="0">
                <a:solidFill>
                  <a:srgbClr val="C37411"/>
                </a:solidFill>
              </a:rPr>
              <a:t>hydrologic science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nation’s universities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Includes a </a:t>
            </a:r>
            <a:r>
              <a:rPr lang="en-US"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Invented </a:t>
            </a:r>
            <a:r>
              <a:rPr lang="en-US" sz="1500" b="1" dirty="0" err="1" smtClean="0">
                <a:solidFill>
                  <a:srgbClr val="C37411"/>
                </a:solidFill>
              </a:rPr>
              <a:t>WaterML</a:t>
            </a:r>
            <a:r>
              <a:rPr lang="en-US" sz="1500" dirty="0" smtClean="0">
                <a:solidFill>
                  <a:srgbClr val="C37411"/>
                </a:solidFill>
              </a:rPr>
              <a:t> </a:t>
            </a: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language for water resources time series</a:t>
            </a: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79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24/7/365 </a:t>
            </a:r>
            <a:r>
              <a:rPr lang="en-US" sz="1400" b="1" dirty="0" smtClean="0">
                <a:solidFill>
                  <a:schemeClr val="bg1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For daily </a:t>
            </a:r>
            <a:r>
              <a:rPr lang="en-US" sz="1400" dirty="0">
                <a:solidFill>
                  <a:schemeClr val="bg1"/>
                </a:solidFill>
              </a:rPr>
              <a:t>and real-time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833200"/>
            <a:ext cx="5281514" cy="9620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O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02790" y="2437733"/>
            <a:ext cx="6720923" cy="1689000"/>
            <a:chOff x="1702790" y="2437733"/>
            <a:chExt cx="6720923" cy="1689000"/>
          </a:xfrm>
        </p:grpSpPr>
        <p:sp>
          <p:nvSpPr>
            <p:cNvPr id="6" name="TextBox 5"/>
            <p:cNvSpPr txBox="1"/>
            <p:nvPr/>
          </p:nvSpPr>
          <p:spPr>
            <a:xfrm>
              <a:off x="1702790" y="243773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Measurement Standards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0978" y="3768353"/>
              <a:ext cx="3132735" cy="358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/>
              <a:r>
                <a:rPr lang="en-US" sz="2000" b="1" dirty="0" smtClean="0">
                  <a:ea typeface="+mn-ea"/>
                  <a:cs typeface="+mn-cs"/>
                </a:rPr>
                <a:t>Map Standards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 smtClean="0">
                <a:solidFill>
                  <a:schemeClr val="bg1"/>
                </a:solidFill>
                <a:hlinkClick r:id="rId7"/>
              </a:rPr>
              <a:t>http</a:t>
            </a:r>
            <a:r>
              <a:rPr lang="en-US" sz="1050">
                <a:solidFill>
                  <a:schemeClr val="bg1"/>
                </a:solidFill>
                <a:hlinkClick r:id="rId7"/>
              </a:rPr>
              <a:t>://</a:t>
            </a:r>
            <a:r>
              <a:rPr lang="en-US" sz="1050" smtClean="0">
                <a:solidFill>
                  <a:schemeClr val="bg1"/>
                </a:solidFill>
                <a:hlinkClick r:id="rId7"/>
              </a:rPr>
              <a:t>waterservices.usgs.gov/nwis/iv?sites=08158000&amp;period=P1D&amp;parameterCd=00060</a:t>
            </a:r>
            <a:r>
              <a:rPr lang="en-US" sz="1050" smtClean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36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" y="2803965"/>
            <a:ext cx="3692336" cy="3393119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338" y="1665925"/>
            <a:ext cx="34567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pages</a:t>
            </a:r>
            <a:r>
              <a:rPr lang="en-US" sz="1600" dirty="0" smtClean="0">
                <a:solidFill>
                  <a:schemeClr val="bg1"/>
                </a:solidFill>
              </a:rPr>
              <a:t> deliver text and images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0643" y="1665924"/>
            <a:ext cx="399330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Web </a:t>
            </a:r>
            <a:r>
              <a:rPr lang="en-US" sz="1600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services</a:t>
            </a:r>
            <a:r>
              <a:rPr lang="en-US" sz="1600" dirty="0" smtClean="0">
                <a:solidFill>
                  <a:schemeClr val="bg1"/>
                </a:solidFill>
              </a:rPr>
              <a:t> deliver data encoded in XML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3256" y="2202418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http://waterservices.usgs.gov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6243" y="2225159"/>
            <a:ext cx="242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http://water.usgs.gov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9" y="2794440"/>
            <a:ext cx="3770214" cy="3402644"/>
          </a:xfrm>
          <a:prstGeom prst="rect">
            <a:avLst/>
          </a:prstGeom>
          <a:noFill/>
          <a:ln w="1905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6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6688" y="842366"/>
            <a:ext cx="5688337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400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companies and agencies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3358" y="6275638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. </a:t>
            </a:r>
            <a:r>
              <a:rPr 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Internet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data standards for maps and observational data                  </a:t>
            </a: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4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endParaRPr lang="en-US" sz="2800" b="1" dirty="0" smtClean="0">
              <a:solidFill>
                <a:schemeClr val="tx2">
                  <a:lumMod val="50000"/>
                  <a:lumOff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2008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2009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2010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2011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rPr>
                <a:t>2012</a:t>
              </a:r>
              <a:endPara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November 2009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/>
                <a:t>OGC observer at CHy-13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Technical Meetings Each 3 Months</a:t>
              </a:r>
              <a:br>
                <a:rPr lang="en-US" sz="1400" dirty="0" smtClean="0"/>
              </a:br>
              <a:r>
                <a:rPr lang="en-US" sz="1400" dirty="0" smtClean="0"/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/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A time series </a:t>
              </a:r>
              <a:r>
                <a:rPr lang="en-US" sz="1200" dirty="0" smtClean="0"/>
                <a:t>for </a:t>
              </a:r>
              <a:r>
                <a:rPr lang="en-US" sz="1200" dirty="0"/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Acknowledgements: OGC, WMO,  GRDC</a:t>
            </a:r>
            <a:r>
              <a:rPr lang="en-US" sz="1200" dirty="0"/>
              <a:t>, CUAHSI, BoM/CSIRO, USGS</a:t>
            </a:r>
            <a:r>
              <a:rPr lang="en-US" sz="1200" dirty="0" smtClean="0"/>
              <a:t>, GSC, </a:t>
            </a:r>
            <a:r>
              <a:rPr lang="en-US" sz="1200" dirty="0" err="1" smtClean="0"/>
              <a:t>Kisters</a:t>
            </a:r>
            <a:r>
              <a:rPr lang="en-US" sz="1200" dirty="0" smtClean="0"/>
              <a:t>, …….</a:t>
            </a:r>
            <a:endParaRPr lang="en-US" sz="12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3961" y="1506785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/>
                <a:t>4-Year International Effort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– 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WaterML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37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 – An Example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77" y="1761576"/>
            <a:ext cx="6092651" cy="249743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86001" y="4073572"/>
            <a:ext cx="4572000" cy="1419970"/>
            <a:chOff x="1308085" y="3993496"/>
            <a:chExt cx="5191169" cy="1612272"/>
          </a:xfrm>
        </p:grpSpPr>
        <p:pic>
          <p:nvPicPr>
            <p:cNvPr id="4" name="Picture 2" descr="http://www.google.com/url?source=imglanding&amp;ct=img&amp;q=http://www.worldatlas.com/webimage/flags/countrys/zzzflags/dolarge.gif&amp;sa=X&amp;ei=0P90T5DvCqSriQLssMynDg&amp;ved=0CAkQ8wc&amp;usg=AFQjCNEZDBA79lvgbimxKOsCWc9kDAET0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085" y="4020512"/>
              <a:ext cx="2300758" cy="1558240"/>
            </a:xfrm>
            <a:prstGeom prst="rect">
              <a:avLst/>
            </a:prstGeom>
            <a:noFill/>
          </p:spPr>
        </p:pic>
        <p:pic>
          <p:nvPicPr>
            <p:cNvPr id="5" name="Picture 4" descr="https://encrypted-tbn2.google.com/images?q=tbn:ANd9GcTgbibHZQyIWCgb-Fhl3HjVI5l9OaaiM3zHHNPVlYQh0dU_Z2tZj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6982" y="3993496"/>
              <a:ext cx="1612272" cy="1612272"/>
            </a:xfrm>
            <a:prstGeom prst="ellipse">
              <a:avLst/>
            </a:prstGeom>
            <a:noFill/>
          </p:spPr>
        </p:pic>
        <p:sp>
          <p:nvSpPr>
            <p:cNvPr id="6" name="Left-Right Arrow 5"/>
            <p:cNvSpPr/>
            <p:nvPr/>
          </p:nvSpPr>
          <p:spPr bwMode="auto">
            <a:xfrm>
              <a:off x="3768617" y="4659066"/>
              <a:ext cx="958590" cy="288076"/>
            </a:xfrm>
            <a:prstGeom prst="leftRightArrow">
              <a:avLst>
                <a:gd name="adj1" fmla="val 50000"/>
                <a:gd name="adj2" fmla="val 67870"/>
              </a:avLst>
            </a:prstGeom>
            <a:solidFill>
              <a:srgbClr val="FFC000"/>
            </a:solidFill>
            <a:ln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INDRHI (</a:t>
            </a:r>
            <a:r>
              <a:rPr lang="en-US" dirty="0" err="1"/>
              <a:t>Instituto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Hidráulicos</a:t>
            </a:r>
            <a:r>
              <a:rPr lang="en-US" dirty="0"/>
              <a:t>) </a:t>
            </a:r>
            <a:r>
              <a:rPr lang="en-US" dirty="0" smtClean="0"/>
              <a:t>data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converted </a:t>
            </a:r>
            <a:r>
              <a:rPr lang="en-US" dirty="0"/>
              <a:t>to </a:t>
            </a:r>
            <a:r>
              <a:rPr lang="en-US" dirty="0" err="1"/>
              <a:t>WaterML</a:t>
            </a:r>
            <a:r>
              <a:rPr lang="en-US" dirty="0"/>
              <a:t> web services at BYU </a:t>
            </a:r>
          </a:p>
        </p:txBody>
      </p:sp>
    </p:spTree>
    <p:extLst>
      <p:ext uri="{BB962C8B-B14F-4D97-AF65-F5344CB8AC3E}">
        <p14:creationId xmlns:p14="http://schemas.microsoft.com/office/powerpoint/2010/main" val="2491275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Voluntary Project Using Free Software</a:t>
            </a:r>
            <a:endParaRPr lang="en-US" dirty="0"/>
          </a:p>
        </p:txBody>
      </p:sp>
      <p:sp>
        <p:nvSpPr>
          <p:cNvPr id="6" name="Left-Right Arrow 5"/>
          <p:cNvSpPr/>
          <p:nvPr/>
        </p:nvSpPr>
        <p:spPr bwMode="auto">
          <a:xfrm>
            <a:off x="4358096" y="4747689"/>
            <a:ext cx="844255" cy="253716"/>
          </a:xfrm>
          <a:prstGeom prst="leftRightArrow">
            <a:avLst>
              <a:gd name="adj1" fmla="val 50000"/>
              <a:gd name="adj2" fmla="val 67870"/>
            </a:avLst>
          </a:prstGeom>
          <a:solidFill>
            <a:srgbClr val="FFC000"/>
          </a:solidFill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Graduate student and faculty member from BYU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collaborating with technical staff at INDRHI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25" y="1590675"/>
            <a:ext cx="3581400" cy="23876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23" y="1571906"/>
            <a:ext cx="3651973" cy="240637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06418"/>
            <a:ext cx="3643721" cy="101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51" y="4076700"/>
            <a:ext cx="1995008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04" y="4406418"/>
            <a:ext cx="1424921" cy="5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7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Conference for “Online” System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Frank Rodríguez, Director of INDRHI</a:t>
            </a:r>
            <a:r>
              <a:rPr lang="en-US" dirty="0"/>
              <a:t> </a:t>
            </a:r>
            <a:r>
              <a:rPr lang="en-US" dirty="0" smtClean="0"/>
              <a:t>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. . Jim Nelson, Professor from BYU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4" y="2400300"/>
            <a:ext cx="8510954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600200"/>
            <a:ext cx="35631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1616868"/>
            <a:ext cx="28803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76775" y="3286125"/>
            <a:ext cx="4048125" cy="561975"/>
          </a:xfrm>
          <a:prstGeom prst="rect">
            <a:avLst/>
          </a:prstGeom>
          <a:noFill/>
          <a:ln w="1905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14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Leader for the Caribbean Region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3850" y="5865813"/>
            <a:ext cx="4321175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INDRHI would like to use their experience as a guide for neighboring countries.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perhaps an activity for the CHy-14 Data Operations and Management theme?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1859738"/>
            <a:ext cx="6751017" cy="39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96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World Hydrological Cycle Observing System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752600"/>
            <a:ext cx="7429500" cy="408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6194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018032"/>
            <a:ext cx="21431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81426" y="5865813"/>
            <a:ext cx="467360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Some projects implemented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Some in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26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Guide to Hydrological Practices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WMO recommendations for National Hydrological Surveys </a:t>
            </a:r>
            <a:endParaRPr lang="en-US" dirty="0"/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" y="1563362"/>
            <a:ext cx="1590827" cy="29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Application and </a:t>
            </a:r>
          </a:p>
          <a:p>
            <a:r>
              <a:rPr lang="en-US" dirty="0"/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/>
              <a:t>Chapter 10</a:t>
            </a:r>
          </a:p>
          <a:p>
            <a:pPr algn="ctr" eaLnBrk="0" hangingPunct="0"/>
            <a:r>
              <a:rPr lang="en-US" sz="1200" dirty="0" smtClean="0"/>
              <a:t>Data Storage, Access,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766593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2" y="1726577"/>
            <a:ext cx="6396216" cy="4064193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457199"/>
            <a:ext cx="7312991" cy="892623"/>
          </a:xfrm>
        </p:spPr>
        <p:txBody>
          <a:bodyPr/>
          <a:lstStyle/>
          <a:p>
            <a:r>
              <a:rPr lang="en-US" dirty="0" smtClean="0"/>
              <a:t>WIS</a:t>
            </a:r>
            <a:r>
              <a:rPr lang="en-US" sz="2400" b="0" dirty="0" smtClean="0">
                <a:solidFill>
                  <a:srgbClr val="7F7F7F"/>
                </a:solidFill>
              </a:rPr>
              <a:t> </a:t>
            </a:r>
            <a:r>
              <a:rPr lang="en-US" sz="2200" b="0" dirty="0" smtClean="0">
                <a:solidFill>
                  <a:srgbClr val="7F7F7F"/>
                </a:solidFill>
              </a:rPr>
              <a:t>– WMO Information System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Ingests data from National </a:t>
            </a:r>
            <a:r>
              <a:rPr lang="en-US" dirty="0" smtClean="0"/>
              <a:t>Centers . . .</a:t>
            </a:r>
            <a:endParaRPr lang="en-US" dirty="0"/>
          </a:p>
          <a:p>
            <a:r>
              <a:rPr lang="en-US" dirty="0" smtClean="0"/>
              <a:t>. . . synthesized globally </a:t>
            </a:r>
            <a:r>
              <a:rPr lang="en-US" dirty="0"/>
              <a:t>through communication networks</a:t>
            </a:r>
          </a:p>
        </p:txBody>
      </p:sp>
    </p:spTree>
    <p:extLst>
      <p:ext uri="{BB962C8B-B14F-4D97-AF65-F5344CB8AC3E}">
        <p14:creationId xmlns:p14="http://schemas.microsoft.com/office/powerpoint/2010/main" val="138336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Group on Earth Observations (GEO) . . .</a:t>
            </a:r>
          </a:p>
          <a:p>
            <a:r>
              <a:rPr lang="en-US" dirty="0"/>
              <a:t>. . . located with WMO in </a:t>
            </a:r>
            <a:r>
              <a:rPr lang="en-US" dirty="0" smtClean="0"/>
              <a:t>Geneva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953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Geospatial and Temporal Water Data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16520" y="1911174"/>
            <a:ext cx="3096368" cy="1117696"/>
            <a:chOff x="5171675" y="1299330"/>
            <a:chExt cx="3096368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02421" y="1752012"/>
              <a:ext cx="86562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Catalogs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7240" y="3187366"/>
            <a:ext cx="3231098" cy="1117696"/>
            <a:chOff x="3118199" y="2796825"/>
            <a:chExt cx="3231098" cy="1117696"/>
          </a:xfrm>
        </p:grpSpPr>
        <p:sp>
          <p:nvSpPr>
            <p:cNvPr id="22" name="Oval 21"/>
            <p:cNvSpPr/>
            <p:nvPr/>
          </p:nvSpPr>
          <p:spPr bwMode="auto">
            <a:xfrm>
              <a:off x="3118199" y="2796825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OGC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053867" y="2796825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WMO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5917" y="3246132"/>
              <a:ext cx="100338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Standards</a:t>
              </a:r>
              <a:endPara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23" y="4463558"/>
            <a:ext cx="3089534" cy="1117696"/>
            <a:chOff x="1179448" y="4294321"/>
            <a:chExt cx="3089534" cy="1117696"/>
          </a:xfrm>
        </p:grpSpPr>
        <p:sp>
          <p:nvSpPr>
            <p:cNvPr id="26" name="Oval 25"/>
            <p:cNvSpPr/>
            <p:nvPr/>
          </p:nvSpPr>
          <p:spPr bwMode="auto">
            <a:xfrm>
              <a:off x="1179448" y="4294321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15116" y="4294321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Water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Resources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2459" y="4743628"/>
              <a:ext cx="86652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BFE1F5"/>
                  </a:solidFill>
                </a:rPr>
                <a:t>Domains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Maps and </a:t>
            </a:r>
            <a:r>
              <a:rPr lang="en-US" dirty="0" smtClean="0"/>
              <a:t>time series </a:t>
            </a:r>
            <a:r>
              <a:rPr lang="en-US" dirty="0"/>
              <a:t>. 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interoperability </a:t>
            </a:r>
            <a:r>
              <a:rPr lang="en-US" dirty="0"/>
              <a:t>of </a:t>
            </a:r>
            <a:r>
              <a:rPr lang="en-US" dirty="0" smtClean="0"/>
              <a:t>connected systems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 bwMode="auto">
          <a:xfrm rot="19743162">
            <a:off x="817182" y="2961385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 rot="19752863">
            <a:off x="1986417" y="2897390"/>
            <a:ext cx="1516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Implementation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7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550538"/>
            <a:ext cx="5619750" cy="42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GEOSS and WIS 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Brokered Connection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04355" y="1550538"/>
            <a:ext cx="2057006" cy="1117696"/>
            <a:chOff x="6905225" y="1193164"/>
            <a:chExt cx="2057006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6905225" y="1193164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844535" y="1193164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Link water observations data . </a:t>
            </a:r>
            <a:r>
              <a:rPr lang="en-US" dirty="0"/>
              <a:t>. .</a:t>
            </a:r>
          </a:p>
          <a:p>
            <a:r>
              <a:rPr lang="en-US" dirty="0"/>
              <a:t>                  . . . </a:t>
            </a:r>
            <a:r>
              <a:rPr lang="en-US" dirty="0" smtClean="0"/>
              <a:t>with many other kinds of observational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4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Categories of Water Services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time series data service for one variable at one location . </a:t>
            </a:r>
            <a:r>
              <a:rPr lang="en-US" dirty="0"/>
              <a:t>. .</a:t>
            </a:r>
          </a:p>
          <a:p>
            <a:r>
              <a:rPr lang="en-US" dirty="0"/>
              <a:t>. . . </a:t>
            </a:r>
            <a:r>
              <a:rPr lang="en-US" dirty="0" smtClean="0"/>
              <a:t>describe and catalog networks of observation sites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343688" y="1970897"/>
            <a:ext cx="567574" cy="1526641"/>
            <a:chOff x="4419600" y="3050193"/>
            <a:chExt cx="323850" cy="871080"/>
          </a:xfrm>
        </p:grpSpPr>
        <p:sp>
          <p:nvSpPr>
            <p:cNvPr id="44" name="Oval 43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Connector 44"/>
            <p:cNvCxnSpPr>
              <a:stCxn id="44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/>
            <p:cNvCxnSpPr>
              <a:stCxn id="48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011172" y="1982064"/>
            <a:ext cx="9725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Catalog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11172" y="2596034"/>
            <a:ext cx="118743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20794" y="3206755"/>
            <a:ext cx="78690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an 26"/>
          <p:cNvSpPr/>
          <p:nvPr/>
        </p:nvSpPr>
        <p:spPr>
          <a:xfrm>
            <a:off x="689437" y="1710969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270" y="2497551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5342" y="1997453"/>
            <a:ext cx="432832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Enable search, discovery, and selection of data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35343" y="2611423"/>
            <a:ext cx="424156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Describe specific collections of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4965" y="3222144"/>
            <a:ext cx="237829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Convey the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12029" y="3044406"/>
            <a:ext cx="2288304" cy="2027796"/>
            <a:chOff x="5771399" y="3065735"/>
            <a:chExt cx="2288304" cy="2027796"/>
          </a:xfrm>
        </p:grpSpPr>
        <p:grpSp>
          <p:nvGrpSpPr>
            <p:cNvPr id="7" name="Group 28"/>
            <p:cNvGrpSpPr/>
            <p:nvPr/>
          </p:nvGrpSpPr>
          <p:grpSpPr>
            <a:xfrm>
              <a:off x="6384554" y="3863331"/>
              <a:ext cx="1076133" cy="732893"/>
              <a:chOff x="2803741" y="2958907"/>
              <a:chExt cx="3059006" cy="196583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2803741" y="2958907"/>
                <a:ext cx="1066802" cy="124498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4811935" y="2976465"/>
                <a:ext cx="1050812" cy="1182159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>
                <a:off x="3351417" y="4924737"/>
                <a:ext cx="1979646" cy="0"/>
              </a:xfrm>
              <a:prstGeom prst="line">
                <a:avLst/>
              </a:prstGeom>
              <a:ln w="28575" cmpd="sng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 bwMode="auto">
            <a:xfrm>
              <a:off x="6535526" y="3065735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Catalog</a:t>
              </a: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771399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Metadata</a:t>
              </a: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251561" y="4285389"/>
              <a:ext cx="808142" cy="80814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383036" y="1503235"/>
            <a:ext cx="1071989" cy="690060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383036" y="2373820"/>
            <a:ext cx="1071989" cy="1356473"/>
          </a:xfrm>
          <a:prstGeom prst="rect">
            <a:avLst/>
          </a:prstGeom>
          <a:solidFill>
            <a:srgbClr val="35AC46"/>
          </a:solidFill>
          <a:ln w="19050" cmpd="sng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383036" y="3913149"/>
            <a:ext cx="1071989" cy="145288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9050" cmpd="sng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Stack </a:t>
            </a:r>
            <a:r>
              <a:rPr lang="en-US" sz="2200" b="0" dirty="0" smtClean="0">
                <a:solidFill>
                  <a:srgbClr val="7F7F7F"/>
                </a:solidFill>
              </a:rPr>
              <a:t>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8971" y="1503235"/>
            <a:ext cx="2395745" cy="692497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FF0000"/>
                </a:solidFill>
              </a:rPr>
              <a:t>Catalog </a:t>
            </a:r>
            <a:r>
              <a:rPr lang="en-US" sz="1300" dirty="0">
                <a:solidFill>
                  <a:srgbClr val="FF0000"/>
                </a:solidFill>
              </a:rPr>
              <a:t>Service for the </a:t>
            </a:r>
            <a:r>
              <a:rPr lang="en-US" sz="1300" dirty="0" smtClean="0">
                <a:solidFill>
                  <a:srgbClr val="FF0000"/>
                </a:solidFill>
              </a:rPr>
              <a:t>Web </a:t>
            </a:r>
            <a:r>
              <a:rPr lang="en-US" sz="1300" dirty="0" smtClean="0">
                <a:solidFill>
                  <a:prstClr val="black"/>
                </a:solidFill>
              </a:rPr>
              <a:t>with </a:t>
            </a:r>
            <a:r>
              <a:rPr lang="en-US" sz="1300" dirty="0">
                <a:solidFill>
                  <a:prstClr val="black"/>
                </a:solidFill>
              </a:rPr>
              <a:t>standard metadata</a:t>
            </a:r>
            <a:r>
              <a:rPr lang="en-US" sz="1300" dirty="0" smtClean="0">
                <a:solidFill>
                  <a:prstClr val="black"/>
                </a:solidFill>
              </a:rPr>
              <a:t>: ISO, FGDC, ANZLIC, Dublin Core</a:t>
            </a: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076" y="3923214"/>
            <a:ext cx="2386231" cy="1434824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7503098" y="1584003"/>
            <a:ext cx="95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Who</a:t>
            </a:r>
            <a:r>
              <a:rPr lang="en-US" sz="1400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What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03098" y="2739031"/>
            <a:ext cx="103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Where? </a:t>
            </a:r>
            <a:r>
              <a:rPr lang="en-US" sz="1400" b="1" dirty="0" smtClean="0">
                <a:solidFill>
                  <a:srgbClr val="FFFFFF"/>
                </a:solidFill>
              </a:rPr>
              <a:t>When</a:t>
            </a:r>
            <a:r>
              <a:rPr lang="en-US" sz="14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3098" y="4302517"/>
            <a:ext cx="1042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Access</a:t>
            </a:r>
          </a:p>
          <a:p>
            <a:r>
              <a:rPr lang="en-US" sz="1400" b="1" dirty="0" smtClean="0">
                <a:solidFill>
                  <a:srgbClr val="FFFFFF"/>
                </a:solidFill>
              </a:rPr>
              <a:t>Data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162" y="2384516"/>
            <a:ext cx="2362200" cy="1335992"/>
          </a:xfrm>
          <a:prstGeom prst="rect">
            <a:avLst/>
          </a:prstGeom>
          <a:noFill/>
          <a:ln w="19050" cmpd="sng">
            <a:solidFill>
              <a:srgbClr val="35AC46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Existing OGC Data Services are Adequate . . .</a:t>
            </a:r>
          </a:p>
          <a:p>
            <a:r>
              <a:rPr lang="en-US" dirty="0"/>
              <a:t>                . . . Need to Be Customized for Water Information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343688" y="2285222"/>
            <a:ext cx="567574" cy="1526641"/>
            <a:chOff x="4419600" y="3050193"/>
            <a:chExt cx="323850" cy="871080"/>
          </a:xfrm>
        </p:grpSpPr>
        <p:sp>
          <p:nvSpPr>
            <p:cNvPr id="53" name="Oval 52"/>
            <p:cNvSpPr/>
            <p:nvPr/>
          </p:nvSpPr>
          <p:spPr>
            <a:xfrm>
              <a:off x="4572000" y="3050193"/>
              <a:ext cx="171450" cy="1714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Connector 53"/>
            <p:cNvCxnSpPr>
              <a:stCxn id="53" idx="2"/>
            </p:cNvCxnSpPr>
            <p:nvPr/>
          </p:nvCxnSpPr>
          <p:spPr>
            <a:xfrm flipH="1">
              <a:off x="4419600" y="3135918"/>
              <a:ext cx="152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572000" y="3400389"/>
              <a:ext cx="171450" cy="1714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2"/>
            </p:cNvCxnSpPr>
            <p:nvPr/>
          </p:nvCxnSpPr>
          <p:spPr>
            <a:xfrm flipH="1">
              <a:off x="4419600" y="3486114"/>
              <a:ext cx="1524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4572000" y="3749823"/>
              <a:ext cx="171450" cy="171450"/>
            </a:xfrm>
            <a:prstGeom prst="ellipse">
              <a:avLst/>
            </a:pr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2"/>
            </p:cNvCxnSpPr>
            <p:nvPr/>
          </p:nvCxnSpPr>
          <p:spPr>
            <a:xfrm flipH="1">
              <a:off x="4419600" y="3835548"/>
              <a:ext cx="152400" cy="0"/>
            </a:xfrm>
            <a:prstGeom prst="line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Can 58"/>
          <p:cNvSpPr/>
          <p:nvPr/>
        </p:nvSpPr>
        <p:spPr>
          <a:xfrm>
            <a:off x="689437" y="2025294"/>
            <a:ext cx="1644544" cy="1974866"/>
          </a:xfrm>
          <a:prstGeom prst="can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1172" y="2296388"/>
            <a:ext cx="177675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Catalog (CSW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1172" y="2910359"/>
            <a:ext cx="188718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Metadata (WFS)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0793" y="3521080"/>
            <a:ext cx="20195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(WaterML2)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0270" y="2811876"/>
            <a:ext cx="1562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Time Series Services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370" y="4331355"/>
            <a:ext cx="4022060" cy="4953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CSW = OGC Catalog Service for the Web</a:t>
            </a:r>
          </a:p>
          <a:p>
            <a:pPr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WFS = OGC Web Feature Service for Maps </a:t>
            </a:r>
          </a:p>
        </p:txBody>
      </p:sp>
    </p:spTree>
    <p:extLst>
      <p:ext uri="{BB962C8B-B14F-4D97-AF65-F5344CB8AC3E}">
        <p14:creationId xmlns:p14="http://schemas.microsoft.com/office/powerpoint/2010/main" val="138887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Dominican Republic, GEOSS, and WMO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396851"/>
            <a:ext cx="2355005" cy="965340"/>
          </a:xfrm>
          <a:prstGeom prst="rect">
            <a:avLst/>
          </a:prstGeom>
          <a:noFill/>
          <a:ln w="38100" cmpd="sng">
            <a:solidFill>
              <a:srgbClr val="35AC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encrypted-tbn2.google.com/images?q=tbn:ANd9GcTgbibHZQyIWCgb-Fhl3HjVI5l9OaaiM3zHHNPVlYQh0dU_Z2tZj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333" y="4658894"/>
            <a:ext cx="1419971" cy="1419970"/>
          </a:xfrm>
          <a:prstGeom prst="ellipse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844585" y="1836009"/>
            <a:ext cx="1896844" cy="1263382"/>
            <a:chOff x="6968125" y="3982976"/>
            <a:chExt cx="1896844" cy="1263382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Connector 30"/>
                <p:cNvCxnSpPr>
                  <a:stCxn id="30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>
                  <a:stCxn id="32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89" y="4551114"/>
            <a:ext cx="1791677" cy="1479879"/>
          </a:xfrm>
          <a:prstGeom prst="rect">
            <a:avLst/>
          </a:prstGeom>
          <a:noFill/>
          <a:ln w="38100">
            <a:solidFill>
              <a:srgbClr val="007AC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8" y="3438169"/>
            <a:ext cx="1725161" cy="8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ight Arrow 40"/>
          <p:cNvSpPr/>
          <p:nvPr/>
        </p:nvSpPr>
        <p:spPr bwMode="auto">
          <a:xfrm rot="19743162">
            <a:off x="-1651534" y="4122947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3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40" y="2225806"/>
            <a:ext cx="2718732" cy="172749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http://www.google.com/url?source=imglanding&amp;ct=img&amp;q=http://www.worldatlas.com/webimage/flags/countrys/zzzflags/dolarge.gif&amp;sa=X&amp;ei=0P90T5DvCqSriQLssMynDg&amp;ved=0CAkQ8wc&amp;usg=AFQjCNEZDBA79lvgbimxKOsCWc9kDAET0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9512" y="4666154"/>
            <a:ext cx="2026338" cy="137238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5293691" y="4068664"/>
            <a:ext cx="2881681" cy="41026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WMO Information System. . .</a:t>
            </a:r>
          </a:p>
          <a:p>
            <a:r>
              <a:rPr lang="en-US" dirty="0"/>
              <a:t>                . . . INDRHI – Dominican </a:t>
            </a:r>
            <a:r>
              <a:rPr lang="en-US" dirty="0" smtClean="0"/>
              <a:t>Republic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207966" y="1350454"/>
            <a:ext cx="3219450" cy="5040821"/>
          </a:xfrm>
          <a:prstGeom prst="rect">
            <a:avLst/>
          </a:prstGeom>
          <a:noFill/>
          <a:ln w="38100">
            <a:solidFill>
              <a:srgbClr val="00B9F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02798" y="153512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Authoritative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2501" y="1350454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9F2"/>
                </a:solidFill>
              </a:rPr>
              <a:t>Volunteered Information </a:t>
            </a:r>
            <a:endParaRPr lang="en-US" dirty="0">
              <a:solidFill>
                <a:srgbClr val="00B9F2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9743162">
            <a:off x="3963072" y="2652098"/>
            <a:ext cx="1633512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594000" scaled="0"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197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5008" y="1834097"/>
            <a:ext cx="1766638" cy="115112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841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GEOSS Portal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70575" y="1350454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Search for water information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9786"/>
            <a:ext cx="4441937" cy="172878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2920993"/>
            <a:ext cx="5672138" cy="1973162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418294"/>
            <a:ext cx="6734175" cy="169254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223500" y="2483929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Find </a:t>
            </a:r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maps for countries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050" y="4979479"/>
            <a:ext cx="204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Streamflow</a:t>
            </a:r>
            <a:r>
              <a:rPr lang="en-US" dirty="0" smtClean="0">
                <a:solidFill>
                  <a:schemeClr val="bg1"/>
                </a:solidFill>
              </a:rPr>
              <a:t> map for the Dominican Republic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5"/>
              </a:rPr>
              <a:t>http://geossregistries.info/geosspub/resource_search_ns.jsp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08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2" name="Right Arrow 171"/>
          <p:cNvSpPr/>
          <p:nvPr/>
        </p:nvSpPr>
        <p:spPr bwMode="auto">
          <a:xfrm rot="18900000" flipH="1">
            <a:off x="4307349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3" name="Right Arrow 172"/>
          <p:cNvSpPr/>
          <p:nvPr/>
        </p:nvSpPr>
        <p:spPr bwMode="auto">
          <a:xfrm rot="2700000">
            <a:off x="3026126" y="3367661"/>
            <a:ext cx="1446306" cy="156984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1" name="Right Arrow 170"/>
          <p:cNvSpPr/>
          <p:nvPr/>
        </p:nvSpPr>
        <p:spPr bwMode="auto">
          <a:xfrm rot="20478219" flipH="1">
            <a:off x="4809212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4" name="Right Arrow 173"/>
          <p:cNvSpPr/>
          <p:nvPr/>
        </p:nvSpPr>
        <p:spPr bwMode="auto">
          <a:xfrm rot="1121781">
            <a:off x="1036053" y="3387634"/>
            <a:ext cx="2929351" cy="160086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Service Stacks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Globally Federated 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94967" y="5865813"/>
            <a:ext cx="456005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GEOSS Indexes Geospatial Data . . .</a:t>
            </a:r>
          </a:p>
          <a:p>
            <a:r>
              <a:rPr lang="en-US" dirty="0"/>
              <a:t>. . . WIS Indexes Observational Data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357337" y="4099296"/>
            <a:ext cx="2053364" cy="1117696"/>
            <a:chOff x="5171675" y="1299330"/>
            <a:chExt cx="2053364" cy="1117696"/>
          </a:xfrm>
        </p:grpSpPr>
        <p:sp>
          <p:nvSpPr>
            <p:cNvPr id="66" name="Oval 65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WIS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5800" y="1845562"/>
            <a:ext cx="1472541" cy="1308867"/>
            <a:chOff x="689437" y="1577989"/>
            <a:chExt cx="2221825" cy="1974866"/>
          </a:xfrm>
        </p:grpSpPr>
        <p:grpSp>
          <p:nvGrpSpPr>
            <p:cNvPr id="70" name="Group 69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5" name="Straight Connector 74"/>
              <p:cNvCxnSpPr>
                <a:stCxn id="7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7" name="Straight Connector 76"/>
              <p:cNvCxnSpPr>
                <a:stCxn id="7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7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Can 7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0271" y="2371220"/>
              <a:ext cx="1562878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USA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784695" y="1845562"/>
            <a:ext cx="1472541" cy="1308866"/>
            <a:chOff x="689437" y="1577989"/>
            <a:chExt cx="2221825" cy="1974866"/>
          </a:xfrm>
        </p:grpSpPr>
        <p:grpSp>
          <p:nvGrpSpPr>
            <p:cNvPr id="81" name="Group 8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8" name="Straight Connector 117"/>
              <p:cNvCxnSpPr>
                <a:stCxn id="117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stCxn id="119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2" name="Straight Connector 121"/>
              <p:cNvCxnSpPr>
                <a:stCxn id="121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Can 103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89437" y="2241876"/>
              <a:ext cx="1703595" cy="835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D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ominican Republic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813206" y="1845562"/>
            <a:ext cx="1542925" cy="1308867"/>
            <a:chOff x="583239" y="1577989"/>
            <a:chExt cx="2328023" cy="1974866"/>
          </a:xfrm>
        </p:grpSpPr>
        <p:grpSp>
          <p:nvGrpSpPr>
            <p:cNvPr id="126" name="Group 125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5" name="Straight Connector 144"/>
              <p:cNvCxnSpPr>
                <a:stCxn id="132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7" name="Straight Connector 146"/>
              <p:cNvCxnSpPr>
                <a:stCxn id="14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Oval 14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9" name="Straight Connector 148"/>
              <p:cNvCxnSpPr>
                <a:stCxn id="14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Can 127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rgbClr val="B996D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83239" y="2371220"/>
              <a:ext cx="1856941" cy="51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Australia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982484" y="1845562"/>
            <a:ext cx="1472541" cy="1308867"/>
            <a:chOff x="689437" y="1577989"/>
            <a:chExt cx="2221825" cy="1974866"/>
          </a:xfrm>
        </p:grpSpPr>
        <p:grpSp>
          <p:nvGrpSpPr>
            <p:cNvPr id="151" name="Group 150"/>
            <p:cNvGrpSpPr/>
            <p:nvPr/>
          </p:nvGrpSpPr>
          <p:grpSpPr>
            <a:xfrm>
              <a:off x="2343688" y="1837917"/>
              <a:ext cx="567574" cy="1526641"/>
              <a:chOff x="4419600" y="3050193"/>
              <a:chExt cx="323850" cy="87108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572000" y="305019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5" name="Straight Connector 154"/>
              <p:cNvCxnSpPr>
                <a:stCxn id="154" idx="2"/>
              </p:cNvCxnSpPr>
              <p:nvPr/>
            </p:nvCxnSpPr>
            <p:spPr>
              <a:xfrm flipH="1">
                <a:off x="4419600" y="3135918"/>
                <a:ext cx="152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/>
              <p:cNvSpPr/>
              <p:nvPr/>
            </p:nvSpPr>
            <p:spPr>
              <a:xfrm>
                <a:off x="4572000" y="3400389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7" name="Straight Connector 156"/>
              <p:cNvCxnSpPr>
                <a:stCxn id="156" idx="2"/>
              </p:cNvCxnSpPr>
              <p:nvPr/>
            </p:nvCxnSpPr>
            <p:spPr>
              <a:xfrm flipH="1">
                <a:off x="4419600" y="3486114"/>
                <a:ext cx="1524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4572000" y="3749823"/>
                <a:ext cx="171450" cy="17145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9" name="Straight Connector 158"/>
              <p:cNvCxnSpPr>
                <a:stCxn id="158" idx="2"/>
              </p:cNvCxnSpPr>
              <p:nvPr/>
            </p:nvCxnSpPr>
            <p:spPr>
              <a:xfrm flipH="1">
                <a:off x="4419600" y="3835548"/>
                <a:ext cx="152400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Can 151"/>
            <p:cNvSpPr/>
            <p:nvPr/>
          </p:nvSpPr>
          <p:spPr>
            <a:xfrm>
              <a:off x="689437" y="1577989"/>
              <a:ext cx="1644544" cy="1974866"/>
            </a:xfrm>
            <a:prstGeom prst="can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53194" y="2181747"/>
              <a:ext cx="1562878" cy="88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 smtClean="0">
                  <a:solidFill>
                    <a:prstClr val="black"/>
                  </a:solidFill>
                </a:rPr>
                <a:t>New Zealand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68714" y="3564065"/>
            <a:ext cx="1896844" cy="1263382"/>
            <a:chOff x="6968125" y="3982976"/>
            <a:chExt cx="1896844" cy="1263382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5" name="Straight Connector 164"/>
                <p:cNvCxnSpPr>
                  <a:stCxn id="164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Oval 165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6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Oval 167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9" name="Straight Connector 168"/>
                <p:cNvCxnSpPr>
                  <a:stCxn id="168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962177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7213"/>
            <a:ext cx="3700382" cy="202022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Services Stack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7814" y="2708637"/>
            <a:ext cx="2260912" cy="2314803"/>
            <a:chOff x="3410480" y="2275114"/>
            <a:chExt cx="3252258" cy="3200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480" y="2275114"/>
              <a:ext cx="3252258" cy="3200400"/>
            </a:xfrm>
            <a:prstGeom prst="rect">
              <a:avLst/>
            </a:prstGeom>
            <a:noFill/>
            <a:ln w="38100" cmpd="sng">
              <a:solidFill>
                <a:srgbClr val="35AC4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4191000" y="2971800"/>
              <a:ext cx="152400" cy="152400"/>
            </a:xfrm>
            <a:prstGeom prst="ellipse">
              <a:avLst/>
            </a:prstGeom>
            <a:noFill/>
            <a:ln w="38100">
              <a:solidFill>
                <a:srgbClr val="35AC4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47" y="4734021"/>
            <a:ext cx="4829978" cy="822294"/>
          </a:xfrm>
          <a:prstGeom prst="rect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7024" y="4425550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WaterML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time series </a:t>
            </a:r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service for 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965" y="5857876"/>
            <a:ext cx="569806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 attribute of each mapped observation point . . .</a:t>
            </a:r>
            <a:endParaRPr lang="en-US" dirty="0"/>
          </a:p>
          <a:p>
            <a:r>
              <a:rPr lang="en-US" dirty="0"/>
              <a:t>           </a:t>
            </a:r>
            <a:r>
              <a:rPr lang="en-US" dirty="0" smtClean="0"/>
              <a:t>. . . is a web link to the </a:t>
            </a:r>
            <a:r>
              <a:rPr lang="en-US" dirty="0" err="1" smtClean="0"/>
              <a:t>WaterML</a:t>
            </a:r>
            <a:r>
              <a:rPr lang="en-US" dirty="0" smtClean="0"/>
              <a:t> data service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" y="4179106"/>
            <a:ext cx="3199044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10800000" scaled="0"/>
            <a:tileRect/>
          </a:gradFill>
          <a:effectLst/>
        </p:spPr>
        <p:txBody>
          <a:bodyPr wrap="square" lIns="73152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schemeClr val="bg1"/>
                </a:solidFill>
              </a:rPr>
              <a:t>Colorado River </a:t>
            </a:r>
          </a:p>
          <a:p>
            <a:pPr algn="l"/>
            <a:r>
              <a:rPr lang="en-US" sz="1400" b="1" dirty="0">
                <a:solidFill>
                  <a:schemeClr val="bg1"/>
                </a:solidFill>
              </a:rPr>
              <a:t>at Austin, Texas</a:t>
            </a:r>
          </a:p>
        </p:txBody>
      </p:sp>
      <p:sp>
        <p:nvSpPr>
          <p:cNvPr id="18" name="Bent Arrow 17"/>
          <p:cNvSpPr/>
          <p:nvPr/>
        </p:nvSpPr>
        <p:spPr>
          <a:xfrm rot="16200000" flipH="1" flipV="1">
            <a:off x="4841627" y="3594301"/>
            <a:ext cx="548864" cy="763592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1500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00431" y="1688591"/>
            <a:ext cx="1896844" cy="1263382"/>
            <a:chOff x="6968125" y="3982976"/>
            <a:chExt cx="1896844" cy="1263382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Metadata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Data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Catalog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" name="Straight Connector 27"/>
                <p:cNvCxnSpPr>
                  <a:stCxn id="27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/>
          <p:cNvSpPr txBox="1"/>
          <p:nvPr/>
        </p:nvSpPr>
        <p:spPr>
          <a:xfrm>
            <a:off x="4797023" y="3205743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Web Feature Service for Observation Metadata</a:t>
            </a:r>
            <a:endParaRPr lang="en-US" sz="1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460" y="1209584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1, Chapter 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Last section of the last chapter of Volume I . . .</a:t>
            </a:r>
          </a:p>
          <a:p>
            <a:r>
              <a:rPr lang="en-US" dirty="0" smtClean="0"/>
              <a:t>. . . this lecture provides an update since 2008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005674" y="1427893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Science and </a:t>
            </a:r>
            <a:b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en-US" sz="1600" b="1" dirty="0" smtClean="0">
                <a:solidFill>
                  <a:schemeClr val="bg1"/>
                </a:solidFill>
                <a:ea typeface="+mn-ea"/>
                <a:cs typeface="+mn-cs"/>
              </a:rPr>
              <a:t>Measurement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69716" y="3673498"/>
            <a:ext cx="3509818" cy="1187053"/>
            <a:chOff x="2847975" y="2890839"/>
            <a:chExt cx="3448050" cy="107632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2890839"/>
              <a:ext cx="34480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419725" y="3762375"/>
              <a:ext cx="876300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171" y="2480025"/>
            <a:ext cx="3692313" cy="1499238"/>
            <a:chOff x="1133475" y="2690813"/>
            <a:chExt cx="3438525" cy="12858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2690813"/>
              <a:ext cx="34385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2414586" y="3769517"/>
              <a:ext cx="2157413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0" name="Bent Arrow 9"/>
          <p:cNvSpPr/>
          <p:nvPr/>
        </p:nvSpPr>
        <p:spPr bwMode="auto">
          <a:xfrm>
            <a:off x="4776823" y="2581275"/>
            <a:ext cx="1047750" cy="937620"/>
          </a:xfrm>
          <a:prstGeom prst="ben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5207" y="1427893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Published in 2008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572003" y="2967759"/>
            <a:ext cx="2944090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60810" y="4275683"/>
            <a:ext cx="1897728" cy="173182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136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– 16 regions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4246" y="1568758"/>
            <a:ext cx="6463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NIWA</a:t>
            </a: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 operates about 20% of 1300 hydrometric stations </a:t>
            </a:r>
            <a:b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</a:b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Regional authorities operate about 80% of stations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7790"/>
            <a:ext cx="1677108" cy="52692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solidFill>
                  <a:prstClr val="white"/>
                </a:solidFill>
              </a:rPr>
              <a:t>Develop a federated </a:t>
            </a:r>
            <a:r>
              <a:rPr lang="en-NZ" dirty="0" smtClean="0">
                <a:solidFill>
                  <a:prstClr val="white"/>
                </a:solidFill>
              </a:rPr>
              <a:t>hydrological information infrastructure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linking nationally and regionally collected data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2303297"/>
            <a:ext cx="2583949" cy="342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038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807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– 16 regions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4246" y="1568758"/>
            <a:ext cx="64635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NIWA</a:t>
            </a: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 operates about 20% of 1300 hydrometric stations </a:t>
            </a:r>
            <a:b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</a:br>
            <a:r>
              <a:rPr lang="en-US" dirty="0">
                <a:solidFill>
                  <a:srgbClr val="5EB4E6">
                    <a:lumMod val="20000"/>
                    <a:lumOff val="80000"/>
                  </a:srgbClr>
                </a:solidFill>
              </a:rPr>
              <a:t>Regional authorities operate about 80% of stations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7790"/>
            <a:ext cx="1677108" cy="526928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solidFill>
                  <a:prstClr val="white"/>
                </a:solidFill>
              </a:rPr>
              <a:t>Develop a federated </a:t>
            </a:r>
            <a:r>
              <a:rPr lang="en-NZ" dirty="0" smtClean="0">
                <a:solidFill>
                  <a:prstClr val="white"/>
                </a:solidFill>
              </a:rPr>
              <a:t>hydrological information infrastructure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linking nationally and regionally collected data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2303297"/>
            <a:ext cx="2583949" cy="342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03847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43325" y="2314575"/>
            <a:ext cx="4879472" cy="3427307"/>
            <a:chOff x="3743325" y="2314575"/>
            <a:chExt cx="4879472" cy="342730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308223" y="3352800"/>
              <a:ext cx="2314574" cy="11952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mpd="sng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New Zealand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Water Information System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325" y="2314575"/>
              <a:ext cx="2524125" cy="342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0618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Water Watch: Feb 5, 2012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1" y="6248400"/>
            <a:ext cx="6783163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sz="2000" dirty="0" smtClean="0">
                <a:solidFill>
                  <a:prstClr val="white"/>
                </a:solidFill>
              </a:rPr>
              <a:t>Real-time and historical data services</a:t>
            </a:r>
            <a:endParaRPr lang="en-NZ" sz="20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24" y="1395870"/>
            <a:ext cx="7412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Current </a:t>
            </a:r>
            <a:r>
              <a:rPr lang="en-US" sz="2400" dirty="0" err="1" smtClean="0">
                <a:solidFill>
                  <a:schemeClr val="bg1"/>
                </a:solidFill>
              </a:rPr>
              <a:t>streamflow</a:t>
            </a:r>
            <a:r>
              <a:rPr lang="en-US" sz="2400" dirty="0" smtClean="0">
                <a:solidFill>
                  <a:schemeClr val="bg1"/>
                </a:solidFill>
              </a:rPr>
              <a:t> as a percentage of historical flow on this day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6" y="1905000"/>
            <a:ext cx="647680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leg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90800"/>
            <a:ext cx="2452688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763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Water Watch: November 27, 2012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1" y="6248400"/>
            <a:ext cx="6783163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sz="2000" dirty="0" smtClean="0">
                <a:solidFill>
                  <a:prstClr val="white"/>
                </a:solidFill>
              </a:rPr>
              <a:t>Real-time and historical data services</a:t>
            </a:r>
            <a:endParaRPr lang="en-NZ" sz="2000" dirty="0">
              <a:solidFill>
                <a:prstClr val="white"/>
              </a:solidFill>
            </a:endParaRPr>
          </a:p>
        </p:txBody>
      </p:sp>
      <p:pic>
        <p:nvPicPr>
          <p:cNvPr id="9" name="Picture 5" descr="leg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90800"/>
            <a:ext cx="2452688" cy="28956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5" y="2075089"/>
            <a:ext cx="6518643" cy="417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9924" y="1395870"/>
            <a:ext cx="7412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Current </a:t>
            </a:r>
            <a:r>
              <a:rPr lang="en-US" sz="2400" dirty="0" err="1" smtClean="0">
                <a:solidFill>
                  <a:schemeClr val="bg1"/>
                </a:solidFill>
              </a:rPr>
              <a:t>streamflow</a:t>
            </a:r>
            <a:r>
              <a:rPr lang="en-US" sz="2400" dirty="0" smtClean="0">
                <a:solidFill>
                  <a:schemeClr val="bg1"/>
                </a:solidFill>
              </a:rPr>
              <a:t> as a percentage of historical flow on this day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23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Water Watch: February 21, 2013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1" y="6248400"/>
            <a:ext cx="6783163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sz="2000" dirty="0" smtClean="0">
                <a:solidFill>
                  <a:prstClr val="white"/>
                </a:solidFill>
              </a:rPr>
              <a:t>Real-time and historical data services</a:t>
            </a:r>
            <a:endParaRPr lang="en-NZ" sz="2000" dirty="0">
              <a:solidFill>
                <a:prstClr val="white"/>
              </a:solidFill>
            </a:endParaRPr>
          </a:p>
        </p:txBody>
      </p:sp>
      <p:pic>
        <p:nvPicPr>
          <p:cNvPr id="9" name="Picture 5" descr="leg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90800"/>
            <a:ext cx="2452688" cy="28956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5" y="1838801"/>
            <a:ext cx="6628712" cy="447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9924" y="1395870"/>
            <a:ext cx="7412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Current </a:t>
            </a:r>
            <a:r>
              <a:rPr lang="en-US" sz="2400" dirty="0" err="1" smtClean="0">
                <a:solidFill>
                  <a:schemeClr val="bg1"/>
                </a:solidFill>
              </a:rPr>
              <a:t>streamflow</a:t>
            </a:r>
            <a:r>
              <a:rPr lang="en-US" sz="2400" dirty="0" smtClean="0">
                <a:solidFill>
                  <a:schemeClr val="bg1"/>
                </a:solidFill>
              </a:rPr>
              <a:t> as a percentage of historical flow on this day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5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17958" cy="484632"/>
          </a:xfrm>
        </p:spPr>
        <p:txBody>
          <a:bodyPr/>
          <a:lstStyle/>
          <a:p>
            <a:r>
              <a:rPr lang="en-US" dirty="0" smtClean="0"/>
              <a:t>Develop a Water Watch Map for New Zealand?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1" y="6248400"/>
            <a:ext cx="6783163" cy="3810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sz="2000" dirty="0" smtClean="0">
                <a:solidFill>
                  <a:prstClr val="white"/>
                </a:solidFill>
              </a:rPr>
              <a:t>Real-time and historical data services</a:t>
            </a:r>
            <a:endParaRPr lang="en-NZ" sz="2000" dirty="0">
              <a:solidFill>
                <a:prstClr val="white"/>
              </a:solidFill>
            </a:endParaRPr>
          </a:p>
        </p:txBody>
      </p:sp>
      <p:pic>
        <p:nvPicPr>
          <p:cNvPr id="9" name="Picture 5" descr="leg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514" y="2590800"/>
            <a:ext cx="2452688" cy="28956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01" y="1829391"/>
            <a:ext cx="3386790" cy="44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9924" y="1395870"/>
            <a:ext cx="7412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Current </a:t>
            </a:r>
            <a:r>
              <a:rPr lang="en-US" sz="2400" dirty="0" err="1" smtClean="0">
                <a:solidFill>
                  <a:schemeClr val="bg1"/>
                </a:solidFill>
              </a:rPr>
              <a:t>streamflow</a:t>
            </a:r>
            <a:r>
              <a:rPr lang="en-US" sz="2400" dirty="0" smtClean="0">
                <a:solidFill>
                  <a:schemeClr val="bg1"/>
                </a:solidFill>
              </a:rPr>
              <a:t> as a percentage of historical flow on this day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22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Italy – 22 regions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smtClean="0">
                <a:solidFill>
                  <a:prstClr val="white"/>
                </a:solidFill>
              </a:rPr>
              <a:t>ISPRA is the NIWA of Italy ….</a:t>
            </a:r>
          </a:p>
          <a:p>
            <a:r>
              <a:rPr lang="en-NZ" dirty="0" smtClean="0">
                <a:solidFill>
                  <a:prstClr val="white"/>
                </a:solidFill>
              </a:rPr>
              <a:t>….Hydrometric measurement was regionalized in 2002</a:t>
            </a:r>
            <a:endParaRPr lang="en-NZ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24" y="1537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National Institute for Environmental Protection and </a:t>
            </a:r>
            <a:r>
              <a:rPr lang="en-US" sz="1600" b="1" dirty="0" smtClean="0">
                <a:solidFill>
                  <a:schemeClr val="bg1"/>
                </a:solidFill>
              </a:rPr>
              <a:t>Research (ISPRA)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91" y="1650907"/>
            <a:ext cx="3976250" cy="4232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42" y="2238556"/>
            <a:ext cx="2555958" cy="4244917"/>
          </a:xfrm>
          <a:prstGeom prst="rect">
            <a:avLst/>
          </a:prstGeom>
        </p:spPr>
      </p:pic>
      <p:pic>
        <p:nvPicPr>
          <p:cNvPr id="8" name="Picture 8" descr="ISPRA-RGB-B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817" y="2121851"/>
            <a:ext cx="2813183" cy="11887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0217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Italy – River Basins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9924" y="1537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Data for the Po River basin is managed by seven different regional authorities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59" y="1605733"/>
            <a:ext cx="3755254" cy="4359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2" y="2383971"/>
            <a:ext cx="4551547" cy="2569845"/>
          </a:xfrm>
          <a:prstGeom prst="rect">
            <a:avLst/>
          </a:prstGeom>
        </p:spPr>
      </p:pic>
      <p:pic>
        <p:nvPicPr>
          <p:cNvPr id="8" name="Picture 7" descr="C:\Documents and Settings\ezenoni.ARPA-SC\Documenti\Immagini\lavoro\Loco_SIM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23" y="5112543"/>
            <a:ext cx="3574805" cy="14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>
            <a:stCxn id="8" idx="0"/>
          </p:cNvCxnSpPr>
          <p:nvPr/>
        </p:nvCxnSpPr>
        <p:spPr bwMode="auto">
          <a:xfrm flipV="1">
            <a:off x="2147326" y="4234545"/>
            <a:ext cx="1205474" cy="87799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147325" y="605744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smtClean="0">
                <a:solidFill>
                  <a:prstClr val="white"/>
                </a:solidFill>
              </a:rPr>
              <a:t>One of these regions is Emilio-Romagna 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they have </a:t>
            </a:r>
            <a:r>
              <a:rPr lang="en-NZ" dirty="0" err="1" smtClean="0">
                <a:solidFill>
                  <a:prstClr val="white"/>
                </a:solidFill>
              </a:rPr>
              <a:t>fedeated</a:t>
            </a:r>
            <a:r>
              <a:rPr lang="en-NZ" dirty="0" smtClean="0">
                <a:solidFill>
                  <a:prstClr val="white"/>
                </a:solidFill>
              </a:rPr>
              <a:t> the data for the Po Basin</a:t>
            </a:r>
            <a:endParaRPr lang="en-N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61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HIS for the Po Basin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smtClean="0">
                <a:solidFill>
                  <a:prstClr val="white"/>
                </a:solidFill>
              </a:rPr>
              <a:t>Water data services published using CUAHSI </a:t>
            </a:r>
            <a:r>
              <a:rPr lang="en-NZ" dirty="0" err="1" smtClean="0">
                <a:solidFill>
                  <a:prstClr val="white"/>
                </a:solidFill>
              </a:rPr>
              <a:t>Hydroserver</a:t>
            </a:r>
            <a:r>
              <a:rPr lang="en-NZ" dirty="0" smtClean="0">
                <a:solidFill>
                  <a:prstClr val="white"/>
                </a:solidFill>
              </a:rPr>
              <a:t> ….</a:t>
            </a:r>
          </a:p>
          <a:p>
            <a:r>
              <a:rPr lang="en-NZ" dirty="0" smtClean="0">
                <a:solidFill>
                  <a:prstClr val="white"/>
                </a:solidFill>
              </a:rPr>
              <a:t>….. and ingested into CUAHSI </a:t>
            </a:r>
            <a:r>
              <a:rPr lang="en-NZ" dirty="0" err="1" smtClean="0">
                <a:solidFill>
                  <a:prstClr val="white"/>
                </a:solidFill>
              </a:rPr>
              <a:t>Hydrodesktop</a:t>
            </a:r>
            <a:endParaRPr lang="en-NZ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22" y="1368108"/>
            <a:ext cx="5453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Developed by </a:t>
            </a:r>
            <a:r>
              <a:rPr lang="en-US" sz="1600" dirty="0" err="1" smtClean="0">
                <a:solidFill>
                  <a:schemeClr val="bg1"/>
                </a:solidFill>
              </a:rPr>
              <a:t>Silvano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Pecora</a:t>
            </a:r>
            <a:r>
              <a:rPr lang="en-US" sz="1600" dirty="0" smtClean="0">
                <a:solidFill>
                  <a:schemeClr val="bg1"/>
                </a:solidFill>
              </a:rPr>
              <a:t> (ARPA Emilio-Romagna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351" y="1733668"/>
            <a:ext cx="6866439" cy="414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ezenoni.ARPA-SC\Documenti\Immagini\lavoro\Loco_SI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45" y="5635043"/>
            <a:ext cx="2498833" cy="102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346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79229" cy="484632"/>
          </a:xfrm>
        </p:spPr>
        <p:txBody>
          <a:bodyPr/>
          <a:lstStyle/>
          <a:p>
            <a:r>
              <a:rPr lang="en-US" dirty="0" smtClean="0"/>
              <a:t>Italian example – instructive for New Zealand?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err="1" smtClean="0">
                <a:solidFill>
                  <a:prstClr val="white"/>
                </a:solidFill>
              </a:rPr>
              <a:t>Jochen</a:t>
            </a:r>
            <a:r>
              <a:rPr lang="en-NZ" dirty="0" smtClean="0">
                <a:solidFill>
                  <a:prstClr val="white"/>
                </a:solidFill>
              </a:rPr>
              <a:t> Schmidt is the Martina </a:t>
            </a:r>
            <a:r>
              <a:rPr lang="en-NZ" dirty="0" err="1" smtClean="0">
                <a:solidFill>
                  <a:prstClr val="white"/>
                </a:solidFill>
              </a:rPr>
              <a:t>Bussettini</a:t>
            </a:r>
            <a:r>
              <a:rPr lang="en-NZ" dirty="0" smtClean="0">
                <a:solidFill>
                  <a:prstClr val="white"/>
                </a:solidFill>
              </a:rPr>
              <a:t> of New Zealand.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who is the </a:t>
            </a:r>
            <a:r>
              <a:rPr lang="en-NZ" dirty="0" err="1" smtClean="0">
                <a:solidFill>
                  <a:prstClr val="white"/>
                </a:solidFill>
              </a:rPr>
              <a:t>Silvano</a:t>
            </a:r>
            <a:r>
              <a:rPr lang="en-NZ" dirty="0" smtClean="0">
                <a:solidFill>
                  <a:prstClr val="white"/>
                </a:solidFill>
              </a:rPr>
              <a:t> </a:t>
            </a:r>
            <a:r>
              <a:rPr lang="en-NZ" dirty="0" err="1" smtClean="0">
                <a:solidFill>
                  <a:prstClr val="white"/>
                </a:solidFill>
              </a:rPr>
              <a:t>Pecora</a:t>
            </a:r>
            <a:r>
              <a:rPr lang="en-NZ" dirty="0" smtClean="0">
                <a:solidFill>
                  <a:prstClr val="white"/>
                </a:solidFill>
              </a:rPr>
              <a:t>?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95" y="1981199"/>
            <a:ext cx="3665945" cy="3902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24" y="1981199"/>
            <a:ext cx="3722503" cy="2101759"/>
          </a:xfrm>
          <a:prstGeom prst="rect">
            <a:avLst/>
          </a:prstGeom>
        </p:spPr>
      </p:pic>
      <p:pic>
        <p:nvPicPr>
          <p:cNvPr id="10" name="Picture 9" descr="C:\Documents and Settings\ezenoni.ARPA-SC\Documenti\Immagini\lavoro\Loco_SIM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58" y="4180208"/>
            <a:ext cx="2498833" cy="102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ISPRA-RGB-B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817" y="2121851"/>
            <a:ext cx="2813183" cy="11887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01543" y="3381028"/>
            <a:ext cx="2242457" cy="36925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ea typeface="+mn-ea"/>
                <a:cs typeface="+mn-cs"/>
              </a:rPr>
              <a:t>Martina </a:t>
            </a:r>
            <a:r>
              <a:rPr lang="en-US" sz="2000" b="1" dirty="0" err="1" smtClean="0">
                <a:ea typeface="+mn-ea"/>
                <a:cs typeface="+mn-cs"/>
              </a:rPr>
              <a:t>Bussettini</a:t>
            </a:r>
            <a:endParaRPr lang="en-US" sz="2000" b="1" dirty="0" smtClean="0"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246" y="5329399"/>
            <a:ext cx="2242457" cy="36925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err="1" smtClean="0">
                <a:ea typeface="+mn-ea"/>
                <a:cs typeface="+mn-cs"/>
              </a:rPr>
              <a:t>Silvano</a:t>
            </a:r>
            <a:r>
              <a:rPr lang="en-US" sz="2000" b="1" dirty="0" smtClean="0">
                <a:ea typeface="+mn-ea"/>
                <a:cs typeface="+mn-cs"/>
              </a:rPr>
              <a:t> </a:t>
            </a:r>
            <a:r>
              <a:rPr lang="en-US" sz="2000" b="1" dirty="0" err="1" smtClean="0">
                <a:ea typeface="+mn-ea"/>
                <a:cs typeface="+mn-cs"/>
              </a:rPr>
              <a:t>Pecora</a:t>
            </a:r>
            <a:endParaRPr lang="en-US" sz="2000" b="1" dirty="0" smtClean="0"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225" y="1588980"/>
            <a:ext cx="1059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Regional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3362" y="1605858"/>
            <a:ext cx="1059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National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54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Horizons Regional Council does all of this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Does its own measurement . . .</a:t>
            </a:r>
          </a:p>
          <a:p>
            <a:r>
              <a:rPr lang="en-US" dirty="0" smtClean="0"/>
              <a:t>. . . translates data into action </a:t>
            </a:r>
            <a:endParaRPr lang="en-US" dirty="0"/>
          </a:p>
        </p:txBody>
      </p:sp>
      <p:pic>
        <p:nvPicPr>
          <p:cNvPr id="21" name="Picture 2" descr="\\hera\CouncilData\Research\Projects\Monitoring\Monitoring Report Maps\Continuous Turb Si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941832"/>
            <a:ext cx="40259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10922" y="2727458"/>
            <a:ext cx="5006558" cy="945588"/>
            <a:chOff x="3827844" y="3385354"/>
            <a:chExt cx="5006558" cy="945588"/>
          </a:xfrm>
        </p:grpSpPr>
        <p:sp>
          <p:nvSpPr>
            <p:cNvPr id="24" name="Rectangle 23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 smtClean="0"/>
                <a:t>Management of Water Resources and </a:t>
              </a:r>
              <a:br>
                <a:rPr lang="en-US" sz="1200" dirty="0" smtClean="0"/>
              </a:br>
              <a:r>
                <a:rPr lang="en-US" sz="1200" dirty="0" smtClean="0"/>
                <a:t>Application of Hydrological Practices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2466" y="1127698"/>
            <a:ext cx="5005014" cy="946824"/>
            <a:chOff x="3829388" y="1520258"/>
            <a:chExt cx="5005014" cy="946824"/>
          </a:xfrm>
        </p:grpSpPr>
        <p:sp>
          <p:nvSpPr>
            <p:cNvPr id="28" name="Rectangle 27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 smtClean="0">
                  <a:solidFill>
                    <a:srgbClr val="546B1F"/>
                  </a:solidFill>
                  <a:ea typeface="+mn-ea"/>
                  <a:cs typeface="+mn-cs"/>
                </a:rPr>
                <a:t>Guide to Hydrological Practices</a:t>
              </a:r>
            </a:p>
            <a:p>
              <a:pPr eaLnBrk="0" hangingPunct="0"/>
              <a:r>
                <a:rPr lang="en-US" sz="1200" b="1" dirty="0" smtClean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 smtClean="0"/>
                <a:t>Hydrology – From Measurement to </a:t>
              </a:r>
              <a:br>
                <a:rPr lang="en-US" sz="1200" dirty="0" smtClean="0"/>
              </a:br>
              <a:r>
                <a:rPr lang="en-US" sz="1200" dirty="0" smtClean="0"/>
                <a:t>Hydrological Information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3" name="Down Arrow 12"/>
          <p:cNvSpPr/>
          <p:nvPr/>
        </p:nvSpPr>
        <p:spPr bwMode="auto">
          <a:xfrm>
            <a:off x="5990897" y="2074522"/>
            <a:ext cx="483475" cy="55309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8331" y="40044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HRC covers all functions</a:t>
            </a:r>
          </a:p>
          <a:p>
            <a:pPr marL="285750" indent="-285750" algn="l" eaLnBrk="0" hangingPunct="0">
              <a:lnSpc>
                <a:spcPts val="18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Flooding</a:t>
            </a:r>
          </a:p>
          <a:p>
            <a:pPr marL="285750" indent="-285750" algn="l" eaLnBrk="0" hangingPunct="0">
              <a:lnSpc>
                <a:spcPts val="18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Drought </a:t>
            </a:r>
          </a:p>
          <a:p>
            <a:pPr marL="285750" indent="-285750" algn="l" eaLnBrk="0" hangingPunct="0">
              <a:lnSpc>
                <a:spcPts val="18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Water quality</a:t>
            </a:r>
          </a:p>
          <a:p>
            <a:pPr marL="285750" indent="-285750" algn="l" eaLnBrk="0" hangingPunct="0">
              <a:lnSpc>
                <a:spcPts val="18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Ecological integrity</a:t>
            </a:r>
          </a:p>
          <a:p>
            <a:pPr marL="285750" indent="-285750" algn="l" eaLnBrk="0" hangingPunct="0">
              <a:lnSpc>
                <a:spcPts val="1800"/>
              </a:lnSpc>
              <a:buFont typeface="Arial" pitchFamily="34" charset="0"/>
              <a:buChar char="•"/>
            </a:pP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46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dirty="0" smtClean="0"/>
              <a:t>European Flood Awareness System (EFAS)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5" y="1125855"/>
            <a:ext cx="7864392" cy="48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1862" y="61499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err="1" smtClean="0">
                <a:solidFill>
                  <a:prstClr val="white"/>
                </a:solidFill>
              </a:rPr>
              <a:t>Silvano</a:t>
            </a:r>
            <a:r>
              <a:rPr lang="en-NZ" dirty="0" smtClean="0">
                <a:solidFill>
                  <a:prstClr val="white"/>
                </a:solidFill>
              </a:rPr>
              <a:t> </a:t>
            </a:r>
            <a:r>
              <a:rPr lang="en-NZ" dirty="0" err="1" smtClean="0">
                <a:solidFill>
                  <a:prstClr val="white"/>
                </a:solidFill>
              </a:rPr>
              <a:t>Pecora</a:t>
            </a:r>
            <a:r>
              <a:rPr lang="en-NZ" dirty="0" smtClean="0">
                <a:solidFill>
                  <a:prstClr val="white"/>
                </a:solidFill>
              </a:rPr>
              <a:t> participates from the Po Basin.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may join in GEOSS Architecture Implementation Pilot 6 in 2013</a:t>
            </a:r>
            <a:endParaRPr lang="en-N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4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dirty="0" smtClean="0"/>
              <a:t>European Flood Awareness System (EFAS)</a:t>
            </a: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5" y="1125855"/>
            <a:ext cx="7864392" cy="48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1862" y="61499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NZ" dirty="0" err="1" smtClean="0">
                <a:solidFill>
                  <a:prstClr val="white"/>
                </a:solidFill>
              </a:rPr>
              <a:t>Silvano</a:t>
            </a:r>
            <a:r>
              <a:rPr lang="en-NZ" dirty="0" smtClean="0">
                <a:solidFill>
                  <a:prstClr val="white"/>
                </a:solidFill>
              </a:rPr>
              <a:t> </a:t>
            </a:r>
            <a:r>
              <a:rPr lang="en-NZ" dirty="0" err="1" smtClean="0">
                <a:solidFill>
                  <a:prstClr val="white"/>
                </a:solidFill>
              </a:rPr>
              <a:t>Pecora</a:t>
            </a:r>
            <a:r>
              <a:rPr lang="en-NZ" dirty="0" smtClean="0">
                <a:solidFill>
                  <a:prstClr val="white"/>
                </a:solidFill>
              </a:rPr>
              <a:t> participates from the Po Basin. . .</a:t>
            </a:r>
            <a:endParaRPr lang="en-NZ" dirty="0">
              <a:solidFill>
                <a:prstClr val="white"/>
              </a:solidFill>
            </a:endParaRPr>
          </a:p>
          <a:p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may join in GEOSS Architecture Implementation Pilot 6 in 2013</a:t>
            </a:r>
            <a:endParaRPr lang="en-NZ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5" y="1125855"/>
            <a:ext cx="7797816" cy="486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0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0" t="20418"/>
          <a:stretch/>
        </p:blipFill>
        <p:spPr bwMode="auto">
          <a:xfrm>
            <a:off x="4498794" y="1632027"/>
            <a:ext cx="4011603" cy="22714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56600" cy="484632"/>
          </a:xfrm>
        </p:spPr>
        <p:txBody>
          <a:bodyPr/>
          <a:lstStyle/>
          <a:p>
            <a:r>
              <a:rPr lang="en-US" sz="2800" dirty="0" smtClean="0"/>
              <a:t>Global Data Centers – Precipitation and Runoff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771"/>
            <a:ext cx="1455429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2913"/>
            <a:ext cx="3539313" cy="21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80114"/>
            <a:ext cx="3000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50870"/>
            <a:ext cx="13049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0117" y="58785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/>
            <a:r>
              <a:rPr lang="en-US" sz="1600" dirty="0" smtClean="0">
                <a:solidFill>
                  <a:schemeClr val="bg1"/>
                </a:solidFill>
              </a:rPr>
              <a:t>Collect data from National Hydrological Surveys….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…. using water web services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311217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New </a:t>
              </a:r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Zealand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Dominican Republic</a:t>
              </a:r>
              <a:endParaRPr lang="en-US" sz="1200" b="1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06533" y="4332661"/>
            <a:ext cx="1817502" cy="18794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/>
            <a:r>
              <a:rPr lang="en-US" sz="1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Italy</a:t>
            </a:r>
            <a:endParaRPr lang="en-US" sz="1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9888" y="4524089"/>
            <a:ext cx="1824147" cy="17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20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24334" y="1133289"/>
            <a:ext cx="4130691" cy="3737440"/>
            <a:chOff x="4324334" y="1414601"/>
            <a:chExt cx="4130691" cy="373744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4324334" y="1414601"/>
              <a:ext cx="4130691" cy="3737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96881" y="1591426"/>
              <a:ext cx="3600933" cy="356061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Bring together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water information </a:t>
              </a:r>
              <a:r>
                <a:rPr lang="en-US" dirty="0"/>
                <a:t>for the whole earth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All </a:t>
              </a:r>
              <a:r>
                <a:rPr lang="en-US" dirty="0">
                  <a:solidFill>
                    <a:srgbClr val="2191D2"/>
                  </a:solidFill>
                </a:rPr>
                <a:t>spatial scales: 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global, national, regional, local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Both </a:t>
              </a:r>
              <a:r>
                <a:rPr lang="en-US" dirty="0">
                  <a:solidFill>
                    <a:srgbClr val="2191D2"/>
                  </a:solidFill>
                </a:rPr>
                <a:t>geospatial and temporal </a:t>
              </a:r>
              <a:r>
                <a:rPr lang="en-US" dirty="0"/>
                <a:t>information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Linking </a:t>
              </a:r>
              <a:r>
                <a:rPr lang="en-US" dirty="0">
                  <a:solidFill>
                    <a:srgbClr val="2191D2"/>
                  </a:solidFill>
                </a:rPr>
                <a:t>data and modeling</a:t>
              </a:r>
            </a:p>
            <a:p>
              <a:pPr marL="190500" indent="-190500" eaLnBrk="0" hangingPunct="0">
                <a:spcAft>
                  <a:spcPts val="1200"/>
                </a:spcAft>
                <a:buClr>
                  <a:schemeClr val="accent4">
                    <a:lumMod val="75000"/>
                  </a:schemeClr>
                </a:buClr>
                <a:buSzPct val="80000"/>
                <a:buFont typeface="Arial"/>
                <a:buChar char="•"/>
              </a:pPr>
              <a:r>
                <a:rPr lang="en-US" dirty="0"/>
                <a:t>Everything on the </a:t>
              </a:r>
              <a:r>
                <a:rPr lang="en-US" dirty="0">
                  <a:solidFill>
                    <a:srgbClr val="2191D2"/>
                  </a:solidFill>
                </a:rPr>
                <a:t>web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Future: World Water Online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7806" y="4399268"/>
            <a:ext cx="363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8288" indent="-1538288" defTabSz="457200"/>
            <a:r>
              <a:rPr lang="en-US" sz="1600" b="1" dirty="0" smtClean="0">
                <a:solidFill>
                  <a:srgbClr val="2191D2"/>
                </a:solidFill>
              </a:rPr>
              <a:t>. . . a transformation of our world!</a:t>
            </a:r>
            <a:endParaRPr lang="en-US" sz="1600" b="1" dirty="0">
              <a:solidFill>
                <a:srgbClr val="2191D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9755"/>
            <a:ext cx="2798626" cy="2278220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94457"/>
            <a:ext cx="3397401" cy="208672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An initiative of </a:t>
            </a:r>
            <a:r>
              <a:rPr lang="en-US" dirty="0" smtClean="0">
                <a:solidFill>
                  <a:prstClr val="white"/>
                </a:solidFill>
              </a:rPr>
              <a:t>the University </a:t>
            </a:r>
            <a:r>
              <a:rPr lang="en-US" dirty="0">
                <a:solidFill>
                  <a:prstClr val="white"/>
                </a:solidFill>
              </a:rPr>
              <a:t>of Texas at </a:t>
            </a:r>
            <a:r>
              <a:rPr lang="en-US" dirty="0" smtClean="0">
                <a:solidFill>
                  <a:prstClr val="white"/>
                </a:solidFill>
              </a:rPr>
              <a:t>Austin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        </a:t>
            </a:r>
            <a:r>
              <a:rPr lang="en-US" dirty="0" smtClean="0">
                <a:solidFill>
                  <a:prstClr val="white"/>
                </a:solidFill>
              </a:rPr>
              <a:t> . . . </a:t>
            </a:r>
            <a:r>
              <a:rPr lang="en-US" dirty="0">
                <a:solidFill>
                  <a:prstClr val="white"/>
                </a:solidFill>
              </a:rPr>
              <a:t>in collaboration with </a:t>
            </a:r>
            <a:r>
              <a:rPr lang="en-US" dirty="0" smtClean="0">
                <a:solidFill>
                  <a:prstClr val="white"/>
                </a:solidFill>
              </a:rPr>
              <a:t>commercial and open source partners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6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of Application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72203603"/>
              </p:ext>
            </p:extLst>
          </p:nvPr>
        </p:nvGraphicFramePr>
        <p:xfrm>
          <a:off x="1277513" y="1475243"/>
          <a:ext cx="4583808" cy="42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6915" y="2026740"/>
            <a:ext cx="9340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Global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521" y="3810533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Regional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266" y="4749740"/>
            <a:ext cx="8753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Local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0062" y="2934407"/>
            <a:ext cx="1134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dirty="0" smtClean="0">
                <a:solidFill>
                  <a:schemeClr val="bg1"/>
                </a:solidFill>
              </a:rPr>
              <a:t>Nationa</a:t>
            </a:r>
            <a:r>
              <a:rPr lang="en-US" sz="1700" dirty="0">
                <a:solidFill>
                  <a:schemeClr val="bg1"/>
                </a:solidFill>
              </a:rPr>
              <a:t>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26938" y="1905395"/>
            <a:ext cx="4068308" cy="569387"/>
            <a:chOff x="4922279" y="1602015"/>
            <a:chExt cx="3620867" cy="569387"/>
          </a:xfrm>
        </p:grpSpPr>
        <p:sp>
          <p:nvSpPr>
            <p:cNvPr id="28" name="TextBox 27"/>
            <p:cNvSpPr txBox="1"/>
            <p:nvPr/>
          </p:nvSpPr>
          <p:spPr>
            <a:xfrm>
              <a:off x="6418021" y="1602015"/>
              <a:ext cx="2125125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Assessment</a:t>
              </a:r>
              <a:r>
                <a:rPr lang="en-US" sz="1600" dirty="0" smtClean="0">
                  <a:solidFill>
                    <a:srgbClr val="ED982D"/>
                  </a:solidFill>
                </a:rPr>
                <a:t> </a:t>
              </a:r>
            </a:p>
            <a:p>
              <a:pPr defTabSz="457200"/>
              <a:r>
                <a:rPr lang="en-US" sz="1500" dirty="0" smtClean="0">
                  <a:solidFill>
                    <a:prstClr val="black"/>
                  </a:solidFill>
                </a:rPr>
                <a:t>Water and Climate</a:t>
              </a:r>
            </a:p>
          </p:txBody>
        </p:sp>
        <p:cxnSp>
          <p:nvCxnSpPr>
            <p:cNvPr id="16" name="Straight Connector 15"/>
            <p:cNvCxnSpPr>
              <a:endCxn id="28" idx="1"/>
            </p:cNvCxnSpPr>
            <p:nvPr/>
          </p:nvCxnSpPr>
          <p:spPr bwMode="auto">
            <a:xfrm flipV="1">
              <a:off x="4922279" y="1886709"/>
              <a:ext cx="1495742" cy="13118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4235920" y="2857964"/>
            <a:ext cx="3859325" cy="569387"/>
            <a:chOff x="4892803" y="2606047"/>
            <a:chExt cx="3650343" cy="569387"/>
          </a:xfrm>
        </p:grpSpPr>
        <p:sp>
          <p:nvSpPr>
            <p:cNvPr id="9" name="TextBox 8"/>
            <p:cNvSpPr txBox="1"/>
            <p:nvPr/>
          </p:nvSpPr>
          <p:spPr>
            <a:xfrm>
              <a:off x="6284709" y="2606047"/>
              <a:ext cx="2258437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tx2"/>
                  </a:solidFill>
                </a:defRPr>
              </a:lvl1pPr>
            </a:lstStyle>
            <a:p>
              <a:pPr defTabSz="457200"/>
              <a:r>
                <a:rPr lang="en-US" b="1" dirty="0">
                  <a:solidFill>
                    <a:srgbClr val="ED982D"/>
                  </a:solidFill>
                </a:rPr>
                <a:t>Accounting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much water?</a:t>
              </a:r>
            </a:p>
          </p:txBody>
        </p:sp>
        <p:cxnSp>
          <p:nvCxnSpPr>
            <p:cNvPr id="29" name="Straight Connector 28"/>
            <p:cNvCxnSpPr>
              <a:endCxn id="9" idx="1"/>
            </p:cNvCxnSpPr>
            <p:nvPr/>
          </p:nvCxnSpPr>
          <p:spPr bwMode="auto">
            <a:xfrm flipV="1">
              <a:off x="4892803" y="2890741"/>
              <a:ext cx="1391906" cy="4859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4790528" y="3810533"/>
            <a:ext cx="3304717" cy="569387"/>
            <a:chOff x="5238429" y="3683553"/>
            <a:chExt cx="3304717" cy="569387"/>
          </a:xfrm>
        </p:grpSpPr>
        <p:sp>
          <p:nvSpPr>
            <p:cNvPr id="11" name="TextBox 10"/>
            <p:cNvSpPr txBox="1"/>
            <p:nvPr/>
          </p:nvSpPr>
          <p:spPr>
            <a:xfrm>
              <a:off x="6155414" y="3683553"/>
              <a:ext cx="2387732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Management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Solving water problems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5238429" y="3962400"/>
              <a:ext cx="916985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093599" y="4763103"/>
            <a:ext cx="3001645" cy="569387"/>
            <a:chOff x="5541500" y="4761059"/>
            <a:chExt cx="3001645" cy="569387"/>
          </a:xfrm>
        </p:grpSpPr>
        <p:sp>
          <p:nvSpPr>
            <p:cNvPr id="12" name="TextBox 11"/>
            <p:cNvSpPr txBox="1"/>
            <p:nvPr/>
          </p:nvSpPr>
          <p:spPr>
            <a:xfrm>
              <a:off x="6155414" y="4761059"/>
              <a:ext cx="2387731" cy="5693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ED982D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ED982D"/>
                  </a:solidFill>
                </a:rPr>
                <a:t>Personal</a:t>
              </a:r>
            </a:p>
            <a:p>
              <a:pPr defTabSz="457200"/>
              <a:r>
                <a:rPr lang="en-US" sz="1500" dirty="0">
                  <a:solidFill>
                    <a:prstClr val="black"/>
                  </a:solidFill>
                </a:rPr>
                <a:t>How does this affect me?</a:t>
              </a: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41500" y="5029200"/>
              <a:ext cx="613914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 scale-independent information model for maps and </a:t>
            </a:r>
            <a:r>
              <a:rPr lang="en-US" dirty="0" smtClean="0">
                <a:solidFill>
                  <a:prstClr val="white"/>
                </a:solidFill>
              </a:rPr>
              <a:t>observations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smtClean="0">
                <a:solidFill>
                  <a:prstClr val="white"/>
                </a:solidFill>
              </a:rPr>
              <a:t>. . . more </a:t>
            </a:r>
            <a:r>
              <a:rPr lang="en-US" dirty="0">
                <a:solidFill>
                  <a:prstClr val="white"/>
                </a:solidFill>
              </a:rPr>
              <a:t>detail as focus narrows</a:t>
            </a:r>
          </a:p>
        </p:txBody>
      </p:sp>
    </p:spTree>
    <p:extLst>
      <p:ext uri="{BB962C8B-B14F-4D97-AF65-F5344CB8AC3E}">
        <p14:creationId xmlns:p14="http://schemas.microsoft.com/office/powerpoint/2010/main" val="1320803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473150_worldmap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6" y="0"/>
            <a:ext cx="9148073" cy="45079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Hydro Overlay Map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1186" y="1618980"/>
            <a:ext cx="4966504" cy="2981194"/>
            <a:chOff x="1144917" y="1973340"/>
            <a:chExt cx="5390003" cy="323540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17" y="1973340"/>
              <a:ext cx="539000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44917" y="1973340"/>
              <a:ext cx="2288287" cy="329855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/>
            <a:p>
              <a:pPr defTabSz="457200" eaLnBrk="0" hangingPunct="0">
                <a:lnSpc>
                  <a:spcPts val="1800"/>
                </a:lnSpc>
              </a:pPr>
              <a:r>
                <a:rPr lang="en-US" sz="1500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World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776" y="2067501"/>
            <a:ext cx="4954610" cy="2986150"/>
            <a:chOff x="1604141" y="1735592"/>
            <a:chExt cx="5377094" cy="324078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7" b="499"/>
            <a:stretch/>
          </p:blipFill>
          <p:spPr bwMode="auto">
            <a:xfrm>
              <a:off x="1604141" y="1735592"/>
              <a:ext cx="5377094" cy="3240782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04141" y="1735592"/>
              <a:ext cx="2288287" cy="32918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United States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4331" y="2520978"/>
            <a:ext cx="4917902" cy="2981194"/>
            <a:chOff x="4580520" y="1365868"/>
            <a:chExt cx="5337257" cy="323540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70" r="4271" b="9889"/>
            <a:stretch/>
          </p:blipFill>
          <p:spPr bwMode="auto">
            <a:xfrm>
              <a:off x="4580520" y="1365868"/>
              <a:ext cx="5337257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80520" y="1365868"/>
              <a:ext cx="2277524" cy="328418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Texas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30307" y="2969499"/>
            <a:ext cx="4924858" cy="2981194"/>
            <a:chOff x="3264234" y="2371805"/>
            <a:chExt cx="5344806" cy="32354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66" r="1585" b="17636"/>
            <a:stretch/>
          </p:blipFill>
          <p:spPr bwMode="auto">
            <a:xfrm>
              <a:off x="3264234" y="2371805"/>
              <a:ext cx="5344806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4234" y="2371806"/>
              <a:ext cx="2278399" cy="32942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Home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83458" y="3418019"/>
            <a:ext cx="4914940" cy="2981194"/>
            <a:chOff x="3900603" y="3073237"/>
            <a:chExt cx="5334043" cy="3235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" t="5018" r="4226" b="17991"/>
            <a:stretch/>
          </p:blipFill>
          <p:spPr>
            <a:xfrm>
              <a:off x="3900603" y="3073237"/>
              <a:ext cx="5334043" cy="3235405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accent4">
                  <a:lumMod val="50000"/>
                  <a:alpha val="40000"/>
                </a:scheme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3900603" y="3073238"/>
              <a:ext cx="2287816" cy="327514"/>
            </a:xfrm>
            <a:prstGeom prst="rect">
              <a:avLst/>
            </a:prstGeom>
            <a:gradFill flip="none" rotWithShape="1">
              <a:gsLst>
                <a:gs pos="15000">
                  <a:srgbClr val="007AC2">
                    <a:alpha val="70000"/>
                  </a:srgbClr>
                </a:gs>
                <a:gs pos="1000">
                  <a:srgbClr val="007AC2">
                    <a:alpha val="0"/>
                  </a:srgbClr>
                </a:gs>
                <a:gs pos="100000">
                  <a:srgbClr val="007AC2">
                    <a:alpha val="0"/>
                  </a:srgbClr>
                </a:gs>
                <a:gs pos="65000">
                  <a:srgbClr val="007AC2">
                    <a:alpha val="65000"/>
                  </a:srgbClr>
                </a:gs>
              </a:gsLst>
              <a:lin ang="0" scaled="1"/>
              <a:tileRect/>
            </a:gradFill>
            <a:ln w="19050" cmpd="sng">
              <a:noFill/>
            </a:ln>
            <a:effectLst/>
          </p:spPr>
          <p:txBody>
            <a:bodyPr wrap="none" lIns="274320" tIns="0" rIns="0" bIns="0" rtlCol="0" anchor="ctr">
              <a:noAutofit/>
            </a:bodyPr>
            <a:lstStyle>
              <a:defPPr>
                <a:defRPr lang="en-US"/>
              </a:defPPr>
              <a:lvl1pPr eaLnBrk="0" hangingPunct="0">
                <a:lnSpc>
                  <a:spcPts val="1800"/>
                </a:lnSpc>
                <a:defRPr sz="150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defTabSz="457200"/>
              <a:r>
                <a:rPr lang="en-US" dirty="0">
                  <a:solidFill>
                    <a:prstClr val="white"/>
                  </a:solidFill>
                </a:rPr>
                <a:t>My 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19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Watershed of My Stream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Esri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Base Map and Delineation Services</a:t>
            </a:r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4295" y="1593514"/>
            <a:ext cx="17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Watershed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0036" y="34544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My home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956" y="1607348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DFF0FA"/>
                </a:solidFill>
              </a:rPr>
              <a:t>My Stream</a:t>
            </a:r>
            <a:endParaRPr lang="en-US" b="1" dirty="0">
              <a:solidFill>
                <a:srgbClr val="DFF0F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0322" y="322192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/>
              <a:t>Panther Hollow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68"/>
          <a:stretch/>
        </p:blipFill>
        <p:spPr bwMode="auto">
          <a:xfrm>
            <a:off x="589711" y="2052999"/>
            <a:ext cx="3493033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27" y="2052999"/>
            <a:ext cx="4208763" cy="3654119"/>
          </a:xfrm>
          <a:prstGeom prst="rect">
            <a:avLst/>
          </a:prstGeom>
          <a:ln w="1905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671862" y="58658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the watershed of any stream or river anywhere on earth</a:t>
            </a:r>
          </a:p>
        </p:txBody>
      </p:sp>
    </p:spTree>
    <p:extLst>
      <p:ext uri="{BB962C8B-B14F-4D97-AF65-F5344CB8AC3E}">
        <p14:creationId xmlns:p14="http://schemas.microsoft.com/office/powerpoint/2010/main" val="3964732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Congo River Basin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Global river mapping and watershed delineation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/>
          <a:stretch/>
        </p:blipFill>
        <p:spPr bwMode="auto">
          <a:xfrm>
            <a:off x="4742300" y="2052999"/>
            <a:ext cx="3811989" cy="3654119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039"/>
          <a:stretch/>
        </p:blipFill>
        <p:spPr bwMode="auto">
          <a:xfrm>
            <a:off x="589711" y="2052999"/>
            <a:ext cx="3798927" cy="365104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8265" y="1607348"/>
            <a:ext cx="300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World Hydro Overlay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6771" y="1607348"/>
            <a:ext cx="276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/>
              <a:t>River Basin Delineation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river</a:t>
            </a:r>
          </a:p>
        </p:txBody>
      </p:sp>
    </p:spTree>
    <p:extLst>
      <p:ext uri="{BB962C8B-B14F-4D97-AF65-F5344CB8AC3E}">
        <p14:creationId xmlns:p14="http://schemas.microsoft.com/office/powerpoint/2010/main" val="208940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Watershed Explorer </a:t>
            </a:r>
            <a:r>
              <a:rPr lang="en-US" sz="2200" b="0" dirty="0" smtClean="0">
                <a:solidFill>
                  <a:srgbClr val="7F7F7F"/>
                </a:solidFill>
              </a:rPr>
              <a:t>– Congo Basin</a:t>
            </a:r>
            <a:endParaRPr lang="en-US" sz="2200" b="0" dirty="0">
              <a:solidFill>
                <a:srgbClr val="7F7F7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 b="466"/>
          <a:stretch/>
        </p:blipFill>
        <p:spPr bwMode="auto">
          <a:xfrm>
            <a:off x="0" y="1295400"/>
            <a:ext cx="9144000" cy="45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Watershed </a:t>
            </a:r>
            <a:r>
              <a:rPr lang="en-US" dirty="0" smtClean="0">
                <a:solidFill>
                  <a:prstClr val="white"/>
                </a:solidFill>
              </a:rPr>
              <a:t>characteristics . </a:t>
            </a:r>
            <a:r>
              <a:rPr lang="en-US" dirty="0">
                <a:solidFill>
                  <a:prstClr val="white"/>
                </a:solidFill>
              </a:rPr>
              <a:t>. .</a:t>
            </a:r>
          </a:p>
          <a:p>
            <a:r>
              <a:rPr lang="en-US" dirty="0">
                <a:solidFill>
                  <a:prstClr val="white"/>
                </a:solidFill>
              </a:rPr>
              <a:t>. . . precipitation, soils, land cover, </a:t>
            </a:r>
            <a:r>
              <a:rPr lang="en-US" dirty="0" smtClean="0">
                <a:solidFill>
                  <a:prstClr val="white"/>
                </a:solidFill>
              </a:rPr>
              <a:t>population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42" y="373118"/>
            <a:ext cx="7312991" cy="484632"/>
          </a:xfrm>
        </p:spPr>
        <p:txBody>
          <a:bodyPr/>
          <a:lstStyle/>
          <a:p>
            <a:r>
              <a:rPr lang="en-US" dirty="0" smtClean="0"/>
              <a:t>“Hoppy” Hopkins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07" y="2133600"/>
            <a:ext cx="5045893" cy="430702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346842" y="941831"/>
            <a:ext cx="4403834" cy="884847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dirty="0" smtClean="0">
                <a:solidFill>
                  <a:srgbClr val="007AC2"/>
                </a:solidFill>
              </a:rPr>
              <a:t>A pioneer of hydrological measurement in New Zealand</a:t>
            </a:r>
          </a:p>
          <a:p>
            <a:pPr algn="l" eaLnBrk="0" hangingPunct="0">
              <a:lnSpc>
                <a:spcPts val="1800"/>
              </a:lnSpc>
            </a:pPr>
            <a:endParaRPr lang="en-US" sz="2000" dirty="0" smtClean="0">
              <a:solidFill>
                <a:srgbClr val="007AC2"/>
              </a:solidFill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2000" dirty="0" smtClean="0">
                <a:solidFill>
                  <a:srgbClr val="007AC2"/>
                </a:solidFill>
              </a:rPr>
              <a:t>Operated a hydrological field party from </a:t>
            </a:r>
            <a:r>
              <a:rPr lang="en-US" sz="2000" dirty="0" err="1" smtClean="0">
                <a:solidFill>
                  <a:srgbClr val="007AC2"/>
                </a:solidFill>
              </a:rPr>
              <a:t>Palmerston</a:t>
            </a:r>
            <a:r>
              <a:rPr lang="en-US" sz="2000" dirty="0" smtClean="0">
                <a:solidFill>
                  <a:srgbClr val="007AC2"/>
                </a:solidFill>
              </a:rPr>
              <a:t> North for many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545" y="2133600"/>
            <a:ext cx="851338" cy="2627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4207" y="55262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Hoppy was the first person who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saw something in me as a teacher</a:t>
            </a:r>
          </a:p>
          <a:p>
            <a:pPr algn="ctr" eaLnBrk="0" hangingPunct="0">
              <a:lnSpc>
                <a:spcPts val="1800"/>
              </a:lnSpc>
            </a:pPr>
            <a:endParaRPr lang="en-US" sz="1600" b="1" dirty="0">
              <a:solidFill>
                <a:schemeClr val="bg1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“Tell the field technicians what they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need to know about hydraulics”</a:t>
            </a:r>
            <a:r>
              <a:rPr lang="en-US" sz="1600" b="1" dirty="0" smtClean="0">
                <a:solidFill>
                  <a:srgbClr val="007AC2"/>
                </a:solidFill>
              </a:rPr>
              <a:t>”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7998791" y="2133600"/>
            <a:ext cx="756326" cy="472966"/>
          </a:xfrm>
          <a:prstGeom prst="righ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4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" y="1826677"/>
            <a:ext cx="4067503" cy="3050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303" y="4287114"/>
            <a:ext cx="3672804" cy="4572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 anchor="ctr" anchorCtr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Mangatainoka</a:t>
            </a:r>
            <a:r>
              <a:rPr lang="en-US" sz="1400" b="1" dirty="0" smtClean="0">
                <a:ea typeface="+mn-ea"/>
                <a:cs typeface="+mn-cs"/>
              </a:rPr>
              <a:t> River at Suspension Bridge</a:t>
            </a:r>
          </a:p>
        </p:txBody>
      </p:sp>
    </p:spTree>
    <p:extLst>
      <p:ext uri="{BB962C8B-B14F-4D97-AF65-F5344CB8AC3E}">
        <p14:creationId xmlns:p14="http://schemas.microsoft.com/office/powerpoint/2010/main" val="4270205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9225" cy="484632"/>
          </a:xfrm>
        </p:spPr>
        <p:txBody>
          <a:bodyPr/>
          <a:lstStyle/>
          <a:p>
            <a:r>
              <a:rPr lang="en-US" dirty="0" err="1" smtClean="0"/>
              <a:t>Manawatu</a:t>
            </a:r>
            <a:r>
              <a:rPr lang="en-US" dirty="0" smtClean="0"/>
              <a:t> River at Teachers College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Global river mapping and watershed delineation on the web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8265" y="16073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 smtClean="0"/>
              <a:t>Gage Site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66771" y="1607348"/>
            <a:ext cx="32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dirty="0" smtClean="0"/>
              <a:t>Watershed of this Gage Site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river</a:t>
            </a:r>
          </a:p>
        </p:txBody>
      </p:sp>
      <p:pic>
        <p:nvPicPr>
          <p:cNvPr id="4" name="Picture 2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1" y="2214554"/>
            <a:ext cx="4336869" cy="333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CO Sept 2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1" y="2206434"/>
            <a:ext cx="4458899" cy="3344173"/>
          </a:xfrm>
          <a:prstGeom prst="rect">
            <a:avLst/>
          </a:prstGeom>
          <a:noFill/>
          <a:ln w="9525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15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9225" cy="484632"/>
          </a:xfrm>
        </p:spPr>
        <p:txBody>
          <a:bodyPr/>
          <a:lstStyle/>
          <a:p>
            <a:r>
              <a:rPr lang="en-US" dirty="0" smtClean="0"/>
              <a:t>Runoff Estimation on the Web</a:t>
            </a:r>
            <a:br>
              <a:rPr lang="en-US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Probabilistic Rational Method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4060" y="533800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b="1">
                <a:solidFill>
                  <a:srgbClr val="DFF0FA"/>
                </a:solidFill>
              </a:defRPr>
            </a:lvl1pPr>
          </a:lstStyle>
          <a:p>
            <a:r>
              <a:rPr lang="en-US" sz="3200" dirty="0" smtClean="0"/>
              <a:t>Q = CIA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Delineate a watershed from any point on a </a:t>
            </a:r>
            <a:r>
              <a:rPr lang="en-US" dirty="0" smtClean="0">
                <a:solidFill>
                  <a:prstClr val="white"/>
                </a:solidFill>
              </a:rPr>
              <a:t>river and compute the flood design discharge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" y="1556250"/>
            <a:ext cx="573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3781452"/>
            <a:ext cx="2465252" cy="1848939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95" y="2189611"/>
            <a:ext cx="3310718" cy="369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8222" y="3781452"/>
            <a:ext cx="1972677" cy="31350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Fitzherbert</a:t>
            </a:r>
            <a:r>
              <a:rPr lang="en-US" sz="1400" b="1" dirty="0" smtClean="0">
                <a:ea typeface="+mn-ea"/>
                <a:cs typeface="+mn-cs"/>
              </a:rPr>
              <a:t> St Bridge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84" y="3628961"/>
            <a:ext cx="3168015" cy="161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86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90222" y="1591564"/>
            <a:ext cx="6007100" cy="4316224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Mississippi_20080301_2008053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38" t="15683" r="10870" b="10863"/>
          <a:stretch/>
        </p:blipFill>
        <p:spPr>
          <a:xfrm>
            <a:off x="1748364" y="1702695"/>
            <a:ext cx="5647273" cy="409396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Flow in the Mississippi River Basin 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RAPID model, March-May 2008, 3 hour time steps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GIS data describes 1.2 million river </a:t>
            </a:r>
            <a:r>
              <a:rPr lang="en-US" dirty="0" smtClean="0">
                <a:solidFill>
                  <a:prstClr val="white"/>
                </a:solidFill>
              </a:rPr>
              <a:t>reaches 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 smtClean="0">
                <a:solidFill>
                  <a:prstClr val="white"/>
                </a:solidFill>
              </a:rPr>
              <a:t>. . . </a:t>
            </a:r>
            <a:r>
              <a:rPr lang="en-US" dirty="0">
                <a:solidFill>
                  <a:prstClr val="white"/>
                </a:solidFill>
              </a:rPr>
              <a:t>simulate flow in each </a:t>
            </a:r>
            <a:r>
              <a:rPr lang="en-US" dirty="0" smtClean="0">
                <a:solidFill>
                  <a:prstClr val="white"/>
                </a:solidFill>
              </a:rPr>
              <a:t>reach in each time step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4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Central Texas Hub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synthesis of water observation networks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61528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prstClr val="white"/>
                </a:solidFill>
                <a:hlinkClick r:id="rId2"/>
              </a:rPr>
              <a:t>www.centraltexashub.org/wiskiweb.htm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9" y="1441061"/>
            <a:ext cx="7343448" cy="484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615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90222" y="1591564"/>
            <a:ext cx="6007100" cy="4316224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7673510" cy="484632"/>
          </a:xfrm>
        </p:spPr>
        <p:txBody>
          <a:bodyPr/>
          <a:lstStyle/>
          <a:p>
            <a:r>
              <a:rPr lang="en-US" dirty="0" smtClean="0"/>
              <a:t>Active Water Management in Texas</a:t>
            </a:r>
            <a:br>
              <a:rPr lang="en-US" dirty="0" smtClean="0"/>
            </a:b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1862" y="588619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Data and modeling services from many sources. . .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         </a:t>
            </a:r>
            <a:r>
              <a:rPr lang="en-US" dirty="0" smtClean="0">
                <a:solidFill>
                  <a:prstClr val="white"/>
                </a:solidFill>
              </a:rPr>
              <a:t>. . . linked in a web maps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22" y="1591564"/>
            <a:ext cx="6597931" cy="42946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0222" y="6198228"/>
            <a:ext cx="2209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http://bit.ly/WVSkdX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55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8" name="Picture 27" descr="World_Ocean_4x3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405169"/>
            <a:ext cx="9143998" cy="4524683"/>
          </a:xfrm>
          <a:prstGeom prst="rect">
            <a:avLst/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rgbClr val="9ED2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Hydrology on the web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8392" y="4469814"/>
            <a:ext cx="1720971" cy="101043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02008" y="5446231"/>
            <a:ext cx="1533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Observations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825" y="4247015"/>
            <a:ext cx="95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Models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3777415" y="3034284"/>
            <a:ext cx="1582924" cy="1307469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400" b="1" dirty="0" smtClean="0">
                <a:solidFill>
                  <a:prstClr val="black"/>
                </a:solidFill>
              </a:rPr>
              <a:t>Global to Local</a:t>
            </a:r>
            <a:endParaRPr lang="en-US" sz="1400" b="1" dirty="0">
              <a:solidFill>
                <a:prstClr val="black"/>
              </a:solidFill>
            </a:endParaRPr>
          </a:p>
          <a:p>
            <a:pPr algn="ctr" defTabSz="457200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0800000" flipH="1">
            <a:off x="2815022" y="4653713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Bent Arrow 17"/>
          <p:cNvSpPr/>
          <p:nvPr/>
        </p:nvSpPr>
        <p:spPr>
          <a:xfrm rot="5400000" flipH="1">
            <a:off x="5794352" y="4627418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Bent Arrow 18"/>
          <p:cNvSpPr/>
          <p:nvPr/>
        </p:nvSpPr>
        <p:spPr>
          <a:xfrm rot="10800000" flipH="1" flipV="1">
            <a:off x="2816442" y="2366295"/>
            <a:ext cx="651319" cy="64263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0" name="Bent Arrow 19"/>
          <p:cNvSpPr/>
          <p:nvPr/>
        </p:nvSpPr>
        <p:spPr>
          <a:xfrm rot="16200000" flipH="1" flipV="1">
            <a:off x="5770676" y="2340001"/>
            <a:ext cx="602050" cy="695228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9373" y="2670380"/>
            <a:ext cx="1339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Watersheds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3570" y="4204020"/>
            <a:ext cx="73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prstClr val="black"/>
                </a:solidFill>
              </a:rPr>
              <a:t>Maps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5" y="1601020"/>
            <a:ext cx="1282068" cy="1113113"/>
          </a:xfrm>
          <a:prstGeom prst="rect">
            <a:avLst/>
          </a:prstGeom>
          <a:ln w="19050" cmpd="sng">
            <a:solidFill>
              <a:schemeClr val="accent4"/>
            </a:solidFill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93" y="3172071"/>
            <a:ext cx="1352533" cy="106198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0536"/>
            <a:ext cx="1425087" cy="1065058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854200" y="6123020"/>
            <a:ext cx="5435600" cy="457200"/>
          </a:xfrm>
          <a:prstGeom prst="rect">
            <a:avLst/>
          </a:prstGeom>
          <a:noFill/>
          <a:ln w="28575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sz="1400" b="1" dirty="0" smtClean="0">
                <a:solidFill>
                  <a:schemeClr val="bg1"/>
                </a:solidFill>
              </a:rPr>
              <a:t>Open Information systems include both commercial and </a:t>
            </a:r>
          </a:p>
          <a:p>
            <a:pPr algn="ctr" eaLnBrk="0" hangingPunct="0"/>
            <a:r>
              <a:rPr lang="en-US" sz="1400" b="1" dirty="0">
                <a:solidFill>
                  <a:schemeClr val="bg1"/>
                </a:solidFill>
              </a:rPr>
              <a:t>o</a:t>
            </a:r>
            <a:r>
              <a:rPr lang="en-US" sz="1400" b="1" dirty="0" smtClean="0">
                <a:solidFill>
                  <a:schemeClr val="bg1"/>
                </a:solidFill>
              </a:rPr>
              <a:t>pen source software linked by </a:t>
            </a:r>
            <a:r>
              <a:rPr lang="en-US" sz="1400" b="1" dirty="0" smtClean="0">
                <a:solidFill>
                  <a:srgbClr val="FFFF00"/>
                </a:solidFill>
              </a:rPr>
              <a:t>open standards</a:t>
            </a:r>
          </a:p>
        </p:txBody>
      </p:sp>
    </p:spTree>
    <p:extLst>
      <p:ext uri="{BB962C8B-B14F-4D97-AF65-F5344CB8AC3E}">
        <p14:creationId xmlns:p14="http://schemas.microsoft.com/office/powerpoint/2010/main" val="14456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accent4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World_Ocean_4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4" b="27964"/>
          <a:stretch/>
        </p:blipFill>
        <p:spPr>
          <a:xfrm>
            <a:off x="-1" y="1379770"/>
            <a:ext cx="9144001" cy="45628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379769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Fotolia_22259276_Subscription_X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10672" r="24953" b="25211"/>
          <a:stretch/>
        </p:blipFill>
        <p:spPr>
          <a:xfrm>
            <a:off x="4649603" y="4542506"/>
            <a:ext cx="2544762" cy="1829548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9" name="Picture 48" descr="Fotolia_36131706_Subscription_XX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65189" r="55044" b="9827"/>
          <a:stretch/>
        </p:blipFill>
        <p:spPr>
          <a:xfrm>
            <a:off x="5921984" y="1866900"/>
            <a:ext cx="2614004" cy="15875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Picture 6" descr="Fotolia_24766767_Subscription_L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2964"/>
          <a:stretch/>
        </p:blipFill>
        <p:spPr>
          <a:xfrm>
            <a:off x="3389472" y="1581578"/>
            <a:ext cx="1387342" cy="1673275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6" name="Picture 55" descr="Fotolia_24822544_Subscription_XL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3496" b="6993"/>
          <a:stretch/>
        </p:blipFill>
        <p:spPr>
          <a:xfrm>
            <a:off x="557213" y="3323690"/>
            <a:ext cx="2426667" cy="1625600"/>
          </a:xfrm>
          <a:prstGeom prst="rect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0458" cy="4846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World Water </a:t>
            </a:r>
            <a:r>
              <a:rPr lang="en-US" b="0" dirty="0" smtClean="0"/>
              <a:t>Online</a:t>
            </a:r>
            <a:r>
              <a:rPr lang="en-US" sz="3400" b="0" dirty="0" smtClean="0"/>
              <a:t/>
            </a:r>
            <a:br>
              <a:rPr lang="en-US" sz="3400" b="0" dirty="0" smtClean="0"/>
            </a:br>
            <a:r>
              <a:rPr lang="en-US" sz="2200" b="0" dirty="0" smtClean="0">
                <a:solidFill>
                  <a:srgbClr val="7F7F7F"/>
                </a:solidFill>
              </a:rPr>
              <a:t>Linking people everywhere with water data, maps, and models</a:t>
            </a:r>
            <a:endParaRPr lang="en-US" sz="2200" b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Hydrological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8293" y="1376855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schemeClr val="bg1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Time series data at point locations</a:t>
            </a:r>
          </a:p>
          <a:p>
            <a:pPr algn="l" eaLnBrk="0" hangingPunct="0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</a:t>
            </a:r>
          </a:p>
        </p:txBody>
      </p:sp>
      <p:pic>
        <p:nvPicPr>
          <p:cNvPr id="17" name="Picture 8" descr="TCO Sept 20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8" y="1755507"/>
            <a:ext cx="2609089" cy="1956816"/>
          </a:xfrm>
          <a:prstGeom prst="rect">
            <a:avLst/>
          </a:prstGeom>
          <a:noFill/>
          <a:ln w="25400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82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315200" cy="484631"/>
          </a:xfrm>
        </p:spPr>
        <p:txBody>
          <a:bodyPr/>
          <a:lstStyle/>
          <a:p>
            <a:pPr eaLnBrk="1" hangingPunct="1"/>
            <a:r>
              <a:rPr lang="en-US" sz="3200" dirty="0" smtClean="0"/>
              <a:t>How is new knowledge discovered?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685800" y="2617682"/>
            <a:ext cx="4038600" cy="3048000"/>
          </a:xfrm>
          <a:prstGeom prst="rect">
            <a:avLst/>
          </a:prstGeom>
        </p:spPr>
        <p:txBody>
          <a:bodyPr/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2400" dirty="0" smtClean="0"/>
              <a:t>By </a:t>
            </a:r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deduction</a:t>
            </a:r>
            <a:r>
              <a:rPr lang="en-US" sz="2400" dirty="0" smtClean="0"/>
              <a:t> from existing knowledge</a:t>
            </a:r>
          </a:p>
          <a:p>
            <a:r>
              <a:rPr lang="en-US" sz="2400" dirty="0" smtClean="0"/>
              <a:t>By</a:t>
            </a:r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experiment </a:t>
            </a:r>
            <a:r>
              <a:rPr lang="en-US" sz="2400" dirty="0" smtClean="0"/>
              <a:t>in a laboratory</a:t>
            </a:r>
          </a:p>
          <a:p>
            <a:r>
              <a:rPr lang="en-US" sz="2400" dirty="0" smtClean="0"/>
              <a:t>By </a:t>
            </a:r>
            <a:r>
              <a:rPr lang="en-US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observation</a:t>
            </a:r>
            <a:r>
              <a:rPr lang="en-US" sz="2400" dirty="0" smtClean="0"/>
              <a:t> of the natural environment</a:t>
            </a: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013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28600" y="1294243"/>
            <a:ext cx="510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0" dirty="0"/>
              <a:t>After completing the Handbook of Hydrology in 1993, I asked myself the question: </a:t>
            </a:r>
            <a:r>
              <a:rPr lang="en-US" sz="20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how is new knowledge discovered in hydrology?  </a:t>
            </a:r>
          </a:p>
        </p:txBody>
      </p:sp>
    </p:spTree>
    <p:extLst>
      <p:ext uri="{BB962C8B-B14F-4D97-AF65-F5344CB8AC3E}">
        <p14:creationId xmlns:p14="http://schemas.microsoft.com/office/powerpoint/2010/main" val="3723633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Conclusion for Hydrology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257504" y="1600200"/>
            <a:ext cx="4114800" cy="2109952"/>
          </a:xfrm>
          <a:prstGeom prst="rect">
            <a:avLst/>
          </a:prstGeom>
        </p:spPr>
        <p:txBody>
          <a:bodyPr/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2800" dirty="0" smtClean="0"/>
              <a:t>Deduction and experiment are important, but hydrology is primarily an </a:t>
            </a:r>
            <a:r>
              <a: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observational science</a:t>
            </a:r>
          </a:p>
          <a:p>
            <a:endParaRPr lang="en-US" sz="2800" dirty="0" smtClean="0"/>
          </a:p>
        </p:txBody>
      </p:sp>
      <p:pic>
        <p:nvPicPr>
          <p:cNvPr id="36" name="Picture 8" descr="TCO Sept 2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14" y="1263869"/>
            <a:ext cx="4200636" cy="3150476"/>
          </a:xfrm>
          <a:prstGeom prst="rect">
            <a:avLst/>
          </a:prstGeom>
          <a:noFill/>
          <a:ln w="25400">
            <a:solidFill>
              <a:srgbClr val="00B9F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0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690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40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657060" y="1269899"/>
            <a:ext cx="2892309" cy="3305963"/>
            <a:chOff x="657060" y="1269899"/>
            <a:chExt cx="2892309" cy="3305963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478545"/>
                <a:ext cx="1062888" cy="796377"/>
                <a:chOff x="3335289" y="188539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88539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07262"/>
                  <a:ext cx="1096710" cy="55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b="1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400" b="1" dirty="0">
                      <a:solidFill>
                        <a:prstClr val="black"/>
                      </a:solidFill>
                    </a:rPr>
                  </a:br>
                  <a:r>
                    <a:rPr lang="en-US" sz="1400" b="1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sp>
          <p:nvSpPr>
            <p:cNvPr id="7170" name="Right Arrow 7169"/>
            <p:cNvSpPr/>
            <p:nvPr/>
          </p:nvSpPr>
          <p:spPr bwMode="auto">
            <a:xfrm rot="18059028">
              <a:off x="-130801" y="3431220"/>
              <a:ext cx="2129688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5" name="Group 7174"/>
          <p:cNvGrpSpPr/>
          <p:nvPr/>
        </p:nvGrpSpPr>
        <p:grpSpPr>
          <a:xfrm>
            <a:off x="3373636" y="3751609"/>
            <a:ext cx="4898100" cy="1876840"/>
            <a:chOff x="2907122" y="3745129"/>
            <a:chExt cx="4898100" cy="18768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7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 smtClean="0">
                    <a:solidFill>
                      <a:prstClr val="black"/>
                    </a:solidFill>
                  </a:rPr>
                  <a:t>Australia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 rot="20483266">
              <a:off x="2907122" y="5073324"/>
              <a:ext cx="1998276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271558" y="2832356"/>
            <a:ext cx="4924438" cy="1705690"/>
            <a:chOff x="271558" y="2832356"/>
            <a:chExt cx="4924438" cy="1705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ight Arrow 48"/>
            <p:cNvSpPr/>
            <p:nvPr/>
          </p:nvSpPr>
          <p:spPr bwMode="auto">
            <a:xfrm rot="19754465">
              <a:off x="271558" y="4378450"/>
              <a:ext cx="2909439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b="1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Many kinds of hydrological measurements . </a:t>
            </a:r>
            <a:r>
              <a:rPr lang="en-US" dirty="0">
                <a:solidFill>
                  <a:srgbClr val="FFFF00"/>
                </a:solidFill>
              </a:rPr>
              <a:t>. .</a:t>
            </a:r>
          </a:p>
          <a:p>
            <a:r>
              <a:rPr lang="en-US" dirty="0">
                <a:solidFill>
                  <a:srgbClr val="FFFF00"/>
                </a:solidFill>
              </a:rPr>
              <a:t>. . . </a:t>
            </a:r>
            <a:r>
              <a:rPr lang="en-US" dirty="0" smtClean="0">
                <a:solidFill>
                  <a:srgbClr val="FFFF00"/>
                </a:solidFill>
              </a:rPr>
              <a:t>this presentation focuses on </a:t>
            </a:r>
            <a:r>
              <a:rPr lang="en-US" dirty="0" err="1" smtClean="0">
                <a:solidFill>
                  <a:srgbClr val="FFFF00"/>
                </a:solidFill>
              </a:rPr>
              <a:t>streamflow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89582" y="1513060"/>
            <a:ext cx="3801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WMO does </a:t>
            </a:r>
          </a:p>
          <a:p>
            <a:pPr marL="514350" defTabSz="457200"/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Global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Water </a:t>
            </a:r>
          </a:p>
          <a:p>
            <a:pPr marL="860425" indent="-860425" algn="r" defTabSz="457200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Integration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75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1839</Words>
  <Application>Microsoft Office PowerPoint</Application>
  <PresentationFormat>On-screen Show (4:3)</PresentationFormat>
  <Paragraphs>379</Paragraphs>
  <Slides>56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Times New Roman</vt:lpstr>
      <vt:lpstr>Optional_Corporate_PPT_Template-Arial</vt:lpstr>
      <vt:lpstr>Towards a Global Water Information System</vt:lpstr>
      <vt:lpstr>WMO Guide to Hydrological Practices</vt:lpstr>
      <vt:lpstr>Volume 1, Chapter 10</vt:lpstr>
      <vt:lpstr>Horizons Regional Council does all of this</vt:lpstr>
      <vt:lpstr>“Hoppy” Hopkins</vt:lpstr>
      <vt:lpstr>Hydrological Measurement</vt:lpstr>
      <vt:lpstr>How is new knowledge discovered?</vt:lpstr>
      <vt:lpstr>PowerPoint Presentation</vt:lpstr>
      <vt:lpstr>Every Country Collects These Data</vt:lpstr>
      <vt:lpstr>PowerPoint Presentation</vt:lpstr>
      <vt:lpstr>WaterML –  the US Geological Survey</vt:lpstr>
      <vt:lpstr>Web Pages and Web Services</vt:lpstr>
      <vt:lpstr>Open Geospatial Consortium</vt:lpstr>
      <vt:lpstr>OGC/WMO Hydrology Domain Working Group</vt:lpstr>
      <vt:lpstr>Dominican Republic – An Example</vt:lpstr>
      <vt:lpstr>A Voluntary Project Using Free Software</vt:lpstr>
      <vt:lpstr>Press Conference for “Online” System</vt:lpstr>
      <vt:lpstr>A Leader for the Caribbean Region </vt:lpstr>
      <vt:lpstr>World Hydrological Cycle Observing System</vt:lpstr>
      <vt:lpstr>WIS – WMO Information System</vt:lpstr>
      <vt:lpstr>GEOSS – Global Earth Observation System of Systems</vt:lpstr>
      <vt:lpstr>Geospatial and Temporal Water Data</vt:lpstr>
      <vt:lpstr>GEOSS and WIS – A Brokered Connection</vt:lpstr>
      <vt:lpstr>Three Categories of Water Services</vt:lpstr>
      <vt:lpstr>Web Services Stack for Time Series</vt:lpstr>
      <vt:lpstr>Dominican Republic, GEOSS, and WMO</vt:lpstr>
      <vt:lpstr>Searching GEOSS Portal</vt:lpstr>
      <vt:lpstr>National Service Stacks – Globally Federated </vt:lpstr>
      <vt:lpstr>United States Services Stack</vt:lpstr>
      <vt:lpstr>New Zealand – 16 regions</vt:lpstr>
      <vt:lpstr>New Zealand – 16 regions</vt:lpstr>
      <vt:lpstr>USGS Water Watch: Feb 5, 2012</vt:lpstr>
      <vt:lpstr>USGS Water Watch: November 27, 2012</vt:lpstr>
      <vt:lpstr>USGS Water Watch: February 21, 2013</vt:lpstr>
      <vt:lpstr>Develop a Water Watch Map for New Zealand?</vt:lpstr>
      <vt:lpstr>Italy – 22 regions</vt:lpstr>
      <vt:lpstr>Italy – River Basins</vt:lpstr>
      <vt:lpstr>Prototype HIS for the Po Basin </vt:lpstr>
      <vt:lpstr>Italian example – instructive for New Zealand?</vt:lpstr>
      <vt:lpstr>European Flood Awareness System (EFAS)</vt:lpstr>
      <vt:lpstr>European Flood Awareness System (EFAS)</vt:lpstr>
      <vt:lpstr>Global Data Centers – Precipitation and Runoff</vt:lpstr>
      <vt:lpstr>Global Streamflow Services</vt:lpstr>
      <vt:lpstr>In the Future: World Water Online</vt:lpstr>
      <vt:lpstr>Scales of Application</vt:lpstr>
      <vt:lpstr>World Hydro Overlay Map</vt:lpstr>
      <vt:lpstr>Watershed of My Stream Esri Base Map and Delineation Services</vt:lpstr>
      <vt:lpstr>Congo River Basin Global river mapping and watershed delineation</vt:lpstr>
      <vt:lpstr>World Watershed Explorer – Congo Basin</vt:lpstr>
      <vt:lpstr>Manawatu River at Teachers College Global river mapping and watershed delineation on the web</vt:lpstr>
      <vt:lpstr>Runoff Estimation on the Web Probabilistic Rational Method</vt:lpstr>
      <vt:lpstr>Flow in the Mississippi River Basin  RAPID model, March-May 2008, 3 hour time steps</vt:lpstr>
      <vt:lpstr>Central Texas Hub A synthesis of water observation networks</vt:lpstr>
      <vt:lpstr>Active Water Management in Texas </vt:lpstr>
      <vt:lpstr>World Water Online Hydrology on the web</vt:lpstr>
      <vt:lpstr>World Water Online Linking people everywhere with water data, maps, and models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Maidment, David R</cp:lastModifiedBy>
  <cp:revision>262</cp:revision>
  <dcterms:created xsi:type="dcterms:W3CDTF">2012-11-05T01:06:42Z</dcterms:created>
  <dcterms:modified xsi:type="dcterms:W3CDTF">2013-02-26T00:36:46Z</dcterms:modified>
</cp:coreProperties>
</file>