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8" r:id="rId3"/>
  </p:sldMasterIdLst>
  <p:notesMasterIdLst>
    <p:notesMasterId r:id="rId46"/>
  </p:notesMasterIdLst>
  <p:sldIdLst>
    <p:sldId id="271" r:id="rId4"/>
    <p:sldId id="336" r:id="rId5"/>
    <p:sldId id="262" r:id="rId6"/>
    <p:sldId id="263" r:id="rId7"/>
    <p:sldId id="260" r:id="rId8"/>
    <p:sldId id="261" r:id="rId9"/>
    <p:sldId id="311" r:id="rId10"/>
    <p:sldId id="266" r:id="rId11"/>
    <p:sldId id="267" r:id="rId12"/>
    <p:sldId id="270" r:id="rId13"/>
    <p:sldId id="269" r:id="rId14"/>
    <p:sldId id="268" r:id="rId15"/>
    <p:sldId id="337" r:id="rId16"/>
    <p:sldId id="338" r:id="rId17"/>
    <p:sldId id="333" r:id="rId18"/>
    <p:sldId id="310" r:id="rId19"/>
    <p:sldId id="275" r:id="rId20"/>
    <p:sldId id="334" r:id="rId21"/>
    <p:sldId id="340" r:id="rId22"/>
    <p:sldId id="335" r:id="rId23"/>
    <p:sldId id="359" r:id="rId24"/>
    <p:sldId id="348" r:id="rId25"/>
    <p:sldId id="351" r:id="rId26"/>
    <p:sldId id="352" r:id="rId27"/>
    <p:sldId id="353" r:id="rId28"/>
    <p:sldId id="355" r:id="rId29"/>
    <p:sldId id="356" r:id="rId30"/>
    <p:sldId id="341" r:id="rId31"/>
    <p:sldId id="342" r:id="rId32"/>
    <p:sldId id="343" r:id="rId33"/>
    <p:sldId id="344" r:id="rId34"/>
    <p:sldId id="345" r:id="rId35"/>
    <p:sldId id="354" r:id="rId36"/>
    <p:sldId id="347" r:id="rId37"/>
    <p:sldId id="326" r:id="rId38"/>
    <p:sldId id="327" r:id="rId39"/>
    <p:sldId id="328" r:id="rId40"/>
    <p:sldId id="329" r:id="rId41"/>
    <p:sldId id="330" r:id="rId42"/>
    <p:sldId id="331" r:id="rId43"/>
    <p:sldId id="332" r:id="rId44"/>
    <p:sldId id="346"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259" autoAdjust="0"/>
  </p:normalViewPr>
  <p:slideViewPr>
    <p:cSldViewPr>
      <p:cViewPr varScale="1">
        <p:scale>
          <a:sx n="62" d="100"/>
          <a:sy n="62" d="100"/>
        </p:scale>
        <p:origin x="-19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C5F85D-6FF5-4653-9B4F-0BC91C53F36E}" type="datetimeFigureOut">
              <a:rPr lang="en-US" smtClean="0"/>
              <a:pPr/>
              <a:t>2/1/2012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4CBFD3-5539-47AD-8286-2B2487D9E3EA}" type="slidenum">
              <a:rPr lang="en-US" smtClean="0"/>
              <a:pPr/>
              <a:t>‹#›</a:t>
            </a:fld>
            <a:endParaRPr lang="en-US"/>
          </a:p>
        </p:txBody>
      </p:sp>
    </p:spTree>
    <p:extLst>
      <p:ext uri="{BB962C8B-B14F-4D97-AF65-F5344CB8AC3E}">
        <p14:creationId xmlns:p14="http://schemas.microsoft.com/office/powerpoint/2010/main" val="2604802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95EA189-DA96-46BA-B15A-156757700C09}" type="slidenum">
              <a:rPr lang="en-US" smtClean="0"/>
              <a:pPr/>
              <a:t>10</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a:t>
            </a:r>
            <a:r>
              <a:rPr lang="en-US" baseline="0" dirty="0" smtClean="0"/>
              <a:t> map with the hydraulic conductivity of model layer 1 being displayed.</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208026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ChangeArrowheads="1"/>
          </p:cNvSpPr>
          <p:nvPr>
            <p:ph type="sldNum" sz="quarter" idx="5"/>
          </p:nvPr>
        </p:nvSpPr>
        <p:spPr>
          <a:noFill/>
        </p:spPr>
        <p:txBody>
          <a:bodyPr/>
          <a:lstStyle>
            <a:lvl1pPr>
              <a:defRPr sz="1000" b="1">
                <a:solidFill>
                  <a:schemeClr val="tx1"/>
                </a:solidFill>
                <a:latin typeface="Arial" charset="0"/>
              </a:defRPr>
            </a:lvl1pPr>
            <a:lvl2pPr marL="742950" indent="-285750">
              <a:defRPr sz="1000" b="1">
                <a:solidFill>
                  <a:schemeClr val="tx1"/>
                </a:solidFill>
                <a:latin typeface="Arial" charset="0"/>
              </a:defRPr>
            </a:lvl2pPr>
            <a:lvl3pPr marL="1143000" indent="-228600">
              <a:defRPr sz="1000" b="1">
                <a:solidFill>
                  <a:schemeClr val="tx1"/>
                </a:solidFill>
                <a:latin typeface="Arial" charset="0"/>
              </a:defRPr>
            </a:lvl3pPr>
            <a:lvl4pPr marL="1600200" indent="-228600">
              <a:defRPr sz="1000" b="1">
                <a:solidFill>
                  <a:schemeClr val="tx1"/>
                </a:solidFill>
                <a:latin typeface="Arial" charset="0"/>
              </a:defRPr>
            </a:lvl4pPr>
            <a:lvl5pPr marL="2057400" indent="-228600">
              <a:defRPr sz="1000" b="1">
                <a:solidFill>
                  <a:schemeClr val="tx1"/>
                </a:solidFill>
                <a:latin typeface="Arial" charset="0"/>
              </a:defRPr>
            </a:lvl5pPr>
            <a:lvl6pPr marL="2514600" indent="-228600" algn="ctr" eaLnBrk="0" fontAlgn="base" hangingPunct="0">
              <a:spcBef>
                <a:spcPct val="0"/>
              </a:spcBef>
              <a:spcAft>
                <a:spcPct val="0"/>
              </a:spcAft>
              <a:defRPr sz="1000" b="1">
                <a:solidFill>
                  <a:schemeClr val="tx1"/>
                </a:solidFill>
                <a:latin typeface="Arial" charset="0"/>
              </a:defRPr>
            </a:lvl6pPr>
            <a:lvl7pPr marL="2971800" indent="-228600" algn="ctr" eaLnBrk="0" fontAlgn="base" hangingPunct="0">
              <a:spcBef>
                <a:spcPct val="0"/>
              </a:spcBef>
              <a:spcAft>
                <a:spcPct val="0"/>
              </a:spcAft>
              <a:defRPr sz="1000" b="1">
                <a:solidFill>
                  <a:schemeClr val="tx1"/>
                </a:solidFill>
                <a:latin typeface="Arial" charset="0"/>
              </a:defRPr>
            </a:lvl7pPr>
            <a:lvl8pPr marL="3429000" indent="-228600" algn="ctr" eaLnBrk="0" fontAlgn="base" hangingPunct="0">
              <a:spcBef>
                <a:spcPct val="0"/>
              </a:spcBef>
              <a:spcAft>
                <a:spcPct val="0"/>
              </a:spcAft>
              <a:defRPr sz="1000" b="1">
                <a:solidFill>
                  <a:schemeClr val="tx1"/>
                </a:solidFill>
                <a:latin typeface="Arial" charset="0"/>
              </a:defRPr>
            </a:lvl8pPr>
            <a:lvl9pPr marL="3886200" indent="-228600" algn="ctr" eaLnBrk="0" fontAlgn="base" hangingPunct="0">
              <a:spcBef>
                <a:spcPct val="0"/>
              </a:spcBef>
              <a:spcAft>
                <a:spcPct val="0"/>
              </a:spcAft>
              <a:defRPr sz="1000" b="1">
                <a:solidFill>
                  <a:schemeClr val="tx1"/>
                </a:solidFill>
                <a:latin typeface="Arial" charset="0"/>
              </a:defRPr>
            </a:lvl9pPr>
          </a:lstStyle>
          <a:p>
            <a:fld id="{579EA91B-8D5F-4F8A-8B1B-610CC74BAA07}" type="slidenum">
              <a:rPr lang="en-US" b="0" smtClean="0">
                <a:solidFill>
                  <a:prstClr val="black"/>
                </a:solidFill>
                <a:latin typeface="Times New Roman" pitchFamily="18" charset="0"/>
              </a:rPr>
              <a:pPr/>
              <a:t>13</a:t>
            </a:fld>
            <a:endParaRPr lang="en-US" b="0" smtClean="0">
              <a:solidFill>
                <a:prstClr val="black"/>
              </a:solidFill>
              <a:latin typeface="Times New Roman" pitchFamily="18" charset="0"/>
            </a:endParaRPr>
          </a:p>
        </p:txBody>
      </p:sp>
      <p:sp>
        <p:nvSpPr>
          <p:cNvPr id="41987" name="Rectangle 2"/>
          <p:cNvSpPr>
            <a:spLocks noGrp="1" noRot="1" noChangeAspect="1" noChangeArrowheads="1" noTextEdit="1"/>
          </p:cNvSpPr>
          <p:nvPr>
            <p:ph type="sldImg"/>
          </p:nvPr>
        </p:nvSpPr>
        <p:spPr>
          <a:ln cap="flat"/>
        </p:spPr>
      </p:sp>
      <p:sp>
        <p:nvSpPr>
          <p:cNvPr id="4198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6A35F7A4-AAD9-414E-B18D-F9430E3088F2}" type="slidenum">
              <a:rPr lang="en-US" smtClean="0"/>
              <a:pPr/>
              <a:t>28</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an overview of the general well-permitting process.</a:t>
            </a:r>
            <a:r>
              <a:rPr lang="en-US" baseline="0" dirty="0" smtClean="0"/>
              <a:t> The baseline model is a calibrated regional model used by the agency for impact analysis.</a:t>
            </a:r>
            <a:endParaRPr lang="en-US" dirty="0" smtClean="0"/>
          </a:p>
          <a:p>
            <a:endParaRPr lang="en-US" dirty="0" smtClean="0"/>
          </a:p>
          <a:p>
            <a:r>
              <a:rPr lang="en-US" dirty="0" smtClean="0"/>
              <a:t>http://westonengineering.com/P7100029.JPG</a:t>
            </a:r>
            <a:endParaRPr lang="en-US" dirty="0"/>
          </a:p>
        </p:txBody>
      </p:sp>
      <p:sp>
        <p:nvSpPr>
          <p:cNvPr id="4" name="Slide Number Placeholder 3"/>
          <p:cNvSpPr>
            <a:spLocks noGrp="1"/>
          </p:cNvSpPr>
          <p:nvPr>
            <p:ph type="sldNum" sz="quarter" idx="10"/>
          </p:nvPr>
        </p:nvSpPr>
        <p:spPr/>
        <p:txBody>
          <a:bodyPr/>
          <a:lstStyle/>
          <a:p>
            <a:fld id="{64056597-B3BE-4BBD-9054-BFCCBC0FD4A0}" type="slidenum">
              <a:rPr lang="en-US" smtClean="0">
                <a:solidFill>
                  <a:prstClr val="black"/>
                </a:solidFill>
              </a:rPr>
              <a:pPr/>
              <a:t>35</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an ongoing contract to do modeling services for the VA-DEQ in support of their well-permitting program. They use a RASA MODFLOW model for the coastal plane region (shown in slide). The permitting process is based on VA state law. The wells are mainly in deep confined aquifers. They can’t let the potentiometric surface to draw down below an elevation called the “critical surface” (80% drawdown between pre-pumping conditions and top of confined aquifer). Also, we compute an “area of impact” defined by the region with drawdown &gt;= 1 ft. The are of impact cannot include any neighboring wells, or a mitigation plan must be developed.</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590189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permit analysis</a:t>
            </a:r>
            <a:r>
              <a:rPr lang="en-US" baseline="0" dirty="0" smtClean="0"/>
              <a:t> (impact of a proposed well or change in pumping rate) was traditionally done by manually modifying the model, running the model, and manually analyzing the changes to the model. Using AHGW tools, we developed a series of workflows that fully automated the process.</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593275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Screenshots</a:t>
            </a:r>
            <a:r>
              <a:rPr lang="en-US" baseline="0" dirty="0" smtClean="0"/>
              <a:t> from a sample run using the automated workflow. Green dot is new well. Red cells are where drawdown &gt; 1 ft. Corresponding contour shown on the right. Yellow dots are existing wells.</a:t>
            </a:r>
            <a:endParaRPr lang="en-US" dirty="0"/>
          </a:p>
        </p:txBody>
      </p:sp>
      <p:sp>
        <p:nvSpPr>
          <p:cNvPr id="4" name="Slide Number Placeholder 3"/>
          <p:cNvSpPr>
            <a:spLocks noGrp="1"/>
          </p:cNvSpPr>
          <p:nvPr>
            <p:ph type="sldNum" sz="quarter" idx="10"/>
          </p:nvPr>
        </p:nvSpPr>
        <p:spPr/>
        <p:txBody>
          <a:bodyPr/>
          <a:lstStyle/>
          <a:p>
            <a:pPr>
              <a:defRPr/>
            </a:pPr>
            <a:fld id="{C3FEC507-86C1-4E25-9318-E643D2916D61}" type="slidenum">
              <a:rPr lang="en-US" smtClean="0">
                <a:solidFill>
                  <a:prstClr val="black"/>
                </a:solidFill>
              </a:rPr>
              <a:pPr>
                <a:defRPr/>
              </a:pPr>
              <a:t>38</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the previous slide was just a hypothetical run, this slide shows some actual maps generated from our process that were included in the modeling reports.</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345977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the VA-DEQ is in production mode, it is not web-based. I currently have two students working on a web-based system for the Utah Division of Water Rights. You can test a prototype of the web interface here:</a:t>
            </a:r>
          </a:p>
          <a:p>
            <a:endParaRPr lang="en-US" baseline="0" dirty="0" smtClean="0"/>
          </a:p>
          <a:p>
            <a:r>
              <a:rPr lang="en-US" dirty="0" smtClean="0"/>
              <a:t>http://utahdwr.groups.et.byu.net/app/  (runs</a:t>
            </a:r>
            <a:r>
              <a:rPr lang="en-US" baseline="0" dirty="0" smtClean="0"/>
              <a:t> best in Chrome)</a:t>
            </a:r>
            <a:endParaRPr lang="en-US" dirty="0" smtClean="0"/>
          </a:p>
          <a:p>
            <a:endParaRPr lang="en-US" dirty="0" smtClean="0"/>
          </a:p>
          <a:p>
            <a:r>
              <a:rPr lang="en-US" dirty="0" smtClean="0"/>
              <a:t>The</a:t>
            </a:r>
            <a:r>
              <a:rPr lang="en-US" baseline="0" dirty="0" smtClean="0"/>
              <a:t> maps shown using Google Earth, but the calculations are done using AHGW on Arc Server. The model shown here is the Northern Utah County Model. With this model, they are primarily concerned with drawdown and change in flow to springs feeding Utah Lake. With this run, I analyzed two wells and the drawdown contours are shown. The dots by the lake are the springs, simulated as Drains in MODFLOW. You can click on each drain symbol to see the change in flow to the spring. Or you can click on the polygon surrounding the springs to get the total change in flow for all springs.</a:t>
            </a:r>
          </a:p>
          <a:p>
            <a:endParaRPr lang="en-US" baseline="0" dirty="0" smtClean="0"/>
          </a:p>
          <a:p>
            <a:r>
              <a:rPr lang="en-US" baseline="0" dirty="0" smtClean="0"/>
              <a:t>It takes about ten minutes to run now, but we think we should be able to get it down to a minute or so.</a:t>
            </a:r>
          </a:p>
          <a:p>
            <a:endParaRPr lang="en-US" baseline="0" dirty="0" smtClean="0"/>
          </a:p>
          <a:p>
            <a:r>
              <a:rPr lang="en-US" baseline="0" dirty="0" smtClean="0"/>
              <a:t>You can also toggle on all sorts of map layers related to the model and water rights in Utah, much of which is pulled off of a Utah DWR server. The state is thrilled with how this has worked out and they want to start using it right away. We are in the process of applying it to other models used by the DWR in different locations in the state.</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802624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A69CBE-54D0-4C46-B98F-20E90AD8DBC7}" type="datetimeFigureOut">
              <a:rPr lang="en-US" smtClean="0"/>
              <a:pPr/>
              <a:t>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BA95B-449D-4A1A-8141-990B826558ED}" type="slidenum">
              <a:rPr lang="en-US" smtClean="0"/>
              <a:pPr/>
              <a:t>‹#›</a:t>
            </a:fld>
            <a:endParaRPr lang="en-US"/>
          </a:p>
        </p:txBody>
      </p:sp>
    </p:spTree>
    <p:extLst>
      <p:ext uri="{BB962C8B-B14F-4D97-AF65-F5344CB8AC3E}">
        <p14:creationId xmlns:p14="http://schemas.microsoft.com/office/powerpoint/2010/main" val="609467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A69CBE-54D0-4C46-B98F-20E90AD8DBC7}" type="datetimeFigureOut">
              <a:rPr lang="en-US" smtClean="0"/>
              <a:pPr/>
              <a:t>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BA95B-449D-4A1A-8141-990B826558ED}" type="slidenum">
              <a:rPr lang="en-US" smtClean="0"/>
              <a:pPr/>
              <a:t>‹#›</a:t>
            </a:fld>
            <a:endParaRPr lang="en-US"/>
          </a:p>
        </p:txBody>
      </p:sp>
    </p:spTree>
    <p:extLst>
      <p:ext uri="{BB962C8B-B14F-4D97-AF65-F5344CB8AC3E}">
        <p14:creationId xmlns:p14="http://schemas.microsoft.com/office/powerpoint/2010/main" val="47627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A69CBE-54D0-4C46-B98F-20E90AD8DBC7}" type="datetimeFigureOut">
              <a:rPr lang="en-US" smtClean="0"/>
              <a:pPr/>
              <a:t>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BA95B-449D-4A1A-8141-990B826558ED}" type="slidenum">
              <a:rPr lang="en-US" smtClean="0"/>
              <a:pPr/>
              <a:t>‹#›</a:t>
            </a:fld>
            <a:endParaRPr lang="en-US"/>
          </a:p>
        </p:txBody>
      </p:sp>
    </p:spTree>
    <p:extLst>
      <p:ext uri="{BB962C8B-B14F-4D97-AF65-F5344CB8AC3E}">
        <p14:creationId xmlns:p14="http://schemas.microsoft.com/office/powerpoint/2010/main" val="2897507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72780CA-FE1D-48E5-99F2-7C3CF0FD4C72}" type="slidenum">
              <a:rPr lang="en-US"/>
              <a:pPr>
                <a:defRPr/>
              </a:pPr>
              <a:t>‹#›</a:t>
            </a:fld>
            <a:endParaRPr lang="en-US"/>
          </a:p>
        </p:txBody>
      </p:sp>
    </p:spTree>
    <p:extLst>
      <p:ext uri="{BB962C8B-B14F-4D97-AF65-F5344CB8AC3E}">
        <p14:creationId xmlns:p14="http://schemas.microsoft.com/office/powerpoint/2010/main" val="159611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85787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orbel" pitchFamily="34" charset="0"/>
              </a:defRPr>
            </a:lvl1pPr>
            <a:lvl2pPr>
              <a:defRPr>
                <a:latin typeface="Corbel" pitchFamily="34" charset="0"/>
              </a:defRPr>
            </a:lvl2pPr>
            <a:lvl3pPr>
              <a:defRPr>
                <a:latin typeface="Corbel" pitchFamily="34" charset="0"/>
              </a:defRPr>
            </a:lvl3pPr>
            <a:lvl4pPr>
              <a:defRPr>
                <a:latin typeface="Corbel" pitchFamily="34" charset="0"/>
              </a:defRPr>
            </a:lvl4pPr>
            <a:lvl5pPr>
              <a:defRPr>
                <a:latin typeface="Corbe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14C975-0F65-4792-841C-0633116CF11E}" type="slidenum">
              <a:rPr lang="en-US"/>
              <a:pPr>
                <a:defRPr/>
              </a:pPr>
              <a:t>‹#›</a:t>
            </a:fld>
            <a:endParaRPr lang="en-US"/>
          </a:p>
        </p:txBody>
      </p:sp>
      <p:sp>
        <p:nvSpPr>
          <p:cNvPr id="7"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76878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371600"/>
            <a:ext cx="4114800" cy="4343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14800" cy="4343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E0DA3F-DBBF-4B42-A0DF-FDC49EF6E9ED}" type="slidenum">
              <a:rPr lang="en-US"/>
              <a:pPr>
                <a:defRPr/>
              </a:pPr>
              <a:t>‹#›</a:t>
            </a:fld>
            <a:endParaRPr lang="en-US"/>
          </a:p>
        </p:txBody>
      </p:sp>
      <p:sp>
        <p:nvSpPr>
          <p:cNvPr id="9"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3365855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4040188"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1600"/>
            <a:ext cx="4041775"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35BBDD7-DEA8-4900-B0F8-32C8F066E250}" type="slidenum">
              <a:rPr lang="en-US"/>
              <a:pPr>
                <a:defRPr/>
              </a:pPr>
              <a:t>‹#›</a:t>
            </a:fld>
            <a:endParaRPr lang="en-US"/>
          </a:p>
        </p:txBody>
      </p:sp>
      <p:sp>
        <p:nvSpPr>
          <p:cNvPr id="10"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177862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3F7CA7-73CE-4673-A79D-3F42ACB8E5B5}" type="slidenum">
              <a:rPr lang="en-US"/>
              <a:pPr>
                <a:defRPr/>
              </a:pPr>
              <a:t>‹#›</a:t>
            </a:fld>
            <a:endParaRPr lang="en-US"/>
          </a:p>
        </p:txBody>
      </p:sp>
      <p:sp>
        <p:nvSpPr>
          <p:cNvPr id="6"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1385540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2BB014-4B9E-49B9-8164-BB3564823922}" type="slidenum">
              <a:rPr lang="en-US"/>
              <a:pPr>
                <a:defRPr/>
              </a:pPr>
              <a:t>‹#›</a:t>
            </a:fld>
            <a:endParaRPr lang="en-US"/>
          </a:p>
        </p:txBody>
      </p:sp>
    </p:spTree>
    <p:extLst>
      <p:ext uri="{BB962C8B-B14F-4D97-AF65-F5344CB8AC3E}">
        <p14:creationId xmlns:p14="http://schemas.microsoft.com/office/powerpoint/2010/main" val="474804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pic>
        <p:nvPicPr>
          <p:cNvPr id="3" name="Picture 3" descr="header-banner.png"/>
          <p:cNvPicPr>
            <a:picLocks noChangeAspect="1"/>
          </p:cNvPicPr>
          <p:nvPr/>
        </p:nvPicPr>
        <p:blipFill>
          <a:blip r:embed="rId2" cstate="print"/>
          <a:srcRect/>
          <a:stretch>
            <a:fillRect/>
          </a:stretch>
        </p:blipFill>
        <p:spPr bwMode="auto">
          <a:xfrm>
            <a:off x="0" y="685800"/>
            <a:ext cx="9144000" cy="536575"/>
          </a:xfrm>
          <a:prstGeom prst="rect">
            <a:avLst/>
          </a:prstGeom>
          <a:noFill/>
          <a:ln w="9525">
            <a:noFill/>
            <a:miter lim="800000"/>
            <a:headEnd/>
            <a:tailEnd/>
          </a:ln>
        </p:spPr>
      </p:pic>
      <p:sp>
        <p:nvSpPr>
          <p:cNvPr id="2" name="Title 1"/>
          <p:cNvSpPr>
            <a:spLocks noGrp="1"/>
          </p:cNvSpPr>
          <p:nvPr>
            <p:ph type="title"/>
          </p:nvPr>
        </p:nvSpPr>
        <p:spPr>
          <a:xfrm>
            <a:off x="914400" y="723900"/>
            <a:ext cx="7315200" cy="482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713853196"/>
      </p:ext>
    </p:extLst>
  </p:cSld>
  <p:clrMapOvr>
    <a:masterClrMapping/>
  </p:clrMapOvr>
  <p:transition spd="med">
    <p:fade/>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A69CBE-54D0-4C46-B98F-20E90AD8DBC7}" type="datetimeFigureOut">
              <a:rPr lang="en-US" smtClean="0"/>
              <a:pPr/>
              <a:t>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BA95B-449D-4A1A-8141-990B826558ED}" type="slidenum">
              <a:rPr lang="en-US" smtClean="0"/>
              <a:pPr/>
              <a:t>‹#›</a:t>
            </a:fld>
            <a:endParaRPr lang="en-US"/>
          </a:p>
        </p:txBody>
      </p:sp>
    </p:spTree>
    <p:extLst>
      <p:ext uri="{BB962C8B-B14F-4D97-AF65-F5344CB8AC3E}">
        <p14:creationId xmlns:p14="http://schemas.microsoft.com/office/powerpoint/2010/main" val="1845376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274670"/>
            <a:ext cx="7315200" cy="702223"/>
          </a:xfrm>
        </p:spPr>
        <p:txBody>
          <a:bodyPr rIns="0" anchor="b">
            <a:noAutofit/>
          </a:bodyPr>
          <a:lstStyle>
            <a:lvl1pPr algn="ctr">
              <a:defRPr sz="3000"/>
            </a:lvl1pPr>
          </a:lstStyle>
          <a:p>
            <a:r>
              <a:rPr lang="en-US" dirty="0"/>
              <a:t>Presentation Title</a:t>
            </a:r>
          </a:p>
        </p:txBody>
      </p:sp>
      <p:sp>
        <p:nvSpPr>
          <p:cNvPr id="3" name="Subtitle 2"/>
          <p:cNvSpPr>
            <a:spLocks noGrp="1"/>
          </p:cNvSpPr>
          <p:nvPr>
            <p:ph type="subTitle" idx="1" hasCustomPrompt="1"/>
          </p:nvPr>
        </p:nvSpPr>
        <p:spPr>
          <a:xfrm>
            <a:off x="914400" y="3074430"/>
            <a:ext cx="7315199" cy="758952"/>
          </a:xfrm>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10" name="Picture 9" descr="esri logo_ppt_520px.png"/>
          <p:cNvPicPr>
            <a:picLocks noChangeAspect="1"/>
          </p:cNvPicPr>
          <p:nvPr/>
        </p:nvPicPr>
        <p:blipFill>
          <a:blip r:embed="rId2"/>
          <a:srcRect r="2655" b="10029"/>
          <a:stretch>
            <a:fillRect/>
          </a:stretch>
        </p:blipFill>
        <p:spPr bwMode="gray">
          <a:xfrm>
            <a:off x="-222607" y="5042598"/>
            <a:ext cx="3709413" cy="1929702"/>
          </a:xfrm>
          <a:prstGeom prst="rect">
            <a:avLst/>
          </a:prstGeom>
        </p:spPr>
      </p:pic>
    </p:spTree>
    <p:extLst>
      <p:ext uri="{BB962C8B-B14F-4D97-AF65-F5344CB8AC3E}">
        <p14:creationId xmlns:p14="http://schemas.microsoft.com/office/powerpoint/2010/main" val="4096823901"/>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mtClean="0"/>
              <a:t>Click to edit Master title style</a:t>
            </a:r>
            <a:endParaRPr lang="en-US"/>
          </a:p>
        </p:txBody>
      </p:sp>
      <p:sp>
        <p:nvSpPr>
          <p:cNvPr id="3" name="Content Placeholder 2"/>
          <p:cNvSpPr>
            <a:spLocks noGrp="1"/>
          </p:cNvSpPr>
          <p:nvPr>
            <p:ph idx="1"/>
          </p:nvPr>
        </p:nvSpPr>
        <p:spPr>
          <a:xfrm>
            <a:off x="1257300" y="1947672"/>
            <a:ext cx="6629400" cy="3429000"/>
          </a:xfrm>
        </p:spPr>
        <p:txBody>
          <a:bodyPr/>
          <a:lstStyle>
            <a:lvl1pPr>
              <a:buClr>
                <a:schemeClr val="accent4">
                  <a:lumMod val="60000"/>
                  <a:lumOff val="40000"/>
                </a:schemeClr>
              </a:buClr>
              <a:defRPr/>
            </a:lvl1pPr>
            <a:lvl2pPr>
              <a:buClr>
                <a:schemeClr val="accent4">
                  <a:lumMod val="60000"/>
                  <a:lumOff val="40000"/>
                </a:schemeClr>
              </a:buClr>
              <a:defRPr/>
            </a:lvl2pPr>
            <a:lvl3pPr>
              <a:buClr>
                <a:schemeClr val="accent4">
                  <a:lumMod val="60000"/>
                  <a:lumOff val="40000"/>
                </a:schemeClr>
              </a:buClr>
              <a:defRPr/>
            </a:lvl3pPr>
            <a:lvl4pPr>
              <a:buClr>
                <a:schemeClr val="accent4">
                  <a:lumMod val="60000"/>
                  <a:lumOff val="40000"/>
                </a:schemeClr>
              </a:buClr>
              <a:defRPr/>
            </a:lvl4pPr>
            <a:lvl5pPr>
              <a:lnSpc>
                <a:spcPts val="1800"/>
              </a:lnSpc>
              <a:buClr>
                <a:schemeClr val="accent4">
                  <a:lumMod val="60000"/>
                  <a:lumOff val="40000"/>
                </a:schemeClr>
              </a:buClr>
              <a:defRPr lang="en-US" sz="1400" b="1" kern="1200" dirty="0" smtClean="0">
                <a:solidFill>
                  <a:schemeClr val="tx1"/>
                </a:solidFill>
                <a:latin typeface="+mn-lt"/>
                <a:ea typeface="+mn-ea"/>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445807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914400" y="1243584"/>
            <a:ext cx="73152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257300" y="1947672"/>
            <a:ext cx="6629400" cy="3429000"/>
          </a:xfrm>
        </p:spPr>
        <p:txBody>
          <a:bodyPr/>
          <a:lstStyle>
            <a:lvl1pPr>
              <a:defRPr sz="2000"/>
            </a:lvl1pPr>
            <a:lvl2pPr>
              <a:defRPr sz="1800"/>
            </a:lvl2pPr>
            <a:lvl3pPr>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769366"/>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1257300" y="1947672"/>
            <a:ext cx="6629400" cy="3429000"/>
          </a:xfrm>
        </p:spPr>
        <p:txBody>
          <a:bodyPr/>
          <a:lstStyle>
            <a:lvl1pPr>
              <a:defRPr sz="2000"/>
            </a:lvl1pPr>
            <a:lvl2pPr>
              <a:defRPr sz="1800"/>
            </a:lvl2pPr>
            <a:lvl3pPr>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4" hasCustomPrompt="1"/>
          </p:nvPr>
        </p:nvSpPr>
        <p:spPr>
          <a:xfrm>
            <a:off x="1828800" y="5715000"/>
            <a:ext cx="6400800" cy="475487"/>
          </a:xfrm>
        </p:spPr>
        <p:txBody>
          <a:bodyPr anchor="b">
            <a:noAutofit/>
          </a:bodyPr>
          <a:lstStyle>
            <a:lvl1pPr marL="0" marR="0" indent="0" algn="r" defTabSz="457200" rtl="0" eaLnBrk="1" fontAlgn="auto" latinLnBrk="0" hangingPunct="1">
              <a:lnSpc>
                <a:spcPts val="1800"/>
              </a:lnSpc>
              <a:spcBef>
                <a:spcPts val="0"/>
              </a:spcBef>
              <a:spcAft>
                <a:spcPts val="0"/>
              </a:spcAft>
              <a:buClr>
                <a:schemeClr val="tx1">
                  <a:lumMod val="65000"/>
                </a:schemeClr>
              </a:buClr>
              <a:buSzPts val="1100"/>
              <a:buFont typeface="Arial"/>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extLst>
      <p:ext uri="{BB962C8B-B14F-4D97-AF65-F5344CB8AC3E}">
        <p14:creationId xmlns:p14="http://schemas.microsoft.com/office/powerpoint/2010/main" val="396784724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914400" y="1243584"/>
            <a:ext cx="73152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257300" y="1947672"/>
            <a:ext cx="6629400" cy="3429000"/>
          </a:xfrm>
        </p:spPr>
        <p:txBody>
          <a:bodyPr/>
          <a:lstStyle>
            <a:lvl1pPr>
              <a:defRPr sz="2000" b="1"/>
            </a:lvl1pPr>
            <a:lvl2pPr>
              <a:defRPr sz="1800"/>
            </a:lvl2pPr>
            <a:lvl3pPr>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6"/>
          <p:cNvSpPr>
            <a:spLocks noGrp="1"/>
          </p:cNvSpPr>
          <p:nvPr>
            <p:ph type="body" sz="quarter" idx="14" hasCustomPrompt="1"/>
          </p:nvPr>
        </p:nvSpPr>
        <p:spPr>
          <a:xfrm>
            <a:off x="1828800" y="5715000"/>
            <a:ext cx="6400800" cy="475487"/>
          </a:xfrm>
        </p:spPr>
        <p:txBody>
          <a:bodyPr anchor="b">
            <a:noAutofit/>
          </a:bodyPr>
          <a:lstStyle>
            <a:lvl1pPr marL="0" indent="0" algn="r" defTabSz="457200" rtl="0" eaLnBrk="1" latinLnBrk="0" hangingPunct="1">
              <a:lnSpc>
                <a:spcPts val="1800"/>
              </a:lnSpc>
              <a:spcBef>
                <a:spcPts val="0"/>
              </a:spcBef>
              <a:spcAft>
                <a:spcPts val="0"/>
              </a:spcAft>
              <a:buClr>
                <a:schemeClr val="tx1">
                  <a:lumMod val="65000"/>
                </a:schemeClr>
              </a:buClr>
              <a:buSzPct val="80000"/>
              <a:buFontTx/>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extLst>
      <p:ext uri="{BB962C8B-B14F-4D97-AF65-F5344CB8AC3E}">
        <p14:creationId xmlns:p14="http://schemas.microsoft.com/office/powerpoint/2010/main" val="1340804369"/>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65888954"/>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1372776996"/>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85649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emo Title">
    <p:spTree>
      <p:nvGrpSpPr>
        <p:cNvPr id="1" name=""/>
        <p:cNvGrpSpPr/>
        <p:nvPr/>
      </p:nvGrpSpPr>
      <p:grpSpPr>
        <a:xfrm>
          <a:off x="0" y="0"/>
          <a:ext cx="0" cy="0"/>
          <a:chOff x="0" y="0"/>
          <a:chExt cx="0" cy="0"/>
        </a:xfrm>
      </p:grpSpPr>
      <p:pic>
        <p:nvPicPr>
          <p:cNvPr id="3" name="Picture 2" descr="2011_demo_b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descr="header-banner.png"/>
          <p:cNvPicPr>
            <a:picLocks/>
          </p:cNvPicPr>
          <p:nvPr/>
        </p:nvPicPr>
        <p:blipFill>
          <a:blip r:embed="rId3"/>
          <a:srcRect r="15741"/>
          <a:stretch>
            <a:fillRect/>
          </a:stretch>
        </p:blipFill>
        <p:spPr bwMode="hidden">
          <a:xfrm>
            <a:off x="2723441" y="1919126"/>
            <a:ext cx="6420559" cy="502920"/>
          </a:xfrm>
          <a:prstGeom prst="rect">
            <a:avLst/>
          </a:prstGeom>
        </p:spPr>
      </p:pic>
      <p:sp>
        <p:nvSpPr>
          <p:cNvPr id="5" name="Text Placeholder 2"/>
          <p:cNvSpPr>
            <a:spLocks noGrp="1"/>
          </p:cNvSpPr>
          <p:nvPr>
            <p:ph type="body" idx="1" hasCustomPrompt="1"/>
          </p:nvPr>
        </p:nvSpPr>
        <p:spPr>
          <a:xfrm>
            <a:off x="3200400" y="2428259"/>
            <a:ext cx="5029200" cy="292608"/>
          </a:xfrm>
        </p:spPr>
        <p:txBody>
          <a:bodyPr anchor="t">
            <a:noAutofit/>
          </a:bodyPr>
          <a:lstStyle>
            <a:lvl1pPr marL="0" indent="0" algn="r">
              <a:lnSpc>
                <a:spcPts val="2000"/>
              </a:lnSpc>
              <a:spcBef>
                <a:spcPts val="0"/>
              </a:spcBef>
              <a:buNone/>
              <a:defRPr sz="1600" b="0">
                <a:solidFill>
                  <a:schemeClr val="accent4">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Presenter(s)</a:t>
            </a:r>
          </a:p>
        </p:txBody>
      </p:sp>
      <p:sp>
        <p:nvSpPr>
          <p:cNvPr id="2" name="Title 1"/>
          <p:cNvSpPr>
            <a:spLocks noGrp="1"/>
          </p:cNvSpPr>
          <p:nvPr>
            <p:ph type="title" hasCustomPrompt="1"/>
          </p:nvPr>
        </p:nvSpPr>
        <p:spPr>
          <a:xfrm>
            <a:off x="3200400" y="1911774"/>
            <a:ext cx="5029200" cy="457200"/>
          </a:xfrm>
        </p:spPr>
        <p:txBody>
          <a:bodyPr wrap="square" anchor="t"/>
          <a:lstStyle>
            <a:lvl1pPr marL="0" indent="0" algn="r">
              <a:defRPr kumimoji="0" lang="en-US" sz="2800" b="1" i="0" u="none" strike="noStrike" kern="1200" cap="none" spc="0" normalizeH="0" baseline="0" noProof="0">
                <a:ln>
                  <a:noFill/>
                </a:ln>
                <a:solidFill>
                  <a:schemeClr val="tx1"/>
                </a:solidFill>
                <a:effectLst/>
                <a:uLnTx/>
                <a:uFillTx/>
                <a:latin typeface="+mj-lt"/>
                <a:ea typeface="+mj-ea"/>
                <a:cs typeface="Arial"/>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US"/>
              <a:t>Click to Edit Demo Title</a:t>
            </a:r>
          </a:p>
        </p:txBody>
      </p:sp>
      <p:pic>
        <p:nvPicPr>
          <p:cNvPr id="6" name="Picture 5"/>
          <p:cNvPicPr>
            <a:picLocks/>
          </p:cNvPicPr>
          <p:nvPr/>
        </p:nvPicPr>
        <p:blipFill rotWithShape="1">
          <a:blip r:embed="rId4">
            <a:extLst>
              <a:ext uri="{28A0092B-C50C-407E-A947-70E740481C1C}">
                <a14:useLocalDpi xmlns:a14="http://schemas.microsoft.com/office/drawing/2010/main"/>
              </a:ext>
            </a:extLst>
          </a:blip>
          <a:srcRect l="24769" r="1"/>
          <a:stretch/>
        </p:blipFill>
        <p:spPr>
          <a:xfrm flipH="1">
            <a:off x="-2" y="3205265"/>
            <a:ext cx="9144002" cy="3652735"/>
          </a:xfrm>
          <a:prstGeom prst="rect">
            <a:avLst/>
          </a:prstGeom>
        </p:spPr>
      </p:pic>
      <p:sp>
        <p:nvSpPr>
          <p:cNvPr id="9" name="Freeform 8"/>
          <p:cNvSpPr/>
          <p:nvPr/>
        </p:nvSpPr>
        <p:spPr bwMode="auto">
          <a:xfrm flipH="1" flipV="1">
            <a:off x="279400" y="3987800"/>
            <a:ext cx="8699500" cy="2590800"/>
          </a:xfrm>
          <a:custGeom>
            <a:avLst/>
            <a:gdLst>
              <a:gd name="connsiteX0" fmla="*/ 955559 w 25775910"/>
              <a:gd name="connsiteY0" fmla="*/ 4396074 h 7377181"/>
              <a:gd name="connsiteX1" fmla="*/ 7469087 w 25775910"/>
              <a:gd name="connsiteY1" fmla="*/ 96750 h 7377181"/>
              <a:gd name="connsiteX2" fmla="*/ 14871648 w 25775910"/>
              <a:gd name="connsiteY2" fmla="*/ 3815575 h 7377181"/>
              <a:gd name="connsiteX3" fmla="*/ 22491931 w 25775910"/>
              <a:gd name="connsiteY3" fmla="*/ 2037795 h 7377181"/>
              <a:gd name="connsiteX4" fmla="*/ 25558188 w 25775910"/>
              <a:gd name="connsiteY4" fmla="*/ 2291764 h 7377181"/>
              <a:gd name="connsiteX5" fmla="*/ 21185597 w 25775910"/>
              <a:gd name="connsiteY5" fmla="*/ 2890404 h 7377181"/>
              <a:gd name="connsiteX6" fmla="*/ 15542959 w 25775910"/>
              <a:gd name="connsiteY6" fmla="*/ 4813308 h 7377181"/>
              <a:gd name="connsiteX7" fmla="*/ 8666560 w 25775910"/>
              <a:gd name="connsiteY7" fmla="*/ 1511718 h 7377181"/>
              <a:gd name="connsiteX8" fmla="*/ 1735731 w 25775910"/>
              <a:gd name="connsiteY8" fmla="*/ 6899478 h 7377181"/>
              <a:gd name="connsiteX9" fmla="*/ 955559 w 25775910"/>
              <a:gd name="connsiteY9" fmla="*/ 4396074 h 7377181"/>
              <a:gd name="connsiteX0" fmla="*/ 955559 w 25775910"/>
              <a:gd name="connsiteY0" fmla="*/ 4396074 h 7377181"/>
              <a:gd name="connsiteX1" fmla="*/ 7469087 w 25775910"/>
              <a:gd name="connsiteY1" fmla="*/ 96750 h 7377181"/>
              <a:gd name="connsiteX2" fmla="*/ 14871648 w 25775910"/>
              <a:gd name="connsiteY2" fmla="*/ 3815575 h 7377181"/>
              <a:gd name="connsiteX3" fmla="*/ 22491931 w 25775910"/>
              <a:gd name="connsiteY3" fmla="*/ 2037795 h 7377181"/>
              <a:gd name="connsiteX4" fmla="*/ 25558188 w 25775910"/>
              <a:gd name="connsiteY4" fmla="*/ 2291764 h 7377181"/>
              <a:gd name="connsiteX5" fmla="*/ 21185597 w 25775910"/>
              <a:gd name="connsiteY5" fmla="*/ 2890404 h 7377181"/>
              <a:gd name="connsiteX6" fmla="*/ 15542959 w 25775910"/>
              <a:gd name="connsiteY6" fmla="*/ 4813308 h 7377181"/>
              <a:gd name="connsiteX7" fmla="*/ 8666560 w 25775910"/>
              <a:gd name="connsiteY7" fmla="*/ 1511718 h 7377181"/>
              <a:gd name="connsiteX8" fmla="*/ 1735731 w 25775910"/>
              <a:gd name="connsiteY8" fmla="*/ 6899478 h 7377181"/>
              <a:gd name="connsiteX9" fmla="*/ 955559 w 25775910"/>
              <a:gd name="connsiteY9" fmla="*/ 4396074 h 7377181"/>
              <a:gd name="connsiteX0" fmla="*/ 955559 w 25775910"/>
              <a:gd name="connsiteY0" fmla="*/ 4504918 h 7486025"/>
              <a:gd name="connsiteX1" fmla="*/ 7469087 w 25775910"/>
              <a:gd name="connsiteY1" fmla="*/ 205594 h 7486025"/>
              <a:gd name="connsiteX2" fmla="*/ 14871648 w 25775910"/>
              <a:gd name="connsiteY2" fmla="*/ 3924419 h 7486025"/>
              <a:gd name="connsiteX3" fmla="*/ 22491931 w 25775910"/>
              <a:gd name="connsiteY3" fmla="*/ 2146639 h 7486025"/>
              <a:gd name="connsiteX4" fmla="*/ 25558188 w 25775910"/>
              <a:gd name="connsiteY4" fmla="*/ 2400608 h 7486025"/>
              <a:gd name="connsiteX5" fmla="*/ 21185597 w 25775910"/>
              <a:gd name="connsiteY5" fmla="*/ 2999248 h 7486025"/>
              <a:gd name="connsiteX6" fmla="*/ 15542959 w 25775910"/>
              <a:gd name="connsiteY6" fmla="*/ 4922152 h 7486025"/>
              <a:gd name="connsiteX7" fmla="*/ 8666560 w 25775910"/>
              <a:gd name="connsiteY7" fmla="*/ 1620562 h 7486025"/>
              <a:gd name="connsiteX8" fmla="*/ 1735731 w 25775910"/>
              <a:gd name="connsiteY8" fmla="*/ 7008322 h 7486025"/>
              <a:gd name="connsiteX9" fmla="*/ 955559 w 25775910"/>
              <a:gd name="connsiteY9" fmla="*/ 4504918 h 7486025"/>
              <a:gd name="connsiteX0" fmla="*/ 955559 w 25645882"/>
              <a:gd name="connsiteY0" fmla="*/ 4504918 h 7486025"/>
              <a:gd name="connsiteX1" fmla="*/ 7469087 w 25645882"/>
              <a:gd name="connsiteY1" fmla="*/ 205594 h 7486025"/>
              <a:gd name="connsiteX2" fmla="*/ 14871648 w 25645882"/>
              <a:gd name="connsiteY2" fmla="*/ 3924419 h 7486025"/>
              <a:gd name="connsiteX3" fmla="*/ 22491931 w 25645882"/>
              <a:gd name="connsiteY3" fmla="*/ 2146639 h 7486025"/>
              <a:gd name="connsiteX4" fmla="*/ 25558188 w 25645882"/>
              <a:gd name="connsiteY4" fmla="*/ 2400608 h 7486025"/>
              <a:gd name="connsiteX5" fmla="*/ 21965769 w 25645882"/>
              <a:gd name="connsiteY5" fmla="*/ 2563874 h 7486025"/>
              <a:gd name="connsiteX6" fmla="*/ 15542959 w 25645882"/>
              <a:gd name="connsiteY6" fmla="*/ 4922152 h 7486025"/>
              <a:gd name="connsiteX7" fmla="*/ 8666560 w 25645882"/>
              <a:gd name="connsiteY7" fmla="*/ 1620562 h 7486025"/>
              <a:gd name="connsiteX8" fmla="*/ 1735731 w 25645882"/>
              <a:gd name="connsiteY8" fmla="*/ 7008322 h 7486025"/>
              <a:gd name="connsiteX9" fmla="*/ 955559 w 25645882"/>
              <a:gd name="connsiteY9" fmla="*/ 4504918 h 7486025"/>
              <a:gd name="connsiteX0" fmla="*/ 955559 w 25585404"/>
              <a:gd name="connsiteY0" fmla="*/ 4504918 h 7486025"/>
              <a:gd name="connsiteX1" fmla="*/ 7469087 w 25585404"/>
              <a:gd name="connsiteY1" fmla="*/ 205594 h 7486025"/>
              <a:gd name="connsiteX2" fmla="*/ 14871648 w 25585404"/>
              <a:gd name="connsiteY2" fmla="*/ 3924419 h 7486025"/>
              <a:gd name="connsiteX3" fmla="*/ 22129062 w 25585404"/>
              <a:gd name="connsiteY3" fmla="*/ 2146639 h 7486025"/>
              <a:gd name="connsiteX4" fmla="*/ 25558188 w 25585404"/>
              <a:gd name="connsiteY4" fmla="*/ 2400608 h 7486025"/>
              <a:gd name="connsiteX5" fmla="*/ 21965769 w 25585404"/>
              <a:gd name="connsiteY5" fmla="*/ 2563874 h 7486025"/>
              <a:gd name="connsiteX6" fmla="*/ 15542959 w 25585404"/>
              <a:gd name="connsiteY6" fmla="*/ 4922152 h 7486025"/>
              <a:gd name="connsiteX7" fmla="*/ 8666560 w 25585404"/>
              <a:gd name="connsiteY7" fmla="*/ 1620562 h 7486025"/>
              <a:gd name="connsiteX8" fmla="*/ 1735731 w 25585404"/>
              <a:gd name="connsiteY8" fmla="*/ 7008322 h 7486025"/>
              <a:gd name="connsiteX9" fmla="*/ 955559 w 25585404"/>
              <a:gd name="connsiteY9" fmla="*/ 4504918 h 7486025"/>
              <a:gd name="connsiteX0" fmla="*/ 955559 w 25764572"/>
              <a:gd name="connsiteY0" fmla="*/ 4504918 h 7486025"/>
              <a:gd name="connsiteX1" fmla="*/ 7469087 w 25764572"/>
              <a:gd name="connsiteY1" fmla="*/ 205594 h 7486025"/>
              <a:gd name="connsiteX2" fmla="*/ 14871648 w 25764572"/>
              <a:gd name="connsiteY2" fmla="*/ 3924419 h 7486025"/>
              <a:gd name="connsiteX3" fmla="*/ 22129062 w 25764572"/>
              <a:gd name="connsiteY3" fmla="*/ 2146639 h 7486025"/>
              <a:gd name="connsiteX4" fmla="*/ 25558188 w 25764572"/>
              <a:gd name="connsiteY4" fmla="*/ 2400608 h 7486025"/>
              <a:gd name="connsiteX5" fmla="*/ 21965769 w 25764572"/>
              <a:gd name="connsiteY5" fmla="*/ 2563874 h 7486025"/>
              <a:gd name="connsiteX6" fmla="*/ 15542959 w 25764572"/>
              <a:gd name="connsiteY6" fmla="*/ 4922152 h 7486025"/>
              <a:gd name="connsiteX7" fmla="*/ 8666560 w 25764572"/>
              <a:gd name="connsiteY7" fmla="*/ 1620562 h 7486025"/>
              <a:gd name="connsiteX8" fmla="*/ 1735731 w 25764572"/>
              <a:gd name="connsiteY8" fmla="*/ 7008322 h 7486025"/>
              <a:gd name="connsiteX9" fmla="*/ 955559 w 25764572"/>
              <a:gd name="connsiteY9" fmla="*/ 4504918 h 7486025"/>
              <a:gd name="connsiteX0" fmla="*/ 955559 w 25764572"/>
              <a:gd name="connsiteY0" fmla="*/ 4504918 h 7486025"/>
              <a:gd name="connsiteX1" fmla="*/ 7469087 w 25764572"/>
              <a:gd name="connsiteY1" fmla="*/ 205594 h 7486025"/>
              <a:gd name="connsiteX2" fmla="*/ 14871648 w 25764572"/>
              <a:gd name="connsiteY2" fmla="*/ 3924419 h 7486025"/>
              <a:gd name="connsiteX3" fmla="*/ 22129062 w 25764572"/>
              <a:gd name="connsiteY3" fmla="*/ 2146639 h 7486025"/>
              <a:gd name="connsiteX4" fmla="*/ 25558188 w 25764572"/>
              <a:gd name="connsiteY4" fmla="*/ 2400608 h 7486025"/>
              <a:gd name="connsiteX5" fmla="*/ 21965769 w 25764572"/>
              <a:gd name="connsiteY5" fmla="*/ 2563874 h 7486025"/>
              <a:gd name="connsiteX6" fmla="*/ 15542959 w 25764572"/>
              <a:gd name="connsiteY6" fmla="*/ 4922152 h 7486025"/>
              <a:gd name="connsiteX7" fmla="*/ 8666560 w 25764572"/>
              <a:gd name="connsiteY7" fmla="*/ 1620562 h 7486025"/>
              <a:gd name="connsiteX8" fmla="*/ 1735731 w 25764572"/>
              <a:gd name="connsiteY8" fmla="*/ 7008322 h 7486025"/>
              <a:gd name="connsiteX9" fmla="*/ 955559 w 25764572"/>
              <a:gd name="connsiteY9" fmla="*/ 4504918 h 7486025"/>
              <a:gd name="connsiteX0" fmla="*/ 955559 w 25764572"/>
              <a:gd name="connsiteY0" fmla="*/ 4504918 h 7486025"/>
              <a:gd name="connsiteX1" fmla="*/ 7469087 w 25764572"/>
              <a:gd name="connsiteY1" fmla="*/ 205594 h 7486025"/>
              <a:gd name="connsiteX2" fmla="*/ 14871648 w 25764572"/>
              <a:gd name="connsiteY2" fmla="*/ 3924419 h 7486025"/>
              <a:gd name="connsiteX3" fmla="*/ 22129062 w 25764572"/>
              <a:gd name="connsiteY3" fmla="*/ 2146639 h 7486025"/>
              <a:gd name="connsiteX4" fmla="*/ 25558188 w 25764572"/>
              <a:gd name="connsiteY4" fmla="*/ 2400608 h 7486025"/>
              <a:gd name="connsiteX5" fmla="*/ 21965769 w 25764572"/>
              <a:gd name="connsiteY5" fmla="*/ 2563874 h 7486025"/>
              <a:gd name="connsiteX6" fmla="*/ 15542959 w 25764572"/>
              <a:gd name="connsiteY6" fmla="*/ 4922152 h 7486025"/>
              <a:gd name="connsiteX7" fmla="*/ 8666560 w 25764572"/>
              <a:gd name="connsiteY7" fmla="*/ 1620562 h 7486025"/>
              <a:gd name="connsiteX8" fmla="*/ 1735731 w 25764572"/>
              <a:gd name="connsiteY8" fmla="*/ 7008322 h 7486025"/>
              <a:gd name="connsiteX9" fmla="*/ 955559 w 25764572"/>
              <a:gd name="connsiteY9" fmla="*/ 4504918 h 7486025"/>
              <a:gd name="connsiteX0" fmla="*/ 955559 w 25764572"/>
              <a:gd name="connsiteY0" fmla="*/ 4504918 h 7486025"/>
              <a:gd name="connsiteX1" fmla="*/ 7469087 w 25764572"/>
              <a:gd name="connsiteY1" fmla="*/ 205594 h 7486025"/>
              <a:gd name="connsiteX2" fmla="*/ 14871648 w 25764572"/>
              <a:gd name="connsiteY2" fmla="*/ 3924419 h 7486025"/>
              <a:gd name="connsiteX3" fmla="*/ 22129062 w 25764572"/>
              <a:gd name="connsiteY3" fmla="*/ 2146639 h 7486025"/>
              <a:gd name="connsiteX4" fmla="*/ 25558188 w 25764572"/>
              <a:gd name="connsiteY4" fmla="*/ 2400608 h 7486025"/>
              <a:gd name="connsiteX5" fmla="*/ 21965769 w 25764572"/>
              <a:gd name="connsiteY5" fmla="*/ 2563874 h 7486025"/>
              <a:gd name="connsiteX6" fmla="*/ 15542959 w 25764572"/>
              <a:gd name="connsiteY6" fmla="*/ 4922152 h 7486025"/>
              <a:gd name="connsiteX7" fmla="*/ 8666560 w 25764572"/>
              <a:gd name="connsiteY7" fmla="*/ 1620562 h 7486025"/>
              <a:gd name="connsiteX8" fmla="*/ 1735731 w 25764572"/>
              <a:gd name="connsiteY8" fmla="*/ 7008322 h 7486025"/>
              <a:gd name="connsiteX9" fmla="*/ 955559 w 25764572"/>
              <a:gd name="connsiteY9" fmla="*/ 4504918 h 7486025"/>
              <a:gd name="connsiteX0" fmla="*/ 955559 w 25673855"/>
              <a:gd name="connsiteY0" fmla="*/ 4504918 h 7486025"/>
              <a:gd name="connsiteX1" fmla="*/ 7469087 w 25673855"/>
              <a:gd name="connsiteY1" fmla="*/ 205594 h 7486025"/>
              <a:gd name="connsiteX2" fmla="*/ 14871648 w 25673855"/>
              <a:gd name="connsiteY2" fmla="*/ 3924419 h 7486025"/>
              <a:gd name="connsiteX3" fmla="*/ 22129062 w 25673855"/>
              <a:gd name="connsiteY3" fmla="*/ 2146639 h 7486025"/>
              <a:gd name="connsiteX4" fmla="*/ 25558188 w 25673855"/>
              <a:gd name="connsiteY4" fmla="*/ 2400608 h 7486025"/>
              <a:gd name="connsiteX5" fmla="*/ 21965769 w 25673855"/>
              <a:gd name="connsiteY5" fmla="*/ 2563874 h 7486025"/>
              <a:gd name="connsiteX6" fmla="*/ 15542959 w 25673855"/>
              <a:gd name="connsiteY6" fmla="*/ 4922152 h 7486025"/>
              <a:gd name="connsiteX7" fmla="*/ 8666560 w 25673855"/>
              <a:gd name="connsiteY7" fmla="*/ 1620562 h 7486025"/>
              <a:gd name="connsiteX8" fmla="*/ 1735731 w 25673855"/>
              <a:gd name="connsiteY8" fmla="*/ 7008322 h 7486025"/>
              <a:gd name="connsiteX9" fmla="*/ 955559 w 25673855"/>
              <a:gd name="connsiteY9" fmla="*/ 4504918 h 7486025"/>
              <a:gd name="connsiteX0" fmla="*/ 955559 w 25558188"/>
              <a:gd name="connsiteY0" fmla="*/ 4504918 h 7486025"/>
              <a:gd name="connsiteX1" fmla="*/ 7469087 w 25558188"/>
              <a:gd name="connsiteY1" fmla="*/ 205594 h 7486025"/>
              <a:gd name="connsiteX2" fmla="*/ 14871648 w 25558188"/>
              <a:gd name="connsiteY2" fmla="*/ 3924419 h 7486025"/>
              <a:gd name="connsiteX3" fmla="*/ 22129062 w 25558188"/>
              <a:gd name="connsiteY3" fmla="*/ 2146639 h 7486025"/>
              <a:gd name="connsiteX4" fmla="*/ 25558188 w 25558188"/>
              <a:gd name="connsiteY4" fmla="*/ 2400608 h 7486025"/>
              <a:gd name="connsiteX5" fmla="*/ 21965769 w 25558188"/>
              <a:gd name="connsiteY5" fmla="*/ 2563874 h 7486025"/>
              <a:gd name="connsiteX6" fmla="*/ 15542959 w 25558188"/>
              <a:gd name="connsiteY6" fmla="*/ 4922152 h 7486025"/>
              <a:gd name="connsiteX7" fmla="*/ 8666560 w 25558188"/>
              <a:gd name="connsiteY7" fmla="*/ 1620562 h 7486025"/>
              <a:gd name="connsiteX8" fmla="*/ 1735731 w 25558188"/>
              <a:gd name="connsiteY8" fmla="*/ 7008322 h 7486025"/>
              <a:gd name="connsiteX9" fmla="*/ 955559 w 25558188"/>
              <a:gd name="connsiteY9" fmla="*/ 4504918 h 7486025"/>
              <a:gd name="connsiteX0" fmla="*/ 955559 w 25558188"/>
              <a:gd name="connsiteY0" fmla="*/ 4504918 h 7486025"/>
              <a:gd name="connsiteX1" fmla="*/ 7469087 w 25558188"/>
              <a:gd name="connsiteY1" fmla="*/ 205594 h 7486025"/>
              <a:gd name="connsiteX2" fmla="*/ 14871648 w 25558188"/>
              <a:gd name="connsiteY2" fmla="*/ 3924419 h 7486025"/>
              <a:gd name="connsiteX3" fmla="*/ 22129062 w 25558188"/>
              <a:gd name="connsiteY3" fmla="*/ 2146639 h 7486025"/>
              <a:gd name="connsiteX4" fmla="*/ 25558188 w 25558188"/>
              <a:gd name="connsiteY4" fmla="*/ 2400608 h 7486025"/>
              <a:gd name="connsiteX5" fmla="*/ 21965769 w 25558188"/>
              <a:gd name="connsiteY5" fmla="*/ 2563874 h 7486025"/>
              <a:gd name="connsiteX6" fmla="*/ 15542959 w 25558188"/>
              <a:gd name="connsiteY6" fmla="*/ 4922152 h 7486025"/>
              <a:gd name="connsiteX7" fmla="*/ 8666560 w 25558188"/>
              <a:gd name="connsiteY7" fmla="*/ 1620562 h 7486025"/>
              <a:gd name="connsiteX8" fmla="*/ 1735731 w 25558188"/>
              <a:gd name="connsiteY8" fmla="*/ 7008322 h 7486025"/>
              <a:gd name="connsiteX9" fmla="*/ 955559 w 25558188"/>
              <a:gd name="connsiteY9" fmla="*/ 4504918 h 748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58188" h="7486025">
                <a:moveTo>
                  <a:pt x="955559" y="4504918"/>
                </a:moveTo>
                <a:cubicBezTo>
                  <a:pt x="1911118" y="3371130"/>
                  <a:pt x="3571252" y="411188"/>
                  <a:pt x="7469087" y="205594"/>
                </a:cubicBezTo>
                <a:cubicBezTo>
                  <a:pt x="11366922" y="0"/>
                  <a:pt x="12428319" y="3600911"/>
                  <a:pt x="14871648" y="3924419"/>
                </a:cubicBezTo>
                <a:cubicBezTo>
                  <a:pt x="17314977" y="4247927"/>
                  <a:pt x="20347972" y="2400607"/>
                  <a:pt x="22129062" y="2146639"/>
                </a:cubicBezTo>
                <a:cubicBezTo>
                  <a:pt x="23910152" y="1892671"/>
                  <a:pt x="24639674" y="1859413"/>
                  <a:pt x="25558188" y="2400608"/>
                </a:cubicBezTo>
                <a:cubicBezTo>
                  <a:pt x="24510398" y="2234319"/>
                  <a:pt x="23634974" y="2143617"/>
                  <a:pt x="21965769" y="2563874"/>
                </a:cubicBezTo>
                <a:cubicBezTo>
                  <a:pt x="20296564" y="2984131"/>
                  <a:pt x="17759494" y="5079371"/>
                  <a:pt x="15542959" y="4922152"/>
                </a:cubicBezTo>
                <a:cubicBezTo>
                  <a:pt x="13326424" y="4764933"/>
                  <a:pt x="10967765" y="1272867"/>
                  <a:pt x="8666560" y="1620562"/>
                </a:cubicBezTo>
                <a:cubicBezTo>
                  <a:pt x="4169988" y="1968257"/>
                  <a:pt x="3023922" y="6530619"/>
                  <a:pt x="1735731" y="7008322"/>
                </a:cubicBezTo>
                <a:cubicBezTo>
                  <a:pt x="447540" y="7486025"/>
                  <a:pt x="0" y="5638706"/>
                  <a:pt x="955559" y="4504918"/>
                </a:cubicBezTo>
                <a:close/>
              </a:path>
            </a:pathLst>
          </a:custGeom>
          <a:gradFill flip="none" rotWithShape="1">
            <a:gsLst>
              <a:gs pos="12000">
                <a:srgbClr val="00A4B2">
                  <a:alpha val="0"/>
                </a:srgbClr>
              </a:gs>
              <a:gs pos="53000">
                <a:srgbClr val="0000FF">
                  <a:alpha val="45000"/>
                </a:srgbClr>
              </a:gs>
              <a:gs pos="35000">
                <a:srgbClr val="54CA8E"/>
              </a:gs>
              <a:gs pos="100000">
                <a:srgbClr val="0000FF">
                  <a:alpha val="0"/>
                </a:srgbClr>
              </a:gs>
            </a:gsLst>
            <a:lin ang="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Tree>
    <p:extLst>
      <p:ext uri="{BB962C8B-B14F-4D97-AF65-F5344CB8AC3E}">
        <p14:creationId xmlns:p14="http://schemas.microsoft.com/office/powerpoint/2010/main" val="292790602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_User Screens">
    <p:spTree>
      <p:nvGrpSpPr>
        <p:cNvPr id="1" name=""/>
        <p:cNvGrpSpPr/>
        <p:nvPr/>
      </p:nvGrpSpPr>
      <p:grpSpPr>
        <a:xfrm>
          <a:off x="0" y="0"/>
          <a:ext cx="0" cy="0"/>
          <a:chOff x="0" y="0"/>
          <a:chExt cx="0" cy="0"/>
        </a:xfrm>
      </p:grpSpPr>
      <p:pic>
        <p:nvPicPr>
          <p:cNvPr id="3" name="Picture 2" descr="UC11_plnry_4x3_bg_gr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6" y="567"/>
            <a:ext cx="9143244" cy="6857433"/>
          </a:xfrm>
          <a:prstGeom prst="rect">
            <a:avLst/>
          </a:prstGeom>
        </p:spPr>
      </p:pic>
      <p:pic>
        <p:nvPicPr>
          <p:cNvPr id="9" name="Picture 8" descr="header-banner.png"/>
          <p:cNvPicPr>
            <a:picLocks noChangeAspect="1"/>
          </p:cNvPicPr>
          <p:nvPr/>
        </p:nvPicPr>
        <p:blipFill>
          <a:blip r:embed="rId3"/>
          <a:stretch>
            <a:fillRect/>
          </a:stretch>
        </p:blipFill>
        <p:spPr bwMode="hidden">
          <a:xfrm>
            <a:off x="378" y="685800"/>
            <a:ext cx="9143244" cy="536404"/>
          </a:xfrm>
          <a:prstGeom prst="rect">
            <a:avLst/>
          </a:prstGeom>
        </p:spPr>
      </p:pic>
      <p:sp>
        <p:nvSpPr>
          <p:cNvPr id="2" name="Title 1"/>
          <p:cNvSpPr>
            <a:spLocks noGrp="1"/>
          </p:cNvSpPr>
          <p:nvPr>
            <p:ph type="title"/>
          </p:nvPr>
        </p:nvSpPr>
        <p:spPr>
          <a:xfrm>
            <a:off x="914400" y="722376"/>
            <a:ext cx="7315200" cy="484631"/>
          </a:xfrm>
        </p:spPr>
        <p:txBody>
          <a:bodyPr/>
          <a:lstStyle>
            <a:lvl1pPr algn="l" defTabSz="457200" rtl="0" eaLnBrk="1" latinLnBrk="0" hangingPunct="1">
              <a:lnSpc>
                <a:spcPct val="100000"/>
              </a:lnSpc>
              <a:spcBef>
                <a:spcPct val="0"/>
              </a:spcBef>
              <a:buNone/>
              <a:defRPr lang="en-US" sz="2400" b="1" kern="1200" dirty="0">
                <a:solidFill>
                  <a:schemeClr val="tx1"/>
                </a:solidFill>
                <a:latin typeface="+mj-lt"/>
                <a:ea typeface="+mj-ea"/>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70162276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A69CBE-54D0-4C46-B98F-20E90AD8DBC7}" type="datetimeFigureOut">
              <a:rPr lang="en-US" smtClean="0"/>
              <a:pPr/>
              <a:t>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BA95B-449D-4A1A-8141-990B826558ED}" type="slidenum">
              <a:rPr lang="en-US" smtClean="0"/>
              <a:pPr/>
              <a:t>‹#›</a:t>
            </a:fld>
            <a:endParaRPr lang="en-US"/>
          </a:p>
        </p:txBody>
      </p:sp>
    </p:spTree>
    <p:extLst>
      <p:ext uri="{BB962C8B-B14F-4D97-AF65-F5344CB8AC3E}">
        <p14:creationId xmlns:p14="http://schemas.microsoft.com/office/powerpoint/2010/main" val="2717039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0.1">
    <p:spTree>
      <p:nvGrpSpPr>
        <p:cNvPr id="1" name=""/>
        <p:cNvGrpSpPr/>
        <p:nvPr/>
      </p:nvGrpSpPr>
      <p:grpSpPr>
        <a:xfrm>
          <a:off x="0" y="0"/>
          <a:ext cx="0" cy="0"/>
          <a:chOff x="0" y="0"/>
          <a:chExt cx="0" cy="0"/>
        </a:xfrm>
      </p:grpSpPr>
      <p:sp>
        <p:nvSpPr>
          <p:cNvPr id="9" name="TextBox 8"/>
          <p:cNvSpPr txBox="1"/>
          <p:nvPr userDrawn="1"/>
        </p:nvSpPr>
        <p:spPr>
          <a:xfrm>
            <a:off x="101600" y="-393700"/>
            <a:ext cx="4870424" cy="1899640"/>
          </a:xfrm>
          <a:prstGeom prst="rect">
            <a:avLst/>
          </a:prstGeom>
          <a:noFill/>
          <a:effectLst/>
        </p:spPr>
        <p:txBody>
          <a:bodyPr wrap="square" lIns="0" tIns="0" rIns="0" bIns="0" rtlCol="0" anchor="b">
            <a:noAutofit/>
          </a:bodyPr>
          <a:lstStyle/>
          <a:p>
            <a:pPr defTabSz="457200" eaLnBrk="0" hangingPunct="0"/>
            <a:r>
              <a:rPr lang="en-US" sz="11500" b="1" spc="-10" dirty="0" smtClean="0">
                <a:gradFill flip="none" rotWithShape="1">
                  <a:gsLst>
                    <a:gs pos="0">
                      <a:srgbClr val="5EB4E6">
                        <a:alpha val="35000"/>
                      </a:srgbClr>
                    </a:gs>
                    <a:gs pos="95000">
                      <a:srgbClr val="5EB4E6">
                        <a:alpha val="0"/>
                      </a:srgbClr>
                    </a:gs>
                  </a:gsLst>
                  <a:lin ang="5400000" scaled="0"/>
                  <a:tileRect/>
                </a:gradFill>
              </a:rPr>
              <a:t>10.1</a:t>
            </a:r>
            <a:endParaRPr lang="en-US" sz="9600" b="1" spc="-10" dirty="0" smtClean="0">
              <a:gradFill flip="none" rotWithShape="1">
                <a:gsLst>
                  <a:gs pos="0">
                    <a:srgbClr val="5EB4E6">
                      <a:alpha val="35000"/>
                    </a:srgbClr>
                  </a:gs>
                  <a:gs pos="95000">
                    <a:srgbClr val="5EB4E6">
                      <a:alpha val="0"/>
                    </a:srgbClr>
                  </a:gs>
                </a:gsLst>
                <a:lin ang="5400000" scaled="0"/>
                <a:tileRect/>
              </a:gradFill>
            </a:endParaRPr>
          </a:p>
        </p:txBody>
      </p:sp>
      <p:pic>
        <p:nvPicPr>
          <p:cNvPr id="8" name="Picture 7"/>
          <p:cNvPicPr>
            <a:picLocks/>
          </p:cNvPicPr>
          <p:nvPr userDrawn="1"/>
        </p:nvPicPr>
        <p:blipFill rotWithShape="1">
          <a:blip r:embed="rId2">
            <a:extLst>
              <a:ext uri="{28A0092B-C50C-407E-A947-70E740481C1C}">
                <a14:useLocalDpi xmlns:a14="http://schemas.microsoft.com/office/drawing/2010/main"/>
              </a:ext>
            </a:extLst>
          </a:blip>
          <a:srcRect l="26090"/>
          <a:stretch/>
        </p:blipFill>
        <p:spPr>
          <a:xfrm flipH="1">
            <a:off x="0" y="3200400"/>
            <a:ext cx="9144000" cy="3657600"/>
          </a:xfrm>
          <a:prstGeom prst="rect">
            <a:avLst/>
          </a:prstGeom>
        </p:spPr>
      </p:pic>
      <p:pic>
        <p:nvPicPr>
          <p:cNvPr id="6" name="Picture 5" descr="header-banner.png"/>
          <p:cNvPicPr>
            <a:picLocks noChangeAspect="1"/>
          </p:cNvPicPr>
          <p:nvPr/>
        </p:nvPicPr>
        <p:blipFill>
          <a:blip r:embed="rId3"/>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914400" y="1243584"/>
            <a:ext cx="73152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257300" y="1947672"/>
            <a:ext cx="6629400" cy="3429000"/>
          </a:xfrm>
        </p:spPr>
        <p:txBody>
          <a:bodyPr/>
          <a:lstStyle>
            <a:lvl1pPr>
              <a:defRPr sz="2000" b="1"/>
            </a:lvl1pPr>
            <a:lvl2pPr>
              <a:defRPr sz="1800"/>
            </a:lvl2pPr>
            <a:lvl3pPr>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4" hasCustomPrompt="1"/>
          </p:nvPr>
        </p:nvSpPr>
        <p:spPr>
          <a:xfrm>
            <a:off x="1828800" y="5715000"/>
            <a:ext cx="6400800" cy="475487"/>
          </a:xfrm>
        </p:spPr>
        <p:txBody>
          <a:bodyPr anchor="b">
            <a:noAutofit/>
          </a:bodyPr>
          <a:lstStyle>
            <a:lvl1pPr marL="0" indent="0" algn="r" defTabSz="457200" rtl="0" eaLnBrk="1" latinLnBrk="0" hangingPunct="1">
              <a:lnSpc>
                <a:spcPts val="1800"/>
              </a:lnSpc>
              <a:spcBef>
                <a:spcPts val="0"/>
              </a:spcBef>
              <a:spcAft>
                <a:spcPts val="0"/>
              </a:spcAft>
              <a:buClr>
                <a:schemeClr val="tx1">
                  <a:lumMod val="65000"/>
                </a:schemeClr>
              </a:buClr>
              <a:buSzPct val="80000"/>
              <a:buFontTx/>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extLst>
      <p:ext uri="{BB962C8B-B14F-4D97-AF65-F5344CB8AC3E}">
        <p14:creationId xmlns:p14="http://schemas.microsoft.com/office/powerpoint/2010/main" val="2684197931"/>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A69CBE-54D0-4C46-B98F-20E90AD8DBC7}" type="datetimeFigureOut">
              <a:rPr lang="en-US" smtClean="0"/>
              <a:pPr/>
              <a:t>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0BA95B-449D-4A1A-8141-990B826558ED}" type="slidenum">
              <a:rPr lang="en-US" smtClean="0"/>
              <a:pPr/>
              <a:t>‹#›</a:t>
            </a:fld>
            <a:endParaRPr lang="en-US"/>
          </a:p>
        </p:txBody>
      </p:sp>
    </p:spTree>
    <p:extLst>
      <p:ext uri="{BB962C8B-B14F-4D97-AF65-F5344CB8AC3E}">
        <p14:creationId xmlns:p14="http://schemas.microsoft.com/office/powerpoint/2010/main" val="3489877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A69CBE-54D0-4C46-B98F-20E90AD8DBC7}" type="datetimeFigureOut">
              <a:rPr lang="en-US" smtClean="0"/>
              <a:pPr/>
              <a:t>2/1/2012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0BA95B-449D-4A1A-8141-990B826558ED}" type="slidenum">
              <a:rPr lang="en-US" smtClean="0"/>
              <a:pPr/>
              <a:t>‹#›</a:t>
            </a:fld>
            <a:endParaRPr lang="en-US"/>
          </a:p>
        </p:txBody>
      </p:sp>
    </p:spTree>
    <p:extLst>
      <p:ext uri="{BB962C8B-B14F-4D97-AF65-F5344CB8AC3E}">
        <p14:creationId xmlns:p14="http://schemas.microsoft.com/office/powerpoint/2010/main" val="361502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A69CBE-54D0-4C46-B98F-20E90AD8DBC7}" type="datetimeFigureOut">
              <a:rPr lang="en-US" smtClean="0"/>
              <a:pPr/>
              <a:t>2/1/2012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0BA95B-449D-4A1A-8141-990B826558ED}" type="slidenum">
              <a:rPr lang="en-US" smtClean="0"/>
              <a:pPr/>
              <a:t>‹#›</a:t>
            </a:fld>
            <a:endParaRPr lang="en-US"/>
          </a:p>
        </p:txBody>
      </p:sp>
    </p:spTree>
    <p:extLst>
      <p:ext uri="{BB962C8B-B14F-4D97-AF65-F5344CB8AC3E}">
        <p14:creationId xmlns:p14="http://schemas.microsoft.com/office/powerpoint/2010/main" val="3563117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69CBE-54D0-4C46-B98F-20E90AD8DBC7}" type="datetimeFigureOut">
              <a:rPr lang="en-US" smtClean="0"/>
              <a:pPr/>
              <a:t>2/1/2012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0BA95B-449D-4A1A-8141-990B826558ED}" type="slidenum">
              <a:rPr lang="en-US" smtClean="0"/>
              <a:pPr/>
              <a:t>‹#›</a:t>
            </a:fld>
            <a:endParaRPr lang="en-US"/>
          </a:p>
        </p:txBody>
      </p:sp>
    </p:spTree>
    <p:extLst>
      <p:ext uri="{BB962C8B-B14F-4D97-AF65-F5344CB8AC3E}">
        <p14:creationId xmlns:p14="http://schemas.microsoft.com/office/powerpoint/2010/main" val="3675620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69CBE-54D0-4C46-B98F-20E90AD8DBC7}" type="datetimeFigureOut">
              <a:rPr lang="en-US" smtClean="0"/>
              <a:pPr/>
              <a:t>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0BA95B-449D-4A1A-8141-990B826558ED}" type="slidenum">
              <a:rPr lang="en-US" smtClean="0"/>
              <a:pPr/>
              <a:t>‹#›</a:t>
            </a:fld>
            <a:endParaRPr lang="en-US"/>
          </a:p>
        </p:txBody>
      </p:sp>
    </p:spTree>
    <p:extLst>
      <p:ext uri="{BB962C8B-B14F-4D97-AF65-F5344CB8AC3E}">
        <p14:creationId xmlns:p14="http://schemas.microsoft.com/office/powerpoint/2010/main" val="3780840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69CBE-54D0-4C46-B98F-20E90AD8DBC7}" type="datetimeFigureOut">
              <a:rPr lang="en-US" smtClean="0"/>
              <a:pPr/>
              <a:t>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0BA95B-449D-4A1A-8141-990B826558ED}" type="slidenum">
              <a:rPr lang="en-US" smtClean="0"/>
              <a:pPr/>
              <a:t>‹#›</a:t>
            </a:fld>
            <a:endParaRPr lang="en-US"/>
          </a:p>
        </p:txBody>
      </p:sp>
    </p:spTree>
    <p:extLst>
      <p:ext uri="{BB962C8B-B14F-4D97-AF65-F5344CB8AC3E}">
        <p14:creationId xmlns:p14="http://schemas.microsoft.com/office/powerpoint/2010/main" val="2691523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69CBE-54D0-4C46-B98F-20E90AD8DBC7}" type="datetimeFigureOut">
              <a:rPr lang="en-US" smtClean="0"/>
              <a:pPr/>
              <a:t>2/1/2012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BA95B-449D-4A1A-8141-990B826558ED}" type="slidenum">
              <a:rPr lang="en-US" smtClean="0"/>
              <a:pPr/>
              <a:t>‹#›</a:t>
            </a:fld>
            <a:endParaRPr lang="en-US"/>
          </a:p>
        </p:txBody>
      </p:sp>
    </p:spTree>
    <p:extLst>
      <p:ext uri="{BB962C8B-B14F-4D97-AF65-F5344CB8AC3E}">
        <p14:creationId xmlns:p14="http://schemas.microsoft.com/office/powerpoint/2010/main" val="100585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0" r:id="rId12"/>
    <p:sldLayoutId id="214748368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0058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endParaRPr>
          </a:p>
        </p:txBody>
      </p:sp>
      <p:pic>
        <p:nvPicPr>
          <p:cNvPr id="13" name="Picture 12" descr="AQUAVEO logo white ppt rgb.png"/>
          <p:cNvPicPr>
            <a:picLocks noChangeAspect="1"/>
          </p:cNvPicPr>
          <p:nvPr/>
        </p:nvPicPr>
        <p:blipFill>
          <a:blip r:embed="rId8" cstate="print"/>
          <a:stretch>
            <a:fillRect/>
          </a:stretch>
        </p:blipFill>
        <p:spPr>
          <a:xfrm>
            <a:off x="381000" y="262468"/>
            <a:ext cx="2052705" cy="533400"/>
          </a:xfrm>
          <a:prstGeom prst="rect">
            <a:avLst/>
          </a:prstGeom>
        </p:spPr>
      </p:pic>
      <p:sp>
        <p:nvSpPr>
          <p:cNvPr id="14" name="Rectangle 13"/>
          <p:cNvSpPr/>
          <p:nvPr/>
        </p:nvSpPr>
        <p:spPr>
          <a:xfrm>
            <a:off x="0" y="1005840"/>
            <a:ext cx="914400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endParaRPr>
          </a:p>
        </p:txBody>
      </p:sp>
      <p:sp>
        <p:nvSpPr>
          <p:cNvPr id="1028" name="Rectangle 3"/>
          <p:cNvSpPr>
            <a:spLocks noGrp="1" noChangeArrowheads="1"/>
          </p:cNvSpPr>
          <p:nvPr>
            <p:ph type="body" idx="1"/>
          </p:nvPr>
        </p:nvSpPr>
        <p:spPr bwMode="auto">
          <a:xfrm>
            <a:off x="381000" y="1295400"/>
            <a:ext cx="83820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4"/>
          <p:cNvSpPr>
            <a:spLocks noGrp="1" noChangeArrowheads="1"/>
          </p:cNvSpPr>
          <p:nvPr>
            <p:ph type="dt" sz="half" idx="2"/>
          </p:nvPr>
        </p:nvSpPr>
        <p:spPr bwMode="auto">
          <a:xfrm>
            <a:off x="381000" y="6248400"/>
            <a:ext cx="2209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58595B"/>
                </a:solidFill>
                <a:latin typeface="+mn-lt"/>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58595B"/>
                </a:solidFill>
                <a:latin typeface="+mn-lt"/>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2209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58595B"/>
                </a:solidFill>
                <a:latin typeface="+mn-lt"/>
              </a:defRPr>
            </a:lvl1pPr>
          </a:lstStyle>
          <a:p>
            <a:pPr eaLnBrk="0" fontAlgn="base" hangingPunct="0">
              <a:spcBef>
                <a:spcPct val="0"/>
              </a:spcBef>
              <a:spcAft>
                <a:spcPct val="0"/>
              </a:spcAft>
              <a:defRPr/>
            </a:pPr>
            <a:fld id="{53219E80-9446-4005-93E6-8384001F80D6}"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7385538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hf sldNum="0" hdr="0" ftr="0" dt="0"/>
  <p:txStyles>
    <p:titleStyle>
      <a:lvl1pPr algn="r" rtl="0" eaLnBrk="1" fontAlgn="base" hangingPunct="1">
        <a:spcBef>
          <a:spcPct val="0"/>
        </a:spcBef>
        <a:spcAft>
          <a:spcPct val="0"/>
        </a:spcAft>
        <a:defRPr b="1">
          <a:solidFill>
            <a:schemeClr val="bg1"/>
          </a:solidFill>
          <a:latin typeface="+mj-lt"/>
          <a:ea typeface="+mj-ea"/>
          <a:cs typeface="+mj-cs"/>
        </a:defRPr>
      </a:lvl1pPr>
      <a:lvl2pPr algn="r" rtl="0" eaLnBrk="1" fontAlgn="base" hangingPunct="1">
        <a:spcBef>
          <a:spcPct val="0"/>
        </a:spcBef>
        <a:spcAft>
          <a:spcPct val="0"/>
        </a:spcAft>
        <a:defRPr b="1">
          <a:solidFill>
            <a:schemeClr val="bg1"/>
          </a:solidFill>
          <a:latin typeface="Arial" charset="0"/>
        </a:defRPr>
      </a:lvl2pPr>
      <a:lvl3pPr algn="r" rtl="0" eaLnBrk="1" fontAlgn="base" hangingPunct="1">
        <a:spcBef>
          <a:spcPct val="0"/>
        </a:spcBef>
        <a:spcAft>
          <a:spcPct val="0"/>
        </a:spcAft>
        <a:defRPr b="1">
          <a:solidFill>
            <a:schemeClr val="bg1"/>
          </a:solidFill>
          <a:latin typeface="Arial" charset="0"/>
        </a:defRPr>
      </a:lvl3pPr>
      <a:lvl4pPr algn="r" rtl="0" eaLnBrk="1" fontAlgn="base" hangingPunct="1">
        <a:spcBef>
          <a:spcPct val="0"/>
        </a:spcBef>
        <a:spcAft>
          <a:spcPct val="0"/>
        </a:spcAft>
        <a:defRPr b="1">
          <a:solidFill>
            <a:schemeClr val="bg1"/>
          </a:solidFill>
          <a:latin typeface="Arial" charset="0"/>
        </a:defRPr>
      </a:lvl4pPr>
      <a:lvl5pPr algn="r" rtl="0" eaLnBrk="1" fontAlgn="base" hangingPunct="1">
        <a:spcBef>
          <a:spcPct val="0"/>
        </a:spcBef>
        <a:spcAft>
          <a:spcPct val="0"/>
        </a:spcAft>
        <a:defRPr b="1">
          <a:solidFill>
            <a:schemeClr val="bg1"/>
          </a:solidFill>
          <a:latin typeface="Arial" charset="0"/>
        </a:defRPr>
      </a:lvl5pPr>
      <a:lvl6pPr marL="457200" algn="r" rtl="0" eaLnBrk="1" fontAlgn="base" hangingPunct="1">
        <a:spcBef>
          <a:spcPct val="0"/>
        </a:spcBef>
        <a:spcAft>
          <a:spcPct val="0"/>
        </a:spcAft>
        <a:defRPr b="1">
          <a:solidFill>
            <a:schemeClr val="bg1"/>
          </a:solidFill>
          <a:latin typeface="Arial" charset="0"/>
        </a:defRPr>
      </a:lvl6pPr>
      <a:lvl7pPr marL="914400" algn="r" rtl="0" eaLnBrk="1" fontAlgn="base" hangingPunct="1">
        <a:spcBef>
          <a:spcPct val="0"/>
        </a:spcBef>
        <a:spcAft>
          <a:spcPct val="0"/>
        </a:spcAft>
        <a:defRPr b="1">
          <a:solidFill>
            <a:schemeClr val="bg1"/>
          </a:solidFill>
          <a:latin typeface="Arial" charset="0"/>
        </a:defRPr>
      </a:lvl7pPr>
      <a:lvl8pPr marL="1371600" algn="r" rtl="0" eaLnBrk="1" fontAlgn="base" hangingPunct="1">
        <a:spcBef>
          <a:spcPct val="0"/>
        </a:spcBef>
        <a:spcAft>
          <a:spcPct val="0"/>
        </a:spcAft>
        <a:defRPr b="1">
          <a:solidFill>
            <a:schemeClr val="bg1"/>
          </a:solidFill>
          <a:latin typeface="Arial" charset="0"/>
        </a:defRPr>
      </a:lvl8pPr>
      <a:lvl9pPr marL="1828800" algn="r" rtl="0" eaLnBrk="1" fontAlgn="base" hangingPunct="1">
        <a:spcBef>
          <a:spcPct val="0"/>
        </a:spcBef>
        <a:spcAft>
          <a:spcPct val="0"/>
        </a:spcAft>
        <a:defRPr b="1">
          <a:solidFill>
            <a:schemeClr val="bg1"/>
          </a:solidFill>
          <a:latin typeface="Arial" charset="0"/>
        </a:defRPr>
      </a:lvl9pPr>
    </p:titleStyle>
    <p:bodyStyle>
      <a:lvl1pPr marL="342900" indent="-342900" algn="l" rtl="0" eaLnBrk="1" fontAlgn="base" hangingPunct="1">
        <a:spcBef>
          <a:spcPct val="20000"/>
        </a:spcBef>
        <a:spcAft>
          <a:spcPct val="0"/>
        </a:spcAft>
        <a:buClr>
          <a:srgbClr val="58595B"/>
        </a:buClr>
        <a:buFont typeface="Wingdings" pitchFamily="2" charset="2"/>
        <a:buChar char="§"/>
        <a:defRPr sz="2400">
          <a:solidFill>
            <a:schemeClr val="tx1"/>
          </a:solidFill>
          <a:latin typeface="Corbel" pitchFamily="34" charset="0"/>
          <a:ea typeface="+mn-ea"/>
          <a:cs typeface="+mn-cs"/>
        </a:defRPr>
      </a:lvl1pPr>
      <a:lvl2pPr marL="742950" indent="-285750" algn="l" rtl="0" eaLnBrk="1" fontAlgn="base" hangingPunct="1">
        <a:spcBef>
          <a:spcPct val="20000"/>
        </a:spcBef>
        <a:spcAft>
          <a:spcPct val="0"/>
        </a:spcAft>
        <a:buClr>
          <a:srgbClr val="58595B"/>
        </a:buClr>
        <a:buFont typeface="Wingdings" pitchFamily="2" charset="2"/>
        <a:buChar char="§"/>
        <a:defRPr sz="2000">
          <a:solidFill>
            <a:schemeClr val="tx1"/>
          </a:solidFill>
          <a:latin typeface="Corbel" pitchFamily="34" charset="0"/>
        </a:defRPr>
      </a:lvl2pPr>
      <a:lvl3pPr marL="1143000" indent="-228600" algn="l" rtl="0" eaLnBrk="1" fontAlgn="base" hangingPunct="1">
        <a:spcBef>
          <a:spcPct val="20000"/>
        </a:spcBef>
        <a:spcAft>
          <a:spcPct val="0"/>
        </a:spcAft>
        <a:buClr>
          <a:srgbClr val="58595B"/>
        </a:buClr>
        <a:buFont typeface="Wingdings" pitchFamily="2" charset="2"/>
        <a:buChar char="§"/>
        <a:defRPr sz="1800">
          <a:solidFill>
            <a:schemeClr val="tx1"/>
          </a:solidFill>
          <a:latin typeface="Corbel" pitchFamily="34" charset="0"/>
        </a:defRPr>
      </a:lvl3pPr>
      <a:lvl4pPr marL="1600200" indent="-228600" algn="l" rtl="0" eaLnBrk="1" fontAlgn="base" hangingPunct="1">
        <a:spcBef>
          <a:spcPct val="20000"/>
        </a:spcBef>
        <a:spcAft>
          <a:spcPct val="0"/>
        </a:spcAft>
        <a:buClr>
          <a:srgbClr val="58595B"/>
        </a:buClr>
        <a:buFont typeface="Wingdings" pitchFamily="2" charset="2"/>
        <a:buChar char="§"/>
        <a:defRPr sz="1600">
          <a:solidFill>
            <a:schemeClr val="tx1"/>
          </a:solidFill>
          <a:latin typeface="Corbel" pitchFamily="34" charset="0"/>
        </a:defRPr>
      </a:lvl4pPr>
      <a:lvl5pPr marL="2057400" indent="-228600" algn="l" rtl="0" eaLnBrk="1" fontAlgn="base" hangingPunct="1">
        <a:spcBef>
          <a:spcPct val="20000"/>
        </a:spcBef>
        <a:spcAft>
          <a:spcPct val="0"/>
        </a:spcAft>
        <a:buClr>
          <a:srgbClr val="58595B"/>
        </a:buClr>
        <a:buFont typeface="Wingdings" pitchFamily="2" charset="2"/>
        <a:buChar char="§"/>
        <a:defRPr sz="1400">
          <a:solidFill>
            <a:schemeClr val="tx1"/>
          </a:solidFill>
          <a:latin typeface="Corbel" pitchFamily="34" charset="0"/>
        </a:defRPr>
      </a:lvl5pPr>
      <a:lvl6pPr marL="25146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6pPr>
      <a:lvl7pPr marL="29718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7pPr>
      <a:lvl8pPr marL="34290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8pPr>
      <a:lvl9pPr marL="38862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722376"/>
            <a:ext cx="7315200" cy="484631"/>
          </a:xfrm>
          <a:prstGeom prst="rect">
            <a:avLst/>
          </a:prstGeom>
        </p:spPr>
        <p:txBody>
          <a:bodyPr vert="horz" lIns="0" tIns="0" rIns="0" bIns="0" rtlCol="0" anchor="t">
            <a:noAutofit/>
          </a:bodyPr>
          <a:lstStyle/>
          <a:p>
            <a:r>
              <a:rPr lang="en-US" smtClean="0"/>
              <a:t>Click to edit Master title style</a:t>
            </a:r>
            <a:endParaRPr lang="en-US"/>
          </a:p>
        </p:txBody>
      </p:sp>
      <p:sp>
        <p:nvSpPr>
          <p:cNvPr id="3" name="Text Placeholder 2"/>
          <p:cNvSpPr>
            <a:spLocks noGrp="1"/>
          </p:cNvSpPr>
          <p:nvPr>
            <p:ph type="body" idx="1"/>
          </p:nvPr>
        </p:nvSpPr>
        <p:spPr>
          <a:xfrm>
            <a:off x="1257300" y="1947672"/>
            <a:ext cx="6629400" cy="34290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UC11_plnry_4x3_bg_tinted-blue.png"/>
          <p:cNvPicPr>
            <a:picLocks noChangeAspect="1"/>
          </p:cNvPicPr>
          <p:nvPr userDrawn="1"/>
        </p:nvPicPr>
        <p:blipFill rotWithShape="1">
          <a:blip r:embed="rId14">
            <a:extLst>
              <a:ext uri="{28A0092B-C50C-407E-A947-70E740481C1C}">
                <a14:useLocalDpi xmlns:a14="http://schemas.microsoft.com/office/drawing/2010/main"/>
              </a:ext>
            </a:extLst>
          </a:blip>
          <a:srcRect t="54256"/>
          <a:stretch/>
        </p:blipFill>
        <p:spPr>
          <a:xfrm>
            <a:off x="756" y="3721100"/>
            <a:ext cx="9143244" cy="3136900"/>
          </a:xfrm>
          <a:prstGeom prst="rect">
            <a:avLst/>
          </a:prstGeom>
        </p:spPr>
      </p:pic>
    </p:spTree>
    <p:extLst>
      <p:ext uri="{BB962C8B-B14F-4D97-AF65-F5344CB8AC3E}">
        <p14:creationId xmlns:p14="http://schemas.microsoft.com/office/powerpoint/2010/main" val="3646600477"/>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ts val="24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ts val="22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ts val="2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24.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hyperlink" Target="http://www.yaledailynews.com/news/2011/oct/21/b/"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23.png"/><Relationship Id="rId4" Type="http://schemas.openxmlformats.org/officeDocument/2006/relationships/image" Target="../media/image37.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http://www.arcgis.com/home/webmap/viewer.html?webmap=d5e02a0c1f2b4ec399823fdd3c2fdebd" TargetMode="External"/><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cuahsi.org/" TargetMode="External"/><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aterservices.usgs.gov/nwis/iv?sites=08158000&amp;period=P7D&amp;parameterCd=00060"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hydromet.lcra.org/" TargetMode="External"/><Relationship Id="rId7" Type="http://schemas.openxmlformats.org/officeDocument/2006/relationships/hyperlink" Target="http://ubcwcid.org/Overview/Overview.aspx?id=1" TargetMode="External"/><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hyperlink" Target="http://coagis1.ci.austin.tx.us/website/COAViewer_fews/viewer.htm" TargetMode="Externa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crwr-wisk01.crwr.utexas.edu/static/" TargetMode="External"/><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129.116.104.174:8080/KiWIS/" TargetMode="External"/><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hyperlink" Target="http://kiwis.kisters.d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facebook.com/notes/facebook-engineering/visualizing-friendships/469716398919"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642" y="294243"/>
            <a:ext cx="7772400" cy="1470025"/>
          </a:xfrm>
        </p:spPr>
        <p:txBody>
          <a:bodyPr/>
          <a:lstStyle/>
          <a:p>
            <a:r>
              <a:rPr lang="en-US" dirty="0" smtClean="0"/>
              <a:t>The Future of </a:t>
            </a:r>
            <a:r>
              <a:rPr lang="en-US" dirty="0" err="1" smtClean="0"/>
              <a:t>HydroInformatics</a:t>
            </a:r>
            <a:r>
              <a:rPr lang="en-US" dirty="0" smtClean="0"/>
              <a:t> for Managing Water</a:t>
            </a:r>
            <a:endParaRPr lang="en-US" dirty="0"/>
          </a:p>
        </p:txBody>
      </p:sp>
      <p:sp>
        <p:nvSpPr>
          <p:cNvPr id="3" name="Subtitle 2"/>
          <p:cNvSpPr>
            <a:spLocks noGrp="1"/>
          </p:cNvSpPr>
          <p:nvPr>
            <p:ph type="subTitle" idx="1"/>
          </p:nvPr>
        </p:nvSpPr>
        <p:spPr>
          <a:xfrm>
            <a:off x="1219200" y="3886200"/>
            <a:ext cx="6400800" cy="1752600"/>
          </a:xfrm>
        </p:spPr>
        <p:txBody>
          <a:bodyPr>
            <a:normAutofit fontScale="92500"/>
          </a:bodyPr>
          <a:lstStyle/>
          <a:p>
            <a:r>
              <a:rPr lang="en-US" dirty="0" smtClean="0">
                <a:solidFill>
                  <a:schemeClr val="tx2"/>
                </a:solidFill>
              </a:rPr>
              <a:t>By David R. Maidment</a:t>
            </a:r>
          </a:p>
          <a:p>
            <a:r>
              <a:rPr lang="en-US" dirty="0" smtClean="0">
                <a:solidFill>
                  <a:schemeClr val="tx2"/>
                </a:solidFill>
              </a:rPr>
              <a:t>Center for Research in Water Resources</a:t>
            </a:r>
          </a:p>
          <a:p>
            <a:r>
              <a:rPr lang="en-US" dirty="0" smtClean="0">
                <a:solidFill>
                  <a:schemeClr val="tx2"/>
                </a:solidFill>
              </a:rPr>
              <a:t>University of Texas at Austin</a:t>
            </a:r>
            <a:endParaRPr lang="en-US" dirty="0">
              <a:solidFill>
                <a:schemeClr val="tx2"/>
              </a:solidFill>
            </a:endParaRPr>
          </a:p>
        </p:txBody>
      </p:sp>
      <p:sp>
        <p:nvSpPr>
          <p:cNvPr id="4" name="TextBox 3"/>
          <p:cNvSpPr txBox="1"/>
          <p:nvPr/>
        </p:nvSpPr>
        <p:spPr>
          <a:xfrm>
            <a:off x="2351357" y="5715000"/>
            <a:ext cx="4713471" cy="646331"/>
          </a:xfrm>
          <a:prstGeom prst="rect">
            <a:avLst/>
          </a:prstGeom>
          <a:noFill/>
        </p:spPr>
        <p:txBody>
          <a:bodyPr wrap="none" rtlCol="0">
            <a:spAutoFit/>
          </a:bodyPr>
          <a:lstStyle/>
          <a:p>
            <a:pPr algn="ctr"/>
            <a:r>
              <a:rPr lang="en-US" dirty="0" smtClean="0"/>
              <a:t>Williams Memorial Lecture</a:t>
            </a:r>
            <a:endParaRPr lang="en-US" dirty="0" smtClean="0"/>
          </a:p>
          <a:p>
            <a:pPr algn="ctr"/>
            <a:r>
              <a:rPr lang="en-US" dirty="0" smtClean="0"/>
              <a:t>University of Nebraska, Lincoln, 25 January 2012</a:t>
            </a:r>
            <a:endParaRPr lang="en-US"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851" y="1840468"/>
            <a:ext cx="2337011" cy="18482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50180"/>
            <a:ext cx="297746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197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14400" y="381000"/>
            <a:ext cx="7772400" cy="1143000"/>
          </a:xfrm>
        </p:spPr>
        <p:txBody>
          <a:bodyPr/>
          <a:lstStyle/>
          <a:p>
            <a:r>
              <a:rPr lang="en-US" dirty="0" smtClean="0"/>
              <a:t>University Without Walls</a:t>
            </a:r>
          </a:p>
        </p:txBody>
      </p:sp>
      <p:grpSp>
        <p:nvGrpSpPr>
          <p:cNvPr id="8195" name="Group 3"/>
          <p:cNvGrpSpPr>
            <a:grpSpLocks/>
          </p:cNvGrpSpPr>
          <p:nvPr/>
        </p:nvGrpSpPr>
        <p:grpSpPr bwMode="auto">
          <a:xfrm>
            <a:off x="838200" y="1371600"/>
            <a:ext cx="7978775" cy="4692650"/>
            <a:chOff x="528" y="1200"/>
            <a:chExt cx="5026" cy="2956"/>
          </a:xfrm>
        </p:grpSpPr>
        <p:sp>
          <p:nvSpPr>
            <p:cNvPr id="8196" name="Rectangle 4"/>
            <p:cNvSpPr>
              <a:spLocks noChangeArrowheads="1"/>
            </p:cNvSpPr>
            <p:nvPr/>
          </p:nvSpPr>
          <p:spPr bwMode="auto">
            <a:xfrm>
              <a:off x="576" y="1632"/>
              <a:ext cx="1728" cy="1632"/>
            </a:xfrm>
            <a:prstGeom prst="rect">
              <a:avLst/>
            </a:prstGeom>
            <a:noFill/>
            <a:ln w="76200">
              <a:solidFill>
                <a:schemeClr val="tx1"/>
              </a:solidFill>
              <a:miter lim="800000"/>
              <a:headEnd/>
              <a:tailEnd/>
            </a:ln>
          </p:spPr>
          <p:txBody>
            <a:bodyPr wrap="none" anchor="ctr"/>
            <a:lstStyle/>
            <a:p>
              <a:endParaRPr lang="en-US"/>
            </a:p>
          </p:txBody>
        </p:sp>
        <p:grpSp>
          <p:nvGrpSpPr>
            <p:cNvPr id="8197" name="Group 5"/>
            <p:cNvGrpSpPr>
              <a:grpSpLocks/>
            </p:cNvGrpSpPr>
            <p:nvPr/>
          </p:nvGrpSpPr>
          <p:grpSpPr bwMode="auto">
            <a:xfrm>
              <a:off x="672" y="1872"/>
              <a:ext cx="1536" cy="1114"/>
              <a:chOff x="874" y="1998"/>
              <a:chExt cx="1238" cy="988"/>
            </a:xfrm>
          </p:grpSpPr>
          <p:sp>
            <p:nvSpPr>
              <p:cNvPr id="8228" name="Line 6"/>
              <p:cNvSpPr>
                <a:spLocks noChangeShapeType="1"/>
              </p:cNvSpPr>
              <p:nvPr/>
            </p:nvSpPr>
            <p:spPr bwMode="auto">
              <a:xfrm flipH="1">
                <a:off x="1018" y="2190"/>
                <a:ext cx="288" cy="127"/>
              </a:xfrm>
              <a:prstGeom prst="line">
                <a:avLst/>
              </a:prstGeom>
              <a:noFill/>
              <a:ln w="38100">
                <a:solidFill>
                  <a:srgbClr val="00FF00"/>
                </a:solidFill>
                <a:round/>
                <a:headEnd/>
                <a:tailEnd/>
              </a:ln>
            </p:spPr>
            <p:txBody>
              <a:bodyPr/>
              <a:lstStyle/>
              <a:p>
                <a:endParaRPr lang="en-US"/>
              </a:p>
            </p:txBody>
          </p:sp>
          <p:sp>
            <p:nvSpPr>
              <p:cNvPr id="8229" name="Line 7"/>
              <p:cNvSpPr>
                <a:spLocks noChangeShapeType="1"/>
              </p:cNvSpPr>
              <p:nvPr/>
            </p:nvSpPr>
            <p:spPr bwMode="auto">
              <a:xfrm flipH="1">
                <a:off x="1162" y="2126"/>
                <a:ext cx="230" cy="414"/>
              </a:xfrm>
              <a:prstGeom prst="line">
                <a:avLst/>
              </a:prstGeom>
              <a:noFill/>
              <a:ln w="38100">
                <a:solidFill>
                  <a:srgbClr val="00FF00"/>
                </a:solidFill>
                <a:round/>
                <a:headEnd/>
                <a:tailEnd/>
              </a:ln>
            </p:spPr>
            <p:txBody>
              <a:bodyPr/>
              <a:lstStyle/>
              <a:p>
                <a:endParaRPr lang="en-US"/>
              </a:p>
            </p:txBody>
          </p:sp>
          <p:sp>
            <p:nvSpPr>
              <p:cNvPr id="8230" name="Line 8"/>
              <p:cNvSpPr>
                <a:spLocks noChangeShapeType="1"/>
              </p:cNvSpPr>
              <p:nvPr/>
            </p:nvSpPr>
            <p:spPr bwMode="auto">
              <a:xfrm flipH="1">
                <a:off x="1334" y="2158"/>
                <a:ext cx="58" cy="765"/>
              </a:xfrm>
              <a:prstGeom prst="line">
                <a:avLst/>
              </a:prstGeom>
              <a:noFill/>
              <a:ln w="38100">
                <a:solidFill>
                  <a:srgbClr val="00FF00"/>
                </a:solidFill>
                <a:round/>
                <a:headEnd/>
                <a:tailEnd/>
              </a:ln>
            </p:spPr>
            <p:txBody>
              <a:bodyPr/>
              <a:lstStyle/>
              <a:p>
                <a:endParaRPr lang="en-US"/>
              </a:p>
            </p:txBody>
          </p:sp>
          <p:sp>
            <p:nvSpPr>
              <p:cNvPr id="8231" name="Line 9"/>
              <p:cNvSpPr>
                <a:spLocks noChangeShapeType="1"/>
              </p:cNvSpPr>
              <p:nvPr/>
            </p:nvSpPr>
            <p:spPr bwMode="auto">
              <a:xfrm>
                <a:off x="1450" y="2158"/>
                <a:ext cx="115" cy="414"/>
              </a:xfrm>
              <a:prstGeom prst="line">
                <a:avLst/>
              </a:prstGeom>
              <a:noFill/>
              <a:ln w="38100">
                <a:solidFill>
                  <a:srgbClr val="00FF00"/>
                </a:solidFill>
                <a:round/>
                <a:headEnd/>
                <a:tailEnd/>
              </a:ln>
            </p:spPr>
            <p:txBody>
              <a:bodyPr/>
              <a:lstStyle/>
              <a:p>
                <a:endParaRPr lang="en-US"/>
              </a:p>
            </p:txBody>
          </p:sp>
          <p:sp>
            <p:nvSpPr>
              <p:cNvPr id="8232" name="Line 10"/>
              <p:cNvSpPr>
                <a:spLocks noChangeShapeType="1"/>
              </p:cNvSpPr>
              <p:nvPr/>
            </p:nvSpPr>
            <p:spPr bwMode="auto">
              <a:xfrm>
                <a:off x="1478" y="2126"/>
                <a:ext cx="548" cy="765"/>
              </a:xfrm>
              <a:prstGeom prst="line">
                <a:avLst/>
              </a:prstGeom>
              <a:noFill/>
              <a:ln w="38100">
                <a:solidFill>
                  <a:srgbClr val="00FF00"/>
                </a:solidFill>
                <a:round/>
                <a:headEnd/>
                <a:tailEnd/>
              </a:ln>
            </p:spPr>
            <p:txBody>
              <a:bodyPr/>
              <a:lstStyle/>
              <a:p>
                <a:endParaRPr lang="en-US"/>
              </a:p>
            </p:txBody>
          </p:sp>
          <p:sp>
            <p:nvSpPr>
              <p:cNvPr id="8233" name="Line 11"/>
              <p:cNvSpPr>
                <a:spLocks noChangeShapeType="1"/>
              </p:cNvSpPr>
              <p:nvPr/>
            </p:nvSpPr>
            <p:spPr bwMode="auto">
              <a:xfrm>
                <a:off x="1450" y="2094"/>
                <a:ext cx="489" cy="255"/>
              </a:xfrm>
              <a:prstGeom prst="line">
                <a:avLst/>
              </a:prstGeom>
              <a:noFill/>
              <a:ln w="38100">
                <a:solidFill>
                  <a:srgbClr val="00FF00"/>
                </a:solidFill>
                <a:round/>
                <a:headEnd/>
                <a:tailEnd/>
              </a:ln>
            </p:spPr>
            <p:txBody>
              <a:bodyPr/>
              <a:lstStyle/>
              <a:p>
                <a:endParaRPr lang="en-US"/>
              </a:p>
            </p:txBody>
          </p:sp>
          <p:sp>
            <p:nvSpPr>
              <p:cNvPr id="8234" name="Oval 12"/>
              <p:cNvSpPr>
                <a:spLocks noChangeArrowheads="1"/>
              </p:cNvSpPr>
              <p:nvPr/>
            </p:nvSpPr>
            <p:spPr bwMode="auto">
              <a:xfrm>
                <a:off x="1248" y="1998"/>
                <a:ext cx="288" cy="319"/>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8235" name="Rectangle 13"/>
              <p:cNvSpPr>
                <a:spLocks noChangeArrowheads="1"/>
              </p:cNvSpPr>
              <p:nvPr/>
            </p:nvSpPr>
            <p:spPr bwMode="auto">
              <a:xfrm>
                <a:off x="1075" y="2476"/>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6" name="Rectangle 14"/>
              <p:cNvSpPr>
                <a:spLocks noChangeArrowheads="1"/>
              </p:cNvSpPr>
              <p:nvPr/>
            </p:nvSpPr>
            <p:spPr bwMode="auto">
              <a:xfrm>
                <a:off x="874" y="2253"/>
                <a:ext cx="172"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7" name="Rectangle 15"/>
              <p:cNvSpPr>
                <a:spLocks noChangeArrowheads="1"/>
              </p:cNvSpPr>
              <p:nvPr/>
            </p:nvSpPr>
            <p:spPr bwMode="auto">
              <a:xfrm>
                <a:off x="1248" y="2827"/>
                <a:ext cx="173" cy="159"/>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8" name="Rectangle 16"/>
              <p:cNvSpPr>
                <a:spLocks noChangeArrowheads="1"/>
              </p:cNvSpPr>
              <p:nvPr/>
            </p:nvSpPr>
            <p:spPr bwMode="auto">
              <a:xfrm>
                <a:off x="1478" y="2508"/>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9" name="Rectangle 17"/>
              <p:cNvSpPr>
                <a:spLocks noChangeArrowheads="1"/>
              </p:cNvSpPr>
              <p:nvPr/>
            </p:nvSpPr>
            <p:spPr bwMode="auto">
              <a:xfrm>
                <a:off x="1939" y="2795"/>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40" name="Rectangle 18"/>
              <p:cNvSpPr>
                <a:spLocks noChangeArrowheads="1"/>
              </p:cNvSpPr>
              <p:nvPr/>
            </p:nvSpPr>
            <p:spPr bwMode="auto">
              <a:xfrm>
                <a:off x="1853" y="2253"/>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8198" name="Text Box 19"/>
            <p:cNvSpPr txBox="1">
              <a:spLocks noChangeArrowheads="1"/>
            </p:cNvSpPr>
            <p:nvPr/>
          </p:nvSpPr>
          <p:spPr bwMode="auto">
            <a:xfrm>
              <a:off x="528" y="3360"/>
              <a:ext cx="1836" cy="288"/>
            </a:xfrm>
            <a:prstGeom prst="rect">
              <a:avLst/>
            </a:prstGeom>
            <a:noFill/>
            <a:ln w="9525">
              <a:noFill/>
              <a:miter lim="800000"/>
              <a:headEnd/>
              <a:tailEnd/>
            </a:ln>
          </p:spPr>
          <p:txBody>
            <a:bodyPr wrap="none">
              <a:spAutoFit/>
            </a:bodyPr>
            <a:lstStyle/>
            <a:p>
              <a:r>
                <a:rPr lang="en-US"/>
                <a:t>Traditional Classroom</a:t>
              </a:r>
            </a:p>
          </p:txBody>
        </p:sp>
        <p:sp>
          <p:nvSpPr>
            <p:cNvPr id="8199" name="Line 20"/>
            <p:cNvSpPr>
              <a:spLocks noChangeShapeType="1"/>
            </p:cNvSpPr>
            <p:nvPr/>
          </p:nvSpPr>
          <p:spPr bwMode="auto">
            <a:xfrm>
              <a:off x="3648" y="1344"/>
              <a:ext cx="967" cy="693"/>
            </a:xfrm>
            <a:prstGeom prst="line">
              <a:avLst/>
            </a:prstGeom>
            <a:noFill/>
            <a:ln w="38100">
              <a:solidFill>
                <a:srgbClr val="00FF00"/>
              </a:solidFill>
              <a:round/>
              <a:headEnd/>
              <a:tailEnd/>
            </a:ln>
          </p:spPr>
          <p:txBody>
            <a:bodyPr/>
            <a:lstStyle/>
            <a:p>
              <a:endParaRPr lang="en-US"/>
            </a:p>
          </p:txBody>
        </p:sp>
        <p:sp>
          <p:nvSpPr>
            <p:cNvPr id="8200" name="Line 21"/>
            <p:cNvSpPr>
              <a:spLocks noChangeShapeType="1"/>
            </p:cNvSpPr>
            <p:nvPr/>
          </p:nvSpPr>
          <p:spPr bwMode="auto">
            <a:xfrm>
              <a:off x="4615" y="2076"/>
              <a:ext cx="809" cy="804"/>
            </a:xfrm>
            <a:prstGeom prst="line">
              <a:avLst/>
            </a:prstGeom>
            <a:noFill/>
            <a:ln w="38100">
              <a:solidFill>
                <a:srgbClr val="00FF00"/>
              </a:solidFill>
              <a:round/>
              <a:headEnd/>
              <a:tailEnd/>
            </a:ln>
          </p:spPr>
          <p:txBody>
            <a:bodyPr/>
            <a:lstStyle/>
            <a:p>
              <a:endParaRPr lang="en-US"/>
            </a:p>
          </p:txBody>
        </p:sp>
        <p:sp>
          <p:nvSpPr>
            <p:cNvPr id="8201" name="Line 22"/>
            <p:cNvSpPr>
              <a:spLocks noChangeShapeType="1"/>
            </p:cNvSpPr>
            <p:nvPr/>
          </p:nvSpPr>
          <p:spPr bwMode="auto">
            <a:xfrm flipH="1">
              <a:off x="4560" y="2928"/>
              <a:ext cx="816" cy="732"/>
            </a:xfrm>
            <a:prstGeom prst="line">
              <a:avLst/>
            </a:prstGeom>
            <a:noFill/>
            <a:ln w="38100">
              <a:solidFill>
                <a:srgbClr val="00FF00"/>
              </a:solidFill>
              <a:round/>
              <a:headEnd/>
              <a:tailEnd/>
            </a:ln>
          </p:spPr>
          <p:txBody>
            <a:bodyPr/>
            <a:lstStyle/>
            <a:p>
              <a:endParaRPr lang="en-US"/>
            </a:p>
          </p:txBody>
        </p:sp>
        <p:sp>
          <p:nvSpPr>
            <p:cNvPr id="8202" name="Line 23"/>
            <p:cNvSpPr>
              <a:spLocks noChangeShapeType="1"/>
            </p:cNvSpPr>
            <p:nvPr/>
          </p:nvSpPr>
          <p:spPr bwMode="auto">
            <a:xfrm flipH="1" flipV="1">
              <a:off x="3823" y="2965"/>
              <a:ext cx="737" cy="635"/>
            </a:xfrm>
            <a:prstGeom prst="line">
              <a:avLst/>
            </a:prstGeom>
            <a:noFill/>
            <a:ln w="38100">
              <a:solidFill>
                <a:srgbClr val="00FF00"/>
              </a:solidFill>
              <a:round/>
              <a:headEnd/>
              <a:tailEnd/>
            </a:ln>
          </p:spPr>
          <p:txBody>
            <a:bodyPr/>
            <a:lstStyle/>
            <a:p>
              <a:endParaRPr lang="en-US"/>
            </a:p>
          </p:txBody>
        </p:sp>
        <p:sp>
          <p:nvSpPr>
            <p:cNvPr id="8203" name="Line 24"/>
            <p:cNvSpPr>
              <a:spLocks noChangeShapeType="1"/>
            </p:cNvSpPr>
            <p:nvPr/>
          </p:nvSpPr>
          <p:spPr bwMode="auto">
            <a:xfrm flipH="1" flipV="1">
              <a:off x="3521" y="2463"/>
              <a:ext cx="302" cy="541"/>
            </a:xfrm>
            <a:prstGeom prst="line">
              <a:avLst/>
            </a:prstGeom>
            <a:noFill/>
            <a:ln w="38100">
              <a:solidFill>
                <a:srgbClr val="00FF00"/>
              </a:solidFill>
              <a:round/>
              <a:headEnd/>
              <a:tailEnd/>
            </a:ln>
          </p:spPr>
          <p:txBody>
            <a:bodyPr/>
            <a:lstStyle/>
            <a:p>
              <a:endParaRPr lang="en-US"/>
            </a:p>
          </p:txBody>
        </p:sp>
        <p:sp>
          <p:nvSpPr>
            <p:cNvPr id="8204" name="Line 25"/>
            <p:cNvSpPr>
              <a:spLocks noChangeShapeType="1"/>
            </p:cNvSpPr>
            <p:nvPr/>
          </p:nvSpPr>
          <p:spPr bwMode="auto">
            <a:xfrm flipV="1">
              <a:off x="3521" y="1344"/>
              <a:ext cx="127" cy="1119"/>
            </a:xfrm>
            <a:prstGeom prst="line">
              <a:avLst/>
            </a:prstGeom>
            <a:noFill/>
            <a:ln w="38100">
              <a:solidFill>
                <a:srgbClr val="00FF00"/>
              </a:solidFill>
              <a:round/>
              <a:headEnd/>
              <a:tailEnd/>
            </a:ln>
          </p:spPr>
          <p:txBody>
            <a:bodyPr/>
            <a:lstStyle/>
            <a:p>
              <a:endParaRPr lang="en-US"/>
            </a:p>
          </p:txBody>
        </p:sp>
        <p:sp>
          <p:nvSpPr>
            <p:cNvPr id="8205" name="Line 26"/>
            <p:cNvSpPr>
              <a:spLocks noChangeShapeType="1"/>
            </p:cNvSpPr>
            <p:nvPr/>
          </p:nvSpPr>
          <p:spPr bwMode="auto">
            <a:xfrm>
              <a:off x="3648" y="1344"/>
              <a:ext cx="514" cy="1041"/>
            </a:xfrm>
            <a:prstGeom prst="line">
              <a:avLst/>
            </a:prstGeom>
            <a:noFill/>
            <a:ln w="38100">
              <a:solidFill>
                <a:srgbClr val="00FF00"/>
              </a:solidFill>
              <a:round/>
              <a:headEnd/>
              <a:tailEnd/>
            </a:ln>
          </p:spPr>
          <p:txBody>
            <a:bodyPr/>
            <a:lstStyle/>
            <a:p>
              <a:endParaRPr lang="en-US"/>
            </a:p>
          </p:txBody>
        </p:sp>
        <p:sp>
          <p:nvSpPr>
            <p:cNvPr id="8206" name="Line 27"/>
            <p:cNvSpPr>
              <a:spLocks noChangeShapeType="1"/>
            </p:cNvSpPr>
            <p:nvPr/>
          </p:nvSpPr>
          <p:spPr bwMode="auto">
            <a:xfrm flipH="1">
              <a:off x="4162" y="2076"/>
              <a:ext cx="453" cy="309"/>
            </a:xfrm>
            <a:prstGeom prst="line">
              <a:avLst/>
            </a:prstGeom>
            <a:noFill/>
            <a:ln w="38100">
              <a:solidFill>
                <a:srgbClr val="00FF00"/>
              </a:solidFill>
              <a:round/>
              <a:headEnd/>
              <a:tailEnd/>
            </a:ln>
          </p:spPr>
          <p:txBody>
            <a:bodyPr/>
            <a:lstStyle/>
            <a:p>
              <a:endParaRPr lang="en-US"/>
            </a:p>
          </p:txBody>
        </p:sp>
        <p:sp>
          <p:nvSpPr>
            <p:cNvPr id="8207" name="Line 28"/>
            <p:cNvSpPr>
              <a:spLocks noChangeShapeType="1"/>
            </p:cNvSpPr>
            <p:nvPr/>
          </p:nvSpPr>
          <p:spPr bwMode="auto">
            <a:xfrm flipH="1" flipV="1">
              <a:off x="4200" y="2424"/>
              <a:ext cx="1224" cy="456"/>
            </a:xfrm>
            <a:prstGeom prst="line">
              <a:avLst/>
            </a:prstGeom>
            <a:noFill/>
            <a:ln w="38100">
              <a:solidFill>
                <a:srgbClr val="00FF00"/>
              </a:solidFill>
              <a:round/>
              <a:headEnd/>
              <a:tailEnd/>
            </a:ln>
          </p:spPr>
          <p:txBody>
            <a:bodyPr/>
            <a:lstStyle/>
            <a:p>
              <a:endParaRPr lang="en-US"/>
            </a:p>
          </p:txBody>
        </p:sp>
        <p:sp>
          <p:nvSpPr>
            <p:cNvPr id="8208" name="Line 29"/>
            <p:cNvSpPr>
              <a:spLocks noChangeShapeType="1"/>
            </p:cNvSpPr>
            <p:nvPr/>
          </p:nvSpPr>
          <p:spPr bwMode="auto">
            <a:xfrm>
              <a:off x="4200" y="2424"/>
              <a:ext cx="408" cy="1176"/>
            </a:xfrm>
            <a:prstGeom prst="line">
              <a:avLst/>
            </a:prstGeom>
            <a:noFill/>
            <a:ln w="38100">
              <a:solidFill>
                <a:srgbClr val="00FF00"/>
              </a:solidFill>
              <a:round/>
              <a:headEnd/>
              <a:tailEnd/>
            </a:ln>
          </p:spPr>
          <p:txBody>
            <a:bodyPr/>
            <a:lstStyle/>
            <a:p>
              <a:endParaRPr lang="en-US"/>
            </a:p>
          </p:txBody>
        </p:sp>
        <p:sp>
          <p:nvSpPr>
            <p:cNvPr id="8209" name="Line 30"/>
            <p:cNvSpPr>
              <a:spLocks noChangeShapeType="1"/>
            </p:cNvSpPr>
            <p:nvPr/>
          </p:nvSpPr>
          <p:spPr bwMode="auto">
            <a:xfrm flipH="1">
              <a:off x="3823" y="2424"/>
              <a:ext cx="339" cy="541"/>
            </a:xfrm>
            <a:prstGeom prst="line">
              <a:avLst/>
            </a:prstGeom>
            <a:noFill/>
            <a:ln w="38100">
              <a:solidFill>
                <a:srgbClr val="00FF00"/>
              </a:solidFill>
              <a:round/>
              <a:headEnd/>
              <a:tailEnd/>
            </a:ln>
          </p:spPr>
          <p:txBody>
            <a:bodyPr/>
            <a:lstStyle/>
            <a:p>
              <a:endParaRPr lang="en-US"/>
            </a:p>
          </p:txBody>
        </p:sp>
        <p:sp>
          <p:nvSpPr>
            <p:cNvPr id="8210" name="Line 31"/>
            <p:cNvSpPr>
              <a:spLocks noChangeShapeType="1"/>
            </p:cNvSpPr>
            <p:nvPr/>
          </p:nvSpPr>
          <p:spPr bwMode="auto">
            <a:xfrm flipH="1">
              <a:off x="3521" y="2424"/>
              <a:ext cx="641" cy="39"/>
            </a:xfrm>
            <a:prstGeom prst="line">
              <a:avLst/>
            </a:prstGeom>
            <a:noFill/>
            <a:ln w="38100">
              <a:solidFill>
                <a:srgbClr val="00FF00"/>
              </a:solidFill>
              <a:round/>
              <a:headEnd/>
              <a:tailEnd/>
            </a:ln>
          </p:spPr>
          <p:txBody>
            <a:bodyPr/>
            <a:lstStyle/>
            <a:p>
              <a:endParaRPr lang="en-US"/>
            </a:p>
          </p:txBody>
        </p:sp>
        <p:sp>
          <p:nvSpPr>
            <p:cNvPr id="8211" name="Line 32"/>
            <p:cNvSpPr>
              <a:spLocks noChangeShapeType="1"/>
            </p:cNvSpPr>
            <p:nvPr/>
          </p:nvSpPr>
          <p:spPr bwMode="auto">
            <a:xfrm>
              <a:off x="3648" y="1296"/>
              <a:ext cx="175" cy="1631"/>
            </a:xfrm>
            <a:prstGeom prst="line">
              <a:avLst/>
            </a:prstGeom>
            <a:noFill/>
            <a:ln w="38100">
              <a:solidFill>
                <a:srgbClr val="00FF00"/>
              </a:solidFill>
              <a:round/>
              <a:headEnd/>
              <a:tailEnd/>
            </a:ln>
          </p:spPr>
          <p:txBody>
            <a:bodyPr/>
            <a:lstStyle/>
            <a:p>
              <a:endParaRPr lang="en-US"/>
            </a:p>
          </p:txBody>
        </p:sp>
        <p:sp>
          <p:nvSpPr>
            <p:cNvPr id="8212" name="Line 33"/>
            <p:cNvSpPr>
              <a:spLocks noChangeShapeType="1"/>
            </p:cNvSpPr>
            <p:nvPr/>
          </p:nvSpPr>
          <p:spPr bwMode="auto">
            <a:xfrm>
              <a:off x="3648" y="1344"/>
              <a:ext cx="960" cy="2304"/>
            </a:xfrm>
            <a:prstGeom prst="line">
              <a:avLst/>
            </a:prstGeom>
            <a:noFill/>
            <a:ln w="38100">
              <a:solidFill>
                <a:srgbClr val="00FF00"/>
              </a:solidFill>
              <a:round/>
              <a:headEnd/>
              <a:tailEnd/>
            </a:ln>
          </p:spPr>
          <p:txBody>
            <a:bodyPr/>
            <a:lstStyle/>
            <a:p>
              <a:endParaRPr lang="en-US"/>
            </a:p>
          </p:txBody>
        </p:sp>
        <p:sp>
          <p:nvSpPr>
            <p:cNvPr id="8213" name="Line 34"/>
            <p:cNvSpPr>
              <a:spLocks noChangeShapeType="1"/>
            </p:cNvSpPr>
            <p:nvPr/>
          </p:nvSpPr>
          <p:spPr bwMode="auto">
            <a:xfrm>
              <a:off x="3648" y="1344"/>
              <a:ext cx="1776" cy="1536"/>
            </a:xfrm>
            <a:prstGeom prst="line">
              <a:avLst/>
            </a:prstGeom>
            <a:noFill/>
            <a:ln w="38100">
              <a:solidFill>
                <a:srgbClr val="00FF00"/>
              </a:solidFill>
              <a:round/>
              <a:headEnd/>
              <a:tailEnd/>
            </a:ln>
          </p:spPr>
          <p:txBody>
            <a:bodyPr/>
            <a:lstStyle/>
            <a:p>
              <a:endParaRPr lang="en-US"/>
            </a:p>
          </p:txBody>
        </p:sp>
        <p:sp>
          <p:nvSpPr>
            <p:cNvPr id="8214" name="Line 35"/>
            <p:cNvSpPr>
              <a:spLocks noChangeShapeType="1"/>
            </p:cNvSpPr>
            <p:nvPr/>
          </p:nvSpPr>
          <p:spPr bwMode="auto">
            <a:xfrm flipH="1">
              <a:off x="3521" y="2037"/>
              <a:ext cx="1094" cy="426"/>
            </a:xfrm>
            <a:prstGeom prst="line">
              <a:avLst/>
            </a:prstGeom>
            <a:noFill/>
            <a:ln w="38100">
              <a:solidFill>
                <a:srgbClr val="00FF00"/>
              </a:solidFill>
              <a:round/>
              <a:headEnd/>
              <a:tailEnd/>
            </a:ln>
          </p:spPr>
          <p:txBody>
            <a:bodyPr/>
            <a:lstStyle/>
            <a:p>
              <a:endParaRPr lang="en-US"/>
            </a:p>
          </p:txBody>
        </p:sp>
        <p:sp>
          <p:nvSpPr>
            <p:cNvPr id="8215" name="Line 36"/>
            <p:cNvSpPr>
              <a:spLocks noChangeShapeType="1"/>
            </p:cNvSpPr>
            <p:nvPr/>
          </p:nvSpPr>
          <p:spPr bwMode="auto">
            <a:xfrm flipH="1">
              <a:off x="3823" y="2037"/>
              <a:ext cx="792" cy="928"/>
            </a:xfrm>
            <a:prstGeom prst="line">
              <a:avLst/>
            </a:prstGeom>
            <a:noFill/>
            <a:ln w="38100">
              <a:solidFill>
                <a:srgbClr val="00FF00"/>
              </a:solidFill>
              <a:round/>
              <a:headEnd/>
              <a:tailEnd/>
            </a:ln>
          </p:spPr>
          <p:txBody>
            <a:bodyPr/>
            <a:lstStyle/>
            <a:p>
              <a:endParaRPr lang="en-US"/>
            </a:p>
          </p:txBody>
        </p:sp>
        <p:sp>
          <p:nvSpPr>
            <p:cNvPr id="8216" name="Line 37"/>
            <p:cNvSpPr>
              <a:spLocks noChangeShapeType="1"/>
            </p:cNvSpPr>
            <p:nvPr/>
          </p:nvSpPr>
          <p:spPr bwMode="auto">
            <a:xfrm flipH="1">
              <a:off x="4608" y="2037"/>
              <a:ext cx="7" cy="1563"/>
            </a:xfrm>
            <a:prstGeom prst="line">
              <a:avLst/>
            </a:prstGeom>
            <a:noFill/>
            <a:ln w="38100">
              <a:solidFill>
                <a:srgbClr val="00FF00"/>
              </a:solidFill>
              <a:round/>
              <a:headEnd/>
              <a:tailEnd/>
            </a:ln>
          </p:spPr>
          <p:txBody>
            <a:bodyPr/>
            <a:lstStyle/>
            <a:p>
              <a:endParaRPr lang="en-US"/>
            </a:p>
          </p:txBody>
        </p:sp>
        <p:sp>
          <p:nvSpPr>
            <p:cNvPr id="8217" name="Line 38"/>
            <p:cNvSpPr>
              <a:spLocks noChangeShapeType="1"/>
            </p:cNvSpPr>
            <p:nvPr/>
          </p:nvSpPr>
          <p:spPr bwMode="auto">
            <a:xfrm flipH="1" flipV="1">
              <a:off x="3521" y="2463"/>
              <a:ext cx="1855" cy="417"/>
            </a:xfrm>
            <a:prstGeom prst="line">
              <a:avLst/>
            </a:prstGeom>
            <a:noFill/>
            <a:ln w="38100">
              <a:solidFill>
                <a:srgbClr val="00FF00"/>
              </a:solidFill>
              <a:round/>
              <a:headEnd/>
              <a:tailEnd/>
            </a:ln>
          </p:spPr>
          <p:txBody>
            <a:bodyPr/>
            <a:lstStyle/>
            <a:p>
              <a:endParaRPr lang="en-US"/>
            </a:p>
          </p:txBody>
        </p:sp>
        <p:sp>
          <p:nvSpPr>
            <p:cNvPr id="8218" name="Line 39"/>
            <p:cNvSpPr>
              <a:spLocks noChangeShapeType="1"/>
            </p:cNvSpPr>
            <p:nvPr/>
          </p:nvSpPr>
          <p:spPr bwMode="auto">
            <a:xfrm flipH="1">
              <a:off x="3823" y="2880"/>
              <a:ext cx="1553" cy="85"/>
            </a:xfrm>
            <a:prstGeom prst="line">
              <a:avLst/>
            </a:prstGeom>
            <a:noFill/>
            <a:ln w="38100">
              <a:solidFill>
                <a:srgbClr val="00FF00"/>
              </a:solidFill>
              <a:round/>
              <a:headEnd/>
              <a:tailEnd/>
            </a:ln>
          </p:spPr>
          <p:txBody>
            <a:bodyPr/>
            <a:lstStyle/>
            <a:p>
              <a:endParaRPr lang="en-US"/>
            </a:p>
          </p:txBody>
        </p:sp>
        <p:sp>
          <p:nvSpPr>
            <p:cNvPr id="8219" name="Oval 40"/>
            <p:cNvSpPr>
              <a:spLocks noChangeArrowheads="1"/>
            </p:cNvSpPr>
            <p:nvPr/>
          </p:nvSpPr>
          <p:spPr bwMode="auto">
            <a:xfrm>
              <a:off x="3984" y="2208"/>
              <a:ext cx="377" cy="386"/>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8220" name="Rectangle 41"/>
            <p:cNvSpPr>
              <a:spLocks noChangeArrowheads="1"/>
            </p:cNvSpPr>
            <p:nvPr/>
          </p:nvSpPr>
          <p:spPr bwMode="auto">
            <a:xfrm>
              <a:off x="5328" y="2784"/>
              <a:ext cx="226" cy="19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21" name="AutoShape 42"/>
            <p:cNvSpPr>
              <a:spLocks noChangeArrowheads="1"/>
            </p:cNvSpPr>
            <p:nvPr/>
          </p:nvSpPr>
          <p:spPr bwMode="auto">
            <a:xfrm>
              <a:off x="4502" y="1921"/>
              <a:ext cx="226" cy="232"/>
            </a:xfrm>
            <a:prstGeom prst="parallelogram">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8222" name="AutoShape 43"/>
            <p:cNvSpPr>
              <a:spLocks noChangeArrowheads="1"/>
            </p:cNvSpPr>
            <p:nvPr/>
          </p:nvSpPr>
          <p:spPr bwMode="auto">
            <a:xfrm>
              <a:off x="4464" y="3504"/>
              <a:ext cx="264" cy="232"/>
            </a:xfrm>
            <a:custGeom>
              <a:avLst/>
              <a:gdLst>
                <a:gd name="T0" fmla="*/ 3 w 21600"/>
                <a:gd name="T1" fmla="*/ 1 h 21600"/>
                <a:gd name="T2" fmla="*/ 2 w 21600"/>
                <a:gd name="T3" fmla="*/ 2 h 21600"/>
                <a:gd name="T4" fmla="*/ 0 w 21600"/>
                <a:gd name="T5" fmla="*/ 1 h 21600"/>
                <a:gd name="T6" fmla="*/ 2 w 21600"/>
                <a:gd name="T7" fmla="*/ 0 h 21600"/>
                <a:gd name="T8" fmla="*/ 0 60000 65536"/>
                <a:gd name="T9" fmla="*/ 0 60000 65536"/>
                <a:gd name="T10" fmla="*/ 0 60000 65536"/>
                <a:gd name="T11" fmla="*/ 0 60000 65536"/>
                <a:gd name="T12" fmla="*/ 4500 w 21600"/>
                <a:gd name="T13" fmla="*/ 4469 h 21600"/>
                <a:gd name="T14" fmla="*/ 17100 w 21600"/>
                <a:gd name="T15" fmla="*/ 1713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8223" name="AutoShape 44"/>
            <p:cNvSpPr>
              <a:spLocks noChangeArrowheads="1"/>
            </p:cNvSpPr>
            <p:nvPr/>
          </p:nvSpPr>
          <p:spPr bwMode="auto">
            <a:xfrm>
              <a:off x="3504" y="1200"/>
              <a:ext cx="264" cy="271"/>
            </a:xfrm>
            <a:prstGeom prst="plus">
              <a:avLst>
                <a:gd name="adj" fmla="val 25000"/>
              </a:avLst>
            </a:prstGeom>
            <a:solidFill>
              <a:srgbClr val="FF3399"/>
            </a:solidFill>
            <a:ln w="9525">
              <a:solidFill>
                <a:schemeClr val="tx1"/>
              </a:solidFill>
              <a:miter lim="800000"/>
              <a:headEnd/>
              <a:tailEnd/>
            </a:ln>
          </p:spPr>
          <p:txBody>
            <a:bodyPr wrap="none" anchor="ctr"/>
            <a:lstStyle/>
            <a:p>
              <a:endParaRPr lang="en-US"/>
            </a:p>
          </p:txBody>
        </p:sp>
        <p:sp>
          <p:nvSpPr>
            <p:cNvPr id="8224" name="AutoShape 45"/>
            <p:cNvSpPr>
              <a:spLocks noChangeArrowheads="1"/>
            </p:cNvSpPr>
            <p:nvPr/>
          </p:nvSpPr>
          <p:spPr bwMode="auto">
            <a:xfrm>
              <a:off x="3408" y="2308"/>
              <a:ext cx="226" cy="232"/>
            </a:xfrm>
            <a:prstGeom prst="triangle">
              <a:avLst>
                <a:gd name="adj" fmla="val 50000"/>
              </a:avLst>
            </a:prstGeom>
            <a:solidFill>
              <a:srgbClr val="0066FF"/>
            </a:solidFill>
            <a:ln w="9525">
              <a:solidFill>
                <a:schemeClr val="tx1"/>
              </a:solidFill>
              <a:miter lim="800000"/>
              <a:headEnd/>
              <a:tailEnd/>
            </a:ln>
          </p:spPr>
          <p:txBody>
            <a:bodyPr wrap="none" anchor="ctr"/>
            <a:lstStyle/>
            <a:p>
              <a:endParaRPr lang="en-US"/>
            </a:p>
          </p:txBody>
        </p:sp>
        <p:sp>
          <p:nvSpPr>
            <p:cNvPr id="8225" name="AutoShape 46"/>
            <p:cNvSpPr>
              <a:spLocks noChangeArrowheads="1"/>
            </p:cNvSpPr>
            <p:nvPr/>
          </p:nvSpPr>
          <p:spPr bwMode="auto">
            <a:xfrm>
              <a:off x="3710" y="2849"/>
              <a:ext cx="226" cy="232"/>
            </a:xfrm>
            <a:prstGeom prst="pentagon">
              <a:avLst/>
            </a:prstGeom>
            <a:solidFill>
              <a:srgbClr val="CC3300"/>
            </a:solidFill>
            <a:ln w="9525">
              <a:solidFill>
                <a:schemeClr val="tx1"/>
              </a:solidFill>
              <a:miter lim="800000"/>
              <a:headEnd/>
              <a:tailEnd/>
            </a:ln>
          </p:spPr>
          <p:txBody>
            <a:bodyPr wrap="none" anchor="ctr"/>
            <a:lstStyle/>
            <a:p>
              <a:endParaRPr lang="en-US"/>
            </a:p>
          </p:txBody>
        </p:sp>
        <p:sp>
          <p:nvSpPr>
            <p:cNvPr id="8226" name="Rectangle 47"/>
            <p:cNvSpPr>
              <a:spLocks noChangeArrowheads="1"/>
            </p:cNvSpPr>
            <p:nvPr/>
          </p:nvSpPr>
          <p:spPr bwMode="auto">
            <a:xfrm>
              <a:off x="3360" y="1632"/>
              <a:ext cx="1728" cy="1632"/>
            </a:xfrm>
            <a:prstGeom prst="rect">
              <a:avLst/>
            </a:prstGeom>
            <a:noFill/>
            <a:ln w="76200">
              <a:solidFill>
                <a:schemeClr val="tx1"/>
              </a:solidFill>
              <a:prstDash val="lgDashDot"/>
              <a:miter lim="800000"/>
              <a:headEnd/>
              <a:tailEnd/>
            </a:ln>
          </p:spPr>
          <p:txBody>
            <a:bodyPr wrap="none" anchor="ctr"/>
            <a:lstStyle/>
            <a:p>
              <a:endParaRPr lang="en-US"/>
            </a:p>
          </p:txBody>
        </p:sp>
        <p:sp>
          <p:nvSpPr>
            <p:cNvPr id="8227" name="Text Box 48"/>
            <p:cNvSpPr txBox="1">
              <a:spLocks noChangeArrowheads="1"/>
            </p:cNvSpPr>
            <p:nvPr/>
          </p:nvSpPr>
          <p:spPr bwMode="auto">
            <a:xfrm>
              <a:off x="3120" y="3408"/>
              <a:ext cx="1555" cy="748"/>
            </a:xfrm>
            <a:prstGeom prst="rect">
              <a:avLst/>
            </a:prstGeom>
            <a:noFill/>
            <a:ln w="9525">
              <a:noFill/>
              <a:miter lim="800000"/>
              <a:headEnd/>
              <a:tailEnd/>
            </a:ln>
          </p:spPr>
          <p:txBody>
            <a:bodyPr wrap="none">
              <a:spAutoFit/>
            </a:bodyPr>
            <a:lstStyle/>
            <a:p>
              <a:r>
                <a:rPr lang="en-US"/>
                <a:t>Community</a:t>
              </a:r>
            </a:p>
            <a:p>
              <a:r>
                <a:rPr lang="en-US"/>
                <a:t>Inside and Outside</a:t>
              </a:r>
            </a:p>
            <a:p>
              <a:r>
                <a:rPr lang="en-US"/>
                <a:t>The Classroom</a:t>
              </a:r>
            </a:p>
          </p:txBody>
        </p:sp>
      </p:grpSp>
      <p:pic>
        <p:nvPicPr>
          <p:cNvPr id="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760" y="1739899"/>
            <a:ext cx="3398175" cy="34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85982" y="5491307"/>
            <a:ext cx="2830647" cy="369332"/>
          </a:xfrm>
          <a:prstGeom prst="rect">
            <a:avLst/>
          </a:prstGeom>
          <a:noFill/>
        </p:spPr>
        <p:txBody>
          <a:bodyPr wrap="none" rtlCol="0">
            <a:spAutoFit/>
          </a:bodyPr>
          <a:lstStyle/>
          <a:p>
            <a:r>
              <a:rPr lang="en-US" dirty="0" smtClean="0"/>
              <a:t>Lectures on streaming video</a:t>
            </a:r>
            <a:endParaRPr lang="en-US" dirty="0"/>
          </a:p>
        </p:txBody>
      </p:sp>
      <p:sp>
        <p:nvSpPr>
          <p:cNvPr id="52" name="TextBox 51"/>
          <p:cNvSpPr txBox="1"/>
          <p:nvPr/>
        </p:nvSpPr>
        <p:spPr>
          <a:xfrm>
            <a:off x="928687" y="3307348"/>
            <a:ext cx="7405617" cy="523220"/>
          </a:xfrm>
          <a:prstGeom prst="rect">
            <a:avLst/>
          </a:prstGeom>
          <a:solidFill>
            <a:schemeClr val="bg1"/>
          </a:solidFill>
          <a:ln>
            <a:solidFill>
              <a:schemeClr val="accent1"/>
            </a:solidFill>
          </a:ln>
        </p:spPr>
        <p:txBody>
          <a:bodyPr wrap="none" rtlCol="0">
            <a:spAutoFit/>
          </a:bodyPr>
          <a:lstStyle/>
          <a:p>
            <a:r>
              <a:rPr lang="en-US" sz="2800" dirty="0" smtClean="0"/>
              <a:t>Information is more valuable when it is accessible</a:t>
            </a:r>
            <a:endParaRPr lang="en-US" sz="2800" dirty="0"/>
          </a:p>
        </p:txBody>
      </p:sp>
    </p:spTree>
    <p:extLst>
      <p:ext uri="{BB962C8B-B14F-4D97-AF65-F5344CB8AC3E}">
        <p14:creationId xmlns:p14="http://schemas.microsoft.com/office/powerpoint/2010/main" val="70003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20713" y="1052513"/>
            <a:ext cx="7902575" cy="5440362"/>
          </a:xfrm>
          <a:prstGeom prst="rect">
            <a:avLst/>
          </a:prstGeom>
          <a:noFill/>
          <a:ln w="9525">
            <a:noFill/>
            <a:miter lim="800000"/>
            <a:headEnd/>
            <a:tailEnd/>
          </a:ln>
        </p:spPr>
      </p:pic>
      <p:sp>
        <p:nvSpPr>
          <p:cNvPr id="7171" name="Rectangle 3"/>
          <p:cNvSpPr>
            <a:spLocks noGrp="1" noChangeArrowheads="1"/>
          </p:cNvSpPr>
          <p:nvPr>
            <p:ph type="ctrTitle"/>
          </p:nvPr>
        </p:nvSpPr>
        <p:spPr>
          <a:xfrm>
            <a:off x="685800" y="293688"/>
            <a:ext cx="7772400" cy="838200"/>
          </a:xfrm>
        </p:spPr>
        <p:txBody>
          <a:bodyPr>
            <a:normAutofit/>
          </a:bodyPr>
          <a:lstStyle/>
          <a:p>
            <a:r>
              <a:rPr lang="en-US" dirty="0" smtClean="0"/>
              <a:t>Video Connected Classroom</a:t>
            </a:r>
          </a:p>
        </p:txBody>
      </p:sp>
      <p:sp>
        <p:nvSpPr>
          <p:cNvPr id="7172" name="Text Box 4"/>
          <p:cNvSpPr txBox="1">
            <a:spLocks noChangeArrowheads="1"/>
          </p:cNvSpPr>
          <p:nvPr/>
        </p:nvSpPr>
        <p:spPr bwMode="auto">
          <a:xfrm>
            <a:off x="1123950" y="1455738"/>
            <a:ext cx="3060700" cy="1187450"/>
          </a:xfrm>
          <a:prstGeom prst="rect">
            <a:avLst/>
          </a:prstGeom>
          <a:solidFill>
            <a:schemeClr val="bg1">
              <a:alpha val="79999"/>
            </a:schemeClr>
          </a:solidFill>
          <a:ln w="9525">
            <a:noFill/>
            <a:miter lim="800000"/>
            <a:headEnd/>
            <a:tailEnd/>
          </a:ln>
        </p:spPr>
        <p:txBody>
          <a:bodyPr>
            <a:spAutoFit/>
          </a:bodyPr>
          <a:lstStyle/>
          <a:p>
            <a:pPr algn="ctr"/>
            <a:r>
              <a:rPr lang="en-US"/>
              <a:t>Dr David Tarboton</a:t>
            </a:r>
          </a:p>
          <a:p>
            <a:pPr algn="ctr"/>
            <a:r>
              <a:rPr lang="en-US"/>
              <a:t>Students at Utah State University</a:t>
            </a:r>
          </a:p>
        </p:txBody>
      </p:sp>
      <p:sp>
        <p:nvSpPr>
          <p:cNvPr id="7173" name="Text Box 5"/>
          <p:cNvSpPr txBox="1">
            <a:spLocks noChangeArrowheads="1"/>
          </p:cNvSpPr>
          <p:nvPr/>
        </p:nvSpPr>
        <p:spPr bwMode="auto">
          <a:xfrm>
            <a:off x="3048000" y="5524500"/>
            <a:ext cx="3019425" cy="830263"/>
          </a:xfrm>
          <a:prstGeom prst="rect">
            <a:avLst/>
          </a:prstGeom>
          <a:solidFill>
            <a:schemeClr val="bg1">
              <a:alpha val="79999"/>
            </a:schemeClr>
          </a:solidFill>
          <a:ln w="9525">
            <a:noFill/>
            <a:miter lim="800000"/>
            <a:headEnd/>
            <a:tailEnd/>
          </a:ln>
        </p:spPr>
        <p:txBody>
          <a:bodyPr>
            <a:spAutoFit/>
          </a:bodyPr>
          <a:lstStyle/>
          <a:p>
            <a:pPr algn="ctr"/>
            <a:r>
              <a:rPr lang="en-US"/>
              <a:t>Dr David Maidment Students at UT Austin</a:t>
            </a:r>
          </a:p>
        </p:txBody>
      </p:sp>
      <p:sp>
        <p:nvSpPr>
          <p:cNvPr id="7174" name="Line 10"/>
          <p:cNvSpPr>
            <a:spLocks noChangeShapeType="1"/>
          </p:cNvSpPr>
          <p:nvPr/>
        </p:nvSpPr>
        <p:spPr bwMode="auto">
          <a:xfrm>
            <a:off x="2794000" y="3095625"/>
            <a:ext cx="1554163" cy="2174875"/>
          </a:xfrm>
          <a:prstGeom prst="line">
            <a:avLst/>
          </a:prstGeom>
          <a:noFill/>
          <a:ln w="76200">
            <a:solidFill>
              <a:srgbClr val="FF3300"/>
            </a:solidFill>
            <a:round/>
            <a:headEnd type="triangle" w="med" len="med"/>
            <a:tailEnd type="triangle" w="med" len="med"/>
          </a:ln>
        </p:spPr>
        <p:txBody>
          <a:bodyPr/>
          <a:lstStyle/>
          <a:p>
            <a:endParaRPr lang="en-US"/>
          </a:p>
        </p:txBody>
      </p:sp>
      <p:sp>
        <p:nvSpPr>
          <p:cNvPr id="7175" name="Line 11"/>
          <p:cNvSpPr>
            <a:spLocks noChangeShapeType="1"/>
          </p:cNvSpPr>
          <p:nvPr/>
        </p:nvSpPr>
        <p:spPr bwMode="auto">
          <a:xfrm>
            <a:off x="2874963" y="3005138"/>
            <a:ext cx="1574800" cy="295275"/>
          </a:xfrm>
          <a:prstGeom prst="line">
            <a:avLst/>
          </a:prstGeom>
          <a:noFill/>
          <a:ln w="76200">
            <a:solidFill>
              <a:srgbClr val="FF3300"/>
            </a:solidFill>
            <a:round/>
            <a:headEnd type="triangle" w="med" len="med"/>
            <a:tailEnd type="triangle" w="med" len="med"/>
          </a:ln>
        </p:spPr>
        <p:txBody>
          <a:bodyPr/>
          <a:lstStyle/>
          <a:p>
            <a:endParaRPr lang="en-US"/>
          </a:p>
        </p:txBody>
      </p:sp>
      <p:sp>
        <p:nvSpPr>
          <p:cNvPr id="7176" name="Line 12"/>
          <p:cNvSpPr>
            <a:spLocks noChangeShapeType="1"/>
          </p:cNvSpPr>
          <p:nvPr/>
        </p:nvSpPr>
        <p:spPr bwMode="auto">
          <a:xfrm flipH="1">
            <a:off x="4489450" y="3482975"/>
            <a:ext cx="163513" cy="1757363"/>
          </a:xfrm>
          <a:prstGeom prst="line">
            <a:avLst/>
          </a:prstGeom>
          <a:noFill/>
          <a:ln w="76200">
            <a:solidFill>
              <a:srgbClr val="FF3300"/>
            </a:solidFill>
            <a:round/>
            <a:headEnd type="triangle" w="med" len="med"/>
            <a:tailEnd type="triangle" w="med" len="med"/>
          </a:ln>
        </p:spPr>
        <p:txBody>
          <a:bodyPr/>
          <a:lstStyle/>
          <a:p>
            <a:endParaRPr lang="en-US"/>
          </a:p>
        </p:txBody>
      </p:sp>
      <p:sp>
        <p:nvSpPr>
          <p:cNvPr id="7177" name="Text Box 13"/>
          <p:cNvSpPr txBox="1">
            <a:spLocks noChangeArrowheads="1"/>
          </p:cNvSpPr>
          <p:nvPr/>
        </p:nvSpPr>
        <p:spPr bwMode="auto">
          <a:xfrm>
            <a:off x="4613275" y="1665288"/>
            <a:ext cx="3019425" cy="1200150"/>
          </a:xfrm>
          <a:prstGeom prst="rect">
            <a:avLst/>
          </a:prstGeom>
          <a:solidFill>
            <a:schemeClr val="bg1">
              <a:alpha val="79999"/>
            </a:schemeClr>
          </a:solidFill>
          <a:ln w="9525">
            <a:noFill/>
            <a:miter lim="800000"/>
            <a:headEnd/>
            <a:tailEnd/>
          </a:ln>
        </p:spPr>
        <p:txBody>
          <a:bodyPr>
            <a:spAutoFit/>
          </a:bodyPr>
          <a:lstStyle/>
          <a:p>
            <a:pPr algn="ctr"/>
            <a:r>
              <a:rPr lang="en-US"/>
              <a:t>Dr Ayse Irmak Students at University of Nebraska - Lincoln </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362200"/>
            <a:ext cx="142875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1" y="2606243"/>
            <a:ext cx="1066800" cy="118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0090" y="5240338"/>
            <a:ext cx="1139677" cy="133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0" y="4409342"/>
            <a:ext cx="1874175" cy="191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75028" y="6387584"/>
            <a:ext cx="4648260" cy="369332"/>
          </a:xfrm>
          <a:prstGeom prst="rect">
            <a:avLst/>
          </a:prstGeom>
          <a:noFill/>
        </p:spPr>
        <p:txBody>
          <a:bodyPr wrap="none" rtlCol="0">
            <a:spAutoFit/>
          </a:bodyPr>
          <a:lstStyle/>
          <a:p>
            <a:r>
              <a:rPr lang="en-US" dirty="0" smtClean="0">
                <a:solidFill>
                  <a:schemeClr val="tx2"/>
                </a:solidFill>
              </a:rPr>
              <a:t>…. GIS in Water Resources class taught each Fall</a:t>
            </a:r>
            <a:endParaRPr lang="en-US" dirty="0">
              <a:solidFill>
                <a:schemeClr val="tx2"/>
              </a:solidFill>
            </a:endParaRPr>
          </a:p>
        </p:txBody>
      </p:sp>
    </p:spTree>
    <p:extLst>
      <p:ext uri="{BB962C8B-B14F-4D97-AF65-F5344CB8AC3E}">
        <p14:creationId xmlns:p14="http://schemas.microsoft.com/office/powerpoint/2010/main" val="40511821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 World of Information is Opening …..</a:t>
            </a:r>
            <a:endParaRPr lang="en-US" sz="3200" dirty="0"/>
          </a:p>
        </p:txBody>
      </p:sp>
      <p:grpSp>
        <p:nvGrpSpPr>
          <p:cNvPr id="6" name="Group 5"/>
          <p:cNvGrpSpPr/>
          <p:nvPr/>
        </p:nvGrpSpPr>
        <p:grpSpPr>
          <a:xfrm>
            <a:off x="1743261" y="1222342"/>
            <a:ext cx="3558723" cy="1487438"/>
            <a:chOff x="1524000" y="1466081"/>
            <a:chExt cx="3558723" cy="1487438"/>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466081"/>
              <a:ext cx="2568123" cy="148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0" y="1905000"/>
              <a:ext cx="846707" cy="369332"/>
            </a:xfrm>
            <a:prstGeom prst="rect">
              <a:avLst/>
            </a:prstGeom>
          </p:spPr>
          <p:txBody>
            <a:bodyPr wrap="none">
              <a:spAutoFit/>
            </a:bodyPr>
            <a:lstStyle/>
            <a:p>
              <a:r>
                <a:rPr lang="en-US" dirty="0"/>
                <a:t>Mobile</a:t>
              </a:r>
            </a:p>
          </p:txBody>
        </p:sp>
      </p:grpSp>
      <p:grpSp>
        <p:nvGrpSpPr>
          <p:cNvPr id="30" name="Group 29"/>
          <p:cNvGrpSpPr/>
          <p:nvPr/>
        </p:nvGrpSpPr>
        <p:grpSpPr>
          <a:xfrm>
            <a:off x="2995417" y="3075792"/>
            <a:ext cx="2876731" cy="1790590"/>
            <a:chOff x="2995417" y="3075792"/>
            <a:chExt cx="2876731" cy="1790590"/>
          </a:xfrm>
        </p:grpSpPr>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5417" y="3075792"/>
              <a:ext cx="2876731" cy="142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3916260" y="4497050"/>
              <a:ext cx="1198470" cy="369332"/>
            </a:xfrm>
            <a:prstGeom prst="rect">
              <a:avLst/>
            </a:prstGeom>
          </p:spPr>
          <p:txBody>
            <a:bodyPr wrap="none">
              <a:spAutoFit/>
            </a:bodyPr>
            <a:lstStyle/>
            <a:p>
              <a:r>
                <a:rPr lang="en-US" dirty="0" smtClean="0"/>
                <a:t>Connected</a:t>
              </a:r>
              <a:endParaRPr lang="en-US" dirty="0"/>
            </a:p>
          </p:txBody>
        </p:sp>
      </p:grpSp>
      <p:grpSp>
        <p:nvGrpSpPr>
          <p:cNvPr id="33" name="Group 32"/>
          <p:cNvGrpSpPr/>
          <p:nvPr/>
        </p:nvGrpSpPr>
        <p:grpSpPr>
          <a:xfrm>
            <a:off x="6905361" y="3509819"/>
            <a:ext cx="1626431" cy="2357762"/>
            <a:chOff x="6905361" y="3509819"/>
            <a:chExt cx="1626431" cy="2357762"/>
          </a:xfrm>
        </p:grpSpPr>
        <p:sp>
          <p:nvSpPr>
            <p:cNvPr id="11" name="Rectangle 10"/>
            <p:cNvSpPr/>
            <p:nvPr/>
          </p:nvSpPr>
          <p:spPr>
            <a:xfrm>
              <a:off x="7169791" y="5498249"/>
              <a:ext cx="1127425" cy="369332"/>
            </a:xfrm>
            <a:prstGeom prst="rect">
              <a:avLst/>
            </a:prstGeom>
          </p:spPr>
          <p:txBody>
            <a:bodyPr wrap="none">
              <a:spAutoFit/>
            </a:bodyPr>
            <a:lstStyle/>
            <a:p>
              <a:r>
                <a:rPr lang="en-US" dirty="0"/>
                <a:t>Organized</a:t>
              </a:r>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361" y="3509819"/>
              <a:ext cx="1626431" cy="197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TextBox 23"/>
          <p:cNvSpPr txBox="1"/>
          <p:nvPr/>
        </p:nvSpPr>
        <p:spPr>
          <a:xfrm>
            <a:off x="3048000" y="6283693"/>
            <a:ext cx="4646400" cy="369332"/>
          </a:xfrm>
          <a:prstGeom prst="rect">
            <a:avLst/>
          </a:prstGeom>
          <a:noFill/>
        </p:spPr>
        <p:txBody>
          <a:bodyPr wrap="none" rtlCol="0">
            <a:spAutoFit/>
          </a:bodyPr>
          <a:lstStyle/>
          <a:p>
            <a:r>
              <a:rPr lang="en-US" dirty="0" smtClean="0">
                <a:solidFill>
                  <a:schemeClr val="tx2"/>
                </a:solidFill>
              </a:rPr>
              <a:t>…. How can we achieve this in water resources?</a:t>
            </a:r>
            <a:endParaRPr lang="en-US" dirty="0">
              <a:solidFill>
                <a:schemeClr val="tx2"/>
              </a:solidFill>
            </a:endParaRPr>
          </a:p>
        </p:txBody>
      </p:sp>
      <p:grpSp>
        <p:nvGrpSpPr>
          <p:cNvPr id="35" name="Group 34"/>
          <p:cNvGrpSpPr/>
          <p:nvPr/>
        </p:nvGrpSpPr>
        <p:grpSpPr>
          <a:xfrm>
            <a:off x="604144" y="2883801"/>
            <a:ext cx="1732026" cy="2162442"/>
            <a:chOff x="604144" y="2883801"/>
            <a:chExt cx="1732026" cy="2162442"/>
          </a:xfrm>
        </p:grpSpPr>
        <p:pic>
          <p:nvPicPr>
            <p:cNvPr id="2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144" y="2883801"/>
              <a:ext cx="1732026" cy="1770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947605" y="4676911"/>
              <a:ext cx="1151277" cy="369332"/>
            </a:xfrm>
            <a:prstGeom prst="rect">
              <a:avLst/>
            </a:prstGeom>
          </p:spPr>
          <p:txBody>
            <a:bodyPr wrap="none">
              <a:spAutoFit/>
            </a:bodyPr>
            <a:lstStyle/>
            <a:p>
              <a:r>
                <a:rPr lang="en-US" dirty="0" smtClean="0"/>
                <a:t>Accessible</a:t>
              </a:r>
              <a:endParaRPr lang="en-US" dirty="0"/>
            </a:p>
          </p:txBody>
        </p:sp>
      </p:grpSp>
      <p:grpSp>
        <p:nvGrpSpPr>
          <p:cNvPr id="3" name="Group 2"/>
          <p:cNvGrpSpPr/>
          <p:nvPr/>
        </p:nvGrpSpPr>
        <p:grpSpPr>
          <a:xfrm>
            <a:off x="1794557" y="4905970"/>
            <a:ext cx="4124042" cy="1208777"/>
            <a:chOff x="1657632" y="4905970"/>
            <a:chExt cx="4124042" cy="1208777"/>
          </a:xfrm>
        </p:grpSpPr>
        <p:sp>
          <p:nvSpPr>
            <p:cNvPr id="8" name="Rectangle 7"/>
            <p:cNvSpPr/>
            <p:nvPr/>
          </p:nvSpPr>
          <p:spPr>
            <a:xfrm>
              <a:off x="1657632" y="5325693"/>
              <a:ext cx="744114" cy="369332"/>
            </a:xfrm>
            <a:prstGeom prst="rect">
              <a:avLst/>
            </a:prstGeom>
          </p:spPr>
          <p:txBody>
            <a:bodyPr wrap="none">
              <a:spAutoFit/>
            </a:bodyPr>
            <a:lstStyle/>
            <a:p>
              <a:r>
                <a:rPr lang="en-US" dirty="0" smtClean="0"/>
                <a:t>Visual</a:t>
              </a:r>
              <a:endParaRPr lang="en-US" dirty="0"/>
            </a:p>
          </p:txBody>
        </p:sp>
        <p:pic>
          <p:nvPicPr>
            <p:cNvPr id="532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3861" y="4905970"/>
              <a:ext cx="3047813" cy="1208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5819853" y="1431238"/>
            <a:ext cx="2314497" cy="1466850"/>
            <a:chOff x="5819853" y="1431238"/>
            <a:chExt cx="2314497" cy="1466850"/>
          </a:xfrm>
        </p:grpSpPr>
        <p:sp>
          <p:nvSpPr>
            <p:cNvPr id="20" name="Rectangle 19"/>
            <p:cNvSpPr/>
            <p:nvPr/>
          </p:nvSpPr>
          <p:spPr>
            <a:xfrm>
              <a:off x="5819853" y="1879384"/>
              <a:ext cx="790601" cy="369332"/>
            </a:xfrm>
            <a:prstGeom prst="rect">
              <a:avLst/>
            </a:prstGeom>
          </p:spPr>
          <p:txBody>
            <a:bodyPr wrap="none">
              <a:spAutoFit/>
            </a:bodyPr>
            <a:lstStyle/>
            <a:p>
              <a:r>
                <a:rPr lang="en-US" dirty="0" smtClean="0"/>
                <a:t>Global</a:t>
              </a:r>
              <a:endParaRPr lang="en-US" dirty="0"/>
            </a:p>
          </p:txBody>
        </p:sp>
        <p:pic>
          <p:nvPicPr>
            <p:cNvPr id="542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1431238"/>
              <a:ext cx="14287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4143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l" eaLnBrk="1" hangingPunct="1"/>
            <a:r>
              <a:rPr lang="en-US" sz="2800" b="1" dirty="0" smtClean="0"/>
              <a:t>We need a new GIS definition</a:t>
            </a:r>
          </a:p>
        </p:txBody>
      </p:sp>
      <p:sp>
        <p:nvSpPr>
          <p:cNvPr id="7171" name="Rectangle 3"/>
          <p:cNvSpPr>
            <a:spLocks noGrp="1" noChangeArrowheads="1"/>
          </p:cNvSpPr>
          <p:nvPr>
            <p:ph idx="1"/>
          </p:nvPr>
        </p:nvSpPr>
        <p:spPr/>
        <p:txBody>
          <a:bodyPr rtlCol="0">
            <a:normAutofit/>
          </a:bodyPr>
          <a:lstStyle/>
          <a:p>
            <a:pPr eaLnBrk="1" fontAlgn="auto" hangingPunct="1">
              <a:spcAft>
                <a:spcPts val="0"/>
              </a:spcAft>
              <a:buFont typeface="Arial" pitchFamily="34" charset="0"/>
              <a:buChar char="•"/>
              <a:defRPr/>
            </a:pPr>
            <a:r>
              <a:rPr lang="en-US" sz="1800" dirty="0" smtClean="0"/>
              <a:t>“All capabilities aside, GIS is an incredibly difficult program to use . . .”</a:t>
            </a:r>
          </a:p>
          <a:p>
            <a:pPr eaLnBrk="1" fontAlgn="auto" hangingPunct="1">
              <a:spcAft>
                <a:spcPts val="0"/>
              </a:spcAft>
              <a:buFont typeface="Arial" pitchFamily="34" charset="0"/>
              <a:buChar char="•"/>
              <a:defRPr/>
            </a:pPr>
            <a:r>
              <a:rPr lang="en-US" sz="1800" dirty="0" smtClean="0"/>
              <a:t>“. . . Many </a:t>
            </a:r>
            <a:r>
              <a:rPr lang="en-US" sz="1800" dirty="0"/>
              <a:t>who would like to use GIS open the program on their computers expecting a map to materialize before their eyes. But this is not the case. GIS itself is devoid of data — everything, from the data points to the maps, must be supplied by the user</a:t>
            </a:r>
            <a:r>
              <a:rPr lang="en-US" sz="1800" dirty="0" smtClean="0"/>
              <a:t>.”</a:t>
            </a:r>
          </a:p>
          <a:p>
            <a:pPr marL="0" indent="0" algn="r" eaLnBrk="1" fontAlgn="auto" hangingPunct="1">
              <a:spcAft>
                <a:spcPts val="0"/>
              </a:spcAft>
              <a:buFont typeface="Arial" pitchFamily="34" charset="0"/>
              <a:buNone/>
              <a:defRPr/>
            </a:pPr>
            <a:r>
              <a:rPr lang="en-US" sz="1400" dirty="0" smtClean="0">
                <a:solidFill>
                  <a:schemeClr val="tx2">
                    <a:lumMod val="75000"/>
                  </a:schemeClr>
                </a:solidFill>
                <a:hlinkClick r:id="rId3"/>
              </a:rPr>
              <a:t>Yale Daily News, Oct 21, 2011</a:t>
            </a:r>
            <a:endParaRPr lang="en-US" sz="1400" dirty="0">
              <a:solidFill>
                <a:schemeClr val="tx2">
                  <a:lumMod val="75000"/>
                </a:schemeClr>
              </a:solidFill>
            </a:endParaRPr>
          </a:p>
          <a:p>
            <a:pPr eaLnBrk="1" fontAlgn="auto" hangingPunct="1">
              <a:spcAft>
                <a:spcPts val="0"/>
              </a:spcAft>
              <a:buFont typeface="Arial" pitchFamily="34" charset="0"/>
              <a:buChar char="•"/>
              <a:defRPr/>
            </a:pPr>
            <a:endParaRPr lang="en-US" sz="1800" b="1" dirty="0" smtClean="0"/>
          </a:p>
        </p:txBody>
      </p:sp>
      <p:sp>
        <p:nvSpPr>
          <p:cNvPr id="2" name="TextBox 1"/>
          <p:cNvSpPr txBox="1"/>
          <p:nvPr/>
        </p:nvSpPr>
        <p:spPr>
          <a:xfrm>
            <a:off x="1447800" y="5867400"/>
            <a:ext cx="6934200" cy="400050"/>
          </a:xfrm>
          <a:prstGeom prst="rect">
            <a:avLst/>
          </a:prstGeom>
          <a:noFill/>
        </p:spPr>
        <p:txBody>
          <a:bodyPr>
            <a:spAutoFit/>
          </a:bodyPr>
          <a:lstStyle/>
          <a:p>
            <a:pPr defTabSz="457200">
              <a:defRPr/>
            </a:pPr>
            <a:r>
              <a:rPr lang="en-US" sz="2000" i="1" dirty="0">
                <a:solidFill>
                  <a:srgbClr val="FFFF96">
                    <a:lumMod val="75000"/>
                  </a:srgbClr>
                </a:solidFill>
              </a:rPr>
              <a:t>We must overcome the status quo</a:t>
            </a:r>
          </a:p>
        </p:txBody>
      </p:sp>
    </p:spTree>
    <p:extLst>
      <p:ext uri="{BB962C8B-B14F-4D97-AF65-F5344CB8AC3E}">
        <p14:creationId xmlns:p14="http://schemas.microsoft.com/office/powerpoint/2010/main" val="395086891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ESRI is doing</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71600"/>
            <a:ext cx="7440085" cy="505206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43000" y="4648200"/>
            <a:ext cx="3200400" cy="1371600"/>
          </a:xfrm>
          <a:prstGeom prst="rect">
            <a:avLst/>
          </a:prstGeom>
          <a:noFill/>
          <a:effectLst/>
        </p:spPr>
        <p:txBody>
          <a:bodyPr wrap="none" lIns="0" tIns="0" rIns="0" bIns="0" rtlCol="0">
            <a:noAutofit/>
          </a:bodyPr>
          <a:lstStyle/>
          <a:p>
            <a:pPr algn="ctr" eaLnBrk="0" hangingPunct="0">
              <a:lnSpc>
                <a:spcPts val="1800"/>
              </a:lnSpc>
            </a:pPr>
            <a:r>
              <a:rPr lang="en-US" sz="2800" b="1" dirty="0" smtClean="0">
                <a:solidFill>
                  <a:schemeClr val="bg1"/>
                </a:solidFill>
              </a:rPr>
              <a:t>Maps and Apps</a:t>
            </a:r>
          </a:p>
          <a:p>
            <a:pPr algn="ctr" eaLnBrk="0" hangingPunct="0">
              <a:lnSpc>
                <a:spcPts val="1800"/>
              </a:lnSpc>
            </a:pPr>
            <a:r>
              <a:rPr lang="en-US" sz="2800" b="1" dirty="0" smtClean="0">
                <a:solidFill>
                  <a:schemeClr val="bg1"/>
                </a:solidFill>
              </a:rPr>
              <a:t> </a:t>
            </a:r>
          </a:p>
          <a:p>
            <a:pPr algn="ctr" eaLnBrk="0" hangingPunct="0">
              <a:lnSpc>
                <a:spcPts val="1800"/>
              </a:lnSpc>
            </a:pPr>
            <a:r>
              <a:rPr lang="en-US" sz="2800" b="1" dirty="0" smtClean="0">
                <a:solidFill>
                  <a:schemeClr val="bg1"/>
                </a:solidFill>
              </a:rPr>
              <a:t>on the </a:t>
            </a:r>
            <a:r>
              <a:rPr lang="en-US" sz="2800" b="1" dirty="0" err="1" smtClean="0">
                <a:solidFill>
                  <a:schemeClr val="bg1"/>
                </a:solidFill>
              </a:rPr>
              <a:t>web</a:t>
            </a:r>
            <a:r>
              <a:rPr lang="en-US" sz="2800" b="1" dirty="0" err="1" smtClean="0"/>
              <a:t>l</a:t>
            </a:r>
            <a:endParaRPr lang="en-US" sz="2800" b="1" dirty="0" smtClean="0"/>
          </a:p>
        </p:txBody>
      </p:sp>
    </p:spTree>
    <p:extLst>
      <p:ext uri="{BB962C8B-B14F-4D97-AF65-F5344CB8AC3E}">
        <p14:creationId xmlns:p14="http://schemas.microsoft.com/office/powerpoint/2010/main" val="84652841"/>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ArcGIS Online</a:t>
            </a:r>
            <a:endParaRPr lang="en-US" dirty="0"/>
          </a:p>
        </p:txBody>
      </p:sp>
      <p:pic>
        <p:nvPicPr>
          <p:cNvPr id="52226" name="Picture 2"/>
          <p:cNvPicPr>
            <a:picLocks noChangeAspect="1" noChangeArrowheads="1"/>
          </p:cNvPicPr>
          <p:nvPr/>
        </p:nvPicPr>
        <p:blipFill>
          <a:blip r:embed="rId2" cstate="print"/>
          <a:srcRect/>
          <a:stretch>
            <a:fillRect/>
          </a:stretch>
        </p:blipFill>
        <p:spPr bwMode="auto">
          <a:xfrm>
            <a:off x="28575" y="1447800"/>
            <a:ext cx="9115425" cy="4410075"/>
          </a:xfrm>
          <a:prstGeom prst="rect">
            <a:avLst/>
          </a:prstGeom>
          <a:noFill/>
          <a:ln w="9525">
            <a:solidFill>
              <a:schemeClr val="accent1"/>
            </a:solidFill>
            <a:miter lim="800000"/>
            <a:headEnd/>
            <a:tailEnd/>
          </a:ln>
        </p:spPr>
      </p:pic>
      <p:sp>
        <p:nvSpPr>
          <p:cNvPr id="4" name="TextBox 3"/>
          <p:cNvSpPr txBox="1"/>
          <p:nvPr/>
        </p:nvSpPr>
        <p:spPr>
          <a:xfrm>
            <a:off x="1371600" y="6096000"/>
            <a:ext cx="7567328" cy="461665"/>
          </a:xfrm>
          <a:prstGeom prst="rect">
            <a:avLst/>
          </a:prstGeom>
          <a:noFill/>
        </p:spPr>
        <p:txBody>
          <a:bodyPr wrap="none" rtlCol="0">
            <a:spAutoFit/>
          </a:bodyPr>
          <a:lstStyle/>
          <a:p>
            <a:r>
              <a:rPr lang="en-US" sz="2400" dirty="0" smtClean="0"/>
              <a:t>…. is making map information globally and freely accessible</a:t>
            </a:r>
            <a:endParaRPr lang="en-US" sz="2400" dirty="0"/>
          </a:p>
        </p:txBody>
      </p:sp>
    </p:spTree>
    <p:extLst>
      <p:ext uri="{BB962C8B-B14F-4D97-AF65-F5344CB8AC3E}">
        <p14:creationId xmlns:p14="http://schemas.microsoft.com/office/powerpoint/2010/main" val="25102935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724400" y="1143001"/>
            <a:ext cx="4267200" cy="5097370"/>
          </a:xfrm>
          <a:prstGeom prst="rect">
            <a:avLst/>
          </a:prstGeom>
          <a:solidFill>
            <a:schemeClr val="bg1"/>
          </a:solidFill>
          <a:ln>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974" y="2121932"/>
            <a:ext cx="1950011" cy="365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225696" y="1752600"/>
            <a:ext cx="1648400" cy="369332"/>
          </a:xfrm>
          <a:prstGeom prst="rect">
            <a:avLst/>
          </a:prstGeom>
          <a:noFill/>
        </p:spPr>
        <p:txBody>
          <a:bodyPr wrap="none" rtlCol="0">
            <a:spAutoFit/>
          </a:bodyPr>
          <a:lstStyle/>
          <a:p>
            <a:r>
              <a:rPr lang="en-US" b="1" dirty="0" smtClean="0">
                <a:solidFill>
                  <a:srgbClr val="002060"/>
                </a:solidFill>
              </a:rPr>
              <a:t>20 Zoom Levels</a:t>
            </a:r>
            <a:endParaRPr lang="en-US" b="1" dirty="0">
              <a:solidFill>
                <a:srgbClr val="002060"/>
              </a:solidFill>
            </a:endParaRPr>
          </a:p>
        </p:txBody>
      </p:sp>
      <p:sp>
        <p:nvSpPr>
          <p:cNvPr id="8" name="TextBox 7"/>
          <p:cNvSpPr txBox="1"/>
          <p:nvPr/>
        </p:nvSpPr>
        <p:spPr>
          <a:xfrm>
            <a:off x="5122984" y="1314071"/>
            <a:ext cx="3557192" cy="461665"/>
          </a:xfrm>
          <a:prstGeom prst="rect">
            <a:avLst/>
          </a:prstGeom>
          <a:noFill/>
        </p:spPr>
        <p:txBody>
          <a:bodyPr wrap="none" rtlCol="0">
            <a:spAutoFit/>
          </a:bodyPr>
          <a:lstStyle/>
          <a:p>
            <a:r>
              <a:rPr lang="en-US" sz="2400" b="1" dirty="0" smtClean="0">
                <a:solidFill>
                  <a:schemeClr val="tx2"/>
                </a:solidFill>
              </a:rPr>
              <a:t>Map Scales for Image Tiles</a:t>
            </a:r>
            <a:endParaRPr lang="en-US" sz="2400" b="1" dirty="0">
              <a:solidFill>
                <a:schemeClr val="tx2"/>
              </a:solidFill>
            </a:endParaRPr>
          </a:p>
        </p:txBody>
      </p:sp>
      <p:cxnSp>
        <p:nvCxnSpPr>
          <p:cNvPr id="10" name="Straight Arrow Connector 9"/>
          <p:cNvCxnSpPr/>
          <p:nvPr/>
        </p:nvCxnSpPr>
        <p:spPr>
          <a:xfrm>
            <a:off x="7065313" y="5696107"/>
            <a:ext cx="259789"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062098" y="2527973"/>
            <a:ext cx="259789"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306946" y="2329406"/>
            <a:ext cx="1608454" cy="523220"/>
          </a:xfrm>
          <a:prstGeom prst="rect">
            <a:avLst/>
          </a:prstGeom>
          <a:noFill/>
        </p:spPr>
        <p:txBody>
          <a:bodyPr wrap="none" rtlCol="0">
            <a:spAutoFit/>
          </a:bodyPr>
          <a:lstStyle/>
          <a:p>
            <a:r>
              <a:rPr lang="en-US" sz="1400" dirty="0" smtClean="0"/>
              <a:t>1 Pixel = 1.40624 °</a:t>
            </a:r>
          </a:p>
          <a:p>
            <a:r>
              <a:rPr lang="en-US" sz="1400" dirty="0" smtClean="0"/>
              <a:t>~ 4.9km at Equator </a:t>
            </a:r>
            <a:endParaRPr lang="en-US" sz="1400" dirty="0"/>
          </a:p>
        </p:txBody>
      </p:sp>
      <p:sp>
        <p:nvSpPr>
          <p:cNvPr id="33" name="TextBox 32"/>
          <p:cNvSpPr txBox="1"/>
          <p:nvPr/>
        </p:nvSpPr>
        <p:spPr>
          <a:xfrm>
            <a:off x="7264585" y="5453606"/>
            <a:ext cx="1611403" cy="523220"/>
          </a:xfrm>
          <a:prstGeom prst="rect">
            <a:avLst/>
          </a:prstGeom>
          <a:noFill/>
        </p:spPr>
        <p:txBody>
          <a:bodyPr wrap="none" rtlCol="0">
            <a:spAutoFit/>
          </a:bodyPr>
          <a:lstStyle/>
          <a:p>
            <a:r>
              <a:rPr lang="en-US" sz="1400" dirty="0" smtClean="0"/>
              <a:t>1 Pixel = 0.000003 °</a:t>
            </a:r>
          </a:p>
          <a:p>
            <a:r>
              <a:rPr lang="en-US" sz="1400" dirty="0" smtClean="0"/>
              <a:t>~ 30cm at Equator </a:t>
            </a:r>
            <a:endParaRPr lang="en-US" sz="1400" dirty="0"/>
          </a:p>
        </p:txBody>
      </p:sp>
      <p:pic>
        <p:nvPicPr>
          <p:cNvPr id="1036"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5902" y="409727"/>
            <a:ext cx="944771" cy="35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07" y="376154"/>
            <a:ext cx="2351728" cy="420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1" name="Straight Arrow Connector 40"/>
          <p:cNvCxnSpPr/>
          <p:nvPr/>
        </p:nvCxnSpPr>
        <p:spPr>
          <a:xfrm>
            <a:off x="7028525" y="3857174"/>
            <a:ext cx="259789"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227797" y="3614673"/>
            <a:ext cx="1573188" cy="523220"/>
          </a:xfrm>
          <a:prstGeom prst="rect">
            <a:avLst/>
          </a:prstGeom>
          <a:noFill/>
        </p:spPr>
        <p:txBody>
          <a:bodyPr wrap="none" rtlCol="0">
            <a:spAutoFit/>
          </a:bodyPr>
          <a:lstStyle/>
          <a:p>
            <a:r>
              <a:rPr lang="en-US" sz="1400" dirty="0" smtClean="0"/>
              <a:t>1 Pixel = 0.00549 °</a:t>
            </a:r>
          </a:p>
          <a:p>
            <a:r>
              <a:rPr lang="en-US" sz="1400" dirty="0" smtClean="0"/>
              <a:t>~ 612m at Equator </a:t>
            </a:r>
            <a:endParaRPr lang="en-US" sz="1400" dirty="0"/>
          </a:p>
        </p:txBody>
      </p:sp>
      <p:pic>
        <p:nvPicPr>
          <p:cNvPr id="103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498" y="855389"/>
            <a:ext cx="797742" cy="326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266012"/>
            <a:ext cx="1996062" cy="75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50"/>
          <p:cNvSpPr/>
          <p:nvPr/>
        </p:nvSpPr>
        <p:spPr>
          <a:xfrm>
            <a:off x="762001" y="1371600"/>
            <a:ext cx="3657600" cy="2243073"/>
          </a:xfrm>
          <a:prstGeom prst="rect">
            <a:avLst/>
          </a:prstGeom>
          <a:solidFill>
            <a:schemeClr val="bg1"/>
          </a:solidFill>
          <a:ln>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2" name="Picture 4" descr="http://farm5.staticflickr.com/4032/4683582882_f5f3ef291f.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1827" y="2113625"/>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2333" y="2007391"/>
            <a:ext cx="1814512" cy="134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a:xfrm>
            <a:off x="1048375" y="1555184"/>
            <a:ext cx="2990225" cy="369332"/>
          </a:xfrm>
          <a:prstGeom prst="rect">
            <a:avLst/>
          </a:prstGeom>
          <a:noFill/>
        </p:spPr>
        <p:txBody>
          <a:bodyPr wrap="square" rtlCol="0">
            <a:spAutoFit/>
          </a:bodyPr>
          <a:lstStyle/>
          <a:p>
            <a:r>
              <a:rPr lang="en-US" dirty="0" smtClean="0"/>
              <a:t>Decimal Degree           Pixel</a:t>
            </a:r>
          </a:p>
        </p:txBody>
      </p:sp>
      <p:cxnSp>
        <p:nvCxnSpPr>
          <p:cNvPr id="55" name="Straight Arrow Connector 54"/>
          <p:cNvCxnSpPr/>
          <p:nvPr/>
        </p:nvCxnSpPr>
        <p:spPr>
          <a:xfrm>
            <a:off x="2673663" y="1739850"/>
            <a:ext cx="457200" cy="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nvGrpSpPr>
          <p:cNvPr id="2" name="Group 1"/>
          <p:cNvGrpSpPr/>
          <p:nvPr/>
        </p:nvGrpSpPr>
        <p:grpSpPr>
          <a:xfrm>
            <a:off x="232733" y="3827361"/>
            <a:ext cx="4441013" cy="2676848"/>
            <a:chOff x="533400" y="1143000"/>
            <a:chExt cx="8327214" cy="5225534"/>
          </a:xfrm>
        </p:grpSpPr>
        <p:pic>
          <p:nvPicPr>
            <p:cNvPr id="4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1143000"/>
              <a:ext cx="5581650" cy="4833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78864" y="1672709"/>
              <a:ext cx="638175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1916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228600" y="6324600"/>
            <a:ext cx="7315200" cy="34290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tx2"/>
                </a:solidFill>
                <a:effectLst/>
                <a:uLnTx/>
                <a:uFillTx/>
                <a:latin typeface="+mn-lt"/>
                <a:ea typeface="+mn-ea"/>
                <a:cs typeface="+mn-cs"/>
              </a:rPr>
              <a:t>Tiled base map synthesizing information across map scales</a:t>
            </a:r>
            <a:endParaRPr kumimoji="0" lang="en-US" sz="2000" b="0" i="0" u="none" strike="noStrike" kern="1200" cap="none" spc="0" normalizeH="0" baseline="0" noProof="0" dirty="0">
              <a:ln>
                <a:noFill/>
              </a:ln>
              <a:solidFill>
                <a:schemeClr val="tx2"/>
              </a:solidFill>
              <a:effectLst/>
              <a:uLnTx/>
              <a:uFillTx/>
              <a:latin typeface="+mn-lt"/>
              <a:ea typeface="+mn-ea"/>
              <a:cs typeface="+mn-cs"/>
            </a:endParaRPr>
          </a:p>
        </p:txBody>
      </p:sp>
      <p:grpSp>
        <p:nvGrpSpPr>
          <p:cNvPr id="4" name="Group 14"/>
          <p:cNvGrpSpPr/>
          <p:nvPr/>
        </p:nvGrpSpPr>
        <p:grpSpPr>
          <a:xfrm>
            <a:off x="981442" y="1772530"/>
            <a:ext cx="5309159" cy="2096085"/>
            <a:chOff x="981442" y="1772530"/>
            <a:chExt cx="5309159" cy="2096085"/>
          </a:xfrm>
        </p:grpSpPr>
        <p:pic>
          <p:nvPicPr>
            <p:cNvPr id="5" name="Picture 3"/>
            <p:cNvPicPr>
              <a:picLocks noChangeAspect="1" noChangeArrowheads="1"/>
            </p:cNvPicPr>
            <p:nvPr/>
          </p:nvPicPr>
          <p:blipFill>
            <a:blip r:embed="rId2" cstate="print"/>
            <a:srcRect/>
            <a:stretch>
              <a:fillRect/>
            </a:stretch>
          </p:blipFill>
          <p:spPr bwMode="auto">
            <a:xfrm>
              <a:off x="981442" y="1785938"/>
              <a:ext cx="3748819" cy="2082677"/>
            </a:xfrm>
            <a:prstGeom prst="rect">
              <a:avLst/>
            </a:prstGeom>
            <a:noFill/>
            <a:ln w="9525" cap="flat" cmpd="sng" algn="ctr">
              <a:solidFill>
                <a:schemeClr val="accent1"/>
              </a:solidFill>
              <a:prstDash val="solid"/>
              <a:miter lim="800000"/>
              <a:headEnd/>
              <a:tailEnd/>
            </a:ln>
          </p:spPr>
        </p:pic>
        <p:sp>
          <p:nvSpPr>
            <p:cNvPr id="6" name="TextBox 5"/>
            <p:cNvSpPr txBox="1"/>
            <p:nvPr/>
          </p:nvSpPr>
          <p:spPr>
            <a:xfrm>
              <a:off x="5554630" y="1772530"/>
              <a:ext cx="735971" cy="307777"/>
            </a:xfrm>
            <a:prstGeom prst="rect">
              <a:avLst/>
            </a:prstGeom>
            <a:noFill/>
          </p:spPr>
          <p:txBody>
            <a:bodyPr wrap="none" lIns="0" tIns="0" rIns="0" bIns="0" rtlCol="0">
              <a:spAutoFit/>
            </a:bodyPr>
            <a:lstStyle/>
            <a:p>
              <a:r>
                <a:rPr lang="en-US" sz="2000" dirty="0" smtClean="0">
                  <a:solidFill>
                    <a:schemeClr val="tx2"/>
                  </a:solidFill>
                  <a:latin typeface="Arial" charset="0"/>
                  <a:ea typeface="ＭＳ Ｐゴシック" pitchFamily="34" charset="-128"/>
                  <a:cs typeface="Arial" pitchFamily="34" charset="0"/>
                  <a:sym typeface="Arial" pitchFamily="26" charset="0"/>
                </a:rPr>
                <a:t>World </a:t>
              </a:r>
              <a:endParaRPr lang="en-US" sz="2000" dirty="0">
                <a:solidFill>
                  <a:schemeClr val="tx2"/>
                </a:solidFill>
                <a:latin typeface="Arial" charset="0"/>
                <a:ea typeface="ＭＳ Ｐゴシック" pitchFamily="34" charset="-128"/>
                <a:cs typeface="Arial" pitchFamily="34" charset="0"/>
                <a:sym typeface="Arial" pitchFamily="26" charset="0"/>
              </a:endParaRPr>
            </a:p>
          </p:txBody>
        </p:sp>
      </p:grpSp>
      <p:grpSp>
        <p:nvGrpSpPr>
          <p:cNvPr id="7" name="Group 15"/>
          <p:cNvGrpSpPr/>
          <p:nvPr/>
        </p:nvGrpSpPr>
        <p:grpSpPr>
          <a:xfrm>
            <a:off x="1792480" y="2222693"/>
            <a:ext cx="5726791" cy="2082020"/>
            <a:chOff x="1792480" y="2222693"/>
            <a:chExt cx="5726791" cy="2082020"/>
          </a:xfrm>
        </p:grpSpPr>
        <p:pic>
          <p:nvPicPr>
            <p:cNvPr id="8" name="Picture 2"/>
            <p:cNvPicPr>
              <a:picLocks noChangeAspect="1" noChangeArrowheads="1"/>
            </p:cNvPicPr>
            <p:nvPr/>
          </p:nvPicPr>
          <p:blipFill>
            <a:blip r:embed="rId3" cstate="print"/>
            <a:srcRect/>
            <a:stretch>
              <a:fillRect/>
            </a:stretch>
          </p:blipFill>
          <p:spPr bwMode="auto">
            <a:xfrm>
              <a:off x="1792480" y="2222693"/>
              <a:ext cx="3713762" cy="2082020"/>
            </a:xfrm>
            <a:prstGeom prst="rect">
              <a:avLst/>
            </a:prstGeom>
            <a:noFill/>
            <a:ln w="9525" cap="flat" cmpd="sng" algn="ctr">
              <a:solidFill>
                <a:schemeClr val="accent1"/>
              </a:solidFill>
              <a:prstDash val="solid"/>
              <a:miter lim="800000"/>
              <a:headEnd/>
              <a:tailEnd/>
            </a:ln>
          </p:spPr>
        </p:pic>
        <p:sp>
          <p:nvSpPr>
            <p:cNvPr id="9" name="TextBox 8"/>
            <p:cNvSpPr txBox="1"/>
            <p:nvPr/>
          </p:nvSpPr>
          <p:spPr>
            <a:xfrm>
              <a:off x="5909856" y="2262555"/>
              <a:ext cx="1609415" cy="307777"/>
            </a:xfrm>
            <a:prstGeom prst="rect">
              <a:avLst/>
            </a:prstGeom>
            <a:noFill/>
          </p:spPr>
          <p:txBody>
            <a:bodyPr wrap="none" lIns="0" tIns="0" rIns="0" bIns="0" rtlCol="0">
              <a:spAutoFit/>
            </a:bodyPr>
            <a:lstStyle/>
            <a:p>
              <a:r>
                <a:rPr lang="en-US" sz="2000" dirty="0" smtClean="0">
                  <a:solidFill>
                    <a:schemeClr val="tx2"/>
                  </a:solidFill>
                  <a:latin typeface="Arial" charset="0"/>
                  <a:ea typeface="ＭＳ Ｐゴシック" pitchFamily="34" charset="-128"/>
                  <a:cs typeface="Arial" pitchFamily="34" charset="0"/>
                  <a:sym typeface="Arial" pitchFamily="26" charset="0"/>
                </a:rPr>
                <a:t>United States </a:t>
              </a:r>
              <a:endParaRPr lang="en-US" sz="2000" dirty="0">
                <a:solidFill>
                  <a:schemeClr val="tx2"/>
                </a:solidFill>
                <a:latin typeface="Arial" charset="0"/>
                <a:ea typeface="ＭＳ Ｐゴシック" pitchFamily="34" charset="-128"/>
                <a:cs typeface="Arial" pitchFamily="34" charset="0"/>
                <a:sym typeface="Arial" pitchFamily="26" charset="0"/>
              </a:endParaRPr>
            </a:p>
          </p:txBody>
        </p:sp>
      </p:grpSp>
      <p:grpSp>
        <p:nvGrpSpPr>
          <p:cNvPr id="10" name="Group 16"/>
          <p:cNvGrpSpPr/>
          <p:nvPr/>
        </p:nvGrpSpPr>
        <p:grpSpPr>
          <a:xfrm>
            <a:off x="2729133" y="2710378"/>
            <a:ext cx="4609275" cy="2338604"/>
            <a:chOff x="2729133" y="2710378"/>
            <a:chExt cx="4609275" cy="2338604"/>
          </a:xfrm>
        </p:grpSpPr>
        <p:pic>
          <p:nvPicPr>
            <p:cNvPr id="11" name="Picture 4"/>
            <p:cNvPicPr>
              <a:picLocks noChangeAspect="1" noChangeArrowheads="1"/>
            </p:cNvPicPr>
            <p:nvPr/>
          </p:nvPicPr>
          <p:blipFill>
            <a:blip r:embed="rId4" cstate="print"/>
            <a:srcRect/>
            <a:stretch>
              <a:fillRect/>
            </a:stretch>
          </p:blipFill>
          <p:spPr bwMode="auto">
            <a:xfrm>
              <a:off x="2729133" y="2721800"/>
              <a:ext cx="3108960" cy="2327182"/>
            </a:xfrm>
            <a:prstGeom prst="rect">
              <a:avLst/>
            </a:prstGeom>
            <a:noFill/>
            <a:ln w="9525" cap="flat" cmpd="sng" algn="ctr">
              <a:solidFill>
                <a:schemeClr val="accent1"/>
              </a:solidFill>
              <a:prstDash val="solid"/>
              <a:miter lim="800000"/>
              <a:headEnd/>
              <a:tailEnd/>
            </a:ln>
          </p:spPr>
        </p:pic>
        <p:sp>
          <p:nvSpPr>
            <p:cNvPr id="12" name="TextBox 11"/>
            <p:cNvSpPr txBox="1"/>
            <p:nvPr/>
          </p:nvSpPr>
          <p:spPr>
            <a:xfrm>
              <a:off x="6597371" y="2710378"/>
              <a:ext cx="741037" cy="307777"/>
            </a:xfrm>
            <a:prstGeom prst="rect">
              <a:avLst/>
            </a:prstGeom>
            <a:noFill/>
          </p:spPr>
          <p:txBody>
            <a:bodyPr wrap="none" lIns="0" tIns="0" rIns="0" bIns="0" rtlCol="0">
              <a:spAutoFit/>
            </a:bodyPr>
            <a:lstStyle/>
            <a:p>
              <a:r>
                <a:rPr lang="en-US" sz="2000" dirty="0" smtClean="0">
                  <a:solidFill>
                    <a:schemeClr val="tx2"/>
                  </a:solidFill>
                  <a:latin typeface="Arial" charset="0"/>
                  <a:ea typeface="ＭＳ Ｐゴシック" pitchFamily="34" charset="-128"/>
                  <a:cs typeface="Arial" pitchFamily="34" charset="0"/>
                  <a:sym typeface="Arial" pitchFamily="26" charset="0"/>
                </a:rPr>
                <a:t>Texas </a:t>
              </a:r>
              <a:endParaRPr lang="en-US" sz="2000" dirty="0">
                <a:solidFill>
                  <a:schemeClr val="tx2"/>
                </a:solidFill>
                <a:latin typeface="Arial" charset="0"/>
                <a:ea typeface="ＭＳ Ｐゴシック" pitchFamily="34" charset="-128"/>
                <a:cs typeface="Arial" pitchFamily="34" charset="0"/>
                <a:sym typeface="Arial" pitchFamily="26" charset="0"/>
              </a:endParaRPr>
            </a:p>
          </p:txBody>
        </p:sp>
      </p:grpSp>
      <p:grpSp>
        <p:nvGrpSpPr>
          <p:cNvPr id="13" name="Group 17"/>
          <p:cNvGrpSpPr/>
          <p:nvPr/>
        </p:nvGrpSpPr>
        <p:grpSpPr>
          <a:xfrm>
            <a:off x="3727938" y="3172267"/>
            <a:ext cx="4063274" cy="2365055"/>
            <a:chOff x="3727938" y="3172267"/>
            <a:chExt cx="4063274" cy="2365055"/>
          </a:xfrm>
        </p:grpSpPr>
        <p:pic>
          <p:nvPicPr>
            <p:cNvPr id="14" name="Picture 6"/>
            <p:cNvPicPr>
              <a:picLocks noChangeAspect="1" noChangeArrowheads="1"/>
            </p:cNvPicPr>
            <p:nvPr/>
          </p:nvPicPr>
          <p:blipFill>
            <a:blip r:embed="rId5" cstate="print"/>
            <a:srcRect/>
            <a:stretch>
              <a:fillRect/>
            </a:stretch>
          </p:blipFill>
          <p:spPr bwMode="auto">
            <a:xfrm>
              <a:off x="3727938" y="3184401"/>
              <a:ext cx="2956853" cy="2352921"/>
            </a:xfrm>
            <a:prstGeom prst="rect">
              <a:avLst/>
            </a:prstGeom>
            <a:noFill/>
            <a:ln w="9525" cap="flat" cmpd="sng" algn="ctr">
              <a:solidFill>
                <a:schemeClr val="accent1"/>
              </a:solidFill>
              <a:prstDash val="solid"/>
              <a:miter lim="800000"/>
              <a:headEnd/>
              <a:tailEnd/>
            </a:ln>
          </p:spPr>
        </p:pic>
        <p:sp>
          <p:nvSpPr>
            <p:cNvPr id="15" name="TextBox 14"/>
            <p:cNvSpPr txBox="1"/>
            <p:nvPr/>
          </p:nvSpPr>
          <p:spPr>
            <a:xfrm>
              <a:off x="7077875" y="3172267"/>
              <a:ext cx="713337" cy="307777"/>
            </a:xfrm>
            <a:prstGeom prst="rect">
              <a:avLst/>
            </a:prstGeom>
            <a:noFill/>
          </p:spPr>
          <p:txBody>
            <a:bodyPr wrap="none" lIns="0" tIns="0" rIns="0" bIns="0" rtlCol="0">
              <a:spAutoFit/>
            </a:bodyPr>
            <a:lstStyle/>
            <a:p>
              <a:r>
                <a:rPr lang="en-US" sz="2000" dirty="0" smtClean="0">
                  <a:solidFill>
                    <a:schemeClr val="tx2"/>
                  </a:solidFill>
                  <a:latin typeface="Arial" charset="0"/>
                  <a:ea typeface="ＭＳ Ｐゴシック" pitchFamily="34" charset="-128"/>
                  <a:cs typeface="Arial" pitchFamily="34" charset="0"/>
                  <a:sym typeface="Arial" pitchFamily="26" charset="0"/>
                </a:rPr>
                <a:t>Austin</a:t>
              </a:r>
              <a:endParaRPr lang="en-US" sz="2000" dirty="0">
                <a:solidFill>
                  <a:schemeClr val="tx2"/>
                </a:solidFill>
                <a:latin typeface="Arial" charset="0"/>
                <a:ea typeface="ＭＳ Ｐゴシック" pitchFamily="34" charset="-128"/>
                <a:cs typeface="Arial" pitchFamily="34" charset="0"/>
                <a:sym typeface="Arial" pitchFamily="26" charset="0"/>
              </a:endParaRPr>
            </a:p>
          </p:txBody>
        </p:sp>
      </p:grpSp>
      <p:grpSp>
        <p:nvGrpSpPr>
          <p:cNvPr id="16" name="Group 18"/>
          <p:cNvGrpSpPr/>
          <p:nvPr/>
        </p:nvGrpSpPr>
        <p:grpSpPr>
          <a:xfrm>
            <a:off x="4571999" y="3591954"/>
            <a:ext cx="3652528" cy="2611898"/>
            <a:chOff x="4571999" y="3591954"/>
            <a:chExt cx="3652528" cy="2611898"/>
          </a:xfrm>
        </p:grpSpPr>
        <p:pic>
          <p:nvPicPr>
            <p:cNvPr id="17" name="Picture 5"/>
            <p:cNvPicPr>
              <a:picLocks noChangeAspect="1" noChangeArrowheads="1"/>
            </p:cNvPicPr>
            <p:nvPr/>
          </p:nvPicPr>
          <p:blipFill>
            <a:blip r:embed="rId6" cstate="print"/>
            <a:srcRect/>
            <a:stretch>
              <a:fillRect/>
            </a:stretch>
          </p:blipFill>
          <p:spPr bwMode="auto">
            <a:xfrm>
              <a:off x="4571999" y="3923816"/>
              <a:ext cx="3277551" cy="2280036"/>
            </a:xfrm>
            <a:prstGeom prst="rect">
              <a:avLst/>
            </a:prstGeom>
            <a:noFill/>
            <a:ln w="9525" cap="flat" cmpd="sng" algn="ctr">
              <a:solidFill>
                <a:schemeClr val="accent1"/>
              </a:solidFill>
              <a:prstDash val="solid"/>
              <a:miter lim="800000"/>
              <a:headEnd/>
              <a:tailEnd/>
            </a:ln>
            <a:effectLst>
              <a:outerShdw blurRad="50800" dist="38100" dir="2700000" algn="tl" rotWithShape="0">
                <a:prstClr val="black">
                  <a:alpha val="40000"/>
                </a:prstClr>
              </a:outerShdw>
            </a:effectLst>
          </p:spPr>
        </p:pic>
        <p:sp>
          <p:nvSpPr>
            <p:cNvPr id="18" name="TextBox 17"/>
            <p:cNvSpPr txBox="1"/>
            <p:nvPr/>
          </p:nvSpPr>
          <p:spPr>
            <a:xfrm>
              <a:off x="7540044" y="3591954"/>
              <a:ext cx="684483" cy="307777"/>
            </a:xfrm>
            <a:prstGeom prst="rect">
              <a:avLst/>
            </a:prstGeom>
            <a:noFill/>
          </p:spPr>
          <p:txBody>
            <a:bodyPr wrap="none" lIns="0" tIns="0" rIns="0" bIns="0" rtlCol="0">
              <a:spAutoFit/>
            </a:bodyPr>
            <a:lstStyle/>
            <a:p>
              <a:r>
                <a:rPr lang="en-US" sz="2000" dirty="0" smtClean="0">
                  <a:solidFill>
                    <a:schemeClr val="tx2"/>
                  </a:solidFill>
                  <a:latin typeface="Arial" charset="0"/>
                  <a:ea typeface="ＭＳ Ｐゴシック" pitchFamily="34" charset="-128"/>
                  <a:cs typeface="Arial" pitchFamily="34" charset="0"/>
                  <a:sym typeface="Arial" pitchFamily="26" charset="0"/>
                </a:rPr>
                <a:t>Home</a:t>
              </a:r>
              <a:endParaRPr lang="en-US" sz="2000" dirty="0">
                <a:solidFill>
                  <a:schemeClr val="tx2"/>
                </a:solidFill>
                <a:latin typeface="Arial" charset="0"/>
                <a:ea typeface="ＭＳ Ｐゴシック" pitchFamily="34" charset="-128"/>
                <a:cs typeface="Arial" pitchFamily="34" charset="0"/>
                <a:sym typeface="Arial" pitchFamily="26" charset="0"/>
              </a:endParaRPr>
            </a:p>
          </p:txBody>
        </p:sp>
      </p:grpSp>
      <p:sp>
        <p:nvSpPr>
          <p:cNvPr id="20" name="Title 19"/>
          <p:cNvSpPr txBox="1">
            <a:spLocks noGrp="1"/>
          </p:cNvSpPr>
          <p:nvPr>
            <p:ph type="title"/>
          </p:nvPr>
        </p:nvSpPr>
        <p:spPr>
          <a:xfrm>
            <a:off x="627651" y="553750"/>
            <a:ext cx="7888698" cy="584775"/>
          </a:xfrm>
          <a:prstGeom prst="rect">
            <a:avLst/>
          </a:prstGeom>
          <a:noFill/>
        </p:spPr>
        <p:txBody>
          <a:bodyPr wrap="none" rtlCol="0">
            <a:spAutoFit/>
          </a:bodyPr>
          <a:lstStyle/>
          <a:p>
            <a:r>
              <a:rPr lang="en-US" sz="3200" dirty="0" smtClean="0"/>
              <a:t>Global Topographic </a:t>
            </a:r>
            <a:r>
              <a:rPr lang="en-US" sz="3200" dirty="0" err="1" smtClean="0"/>
              <a:t>Basemap</a:t>
            </a:r>
            <a:r>
              <a:rPr lang="en-US" sz="3200" dirty="0" smtClean="0"/>
              <a:t> in </a:t>
            </a:r>
            <a:r>
              <a:rPr lang="en-US" sz="3200" dirty="0" err="1" smtClean="0"/>
              <a:t>ArcGIS</a:t>
            </a:r>
            <a:r>
              <a:rPr lang="en-US" sz="3200" dirty="0" smtClean="0"/>
              <a:t> Online</a:t>
            </a:r>
            <a:endParaRPr lang="en-US" sz="3200" dirty="0"/>
          </a:p>
        </p:txBody>
      </p:sp>
      <p:sp>
        <p:nvSpPr>
          <p:cNvPr id="22" name="TextBox 21"/>
          <p:cNvSpPr txBox="1"/>
          <p:nvPr/>
        </p:nvSpPr>
        <p:spPr>
          <a:xfrm>
            <a:off x="1905000" y="1143000"/>
            <a:ext cx="5225790" cy="369332"/>
          </a:xfrm>
          <a:prstGeom prst="rect">
            <a:avLst/>
          </a:prstGeom>
          <a:noFill/>
        </p:spPr>
        <p:txBody>
          <a:bodyPr wrap="none" rtlCol="0">
            <a:spAutoFit/>
          </a:bodyPr>
          <a:lstStyle/>
          <a:p>
            <a:r>
              <a:rPr lang="en-US" dirty="0" smtClean="0"/>
              <a:t> Information contributed by many cities and countries</a:t>
            </a:r>
            <a:endParaRPr lang="en-US" dirty="0"/>
          </a:p>
        </p:txBody>
      </p:sp>
      <p:sp>
        <p:nvSpPr>
          <p:cNvPr id="21" name="TextBox 20"/>
          <p:cNvSpPr txBox="1"/>
          <p:nvPr/>
        </p:nvSpPr>
        <p:spPr>
          <a:xfrm>
            <a:off x="457200" y="5715000"/>
            <a:ext cx="2464264" cy="369332"/>
          </a:xfrm>
          <a:prstGeom prst="rect">
            <a:avLst/>
          </a:prstGeom>
          <a:noFill/>
        </p:spPr>
        <p:txBody>
          <a:bodyPr wrap="none" rtlCol="0">
            <a:spAutoFit/>
          </a:bodyPr>
          <a:lstStyle/>
          <a:p>
            <a:r>
              <a:rPr lang="en-US" dirty="0" err="1" smtClean="0">
                <a:hlinkClick r:id="rId7"/>
              </a:rPr>
              <a:t>ArcGIS</a:t>
            </a:r>
            <a:r>
              <a:rPr lang="en-US" dirty="0" smtClean="0">
                <a:hlinkClick r:id="rId7"/>
              </a:rPr>
              <a:t> Online </a:t>
            </a:r>
            <a:r>
              <a:rPr lang="en-US" dirty="0" err="1" smtClean="0">
                <a:hlinkClick r:id="rId7"/>
              </a:rPr>
              <a:t>Topo</a:t>
            </a:r>
            <a:r>
              <a:rPr lang="en-US" dirty="0" smtClean="0">
                <a:hlinkClick r:id="rId7"/>
              </a:rPr>
              <a:t> Map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286000" y="1752600"/>
            <a:ext cx="3886200" cy="4191000"/>
            <a:chOff x="2286000" y="1752600"/>
            <a:chExt cx="3886200" cy="4191000"/>
          </a:xfrm>
        </p:grpSpPr>
        <p:sp>
          <p:nvSpPr>
            <p:cNvPr id="3" name="Isosceles Triangle 2"/>
            <p:cNvSpPr/>
            <p:nvPr/>
          </p:nvSpPr>
          <p:spPr>
            <a:xfrm>
              <a:off x="2286000" y="1752600"/>
              <a:ext cx="3886200" cy="41910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486150" y="3362325"/>
              <a:ext cx="145732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886075" y="4643438"/>
              <a:ext cx="2676525" cy="4762"/>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612222" y="1981200"/>
            <a:ext cx="2873928" cy="584775"/>
          </a:xfrm>
          <a:prstGeom prst="rect">
            <a:avLst/>
          </a:prstGeom>
          <a:noFill/>
        </p:spPr>
        <p:txBody>
          <a:bodyPr wrap="none" rtlCol="0">
            <a:spAutoFit/>
          </a:bodyPr>
          <a:lstStyle/>
          <a:p>
            <a:r>
              <a:rPr lang="en-US" sz="3200" dirty="0" smtClean="0"/>
              <a:t>Global, National</a:t>
            </a:r>
            <a:endParaRPr lang="en-US" sz="3200" dirty="0"/>
          </a:p>
        </p:txBody>
      </p:sp>
      <p:sp>
        <p:nvSpPr>
          <p:cNvPr id="9" name="TextBox 8"/>
          <p:cNvSpPr txBox="1"/>
          <p:nvPr/>
        </p:nvSpPr>
        <p:spPr>
          <a:xfrm>
            <a:off x="5097514" y="1981199"/>
            <a:ext cx="2458045" cy="954107"/>
          </a:xfrm>
          <a:prstGeom prst="rect">
            <a:avLst/>
          </a:prstGeom>
          <a:noFill/>
        </p:spPr>
        <p:txBody>
          <a:bodyPr wrap="none" rtlCol="0">
            <a:spAutoFit/>
          </a:bodyPr>
          <a:lstStyle/>
          <a:p>
            <a:r>
              <a:rPr lang="en-US" sz="3200" dirty="0" smtClean="0"/>
              <a:t>Assessment </a:t>
            </a:r>
          </a:p>
          <a:p>
            <a:r>
              <a:rPr lang="en-US" sz="2400" dirty="0" smtClean="0"/>
              <a:t>How much water?</a:t>
            </a:r>
          </a:p>
        </p:txBody>
      </p:sp>
      <p:sp>
        <p:nvSpPr>
          <p:cNvPr id="10" name="TextBox 9"/>
          <p:cNvSpPr txBox="1"/>
          <p:nvPr/>
        </p:nvSpPr>
        <p:spPr>
          <a:xfrm>
            <a:off x="304800" y="3555712"/>
            <a:ext cx="2759473" cy="584775"/>
          </a:xfrm>
          <a:prstGeom prst="rect">
            <a:avLst/>
          </a:prstGeom>
          <a:noFill/>
        </p:spPr>
        <p:txBody>
          <a:bodyPr wrap="none" rtlCol="0">
            <a:spAutoFit/>
          </a:bodyPr>
          <a:lstStyle/>
          <a:p>
            <a:r>
              <a:rPr lang="en-US" sz="3200" dirty="0" smtClean="0"/>
              <a:t>Regional, State</a:t>
            </a:r>
            <a:endParaRPr lang="en-US" sz="3200" dirty="0"/>
          </a:p>
        </p:txBody>
      </p:sp>
      <p:sp>
        <p:nvSpPr>
          <p:cNvPr id="11" name="TextBox 10"/>
          <p:cNvSpPr txBox="1"/>
          <p:nvPr/>
        </p:nvSpPr>
        <p:spPr>
          <a:xfrm>
            <a:off x="5562600" y="3362325"/>
            <a:ext cx="3111557" cy="954107"/>
          </a:xfrm>
          <a:prstGeom prst="rect">
            <a:avLst/>
          </a:prstGeom>
          <a:noFill/>
        </p:spPr>
        <p:txBody>
          <a:bodyPr wrap="none" rtlCol="0">
            <a:spAutoFit/>
          </a:bodyPr>
          <a:lstStyle/>
          <a:p>
            <a:r>
              <a:rPr lang="en-US" sz="3200" dirty="0" smtClean="0"/>
              <a:t>Management</a:t>
            </a:r>
          </a:p>
          <a:p>
            <a:r>
              <a:rPr lang="en-US" sz="2400" dirty="0" smtClean="0"/>
              <a:t>Solving water problems</a:t>
            </a:r>
            <a:endParaRPr lang="en-US" sz="2400" dirty="0"/>
          </a:p>
        </p:txBody>
      </p:sp>
      <p:sp>
        <p:nvSpPr>
          <p:cNvPr id="12" name="TextBox 11"/>
          <p:cNvSpPr txBox="1"/>
          <p:nvPr/>
        </p:nvSpPr>
        <p:spPr>
          <a:xfrm>
            <a:off x="6166300" y="4876800"/>
            <a:ext cx="2161169" cy="1323439"/>
          </a:xfrm>
          <a:prstGeom prst="rect">
            <a:avLst/>
          </a:prstGeom>
          <a:noFill/>
        </p:spPr>
        <p:txBody>
          <a:bodyPr wrap="none" rtlCol="0">
            <a:spAutoFit/>
          </a:bodyPr>
          <a:lstStyle/>
          <a:p>
            <a:r>
              <a:rPr lang="en-US" sz="3200" dirty="0" smtClean="0"/>
              <a:t>Engineering</a:t>
            </a:r>
          </a:p>
          <a:p>
            <a:r>
              <a:rPr lang="en-US" sz="2400" dirty="0" smtClean="0"/>
              <a:t>How does this </a:t>
            </a:r>
          </a:p>
          <a:p>
            <a:r>
              <a:rPr lang="en-US" sz="2400" dirty="0"/>
              <a:t> </a:t>
            </a:r>
            <a:r>
              <a:rPr lang="en-US" sz="2400" dirty="0" smtClean="0"/>
              <a:t>  affect me?</a:t>
            </a:r>
            <a:endParaRPr lang="en-US" sz="2400" dirty="0"/>
          </a:p>
        </p:txBody>
      </p:sp>
      <p:sp>
        <p:nvSpPr>
          <p:cNvPr id="13" name="TextBox 12"/>
          <p:cNvSpPr txBox="1"/>
          <p:nvPr/>
        </p:nvSpPr>
        <p:spPr>
          <a:xfrm>
            <a:off x="0" y="4952999"/>
            <a:ext cx="2658741" cy="584775"/>
          </a:xfrm>
          <a:prstGeom prst="rect">
            <a:avLst/>
          </a:prstGeom>
          <a:noFill/>
        </p:spPr>
        <p:txBody>
          <a:bodyPr wrap="none" rtlCol="0">
            <a:spAutoFit/>
          </a:bodyPr>
          <a:lstStyle/>
          <a:p>
            <a:r>
              <a:rPr lang="en-US" sz="3200" dirty="0" smtClean="0"/>
              <a:t>Local, Personal</a:t>
            </a:r>
            <a:endParaRPr lang="en-US" sz="3200" dirty="0"/>
          </a:p>
        </p:txBody>
      </p:sp>
      <p:sp>
        <p:nvSpPr>
          <p:cNvPr id="15" name="Title 14"/>
          <p:cNvSpPr>
            <a:spLocks noGrp="1"/>
          </p:cNvSpPr>
          <p:nvPr>
            <p:ph type="title"/>
          </p:nvPr>
        </p:nvSpPr>
        <p:spPr/>
        <p:txBody>
          <a:bodyPr/>
          <a:lstStyle/>
          <a:p>
            <a:r>
              <a:rPr lang="en-US" dirty="0" smtClean="0"/>
              <a:t>Scales of </a:t>
            </a:r>
            <a:r>
              <a:rPr lang="en-US" dirty="0" err="1" smtClean="0"/>
              <a:t>HydroInformatics</a:t>
            </a:r>
            <a:endParaRPr lang="en-US" dirty="0"/>
          </a:p>
        </p:txBody>
      </p:sp>
      <p:sp>
        <p:nvSpPr>
          <p:cNvPr id="2" name="TextBox 1"/>
          <p:cNvSpPr txBox="1"/>
          <p:nvPr/>
        </p:nvSpPr>
        <p:spPr>
          <a:xfrm>
            <a:off x="3519487" y="3672659"/>
            <a:ext cx="1390650" cy="646331"/>
          </a:xfrm>
          <a:prstGeom prst="rect">
            <a:avLst/>
          </a:prstGeom>
          <a:noFill/>
        </p:spPr>
        <p:txBody>
          <a:bodyPr wrap="square" rtlCol="0">
            <a:spAutoFit/>
          </a:bodyPr>
          <a:lstStyle/>
          <a:p>
            <a:pPr algn="ctr"/>
            <a:r>
              <a:rPr lang="en-US" dirty="0" smtClean="0">
                <a:solidFill>
                  <a:srgbClr val="00B050"/>
                </a:solidFill>
              </a:rPr>
              <a:t>River Basin, Aquifer</a:t>
            </a:r>
            <a:endParaRPr lang="en-US" dirty="0">
              <a:solidFill>
                <a:srgbClr val="00B050"/>
              </a:solidFill>
            </a:endParaRPr>
          </a:p>
        </p:txBody>
      </p:sp>
      <p:sp>
        <p:nvSpPr>
          <p:cNvPr id="17" name="TextBox 16"/>
          <p:cNvSpPr txBox="1"/>
          <p:nvPr/>
        </p:nvSpPr>
        <p:spPr>
          <a:xfrm>
            <a:off x="3552825" y="2750640"/>
            <a:ext cx="1390650" cy="369332"/>
          </a:xfrm>
          <a:prstGeom prst="rect">
            <a:avLst/>
          </a:prstGeom>
          <a:noFill/>
        </p:spPr>
        <p:txBody>
          <a:bodyPr wrap="square" rtlCol="0">
            <a:spAutoFit/>
          </a:bodyPr>
          <a:lstStyle/>
          <a:p>
            <a:pPr algn="ctr"/>
            <a:r>
              <a:rPr lang="en-US" dirty="0" smtClean="0">
                <a:solidFill>
                  <a:srgbClr val="00B050"/>
                </a:solidFill>
              </a:rPr>
              <a:t>Landscape</a:t>
            </a:r>
            <a:endParaRPr lang="en-US" dirty="0">
              <a:solidFill>
                <a:srgbClr val="00B050"/>
              </a:solidFill>
            </a:endParaRPr>
          </a:p>
        </p:txBody>
      </p:sp>
      <p:sp>
        <p:nvSpPr>
          <p:cNvPr id="18" name="TextBox 17"/>
          <p:cNvSpPr txBox="1"/>
          <p:nvPr/>
        </p:nvSpPr>
        <p:spPr>
          <a:xfrm>
            <a:off x="3626643" y="4876202"/>
            <a:ext cx="1204913" cy="923330"/>
          </a:xfrm>
          <a:prstGeom prst="rect">
            <a:avLst/>
          </a:prstGeom>
          <a:noFill/>
        </p:spPr>
        <p:txBody>
          <a:bodyPr wrap="square" rtlCol="0">
            <a:spAutoFit/>
          </a:bodyPr>
          <a:lstStyle/>
          <a:p>
            <a:pPr algn="ctr"/>
            <a:r>
              <a:rPr lang="en-US" dirty="0" smtClean="0">
                <a:solidFill>
                  <a:srgbClr val="00B050"/>
                </a:solidFill>
              </a:rPr>
              <a:t>My house, my well, my ranch</a:t>
            </a:r>
            <a:endParaRPr lang="en-US" dirty="0">
              <a:solidFill>
                <a:srgbClr val="00B050"/>
              </a:solidFill>
            </a:endParaRPr>
          </a:p>
        </p:txBody>
      </p:sp>
    </p:spTree>
    <p:extLst>
      <p:ext uri="{BB962C8B-B14F-4D97-AF65-F5344CB8AC3E}">
        <p14:creationId xmlns:p14="http://schemas.microsoft.com/office/powerpoint/2010/main" val="28876677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9" y="133943"/>
            <a:ext cx="8229600" cy="1143000"/>
          </a:xfrm>
        </p:spPr>
        <p:txBody>
          <a:bodyPr>
            <a:normAutofit/>
          </a:bodyPr>
          <a:lstStyle/>
          <a:p>
            <a:r>
              <a:rPr lang="en-US" sz="3600" dirty="0" smtClean="0"/>
              <a:t>A Connected System Over all Spatial Scales</a:t>
            </a:r>
            <a:endParaRPr lang="en-US" sz="3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2324692"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114" y="1752600"/>
            <a:ext cx="3083267" cy="2438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361543"/>
            <a:ext cx="3535067" cy="217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Bent Arrow 6"/>
          <p:cNvSpPr/>
          <p:nvPr/>
        </p:nvSpPr>
        <p:spPr>
          <a:xfrm>
            <a:off x="6477000" y="4688114"/>
            <a:ext cx="1143000" cy="1219200"/>
          </a:xfrm>
          <a:prstGeom prst="bentArrow">
            <a:avLst/>
          </a:prstGeom>
          <a:scene3d>
            <a:camera prst="orthographicFront">
              <a:rot lat="0" lon="10799999"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327869" y="1249023"/>
            <a:ext cx="3024931" cy="523220"/>
          </a:xfrm>
          <a:prstGeom prst="rect">
            <a:avLst/>
          </a:prstGeom>
          <a:noFill/>
        </p:spPr>
        <p:txBody>
          <a:bodyPr wrap="none" rtlCol="0">
            <a:spAutoFit/>
          </a:bodyPr>
          <a:lstStyle/>
          <a:p>
            <a:r>
              <a:rPr lang="en-US" sz="2800" dirty="0" smtClean="0"/>
              <a:t>Watershed Analysis</a:t>
            </a:r>
            <a:endParaRPr lang="en-US" sz="2800" dirty="0"/>
          </a:p>
        </p:txBody>
      </p:sp>
      <p:sp>
        <p:nvSpPr>
          <p:cNvPr id="9" name="TextBox 8"/>
          <p:cNvSpPr txBox="1"/>
          <p:nvPr/>
        </p:nvSpPr>
        <p:spPr>
          <a:xfrm>
            <a:off x="3352800" y="3826937"/>
            <a:ext cx="2102883" cy="523220"/>
          </a:xfrm>
          <a:prstGeom prst="rect">
            <a:avLst/>
          </a:prstGeom>
          <a:noFill/>
        </p:spPr>
        <p:txBody>
          <a:bodyPr wrap="none" rtlCol="0">
            <a:spAutoFit/>
          </a:bodyPr>
          <a:lstStyle/>
          <a:p>
            <a:r>
              <a:rPr lang="en-US" sz="2800" dirty="0" smtClean="0"/>
              <a:t>Observations</a:t>
            </a:r>
            <a:endParaRPr lang="en-US" sz="2800" dirty="0"/>
          </a:p>
        </p:txBody>
      </p:sp>
      <p:sp>
        <p:nvSpPr>
          <p:cNvPr id="10" name="TextBox 9"/>
          <p:cNvSpPr txBox="1"/>
          <p:nvPr/>
        </p:nvSpPr>
        <p:spPr>
          <a:xfrm>
            <a:off x="6094791" y="1191476"/>
            <a:ext cx="2301912" cy="523220"/>
          </a:xfrm>
          <a:prstGeom prst="rect">
            <a:avLst/>
          </a:prstGeom>
          <a:noFill/>
        </p:spPr>
        <p:txBody>
          <a:bodyPr wrap="none" rtlCol="0">
            <a:spAutoFit/>
          </a:bodyPr>
          <a:lstStyle/>
          <a:p>
            <a:r>
              <a:rPr lang="en-US" sz="2800" dirty="0" smtClean="0"/>
              <a:t>River Mapping</a:t>
            </a:r>
            <a:endParaRPr lang="en-US" sz="2800" dirty="0"/>
          </a:p>
        </p:txBody>
      </p:sp>
      <p:sp>
        <p:nvSpPr>
          <p:cNvPr id="11" name="Bent Arrow 10"/>
          <p:cNvSpPr/>
          <p:nvPr/>
        </p:nvSpPr>
        <p:spPr>
          <a:xfrm>
            <a:off x="1200446" y="4702401"/>
            <a:ext cx="1143000" cy="1219200"/>
          </a:xfrm>
          <a:prstGeom prst="bentArrow">
            <a:avLst/>
          </a:prstGeom>
          <a:scene3d>
            <a:camera prst="orthographicFront">
              <a:rot lat="21599969"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 name="Group 11"/>
          <p:cNvGrpSpPr/>
          <p:nvPr/>
        </p:nvGrpSpPr>
        <p:grpSpPr>
          <a:xfrm>
            <a:off x="3352800" y="1428848"/>
            <a:ext cx="1991658" cy="2209800"/>
            <a:chOff x="2286000" y="1752600"/>
            <a:chExt cx="3886200" cy="4191000"/>
          </a:xfrm>
        </p:grpSpPr>
        <p:sp>
          <p:nvSpPr>
            <p:cNvPr id="13" name="Isosceles Triangle 12"/>
            <p:cNvSpPr/>
            <p:nvPr/>
          </p:nvSpPr>
          <p:spPr>
            <a:xfrm>
              <a:off x="2286000" y="1752600"/>
              <a:ext cx="3886200" cy="41910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3486150" y="3362325"/>
              <a:ext cx="145732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86075" y="4643438"/>
              <a:ext cx="2676525" cy="4762"/>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5528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Water Online</a:t>
            </a:r>
            <a:endParaRPr lang="en-US" dirty="0"/>
          </a:p>
        </p:txBody>
      </p:sp>
      <p:sp>
        <p:nvSpPr>
          <p:cNvPr id="3" name="Content Placeholder 2"/>
          <p:cNvSpPr>
            <a:spLocks noGrp="1"/>
          </p:cNvSpPr>
          <p:nvPr>
            <p:ph idx="1"/>
          </p:nvPr>
        </p:nvSpPr>
        <p:spPr>
          <a:xfrm>
            <a:off x="457200" y="1600200"/>
            <a:ext cx="4191000" cy="4953000"/>
          </a:xfrm>
        </p:spPr>
        <p:txBody>
          <a:bodyPr>
            <a:normAutofit fontScale="92500" lnSpcReduction="10000"/>
          </a:bodyPr>
          <a:lstStyle/>
          <a:p>
            <a:r>
              <a:rPr lang="en-US" dirty="0" smtClean="0"/>
              <a:t>Bring together </a:t>
            </a:r>
            <a:r>
              <a:rPr lang="en-US" dirty="0" smtClean="0">
                <a:solidFill>
                  <a:srgbClr val="FF0000"/>
                </a:solidFill>
              </a:rPr>
              <a:t>water information</a:t>
            </a:r>
            <a:r>
              <a:rPr lang="en-US" dirty="0" smtClean="0"/>
              <a:t> for the whole earth</a:t>
            </a:r>
          </a:p>
          <a:p>
            <a:r>
              <a:rPr lang="en-US" dirty="0" smtClean="0">
                <a:solidFill>
                  <a:srgbClr val="FF0000"/>
                </a:solidFill>
              </a:rPr>
              <a:t>All spatial scales</a:t>
            </a:r>
            <a:r>
              <a:rPr lang="en-US" dirty="0" smtClean="0"/>
              <a:t>: global, regional, local</a:t>
            </a:r>
          </a:p>
          <a:p>
            <a:r>
              <a:rPr lang="en-US" dirty="0" smtClean="0"/>
              <a:t>Both </a:t>
            </a:r>
            <a:r>
              <a:rPr lang="en-US" dirty="0" smtClean="0">
                <a:solidFill>
                  <a:srgbClr val="FF0000"/>
                </a:solidFill>
              </a:rPr>
              <a:t>geospatial </a:t>
            </a:r>
            <a:r>
              <a:rPr lang="en-US" dirty="0" smtClean="0"/>
              <a:t>and </a:t>
            </a:r>
            <a:r>
              <a:rPr lang="en-US" dirty="0" smtClean="0">
                <a:solidFill>
                  <a:srgbClr val="FF0000"/>
                </a:solidFill>
              </a:rPr>
              <a:t>temporal</a:t>
            </a:r>
            <a:r>
              <a:rPr lang="en-US" dirty="0" smtClean="0"/>
              <a:t> information</a:t>
            </a:r>
          </a:p>
          <a:p>
            <a:r>
              <a:rPr lang="en-US" dirty="0" smtClean="0"/>
              <a:t>Linking </a:t>
            </a:r>
            <a:r>
              <a:rPr lang="en-US" dirty="0" smtClean="0">
                <a:solidFill>
                  <a:srgbClr val="FF0000"/>
                </a:solidFill>
              </a:rPr>
              <a:t>data</a:t>
            </a:r>
            <a:r>
              <a:rPr lang="en-US" dirty="0" smtClean="0"/>
              <a:t> and </a:t>
            </a:r>
            <a:r>
              <a:rPr lang="en-US" dirty="0" smtClean="0">
                <a:solidFill>
                  <a:srgbClr val="FF0000"/>
                </a:solidFill>
              </a:rPr>
              <a:t>modeling</a:t>
            </a:r>
          </a:p>
          <a:p>
            <a:r>
              <a:rPr lang="en-US" dirty="0" smtClean="0"/>
              <a:t>Everything on the </a:t>
            </a:r>
            <a:r>
              <a:rPr lang="en-US" dirty="0" smtClean="0">
                <a:solidFill>
                  <a:srgbClr val="FF0000"/>
                </a:solidFill>
              </a:rPr>
              <a:t>web</a:t>
            </a:r>
          </a:p>
        </p:txBody>
      </p:sp>
      <p:sp>
        <p:nvSpPr>
          <p:cNvPr id="6" name="TextBox 5"/>
          <p:cNvSpPr txBox="1"/>
          <p:nvPr/>
        </p:nvSpPr>
        <p:spPr>
          <a:xfrm>
            <a:off x="2438400" y="6215390"/>
            <a:ext cx="5085751" cy="523220"/>
          </a:xfrm>
          <a:prstGeom prst="rect">
            <a:avLst/>
          </a:prstGeom>
          <a:noFill/>
        </p:spPr>
        <p:txBody>
          <a:bodyPr wrap="none" rtlCol="0">
            <a:spAutoFit/>
          </a:bodyPr>
          <a:lstStyle/>
          <a:p>
            <a:r>
              <a:rPr lang="en-US" sz="2800" dirty="0" smtClean="0"/>
              <a:t>…. a transformation of our world!</a:t>
            </a:r>
            <a:endParaRPr lang="en-US" sz="28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343212"/>
            <a:ext cx="3022811" cy="2390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799" y="3905038"/>
            <a:ext cx="3535067" cy="217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7685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68935" y="1562099"/>
            <a:ext cx="5955476" cy="2590800"/>
            <a:chOff x="2815016" y="1566862"/>
            <a:chExt cx="5955476" cy="259080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5016" y="1566862"/>
              <a:ext cx="5955476" cy="2590800"/>
            </a:xfrm>
            <a:prstGeom prst="rect">
              <a:avLst/>
            </a:prstGeom>
          </p:spPr>
        </p:pic>
        <p:sp>
          <p:nvSpPr>
            <p:cNvPr id="14" name="TextBox 13"/>
            <p:cNvSpPr txBox="1"/>
            <p:nvPr/>
          </p:nvSpPr>
          <p:spPr>
            <a:xfrm>
              <a:off x="3532650" y="1747837"/>
              <a:ext cx="1856086" cy="461665"/>
            </a:xfrm>
            <a:prstGeom prst="rect">
              <a:avLst/>
            </a:prstGeom>
            <a:solidFill>
              <a:schemeClr val="bg1"/>
            </a:solidFill>
          </p:spPr>
          <p:txBody>
            <a:bodyPr wrap="none" rtlCol="0">
              <a:spAutoFit/>
            </a:bodyPr>
            <a:lstStyle/>
            <a:p>
              <a:r>
                <a:rPr lang="en-US" sz="2400" dirty="0" smtClean="0"/>
                <a:t>United States</a:t>
              </a:r>
              <a:endParaRPr lang="en-US" sz="2400" dirty="0"/>
            </a:p>
          </p:txBody>
        </p:sp>
      </p:grpSp>
      <p:sp>
        <p:nvSpPr>
          <p:cNvPr id="2" name="Title 1"/>
          <p:cNvSpPr>
            <a:spLocks noGrp="1"/>
          </p:cNvSpPr>
          <p:nvPr>
            <p:ph type="title"/>
          </p:nvPr>
        </p:nvSpPr>
        <p:spPr/>
        <p:txBody>
          <a:bodyPr>
            <a:normAutofit fontScale="90000"/>
          </a:bodyPr>
          <a:lstStyle/>
          <a:p>
            <a:r>
              <a:rPr lang="en-US" dirty="0" smtClean="0"/>
              <a:t>Mapping Evapotranspiration using Remote Sensing</a:t>
            </a:r>
            <a:endParaRPr lang="en-US" dirty="0"/>
          </a:p>
        </p:txBody>
      </p:sp>
      <p:grpSp>
        <p:nvGrpSpPr>
          <p:cNvPr id="10" name="Group 9"/>
          <p:cNvGrpSpPr/>
          <p:nvPr/>
        </p:nvGrpSpPr>
        <p:grpSpPr>
          <a:xfrm>
            <a:off x="2771183" y="2724152"/>
            <a:ext cx="4694297" cy="2637245"/>
            <a:chOff x="4343400" y="2806290"/>
            <a:chExt cx="4694297" cy="2637245"/>
          </a:xfrm>
        </p:grpSpPr>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1" y="2806290"/>
              <a:ext cx="4694296" cy="263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806290"/>
              <a:ext cx="3204947" cy="1265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p:cNvGrpSpPr/>
          <p:nvPr/>
        </p:nvGrpSpPr>
        <p:grpSpPr>
          <a:xfrm>
            <a:off x="4533687" y="4310062"/>
            <a:ext cx="4029075" cy="2409825"/>
            <a:chOff x="4734304" y="4310062"/>
            <a:chExt cx="4029075" cy="2409825"/>
          </a:xfrm>
        </p:grpSpPr>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748" t="8656" r="2243" b="5772"/>
            <a:stretch>
              <a:fillRect/>
            </a:stretch>
          </p:blipFill>
          <p:spPr bwMode="auto">
            <a:xfrm>
              <a:off x="4734304" y="4310062"/>
              <a:ext cx="40290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734304" y="4324349"/>
              <a:ext cx="2032223" cy="461665"/>
            </a:xfrm>
            <a:prstGeom prst="rect">
              <a:avLst/>
            </a:prstGeom>
            <a:solidFill>
              <a:schemeClr val="bg1"/>
            </a:solidFill>
          </p:spPr>
          <p:txBody>
            <a:bodyPr wrap="none" rtlCol="0">
              <a:spAutoFit/>
            </a:bodyPr>
            <a:lstStyle/>
            <a:p>
              <a:r>
                <a:rPr lang="en-US" sz="2400" dirty="0" smtClean="0"/>
                <a:t>Irrigated Fields</a:t>
              </a:r>
              <a:endParaRPr lang="en-US" sz="2400" dirty="0"/>
            </a:p>
          </p:txBody>
        </p:sp>
      </p:grpSp>
      <p:sp>
        <p:nvSpPr>
          <p:cNvPr id="8" name="TextBox 7"/>
          <p:cNvSpPr txBox="1"/>
          <p:nvPr/>
        </p:nvSpPr>
        <p:spPr>
          <a:xfrm>
            <a:off x="457200" y="6036617"/>
            <a:ext cx="3180166" cy="461665"/>
          </a:xfrm>
          <a:prstGeom prst="rect">
            <a:avLst/>
          </a:prstGeom>
          <a:noFill/>
        </p:spPr>
        <p:txBody>
          <a:bodyPr wrap="none" rtlCol="0">
            <a:spAutoFit/>
          </a:bodyPr>
          <a:lstStyle/>
          <a:p>
            <a:r>
              <a:rPr lang="en-US" sz="2400" dirty="0" smtClean="0"/>
              <a:t>Images from </a:t>
            </a:r>
            <a:r>
              <a:rPr lang="en-US" sz="2400" dirty="0" err="1" smtClean="0"/>
              <a:t>Ayse</a:t>
            </a:r>
            <a:r>
              <a:rPr lang="en-US" sz="2400" dirty="0" smtClean="0"/>
              <a:t> Irmak</a:t>
            </a:r>
            <a:endParaRPr lang="en-US" sz="2400" dirty="0"/>
          </a:p>
        </p:txBody>
      </p:sp>
    </p:spTree>
    <p:extLst>
      <p:ext uri="{BB962C8B-B14F-4D97-AF65-F5344CB8AC3E}">
        <p14:creationId xmlns:p14="http://schemas.microsoft.com/office/powerpoint/2010/main" val="426670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008"/>
            <a:ext cx="9081864" cy="6751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9586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114800" cy="4724400"/>
          </a:xfrm>
        </p:spPr>
        <p:txBody>
          <a:bodyPr>
            <a:normAutofit fontScale="92500" lnSpcReduction="10000"/>
          </a:bodyPr>
          <a:lstStyle/>
          <a:p>
            <a:r>
              <a:rPr lang="en-US" dirty="0" smtClean="0">
                <a:solidFill>
                  <a:srgbClr val="FF0000"/>
                </a:solidFill>
              </a:rPr>
              <a:t>CUAHSI</a:t>
            </a:r>
            <a:r>
              <a:rPr lang="en-US" dirty="0" smtClean="0"/>
              <a:t> is a consortium representing 125 US universities</a:t>
            </a:r>
          </a:p>
          <a:p>
            <a:r>
              <a:rPr lang="en-US" dirty="0" smtClean="0"/>
              <a:t>Supported by the </a:t>
            </a:r>
            <a:r>
              <a:rPr lang="en-US" dirty="0" smtClean="0">
                <a:solidFill>
                  <a:srgbClr val="FF0000"/>
                </a:solidFill>
              </a:rPr>
              <a:t>National Science Foundation </a:t>
            </a:r>
            <a:r>
              <a:rPr lang="en-US" dirty="0" smtClean="0"/>
              <a:t>Earth Science Division</a:t>
            </a:r>
          </a:p>
          <a:p>
            <a:r>
              <a:rPr lang="en-US" dirty="0" smtClean="0"/>
              <a:t>Advances </a:t>
            </a:r>
            <a:r>
              <a:rPr lang="en-US" dirty="0" smtClean="0">
                <a:solidFill>
                  <a:srgbClr val="FF0000"/>
                </a:solidFill>
              </a:rPr>
              <a:t>hydrologic science</a:t>
            </a:r>
            <a:r>
              <a:rPr lang="en-US" dirty="0" smtClean="0"/>
              <a:t> in nation’s universities</a:t>
            </a:r>
          </a:p>
          <a:p>
            <a:r>
              <a:rPr lang="en-US" dirty="0" smtClean="0"/>
              <a:t>Includes a </a:t>
            </a:r>
            <a:r>
              <a:rPr lang="en-US" dirty="0" smtClean="0">
                <a:solidFill>
                  <a:srgbClr val="FF0000"/>
                </a:solidFill>
              </a:rPr>
              <a:t>Hydrologic Information System </a:t>
            </a:r>
            <a:r>
              <a:rPr lang="en-US" dirty="0" smtClean="0"/>
              <a:t>project</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8610600" cy="127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00400" y="624396"/>
            <a:ext cx="2372124" cy="369332"/>
          </a:xfrm>
          <a:prstGeom prst="rect">
            <a:avLst/>
          </a:prstGeom>
          <a:noFill/>
        </p:spPr>
        <p:txBody>
          <a:bodyPr wrap="none" rtlCol="0">
            <a:spAutoFit/>
          </a:bodyPr>
          <a:lstStyle/>
          <a:p>
            <a:r>
              <a:rPr lang="en-US" dirty="0" smtClean="0">
                <a:hlinkClick r:id="rId3"/>
              </a:rPr>
              <a:t>http://www.cuahsi.org</a:t>
            </a:r>
            <a:r>
              <a:rPr lang="en-US" dirty="0" smtClean="0"/>
              <a:t> </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366" y="1507301"/>
            <a:ext cx="4191000" cy="240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Figure 5.1.  Conceptualization of the Water Cycle (Schematic view)"/>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a:xfrm>
            <a:off x="5410200" y="4038600"/>
            <a:ext cx="3102349"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F82B15EE-1347-4E13-A70E-917AFD644764}" type="slidenum">
              <a:rPr lang="en-US" smtClean="0"/>
              <a:pPr/>
              <a:t>22</a:t>
            </a:fld>
            <a:endParaRPr lang="en-US"/>
          </a:p>
        </p:txBody>
      </p:sp>
    </p:spTree>
    <p:extLst>
      <p:ext uri="{BB962C8B-B14F-4D97-AF65-F5344CB8AC3E}">
        <p14:creationId xmlns:p14="http://schemas.microsoft.com/office/powerpoint/2010/main" val="18511364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WaterML as a Web Language</a:t>
            </a:r>
          </a:p>
        </p:txBody>
      </p:sp>
      <p:pic>
        <p:nvPicPr>
          <p:cNvPr id="14339" name="Picture 4"/>
          <p:cNvPicPr>
            <a:picLocks noChangeAspect="1" noChangeArrowheads="1"/>
          </p:cNvPicPr>
          <p:nvPr/>
        </p:nvPicPr>
        <p:blipFill>
          <a:blip r:embed="rId2" cstate="print"/>
          <a:srcRect/>
          <a:stretch>
            <a:fillRect/>
          </a:stretch>
        </p:blipFill>
        <p:spPr bwMode="auto">
          <a:xfrm>
            <a:off x="-152400" y="2286000"/>
            <a:ext cx="9439275" cy="3657600"/>
          </a:xfrm>
          <a:prstGeom prst="rect">
            <a:avLst/>
          </a:prstGeom>
          <a:noFill/>
          <a:ln w="9525">
            <a:noFill/>
            <a:miter lim="800000"/>
            <a:headEnd/>
            <a:tailEnd/>
          </a:ln>
        </p:spPr>
      </p:pic>
      <p:pic>
        <p:nvPicPr>
          <p:cNvPr id="14340" name="Picture 2"/>
          <p:cNvPicPr>
            <a:picLocks noChangeAspect="1" noChangeArrowheads="1"/>
          </p:cNvPicPr>
          <p:nvPr/>
        </p:nvPicPr>
        <p:blipFill>
          <a:blip r:embed="rId3" cstate="print"/>
          <a:srcRect/>
          <a:stretch>
            <a:fillRect/>
          </a:stretch>
        </p:blipFill>
        <p:spPr bwMode="auto">
          <a:xfrm>
            <a:off x="4724400" y="2514600"/>
            <a:ext cx="4419600" cy="2657475"/>
          </a:xfrm>
          <a:prstGeom prst="rect">
            <a:avLst/>
          </a:prstGeom>
          <a:noFill/>
          <a:ln w="9525">
            <a:noFill/>
            <a:miter lim="800000"/>
            <a:headEnd/>
            <a:tailEnd/>
          </a:ln>
        </p:spPr>
      </p:pic>
      <p:sp>
        <p:nvSpPr>
          <p:cNvPr id="14341" name="TextBox 5"/>
          <p:cNvSpPr txBox="1">
            <a:spLocks noChangeArrowheads="1"/>
          </p:cNvSpPr>
          <p:nvPr/>
        </p:nvSpPr>
        <p:spPr bwMode="auto">
          <a:xfrm>
            <a:off x="5638800" y="1447800"/>
            <a:ext cx="2667000" cy="1200150"/>
          </a:xfrm>
          <a:prstGeom prst="rect">
            <a:avLst/>
          </a:prstGeom>
          <a:noFill/>
          <a:ln w="9525">
            <a:noFill/>
            <a:miter lim="800000"/>
            <a:headEnd/>
            <a:tailEnd/>
          </a:ln>
        </p:spPr>
        <p:txBody>
          <a:bodyPr>
            <a:spAutoFit/>
          </a:bodyPr>
          <a:lstStyle/>
          <a:p>
            <a:r>
              <a:rPr lang="en-US">
                <a:latin typeface="Calibri" pitchFamily="34" charset="0"/>
              </a:rPr>
              <a:t>Discharge of the San Marcos River at Luling, TX June 28 - July 18, 2002</a:t>
            </a:r>
          </a:p>
        </p:txBody>
      </p:sp>
      <p:sp>
        <p:nvSpPr>
          <p:cNvPr id="14342" name="TextBox 6"/>
          <p:cNvSpPr txBox="1">
            <a:spLocks noChangeArrowheads="1"/>
          </p:cNvSpPr>
          <p:nvPr/>
        </p:nvSpPr>
        <p:spPr bwMode="auto">
          <a:xfrm>
            <a:off x="381000" y="1600200"/>
            <a:ext cx="4342151" cy="369332"/>
          </a:xfrm>
          <a:prstGeom prst="rect">
            <a:avLst/>
          </a:prstGeom>
          <a:noFill/>
          <a:ln w="9525">
            <a:noFill/>
            <a:miter lim="800000"/>
            <a:headEnd/>
            <a:tailEnd/>
          </a:ln>
        </p:spPr>
        <p:txBody>
          <a:bodyPr wrap="none">
            <a:spAutoFit/>
          </a:bodyPr>
          <a:lstStyle/>
          <a:p>
            <a:r>
              <a:rPr lang="en-US" dirty="0" smtClean="0">
                <a:latin typeface="Calibri" pitchFamily="34" charset="0"/>
              </a:rPr>
              <a:t>USGS </a:t>
            </a:r>
            <a:r>
              <a:rPr lang="en-US" dirty="0" err="1" smtClean="0">
                <a:latin typeface="Calibri" pitchFamily="34" charset="0"/>
              </a:rPr>
              <a:t>Streamflow</a:t>
            </a:r>
            <a:r>
              <a:rPr lang="en-US" dirty="0" smtClean="0">
                <a:latin typeface="Calibri" pitchFamily="34" charset="0"/>
              </a:rPr>
              <a:t> </a:t>
            </a:r>
            <a:r>
              <a:rPr lang="en-US" dirty="0">
                <a:latin typeface="Calibri" pitchFamily="34" charset="0"/>
              </a:rPr>
              <a:t>data in </a:t>
            </a:r>
            <a:r>
              <a:rPr lang="en-US" dirty="0" err="1">
                <a:latin typeface="Calibri" pitchFamily="34" charset="0"/>
              </a:rPr>
              <a:t>WaterML</a:t>
            </a:r>
            <a:r>
              <a:rPr lang="en-US" dirty="0">
                <a:latin typeface="Calibri" pitchFamily="34" charset="0"/>
              </a:rPr>
              <a:t> language</a:t>
            </a:r>
          </a:p>
        </p:txBody>
      </p:sp>
      <p:sp>
        <p:nvSpPr>
          <p:cNvPr id="8" name="TextBox 7"/>
          <p:cNvSpPr txBox="1"/>
          <p:nvPr/>
        </p:nvSpPr>
        <p:spPr>
          <a:xfrm>
            <a:off x="1545296" y="6009503"/>
            <a:ext cx="6743384" cy="369332"/>
          </a:xfrm>
          <a:prstGeom prst="rect">
            <a:avLst/>
          </a:prstGeom>
          <a:solidFill>
            <a:srgbClr val="FFFF00"/>
          </a:solidFill>
          <a:ln>
            <a:solidFill>
              <a:schemeClr val="tx2"/>
            </a:solidFill>
          </a:ln>
        </p:spPr>
        <p:txBody>
          <a:bodyPr wrap="none" rtlCol="0">
            <a:spAutoFit/>
          </a:bodyPr>
          <a:lstStyle/>
          <a:p>
            <a:r>
              <a:rPr lang="en-US" dirty="0" smtClean="0"/>
              <a:t>The USGS now publishes its time series data as </a:t>
            </a:r>
            <a:r>
              <a:rPr lang="en-US" dirty="0" err="1" smtClean="0"/>
              <a:t>WaterML</a:t>
            </a:r>
            <a:r>
              <a:rPr lang="en-US" dirty="0" smtClean="0"/>
              <a:t> web services</a:t>
            </a:r>
            <a:endParaRPr lang="en-US" dirty="0"/>
          </a:p>
        </p:txBody>
      </p:sp>
      <p:sp>
        <p:nvSpPr>
          <p:cNvPr id="2" name="Slide Number Placeholder 1"/>
          <p:cNvSpPr>
            <a:spLocks noGrp="1"/>
          </p:cNvSpPr>
          <p:nvPr>
            <p:ph type="sldNum" sz="quarter" idx="12"/>
          </p:nvPr>
        </p:nvSpPr>
        <p:spPr/>
        <p:txBody>
          <a:bodyPr/>
          <a:lstStyle/>
          <a:p>
            <a:fld id="{F82B15EE-1347-4E13-A70E-917AFD644764}" type="slidenum">
              <a:rPr lang="en-US" smtClean="0"/>
              <a:pPr/>
              <a:t>23</a:t>
            </a:fld>
            <a:endParaRPr lang="en-US"/>
          </a:p>
        </p:txBody>
      </p:sp>
    </p:spTree>
    <p:extLst>
      <p:ext uri="{BB962C8B-B14F-4D97-AF65-F5344CB8AC3E}">
        <p14:creationId xmlns:p14="http://schemas.microsoft.com/office/powerpoint/2010/main" val="203621257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Colorado River at Austin</a:t>
            </a:r>
            <a:endParaRPr lang="en-US" dirty="0"/>
          </a:p>
        </p:txBody>
      </p:sp>
      <p:sp>
        <p:nvSpPr>
          <p:cNvPr id="3" name="Slide Number Placeholder 2"/>
          <p:cNvSpPr>
            <a:spLocks noGrp="1"/>
          </p:cNvSpPr>
          <p:nvPr>
            <p:ph type="sldNum" sz="quarter" idx="12"/>
          </p:nvPr>
        </p:nvSpPr>
        <p:spPr/>
        <p:txBody>
          <a:bodyPr/>
          <a:lstStyle/>
          <a:p>
            <a:fld id="{F82B15EE-1347-4E13-A70E-917AFD644764}" type="slidenum">
              <a:rPr lang="en-US" smtClean="0"/>
              <a:pPr/>
              <a:t>24</a:t>
            </a:fld>
            <a:endParaRPr lang="en-US"/>
          </a:p>
        </p:txBody>
      </p:sp>
      <p:sp>
        <p:nvSpPr>
          <p:cNvPr id="4" name="Rectangle 3"/>
          <p:cNvSpPr/>
          <p:nvPr/>
        </p:nvSpPr>
        <p:spPr>
          <a:xfrm>
            <a:off x="228600" y="2362200"/>
            <a:ext cx="8915400" cy="369332"/>
          </a:xfrm>
          <a:prstGeom prst="rect">
            <a:avLst/>
          </a:prstGeom>
        </p:spPr>
        <p:txBody>
          <a:bodyPr wrap="square">
            <a:spAutoFit/>
          </a:bodyPr>
          <a:lstStyle/>
          <a:p>
            <a:r>
              <a:rPr lang="en-US" dirty="0">
                <a:hlinkClick r:id="rId2"/>
              </a:rPr>
              <a:t>http://</a:t>
            </a:r>
            <a:r>
              <a:rPr lang="en-US" dirty="0" smtClean="0">
                <a:hlinkClick r:id="rId2"/>
              </a:rPr>
              <a:t>waterservices.usgs.gov/nwis/iv?sites=08158000&amp;period=P7D&amp;parameterCd=00060</a:t>
            </a:r>
            <a:r>
              <a:rPr lang="en-US" dirty="0" smtClean="0"/>
              <a:t> </a:t>
            </a:r>
            <a:endParaRPr lang="en-US" dirty="0"/>
          </a:p>
        </p:txBody>
      </p:sp>
      <p:sp>
        <p:nvSpPr>
          <p:cNvPr id="5" name="TextBox 4"/>
          <p:cNvSpPr txBox="1"/>
          <p:nvPr/>
        </p:nvSpPr>
        <p:spPr>
          <a:xfrm>
            <a:off x="2039434" y="1747837"/>
            <a:ext cx="4950073" cy="369332"/>
          </a:xfrm>
          <a:prstGeom prst="rect">
            <a:avLst/>
          </a:prstGeom>
          <a:noFill/>
        </p:spPr>
        <p:txBody>
          <a:bodyPr wrap="none" rtlCol="0">
            <a:spAutoFit/>
          </a:bodyPr>
          <a:lstStyle/>
          <a:p>
            <a:r>
              <a:rPr lang="en-US" dirty="0" smtClean="0"/>
              <a:t>I accessed this </a:t>
            </a:r>
            <a:r>
              <a:rPr lang="en-US" dirty="0" err="1" smtClean="0"/>
              <a:t>WaterML</a:t>
            </a:r>
            <a:r>
              <a:rPr lang="en-US" dirty="0" smtClean="0"/>
              <a:t> service from USGS at 9PM</a:t>
            </a:r>
            <a:endParaRPr lang="en-US" dirty="0"/>
          </a:p>
        </p:txBody>
      </p:sp>
      <p:sp>
        <p:nvSpPr>
          <p:cNvPr id="7" name="TextBox 6"/>
          <p:cNvSpPr txBox="1"/>
          <p:nvPr/>
        </p:nvSpPr>
        <p:spPr>
          <a:xfrm>
            <a:off x="985614" y="2977978"/>
            <a:ext cx="7184146" cy="369332"/>
          </a:xfrm>
          <a:prstGeom prst="rect">
            <a:avLst/>
          </a:prstGeom>
          <a:noFill/>
        </p:spPr>
        <p:txBody>
          <a:bodyPr wrap="none" rtlCol="0">
            <a:spAutoFit/>
          </a:bodyPr>
          <a:lstStyle/>
          <a:p>
            <a:r>
              <a:rPr lang="en-US" dirty="0" smtClean="0"/>
              <a:t>And got back these flow data from USGS which are up to 8PM Central time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6200"/>
            <a:ext cx="902894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4037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274437"/>
            <a:ext cx="9144000" cy="1142757"/>
          </a:xfrm>
        </p:spPr>
        <p:txBody>
          <a:bodyPr/>
          <a:lstStyle/>
          <a:p>
            <a:pPr eaLnBrk="1" hangingPunct="1"/>
            <a:r>
              <a:rPr lang="en-US" sz="4000" dirty="0" smtClean="0"/>
              <a:t>CUAHSI Water Data Services Catalog</a:t>
            </a:r>
          </a:p>
        </p:txBody>
      </p:sp>
      <p:sp>
        <p:nvSpPr>
          <p:cNvPr id="13315"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4BE5A4D4-6644-4310-BFB3-98D8F59A8C92}" type="slidenum">
              <a:rPr lang="en-US" smtClean="0">
                <a:solidFill>
                  <a:srgbClr val="898989"/>
                </a:solidFill>
              </a:rPr>
              <a:pPr/>
              <a:t>25</a:t>
            </a:fld>
            <a:endParaRPr lang="en-US" smtClean="0">
              <a:solidFill>
                <a:srgbClr val="898989"/>
              </a:solidFill>
            </a:endParaRPr>
          </a:p>
        </p:txBody>
      </p:sp>
      <p:pic>
        <p:nvPicPr>
          <p:cNvPr id="13319" name="Picture 2"/>
          <p:cNvPicPr>
            <a:picLocks noChangeAspect="1" noChangeArrowheads="1"/>
          </p:cNvPicPr>
          <p:nvPr/>
        </p:nvPicPr>
        <p:blipFill>
          <a:blip r:embed="rId2" cstate="print"/>
          <a:srcRect/>
          <a:stretch>
            <a:fillRect/>
          </a:stretch>
        </p:blipFill>
        <p:spPr bwMode="auto">
          <a:xfrm>
            <a:off x="871628" y="1067252"/>
            <a:ext cx="7586647" cy="4290787"/>
          </a:xfrm>
          <a:prstGeom prst="rect">
            <a:avLst/>
          </a:prstGeom>
          <a:noFill/>
          <a:ln w="9525">
            <a:noFill/>
            <a:miter lim="800000"/>
            <a:headEnd/>
            <a:tailEnd/>
          </a:ln>
        </p:spPr>
      </p:pic>
      <p:sp>
        <p:nvSpPr>
          <p:cNvPr id="44037" name="TextBox 7"/>
          <p:cNvSpPr txBox="1">
            <a:spLocks noChangeArrowheads="1"/>
          </p:cNvSpPr>
          <p:nvPr/>
        </p:nvSpPr>
        <p:spPr bwMode="auto">
          <a:xfrm>
            <a:off x="0" y="4190596"/>
            <a:ext cx="4114139" cy="2616089"/>
          </a:xfrm>
          <a:prstGeom prst="rect">
            <a:avLst/>
          </a:prstGeom>
          <a:noFill/>
          <a:ln w="9525">
            <a:noFill/>
            <a:miter lim="800000"/>
            <a:headEnd/>
            <a:tailEnd/>
          </a:ln>
        </p:spPr>
        <p:txBody>
          <a:bodyPr lIns="91427" tIns="45714" rIns="91427" bIns="45714">
            <a:spAutoFit/>
          </a:bodyPr>
          <a:lstStyle/>
          <a:p>
            <a:pPr algn="ctr" eaLnBrk="1" hangingPunct="1">
              <a:defRPr/>
            </a:pPr>
            <a:r>
              <a:rPr lang="en-US" sz="2800" dirty="0" smtClean="0">
                <a:solidFill>
                  <a:prstClr val="black"/>
                </a:solidFill>
                <a:latin typeface="Arial" pitchFamily="34" charset="0"/>
              </a:rPr>
              <a:t>66 </a:t>
            </a:r>
            <a:r>
              <a:rPr lang="en-US" sz="2800" dirty="0">
                <a:solidFill>
                  <a:prstClr val="black"/>
                </a:solidFill>
                <a:latin typeface="Arial" pitchFamily="34" charset="0"/>
              </a:rPr>
              <a:t>public services</a:t>
            </a:r>
          </a:p>
          <a:p>
            <a:pPr algn="ctr" eaLnBrk="1" hangingPunct="1">
              <a:defRPr/>
            </a:pPr>
            <a:r>
              <a:rPr lang="en-US" sz="2800" dirty="0" smtClean="0">
                <a:solidFill>
                  <a:prstClr val="black"/>
                </a:solidFill>
                <a:latin typeface="Arial" pitchFamily="34" charset="0"/>
              </a:rPr>
              <a:t>18,000 variables</a:t>
            </a:r>
            <a:endParaRPr lang="en-US" sz="2800" dirty="0">
              <a:solidFill>
                <a:prstClr val="black"/>
              </a:solidFill>
              <a:latin typeface="Arial" pitchFamily="34" charset="0"/>
            </a:endParaRPr>
          </a:p>
          <a:p>
            <a:pPr algn="ctr" eaLnBrk="1" hangingPunct="1">
              <a:defRPr/>
            </a:pPr>
            <a:r>
              <a:rPr lang="en-US" sz="2800" dirty="0" smtClean="0">
                <a:solidFill>
                  <a:prstClr val="black"/>
                </a:solidFill>
                <a:latin typeface="Arial" pitchFamily="34" charset="0"/>
              </a:rPr>
              <a:t>1.9 million </a:t>
            </a:r>
            <a:r>
              <a:rPr lang="en-US" sz="2800" dirty="0">
                <a:solidFill>
                  <a:prstClr val="black"/>
                </a:solidFill>
                <a:latin typeface="Arial" pitchFamily="34" charset="0"/>
              </a:rPr>
              <a:t>sites</a:t>
            </a:r>
          </a:p>
          <a:p>
            <a:pPr algn="ctr" eaLnBrk="1" hangingPunct="1">
              <a:defRPr/>
            </a:pPr>
            <a:r>
              <a:rPr lang="en-US" sz="2800" dirty="0" smtClean="0">
                <a:solidFill>
                  <a:prstClr val="black"/>
                </a:solidFill>
                <a:latin typeface="Arial" pitchFamily="34" charset="0"/>
              </a:rPr>
              <a:t>23 </a:t>
            </a:r>
            <a:r>
              <a:rPr lang="en-US" sz="2800" dirty="0">
                <a:solidFill>
                  <a:prstClr val="black"/>
                </a:solidFill>
                <a:latin typeface="Arial" pitchFamily="34" charset="0"/>
              </a:rPr>
              <a:t>million series</a:t>
            </a:r>
          </a:p>
          <a:p>
            <a:pPr algn="ctr" eaLnBrk="1" hangingPunct="1">
              <a:defRPr/>
            </a:pPr>
            <a:r>
              <a:rPr lang="en-US" sz="2800" dirty="0" smtClean="0">
                <a:solidFill>
                  <a:prstClr val="black"/>
                </a:solidFill>
                <a:latin typeface="Arial" pitchFamily="34" charset="0"/>
              </a:rPr>
              <a:t>5.1 </a:t>
            </a:r>
            <a:r>
              <a:rPr lang="en-US" sz="2800" dirty="0">
                <a:solidFill>
                  <a:prstClr val="black"/>
                </a:solidFill>
                <a:latin typeface="Arial" pitchFamily="34" charset="0"/>
              </a:rPr>
              <a:t>billion data values</a:t>
            </a:r>
          </a:p>
          <a:p>
            <a:pPr algn="ctr" eaLnBrk="1" hangingPunct="1">
              <a:defRPr/>
            </a:pPr>
            <a:r>
              <a:rPr lang="en-US" sz="2000" i="1" dirty="0">
                <a:solidFill>
                  <a:prstClr val="black"/>
                </a:solidFill>
                <a:latin typeface="Arial" pitchFamily="34" charset="0"/>
              </a:rPr>
              <a:t>And growing</a:t>
            </a:r>
            <a:endParaRPr lang="en-US" sz="2800" i="1" dirty="0">
              <a:solidFill>
                <a:prstClr val="black"/>
              </a:solidFill>
              <a:latin typeface="Arial" pitchFamily="34" charset="0"/>
            </a:endParaRPr>
          </a:p>
        </p:txBody>
      </p:sp>
      <p:sp>
        <p:nvSpPr>
          <p:cNvPr id="9" name="TextBox 8"/>
          <p:cNvSpPr txBox="1"/>
          <p:nvPr/>
        </p:nvSpPr>
        <p:spPr>
          <a:xfrm>
            <a:off x="4800600" y="4919020"/>
            <a:ext cx="4038600" cy="1938980"/>
          </a:xfrm>
          <a:prstGeom prst="rect">
            <a:avLst/>
          </a:prstGeom>
          <a:noFill/>
        </p:spPr>
        <p:txBody>
          <a:bodyPr wrap="square" lIns="91427" tIns="45714" rIns="91427" bIns="45714">
            <a:spAutoFit/>
          </a:bodyPr>
          <a:lstStyle/>
          <a:p>
            <a:pPr eaLnBrk="1" hangingPunct="1">
              <a:defRPr/>
            </a:pPr>
            <a:r>
              <a:rPr lang="en-US" sz="2400" i="1" dirty="0" smtClean="0">
                <a:solidFill>
                  <a:srgbClr val="FF0000"/>
                </a:solidFill>
                <a:latin typeface="Arial" pitchFamily="34" charset="0"/>
              </a:rPr>
              <a:t>A national water data catalog</a:t>
            </a:r>
          </a:p>
          <a:p>
            <a:pPr eaLnBrk="1" hangingPunct="1">
              <a:defRPr/>
            </a:pPr>
            <a:endParaRPr lang="en-US" sz="2400" i="1" dirty="0" smtClean="0">
              <a:solidFill>
                <a:srgbClr val="FF0000"/>
              </a:solidFill>
              <a:latin typeface="Arial" pitchFamily="34" charset="0"/>
            </a:endParaRPr>
          </a:p>
          <a:p>
            <a:pPr eaLnBrk="1" hangingPunct="1">
              <a:defRPr/>
            </a:pPr>
            <a:r>
              <a:rPr lang="en-US" sz="2400" i="1" dirty="0" smtClean="0">
                <a:solidFill>
                  <a:srgbClr val="FF0000"/>
                </a:solidFill>
                <a:latin typeface="Arial" pitchFamily="34" charset="0"/>
              </a:rPr>
              <a:t>maintained at the San Diego Supercomputer Center</a:t>
            </a:r>
            <a:endParaRPr lang="en-US" sz="2400" i="1" dirty="0">
              <a:solidFill>
                <a:srgbClr val="FF0000"/>
              </a:solidFill>
              <a:latin typeface="Arial" pitchFamily="34" charset="0"/>
            </a:endParaRPr>
          </a:p>
        </p:txBody>
      </p:sp>
    </p:spTree>
    <p:extLst>
      <p:ext uri="{BB962C8B-B14F-4D97-AF65-F5344CB8AC3E}">
        <p14:creationId xmlns:p14="http://schemas.microsoft.com/office/powerpoint/2010/main" val="13268446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p:cNvPicPr>
            <a:picLocks noChangeAspect="1" noChangeArrowheads="1"/>
          </p:cNvPicPr>
          <p:nvPr/>
        </p:nvPicPr>
        <p:blipFill>
          <a:blip r:embed="rId2" cstate="print"/>
          <a:srcRect/>
          <a:stretch>
            <a:fillRect/>
          </a:stretch>
        </p:blipFill>
        <p:spPr bwMode="auto">
          <a:xfrm>
            <a:off x="533400" y="1905000"/>
            <a:ext cx="3732213" cy="2100263"/>
          </a:xfrm>
          <a:prstGeom prst="rect">
            <a:avLst/>
          </a:prstGeom>
          <a:noFill/>
          <a:ln w="9525">
            <a:noFill/>
            <a:miter lim="800000"/>
            <a:headEnd/>
            <a:tailEnd/>
          </a:ln>
        </p:spPr>
      </p:pic>
      <p:sp>
        <p:nvSpPr>
          <p:cNvPr id="14338" name="Title 1"/>
          <p:cNvSpPr>
            <a:spLocks noGrp="1"/>
          </p:cNvSpPr>
          <p:nvPr>
            <p:ph type="title"/>
          </p:nvPr>
        </p:nvSpPr>
        <p:spPr/>
        <p:txBody>
          <a:bodyPr/>
          <a:lstStyle/>
          <a:p>
            <a:r>
              <a:rPr lang="en-US" sz="3200" smtClean="0"/>
              <a:t>Open Geospatial Consortium </a:t>
            </a:r>
            <a:br>
              <a:rPr lang="en-US" sz="3200" smtClean="0"/>
            </a:br>
            <a:r>
              <a:rPr lang="en-US" sz="3200" smtClean="0"/>
              <a:t>Web Service Standards</a:t>
            </a:r>
          </a:p>
        </p:txBody>
      </p:sp>
      <p:sp>
        <p:nvSpPr>
          <p:cNvPr id="3" name="Content Placeholder 2"/>
          <p:cNvSpPr>
            <a:spLocks noGrp="1"/>
          </p:cNvSpPr>
          <p:nvPr>
            <p:ph sz="half" idx="1"/>
          </p:nvPr>
        </p:nvSpPr>
        <p:spPr>
          <a:xfrm>
            <a:off x="457200" y="1600200"/>
            <a:ext cx="4114800" cy="4876800"/>
          </a:xfrm>
        </p:spPr>
        <p:txBody>
          <a:bodyPr rtlCol="0">
            <a:normAutofit fontScale="85000" lnSpcReduction="10000"/>
          </a:bodyPr>
          <a:lstStyle/>
          <a:p>
            <a:pPr fontAlgn="auto">
              <a:spcAft>
                <a:spcPts val="0"/>
              </a:spcAft>
              <a:buFont typeface="Arial" pitchFamily="34" charset="0"/>
              <a:buChar char="•"/>
              <a:defRPr/>
            </a:pPr>
            <a:r>
              <a:rPr lang="en-US" dirty="0" smtClean="0">
                <a:solidFill>
                  <a:srgbClr val="FF0000"/>
                </a:solidFill>
              </a:rPr>
              <a:t>Map Services</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Web Map Service (WMS)</a:t>
            </a:r>
          </a:p>
          <a:p>
            <a:pPr fontAlgn="auto">
              <a:spcAft>
                <a:spcPts val="0"/>
              </a:spcAft>
              <a:buFont typeface="Arial" pitchFamily="34" charset="0"/>
              <a:buChar char="•"/>
              <a:defRPr/>
            </a:pPr>
            <a:r>
              <a:rPr lang="en-US" dirty="0" smtClean="0"/>
              <a:t>Web Feature Service (WFS)</a:t>
            </a:r>
          </a:p>
          <a:p>
            <a:pPr fontAlgn="auto">
              <a:spcAft>
                <a:spcPts val="0"/>
              </a:spcAft>
              <a:buFont typeface="Arial" pitchFamily="34" charset="0"/>
              <a:buChar char="•"/>
              <a:defRPr/>
            </a:pPr>
            <a:r>
              <a:rPr lang="en-US" dirty="0" smtClean="0"/>
              <a:t>Web Coverage Service</a:t>
            </a:r>
            <a:br>
              <a:rPr lang="en-US" dirty="0" smtClean="0"/>
            </a:br>
            <a:r>
              <a:rPr lang="en-US" dirty="0" smtClean="0"/>
              <a:t>(WCS)</a:t>
            </a:r>
          </a:p>
          <a:p>
            <a:pPr fontAlgn="auto">
              <a:spcAft>
                <a:spcPts val="0"/>
              </a:spcAft>
              <a:buFont typeface="Arial" pitchFamily="34" charset="0"/>
              <a:buChar char="•"/>
              <a:defRPr/>
            </a:pPr>
            <a:r>
              <a:rPr lang="en-US" dirty="0" smtClean="0"/>
              <a:t>Catalog Services for the Web (CS/W)</a:t>
            </a:r>
          </a:p>
        </p:txBody>
      </p:sp>
      <p:sp>
        <p:nvSpPr>
          <p:cNvPr id="4" name="Content Placeholder 3"/>
          <p:cNvSpPr>
            <a:spLocks noGrp="1"/>
          </p:cNvSpPr>
          <p:nvPr>
            <p:ph sz="half" idx="2"/>
          </p:nvPr>
        </p:nvSpPr>
        <p:spPr>
          <a:xfrm>
            <a:off x="4648200" y="1600200"/>
            <a:ext cx="4114800" cy="4800600"/>
          </a:xfrm>
        </p:spPr>
        <p:txBody>
          <a:bodyPr rtlCol="0">
            <a:normAutofit fontScale="85000" lnSpcReduction="10000"/>
          </a:bodyPr>
          <a:lstStyle/>
          <a:p>
            <a:pPr fontAlgn="auto">
              <a:spcAft>
                <a:spcPts val="0"/>
              </a:spcAft>
              <a:buFont typeface="Arial" pitchFamily="34" charset="0"/>
              <a:buChar char="•"/>
              <a:defRPr/>
            </a:pPr>
            <a:r>
              <a:rPr lang="en-US" dirty="0" smtClean="0">
                <a:solidFill>
                  <a:srgbClr val="FF0000"/>
                </a:solidFill>
              </a:rPr>
              <a:t>Observation Services</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Observations and Measurements Model</a:t>
            </a:r>
          </a:p>
          <a:p>
            <a:pPr fontAlgn="auto">
              <a:spcAft>
                <a:spcPts val="0"/>
              </a:spcAft>
              <a:buFont typeface="Arial" pitchFamily="34" charset="0"/>
              <a:buChar char="•"/>
              <a:defRPr/>
            </a:pPr>
            <a:r>
              <a:rPr lang="en-US" dirty="0" smtClean="0"/>
              <a:t>Sensor Web Enablement (SWE)</a:t>
            </a:r>
          </a:p>
          <a:p>
            <a:pPr fontAlgn="auto">
              <a:spcAft>
                <a:spcPts val="0"/>
              </a:spcAft>
              <a:buFont typeface="Arial" pitchFamily="34" charset="0"/>
              <a:buChar char="•"/>
              <a:defRPr/>
            </a:pPr>
            <a:r>
              <a:rPr lang="en-US" dirty="0" smtClean="0"/>
              <a:t>Sensor Observation Service (SOS)</a:t>
            </a:r>
            <a:endParaRPr lang="en-US" dirty="0"/>
          </a:p>
        </p:txBody>
      </p:sp>
      <p:pic>
        <p:nvPicPr>
          <p:cNvPr id="14341" name="Picture 4"/>
          <p:cNvPicPr>
            <a:picLocks noChangeAspect="1" noChangeArrowheads="1"/>
          </p:cNvPicPr>
          <p:nvPr/>
        </p:nvPicPr>
        <p:blipFill>
          <a:blip r:embed="rId3" cstate="print"/>
          <a:srcRect/>
          <a:stretch>
            <a:fillRect/>
          </a:stretch>
        </p:blipFill>
        <p:spPr bwMode="auto">
          <a:xfrm>
            <a:off x="5105400" y="2057400"/>
            <a:ext cx="2706688" cy="1819275"/>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16365434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0" y="2056031"/>
            <a:ext cx="5143500"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2"/>
          <p:cNvPicPr>
            <a:picLocks noChangeAspect="1" noChangeArrowheads="1"/>
          </p:cNvPicPr>
          <p:nvPr/>
        </p:nvPicPr>
        <p:blipFill>
          <a:blip r:embed="rId3" cstate="print"/>
          <a:srcRect/>
          <a:stretch>
            <a:fillRect/>
          </a:stretch>
        </p:blipFill>
        <p:spPr bwMode="auto">
          <a:xfrm>
            <a:off x="228600" y="228600"/>
            <a:ext cx="8534400" cy="1657350"/>
          </a:xfrm>
          <a:prstGeom prst="rect">
            <a:avLst/>
          </a:prstGeom>
          <a:noFill/>
          <a:ln w="9525">
            <a:solidFill>
              <a:schemeClr val="accent1">
                <a:shade val="50000"/>
              </a:schemeClr>
            </a:solidFill>
            <a:miter lim="800000"/>
            <a:headEnd/>
            <a:tailEnd/>
          </a:ln>
        </p:spPr>
      </p:pic>
      <p:sp>
        <p:nvSpPr>
          <p:cNvPr id="4" name="TextBox 3"/>
          <p:cNvSpPr txBox="1"/>
          <p:nvPr/>
        </p:nvSpPr>
        <p:spPr>
          <a:xfrm>
            <a:off x="5715000" y="2895600"/>
            <a:ext cx="2910540" cy="923330"/>
          </a:xfrm>
          <a:prstGeom prst="rect">
            <a:avLst/>
          </a:prstGeom>
          <a:noFill/>
          <a:ln>
            <a:solidFill>
              <a:schemeClr val="tx2"/>
            </a:solidFill>
          </a:ln>
        </p:spPr>
        <p:txBody>
          <a:bodyPr wrap="none" rtlCol="0">
            <a:spAutoFit/>
          </a:bodyPr>
          <a:lstStyle/>
          <a:p>
            <a:r>
              <a:rPr lang="en-US" dirty="0" smtClean="0"/>
              <a:t>Meets every 3 months</a:t>
            </a:r>
          </a:p>
          <a:p>
            <a:endParaRPr lang="en-US" dirty="0" smtClean="0"/>
          </a:p>
          <a:p>
            <a:r>
              <a:rPr lang="en-US" dirty="0" smtClean="0"/>
              <a:t>Teleconferences most weeks</a:t>
            </a:r>
            <a:endParaRPr lang="en-US" dirty="0"/>
          </a:p>
        </p:txBody>
      </p:sp>
      <p:sp>
        <p:nvSpPr>
          <p:cNvPr id="5" name="TextBox 4"/>
          <p:cNvSpPr txBox="1"/>
          <p:nvPr/>
        </p:nvSpPr>
        <p:spPr>
          <a:xfrm>
            <a:off x="5715000" y="4800600"/>
            <a:ext cx="2971800" cy="646331"/>
          </a:xfrm>
          <a:prstGeom prst="rect">
            <a:avLst/>
          </a:prstGeom>
          <a:noFill/>
          <a:ln>
            <a:solidFill>
              <a:schemeClr val="tx2"/>
            </a:solidFill>
          </a:ln>
        </p:spPr>
        <p:txBody>
          <a:bodyPr wrap="square" rtlCol="0">
            <a:spAutoFit/>
          </a:bodyPr>
          <a:lstStyle/>
          <a:p>
            <a:r>
              <a:rPr lang="en-US" dirty="0" err="1" smtClean="0">
                <a:solidFill>
                  <a:srgbClr val="FF0000"/>
                </a:solidFill>
              </a:rPr>
              <a:t>WaterML</a:t>
            </a:r>
            <a:r>
              <a:rPr lang="en-US" dirty="0" smtClean="0">
                <a:solidFill>
                  <a:srgbClr val="FF0000"/>
                </a:solidFill>
              </a:rPr>
              <a:t> Version 2 standard </a:t>
            </a:r>
            <a:r>
              <a:rPr lang="en-US" dirty="0" smtClean="0"/>
              <a:t>proposed </a:t>
            </a:r>
            <a:endParaRPr lang="en-US" dirty="0"/>
          </a:p>
        </p:txBody>
      </p:sp>
      <p:cxnSp>
        <p:nvCxnSpPr>
          <p:cNvPr id="7" name="Straight Arrow Connector 6"/>
          <p:cNvCxnSpPr>
            <a:stCxn id="5" idx="1"/>
          </p:cNvCxnSpPr>
          <p:nvPr/>
        </p:nvCxnSpPr>
        <p:spPr>
          <a:xfrm flipH="1" flipV="1">
            <a:off x="4038600" y="4724400"/>
            <a:ext cx="1676400" cy="3993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15000" y="5791200"/>
            <a:ext cx="2971800" cy="646331"/>
          </a:xfrm>
          <a:prstGeom prst="rect">
            <a:avLst/>
          </a:prstGeom>
          <a:noFill/>
          <a:ln>
            <a:solidFill>
              <a:schemeClr val="tx2"/>
            </a:solidFill>
          </a:ln>
        </p:spPr>
        <p:txBody>
          <a:bodyPr wrap="square" rtlCol="0">
            <a:spAutoFit/>
          </a:bodyPr>
          <a:lstStyle/>
          <a:p>
            <a:r>
              <a:rPr lang="en-US" dirty="0" smtClean="0"/>
              <a:t>Vote for adoption later this year</a:t>
            </a:r>
            <a:endParaRPr lang="en-US" dirty="0"/>
          </a:p>
        </p:txBody>
      </p:sp>
      <p:sp>
        <p:nvSpPr>
          <p:cNvPr id="10" name="Down Arrow 9"/>
          <p:cNvSpPr/>
          <p:nvPr/>
        </p:nvSpPr>
        <p:spPr>
          <a:xfrm>
            <a:off x="7086600" y="54864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09800" y="304800"/>
            <a:ext cx="4593630" cy="369332"/>
          </a:xfrm>
          <a:prstGeom prst="rect">
            <a:avLst/>
          </a:prstGeom>
          <a:solidFill>
            <a:schemeClr val="bg1"/>
          </a:solidFill>
          <a:ln>
            <a:solidFill>
              <a:schemeClr val="accent1">
                <a:shade val="95000"/>
                <a:satMod val="105000"/>
              </a:schemeClr>
            </a:solidFill>
          </a:ln>
        </p:spPr>
        <p:txBody>
          <a:bodyPr wrap="none" rtlCol="0">
            <a:spAutoFit/>
          </a:bodyPr>
          <a:lstStyle/>
          <a:p>
            <a:r>
              <a:rPr lang="en-US" dirty="0" smtClean="0"/>
              <a:t>Jointly with World Meteorological Organization</a:t>
            </a:r>
            <a:endParaRPr lang="en-US" dirty="0"/>
          </a:p>
        </p:txBody>
      </p:sp>
      <p:sp>
        <p:nvSpPr>
          <p:cNvPr id="12" name="TextBox 11"/>
          <p:cNvSpPr txBox="1"/>
          <p:nvPr/>
        </p:nvSpPr>
        <p:spPr>
          <a:xfrm>
            <a:off x="3090269" y="2133600"/>
            <a:ext cx="4751302" cy="369332"/>
          </a:xfrm>
          <a:prstGeom prst="rect">
            <a:avLst/>
          </a:prstGeom>
          <a:solidFill>
            <a:srgbClr val="FFFF00"/>
          </a:solidFill>
          <a:ln>
            <a:solidFill>
              <a:schemeClr val="tx2"/>
            </a:solidFill>
          </a:ln>
        </p:spPr>
        <p:txBody>
          <a:bodyPr wrap="none" rtlCol="0">
            <a:spAutoFit/>
          </a:bodyPr>
          <a:lstStyle/>
          <a:p>
            <a:pPr algn="ctr"/>
            <a:r>
              <a:rPr lang="en-US" dirty="0" smtClean="0"/>
              <a:t>Evolving </a:t>
            </a:r>
            <a:r>
              <a:rPr lang="en-US" dirty="0" err="1" smtClean="0"/>
              <a:t>WaterML</a:t>
            </a:r>
            <a:r>
              <a:rPr lang="en-US" dirty="0" smtClean="0"/>
              <a:t> into an International Standard</a:t>
            </a:r>
            <a:endParaRPr lang="en-US" dirty="0"/>
          </a:p>
        </p:txBody>
      </p:sp>
      <p:grpSp>
        <p:nvGrpSpPr>
          <p:cNvPr id="13" name="Group 12"/>
          <p:cNvGrpSpPr/>
          <p:nvPr/>
        </p:nvGrpSpPr>
        <p:grpSpPr>
          <a:xfrm>
            <a:off x="228600" y="2541376"/>
            <a:ext cx="8819754" cy="2075779"/>
            <a:chOff x="228600" y="2541376"/>
            <a:chExt cx="8819754" cy="2075779"/>
          </a:xfrm>
        </p:grpSpPr>
        <p:grpSp>
          <p:nvGrpSpPr>
            <p:cNvPr id="14" name="Group 13"/>
            <p:cNvGrpSpPr/>
            <p:nvPr/>
          </p:nvGrpSpPr>
          <p:grpSpPr>
            <a:xfrm>
              <a:off x="228600" y="2541376"/>
              <a:ext cx="3957470" cy="1984122"/>
              <a:chOff x="1936155" y="2368902"/>
              <a:chExt cx="4867275" cy="2858855"/>
            </a:xfrm>
          </p:grpSpPr>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6155" y="2368902"/>
                <a:ext cx="4867275" cy="2781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648485" y="4753269"/>
                <a:ext cx="1954937" cy="474488"/>
              </a:xfrm>
              <a:prstGeom prst="rect">
                <a:avLst/>
              </a:prstGeom>
              <a:noFill/>
            </p:spPr>
            <p:txBody>
              <a:bodyPr wrap="none" rtlCol="0">
                <a:spAutoFit/>
              </a:bodyPr>
              <a:lstStyle/>
              <a:p>
                <a:r>
                  <a:rPr lang="en-US" sz="1600" dirty="0" smtClean="0">
                    <a:solidFill>
                      <a:prstClr val="black"/>
                    </a:solidFill>
                  </a:rPr>
                  <a:t>November 2009</a:t>
                </a:r>
                <a:endParaRPr lang="en-US" sz="1600" dirty="0">
                  <a:solidFill>
                    <a:prstClr val="black"/>
                  </a:solidFill>
                </a:endParaRPr>
              </a:p>
            </p:txBody>
          </p:sp>
        </p:grpSp>
        <p:sp>
          <p:nvSpPr>
            <p:cNvPr id="15" name="TextBox 14"/>
            <p:cNvSpPr txBox="1"/>
            <p:nvPr/>
          </p:nvSpPr>
          <p:spPr>
            <a:xfrm>
              <a:off x="3546271" y="4247823"/>
              <a:ext cx="5502083" cy="369332"/>
            </a:xfrm>
            <a:prstGeom prst="rect">
              <a:avLst/>
            </a:prstGeom>
            <a:solidFill>
              <a:srgbClr val="FFFF00"/>
            </a:solidFill>
            <a:ln>
              <a:solidFill>
                <a:schemeClr val="tx2"/>
              </a:solidFill>
            </a:ln>
          </p:spPr>
          <p:txBody>
            <a:bodyPr wrap="none" rtlCol="0">
              <a:spAutoFit/>
            </a:bodyPr>
            <a:lstStyle/>
            <a:p>
              <a:pPr algn="ctr"/>
              <a:r>
                <a:rPr lang="en-US" dirty="0" smtClean="0">
                  <a:solidFill>
                    <a:prstClr val="black"/>
                  </a:solidFill>
                </a:rPr>
                <a:t>Hydrology, Meteorology, Climatology, and Oceanography</a:t>
              </a:r>
              <a:endParaRPr lang="en-US" dirty="0">
                <a:solidFill>
                  <a:prstClr val="black"/>
                </a:solidFill>
              </a:endParaRPr>
            </a:p>
          </p:txBody>
        </p:sp>
      </p:grpSp>
    </p:spTree>
    <p:extLst>
      <p:ext uri="{BB962C8B-B14F-4D97-AF65-F5344CB8AC3E}">
        <p14:creationId xmlns:p14="http://schemas.microsoft.com/office/powerpoint/2010/main" val="13635128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6"/>
          <p:cNvPicPr>
            <a:picLocks noChangeAspect="1" noChangeArrowheads="1"/>
          </p:cNvPicPr>
          <p:nvPr/>
        </p:nvPicPr>
        <p:blipFill>
          <a:blip r:embed="rId3" cstate="print"/>
          <a:srcRect/>
          <a:stretch>
            <a:fillRect/>
          </a:stretch>
        </p:blipFill>
        <p:spPr bwMode="auto">
          <a:xfrm>
            <a:off x="1007076" y="1371600"/>
            <a:ext cx="7010400" cy="5257800"/>
          </a:xfrm>
          <a:prstGeom prst="rect">
            <a:avLst/>
          </a:prstGeom>
          <a:noFill/>
          <a:ln w="9525">
            <a:noFill/>
            <a:miter lim="800000"/>
            <a:headEnd/>
            <a:tailEnd/>
          </a:ln>
        </p:spPr>
      </p:pic>
      <p:sp>
        <p:nvSpPr>
          <p:cNvPr id="34827" name="Rectangle 11"/>
          <p:cNvSpPr>
            <a:spLocks noGrp="1" noChangeArrowheads="1"/>
          </p:cNvSpPr>
          <p:nvPr>
            <p:ph type="title"/>
          </p:nvPr>
        </p:nvSpPr>
        <p:spPr>
          <a:xfrm>
            <a:off x="0" y="0"/>
            <a:ext cx="9144000" cy="1384300"/>
          </a:xfrm>
        </p:spPr>
        <p:txBody>
          <a:bodyPr/>
          <a:lstStyle/>
          <a:p>
            <a:pPr eaLnBrk="1" hangingPunct="1">
              <a:defRPr/>
            </a:pPr>
            <a:r>
              <a:rPr lang="en-US" sz="3600" dirty="0" smtClean="0"/>
              <a:t>Tropical Storm </a:t>
            </a:r>
            <a:r>
              <a:rPr lang="en-US" sz="3600" dirty="0" err="1" smtClean="0"/>
              <a:t>Hermine</a:t>
            </a:r>
            <a:r>
              <a:rPr lang="en-US" sz="3600" dirty="0"/>
              <a:t> </a:t>
            </a:r>
            <a:r>
              <a:rPr lang="en-US" sz="3600" dirty="0" smtClean="0"/>
              <a:t>in Texas </a:t>
            </a:r>
            <a:br>
              <a:rPr lang="en-US" sz="3600" dirty="0" smtClean="0"/>
            </a:br>
            <a:r>
              <a:rPr lang="en-US" sz="3600" dirty="0" smtClean="0"/>
              <a:t>Sept 7-8, 2010</a:t>
            </a:r>
          </a:p>
        </p:txBody>
      </p:sp>
    </p:spTree>
    <p:extLst>
      <p:ext uri="{BB962C8B-B14F-4D97-AF65-F5344CB8AC3E}">
        <p14:creationId xmlns:p14="http://schemas.microsoft.com/office/powerpoint/2010/main" val="10092336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09600" y="1447800"/>
            <a:ext cx="3524250" cy="2195487"/>
          </a:xfrm>
          <a:prstGeom prst="rect">
            <a:avLst/>
          </a:prstGeom>
          <a:noFill/>
          <a:ln w="9525">
            <a:solidFill>
              <a:schemeClr val="accent1"/>
            </a:solidFill>
            <a:miter lim="800000"/>
            <a:headEnd/>
            <a:tailEnd/>
          </a:ln>
        </p:spPr>
      </p:pic>
      <p:sp>
        <p:nvSpPr>
          <p:cNvPr id="5" name="Rectangle 4"/>
          <p:cNvSpPr/>
          <p:nvPr/>
        </p:nvSpPr>
        <p:spPr>
          <a:xfrm>
            <a:off x="914400" y="3657600"/>
            <a:ext cx="2591415" cy="369332"/>
          </a:xfrm>
          <a:prstGeom prst="rect">
            <a:avLst/>
          </a:prstGeom>
        </p:spPr>
        <p:txBody>
          <a:bodyPr wrap="none">
            <a:spAutoFit/>
          </a:bodyPr>
          <a:lstStyle/>
          <a:p>
            <a:r>
              <a:rPr lang="en-US" dirty="0" smtClean="0">
                <a:hlinkClick r:id="rId3"/>
              </a:rPr>
              <a:t>http://hydromet.lcra.org</a:t>
            </a:r>
            <a:r>
              <a:rPr lang="en-US" dirty="0" smtClean="0"/>
              <a:t> </a:t>
            </a:r>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609600" y="4114800"/>
            <a:ext cx="3529012" cy="2229968"/>
          </a:xfrm>
          <a:prstGeom prst="rect">
            <a:avLst/>
          </a:prstGeom>
          <a:noFill/>
          <a:ln w="9525">
            <a:solidFill>
              <a:schemeClr val="accent1"/>
            </a:solidFill>
            <a:miter lim="800000"/>
            <a:headEnd/>
            <a:tailEnd/>
          </a:ln>
        </p:spPr>
      </p:pic>
      <p:sp>
        <p:nvSpPr>
          <p:cNvPr id="8" name="Rectangle 7"/>
          <p:cNvSpPr/>
          <p:nvPr/>
        </p:nvSpPr>
        <p:spPr>
          <a:xfrm>
            <a:off x="228600" y="6324600"/>
            <a:ext cx="5105400" cy="307777"/>
          </a:xfrm>
          <a:prstGeom prst="rect">
            <a:avLst/>
          </a:prstGeom>
        </p:spPr>
        <p:txBody>
          <a:bodyPr wrap="square">
            <a:spAutoFit/>
          </a:bodyPr>
          <a:lstStyle/>
          <a:p>
            <a:r>
              <a:rPr lang="en-US" sz="1400" dirty="0" smtClean="0">
                <a:hlinkClick r:id="rId5"/>
              </a:rPr>
              <a:t>http://coagis1.ci.austin.tx.us/website/COAViewer_fews/viewer.htm</a:t>
            </a:r>
            <a:r>
              <a:rPr lang="en-US" sz="1400" dirty="0" smtClean="0"/>
              <a:t> </a:t>
            </a:r>
            <a:endParaRPr lang="en-US" sz="1400" dirty="0"/>
          </a:p>
        </p:txBody>
      </p:sp>
      <p:pic>
        <p:nvPicPr>
          <p:cNvPr id="1029" name="Picture 5"/>
          <p:cNvPicPr>
            <a:picLocks noChangeAspect="1" noChangeArrowheads="1"/>
          </p:cNvPicPr>
          <p:nvPr/>
        </p:nvPicPr>
        <p:blipFill>
          <a:blip r:embed="rId6" cstate="print"/>
          <a:srcRect/>
          <a:stretch>
            <a:fillRect/>
          </a:stretch>
        </p:blipFill>
        <p:spPr bwMode="auto">
          <a:xfrm>
            <a:off x="4953000" y="1447800"/>
            <a:ext cx="3124200" cy="2309192"/>
          </a:xfrm>
          <a:prstGeom prst="rect">
            <a:avLst/>
          </a:prstGeom>
          <a:noFill/>
          <a:ln w="9525">
            <a:solidFill>
              <a:schemeClr val="accent1"/>
            </a:solidFill>
            <a:miter lim="800000"/>
            <a:headEnd/>
            <a:tailEnd/>
          </a:ln>
        </p:spPr>
      </p:pic>
      <p:sp>
        <p:nvSpPr>
          <p:cNvPr id="10" name="Rectangle 9"/>
          <p:cNvSpPr/>
          <p:nvPr/>
        </p:nvSpPr>
        <p:spPr>
          <a:xfrm>
            <a:off x="4724400" y="3733800"/>
            <a:ext cx="4114800" cy="307777"/>
          </a:xfrm>
          <a:prstGeom prst="rect">
            <a:avLst/>
          </a:prstGeom>
        </p:spPr>
        <p:txBody>
          <a:bodyPr wrap="square">
            <a:spAutoFit/>
          </a:bodyPr>
          <a:lstStyle/>
          <a:p>
            <a:r>
              <a:rPr lang="en-US" sz="1400" dirty="0" smtClean="0">
                <a:hlinkClick r:id="rId7"/>
              </a:rPr>
              <a:t>http://ubcwcid.org/Overview/Overview.aspx?id=1</a:t>
            </a:r>
            <a:r>
              <a:rPr lang="en-US" sz="1400" dirty="0" smtClean="0"/>
              <a:t> </a:t>
            </a:r>
            <a:endParaRPr lang="en-US" sz="1400" dirty="0"/>
          </a:p>
        </p:txBody>
      </p:sp>
      <p:pic>
        <p:nvPicPr>
          <p:cNvPr id="1030" name="Picture 6"/>
          <p:cNvPicPr>
            <a:picLocks noChangeAspect="1" noChangeArrowheads="1"/>
          </p:cNvPicPr>
          <p:nvPr/>
        </p:nvPicPr>
        <p:blipFill>
          <a:blip r:embed="rId8" cstate="print"/>
          <a:srcRect/>
          <a:stretch>
            <a:fillRect/>
          </a:stretch>
        </p:blipFill>
        <p:spPr bwMode="auto">
          <a:xfrm>
            <a:off x="4953000" y="4038600"/>
            <a:ext cx="3048000" cy="2298224"/>
          </a:xfrm>
          <a:prstGeom prst="rect">
            <a:avLst/>
          </a:prstGeom>
          <a:noFill/>
          <a:ln w="9525">
            <a:noFill/>
            <a:miter lim="800000"/>
            <a:headEnd/>
            <a:tailEnd/>
          </a:ln>
        </p:spPr>
      </p:pic>
      <p:sp>
        <p:nvSpPr>
          <p:cNvPr id="13" name="TextBox 12"/>
          <p:cNvSpPr txBox="1"/>
          <p:nvPr/>
        </p:nvSpPr>
        <p:spPr>
          <a:xfrm>
            <a:off x="3200400" y="1981200"/>
            <a:ext cx="661463" cy="369332"/>
          </a:xfrm>
          <a:prstGeom prst="rect">
            <a:avLst/>
          </a:prstGeom>
          <a:solidFill>
            <a:schemeClr val="bg1"/>
          </a:solidFill>
          <a:ln>
            <a:solidFill>
              <a:schemeClr val="accent1"/>
            </a:solidFill>
          </a:ln>
        </p:spPr>
        <p:txBody>
          <a:bodyPr wrap="none" rtlCol="0">
            <a:spAutoFit/>
          </a:bodyPr>
          <a:lstStyle/>
          <a:p>
            <a:r>
              <a:rPr lang="en-US" dirty="0" smtClean="0"/>
              <a:t>LCRA</a:t>
            </a:r>
            <a:endParaRPr lang="en-US" dirty="0"/>
          </a:p>
        </p:txBody>
      </p:sp>
      <p:sp>
        <p:nvSpPr>
          <p:cNvPr id="14" name="TextBox 13"/>
          <p:cNvSpPr txBox="1"/>
          <p:nvPr/>
        </p:nvSpPr>
        <p:spPr>
          <a:xfrm>
            <a:off x="1371600" y="5867400"/>
            <a:ext cx="1434047" cy="369332"/>
          </a:xfrm>
          <a:prstGeom prst="rect">
            <a:avLst/>
          </a:prstGeom>
          <a:solidFill>
            <a:schemeClr val="bg1"/>
          </a:solidFill>
          <a:ln>
            <a:solidFill>
              <a:schemeClr val="accent1"/>
            </a:solidFill>
          </a:ln>
        </p:spPr>
        <p:txBody>
          <a:bodyPr wrap="none" rtlCol="0">
            <a:spAutoFit/>
          </a:bodyPr>
          <a:lstStyle/>
          <a:p>
            <a:r>
              <a:rPr lang="en-US" dirty="0" smtClean="0"/>
              <a:t>City of Austin</a:t>
            </a:r>
            <a:endParaRPr lang="en-US" dirty="0"/>
          </a:p>
        </p:txBody>
      </p:sp>
      <p:sp>
        <p:nvSpPr>
          <p:cNvPr id="15" name="TextBox 14"/>
          <p:cNvSpPr txBox="1"/>
          <p:nvPr/>
        </p:nvSpPr>
        <p:spPr>
          <a:xfrm>
            <a:off x="5029200" y="1752600"/>
            <a:ext cx="2997424" cy="338554"/>
          </a:xfrm>
          <a:prstGeom prst="rect">
            <a:avLst/>
          </a:prstGeom>
          <a:solidFill>
            <a:schemeClr val="bg1"/>
          </a:solidFill>
          <a:ln>
            <a:solidFill>
              <a:schemeClr val="accent1"/>
            </a:solidFill>
          </a:ln>
        </p:spPr>
        <p:txBody>
          <a:bodyPr wrap="none" rtlCol="0">
            <a:spAutoFit/>
          </a:bodyPr>
          <a:lstStyle/>
          <a:p>
            <a:r>
              <a:rPr lang="en-US" sz="1600" dirty="0" smtClean="0"/>
              <a:t>Upper Brushy Creek (Round Rock)</a:t>
            </a:r>
            <a:endParaRPr lang="en-US" sz="1600" dirty="0"/>
          </a:p>
        </p:txBody>
      </p:sp>
      <p:sp>
        <p:nvSpPr>
          <p:cNvPr id="16" name="TextBox 15"/>
          <p:cNvSpPr txBox="1"/>
          <p:nvPr/>
        </p:nvSpPr>
        <p:spPr>
          <a:xfrm>
            <a:off x="7162800" y="4343400"/>
            <a:ext cx="428322" cy="369332"/>
          </a:xfrm>
          <a:prstGeom prst="rect">
            <a:avLst/>
          </a:prstGeom>
          <a:solidFill>
            <a:schemeClr val="bg1"/>
          </a:solidFill>
          <a:ln>
            <a:solidFill>
              <a:schemeClr val="accent1"/>
            </a:solidFill>
          </a:ln>
        </p:spPr>
        <p:txBody>
          <a:bodyPr wrap="none" rtlCol="0">
            <a:spAutoFit/>
          </a:bodyPr>
          <a:lstStyle/>
          <a:p>
            <a:r>
              <a:rPr lang="en-US" dirty="0" smtClean="0"/>
              <a:t>TV</a:t>
            </a:r>
            <a:endParaRPr lang="en-US" dirty="0"/>
          </a:p>
        </p:txBody>
      </p:sp>
      <p:sp>
        <p:nvSpPr>
          <p:cNvPr id="3" name="TextBox 2"/>
          <p:cNvSpPr txBox="1"/>
          <p:nvPr/>
        </p:nvSpPr>
        <p:spPr>
          <a:xfrm>
            <a:off x="1107524" y="457200"/>
            <a:ext cx="6882590" cy="646331"/>
          </a:xfrm>
          <a:prstGeom prst="rect">
            <a:avLst/>
          </a:prstGeom>
          <a:solidFill>
            <a:schemeClr val="bg1"/>
          </a:solidFill>
          <a:ln>
            <a:solidFill>
              <a:schemeClr val="tx1"/>
            </a:solidFill>
          </a:ln>
        </p:spPr>
        <p:txBody>
          <a:bodyPr wrap="none" rtlCol="0">
            <a:spAutoFit/>
          </a:bodyPr>
          <a:lstStyle/>
          <a:p>
            <a:r>
              <a:rPr lang="en-US" sz="3600" dirty="0" smtClean="0"/>
              <a:t>Bring data together into one system</a:t>
            </a:r>
            <a:endParaRPr lang="en-US" sz="3600" dirty="0"/>
          </a:p>
        </p:txBody>
      </p:sp>
    </p:spTree>
    <p:extLst>
      <p:ext uri="{BB962C8B-B14F-4D97-AF65-F5344CB8AC3E}">
        <p14:creationId xmlns:p14="http://schemas.microsoft.com/office/powerpoint/2010/main" val="1798216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One Year Ago: A Democratic Revolution in Egypt</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523568"/>
            <a:ext cx="7715656" cy="4590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80186" y="6238875"/>
            <a:ext cx="5158976" cy="461665"/>
          </a:xfrm>
          <a:prstGeom prst="rect">
            <a:avLst/>
          </a:prstGeom>
          <a:noFill/>
        </p:spPr>
        <p:txBody>
          <a:bodyPr wrap="none" rtlCol="0">
            <a:spAutoFit/>
          </a:bodyPr>
          <a:lstStyle/>
          <a:p>
            <a:r>
              <a:rPr lang="en-US" sz="2400" dirty="0" smtClean="0"/>
              <a:t>…. empowered by internet technologies</a:t>
            </a:r>
            <a:endParaRPr lang="en-US" sz="2400" dirty="0"/>
          </a:p>
        </p:txBody>
      </p:sp>
      <p:grpSp>
        <p:nvGrpSpPr>
          <p:cNvPr id="9" name="Group 8"/>
          <p:cNvGrpSpPr/>
          <p:nvPr/>
        </p:nvGrpSpPr>
        <p:grpSpPr>
          <a:xfrm>
            <a:off x="533400" y="3429000"/>
            <a:ext cx="8010525" cy="2647950"/>
            <a:chOff x="533400" y="3429000"/>
            <a:chExt cx="8010525" cy="2647950"/>
          </a:xfrm>
        </p:grpSpPr>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3429000"/>
              <a:ext cx="427672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1" name="Picture 1"/>
            <p:cNvPicPr>
              <a:picLocks noChangeAspect="1" noChangeArrowheads="1"/>
            </p:cNvPicPr>
            <p:nvPr/>
          </p:nvPicPr>
          <p:blipFill>
            <a:blip r:embed="rId4" cstate="print"/>
            <a:srcRect/>
            <a:stretch>
              <a:fillRect/>
            </a:stretch>
          </p:blipFill>
          <p:spPr bwMode="auto">
            <a:xfrm>
              <a:off x="533400" y="5029200"/>
              <a:ext cx="4419600" cy="981075"/>
            </a:xfrm>
            <a:prstGeom prst="rect">
              <a:avLst/>
            </a:prstGeom>
            <a:noFill/>
            <a:ln w="9525">
              <a:noFill/>
              <a:miter lim="800000"/>
              <a:headEnd/>
              <a:tailEnd/>
            </a:ln>
          </p:spPr>
        </p:pic>
      </p:grpSp>
    </p:spTree>
    <p:extLst>
      <p:ext uri="{BB962C8B-B14F-4D97-AF65-F5344CB8AC3E}">
        <p14:creationId xmlns:p14="http://schemas.microsoft.com/office/powerpoint/2010/main" val="94997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2">
                    <a:lumMod val="75000"/>
                    <a:lumOff val="25000"/>
                  </a:schemeClr>
                </a:solidFill>
              </a:rPr>
              <a:t>Observations Data in Central Texas</a:t>
            </a:r>
            <a:endParaRPr lang="en-US" dirty="0">
              <a:solidFill>
                <a:schemeClr val="tx2">
                  <a:lumMod val="75000"/>
                  <a:lumOff val="25000"/>
                </a:schemeClr>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81" t="23751" r="17031" b="8000"/>
          <a:stretch/>
        </p:blipFill>
        <p:spPr bwMode="auto">
          <a:xfrm>
            <a:off x="1898862" y="1524000"/>
            <a:ext cx="6787938" cy="4656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56918" y="2209800"/>
            <a:ext cx="1219482" cy="3131024"/>
            <a:chOff x="381000" y="1821976"/>
            <a:chExt cx="1219482" cy="3131024"/>
          </a:xfrm>
        </p:grpSpPr>
        <p:grpSp>
          <p:nvGrpSpPr>
            <p:cNvPr id="5" name="Group 4"/>
            <p:cNvGrpSpPr/>
            <p:nvPr/>
          </p:nvGrpSpPr>
          <p:grpSpPr>
            <a:xfrm>
              <a:off x="381000" y="1821976"/>
              <a:ext cx="1219199" cy="400110"/>
              <a:chOff x="381000" y="1821976"/>
              <a:chExt cx="1219199" cy="400110"/>
            </a:xfrm>
          </p:grpSpPr>
          <p:sp>
            <p:nvSpPr>
              <p:cNvPr id="3" name="Oval 2"/>
              <p:cNvSpPr/>
              <p:nvPr/>
            </p:nvSpPr>
            <p:spPr>
              <a:xfrm>
                <a:off x="381000" y="1821976"/>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endParaRPr>
              </a:p>
            </p:txBody>
          </p:sp>
          <p:sp>
            <p:nvSpPr>
              <p:cNvPr id="4" name="TextBox 3"/>
              <p:cNvSpPr txBox="1"/>
              <p:nvPr/>
            </p:nvSpPr>
            <p:spPr>
              <a:xfrm>
                <a:off x="825120" y="1821976"/>
                <a:ext cx="775079" cy="400110"/>
              </a:xfrm>
              <a:prstGeom prst="rect">
                <a:avLst/>
              </a:prstGeom>
              <a:noFill/>
            </p:spPr>
            <p:txBody>
              <a:bodyPr wrap="square" rtlCol="0" anchor="ctr">
                <a:spAutoFit/>
              </a:bodyPr>
              <a:lstStyle/>
              <a:p>
                <a:r>
                  <a:rPr lang="en-US" sz="2000" dirty="0">
                    <a:solidFill>
                      <a:prstClr val="black"/>
                    </a:solidFill>
                  </a:rPr>
                  <a:t>USGS</a:t>
                </a:r>
              </a:p>
            </p:txBody>
          </p:sp>
        </p:grpSp>
        <p:grpSp>
          <p:nvGrpSpPr>
            <p:cNvPr id="7" name="Group 6"/>
            <p:cNvGrpSpPr/>
            <p:nvPr/>
          </p:nvGrpSpPr>
          <p:grpSpPr>
            <a:xfrm>
              <a:off x="381000" y="2495490"/>
              <a:ext cx="1219199" cy="400110"/>
              <a:chOff x="381000" y="1821976"/>
              <a:chExt cx="1219199" cy="400110"/>
            </a:xfrm>
          </p:grpSpPr>
          <p:sp>
            <p:nvSpPr>
              <p:cNvPr id="8" name="Oval 7"/>
              <p:cNvSpPr/>
              <p:nvPr/>
            </p:nvSpPr>
            <p:spPr>
              <a:xfrm>
                <a:off x="381000" y="1821976"/>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prstClr val="black"/>
                  </a:solidFill>
                </a:endParaRPr>
              </a:p>
            </p:txBody>
          </p:sp>
          <p:sp>
            <p:nvSpPr>
              <p:cNvPr id="9" name="TextBox 8"/>
              <p:cNvSpPr txBox="1"/>
              <p:nvPr/>
            </p:nvSpPr>
            <p:spPr>
              <a:xfrm>
                <a:off x="825120" y="1821976"/>
                <a:ext cx="775079" cy="400110"/>
              </a:xfrm>
              <a:prstGeom prst="rect">
                <a:avLst/>
              </a:prstGeom>
              <a:noFill/>
            </p:spPr>
            <p:txBody>
              <a:bodyPr wrap="square" rtlCol="0" anchor="ctr">
                <a:spAutoFit/>
              </a:bodyPr>
              <a:lstStyle/>
              <a:p>
                <a:r>
                  <a:rPr lang="en-US" sz="2000" dirty="0">
                    <a:solidFill>
                      <a:prstClr val="black"/>
                    </a:solidFill>
                  </a:rPr>
                  <a:t>LCRA</a:t>
                </a:r>
              </a:p>
            </p:txBody>
          </p:sp>
        </p:grpSp>
        <p:grpSp>
          <p:nvGrpSpPr>
            <p:cNvPr id="10" name="Group 9"/>
            <p:cNvGrpSpPr/>
            <p:nvPr/>
          </p:nvGrpSpPr>
          <p:grpSpPr>
            <a:xfrm>
              <a:off x="381000" y="3181290"/>
              <a:ext cx="1219199" cy="400110"/>
              <a:chOff x="381000" y="1821976"/>
              <a:chExt cx="1219199" cy="400110"/>
            </a:xfrm>
          </p:grpSpPr>
          <p:sp>
            <p:nvSpPr>
              <p:cNvPr id="11" name="Oval 10"/>
              <p:cNvSpPr/>
              <p:nvPr/>
            </p:nvSpPr>
            <p:spPr>
              <a:xfrm>
                <a:off x="381000" y="1821976"/>
                <a:ext cx="381000" cy="381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prstClr val="black"/>
                  </a:solidFill>
                </a:endParaRPr>
              </a:p>
            </p:txBody>
          </p:sp>
          <p:sp>
            <p:nvSpPr>
              <p:cNvPr id="12" name="TextBox 11"/>
              <p:cNvSpPr txBox="1"/>
              <p:nvPr/>
            </p:nvSpPr>
            <p:spPr>
              <a:xfrm>
                <a:off x="825120" y="1821976"/>
                <a:ext cx="775079" cy="400110"/>
              </a:xfrm>
              <a:prstGeom prst="rect">
                <a:avLst/>
              </a:prstGeom>
              <a:noFill/>
            </p:spPr>
            <p:txBody>
              <a:bodyPr wrap="square" rtlCol="0" anchor="ctr">
                <a:spAutoFit/>
              </a:bodyPr>
              <a:lstStyle/>
              <a:p>
                <a:r>
                  <a:rPr lang="en-US" sz="2000" dirty="0">
                    <a:solidFill>
                      <a:prstClr val="black"/>
                    </a:solidFill>
                  </a:rPr>
                  <a:t>COA</a:t>
                </a:r>
              </a:p>
            </p:txBody>
          </p:sp>
        </p:grpSp>
        <p:grpSp>
          <p:nvGrpSpPr>
            <p:cNvPr id="13" name="Group 12"/>
            <p:cNvGrpSpPr/>
            <p:nvPr/>
          </p:nvGrpSpPr>
          <p:grpSpPr>
            <a:xfrm>
              <a:off x="381000" y="3867090"/>
              <a:ext cx="1219199" cy="400110"/>
              <a:chOff x="381000" y="1821976"/>
              <a:chExt cx="1219199" cy="400110"/>
            </a:xfrm>
          </p:grpSpPr>
          <p:sp>
            <p:nvSpPr>
              <p:cNvPr id="14" name="Oval 13"/>
              <p:cNvSpPr/>
              <p:nvPr/>
            </p:nvSpPr>
            <p:spPr>
              <a:xfrm>
                <a:off x="381000" y="1821976"/>
                <a:ext cx="381000" cy="381000"/>
              </a:xfrm>
              <a:prstGeom prst="ellipse">
                <a:avLst/>
              </a:prstGeom>
              <a:solidFill>
                <a:schemeClr val="accent2">
                  <a:lumMod val="20000"/>
                  <a:lumOff val="80000"/>
                </a:schemeClr>
              </a:solidFill>
              <a:ln>
                <a:solidFill>
                  <a:schemeClr val="accent2">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prstClr val="black"/>
                  </a:solidFill>
                </a:endParaRPr>
              </a:p>
            </p:txBody>
          </p:sp>
          <p:sp>
            <p:nvSpPr>
              <p:cNvPr id="15" name="TextBox 14"/>
              <p:cNvSpPr txBox="1"/>
              <p:nvPr/>
            </p:nvSpPr>
            <p:spPr>
              <a:xfrm>
                <a:off x="825120" y="1821976"/>
                <a:ext cx="775079" cy="400110"/>
              </a:xfrm>
              <a:prstGeom prst="rect">
                <a:avLst/>
              </a:prstGeom>
              <a:noFill/>
            </p:spPr>
            <p:txBody>
              <a:bodyPr wrap="square" rtlCol="0" anchor="ctr">
                <a:spAutoFit/>
              </a:bodyPr>
              <a:lstStyle/>
              <a:p>
                <a:r>
                  <a:rPr lang="en-US" sz="2000" dirty="0">
                    <a:solidFill>
                      <a:prstClr val="black"/>
                    </a:solidFill>
                  </a:rPr>
                  <a:t>NWS</a:t>
                </a:r>
              </a:p>
            </p:txBody>
          </p:sp>
        </p:grpSp>
        <p:grpSp>
          <p:nvGrpSpPr>
            <p:cNvPr id="16" name="Group 15"/>
            <p:cNvGrpSpPr/>
            <p:nvPr/>
          </p:nvGrpSpPr>
          <p:grpSpPr>
            <a:xfrm>
              <a:off x="381283" y="4552890"/>
              <a:ext cx="1219199" cy="400110"/>
              <a:chOff x="381000" y="1821976"/>
              <a:chExt cx="1219199" cy="400110"/>
            </a:xfrm>
          </p:grpSpPr>
          <p:sp>
            <p:nvSpPr>
              <p:cNvPr id="17" name="Oval 16"/>
              <p:cNvSpPr/>
              <p:nvPr/>
            </p:nvSpPr>
            <p:spPr>
              <a:xfrm>
                <a:off x="381000" y="1821976"/>
                <a:ext cx="381000" cy="38100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endParaRPr>
              </a:p>
            </p:txBody>
          </p:sp>
          <p:sp>
            <p:nvSpPr>
              <p:cNvPr id="18" name="TextBox 17"/>
              <p:cNvSpPr txBox="1"/>
              <p:nvPr/>
            </p:nvSpPr>
            <p:spPr>
              <a:xfrm>
                <a:off x="825120" y="1821976"/>
                <a:ext cx="775079" cy="400110"/>
              </a:xfrm>
              <a:prstGeom prst="rect">
                <a:avLst/>
              </a:prstGeom>
              <a:noFill/>
            </p:spPr>
            <p:txBody>
              <a:bodyPr wrap="square" rtlCol="0" anchor="ctr">
                <a:spAutoFit/>
              </a:bodyPr>
              <a:lstStyle/>
              <a:p>
                <a:r>
                  <a:rPr lang="en-US" sz="2000" dirty="0" smtClean="0">
                    <a:solidFill>
                      <a:prstClr val="black"/>
                    </a:solidFill>
                  </a:rPr>
                  <a:t>AHPS</a:t>
                </a:r>
                <a:endParaRPr lang="en-US" sz="2000" dirty="0">
                  <a:solidFill>
                    <a:prstClr val="black"/>
                  </a:solidFill>
                </a:endParaRPr>
              </a:p>
            </p:txBody>
          </p:sp>
        </p:grpSp>
      </p:grpSp>
    </p:spTree>
    <p:extLst>
      <p:ext uri="{BB962C8B-B14F-4D97-AF65-F5344CB8AC3E}">
        <p14:creationId xmlns:p14="http://schemas.microsoft.com/office/powerpoint/2010/main" val="5260336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753"/>
            <a:ext cx="8229600" cy="1143000"/>
          </a:xfrm>
        </p:spPr>
        <p:txBody>
          <a:bodyPr/>
          <a:lstStyle/>
          <a:p>
            <a:r>
              <a:rPr lang="en-US" dirty="0" smtClean="0"/>
              <a:t>Central Texas Hub</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868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90800" y="1067973"/>
            <a:ext cx="4218334" cy="369332"/>
          </a:xfrm>
          <a:prstGeom prst="rect">
            <a:avLst/>
          </a:prstGeom>
        </p:spPr>
        <p:txBody>
          <a:bodyPr wrap="none">
            <a:spAutoFit/>
          </a:bodyPr>
          <a:lstStyle/>
          <a:p>
            <a:r>
              <a:rPr lang="en-US" u="sng" dirty="0">
                <a:hlinkClick r:id="rId3"/>
              </a:rPr>
              <a:t>http://crwr-wisk01.crwr.utexas.edu/static/</a:t>
            </a:r>
            <a:r>
              <a:rPr lang="en-US" dirty="0"/>
              <a:t> </a:t>
            </a:r>
          </a:p>
        </p:txBody>
      </p:sp>
      <p:sp>
        <p:nvSpPr>
          <p:cNvPr id="4" name="TextBox 3"/>
          <p:cNvSpPr txBox="1"/>
          <p:nvPr/>
        </p:nvSpPr>
        <p:spPr>
          <a:xfrm>
            <a:off x="2795952" y="5300662"/>
            <a:ext cx="3808030" cy="523220"/>
          </a:xfrm>
          <a:prstGeom prst="rect">
            <a:avLst/>
          </a:prstGeom>
          <a:solidFill>
            <a:schemeClr val="bg1"/>
          </a:solidFill>
        </p:spPr>
        <p:txBody>
          <a:bodyPr wrap="none" rtlCol="0">
            <a:spAutoFit/>
          </a:bodyPr>
          <a:lstStyle/>
          <a:p>
            <a:r>
              <a:rPr lang="en-US" sz="2800" dirty="0" smtClean="0"/>
              <a:t>A “network of networks”</a:t>
            </a:r>
            <a:endParaRPr lang="en-US" sz="2800" dirty="0"/>
          </a:p>
        </p:txBody>
      </p:sp>
      <p:sp>
        <p:nvSpPr>
          <p:cNvPr id="6" name="TextBox 5"/>
          <p:cNvSpPr txBox="1"/>
          <p:nvPr/>
        </p:nvSpPr>
        <p:spPr>
          <a:xfrm>
            <a:off x="3001104" y="2743200"/>
            <a:ext cx="5083828" cy="523220"/>
          </a:xfrm>
          <a:prstGeom prst="rect">
            <a:avLst/>
          </a:prstGeom>
          <a:solidFill>
            <a:schemeClr val="bg1"/>
          </a:solidFill>
        </p:spPr>
        <p:txBody>
          <a:bodyPr wrap="none" rtlCol="0">
            <a:spAutoFit/>
          </a:bodyPr>
          <a:lstStyle/>
          <a:p>
            <a:r>
              <a:rPr lang="en-US" sz="2800" dirty="0" smtClean="0"/>
              <a:t>Thematic mapping of </a:t>
            </a:r>
            <a:r>
              <a:rPr lang="en-US" sz="2800" dirty="0" err="1" smtClean="0"/>
              <a:t>streamflow</a:t>
            </a:r>
            <a:endParaRPr lang="en-US" sz="2800" dirty="0"/>
          </a:p>
        </p:txBody>
      </p:sp>
    </p:spTree>
    <p:extLst>
      <p:ext uri="{BB962C8B-B14F-4D97-AF65-F5344CB8AC3E}">
        <p14:creationId xmlns:p14="http://schemas.microsoft.com/office/powerpoint/2010/main" val="25338456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814" y="231558"/>
            <a:ext cx="8959186" cy="1143000"/>
          </a:xfrm>
        </p:spPr>
        <p:txBody>
          <a:bodyPr>
            <a:normAutofit/>
          </a:bodyPr>
          <a:lstStyle/>
          <a:p>
            <a:r>
              <a:rPr lang="en-US" dirty="0" smtClean="0"/>
              <a:t>Runoff Data Services for Central Texas</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267200"/>
            <a:ext cx="7620000" cy="23745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05324" y="3666470"/>
            <a:ext cx="5666551" cy="523220"/>
          </a:xfrm>
          <a:prstGeom prst="rect">
            <a:avLst/>
          </a:prstGeom>
        </p:spPr>
        <p:txBody>
          <a:bodyPr wrap="none">
            <a:spAutoFit/>
          </a:bodyPr>
          <a:lstStyle/>
          <a:p>
            <a:r>
              <a:rPr lang="en-US" sz="2800" dirty="0">
                <a:hlinkClick r:id="rId3"/>
              </a:rPr>
              <a:t>http://129.116.104.174:8080/KiWIS</a:t>
            </a:r>
            <a:r>
              <a:rPr lang="en-US" sz="2800" dirty="0" smtClean="0">
                <a:hlinkClick r:id="rId3"/>
              </a:rPr>
              <a:t>/</a:t>
            </a:r>
            <a:r>
              <a:rPr lang="en-US" sz="2800" dirty="0" smtClean="0"/>
              <a:t> </a:t>
            </a:r>
            <a:endParaRPr lang="en-US" sz="2800"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1374558"/>
            <a:ext cx="3560002" cy="22540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528637" y="6035221"/>
            <a:ext cx="3810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80273" y="5991526"/>
            <a:ext cx="752129" cy="523220"/>
          </a:xfrm>
          <a:prstGeom prst="rect">
            <a:avLst/>
          </a:prstGeom>
          <a:noFill/>
        </p:spPr>
        <p:txBody>
          <a:bodyPr wrap="none" rtlCol="0">
            <a:spAutoFit/>
          </a:bodyPr>
          <a:lstStyle/>
          <a:p>
            <a:r>
              <a:rPr lang="en-US" sz="2800" dirty="0" smtClean="0">
                <a:solidFill>
                  <a:srgbClr val="FF0000"/>
                </a:solidFill>
              </a:rPr>
              <a:t>SOS</a:t>
            </a:r>
            <a:endParaRPr lang="en-US" sz="2800" dirty="0">
              <a:solidFill>
                <a:srgbClr val="FF0000"/>
              </a:solidFill>
            </a:endParaRP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19" y="1374558"/>
            <a:ext cx="3578281" cy="222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4998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Runoff Data Services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08" y="1304471"/>
            <a:ext cx="438873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815" y="4236113"/>
            <a:ext cx="5778864" cy="18644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34931" y="6273224"/>
            <a:ext cx="4089581" cy="584775"/>
          </a:xfrm>
          <a:prstGeom prst="rect">
            <a:avLst/>
          </a:prstGeom>
        </p:spPr>
        <p:txBody>
          <a:bodyPr wrap="none">
            <a:spAutoFit/>
          </a:bodyPr>
          <a:lstStyle/>
          <a:p>
            <a:r>
              <a:rPr lang="en-US" sz="3200" dirty="0" smtClean="0">
                <a:hlinkClick r:id="rId4"/>
              </a:rPr>
              <a:t>http://kiwis.kisters.de/</a:t>
            </a:r>
            <a:r>
              <a:rPr lang="en-US" sz="3200" dirty="0" smtClean="0"/>
              <a:t> </a:t>
            </a:r>
            <a:endParaRPr lang="en-US" sz="3200" dirty="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1427" y="1304471"/>
            <a:ext cx="4116252" cy="2528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408" y="4063425"/>
            <a:ext cx="2794209" cy="22097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505371" y="5334000"/>
            <a:ext cx="3810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129306" y="5551915"/>
            <a:ext cx="752129" cy="523220"/>
          </a:xfrm>
          <a:prstGeom prst="rect">
            <a:avLst/>
          </a:prstGeom>
          <a:noFill/>
        </p:spPr>
        <p:txBody>
          <a:bodyPr wrap="none" rtlCol="0">
            <a:spAutoFit/>
          </a:bodyPr>
          <a:lstStyle/>
          <a:p>
            <a:r>
              <a:rPr lang="en-US" sz="2800" dirty="0" smtClean="0">
                <a:solidFill>
                  <a:srgbClr val="FF0000"/>
                </a:solidFill>
              </a:rPr>
              <a:t>SOS</a:t>
            </a:r>
            <a:endParaRPr lang="en-US" sz="2800" dirty="0">
              <a:solidFill>
                <a:srgbClr val="FF0000"/>
              </a:solidFill>
            </a:endParaRPr>
          </a:p>
        </p:txBody>
      </p:sp>
    </p:spTree>
    <p:extLst>
      <p:ext uri="{BB962C8B-B14F-4D97-AF65-F5344CB8AC3E}">
        <p14:creationId xmlns:p14="http://schemas.microsoft.com/office/powerpoint/2010/main" val="31246666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962" y="33337"/>
            <a:ext cx="8229600" cy="1143000"/>
          </a:xfrm>
        </p:spPr>
        <p:txBody>
          <a:bodyPr/>
          <a:lstStyle/>
          <a:p>
            <a:r>
              <a:rPr lang="en-US" dirty="0" smtClean="0"/>
              <a:t>Arc Hydro Groundwater</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301740"/>
            <a:ext cx="4119188"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67000" y="6311383"/>
            <a:ext cx="5760167" cy="461665"/>
          </a:xfrm>
          <a:prstGeom prst="rect">
            <a:avLst/>
          </a:prstGeom>
          <a:noFill/>
        </p:spPr>
        <p:txBody>
          <a:bodyPr wrap="none" rtlCol="0">
            <a:spAutoFit/>
          </a:bodyPr>
          <a:lstStyle/>
          <a:p>
            <a:r>
              <a:rPr lang="en-US" sz="2400" dirty="0" smtClean="0"/>
              <a:t>…. a geographic data model for groundwater</a:t>
            </a:r>
            <a:endParaRPr lang="en-US" sz="24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612" y="1118680"/>
            <a:ext cx="3283766" cy="51927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52816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4114800" y="1295400"/>
            <a:ext cx="4114800" cy="5109210"/>
          </a:xfrm>
          <a:prstGeom prst="rect">
            <a:avLst/>
          </a:prstGeom>
          <a:noFill/>
          <a:ln w="9525">
            <a:noFill/>
            <a:miter lim="800000"/>
            <a:headEnd/>
            <a:tailEnd/>
          </a:ln>
        </p:spPr>
      </p:pic>
      <p:sp>
        <p:nvSpPr>
          <p:cNvPr id="3074" name="Title 1"/>
          <p:cNvSpPr>
            <a:spLocks noGrp="1"/>
          </p:cNvSpPr>
          <p:nvPr>
            <p:ph type="title"/>
          </p:nvPr>
        </p:nvSpPr>
        <p:spPr/>
        <p:txBody>
          <a:bodyPr/>
          <a:lstStyle/>
          <a:p>
            <a:r>
              <a:rPr lang="en-US" dirty="0" smtClean="0"/>
              <a:t>Automated Well Permitting</a:t>
            </a:r>
          </a:p>
        </p:txBody>
      </p:sp>
      <p:sp>
        <p:nvSpPr>
          <p:cNvPr id="3075" name="Content Placeholder 2"/>
          <p:cNvSpPr>
            <a:spLocks noGrp="1"/>
          </p:cNvSpPr>
          <p:nvPr>
            <p:ph idx="1"/>
          </p:nvPr>
        </p:nvSpPr>
        <p:spPr>
          <a:xfrm>
            <a:off x="381000" y="1295400"/>
            <a:ext cx="4800600" cy="5181600"/>
          </a:xfrm>
        </p:spPr>
        <p:txBody>
          <a:bodyPr/>
          <a:lstStyle/>
          <a:p>
            <a:r>
              <a:rPr lang="en-US" sz="2800" dirty="0" smtClean="0"/>
              <a:t>Calibrated regional model is imported to </a:t>
            </a:r>
            <a:r>
              <a:rPr lang="en-US" sz="2800" dirty="0" err="1" smtClean="0"/>
              <a:t>ArcGIS</a:t>
            </a:r>
            <a:r>
              <a:rPr lang="en-US" sz="2800" dirty="0" smtClean="0"/>
              <a:t> as a “baseline” model</a:t>
            </a:r>
          </a:p>
          <a:p>
            <a:r>
              <a:rPr lang="en-US" sz="2800" dirty="0" smtClean="0"/>
              <a:t>Candidate wells are added to baseline model using well package.</a:t>
            </a:r>
          </a:p>
          <a:p>
            <a:r>
              <a:rPr lang="en-US" sz="2800" dirty="0" smtClean="0"/>
              <a:t>Impact of new well is analyzed using </a:t>
            </a:r>
            <a:br>
              <a:rPr lang="en-US" sz="2800" dirty="0" smtClean="0"/>
            </a:br>
            <a:r>
              <a:rPr lang="en-US" sz="2800" dirty="0" smtClean="0"/>
              <a:t>MODFLOW </a:t>
            </a:r>
            <a:br>
              <a:rPr lang="en-US" sz="2800" dirty="0" smtClean="0"/>
            </a:br>
            <a:r>
              <a:rPr lang="en-US" sz="2800" dirty="0" smtClean="0"/>
              <a:t>and/or SEAWAT</a:t>
            </a:r>
          </a:p>
        </p:txBody>
      </p:sp>
    </p:spTree>
    <p:extLst>
      <p:ext uri="{BB962C8B-B14F-4D97-AF65-F5344CB8AC3E}">
        <p14:creationId xmlns:p14="http://schemas.microsoft.com/office/powerpoint/2010/main" val="18099524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#1 – Virginia DEQ</a:t>
            </a:r>
            <a:endParaRPr lang="en-US" dirty="0"/>
          </a:p>
        </p:txBody>
      </p:sp>
      <p:sp>
        <p:nvSpPr>
          <p:cNvPr id="3" name="Content Placeholder 2"/>
          <p:cNvSpPr>
            <a:spLocks noGrp="1"/>
          </p:cNvSpPr>
          <p:nvPr>
            <p:ph idx="1"/>
          </p:nvPr>
        </p:nvSpPr>
        <p:spPr>
          <a:xfrm>
            <a:off x="381000" y="1295400"/>
            <a:ext cx="3962400" cy="4800600"/>
          </a:xfrm>
        </p:spPr>
        <p:txBody>
          <a:bodyPr/>
          <a:lstStyle/>
          <a:p>
            <a:r>
              <a:rPr lang="en-US" dirty="0" smtClean="0"/>
              <a:t>Virginia Coastal Plain Model (VCPM)</a:t>
            </a:r>
          </a:p>
          <a:p>
            <a:r>
              <a:rPr lang="en-US" dirty="0" smtClean="0"/>
              <a:t>10-layer MODFLOW model used to analyze impacts of candidate wells</a:t>
            </a:r>
          </a:p>
          <a:p>
            <a:r>
              <a:rPr lang="en-US" dirty="0" smtClean="0"/>
              <a:t>Criteria based on state law</a:t>
            </a:r>
          </a:p>
          <a:p>
            <a:pPr lvl="1"/>
            <a:r>
              <a:rPr lang="en-US" dirty="0" err="1" smtClean="0"/>
              <a:t>Potentiometric</a:t>
            </a:r>
            <a:r>
              <a:rPr lang="en-US" dirty="0" smtClean="0"/>
              <a:t> surface cannot fall below a critical surface (80% drawdown)</a:t>
            </a:r>
          </a:p>
          <a:p>
            <a:pPr lvl="1"/>
            <a:r>
              <a:rPr lang="en-US" dirty="0" smtClean="0"/>
              <a:t>Area of Impact defined by drawdown = 1 ft</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4495800" y="1447800"/>
            <a:ext cx="3923219" cy="4434988"/>
          </a:xfrm>
          <a:prstGeom prst="rect">
            <a:avLst/>
          </a:prstGeom>
          <a:noFill/>
          <a:ln w="9525">
            <a:noFill/>
            <a:miter lim="800000"/>
            <a:headEnd/>
            <a:tailEnd/>
          </a:ln>
        </p:spPr>
      </p:pic>
      <p:sp>
        <p:nvSpPr>
          <p:cNvPr id="5" name="TextBox 4"/>
          <p:cNvSpPr txBox="1"/>
          <p:nvPr/>
        </p:nvSpPr>
        <p:spPr>
          <a:xfrm>
            <a:off x="7467600" y="5257800"/>
            <a:ext cx="1447800"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eaLnBrk="0" fontAlgn="base" hangingPunct="0">
              <a:spcBef>
                <a:spcPct val="0"/>
              </a:spcBef>
              <a:spcAft>
                <a:spcPct val="0"/>
              </a:spcAft>
            </a:pPr>
            <a:r>
              <a:rPr lang="en-US" sz="2400" dirty="0" smtClean="0">
                <a:solidFill>
                  <a:srgbClr val="FFFFFF"/>
                </a:solidFill>
              </a:rPr>
              <a:t>Heads for layer 8</a:t>
            </a:r>
            <a:endParaRPr lang="en-US" sz="2400" dirty="0">
              <a:solidFill>
                <a:srgbClr val="FFFFFF"/>
              </a:solidFill>
            </a:endParaRPr>
          </a:p>
        </p:txBody>
      </p:sp>
    </p:spTree>
    <p:extLst>
      <p:ext uri="{BB962C8B-B14F-4D97-AF65-F5344CB8AC3E}">
        <p14:creationId xmlns:p14="http://schemas.microsoft.com/office/powerpoint/2010/main" val="27109415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Permitting Workflow</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304800" y="1219200"/>
            <a:ext cx="8676024" cy="36576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04800" y="5112603"/>
            <a:ext cx="8610600" cy="830997"/>
          </a:xfrm>
          <a:prstGeom prst="rect">
            <a:avLst/>
          </a:prstGeom>
          <a:noFill/>
        </p:spPr>
        <p:txBody>
          <a:bodyPr wrap="square" rtlCol="0">
            <a:spAutoFit/>
          </a:bodyPr>
          <a:lstStyle/>
          <a:p>
            <a:pPr eaLnBrk="0" fontAlgn="base" hangingPunct="0">
              <a:spcBef>
                <a:spcPct val="0"/>
              </a:spcBef>
              <a:spcAft>
                <a:spcPct val="0"/>
              </a:spcAft>
            </a:pPr>
            <a:r>
              <a:rPr lang="en-US" sz="2400" dirty="0" smtClean="0">
                <a:solidFill>
                  <a:srgbClr val="000000"/>
                </a:solidFill>
                <a:latin typeface="Corbel" pitchFamily="34" charset="0"/>
              </a:rPr>
              <a:t>Create new well </a:t>
            </a:r>
            <a:r>
              <a:rPr lang="en-US" sz="2400" dirty="0" smtClean="0">
                <a:solidFill>
                  <a:srgbClr val="000000"/>
                </a:solidFill>
                <a:latin typeface="Corbel" pitchFamily="34" charset="0"/>
                <a:sym typeface="Wingdings" pitchFamily="2" charset="2"/>
              </a:rPr>
              <a:t> update well table  export well package file  run MODFLOW  import solution  build drawdown map layer</a:t>
            </a:r>
            <a:endParaRPr lang="en-US" sz="2400" dirty="0">
              <a:solidFill>
                <a:srgbClr val="000000"/>
              </a:solidFill>
              <a:latin typeface="Corbel" pitchFamily="34" charset="0"/>
            </a:endParaRPr>
          </a:p>
        </p:txBody>
      </p:sp>
    </p:spTree>
    <p:extLst>
      <p:ext uri="{BB962C8B-B14F-4D97-AF65-F5344CB8AC3E}">
        <p14:creationId xmlns:p14="http://schemas.microsoft.com/office/powerpoint/2010/main" val="21645951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Products</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228600" y="1219201"/>
            <a:ext cx="4267200" cy="502596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28600" y="6324600"/>
            <a:ext cx="4267200" cy="461665"/>
          </a:xfrm>
          <a:prstGeom prst="rect">
            <a:avLst/>
          </a:prstGeom>
          <a:noFill/>
        </p:spPr>
        <p:txBody>
          <a:bodyPr wrap="square" rtlCol="0">
            <a:spAutoFit/>
          </a:bodyPr>
          <a:lstStyle/>
          <a:p>
            <a:pPr algn="ctr" eaLnBrk="0" fontAlgn="base" hangingPunct="0">
              <a:spcBef>
                <a:spcPct val="0"/>
              </a:spcBef>
              <a:spcAft>
                <a:spcPct val="0"/>
              </a:spcAft>
            </a:pPr>
            <a:r>
              <a:rPr lang="en-US" sz="2400" dirty="0" smtClean="0">
                <a:solidFill>
                  <a:srgbClr val="000000"/>
                </a:solidFill>
              </a:rPr>
              <a:t>Area of Impact Cells</a:t>
            </a:r>
            <a:endParaRPr lang="en-US" sz="2400" dirty="0">
              <a:solidFill>
                <a:srgbClr val="000000"/>
              </a:solidFill>
            </a:endParaRPr>
          </a:p>
        </p:txBody>
      </p:sp>
      <p:sp>
        <p:nvSpPr>
          <p:cNvPr id="6" name="TextBox 5"/>
          <p:cNvSpPr txBox="1"/>
          <p:nvPr/>
        </p:nvSpPr>
        <p:spPr>
          <a:xfrm>
            <a:off x="4648200" y="6324600"/>
            <a:ext cx="4267200" cy="461665"/>
          </a:xfrm>
          <a:prstGeom prst="rect">
            <a:avLst/>
          </a:prstGeom>
          <a:noFill/>
        </p:spPr>
        <p:txBody>
          <a:bodyPr wrap="square" rtlCol="0">
            <a:spAutoFit/>
          </a:bodyPr>
          <a:lstStyle/>
          <a:p>
            <a:pPr algn="ctr" eaLnBrk="0" fontAlgn="base" hangingPunct="0">
              <a:spcBef>
                <a:spcPct val="0"/>
              </a:spcBef>
              <a:spcAft>
                <a:spcPct val="0"/>
              </a:spcAft>
            </a:pPr>
            <a:r>
              <a:rPr lang="en-US" sz="2400" dirty="0" smtClean="0">
                <a:solidFill>
                  <a:srgbClr val="000000"/>
                </a:solidFill>
              </a:rPr>
              <a:t>Area of Impact Contour</a:t>
            </a:r>
            <a:endParaRPr lang="en-US" sz="2400" dirty="0">
              <a:solidFill>
                <a:srgbClr val="00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4953000" y="1219200"/>
            <a:ext cx="3657600" cy="50252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33903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GIS Products</a:t>
            </a:r>
            <a:endParaRPr lang="en-US" dirty="0"/>
          </a:p>
        </p:txBody>
      </p:sp>
      <p:pic>
        <p:nvPicPr>
          <p:cNvPr id="1028" name="Picture 4"/>
          <p:cNvPicPr>
            <a:picLocks noChangeAspect="1" noChangeArrowheads="1"/>
          </p:cNvPicPr>
          <p:nvPr/>
        </p:nvPicPr>
        <p:blipFill>
          <a:blip r:embed="rId3" cstate="print"/>
          <a:srcRect/>
          <a:stretch>
            <a:fillRect/>
          </a:stretch>
        </p:blipFill>
        <p:spPr bwMode="auto">
          <a:xfrm>
            <a:off x="4648200" y="1176337"/>
            <a:ext cx="4044311" cy="5529263"/>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457200" y="1143000"/>
            <a:ext cx="3912953" cy="5591175"/>
          </a:xfrm>
          <a:prstGeom prst="rect">
            <a:avLst/>
          </a:prstGeom>
          <a:noFill/>
          <a:ln w="9525">
            <a:noFill/>
            <a:miter lim="800000"/>
            <a:headEnd/>
            <a:tailEnd/>
          </a:ln>
        </p:spPr>
      </p:pic>
    </p:spTree>
    <p:extLst>
      <p:ext uri="{BB962C8B-B14F-4D97-AF65-F5344CB8AC3E}">
        <p14:creationId xmlns:p14="http://schemas.microsoft.com/office/powerpoint/2010/main" val="2810747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Wael</a:t>
            </a:r>
            <a:r>
              <a:rPr lang="en-US" dirty="0" smtClean="0"/>
              <a:t> </a:t>
            </a:r>
            <a:r>
              <a:rPr lang="en-US" dirty="0" err="1" smtClean="0"/>
              <a:t>Ghonim</a:t>
            </a:r>
            <a:r>
              <a:rPr lang="en-US" dirty="0" smtClean="0"/>
              <a:t>: Sparked the Revolution</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4673" y="1219200"/>
            <a:ext cx="6147389" cy="4484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 y="5876924"/>
            <a:ext cx="8316187" cy="830997"/>
          </a:xfrm>
          <a:prstGeom prst="rect">
            <a:avLst/>
          </a:prstGeom>
          <a:noFill/>
        </p:spPr>
        <p:txBody>
          <a:bodyPr wrap="none" rtlCol="0">
            <a:spAutoFit/>
          </a:bodyPr>
          <a:lstStyle/>
          <a:p>
            <a:r>
              <a:rPr lang="en-US" sz="2400" dirty="0" smtClean="0"/>
              <a:t>“If </a:t>
            </a:r>
            <a:r>
              <a:rPr lang="en-US" sz="2400" dirty="0"/>
              <a:t>you want to free a society, give them the </a:t>
            </a:r>
            <a:r>
              <a:rPr lang="en-US" sz="2400" dirty="0" smtClean="0"/>
              <a:t>internet” </a:t>
            </a:r>
          </a:p>
          <a:p>
            <a:r>
              <a:rPr lang="en-US" sz="2400" dirty="0"/>
              <a:t> </a:t>
            </a:r>
            <a:r>
              <a:rPr lang="en-US" sz="2400" dirty="0" smtClean="0"/>
              <a:t>       …. a revolution sparked by a computer system administrator!</a:t>
            </a:r>
            <a:endParaRPr lang="en-US" sz="2400" dirty="0"/>
          </a:p>
        </p:txBody>
      </p:sp>
    </p:spTree>
    <p:extLst>
      <p:ext uri="{BB962C8B-B14F-4D97-AF65-F5344CB8AC3E}">
        <p14:creationId xmlns:p14="http://schemas.microsoft.com/office/powerpoint/2010/main" val="31566718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Utah State Division of Water Rights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06487"/>
            <a:ext cx="8698757" cy="559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7866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MODFLOW Parameters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8686800" cy="5591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5059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Water Online</a:t>
            </a:r>
            <a:endParaRPr lang="en-US" dirty="0"/>
          </a:p>
        </p:txBody>
      </p:sp>
      <p:sp>
        <p:nvSpPr>
          <p:cNvPr id="3" name="Content Placeholder 2"/>
          <p:cNvSpPr>
            <a:spLocks noGrp="1"/>
          </p:cNvSpPr>
          <p:nvPr>
            <p:ph idx="1"/>
          </p:nvPr>
        </p:nvSpPr>
        <p:spPr>
          <a:xfrm>
            <a:off x="457200" y="1600200"/>
            <a:ext cx="4191000" cy="4953000"/>
          </a:xfrm>
        </p:spPr>
        <p:txBody>
          <a:bodyPr>
            <a:normAutofit fontScale="92500" lnSpcReduction="10000"/>
          </a:bodyPr>
          <a:lstStyle/>
          <a:p>
            <a:r>
              <a:rPr lang="en-US" dirty="0" smtClean="0"/>
              <a:t>Bring together </a:t>
            </a:r>
            <a:r>
              <a:rPr lang="en-US" dirty="0" smtClean="0">
                <a:solidFill>
                  <a:srgbClr val="FF0000"/>
                </a:solidFill>
              </a:rPr>
              <a:t>water information</a:t>
            </a:r>
            <a:r>
              <a:rPr lang="en-US" dirty="0" smtClean="0"/>
              <a:t> for the whole earth</a:t>
            </a:r>
          </a:p>
          <a:p>
            <a:r>
              <a:rPr lang="en-US" dirty="0" smtClean="0">
                <a:solidFill>
                  <a:srgbClr val="FF0000"/>
                </a:solidFill>
              </a:rPr>
              <a:t>All spatial scales</a:t>
            </a:r>
            <a:r>
              <a:rPr lang="en-US" dirty="0" smtClean="0"/>
              <a:t>: global, regional, local</a:t>
            </a:r>
          </a:p>
          <a:p>
            <a:r>
              <a:rPr lang="en-US" dirty="0" smtClean="0"/>
              <a:t>Both </a:t>
            </a:r>
            <a:r>
              <a:rPr lang="en-US" dirty="0" smtClean="0">
                <a:solidFill>
                  <a:srgbClr val="FF0000"/>
                </a:solidFill>
              </a:rPr>
              <a:t>geospatial </a:t>
            </a:r>
            <a:r>
              <a:rPr lang="en-US" dirty="0" smtClean="0"/>
              <a:t>and </a:t>
            </a:r>
            <a:r>
              <a:rPr lang="en-US" dirty="0" smtClean="0">
                <a:solidFill>
                  <a:srgbClr val="FF0000"/>
                </a:solidFill>
              </a:rPr>
              <a:t>temporal</a:t>
            </a:r>
            <a:r>
              <a:rPr lang="en-US" dirty="0" smtClean="0"/>
              <a:t> information</a:t>
            </a:r>
          </a:p>
          <a:p>
            <a:r>
              <a:rPr lang="en-US" dirty="0" smtClean="0"/>
              <a:t>Linking </a:t>
            </a:r>
            <a:r>
              <a:rPr lang="en-US" dirty="0" smtClean="0">
                <a:solidFill>
                  <a:srgbClr val="FF0000"/>
                </a:solidFill>
              </a:rPr>
              <a:t>data</a:t>
            </a:r>
            <a:r>
              <a:rPr lang="en-US" dirty="0" smtClean="0"/>
              <a:t> and </a:t>
            </a:r>
            <a:r>
              <a:rPr lang="en-US" dirty="0" smtClean="0">
                <a:solidFill>
                  <a:srgbClr val="FF0000"/>
                </a:solidFill>
              </a:rPr>
              <a:t>modeling</a:t>
            </a:r>
          </a:p>
          <a:p>
            <a:r>
              <a:rPr lang="en-US" dirty="0" smtClean="0"/>
              <a:t>Everything on the </a:t>
            </a:r>
            <a:r>
              <a:rPr lang="en-US" dirty="0" smtClean="0">
                <a:solidFill>
                  <a:srgbClr val="FF0000"/>
                </a:solidFill>
              </a:rPr>
              <a:t>web</a:t>
            </a:r>
          </a:p>
        </p:txBody>
      </p:sp>
      <p:sp>
        <p:nvSpPr>
          <p:cNvPr id="6" name="TextBox 5"/>
          <p:cNvSpPr txBox="1"/>
          <p:nvPr/>
        </p:nvSpPr>
        <p:spPr>
          <a:xfrm>
            <a:off x="2438400" y="6215390"/>
            <a:ext cx="5085751" cy="523220"/>
          </a:xfrm>
          <a:prstGeom prst="rect">
            <a:avLst/>
          </a:prstGeom>
          <a:noFill/>
        </p:spPr>
        <p:txBody>
          <a:bodyPr wrap="none" rtlCol="0">
            <a:spAutoFit/>
          </a:bodyPr>
          <a:lstStyle/>
          <a:p>
            <a:r>
              <a:rPr lang="en-US" sz="2800" dirty="0" smtClean="0"/>
              <a:t>…. a transformation of our world!</a:t>
            </a:r>
            <a:endParaRPr lang="en-US" sz="28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343212"/>
            <a:ext cx="3022811" cy="2390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799" y="3905038"/>
            <a:ext cx="3535067" cy="217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889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Visualizing Friendship – Facebook Connections</a:t>
            </a:r>
            <a:endParaRPr lang="en-US" sz="3200"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087" y="1371600"/>
            <a:ext cx="8505826" cy="420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89526" y="5724950"/>
            <a:ext cx="8367713" cy="338554"/>
          </a:xfrm>
          <a:prstGeom prst="rect">
            <a:avLst/>
          </a:prstGeom>
        </p:spPr>
        <p:txBody>
          <a:bodyPr wrap="square">
            <a:spAutoFit/>
          </a:bodyPr>
          <a:lstStyle/>
          <a:p>
            <a:r>
              <a:rPr lang="en-US" sz="1600" dirty="0">
                <a:hlinkClick r:id="rId3"/>
              </a:rPr>
              <a:t>http://</a:t>
            </a:r>
            <a:r>
              <a:rPr lang="en-US" sz="1600" dirty="0" smtClean="0">
                <a:hlinkClick r:id="rId3"/>
              </a:rPr>
              <a:t>www.facebook.com/notes/facebook-engineering/visualizing-friendships/469716398919</a:t>
            </a:r>
            <a:r>
              <a:rPr lang="en-US" sz="1600" dirty="0" smtClean="0"/>
              <a:t> </a:t>
            </a:r>
            <a:endParaRPr lang="en-US" sz="1600" dirty="0"/>
          </a:p>
        </p:txBody>
      </p:sp>
      <p:sp>
        <p:nvSpPr>
          <p:cNvPr id="7" name="TextBox 6"/>
          <p:cNvSpPr txBox="1"/>
          <p:nvPr/>
        </p:nvSpPr>
        <p:spPr>
          <a:xfrm>
            <a:off x="1319795" y="3307348"/>
            <a:ext cx="6504409" cy="523220"/>
          </a:xfrm>
          <a:prstGeom prst="rect">
            <a:avLst/>
          </a:prstGeom>
          <a:solidFill>
            <a:schemeClr val="bg1"/>
          </a:solidFill>
          <a:ln>
            <a:solidFill>
              <a:schemeClr val="accent1"/>
            </a:solidFill>
          </a:ln>
        </p:spPr>
        <p:txBody>
          <a:bodyPr wrap="none" rtlCol="0">
            <a:spAutoFit/>
          </a:bodyPr>
          <a:lstStyle/>
          <a:p>
            <a:r>
              <a:rPr lang="en-US" sz="2800" dirty="0" smtClean="0"/>
              <a:t>People are empowered by being connected</a:t>
            </a:r>
            <a:endParaRPr lang="en-US" sz="2800" dirty="0"/>
          </a:p>
        </p:txBody>
      </p:sp>
    </p:spTree>
    <p:extLst>
      <p:ext uri="{BB962C8B-B14F-4D97-AF65-F5344CB8AC3E}">
        <p14:creationId xmlns:p14="http://schemas.microsoft.com/office/powerpoint/2010/main" val="408082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iPad</a:t>
            </a:r>
            <a:r>
              <a:rPr lang="en-US" dirty="0" smtClean="0"/>
              <a:t> Book Reader</a:t>
            </a:r>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0187" y="2133599"/>
            <a:ext cx="5965161" cy="3454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905000"/>
            <a:ext cx="2888617" cy="3683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28687" y="3307348"/>
            <a:ext cx="7020063" cy="523220"/>
          </a:xfrm>
          <a:prstGeom prst="rect">
            <a:avLst/>
          </a:prstGeom>
          <a:solidFill>
            <a:schemeClr val="bg1"/>
          </a:solidFill>
          <a:ln>
            <a:solidFill>
              <a:schemeClr val="accent1"/>
            </a:solidFill>
          </a:ln>
        </p:spPr>
        <p:txBody>
          <a:bodyPr wrap="none" rtlCol="0">
            <a:spAutoFit/>
          </a:bodyPr>
          <a:lstStyle/>
          <a:p>
            <a:r>
              <a:rPr lang="en-US" sz="2800" dirty="0" smtClean="0"/>
              <a:t>Information gains mobility when it is electronic</a:t>
            </a:r>
            <a:endParaRPr lang="en-US" sz="2800" dirty="0"/>
          </a:p>
        </p:txBody>
      </p:sp>
    </p:spTree>
    <p:extLst>
      <p:ext uri="{BB962C8B-B14F-4D97-AF65-F5344CB8AC3E}">
        <p14:creationId xmlns:p14="http://schemas.microsoft.com/office/powerpoint/2010/main" val="121744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YouTube</a:t>
            </a:r>
            <a:endParaRPr lang="en-US"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7639722" cy="39766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24000" y="5638800"/>
            <a:ext cx="6443174" cy="1077218"/>
          </a:xfrm>
          <a:prstGeom prst="rect">
            <a:avLst/>
          </a:prstGeom>
          <a:noFill/>
        </p:spPr>
        <p:txBody>
          <a:bodyPr wrap="none" rtlCol="0">
            <a:spAutoFit/>
          </a:bodyPr>
          <a:lstStyle/>
          <a:p>
            <a:r>
              <a:rPr lang="en-US" sz="3200" dirty="0" smtClean="0"/>
              <a:t>800 million users …..</a:t>
            </a:r>
          </a:p>
          <a:p>
            <a:r>
              <a:rPr lang="en-US" sz="3200" dirty="0" smtClean="0"/>
              <a:t>…. upload 10 years of video every day</a:t>
            </a:r>
            <a:endParaRPr lang="en-US" sz="3200" dirty="0"/>
          </a:p>
        </p:txBody>
      </p:sp>
      <p:sp>
        <p:nvSpPr>
          <p:cNvPr id="6" name="TextBox 5"/>
          <p:cNvSpPr txBox="1"/>
          <p:nvPr/>
        </p:nvSpPr>
        <p:spPr>
          <a:xfrm>
            <a:off x="2015114" y="3250734"/>
            <a:ext cx="4836645" cy="523220"/>
          </a:xfrm>
          <a:prstGeom prst="rect">
            <a:avLst/>
          </a:prstGeom>
          <a:solidFill>
            <a:schemeClr val="bg1"/>
          </a:solidFill>
          <a:ln>
            <a:solidFill>
              <a:schemeClr val="accent1"/>
            </a:solidFill>
          </a:ln>
        </p:spPr>
        <p:txBody>
          <a:bodyPr wrap="none" rtlCol="0">
            <a:spAutoFit/>
          </a:bodyPr>
          <a:lstStyle/>
          <a:p>
            <a:r>
              <a:rPr lang="en-US" sz="2800" dirty="0" smtClean="0"/>
              <a:t>Visual information is compelling</a:t>
            </a:r>
            <a:endParaRPr lang="en-US" sz="2800" dirty="0"/>
          </a:p>
        </p:txBody>
      </p:sp>
    </p:spTree>
    <p:extLst>
      <p:ext uri="{BB962C8B-B14F-4D97-AF65-F5344CB8AC3E}">
        <p14:creationId xmlns:p14="http://schemas.microsoft.com/office/powerpoint/2010/main" val="133465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 Hydro Groundwater</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7639" y="1295400"/>
            <a:ext cx="4338227" cy="5045261"/>
          </a:xfrm>
          <a:prstGeom prst="rect">
            <a:avLst/>
          </a:prstGeom>
          <a:noFill/>
          <a:ln>
            <a:noFill/>
          </a:ln>
          <a:effectLst/>
          <a:scene3d>
            <a:camera prst="orthographicFront">
              <a:rot lat="0" lon="0" rev="21534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301740"/>
            <a:ext cx="4119188"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67000" y="6311383"/>
            <a:ext cx="5760167" cy="461665"/>
          </a:xfrm>
          <a:prstGeom prst="rect">
            <a:avLst/>
          </a:prstGeom>
          <a:noFill/>
        </p:spPr>
        <p:txBody>
          <a:bodyPr wrap="none" rtlCol="0">
            <a:spAutoFit/>
          </a:bodyPr>
          <a:lstStyle/>
          <a:p>
            <a:r>
              <a:rPr lang="en-US" sz="2400" dirty="0" smtClean="0"/>
              <a:t>…. a geographic data model for groundwater</a:t>
            </a:r>
            <a:endParaRPr lang="en-US" sz="2400" dirty="0"/>
          </a:p>
        </p:txBody>
      </p:sp>
      <p:sp>
        <p:nvSpPr>
          <p:cNvPr id="10" name="TextBox 9"/>
          <p:cNvSpPr txBox="1"/>
          <p:nvPr/>
        </p:nvSpPr>
        <p:spPr>
          <a:xfrm>
            <a:off x="928687" y="3307348"/>
            <a:ext cx="7017755" cy="523220"/>
          </a:xfrm>
          <a:prstGeom prst="rect">
            <a:avLst/>
          </a:prstGeom>
          <a:solidFill>
            <a:schemeClr val="bg1"/>
          </a:solidFill>
          <a:ln>
            <a:solidFill>
              <a:schemeClr val="accent1"/>
            </a:solidFill>
          </a:ln>
        </p:spPr>
        <p:txBody>
          <a:bodyPr wrap="none" rtlCol="0">
            <a:spAutoFit/>
          </a:bodyPr>
          <a:lstStyle/>
          <a:p>
            <a:r>
              <a:rPr lang="en-US" sz="2800" dirty="0" smtClean="0"/>
              <a:t>Information is more useful when it is organized</a:t>
            </a:r>
            <a:endParaRPr lang="en-US" sz="2800" dirty="0"/>
          </a:p>
        </p:txBody>
      </p:sp>
    </p:spTree>
    <p:extLst>
      <p:ext uri="{BB962C8B-B14F-4D97-AF65-F5344CB8AC3E}">
        <p14:creationId xmlns:p14="http://schemas.microsoft.com/office/powerpoint/2010/main" val="32331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5581650" cy="4833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864" y="1672709"/>
            <a:ext cx="638175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Google Earth</a:t>
            </a:r>
            <a:endParaRPr lang="en-US" dirty="0"/>
          </a:p>
        </p:txBody>
      </p:sp>
      <p:sp>
        <p:nvSpPr>
          <p:cNvPr id="5" name="TextBox 4"/>
          <p:cNvSpPr txBox="1"/>
          <p:nvPr/>
        </p:nvSpPr>
        <p:spPr>
          <a:xfrm>
            <a:off x="3886200" y="6368534"/>
            <a:ext cx="3528979" cy="461665"/>
          </a:xfrm>
          <a:prstGeom prst="rect">
            <a:avLst/>
          </a:prstGeom>
          <a:noFill/>
        </p:spPr>
        <p:txBody>
          <a:bodyPr wrap="none" rtlCol="0">
            <a:spAutoFit/>
          </a:bodyPr>
          <a:lstStyle/>
          <a:p>
            <a:r>
              <a:rPr lang="en-US" sz="2400" dirty="0" smtClean="0"/>
              <a:t>…. fly to </a:t>
            </a:r>
            <a:r>
              <a:rPr lang="en-US" sz="2400" dirty="0" err="1" smtClean="0"/>
              <a:t>anwhere</a:t>
            </a:r>
            <a:r>
              <a:rPr lang="en-US" sz="2400" dirty="0" smtClean="0"/>
              <a:t> on earth</a:t>
            </a:r>
            <a:endParaRPr lang="en-US" sz="2400" dirty="0"/>
          </a:p>
        </p:txBody>
      </p:sp>
      <p:sp>
        <p:nvSpPr>
          <p:cNvPr id="12" name="TextBox 11"/>
          <p:cNvSpPr txBox="1"/>
          <p:nvPr/>
        </p:nvSpPr>
        <p:spPr>
          <a:xfrm>
            <a:off x="1661762" y="3307348"/>
            <a:ext cx="5831981" cy="523220"/>
          </a:xfrm>
          <a:prstGeom prst="rect">
            <a:avLst/>
          </a:prstGeom>
          <a:solidFill>
            <a:schemeClr val="bg1"/>
          </a:solidFill>
          <a:ln>
            <a:solidFill>
              <a:schemeClr val="accent1"/>
            </a:solidFill>
          </a:ln>
        </p:spPr>
        <p:txBody>
          <a:bodyPr wrap="none" rtlCol="0">
            <a:spAutoFit/>
          </a:bodyPr>
          <a:lstStyle/>
          <a:p>
            <a:r>
              <a:rPr lang="en-US" sz="2800" dirty="0" smtClean="0"/>
              <a:t>Information that is global and personal</a:t>
            </a:r>
            <a:endParaRPr lang="en-US" sz="2800" dirty="0"/>
          </a:p>
        </p:txBody>
      </p:sp>
    </p:spTree>
    <p:extLst>
      <p:ext uri="{BB962C8B-B14F-4D97-AF65-F5344CB8AC3E}">
        <p14:creationId xmlns:p14="http://schemas.microsoft.com/office/powerpoint/2010/main" val="179535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500"/>
                                        <p:tgtEl>
                                          <p:spTgt spid="5325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C11_JD-Plnry_4x3_tmplt">
  <a:themeElements>
    <a:clrScheme name="Esri 201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TotalTime>
  <Words>1570</Words>
  <Application>Microsoft Office PowerPoint</Application>
  <PresentationFormat>On-screen Show (4:3)</PresentationFormat>
  <Paragraphs>241</Paragraphs>
  <Slides>42</Slides>
  <Notes>10</Notes>
  <HiddenSlides>0</HiddenSlides>
  <MMClips>0</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Office Theme</vt:lpstr>
      <vt:lpstr>1_Default Design</vt:lpstr>
      <vt:lpstr>UC11_JD-Plnry_4x3_tmplt</vt:lpstr>
      <vt:lpstr>The Future of HydroInformatics for Managing Water</vt:lpstr>
      <vt:lpstr>World Water Online</vt:lpstr>
      <vt:lpstr>One Year Ago: A Democratic Revolution in Egypt</vt:lpstr>
      <vt:lpstr>Wael Ghonim: Sparked the Revolution</vt:lpstr>
      <vt:lpstr>Visualizing Friendship – Facebook Connections</vt:lpstr>
      <vt:lpstr>iPad Book Reader</vt:lpstr>
      <vt:lpstr>YouTube</vt:lpstr>
      <vt:lpstr>Arc Hydro Groundwater</vt:lpstr>
      <vt:lpstr>Google Earth</vt:lpstr>
      <vt:lpstr>University Without Walls</vt:lpstr>
      <vt:lpstr>Video Connected Classroom</vt:lpstr>
      <vt:lpstr>A World of Information is Opening …..</vt:lpstr>
      <vt:lpstr>We need a new GIS definition</vt:lpstr>
      <vt:lpstr>What ESRI is doing</vt:lpstr>
      <vt:lpstr>ArcGIS Online</vt:lpstr>
      <vt:lpstr>PowerPoint Presentation</vt:lpstr>
      <vt:lpstr>Global Topographic Basemap in ArcGIS Online</vt:lpstr>
      <vt:lpstr>Scales of HydroInformatics</vt:lpstr>
      <vt:lpstr>A Connected System Over all Spatial Scales</vt:lpstr>
      <vt:lpstr>Mapping Evapotranspiration using Remote Sensing</vt:lpstr>
      <vt:lpstr>PowerPoint Presentation</vt:lpstr>
      <vt:lpstr>PowerPoint Presentation</vt:lpstr>
      <vt:lpstr>WaterML as a Web Language</vt:lpstr>
      <vt:lpstr>Colorado River at Austin</vt:lpstr>
      <vt:lpstr>CUAHSI Water Data Services Catalog</vt:lpstr>
      <vt:lpstr>Open Geospatial Consortium  Web Service Standards</vt:lpstr>
      <vt:lpstr>PowerPoint Presentation</vt:lpstr>
      <vt:lpstr>Tropical Storm Hermine in Texas  Sept 7-8, 2010</vt:lpstr>
      <vt:lpstr>PowerPoint Presentation</vt:lpstr>
      <vt:lpstr>Observations Data in Central Texas</vt:lpstr>
      <vt:lpstr>Central Texas Hub</vt:lpstr>
      <vt:lpstr>Runoff Data Services for Central Texas</vt:lpstr>
      <vt:lpstr>Global Runoff Data Services</vt:lpstr>
      <vt:lpstr>Arc Hydro Groundwater</vt:lpstr>
      <vt:lpstr>Automated Well Permitting</vt:lpstr>
      <vt:lpstr>Case Study #1 – Virginia DEQ</vt:lpstr>
      <vt:lpstr>Well Permitting Workflow</vt:lpstr>
      <vt:lpstr>Products</vt:lpstr>
      <vt:lpstr>GIS Products</vt:lpstr>
      <vt:lpstr>Utah State Division of Water Rights</vt:lpstr>
      <vt:lpstr>MODFLOW Parameters</vt:lpstr>
      <vt:lpstr>World Water Online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Labor Productivity is Growing</dc:title>
  <dc:creator>Maidment</dc:creator>
  <cp:lastModifiedBy>Maidment, David R</cp:lastModifiedBy>
  <cp:revision>80</cp:revision>
  <dcterms:created xsi:type="dcterms:W3CDTF">2011-02-08T02:19:55Z</dcterms:created>
  <dcterms:modified xsi:type="dcterms:W3CDTF">2012-02-01T16:02:12Z</dcterms:modified>
</cp:coreProperties>
</file>