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gif" ContentType="image/gif"/>
  <Default Extension="tiff" ContentType="image/tiff"/>
  <Default Extension="avi" ContentType="video/avi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6"/>
    <p:sldMasterId id="2147483694" r:id="rId7"/>
    <p:sldMasterId id="2147483807" r:id="rId8"/>
    <p:sldMasterId id="2147483818" r:id="rId9"/>
    <p:sldMasterId id="2147483830" r:id="rId10"/>
    <p:sldMasterId id="2147483842" r:id="rId11"/>
    <p:sldMasterId id="2147483854" r:id="rId12"/>
  </p:sldMasterIdLst>
  <p:notesMasterIdLst>
    <p:notesMasterId r:id="rId87"/>
  </p:notesMasterIdLst>
  <p:sldIdLst>
    <p:sldId id="350" r:id="rId13"/>
    <p:sldId id="600" r:id="rId14"/>
    <p:sldId id="635" r:id="rId15"/>
    <p:sldId id="473" r:id="rId16"/>
    <p:sldId id="593" r:id="rId17"/>
    <p:sldId id="472" r:id="rId18"/>
    <p:sldId id="601" r:id="rId19"/>
    <p:sldId id="602" r:id="rId20"/>
    <p:sldId id="604" r:id="rId21"/>
    <p:sldId id="603" r:id="rId22"/>
    <p:sldId id="634" r:id="rId23"/>
    <p:sldId id="606" r:id="rId24"/>
    <p:sldId id="617" r:id="rId25"/>
    <p:sldId id="618" r:id="rId26"/>
    <p:sldId id="619" r:id="rId27"/>
    <p:sldId id="620" r:id="rId28"/>
    <p:sldId id="651" r:id="rId29"/>
    <p:sldId id="621" r:id="rId30"/>
    <p:sldId id="622" r:id="rId31"/>
    <p:sldId id="623" r:id="rId32"/>
    <p:sldId id="624" r:id="rId33"/>
    <p:sldId id="625" r:id="rId34"/>
    <p:sldId id="626" r:id="rId35"/>
    <p:sldId id="627" r:id="rId36"/>
    <p:sldId id="628" r:id="rId37"/>
    <p:sldId id="633" r:id="rId38"/>
    <p:sldId id="654" r:id="rId39"/>
    <p:sldId id="652" r:id="rId40"/>
    <p:sldId id="653" r:id="rId41"/>
    <p:sldId id="637" r:id="rId42"/>
    <p:sldId id="638" r:id="rId43"/>
    <p:sldId id="639" r:id="rId44"/>
    <p:sldId id="640" r:id="rId45"/>
    <p:sldId id="641" r:id="rId46"/>
    <p:sldId id="642" r:id="rId47"/>
    <p:sldId id="636" r:id="rId48"/>
    <p:sldId id="647" r:id="rId49"/>
    <p:sldId id="648" r:id="rId50"/>
    <p:sldId id="649" r:id="rId51"/>
    <p:sldId id="650" r:id="rId52"/>
    <p:sldId id="605" r:id="rId53"/>
    <p:sldId id="590" r:id="rId54"/>
    <p:sldId id="539" r:id="rId55"/>
    <p:sldId id="540" r:id="rId56"/>
    <p:sldId id="591" r:id="rId57"/>
    <p:sldId id="543" r:id="rId58"/>
    <p:sldId id="544" r:id="rId59"/>
    <p:sldId id="545" r:id="rId60"/>
    <p:sldId id="546" r:id="rId61"/>
    <p:sldId id="547" r:id="rId62"/>
    <p:sldId id="548" r:id="rId63"/>
    <p:sldId id="549" r:id="rId64"/>
    <p:sldId id="550" r:id="rId65"/>
    <p:sldId id="551" r:id="rId66"/>
    <p:sldId id="555" r:id="rId67"/>
    <p:sldId id="556" r:id="rId68"/>
    <p:sldId id="553" r:id="rId69"/>
    <p:sldId id="552" r:id="rId70"/>
    <p:sldId id="557" r:id="rId71"/>
    <p:sldId id="558" r:id="rId72"/>
    <p:sldId id="599" r:id="rId73"/>
    <p:sldId id="563" r:id="rId74"/>
    <p:sldId id="564" r:id="rId75"/>
    <p:sldId id="568" r:id="rId76"/>
    <p:sldId id="569" r:id="rId77"/>
    <p:sldId id="566" r:id="rId78"/>
    <p:sldId id="567" r:id="rId79"/>
    <p:sldId id="570" r:id="rId80"/>
    <p:sldId id="571" r:id="rId81"/>
    <p:sldId id="577" r:id="rId82"/>
    <p:sldId id="578" r:id="rId83"/>
    <p:sldId id="579" r:id="rId84"/>
    <p:sldId id="582" r:id="rId85"/>
    <p:sldId id="583" r:id="rId8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">
          <p15:clr>
            <a:srgbClr val="A4A3A4"/>
          </p15:clr>
        </p15:guide>
        <p15:guide id="2" orient="horz" pos="4015">
          <p15:clr>
            <a:srgbClr val="A4A3A4"/>
          </p15:clr>
        </p15:guide>
        <p15:guide id="3" pos="5326">
          <p15:clr>
            <a:srgbClr val="A4A3A4"/>
          </p15:clr>
        </p15:guide>
        <p15:guide id="4" pos="43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91ED"/>
    <a:srgbClr val="56C2F2"/>
    <a:srgbClr val="28B7F2"/>
    <a:srgbClr val="AED968"/>
    <a:srgbClr val="AFD951"/>
    <a:srgbClr val="F7C842"/>
    <a:srgbClr val="35AC46"/>
    <a:srgbClr val="1BFEFF"/>
    <a:srgbClr val="BDD5F0"/>
    <a:srgbClr val="C0D5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78" autoAdjust="0"/>
    <p:restoredTop sz="98445" autoAdjust="0"/>
  </p:normalViewPr>
  <p:slideViewPr>
    <p:cSldViewPr snapToGrid="0" snapToObjects="1">
      <p:cViewPr varScale="1">
        <p:scale>
          <a:sx n="88" d="100"/>
          <a:sy n="88" d="100"/>
        </p:scale>
        <p:origin x="-456" y="-102"/>
      </p:cViewPr>
      <p:guideLst>
        <p:guide orient="horz" pos="288"/>
        <p:guide orient="horz" pos="4015"/>
        <p:guide pos="5326"/>
        <p:guide pos="43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63" Type="http://schemas.openxmlformats.org/officeDocument/2006/relationships/slide" Target="slides/slide51.xml"/><Relationship Id="rId68" Type="http://schemas.openxmlformats.org/officeDocument/2006/relationships/slide" Target="slides/slide56.xml"/><Relationship Id="rId76" Type="http://schemas.openxmlformats.org/officeDocument/2006/relationships/slide" Target="slides/slide64.xml"/><Relationship Id="rId84" Type="http://schemas.openxmlformats.org/officeDocument/2006/relationships/slide" Target="slides/slide72.xml"/><Relationship Id="rId89" Type="http://schemas.openxmlformats.org/officeDocument/2006/relationships/viewProps" Target="viewProps.xml"/><Relationship Id="rId7" Type="http://schemas.openxmlformats.org/officeDocument/2006/relationships/slideMaster" Target="slideMasters/slideMaster2.xml"/><Relationship Id="rId71" Type="http://schemas.openxmlformats.org/officeDocument/2006/relationships/slide" Target="slides/slide59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6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66" Type="http://schemas.openxmlformats.org/officeDocument/2006/relationships/slide" Target="slides/slide54.xml"/><Relationship Id="rId74" Type="http://schemas.openxmlformats.org/officeDocument/2006/relationships/slide" Target="slides/slide62.xml"/><Relationship Id="rId79" Type="http://schemas.openxmlformats.org/officeDocument/2006/relationships/slide" Target="slides/slide67.xml"/><Relationship Id="rId87" Type="http://schemas.openxmlformats.org/officeDocument/2006/relationships/notesMaster" Target="notesMasters/notesMaster1.xml"/><Relationship Id="rId5" Type="http://schemas.openxmlformats.org/officeDocument/2006/relationships/customXml" Target="../customXml/item5.xml"/><Relationship Id="rId61" Type="http://schemas.openxmlformats.org/officeDocument/2006/relationships/slide" Target="slides/slide49.xml"/><Relationship Id="rId82" Type="http://schemas.openxmlformats.org/officeDocument/2006/relationships/slide" Target="slides/slide70.xml"/><Relationship Id="rId90" Type="http://schemas.openxmlformats.org/officeDocument/2006/relationships/theme" Target="theme/theme1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slide" Target="slides/slide52.xml"/><Relationship Id="rId69" Type="http://schemas.openxmlformats.org/officeDocument/2006/relationships/slide" Target="slides/slide57.xml"/><Relationship Id="rId77" Type="http://schemas.openxmlformats.org/officeDocument/2006/relationships/slide" Target="slides/slide65.xml"/><Relationship Id="rId8" Type="http://schemas.openxmlformats.org/officeDocument/2006/relationships/slideMaster" Target="slideMasters/slideMaster3.xml"/><Relationship Id="rId51" Type="http://schemas.openxmlformats.org/officeDocument/2006/relationships/slide" Target="slides/slide39.xml"/><Relationship Id="rId72" Type="http://schemas.openxmlformats.org/officeDocument/2006/relationships/slide" Target="slides/slide60.xml"/><Relationship Id="rId80" Type="http://schemas.openxmlformats.org/officeDocument/2006/relationships/slide" Target="slides/slide68.xml"/><Relationship Id="rId85" Type="http://schemas.openxmlformats.org/officeDocument/2006/relationships/slide" Target="slides/slide73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7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67" Type="http://schemas.openxmlformats.org/officeDocument/2006/relationships/slide" Target="slides/slide55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slide" Target="slides/slide50.xml"/><Relationship Id="rId70" Type="http://schemas.openxmlformats.org/officeDocument/2006/relationships/slide" Target="slides/slide58.xml"/><Relationship Id="rId75" Type="http://schemas.openxmlformats.org/officeDocument/2006/relationships/slide" Target="slides/slide63.xml"/><Relationship Id="rId83" Type="http://schemas.openxmlformats.org/officeDocument/2006/relationships/slide" Target="slides/slide71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10" Type="http://schemas.openxmlformats.org/officeDocument/2006/relationships/slideMaster" Target="slideMasters/slideMaster5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73" Type="http://schemas.openxmlformats.org/officeDocument/2006/relationships/slide" Target="slides/slide61.xml"/><Relationship Id="rId78" Type="http://schemas.openxmlformats.org/officeDocument/2006/relationships/slide" Target="slides/slide66.xml"/><Relationship Id="rId81" Type="http://schemas.openxmlformats.org/officeDocument/2006/relationships/slide" Target="slides/slide69.xml"/><Relationship Id="rId86" Type="http://schemas.openxmlformats.org/officeDocument/2006/relationships/slide" Target="slides/slide74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4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image" Target="../media/image47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3EC3315-0CF0-024A-9648-93B7E091D134}" type="doc">
      <dgm:prSet loTypeId="urn:microsoft.com/office/officeart/2005/8/layout/hList7" loCatId="" qsTypeId="urn:microsoft.com/office/officeart/2005/8/quickstyle/simple4" qsCatId="simple" csTypeId="urn:microsoft.com/office/officeart/2005/8/colors/accent1_2" csCatId="accent1" phldr="1"/>
      <dgm:spPr/>
    </dgm:pt>
    <dgm:pt modelId="{29E6EB7D-12B0-5840-B411-84D5DBBAD32C}">
      <dgm:prSet phldrT="[Text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b="1" i="0" dirty="0" smtClean="0">
              <a:latin typeface="Arial"/>
              <a:cs typeface="Arial"/>
            </a:rPr>
            <a:t>Flooding</a:t>
          </a:r>
          <a:endParaRPr lang="en-US" b="1" i="0" dirty="0">
            <a:latin typeface="Arial"/>
            <a:cs typeface="Arial"/>
          </a:endParaRPr>
        </a:p>
      </dgm:t>
    </dgm:pt>
    <dgm:pt modelId="{DA1D8052-D8E3-AC41-B6D2-9D71E1855F35}" type="parTrans" cxnId="{615034E4-0230-784D-BA5D-22635FD928B9}">
      <dgm:prSet/>
      <dgm:spPr/>
      <dgm:t>
        <a:bodyPr/>
        <a:lstStyle/>
        <a:p>
          <a:endParaRPr lang="en-US"/>
        </a:p>
      </dgm:t>
    </dgm:pt>
    <dgm:pt modelId="{E36A559A-1EE6-6E40-B158-8A96AB1F2D27}" type="sibTrans" cxnId="{615034E4-0230-784D-BA5D-22635FD928B9}">
      <dgm:prSet/>
      <dgm:spPr/>
      <dgm:t>
        <a:bodyPr/>
        <a:lstStyle/>
        <a:p>
          <a:endParaRPr lang="en-US"/>
        </a:p>
      </dgm:t>
    </dgm:pt>
    <dgm:pt modelId="{F9E68D16-6463-ED47-B636-7DE33C00862A}">
      <dgm:prSet phldrT="[Text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b="1" i="0" dirty="0" smtClean="0">
              <a:latin typeface="Arial"/>
              <a:cs typeface="Arial"/>
            </a:rPr>
            <a:t>Water Quality</a:t>
          </a:r>
          <a:endParaRPr lang="en-US" b="1" i="0" dirty="0">
            <a:latin typeface="Arial"/>
            <a:cs typeface="Arial"/>
          </a:endParaRPr>
        </a:p>
      </dgm:t>
    </dgm:pt>
    <dgm:pt modelId="{77021574-4B2F-9940-A3E9-697AF8A7BA26}" type="parTrans" cxnId="{BA31C35C-CF94-6040-B2C9-1E25D40A8C56}">
      <dgm:prSet/>
      <dgm:spPr/>
      <dgm:t>
        <a:bodyPr/>
        <a:lstStyle/>
        <a:p>
          <a:endParaRPr lang="en-US"/>
        </a:p>
      </dgm:t>
    </dgm:pt>
    <dgm:pt modelId="{C9733BFC-C6FE-B748-86C4-ED007ABBA2D9}" type="sibTrans" cxnId="{BA31C35C-CF94-6040-B2C9-1E25D40A8C56}">
      <dgm:prSet/>
      <dgm:spPr/>
      <dgm:t>
        <a:bodyPr/>
        <a:lstStyle/>
        <a:p>
          <a:endParaRPr lang="en-US"/>
        </a:p>
      </dgm:t>
    </dgm:pt>
    <dgm:pt modelId="{F968E381-7E77-9B41-8B74-5912C5B33BD3}">
      <dgm:prSet phldrT="[Text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b="1" i="0" dirty="0" smtClean="0">
              <a:latin typeface="Arial"/>
              <a:cs typeface="Arial"/>
            </a:rPr>
            <a:t>Water Availability</a:t>
          </a:r>
          <a:endParaRPr lang="en-US" b="1" i="0" dirty="0">
            <a:latin typeface="Arial"/>
            <a:cs typeface="Arial"/>
          </a:endParaRPr>
        </a:p>
      </dgm:t>
    </dgm:pt>
    <dgm:pt modelId="{3C7AF43C-56F6-7341-BAAE-B4CD0807BA3D}" type="parTrans" cxnId="{F1137849-DB33-1B4F-998E-43DD5DFD0D24}">
      <dgm:prSet/>
      <dgm:spPr/>
      <dgm:t>
        <a:bodyPr/>
        <a:lstStyle/>
        <a:p>
          <a:endParaRPr lang="en-US"/>
        </a:p>
      </dgm:t>
    </dgm:pt>
    <dgm:pt modelId="{BEF8B508-3928-7748-9C85-853A67162208}" type="sibTrans" cxnId="{F1137849-DB33-1B4F-998E-43DD5DFD0D24}">
      <dgm:prSet/>
      <dgm:spPr/>
      <dgm:t>
        <a:bodyPr/>
        <a:lstStyle/>
        <a:p>
          <a:endParaRPr lang="en-US"/>
        </a:p>
      </dgm:t>
    </dgm:pt>
    <dgm:pt modelId="{DA9C0CEC-EAD1-F844-A7CC-82FC7070EFEF}">
      <dgm:prSet phldrT="[Text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b="1" i="0" dirty="0" smtClean="0">
              <a:latin typeface="Arial"/>
              <a:cs typeface="Arial"/>
            </a:rPr>
            <a:t>Drought</a:t>
          </a:r>
          <a:endParaRPr lang="en-US" b="1" i="0" dirty="0">
            <a:latin typeface="Arial"/>
            <a:cs typeface="Arial"/>
          </a:endParaRPr>
        </a:p>
      </dgm:t>
    </dgm:pt>
    <dgm:pt modelId="{F6CA13A1-1F6D-2D46-AC56-837865CC07AF}" type="parTrans" cxnId="{AE970A5D-D6D7-024C-919B-8BBC22732E9D}">
      <dgm:prSet/>
      <dgm:spPr/>
      <dgm:t>
        <a:bodyPr/>
        <a:lstStyle/>
        <a:p>
          <a:endParaRPr lang="en-US"/>
        </a:p>
      </dgm:t>
    </dgm:pt>
    <dgm:pt modelId="{319EC0F5-2619-A44F-9139-B1F2BF05B297}" type="sibTrans" cxnId="{AE970A5D-D6D7-024C-919B-8BBC22732E9D}">
      <dgm:prSet/>
      <dgm:spPr/>
      <dgm:t>
        <a:bodyPr/>
        <a:lstStyle/>
        <a:p>
          <a:endParaRPr lang="en-US"/>
        </a:p>
      </dgm:t>
    </dgm:pt>
    <dgm:pt modelId="{983BAA56-C311-E640-AD4E-02BA7AE1C6D8}">
      <dgm:prSet phldrT="[Text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b="1" i="0" dirty="0" smtClean="0">
              <a:latin typeface="Arial"/>
              <a:cs typeface="Arial"/>
            </a:rPr>
            <a:t>Climate Change</a:t>
          </a:r>
          <a:endParaRPr lang="en-US" b="1" i="0" dirty="0">
            <a:latin typeface="Arial"/>
            <a:cs typeface="Arial"/>
          </a:endParaRPr>
        </a:p>
      </dgm:t>
    </dgm:pt>
    <dgm:pt modelId="{DF2F4807-5885-994C-AFA9-9B8869FAD514}" type="parTrans" cxnId="{DD50E4E0-6C84-BD4E-AB7B-78A2DAD91118}">
      <dgm:prSet/>
      <dgm:spPr/>
      <dgm:t>
        <a:bodyPr/>
        <a:lstStyle/>
        <a:p>
          <a:endParaRPr lang="en-US"/>
        </a:p>
      </dgm:t>
    </dgm:pt>
    <dgm:pt modelId="{DA897CF0-A59E-9448-997F-70F99CFACB68}" type="sibTrans" cxnId="{DD50E4E0-6C84-BD4E-AB7B-78A2DAD91118}">
      <dgm:prSet/>
      <dgm:spPr/>
      <dgm:t>
        <a:bodyPr/>
        <a:lstStyle/>
        <a:p>
          <a:endParaRPr lang="en-US"/>
        </a:p>
      </dgm:t>
    </dgm:pt>
    <dgm:pt modelId="{B25A4A69-BA2D-1345-960C-8725D7CB7516}" type="pres">
      <dgm:prSet presAssocID="{03EC3315-0CF0-024A-9648-93B7E091D134}" presName="Name0" presStyleCnt="0">
        <dgm:presLayoutVars>
          <dgm:dir/>
          <dgm:resizeHandles val="exact"/>
        </dgm:presLayoutVars>
      </dgm:prSet>
      <dgm:spPr/>
    </dgm:pt>
    <dgm:pt modelId="{C3D6D326-5C8A-154F-93EC-0CFC4A697269}" type="pres">
      <dgm:prSet presAssocID="{03EC3315-0CF0-024A-9648-93B7E091D134}" presName="fgShape" presStyleLbl="fgShp" presStyleIdx="0" presStyleCnt="1" custScaleX="105234" custScaleY="138889"/>
      <dgm:spPr/>
    </dgm:pt>
    <dgm:pt modelId="{8475117D-5172-3F44-BA14-C193EF8655CB}" type="pres">
      <dgm:prSet presAssocID="{03EC3315-0CF0-024A-9648-93B7E091D134}" presName="linComp" presStyleCnt="0"/>
      <dgm:spPr/>
    </dgm:pt>
    <dgm:pt modelId="{905FD324-728A-A04A-84EC-43B1158A5162}" type="pres">
      <dgm:prSet presAssocID="{29E6EB7D-12B0-5840-B411-84D5DBBAD32C}" presName="compNode" presStyleCnt="0"/>
      <dgm:spPr/>
    </dgm:pt>
    <dgm:pt modelId="{CC39D618-A85A-E24D-88F8-2CAE696AFB1A}" type="pres">
      <dgm:prSet presAssocID="{29E6EB7D-12B0-5840-B411-84D5DBBAD32C}" presName="bkgdShape" presStyleLbl="node1" presStyleIdx="0" presStyleCnt="5"/>
      <dgm:spPr/>
      <dgm:t>
        <a:bodyPr/>
        <a:lstStyle/>
        <a:p>
          <a:endParaRPr lang="en-US"/>
        </a:p>
      </dgm:t>
    </dgm:pt>
    <dgm:pt modelId="{D2ADF0BE-CB79-9D4C-9F8E-6A8B5E9B97ED}" type="pres">
      <dgm:prSet presAssocID="{29E6EB7D-12B0-5840-B411-84D5DBBAD32C}" presName="nodeTx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941423-2267-E54D-A49E-16EB02D68278}" type="pres">
      <dgm:prSet presAssocID="{29E6EB7D-12B0-5840-B411-84D5DBBAD32C}" presName="invisiNode" presStyleLbl="node1" presStyleIdx="0" presStyleCnt="5"/>
      <dgm:spPr/>
    </dgm:pt>
    <dgm:pt modelId="{1A2CD221-4355-D74C-98C7-BDBD2448FF64}" type="pres">
      <dgm:prSet presAssocID="{29E6EB7D-12B0-5840-B411-84D5DBBAD32C}" presName="imagNode" presStyleLbl="fgImgPlace1" presStyleIdx="0" presStyleCnt="5" custScaleX="116300" custScaleY="116300"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scene3d>
          <a:camera prst="orthographicFront"/>
          <a:lightRig rig="threePt" dir="t"/>
        </a:scene3d>
        <a:sp3d>
          <a:bevelT/>
        </a:sp3d>
      </dgm:spPr>
    </dgm:pt>
    <dgm:pt modelId="{CC1C86BF-F742-4B4E-B0FA-14C9477A2AF9}" type="pres">
      <dgm:prSet presAssocID="{E36A559A-1EE6-6E40-B158-8A96AB1F2D27}" presName="sibTrans" presStyleLbl="sibTrans2D1" presStyleIdx="0" presStyleCnt="0"/>
      <dgm:spPr/>
      <dgm:t>
        <a:bodyPr/>
        <a:lstStyle/>
        <a:p>
          <a:endParaRPr lang="en-US"/>
        </a:p>
      </dgm:t>
    </dgm:pt>
    <dgm:pt modelId="{B9E22EC6-8BD9-1145-8BE2-0BABEE5892B6}" type="pres">
      <dgm:prSet presAssocID="{F9E68D16-6463-ED47-B636-7DE33C00862A}" presName="compNode" presStyleCnt="0"/>
      <dgm:spPr/>
    </dgm:pt>
    <dgm:pt modelId="{8E4F7F2E-F1F8-2648-ADBE-8AFB835CC53E}" type="pres">
      <dgm:prSet presAssocID="{F9E68D16-6463-ED47-B636-7DE33C00862A}" presName="bkgdShape" presStyleLbl="node1" presStyleIdx="1" presStyleCnt="5"/>
      <dgm:spPr/>
      <dgm:t>
        <a:bodyPr/>
        <a:lstStyle/>
        <a:p>
          <a:endParaRPr lang="en-US"/>
        </a:p>
      </dgm:t>
    </dgm:pt>
    <dgm:pt modelId="{40F7455F-4C8D-964D-AEF3-3F8A4F1E8648}" type="pres">
      <dgm:prSet presAssocID="{F9E68D16-6463-ED47-B636-7DE33C00862A}" presName="nodeT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FF9F3B-0809-2A40-A3E1-D20FDC8EFC44}" type="pres">
      <dgm:prSet presAssocID="{F9E68D16-6463-ED47-B636-7DE33C00862A}" presName="invisiNode" presStyleLbl="node1" presStyleIdx="1" presStyleCnt="5"/>
      <dgm:spPr/>
    </dgm:pt>
    <dgm:pt modelId="{46335CD2-F08A-1544-8F7C-C8E923F098A9}" type="pres">
      <dgm:prSet presAssocID="{F9E68D16-6463-ED47-B636-7DE33C00862A}" presName="imagNode" presStyleLbl="fgImgPlace1" presStyleIdx="1" presStyleCnt="5" custScaleX="116300" custScaleY="116300"/>
      <dgm:spPr>
        <a:blipFill rotWithShape="1">
          <a:blip xmlns:r="http://schemas.openxmlformats.org/officeDocument/2006/relationships" r:embed="rId2"/>
          <a:stretch>
            <a:fillRect/>
          </a:stretch>
        </a:blipFill>
        <a:scene3d>
          <a:camera prst="orthographicFront"/>
          <a:lightRig rig="threePt" dir="t"/>
        </a:scene3d>
        <a:sp3d>
          <a:bevelT/>
        </a:sp3d>
      </dgm:spPr>
    </dgm:pt>
    <dgm:pt modelId="{63DFF72B-5F11-9441-B40D-CBCC05807870}" type="pres">
      <dgm:prSet presAssocID="{C9733BFC-C6FE-B748-86C4-ED007ABBA2D9}" presName="sibTrans" presStyleLbl="sibTrans2D1" presStyleIdx="0" presStyleCnt="0"/>
      <dgm:spPr/>
      <dgm:t>
        <a:bodyPr/>
        <a:lstStyle/>
        <a:p>
          <a:endParaRPr lang="en-US"/>
        </a:p>
      </dgm:t>
    </dgm:pt>
    <dgm:pt modelId="{E9F068F2-A801-F549-AEC2-9F59A9A19386}" type="pres">
      <dgm:prSet presAssocID="{F968E381-7E77-9B41-8B74-5912C5B33BD3}" presName="compNode" presStyleCnt="0"/>
      <dgm:spPr/>
    </dgm:pt>
    <dgm:pt modelId="{DAB14C4F-AD01-0E42-88DA-FA180DD5E45D}" type="pres">
      <dgm:prSet presAssocID="{F968E381-7E77-9B41-8B74-5912C5B33BD3}" presName="bkgdShape" presStyleLbl="node1" presStyleIdx="2" presStyleCnt="5"/>
      <dgm:spPr/>
      <dgm:t>
        <a:bodyPr/>
        <a:lstStyle/>
        <a:p>
          <a:endParaRPr lang="en-US"/>
        </a:p>
      </dgm:t>
    </dgm:pt>
    <dgm:pt modelId="{75B0326D-F835-7E40-8CAA-4330C7037DAA}" type="pres">
      <dgm:prSet presAssocID="{F968E381-7E77-9B41-8B74-5912C5B33BD3}" presName="nodeT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523E9B-4F37-9B40-8BF2-D7EA29155ECA}" type="pres">
      <dgm:prSet presAssocID="{F968E381-7E77-9B41-8B74-5912C5B33BD3}" presName="invisiNode" presStyleLbl="node1" presStyleIdx="2" presStyleCnt="5"/>
      <dgm:spPr/>
    </dgm:pt>
    <dgm:pt modelId="{8BC33A04-14A9-CD4A-8AF3-7A92C0298972}" type="pres">
      <dgm:prSet presAssocID="{F968E381-7E77-9B41-8B74-5912C5B33BD3}" presName="imagNode" presStyleLbl="fgImgPlace1" presStyleIdx="2" presStyleCnt="5" custScaleX="116300" custScaleY="116300"/>
      <dgm:spPr>
        <a:blipFill rotWithShape="1">
          <a:blip xmlns:r="http://schemas.openxmlformats.org/officeDocument/2006/relationships" r:embed="rId3"/>
          <a:stretch>
            <a:fillRect/>
          </a:stretch>
        </a:blipFill>
        <a:scene3d>
          <a:camera prst="orthographicFront"/>
          <a:lightRig rig="threePt" dir="t"/>
        </a:scene3d>
        <a:sp3d>
          <a:bevelT/>
        </a:sp3d>
      </dgm:spPr>
    </dgm:pt>
    <dgm:pt modelId="{01C98C76-40AC-584A-BCBB-23A1FC740515}" type="pres">
      <dgm:prSet presAssocID="{BEF8B508-3928-7748-9C85-853A67162208}" presName="sibTrans" presStyleLbl="sibTrans2D1" presStyleIdx="0" presStyleCnt="0"/>
      <dgm:spPr/>
      <dgm:t>
        <a:bodyPr/>
        <a:lstStyle/>
        <a:p>
          <a:endParaRPr lang="en-US"/>
        </a:p>
      </dgm:t>
    </dgm:pt>
    <dgm:pt modelId="{1AB64724-21BC-D44D-B2E6-B32AA5646080}" type="pres">
      <dgm:prSet presAssocID="{DA9C0CEC-EAD1-F844-A7CC-82FC7070EFEF}" presName="compNode" presStyleCnt="0"/>
      <dgm:spPr/>
    </dgm:pt>
    <dgm:pt modelId="{E1AC0490-14D6-A241-B84E-8AD4F9D37563}" type="pres">
      <dgm:prSet presAssocID="{DA9C0CEC-EAD1-F844-A7CC-82FC7070EFEF}" presName="bkgdShape" presStyleLbl="node1" presStyleIdx="3" presStyleCnt="5"/>
      <dgm:spPr/>
      <dgm:t>
        <a:bodyPr/>
        <a:lstStyle/>
        <a:p>
          <a:endParaRPr lang="en-US"/>
        </a:p>
      </dgm:t>
    </dgm:pt>
    <dgm:pt modelId="{E238AEF2-E3B1-2047-890D-039CC23FDE23}" type="pres">
      <dgm:prSet presAssocID="{DA9C0CEC-EAD1-F844-A7CC-82FC7070EFEF}" presName="nodeT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9E3E62-7099-1F41-80D5-0EB2AA99D445}" type="pres">
      <dgm:prSet presAssocID="{DA9C0CEC-EAD1-F844-A7CC-82FC7070EFEF}" presName="invisiNode" presStyleLbl="node1" presStyleIdx="3" presStyleCnt="5"/>
      <dgm:spPr/>
    </dgm:pt>
    <dgm:pt modelId="{60198288-F69C-C445-9EFD-97ECBB38A74F}" type="pres">
      <dgm:prSet presAssocID="{DA9C0CEC-EAD1-F844-A7CC-82FC7070EFEF}" presName="imagNode" presStyleLbl="fgImgPlace1" presStyleIdx="3" presStyleCnt="5" custScaleX="116300" custScaleY="116300"/>
      <dgm:spPr>
        <a:blipFill rotWithShape="1">
          <a:blip xmlns:r="http://schemas.openxmlformats.org/officeDocument/2006/relationships" r:embed="rId4"/>
          <a:stretch>
            <a:fillRect/>
          </a:stretch>
        </a:blipFill>
        <a:scene3d>
          <a:camera prst="orthographicFront"/>
          <a:lightRig rig="threePt" dir="t"/>
        </a:scene3d>
        <a:sp3d>
          <a:bevelT/>
        </a:sp3d>
      </dgm:spPr>
    </dgm:pt>
    <dgm:pt modelId="{195B2B0B-456B-7A48-9217-D17EC10C1202}" type="pres">
      <dgm:prSet presAssocID="{319EC0F5-2619-A44F-9139-B1F2BF05B297}" presName="sibTrans" presStyleLbl="sibTrans2D1" presStyleIdx="0" presStyleCnt="0"/>
      <dgm:spPr/>
      <dgm:t>
        <a:bodyPr/>
        <a:lstStyle/>
        <a:p>
          <a:endParaRPr lang="en-US"/>
        </a:p>
      </dgm:t>
    </dgm:pt>
    <dgm:pt modelId="{151A69F2-0697-ED4C-88B9-2BF38B4AD6DD}" type="pres">
      <dgm:prSet presAssocID="{983BAA56-C311-E640-AD4E-02BA7AE1C6D8}" presName="compNode" presStyleCnt="0"/>
      <dgm:spPr/>
    </dgm:pt>
    <dgm:pt modelId="{DF65D40F-73A5-9B49-8A83-DC1A84CB8164}" type="pres">
      <dgm:prSet presAssocID="{983BAA56-C311-E640-AD4E-02BA7AE1C6D8}" presName="bkgdShape" presStyleLbl="node1" presStyleIdx="4" presStyleCnt="5"/>
      <dgm:spPr/>
      <dgm:t>
        <a:bodyPr/>
        <a:lstStyle/>
        <a:p>
          <a:endParaRPr lang="en-US"/>
        </a:p>
      </dgm:t>
    </dgm:pt>
    <dgm:pt modelId="{825D0C0A-A1BD-5C46-A63A-8BC50615DB32}" type="pres">
      <dgm:prSet presAssocID="{983BAA56-C311-E640-AD4E-02BA7AE1C6D8}" presName="nodeT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99DEAF-A1E1-AF43-9FCD-4F4406D7B34D}" type="pres">
      <dgm:prSet presAssocID="{983BAA56-C311-E640-AD4E-02BA7AE1C6D8}" presName="invisiNode" presStyleLbl="node1" presStyleIdx="4" presStyleCnt="5"/>
      <dgm:spPr/>
    </dgm:pt>
    <dgm:pt modelId="{03B2D2B9-2306-B043-8792-7E5DEE07CB69}" type="pres">
      <dgm:prSet presAssocID="{983BAA56-C311-E640-AD4E-02BA7AE1C6D8}" presName="imagNode" presStyleLbl="fgImgPlace1" presStyleIdx="4" presStyleCnt="5" custScaleX="116300" custScaleY="116300"/>
      <dgm:spPr>
        <a:blipFill rotWithShape="1">
          <a:blip xmlns:r="http://schemas.openxmlformats.org/officeDocument/2006/relationships" r:embed="rId5"/>
          <a:stretch>
            <a:fillRect/>
          </a:stretch>
        </a:blipFill>
        <a:scene3d>
          <a:camera prst="orthographicFront"/>
          <a:lightRig rig="threePt" dir="t"/>
        </a:scene3d>
        <a:sp3d>
          <a:bevelT/>
        </a:sp3d>
      </dgm:spPr>
    </dgm:pt>
  </dgm:ptLst>
  <dgm:cxnLst>
    <dgm:cxn modelId="{B24A90EE-4A6C-40D9-8E4D-259F91E99992}" type="presOf" srcId="{29E6EB7D-12B0-5840-B411-84D5DBBAD32C}" destId="{D2ADF0BE-CB79-9D4C-9F8E-6A8B5E9B97ED}" srcOrd="1" destOrd="0" presId="urn:microsoft.com/office/officeart/2005/8/layout/hList7"/>
    <dgm:cxn modelId="{07C9704C-3D35-48F1-A465-995D3D525C74}" type="presOf" srcId="{F9E68D16-6463-ED47-B636-7DE33C00862A}" destId="{40F7455F-4C8D-964D-AEF3-3F8A4F1E8648}" srcOrd="1" destOrd="0" presId="urn:microsoft.com/office/officeart/2005/8/layout/hList7"/>
    <dgm:cxn modelId="{DD50E4E0-6C84-BD4E-AB7B-78A2DAD91118}" srcId="{03EC3315-0CF0-024A-9648-93B7E091D134}" destId="{983BAA56-C311-E640-AD4E-02BA7AE1C6D8}" srcOrd="4" destOrd="0" parTransId="{DF2F4807-5885-994C-AFA9-9B8869FAD514}" sibTransId="{DA897CF0-A59E-9448-997F-70F99CFACB68}"/>
    <dgm:cxn modelId="{DE829FD9-9FF2-4573-A11C-9ECBEDA9AECB}" type="presOf" srcId="{29E6EB7D-12B0-5840-B411-84D5DBBAD32C}" destId="{CC39D618-A85A-E24D-88F8-2CAE696AFB1A}" srcOrd="0" destOrd="0" presId="urn:microsoft.com/office/officeart/2005/8/layout/hList7"/>
    <dgm:cxn modelId="{1FC43907-9002-440C-8076-497FBE9E579C}" type="presOf" srcId="{F968E381-7E77-9B41-8B74-5912C5B33BD3}" destId="{75B0326D-F835-7E40-8CAA-4330C7037DAA}" srcOrd="1" destOrd="0" presId="urn:microsoft.com/office/officeart/2005/8/layout/hList7"/>
    <dgm:cxn modelId="{8560441D-1A6D-4E8B-BD44-AE90FB928E99}" type="presOf" srcId="{DA9C0CEC-EAD1-F844-A7CC-82FC7070EFEF}" destId="{E1AC0490-14D6-A241-B84E-8AD4F9D37563}" srcOrd="0" destOrd="0" presId="urn:microsoft.com/office/officeart/2005/8/layout/hList7"/>
    <dgm:cxn modelId="{615034E4-0230-784D-BA5D-22635FD928B9}" srcId="{03EC3315-0CF0-024A-9648-93B7E091D134}" destId="{29E6EB7D-12B0-5840-B411-84D5DBBAD32C}" srcOrd="0" destOrd="0" parTransId="{DA1D8052-D8E3-AC41-B6D2-9D71E1855F35}" sibTransId="{E36A559A-1EE6-6E40-B158-8A96AB1F2D27}"/>
    <dgm:cxn modelId="{F1137849-DB33-1B4F-998E-43DD5DFD0D24}" srcId="{03EC3315-0CF0-024A-9648-93B7E091D134}" destId="{F968E381-7E77-9B41-8B74-5912C5B33BD3}" srcOrd="2" destOrd="0" parTransId="{3C7AF43C-56F6-7341-BAAE-B4CD0807BA3D}" sibTransId="{BEF8B508-3928-7748-9C85-853A67162208}"/>
    <dgm:cxn modelId="{BA31C35C-CF94-6040-B2C9-1E25D40A8C56}" srcId="{03EC3315-0CF0-024A-9648-93B7E091D134}" destId="{F9E68D16-6463-ED47-B636-7DE33C00862A}" srcOrd="1" destOrd="0" parTransId="{77021574-4B2F-9940-A3E9-697AF8A7BA26}" sibTransId="{C9733BFC-C6FE-B748-86C4-ED007ABBA2D9}"/>
    <dgm:cxn modelId="{3BF20EB4-4B8D-42FB-BEC7-A25392D78029}" type="presOf" srcId="{F9E68D16-6463-ED47-B636-7DE33C00862A}" destId="{8E4F7F2E-F1F8-2648-ADBE-8AFB835CC53E}" srcOrd="0" destOrd="0" presId="urn:microsoft.com/office/officeart/2005/8/layout/hList7"/>
    <dgm:cxn modelId="{D4E2A346-1DE5-4E31-9806-517ED5821D29}" type="presOf" srcId="{DA9C0CEC-EAD1-F844-A7CC-82FC7070EFEF}" destId="{E238AEF2-E3B1-2047-890D-039CC23FDE23}" srcOrd="1" destOrd="0" presId="urn:microsoft.com/office/officeart/2005/8/layout/hList7"/>
    <dgm:cxn modelId="{151801BE-5624-4E54-A178-FDA14868C055}" type="presOf" srcId="{E36A559A-1EE6-6E40-B158-8A96AB1F2D27}" destId="{CC1C86BF-F742-4B4E-B0FA-14C9477A2AF9}" srcOrd="0" destOrd="0" presId="urn:microsoft.com/office/officeart/2005/8/layout/hList7"/>
    <dgm:cxn modelId="{C127AF12-097E-4B20-89BA-ACD6D688CDBD}" type="presOf" srcId="{BEF8B508-3928-7748-9C85-853A67162208}" destId="{01C98C76-40AC-584A-BCBB-23A1FC740515}" srcOrd="0" destOrd="0" presId="urn:microsoft.com/office/officeart/2005/8/layout/hList7"/>
    <dgm:cxn modelId="{7B07EEBB-F0EF-455C-9FEF-15BF4F6932CA}" type="presOf" srcId="{319EC0F5-2619-A44F-9139-B1F2BF05B297}" destId="{195B2B0B-456B-7A48-9217-D17EC10C1202}" srcOrd="0" destOrd="0" presId="urn:microsoft.com/office/officeart/2005/8/layout/hList7"/>
    <dgm:cxn modelId="{AAE7DB5E-B6D1-4F3C-9365-76E517EB7B8F}" type="presOf" srcId="{983BAA56-C311-E640-AD4E-02BA7AE1C6D8}" destId="{DF65D40F-73A5-9B49-8A83-DC1A84CB8164}" srcOrd="0" destOrd="0" presId="urn:microsoft.com/office/officeart/2005/8/layout/hList7"/>
    <dgm:cxn modelId="{CD71B965-5A03-47C0-812D-5174804DC832}" type="presOf" srcId="{983BAA56-C311-E640-AD4E-02BA7AE1C6D8}" destId="{825D0C0A-A1BD-5C46-A63A-8BC50615DB32}" srcOrd="1" destOrd="0" presId="urn:microsoft.com/office/officeart/2005/8/layout/hList7"/>
    <dgm:cxn modelId="{ECF38EBC-D85E-4295-AFEC-B0EA954E227B}" type="presOf" srcId="{03EC3315-0CF0-024A-9648-93B7E091D134}" destId="{B25A4A69-BA2D-1345-960C-8725D7CB7516}" srcOrd="0" destOrd="0" presId="urn:microsoft.com/office/officeart/2005/8/layout/hList7"/>
    <dgm:cxn modelId="{3F0754DC-D0C3-471A-B8BF-0968BFA977FC}" type="presOf" srcId="{C9733BFC-C6FE-B748-86C4-ED007ABBA2D9}" destId="{63DFF72B-5F11-9441-B40D-CBCC05807870}" srcOrd="0" destOrd="0" presId="urn:microsoft.com/office/officeart/2005/8/layout/hList7"/>
    <dgm:cxn modelId="{AE970A5D-D6D7-024C-919B-8BBC22732E9D}" srcId="{03EC3315-0CF0-024A-9648-93B7E091D134}" destId="{DA9C0CEC-EAD1-F844-A7CC-82FC7070EFEF}" srcOrd="3" destOrd="0" parTransId="{F6CA13A1-1F6D-2D46-AC56-837865CC07AF}" sibTransId="{319EC0F5-2619-A44F-9139-B1F2BF05B297}"/>
    <dgm:cxn modelId="{DA13C035-FCDD-4091-B1A8-40F502F9ED2A}" type="presOf" srcId="{F968E381-7E77-9B41-8B74-5912C5B33BD3}" destId="{DAB14C4F-AD01-0E42-88DA-FA180DD5E45D}" srcOrd="0" destOrd="0" presId="urn:microsoft.com/office/officeart/2005/8/layout/hList7"/>
    <dgm:cxn modelId="{25695841-11DA-4530-A062-0428D5E02627}" type="presParOf" srcId="{B25A4A69-BA2D-1345-960C-8725D7CB7516}" destId="{C3D6D326-5C8A-154F-93EC-0CFC4A697269}" srcOrd="0" destOrd="0" presId="urn:microsoft.com/office/officeart/2005/8/layout/hList7"/>
    <dgm:cxn modelId="{5727D99B-1342-49CE-AA85-AC493621E0B2}" type="presParOf" srcId="{B25A4A69-BA2D-1345-960C-8725D7CB7516}" destId="{8475117D-5172-3F44-BA14-C193EF8655CB}" srcOrd="1" destOrd="0" presId="urn:microsoft.com/office/officeart/2005/8/layout/hList7"/>
    <dgm:cxn modelId="{AE670E9D-544A-4236-AD51-309A3D434412}" type="presParOf" srcId="{8475117D-5172-3F44-BA14-C193EF8655CB}" destId="{905FD324-728A-A04A-84EC-43B1158A5162}" srcOrd="0" destOrd="0" presId="urn:microsoft.com/office/officeart/2005/8/layout/hList7"/>
    <dgm:cxn modelId="{CBBB463B-FCFA-4E1F-AE01-EC5138A525F3}" type="presParOf" srcId="{905FD324-728A-A04A-84EC-43B1158A5162}" destId="{CC39D618-A85A-E24D-88F8-2CAE696AFB1A}" srcOrd="0" destOrd="0" presId="urn:microsoft.com/office/officeart/2005/8/layout/hList7"/>
    <dgm:cxn modelId="{DB6D6183-1C41-49E1-A77D-9DB3BFEE524C}" type="presParOf" srcId="{905FD324-728A-A04A-84EC-43B1158A5162}" destId="{D2ADF0BE-CB79-9D4C-9F8E-6A8B5E9B97ED}" srcOrd="1" destOrd="0" presId="urn:microsoft.com/office/officeart/2005/8/layout/hList7"/>
    <dgm:cxn modelId="{F8D1C14F-06DA-489D-8FC9-6ABAE7D04A43}" type="presParOf" srcId="{905FD324-728A-A04A-84EC-43B1158A5162}" destId="{08941423-2267-E54D-A49E-16EB02D68278}" srcOrd="2" destOrd="0" presId="urn:microsoft.com/office/officeart/2005/8/layout/hList7"/>
    <dgm:cxn modelId="{42B16595-0EFD-4D2A-9E3D-37888DF57D9F}" type="presParOf" srcId="{905FD324-728A-A04A-84EC-43B1158A5162}" destId="{1A2CD221-4355-D74C-98C7-BDBD2448FF64}" srcOrd="3" destOrd="0" presId="urn:microsoft.com/office/officeart/2005/8/layout/hList7"/>
    <dgm:cxn modelId="{5DFA37E7-BD82-486D-A37D-2C15970C5CA5}" type="presParOf" srcId="{8475117D-5172-3F44-BA14-C193EF8655CB}" destId="{CC1C86BF-F742-4B4E-B0FA-14C9477A2AF9}" srcOrd="1" destOrd="0" presId="urn:microsoft.com/office/officeart/2005/8/layout/hList7"/>
    <dgm:cxn modelId="{B3E34C67-75AC-4C7A-AB20-A978AEDBCD1F}" type="presParOf" srcId="{8475117D-5172-3F44-BA14-C193EF8655CB}" destId="{B9E22EC6-8BD9-1145-8BE2-0BABEE5892B6}" srcOrd="2" destOrd="0" presId="urn:microsoft.com/office/officeart/2005/8/layout/hList7"/>
    <dgm:cxn modelId="{46C33A2D-6163-43F0-956C-4146CAE76A06}" type="presParOf" srcId="{B9E22EC6-8BD9-1145-8BE2-0BABEE5892B6}" destId="{8E4F7F2E-F1F8-2648-ADBE-8AFB835CC53E}" srcOrd="0" destOrd="0" presId="urn:microsoft.com/office/officeart/2005/8/layout/hList7"/>
    <dgm:cxn modelId="{005D7D9C-5011-4038-B0F8-8EEBC45D3D17}" type="presParOf" srcId="{B9E22EC6-8BD9-1145-8BE2-0BABEE5892B6}" destId="{40F7455F-4C8D-964D-AEF3-3F8A4F1E8648}" srcOrd="1" destOrd="0" presId="urn:microsoft.com/office/officeart/2005/8/layout/hList7"/>
    <dgm:cxn modelId="{B60F143B-3CA5-4516-8467-3A84E41F8049}" type="presParOf" srcId="{B9E22EC6-8BD9-1145-8BE2-0BABEE5892B6}" destId="{24FF9F3B-0809-2A40-A3E1-D20FDC8EFC44}" srcOrd="2" destOrd="0" presId="urn:microsoft.com/office/officeart/2005/8/layout/hList7"/>
    <dgm:cxn modelId="{F3ECCFCA-D985-4EFF-B5FA-5A8C870D7FFC}" type="presParOf" srcId="{B9E22EC6-8BD9-1145-8BE2-0BABEE5892B6}" destId="{46335CD2-F08A-1544-8F7C-C8E923F098A9}" srcOrd="3" destOrd="0" presId="urn:microsoft.com/office/officeart/2005/8/layout/hList7"/>
    <dgm:cxn modelId="{15832965-C5A8-480B-9D4A-572FA1864D59}" type="presParOf" srcId="{8475117D-5172-3F44-BA14-C193EF8655CB}" destId="{63DFF72B-5F11-9441-B40D-CBCC05807870}" srcOrd="3" destOrd="0" presId="urn:microsoft.com/office/officeart/2005/8/layout/hList7"/>
    <dgm:cxn modelId="{61717A44-9467-436E-8594-F51317B6C1E0}" type="presParOf" srcId="{8475117D-5172-3F44-BA14-C193EF8655CB}" destId="{E9F068F2-A801-F549-AEC2-9F59A9A19386}" srcOrd="4" destOrd="0" presId="urn:microsoft.com/office/officeart/2005/8/layout/hList7"/>
    <dgm:cxn modelId="{FB908080-5AE0-4340-904A-CD6DE186A20F}" type="presParOf" srcId="{E9F068F2-A801-F549-AEC2-9F59A9A19386}" destId="{DAB14C4F-AD01-0E42-88DA-FA180DD5E45D}" srcOrd="0" destOrd="0" presId="urn:microsoft.com/office/officeart/2005/8/layout/hList7"/>
    <dgm:cxn modelId="{D9E3D655-A67B-4005-B2F0-4F561D17DF8C}" type="presParOf" srcId="{E9F068F2-A801-F549-AEC2-9F59A9A19386}" destId="{75B0326D-F835-7E40-8CAA-4330C7037DAA}" srcOrd="1" destOrd="0" presId="urn:microsoft.com/office/officeart/2005/8/layout/hList7"/>
    <dgm:cxn modelId="{76BD495C-DACA-432B-A975-269C70141E3F}" type="presParOf" srcId="{E9F068F2-A801-F549-AEC2-9F59A9A19386}" destId="{9C523E9B-4F37-9B40-8BF2-D7EA29155ECA}" srcOrd="2" destOrd="0" presId="urn:microsoft.com/office/officeart/2005/8/layout/hList7"/>
    <dgm:cxn modelId="{A6A55B46-F63F-490E-8957-2B3D928CC3B8}" type="presParOf" srcId="{E9F068F2-A801-F549-AEC2-9F59A9A19386}" destId="{8BC33A04-14A9-CD4A-8AF3-7A92C0298972}" srcOrd="3" destOrd="0" presId="urn:microsoft.com/office/officeart/2005/8/layout/hList7"/>
    <dgm:cxn modelId="{CA7A5B3F-1D1A-4C8F-98AE-628278AD1C27}" type="presParOf" srcId="{8475117D-5172-3F44-BA14-C193EF8655CB}" destId="{01C98C76-40AC-584A-BCBB-23A1FC740515}" srcOrd="5" destOrd="0" presId="urn:microsoft.com/office/officeart/2005/8/layout/hList7"/>
    <dgm:cxn modelId="{F23E09A4-CEF5-41ED-87FE-013A413318CF}" type="presParOf" srcId="{8475117D-5172-3F44-BA14-C193EF8655CB}" destId="{1AB64724-21BC-D44D-B2E6-B32AA5646080}" srcOrd="6" destOrd="0" presId="urn:microsoft.com/office/officeart/2005/8/layout/hList7"/>
    <dgm:cxn modelId="{5E0CCC70-50AF-439B-B8DA-24B526C68FBC}" type="presParOf" srcId="{1AB64724-21BC-D44D-B2E6-B32AA5646080}" destId="{E1AC0490-14D6-A241-B84E-8AD4F9D37563}" srcOrd="0" destOrd="0" presId="urn:microsoft.com/office/officeart/2005/8/layout/hList7"/>
    <dgm:cxn modelId="{98AF37FB-AFDA-407F-A0D2-47BC5ED44A61}" type="presParOf" srcId="{1AB64724-21BC-D44D-B2E6-B32AA5646080}" destId="{E238AEF2-E3B1-2047-890D-039CC23FDE23}" srcOrd="1" destOrd="0" presId="urn:microsoft.com/office/officeart/2005/8/layout/hList7"/>
    <dgm:cxn modelId="{344A0094-1846-4F0D-A58C-B70C9DE42F10}" type="presParOf" srcId="{1AB64724-21BC-D44D-B2E6-B32AA5646080}" destId="{C99E3E62-7099-1F41-80D5-0EB2AA99D445}" srcOrd="2" destOrd="0" presId="urn:microsoft.com/office/officeart/2005/8/layout/hList7"/>
    <dgm:cxn modelId="{99240AB0-2AB8-4FFE-AC4D-5ACBD1CF303C}" type="presParOf" srcId="{1AB64724-21BC-D44D-B2E6-B32AA5646080}" destId="{60198288-F69C-C445-9EFD-97ECBB38A74F}" srcOrd="3" destOrd="0" presId="urn:microsoft.com/office/officeart/2005/8/layout/hList7"/>
    <dgm:cxn modelId="{8EF03D45-D59B-4172-B257-4852E1F4BBB8}" type="presParOf" srcId="{8475117D-5172-3F44-BA14-C193EF8655CB}" destId="{195B2B0B-456B-7A48-9217-D17EC10C1202}" srcOrd="7" destOrd="0" presId="urn:microsoft.com/office/officeart/2005/8/layout/hList7"/>
    <dgm:cxn modelId="{E5C9AC17-4A9E-4A5A-AE1A-CC80B78B8062}" type="presParOf" srcId="{8475117D-5172-3F44-BA14-C193EF8655CB}" destId="{151A69F2-0697-ED4C-88B9-2BF38B4AD6DD}" srcOrd="8" destOrd="0" presId="urn:microsoft.com/office/officeart/2005/8/layout/hList7"/>
    <dgm:cxn modelId="{CF0B931E-7A52-49B2-931E-A945C7E2BAAC}" type="presParOf" srcId="{151A69F2-0697-ED4C-88B9-2BF38B4AD6DD}" destId="{DF65D40F-73A5-9B49-8A83-DC1A84CB8164}" srcOrd="0" destOrd="0" presId="urn:microsoft.com/office/officeart/2005/8/layout/hList7"/>
    <dgm:cxn modelId="{EC2429E3-CCFB-41A6-A55C-652F4CB15BFB}" type="presParOf" srcId="{151A69F2-0697-ED4C-88B9-2BF38B4AD6DD}" destId="{825D0C0A-A1BD-5C46-A63A-8BC50615DB32}" srcOrd="1" destOrd="0" presId="urn:microsoft.com/office/officeart/2005/8/layout/hList7"/>
    <dgm:cxn modelId="{0A555012-0674-404B-9C02-540D5763DD8C}" type="presParOf" srcId="{151A69F2-0697-ED4C-88B9-2BF38B4AD6DD}" destId="{3B99DEAF-A1E1-AF43-9FCD-4F4406D7B34D}" srcOrd="2" destOrd="0" presId="urn:microsoft.com/office/officeart/2005/8/layout/hList7"/>
    <dgm:cxn modelId="{52B8A8E9-D387-464B-8F13-43F8F7260B37}" type="presParOf" srcId="{151A69F2-0697-ED4C-88B9-2BF38B4AD6DD}" destId="{03B2D2B9-2306-B043-8792-7E5DEE07CB69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39D618-A85A-E24D-88F8-2CAE696AFB1A}">
      <dsp:nvSpPr>
        <dsp:cNvPr id="0" name=""/>
        <dsp:cNvSpPr/>
      </dsp:nvSpPr>
      <dsp:spPr>
        <a:xfrm>
          <a:off x="0" y="0"/>
          <a:ext cx="1730816" cy="406400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tint val="100000"/>
                <a:shade val="100000"/>
                <a:satMod val="130000"/>
              </a:schemeClr>
            </a:gs>
            <a:gs pos="100000">
              <a:schemeClr val="accent1"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i="0" kern="1200" dirty="0" smtClean="0">
              <a:latin typeface="Arial"/>
              <a:cs typeface="Arial"/>
            </a:rPr>
            <a:t>Flooding</a:t>
          </a:r>
          <a:endParaRPr lang="en-US" sz="2100" b="1" i="0" kern="1200" dirty="0">
            <a:latin typeface="Arial"/>
            <a:cs typeface="Arial"/>
          </a:endParaRPr>
        </a:p>
      </dsp:txBody>
      <dsp:txXfrm>
        <a:off x="0" y="1625600"/>
        <a:ext cx="1730816" cy="1625600"/>
      </dsp:txXfrm>
    </dsp:sp>
    <dsp:sp modelId="{1A2CD221-4355-D74C-98C7-BDBD2448FF64}">
      <dsp:nvSpPr>
        <dsp:cNvPr id="0" name=""/>
        <dsp:cNvSpPr/>
      </dsp:nvSpPr>
      <dsp:spPr>
        <a:xfrm>
          <a:off x="78457" y="133545"/>
          <a:ext cx="1573901" cy="1573901"/>
        </a:xfrm>
        <a:prstGeom prst="ellipse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E4F7F2E-F1F8-2648-ADBE-8AFB835CC53E}">
      <dsp:nvSpPr>
        <dsp:cNvPr id="0" name=""/>
        <dsp:cNvSpPr/>
      </dsp:nvSpPr>
      <dsp:spPr>
        <a:xfrm>
          <a:off x="1782740" y="0"/>
          <a:ext cx="1730816" cy="406400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tint val="100000"/>
                <a:shade val="100000"/>
                <a:satMod val="130000"/>
              </a:schemeClr>
            </a:gs>
            <a:gs pos="100000">
              <a:schemeClr val="accent1"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i="0" kern="1200" dirty="0" smtClean="0">
              <a:latin typeface="Arial"/>
              <a:cs typeface="Arial"/>
            </a:rPr>
            <a:t>Water Quality</a:t>
          </a:r>
          <a:endParaRPr lang="en-US" sz="2100" b="1" i="0" kern="1200" dirty="0">
            <a:latin typeface="Arial"/>
            <a:cs typeface="Arial"/>
          </a:endParaRPr>
        </a:p>
      </dsp:txBody>
      <dsp:txXfrm>
        <a:off x="1782740" y="1625600"/>
        <a:ext cx="1730816" cy="1625600"/>
      </dsp:txXfrm>
    </dsp:sp>
    <dsp:sp modelId="{46335CD2-F08A-1544-8F7C-C8E923F098A9}">
      <dsp:nvSpPr>
        <dsp:cNvPr id="0" name=""/>
        <dsp:cNvSpPr/>
      </dsp:nvSpPr>
      <dsp:spPr>
        <a:xfrm>
          <a:off x="1861197" y="133545"/>
          <a:ext cx="1573901" cy="1573901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AB14C4F-AD01-0E42-88DA-FA180DD5E45D}">
      <dsp:nvSpPr>
        <dsp:cNvPr id="0" name=""/>
        <dsp:cNvSpPr/>
      </dsp:nvSpPr>
      <dsp:spPr>
        <a:xfrm>
          <a:off x="3565480" y="0"/>
          <a:ext cx="1730816" cy="406400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tint val="100000"/>
                <a:shade val="100000"/>
                <a:satMod val="130000"/>
              </a:schemeClr>
            </a:gs>
            <a:gs pos="100000">
              <a:schemeClr val="accent1"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i="0" kern="1200" dirty="0" smtClean="0">
              <a:latin typeface="Arial"/>
              <a:cs typeface="Arial"/>
            </a:rPr>
            <a:t>Water Availability</a:t>
          </a:r>
          <a:endParaRPr lang="en-US" sz="2100" b="1" i="0" kern="1200" dirty="0">
            <a:latin typeface="Arial"/>
            <a:cs typeface="Arial"/>
          </a:endParaRPr>
        </a:p>
      </dsp:txBody>
      <dsp:txXfrm>
        <a:off x="3565480" y="1625600"/>
        <a:ext cx="1730816" cy="1625600"/>
      </dsp:txXfrm>
    </dsp:sp>
    <dsp:sp modelId="{8BC33A04-14A9-CD4A-8AF3-7A92C0298972}">
      <dsp:nvSpPr>
        <dsp:cNvPr id="0" name=""/>
        <dsp:cNvSpPr/>
      </dsp:nvSpPr>
      <dsp:spPr>
        <a:xfrm>
          <a:off x="3643938" y="133545"/>
          <a:ext cx="1573901" cy="1573901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1AC0490-14D6-A241-B84E-8AD4F9D37563}">
      <dsp:nvSpPr>
        <dsp:cNvPr id="0" name=""/>
        <dsp:cNvSpPr/>
      </dsp:nvSpPr>
      <dsp:spPr>
        <a:xfrm>
          <a:off x="5348221" y="0"/>
          <a:ext cx="1730816" cy="406400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tint val="100000"/>
                <a:shade val="100000"/>
                <a:satMod val="130000"/>
              </a:schemeClr>
            </a:gs>
            <a:gs pos="100000">
              <a:schemeClr val="accent1"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i="0" kern="1200" dirty="0" smtClean="0">
              <a:latin typeface="Arial"/>
              <a:cs typeface="Arial"/>
            </a:rPr>
            <a:t>Drought</a:t>
          </a:r>
          <a:endParaRPr lang="en-US" sz="2100" b="1" i="0" kern="1200" dirty="0">
            <a:latin typeface="Arial"/>
            <a:cs typeface="Arial"/>
          </a:endParaRPr>
        </a:p>
      </dsp:txBody>
      <dsp:txXfrm>
        <a:off x="5348221" y="1625600"/>
        <a:ext cx="1730816" cy="1625600"/>
      </dsp:txXfrm>
    </dsp:sp>
    <dsp:sp modelId="{60198288-F69C-C445-9EFD-97ECBB38A74F}">
      <dsp:nvSpPr>
        <dsp:cNvPr id="0" name=""/>
        <dsp:cNvSpPr/>
      </dsp:nvSpPr>
      <dsp:spPr>
        <a:xfrm>
          <a:off x="5426678" y="133545"/>
          <a:ext cx="1573901" cy="1573901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F65D40F-73A5-9B49-8A83-DC1A84CB8164}">
      <dsp:nvSpPr>
        <dsp:cNvPr id="0" name=""/>
        <dsp:cNvSpPr/>
      </dsp:nvSpPr>
      <dsp:spPr>
        <a:xfrm>
          <a:off x="7130961" y="0"/>
          <a:ext cx="1730816" cy="406400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tint val="100000"/>
                <a:shade val="100000"/>
                <a:satMod val="130000"/>
              </a:schemeClr>
            </a:gs>
            <a:gs pos="100000">
              <a:schemeClr val="accent1"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i="0" kern="1200" dirty="0" smtClean="0">
              <a:latin typeface="Arial"/>
              <a:cs typeface="Arial"/>
            </a:rPr>
            <a:t>Climate Change</a:t>
          </a:r>
          <a:endParaRPr lang="en-US" sz="2100" b="1" i="0" kern="1200" dirty="0">
            <a:latin typeface="Arial"/>
            <a:cs typeface="Arial"/>
          </a:endParaRPr>
        </a:p>
      </dsp:txBody>
      <dsp:txXfrm>
        <a:off x="7130961" y="1625600"/>
        <a:ext cx="1730816" cy="1625600"/>
      </dsp:txXfrm>
    </dsp:sp>
    <dsp:sp modelId="{03B2D2B9-2306-B043-8792-7E5DEE07CB69}">
      <dsp:nvSpPr>
        <dsp:cNvPr id="0" name=""/>
        <dsp:cNvSpPr/>
      </dsp:nvSpPr>
      <dsp:spPr>
        <a:xfrm>
          <a:off x="7209419" y="133545"/>
          <a:ext cx="1573901" cy="1573901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3D6D326-5C8A-154F-93EC-0CFC4A697269}">
      <dsp:nvSpPr>
        <dsp:cNvPr id="0" name=""/>
        <dsp:cNvSpPr/>
      </dsp:nvSpPr>
      <dsp:spPr>
        <a:xfrm>
          <a:off x="141111" y="3132666"/>
          <a:ext cx="8579555" cy="846667"/>
        </a:xfrm>
        <a:prstGeom prst="leftRightArrow">
          <a:avLst/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DF395B-1775-448D-8A77-4A3C802EFF71}" type="datetimeFigureOut">
              <a:rPr lang="en-US" smtClean="0"/>
              <a:t>7/12/2015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3CDC92-BE71-4559-8C54-BAA292643D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694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57238" indent="-290513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65225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31950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98675" indent="-23177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55875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013075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70275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927475" indent="-23177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C14AB998-37B3-4B06-A779-641A938B5D83}" type="slidenum">
              <a:rPr lang="en-US" altLang="en-US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7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/>
          </a:extLst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18475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Comparison of today and tomorrow – orders of magnitude</a:t>
            </a:r>
            <a:r>
              <a:rPr lang="en-US" baseline="0" dirty="0" smtClean="0"/>
              <a:t> more ‘complex’ prediction paradigm – mainly in data density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93D78-3E27-4C5F-8596-4E05AD10988C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3637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OUTLINE:</a:t>
            </a:r>
          </a:p>
          <a:p>
            <a:endParaRPr lang="en-US" dirty="0" smtClean="0"/>
          </a:p>
          <a:p>
            <a:r>
              <a:rPr lang="en-US" dirty="0" smtClean="0"/>
              <a:t>NEW MISSION FOCUS</a:t>
            </a:r>
          </a:p>
          <a:p>
            <a:r>
              <a:rPr lang="en-US" baseline="0" dirty="0" smtClean="0"/>
              <a:t>TECHNICAL	APPROACH</a:t>
            </a:r>
          </a:p>
          <a:p>
            <a:r>
              <a:rPr lang="en-US" baseline="0" dirty="0" smtClean="0"/>
              <a:t>SCALE IMPLICATIONS</a:t>
            </a:r>
          </a:p>
          <a:p>
            <a:r>
              <a:rPr lang="en-US" baseline="0" dirty="0" smtClean="0"/>
              <a:t>NATIONAL WATER CENTER (Organization, Functions, Staffing, Initial Activities, Design Tour)</a:t>
            </a:r>
          </a:p>
          <a:p>
            <a:r>
              <a:rPr lang="en-US" baseline="0" dirty="0" smtClean="0"/>
              <a:t>SUMMARY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3305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3857E2-B7D7-4D9D-AB59-ED1D63ADC7BB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0399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(1)    A four-year international effort has been undertaken to reconcile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WaterML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with international standards;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(2)    This effort was initiated with the establishment of an Hydrology Domain Working Group by the Open Geospatial Consortium in September 2008;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(3)    An OGC representative attended the WMO Congress of the Commission for Hydrology in 2008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(4)    A formal agreement between Secretary General of WMO and President of OGC in 2009 to jointly develop standards for hydrology, climatology, oceanography and climatology;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(5)    The joint OGC/WMO Hydrology Domain Working Group was supported by a large work effort, annual week-long workshops, four interoperability experiments for surface and groundwater data exchange, and participation by many countries;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(6)    In June 2012, the OGC voted to adopt the revised version, WaterML2 as an international standard for exchange of water resources time series (the first such public standard that has existed);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(7)    This Congress to the WMO Commission for Hydrology to whom I am speaking is considering WaterML2 for adoption as an official standard by WMO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CDC92-BE71-4559-8C54-BAA292643D65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0547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DEFC7E-8948-4F55-9C9A-831C6A325BD9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6856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982" indent="-174982">
              <a:buFont typeface="Arial"/>
              <a:buChar char="•"/>
            </a:pPr>
            <a:r>
              <a:rPr lang="en-US" dirty="0" smtClean="0"/>
              <a:t>THERE’S A MAJOR GEOGRAPHIC GAP – WE DON’T FORECAST ALONG THE COAST</a:t>
            </a:r>
          </a:p>
          <a:p>
            <a:pPr marL="174982" indent="-174982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lIns="93324" tIns="46662" rIns="93324" bIns="46662"/>
          <a:lstStyle/>
          <a:p>
            <a:pPr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fld id="{32B93D78-3E27-4C5F-8596-4E05AD10988C}" type="slidenum">
              <a:rPr lang="en-US" sz="3200" b="1" i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pPr algn="ctr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</a:pPr>
              <a:t>64</a:t>
            </a:fld>
            <a:endParaRPr lang="en-US" sz="3200" b="1" i="1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616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OUTLINE:</a:t>
            </a:r>
          </a:p>
          <a:p>
            <a:endParaRPr lang="en-US" dirty="0" smtClean="0"/>
          </a:p>
          <a:p>
            <a:r>
              <a:rPr lang="en-US" dirty="0" smtClean="0"/>
              <a:t>NEW MISSION FOCUS</a:t>
            </a:r>
          </a:p>
          <a:p>
            <a:r>
              <a:rPr lang="en-US" baseline="0" dirty="0" smtClean="0"/>
              <a:t>TECHNICAL	APPROACH</a:t>
            </a:r>
          </a:p>
          <a:p>
            <a:r>
              <a:rPr lang="en-US" baseline="0" dirty="0" smtClean="0"/>
              <a:t>SCALE IMPLICATIONS</a:t>
            </a:r>
          </a:p>
          <a:p>
            <a:r>
              <a:rPr lang="en-US" baseline="0" dirty="0" smtClean="0"/>
              <a:t>NATIONAL WATER CENTER (Organization, Functions, Staffing, Initial Activities, Design Tour)</a:t>
            </a:r>
          </a:p>
          <a:p>
            <a:r>
              <a:rPr lang="en-US" baseline="0" dirty="0" smtClean="0"/>
              <a:t>SUMMARY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5208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NAS IS</a:t>
            </a:r>
            <a:r>
              <a:rPr lang="en-US" baseline="0" dirty="0" smtClean="0"/>
              <a:t> TELLING US WE NEED TO CHANGE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47ED03-5864-9246-AC2E-D482C8C335B1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1012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2000" cy="3429000"/>
          </a:xfrm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871" y="4342465"/>
            <a:ext cx="5488264" cy="41144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>
                <a:latin typeface="Arial" charset="0"/>
              </a:rPr>
              <a:t>RFC Summary</a:t>
            </a:r>
            <a:endParaRPr lang="en-US" dirty="0">
              <a:latin typeface="Arial" charset="0"/>
            </a:endParaRP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548009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THERE’S A MAJOR GEOGRAPHIC GAP – WE DON’T FORECAST ALONG THE COAST</a:t>
            </a:r>
          </a:p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93D78-3E27-4C5F-8596-4E05AD10988C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9839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Tahoma" pitchFamily="34" charset="0"/>
              <a:buChar char="–"/>
              <a:defRPr/>
            </a:pPr>
            <a:r>
              <a:rPr lang="en-US" sz="2400" dirty="0" smtClean="0">
                <a:latin typeface="Arial"/>
                <a:ea typeface="+mn-ea"/>
                <a:cs typeface="Arial"/>
              </a:rPr>
              <a:t>&gt;50% of U.S. population live within 50 miles of the coast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Tahoma" pitchFamily="34" charset="0"/>
              <a:buChar char="–"/>
              <a:defRPr/>
            </a:pPr>
            <a:r>
              <a:rPr lang="en-US" sz="2400" dirty="0" smtClean="0">
                <a:latin typeface="Arial"/>
                <a:ea typeface="+mn-ea"/>
                <a:cs typeface="Arial"/>
              </a:rPr>
              <a:t>60% of GDP generated in coastal counties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Tahoma" pitchFamily="34" charset="0"/>
              <a:buChar char="–"/>
              <a:defRPr/>
            </a:pPr>
            <a:r>
              <a:rPr lang="en-US" sz="2400" dirty="0" smtClean="0">
                <a:latin typeface="Arial"/>
                <a:ea typeface="+mn-ea"/>
                <a:cs typeface="Arial"/>
              </a:rPr>
              <a:t>Aging infrastructure, expensive to upgrade/replace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Tahoma" pitchFamily="34" charset="0"/>
              <a:buChar char="–"/>
              <a:defRPr/>
            </a:pPr>
            <a:r>
              <a:rPr lang="en-US" sz="2400" dirty="0" smtClean="0">
                <a:latin typeface="Arial"/>
                <a:ea typeface="+mn-ea"/>
                <a:cs typeface="Arial"/>
              </a:rPr>
              <a:t>Rise in LOSSES of at least $1B insured damages per event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Tahoma" pitchFamily="34" charset="0"/>
              <a:buChar char="–"/>
              <a:defRPr/>
            </a:pPr>
            <a:r>
              <a:rPr lang="en-US" sz="2400" dirty="0" smtClean="0">
                <a:latin typeface="Arial"/>
                <a:cs typeface="Arial"/>
              </a:rPr>
              <a:t>Runoff from land-falling rain often a major contribution to coastal inundation</a:t>
            </a:r>
            <a:endParaRPr lang="en-US" sz="900" dirty="0" smtClean="0">
              <a:latin typeface="Arial"/>
              <a:ea typeface="+mn-ea"/>
              <a:cs typeface="Arial"/>
            </a:endParaRPr>
          </a:p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93D78-3E27-4C5F-8596-4E05AD10988C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2219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TRANSITION INTO METHODS</a:t>
            </a:r>
          </a:p>
          <a:p>
            <a:endParaRPr lang="en-US" dirty="0" smtClean="0"/>
          </a:p>
          <a:p>
            <a:r>
              <a:rPr lang="en-US" dirty="0" smtClean="0"/>
              <a:t>FY15 PROJECT HAS FOUR</a:t>
            </a:r>
            <a:r>
              <a:rPr lang="en-US" baseline="0" dirty="0" smtClean="0"/>
              <a:t> CORE COMPONENTS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RFC archive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Model evaluation service</a:t>
            </a:r>
          </a:p>
          <a:p>
            <a:pPr marL="228600" indent="-228600">
              <a:buAutoNum type="arabicPeriod"/>
            </a:pPr>
            <a:r>
              <a:rPr lang="en-US" baseline="0" dirty="0" smtClean="0"/>
              <a:t>Modeling </a:t>
            </a:r>
            <a:r>
              <a:rPr lang="en-US" baseline="0" dirty="0" err="1" smtClean="0"/>
              <a:t>testbed</a:t>
            </a:r>
            <a:endParaRPr lang="en-US" baseline="0" dirty="0" smtClean="0"/>
          </a:p>
          <a:p>
            <a:pPr marL="228600" indent="-228600">
              <a:buAutoNum type="arabicPeriod"/>
            </a:pPr>
            <a:r>
              <a:rPr lang="en-US" baseline="0" dirty="0" smtClean="0"/>
              <a:t>Centralized modeling demonstration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93D78-3E27-4C5F-8596-4E05AD10988C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7061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The message was</a:t>
            </a:r>
            <a:r>
              <a:rPr lang="en-US" baseline="0" dirty="0" smtClean="0"/>
              <a:t> loud and clear: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 smtClean="0"/>
              <a:t>While flooding remains a high priority, most stakeholders are concerned about the full gamut of water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 smtClean="0"/>
              <a:t>They need more, and better integrated water prediction information</a:t>
            </a:r>
          </a:p>
          <a:p>
            <a:pPr marL="628650" lvl="1" indent="-171450">
              <a:buFont typeface="Arial"/>
              <a:buChar char="•"/>
            </a:pPr>
            <a:r>
              <a:rPr lang="en-US" baseline="0" dirty="0" smtClean="0"/>
              <a:t>They need actionable WATER INTELLIGENCE</a:t>
            </a:r>
          </a:p>
          <a:p>
            <a:pPr marL="628650" lvl="1" indent="-171450">
              <a:buFont typeface="Arial"/>
              <a:buChar char="•"/>
            </a:pPr>
            <a:endParaRPr lang="en-US" baseline="0" dirty="0" smtClean="0"/>
          </a:p>
          <a:p>
            <a:pPr marL="171450" indent="-171450">
              <a:buFont typeface="Arial"/>
              <a:buChar char="•"/>
            </a:pPr>
            <a:endParaRPr lang="en-US" baseline="0" dirty="0" smtClean="0"/>
          </a:p>
          <a:p>
            <a:pPr marL="0" indent="0">
              <a:buFont typeface="Arial"/>
              <a:buNone/>
            </a:pPr>
            <a:r>
              <a:rPr lang="en-US" baseline="0" dirty="0" smtClean="0"/>
              <a:t>&lt;&lt; CLICK ONCE TO REVEAL LIST &gt;&gt;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93D78-3E27-4C5F-8596-4E05AD10988C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6568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B93D78-3E27-4C5F-8596-4E05AD10988C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04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9144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1600" y="1828800"/>
            <a:ext cx="6400800" cy="1271016"/>
          </a:xfrm>
        </p:spPr>
        <p:txBody>
          <a:bodyPr rIns="0" anchor="b">
            <a:noAutofit/>
          </a:bodyPr>
          <a:lstStyle>
            <a:lvl1pPr algn="l">
              <a:defRPr sz="540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246120"/>
            <a:ext cx="64008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24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36801692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2104986039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9144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1600" y="1828800"/>
            <a:ext cx="6400800" cy="1271016"/>
          </a:xfrm>
        </p:spPr>
        <p:txBody>
          <a:bodyPr rIns="0" anchor="b">
            <a:noAutofit/>
          </a:bodyPr>
          <a:lstStyle>
            <a:lvl1pPr algn="l">
              <a:defRPr sz="540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246120"/>
            <a:ext cx="64008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24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22035796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12"/>
            <a:ext cx="7315200" cy="484631"/>
          </a:xfrm>
        </p:spPr>
        <p:txBody>
          <a:bodyPr anchor="t"/>
          <a:lstStyle>
            <a:lvl1pPr>
              <a:defRPr lang="en-US" sz="30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1602421"/>
            <a:ext cx="5486400" cy="22860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73038" indent="-173038">
              <a:defRPr/>
            </a:lvl2pPr>
            <a:lvl3pPr>
              <a:buFontTx/>
              <a:buNone/>
              <a:defRPr lang="en-US" sz="24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800"/>
              </a:lnSpc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19878043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02336" indent="-173736">
              <a:lnSpc>
                <a:spcPts val="2700"/>
              </a:lnSpc>
              <a:spcAft>
                <a:spcPts val="1200"/>
              </a:spcAft>
              <a:defRPr sz="2400">
                <a:latin typeface="+mn-lt"/>
              </a:defRPr>
            </a:lvl2pPr>
            <a:lvl3pPr marL="569913" indent="-109538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3pPr>
            <a:lvl4pPr marL="800100" indent="-174625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3928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7315200" cy="2057400"/>
          </a:xfrm>
        </p:spPr>
        <p:txBody>
          <a:bodyPr anchor="t"/>
          <a:lstStyle>
            <a:lvl1pPr>
              <a:defRPr lang="en-US" sz="72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155741876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5486400" cy="2057400"/>
          </a:xfrm>
        </p:spPr>
        <p:txBody>
          <a:bodyPr anchor="t"/>
          <a:lstStyle>
            <a:lvl1pPr marL="169863" indent="-169863">
              <a:lnSpc>
                <a:spcPts val="3700"/>
              </a:lnSpc>
              <a:spcAft>
                <a:spcPts val="300"/>
              </a:spcAft>
              <a:defRPr sz="300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149070" y="4114800"/>
            <a:ext cx="32004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300"/>
              </a:spcAft>
              <a:buFontTx/>
              <a:buNone/>
              <a:defRPr lang="en-US" sz="260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1798065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6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5271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6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61"/>
            <a:ext cx="9144000" cy="391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3606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9316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96150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5200" cy="484631"/>
          </a:xfrm>
        </p:spPr>
        <p:txBody>
          <a:bodyPr anchor="t"/>
          <a:lstStyle>
            <a:lvl1pPr>
              <a:defRPr lang="en-US" sz="30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1602421"/>
            <a:ext cx="5486400" cy="22860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73038" indent="-173038">
              <a:defRPr/>
            </a:lvl2pPr>
            <a:lvl3pPr>
              <a:buFontTx/>
              <a:buNone/>
              <a:defRPr lang="en-US" sz="24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800"/>
              </a:lnSpc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27453913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4" y="687388"/>
            <a:ext cx="7313612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4" y="1078992"/>
            <a:ext cx="7313612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2462484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/>
          <a:lstStyle/>
          <a:p>
            <a:fld id="{B497F040-B850-EF4D-8141-826F90229F85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2988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/>
          <a:lstStyle/>
          <a:p>
            <a:fld id="{B497F040-B850-EF4D-8141-826F90229F85}" type="slidenum">
              <a:rPr lang="en-US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0696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/>
          </p:cNvSpPr>
          <p:nvPr/>
        </p:nvSpPr>
        <p:spPr bwMode="hidden">
          <a:xfrm>
            <a:off x="0" y="0"/>
            <a:ext cx="9144000" cy="5257800"/>
          </a:xfrm>
          <a:prstGeom prst="rect">
            <a:avLst/>
          </a:prstGeom>
          <a:gradFill rotWithShape="0">
            <a:gsLst>
              <a:gs pos="0">
                <a:srgbClr val="004575"/>
              </a:gs>
              <a:gs pos="100000">
                <a:srgbClr val="007AC2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371600" y="1828800"/>
            <a:ext cx="6400800" cy="1271016"/>
          </a:xfrm>
        </p:spPr>
        <p:txBody>
          <a:bodyPr rIns="0" anchor="b">
            <a:noAutofit/>
          </a:bodyPr>
          <a:lstStyle>
            <a:lvl1pPr algn="l">
              <a:defRPr sz="5400" b="1" i="0">
                <a:solidFill>
                  <a:srgbClr val="FFFFFF"/>
                </a:solidFill>
                <a:latin typeface="+mj-lt"/>
                <a:cs typeface="Avenir LT Std 55 Roman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246120"/>
            <a:ext cx="6400800" cy="758952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spcAft>
                <a:spcPts val="300"/>
              </a:spcAft>
              <a:buNone/>
              <a:defRPr sz="2400" b="0" i="0">
                <a:solidFill>
                  <a:schemeClr val="bg1"/>
                </a:solidFill>
                <a:latin typeface="+mn-lt"/>
                <a:cs typeface="Avenir LT Std 65 Medium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Name of Presenter(s)</a:t>
            </a:r>
          </a:p>
        </p:txBody>
      </p:sp>
    </p:spTree>
    <p:extLst>
      <p:ext uri="{BB962C8B-B14F-4D97-AF65-F5344CB8AC3E}">
        <p14:creationId xmlns:p14="http://schemas.microsoft.com/office/powerpoint/2010/main" val="10423263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5200" cy="484631"/>
          </a:xfrm>
        </p:spPr>
        <p:txBody>
          <a:bodyPr anchor="t"/>
          <a:lstStyle>
            <a:lvl1pPr>
              <a:defRPr lang="en-US" sz="3000" b="1" i="0" kern="120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1602421"/>
            <a:ext cx="5486400" cy="2286000"/>
          </a:xfr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65 Medium" pitchFamily="34" charset="0"/>
              </a:defRPr>
            </a:lvl1pPr>
            <a:lvl2pPr marL="173038" indent="-173038">
              <a:defRPr/>
            </a:lvl2pPr>
            <a:lvl3pPr>
              <a:buFontTx/>
              <a:buNone/>
              <a:defRPr lang="en-US" sz="24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3pPr>
            <a:lvl4pPr>
              <a:defRPr/>
            </a:lvl4pPr>
            <a:lvl5pPr>
              <a:lnSpc>
                <a:spcPts val="1800"/>
              </a:lnSpc>
              <a:defRPr/>
            </a:lvl5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body text</a:t>
            </a:r>
          </a:p>
        </p:txBody>
      </p:sp>
    </p:spTree>
    <p:extLst>
      <p:ext uri="{BB962C8B-B14F-4D97-AF65-F5344CB8AC3E}">
        <p14:creationId xmlns:p14="http://schemas.microsoft.com/office/powerpoint/2010/main" val="38836411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02336" indent="-173736">
              <a:lnSpc>
                <a:spcPts val="2700"/>
              </a:lnSpc>
              <a:spcAft>
                <a:spcPts val="1200"/>
              </a:spcAft>
              <a:defRPr sz="2400">
                <a:latin typeface="+mn-lt"/>
              </a:defRPr>
            </a:lvl2pPr>
            <a:lvl3pPr marL="569913" indent="-109538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3pPr>
            <a:lvl4pPr marL="800100" indent="-174625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5775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7315200" cy="2057400"/>
          </a:xfrm>
        </p:spPr>
        <p:txBody>
          <a:bodyPr anchor="t"/>
          <a:lstStyle>
            <a:lvl1pPr>
              <a:defRPr lang="en-US" sz="72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4435808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5486400" cy="2057400"/>
          </a:xfrm>
        </p:spPr>
        <p:txBody>
          <a:bodyPr anchor="t"/>
          <a:lstStyle>
            <a:lvl1pPr marL="169863" indent="-169863">
              <a:lnSpc>
                <a:spcPts val="3700"/>
              </a:lnSpc>
              <a:spcAft>
                <a:spcPts val="300"/>
              </a:spcAft>
              <a:defRPr sz="300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149070" y="4114800"/>
            <a:ext cx="32004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300"/>
              </a:spcAft>
              <a:buFontTx/>
              <a:buNone/>
              <a:defRPr lang="en-US" sz="260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19852386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4669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49"/>
            <a:ext cx="9144000" cy="391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153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bulle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Rectangle 1"/>
          <p:cNvSpPr>
            <a:spLocks/>
          </p:cNvSpPr>
          <p:nvPr userDrawn="1"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000" b="1" i="0" kern="120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402336" indent="-173736">
              <a:lnSpc>
                <a:spcPts val="2700"/>
              </a:lnSpc>
              <a:spcAft>
                <a:spcPts val="1200"/>
              </a:spcAft>
              <a:defRPr sz="2400">
                <a:latin typeface="+mn-lt"/>
              </a:defRPr>
            </a:lvl2pPr>
            <a:lvl3pPr marL="569913" indent="-109538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3pPr>
            <a:lvl4pPr marL="800100" indent="-174625"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4pPr>
            <a:lvl5pPr>
              <a:lnSpc>
                <a:spcPct val="100000"/>
              </a:lnSpc>
              <a:spcAft>
                <a:spcPts val="600"/>
              </a:spcAft>
              <a:defRPr sz="2400"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3125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3706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9773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760"/>
          </a:xfrm>
        </p:spPr>
        <p:txBody>
          <a:bodyPr lIns="0" tIns="0" rIns="0" bIns="0"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 lIns="0" tIns="0" rIns="0" bIns="0"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r>
              <a:rPr lang="en-US"/>
              <a:t>Click to edit tagline</a:t>
            </a:r>
          </a:p>
        </p:txBody>
      </p:sp>
    </p:spTree>
    <p:extLst>
      <p:ext uri="{BB962C8B-B14F-4D97-AF65-F5344CB8AC3E}">
        <p14:creationId xmlns:p14="http://schemas.microsoft.com/office/powerpoint/2010/main" val="901220924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C009C-3CBF-5247-AF17-4C1938944F0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84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5AAC2-72D4-7741-AEC6-C0D6F8F8F83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98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5BB0B-A469-684D-A0E4-B212875F0FB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03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95210-EFBA-EE40-971E-15DDDAA9C4D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34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2F8DD-B3B6-BB4C-8865-9A19E2E1E81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3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6751D-F7F9-374E-841A-6861913C132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47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A004F-435F-2C4C-90A9-0B23A025194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93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itl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7315200" cy="2057400"/>
          </a:xfrm>
        </p:spPr>
        <p:txBody>
          <a:bodyPr anchor="t"/>
          <a:lstStyle>
            <a:lvl1pPr>
              <a:defRPr lang="en-US" sz="7200" b="1" i="0" kern="1200" baseline="0" dirty="0">
                <a:solidFill>
                  <a:srgbClr val="007AC2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/>
              <a:t>BIG but short</a:t>
            </a:r>
            <a:br>
              <a:rPr lang="en-US" dirty="0"/>
            </a:br>
            <a:r>
              <a:rPr lang="en-US" dirty="0"/>
              <a:t>message here</a:t>
            </a:r>
          </a:p>
        </p:txBody>
      </p:sp>
    </p:spTree>
    <p:extLst>
      <p:ext uri="{BB962C8B-B14F-4D97-AF65-F5344CB8AC3E}">
        <p14:creationId xmlns:p14="http://schemas.microsoft.com/office/powerpoint/2010/main" val="31283618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1D733-CFF9-1049-954F-19CF75C8800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25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9E41B-F91F-4D4C-8C20-A105390F727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9C44-78DA-8C49-A3D9-34997ECD6A8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98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7C7AC-17AD-3348-B1B5-7E93EE63A33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33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C009C-3CBF-5247-AF17-4C1938944F0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22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5AAC2-72D4-7741-AEC6-C0D6F8F8F83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5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5BB0B-A469-684D-A0E4-B212875F0FB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58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95210-EFBA-EE40-971E-15DDDAA9C4D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11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2F8DD-B3B6-BB4C-8865-9A19E2E1E81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593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6751D-F7F9-374E-841A-6861913C132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003053"/>
              </a:gs>
              <a:gs pos="100000">
                <a:srgbClr val="0083D4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1"/>
          <p:cNvSpPr>
            <a:spLocks/>
          </p:cNvSpPr>
          <p:nvPr userDrawn="1"/>
        </p:nvSpPr>
        <p:spPr bwMode="auto">
          <a:xfrm>
            <a:off x="0" y="0"/>
            <a:ext cx="9144000" cy="52578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1600200"/>
            <a:ext cx="5486400" cy="2057400"/>
          </a:xfrm>
        </p:spPr>
        <p:txBody>
          <a:bodyPr anchor="t"/>
          <a:lstStyle>
            <a:lvl1pPr marL="169863" indent="-169863">
              <a:lnSpc>
                <a:spcPts val="3700"/>
              </a:lnSpc>
              <a:spcAft>
                <a:spcPts val="300"/>
              </a:spcAft>
              <a:defRPr sz="3000" b="0" i="0" baseline="0">
                <a:solidFill>
                  <a:srgbClr val="000000"/>
                </a:solidFill>
                <a:latin typeface="+mn-lt"/>
                <a:cs typeface="Avenir LT Std 65 Medium"/>
              </a:defRPr>
            </a:lvl1pPr>
          </a:lstStyle>
          <a:p>
            <a:r>
              <a:rPr lang="en-US" dirty="0"/>
              <a:t>“Click to edit quote”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149070" y="4114800"/>
            <a:ext cx="3200400" cy="728662"/>
          </a:xfrm>
        </p:spPr>
        <p:txBody>
          <a:bodyPr anchor="t"/>
          <a:lstStyle>
            <a:lvl1pPr marL="0" indent="0" algn="r">
              <a:spcBef>
                <a:spcPts val="0"/>
              </a:spcBef>
              <a:spcAft>
                <a:spcPts val="300"/>
              </a:spcAft>
              <a:buFontTx/>
              <a:buNone/>
              <a:defRPr lang="en-US" sz="2600" b="0" i="0" kern="1200" baseline="0" dirty="0">
                <a:solidFill>
                  <a:srgbClr val="007AC2"/>
                </a:solidFill>
                <a:latin typeface="+mn-lt"/>
                <a:ea typeface="+mn-ea"/>
                <a:cs typeface="Avenir LT Std 65 Medium"/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36150947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A004F-435F-2C4C-90A9-0B23A025194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5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1D733-CFF9-1049-954F-19CF75C8800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49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9E41B-F91F-4D4C-8C20-A105390F727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30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9C44-78DA-8C49-A3D9-34997ECD6A8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71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7C7AC-17AD-3348-B1B5-7E93EE63A33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55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C009C-3CBF-5247-AF17-4C1938944F0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1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5AAC2-72D4-7741-AEC6-C0D6F8F8F83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28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5BB0B-A469-684D-A0E4-B212875F0FB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07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95210-EFBA-EE40-971E-15DDDAA9C4D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00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2F8DD-B3B6-BB4C-8865-9A19E2E1E81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24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1865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6751D-F7F9-374E-841A-6861913C132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48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A004F-435F-2C4C-90A9-0B23A025194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41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1D733-CFF9-1049-954F-19CF75C8800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12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9E41B-F91F-4D4C-8C20-A105390F727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56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9C44-78DA-8C49-A3D9-34997ECD6A8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88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7C7AC-17AD-3348-B1B5-7E93EE63A33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50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C009C-3CBF-5247-AF17-4C1938944F0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16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5AAC2-72D4-7741-AEC6-C0D6F8F8F83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9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35BB0B-A469-684D-A0E4-B212875F0FB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65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95210-EFBA-EE40-971E-15DDDAA9C4D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57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_wa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/>
          </p:cNvSpPr>
          <p:nvPr userDrawn="1"/>
        </p:nvSpPr>
        <p:spPr bwMode="ltGray">
          <a:xfrm>
            <a:off x="0" y="1787703"/>
            <a:ext cx="9144000" cy="5070297"/>
          </a:xfrm>
          <a:prstGeom prst="rect">
            <a:avLst/>
          </a:prstGeom>
          <a:gradFill flip="none" rotWithShape="1">
            <a:gsLst>
              <a:gs pos="12000">
                <a:srgbClr val="00B9F2"/>
              </a:gs>
              <a:gs pos="100000">
                <a:srgbClr val="00B9F2">
                  <a:alpha val="0"/>
                </a:srgbClr>
              </a:gs>
            </a:gsLst>
            <a:lin ang="16200000" scaled="0"/>
            <a:tileRect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457200"/>
            <a:ext cx="7312991" cy="484632"/>
          </a:xfr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800" b="1" i="0" kern="1200" baseline="0" dirty="0" smtClean="0">
                <a:solidFill>
                  <a:srgbClr val="007AC2"/>
                </a:solidFill>
                <a:latin typeface="+mj-lt"/>
                <a:ea typeface="+mj-ea"/>
                <a:cs typeface="Avenir LT Std 85 Heavy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49"/>
            <a:ext cx="9144000" cy="391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2750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2F8DD-B3B6-BB4C-8865-9A19E2E1E81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95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46751D-F7F9-374E-841A-6861913C132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37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A004F-435F-2C4C-90A9-0B23A025194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11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B1D733-CFF9-1049-954F-19CF75C8800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07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39E41B-F91F-4D4C-8C20-A105390F727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34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29C44-78DA-8C49-A3D9-34997ECD6A8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169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7C7AC-17AD-3348-B1B5-7E93EE63A33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01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B9E0F7">
              <a:alpha val="60000"/>
            </a:srgbClr>
          </a:soli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srgbClr val="A3CA4B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140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/>
          </p:cNvSpPr>
          <p:nvPr/>
        </p:nvSpPr>
        <p:spPr bwMode="ltGray">
          <a:xfrm>
            <a:off x="0" y="5257800"/>
            <a:ext cx="9144000" cy="1600200"/>
          </a:xfrm>
          <a:prstGeom prst="rect">
            <a:avLst/>
          </a:prstGeom>
          <a:gradFill rotWithShape="0">
            <a:gsLst>
              <a:gs pos="0">
                <a:srgbClr val="662506"/>
              </a:gs>
              <a:gs pos="100000">
                <a:srgbClr val="C35327"/>
              </a:gs>
            </a:gsLst>
            <a:lin ang="2400000" scaled="1"/>
          </a:gradFill>
          <a:ln w="254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1560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2.tif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2.tif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image" Target="../media/image2.tif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image" Target="../media/image2.tif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2421"/>
            <a:ext cx="54864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73736" marR="0" lvl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5617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73736" marR="0" indent="-173736" algn="l" defTabSz="457200" rtl="0" eaLnBrk="1" fontAlgn="auto" latinLnBrk="0" hangingPunct="1">
        <a:lnSpc>
          <a:spcPct val="100000"/>
        </a:lnSpc>
        <a:spcBef>
          <a:spcPts val="300"/>
        </a:spcBef>
        <a:spcAft>
          <a:spcPts val="1200"/>
        </a:spcAft>
        <a:buClrTx/>
        <a:buSzPct val="80000"/>
        <a:buFont typeface="Arial"/>
        <a:buChar char="•"/>
        <a:tabLst/>
        <a:defRPr lang="en-US" sz="260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73038" indent="-173038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401638" indent="-173038" algn="l" defTabSz="457200" rtl="0" eaLnBrk="1" latinLnBrk="0" hangingPunct="1">
        <a:lnSpc>
          <a:spcPts val="2700"/>
        </a:lnSpc>
        <a:spcBef>
          <a:spcPts val="0"/>
        </a:spcBef>
        <a:spcAft>
          <a:spcPts val="12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4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742950" indent="-173038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108267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57212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2421"/>
            <a:ext cx="54864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73736" marR="0" lvl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02149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</p:sldLayoutIdLst>
  <p:transition spd="med"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73736" marR="0" indent="-173736" algn="l" defTabSz="457200" rtl="0" eaLnBrk="1" fontAlgn="auto" latinLnBrk="0" hangingPunct="1">
        <a:lnSpc>
          <a:spcPct val="100000"/>
        </a:lnSpc>
        <a:spcBef>
          <a:spcPts val="300"/>
        </a:spcBef>
        <a:spcAft>
          <a:spcPts val="1200"/>
        </a:spcAft>
        <a:buClrTx/>
        <a:buSzPct val="80000"/>
        <a:buFont typeface="Arial"/>
        <a:buChar char="•"/>
        <a:tabLst/>
        <a:defRPr lang="en-US" sz="260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73038" indent="-173038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401638" indent="-173038" algn="l" defTabSz="457200" rtl="0" eaLnBrk="1" latinLnBrk="0" hangingPunct="1">
        <a:lnSpc>
          <a:spcPts val="2700"/>
        </a:lnSpc>
        <a:spcBef>
          <a:spcPts val="0"/>
        </a:spcBef>
        <a:spcAft>
          <a:spcPts val="12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4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742950" indent="-173038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108267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315200" cy="48463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2421"/>
            <a:ext cx="5486400" cy="27432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173736" marR="0" lvl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LT Std 65 Medium"/>
                <a:ea typeface="+mn-ea"/>
                <a:cs typeface="Avenir LT Std 65 Medium"/>
              </a:rPr>
              <a:t>Click to edit master text styles</a:t>
            </a:r>
          </a:p>
          <a:p>
            <a:pPr lvl="2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505730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</p:sldLayoutIdLst>
  <p:transition spd="med">
    <p:fade/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1" i="0" kern="1200">
          <a:solidFill>
            <a:schemeClr val="tx1"/>
          </a:solidFill>
          <a:latin typeface="+mj-lt"/>
          <a:ea typeface="+mj-ea"/>
          <a:cs typeface="Avenir LT Std 55 Roman" pitchFamily="34" charset="0"/>
        </a:defRPr>
      </a:lvl1pPr>
    </p:titleStyle>
    <p:bodyStyle>
      <a:lvl1pPr marL="173736" marR="0" indent="-173736" algn="l" defTabSz="457200" rtl="0" eaLnBrk="1" fontAlgn="auto" latinLnBrk="0" hangingPunct="1">
        <a:lnSpc>
          <a:spcPct val="100000"/>
        </a:lnSpc>
        <a:spcBef>
          <a:spcPts val="300"/>
        </a:spcBef>
        <a:spcAft>
          <a:spcPts val="1200"/>
        </a:spcAft>
        <a:buClrTx/>
        <a:buSzPct val="80000"/>
        <a:buFont typeface="Arial"/>
        <a:buChar char="•"/>
        <a:tabLst/>
        <a:defRPr lang="en-US" sz="2600" b="0" i="0" kern="1200">
          <a:solidFill>
            <a:schemeClr val="tx1"/>
          </a:solidFill>
          <a:latin typeface="+mn-lt"/>
          <a:ea typeface="+mn-ea"/>
          <a:cs typeface="Avenir LT Std 55 Roman"/>
        </a:defRPr>
      </a:lvl1pPr>
      <a:lvl2pPr marL="173038" indent="-173038" algn="l" defTabSz="457200" rtl="0" eaLnBrk="1" latinLnBrk="0" hangingPunct="1">
        <a:lnSpc>
          <a:spcPts val="22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2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2pPr>
      <a:lvl3pPr marL="401638" indent="-173038" algn="l" defTabSz="457200" rtl="0" eaLnBrk="1" latinLnBrk="0" hangingPunct="1">
        <a:lnSpc>
          <a:spcPts val="2700"/>
        </a:lnSpc>
        <a:spcBef>
          <a:spcPts val="0"/>
        </a:spcBef>
        <a:spcAft>
          <a:spcPts val="12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2400" b="0" i="0" kern="1200">
          <a:solidFill>
            <a:schemeClr val="tx1"/>
          </a:solidFill>
          <a:latin typeface="+mn-lt"/>
          <a:ea typeface="+mn-ea"/>
          <a:cs typeface="Avenir LT Std 65 Medium"/>
        </a:defRPr>
      </a:lvl3pPr>
      <a:lvl4pPr marL="742950" indent="-173038" algn="l" defTabSz="457200" rtl="0" eaLnBrk="1" latinLnBrk="0" hangingPunct="1">
        <a:lnSpc>
          <a:spcPts val="18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8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4pPr>
      <a:lvl5pPr marL="1082675" indent="-176213" algn="l" defTabSz="457200" rtl="0" eaLnBrk="1" latinLnBrk="0" hangingPunct="1">
        <a:lnSpc>
          <a:spcPts val="1900"/>
        </a:lnSpc>
        <a:spcBef>
          <a:spcPts val="0"/>
        </a:spcBef>
        <a:spcAft>
          <a:spcPts val="600"/>
        </a:spcAft>
        <a:buClr>
          <a:schemeClr val="tx1">
            <a:lumMod val="65000"/>
          </a:schemeClr>
        </a:buClr>
        <a:buSzPct val="80000"/>
        <a:buFont typeface="Lucida Grande"/>
        <a:buChar char="-"/>
        <a:defRPr sz="1600" b="0" i="0" kern="1200">
          <a:solidFill>
            <a:schemeClr val="tx1"/>
          </a:solidFill>
          <a:latin typeface="Avenir LT Std 55 Roman"/>
          <a:ea typeface="+mn-ea"/>
          <a:cs typeface="Avenir LT Std 55 Roman"/>
        </a:defRPr>
      </a:lvl5pPr>
      <a:lvl6pPr marL="1773238" indent="-177800" algn="l" defTabSz="401638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tabLst>
          <a:tab pos="1484313" algn="l"/>
        </a:tabLst>
        <a:defRPr sz="1400" b="1" kern="1200">
          <a:solidFill>
            <a:schemeClr val="tx1"/>
          </a:solidFill>
          <a:latin typeface="Arial"/>
          <a:ea typeface="+mn-ea"/>
          <a:cs typeface="Arial"/>
        </a:defRPr>
      </a:lvl6pPr>
      <a:lvl7pPr marL="2062163" indent="-1762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7pPr>
      <a:lvl8pPr marL="2286000" indent="-173038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8pPr>
      <a:lvl9pPr marL="2452688" indent="-163513" algn="l" defTabSz="457200" rtl="0" eaLnBrk="1" latinLnBrk="0" hangingPunct="1">
        <a:lnSpc>
          <a:spcPts val="1700"/>
        </a:lnSpc>
        <a:spcBef>
          <a:spcPts val="300"/>
        </a:spcBef>
        <a:spcAft>
          <a:spcPts val="300"/>
        </a:spcAft>
        <a:buSzPct val="80000"/>
        <a:buFont typeface="Lucida Grande"/>
        <a:buChar char="-"/>
        <a:defRPr sz="1400" b="1" kern="1200">
          <a:solidFill>
            <a:schemeClr val="tx1"/>
          </a:solidFill>
          <a:latin typeface="Arial"/>
          <a:ea typeface="+mn-ea"/>
          <a:cs typeface="Arial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C11F01-3804-F24B-BDF1-82CAB97F0D0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060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C11F01-3804-F24B-BDF1-82CAB97F0D0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288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C11F01-3804-F24B-BDF1-82CAB97F0D0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80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C11F01-3804-F24B-BDF1-82CAB97F0D0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069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mp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6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6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60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60.xml"/><Relationship Id="rId5" Type="http://schemas.openxmlformats.org/officeDocument/2006/relationships/image" Target="../media/image59.tiff"/><Relationship Id="rId4" Type="http://schemas.openxmlformats.org/officeDocument/2006/relationships/image" Target="../media/image58.tif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6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fe5oRdsCp0&amp;feature=youtu.be&amp;t=7s" TargetMode="Externa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hyperlink" Target="http://www.cuahsi.org/" TargetMode="External"/><Relationship Id="rId4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5.png"/><Relationship Id="rId7" Type="http://schemas.openxmlformats.org/officeDocument/2006/relationships/hyperlink" Target="http://waterservices.usgs.gov/nwis/iv/?format=waterml,2.0&amp;sites=08158000&amp;period=P1D&amp;parameterCd=00060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ater.usgs.gov/" TargetMode="Externa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hyperlink" Target="http://waterservices.usgs.gov/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8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sf.gov/about/transformative_research/definition.jsp" TargetMode="Externa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Technology_readiness_level" TargetMode="External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92.wm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6.xml"/><Relationship Id="rId4" Type="http://schemas.openxmlformats.org/officeDocument/2006/relationships/hyperlink" Target="https://www.arcgis.com/home/webmap/viewer.html?webmap=2c30160429984a59873f26b9d118dbfe" TargetMode="Externa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image" Target="../media/image28.png"/><Relationship Id="rId3" Type="http://schemas.openxmlformats.org/officeDocument/2006/relationships/image" Target="../media/image6.png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7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29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6.png"/><Relationship Id="rId32" Type="http://schemas.openxmlformats.org/officeDocument/2006/relationships/image" Target="../media/image3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hyperlink" Target="http://gis.ncdc.noaa.gov/map/viewer/#app=cdo&amp;cfg=radar&amp;theme=radar&amp;display=nexrad" TargetMode="External"/><Relationship Id="rId28" Type="http://schemas.openxmlformats.org/officeDocument/2006/relationships/image" Target="../media/image30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31" Type="http://schemas.openxmlformats.org/officeDocument/2006/relationships/image" Target="../media/image3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Relationship Id="rId27" Type="http://schemas.openxmlformats.org/officeDocument/2006/relationships/image" Target="../media/image29.png"/><Relationship Id="rId30" Type="http://schemas.openxmlformats.org/officeDocument/2006/relationships/image" Target="../media/image3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hyperlink" Target="http://www.caee.utexas.edu/prof/maidment/CE397Flood/Assignment2/NFIEGeo.pdf" TargetMode="Externa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2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11.gif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hyperlink" Target="http://demo.tethys.ci-water.org/apps/erfp-tool/" TargetMode="Externa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statsnldas.azurewebsites.net/" TargetMode="External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water.weather.gov/ahps2/inundation/inundation_google.php?gage=atit2" TargetMode="External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Hurricane_Ivan#Alabama" TargetMode="External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1.jpe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ympaR6YUxiA&amp;feature=youtube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05"/>
          <a:stretch/>
        </p:blipFill>
        <p:spPr>
          <a:xfrm>
            <a:off x="0" y="2947249"/>
            <a:ext cx="9144000" cy="39107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41612" y="2808543"/>
            <a:ext cx="5715000" cy="12192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r" eaLnBrk="0" hangingPunct="0"/>
            <a:r>
              <a:rPr lang="en-US" sz="2400" dirty="0"/>
              <a:t>David R. Maidment</a:t>
            </a:r>
          </a:p>
          <a:p>
            <a:pPr algn="r" eaLnBrk="0" hangingPunct="0"/>
            <a:r>
              <a:rPr lang="en-US" dirty="0"/>
              <a:t>Center for Research in Water Resources</a:t>
            </a:r>
          </a:p>
          <a:p>
            <a:pPr algn="r" eaLnBrk="0" hangingPunct="0"/>
            <a:r>
              <a:rPr lang="en-US" dirty="0"/>
              <a:t>University of Texas at Austin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0" y="4953000"/>
            <a:ext cx="9144000" cy="1384738"/>
          </a:xfrm>
          <a:prstGeom prst="rect">
            <a:avLst/>
          </a:prstGeom>
          <a:solidFill>
            <a:srgbClr val="001446">
              <a:alpha val="80000"/>
            </a:srgbClr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8659" y="5057420"/>
            <a:ext cx="8573427" cy="1237111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/>
            <a:r>
              <a:rPr lang="en-US" sz="1600" dirty="0" smtClean="0">
                <a:solidFill>
                  <a:srgbClr val="FFFFFF"/>
                </a:solidFill>
              </a:rPr>
              <a:t>Water Summer, Open Geospatial Consortium Technical Committee Meeting</a:t>
            </a:r>
          </a:p>
          <a:p>
            <a:pPr eaLnBrk="0" hangingPunct="0"/>
            <a:r>
              <a:rPr lang="en-US" sz="1600" dirty="0" smtClean="0">
                <a:solidFill>
                  <a:srgbClr val="FFFFFF"/>
                </a:solidFill>
              </a:rPr>
              <a:t>Boulder, CO</a:t>
            </a:r>
            <a:r>
              <a:rPr lang="en-US" sz="1600" dirty="0" smtClean="0">
                <a:solidFill>
                  <a:schemeClr val="accent4"/>
                </a:solidFill>
              </a:rPr>
              <a:t>|</a:t>
            </a:r>
            <a:r>
              <a:rPr lang="en-US" sz="1600" dirty="0" smtClean="0">
                <a:solidFill>
                  <a:srgbClr val="FFFFFF"/>
                </a:solidFill>
              </a:rPr>
              <a:t> 3 June 2015</a:t>
            </a:r>
          </a:p>
          <a:p>
            <a:pPr eaLnBrk="0" hangingPunct="0"/>
            <a:endParaRPr lang="en-US" sz="1600" dirty="0">
              <a:solidFill>
                <a:srgbClr val="FFFFFF"/>
              </a:solidFill>
            </a:endParaRPr>
          </a:p>
          <a:p>
            <a:pPr eaLnBrk="0" hangingPunct="0"/>
            <a:r>
              <a:rPr lang="en-US" sz="16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Acknowledgements: David Arctur, Ed Clark, Fernando Salas, Marcelo Somos Valenzuela</a:t>
            </a:r>
            <a:r>
              <a:rPr lang="en-US" sz="16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, </a:t>
            </a:r>
            <a:endParaRPr lang="en-US" sz="1600" dirty="0" smtClean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pPr eaLnBrk="0" hangingPunct="0"/>
            <a:r>
              <a:rPr lang="en-US" sz="16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Andy </a:t>
            </a:r>
            <a:r>
              <a:rPr lang="en-US" sz="16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Ernest, Sagy </a:t>
            </a:r>
            <a:r>
              <a:rPr lang="en-US" sz="16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Cohen, Sarah </a:t>
            </a:r>
            <a:r>
              <a:rPr lang="en-US" sz="1600" dirty="0" err="1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Praskievicz</a:t>
            </a:r>
            <a:r>
              <a:rPr lang="en-US" sz="1600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, David Gochis, Kristin Tolle, Cedric David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67442" y="955972"/>
            <a:ext cx="7551073" cy="48463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National </a:t>
            </a: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Flood Interoperability Experiment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8859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Incident Command Locations</a:t>
            </a:r>
            <a:endParaRPr lang="en-US" dirty="0"/>
          </a:p>
        </p:txBody>
      </p:sp>
      <p:pic>
        <p:nvPicPr>
          <p:cNvPr id="7" name="Content Placeholder 6" descr="Screen Clippin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991" y="992108"/>
            <a:ext cx="6553200" cy="5745163"/>
          </a:xfrm>
        </p:spPr>
      </p:pic>
      <p:sp>
        <p:nvSpPr>
          <p:cNvPr id="3" name="TextBox 2"/>
          <p:cNvSpPr txBox="1"/>
          <p:nvPr/>
        </p:nvSpPr>
        <p:spPr>
          <a:xfrm>
            <a:off x="6532776" y="1634711"/>
            <a:ext cx="190909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11:30PM, Oct 30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55049" y="5266442"/>
            <a:ext cx="177748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4.25AM, Oct 31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85362" y="5538618"/>
            <a:ext cx="185638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5.50AM, Oct 31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56287" y="4612849"/>
            <a:ext cx="179903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6.00AM, Oct 31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7545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National Flood Interoperability Experiment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04214" y="2234153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3600" b="1" dirty="0" smtClean="0">
                <a:solidFill>
                  <a:schemeClr val="tx2">
                    <a:lumMod val="75000"/>
                    <a:lumOff val="25000"/>
                  </a:schemeClr>
                </a:solidFill>
                <a:ea typeface="+mn-ea"/>
                <a:cs typeface="+mn-cs"/>
              </a:rPr>
              <a:t>The Bad News ….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5150" y="3076281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3600" b="1" dirty="0" smtClean="0">
                <a:solidFill>
                  <a:schemeClr val="tx2">
                    <a:lumMod val="75000"/>
                    <a:lumOff val="25000"/>
                  </a:schemeClr>
                </a:solidFill>
                <a:ea typeface="+mn-ea"/>
                <a:cs typeface="+mn-cs"/>
              </a:rPr>
              <a:t>The Good News ….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9949" y="3983674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3600" b="1" dirty="0" smtClean="0">
                <a:solidFill>
                  <a:schemeClr val="tx2">
                    <a:lumMod val="75000"/>
                    <a:lumOff val="25000"/>
                  </a:schemeClr>
                </a:solidFill>
                <a:ea typeface="+mn-ea"/>
                <a:cs typeface="+mn-cs"/>
              </a:rPr>
              <a:t>Where do we go from here?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2083324" y="2677212"/>
            <a:ext cx="4600280" cy="810706"/>
          </a:xfrm>
          <a:prstGeom prst="rect">
            <a:avLst/>
          </a:prstGeom>
          <a:noFill/>
          <a:ln w="28575">
            <a:solidFill>
              <a:schemeClr val="tx2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560993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89"/>
          <p:cNvSpPr/>
          <p:nvPr/>
        </p:nvSpPr>
        <p:spPr>
          <a:xfrm>
            <a:off x="6355762" y="5516829"/>
            <a:ext cx="2653637" cy="119335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  <p:sp>
        <p:nvSpPr>
          <p:cNvPr id="7" name="Shape 85"/>
          <p:cNvSpPr txBox="1">
            <a:spLocks/>
          </p:cNvSpPr>
          <p:nvPr/>
        </p:nvSpPr>
        <p:spPr>
          <a:xfrm>
            <a:off x="316188" y="1426290"/>
            <a:ext cx="8614859" cy="1919167"/>
          </a:xfrm>
          <a:prstGeom prst="rect">
            <a:avLst/>
          </a:prstGeom>
          <a:noFill/>
          <a:ln>
            <a:noFill/>
          </a:ln>
          <a:effectLst/>
        </p:spPr>
        <p:txBody>
          <a:bodyPr lIns="91425" tIns="45700" rIns="91425" bIns="45700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</a:lstStyle>
          <a:p>
            <a:pPr>
              <a:buClr>
                <a:prstClr val="white"/>
              </a:buClr>
              <a:buSzPct val="25000"/>
            </a:pPr>
            <a:r>
              <a:rPr lang="en-US" sz="4800" b="1" dirty="0" smtClean="0">
                <a:solidFill>
                  <a:prstClr val="black"/>
                </a:solidFill>
              </a:rPr>
              <a:t>Transforming the </a:t>
            </a:r>
          </a:p>
          <a:p>
            <a:pPr>
              <a:buClr>
                <a:prstClr val="white"/>
              </a:buClr>
              <a:buSzPct val="25000"/>
            </a:pPr>
            <a:r>
              <a:rPr lang="en-US" sz="4800" b="1" dirty="0" smtClean="0">
                <a:solidFill>
                  <a:prstClr val="black"/>
                </a:solidFill>
              </a:rPr>
              <a:t>National Weather Service’s </a:t>
            </a:r>
            <a:r>
              <a:rPr lang="en-US" sz="4800" b="1" dirty="0" smtClean="0">
                <a:solidFill>
                  <a:srgbClr val="0052CB"/>
                </a:solidFill>
              </a:rPr>
              <a:t>Water Services</a:t>
            </a:r>
            <a:endParaRPr lang="en-US" sz="4800" b="1" dirty="0">
              <a:solidFill>
                <a:srgbClr val="0052CB"/>
              </a:solidFill>
              <a:ea typeface="Arial Narrow"/>
              <a:sym typeface="Arial Narrow"/>
            </a:endParaRPr>
          </a:p>
        </p:txBody>
      </p:sp>
      <p:sp>
        <p:nvSpPr>
          <p:cNvPr id="8" name="Shape 86"/>
          <p:cNvSpPr txBox="1">
            <a:spLocks/>
          </p:cNvSpPr>
          <p:nvPr/>
        </p:nvSpPr>
        <p:spPr>
          <a:xfrm>
            <a:off x="355174" y="3971979"/>
            <a:ext cx="8788825" cy="1676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>
              <a:buClr>
                <a:srgbClr val="D99593"/>
              </a:buClr>
              <a:buSzPct val="25000"/>
              <a:buFont typeface="Arial Narrow"/>
              <a:buNone/>
            </a:pPr>
            <a:r>
              <a:rPr lang="en-US" sz="2800" b="1" dirty="0" smtClean="0">
                <a:solidFill>
                  <a:prstClr val="black"/>
                </a:solidFill>
                <a:ea typeface="Arial Narrow"/>
                <a:sym typeface="Arial Narrow"/>
              </a:rPr>
              <a:t>Edward Clark</a:t>
            </a:r>
          </a:p>
          <a:p>
            <a:pPr>
              <a:spcBef>
                <a:spcPts val="640"/>
              </a:spcBef>
              <a:buClr>
                <a:srgbClr val="D99593"/>
              </a:buClr>
              <a:buSzPct val="25000"/>
              <a:buFont typeface="Arial Narrow"/>
              <a:buNone/>
            </a:pPr>
            <a:r>
              <a:rPr lang="en-US" sz="2000" b="1" i="1" dirty="0" smtClean="0">
                <a:solidFill>
                  <a:prstClr val="black"/>
                </a:solidFill>
                <a:ea typeface="Arial Narrow"/>
                <a:sym typeface="Arial Narrow"/>
              </a:rPr>
              <a:t>National Weather Service, NOAA</a:t>
            </a:r>
            <a:endParaRPr lang="en-US" sz="2000" b="1" i="1" dirty="0">
              <a:solidFill>
                <a:prstClr val="black"/>
              </a:solidFill>
              <a:ea typeface="Arial Narrow"/>
              <a:sym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4255243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75438"/>
            <a:ext cx="9144000" cy="862175"/>
          </a:xfrm>
          <a:effectLst/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Arial"/>
                <a:cs typeface="Arial"/>
              </a:rPr>
              <a:t>National Academy of Sciences Report</a:t>
            </a:r>
            <a:br>
              <a:rPr lang="en-US" sz="3600" dirty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3200" i="1" dirty="0">
                <a:solidFill>
                  <a:srgbClr val="000000"/>
                </a:solidFill>
                <a:latin typeface="Arial"/>
                <a:cs typeface="Arial"/>
              </a:rPr>
              <a:t>Weather Services for the Nation: Second to None</a:t>
            </a:r>
            <a:br>
              <a:rPr lang="en-US" sz="3200" i="1" dirty="0">
                <a:solidFill>
                  <a:srgbClr val="000000"/>
                </a:solidFill>
                <a:latin typeface="Arial"/>
                <a:cs typeface="Arial"/>
              </a:rPr>
            </a:br>
            <a:endParaRPr lang="en-US" sz="36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3388"/>
            <a:ext cx="8229600" cy="4358393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Three inter-related issues:</a:t>
            </a:r>
          </a:p>
          <a:p>
            <a:pPr lvl="1"/>
            <a:r>
              <a:rPr lang="en-US" sz="2000" dirty="0">
                <a:solidFill>
                  <a:srgbClr val="000000"/>
                </a:solidFill>
              </a:rPr>
              <a:t>inadequate state of NWS hydrologic science</a:t>
            </a:r>
          </a:p>
          <a:p>
            <a:pPr lvl="1"/>
            <a:r>
              <a:rPr lang="en-US" sz="2000" dirty="0">
                <a:solidFill>
                  <a:srgbClr val="000000"/>
                </a:solidFill>
              </a:rPr>
              <a:t>inefficient function and structure of the NWS’s hydrologic forecasting operations, and</a:t>
            </a:r>
          </a:p>
          <a:p>
            <a:pPr lvl="1"/>
            <a:r>
              <a:rPr lang="en-US" sz="2000" dirty="0">
                <a:solidFill>
                  <a:srgbClr val="000000"/>
                </a:solidFill>
              </a:rPr>
              <a:t>l</a:t>
            </a:r>
            <a:r>
              <a:rPr lang="en-US" sz="2000" dirty="0" smtClean="0">
                <a:solidFill>
                  <a:srgbClr val="000000"/>
                </a:solidFill>
              </a:rPr>
              <a:t>ack of expertise, skills and training needed </a:t>
            </a:r>
            <a:r>
              <a:rPr lang="en-US" sz="2000" dirty="0">
                <a:solidFill>
                  <a:srgbClr val="000000"/>
                </a:solidFill>
              </a:rPr>
              <a:t>to support a modern hydrologic program</a:t>
            </a:r>
          </a:p>
          <a:p>
            <a:r>
              <a:rPr lang="en-US" sz="2400" dirty="0" smtClean="0">
                <a:solidFill>
                  <a:srgbClr val="000000"/>
                </a:solidFill>
              </a:rPr>
              <a:t>Recommendations:</a:t>
            </a:r>
            <a:endParaRPr lang="en-US" sz="2400" dirty="0">
              <a:solidFill>
                <a:srgbClr val="000000"/>
              </a:solidFill>
            </a:endParaRPr>
          </a:p>
          <a:p>
            <a:pPr lvl="1"/>
            <a:r>
              <a:rPr lang="en-US" sz="2000" b="1" dirty="0">
                <a:solidFill>
                  <a:srgbClr val="000000"/>
                </a:solidFill>
              </a:rPr>
              <a:t>Improve pathways to accelerate research to operations</a:t>
            </a:r>
          </a:p>
          <a:p>
            <a:pPr lvl="1"/>
            <a:r>
              <a:rPr lang="en-US" sz="2000" b="1" dirty="0">
                <a:solidFill>
                  <a:srgbClr val="000000"/>
                </a:solidFill>
              </a:rPr>
              <a:t>Improve RFC operational workflow to reflect state of the art science</a:t>
            </a:r>
          </a:p>
          <a:p>
            <a:pPr lvl="1"/>
            <a:r>
              <a:rPr lang="en-US" sz="2000" dirty="0">
                <a:solidFill>
                  <a:srgbClr val="000000"/>
                </a:solidFill>
              </a:rPr>
              <a:t>Implement consistent framework to assess hydrologic prediction skill</a:t>
            </a:r>
          </a:p>
          <a:p>
            <a:pPr lvl="1"/>
            <a:r>
              <a:rPr lang="en-US" sz="2000" dirty="0">
                <a:solidFill>
                  <a:srgbClr val="000000"/>
                </a:solidFill>
              </a:rPr>
              <a:t>National Water Center test-bed for hydrologic prediction</a:t>
            </a:r>
          </a:p>
          <a:p>
            <a:pPr lvl="1"/>
            <a:r>
              <a:rPr lang="en-US" sz="2000" dirty="0">
                <a:solidFill>
                  <a:srgbClr val="000000"/>
                </a:solidFill>
              </a:rPr>
              <a:t>Enhance core competencies of hydrologic workforce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D31AD-F2C8-9249-BDEC-2852C3DD794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A7525-BC21-4740-9E26-BEDE38A67C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268031"/>
            <a:ext cx="9144000" cy="579781"/>
          </a:xfrm>
          <a:prstGeom prst="rect">
            <a:avLst/>
          </a:prstGeom>
          <a:noFill/>
          <a:effectLst/>
        </p:spPr>
        <p:txBody>
          <a:bodyPr wrap="square" lIns="86493" tIns="43247" rIns="86493" bIns="43247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Arial"/>
                <a:cs typeface="Arial"/>
              </a:rPr>
              <a:t>Assessment of the NWS Hydrology Program</a:t>
            </a:r>
          </a:p>
        </p:txBody>
      </p:sp>
    </p:spTree>
    <p:extLst>
      <p:ext uri="{BB962C8B-B14F-4D97-AF65-F5344CB8AC3E}">
        <p14:creationId xmlns:p14="http://schemas.microsoft.com/office/powerpoint/2010/main" val="31461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"/>
            <a:ext cx="9144000" cy="862175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pPr algn="ctr" eaLnBrk="1" hangingPunct="1"/>
            <a:r>
              <a:rPr lang="en-US" sz="3600" b="1" dirty="0" smtClean="0">
                <a:latin typeface="Arial"/>
                <a:cs typeface="Arial"/>
              </a:rPr>
              <a:t>NWS River </a:t>
            </a:r>
            <a:r>
              <a:rPr lang="en-US" sz="3600" b="1" dirty="0">
                <a:latin typeface="Arial"/>
                <a:cs typeface="Arial"/>
              </a:rPr>
              <a:t>Forecast Centers (RFCs)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78465" y="954371"/>
            <a:ext cx="4056465" cy="2473088"/>
          </a:xfrm>
        </p:spPr>
        <p:txBody>
          <a:bodyPr>
            <a:noAutofit/>
          </a:bodyPr>
          <a:lstStyle/>
          <a:p>
            <a:pPr lvl="1" eaLnBrk="1" hangingPunct="1">
              <a:lnSpc>
                <a:spcPct val="110000"/>
              </a:lnSpc>
              <a:spcBef>
                <a:spcPct val="75000"/>
              </a:spcBef>
            </a:pPr>
            <a:r>
              <a:rPr lang="en-US" sz="2000" b="1" dirty="0">
                <a:latin typeface="Arial"/>
                <a:cs typeface="Arial"/>
              </a:rPr>
              <a:t>Prepare river and flood forecasts </a:t>
            </a:r>
            <a:r>
              <a:rPr lang="en-US" sz="2000" b="1" dirty="0" smtClean="0">
                <a:latin typeface="Arial"/>
                <a:cs typeface="Arial"/>
              </a:rPr>
              <a:t>using models based </a:t>
            </a:r>
            <a:r>
              <a:rPr lang="en-US" sz="2000" b="1" dirty="0">
                <a:latin typeface="Arial"/>
                <a:cs typeface="Arial"/>
              </a:rPr>
              <a:t>on </a:t>
            </a:r>
            <a:r>
              <a:rPr lang="en-US" sz="2000" b="1" dirty="0" smtClean="0">
                <a:latin typeface="Arial"/>
                <a:cs typeface="Arial"/>
              </a:rPr>
              <a:t>average basin characteristics</a:t>
            </a:r>
            <a:endParaRPr lang="en-US" sz="2000" b="1" dirty="0">
              <a:latin typeface="Arial"/>
              <a:cs typeface="Arial"/>
            </a:endParaRPr>
          </a:p>
          <a:p>
            <a:pPr lvl="1" eaLnBrk="1" hangingPunct="1">
              <a:lnSpc>
                <a:spcPct val="110000"/>
              </a:lnSpc>
              <a:spcBef>
                <a:spcPct val="75000"/>
              </a:spcBef>
            </a:pPr>
            <a:r>
              <a:rPr lang="en-US" sz="2000" b="1" dirty="0">
                <a:latin typeface="Arial"/>
                <a:cs typeface="Arial"/>
              </a:rPr>
              <a:t>Provide forecast guidance to Weather Forecast Offices (WFOs)</a:t>
            </a:r>
          </a:p>
          <a:p>
            <a:pPr lvl="1" eaLnBrk="1" hangingPunct="1">
              <a:lnSpc>
                <a:spcPct val="110000"/>
              </a:lnSpc>
              <a:spcBef>
                <a:spcPct val="75000"/>
              </a:spcBef>
            </a:pPr>
            <a:r>
              <a:rPr lang="en-US" sz="2000" b="1" dirty="0">
                <a:latin typeface="Arial"/>
                <a:cs typeface="Arial"/>
              </a:rPr>
              <a:t>Issue daily stage and </a:t>
            </a:r>
            <a:r>
              <a:rPr lang="en-US" sz="2000" b="1" dirty="0" err="1">
                <a:latin typeface="Arial"/>
                <a:cs typeface="Arial"/>
              </a:rPr>
              <a:t>streamflow</a:t>
            </a:r>
            <a:r>
              <a:rPr lang="en-US" sz="2000" b="1" dirty="0">
                <a:latin typeface="Arial"/>
                <a:cs typeface="Arial"/>
              </a:rPr>
              <a:t> forecasts, rainfall and drought data and information, and flash flood guidance</a:t>
            </a:r>
          </a:p>
          <a:p>
            <a:pPr lvl="1" eaLnBrk="1" hangingPunct="1">
              <a:lnSpc>
                <a:spcPct val="110000"/>
              </a:lnSpc>
              <a:spcBef>
                <a:spcPct val="75000"/>
              </a:spcBef>
            </a:pPr>
            <a:r>
              <a:rPr lang="en-US" sz="2000" b="1" dirty="0">
                <a:latin typeface="Arial"/>
                <a:cs typeface="Arial"/>
              </a:rPr>
              <a:t>Work with water managers and other Federal Agencies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599" y="1749862"/>
            <a:ext cx="5220634" cy="37118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Slide Number Placeholder 23"/>
          <p:cNvSpPr txBox="1">
            <a:spLocks noGrp="1"/>
          </p:cNvSpPr>
          <p:nvPr/>
        </p:nvSpPr>
        <p:spPr bwMode="auto">
          <a:xfrm>
            <a:off x="7010400" y="65532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/>
          <a:lstStyle>
            <a:lvl1pPr eaLnBrk="0" hangingPunct="0">
              <a:defRPr sz="2000">
                <a:solidFill>
                  <a:srgbClr val="FFFFFF"/>
                </a:solidFill>
                <a:latin typeface="Franklin Gothic Book" pitchFamily="34" charset="0"/>
              </a:defRPr>
            </a:lvl1pPr>
            <a:lvl2pPr marL="742950" indent="-285750" eaLnBrk="0" hangingPunct="0">
              <a:defRPr sz="2000">
                <a:solidFill>
                  <a:srgbClr val="FFFFFF"/>
                </a:solidFill>
                <a:latin typeface="Franklin Gothic Book" pitchFamily="34" charset="0"/>
              </a:defRPr>
            </a:lvl2pPr>
            <a:lvl3pPr marL="1143000" indent="-228600" eaLnBrk="0" hangingPunct="0">
              <a:defRPr sz="2000">
                <a:solidFill>
                  <a:srgbClr val="FFFFFF"/>
                </a:solidFill>
                <a:latin typeface="Franklin Gothic Book" pitchFamily="34" charset="0"/>
              </a:defRPr>
            </a:lvl3pPr>
            <a:lvl4pPr marL="1600200" indent="-228600" eaLnBrk="0" hangingPunct="0">
              <a:defRPr sz="2000">
                <a:solidFill>
                  <a:srgbClr val="FFFFFF"/>
                </a:solidFill>
                <a:latin typeface="Franklin Gothic Book" pitchFamily="34" charset="0"/>
              </a:defRPr>
            </a:lvl4pPr>
            <a:lvl5pPr marL="2057400" indent="-228600" eaLnBrk="0" hangingPunct="0">
              <a:defRPr sz="2000">
                <a:solidFill>
                  <a:srgbClr val="FFFFFF"/>
                </a:solidFill>
                <a:latin typeface="Franklin Gothic Book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Franklin Gothic Book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Franklin Gothic Book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Franklin Gothic Book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Franklin Gothic Book" pitchFamily="34" charset="0"/>
              </a:defRPr>
            </a:lvl9pPr>
          </a:lstStyle>
          <a:p>
            <a:pPr algn="r" eaLnBrk="1" hangingPunct="1"/>
            <a:fld id="{1DDC4E95-52BB-48C4-810C-60101B8553A9}" type="slidenum">
              <a:rPr lang="en-US" sz="1400">
                <a:solidFill>
                  <a:srgbClr val="FFFFCC"/>
                </a:solidFill>
                <a:latin typeface="Franklin Gothic Medium Cond" pitchFamily="34" charset="0"/>
              </a:rPr>
              <a:pPr algn="r" eaLnBrk="1" hangingPunct="1"/>
              <a:t>14</a:t>
            </a:fld>
            <a:endParaRPr lang="en-US" sz="1400">
              <a:solidFill>
                <a:srgbClr val="FFFFCC"/>
              </a:solidFill>
              <a:latin typeface="Franklin Gothic Medium Con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243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rfc_transparent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8952"/>
            <a:ext cx="9144000" cy="6229048"/>
          </a:xfrm>
          <a:prstGeom prst="rect">
            <a:avLst/>
          </a:prstGeom>
        </p:spPr>
      </p:pic>
      <p:sp>
        <p:nvSpPr>
          <p:cNvPr id="9" name="Title 3"/>
          <p:cNvSpPr txBox="1">
            <a:spLocks/>
          </p:cNvSpPr>
          <p:nvPr/>
        </p:nvSpPr>
        <p:spPr>
          <a:xfrm>
            <a:off x="0" y="0"/>
            <a:ext cx="9144000" cy="1058333"/>
          </a:xfrm>
          <a:prstGeom prst="rect">
            <a:avLst/>
          </a:prstGeom>
          <a:effectLst/>
        </p:spPr>
        <p:txBody>
          <a:bodyPr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>
                <a:solidFill>
                  <a:srgbClr val="000000"/>
                </a:solidFill>
                <a:latin typeface="Arial"/>
                <a:cs typeface="Arial"/>
              </a:rPr>
              <a:t>NWS River Forecast Centers</a:t>
            </a:r>
            <a:endParaRPr lang="en-US" sz="54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503213" y="6435732"/>
            <a:ext cx="308242" cy="2095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74461" y="6337100"/>
            <a:ext cx="2160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No River Forecast</a:t>
            </a:r>
            <a:endParaRPr lang="en-US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pSp>
        <p:nvGrpSpPr>
          <p:cNvPr id="98" name="Group 97"/>
          <p:cNvGrpSpPr/>
          <p:nvPr/>
        </p:nvGrpSpPr>
        <p:grpSpPr>
          <a:xfrm>
            <a:off x="7369075" y="2186275"/>
            <a:ext cx="1557614" cy="3423415"/>
            <a:chOff x="7369075" y="2186275"/>
            <a:chExt cx="1557614" cy="3423415"/>
          </a:xfrm>
        </p:grpSpPr>
        <p:cxnSp>
          <p:nvCxnSpPr>
            <p:cNvPr id="6" name="Straight Arrow Connector 5"/>
            <p:cNvCxnSpPr/>
            <p:nvPr/>
          </p:nvCxnSpPr>
          <p:spPr>
            <a:xfrm flipH="1">
              <a:off x="7369075" y="4475423"/>
              <a:ext cx="1557614" cy="143085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 flipV="1">
              <a:off x="7771598" y="4078132"/>
              <a:ext cx="1142762" cy="397291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H="1" flipV="1">
              <a:off x="7928353" y="3353076"/>
              <a:ext cx="980697" cy="1120499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H="1" flipV="1">
              <a:off x="8388996" y="2186275"/>
              <a:ext cx="523229" cy="2290475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H="1">
              <a:off x="7582756" y="4479925"/>
              <a:ext cx="1329469" cy="1129765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7" name="Group 96"/>
          <p:cNvGrpSpPr/>
          <p:nvPr/>
        </p:nvGrpSpPr>
        <p:grpSpPr>
          <a:xfrm>
            <a:off x="4578758" y="5239820"/>
            <a:ext cx="1203863" cy="1084951"/>
            <a:chOff x="4578758" y="5239820"/>
            <a:chExt cx="1203863" cy="1084951"/>
          </a:xfrm>
        </p:grpSpPr>
        <p:cxnSp>
          <p:nvCxnSpPr>
            <p:cNvPr id="30" name="Straight Arrow Connector 29"/>
            <p:cNvCxnSpPr/>
            <p:nvPr/>
          </p:nvCxnSpPr>
          <p:spPr>
            <a:xfrm flipH="1" flipV="1">
              <a:off x="4578758" y="5811406"/>
              <a:ext cx="1031247" cy="513365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H="1" flipV="1">
              <a:off x="5030510" y="5338452"/>
              <a:ext cx="579495" cy="973990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V="1">
              <a:off x="5610005" y="5239820"/>
              <a:ext cx="172616" cy="1084951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/>
          <p:cNvGrpSpPr/>
          <p:nvPr/>
        </p:nvGrpSpPr>
        <p:grpSpPr>
          <a:xfrm>
            <a:off x="135626" y="1467150"/>
            <a:ext cx="1109672" cy="2404152"/>
            <a:chOff x="135626" y="1467150"/>
            <a:chExt cx="1109672" cy="2404152"/>
          </a:xfrm>
        </p:grpSpPr>
        <p:cxnSp>
          <p:nvCxnSpPr>
            <p:cNvPr id="38" name="Straight Arrow Connector 37"/>
            <p:cNvCxnSpPr/>
            <p:nvPr/>
          </p:nvCxnSpPr>
          <p:spPr>
            <a:xfrm flipV="1">
              <a:off x="149225" y="1467150"/>
              <a:ext cx="1096073" cy="1580850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flipV="1">
              <a:off x="149225" y="2132915"/>
              <a:ext cx="911128" cy="918260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>
              <a:off x="135626" y="3045260"/>
              <a:ext cx="752111" cy="197264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>
              <a:off x="149225" y="3051175"/>
              <a:ext cx="837150" cy="820127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5118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rfc_transparent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8952"/>
            <a:ext cx="9144000" cy="6229048"/>
          </a:xfrm>
          <a:prstGeom prst="rect">
            <a:avLst/>
          </a:prstGeom>
        </p:spPr>
      </p:pic>
      <p:sp>
        <p:nvSpPr>
          <p:cNvPr id="9" name="Title 3"/>
          <p:cNvSpPr txBox="1">
            <a:spLocks/>
          </p:cNvSpPr>
          <p:nvPr/>
        </p:nvSpPr>
        <p:spPr>
          <a:xfrm>
            <a:off x="0" y="0"/>
            <a:ext cx="9144000" cy="1058333"/>
          </a:xfrm>
          <a:prstGeom prst="rect">
            <a:avLst/>
          </a:prstGeom>
          <a:effectLst/>
        </p:spPr>
        <p:txBody>
          <a:bodyPr>
            <a:normAutofit fontScale="92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>
                <a:solidFill>
                  <a:srgbClr val="000000"/>
                </a:solidFill>
                <a:latin typeface="Arial"/>
                <a:cs typeface="Arial"/>
              </a:rPr>
              <a:t>NWS River Forecast Centers</a:t>
            </a:r>
            <a:endParaRPr lang="en-US" sz="54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64725" y="1323654"/>
            <a:ext cx="903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Seattle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0" y="2992519"/>
            <a:ext cx="11852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San</a:t>
            </a:r>
          </a:p>
          <a:p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Francisco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6770" y="4057264"/>
            <a:ext cx="1442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Los Angeles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718822" y="5541195"/>
            <a:ext cx="1044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Houston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647992" y="5286738"/>
            <a:ext cx="151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New Orleans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625172" y="5180229"/>
            <a:ext cx="1429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Jacksonville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296715" y="4679193"/>
            <a:ext cx="1224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Savannah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523093" y="4326104"/>
            <a:ext cx="130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Charleston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848106" y="3368895"/>
            <a:ext cx="1395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Washington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975847" y="3102109"/>
            <a:ext cx="1159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Baltimore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041938" y="2564086"/>
            <a:ext cx="11598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New York</a:t>
            </a:r>
          </a:p>
          <a:p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City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329970" y="2124694"/>
            <a:ext cx="903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</a:rPr>
              <a:t>Boston</a:t>
            </a:r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803278" y="6205101"/>
            <a:ext cx="61908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  <a:latin typeface="Arial"/>
                <a:cs typeface="Arial"/>
              </a:rPr>
              <a:t>12 Coastal Cities: 20 Million People</a:t>
            </a:r>
            <a:endParaRPr lang="en-US" sz="28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397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0" name="Picture 1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8629" y="0"/>
            <a:ext cx="7739862" cy="58435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9193" y="324131"/>
            <a:ext cx="1594520" cy="15723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85180" y="4057233"/>
            <a:ext cx="6986107" cy="249299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0000"/>
                </a:solidFill>
              </a:rPr>
              <a:t>FY15 Centralized Water Forecasting</a:t>
            </a:r>
          </a:p>
          <a:p>
            <a:pPr marL="285750" indent="-285750">
              <a:buFont typeface="Arial"/>
              <a:buChar char="•"/>
            </a:pPr>
            <a:r>
              <a:rPr lang="en-US" sz="2400" b="1" dirty="0" smtClean="0">
                <a:solidFill>
                  <a:srgbClr val="000000"/>
                </a:solidFill>
              </a:rPr>
              <a:t>Centralized Data Archive – all RFC data </a:t>
            </a:r>
          </a:p>
          <a:p>
            <a:pPr marL="285750" indent="-285750">
              <a:buFont typeface="Arial"/>
              <a:buChar char="•"/>
            </a:pPr>
            <a:r>
              <a:rPr lang="en-US" sz="2400" b="1" dirty="0" smtClean="0">
                <a:solidFill>
                  <a:srgbClr val="000000"/>
                </a:solidFill>
              </a:rPr>
              <a:t>Modeling Evaluation Service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RFC and NWC modeling and forecasts</a:t>
            </a:r>
          </a:p>
          <a:p>
            <a:pPr marL="285750" indent="-285750">
              <a:buFont typeface="Arial"/>
              <a:buChar char="•"/>
            </a:pPr>
            <a:r>
              <a:rPr lang="en-US" sz="2400" b="1" dirty="0" smtClean="0">
                <a:solidFill>
                  <a:srgbClr val="000000"/>
                </a:solidFill>
              </a:rPr>
              <a:t>Modeling </a:t>
            </a:r>
            <a:r>
              <a:rPr lang="en-US" sz="2400" b="1" dirty="0" err="1" smtClean="0">
                <a:solidFill>
                  <a:srgbClr val="000000"/>
                </a:solidFill>
              </a:rPr>
              <a:t>Testbed</a:t>
            </a:r>
            <a:r>
              <a:rPr lang="en-US" sz="2400" b="1" dirty="0" smtClean="0">
                <a:solidFill>
                  <a:srgbClr val="000000"/>
                </a:solidFill>
              </a:rPr>
              <a:t> – new NWC capabilities</a:t>
            </a:r>
          </a:p>
          <a:p>
            <a:pPr marL="285750" indent="-285750">
              <a:buFont typeface="Arial"/>
              <a:buChar char="•"/>
            </a:pPr>
            <a:r>
              <a:rPr lang="en-US" sz="2400" b="1" dirty="0" smtClean="0">
                <a:solidFill>
                  <a:srgbClr val="000000"/>
                </a:solidFill>
              </a:rPr>
              <a:t>Centralized Water Forecasting Demonstration</a:t>
            </a:r>
          </a:p>
        </p:txBody>
      </p:sp>
      <p:sp>
        <p:nvSpPr>
          <p:cNvPr id="19" name="Freeform 18"/>
          <p:cNvSpPr/>
          <p:nvPr/>
        </p:nvSpPr>
        <p:spPr>
          <a:xfrm>
            <a:off x="4133833" y="2306517"/>
            <a:ext cx="868235" cy="686772"/>
          </a:xfrm>
          <a:custGeom>
            <a:avLst/>
            <a:gdLst>
              <a:gd name="connsiteX0" fmla="*/ 0 w 868235"/>
              <a:gd name="connsiteY0" fmla="*/ 0 h 686772"/>
              <a:gd name="connsiteX1" fmla="*/ 518349 w 868235"/>
              <a:gd name="connsiteY1" fmla="*/ 298033 h 686772"/>
              <a:gd name="connsiteX2" fmla="*/ 868235 w 868235"/>
              <a:gd name="connsiteY2" fmla="*/ 686772 h 686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68235" h="686772">
                <a:moveTo>
                  <a:pt x="0" y="0"/>
                </a:moveTo>
                <a:cubicBezTo>
                  <a:pt x="186821" y="91785"/>
                  <a:pt x="373643" y="183571"/>
                  <a:pt x="518349" y="298033"/>
                </a:cubicBezTo>
                <a:cubicBezTo>
                  <a:pt x="663055" y="412495"/>
                  <a:pt x="868235" y="686772"/>
                  <a:pt x="868235" y="686772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3965370" y="2697481"/>
            <a:ext cx="1036698" cy="269892"/>
          </a:xfrm>
          <a:custGeom>
            <a:avLst/>
            <a:gdLst>
              <a:gd name="connsiteX0" fmla="*/ 0 w 1036698"/>
              <a:gd name="connsiteY0" fmla="*/ 23690 h 269892"/>
              <a:gd name="connsiteX1" fmla="*/ 414679 w 1036698"/>
              <a:gd name="connsiteY1" fmla="*/ 23690 h 269892"/>
              <a:gd name="connsiteX2" fmla="*/ 1036698 w 1036698"/>
              <a:gd name="connsiteY2" fmla="*/ 269892 h 26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6698" h="269892">
                <a:moveTo>
                  <a:pt x="0" y="23690"/>
                </a:moveTo>
                <a:cubicBezTo>
                  <a:pt x="120948" y="3173"/>
                  <a:pt x="241896" y="-17344"/>
                  <a:pt x="414679" y="23690"/>
                </a:cubicBezTo>
                <a:cubicBezTo>
                  <a:pt x="587462" y="64724"/>
                  <a:pt x="1036698" y="269892"/>
                  <a:pt x="1036698" y="269892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4820646" y="2980331"/>
            <a:ext cx="214217" cy="557192"/>
          </a:xfrm>
          <a:custGeom>
            <a:avLst/>
            <a:gdLst>
              <a:gd name="connsiteX0" fmla="*/ 0 w 214217"/>
              <a:gd name="connsiteY0" fmla="*/ 557192 h 557192"/>
              <a:gd name="connsiteX1" fmla="*/ 207339 w 214217"/>
              <a:gd name="connsiteY1" fmla="*/ 362823 h 557192"/>
              <a:gd name="connsiteX2" fmla="*/ 168463 w 214217"/>
              <a:gd name="connsiteY2" fmla="*/ 0 h 557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4217" h="557192">
                <a:moveTo>
                  <a:pt x="0" y="557192"/>
                </a:moveTo>
                <a:cubicBezTo>
                  <a:pt x="89631" y="506440"/>
                  <a:pt x="179262" y="455688"/>
                  <a:pt x="207339" y="362823"/>
                </a:cubicBezTo>
                <a:cubicBezTo>
                  <a:pt x="235416" y="269958"/>
                  <a:pt x="168463" y="0"/>
                  <a:pt x="168463" y="0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4146792" y="1386502"/>
            <a:ext cx="868239" cy="1554955"/>
          </a:xfrm>
          <a:custGeom>
            <a:avLst/>
            <a:gdLst>
              <a:gd name="connsiteX0" fmla="*/ 0 w 868239"/>
              <a:gd name="connsiteY0" fmla="*/ 0 h 1554955"/>
              <a:gd name="connsiteX1" fmla="*/ 388762 w 868239"/>
              <a:gd name="connsiteY1" fmla="*/ 323949 h 1554955"/>
              <a:gd name="connsiteX2" fmla="*/ 790482 w 868239"/>
              <a:gd name="connsiteY2" fmla="*/ 945931 h 1554955"/>
              <a:gd name="connsiteX3" fmla="*/ 868234 w 868239"/>
              <a:gd name="connsiteY3" fmla="*/ 1554955 h 1554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8239" h="1554955">
                <a:moveTo>
                  <a:pt x="0" y="0"/>
                </a:moveTo>
                <a:cubicBezTo>
                  <a:pt x="128507" y="83147"/>
                  <a:pt x="257015" y="166294"/>
                  <a:pt x="388762" y="323949"/>
                </a:cubicBezTo>
                <a:cubicBezTo>
                  <a:pt x="520509" y="481604"/>
                  <a:pt x="710570" y="740763"/>
                  <a:pt x="790482" y="945931"/>
                </a:cubicBezTo>
                <a:cubicBezTo>
                  <a:pt x="870394" y="1151099"/>
                  <a:pt x="868234" y="1554955"/>
                  <a:pt x="868234" y="1554955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3810000" y="2990850"/>
            <a:ext cx="1193800" cy="241300"/>
          </a:xfrm>
          <a:custGeom>
            <a:avLst/>
            <a:gdLst>
              <a:gd name="connsiteX0" fmla="*/ 0 w 1193800"/>
              <a:gd name="connsiteY0" fmla="*/ 241300 h 241300"/>
              <a:gd name="connsiteX1" fmla="*/ 660400 w 1193800"/>
              <a:gd name="connsiteY1" fmla="*/ 196850 h 241300"/>
              <a:gd name="connsiteX2" fmla="*/ 1193800 w 1193800"/>
              <a:gd name="connsiteY2" fmla="*/ 0 h 24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93800" h="241300">
                <a:moveTo>
                  <a:pt x="0" y="241300"/>
                </a:moveTo>
                <a:cubicBezTo>
                  <a:pt x="230716" y="239183"/>
                  <a:pt x="461433" y="237067"/>
                  <a:pt x="660400" y="196850"/>
                </a:cubicBezTo>
                <a:cubicBezTo>
                  <a:pt x="859367" y="156633"/>
                  <a:pt x="1193800" y="0"/>
                  <a:pt x="1193800" y="0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5003800" y="2051050"/>
            <a:ext cx="317500" cy="927100"/>
          </a:xfrm>
          <a:custGeom>
            <a:avLst/>
            <a:gdLst>
              <a:gd name="connsiteX0" fmla="*/ 317500 w 317500"/>
              <a:gd name="connsiteY0" fmla="*/ 0 h 927100"/>
              <a:gd name="connsiteX1" fmla="*/ 177800 w 317500"/>
              <a:gd name="connsiteY1" fmla="*/ 520700 h 927100"/>
              <a:gd name="connsiteX2" fmla="*/ 0 w 317500"/>
              <a:gd name="connsiteY2" fmla="*/ 927100 h 92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7500" h="927100">
                <a:moveTo>
                  <a:pt x="317500" y="0"/>
                </a:moveTo>
                <a:cubicBezTo>
                  <a:pt x="274108" y="183091"/>
                  <a:pt x="230717" y="366183"/>
                  <a:pt x="177800" y="520700"/>
                </a:cubicBezTo>
                <a:cubicBezTo>
                  <a:pt x="124883" y="675217"/>
                  <a:pt x="0" y="927100"/>
                  <a:pt x="0" y="927100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5016500" y="1695450"/>
            <a:ext cx="939800" cy="1289050"/>
          </a:xfrm>
          <a:custGeom>
            <a:avLst/>
            <a:gdLst>
              <a:gd name="connsiteX0" fmla="*/ 939800 w 939800"/>
              <a:gd name="connsiteY0" fmla="*/ 0 h 1289050"/>
              <a:gd name="connsiteX1" fmla="*/ 793750 w 939800"/>
              <a:gd name="connsiteY1" fmla="*/ 247650 h 1289050"/>
              <a:gd name="connsiteX2" fmla="*/ 387350 w 939800"/>
              <a:gd name="connsiteY2" fmla="*/ 895350 h 1289050"/>
              <a:gd name="connsiteX3" fmla="*/ 0 w 939800"/>
              <a:gd name="connsiteY3" fmla="*/ 1289050 h 128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9800" h="1289050">
                <a:moveTo>
                  <a:pt x="939800" y="0"/>
                </a:moveTo>
                <a:cubicBezTo>
                  <a:pt x="912812" y="49212"/>
                  <a:pt x="885825" y="98425"/>
                  <a:pt x="793750" y="247650"/>
                </a:cubicBezTo>
                <a:cubicBezTo>
                  <a:pt x="701675" y="396875"/>
                  <a:pt x="519642" y="721783"/>
                  <a:pt x="387350" y="895350"/>
                </a:cubicBezTo>
                <a:cubicBezTo>
                  <a:pt x="255058" y="1068917"/>
                  <a:pt x="0" y="1289050"/>
                  <a:pt x="0" y="1289050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5010150" y="1314450"/>
            <a:ext cx="1600200" cy="1676400"/>
          </a:xfrm>
          <a:custGeom>
            <a:avLst/>
            <a:gdLst>
              <a:gd name="connsiteX0" fmla="*/ 1600200 w 1600200"/>
              <a:gd name="connsiteY0" fmla="*/ 0 h 1676400"/>
              <a:gd name="connsiteX1" fmla="*/ 1289050 w 1600200"/>
              <a:gd name="connsiteY1" fmla="*/ 520700 h 1676400"/>
              <a:gd name="connsiteX2" fmla="*/ 641350 w 1600200"/>
              <a:gd name="connsiteY2" fmla="*/ 1295400 h 1676400"/>
              <a:gd name="connsiteX3" fmla="*/ 0 w 1600200"/>
              <a:gd name="connsiteY3" fmla="*/ 1676400 h 16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0200" h="1676400">
                <a:moveTo>
                  <a:pt x="1600200" y="0"/>
                </a:moveTo>
                <a:cubicBezTo>
                  <a:pt x="1524529" y="152400"/>
                  <a:pt x="1448858" y="304800"/>
                  <a:pt x="1289050" y="520700"/>
                </a:cubicBezTo>
                <a:cubicBezTo>
                  <a:pt x="1129242" y="736600"/>
                  <a:pt x="856192" y="1102783"/>
                  <a:pt x="641350" y="1295400"/>
                </a:cubicBezTo>
                <a:cubicBezTo>
                  <a:pt x="426508" y="1488017"/>
                  <a:pt x="0" y="1676400"/>
                  <a:pt x="0" y="1676400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5003800" y="2959100"/>
            <a:ext cx="400050" cy="82659"/>
          </a:xfrm>
          <a:custGeom>
            <a:avLst/>
            <a:gdLst>
              <a:gd name="connsiteX0" fmla="*/ 400050 w 400050"/>
              <a:gd name="connsiteY0" fmla="*/ 0 h 82659"/>
              <a:gd name="connsiteX1" fmla="*/ 146050 w 400050"/>
              <a:gd name="connsiteY1" fmla="*/ 82550 h 82659"/>
              <a:gd name="connsiteX2" fmla="*/ 0 w 400050"/>
              <a:gd name="connsiteY2" fmla="*/ 19050 h 82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0050" h="82659">
                <a:moveTo>
                  <a:pt x="400050" y="0"/>
                </a:moveTo>
                <a:cubicBezTo>
                  <a:pt x="306387" y="39687"/>
                  <a:pt x="212725" y="79375"/>
                  <a:pt x="146050" y="82550"/>
                </a:cubicBezTo>
                <a:cubicBezTo>
                  <a:pt x="79375" y="85725"/>
                  <a:pt x="0" y="19050"/>
                  <a:pt x="0" y="19050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1117600" y="984250"/>
            <a:ext cx="3879850" cy="1974850"/>
          </a:xfrm>
          <a:custGeom>
            <a:avLst/>
            <a:gdLst>
              <a:gd name="connsiteX0" fmla="*/ 0 w 3879850"/>
              <a:gd name="connsiteY0" fmla="*/ 0 h 1974850"/>
              <a:gd name="connsiteX1" fmla="*/ 990600 w 3879850"/>
              <a:gd name="connsiteY1" fmla="*/ 139700 h 1974850"/>
              <a:gd name="connsiteX2" fmla="*/ 2508250 w 3879850"/>
              <a:gd name="connsiteY2" fmla="*/ 565150 h 1974850"/>
              <a:gd name="connsiteX3" fmla="*/ 3632200 w 3879850"/>
              <a:gd name="connsiteY3" fmla="*/ 1263650 h 1974850"/>
              <a:gd name="connsiteX4" fmla="*/ 3879850 w 3879850"/>
              <a:gd name="connsiteY4" fmla="*/ 1974850 h 197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9850" h="1974850">
                <a:moveTo>
                  <a:pt x="0" y="0"/>
                </a:moveTo>
                <a:cubicBezTo>
                  <a:pt x="286279" y="22754"/>
                  <a:pt x="572558" y="45508"/>
                  <a:pt x="990600" y="139700"/>
                </a:cubicBezTo>
                <a:cubicBezTo>
                  <a:pt x="1408642" y="233892"/>
                  <a:pt x="2067983" y="377825"/>
                  <a:pt x="2508250" y="565150"/>
                </a:cubicBezTo>
                <a:cubicBezTo>
                  <a:pt x="2948517" y="752475"/>
                  <a:pt x="3403600" y="1028700"/>
                  <a:pt x="3632200" y="1263650"/>
                </a:cubicBezTo>
                <a:cubicBezTo>
                  <a:pt x="3860800" y="1498600"/>
                  <a:pt x="3879850" y="1974850"/>
                  <a:pt x="3879850" y="1974850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6" name="Freeform 95"/>
          <p:cNvSpPr/>
          <p:nvPr/>
        </p:nvSpPr>
        <p:spPr>
          <a:xfrm>
            <a:off x="990600" y="2023797"/>
            <a:ext cx="4006850" cy="941653"/>
          </a:xfrm>
          <a:custGeom>
            <a:avLst/>
            <a:gdLst>
              <a:gd name="connsiteX0" fmla="*/ 0 w 4006850"/>
              <a:gd name="connsiteY0" fmla="*/ 20903 h 941653"/>
              <a:gd name="connsiteX1" fmla="*/ 1384300 w 4006850"/>
              <a:gd name="connsiteY1" fmla="*/ 14553 h 941653"/>
              <a:gd name="connsiteX2" fmla="*/ 3175000 w 4006850"/>
              <a:gd name="connsiteY2" fmla="*/ 186003 h 941653"/>
              <a:gd name="connsiteX3" fmla="*/ 4006850 w 4006850"/>
              <a:gd name="connsiteY3" fmla="*/ 941653 h 941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06850" h="941653">
                <a:moveTo>
                  <a:pt x="0" y="20903"/>
                </a:moveTo>
                <a:cubicBezTo>
                  <a:pt x="427566" y="3969"/>
                  <a:pt x="855133" y="-12964"/>
                  <a:pt x="1384300" y="14553"/>
                </a:cubicBezTo>
                <a:cubicBezTo>
                  <a:pt x="1913467" y="42070"/>
                  <a:pt x="2737908" y="31486"/>
                  <a:pt x="3175000" y="186003"/>
                </a:cubicBezTo>
                <a:cubicBezTo>
                  <a:pt x="3612092" y="340520"/>
                  <a:pt x="4006850" y="941653"/>
                  <a:pt x="4006850" y="941653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7" name="Freeform 96"/>
          <p:cNvSpPr/>
          <p:nvPr/>
        </p:nvSpPr>
        <p:spPr>
          <a:xfrm>
            <a:off x="2120900" y="1943100"/>
            <a:ext cx="2889250" cy="1003300"/>
          </a:xfrm>
          <a:custGeom>
            <a:avLst/>
            <a:gdLst>
              <a:gd name="connsiteX0" fmla="*/ 0 w 2889250"/>
              <a:gd name="connsiteY0" fmla="*/ 0 h 1003300"/>
              <a:gd name="connsiteX1" fmla="*/ 1384300 w 2889250"/>
              <a:gd name="connsiteY1" fmla="*/ 44450 h 1003300"/>
              <a:gd name="connsiteX2" fmla="*/ 2298700 w 2889250"/>
              <a:gd name="connsiteY2" fmla="*/ 260350 h 1003300"/>
              <a:gd name="connsiteX3" fmla="*/ 2889250 w 2889250"/>
              <a:gd name="connsiteY3" fmla="*/ 1003300 h 100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9250" h="1003300">
                <a:moveTo>
                  <a:pt x="0" y="0"/>
                </a:moveTo>
                <a:cubicBezTo>
                  <a:pt x="500591" y="529"/>
                  <a:pt x="1001183" y="1058"/>
                  <a:pt x="1384300" y="44450"/>
                </a:cubicBezTo>
                <a:cubicBezTo>
                  <a:pt x="1767417" y="87842"/>
                  <a:pt x="2047875" y="100542"/>
                  <a:pt x="2298700" y="260350"/>
                </a:cubicBezTo>
                <a:cubicBezTo>
                  <a:pt x="2549525" y="420158"/>
                  <a:pt x="2889250" y="1003300"/>
                  <a:pt x="2889250" y="1003300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8" name="Freeform 97"/>
          <p:cNvSpPr/>
          <p:nvPr/>
        </p:nvSpPr>
        <p:spPr>
          <a:xfrm>
            <a:off x="1238250" y="2979274"/>
            <a:ext cx="3778250" cy="1643526"/>
          </a:xfrm>
          <a:custGeom>
            <a:avLst/>
            <a:gdLst>
              <a:gd name="connsiteX0" fmla="*/ 0 w 3778250"/>
              <a:gd name="connsiteY0" fmla="*/ 1643526 h 1643526"/>
              <a:gd name="connsiteX1" fmla="*/ 666750 w 3778250"/>
              <a:gd name="connsiteY1" fmla="*/ 760876 h 1643526"/>
              <a:gd name="connsiteX2" fmla="*/ 1962150 w 3778250"/>
              <a:gd name="connsiteY2" fmla="*/ 75076 h 1643526"/>
              <a:gd name="connsiteX3" fmla="*/ 3778250 w 3778250"/>
              <a:gd name="connsiteY3" fmla="*/ 17926 h 1643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8250" h="1643526">
                <a:moveTo>
                  <a:pt x="0" y="1643526"/>
                </a:moveTo>
                <a:cubicBezTo>
                  <a:pt x="169862" y="1332905"/>
                  <a:pt x="339725" y="1022284"/>
                  <a:pt x="666750" y="760876"/>
                </a:cubicBezTo>
                <a:cubicBezTo>
                  <a:pt x="993775" y="499468"/>
                  <a:pt x="1443567" y="198901"/>
                  <a:pt x="1962150" y="75076"/>
                </a:cubicBezTo>
                <a:cubicBezTo>
                  <a:pt x="2480733" y="-48749"/>
                  <a:pt x="3778250" y="17926"/>
                  <a:pt x="3778250" y="17926"/>
                </a:cubicBezTo>
              </a:path>
            </a:pathLst>
          </a:cu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742679" y="2981904"/>
            <a:ext cx="36693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effectLst>
                  <a:outerShdw blurRad="25400" dist="50800" dir="2700000" algn="tl" rotWithShape="0">
                    <a:prstClr val="black">
                      <a:alpha val="52000"/>
                    </a:prstClr>
                  </a:outerShdw>
                </a:effectLst>
              </a:rPr>
              <a:t>National Water Center</a:t>
            </a:r>
            <a:endParaRPr lang="en-US" sz="2400" b="1" dirty="0">
              <a:solidFill>
                <a:srgbClr val="FFFF00"/>
              </a:solidFill>
              <a:effectLst>
                <a:outerShdw blurRad="25400" dist="50800" dir="2700000" algn="tl" rotWithShape="0">
                  <a:prstClr val="black">
                    <a:alpha val="52000"/>
                  </a:prstClr>
                </a:outerShdw>
              </a:effectLst>
            </a:endParaRPr>
          </a:p>
        </p:txBody>
      </p:sp>
      <p:sp>
        <p:nvSpPr>
          <p:cNvPr id="37" name="Freeform 36"/>
          <p:cNvSpPr/>
          <p:nvPr/>
        </p:nvSpPr>
        <p:spPr>
          <a:xfrm>
            <a:off x="1270088" y="3014505"/>
            <a:ext cx="3771781" cy="1629116"/>
          </a:xfrm>
          <a:custGeom>
            <a:avLst/>
            <a:gdLst>
              <a:gd name="connsiteX0" fmla="*/ 0 w 3778250"/>
              <a:gd name="connsiteY0" fmla="*/ 1643526 h 1643526"/>
              <a:gd name="connsiteX1" fmla="*/ 666750 w 3778250"/>
              <a:gd name="connsiteY1" fmla="*/ 760876 h 1643526"/>
              <a:gd name="connsiteX2" fmla="*/ 1962150 w 3778250"/>
              <a:gd name="connsiteY2" fmla="*/ 75076 h 1643526"/>
              <a:gd name="connsiteX3" fmla="*/ 3778250 w 3778250"/>
              <a:gd name="connsiteY3" fmla="*/ 17926 h 1643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8250" h="1643526">
                <a:moveTo>
                  <a:pt x="0" y="1643526"/>
                </a:moveTo>
                <a:cubicBezTo>
                  <a:pt x="169862" y="1332905"/>
                  <a:pt x="339725" y="1022284"/>
                  <a:pt x="666750" y="760876"/>
                </a:cubicBezTo>
                <a:cubicBezTo>
                  <a:pt x="993775" y="499468"/>
                  <a:pt x="1443567" y="198901"/>
                  <a:pt x="1962150" y="75076"/>
                </a:cubicBezTo>
                <a:cubicBezTo>
                  <a:pt x="2480733" y="-48749"/>
                  <a:pt x="3778250" y="17926"/>
                  <a:pt x="3778250" y="17926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1" name="Freeform 50"/>
          <p:cNvSpPr/>
          <p:nvPr/>
        </p:nvSpPr>
        <p:spPr>
          <a:xfrm>
            <a:off x="1000632" y="2059085"/>
            <a:ext cx="4050637" cy="1048786"/>
          </a:xfrm>
          <a:custGeom>
            <a:avLst/>
            <a:gdLst>
              <a:gd name="connsiteX0" fmla="*/ 0 w 4006850"/>
              <a:gd name="connsiteY0" fmla="*/ 20903 h 941653"/>
              <a:gd name="connsiteX1" fmla="*/ 1384300 w 4006850"/>
              <a:gd name="connsiteY1" fmla="*/ 14553 h 941653"/>
              <a:gd name="connsiteX2" fmla="*/ 3175000 w 4006850"/>
              <a:gd name="connsiteY2" fmla="*/ 186003 h 941653"/>
              <a:gd name="connsiteX3" fmla="*/ 4006850 w 4006850"/>
              <a:gd name="connsiteY3" fmla="*/ 941653 h 941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06850" h="941653">
                <a:moveTo>
                  <a:pt x="0" y="20903"/>
                </a:moveTo>
                <a:cubicBezTo>
                  <a:pt x="427566" y="3969"/>
                  <a:pt x="855133" y="-12964"/>
                  <a:pt x="1384300" y="14553"/>
                </a:cubicBezTo>
                <a:cubicBezTo>
                  <a:pt x="1913467" y="42070"/>
                  <a:pt x="2737908" y="31486"/>
                  <a:pt x="3175000" y="186003"/>
                </a:cubicBezTo>
                <a:cubicBezTo>
                  <a:pt x="3612092" y="340520"/>
                  <a:pt x="4006850" y="941653"/>
                  <a:pt x="4006850" y="941653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2" name="Freeform 51"/>
          <p:cNvSpPr/>
          <p:nvPr/>
        </p:nvSpPr>
        <p:spPr>
          <a:xfrm>
            <a:off x="3983076" y="2744039"/>
            <a:ext cx="1036698" cy="269892"/>
          </a:xfrm>
          <a:custGeom>
            <a:avLst/>
            <a:gdLst>
              <a:gd name="connsiteX0" fmla="*/ 0 w 1036698"/>
              <a:gd name="connsiteY0" fmla="*/ 23690 h 269892"/>
              <a:gd name="connsiteX1" fmla="*/ 414679 w 1036698"/>
              <a:gd name="connsiteY1" fmla="*/ 23690 h 269892"/>
              <a:gd name="connsiteX2" fmla="*/ 1036698 w 1036698"/>
              <a:gd name="connsiteY2" fmla="*/ 269892 h 269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36698" h="269892">
                <a:moveTo>
                  <a:pt x="0" y="23690"/>
                </a:moveTo>
                <a:cubicBezTo>
                  <a:pt x="120948" y="3173"/>
                  <a:pt x="241896" y="-17344"/>
                  <a:pt x="414679" y="23690"/>
                </a:cubicBezTo>
                <a:cubicBezTo>
                  <a:pt x="587462" y="64724"/>
                  <a:pt x="1036698" y="269892"/>
                  <a:pt x="1036698" y="269892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3" name="Freeform 52"/>
          <p:cNvSpPr/>
          <p:nvPr/>
        </p:nvSpPr>
        <p:spPr>
          <a:xfrm>
            <a:off x="2119364" y="1980036"/>
            <a:ext cx="2889250" cy="1003300"/>
          </a:xfrm>
          <a:custGeom>
            <a:avLst/>
            <a:gdLst>
              <a:gd name="connsiteX0" fmla="*/ 0 w 2889250"/>
              <a:gd name="connsiteY0" fmla="*/ 0 h 1003300"/>
              <a:gd name="connsiteX1" fmla="*/ 1384300 w 2889250"/>
              <a:gd name="connsiteY1" fmla="*/ 44450 h 1003300"/>
              <a:gd name="connsiteX2" fmla="*/ 2298700 w 2889250"/>
              <a:gd name="connsiteY2" fmla="*/ 260350 h 1003300"/>
              <a:gd name="connsiteX3" fmla="*/ 2889250 w 2889250"/>
              <a:gd name="connsiteY3" fmla="*/ 1003300 h 1003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9250" h="1003300">
                <a:moveTo>
                  <a:pt x="0" y="0"/>
                </a:moveTo>
                <a:cubicBezTo>
                  <a:pt x="500591" y="529"/>
                  <a:pt x="1001183" y="1058"/>
                  <a:pt x="1384300" y="44450"/>
                </a:cubicBezTo>
                <a:cubicBezTo>
                  <a:pt x="1767417" y="87842"/>
                  <a:pt x="2047875" y="100542"/>
                  <a:pt x="2298700" y="260350"/>
                </a:cubicBezTo>
                <a:cubicBezTo>
                  <a:pt x="2549525" y="420158"/>
                  <a:pt x="2889250" y="1003300"/>
                  <a:pt x="2889250" y="1003300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4" name="Freeform 53"/>
          <p:cNvSpPr/>
          <p:nvPr/>
        </p:nvSpPr>
        <p:spPr>
          <a:xfrm>
            <a:off x="3846948" y="3027786"/>
            <a:ext cx="1193800" cy="241300"/>
          </a:xfrm>
          <a:custGeom>
            <a:avLst/>
            <a:gdLst>
              <a:gd name="connsiteX0" fmla="*/ 0 w 1193800"/>
              <a:gd name="connsiteY0" fmla="*/ 241300 h 241300"/>
              <a:gd name="connsiteX1" fmla="*/ 660400 w 1193800"/>
              <a:gd name="connsiteY1" fmla="*/ 196850 h 241300"/>
              <a:gd name="connsiteX2" fmla="*/ 1193800 w 1193800"/>
              <a:gd name="connsiteY2" fmla="*/ 0 h 24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93800" h="241300">
                <a:moveTo>
                  <a:pt x="0" y="241300"/>
                </a:moveTo>
                <a:cubicBezTo>
                  <a:pt x="230716" y="239183"/>
                  <a:pt x="461433" y="237067"/>
                  <a:pt x="660400" y="196850"/>
                </a:cubicBezTo>
                <a:cubicBezTo>
                  <a:pt x="859367" y="156633"/>
                  <a:pt x="1193800" y="0"/>
                  <a:pt x="1193800" y="0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5" name="Freeform 54"/>
          <p:cNvSpPr/>
          <p:nvPr/>
        </p:nvSpPr>
        <p:spPr>
          <a:xfrm>
            <a:off x="1096822" y="1021186"/>
            <a:ext cx="3879850" cy="1974850"/>
          </a:xfrm>
          <a:custGeom>
            <a:avLst/>
            <a:gdLst>
              <a:gd name="connsiteX0" fmla="*/ 0 w 3879850"/>
              <a:gd name="connsiteY0" fmla="*/ 0 h 1974850"/>
              <a:gd name="connsiteX1" fmla="*/ 990600 w 3879850"/>
              <a:gd name="connsiteY1" fmla="*/ 139700 h 1974850"/>
              <a:gd name="connsiteX2" fmla="*/ 2508250 w 3879850"/>
              <a:gd name="connsiteY2" fmla="*/ 565150 h 1974850"/>
              <a:gd name="connsiteX3" fmla="*/ 3632200 w 3879850"/>
              <a:gd name="connsiteY3" fmla="*/ 1263650 h 1974850"/>
              <a:gd name="connsiteX4" fmla="*/ 3879850 w 3879850"/>
              <a:gd name="connsiteY4" fmla="*/ 1974850 h 197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79850" h="1974850">
                <a:moveTo>
                  <a:pt x="0" y="0"/>
                </a:moveTo>
                <a:cubicBezTo>
                  <a:pt x="286279" y="22754"/>
                  <a:pt x="572558" y="45508"/>
                  <a:pt x="990600" y="139700"/>
                </a:cubicBezTo>
                <a:cubicBezTo>
                  <a:pt x="1408642" y="233892"/>
                  <a:pt x="2067983" y="377825"/>
                  <a:pt x="2508250" y="565150"/>
                </a:cubicBezTo>
                <a:cubicBezTo>
                  <a:pt x="2948517" y="752475"/>
                  <a:pt x="3403600" y="1028700"/>
                  <a:pt x="3632200" y="1263650"/>
                </a:cubicBezTo>
                <a:cubicBezTo>
                  <a:pt x="3860800" y="1498600"/>
                  <a:pt x="3879850" y="1974850"/>
                  <a:pt x="3879850" y="1974850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6" name="Freeform 55"/>
          <p:cNvSpPr/>
          <p:nvPr/>
        </p:nvSpPr>
        <p:spPr>
          <a:xfrm>
            <a:off x="4116393" y="1413816"/>
            <a:ext cx="868239" cy="1554955"/>
          </a:xfrm>
          <a:custGeom>
            <a:avLst/>
            <a:gdLst>
              <a:gd name="connsiteX0" fmla="*/ 0 w 868239"/>
              <a:gd name="connsiteY0" fmla="*/ 0 h 1554955"/>
              <a:gd name="connsiteX1" fmla="*/ 388762 w 868239"/>
              <a:gd name="connsiteY1" fmla="*/ 323949 h 1554955"/>
              <a:gd name="connsiteX2" fmla="*/ 790482 w 868239"/>
              <a:gd name="connsiteY2" fmla="*/ 945931 h 1554955"/>
              <a:gd name="connsiteX3" fmla="*/ 868234 w 868239"/>
              <a:gd name="connsiteY3" fmla="*/ 1554955 h 1554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8239" h="1554955">
                <a:moveTo>
                  <a:pt x="0" y="0"/>
                </a:moveTo>
                <a:cubicBezTo>
                  <a:pt x="128507" y="83147"/>
                  <a:pt x="257015" y="166294"/>
                  <a:pt x="388762" y="323949"/>
                </a:cubicBezTo>
                <a:cubicBezTo>
                  <a:pt x="520509" y="481604"/>
                  <a:pt x="710570" y="740763"/>
                  <a:pt x="790482" y="945931"/>
                </a:cubicBezTo>
                <a:cubicBezTo>
                  <a:pt x="870394" y="1151099"/>
                  <a:pt x="868234" y="1554955"/>
                  <a:pt x="868234" y="1554955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7" name="Freeform 56"/>
          <p:cNvSpPr/>
          <p:nvPr/>
        </p:nvSpPr>
        <p:spPr>
          <a:xfrm>
            <a:off x="5031127" y="2097608"/>
            <a:ext cx="317500" cy="927100"/>
          </a:xfrm>
          <a:custGeom>
            <a:avLst/>
            <a:gdLst>
              <a:gd name="connsiteX0" fmla="*/ 317500 w 317500"/>
              <a:gd name="connsiteY0" fmla="*/ 0 h 927100"/>
              <a:gd name="connsiteX1" fmla="*/ 177800 w 317500"/>
              <a:gd name="connsiteY1" fmla="*/ 520700 h 927100"/>
              <a:gd name="connsiteX2" fmla="*/ 0 w 317500"/>
              <a:gd name="connsiteY2" fmla="*/ 927100 h 92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7500" h="927100">
                <a:moveTo>
                  <a:pt x="317500" y="0"/>
                </a:moveTo>
                <a:cubicBezTo>
                  <a:pt x="274108" y="183091"/>
                  <a:pt x="230717" y="366183"/>
                  <a:pt x="177800" y="520700"/>
                </a:cubicBezTo>
                <a:cubicBezTo>
                  <a:pt x="124883" y="675217"/>
                  <a:pt x="0" y="927100"/>
                  <a:pt x="0" y="927100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8" name="Freeform 57"/>
          <p:cNvSpPr/>
          <p:nvPr/>
        </p:nvSpPr>
        <p:spPr>
          <a:xfrm>
            <a:off x="5043827" y="1713142"/>
            <a:ext cx="939800" cy="1289050"/>
          </a:xfrm>
          <a:custGeom>
            <a:avLst/>
            <a:gdLst>
              <a:gd name="connsiteX0" fmla="*/ 939800 w 939800"/>
              <a:gd name="connsiteY0" fmla="*/ 0 h 1289050"/>
              <a:gd name="connsiteX1" fmla="*/ 793750 w 939800"/>
              <a:gd name="connsiteY1" fmla="*/ 247650 h 1289050"/>
              <a:gd name="connsiteX2" fmla="*/ 387350 w 939800"/>
              <a:gd name="connsiteY2" fmla="*/ 895350 h 1289050"/>
              <a:gd name="connsiteX3" fmla="*/ 0 w 939800"/>
              <a:gd name="connsiteY3" fmla="*/ 1289050 h 1289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9800" h="1289050">
                <a:moveTo>
                  <a:pt x="939800" y="0"/>
                </a:moveTo>
                <a:cubicBezTo>
                  <a:pt x="912812" y="49212"/>
                  <a:pt x="885825" y="98425"/>
                  <a:pt x="793750" y="247650"/>
                </a:cubicBezTo>
                <a:cubicBezTo>
                  <a:pt x="701675" y="396875"/>
                  <a:pt x="519642" y="721783"/>
                  <a:pt x="387350" y="895350"/>
                </a:cubicBezTo>
                <a:cubicBezTo>
                  <a:pt x="255058" y="1068917"/>
                  <a:pt x="0" y="1289050"/>
                  <a:pt x="0" y="1289050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9" name="Freeform 58"/>
          <p:cNvSpPr/>
          <p:nvPr/>
        </p:nvSpPr>
        <p:spPr>
          <a:xfrm>
            <a:off x="5027856" y="1341764"/>
            <a:ext cx="1600200" cy="1676400"/>
          </a:xfrm>
          <a:custGeom>
            <a:avLst/>
            <a:gdLst>
              <a:gd name="connsiteX0" fmla="*/ 1600200 w 1600200"/>
              <a:gd name="connsiteY0" fmla="*/ 0 h 1676400"/>
              <a:gd name="connsiteX1" fmla="*/ 1289050 w 1600200"/>
              <a:gd name="connsiteY1" fmla="*/ 520700 h 1676400"/>
              <a:gd name="connsiteX2" fmla="*/ 641350 w 1600200"/>
              <a:gd name="connsiteY2" fmla="*/ 1295400 h 1676400"/>
              <a:gd name="connsiteX3" fmla="*/ 0 w 1600200"/>
              <a:gd name="connsiteY3" fmla="*/ 1676400 h 16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0200" h="1676400">
                <a:moveTo>
                  <a:pt x="1600200" y="0"/>
                </a:moveTo>
                <a:cubicBezTo>
                  <a:pt x="1524529" y="152400"/>
                  <a:pt x="1448858" y="304800"/>
                  <a:pt x="1289050" y="520700"/>
                </a:cubicBezTo>
                <a:cubicBezTo>
                  <a:pt x="1129242" y="736600"/>
                  <a:pt x="856192" y="1102783"/>
                  <a:pt x="641350" y="1295400"/>
                </a:cubicBezTo>
                <a:cubicBezTo>
                  <a:pt x="426508" y="1488017"/>
                  <a:pt x="0" y="1676400"/>
                  <a:pt x="0" y="1676400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0" name="Freeform 59"/>
          <p:cNvSpPr/>
          <p:nvPr/>
        </p:nvSpPr>
        <p:spPr>
          <a:xfrm>
            <a:off x="5011885" y="2996036"/>
            <a:ext cx="400050" cy="82659"/>
          </a:xfrm>
          <a:custGeom>
            <a:avLst/>
            <a:gdLst>
              <a:gd name="connsiteX0" fmla="*/ 400050 w 400050"/>
              <a:gd name="connsiteY0" fmla="*/ 0 h 82659"/>
              <a:gd name="connsiteX1" fmla="*/ 146050 w 400050"/>
              <a:gd name="connsiteY1" fmla="*/ 82550 h 82659"/>
              <a:gd name="connsiteX2" fmla="*/ 0 w 400050"/>
              <a:gd name="connsiteY2" fmla="*/ 19050 h 82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0050" h="82659">
                <a:moveTo>
                  <a:pt x="400050" y="0"/>
                </a:moveTo>
                <a:cubicBezTo>
                  <a:pt x="306387" y="39687"/>
                  <a:pt x="212725" y="79375"/>
                  <a:pt x="146050" y="82550"/>
                </a:cubicBezTo>
                <a:cubicBezTo>
                  <a:pt x="79375" y="85725"/>
                  <a:pt x="0" y="19050"/>
                  <a:pt x="0" y="19050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1" name="Freeform 60"/>
          <p:cNvSpPr/>
          <p:nvPr/>
        </p:nvSpPr>
        <p:spPr>
          <a:xfrm>
            <a:off x="4857594" y="2998023"/>
            <a:ext cx="214217" cy="557192"/>
          </a:xfrm>
          <a:custGeom>
            <a:avLst/>
            <a:gdLst>
              <a:gd name="connsiteX0" fmla="*/ 0 w 214217"/>
              <a:gd name="connsiteY0" fmla="*/ 557192 h 557192"/>
              <a:gd name="connsiteX1" fmla="*/ 207339 w 214217"/>
              <a:gd name="connsiteY1" fmla="*/ 362823 h 557192"/>
              <a:gd name="connsiteX2" fmla="*/ 168463 w 214217"/>
              <a:gd name="connsiteY2" fmla="*/ 0 h 557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4217" h="557192">
                <a:moveTo>
                  <a:pt x="0" y="557192"/>
                </a:moveTo>
                <a:cubicBezTo>
                  <a:pt x="89631" y="506440"/>
                  <a:pt x="179262" y="455688"/>
                  <a:pt x="207339" y="362823"/>
                </a:cubicBezTo>
                <a:cubicBezTo>
                  <a:pt x="235416" y="269958"/>
                  <a:pt x="168463" y="0"/>
                  <a:pt x="168463" y="0"/>
                </a:cubicBezTo>
              </a:path>
            </a:pathLst>
          </a:cu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5-Point Star 8"/>
          <p:cNvSpPr/>
          <p:nvPr/>
        </p:nvSpPr>
        <p:spPr>
          <a:xfrm>
            <a:off x="4806950" y="2768600"/>
            <a:ext cx="393700" cy="393700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9" name="Oval 98"/>
          <p:cNvSpPr/>
          <p:nvPr/>
        </p:nvSpPr>
        <p:spPr>
          <a:xfrm>
            <a:off x="3733800" y="3149600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3886200" y="2654300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4718050" y="3454400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5327650" y="2876550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1" name="Oval 40"/>
          <p:cNvSpPr/>
          <p:nvPr/>
        </p:nvSpPr>
        <p:spPr>
          <a:xfrm>
            <a:off x="5245100" y="1968500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Oval 41"/>
          <p:cNvSpPr/>
          <p:nvPr/>
        </p:nvSpPr>
        <p:spPr>
          <a:xfrm>
            <a:off x="1162050" y="4546600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3" name="Oval 42"/>
          <p:cNvSpPr/>
          <p:nvPr/>
        </p:nvSpPr>
        <p:spPr>
          <a:xfrm>
            <a:off x="2006600" y="1841500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>
            <a:off x="889000" y="1962150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5" name="Oval 44"/>
          <p:cNvSpPr/>
          <p:nvPr/>
        </p:nvSpPr>
        <p:spPr>
          <a:xfrm>
            <a:off x="4025900" y="2241550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6" name="Oval 45"/>
          <p:cNvSpPr/>
          <p:nvPr/>
        </p:nvSpPr>
        <p:spPr>
          <a:xfrm>
            <a:off x="4064000" y="1314450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5867400" y="1606550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8" name="Oval 47"/>
          <p:cNvSpPr/>
          <p:nvPr/>
        </p:nvSpPr>
        <p:spPr>
          <a:xfrm>
            <a:off x="6546850" y="1212850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9" name="Oval 48"/>
          <p:cNvSpPr/>
          <p:nvPr/>
        </p:nvSpPr>
        <p:spPr>
          <a:xfrm>
            <a:off x="1035050" y="920750"/>
            <a:ext cx="165100" cy="165100"/>
          </a:xfrm>
          <a:prstGeom prst="ellipse">
            <a:avLst/>
          </a:prstGeom>
          <a:solidFill>
            <a:srgbClr val="FF0000"/>
          </a:solidFill>
          <a:ln>
            <a:solidFill>
              <a:srgbClr val="A125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0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3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3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3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3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3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3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3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3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3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1" grpId="0" animBg="1"/>
      <p:bldP spid="96" grpId="0" animBg="1"/>
      <p:bldP spid="97" grpId="0" animBg="1"/>
      <p:bldP spid="98" grpId="0" animBg="1"/>
      <p:bldP spid="37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8333"/>
          </a:xfrm>
          <a:effectLst/>
        </p:spPr>
        <p:txBody>
          <a:bodyPr>
            <a:normAutofit/>
          </a:bodyPr>
          <a:lstStyle/>
          <a:p>
            <a:r>
              <a:rPr lang="en-US" sz="5400" b="1" dirty="0" smtClean="0">
                <a:latin typeface="Arial"/>
                <a:cs typeface="Arial"/>
              </a:rPr>
              <a:t>Stakeholder Priorities</a:t>
            </a:r>
            <a:endParaRPr lang="en-US" sz="5400" b="1" dirty="0">
              <a:latin typeface="Arial"/>
              <a:cs typeface="Ari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8" name="Diagram 7"/>
          <p:cNvGraphicFramePr/>
          <p:nvPr>
            <p:extLst/>
          </p:nvPr>
        </p:nvGraphicFramePr>
        <p:xfrm>
          <a:off x="169333" y="1241779"/>
          <a:ext cx="886177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22111" y="4600225"/>
            <a:ext cx="8128000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  <a:latin typeface="Arial"/>
                <a:cs typeface="Arial"/>
              </a:rPr>
              <a:t>Need integrated understanding of near- and long-term outlook and </a:t>
            </a:r>
            <a:r>
              <a:rPr lang="en-US" b="1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lang="en-US" b="1" dirty="0" smtClean="0">
                <a:solidFill>
                  <a:prstClr val="black"/>
                </a:solidFill>
                <a:latin typeface="Arial"/>
                <a:cs typeface="Arial"/>
              </a:rPr>
              <a:t>isks</a:t>
            </a:r>
            <a:endParaRPr lang="en-US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69334" y="5729112"/>
            <a:ext cx="8861778" cy="874888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cs typeface="Arial"/>
              </a:rPr>
              <a:t>Actionable Water Intelligence</a:t>
            </a:r>
            <a:endParaRPr lang="en-US" sz="32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164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631081"/>
            <a:ext cx="8421687" cy="1362075"/>
          </a:xfrm>
        </p:spPr>
        <p:txBody>
          <a:bodyPr>
            <a:noAutofit/>
          </a:bodyPr>
          <a:lstStyle/>
          <a:p>
            <a:r>
              <a:rPr lang="en-US" dirty="0" smtClean="0">
                <a:latin typeface="Arial"/>
                <a:cs typeface="Arial"/>
              </a:rPr>
              <a:t>WATER PREDICTION (NHD Plus)</a:t>
            </a:r>
            <a:br>
              <a:rPr lang="en-US" dirty="0" smtClean="0">
                <a:latin typeface="Arial"/>
                <a:cs typeface="Arial"/>
              </a:rPr>
            </a:br>
            <a:r>
              <a:rPr lang="en-US" dirty="0" smtClean="0">
                <a:latin typeface="Arial"/>
                <a:cs typeface="Arial"/>
              </a:rPr>
              <a:t>+ </a:t>
            </a:r>
            <a:br>
              <a:rPr lang="en-US" dirty="0" smtClean="0">
                <a:latin typeface="Arial"/>
                <a:cs typeface="Arial"/>
              </a:rPr>
            </a:br>
            <a:r>
              <a:rPr lang="en-US" dirty="0" err="1" smtClean="0">
                <a:latin typeface="Arial"/>
                <a:cs typeface="Arial"/>
              </a:rPr>
              <a:t>GeoINTELLIGENCE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722314" y="3130894"/>
            <a:ext cx="7772400" cy="150018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“Street Level” Water Prediction and</a:t>
            </a:r>
          </a:p>
          <a:p>
            <a:r>
              <a:rPr lang="en-US" sz="2800" dirty="0" smtClean="0"/>
              <a:t>Impact-Based Decision Support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77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National Flood Interoperability Experiment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04214" y="2234153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3600" b="1" dirty="0" smtClean="0">
                <a:solidFill>
                  <a:schemeClr val="tx2">
                    <a:lumMod val="75000"/>
                    <a:lumOff val="25000"/>
                  </a:schemeClr>
                </a:solidFill>
                <a:ea typeface="+mn-ea"/>
                <a:cs typeface="+mn-cs"/>
              </a:rPr>
              <a:t>The Bad News ….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5150" y="3076281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3600" b="1" dirty="0" smtClean="0">
                <a:solidFill>
                  <a:schemeClr val="tx2">
                    <a:lumMod val="75000"/>
                    <a:lumOff val="25000"/>
                  </a:schemeClr>
                </a:solidFill>
                <a:ea typeface="+mn-ea"/>
                <a:cs typeface="+mn-cs"/>
              </a:rPr>
              <a:t>The Good News ….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9949" y="3983674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3600" b="1" dirty="0" smtClean="0">
                <a:solidFill>
                  <a:schemeClr val="tx2">
                    <a:lumMod val="75000"/>
                    <a:lumOff val="25000"/>
                  </a:schemeClr>
                </a:solidFill>
                <a:ea typeface="+mn-ea"/>
                <a:cs typeface="+mn-cs"/>
              </a:rPr>
              <a:t>Where do we go from here?</a:t>
            </a:r>
          </a:p>
        </p:txBody>
      </p:sp>
    </p:spTree>
    <p:extLst>
      <p:ext uri="{BB962C8B-B14F-4D97-AF65-F5344CB8AC3E}">
        <p14:creationId xmlns:p14="http://schemas.microsoft.com/office/powerpoint/2010/main" val="18828815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NationalMajorRiversAHPSpoints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9" r="5481"/>
          <a:stretch/>
        </p:blipFill>
        <p:spPr>
          <a:xfrm>
            <a:off x="-1" y="1011211"/>
            <a:ext cx="9149895" cy="584679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7006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Arial"/>
                <a:cs typeface="Arial"/>
              </a:rPr>
              <a:t>Hydrography, AHPS Forecast Points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378118" y="3797915"/>
            <a:ext cx="2053990" cy="1234998"/>
          </a:xfrm>
          <a:prstGeom prst="rect">
            <a:avLst/>
          </a:prstGeom>
          <a:noFill/>
          <a:ln w="1524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35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semap_FCPts_MajMinRiver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8400"/>
            <a:ext cx="9144000" cy="5042019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38300" y="3632200"/>
            <a:ext cx="1270000" cy="812800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7006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Arial"/>
                <a:cs typeface="Arial"/>
              </a:rPr>
              <a:t>Hydrography, AHPS Forecast Points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39128" y="6159444"/>
            <a:ext cx="994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1000 km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23520" y="6337704"/>
            <a:ext cx="4021535" cy="1175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232702" y="6349004"/>
            <a:ext cx="3911298" cy="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17487" y="5208909"/>
            <a:ext cx="1021133" cy="461665"/>
          </a:xfrm>
          <a:prstGeom prst="rect">
            <a:avLst/>
          </a:prstGeom>
          <a:noFill/>
          <a:effectLst>
            <a:outerShdw blurRad="34925" dist="38100" dir="2700000" algn="tl" rotWithShape="0">
              <a:srgbClr val="000000">
                <a:alpha val="70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ABRFC</a:t>
            </a:r>
            <a:endParaRPr lang="en-US" sz="24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81250" y="2174823"/>
            <a:ext cx="1103637" cy="461665"/>
          </a:xfrm>
          <a:prstGeom prst="rect">
            <a:avLst/>
          </a:prstGeom>
          <a:noFill/>
          <a:effectLst>
            <a:outerShdw blurRad="34925" dist="38100" dir="2700000" algn="tl" rotWithShape="0">
              <a:srgbClr val="000000">
                <a:alpha val="70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MBRFC</a:t>
            </a:r>
            <a:endParaRPr lang="en-US" sz="24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61216" y="5360854"/>
            <a:ext cx="1061258" cy="461665"/>
          </a:xfrm>
          <a:prstGeom prst="rect">
            <a:avLst/>
          </a:prstGeom>
          <a:noFill/>
          <a:effectLst>
            <a:outerShdw blurRad="34925" dist="38100" dir="2700000" algn="tl" rotWithShape="0">
              <a:srgbClr val="000000">
                <a:alpha val="70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LMRFC</a:t>
            </a:r>
            <a:endParaRPr lang="en-US" sz="24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291058" y="1504144"/>
            <a:ext cx="1027745" cy="461665"/>
          </a:xfrm>
          <a:prstGeom prst="rect">
            <a:avLst/>
          </a:prstGeom>
          <a:noFill/>
          <a:effectLst>
            <a:outerShdw blurRad="34925" dist="38100" dir="2700000" algn="tl" rotWithShape="0">
              <a:srgbClr val="000000">
                <a:alpha val="70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NCRFC</a:t>
            </a:r>
            <a:endParaRPr lang="en-US" sz="24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06597" y="3396765"/>
            <a:ext cx="1064414" cy="461665"/>
          </a:xfrm>
          <a:prstGeom prst="rect">
            <a:avLst/>
          </a:prstGeom>
          <a:noFill/>
          <a:effectLst>
            <a:outerShdw blurRad="34925" dist="38100" dir="2700000" algn="tl" rotWithShape="0">
              <a:srgbClr val="000000">
                <a:alpha val="70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OHRFC</a:t>
            </a:r>
            <a:endParaRPr lang="en-US" sz="2400" b="1" dirty="0"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5249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pringfieldMO_EmergencyServices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18"/>
          <a:stretch/>
        </p:blipFill>
        <p:spPr>
          <a:xfrm>
            <a:off x="0" y="1552089"/>
            <a:ext cx="9144000" cy="468460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08449" y="3306710"/>
            <a:ext cx="555625" cy="412750"/>
          </a:xfrm>
          <a:prstGeom prst="rect">
            <a:avLst/>
          </a:prstGeom>
          <a:noFill/>
          <a:ln w="762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2"/>
          <p:cNvSpPr>
            <a:spLocks noGrp="1"/>
          </p:cNvSpPr>
          <p:nvPr>
            <p:ph type="title"/>
          </p:nvPr>
        </p:nvSpPr>
        <p:spPr>
          <a:xfrm>
            <a:off x="0" y="282192"/>
            <a:ext cx="9144000" cy="770068"/>
          </a:xfrm>
        </p:spPr>
        <p:txBody>
          <a:bodyPr>
            <a:normAutofit fontScale="90000"/>
          </a:bodyPr>
          <a:lstStyle/>
          <a:p>
            <a:r>
              <a:rPr lang="en-US" sz="2700" b="1" dirty="0" smtClean="0">
                <a:latin typeface="Arial"/>
                <a:cs typeface="Arial"/>
              </a:rPr>
              <a:t>NATIONAL INFRASTRUCTURE</a:t>
            </a:r>
            <a:r>
              <a:rPr lang="en-US" b="1" dirty="0" smtClean="0">
                <a:latin typeface="Arial"/>
                <a:cs typeface="Arial"/>
              </a:rPr>
              <a:t/>
            </a:r>
            <a:br>
              <a:rPr lang="en-US" b="1" dirty="0" smtClean="0">
                <a:latin typeface="Arial"/>
                <a:cs typeface="Arial"/>
              </a:rPr>
            </a:br>
            <a:r>
              <a:rPr lang="en-US" b="1" dirty="0" smtClean="0">
                <a:latin typeface="Arial"/>
                <a:cs typeface="Arial"/>
              </a:rPr>
              <a:t>Hospitals, EMS &amp; Fire Stations</a:t>
            </a:r>
            <a:br>
              <a:rPr lang="en-US" b="1" dirty="0" smtClean="0">
                <a:latin typeface="Arial"/>
                <a:cs typeface="Arial"/>
              </a:rPr>
            </a:br>
            <a:r>
              <a:rPr lang="en-US" sz="3100" b="1" dirty="0">
                <a:latin typeface="Arial"/>
                <a:cs typeface="Arial"/>
              </a:rPr>
              <a:t>F</a:t>
            </a:r>
            <a:r>
              <a:rPr lang="en-US" sz="3100" b="1" dirty="0" smtClean="0">
                <a:latin typeface="Arial"/>
                <a:cs typeface="Arial"/>
              </a:rPr>
              <a:t>ull Resolution National Hydrography Dataset NHD+</a:t>
            </a:r>
            <a:endParaRPr lang="en-US" sz="3100" b="1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21139" y="5455834"/>
            <a:ext cx="26965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AHPS Forecast Point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</a:rPr>
              <a:t>James River at Galena, MO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2" name="Straight Arrow Connector 11"/>
          <p:cNvCxnSpPr>
            <a:stCxn id="11" idx="1"/>
          </p:cNvCxnSpPr>
          <p:nvPr/>
        </p:nvCxnSpPr>
        <p:spPr>
          <a:xfrm flipH="1">
            <a:off x="3680530" y="5779000"/>
            <a:ext cx="1140609" cy="6060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186164" y="6159444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150 km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23520" y="6337704"/>
            <a:ext cx="4021535" cy="1175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5232702" y="6349004"/>
            <a:ext cx="3911298" cy="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000184" y="2927352"/>
            <a:ext cx="13507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prstClr val="black"/>
                </a:solidFill>
              </a:rPr>
              <a:t>Springfield, MO</a:t>
            </a:r>
            <a:endParaRPr lang="en-US" sz="1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23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SIP DEMO DISPLAY_250mgrid.jpg"/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91000"/>
                    </a14:imgEffect>
                    <a14:imgEffect>
                      <a14:saturation sat="83000"/>
                    </a14:imgEffect>
                    <a14:imgEffect>
                      <a14:brightnessContrast bright="30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12" t="20650" r="7273" b="13747"/>
          <a:stretch/>
        </p:blipFill>
        <p:spPr>
          <a:xfrm>
            <a:off x="0" y="1034429"/>
            <a:ext cx="9144000" cy="540783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-14159" y="1033338"/>
            <a:ext cx="9158159" cy="5407835"/>
            <a:chOff x="-14159" y="1033338"/>
            <a:chExt cx="9158159" cy="5407835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5032140" y="1033338"/>
              <a:ext cx="0" cy="5407835"/>
            </a:xfrm>
            <a:prstGeom prst="line">
              <a:avLst/>
            </a:prstGeom>
            <a:ln w="6350" cmpd="sng">
              <a:solidFill>
                <a:srgbClr val="FFFF00">
                  <a:alpha val="63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6046696" y="1033338"/>
              <a:ext cx="0" cy="5407835"/>
            </a:xfrm>
            <a:prstGeom prst="line">
              <a:avLst/>
            </a:prstGeom>
            <a:ln w="6350" cmpd="sng">
              <a:solidFill>
                <a:srgbClr val="FFFF00">
                  <a:alpha val="63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539418" y="1033338"/>
              <a:ext cx="0" cy="5407835"/>
            </a:xfrm>
            <a:prstGeom prst="line">
              <a:avLst/>
            </a:prstGeom>
            <a:ln w="6350" cmpd="sng">
              <a:solidFill>
                <a:srgbClr val="FFFF00">
                  <a:alpha val="63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6553974" y="1033338"/>
              <a:ext cx="0" cy="5407835"/>
            </a:xfrm>
            <a:prstGeom prst="line">
              <a:avLst/>
            </a:prstGeom>
            <a:ln w="6350" cmpd="sng">
              <a:solidFill>
                <a:srgbClr val="FFFF00">
                  <a:alpha val="63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7061252" y="1033338"/>
              <a:ext cx="0" cy="5407835"/>
            </a:xfrm>
            <a:prstGeom prst="line">
              <a:avLst/>
            </a:prstGeom>
            <a:ln w="6350" cmpd="sng">
              <a:solidFill>
                <a:srgbClr val="FFFF00">
                  <a:alpha val="63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7568530" y="1033338"/>
              <a:ext cx="0" cy="5407835"/>
            </a:xfrm>
            <a:prstGeom prst="line">
              <a:avLst/>
            </a:prstGeom>
            <a:ln w="6350" cmpd="sng">
              <a:solidFill>
                <a:srgbClr val="FFFF00">
                  <a:alpha val="63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8075808" y="1033338"/>
              <a:ext cx="0" cy="5407835"/>
            </a:xfrm>
            <a:prstGeom prst="line">
              <a:avLst/>
            </a:prstGeom>
            <a:ln w="6350" cmpd="sng">
              <a:solidFill>
                <a:srgbClr val="FFFF00">
                  <a:alpha val="63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8583086" y="1033338"/>
              <a:ext cx="0" cy="5407835"/>
            </a:xfrm>
            <a:prstGeom prst="line">
              <a:avLst/>
            </a:prstGeom>
            <a:ln w="6350" cmpd="sng">
              <a:solidFill>
                <a:srgbClr val="FFFF00">
                  <a:alpha val="63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9090371" y="1033338"/>
              <a:ext cx="0" cy="5407835"/>
            </a:xfrm>
            <a:prstGeom prst="line">
              <a:avLst/>
            </a:prstGeom>
            <a:ln w="6350" cmpd="sng">
              <a:solidFill>
                <a:srgbClr val="FFFF00">
                  <a:alpha val="63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466638" y="1033338"/>
              <a:ext cx="0" cy="5407835"/>
            </a:xfrm>
            <a:prstGeom prst="line">
              <a:avLst/>
            </a:prstGeom>
            <a:ln w="6350" cmpd="sng">
              <a:solidFill>
                <a:srgbClr val="FFFF00">
                  <a:alpha val="63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1481194" y="1033338"/>
              <a:ext cx="0" cy="5407835"/>
            </a:xfrm>
            <a:prstGeom prst="line">
              <a:avLst/>
            </a:prstGeom>
            <a:ln w="6350" cmpd="sng">
              <a:solidFill>
                <a:srgbClr val="FFFF00">
                  <a:alpha val="63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973916" y="1033338"/>
              <a:ext cx="0" cy="5407835"/>
            </a:xfrm>
            <a:prstGeom prst="line">
              <a:avLst/>
            </a:prstGeom>
            <a:ln w="6350" cmpd="sng">
              <a:solidFill>
                <a:srgbClr val="FFFF00">
                  <a:alpha val="63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1988472" y="1033338"/>
              <a:ext cx="0" cy="5407835"/>
            </a:xfrm>
            <a:prstGeom prst="line">
              <a:avLst/>
            </a:prstGeom>
            <a:ln w="6350" cmpd="sng">
              <a:solidFill>
                <a:srgbClr val="FFFF00">
                  <a:alpha val="63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2495750" y="1033338"/>
              <a:ext cx="0" cy="5407835"/>
            </a:xfrm>
            <a:prstGeom prst="line">
              <a:avLst/>
            </a:prstGeom>
            <a:ln w="6350" cmpd="sng">
              <a:solidFill>
                <a:srgbClr val="FFFF00">
                  <a:alpha val="63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3003028" y="1033338"/>
              <a:ext cx="0" cy="5407835"/>
            </a:xfrm>
            <a:prstGeom prst="line">
              <a:avLst/>
            </a:prstGeom>
            <a:ln w="6350" cmpd="sng">
              <a:solidFill>
                <a:srgbClr val="FFFF00">
                  <a:alpha val="63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3510306" y="1033338"/>
              <a:ext cx="0" cy="5407835"/>
            </a:xfrm>
            <a:prstGeom prst="line">
              <a:avLst/>
            </a:prstGeom>
            <a:ln w="6350" cmpd="sng">
              <a:solidFill>
                <a:srgbClr val="FFFF00">
                  <a:alpha val="63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4017584" y="1033338"/>
              <a:ext cx="0" cy="5407835"/>
            </a:xfrm>
            <a:prstGeom prst="line">
              <a:avLst/>
            </a:prstGeom>
            <a:ln w="6350" cmpd="sng">
              <a:solidFill>
                <a:srgbClr val="FFFF00">
                  <a:alpha val="63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4524862" y="1033338"/>
              <a:ext cx="0" cy="5407835"/>
            </a:xfrm>
            <a:prstGeom prst="line">
              <a:avLst/>
            </a:prstGeom>
            <a:ln w="6350" cmpd="sng">
              <a:solidFill>
                <a:srgbClr val="FFFF00">
                  <a:alpha val="63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-14159" y="5905409"/>
              <a:ext cx="9144000" cy="0"/>
            </a:xfrm>
            <a:prstGeom prst="line">
              <a:avLst/>
            </a:prstGeom>
            <a:ln w="6350" cmpd="sng">
              <a:solidFill>
                <a:srgbClr val="FFFF00">
                  <a:alpha val="63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0" y="6398254"/>
              <a:ext cx="9144000" cy="0"/>
            </a:xfrm>
            <a:prstGeom prst="line">
              <a:avLst/>
            </a:prstGeom>
            <a:ln w="6350" cmpd="sng">
              <a:solidFill>
                <a:srgbClr val="FFFF00">
                  <a:alpha val="63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>
              <a:off x="-14159" y="5397286"/>
              <a:ext cx="9144000" cy="0"/>
            </a:xfrm>
            <a:prstGeom prst="line">
              <a:avLst/>
            </a:prstGeom>
            <a:ln w="6350" cmpd="sng">
              <a:solidFill>
                <a:srgbClr val="FFFF00">
                  <a:alpha val="63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>
              <a:off x="-14159" y="4889165"/>
              <a:ext cx="9144000" cy="0"/>
            </a:xfrm>
            <a:prstGeom prst="line">
              <a:avLst/>
            </a:prstGeom>
            <a:ln w="6350" cmpd="sng">
              <a:solidFill>
                <a:srgbClr val="FFFF00">
                  <a:alpha val="63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>
              <a:off x="-14159" y="4381044"/>
              <a:ext cx="9144000" cy="0"/>
            </a:xfrm>
            <a:prstGeom prst="line">
              <a:avLst/>
            </a:prstGeom>
            <a:ln w="6350" cmpd="sng">
              <a:solidFill>
                <a:srgbClr val="FFFF00">
                  <a:alpha val="63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-14159" y="3872923"/>
              <a:ext cx="9144000" cy="0"/>
            </a:xfrm>
            <a:prstGeom prst="line">
              <a:avLst/>
            </a:prstGeom>
            <a:ln w="6350" cmpd="sng">
              <a:solidFill>
                <a:srgbClr val="FFFF00">
                  <a:alpha val="63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>
              <a:off x="-14159" y="3364802"/>
              <a:ext cx="9144000" cy="0"/>
            </a:xfrm>
            <a:prstGeom prst="line">
              <a:avLst/>
            </a:prstGeom>
            <a:ln w="6350" cmpd="sng">
              <a:solidFill>
                <a:srgbClr val="FFFF00">
                  <a:alpha val="63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H="1">
              <a:off x="-14159" y="2856681"/>
              <a:ext cx="9144000" cy="0"/>
            </a:xfrm>
            <a:prstGeom prst="line">
              <a:avLst/>
            </a:prstGeom>
            <a:ln w="6350" cmpd="sng">
              <a:solidFill>
                <a:srgbClr val="FFFF00">
                  <a:alpha val="63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>
              <a:off x="-14159" y="2348560"/>
              <a:ext cx="9144000" cy="0"/>
            </a:xfrm>
            <a:prstGeom prst="line">
              <a:avLst/>
            </a:prstGeom>
            <a:ln w="6350" cmpd="sng">
              <a:solidFill>
                <a:srgbClr val="FFFF00">
                  <a:alpha val="63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>
              <a:off x="-14159" y="1840439"/>
              <a:ext cx="9144000" cy="0"/>
            </a:xfrm>
            <a:prstGeom prst="line">
              <a:avLst/>
            </a:prstGeom>
            <a:ln w="6350" cmpd="sng">
              <a:solidFill>
                <a:srgbClr val="FFFF00">
                  <a:alpha val="63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>
              <a:off x="-14159" y="1332318"/>
              <a:ext cx="9144000" cy="0"/>
            </a:xfrm>
            <a:prstGeom prst="line">
              <a:avLst/>
            </a:prstGeom>
            <a:ln w="6350" cmpd="sng">
              <a:solidFill>
                <a:srgbClr val="FFFF00">
                  <a:alpha val="63000"/>
                </a:srgb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70068"/>
          </a:xfrm>
        </p:spPr>
        <p:txBody>
          <a:bodyPr>
            <a:normAutofit fontScale="90000"/>
          </a:bodyPr>
          <a:lstStyle/>
          <a:p>
            <a:r>
              <a:rPr lang="en-US" sz="2700" b="1" dirty="0" smtClean="0">
                <a:latin typeface="Arial"/>
                <a:cs typeface="Arial"/>
              </a:rPr>
              <a:t>NATIONAL INFRASTRUCTURE</a:t>
            </a:r>
            <a:r>
              <a:rPr lang="en-US" b="1" dirty="0" smtClean="0">
                <a:latin typeface="Arial"/>
                <a:cs typeface="Arial"/>
              </a:rPr>
              <a:t/>
            </a:r>
            <a:br>
              <a:rPr lang="en-US" b="1" dirty="0" smtClean="0">
                <a:latin typeface="Arial"/>
                <a:cs typeface="Arial"/>
              </a:rPr>
            </a:br>
            <a:r>
              <a:rPr lang="en-US" b="1" dirty="0" smtClean="0">
                <a:latin typeface="Arial"/>
                <a:cs typeface="Arial"/>
              </a:rPr>
              <a:t>Hospitals, EMS &amp; Fire Stations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174405" y="6429878"/>
            <a:ext cx="760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18 km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43" name="Straight Arrow Connector 42"/>
          <p:cNvCxnSpPr>
            <a:stCxn id="41" idx="1"/>
          </p:cNvCxnSpPr>
          <p:nvPr/>
        </p:nvCxnSpPr>
        <p:spPr>
          <a:xfrm flipH="1" flipV="1">
            <a:off x="23518" y="6608137"/>
            <a:ext cx="4150887" cy="640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4993113" y="6619438"/>
            <a:ext cx="4150887" cy="640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 rot="20227202">
            <a:off x="3457111" y="4456378"/>
            <a:ext cx="1435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  <a:effectLst>
                  <a:outerShdw blurRad="50800" dist="50800" dir="2700000" algn="tl" rotWithShape="0">
                    <a:srgbClr val="000000">
                      <a:alpha val="98000"/>
                    </a:srgbClr>
                  </a:outerShdw>
                </a:effectLst>
              </a:rPr>
              <a:t>Ward Branch</a:t>
            </a:r>
            <a:endParaRPr lang="en-US" b="1" dirty="0">
              <a:solidFill>
                <a:srgbClr val="FFFFFF"/>
              </a:solidFill>
              <a:effectLst>
                <a:outerShdw blurRad="50800" dist="50800" dir="2700000" algn="tl" rotWithShape="0">
                  <a:srgbClr val="000000">
                    <a:alpha val="98000"/>
                  </a:srgbClr>
                </a:outerShdw>
              </a:effectLst>
            </a:endParaRPr>
          </a:p>
        </p:txBody>
      </p:sp>
      <p:sp>
        <p:nvSpPr>
          <p:cNvPr id="46" name="TextBox 45"/>
          <p:cNvSpPr txBox="1"/>
          <p:nvPr/>
        </p:nvSpPr>
        <p:spPr>
          <a:xfrm rot="17388398">
            <a:off x="1798972" y="3679876"/>
            <a:ext cx="1858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  <a:effectLst>
                  <a:outerShdw blurRad="50800" dist="50800" dir="2700000" algn="tl" rotWithShape="0">
                    <a:srgbClr val="000000">
                      <a:alpha val="98000"/>
                    </a:srgbClr>
                  </a:outerShdw>
                </a:effectLst>
              </a:rPr>
              <a:t>Workman Branch</a:t>
            </a:r>
            <a:endParaRPr lang="en-US" b="1" dirty="0">
              <a:solidFill>
                <a:srgbClr val="FFFFFF"/>
              </a:solidFill>
              <a:effectLst>
                <a:outerShdw blurRad="50800" dist="50800" dir="2700000" algn="tl" rotWithShape="0">
                  <a:srgbClr val="000000">
                    <a:alpha val="9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0899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43689" y="0"/>
            <a:ext cx="8229600" cy="770068"/>
          </a:xfrm>
        </p:spPr>
        <p:txBody>
          <a:bodyPr>
            <a:normAutofit fontScale="90000"/>
          </a:bodyPr>
          <a:lstStyle/>
          <a:p>
            <a:r>
              <a:rPr lang="en-US" sz="2700" b="1" dirty="0" smtClean="0">
                <a:latin typeface="Arial"/>
                <a:cs typeface="Arial"/>
              </a:rPr>
              <a:t>NATIONAL INFRASTRUCTURE</a:t>
            </a:r>
            <a:r>
              <a:rPr lang="en-US" b="1" dirty="0" smtClean="0">
                <a:latin typeface="Arial"/>
                <a:cs typeface="Arial"/>
              </a:rPr>
              <a:t/>
            </a:r>
            <a:br>
              <a:rPr lang="en-US" b="1" dirty="0" smtClean="0">
                <a:latin typeface="Arial"/>
                <a:cs typeface="Arial"/>
              </a:rPr>
            </a:br>
            <a:r>
              <a:rPr lang="en-US" b="1" dirty="0" smtClean="0">
                <a:latin typeface="Arial"/>
                <a:cs typeface="Arial"/>
              </a:rPr>
              <a:t>Emergency Services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 descr="NationalPharmacies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8" r="5538"/>
          <a:stretch/>
        </p:blipFill>
        <p:spPr>
          <a:xfrm>
            <a:off x="4552532" y="1043844"/>
            <a:ext cx="4591467" cy="2928141"/>
          </a:xfrm>
          <a:prstGeom prst="rect">
            <a:avLst/>
          </a:prstGeom>
        </p:spPr>
      </p:pic>
      <p:pic>
        <p:nvPicPr>
          <p:cNvPr id="6" name="Picture 5" descr="National Hospitals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7" r="5126"/>
          <a:stretch/>
        </p:blipFill>
        <p:spPr>
          <a:xfrm>
            <a:off x="1122" y="1058200"/>
            <a:ext cx="4577596" cy="28982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99985" y="1000957"/>
            <a:ext cx="18274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HOSPITALS</a:t>
            </a:r>
            <a:endParaRPr lang="en-US" sz="2800" b="1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78338" y="1000957"/>
            <a:ext cx="21852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PHARMACIES</a:t>
            </a:r>
            <a:endParaRPr lang="en-US" sz="2800" b="1" dirty="0">
              <a:solidFill>
                <a:prstClr val="black"/>
              </a:solidFill>
            </a:endParaRPr>
          </a:p>
        </p:txBody>
      </p:sp>
      <p:pic>
        <p:nvPicPr>
          <p:cNvPr id="9" name="Picture 8" descr="NationalEMS.tif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8" r="5354"/>
          <a:stretch/>
        </p:blipFill>
        <p:spPr>
          <a:xfrm>
            <a:off x="1122" y="3945550"/>
            <a:ext cx="4577595" cy="291245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07625" y="3879222"/>
            <a:ext cx="24122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EMS STATIONS</a:t>
            </a:r>
            <a:endParaRPr lang="en-US" sz="2800" b="1" dirty="0">
              <a:solidFill>
                <a:prstClr val="black"/>
              </a:solidFill>
            </a:endParaRPr>
          </a:p>
        </p:txBody>
      </p:sp>
      <p:pic>
        <p:nvPicPr>
          <p:cNvPr id="11" name="Picture 10" descr="NationalFireStations.tif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2" r="5833"/>
          <a:stretch/>
        </p:blipFill>
        <p:spPr>
          <a:xfrm>
            <a:off x="4566756" y="3954277"/>
            <a:ext cx="4563724" cy="291059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775270" y="3879222"/>
            <a:ext cx="23913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</a:rPr>
              <a:t>FIRE STATIONS</a:t>
            </a:r>
            <a:endParaRPr lang="en-US" sz="2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0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ational Electrical Grid.tif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5" r="5535"/>
          <a:stretch/>
        </p:blipFill>
        <p:spPr>
          <a:xfrm>
            <a:off x="0" y="1033118"/>
            <a:ext cx="9144000" cy="583308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2"/>
          <p:cNvSpPr>
            <a:spLocks noGrp="1"/>
          </p:cNvSpPr>
          <p:nvPr>
            <p:ph type="title"/>
          </p:nvPr>
        </p:nvSpPr>
        <p:spPr>
          <a:xfrm>
            <a:off x="443689" y="0"/>
            <a:ext cx="8229600" cy="770068"/>
          </a:xfrm>
        </p:spPr>
        <p:txBody>
          <a:bodyPr>
            <a:normAutofit fontScale="90000"/>
          </a:bodyPr>
          <a:lstStyle/>
          <a:p>
            <a:r>
              <a:rPr lang="en-US" sz="2700" b="1" dirty="0" smtClean="0">
                <a:latin typeface="Arial"/>
                <a:cs typeface="Arial"/>
              </a:rPr>
              <a:t>NATIONAL INFRASTRUCTURE</a:t>
            </a:r>
            <a:r>
              <a:rPr lang="en-US" b="1" dirty="0" smtClean="0">
                <a:latin typeface="Arial"/>
                <a:cs typeface="Arial"/>
              </a:rPr>
              <a:t/>
            </a:r>
            <a:br>
              <a:rPr lang="en-US" b="1" dirty="0" smtClean="0">
                <a:latin typeface="Arial"/>
                <a:cs typeface="Arial"/>
              </a:rPr>
            </a:br>
            <a:r>
              <a:rPr lang="en-US" b="1" dirty="0" smtClean="0">
                <a:latin typeface="Arial"/>
                <a:cs typeface="Arial"/>
              </a:rPr>
              <a:t>Electric Power Grid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262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26538"/>
          </a:xfrm>
        </p:spPr>
        <p:txBody>
          <a:bodyPr>
            <a:normAutofit/>
          </a:bodyPr>
          <a:lstStyle/>
          <a:p>
            <a:r>
              <a:rPr lang="en-US" sz="4800" b="1" dirty="0" smtClean="0">
                <a:latin typeface="Arial"/>
                <a:cs typeface="Arial"/>
              </a:rPr>
              <a:t>NWS Water Prediction</a:t>
            </a:r>
            <a:endParaRPr lang="en-US" sz="4800" b="1" dirty="0">
              <a:latin typeface="Arial"/>
              <a:cs typeface="Arial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4616649" y="910153"/>
            <a:ext cx="4285733" cy="639762"/>
          </a:xfrm>
          <a:solidFill>
            <a:srgbClr val="3366FF"/>
          </a:solidFill>
        </p:spPr>
        <p:txBody>
          <a:bodyPr anchor="ctr"/>
          <a:lstStyle/>
          <a:p>
            <a:pPr algn="ctr"/>
            <a:r>
              <a:rPr lang="en-US" dirty="0" smtClean="0"/>
              <a:t>TOMORROW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201576" y="1549915"/>
            <a:ext cx="4295812" cy="4891036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200" dirty="0" smtClean="0">
                <a:solidFill>
                  <a:srgbClr val="000000"/>
                </a:solidFill>
              </a:rPr>
              <a:t>Approximately 6000 forecast locations at points</a:t>
            </a:r>
          </a:p>
          <a:p>
            <a:pPr>
              <a:lnSpc>
                <a:spcPct val="90000"/>
              </a:lnSpc>
            </a:pPr>
            <a:r>
              <a:rPr lang="en-US" sz="2200" dirty="0" smtClean="0">
                <a:solidFill>
                  <a:srgbClr val="000000"/>
                </a:solidFill>
              </a:rPr>
              <a:t>Driven by large catchment “lumped” modeling</a:t>
            </a:r>
          </a:p>
          <a:p>
            <a:pPr>
              <a:lnSpc>
                <a:spcPct val="90000"/>
              </a:lnSpc>
            </a:pPr>
            <a:r>
              <a:rPr lang="en-US" sz="2200" b="1" dirty="0" smtClean="0">
                <a:solidFill>
                  <a:srgbClr val="000000"/>
                </a:solidFill>
              </a:rPr>
              <a:t>Requires: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Precipitation and Air Temperature (averaged over watershed)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Reservoir Information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River Network Topology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Hydraulic modeling for large channels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Stream Gage Data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General Impacts near Gages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Local servers and storage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213575" y="910153"/>
            <a:ext cx="4284800" cy="639762"/>
          </a:xfrm>
          <a:solidFill>
            <a:srgbClr val="000090"/>
          </a:solidFill>
        </p:spPr>
        <p:txBody>
          <a:bodyPr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TODAY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645025" y="1549914"/>
            <a:ext cx="4294879" cy="5308085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Approximately 2,700,000 forecast stream reaches</a:t>
            </a:r>
          </a:p>
          <a:p>
            <a:r>
              <a:rPr lang="en-US" dirty="0" smtClean="0"/>
              <a:t>Driven by high/hyper resolution Earth System modeling</a:t>
            </a:r>
          </a:p>
          <a:p>
            <a:r>
              <a:rPr lang="en-US" b="1" dirty="0" smtClean="0"/>
              <a:t>Requires:</a:t>
            </a:r>
          </a:p>
          <a:p>
            <a:pPr lvl="1"/>
            <a:r>
              <a:rPr lang="en-US" dirty="0" smtClean="0"/>
              <a:t>Full high-resolution meteorological suite</a:t>
            </a:r>
          </a:p>
          <a:p>
            <a:pPr lvl="1"/>
            <a:r>
              <a:rPr lang="en-US" dirty="0" smtClean="0"/>
              <a:t>Reservoir Information</a:t>
            </a:r>
          </a:p>
          <a:p>
            <a:pPr lvl="1"/>
            <a:r>
              <a:rPr lang="en-US" dirty="0" smtClean="0"/>
              <a:t>Stream Network Topology</a:t>
            </a:r>
          </a:p>
          <a:p>
            <a:pPr lvl="1"/>
            <a:r>
              <a:rPr lang="en-US" dirty="0" smtClean="0"/>
              <a:t>Hydraulic modeling for small channels</a:t>
            </a:r>
          </a:p>
          <a:p>
            <a:pPr lvl="1"/>
            <a:r>
              <a:rPr lang="en-US" dirty="0" smtClean="0"/>
              <a:t>High Resolution Terrain Data</a:t>
            </a:r>
          </a:p>
          <a:p>
            <a:pPr lvl="1"/>
            <a:r>
              <a:rPr lang="en-US" dirty="0" smtClean="0"/>
              <a:t>Land Cover Change Data</a:t>
            </a:r>
          </a:p>
          <a:p>
            <a:pPr lvl="1"/>
            <a:r>
              <a:rPr lang="en-US" dirty="0" smtClean="0"/>
              <a:t>Stream Gage Data (enhanced)</a:t>
            </a:r>
          </a:p>
          <a:p>
            <a:pPr lvl="1"/>
            <a:r>
              <a:rPr lang="en-US" dirty="0" smtClean="0"/>
              <a:t>Reach-based Inundation Mapping and Impacts</a:t>
            </a:r>
          </a:p>
          <a:p>
            <a:pPr lvl="1"/>
            <a:r>
              <a:rPr lang="en-US" dirty="0" smtClean="0"/>
              <a:t>Centralized high-performance computing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87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89"/>
          <p:cNvSpPr/>
          <p:nvPr/>
        </p:nvSpPr>
        <p:spPr>
          <a:xfrm>
            <a:off x="6355762" y="5516829"/>
            <a:ext cx="2653637" cy="119335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sp>
      <p:sp>
        <p:nvSpPr>
          <p:cNvPr id="7" name="Shape 85"/>
          <p:cNvSpPr txBox="1">
            <a:spLocks/>
          </p:cNvSpPr>
          <p:nvPr/>
        </p:nvSpPr>
        <p:spPr>
          <a:xfrm>
            <a:off x="316188" y="1426290"/>
            <a:ext cx="8614859" cy="1919167"/>
          </a:xfrm>
          <a:prstGeom prst="rect">
            <a:avLst/>
          </a:prstGeom>
          <a:noFill/>
          <a:ln>
            <a:noFill/>
          </a:ln>
          <a:effectLst/>
        </p:spPr>
        <p:txBody>
          <a:bodyPr lIns="91425" tIns="45700" rIns="91425" bIns="45700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</a:lstStyle>
          <a:p>
            <a:pPr>
              <a:buClr>
                <a:prstClr val="white"/>
              </a:buClr>
              <a:buSzPct val="25000"/>
            </a:pPr>
            <a:r>
              <a:rPr lang="en-US" sz="4800" b="1" dirty="0" smtClean="0">
                <a:solidFill>
                  <a:prstClr val="black"/>
                </a:solidFill>
              </a:rPr>
              <a:t>Transforming the </a:t>
            </a:r>
          </a:p>
          <a:p>
            <a:pPr>
              <a:buClr>
                <a:prstClr val="white"/>
              </a:buClr>
              <a:buSzPct val="25000"/>
            </a:pPr>
            <a:r>
              <a:rPr lang="en-US" sz="4800" b="1" dirty="0" smtClean="0">
                <a:solidFill>
                  <a:prstClr val="black"/>
                </a:solidFill>
              </a:rPr>
              <a:t>National Weather Service’s </a:t>
            </a:r>
            <a:r>
              <a:rPr lang="en-US" sz="4800" b="1" dirty="0" smtClean="0">
                <a:solidFill>
                  <a:srgbClr val="0052CB"/>
                </a:solidFill>
              </a:rPr>
              <a:t>Water Services</a:t>
            </a:r>
            <a:endParaRPr lang="en-US" sz="4800" b="1" dirty="0">
              <a:solidFill>
                <a:srgbClr val="0052CB"/>
              </a:solidFill>
              <a:ea typeface="Arial Narrow"/>
              <a:sym typeface="Arial Narrow"/>
            </a:endParaRPr>
          </a:p>
        </p:txBody>
      </p:sp>
      <p:sp>
        <p:nvSpPr>
          <p:cNvPr id="8" name="Shape 86"/>
          <p:cNvSpPr txBox="1">
            <a:spLocks/>
          </p:cNvSpPr>
          <p:nvPr/>
        </p:nvSpPr>
        <p:spPr>
          <a:xfrm>
            <a:off x="355174" y="3971979"/>
            <a:ext cx="8788825" cy="1676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9pPr>
          </a:lstStyle>
          <a:p>
            <a:pPr>
              <a:buClr>
                <a:srgbClr val="D99593"/>
              </a:buClr>
              <a:buSzPct val="25000"/>
              <a:buFont typeface="Arial Narrow"/>
              <a:buNone/>
            </a:pPr>
            <a:r>
              <a:rPr lang="en-US" sz="2800" b="1" dirty="0" smtClean="0">
                <a:solidFill>
                  <a:prstClr val="black"/>
                </a:solidFill>
                <a:ea typeface="Arial Narrow"/>
                <a:sym typeface="Arial Narrow"/>
              </a:rPr>
              <a:t>Edward Clark</a:t>
            </a:r>
          </a:p>
          <a:p>
            <a:pPr>
              <a:spcBef>
                <a:spcPts val="640"/>
              </a:spcBef>
              <a:buClr>
                <a:srgbClr val="D99593"/>
              </a:buClr>
              <a:buSzPct val="25000"/>
              <a:buFont typeface="Arial Narrow"/>
              <a:buNone/>
            </a:pPr>
            <a:r>
              <a:rPr lang="en-US" sz="2000" b="1" i="1" dirty="0" smtClean="0">
                <a:solidFill>
                  <a:prstClr val="black"/>
                </a:solidFill>
                <a:ea typeface="Arial Narrow"/>
                <a:sym typeface="Arial Narrow"/>
              </a:rPr>
              <a:t>National Weather Service, NOAA</a:t>
            </a:r>
            <a:endParaRPr lang="en-US" sz="2000" b="1" i="1" dirty="0">
              <a:solidFill>
                <a:prstClr val="black"/>
              </a:solidFill>
              <a:ea typeface="Arial Narrow"/>
              <a:sym typeface="Arial Narrow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5174" y="5905568"/>
            <a:ext cx="39304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D99593"/>
              </a:buClr>
              <a:buSzPct val="25000"/>
              <a:buFont typeface="Arial Narrow"/>
              <a:buNone/>
            </a:pPr>
            <a:r>
              <a:rPr lang="en-US" sz="2400" b="1" dirty="0" smtClean="0">
                <a:solidFill>
                  <a:srgbClr val="FF0000"/>
                </a:solidFill>
                <a:ea typeface="Arial Narrow"/>
                <a:sym typeface="Arial Narrow"/>
              </a:rPr>
              <a:t>End of Slides by Edward Clark</a:t>
            </a:r>
            <a:endParaRPr lang="en-US" sz="2400" b="1" dirty="0">
              <a:solidFill>
                <a:srgbClr val="FF0000"/>
              </a:solidFill>
              <a:ea typeface="Arial Narrow"/>
              <a:sym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214621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President’s Climate Data Initiative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346980"/>
            <a:ext cx="7689850" cy="45387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74476" y="5974834"/>
            <a:ext cx="6998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John </a:t>
            </a:r>
            <a:r>
              <a:rPr lang="en-US" dirty="0" err="1" smtClean="0">
                <a:solidFill>
                  <a:prstClr val="black"/>
                </a:solidFill>
              </a:rPr>
              <a:t>Podesta</a:t>
            </a:r>
            <a:r>
              <a:rPr lang="en-US" dirty="0" smtClean="0">
                <a:solidFill>
                  <a:prstClr val="black"/>
                </a:solidFill>
              </a:rPr>
              <a:t>, Counsellor to the President, White House, March 19, 2014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50775" y="6433235"/>
            <a:ext cx="74424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hlinkClick r:id="rId3"/>
              </a:rPr>
              <a:t>https://</a:t>
            </a:r>
            <a:r>
              <a:rPr lang="en-US" dirty="0" smtClean="0">
                <a:solidFill>
                  <a:prstClr val="black"/>
                </a:solidFill>
                <a:hlinkClick r:id="rId3"/>
              </a:rPr>
              <a:t>www.youtube.com/watch?v=pfe5oRdsCp0&amp;feature=youtu.be&amp;t=7s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9409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>Open Water Data Initiative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284133" y="1203891"/>
            <a:ext cx="3583017" cy="4259717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Subcommittee on Spatial Water Data leads this effort</a:t>
            </a:r>
          </a:p>
          <a:p>
            <a:r>
              <a:rPr lang="en-US" dirty="0" smtClean="0"/>
              <a:t>This reports to both FGDC and ACWI</a:t>
            </a:r>
          </a:p>
          <a:p>
            <a:r>
              <a:rPr lang="en-US" dirty="0" smtClean="0"/>
              <a:t>Sponsoring a series of “experiments” with water information services</a:t>
            </a:r>
          </a:p>
          <a:p>
            <a:r>
              <a:rPr lang="en-US" dirty="0" smtClean="0"/>
              <a:t>National Flood Interoperability Experiment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245" y="1662113"/>
            <a:ext cx="2149475" cy="296703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5637" y="5786438"/>
            <a:ext cx="4903859" cy="4111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5346" y="4902994"/>
            <a:ext cx="2724150" cy="70485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8" name="Bent Arrow 7"/>
          <p:cNvSpPr/>
          <p:nvPr/>
        </p:nvSpPr>
        <p:spPr>
          <a:xfrm rot="5400000">
            <a:off x="6578600" y="3302000"/>
            <a:ext cx="1295400" cy="1358900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90815" y="2872085"/>
            <a:ext cx="835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Chair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64525" y="1764506"/>
            <a:ext cx="27531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Anne Castle, </a:t>
            </a:r>
            <a:r>
              <a:rPr lang="en-US" dirty="0" smtClean="0">
                <a:solidFill>
                  <a:prstClr val="black"/>
                </a:solidFill>
              </a:rPr>
              <a:t>Former </a:t>
            </a:r>
            <a:r>
              <a:rPr lang="en-US" dirty="0" err="1" smtClean="0">
                <a:solidFill>
                  <a:prstClr val="black"/>
                </a:solidFill>
              </a:rPr>
              <a:t>Asst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>
                <a:solidFill>
                  <a:prstClr val="black"/>
                </a:solidFill>
              </a:rPr>
              <a:t>Secretary for Water and Science, </a:t>
            </a:r>
            <a:r>
              <a:rPr lang="en-US" dirty="0" err="1">
                <a:solidFill>
                  <a:prstClr val="black"/>
                </a:solidFill>
              </a:rPr>
              <a:t>Dept</a:t>
            </a:r>
            <a:r>
              <a:rPr lang="en-US" dirty="0">
                <a:solidFill>
                  <a:prstClr val="black"/>
                </a:solidFill>
              </a:rPr>
              <a:t> of Interior</a:t>
            </a:r>
          </a:p>
        </p:txBody>
      </p:sp>
    </p:spTree>
    <p:extLst>
      <p:ext uri="{BB962C8B-B14F-4D97-AF65-F5344CB8AC3E}">
        <p14:creationId xmlns:p14="http://schemas.microsoft.com/office/powerpoint/2010/main" val="39585600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National Flood Interoperability Experiment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04214" y="2234153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3600" b="1" dirty="0" smtClean="0">
                <a:solidFill>
                  <a:schemeClr val="tx2">
                    <a:lumMod val="75000"/>
                    <a:lumOff val="25000"/>
                  </a:schemeClr>
                </a:solidFill>
                <a:ea typeface="+mn-ea"/>
                <a:cs typeface="+mn-cs"/>
              </a:rPr>
              <a:t>The Bad News ….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5150" y="3076281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3600" b="1" dirty="0" smtClean="0">
                <a:solidFill>
                  <a:schemeClr val="tx2">
                    <a:lumMod val="75000"/>
                    <a:lumOff val="25000"/>
                  </a:schemeClr>
                </a:solidFill>
                <a:ea typeface="+mn-ea"/>
                <a:cs typeface="+mn-cs"/>
              </a:rPr>
              <a:t>The Good News ….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9949" y="3983674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3600" b="1" dirty="0" smtClean="0">
                <a:solidFill>
                  <a:schemeClr val="tx2">
                    <a:lumMod val="75000"/>
                    <a:lumOff val="25000"/>
                  </a:schemeClr>
                </a:solidFill>
                <a:ea typeface="+mn-ea"/>
                <a:cs typeface="+mn-cs"/>
              </a:rPr>
              <a:t>Where do we go from here?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1743959" y="1880647"/>
            <a:ext cx="4600280" cy="810706"/>
          </a:xfrm>
          <a:prstGeom prst="rect">
            <a:avLst/>
          </a:prstGeom>
          <a:noFill/>
          <a:ln w="28575">
            <a:solidFill>
              <a:schemeClr val="tx2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269495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Observation – In Situ</a:t>
            </a:r>
            <a:endParaRPr lang="en-US" dirty="0"/>
          </a:p>
        </p:txBody>
      </p:sp>
      <p:pic>
        <p:nvPicPr>
          <p:cNvPr id="5" name="Picture 4" descr="rain-gauge-platform-40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5" r="945"/>
          <a:stretch/>
        </p:blipFill>
        <p:spPr bwMode="auto">
          <a:xfrm>
            <a:off x="3131740" y="1926719"/>
            <a:ext cx="2880522" cy="1956816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</p:spPr>
      </p:pic>
      <p:pic>
        <p:nvPicPr>
          <p:cNvPr id="11" name="Picture 15" descr="VAIRA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7481" y="4416426"/>
            <a:ext cx="2869039" cy="1956816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</p:spPr>
      </p:pic>
      <p:pic>
        <p:nvPicPr>
          <p:cNvPr id="14" name="Picture 6" descr="tdr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835" t="22540" b="8125"/>
          <a:stretch/>
        </p:blipFill>
        <p:spPr bwMode="auto">
          <a:xfrm>
            <a:off x="6374445" y="1926719"/>
            <a:ext cx="2050801" cy="1956816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8129" y="4416426"/>
            <a:ext cx="1609344" cy="1944624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</p:spPr>
      </p:pic>
      <p:pic>
        <p:nvPicPr>
          <p:cNvPr id="20" name="Picture 5" descr="Contaminants biologists monitoring water quality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210"/>
          <a:stretch>
            <a:fillRect/>
          </a:stretch>
        </p:blipFill>
        <p:spPr bwMode="auto">
          <a:xfrm>
            <a:off x="1130415" y="4416426"/>
            <a:ext cx="1600200" cy="1957387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685799" y="1569087"/>
            <a:ext cx="2063720" cy="307777"/>
          </a:xfrm>
          <a:prstGeom prst="rect">
            <a:avLst/>
          </a:prstGeom>
          <a:noFill/>
        </p:spPr>
        <p:txBody>
          <a:bodyPr wrap="square" lIns="0" tIns="45720" rIns="0" bIns="45720" rtlCol="0">
            <a:noAutofit/>
          </a:bodyPr>
          <a:lstStyle>
            <a:defPPr>
              <a:defRPr lang="en-US"/>
            </a:defPPr>
            <a:lvl1pPr algn="ctr" defTabSz="457200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Water Quantity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747785" y="1563832"/>
            <a:ext cx="1648431" cy="307777"/>
          </a:xfrm>
          <a:prstGeom prst="rect">
            <a:avLst/>
          </a:prstGeom>
          <a:noFill/>
        </p:spPr>
        <p:txBody>
          <a:bodyPr wrap="square" lIns="0" tIns="45720" rIns="0" bIns="45720" rtlCol="0">
            <a:noAutofit/>
          </a:bodyPr>
          <a:lstStyle>
            <a:defPPr>
              <a:defRPr lang="en-US"/>
            </a:defPPr>
            <a:lvl1pPr algn="ctr" defTabSz="457200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Rainfall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349786" y="1563832"/>
            <a:ext cx="2095003" cy="307777"/>
          </a:xfrm>
          <a:prstGeom prst="rect">
            <a:avLst/>
          </a:prstGeom>
          <a:noFill/>
        </p:spPr>
        <p:txBody>
          <a:bodyPr wrap="square" lIns="0" tIns="45720" rIns="0" bIns="45720" rtlCol="0">
            <a:noAutofit/>
          </a:bodyPr>
          <a:lstStyle>
            <a:defPPr>
              <a:defRPr lang="en-US"/>
            </a:defPPr>
            <a:lvl1pPr algn="ctr" defTabSz="457200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Soil Water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122002" y="4072495"/>
            <a:ext cx="1615188" cy="307777"/>
          </a:xfrm>
          <a:prstGeom prst="rect">
            <a:avLst/>
          </a:prstGeom>
          <a:noFill/>
        </p:spPr>
        <p:txBody>
          <a:bodyPr wrap="square" lIns="0" tIns="45720" rIns="0" bIns="45720" rtlCol="0">
            <a:noAutofit/>
          </a:bodyPr>
          <a:lstStyle>
            <a:defPPr>
              <a:defRPr lang="en-US"/>
            </a:defPPr>
            <a:lvl1pPr algn="ctr" defTabSz="457200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Water Quality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769029" y="4072495"/>
            <a:ext cx="1648431" cy="307777"/>
          </a:xfrm>
          <a:prstGeom prst="rect">
            <a:avLst/>
          </a:prstGeom>
          <a:noFill/>
        </p:spPr>
        <p:txBody>
          <a:bodyPr wrap="square" lIns="0" tIns="45720" rIns="0" bIns="45720" rtlCol="0">
            <a:noAutofit/>
          </a:bodyPr>
          <a:lstStyle>
            <a:defPPr>
              <a:defRPr lang="en-US"/>
            </a:defPPr>
            <a:lvl1pPr algn="ctr" defTabSz="457200">
              <a:defRPr sz="1400" b="1">
                <a:solidFill>
                  <a:schemeClr val="bg1"/>
                </a:solidFill>
              </a:defRPr>
            </a:lvl1pPr>
          </a:lstStyle>
          <a:p>
            <a:r>
              <a:rPr lang="en-US" dirty="0">
                <a:solidFill>
                  <a:prstClr val="white"/>
                </a:solidFill>
              </a:rPr>
              <a:t>Meteorology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368586" y="4072495"/>
            <a:ext cx="1648431" cy="323922"/>
          </a:xfrm>
          <a:prstGeom prst="rect">
            <a:avLst/>
          </a:prstGeom>
          <a:noFill/>
        </p:spPr>
        <p:txBody>
          <a:bodyPr wrap="square" lIns="0" tIns="45720" rIns="0" bIns="45720" rtlCol="0">
            <a:noAutofit/>
          </a:bodyPr>
          <a:lstStyle/>
          <a:p>
            <a:pPr algn="ctr" defTabSz="457200"/>
            <a:r>
              <a:rPr lang="en-US" sz="1400" b="1" dirty="0">
                <a:solidFill>
                  <a:prstClr val="white"/>
                </a:solidFill>
              </a:rPr>
              <a:t>Groundwater</a:t>
            </a:r>
          </a:p>
        </p:txBody>
      </p:sp>
      <p:pic>
        <p:nvPicPr>
          <p:cNvPr id="17" name="Picture 8" descr="TCO Sept 2010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4" r="23108"/>
          <a:stretch/>
        </p:blipFill>
        <p:spPr bwMode="auto">
          <a:xfrm>
            <a:off x="685800" y="1926719"/>
            <a:ext cx="2051389" cy="1956816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664507" y="1084951"/>
            <a:ext cx="5814986" cy="34521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/>
        </p:spPr>
        <p:txBody>
          <a:bodyPr wrap="none" lIns="0" tIns="45720" rIns="0" bIns="45720" rtlCol="0" anchor="b">
            <a:noAutofit/>
          </a:bodyPr>
          <a:lstStyle/>
          <a:p>
            <a:pPr marL="690563" algn="ctr" eaLnBrk="0" hangingPunct="0"/>
            <a:r>
              <a:rPr lang="en-US" dirty="0" smtClean="0">
                <a:solidFill>
                  <a:prstClr val="black"/>
                </a:solidFill>
              </a:rPr>
              <a:t>Time series data at point locations</a:t>
            </a:r>
          </a:p>
        </p:txBody>
      </p:sp>
    </p:spTree>
    <p:extLst>
      <p:ext uri="{BB962C8B-B14F-4D97-AF65-F5344CB8AC3E}">
        <p14:creationId xmlns:p14="http://schemas.microsoft.com/office/powerpoint/2010/main" val="2562180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 bwMode="auto">
          <a:xfrm>
            <a:off x="0" y="473021"/>
            <a:ext cx="9144000" cy="2267912"/>
          </a:xfrm>
          <a:prstGeom prst="rect">
            <a:avLst/>
          </a:prstGeom>
          <a:solidFill>
            <a:schemeClr val="bg1"/>
          </a:solidFill>
          <a:ln w="19050" cmpd="sng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34" name="Rectangle 33"/>
          <p:cNvSpPr/>
          <p:nvPr/>
        </p:nvSpPr>
        <p:spPr bwMode="auto">
          <a:xfrm>
            <a:off x="0" y="5721615"/>
            <a:ext cx="9144000" cy="1137550"/>
          </a:xfrm>
          <a:prstGeom prst="rect">
            <a:avLst/>
          </a:prstGeom>
          <a:solidFill>
            <a:schemeClr val="tx2">
              <a:alpha val="60000"/>
            </a:schemeClr>
          </a:solidFill>
          <a:ln w="19050" cmpd="sng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0" y="304548"/>
            <a:ext cx="9144000" cy="1019772"/>
            <a:chOff x="0" y="285109"/>
            <a:chExt cx="9144000" cy="1019772"/>
          </a:xfrm>
        </p:grpSpPr>
        <p:pic>
          <p:nvPicPr>
            <p:cNvPr id="25" name="Picture 24" descr="masthead2 2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13" t="17110" r="2345" b="7310"/>
            <a:stretch/>
          </p:blipFill>
          <p:spPr>
            <a:xfrm>
              <a:off x="0" y="454019"/>
              <a:ext cx="9144000" cy="763279"/>
            </a:xfrm>
            <a:prstGeom prst="rect">
              <a:avLst/>
            </a:prstGeom>
          </p:spPr>
        </p:pic>
        <p:pic>
          <p:nvPicPr>
            <p:cNvPr id="19" name="Picture 18" descr="cuahsi-gwp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35" y="285109"/>
              <a:ext cx="1035788" cy="1019772"/>
            </a:xfrm>
            <a:prstGeom prst="rect">
              <a:avLst/>
            </a:prstGeom>
          </p:spPr>
        </p:pic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842" y="1300783"/>
            <a:ext cx="2344116" cy="1342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5"/>
          <p:cNvSpPr txBox="1"/>
          <p:nvPr/>
        </p:nvSpPr>
        <p:spPr>
          <a:xfrm>
            <a:off x="7377357" y="863824"/>
            <a:ext cx="1077669" cy="261610"/>
          </a:xfrm>
          <a:prstGeom prst="rect">
            <a:avLst/>
          </a:prstGeom>
          <a:noFill/>
        </p:spPr>
        <p:txBody>
          <a:bodyPr wrap="none" l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 smtClean="0">
                <a:solidFill>
                  <a:prstClr val="black"/>
                </a:solidFill>
                <a:hlinkClick r:id="rId5"/>
              </a:rPr>
              <a:t>www.cuahsi.org</a:t>
            </a:r>
            <a:r>
              <a:rPr lang="en-US" sz="1400" dirty="0" smtClean="0">
                <a:solidFill>
                  <a:prstClr val="black"/>
                </a:solidFill>
              </a:rPr>
              <a:t> 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41819" y="565879"/>
            <a:ext cx="3013206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0" rIns="0" bIns="0" rtlCol="0">
            <a:spAutoFit/>
          </a:bodyPr>
          <a:lstStyle/>
          <a:p>
            <a:pPr algn="r" eaLnBrk="0" hangingPunct="0"/>
            <a:r>
              <a:rPr lang="en-US" sz="1200" dirty="0" smtClean="0">
                <a:solidFill>
                  <a:srgbClr val="FFFFFF"/>
                </a:solidFill>
              </a:rPr>
              <a:t>Consortium of Universities for the Advancement of Hydrologic Science, Inc.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1615653" y="1482787"/>
            <a:ext cx="4486633" cy="1135339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smtClean="0">
                <a:solidFill>
                  <a:srgbClr val="336799"/>
                </a:solidFill>
              </a:rPr>
              <a:t>CUAHSI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smtClean="0"/>
              <a:t>A consortium representing 125 US universities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 smtClean="0"/>
              <a:t>Dr. Richard Hooper, President and CEO</a:t>
            </a:r>
            <a:br>
              <a:rPr lang="en-US" sz="1600" dirty="0" smtClean="0"/>
            </a:br>
            <a:endParaRPr lang="en-US" sz="1600" dirty="0" smtClean="0"/>
          </a:p>
        </p:txBody>
      </p:sp>
      <p:sp>
        <p:nvSpPr>
          <p:cNvPr id="15" name="Rectangle 14"/>
          <p:cNvSpPr/>
          <p:nvPr/>
        </p:nvSpPr>
        <p:spPr bwMode="auto">
          <a:xfrm>
            <a:off x="0" y="2704847"/>
            <a:ext cx="9144000" cy="30175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9050" cmpd="sng"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pic>
        <p:nvPicPr>
          <p:cNvPr id="8" name="Picture 3" descr="Figure 5.1.  Conceptualization of the Water Cycle (Schematic view)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23019" y="2704846"/>
            <a:ext cx="3838698" cy="3017520"/>
          </a:xfrm>
          <a:noFill/>
          <a:ln w="19050" cmpd="sng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902754" y="6039121"/>
            <a:ext cx="5552271" cy="360091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/>
          <a:p>
            <a:pPr algn="r" eaLnBrk="0" hangingPunct="0"/>
            <a:r>
              <a:rPr lang="en-US" b="1" dirty="0" smtClean="0">
                <a:solidFill>
                  <a:srgbClr val="5EB4E6">
                    <a:lumMod val="20000"/>
                    <a:lumOff val="80000"/>
                  </a:srgbClr>
                </a:solidFill>
              </a:rPr>
              <a:t>Building an academic prototype system</a:t>
            </a:r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1615653" y="2911408"/>
            <a:ext cx="3081885" cy="269357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3736" marR="0" indent="-173736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1200"/>
              </a:spcAft>
              <a:buClrTx/>
              <a:buSzPct val="80000"/>
              <a:buFont typeface="Arial"/>
              <a:buChar char="•"/>
              <a:tabLst/>
              <a:defRPr lang="en-US" sz="2600" b="0" i="0" kern="1200">
                <a:solidFill>
                  <a:schemeClr val="tx1"/>
                </a:solidFill>
                <a:latin typeface="+mn-lt"/>
                <a:ea typeface="+mn-ea"/>
                <a:cs typeface="Avenir LT Std 55 Roman"/>
              </a:defRPr>
            </a:lvl1pPr>
            <a:lvl2pPr marL="173038" indent="-173038" algn="l" defTabSz="457200" rtl="0" eaLnBrk="1" latinLnBrk="0" hangingPunct="1">
              <a:lnSpc>
                <a:spcPts val="22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22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2pPr>
            <a:lvl3pPr marL="401638" indent="-173038" algn="l" defTabSz="457200" rtl="0" eaLnBrk="1" latinLnBrk="0" hangingPunct="1">
              <a:lnSpc>
                <a:spcPts val="2700"/>
              </a:lnSpc>
              <a:spcBef>
                <a:spcPts val="0"/>
              </a:spcBef>
              <a:spcAft>
                <a:spcPts val="12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2400" b="0" i="0" kern="1200">
                <a:solidFill>
                  <a:schemeClr val="tx1"/>
                </a:solidFill>
                <a:latin typeface="+mn-lt"/>
                <a:ea typeface="+mn-ea"/>
                <a:cs typeface="Avenir LT Std 65 Medium"/>
              </a:defRPr>
            </a:lvl3pPr>
            <a:lvl4pPr marL="742950" indent="-173038" algn="l" defTabSz="457200" rtl="0" eaLnBrk="1" latinLnBrk="0" hangingPunct="1">
              <a:lnSpc>
                <a:spcPts val="18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8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4pPr>
            <a:lvl5pPr marL="1082675" indent="-176213" algn="l" defTabSz="457200" rtl="0" eaLnBrk="1" latinLnBrk="0" hangingPunct="1">
              <a:lnSpc>
                <a:spcPts val="1900"/>
              </a:lnSpc>
              <a:spcBef>
                <a:spcPts val="0"/>
              </a:spcBef>
              <a:spcAft>
                <a:spcPts val="600"/>
              </a:spcAft>
              <a:buClr>
                <a:schemeClr val="tx1">
                  <a:lumMod val="65000"/>
                </a:schemeClr>
              </a:buClr>
              <a:buSzPct val="80000"/>
              <a:buFont typeface="Lucida Grande"/>
              <a:buChar char="-"/>
              <a:defRPr sz="1600" b="0" i="0" kern="1200">
                <a:solidFill>
                  <a:schemeClr val="tx1"/>
                </a:solidFill>
                <a:latin typeface="Avenir LT Std 55 Roman"/>
                <a:ea typeface="+mn-ea"/>
                <a:cs typeface="Avenir LT Std 55 Roman"/>
              </a:defRPr>
            </a:lvl5pPr>
            <a:lvl6pPr marL="1773238" indent="-177800" algn="l" defTabSz="401638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tabLst>
                <a:tab pos="1484313" algn="l"/>
              </a:tabLst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6pPr>
            <a:lvl7pPr marL="2062163" indent="-1762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7pPr>
            <a:lvl8pPr marL="2286000" indent="-173038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8pPr>
            <a:lvl9pPr marL="2452688" indent="-163513" algn="l" defTabSz="457200" rtl="0" eaLnBrk="1" latinLnBrk="0" hangingPunct="1">
              <a:lnSpc>
                <a:spcPts val="1700"/>
              </a:lnSpc>
              <a:spcBef>
                <a:spcPts val="300"/>
              </a:spcBef>
              <a:spcAft>
                <a:spcPts val="300"/>
              </a:spcAft>
              <a:buSzPct val="80000"/>
              <a:buFont typeface="Lucida Grande"/>
              <a:buChar char="-"/>
              <a:defRPr sz="1400" b="1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9pPr>
          </a:lstStyle>
          <a:p>
            <a:pPr marL="0" indent="0">
              <a:buFont typeface="Arial"/>
              <a:buNone/>
            </a:pPr>
            <a:r>
              <a:rPr sz="15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Supported by the </a:t>
            </a:r>
            <a:r>
              <a:rPr sz="1500" b="1" dirty="0" smtClean="0">
                <a:solidFill>
                  <a:srgbClr val="ED982D">
                    <a:lumMod val="75000"/>
                  </a:srgbClr>
                </a:solidFill>
              </a:rPr>
              <a:t>National Science Foundation</a:t>
            </a:r>
            <a:r>
              <a:rPr sz="15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 Earth Science Division</a:t>
            </a:r>
          </a:p>
          <a:p>
            <a:pPr marL="0" indent="0">
              <a:buFont typeface="Arial"/>
              <a:buNone/>
            </a:pPr>
            <a:r>
              <a:rPr sz="15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Advances </a:t>
            </a:r>
            <a:r>
              <a:rPr sz="1500" b="1" dirty="0" smtClean="0">
                <a:solidFill>
                  <a:srgbClr val="C37411"/>
                </a:solidFill>
              </a:rPr>
              <a:t>hydrologic science </a:t>
            </a:r>
            <a:r>
              <a:rPr sz="15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in nation’s universities</a:t>
            </a:r>
          </a:p>
          <a:p>
            <a:pPr marL="0" indent="0">
              <a:buFont typeface="Arial"/>
              <a:buNone/>
            </a:pPr>
            <a:r>
              <a:rPr sz="15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Includes a </a:t>
            </a:r>
            <a:r>
              <a:rPr sz="1500" b="1" dirty="0" smtClean="0">
                <a:solidFill>
                  <a:srgbClr val="C37411"/>
                </a:solidFill>
              </a:rPr>
              <a:t>Hydrologic Information System </a:t>
            </a:r>
            <a:r>
              <a:rPr sz="15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project</a:t>
            </a:r>
          </a:p>
          <a:p>
            <a:pPr marL="0" indent="0">
              <a:buFont typeface="Arial"/>
              <a:buNone/>
            </a:pPr>
            <a:r>
              <a:rPr sz="15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Invented </a:t>
            </a:r>
            <a:r>
              <a:rPr sz="1500" b="1" dirty="0" err="1" smtClean="0">
                <a:solidFill>
                  <a:srgbClr val="C37411"/>
                </a:solidFill>
              </a:rPr>
              <a:t>WaterML</a:t>
            </a:r>
            <a:r>
              <a:rPr sz="1500" dirty="0" smtClean="0">
                <a:solidFill>
                  <a:srgbClr val="C37411"/>
                </a:solidFill>
              </a:rPr>
              <a:t> </a:t>
            </a:r>
            <a:r>
              <a:rPr sz="15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language for water resources time series</a:t>
            </a:r>
            <a:endParaRPr sz="1500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5696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" y="457200"/>
            <a:ext cx="8915400" cy="484632"/>
          </a:xfrm>
        </p:spPr>
        <p:txBody>
          <a:bodyPr/>
          <a:lstStyle/>
          <a:p>
            <a:r>
              <a:rPr lang="en-US" dirty="0" err="1" smtClean="0"/>
              <a:t>WaterML</a:t>
            </a:r>
            <a:r>
              <a:rPr lang="en-US" dirty="0" smtClean="0"/>
              <a:t> Web Services </a:t>
            </a:r>
            <a:r>
              <a:rPr lang="en-US" sz="2400" b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–  CUAHSI, USGS, OGC, WMO …..</a:t>
            </a:r>
            <a:endParaRPr lang="en-US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0853" y="1477199"/>
            <a:ext cx="4228732" cy="288696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ctr" defTabSz="457200" eaLnBrk="0" hangingPunct="0"/>
            <a:r>
              <a:rPr lang="en-US" sz="1600" dirty="0">
                <a:solidFill>
                  <a:srgbClr val="5EB4E6">
                    <a:lumMod val="20000"/>
                    <a:lumOff val="80000"/>
                  </a:srgbClr>
                </a:solidFill>
                <a:cs typeface="Avenir LT Std 85 Heavy"/>
              </a:rPr>
              <a:t>Water time series data on the internet</a:t>
            </a:r>
            <a:endParaRPr lang="en-US" sz="1600" dirty="0" smtClean="0">
              <a:solidFill>
                <a:srgbClr val="5EB4E6">
                  <a:lumMod val="20000"/>
                  <a:lumOff val="80000"/>
                </a:srgbClr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4"/>
          <a:stretch/>
        </p:blipFill>
        <p:spPr bwMode="auto">
          <a:xfrm>
            <a:off x="5290979" y="1774465"/>
            <a:ext cx="2490978" cy="838029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978" y="3032520"/>
            <a:ext cx="3158525" cy="1830047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74960" y="5183794"/>
            <a:ext cx="4077139" cy="544299"/>
          </a:xfrm>
          <a:prstGeom prst="rect">
            <a:avLst/>
          </a:prstGeom>
          <a:gradFill flip="none" rotWithShape="1">
            <a:gsLst>
              <a:gs pos="10000">
                <a:schemeClr val="accent3">
                  <a:alpha val="0"/>
                </a:schemeClr>
              </a:gs>
              <a:gs pos="49000">
                <a:schemeClr val="accent3"/>
              </a:gs>
            </a:gsLst>
            <a:lin ang="0" scaled="1"/>
            <a:tileRect/>
          </a:gradFill>
          <a:effectLst/>
        </p:spPr>
        <p:txBody>
          <a:bodyPr wrap="square" lIns="1371600" tIns="45720" rIns="0" bIns="45720" rtlCol="0">
            <a:noAutofit/>
          </a:bodyPr>
          <a:lstStyle>
            <a:defPPr>
              <a:defRPr lang="en-US"/>
            </a:defPPr>
            <a:lvl1pPr algn="ctr" defTabSz="457200" eaLnBrk="0" hangingPunct="0">
              <a:defRPr>
                <a:solidFill>
                  <a:srgbClr val="595959"/>
                </a:solidFill>
                <a:cs typeface="Avenir LT Std 85 Heavy"/>
              </a:defRPr>
            </a:lvl1pPr>
          </a:lstStyle>
          <a:p>
            <a:pPr algn="l"/>
            <a:r>
              <a:rPr lang="en-US" sz="1400" b="1" dirty="0">
                <a:solidFill>
                  <a:prstClr val="white"/>
                </a:solidFill>
              </a:rPr>
              <a:t>24/7/365 </a:t>
            </a:r>
            <a:r>
              <a:rPr lang="en-US" sz="1400" b="1" dirty="0" smtClean="0">
                <a:solidFill>
                  <a:prstClr val="white"/>
                </a:solidFill>
              </a:rPr>
              <a:t>service </a:t>
            </a:r>
          </a:p>
          <a:p>
            <a:pPr algn="l"/>
            <a:r>
              <a:rPr lang="en-US" sz="1400" dirty="0" smtClean="0">
                <a:solidFill>
                  <a:prstClr val="white"/>
                </a:solidFill>
              </a:rPr>
              <a:t>For daily </a:t>
            </a:r>
            <a:r>
              <a:rPr lang="en-US" sz="1400" dirty="0">
                <a:solidFill>
                  <a:prstClr val="white"/>
                </a:solidFill>
              </a:rPr>
              <a:t>and real-time data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97233" y="6133543"/>
            <a:ext cx="5552270" cy="265670"/>
          </a:xfrm>
          <a:prstGeom prst="rect">
            <a:avLst/>
          </a:prstGeom>
          <a:noFill/>
          <a:effectLst/>
        </p:spPr>
        <p:txBody>
          <a:bodyPr wrap="square" lIns="0" tIns="0" rIns="0" bIns="0" rtlCol="0" anchor="b">
            <a:noAutofit/>
          </a:bodyPr>
          <a:lstStyle/>
          <a:p>
            <a:pPr algn="r" eaLnBrk="0" hangingPunct="0"/>
            <a:r>
              <a:rPr lang="en-US" sz="1400" dirty="0" smtClean="0">
                <a:solidFill>
                  <a:srgbClr val="5EB4E6">
                    <a:lumMod val="40000"/>
                    <a:lumOff val="60000"/>
                  </a:srgbClr>
                </a:solidFill>
              </a:rPr>
              <a:t>. </a:t>
            </a:r>
            <a:r>
              <a:rPr lang="en-US" sz="1400" dirty="0">
                <a:solidFill>
                  <a:srgbClr val="5EB4E6">
                    <a:lumMod val="40000"/>
                    <a:lumOff val="60000"/>
                  </a:srgbClr>
                </a:solidFill>
              </a:rPr>
              <a:t>. . O</a:t>
            </a:r>
            <a:r>
              <a:rPr lang="en-US" sz="1400" dirty="0" smtClean="0">
                <a:solidFill>
                  <a:srgbClr val="5EB4E6">
                    <a:lumMod val="40000"/>
                    <a:lumOff val="60000"/>
                  </a:srgbClr>
                </a:solidFill>
              </a:rPr>
              <a:t>perational water web services system for the United States                  </a:t>
            </a:r>
            <a:endParaRPr lang="en-US" sz="1400" dirty="0">
              <a:solidFill>
                <a:srgbClr val="5EB4E6">
                  <a:lumMod val="40000"/>
                  <a:lumOff val="60000"/>
                </a:srgbClr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65895"/>
            <a:ext cx="4440631" cy="2701002"/>
          </a:xfrm>
          <a:prstGeom prst="rect">
            <a:avLst/>
          </a:prstGeom>
          <a:noFill/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572" y="2043112"/>
            <a:ext cx="3133725" cy="285750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80663" y="6547089"/>
            <a:ext cx="8763337" cy="310911"/>
          </a:xfrm>
          <a:prstGeom prst="rect">
            <a:avLst/>
          </a:prstGeom>
          <a:gradFill flip="none" rotWithShape="1">
            <a:gsLst>
              <a:gs pos="0">
                <a:srgbClr val="00B9F2">
                  <a:alpha val="0"/>
                </a:srgbClr>
              </a:gs>
              <a:gs pos="100000">
                <a:srgbClr val="007AC2"/>
              </a:gs>
            </a:gsLst>
            <a:lin ang="0" scaled="1"/>
            <a:tileRect/>
          </a:gradFill>
          <a:effectLst/>
        </p:spPr>
        <p:txBody>
          <a:bodyPr wrap="square" lIns="731520" tIns="45720" rIns="548640" bIns="45720" rtlCol="0">
            <a:noAutofit/>
          </a:bodyPr>
          <a:lstStyle>
            <a:defPPr>
              <a:defRPr lang="en-US"/>
            </a:defPPr>
            <a:lvl1pPr algn="ctr" defTabSz="457200" eaLnBrk="0" hangingPunct="0">
              <a:defRPr>
                <a:solidFill>
                  <a:srgbClr val="595959"/>
                </a:solidFill>
                <a:cs typeface="Avenir LT Std 85 Heavy"/>
              </a:defRPr>
            </a:lvl1pPr>
          </a:lstStyle>
          <a:p>
            <a:pPr algn="r"/>
            <a:r>
              <a:rPr lang="en-US" sz="1050" dirty="0">
                <a:solidFill>
                  <a:prstClr val="white"/>
                </a:solidFill>
                <a:hlinkClick r:id="rId7"/>
              </a:rPr>
              <a:t>http://waterservices.usgs.gov/nwis/iv/?</a:t>
            </a:r>
            <a:r>
              <a:rPr lang="en-US" sz="1050" dirty="0" smtClean="0">
                <a:solidFill>
                  <a:prstClr val="white"/>
                </a:solidFill>
                <a:hlinkClick r:id="rId7"/>
              </a:rPr>
              <a:t>format=waterml,2.0&amp;sites=08158000&amp;period=P1D&amp;parameterCd=00060</a:t>
            </a:r>
            <a:r>
              <a:rPr lang="en-US" sz="1050" dirty="0" smtClean="0">
                <a:solidFill>
                  <a:prstClr val="white"/>
                </a:solidFill>
              </a:rPr>
              <a:t> </a:t>
            </a:r>
            <a:endParaRPr lang="en-US" sz="1050" dirty="0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6335" y="4513469"/>
            <a:ext cx="4440095" cy="168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2322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 bwMode="auto">
          <a:xfrm flipH="1">
            <a:off x="178411" y="1844271"/>
            <a:ext cx="4094100" cy="1140329"/>
          </a:xfrm>
          <a:prstGeom prst="rect">
            <a:avLst/>
          </a:prstGeom>
          <a:gradFill flip="none" rotWithShape="1">
            <a:gsLst>
              <a:gs pos="0">
                <a:srgbClr val="007AC2"/>
              </a:gs>
              <a:gs pos="100000">
                <a:srgbClr val="007AC2">
                  <a:alpha val="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796" tIns="45898" rIns="91796" bIns="45898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 kern="0" dirty="0">
              <a:solidFill>
                <a:srgbClr val="007AC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63703" cy="484632"/>
          </a:xfrm>
        </p:spPr>
        <p:txBody>
          <a:bodyPr/>
          <a:lstStyle/>
          <a:p>
            <a:r>
              <a:rPr lang="en-US" dirty="0" smtClean="0"/>
              <a:t>Web Pages and Web Services</a:t>
            </a:r>
            <a:endParaRPr lang="en-US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689984"/>
            <a:ext cx="3692336" cy="3393119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9471" y="1995325"/>
            <a:ext cx="3534599" cy="596975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1600" b="1" dirty="0">
                <a:solidFill>
                  <a:prstClr val="white"/>
                </a:solidFill>
              </a:rPr>
              <a:t>Web pages </a:t>
            </a:r>
            <a:r>
              <a:rPr lang="en-US" sz="1600" dirty="0" smtClean="0">
                <a:solidFill>
                  <a:prstClr val="white">
                    <a:lumMod val="85000"/>
                  </a:prstClr>
                </a:solidFill>
              </a:rPr>
              <a:t>deliver </a:t>
            </a:r>
            <a:r>
              <a:rPr lang="en-US" sz="1600" dirty="0">
                <a:solidFill>
                  <a:prstClr val="white">
                    <a:lumMod val="85000"/>
                  </a:prstClr>
                </a:solidFill>
              </a:rPr>
              <a:t>text and images</a:t>
            </a:r>
          </a:p>
          <a:p>
            <a:pPr algn="r"/>
            <a:r>
              <a:rPr lang="en-US" sz="1400" dirty="0">
                <a:solidFill>
                  <a:prstClr val="black"/>
                </a:solidFill>
                <a:hlinkClick r:id="rId3"/>
              </a:rPr>
              <a:t>http://water.usgs.gov</a:t>
            </a:r>
            <a:endParaRPr lang="en-US" sz="1400" b="1" dirty="0" smtClean="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5008031" y="1844271"/>
            <a:ext cx="4730192" cy="1140329"/>
          </a:xfrm>
          <a:prstGeom prst="rect">
            <a:avLst/>
          </a:prstGeom>
          <a:gradFill flip="none" rotWithShape="1">
            <a:gsLst>
              <a:gs pos="0">
                <a:srgbClr val="35AC46"/>
              </a:gs>
              <a:gs pos="100000">
                <a:srgbClr val="35AC46">
                  <a:alpha val="0"/>
                </a:srgbClr>
              </a:gs>
            </a:gsLst>
            <a:lin ang="0" scaled="1"/>
            <a:tileRect/>
          </a:gra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796" tIns="45898" rIns="91796" bIns="45898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 kern="0" dirty="0">
              <a:solidFill>
                <a:srgbClr val="007AC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79006" y="1995325"/>
            <a:ext cx="4076148" cy="809204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r>
              <a:rPr lang="en-US" sz="1600" b="1" dirty="0">
                <a:solidFill>
                  <a:prstClr val="white"/>
                </a:solidFill>
              </a:rPr>
              <a:t>Web </a:t>
            </a:r>
            <a:r>
              <a:rPr lang="en-US" sz="1600" b="1" dirty="0" smtClean="0">
                <a:solidFill>
                  <a:prstClr val="white"/>
                </a:solidFill>
              </a:rPr>
              <a:t>services </a:t>
            </a:r>
            <a:r>
              <a:rPr lang="en-US" sz="1600" dirty="0" smtClean="0">
                <a:solidFill>
                  <a:prstClr val="white">
                    <a:lumMod val="85000"/>
                  </a:prstClr>
                </a:solidFill>
              </a:rPr>
              <a:t>deliver data encoded in XML</a:t>
            </a:r>
            <a:endParaRPr lang="en-US" sz="1600" dirty="0">
              <a:solidFill>
                <a:prstClr val="white">
                  <a:lumMod val="85000"/>
                </a:prstClr>
              </a:solidFill>
            </a:endParaRPr>
          </a:p>
          <a:p>
            <a:r>
              <a:rPr lang="en-US" sz="1400" dirty="0">
                <a:solidFill>
                  <a:prstClr val="black"/>
                </a:solidFill>
                <a:hlinkClick r:id="rId4"/>
              </a:rPr>
              <a:t>http://waterservices.usgs.gov/</a:t>
            </a:r>
            <a:r>
              <a:rPr lang="en-US" sz="1400" dirty="0">
                <a:solidFill>
                  <a:prstClr val="black"/>
                </a:solidFill>
              </a:rPr>
              <a:t> 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953" y="2689984"/>
            <a:ext cx="3770214" cy="3402644"/>
          </a:xfrm>
          <a:prstGeom prst="rect">
            <a:avLst/>
          </a:prstGeom>
          <a:noFill/>
          <a:ln w="19050" cmpd="sng">
            <a:solidFill>
              <a:schemeClr val="accent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563590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1" y="1253987"/>
            <a:ext cx="8789766" cy="527602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NWISWeb</a:t>
            </a:r>
            <a:r>
              <a:rPr lang="en-US" dirty="0" smtClean="0"/>
              <a:t> and NWIS Water Services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754756" y="286247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b="1" dirty="0" smtClean="0">
                <a:solidFill>
                  <a:srgbClr val="FF0000"/>
                </a:solidFill>
              </a:rPr>
              <a:t>Water Service Requests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94792" y="4833731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b="1" dirty="0" smtClean="0">
                <a:solidFill>
                  <a:prstClr val="black"/>
                </a:solidFill>
              </a:rPr>
              <a:t>Web Page Requests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102704" y="3611218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 smtClean="0">
                <a:solidFill>
                  <a:prstClr val="black"/>
                </a:solidFill>
              </a:rPr>
              <a:t>Requests per month</a:t>
            </a:r>
          </a:p>
        </p:txBody>
      </p:sp>
    </p:spTree>
    <p:extLst>
      <p:ext uri="{BB962C8B-B14F-4D97-AF65-F5344CB8AC3E}">
        <p14:creationId xmlns:p14="http://schemas.microsoft.com/office/powerpoint/2010/main" val="9759108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 bwMode="auto">
          <a:xfrm>
            <a:off x="0" y="1295400"/>
            <a:ext cx="9144000" cy="5562600"/>
          </a:xfrm>
          <a:prstGeom prst="rect">
            <a:avLst/>
          </a:prstGeom>
          <a:gradFill flip="none" rotWithShape="1">
            <a:gsLst>
              <a:gs pos="0">
                <a:schemeClr val="tx2">
                  <a:alpha val="60000"/>
                </a:schemeClr>
              </a:gs>
              <a:gs pos="49000">
                <a:schemeClr val="accent4">
                  <a:lumMod val="75000"/>
                </a:schemeClr>
              </a:gs>
              <a:gs pos="100000">
                <a:schemeClr val="tx2"/>
              </a:gs>
            </a:gsLst>
            <a:lin ang="16200000" scaled="0"/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304800"/>
            <a:ext cx="7973786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/>
            <a:endParaRPr lang="en-US" sz="2800" b="1" dirty="0" smtClean="0">
              <a:solidFill>
                <a:srgbClr val="001446">
                  <a:lumMod val="50000"/>
                  <a:lumOff val="50000"/>
                </a:srgb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895" y="457200"/>
            <a:ext cx="8780105" cy="484632"/>
          </a:xfrm>
        </p:spPr>
        <p:txBody>
          <a:bodyPr/>
          <a:lstStyle/>
          <a:p>
            <a:r>
              <a:rPr lang="en-US" dirty="0" err="1" smtClean="0"/>
              <a:t>WaterML</a:t>
            </a:r>
            <a:r>
              <a:rPr lang="en-US" dirty="0" smtClean="0"/>
              <a:t> – an international standard for time series</a:t>
            </a:r>
            <a:endParaRPr lang="en-US" sz="2200" b="0" dirty="0">
              <a:solidFill>
                <a:srgbClr val="7F7F7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5929851"/>
            <a:ext cx="9144000" cy="508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-72213" y="5837202"/>
            <a:ext cx="1138494" cy="920966"/>
            <a:chOff x="459249" y="5837202"/>
            <a:chExt cx="1138494" cy="920966"/>
          </a:xfrm>
        </p:grpSpPr>
        <p:sp>
          <p:nvSpPr>
            <p:cNvPr id="22" name="Oval 21"/>
            <p:cNvSpPr>
              <a:spLocks noChangeAspect="1"/>
            </p:cNvSpPr>
            <p:nvPr/>
          </p:nvSpPr>
          <p:spPr bwMode="auto">
            <a:xfrm>
              <a:off x="895357" y="5837202"/>
              <a:ext cx="267335" cy="267335"/>
            </a:xfrm>
            <a:prstGeom prst="ellipse">
              <a:avLst/>
            </a:prstGeom>
            <a:solidFill>
              <a:schemeClr val="accent3"/>
            </a:solidFill>
            <a:ln w="57150" cmpd="sng">
              <a:solidFill>
                <a:schemeClr val="accent3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59249" y="6204130"/>
              <a:ext cx="1138494" cy="554038"/>
            </a:xfrm>
            <a:prstGeom prst="rect">
              <a:avLst/>
            </a:prstGeom>
            <a:noFill/>
            <a:effectLst/>
          </p:spPr>
          <p:txBody>
            <a:bodyPr lIns="0" tIns="0" rIns="0" bIns="0"/>
            <a:lstStyle/>
            <a:p>
              <a:pPr algn="ctr" eaLnBrk="0" hangingPunct="0">
                <a:lnSpc>
                  <a:spcPts val="1800"/>
                </a:lnSpc>
                <a:defRPr/>
              </a:pPr>
              <a:r>
                <a:rPr lang="en-US" b="1" dirty="0" smtClean="0">
                  <a:solidFill>
                    <a:srgbClr val="5EB4E6">
                      <a:lumMod val="20000"/>
                      <a:lumOff val="80000"/>
                    </a:srgbClr>
                  </a:solidFill>
                </a:rPr>
                <a:t>2005</a:t>
              </a:r>
              <a:endParaRPr lang="en-US" b="1" dirty="0">
                <a:solidFill>
                  <a:srgbClr val="5EB4E6">
                    <a:lumMod val="20000"/>
                    <a:lumOff val="80000"/>
                  </a:srgbClr>
                </a:solidFill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520865" y="5807730"/>
            <a:ext cx="1138494" cy="950438"/>
            <a:chOff x="459249" y="5807730"/>
            <a:chExt cx="1138494" cy="950438"/>
          </a:xfrm>
        </p:grpSpPr>
        <p:sp>
          <p:nvSpPr>
            <p:cNvPr id="36" name="Oval 35"/>
            <p:cNvSpPr>
              <a:spLocks noChangeAspect="1"/>
            </p:cNvSpPr>
            <p:nvPr/>
          </p:nvSpPr>
          <p:spPr bwMode="auto">
            <a:xfrm>
              <a:off x="893289" y="5807730"/>
              <a:ext cx="271540" cy="271538"/>
            </a:xfrm>
            <a:prstGeom prst="ellipse">
              <a:avLst/>
            </a:prstGeom>
            <a:solidFill>
              <a:schemeClr val="accent3"/>
            </a:solidFill>
            <a:ln w="57150" cmpd="sng">
              <a:solidFill>
                <a:schemeClr val="accent3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59249" y="6204130"/>
              <a:ext cx="1138494" cy="554038"/>
            </a:xfrm>
            <a:prstGeom prst="rect">
              <a:avLst/>
            </a:prstGeom>
            <a:noFill/>
            <a:effectLst/>
          </p:spPr>
          <p:txBody>
            <a:bodyPr lIns="0" tIns="0" rIns="0" bIns="0"/>
            <a:lstStyle/>
            <a:p>
              <a:pPr algn="ctr" eaLnBrk="0" hangingPunct="0">
                <a:lnSpc>
                  <a:spcPts val="1800"/>
                </a:lnSpc>
                <a:defRPr/>
              </a:pPr>
              <a:r>
                <a:rPr lang="en-US" b="1" dirty="0" smtClean="0">
                  <a:solidFill>
                    <a:srgbClr val="5EB4E6">
                      <a:lumMod val="20000"/>
                      <a:lumOff val="80000"/>
                    </a:srgbClr>
                  </a:solidFill>
                </a:rPr>
                <a:t>2007</a:t>
              </a:r>
              <a:endParaRPr lang="en-US" b="1" dirty="0">
                <a:solidFill>
                  <a:srgbClr val="5EB4E6">
                    <a:lumMod val="20000"/>
                    <a:lumOff val="80000"/>
                  </a:srgbClr>
                </a:solidFill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3094493" y="5807439"/>
            <a:ext cx="1138494" cy="950729"/>
            <a:chOff x="459249" y="5807439"/>
            <a:chExt cx="1138494" cy="950729"/>
          </a:xfrm>
        </p:grpSpPr>
        <p:sp>
          <p:nvSpPr>
            <p:cNvPr id="39" name="Oval 38"/>
            <p:cNvSpPr>
              <a:spLocks noChangeAspect="1"/>
            </p:cNvSpPr>
            <p:nvPr/>
          </p:nvSpPr>
          <p:spPr bwMode="auto">
            <a:xfrm>
              <a:off x="892998" y="5807439"/>
              <a:ext cx="272122" cy="272120"/>
            </a:xfrm>
            <a:prstGeom prst="ellipse">
              <a:avLst/>
            </a:prstGeom>
            <a:solidFill>
              <a:schemeClr val="accent3"/>
            </a:solidFill>
            <a:ln w="57150" cmpd="sng">
              <a:solidFill>
                <a:schemeClr val="accent3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59249" y="6204130"/>
              <a:ext cx="1138494" cy="554038"/>
            </a:xfrm>
            <a:prstGeom prst="rect">
              <a:avLst/>
            </a:prstGeom>
            <a:noFill/>
            <a:effectLst/>
          </p:spPr>
          <p:txBody>
            <a:bodyPr lIns="0" tIns="0" rIns="0" bIns="0"/>
            <a:lstStyle/>
            <a:p>
              <a:pPr algn="ctr" eaLnBrk="0" hangingPunct="0">
                <a:lnSpc>
                  <a:spcPts val="1800"/>
                </a:lnSpc>
                <a:defRPr/>
              </a:pPr>
              <a:r>
                <a:rPr lang="en-US" b="1" dirty="0" smtClean="0">
                  <a:solidFill>
                    <a:srgbClr val="5EB4E6">
                      <a:lumMod val="20000"/>
                      <a:lumOff val="80000"/>
                    </a:srgbClr>
                  </a:solidFill>
                </a:rPr>
                <a:t>2009</a:t>
              </a:r>
              <a:endParaRPr lang="en-US" b="1" dirty="0">
                <a:solidFill>
                  <a:srgbClr val="5EB4E6">
                    <a:lumMod val="20000"/>
                    <a:lumOff val="80000"/>
                  </a:srgbClr>
                </a:solidFill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794581" y="5807150"/>
            <a:ext cx="1138494" cy="951018"/>
            <a:chOff x="459249" y="5807150"/>
            <a:chExt cx="1138494" cy="951018"/>
          </a:xfrm>
        </p:grpSpPr>
        <p:sp>
          <p:nvSpPr>
            <p:cNvPr id="42" name="Oval 41"/>
            <p:cNvSpPr>
              <a:spLocks noChangeAspect="1"/>
            </p:cNvSpPr>
            <p:nvPr/>
          </p:nvSpPr>
          <p:spPr bwMode="auto">
            <a:xfrm>
              <a:off x="892709" y="5807150"/>
              <a:ext cx="272700" cy="272698"/>
            </a:xfrm>
            <a:prstGeom prst="ellipse">
              <a:avLst/>
            </a:prstGeom>
            <a:solidFill>
              <a:schemeClr val="accent3"/>
            </a:solidFill>
            <a:ln w="57150" cmpd="sng">
              <a:solidFill>
                <a:schemeClr val="accent3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459249" y="6204130"/>
              <a:ext cx="1138494" cy="554038"/>
            </a:xfrm>
            <a:prstGeom prst="rect">
              <a:avLst/>
            </a:prstGeom>
            <a:noFill/>
            <a:effectLst/>
          </p:spPr>
          <p:txBody>
            <a:bodyPr lIns="0" tIns="0" rIns="0" bIns="0"/>
            <a:lstStyle/>
            <a:p>
              <a:pPr algn="ctr" eaLnBrk="0" hangingPunct="0">
                <a:lnSpc>
                  <a:spcPts val="1800"/>
                </a:lnSpc>
                <a:defRPr/>
              </a:pPr>
              <a:r>
                <a:rPr lang="en-US" b="1" dirty="0" smtClean="0">
                  <a:solidFill>
                    <a:srgbClr val="5EB4E6">
                      <a:lumMod val="20000"/>
                      <a:lumOff val="80000"/>
                    </a:srgbClr>
                  </a:solidFill>
                </a:rPr>
                <a:t>2011</a:t>
              </a:r>
              <a:endParaRPr lang="en-US" b="1" dirty="0">
                <a:solidFill>
                  <a:srgbClr val="5EB4E6">
                    <a:lumMod val="20000"/>
                    <a:lumOff val="80000"/>
                  </a:srgbClr>
                </a:solidFill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8051105" y="5806025"/>
            <a:ext cx="1138494" cy="952143"/>
            <a:chOff x="459249" y="5806025"/>
            <a:chExt cx="1138494" cy="952143"/>
          </a:xfrm>
        </p:grpSpPr>
        <p:sp>
          <p:nvSpPr>
            <p:cNvPr id="45" name="Oval 44"/>
            <p:cNvSpPr>
              <a:spLocks noChangeAspect="1"/>
            </p:cNvSpPr>
            <p:nvPr/>
          </p:nvSpPr>
          <p:spPr bwMode="auto">
            <a:xfrm>
              <a:off x="891585" y="5806025"/>
              <a:ext cx="274948" cy="274948"/>
            </a:xfrm>
            <a:prstGeom prst="ellipse">
              <a:avLst/>
            </a:prstGeom>
            <a:solidFill>
              <a:schemeClr val="accent3"/>
            </a:solidFill>
            <a:ln w="57150" cmpd="sng">
              <a:solidFill>
                <a:schemeClr val="accent3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59249" y="6204130"/>
              <a:ext cx="1138494" cy="554038"/>
            </a:xfrm>
            <a:prstGeom prst="rect">
              <a:avLst/>
            </a:prstGeom>
            <a:noFill/>
            <a:effectLst/>
          </p:spPr>
          <p:txBody>
            <a:bodyPr lIns="0" tIns="0" rIns="0" bIns="0"/>
            <a:lstStyle/>
            <a:p>
              <a:pPr algn="ctr" eaLnBrk="0" hangingPunct="0">
                <a:lnSpc>
                  <a:spcPts val="1800"/>
                </a:lnSpc>
                <a:defRPr/>
              </a:pPr>
              <a:r>
                <a:rPr lang="en-US" b="1" dirty="0" smtClean="0">
                  <a:solidFill>
                    <a:srgbClr val="5EB4E6">
                      <a:lumMod val="20000"/>
                      <a:lumOff val="80000"/>
                    </a:srgbClr>
                  </a:solidFill>
                </a:rPr>
                <a:t>2015</a:t>
              </a:r>
              <a:endParaRPr lang="en-US" b="1" dirty="0">
                <a:solidFill>
                  <a:srgbClr val="5EB4E6">
                    <a:lumMod val="20000"/>
                    <a:lumOff val="80000"/>
                  </a:srgbClr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388454" y="2821031"/>
            <a:ext cx="2673097" cy="2957548"/>
            <a:chOff x="771456" y="3045853"/>
            <a:chExt cx="2673097" cy="2734891"/>
          </a:xfrm>
        </p:grpSpPr>
        <p:cxnSp>
          <p:nvCxnSpPr>
            <p:cNvPr id="56" name="Straight Connector 55"/>
            <p:cNvCxnSpPr/>
            <p:nvPr/>
          </p:nvCxnSpPr>
          <p:spPr bwMode="auto">
            <a:xfrm flipV="1">
              <a:off x="2061492" y="4276253"/>
              <a:ext cx="768" cy="1504491"/>
            </a:xfrm>
            <a:prstGeom prst="line">
              <a:avLst/>
            </a:prstGeom>
            <a:noFill/>
            <a:ln w="19050" cap="flat" cmpd="sng" algn="ctr">
              <a:solidFill>
                <a:schemeClr val="accent3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47" name="Group 46"/>
            <p:cNvGrpSpPr/>
            <p:nvPr/>
          </p:nvGrpSpPr>
          <p:grpSpPr>
            <a:xfrm>
              <a:off x="771456" y="3045853"/>
              <a:ext cx="2673097" cy="1489460"/>
              <a:chOff x="4463267" y="88333"/>
              <a:chExt cx="3358418" cy="1984472"/>
            </a:xfrm>
          </p:grpSpPr>
          <p:pic>
            <p:nvPicPr>
              <p:cNvPr id="49" name="Picture 48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21690" b="930"/>
              <a:stretch/>
            </p:blipFill>
            <p:spPr bwMode="auto">
              <a:xfrm>
                <a:off x="4463271" y="99346"/>
                <a:ext cx="3350451" cy="1973459"/>
              </a:xfrm>
              <a:prstGeom prst="rect">
                <a:avLst/>
              </a:prstGeom>
              <a:solidFill>
                <a:schemeClr val="bg1"/>
              </a:solidFill>
              <a:ln w="19050" cmpd="sng">
                <a:solidFill>
                  <a:srgbClr val="00B9F2"/>
                </a:solidFill>
                <a:miter lim="800000"/>
                <a:headEnd/>
                <a:tailEnd/>
              </a:ln>
              <a:effectLst/>
              <a:extLst/>
            </p:spPr>
          </p:pic>
          <p:sp>
            <p:nvSpPr>
              <p:cNvPr id="50" name="TextBox 16"/>
              <p:cNvSpPr txBox="1"/>
              <p:nvPr/>
            </p:nvSpPr>
            <p:spPr>
              <a:xfrm>
                <a:off x="4463267" y="88333"/>
                <a:ext cx="3358418" cy="307774"/>
              </a:xfrm>
              <a:prstGeom prst="rect">
                <a:avLst/>
              </a:prstGeom>
              <a:solidFill>
                <a:srgbClr val="00B9F2"/>
              </a:solidFill>
              <a:ln>
                <a:solidFill>
                  <a:srgbClr val="00B9F2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 b="1" dirty="0" smtClean="0">
                    <a:solidFill>
                      <a:prstClr val="white"/>
                    </a:solidFill>
                  </a:rPr>
                  <a:t>November 2009</a:t>
                </a:r>
                <a:endParaRPr lang="en-US" sz="1400" b="1" dirty="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295462" y="2161075"/>
            <a:ext cx="3249864" cy="3676121"/>
            <a:chOff x="295497" y="2985076"/>
            <a:chExt cx="3264032" cy="2852126"/>
          </a:xfrm>
        </p:grpSpPr>
        <p:cxnSp>
          <p:nvCxnSpPr>
            <p:cNvPr id="21" name="Straight Connector 20"/>
            <p:cNvCxnSpPr/>
            <p:nvPr/>
          </p:nvCxnSpPr>
          <p:spPr bwMode="auto">
            <a:xfrm flipV="1">
              <a:off x="496022" y="3353483"/>
              <a:ext cx="1925" cy="2483719"/>
            </a:xfrm>
            <a:prstGeom prst="line">
              <a:avLst/>
            </a:prstGeom>
            <a:noFill/>
            <a:ln w="19050" cap="flat" cmpd="sng" algn="ctr">
              <a:solidFill>
                <a:schemeClr val="accent3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1" name="TextBox 50"/>
            <p:cNvSpPr txBox="1"/>
            <p:nvPr/>
          </p:nvSpPr>
          <p:spPr>
            <a:xfrm>
              <a:off x="295497" y="2985076"/>
              <a:ext cx="3264032" cy="36946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B9F2"/>
              </a:solidFill>
            </a:ln>
            <a:effectLst/>
          </p:spPr>
          <p:txBody>
            <a:bodyPr wrap="none" lIns="0" tIns="0" rIns="0" bIns="0" rtlCol="0">
              <a:noAutofit/>
            </a:bodyPr>
            <a:lstStyle/>
            <a:p>
              <a:pPr algn="ctr" eaLnBrk="0" hangingPunct="0">
                <a:lnSpc>
                  <a:spcPts val="1800"/>
                </a:lnSpc>
              </a:pPr>
              <a:r>
                <a:rPr lang="en-US" sz="1200" dirty="0" smtClean="0">
                  <a:solidFill>
                    <a:prstClr val="black"/>
                  </a:solidFill>
                </a:rPr>
                <a:t>CUAHSI Hydrologic Information System project </a:t>
              </a:r>
            </a:p>
            <a:p>
              <a:pPr algn="ctr" eaLnBrk="0" hangingPunct="0">
                <a:lnSpc>
                  <a:spcPts val="1800"/>
                </a:lnSpc>
              </a:pPr>
              <a:r>
                <a:rPr lang="en-US" sz="1200" dirty="0" smtClean="0">
                  <a:solidFill>
                    <a:prstClr val="black"/>
                  </a:solidFill>
                </a:rPr>
                <a:t>starts working on </a:t>
              </a:r>
              <a:r>
                <a:rPr lang="en-US" sz="1200" dirty="0" err="1" smtClean="0">
                  <a:solidFill>
                    <a:prstClr val="black"/>
                  </a:solidFill>
                </a:rPr>
                <a:t>WaterML</a:t>
              </a:r>
              <a:endParaRPr lang="en-US" sz="1200" dirty="0"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104616" y="2399386"/>
            <a:ext cx="6535824" cy="3424444"/>
            <a:chOff x="2360797" y="2792896"/>
            <a:chExt cx="6535824" cy="3424444"/>
          </a:xfrm>
        </p:grpSpPr>
        <p:cxnSp>
          <p:nvCxnSpPr>
            <p:cNvPr id="62" name="Straight Connector 61"/>
            <p:cNvCxnSpPr/>
            <p:nvPr/>
          </p:nvCxnSpPr>
          <p:spPr bwMode="auto">
            <a:xfrm flipH="1" flipV="1">
              <a:off x="8876533" y="2792896"/>
              <a:ext cx="20088" cy="3424444"/>
            </a:xfrm>
            <a:prstGeom prst="line">
              <a:avLst/>
            </a:prstGeom>
            <a:noFill/>
            <a:ln w="19050" cap="flat" cmpd="sng" algn="ctr">
              <a:solidFill>
                <a:schemeClr val="accent3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4" name="Straight Connector 63"/>
            <p:cNvCxnSpPr/>
            <p:nvPr/>
          </p:nvCxnSpPr>
          <p:spPr bwMode="auto">
            <a:xfrm flipV="1">
              <a:off x="2360797" y="4713140"/>
              <a:ext cx="0" cy="1504200"/>
            </a:xfrm>
            <a:prstGeom prst="line">
              <a:avLst/>
            </a:prstGeom>
            <a:noFill/>
            <a:ln w="19050" cap="flat" cmpd="sng" algn="ctr">
              <a:solidFill>
                <a:schemeClr val="accent3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2" name="TextBox 51"/>
            <p:cNvSpPr txBox="1"/>
            <p:nvPr/>
          </p:nvSpPr>
          <p:spPr>
            <a:xfrm>
              <a:off x="4089999" y="4905499"/>
              <a:ext cx="2938871" cy="117087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B9F2"/>
              </a:solidFill>
            </a:ln>
            <a:effectLst/>
          </p:spPr>
          <p:txBody>
            <a:bodyPr wrap="none" lIns="0" tIns="0" rIns="0" bIns="0" rtlCol="0">
              <a:noAutofit/>
            </a:bodyPr>
            <a:lstStyle/>
            <a:p>
              <a:pPr algn="ctr" eaLnBrk="0" hangingPunct="0">
                <a:lnSpc>
                  <a:spcPts val="1800"/>
                </a:lnSpc>
              </a:pPr>
              <a:r>
                <a:rPr lang="en-US" sz="1200" dirty="0" smtClean="0">
                  <a:solidFill>
                    <a:prstClr val="black"/>
                  </a:solidFill>
                </a:rPr>
                <a:t>Technical Meetings Each 3 Months</a:t>
              </a:r>
              <a:br>
                <a:rPr lang="en-US" sz="1200" dirty="0" smtClean="0">
                  <a:solidFill>
                    <a:prstClr val="black"/>
                  </a:solidFill>
                </a:rPr>
              </a:br>
              <a:r>
                <a:rPr lang="en-US" sz="1200" dirty="0" smtClean="0">
                  <a:solidFill>
                    <a:prstClr val="black"/>
                  </a:solidFill>
                </a:rPr>
                <a:t>Four Interoperability Experiments</a:t>
              </a:r>
            </a:p>
            <a:p>
              <a:pPr algn="ctr" eaLnBrk="0" hangingPunct="0">
                <a:lnSpc>
                  <a:spcPts val="1800"/>
                </a:lnSpc>
              </a:pPr>
              <a:r>
                <a:rPr lang="en-US" sz="1200" dirty="0" smtClean="0">
                  <a:solidFill>
                    <a:prstClr val="black"/>
                  </a:solidFill>
                </a:rPr>
                <a:t> (Surface water, groundwater, forecasting)</a:t>
              </a:r>
            </a:p>
            <a:p>
              <a:pPr algn="ctr" eaLnBrk="0" hangingPunct="0">
                <a:lnSpc>
                  <a:spcPts val="1800"/>
                </a:lnSpc>
              </a:pPr>
              <a:r>
                <a:rPr lang="en-US" sz="1200" dirty="0" smtClean="0">
                  <a:solidFill>
                    <a:prstClr val="black"/>
                  </a:solidFill>
                </a:rPr>
                <a:t>Annual week-long workshops</a:t>
              </a:r>
            </a:p>
            <a:p>
              <a:pPr algn="ctr" eaLnBrk="0" hangingPunct="0">
                <a:lnSpc>
                  <a:spcPts val="1800"/>
                </a:lnSpc>
              </a:pPr>
              <a:r>
                <a:rPr lang="en-US" sz="1200" dirty="0" smtClean="0">
                  <a:solidFill>
                    <a:prstClr val="black"/>
                  </a:solidFill>
                </a:rPr>
                <a:t>Involvement by many countries</a:t>
              </a:r>
            </a:p>
          </p:txBody>
        </p:sp>
      </p:grpSp>
      <p:cxnSp>
        <p:nvCxnSpPr>
          <p:cNvPr id="68" name="Straight Connector 67"/>
          <p:cNvCxnSpPr/>
          <p:nvPr/>
        </p:nvCxnSpPr>
        <p:spPr bwMode="auto">
          <a:xfrm flipV="1">
            <a:off x="7012678" y="3207664"/>
            <a:ext cx="0" cy="2599487"/>
          </a:xfrm>
          <a:prstGeom prst="line">
            <a:avLst/>
          </a:prstGeom>
          <a:noFill/>
          <a:ln w="19050" cap="flat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8" name="Rectangle 47"/>
          <p:cNvSpPr/>
          <p:nvPr/>
        </p:nvSpPr>
        <p:spPr>
          <a:xfrm>
            <a:off x="313571" y="1472551"/>
            <a:ext cx="3685954" cy="461665"/>
          </a:xfrm>
          <a:prstGeom prst="rect">
            <a:avLst/>
          </a:prstGeom>
          <a:solidFill>
            <a:schemeClr val="bg1"/>
          </a:solidFill>
          <a:ln w="19050">
            <a:solidFill>
              <a:srgbClr val="00B9F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solidFill>
                  <a:prstClr val="black"/>
                </a:solidFill>
              </a:rPr>
              <a:t>Acknowledgements: OGC, WMO,  GRDC</a:t>
            </a:r>
            <a:r>
              <a:rPr lang="en-US" sz="1200" dirty="0">
                <a:solidFill>
                  <a:prstClr val="black"/>
                </a:solidFill>
              </a:rPr>
              <a:t>, CUAHSI, BoM/CSIRO, USGS</a:t>
            </a:r>
            <a:r>
              <a:rPr lang="en-US" sz="1200" dirty="0" smtClean="0">
                <a:solidFill>
                  <a:prstClr val="black"/>
                </a:solidFill>
              </a:rPr>
              <a:t>, GSC, </a:t>
            </a:r>
            <a:r>
              <a:rPr lang="en-US" sz="1200" dirty="0" err="1" smtClean="0">
                <a:solidFill>
                  <a:prstClr val="black"/>
                </a:solidFill>
              </a:rPr>
              <a:t>Kisters</a:t>
            </a:r>
            <a:r>
              <a:rPr lang="en-US" sz="1200" dirty="0" smtClean="0">
                <a:solidFill>
                  <a:prstClr val="black"/>
                </a:solidFill>
              </a:rPr>
              <a:t>, …….</a:t>
            </a:r>
            <a:endParaRPr lang="en-US" sz="1200" dirty="0">
              <a:solidFill>
                <a:prstClr val="black"/>
              </a:solidFill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6445947" y="5806025"/>
            <a:ext cx="1138494" cy="952143"/>
            <a:chOff x="459249" y="5806025"/>
            <a:chExt cx="1138494" cy="952143"/>
          </a:xfrm>
        </p:grpSpPr>
        <p:sp>
          <p:nvSpPr>
            <p:cNvPr id="58" name="Oval 57"/>
            <p:cNvSpPr>
              <a:spLocks noChangeAspect="1"/>
            </p:cNvSpPr>
            <p:nvPr/>
          </p:nvSpPr>
          <p:spPr bwMode="auto">
            <a:xfrm>
              <a:off x="891585" y="5806025"/>
              <a:ext cx="274948" cy="274948"/>
            </a:xfrm>
            <a:prstGeom prst="ellipse">
              <a:avLst/>
            </a:prstGeom>
            <a:solidFill>
              <a:schemeClr val="accent3"/>
            </a:solidFill>
            <a:ln w="57150" cmpd="sng">
              <a:solidFill>
                <a:schemeClr val="accent3">
                  <a:lumMod val="60000"/>
                  <a:lumOff val="4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 eaLnBrk="0" hangingPunct="0">
                <a:defRPr/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459249" y="6204130"/>
              <a:ext cx="1138494" cy="554038"/>
            </a:xfrm>
            <a:prstGeom prst="rect">
              <a:avLst/>
            </a:prstGeom>
            <a:noFill/>
            <a:effectLst/>
          </p:spPr>
          <p:txBody>
            <a:bodyPr lIns="0" tIns="0" rIns="0" bIns="0"/>
            <a:lstStyle/>
            <a:p>
              <a:pPr algn="ctr" eaLnBrk="0" hangingPunct="0">
                <a:lnSpc>
                  <a:spcPts val="1800"/>
                </a:lnSpc>
                <a:defRPr/>
              </a:pPr>
              <a:r>
                <a:rPr lang="en-US" b="1" dirty="0" smtClean="0">
                  <a:solidFill>
                    <a:srgbClr val="5EB4E6">
                      <a:lumMod val="20000"/>
                      <a:lumOff val="80000"/>
                    </a:srgbClr>
                  </a:solidFill>
                </a:rPr>
                <a:t>2013</a:t>
              </a:r>
              <a:endParaRPr lang="en-US" b="1" dirty="0">
                <a:solidFill>
                  <a:srgbClr val="5EB4E6">
                    <a:lumMod val="20000"/>
                    <a:lumOff val="80000"/>
                  </a:srgbClr>
                </a:solidFill>
              </a:endParaRPr>
            </a:p>
          </p:txBody>
        </p:sp>
      </p:grpSp>
      <p:sp>
        <p:nvSpPr>
          <p:cNvPr id="84" name="TextBox 83"/>
          <p:cNvSpPr txBox="1"/>
          <p:nvPr/>
        </p:nvSpPr>
        <p:spPr>
          <a:xfrm>
            <a:off x="7227651" y="1679079"/>
            <a:ext cx="1832194" cy="892473"/>
          </a:xfrm>
          <a:prstGeom prst="rect">
            <a:avLst/>
          </a:prstGeom>
          <a:solidFill>
            <a:schemeClr val="bg1"/>
          </a:solidFill>
          <a:ln w="19050">
            <a:solidFill>
              <a:srgbClr val="00B9F2"/>
            </a:solidFill>
          </a:ln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200" dirty="0" err="1" smtClean="0">
                <a:solidFill>
                  <a:prstClr val="black"/>
                </a:solidFill>
              </a:rPr>
              <a:t>TimeSeriesML</a:t>
            </a:r>
            <a:r>
              <a:rPr lang="en-US" sz="1200" dirty="0" smtClean="0">
                <a:solidFill>
                  <a:prstClr val="black"/>
                </a:solidFill>
              </a:rPr>
              <a:t> being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1200" dirty="0" smtClean="0">
                <a:solidFill>
                  <a:prstClr val="black"/>
                </a:solidFill>
              </a:rPr>
              <a:t>processed for adoption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1200" dirty="0" smtClean="0">
                <a:solidFill>
                  <a:prstClr val="black"/>
                </a:solidFill>
              </a:rPr>
              <a:t>by OGC and WMO for all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1200" dirty="0" smtClean="0">
                <a:solidFill>
                  <a:prstClr val="black"/>
                </a:solidFill>
              </a:rPr>
              <a:t>forms of time series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1189228" y="3879669"/>
            <a:ext cx="1108426" cy="465555"/>
          </a:xfrm>
          <a:prstGeom prst="rect">
            <a:avLst/>
          </a:prstGeom>
          <a:solidFill>
            <a:schemeClr val="bg1"/>
          </a:solidFill>
          <a:ln w="19050">
            <a:solidFill>
              <a:srgbClr val="00B9F2"/>
            </a:solidFill>
          </a:ln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200" dirty="0" smtClean="0">
                <a:solidFill>
                  <a:prstClr val="black"/>
                </a:solidFill>
              </a:rPr>
              <a:t>USGS adopts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1200" dirty="0" err="1" smtClean="0">
                <a:solidFill>
                  <a:prstClr val="black"/>
                </a:solidFill>
              </a:rPr>
              <a:t>WaterML</a:t>
            </a:r>
            <a:endParaRPr lang="en-US" sz="1200" dirty="0" smtClean="0">
              <a:solidFill>
                <a:prstClr val="black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765205" y="3207664"/>
            <a:ext cx="2466538" cy="914203"/>
            <a:chOff x="5258312" y="3253128"/>
            <a:chExt cx="2466538" cy="695461"/>
          </a:xfrm>
        </p:grpSpPr>
        <p:sp>
          <p:nvSpPr>
            <p:cNvPr id="86" name="TextBox 85"/>
            <p:cNvSpPr txBox="1"/>
            <p:nvPr/>
          </p:nvSpPr>
          <p:spPr>
            <a:xfrm>
              <a:off x="5258312" y="3253128"/>
              <a:ext cx="2466538" cy="695461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B9F2"/>
              </a:solidFill>
            </a:ln>
            <a:effectLst/>
          </p:spPr>
          <p:txBody>
            <a:bodyPr wrap="none" lIns="0" tIns="0" rIns="0" bIns="0" rtlCol="0">
              <a:noAutofit/>
            </a:bodyPr>
            <a:lstStyle/>
            <a:p>
              <a:pPr algn="ctr" eaLnBrk="0" hangingPunct="0">
                <a:lnSpc>
                  <a:spcPts val="1800"/>
                </a:lnSpc>
              </a:pPr>
              <a:endParaRPr lang="en-US" sz="1200" dirty="0">
                <a:solidFill>
                  <a:prstClr val="black"/>
                </a:solidFill>
              </a:endParaRPr>
            </a:p>
            <a:p>
              <a:pPr algn="ctr" eaLnBrk="0" hangingPunct="0">
                <a:lnSpc>
                  <a:spcPts val="1800"/>
                </a:lnSpc>
              </a:pPr>
              <a:endParaRPr lang="en-US" sz="1200" dirty="0" smtClean="0">
                <a:solidFill>
                  <a:prstClr val="black"/>
                </a:solidFill>
              </a:endParaRPr>
            </a:p>
            <a:p>
              <a:pPr algn="ctr" eaLnBrk="0" hangingPunct="0">
                <a:lnSpc>
                  <a:spcPts val="1800"/>
                </a:lnSpc>
              </a:pPr>
              <a:r>
                <a:rPr lang="en-US" sz="1200" dirty="0" smtClean="0">
                  <a:solidFill>
                    <a:prstClr val="black"/>
                  </a:solidFill>
                </a:rPr>
                <a:t>Adopted and endorsed by </a:t>
              </a:r>
            </a:p>
            <a:p>
              <a:pPr algn="ctr" eaLnBrk="0" hangingPunct="0">
                <a:lnSpc>
                  <a:spcPts val="1800"/>
                </a:lnSpc>
              </a:pPr>
              <a:r>
                <a:rPr lang="en-US" sz="1200" dirty="0" smtClean="0">
                  <a:solidFill>
                    <a:prstClr val="black"/>
                  </a:solidFill>
                </a:rPr>
                <a:t>Executive Office of the President</a:t>
              </a:r>
            </a:p>
          </p:txBody>
        </p:sp>
        <p:pic>
          <p:nvPicPr>
            <p:cNvPr id="87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6953" y="3339952"/>
              <a:ext cx="1469256" cy="214399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pic>
        <p:nvPicPr>
          <p:cNvPr id="88" name="Picture 8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6332" y="1510111"/>
            <a:ext cx="2938609" cy="1113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5591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National Flood Interoperability Experiment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04214" y="2234153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3600" b="1" dirty="0" smtClean="0">
                <a:solidFill>
                  <a:schemeClr val="tx2">
                    <a:lumMod val="75000"/>
                    <a:lumOff val="25000"/>
                  </a:schemeClr>
                </a:solidFill>
                <a:ea typeface="+mn-ea"/>
                <a:cs typeface="+mn-cs"/>
              </a:rPr>
              <a:t>The Bad News ….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45150" y="3076281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3600" b="1" dirty="0" smtClean="0">
                <a:solidFill>
                  <a:schemeClr val="tx2">
                    <a:lumMod val="75000"/>
                    <a:lumOff val="25000"/>
                  </a:schemeClr>
                </a:solidFill>
                <a:ea typeface="+mn-ea"/>
                <a:cs typeface="+mn-cs"/>
              </a:rPr>
              <a:t>The Good News ….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9949" y="3983674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3600" b="1" dirty="0" smtClean="0">
                <a:solidFill>
                  <a:schemeClr val="tx2">
                    <a:lumMod val="75000"/>
                    <a:lumOff val="25000"/>
                  </a:schemeClr>
                </a:solidFill>
                <a:ea typeface="+mn-ea"/>
                <a:cs typeface="+mn-cs"/>
              </a:rPr>
              <a:t>Where do we go from here?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2450970" y="3585328"/>
            <a:ext cx="5571240" cy="810706"/>
          </a:xfrm>
          <a:prstGeom prst="rect">
            <a:avLst/>
          </a:prstGeom>
          <a:noFill/>
          <a:ln w="28575">
            <a:solidFill>
              <a:schemeClr val="tx2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  <a:latin typeface="Arial" charset="0"/>
              <a:ea typeface="ＭＳ Ｐゴシック" pitchFamily="16" charset="-128"/>
              <a:cs typeface="ＭＳ Ｐゴシック" pitchFamily="-9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621136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2ED31AD-F2C8-9249-BDEC-2852C3DD794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>
                <a:solidFill>
                  <a:prstClr val="black">
                    <a:tint val="75000"/>
                  </a:prstClr>
                </a:solidFill>
              </a:rPr>
              <a:t>PRE-DECISIONAL - DO NOT DISTRIBUTE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DEA7525-BC21-4740-9E26-BEDE38A67C7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NWC May2014 Group Photo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" b="79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31650" y="6515157"/>
            <a:ext cx="3338740" cy="384713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pPr defTabSz="457200"/>
            <a:r>
              <a:rPr lang="en-US" sz="1900" b="1" dirty="0">
                <a:solidFill>
                  <a:srgbClr val="000000"/>
                </a:solidFill>
              </a:rPr>
              <a:t>Inaugural Meeting – May, 2014</a:t>
            </a:r>
          </a:p>
        </p:txBody>
      </p:sp>
    </p:spTree>
    <p:extLst>
      <p:ext uri="{BB962C8B-B14F-4D97-AF65-F5344CB8AC3E}">
        <p14:creationId xmlns:p14="http://schemas.microsoft.com/office/powerpoint/2010/main" val="428421564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Transformative Research (NSF)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82666" y="1079197"/>
            <a:ext cx="711925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 smtClean="0">
                <a:solidFill>
                  <a:srgbClr val="324674"/>
                </a:solidFill>
                <a:latin typeface="Verdana" panose="020B0604030504040204" pitchFamily="34" charset="0"/>
              </a:rPr>
              <a:t>Transformative research involves ideas, discoveries, or tools that radically change our understanding of an important existing scientific or engineering concept or educational practice or leads to the creation of a new paradigm or field of science, engineering, or education. Such research challenges current understanding or provides pathways to new frontiers.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78607" y="4495517"/>
            <a:ext cx="67273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hlinkClick r:id="rId2"/>
              </a:rPr>
              <a:t>http://www.nsf.gov/about/transformative_research/definition.jsp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27742" y="5148943"/>
            <a:ext cx="5944256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prstClr val="black"/>
                </a:solidFill>
              </a:rPr>
              <a:t>How to move from </a:t>
            </a:r>
            <a:r>
              <a:rPr lang="en-US" sz="2400" b="1" i="1" dirty="0" smtClean="0">
                <a:solidFill>
                  <a:srgbClr val="FF0000"/>
                </a:solidFill>
              </a:rPr>
              <a:t>evolutionary </a:t>
            </a:r>
            <a:r>
              <a:rPr lang="en-US" sz="2400" b="1" i="1" dirty="0" smtClean="0">
                <a:solidFill>
                  <a:prstClr val="black"/>
                </a:solidFill>
              </a:rPr>
              <a:t>change</a:t>
            </a:r>
          </a:p>
          <a:p>
            <a:pPr algn="ctr"/>
            <a:r>
              <a:rPr lang="en-US" sz="2400" b="1" i="1" dirty="0" smtClean="0">
                <a:solidFill>
                  <a:prstClr val="black"/>
                </a:solidFill>
              </a:rPr>
              <a:t> to </a:t>
            </a:r>
            <a:r>
              <a:rPr lang="en-US" sz="2400" b="1" i="1" dirty="0" smtClean="0">
                <a:solidFill>
                  <a:srgbClr val="FF0000"/>
                </a:solidFill>
              </a:rPr>
              <a:t>transformative </a:t>
            </a:r>
            <a:r>
              <a:rPr lang="en-US" sz="2400" b="1" i="1" dirty="0" smtClean="0">
                <a:solidFill>
                  <a:prstClr val="black"/>
                </a:solidFill>
              </a:rPr>
              <a:t>change?</a:t>
            </a:r>
            <a:endParaRPr lang="en-US" sz="2400" b="1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7628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Partnership with the academic community (Interagency Agreement between NSF and NOAA)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15566" y="1893719"/>
            <a:ext cx="7886700" cy="3179763"/>
          </a:xfrm>
        </p:spPr>
        <p:txBody>
          <a:bodyPr/>
          <a:lstStyle/>
          <a:p>
            <a:r>
              <a:rPr lang="en-US" dirty="0" smtClean="0"/>
              <a:t>National Weather Service has joined with CUAHSI to conduct a one-year </a:t>
            </a:r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National Flood Interoperability Experiment (NFIE)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</a:p>
          <a:p>
            <a:r>
              <a:rPr lang="en-US" dirty="0" smtClean="0"/>
              <a:t>Includes a </a:t>
            </a:r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Summer Institute </a:t>
            </a:r>
            <a:r>
              <a:rPr lang="en-US" dirty="0" smtClean="0"/>
              <a:t>for students and faculty at the National Water Center, June 1 to July 17, 2015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4883072"/>
            <a:ext cx="4475195" cy="11428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3400" y="4443483"/>
            <a:ext cx="3161950" cy="202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8057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442" y="457200"/>
            <a:ext cx="7312991" cy="484632"/>
          </a:xfrm>
        </p:spPr>
        <p:txBody>
          <a:bodyPr/>
          <a:lstStyle/>
          <a:p>
            <a:r>
              <a:rPr lang="en-US" dirty="0" smtClean="0"/>
              <a:t>Flood Disaster in Texas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444" y="1548124"/>
            <a:ext cx="4907264" cy="3638144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 bwMode="auto">
          <a:xfrm flipV="1">
            <a:off x="3482502" y="2402733"/>
            <a:ext cx="1920199" cy="1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2701" y="941832"/>
            <a:ext cx="3575928" cy="22242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74323" y="5417980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marL="285750" indent="-285750" algn="l" eaLnBrk="0" hangingPunct="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</a:rPr>
              <a:t>Enough rain to cover entire state in 8” of water</a:t>
            </a:r>
          </a:p>
          <a:p>
            <a:pPr marL="285750" indent="-285750" algn="l" eaLnBrk="0" hangingPunct="0">
              <a:lnSpc>
                <a:spcPts val="1800"/>
              </a:lnSpc>
              <a:buFont typeface="Arial" panose="020B0604020202020204" pitchFamily="34" charset="0"/>
              <a:buChar char="•"/>
            </a:pPr>
            <a:endParaRPr lang="en-US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285750" indent="-285750" algn="l" eaLnBrk="0" hangingPunct="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</a:rPr>
              <a:t>70 Texas counties declared flood disaster areas by the state</a:t>
            </a:r>
          </a:p>
          <a:p>
            <a:pPr marL="285750" indent="-285750" algn="l" eaLnBrk="0" hangingPunct="0">
              <a:lnSpc>
                <a:spcPts val="1800"/>
              </a:lnSpc>
              <a:buFont typeface="Arial" panose="020B0604020202020204" pitchFamily="34" charset="0"/>
              <a:buChar char="•"/>
            </a:pPr>
            <a:endParaRPr lang="en-US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marL="285750" indent="-285750" algn="l" eaLnBrk="0" hangingPunct="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</a:rPr>
              <a:t>23 flood deaths, other people are still missing</a:t>
            </a:r>
          </a:p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6329966" y="3263735"/>
            <a:ext cx="2210862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</a:rPr>
              <a:t>Swift water rescue</a:t>
            </a:r>
            <a:endParaRPr lang="en-US" b="1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9678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NFIE Summer Institute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71341" y="1166813"/>
            <a:ext cx="8229600" cy="45259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Runs from June 1 to July 17</a:t>
            </a:r>
          </a:p>
          <a:p>
            <a:pPr lvl="1"/>
            <a:r>
              <a:rPr lang="en-US" dirty="0" smtClean="0"/>
              <a:t>Kickoff Event, week of June 1</a:t>
            </a:r>
          </a:p>
          <a:p>
            <a:pPr lvl="1"/>
            <a:r>
              <a:rPr lang="en-US" dirty="0" smtClean="0"/>
              <a:t>Capstone conference July 15-17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46 graduate students and post-docs from 19 Universities: </a:t>
            </a:r>
            <a:r>
              <a:rPr lang="en-US" sz="2600" dirty="0" smtClean="0"/>
              <a:t>Alabama</a:t>
            </a:r>
            <a:r>
              <a:rPr lang="en-US" sz="2600" dirty="0"/>
              <a:t>, Texas (Arlington, Austin), Utah State, SUNY Syracuse, BYU, Colorado (Boulder), Illinois (Urbana-Champaign), Purdue, Oklahoma, Iowa, Michigan State, Arizona, Alaska (Fairbanks), </a:t>
            </a:r>
            <a:r>
              <a:rPr lang="en-US" sz="2600" dirty="0" smtClean="0"/>
              <a:t>Tufts, Sweden, China, Korea, Netherlands</a:t>
            </a:r>
            <a:endParaRPr lang="en-US" sz="2600" dirty="0"/>
          </a:p>
          <a:p>
            <a:endParaRPr lang="en-US" dirty="0" smtClean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" t="10905" b="7549"/>
          <a:stretch/>
        </p:blipFill>
        <p:spPr bwMode="auto">
          <a:xfrm>
            <a:off x="1979629" y="5033784"/>
            <a:ext cx="5846570" cy="1748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15732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 of the Experiment 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19303" y="1293436"/>
            <a:ext cx="7886700" cy="4630738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Close the gap </a:t>
            </a:r>
            <a:r>
              <a:rPr lang="en-US" dirty="0" smtClean="0"/>
              <a:t>between National Flood Forecasting and Local Emergency Response</a:t>
            </a:r>
          </a:p>
          <a:p>
            <a:r>
              <a:rPr lang="en-US" dirty="0" smtClean="0"/>
              <a:t>Demonstrate forecasting of flood impacts at </a:t>
            </a:r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“stream and</a:t>
            </a: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street level”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93276" y="3424139"/>
            <a:ext cx="3066735" cy="2663551"/>
            <a:chOff x="1821764" y="3368383"/>
            <a:chExt cx="3066735" cy="2663551"/>
          </a:xfrm>
        </p:grpSpPr>
        <p:sp>
          <p:nvSpPr>
            <p:cNvPr id="4" name="Curved Right Arrow 3"/>
            <p:cNvSpPr/>
            <p:nvPr/>
          </p:nvSpPr>
          <p:spPr>
            <a:xfrm>
              <a:off x="1821764" y="3479896"/>
              <a:ext cx="941142" cy="2464419"/>
            </a:xfrm>
            <a:prstGeom prst="curvedRightArrow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" name="Curved Left Arrow 4"/>
            <p:cNvSpPr/>
            <p:nvPr/>
          </p:nvSpPr>
          <p:spPr>
            <a:xfrm flipV="1">
              <a:off x="3981790" y="3368383"/>
              <a:ext cx="906709" cy="2575932"/>
            </a:xfrm>
            <a:prstGeom prst="curvedLeftArrow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931386" y="3368383"/>
              <a:ext cx="104603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National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000319" y="5662602"/>
              <a:ext cx="7643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Local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813166" y="3380026"/>
            <a:ext cx="4970911" cy="2846163"/>
            <a:chOff x="3405204" y="3441217"/>
            <a:chExt cx="4970911" cy="2846163"/>
          </a:xfrm>
        </p:grpSpPr>
        <p:grpSp>
          <p:nvGrpSpPr>
            <p:cNvPr id="14" name="Group 13"/>
            <p:cNvGrpSpPr/>
            <p:nvPr/>
          </p:nvGrpSpPr>
          <p:grpSpPr>
            <a:xfrm>
              <a:off x="3405204" y="3441217"/>
              <a:ext cx="4970911" cy="1015663"/>
              <a:chOff x="3560401" y="3489200"/>
              <a:chExt cx="4970911" cy="1015663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4490790" y="3489200"/>
                <a:ext cx="24134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prstClr val="black"/>
                    </a:solidFill>
                  </a:rPr>
                  <a:t>Weather and Hydrology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3560401" y="3858532"/>
                <a:ext cx="4970911" cy="646331"/>
              </a:xfrm>
              <a:prstGeom prst="rect">
                <a:avLst/>
              </a:prstGeom>
              <a:noFill/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rgbClr val="001446">
                        <a:lumMod val="75000"/>
                        <a:lumOff val="25000"/>
                      </a:srgbClr>
                    </a:solidFill>
                  </a:rPr>
                  <a:t>National Weather Service and federal agencies</a:t>
                </a:r>
              </a:p>
              <a:p>
                <a:pPr algn="ctr"/>
                <a:r>
                  <a:rPr lang="en-US" dirty="0" smtClean="0">
                    <a:solidFill>
                      <a:srgbClr val="001446">
                        <a:lumMod val="75000"/>
                        <a:lumOff val="25000"/>
                      </a:srgbClr>
                    </a:solidFill>
                  </a:rPr>
                  <a:t>National Water Center</a:t>
                </a:r>
                <a:endParaRPr lang="en-US" dirty="0">
                  <a:solidFill>
                    <a:srgbClr val="001446">
                      <a:lumMod val="75000"/>
                      <a:lumOff val="25000"/>
                    </a:srgbClr>
                  </a:solidFill>
                </a:endParaRP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3490636" y="5098857"/>
              <a:ext cx="4605825" cy="1188523"/>
              <a:chOff x="3770489" y="5234296"/>
              <a:chExt cx="4605825" cy="1188523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3770489" y="5234296"/>
                <a:ext cx="460582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prstClr val="black"/>
                    </a:solidFill>
                  </a:rPr>
                  <a:t>River Flooding and Emergency Response</a:t>
                </a:r>
                <a:endParaRPr lang="en-US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4235042" y="5776488"/>
                <a:ext cx="3842852" cy="646331"/>
              </a:xfrm>
              <a:prstGeom prst="rect">
                <a:avLst/>
              </a:prstGeom>
              <a:noFill/>
              <a:ln>
                <a:solidFill>
                  <a:schemeClr val="accent1">
                    <a:lumMod val="50000"/>
                  </a:schemeClr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>
                    <a:solidFill>
                      <a:srgbClr val="001446">
                        <a:lumMod val="75000"/>
                        <a:lumOff val="25000"/>
                      </a:srgbClr>
                    </a:solidFill>
                  </a:rPr>
                  <a:t>Local, State and Regional Agencies</a:t>
                </a:r>
              </a:p>
              <a:p>
                <a:pPr algn="ctr"/>
                <a:r>
                  <a:rPr lang="en-US" dirty="0" smtClean="0">
                    <a:solidFill>
                      <a:srgbClr val="001446">
                        <a:lumMod val="75000"/>
                        <a:lumOff val="25000"/>
                      </a:srgbClr>
                    </a:solidFill>
                  </a:rPr>
                  <a:t>Citizens</a:t>
                </a:r>
                <a:endParaRPr lang="en-US" dirty="0">
                  <a:solidFill>
                    <a:srgbClr val="001446">
                      <a:lumMod val="75000"/>
                      <a:lumOff val="25000"/>
                    </a:srgbClr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621691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Technical Readiness Levels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456095" y="1488618"/>
            <a:ext cx="3886200" cy="4351337"/>
          </a:xfrm>
        </p:spPr>
        <p:txBody>
          <a:bodyPr/>
          <a:lstStyle/>
          <a:p>
            <a:r>
              <a:rPr lang="en-US" dirty="0" smtClean="0"/>
              <a:t>The NFIE is a research effort</a:t>
            </a:r>
          </a:p>
          <a:p>
            <a:r>
              <a:rPr lang="en-US" dirty="0" smtClean="0"/>
              <a:t>It will not create an operational system</a:t>
            </a:r>
          </a:p>
          <a:p>
            <a:r>
              <a:rPr lang="en-US" dirty="0" smtClean="0"/>
              <a:t>It will not produce public forecast information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480" y="1470582"/>
            <a:ext cx="3230870" cy="522283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68165" y="4703974"/>
            <a:ext cx="6438507" cy="1131217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13152" y="4903997"/>
            <a:ext cx="1037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</a:rPr>
              <a:t>NFIE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81743" y="6179275"/>
            <a:ext cx="6260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hlinkClick r:id="rId3"/>
              </a:rPr>
              <a:t>http://</a:t>
            </a:r>
            <a:r>
              <a:rPr lang="en-US" dirty="0" smtClean="0">
                <a:solidFill>
                  <a:prstClr val="black"/>
                </a:solidFill>
                <a:hlinkClick r:id="rId3"/>
              </a:rPr>
              <a:t>en.wikipedia.org/wiki/Technology_readiness_level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1511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NFIE Conceptual Framework…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447800" y="1600200"/>
            <a:ext cx="5943600" cy="4724400"/>
            <a:chOff x="1905000" y="1981200"/>
            <a:chExt cx="5181600" cy="3962400"/>
          </a:xfrm>
        </p:grpSpPr>
        <p:sp>
          <p:nvSpPr>
            <p:cNvPr id="3" name="Rectangle 2"/>
            <p:cNvSpPr/>
            <p:nvPr/>
          </p:nvSpPr>
          <p:spPr>
            <a:xfrm>
              <a:off x="1905000" y="1981200"/>
              <a:ext cx="5181600" cy="3962400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2362200" y="2286000"/>
              <a:ext cx="4343400" cy="3048000"/>
              <a:chOff x="2667000" y="2514600"/>
              <a:chExt cx="3733800" cy="2819400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2667000" y="2514600"/>
                <a:ext cx="3733800" cy="2819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6" name="Straight Connector 5"/>
              <p:cNvCxnSpPr>
                <a:stCxn id="4" idx="0"/>
                <a:endCxn id="4" idx="2"/>
              </p:cNvCxnSpPr>
              <p:nvPr/>
            </p:nvCxnSpPr>
            <p:spPr>
              <a:xfrm>
                <a:off x="4533900" y="2514600"/>
                <a:ext cx="0" cy="2819400"/>
              </a:xfrm>
              <a:prstGeom prst="line">
                <a:avLst/>
              </a:prstGeom>
              <a:ln w="285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>
                <a:stCxn id="4" idx="1"/>
                <a:endCxn id="4" idx="3"/>
              </p:cNvCxnSpPr>
              <p:nvPr/>
            </p:nvCxnSpPr>
            <p:spPr>
              <a:xfrm>
                <a:off x="2667000" y="3924300"/>
                <a:ext cx="3733800" cy="0"/>
              </a:xfrm>
              <a:prstGeom prst="line">
                <a:avLst/>
              </a:prstGeom>
              <a:ln w="285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/>
            <p:cNvSpPr txBox="1"/>
            <p:nvPr/>
          </p:nvSpPr>
          <p:spPr>
            <a:xfrm>
              <a:off x="2434649" y="5486400"/>
              <a:ext cx="4198507" cy="3097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1F497D"/>
                  </a:solidFill>
                </a:rPr>
                <a:t>NFIE-Services: </a:t>
              </a:r>
              <a:r>
                <a:rPr lang="en-US" dirty="0">
                  <a:solidFill>
                    <a:prstClr val="black"/>
                  </a:solidFill>
                </a:rPr>
                <a:t>Web services for flood information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477832" y="2518062"/>
              <a:ext cx="1810150" cy="1006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1F497D"/>
                  </a:solidFill>
                </a:rPr>
                <a:t>NFIE-Geo: </a:t>
              </a:r>
              <a:r>
                <a:rPr lang="en-US" dirty="0">
                  <a:solidFill>
                    <a:prstClr val="black"/>
                  </a:solidFill>
                </a:rPr>
                <a:t>National geospatial framework for hydrology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385291" y="4059201"/>
              <a:ext cx="1902691" cy="1006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1F497D"/>
                  </a:solidFill>
                </a:rPr>
                <a:t>NFIE-Hydro: </a:t>
              </a:r>
              <a:r>
                <a:rPr lang="en-US" dirty="0">
                  <a:solidFill>
                    <a:prstClr val="black"/>
                  </a:solidFill>
                </a:rPr>
                <a:t>National high spatial resolution hydrologic forecasting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739289" y="4059201"/>
              <a:ext cx="1966310" cy="1006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1F497D"/>
                  </a:solidFill>
                </a:rPr>
                <a:t>NFIE-River: </a:t>
              </a:r>
              <a:r>
                <a:rPr lang="en-US" dirty="0">
                  <a:solidFill>
                    <a:prstClr val="black"/>
                  </a:solidFill>
                </a:rPr>
                <a:t>River</a:t>
              </a:r>
              <a:r>
                <a:rPr lang="en-US" dirty="0">
                  <a:solidFill>
                    <a:srgbClr val="1F497D"/>
                  </a:solidFill>
                </a:rPr>
                <a:t> </a:t>
              </a:r>
              <a:r>
                <a:rPr lang="en-US" dirty="0">
                  <a:solidFill>
                    <a:prstClr val="black"/>
                  </a:solidFill>
                </a:rPr>
                <a:t>channel information and real-time flood inundation mapping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739291" y="2532692"/>
              <a:ext cx="1897272" cy="1006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1F497D"/>
                  </a:solidFill>
                </a:rPr>
                <a:t>NFIE-Response: </a:t>
              </a:r>
              <a:r>
                <a:rPr lang="en-US" dirty="0">
                  <a:solidFill>
                    <a:prstClr val="black"/>
                  </a:solidFill>
                </a:rPr>
                <a:t>Wide area planning for flood emergency response</a:t>
              </a:r>
            </a:p>
          </p:txBody>
        </p:sp>
        <p:sp>
          <p:nvSpPr>
            <p:cNvPr id="15" name="Right Arrow 14"/>
            <p:cNvSpPr/>
            <p:nvPr/>
          </p:nvSpPr>
          <p:spPr>
            <a:xfrm>
              <a:off x="4326082" y="2965828"/>
              <a:ext cx="381000" cy="14045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Right Arrow 15"/>
            <p:cNvSpPr/>
            <p:nvPr/>
          </p:nvSpPr>
          <p:spPr>
            <a:xfrm>
              <a:off x="4287982" y="4343400"/>
              <a:ext cx="381000" cy="14045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Down Arrow 16"/>
            <p:cNvSpPr/>
            <p:nvPr/>
          </p:nvSpPr>
          <p:spPr>
            <a:xfrm>
              <a:off x="3352800" y="3636221"/>
              <a:ext cx="113145" cy="32617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Down Arrow 17"/>
            <p:cNvSpPr/>
            <p:nvPr/>
          </p:nvSpPr>
          <p:spPr>
            <a:xfrm>
              <a:off x="5531427" y="3653240"/>
              <a:ext cx="113145" cy="326179"/>
            </a:xfrm>
            <a:prstGeom prst="downArrow">
              <a:avLst/>
            </a:prstGeom>
            <a:scene3d>
              <a:camera prst="orthographicFront">
                <a:rot lat="0" lon="0" rev="10799999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Right Arrow 18"/>
            <p:cNvSpPr/>
            <p:nvPr/>
          </p:nvSpPr>
          <p:spPr>
            <a:xfrm>
              <a:off x="4354945" y="3718392"/>
              <a:ext cx="381000" cy="140456"/>
            </a:xfrm>
            <a:prstGeom prst="rightArrow">
              <a:avLst/>
            </a:prstGeom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87498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72235" y="1963615"/>
            <a:ext cx="2491068" cy="3634154"/>
          </a:xfrm>
          <a:prstGeom prst="rect">
            <a:avLst/>
          </a:prstGeom>
          <a:pattFill prst="pct25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NFIE </a:t>
            </a:r>
            <a:r>
              <a:rPr lang="en-US" dirty="0" smtClean="0"/>
              <a:t>Continental scale…</a:t>
            </a: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1447800" y="1600200"/>
            <a:ext cx="5943600" cy="4724400"/>
            <a:chOff x="1905000" y="1981200"/>
            <a:chExt cx="5181600" cy="3962400"/>
          </a:xfrm>
        </p:grpSpPr>
        <p:sp>
          <p:nvSpPr>
            <p:cNvPr id="3" name="Rectangle 2"/>
            <p:cNvSpPr/>
            <p:nvPr/>
          </p:nvSpPr>
          <p:spPr>
            <a:xfrm>
              <a:off x="1905000" y="1981200"/>
              <a:ext cx="5181600" cy="3962400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2362200" y="2286000"/>
              <a:ext cx="4343400" cy="3048000"/>
              <a:chOff x="2667000" y="2514600"/>
              <a:chExt cx="3733800" cy="2819400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2667000" y="2514600"/>
                <a:ext cx="3733800" cy="2819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6" name="Straight Connector 5"/>
              <p:cNvCxnSpPr>
                <a:stCxn id="4" idx="0"/>
                <a:endCxn id="4" idx="2"/>
              </p:cNvCxnSpPr>
              <p:nvPr/>
            </p:nvCxnSpPr>
            <p:spPr>
              <a:xfrm>
                <a:off x="4533900" y="2514600"/>
                <a:ext cx="0" cy="2819400"/>
              </a:xfrm>
              <a:prstGeom prst="line">
                <a:avLst/>
              </a:prstGeom>
              <a:ln w="285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>
                <a:stCxn id="4" idx="1"/>
                <a:endCxn id="4" idx="3"/>
              </p:cNvCxnSpPr>
              <p:nvPr/>
            </p:nvCxnSpPr>
            <p:spPr>
              <a:xfrm>
                <a:off x="2667000" y="3924300"/>
                <a:ext cx="3733800" cy="0"/>
              </a:xfrm>
              <a:prstGeom prst="line">
                <a:avLst/>
              </a:prstGeom>
              <a:ln w="285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/>
            <p:cNvSpPr txBox="1"/>
            <p:nvPr/>
          </p:nvSpPr>
          <p:spPr>
            <a:xfrm>
              <a:off x="2237155" y="5486400"/>
              <a:ext cx="4610431" cy="309762"/>
            </a:xfrm>
            <a:prstGeom prst="rect">
              <a:avLst/>
            </a:prstGeom>
            <a:pattFill prst="pct25">
              <a:fgClr>
                <a:schemeClr val="accent1">
                  <a:lumMod val="60000"/>
                  <a:lumOff val="40000"/>
                </a:schemeClr>
              </a:fgClr>
              <a:bgClr>
                <a:schemeClr val="bg1"/>
              </a:bgClr>
            </a:pattFill>
            <a:ln>
              <a:solidFill>
                <a:schemeClr val="accent1">
                  <a:shade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1F497D"/>
                  </a:solidFill>
                </a:rPr>
                <a:t>NFIE-Services: </a:t>
              </a:r>
              <a:r>
                <a:rPr lang="en-US" dirty="0">
                  <a:solidFill>
                    <a:prstClr val="black"/>
                  </a:solidFill>
                </a:rPr>
                <a:t>Web services for flood information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477832" y="2518062"/>
              <a:ext cx="1810150" cy="1006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1F497D"/>
                  </a:solidFill>
                </a:rPr>
                <a:t>NFIE-Geo: </a:t>
              </a:r>
              <a:r>
                <a:rPr lang="en-US" dirty="0">
                  <a:solidFill>
                    <a:prstClr val="black"/>
                  </a:solidFill>
                </a:rPr>
                <a:t>National geospatial framework for hydrology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385291" y="4059201"/>
              <a:ext cx="1902691" cy="1006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1F497D"/>
                  </a:solidFill>
                </a:rPr>
                <a:t>NFIE-Hydro: </a:t>
              </a:r>
              <a:r>
                <a:rPr lang="en-US" dirty="0">
                  <a:solidFill>
                    <a:prstClr val="black"/>
                  </a:solidFill>
                </a:rPr>
                <a:t>National high spatial resolution hydrologic forecasting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739289" y="4059201"/>
              <a:ext cx="1966310" cy="1006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1F497D"/>
                  </a:solidFill>
                </a:rPr>
                <a:t>NFIE-River: </a:t>
              </a:r>
              <a:r>
                <a:rPr lang="en-US" dirty="0">
                  <a:solidFill>
                    <a:prstClr val="black"/>
                  </a:solidFill>
                </a:rPr>
                <a:t>River</a:t>
              </a:r>
              <a:r>
                <a:rPr lang="en-US" dirty="0">
                  <a:solidFill>
                    <a:srgbClr val="1F497D"/>
                  </a:solidFill>
                </a:rPr>
                <a:t> </a:t>
              </a:r>
              <a:r>
                <a:rPr lang="en-US" dirty="0">
                  <a:solidFill>
                    <a:prstClr val="black"/>
                  </a:solidFill>
                </a:rPr>
                <a:t>channel information and real-time flood inundation mapping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739291" y="2532692"/>
              <a:ext cx="1897272" cy="1006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1F497D"/>
                  </a:solidFill>
                </a:rPr>
                <a:t>NFIE-Response: </a:t>
              </a:r>
              <a:r>
                <a:rPr lang="en-US" dirty="0">
                  <a:solidFill>
                    <a:prstClr val="black"/>
                  </a:solidFill>
                </a:rPr>
                <a:t>Wide area planning for flood emergency response</a:t>
              </a:r>
            </a:p>
          </p:txBody>
        </p:sp>
        <p:sp>
          <p:nvSpPr>
            <p:cNvPr id="15" name="Right Arrow 14"/>
            <p:cNvSpPr/>
            <p:nvPr/>
          </p:nvSpPr>
          <p:spPr>
            <a:xfrm>
              <a:off x="4326082" y="2965828"/>
              <a:ext cx="381000" cy="14045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Right Arrow 15"/>
            <p:cNvSpPr/>
            <p:nvPr/>
          </p:nvSpPr>
          <p:spPr>
            <a:xfrm>
              <a:off x="4287982" y="4343400"/>
              <a:ext cx="381000" cy="14045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Down Arrow 16"/>
            <p:cNvSpPr/>
            <p:nvPr/>
          </p:nvSpPr>
          <p:spPr>
            <a:xfrm>
              <a:off x="3352800" y="3636221"/>
              <a:ext cx="113145" cy="32617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Down Arrow 17"/>
            <p:cNvSpPr/>
            <p:nvPr/>
          </p:nvSpPr>
          <p:spPr>
            <a:xfrm>
              <a:off x="5531427" y="3653240"/>
              <a:ext cx="113145" cy="326179"/>
            </a:xfrm>
            <a:prstGeom prst="downArrow">
              <a:avLst/>
            </a:prstGeom>
            <a:scene3d>
              <a:camera prst="orthographicFront">
                <a:rot lat="0" lon="0" rev="10799999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Right Arrow 18"/>
            <p:cNvSpPr/>
            <p:nvPr/>
          </p:nvSpPr>
          <p:spPr>
            <a:xfrm>
              <a:off x="4354945" y="3718392"/>
              <a:ext cx="381000" cy="140456"/>
            </a:xfrm>
            <a:prstGeom prst="rightArrow">
              <a:avLst/>
            </a:prstGeom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9573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457200"/>
            <a:ext cx="8088086" cy="484632"/>
          </a:xfrm>
        </p:spPr>
        <p:txBody>
          <a:bodyPr>
            <a:normAutofit fontScale="90000"/>
          </a:bodyPr>
          <a:lstStyle/>
          <a:p>
            <a:r>
              <a:rPr lang="en-US" sz="3100" dirty="0" err="1" smtClean="0"/>
              <a:t>NHDPlus</a:t>
            </a:r>
            <a:r>
              <a:rPr lang="en-US" sz="3100" dirty="0"/>
              <a:t> </a:t>
            </a:r>
            <a:r>
              <a:rPr lang="en-US" sz="3100" dirty="0" smtClean="0"/>
              <a:t>Version 2</a:t>
            </a:r>
            <a:r>
              <a:rPr lang="en-US" b="1" i="1" dirty="0" smtClean="0"/>
              <a:t/>
            </a:r>
            <a:br>
              <a:rPr lang="en-US" b="1" i="1" dirty="0" smtClean="0"/>
            </a:br>
            <a:endParaRPr lang="en-US" b="1" i="1" dirty="0"/>
          </a:p>
        </p:txBody>
      </p:sp>
      <p:pic>
        <p:nvPicPr>
          <p:cNvPr id="3" name="Picture 2" descr="tex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6" y="1690701"/>
            <a:ext cx="1779815" cy="1779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huc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721" y="1633999"/>
            <a:ext cx="2950598" cy="1946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zoomi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19297" y="3440734"/>
            <a:ext cx="1992086" cy="1883350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8" name="Picture 7" descr="Image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6871" y="4486610"/>
            <a:ext cx="2453673" cy="1988350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9" name="Picture 8" descr="usnlcd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3679" y="4865925"/>
            <a:ext cx="2808678" cy="1771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43010" y="3553846"/>
            <a:ext cx="2903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National Elevation Dataset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421" y="4048798"/>
            <a:ext cx="3275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National Hydrography Dataset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03756" y="4399916"/>
            <a:ext cx="3147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National Land Cover Dataset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03757" y="3547333"/>
            <a:ext cx="3202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Watershed Boundary Dataset</a:t>
            </a:r>
          </a:p>
        </p:txBody>
      </p:sp>
      <p:sp>
        <p:nvSpPr>
          <p:cNvPr id="14" name="Right Arrow 13"/>
          <p:cNvSpPr/>
          <p:nvPr/>
        </p:nvSpPr>
        <p:spPr>
          <a:xfrm rot="1920000">
            <a:off x="2532190" y="2889516"/>
            <a:ext cx="717611" cy="4680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 rot="8700000">
            <a:off x="5102950" y="2859693"/>
            <a:ext cx="717611" cy="4680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ight Arrow 15"/>
          <p:cNvSpPr/>
          <p:nvPr/>
        </p:nvSpPr>
        <p:spPr>
          <a:xfrm rot="12900000">
            <a:off x="4936721" y="5517411"/>
            <a:ext cx="717611" cy="4680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 rot="-2220000">
            <a:off x="2786328" y="5501022"/>
            <a:ext cx="717611" cy="4680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473525" y="1698642"/>
            <a:ext cx="1532774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</a:rPr>
              <a:t>NHDPlus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5806" y="1054909"/>
            <a:ext cx="7696199" cy="338554"/>
          </a:xfrm>
          <a:prstGeom prst="rect">
            <a:avLst/>
          </a:prstGeom>
          <a:solidFill>
            <a:srgbClr val="336799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en-US" sz="1600" dirty="0" smtClean="0">
                <a:solidFill>
                  <a:prstClr val="white"/>
                </a:solidFill>
              </a:rPr>
              <a:t>Geospatial foundation for a national water data infrastructure</a:t>
            </a:r>
            <a:endParaRPr lang="en-US" sz="1600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653819" y="2237917"/>
            <a:ext cx="317218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</a:rPr>
              <a:t>2.67 million </a:t>
            </a:r>
            <a:r>
              <a:rPr lang="en-US" sz="1400" dirty="0" smtClean="0">
                <a:solidFill>
                  <a:prstClr val="black"/>
                </a:solidFill>
              </a:rPr>
              <a:t>reach catchments in US</a:t>
            </a:r>
          </a:p>
          <a:p>
            <a:pPr algn="ctr"/>
            <a:r>
              <a:rPr lang="en-US" sz="1400" dirty="0" smtClean="0">
                <a:solidFill>
                  <a:prstClr val="black"/>
                </a:solidFill>
              </a:rPr>
              <a:t>average </a:t>
            </a:r>
            <a:r>
              <a:rPr lang="en-US" sz="1400" dirty="0">
                <a:solidFill>
                  <a:prstClr val="black"/>
                </a:solidFill>
              </a:rPr>
              <a:t>area 3 </a:t>
            </a:r>
            <a:r>
              <a:rPr lang="en-US" sz="1400" dirty="0" smtClean="0">
                <a:solidFill>
                  <a:prstClr val="black"/>
                </a:solidFill>
              </a:rPr>
              <a:t>km</a:t>
            </a:r>
            <a:r>
              <a:rPr lang="en-US" sz="1400" baseline="30000" dirty="0" smtClean="0">
                <a:solidFill>
                  <a:prstClr val="black"/>
                </a:solidFill>
              </a:rPr>
              <a:t>2</a:t>
            </a:r>
            <a:r>
              <a:rPr lang="en-US" sz="1400" dirty="0" smtClean="0">
                <a:solidFill>
                  <a:prstClr val="black"/>
                </a:solidFill>
              </a:rPr>
              <a:t> </a:t>
            </a:r>
            <a:endParaRPr lang="en-US" sz="1400" dirty="0">
              <a:solidFill>
                <a:prstClr val="black"/>
              </a:solidFill>
            </a:endParaRPr>
          </a:p>
          <a:p>
            <a:pPr algn="ctr"/>
            <a:r>
              <a:rPr lang="en-US" sz="1400" dirty="0">
                <a:solidFill>
                  <a:prstClr val="black"/>
                </a:solidFill>
              </a:rPr>
              <a:t>reach length 2 km</a:t>
            </a:r>
          </a:p>
        </p:txBody>
      </p:sp>
    </p:spTree>
    <p:extLst>
      <p:ext uri="{BB962C8B-B14F-4D97-AF65-F5344CB8AC3E}">
        <p14:creationId xmlns:p14="http://schemas.microsoft.com/office/powerpoint/2010/main" val="331676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88" y="457200"/>
            <a:ext cx="8392886" cy="484632"/>
          </a:xfrm>
        </p:spPr>
        <p:txBody>
          <a:bodyPr>
            <a:noAutofit/>
          </a:bodyPr>
          <a:lstStyle/>
          <a:p>
            <a:r>
              <a:rPr lang="en-US" sz="2400" dirty="0" smtClean="0"/>
              <a:t>NFIE-Geo for National Flood Interoperability Experiment</a:t>
            </a:r>
            <a:r>
              <a:rPr lang="en-US" sz="2400" b="1" i="1" dirty="0" smtClean="0"/>
              <a:t/>
            </a:r>
            <a:br>
              <a:rPr lang="en-US" sz="2400" b="1" i="1" dirty="0" smtClean="0"/>
            </a:br>
            <a:endParaRPr lang="en-US" sz="2400" b="1" i="1" dirty="0"/>
          </a:p>
        </p:txBody>
      </p:sp>
      <p:pic>
        <p:nvPicPr>
          <p:cNvPr id="7" name="Picture 6" descr="zoomi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57483" y="4664797"/>
            <a:ext cx="2082669" cy="1968988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1" name="TextBox 20"/>
          <p:cNvSpPr txBox="1"/>
          <p:nvPr/>
        </p:nvSpPr>
        <p:spPr>
          <a:xfrm>
            <a:off x="685806" y="1054909"/>
            <a:ext cx="7696199" cy="338554"/>
          </a:xfrm>
          <a:prstGeom prst="rect">
            <a:avLst/>
          </a:prstGeom>
          <a:solidFill>
            <a:srgbClr val="336799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en-US" sz="1600" dirty="0" smtClean="0">
                <a:solidFill>
                  <a:prstClr val="white"/>
                </a:solidFill>
              </a:rPr>
              <a:t>Enhanced geospatial database for a national water data infrastructure</a:t>
            </a:r>
            <a:endParaRPr lang="en-US" sz="1600" dirty="0">
              <a:solidFill>
                <a:prstClr val="white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81002" y="2895600"/>
            <a:ext cx="2554977" cy="1343926"/>
            <a:chOff x="264423" y="4781294"/>
            <a:chExt cx="2554977" cy="1343926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423" y="4781294"/>
              <a:ext cx="2554977" cy="1343926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423" y="5843885"/>
              <a:ext cx="771525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4" name="Group 23"/>
          <p:cNvGrpSpPr/>
          <p:nvPr/>
        </p:nvGrpSpPr>
        <p:grpSpPr>
          <a:xfrm>
            <a:off x="3134894" y="1461532"/>
            <a:ext cx="2798021" cy="2496241"/>
            <a:chOff x="263205" y="1393463"/>
            <a:chExt cx="2798021" cy="2496241"/>
          </a:xfrm>
        </p:grpSpPr>
        <p:pic>
          <p:nvPicPr>
            <p:cNvPr id="22" name="Picture 21" descr="RFCCHps_ts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205" y="1393463"/>
              <a:ext cx="2798021" cy="1955495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770489" y="3432504"/>
              <a:ext cx="1524000" cy="4572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algn="ctr" eaLnBrk="0" hangingPunct="0">
                <a:lnSpc>
                  <a:spcPts val="1800"/>
                </a:lnSpc>
              </a:pPr>
              <a:r>
                <a:rPr lang="en-US" sz="1400" b="1" dirty="0">
                  <a:solidFill>
                    <a:prstClr val="black"/>
                  </a:solidFill>
                </a:rPr>
                <a:t>NWS Basins and </a:t>
              </a:r>
            </a:p>
            <a:p>
              <a:pPr algn="ctr" eaLnBrk="0" hangingPunct="0">
                <a:lnSpc>
                  <a:spcPts val="1800"/>
                </a:lnSpc>
              </a:pPr>
              <a:r>
                <a:rPr lang="en-US" sz="1400" b="1" dirty="0">
                  <a:solidFill>
                    <a:prstClr val="black"/>
                  </a:solidFill>
                </a:rPr>
                <a:t>Forecast Points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274" y="2709641"/>
              <a:ext cx="699051" cy="699051"/>
            </a:xfrm>
            <a:prstGeom prst="rect">
              <a:avLst/>
            </a:prstGeom>
          </p:spPr>
        </p:pic>
      </p:grpSp>
      <p:sp>
        <p:nvSpPr>
          <p:cNvPr id="27" name="TextBox 26"/>
          <p:cNvSpPr txBox="1"/>
          <p:nvPr/>
        </p:nvSpPr>
        <p:spPr>
          <a:xfrm>
            <a:off x="770489" y="4508355"/>
            <a:ext cx="1524000" cy="4572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400" b="1" dirty="0">
                <a:solidFill>
                  <a:prstClr val="black"/>
                </a:solidFill>
              </a:rPr>
              <a:t>USGS Water Watch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1400" b="1" dirty="0">
                <a:solidFill>
                  <a:prstClr val="black"/>
                </a:solidFill>
              </a:rPr>
              <a:t>Points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6248400" y="2667007"/>
            <a:ext cx="2422798" cy="2203325"/>
            <a:chOff x="5702439" y="2006725"/>
            <a:chExt cx="2422798" cy="2203325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02439" y="2006725"/>
              <a:ext cx="2422798" cy="161116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>
              <a:off x="6151838" y="3752850"/>
              <a:ext cx="1524000" cy="4572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algn="ctr" eaLnBrk="0" hangingPunct="0">
                <a:lnSpc>
                  <a:spcPts val="1800"/>
                </a:lnSpc>
              </a:pPr>
              <a:r>
                <a:rPr lang="en-US" sz="1400" b="1" dirty="0">
                  <a:solidFill>
                    <a:prstClr val="black"/>
                  </a:solidFill>
                </a:rPr>
                <a:t>National Flood </a:t>
              </a:r>
            </a:p>
            <a:p>
              <a:pPr algn="ctr" eaLnBrk="0" hangingPunct="0">
                <a:lnSpc>
                  <a:spcPts val="1800"/>
                </a:lnSpc>
              </a:pPr>
              <a:r>
                <a:rPr lang="en-US" sz="1400" b="1" dirty="0">
                  <a:solidFill>
                    <a:prstClr val="black"/>
                  </a:solidFill>
                </a:rPr>
                <a:t>Hazard Layer</a:t>
              </a:r>
            </a:p>
          </p:txBody>
        </p:sp>
      </p:grpSp>
      <p:sp>
        <p:nvSpPr>
          <p:cNvPr id="26" name="Down Arrow 25"/>
          <p:cNvSpPr/>
          <p:nvPr/>
        </p:nvSpPr>
        <p:spPr bwMode="auto">
          <a:xfrm>
            <a:off x="4267201" y="3957773"/>
            <a:ext cx="464912" cy="618911"/>
          </a:xfrm>
          <a:prstGeom prst="downArrow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34" name="Down Arrow 33"/>
          <p:cNvSpPr/>
          <p:nvPr/>
        </p:nvSpPr>
        <p:spPr bwMode="auto">
          <a:xfrm>
            <a:off x="5476615" y="4045898"/>
            <a:ext cx="464912" cy="618911"/>
          </a:xfrm>
          <a:prstGeom prst="downArrow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  <a:headEnd type="none" w="med" len="med"/>
            <a:tailEnd type="none" w="med" len="med"/>
          </a:ln>
          <a:scene3d>
            <a:camera prst="orthographicFront">
              <a:rot lat="0" lon="0" rev="189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35" name="Down Arrow 34"/>
          <p:cNvSpPr/>
          <p:nvPr/>
        </p:nvSpPr>
        <p:spPr bwMode="auto">
          <a:xfrm>
            <a:off x="3092572" y="4008043"/>
            <a:ext cx="464912" cy="618911"/>
          </a:xfrm>
          <a:prstGeom prst="downArrow">
            <a:avLst/>
          </a:prstGeom>
          <a:solidFill>
            <a:schemeClr val="tx2">
              <a:lumMod val="25000"/>
              <a:lumOff val="75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  <a:headEnd type="none" w="med" len="med"/>
            <a:tailEnd type="none" w="med" len="med"/>
          </a:ln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562973" y="6390339"/>
            <a:ext cx="1044641" cy="243446"/>
          </a:xfrm>
          <a:prstGeom prst="rect">
            <a:avLst/>
          </a:prstGeom>
          <a:noFill/>
          <a:effectLst/>
          <a:scene3d>
            <a:camera prst="orthographicFront"/>
            <a:lightRig rig="threePt" dir="t"/>
          </a:scene3d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b="1" dirty="0" err="1">
                <a:solidFill>
                  <a:prstClr val="black"/>
                </a:solidFill>
              </a:rPr>
              <a:t>NHDPlus</a:t>
            </a:r>
            <a:endParaRPr lang="en-US" b="1" dirty="0">
              <a:solidFill>
                <a:prstClr val="black"/>
              </a:solidFill>
            </a:endParaRPr>
          </a:p>
          <a:p>
            <a:pPr eaLnBrk="0" hangingPunct="0">
              <a:lnSpc>
                <a:spcPts val="1800"/>
              </a:lnSpc>
            </a:pP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709071" y="5088929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prstClr val="black"/>
                </a:solidFill>
              </a:rPr>
              <a:t>Feature classes:</a:t>
            </a:r>
          </a:p>
          <a:p>
            <a:pPr eaLnBrk="0" hangingPunct="0">
              <a:lnSpc>
                <a:spcPts val="1800"/>
              </a:lnSpc>
            </a:pPr>
            <a:endParaRPr lang="en-US" sz="1400" b="1" dirty="0">
              <a:solidFill>
                <a:prstClr val="black"/>
              </a:solidFill>
            </a:endParaRPr>
          </a:p>
          <a:p>
            <a:pPr eaLnBrk="0" hangingPunct="0">
              <a:lnSpc>
                <a:spcPts val="1800"/>
              </a:lnSpc>
            </a:pPr>
            <a:r>
              <a:rPr lang="en-US" sz="1400" b="1" dirty="0" err="1" smtClean="0">
                <a:solidFill>
                  <a:prstClr val="black"/>
                </a:solidFill>
              </a:rPr>
              <a:t>Subwatershed</a:t>
            </a:r>
            <a:r>
              <a:rPr lang="en-US" sz="1400" b="1" dirty="0" smtClean="0">
                <a:solidFill>
                  <a:prstClr val="black"/>
                </a:solidFill>
              </a:rPr>
              <a:t> (HUC12)</a:t>
            </a:r>
            <a:r>
              <a:rPr lang="en-US" sz="1400" b="1" dirty="0">
                <a:solidFill>
                  <a:prstClr val="black"/>
                </a:solidFill>
              </a:rPr>
              <a:t/>
            </a:r>
            <a:br>
              <a:rPr lang="en-US" sz="1400" b="1" dirty="0">
                <a:solidFill>
                  <a:prstClr val="black"/>
                </a:solidFill>
              </a:rPr>
            </a:br>
            <a:r>
              <a:rPr lang="en-US" sz="1400" b="1" dirty="0">
                <a:solidFill>
                  <a:prstClr val="black"/>
                </a:solidFill>
              </a:rPr>
              <a:t>Catchment</a:t>
            </a:r>
          </a:p>
          <a:p>
            <a:pPr eaLnBrk="0" hangingPunct="0">
              <a:lnSpc>
                <a:spcPts val="1800"/>
              </a:lnSpc>
            </a:pPr>
            <a:r>
              <a:rPr lang="en-US" sz="1400" b="1" dirty="0" err="1">
                <a:solidFill>
                  <a:prstClr val="black"/>
                </a:solidFill>
              </a:rPr>
              <a:t>Flowline</a:t>
            </a:r>
            <a:endParaRPr lang="en-US" sz="1400" b="1" dirty="0">
              <a:solidFill>
                <a:prstClr val="black"/>
              </a:solidFill>
            </a:endParaRPr>
          </a:p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prstClr val="black"/>
                </a:solidFill>
              </a:rPr>
              <a:t>Waterbody</a:t>
            </a:r>
            <a:br>
              <a:rPr lang="en-US" sz="1400" b="1" dirty="0">
                <a:solidFill>
                  <a:prstClr val="black"/>
                </a:solidFill>
              </a:rPr>
            </a:br>
            <a:r>
              <a:rPr lang="en-US" sz="1400" b="1" dirty="0" err="1" smtClean="0">
                <a:solidFill>
                  <a:prstClr val="black"/>
                </a:solidFill>
              </a:rPr>
              <a:t>Streamgage</a:t>
            </a: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075289" y="5649291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eaLnBrk="0" hangingPunct="0">
              <a:lnSpc>
                <a:spcPts val="1800"/>
              </a:lnSpc>
            </a:pPr>
            <a:r>
              <a:rPr lang="en-US" b="1" dirty="0">
                <a:solidFill>
                  <a:srgbClr val="001446">
                    <a:lumMod val="50000"/>
                    <a:lumOff val="50000"/>
                  </a:srgbClr>
                </a:solidFill>
              </a:rPr>
              <a:t>NFIE-Geo</a:t>
            </a:r>
          </a:p>
          <a:p>
            <a:pPr eaLnBrk="0" hangingPunct="0">
              <a:lnSpc>
                <a:spcPts val="1800"/>
              </a:lnSpc>
            </a:pPr>
            <a:r>
              <a:rPr lang="en-US" sz="1400" b="1" dirty="0">
                <a:solidFill>
                  <a:prstClr val="black"/>
                </a:solidFill>
              </a:rPr>
              <a:t>9 feature classes</a:t>
            </a:r>
          </a:p>
          <a:p>
            <a:pPr marL="285750" indent="-285750" eaLnBrk="0" hangingPunct="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prstClr val="black"/>
                </a:solidFill>
              </a:rPr>
              <a:t>5 from </a:t>
            </a:r>
            <a:r>
              <a:rPr lang="en-US" sz="1400" b="1" dirty="0" err="1">
                <a:solidFill>
                  <a:prstClr val="black"/>
                </a:solidFill>
              </a:rPr>
              <a:t>NHDPlus</a:t>
            </a:r>
            <a:endParaRPr lang="en-US" sz="1400" b="1" dirty="0">
              <a:solidFill>
                <a:prstClr val="black"/>
              </a:solidFill>
            </a:endParaRPr>
          </a:p>
          <a:p>
            <a:pPr marL="285750" indent="-285750" eaLnBrk="0" hangingPunct="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prstClr val="black"/>
                </a:solidFill>
              </a:rPr>
              <a:t>4 from IWRSS</a:t>
            </a:r>
          </a:p>
        </p:txBody>
      </p:sp>
    </p:spTree>
    <p:extLst>
      <p:ext uri="{BB962C8B-B14F-4D97-AF65-F5344CB8AC3E}">
        <p14:creationId xmlns:p14="http://schemas.microsoft.com/office/powerpoint/2010/main" val="3641490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NFIE-Geo in </a:t>
            </a:r>
            <a:r>
              <a:rPr lang="en-US" dirty="0" err="1" smtClean="0"/>
              <a:t>HydroShare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362601"/>
            <a:ext cx="6923202" cy="32411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1230" y="3816376"/>
            <a:ext cx="6232099" cy="2610888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608029" y="998334"/>
            <a:ext cx="7659278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u="sng" dirty="0">
                <a:solidFill>
                  <a:srgbClr val="1F497D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4"/>
              </a:rPr>
              <a:t>https://www.arcgis.com/home/webmap/viewer.html?webmap=2c30160429984a59873f26b9d118dbfe</a:t>
            </a:r>
            <a:endParaRPr lang="en-US" sz="1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90600" y="5106032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en-US" sz="1400" b="1" dirty="0" smtClean="0">
                <a:solidFill>
                  <a:prstClr val="black"/>
                </a:solidFill>
              </a:rPr>
              <a:t>David </a:t>
            </a:r>
            <a:r>
              <a:rPr lang="en-US" sz="1400" b="1" dirty="0" err="1" smtClean="0">
                <a:solidFill>
                  <a:prstClr val="black"/>
                </a:solidFill>
              </a:rPr>
              <a:t>Tarboton</a:t>
            </a:r>
            <a:r>
              <a:rPr lang="en-US" sz="1400" b="1" dirty="0" smtClean="0">
                <a:solidFill>
                  <a:prstClr val="black"/>
                </a:solidFill>
              </a:rPr>
              <a:t>, Utah State </a:t>
            </a:r>
            <a:r>
              <a:rPr lang="en-US" sz="1400" b="1" dirty="0" err="1" smtClean="0">
                <a:solidFill>
                  <a:prstClr val="black"/>
                </a:solidFill>
              </a:rPr>
              <a:t>Univ</a:t>
            </a:r>
            <a:r>
              <a:rPr lang="en-US" sz="1400" b="1" dirty="0" smtClean="0">
                <a:solidFill>
                  <a:prstClr val="black"/>
                </a:solidFill>
              </a:rPr>
              <a:t> </a:t>
            </a:r>
          </a:p>
          <a:p>
            <a:pPr algn="ctr" eaLnBrk="0" hangingPunct="0">
              <a:lnSpc>
                <a:spcPts val="1800"/>
              </a:lnSpc>
            </a:pPr>
            <a:r>
              <a:rPr lang="en-US" sz="1400" b="1" dirty="0" smtClean="0">
                <a:solidFill>
                  <a:prstClr val="black"/>
                </a:solidFill>
              </a:rPr>
              <a:t>and Ray </a:t>
            </a:r>
            <a:r>
              <a:rPr lang="en-US" sz="1400" b="1" dirty="0" err="1" smtClean="0">
                <a:solidFill>
                  <a:prstClr val="black"/>
                </a:solidFill>
              </a:rPr>
              <a:t>Idaszak</a:t>
            </a:r>
            <a:r>
              <a:rPr lang="en-US" sz="1400" b="1" dirty="0" smtClean="0">
                <a:solidFill>
                  <a:prstClr val="black"/>
                </a:solidFill>
              </a:rPr>
              <a:t>, RENCI</a:t>
            </a:r>
          </a:p>
        </p:txBody>
      </p:sp>
    </p:spTree>
    <p:extLst>
      <p:ext uri="{BB962C8B-B14F-4D97-AF65-F5344CB8AC3E}">
        <p14:creationId xmlns:p14="http://schemas.microsoft.com/office/powerpoint/2010/main" val="31627057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572080" cy="484632"/>
          </a:xfrm>
        </p:spPr>
        <p:txBody>
          <a:bodyPr/>
          <a:lstStyle/>
          <a:p>
            <a:r>
              <a:rPr lang="en-US" dirty="0" smtClean="0"/>
              <a:t>NFIE-Geo for Mobile-Alabama River System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1798728" y="1511580"/>
            <a:ext cx="5395716" cy="5060590"/>
            <a:chOff x="1874142" y="1690689"/>
            <a:chExt cx="5395716" cy="506059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74142" y="1690689"/>
              <a:ext cx="5395716" cy="4990132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4" name="TextBox 3"/>
            <p:cNvSpPr txBox="1"/>
            <p:nvPr/>
          </p:nvSpPr>
          <p:spPr>
            <a:xfrm>
              <a:off x="3214540" y="6381947"/>
              <a:ext cx="1235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Mobile Bay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123839" y="2851898"/>
              <a:ext cx="17816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</a:rPr>
                <a:t>Black Warrior River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469822" y="4334171"/>
              <a:ext cx="13810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>
                  <a:solidFill>
                    <a:prstClr val="black"/>
                  </a:solidFill>
                </a:rPr>
                <a:t>TombigbeeRiver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451625" y="4853643"/>
              <a:ext cx="15369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 smtClean="0">
                  <a:solidFill>
                    <a:prstClr val="black"/>
                  </a:solidFill>
                </a:rPr>
                <a:t>Alabama River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124906" y="5798395"/>
              <a:ext cx="13750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 smtClean="0">
                  <a:solidFill>
                    <a:prstClr val="black"/>
                  </a:solidFill>
                </a:rPr>
                <a:t>Mobile River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637418" y="3262425"/>
              <a:ext cx="8584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</a:rPr>
                <a:t>Coosa River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582185" y="3796785"/>
              <a:ext cx="9898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</a:rPr>
                <a:t>Cahaba River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012050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Tuscaloosa County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879003" y="1564559"/>
            <a:ext cx="5385994" cy="4890395"/>
            <a:chOff x="1951349" y="1828510"/>
            <a:chExt cx="5385994" cy="489039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51349" y="1828510"/>
              <a:ext cx="5385994" cy="4890395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4" name="TextBox 3"/>
            <p:cNvSpPr txBox="1"/>
            <p:nvPr/>
          </p:nvSpPr>
          <p:spPr>
            <a:xfrm>
              <a:off x="3312375" y="2814191"/>
              <a:ext cx="17816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</a:rPr>
                <a:t>Black Warrior River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13942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85800" y="495098"/>
            <a:ext cx="7312991" cy="48463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r>
              <a:rPr lang="en-US" dirty="0" smtClean="0">
                <a:solidFill>
                  <a:srgbClr val="1491ED"/>
                </a:solidFill>
              </a:rPr>
              <a:t>Storm Rainfall during last week ….</a:t>
            </a:r>
            <a:br>
              <a:rPr lang="en-US" dirty="0" smtClean="0">
                <a:solidFill>
                  <a:srgbClr val="1491ED"/>
                </a:solidFill>
              </a:rPr>
            </a:br>
            <a:r>
              <a:rPr lang="en-US" dirty="0" smtClean="0">
                <a:solidFill>
                  <a:srgbClr val="1491ED"/>
                </a:solidFill>
              </a:rPr>
              <a:t/>
            </a:r>
            <a:br>
              <a:rPr lang="en-US" dirty="0" smtClean="0">
                <a:solidFill>
                  <a:srgbClr val="1491ED"/>
                </a:solidFill>
              </a:rPr>
            </a:br>
            <a:endParaRPr lang="en-US" dirty="0">
              <a:solidFill>
                <a:srgbClr val="1491ED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5065" y="1604956"/>
            <a:ext cx="9148557" cy="5206836"/>
            <a:chOff x="-197963" y="1527142"/>
            <a:chExt cx="9148557" cy="520683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97963" y="1527142"/>
              <a:ext cx="9148557" cy="5206836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7133168" y="4901938"/>
              <a:ext cx="1753172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prstClr val="black"/>
                  </a:solidFill>
                </a:rPr>
                <a:t>Sunday, Midnight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7343" y="1604956"/>
            <a:ext cx="9144000" cy="5206836"/>
            <a:chOff x="12408" y="1801894"/>
            <a:chExt cx="8391525" cy="475297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408" y="1801894"/>
              <a:ext cx="8391525" cy="475297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904740" y="4846864"/>
              <a:ext cx="1317625" cy="30904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prstClr val="black"/>
                  </a:solidFill>
                </a:rPr>
                <a:t>Monday, 6AM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0623" y="1604956"/>
            <a:ext cx="9177441" cy="5206836"/>
            <a:chOff x="-612884" y="1913641"/>
            <a:chExt cx="9177441" cy="520683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612884" y="1913641"/>
              <a:ext cx="9177441" cy="5206836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7007680" y="5284642"/>
              <a:ext cx="1469441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prstClr val="black"/>
                  </a:solidFill>
                </a:rPr>
                <a:t>Monday, noon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7149" y="1604956"/>
            <a:ext cx="9164389" cy="5206836"/>
            <a:chOff x="400050" y="1057275"/>
            <a:chExt cx="8343900" cy="474345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0050" y="1057275"/>
              <a:ext cx="8343900" cy="474345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7259185" y="4090910"/>
              <a:ext cx="1307233" cy="30842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prstClr val="black"/>
                  </a:solidFill>
                </a:rPr>
                <a:t>Monday, 6PM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8020" y="1618478"/>
            <a:ext cx="9142647" cy="5179793"/>
            <a:chOff x="19162" y="1497624"/>
            <a:chExt cx="9142647" cy="517979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162" y="1497624"/>
              <a:ext cx="9142647" cy="5179793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7292659" y="4825716"/>
              <a:ext cx="1730730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solidFill>
                    <a:prstClr val="black"/>
                  </a:solidFill>
                </a:rPr>
                <a:t>Monday,Midnight</a:t>
              </a:r>
              <a:endParaRPr lang="en-US" sz="16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3797" y="1604956"/>
            <a:ext cx="9151093" cy="5206836"/>
            <a:chOff x="12959571" y="1210592"/>
            <a:chExt cx="9151093" cy="5206836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959571" y="1210592"/>
              <a:ext cx="9151093" cy="5206836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20611929" y="4560851"/>
              <a:ext cx="1488164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prstClr val="black"/>
                  </a:solidFill>
                </a:rPr>
                <a:t>Tuesday 6 AM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7328" y="1604956"/>
            <a:ext cx="9164031" cy="5206836"/>
            <a:chOff x="9113" y="1470582"/>
            <a:chExt cx="9164031" cy="5206836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113" y="1470582"/>
              <a:ext cx="9164031" cy="5206836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7643121" y="4803373"/>
              <a:ext cx="1517916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prstClr val="black"/>
                  </a:solidFill>
                </a:rPr>
                <a:t>Tuesday, noon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2063" y="1604956"/>
            <a:ext cx="9114561" cy="5206836"/>
            <a:chOff x="9112" y="1470582"/>
            <a:chExt cx="9114561" cy="5206836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112" y="1470582"/>
              <a:ext cx="9114561" cy="5206836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7568253" y="4795641"/>
              <a:ext cx="1541961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prstClr val="black"/>
                  </a:solidFill>
                </a:rPr>
                <a:t>Tuesday, 6 PM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7741" y="1604956"/>
            <a:ext cx="9143204" cy="5206836"/>
            <a:chOff x="41854" y="1470582"/>
            <a:chExt cx="9143204" cy="5206836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1854" y="1470582"/>
              <a:ext cx="9143204" cy="5206836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7300079" y="4818612"/>
              <a:ext cx="1836913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prstClr val="black"/>
                  </a:solidFill>
                </a:rPr>
                <a:t>Tuesday, Midnight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2534" y="1604956"/>
            <a:ext cx="9153618" cy="5206836"/>
            <a:chOff x="-29945" y="1402476"/>
            <a:chExt cx="9153618" cy="5206836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-29945" y="1402476"/>
              <a:ext cx="9153618" cy="5206836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7206446" y="4732560"/>
              <a:ext cx="1831079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prstClr val="black"/>
                  </a:solidFill>
                </a:rPr>
                <a:t>Wednesday, 6 AM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7328" y="1604956"/>
            <a:ext cx="9164031" cy="5206836"/>
            <a:chOff x="2395" y="1470582"/>
            <a:chExt cx="9164031" cy="5206836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395" y="1470582"/>
              <a:ext cx="9164031" cy="5206836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7297397" y="4813681"/>
              <a:ext cx="1818383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prstClr val="black"/>
                  </a:solidFill>
                </a:rPr>
                <a:t>Wednesday, noon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6287" y="1605593"/>
            <a:ext cx="9166112" cy="5205563"/>
            <a:chOff x="9050" y="1471855"/>
            <a:chExt cx="9166112" cy="5205563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050" y="1471855"/>
              <a:ext cx="9138423" cy="5205563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7332735" y="4829809"/>
              <a:ext cx="1842427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prstClr val="black"/>
                  </a:solidFill>
                </a:rPr>
                <a:t>Wednesday, 6 PM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46073" y="1610332"/>
            <a:ext cx="9166541" cy="5196084"/>
            <a:chOff x="-1" y="1481334"/>
            <a:chExt cx="9237483" cy="5196084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-1" y="1481334"/>
              <a:ext cx="9237483" cy="5196084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7019746" y="4806838"/>
              <a:ext cx="2153922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prstClr val="black"/>
                  </a:solidFill>
                </a:rPr>
                <a:t>Wednesday, Midnight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5916" y="1610332"/>
            <a:ext cx="9126854" cy="5196084"/>
            <a:chOff x="0" y="1481334"/>
            <a:chExt cx="9126854" cy="5196084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0" y="1481334"/>
              <a:ext cx="9126854" cy="5196084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7484355" y="4812120"/>
              <a:ext cx="1607171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prstClr val="black"/>
                  </a:solidFill>
                </a:rPr>
                <a:t>Thursday, 6 AM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56789" y="1610332"/>
            <a:ext cx="9145108" cy="5196084"/>
            <a:chOff x="5438539" y="2041827"/>
            <a:chExt cx="9145108" cy="5196084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438539" y="2041827"/>
              <a:ext cx="9145108" cy="5196084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12963395" y="5374409"/>
              <a:ext cx="1594475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prstClr val="black"/>
                  </a:solidFill>
                </a:rPr>
                <a:t>Thursday, noon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53122" y="1615708"/>
            <a:ext cx="9152442" cy="5185332"/>
            <a:chOff x="8208" y="1481334"/>
            <a:chExt cx="9152442" cy="5185332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8208" y="1481334"/>
              <a:ext cx="9134082" cy="5185332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7542130" y="4822879"/>
              <a:ext cx="1618520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prstClr val="black"/>
                  </a:solidFill>
                </a:rPr>
                <a:t>Thursday, 6 PM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58713" y="1602499"/>
            <a:ext cx="9141261" cy="5211750"/>
            <a:chOff x="1269" y="1542835"/>
            <a:chExt cx="9141261" cy="5211750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269" y="1542835"/>
              <a:ext cx="9133566" cy="5211750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7229057" y="4908183"/>
              <a:ext cx="1913473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prstClr val="black"/>
                  </a:solidFill>
                </a:rPr>
                <a:t>Thursday, Midnight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49110" y="1607644"/>
            <a:ext cx="9160467" cy="5201460"/>
            <a:chOff x="1269" y="1521169"/>
            <a:chExt cx="9160467" cy="5201460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269" y="1521169"/>
              <a:ext cx="9154570" cy="5201460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>
              <a:off x="7839899" y="4895279"/>
              <a:ext cx="1321837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prstClr val="black"/>
                  </a:solidFill>
                </a:rPr>
                <a:t>Friday, 6 AM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66335" y="1628429"/>
            <a:ext cx="9126017" cy="5159890"/>
            <a:chOff x="-4641" y="1542836"/>
            <a:chExt cx="9126017" cy="5159890"/>
          </a:xfrm>
        </p:grpSpPr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-4641" y="1542836"/>
              <a:ext cx="9126017" cy="5159890"/>
            </a:xfrm>
            <a:prstGeom prst="rect">
              <a:avLst/>
            </a:prstGeom>
          </p:spPr>
        </p:pic>
        <p:sp>
          <p:nvSpPr>
            <p:cNvPr id="59" name="TextBox 58"/>
            <p:cNvSpPr txBox="1"/>
            <p:nvPr/>
          </p:nvSpPr>
          <p:spPr>
            <a:xfrm>
              <a:off x="7803390" y="4943268"/>
              <a:ext cx="1309141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prstClr val="black"/>
                  </a:solidFill>
                </a:rPr>
                <a:t>Friday, noon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43620" y="1586786"/>
            <a:ext cx="9171446" cy="5243177"/>
            <a:chOff x="-17735" y="1502734"/>
            <a:chExt cx="9171446" cy="5243177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-17735" y="1502734"/>
              <a:ext cx="9171446" cy="5243177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7811026" y="4906646"/>
              <a:ext cx="1333185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prstClr val="black"/>
                  </a:solidFill>
                </a:rPr>
                <a:t>Friday, 6 PM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52718" y="1563527"/>
            <a:ext cx="9153250" cy="5289695"/>
            <a:chOff x="-13197" y="1517986"/>
            <a:chExt cx="9153250" cy="5289695"/>
          </a:xfrm>
        </p:grpSpPr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-13197" y="1517986"/>
              <a:ext cx="9100775" cy="5289695"/>
            </a:xfrm>
            <a:prstGeom prst="rect">
              <a:avLst/>
            </a:prstGeom>
          </p:spPr>
        </p:pic>
        <p:sp>
          <p:nvSpPr>
            <p:cNvPr id="65" name="TextBox 64"/>
            <p:cNvSpPr txBox="1"/>
            <p:nvPr/>
          </p:nvSpPr>
          <p:spPr>
            <a:xfrm>
              <a:off x="7511915" y="4948304"/>
              <a:ext cx="1628138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prstClr val="black"/>
                  </a:solidFill>
                </a:rPr>
                <a:t>Friday, midnight</a:t>
              </a:r>
            </a:p>
          </p:txBody>
        </p:sp>
      </p:grpSp>
      <p:sp>
        <p:nvSpPr>
          <p:cNvPr id="66" name="Rectangle 65"/>
          <p:cNvSpPr/>
          <p:nvPr/>
        </p:nvSpPr>
        <p:spPr>
          <a:xfrm>
            <a:off x="287584" y="1062652"/>
            <a:ext cx="88659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23"/>
              </a:rPr>
              <a:t>http://gis.ncdc.noaa.gov/map/viewer/#app=cdo&amp;cfg=radar&amp;theme=radar&amp;display=nexrad</a:t>
            </a:r>
            <a:endParaRPr lang="en-US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grpSp>
        <p:nvGrpSpPr>
          <p:cNvPr id="67" name="Group 66"/>
          <p:cNvGrpSpPr/>
          <p:nvPr/>
        </p:nvGrpSpPr>
        <p:grpSpPr>
          <a:xfrm>
            <a:off x="71863" y="1565080"/>
            <a:ext cx="9114960" cy="5286588"/>
            <a:chOff x="-9307" y="1502734"/>
            <a:chExt cx="9114960" cy="5286588"/>
          </a:xfrm>
        </p:grpSpPr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-9307" y="1502734"/>
              <a:ext cx="9108718" cy="5286588"/>
            </a:xfrm>
            <a:prstGeom prst="rect">
              <a:avLst/>
            </a:prstGeom>
          </p:spPr>
        </p:pic>
        <p:sp>
          <p:nvSpPr>
            <p:cNvPr id="69" name="TextBox 68"/>
            <p:cNvSpPr txBox="1"/>
            <p:nvPr/>
          </p:nvSpPr>
          <p:spPr>
            <a:xfrm>
              <a:off x="7532145" y="4940436"/>
              <a:ext cx="1573508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prstClr val="black"/>
                  </a:solidFill>
                </a:rPr>
                <a:t>Saturday, 6 AM</a:t>
              </a: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52690" y="1546070"/>
            <a:ext cx="9153307" cy="5324609"/>
            <a:chOff x="-9307" y="1505329"/>
            <a:chExt cx="9153307" cy="5324609"/>
          </a:xfrm>
        </p:grpSpPr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-9307" y="1505329"/>
              <a:ext cx="9153307" cy="5324609"/>
            </a:xfrm>
            <a:prstGeom prst="rect">
              <a:avLst/>
            </a:prstGeom>
          </p:spPr>
        </p:pic>
        <p:sp>
          <p:nvSpPr>
            <p:cNvPr id="72" name="TextBox 71"/>
            <p:cNvSpPr txBox="1"/>
            <p:nvPr/>
          </p:nvSpPr>
          <p:spPr>
            <a:xfrm>
              <a:off x="7551719" y="4985282"/>
              <a:ext cx="1560812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prstClr val="black"/>
                  </a:solidFill>
                </a:rPr>
                <a:t>Saturday, noon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43885" y="1559933"/>
            <a:ext cx="9170917" cy="5296883"/>
            <a:chOff x="-4642" y="1505096"/>
            <a:chExt cx="9170917" cy="5296883"/>
          </a:xfrm>
        </p:grpSpPr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-4642" y="1505096"/>
              <a:ext cx="9095237" cy="5296883"/>
            </a:xfrm>
            <a:prstGeom prst="rect">
              <a:avLst/>
            </a:prstGeom>
          </p:spPr>
        </p:pic>
        <p:sp>
          <p:nvSpPr>
            <p:cNvPr id="75" name="TextBox 74"/>
            <p:cNvSpPr txBox="1"/>
            <p:nvPr/>
          </p:nvSpPr>
          <p:spPr>
            <a:xfrm>
              <a:off x="7581418" y="4966739"/>
              <a:ext cx="1584857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prstClr val="black"/>
                  </a:solidFill>
                </a:rPr>
                <a:t>Saturday, 6 PM</a:t>
              </a: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55327" y="1556695"/>
            <a:ext cx="9148032" cy="5303358"/>
            <a:chOff x="-13197" y="1522979"/>
            <a:chExt cx="9148032" cy="5303358"/>
          </a:xfrm>
        </p:grpSpPr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-13197" y="1522979"/>
              <a:ext cx="9148032" cy="5303358"/>
            </a:xfrm>
            <a:prstGeom prst="rect">
              <a:avLst/>
            </a:prstGeom>
          </p:spPr>
        </p:pic>
        <p:sp>
          <p:nvSpPr>
            <p:cNvPr id="78" name="TextBox 77"/>
            <p:cNvSpPr txBox="1"/>
            <p:nvPr/>
          </p:nvSpPr>
          <p:spPr>
            <a:xfrm>
              <a:off x="7235282" y="4987083"/>
              <a:ext cx="1879810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prstClr val="black"/>
                  </a:solidFill>
                </a:rPr>
                <a:t>Saturday, Midnight</a:t>
              </a: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34481" y="1545144"/>
            <a:ext cx="9189724" cy="5326461"/>
            <a:chOff x="1559622" y="1441451"/>
            <a:chExt cx="9189724" cy="5326461"/>
          </a:xfrm>
        </p:grpSpPr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1559622" y="1441451"/>
              <a:ext cx="9189724" cy="5326461"/>
            </a:xfrm>
            <a:prstGeom prst="rect">
              <a:avLst/>
            </a:prstGeom>
          </p:spPr>
        </p:pic>
        <p:sp>
          <p:nvSpPr>
            <p:cNvPr id="81" name="TextBox 80"/>
            <p:cNvSpPr txBox="1"/>
            <p:nvPr/>
          </p:nvSpPr>
          <p:spPr>
            <a:xfrm>
              <a:off x="9294223" y="4929033"/>
              <a:ext cx="1446871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prstClr val="black"/>
                  </a:solidFill>
                </a:rPr>
                <a:t>Sunday, 6 AM</a:t>
              </a: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38820" y="1543247"/>
            <a:ext cx="9181047" cy="5330254"/>
            <a:chOff x="-55820" y="1499875"/>
            <a:chExt cx="9181047" cy="5330254"/>
          </a:xfrm>
        </p:grpSpPr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-55820" y="1499875"/>
              <a:ext cx="9181047" cy="5330254"/>
            </a:xfrm>
            <a:prstGeom prst="rect">
              <a:avLst/>
            </a:prstGeom>
          </p:spPr>
        </p:pic>
        <p:sp>
          <p:nvSpPr>
            <p:cNvPr id="84" name="TextBox 83"/>
            <p:cNvSpPr txBox="1"/>
            <p:nvPr/>
          </p:nvSpPr>
          <p:spPr>
            <a:xfrm>
              <a:off x="7644655" y="4998172"/>
              <a:ext cx="1434175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prstClr val="black"/>
                  </a:solidFill>
                </a:rPr>
                <a:t>Sunday, noon</a:t>
              </a: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49226" y="1561968"/>
            <a:ext cx="9160235" cy="5292813"/>
            <a:chOff x="8201" y="1551674"/>
            <a:chExt cx="9160235" cy="5292813"/>
          </a:xfrm>
        </p:grpSpPr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8201" y="1551674"/>
              <a:ext cx="9160235" cy="5292813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7685432" y="4974404"/>
              <a:ext cx="1458220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prstClr val="black"/>
                  </a:solidFill>
                </a:rPr>
                <a:t>Sunday, </a:t>
              </a:r>
              <a:r>
                <a:rPr lang="en-US" sz="1600" dirty="0" smtClean="0">
                  <a:solidFill>
                    <a:prstClr val="black"/>
                  </a:solidFill>
                </a:rPr>
                <a:t>6 PM</a:t>
              </a:r>
              <a:endParaRPr lang="en-US" sz="16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62941" y="1574314"/>
            <a:ext cx="9132805" cy="5268120"/>
            <a:chOff x="36470" y="1652073"/>
            <a:chExt cx="9132805" cy="5268120"/>
          </a:xfrm>
        </p:grpSpPr>
        <p:pic>
          <p:nvPicPr>
            <p:cNvPr id="87" name="Picture 86"/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36470" y="1652073"/>
              <a:ext cx="9132805" cy="5268120"/>
            </a:xfrm>
            <a:prstGeom prst="rect">
              <a:avLst/>
            </a:prstGeom>
          </p:spPr>
        </p:pic>
        <p:sp>
          <p:nvSpPr>
            <p:cNvPr id="88" name="TextBox 87"/>
            <p:cNvSpPr txBox="1"/>
            <p:nvPr/>
          </p:nvSpPr>
          <p:spPr>
            <a:xfrm>
              <a:off x="7410297" y="4985790"/>
              <a:ext cx="1753172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prstClr val="black"/>
                  </a:solidFill>
                </a:rPr>
                <a:t>Sunday, </a:t>
              </a:r>
              <a:r>
                <a:rPr lang="en-US" sz="1600" dirty="0" smtClean="0">
                  <a:solidFill>
                    <a:prstClr val="black"/>
                  </a:solidFill>
                </a:rPr>
                <a:t>Midnight</a:t>
              </a:r>
              <a:endParaRPr lang="en-US" sz="16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27716" y="1545665"/>
            <a:ext cx="9203254" cy="5325419"/>
            <a:chOff x="27716" y="1545665"/>
            <a:chExt cx="9203254" cy="5325419"/>
          </a:xfrm>
        </p:grpSpPr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27716" y="1545665"/>
              <a:ext cx="9203254" cy="5325419"/>
            </a:xfrm>
            <a:prstGeom prst="rect">
              <a:avLst/>
            </a:prstGeom>
          </p:spPr>
        </p:pic>
        <p:sp>
          <p:nvSpPr>
            <p:cNvPr id="92" name="TextBox 91"/>
            <p:cNvSpPr txBox="1"/>
            <p:nvPr/>
          </p:nvSpPr>
          <p:spPr>
            <a:xfrm>
              <a:off x="7725007" y="5010426"/>
              <a:ext cx="1482137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prstClr val="black"/>
                  </a:solidFill>
                </a:rPr>
                <a:t>Monday, 6 AM</a:t>
              </a:r>
              <a:endParaRPr lang="en-US" sz="16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481244" y="3719604"/>
            <a:ext cx="8459600" cy="1076377"/>
            <a:chOff x="535630" y="2458353"/>
            <a:chExt cx="8459600" cy="1076377"/>
          </a:xfrm>
        </p:grpSpPr>
        <p:sp>
          <p:nvSpPr>
            <p:cNvPr id="98" name="Rectangle 97"/>
            <p:cNvSpPr/>
            <p:nvPr/>
          </p:nvSpPr>
          <p:spPr bwMode="auto">
            <a:xfrm>
              <a:off x="535630" y="2458353"/>
              <a:ext cx="8459600" cy="447472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00" b="1" dirty="0">
                <a:solidFill>
                  <a:srgbClr val="000000"/>
                </a:solidFill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52362" y="2620330"/>
              <a:ext cx="914400" cy="914400"/>
            </a:xfrm>
            <a:prstGeom prst="rect">
              <a:avLst/>
            </a:prstGeom>
            <a:noFill/>
            <a:effectLst/>
          </p:spPr>
          <p:txBody>
            <a:bodyPr wrap="none" lIns="0" tIns="0" rIns="0" bIns="0" rtlCol="0">
              <a:noAutofit/>
            </a:bodyPr>
            <a:lstStyle/>
            <a:p>
              <a:pPr eaLnBrk="0" hangingPunct="0">
                <a:lnSpc>
                  <a:spcPts val="1800"/>
                </a:lnSpc>
              </a:pPr>
              <a:r>
                <a:rPr lang="en-US" sz="2400" b="1" dirty="0">
                  <a:solidFill>
                    <a:prstClr val="black"/>
                  </a:solidFill>
                </a:rPr>
                <a:t>Where are the corresponding flood maps on the ground?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599613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NFIE-Geo for a county….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77500" y="6388162"/>
            <a:ext cx="86867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prstClr val="black"/>
                </a:solidFill>
                <a:hlinkClick r:id="rId2"/>
              </a:rPr>
              <a:t>http://</a:t>
            </a:r>
            <a:r>
              <a:rPr lang="en-US" sz="1600" dirty="0" smtClean="0">
                <a:solidFill>
                  <a:prstClr val="black"/>
                </a:solidFill>
                <a:hlinkClick r:id="rId2"/>
              </a:rPr>
              <a:t>www.caee.utexas.edu/prof/maidment/CE397Flood/Assignment2/NFIEGeo.pdf</a:t>
            </a:r>
            <a:r>
              <a:rPr lang="en-US" sz="1600" dirty="0" smtClean="0">
                <a:solidFill>
                  <a:prstClr val="black"/>
                </a:solidFill>
              </a:rPr>
              <a:t> 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48549" y="1801989"/>
            <a:ext cx="15954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County subset of national geospatial data layers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474" y="1149412"/>
            <a:ext cx="6696075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15747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8288518" cy="484632"/>
          </a:xfrm>
        </p:spPr>
        <p:txBody>
          <a:bodyPr>
            <a:normAutofit/>
          </a:bodyPr>
          <a:lstStyle/>
          <a:p>
            <a:r>
              <a:rPr lang="en-US" dirty="0" smtClean="0"/>
              <a:t>NFIE-Geo around University of Alabama Campus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440" y="1502153"/>
            <a:ext cx="6420340" cy="4967143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7574780" y="2366051"/>
            <a:ext cx="9373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Black Warrior River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28205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Catchment 18228725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934" y="1508396"/>
            <a:ext cx="6381750" cy="5086350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2678156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 to Hydro…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49313" y="1376363"/>
            <a:ext cx="8294687" cy="4546600"/>
          </a:xfrm>
        </p:spPr>
        <p:txBody>
          <a:bodyPr/>
          <a:lstStyle/>
          <a:p>
            <a:r>
              <a:rPr lang="en-US" dirty="0" smtClean="0">
                <a:solidFill>
                  <a:srgbClr val="1491ED"/>
                </a:solidFill>
              </a:rPr>
              <a:t>High spatial resolution </a:t>
            </a:r>
            <a:r>
              <a:rPr lang="en-US" dirty="0" smtClean="0"/>
              <a:t>hydrologic modeling at continental scale</a:t>
            </a:r>
          </a:p>
          <a:p>
            <a:r>
              <a:rPr lang="en-US" dirty="0" smtClean="0"/>
              <a:t>Built upon </a:t>
            </a:r>
            <a:r>
              <a:rPr lang="en-US" dirty="0" smtClean="0">
                <a:solidFill>
                  <a:srgbClr val="1491ED"/>
                </a:solidFill>
              </a:rPr>
              <a:t>NFIE-Geo: A national geospatial framework for hydrology</a:t>
            </a:r>
          </a:p>
          <a:p>
            <a:pPr lvl="1"/>
            <a:r>
              <a:rPr lang="en-US" dirty="0" smtClean="0"/>
              <a:t>Continental landscape divided into 2.67 million local </a:t>
            </a:r>
            <a:r>
              <a:rPr lang="en-US" dirty="0" smtClean="0">
                <a:solidFill>
                  <a:srgbClr val="1491ED"/>
                </a:solidFill>
              </a:rPr>
              <a:t>catchments</a:t>
            </a:r>
            <a:r>
              <a:rPr lang="en-US" dirty="0" smtClean="0"/>
              <a:t>, each containing a single stream reach</a:t>
            </a:r>
          </a:p>
          <a:p>
            <a:pPr lvl="1"/>
            <a:r>
              <a:rPr lang="en-US" dirty="0" smtClean="0"/>
              <a:t>Stream </a:t>
            </a:r>
            <a:r>
              <a:rPr lang="en-US" dirty="0" smtClean="0">
                <a:solidFill>
                  <a:srgbClr val="1491ED"/>
                </a:solidFill>
              </a:rPr>
              <a:t>reaches</a:t>
            </a:r>
            <a:r>
              <a:rPr lang="en-US" dirty="0" smtClean="0"/>
              <a:t> connect to form a national stream network</a:t>
            </a:r>
            <a:endParaRPr lang="en-US" dirty="0"/>
          </a:p>
        </p:txBody>
      </p:sp>
      <p:pic>
        <p:nvPicPr>
          <p:cNvPr id="4" name="Picture 2" descr="Imágenes integradas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3587" y="4244195"/>
            <a:ext cx="3930246" cy="2613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54576" y="4857869"/>
            <a:ext cx="26736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2.67 million catchments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Average area 3 km</a:t>
            </a:r>
            <a:r>
              <a:rPr lang="en-US" baseline="30000" dirty="0" smtClean="0">
                <a:solidFill>
                  <a:prstClr val="black"/>
                </a:solidFill>
              </a:rPr>
              <a:t>2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Average reach length 2 km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18081"/>
            <a:ext cx="2585922" cy="223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2786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NFIE-Hydro Forecasting Model</a:t>
            </a:r>
            <a:endParaRPr lang="en-US" dirty="0"/>
          </a:p>
        </p:txBody>
      </p:sp>
      <p:sp>
        <p:nvSpPr>
          <p:cNvPr id="13" name="Down Arrow 12"/>
          <p:cNvSpPr/>
          <p:nvPr/>
        </p:nvSpPr>
        <p:spPr>
          <a:xfrm rot="5400000" flipH="1" flipV="1">
            <a:off x="4456720" y="5209062"/>
            <a:ext cx="230560" cy="5056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38548" y="4999688"/>
            <a:ext cx="866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Runoff 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7473" y="1889753"/>
            <a:ext cx="2540550" cy="166570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12" name="Down Arrow 11"/>
          <p:cNvSpPr/>
          <p:nvPr/>
        </p:nvSpPr>
        <p:spPr>
          <a:xfrm flipV="1">
            <a:off x="6757748" y="3659445"/>
            <a:ext cx="230560" cy="5056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988308" y="3727584"/>
            <a:ext cx="1315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Streamflow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068167" y="6385541"/>
            <a:ext cx="38402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RAPID</a:t>
            </a:r>
            <a:r>
              <a:rPr lang="en-US" dirty="0" smtClean="0">
                <a:solidFill>
                  <a:prstClr val="black"/>
                </a:solidFill>
              </a:rPr>
              <a:t> flow routing (for continental US)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24491" y="1478382"/>
            <a:ext cx="2764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Probabilistic flood forecasts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756842" y="1478382"/>
            <a:ext cx="4019049" cy="5270356"/>
            <a:chOff x="337268" y="1478382"/>
            <a:chExt cx="4019049" cy="5270356"/>
          </a:xfrm>
        </p:grpSpPr>
        <p:pic>
          <p:nvPicPr>
            <p:cNvPr id="6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750" y="4241768"/>
              <a:ext cx="2710370" cy="2083598"/>
            </a:xfrm>
            <a:prstGeom prst="rect">
              <a:avLst/>
            </a:prstGeom>
            <a:noFill/>
            <a:ln w="3175" cmpd="sng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ffectLst/>
            <a:extLst/>
          </p:spPr>
        </p:pic>
        <p:pic>
          <p:nvPicPr>
            <p:cNvPr id="7" name="Picture 24" descr="Total Precipitation"/>
            <p:cNvPicPr>
              <a:picLocks noChangeAspect="1" noChangeArrowheads="1" noCrop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6218" y="1853342"/>
              <a:ext cx="1839310" cy="1660077"/>
            </a:xfrm>
            <a:prstGeom prst="rect">
              <a:avLst/>
            </a:prstGeom>
            <a:noFill/>
            <a:ln w="3175" cmpd="sng">
              <a:solidFill>
                <a:schemeClr val="bg1">
                  <a:lumMod val="65000"/>
                </a:schemeClr>
              </a:solidFill>
              <a:miter lim="800000"/>
              <a:headEnd/>
              <a:tailEnd/>
            </a:ln>
            <a:effectLst/>
            <a:extLst/>
          </p:spPr>
        </p:pic>
        <p:sp>
          <p:nvSpPr>
            <p:cNvPr id="11" name="Down Arrow 10"/>
            <p:cNvSpPr/>
            <p:nvPr/>
          </p:nvSpPr>
          <p:spPr>
            <a:xfrm>
              <a:off x="1581375" y="3646838"/>
              <a:ext cx="230560" cy="50561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37268" y="1478382"/>
              <a:ext cx="36626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Weather model and forecasts </a:t>
              </a:r>
              <a:r>
                <a:rPr lang="en-US" dirty="0" smtClean="0">
                  <a:solidFill>
                    <a:srgbClr val="FF0000"/>
                  </a:solidFill>
                </a:rPr>
                <a:t>(HRRR)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37268" y="6379406"/>
              <a:ext cx="40190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Land-Atmosphere Model </a:t>
              </a:r>
              <a:r>
                <a:rPr lang="en-US" dirty="0" smtClean="0">
                  <a:solidFill>
                    <a:srgbClr val="FF0000"/>
                  </a:solidFill>
                </a:rPr>
                <a:t>(NOAH-MP)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811934" y="3699357"/>
              <a:ext cx="14302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Precipitation </a:t>
              </a: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91992" y="3685545"/>
              <a:ext cx="10525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prstClr val="black"/>
                  </a:solidFill>
                </a:rPr>
                <a:t>Weather 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pic>
        <p:nvPicPr>
          <p:cNvPr id="30" name="Mississippi_20080301_2008053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20438" t="18045" r="15917" b="19292"/>
          <a:stretch/>
        </p:blipFill>
        <p:spPr>
          <a:xfrm>
            <a:off x="5450150" y="4296405"/>
            <a:ext cx="2777397" cy="205092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586694" y="2554349"/>
            <a:ext cx="1737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Catchment-level forecasts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18028" y="3132868"/>
            <a:ext cx="1614919" cy="13961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2866" y="984169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600" b="1" i="1" dirty="0" smtClean="0">
                <a:solidFill>
                  <a:srgbClr val="FF0000"/>
                </a:solidFill>
                <a:ea typeface="+mn-ea"/>
                <a:cs typeface="+mn-cs"/>
              </a:rPr>
              <a:t>Computed for the continental US in 10 minutes at Texas Advanced Computing Center</a:t>
            </a:r>
          </a:p>
        </p:txBody>
      </p:sp>
    </p:spTree>
    <p:extLst>
      <p:ext uri="{BB962C8B-B14F-4D97-AF65-F5344CB8AC3E}">
        <p14:creationId xmlns:p14="http://schemas.microsoft.com/office/powerpoint/2010/main" val="17011596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33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835" y="3855562"/>
            <a:ext cx="3652460" cy="28563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Flood risk zones…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40077" y="1231425"/>
            <a:ext cx="5641975" cy="2624137"/>
          </a:xfrm>
        </p:spPr>
        <p:txBody>
          <a:bodyPr>
            <a:normAutofit/>
          </a:bodyPr>
          <a:lstStyle/>
          <a:p>
            <a:r>
              <a:rPr lang="en-US" dirty="0" smtClean="0"/>
              <a:t>Each catchment has a </a:t>
            </a:r>
            <a:r>
              <a:rPr lang="en-US" dirty="0" smtClean="0">
                <a:solidFill>
                  <a:srgbClr val="1491ED"/>
                </a:solidFill>
              </a:rPr>
              <a:t>flood hazard zone</a:t>
            </a:r>
            <a:r>
              <a:rPr lang="en-US" dirty="0" smtClean="0">
                <a:solidFill>
                  <a:schemeClr val="accent1"/>
                </a:solidFill>
              </a:rPr>
              <a:t> </a:t>
            </a:r>
            <a:r>
              <a:rPr lang="en-US" dirty="0" smtClean="0"/>
              <a:t>defined from FEMA flood data</a:t>
            </a:r>
          </a:p>
          <a:p>
            <a:r>
              <a:rPr lang="en-US" dirty="0" smtClean="0"/>
              <a:t>Probabilistic forecast from </a:t>
            </a:r>
            <a:r>
              <a:rPr lang="en-US" dirty="0"/>
              <a:t>NFIE-Hydro defines flood </a:t>
            </a:r>
            <a:r>
              <a:rPr lang="en-US" dirty="0" smtClean="0">
                <a:solidFill>
                  <a:srgbClr val="1491ED"/>
                </a:solidFill>
              </a:rPr>
              <a:t>risk</a:t>
            </a:r>
            <a:r>
              <a:rPr lang="en-US" dirty="0" smtClean="0"/>
              <a:t> </a:t>
            </a:r>
          </a:p>
          <a:p>
            <a:r>
              <a:rPr lang="en-US" dirty="0" smtClean="0">
                <a:solidFill>
                  <a:srgbClr val="1491ED"/>
                </a:solidFill>
              </a:rPr>
              <a:t>Color</a:t>
            </a:r>
            <a:r>
              <a:rPr lang="en-US" dirty="0" smtClean="0"/>
              <a:t> the zones according to risk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298" y="592715"/>
            <a:ext cx="2720301" cy="5669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35494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Tethys Application …. ECMWF-RAPID 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523852" y="6266563"/>
            <a:ext cx="48142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hlinkClick r:id="rId2"/>
              </a:rPr>
              <a:t>http://demo.tethys.ci-water.org/apps/erfp-tool/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74806" y="5897231"/>
            <a:ext cx="2583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Brigham Young University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30954" y="3718749"/>
            <a:ext cx="12596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Catchment 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18228725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544" y="941832"/>
            <a:ext cx="7771859" cy="4913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4695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NFIE-Hydro Workflow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05" y="1447800"/>
            <a:ext cx="8341391" cy="438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78112" y="6020513"/>
            <a:ext cx="6783163" cy="533400"/>
          </a:xfrm>
          <a:prstGeom prst="rect">
            <a:avLst/>
          </a:prstGeom>
          <a:noFill/>
          <a:effectLst/>
        </p:spPr>
        <p:txBody>
          <a:bodyPr wrap="none" lIns="0" tIns="0" rIns="0" bIns="0" rtlCol="0" anchor="b">
            <a:noAutofit/>
          </a:bodyPr>
          <a:lstStyle>
            <a:defPPr>
              <a:defRPr lang="en-US"/>
            </a:defPPr>
            <a:lvl1pPr algn="r" eaLnBrk="0" hangingPunct="0"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z="2400" dirty="0" smtClean="0">
                <a:solidFill>
                  <a:prstClr val="white"/>
                </a:solidFill>
              </a:rPr>
              <a:t>Implemented in Microsoft Azure</a:t>
            </a:r>
            <a:endParaRPr lang="en-US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2364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Soil Moisture Percentile Map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787" y="2040194"/>
            <a:ext cx="8202869" cy="3958913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2744769" y="6166644"/>
            <a:ext cx="3654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hlinkClick r:id="rId3"/>
              </a:rPr>
              <a:t>http://statsnldas.azurewebsites.net/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8650" y="1211895"/>
            <a:ext cx="80911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</a:t>
            </a:r>
            <a:r>
              <a:rPr lang="en-US" dirty="0" smtClean="0">
                <a:solidFill>
                  <a:prstClr val="black"/>
                </a:solidFill>
              </a:rPr>
              <a:t>urrent value expressed as a percentile based on historical data [1979 to present] on this calendar day at this spatial point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68604" y="2971800"/>
            <a:ext cx="553353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Compare present soil moisture with past conditions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" y="6078776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Slide: Gonzalo Espinoza</a:t>
            </a:r>
          </a:p>
        </p:txBody>
      </p:sp>
    </p:spTree>
    <p:extLst>
      <p:ext uri="{BB962C8B-B14F-4D97-AF65-F5344CB8AC3E}">
        <p14:creationId xmlns:p14="http://schemas.microsoft.com/office/powerpoint/2010/main" val="216960781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469261" y="1963615"/>
            <a:ext cx="2491068" cy="3634154"/>
          </a:xfrm>
          <a:prstGeom prst="rect">
            <a:avLst/>
          </a:prstGeom>
          <a:pattFill prst="pct25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NFIE </a:t>
            </a:r>
            <a:r>
              <a:rPr lang="en-US" dirty="0" smtClean="0"/>
              <a:t>Regional and Local scale…</a:t>
            </a: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1447800" y="1600200"/>
            <a:ext cx="5943600" cy="4724400"/>
            <a:chOff x="1905000" y="1981200"/>
            <a:chExt cx="5181600" cy="3962400"/>
          </a:xfrm>
        </p:grpSpPr>
        <p:sp>
          <p:nvSpPr>
            <p:cNvPr id="3" name="Rectangle 2"/>
            <p:cNvSpPr/>
            <p:nvPr/>
          </p:nvSpPr>
          <p:spPr>
            <a:xfrm>
              <a:off x="1905000" y="1981200"/>
              <a:ext cx="5181600" cy="3962400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2362200" y="2286000"/>
              <a:ext cx="4343400" cy="3048000"/>
              <a:chOff x="2667000" y="2514600"/>
              <a:chExt cx="3733800" cy="2819400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2667000" y="2514600"/>
                <a:ext cx="3733800" cy="28194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6" name="Straight Connector 5"/>
              <p:cNvCxnSpPr>
                <a:stCxn id="4" idx="0"/>
                <a:endCxn id="4" idx="2"/>
              </p:cNvCxnSpPr>
              <p:nvPr/>
            </p:nvCxnSpPr>
            <p:spPr>
              <a:xfrm>
                <a:off x="4533900" y="2514600"/>
                <a:ext cx="0" cy="2819400"/>
              </a:xfrm>
              <a:prstGeom prst="line">
                <a:avLst/>
              </a:prstGeom>
              <a:ln w="285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>
                <a:stCxn id="4" idx="1"/>
                <a:endCxn id="4" idx="3"/>
              </p:cNvCxnSpPr>
              <p:nvPr/>
            </p:nvCxnSpPr>
            <p:spPr>
              <a:xfrm>
                <a:off x="2667000" y="3924300"/>
                <a:ext cx="3733800" cy="0"/>
              </a:xfrm>
              <a:prstGeom prst="line">
                <a:avLst/>
              </a:prstGeom>
              <a:ln w="28575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9"/>
            <p:cNvSpPr txBox="1"/>
            <p:nvPr/>
          </p:nvSpPr>
          <p:spPr>
            <a:xfrm>
              <a:off x="2434649" y="5486400"/>
              <a:ext cx="4198507" cy="30976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1F497D"/>
                  </a:solidFill>
                </a:rPr>
                <a:t>NFIE-Services: </a:t>
              </a:r>
              <a:r>
                <a:rPr lang="en-US" dirty="0">
                  <a:solidFill>
                    <a:prstClr val="black"/>
                  </a:solidFill>
                </a:rPr>
                <a:t>Web services for flood information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477832" y="2518062"/>
              <a:ext cx="1810150" cy="1006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1F497D"/>
                  </a:solidFill>
                </a:rPr>
                <a:t>NFIE-Geo: </a:t>
              </a:r>
              <a:r>
                <a:rPr lang="en-US" dirty="0">
                  <a:solidFill>
                    <a:prstClr val="black"/>
                  </a:solidFill>
                </a:rPr>
                <a:t>National geospatial framework for hydrology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385291" y="4059201"/>
              <a:ext cx="1902691" cy="1006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1F497D"/>
                  </a:solidFill>
                </a:rPr>
                <a:t>NFIE-Hydro: </a:t>
              </a:r>
              <a:r>
                <a:rPr lang="en-US" dirty="0">
                  <a:solidFill>
                    <a:prstClr val="black"/>
                  </a:solidFill>
                </a:rPr>
                <a:t>National high spatial resolution hydrologic forecasting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739289" y="4059201"/>
              <a:ext cx="1966310" cy="1006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1F497D"/>
                  </a:solidFill>
                </a:rPr>
                <a:t>NFIE-River: </a:t>
              </a:r>
              <a:r>
                <a:rPr lang="en-US" dirty="0">
                  <a:solidFill>
                    <a:prstClr val="black"/>
                  </a:solidFill>
                </a:rPr>
                <a:t>River</a:t>
              </a:r>
              <a:r>
                <a:rPr lang="en-US" dirty="0">
                  <a:solidFill>
                    <a:srgbClr val="1F497D"/>
                  </a:solidFill>
                </a:rPr>
                <a:t> </a:t>
              </a:r>
              <a:r>
                <a:rPr lang="en-US" dirty="0">
                  <a:solidFill>
                    <a:prstClr val="black"/>
                  </a:solidFill>
                </a:rPr>
                <a:t>channel information and real-time flood inundation mapping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739291" y="2532692"/>
              <a:ext cx="1897272" cy="1006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1F497D"/>
                  </a:solidFill>
                </a:rPr>
                <a:t>NFIE-Response: </a:t>
              </a:r>
              <a:r>
                <a:rPr lang="en-US" dirty="0">
                  <a:solidFill>
                    <a:prstClr val="black"/>
                  </a:solidFill>
                </a:rPr>
                <a:t>Wide area planning for flood emergency response</a:t>
              </a:r>
            </a:p>
          </p:txBody>
        </p:sp>
        <p:sp>
          <p:nvSpPr>
            <p:cNvPr id="15" name="Right Arrow 14"/>
            <p:cNvSpPr/>
            <p:nvPr/>
          </p:nvSpPr>
          <p:spPr>
            <a:xfrm>
              <a:off x="4326082" y="2965828"/>
              <a:ext cx="381000" cy="14045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Right Arrow 15"/>
            <p:cNvSpPr/>
            <p:nvPr/>
          </p:nvSpPr>
          <p:spPr>
            <a:xfrm>
              <a:off x="4287982" y="4343400"/>
              <a:ext cx="381000" cy="14045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" name="Down Arrow 16"/>
            <p:cNvSpPr/>
            <p:nvPr/>
          </p:nvSpPr>
          <p:spPr>
            <a:xfrm>
              <a:off x="3352800" y="3636221"/>
              <a:ext cx="113145" cy="326179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Down Arrow 17"/>
            <p:cNvSpPr/>
            <p:nvPr/>
          </p:nvSpPr>
          <p:spPr>
            <a:xfrm>
              <a:off x="5531427" y="3653240"/>
              <a:ext cx="113145" cy="326179"/>
            </a:xfrm>
            <a:prstGeom prst="downArrow">
              <a:avLst/>
            </a:prstGeom>
            <a:scene3d>
              <a:camera prst="orthographicFront">
                <a:rot lat="0" lon="0" rev="10799999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Right Arrow 18"/>
            <p:cNvSpPr/>
            <p:nvPr/>
          </p:nvSpPr>
          <p:spPr>
            <a:xfrm>
              <a:off x="4354945" y="3718392"/>
              <a:ext cx="381000" cy="140456"/>
            </a:xfrm>
            <a:prstGeom prst="rightArrow">
              <a:avLst/>
            </a:prstGeom>
            <a:scene3d>
              <a:camera prst="orthographicFront">
                <a:rot lat="0" lon="0" rev="270000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01098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713" y="2325865"/>
            <a:ext cx="8588471" cy="38560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392088"/>
            <a:ext cx="7886700" cy="1325563"/>
          </a:xfrm>
        </p:spPr>
        <p:txBody>
          <a:bodyPr/>
          <a:lstStyle/>
          <a:p>
            <a:r>
              <a:rPr lang="en-US" dirty="0" smtClean="0"/>
              <a:t>Drought to Deluge!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347075" y="3553905"/>
            <a:ext cx="443420" cy="18526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331603" y="4898909"/>
            <a:ext cx="4429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Reservoir storage doubled in last 10 days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AutoShape 2" descr="Image result for water levels, lake travi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Image result for water levels, lake travi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5" y="1000302"/>
            <a:ext cx="2149753" cy="123049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10128" y="1358795"/>
            <a:ext cx="5736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Lake Travis near Austin, Texas, has been in drought for the last four years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937" y="3356887"/>
            <a:ext cx="2726280" cy="111847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610128" y="6219667"/>
            <a:ext cx="42386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i="1" dirty="0" smtClean="0">
                <a:solidFill>
                  <a:srgbClr val="1491ED"/>
                </a:solidFill>
              </a:rPr>
              <a:t>How can this happen?</a:t>
            </a:r>
            <a:endParaRPr lang="en-US" sz="3200" i="1" dirty="0">
              <a:solidFill>
                <a:srgbClr val="1491E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38478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NFIE-River…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77807" y="1336151"/>
            <a:ext cx="7886700" cy="4351338"/>
          </a:xfrm>
        </p:spPr>
        <p:txBody>
          <a:bodyPr/>
          <a:lstStyle/>
          <a:p>
            <a:r>
              <a:rPr lang="en-US" dirty="0" smtClean="0">
                <a:solidFill>
                  <a:srgbClr val="1491ED"/>
                </a:solidFill>
              </a:rPr>
              <a:t>NFIE-River: </a:t>
            </a:r>
            <a:r>
              <a:rPr lang="en-US" dirty="0" smtClean="0"/>
              <a:t>Dynamic flood modeling,  forecasting and inundation mapping in space and time</a:t>
            </a:r>
          </a:p>
          <a:p>
            <a:r>
              <a:rPr lang="en-US" dirty="0" smtClean="0"/>
              <a:t>Requires LIDAR terrain data so can only be done for particular regions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389" y="3336754"/>
            <a:ext cx="3463732" cy="2956469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923" y="3435489"/>
            <a:ext cx="6858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02273" y="6334468"/>
            <a:ext cx="3097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Iowa Flood Information System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892" y="3336754"/>
            <a:ext cx="3693265" cy="30962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663" y="5238371"/>
            <a:ext cx="1606993" cy="1405843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768493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Case Study: North Carolina </a:t>
            </a:r>
            <a:br>
              <a:rPr lang="en-US" dirty="0" smtClean="0"/>
            </a:br>
            <a:r>
              <a:rPr lang="en-US" dirty="0" smtClean="0"/>
              <a:t>Cross Section Dataset</a:t>
            </a:r>
            <a:br>
              <a:rPr lang="en-US" dirty="0" smtClean="0"/>
            </a:br>
            <a:r>
              <a:rPr lang="en-US" dirty="0" smtClean="0"/>
              <a:t>17637 Cross Sections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708" y="1762125"/>
            <a:ext cx="7475537" cy="45259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40264" y="6014301"/>
            <a:ext cx="914400" cy="914400"/>
          </a:xfrm>
          <a:prstGeom prst="rect">
            <a:avLst/>
          </a:prstGeom>
          <a:noFill/>
          <a:effectLst/>
        </p:spPr>
        <p:txBody>
          <a:bodyPr wrap="none" lIns="0" tIns="0" rIns="0" bIns="0" rtlCol="0">
            <a:noAutofit/>
          </a:bodyPr>
          <a:lstStyle/>
          <a:p>
            <a:pPr algn="l" eaLnBrk="0" hangingPunct="0">
              <a:lnSpc>
                <a:spcPts val="1800"/>
              </a:lnSpc>
            </a:pPr>
            <a:r>
              <a:rPr lang="en-US" sz="1400" b="1" dirty="0" smtClean="0">
                <a:ea typeface="+mn-ea"/>
                <a:cs typeface="+mn-cs"/>
              </a:rPr>
              <a:t>Slide: Xing Zheng</a:t>
            </a:r>
          </a:p>
        </p:txBody>
      </p:sp>
    </p:spTree>
    <p:extLst>
      <p:ext uri="{BB962C8B-B14F-4D97-AF65-F5344CB8AC3E}">
        <p14:creationId xmlns:p14="http://schemas.microsoft.com/office/powerpoint/2010/main" val="17528877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Return Period – Discharge – Stage Height – Water Surface Elevation</a:t>
            </a:r>
            <a:endParaRPr lang="en-US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539450"/>
            <a:ext cx="7848600" cy="5307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34691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Real-Time Flood Inundation Mapping (USGS/NWS) 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174" y="1208458"/>
            <a:ext cx="6457025" cy="5039942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455871" y="6336767"/>
            <a:ext cx="80594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hlinkClick r:id="rId3"/>
              </a:rPr>
              <a:t>http://</a:t>
            </a:r>
            <a:r>
              <a:rPr lang="en-US" dirty="0" smtClean="0">
                <a:solidFill>
                  <a:prstClr val="black"/>
                </a:solidFill>
                <a:hlinkClick r:id="rId3"/>
              </a:rPr>
              <a:t>water.weather.gov/ahps2/inundation/inundation_google.php?gage=atit2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5926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214884"/>
            <a:ext cx="7312991" cy="484632"/>
          </a:xfrm>
        </p:spPr>
        <p:txBody>
          <a:bodyPr/>
          <a:lstStyle/>
          <a:p>
            <a:r>
              <a:rPr lang="en-US" dirty="0">
                <a:solidFill>
                  <a:srgbClr val="1491ED"/>
                </a:solidFill>
                <a:cs typeface="Arial"/>
              </a:rPr>
              <a:t>NWS River Forecast Centers</a:t>
            </a:r>
            <a:r>
              <a:rPr lang="en-US" dirty="0">
                <a:solidFill>
                  <a:srgbClr val="000000"/>
                </a:solidFill>
                <a:cs typeface="Arial"/>
              </a:rPr>
              <a:t/>
            </a:r>
            <a:br>
              <a:rPr lang="en-US" dirty="0">
                <a:solidFill>
                  <a:srgbClr val="000000"/>
                </a:solidFill>
                <a:cs typeface="Arial"/>
              </a:rPr>
            </a:b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FED2D5C-7DEC-4016-9B3B-6FCD74A1F0F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rfc_transparent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8952"/>
            <a:ext cx="9144000" cy="6229048"/>
          </a:xfrm>
          <a:prstGeom prst="rect">
            <a:avLst/>
          </a:prstGeom>
        </p:spPr>
      </p:pic>
      <p:sp>
        <p:nvSpPr>
          <p:cNvPr id="9" name="Title 3"/>
          <p:cNvSpPr txBox="1">
            <a:spLocks/>
          </p:cNvSpPr>
          <p:nvPr/>
        </p:nvSpPr>
        <p:spPr>
          <a:xfrm>
            <a:off x="0" y="0"/>
            <a:ext cx="9144000" cy="1058333"/>
          </a:xfrm>
          <a:prstGeom prst="rect">
            <a:avLst/>
          </a:prstGeom>
          <a:effectLst/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5400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503213" y="6435732"/>
            <a:ext cx="308242" cy="20959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74461" y="6337100"/>
            <a:ext cx="2160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Arial"/>
                <a:cs typeface="Arial"/>
              </a:rPr>
              <a:t>No River Forecast</a:t>
            </a:r>
            <a:endParaRPr lang="en-US" b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pSp>
        <p:nvGrpSpPr>
          <p:cNvPr id="98" name="Group 97"/>
          <p:cNvGrpSpPr/>
          <p:nvPr/>
        </p:nvGrpSpPr>
        <p:grpSpPr>
          <a:xfrm>
            <a:off x="7369075" y="2186275"/>
            <a:ext cx="1557614" cy="3423415"/>
            <a:chOff x="7369075" y="2186275"/>
            <a:chExt cx="1557614" cy="3423415"/>
          </a:xfrm>
        </p:grpSpPr>
        <p:cxnSp>
          <p:nvCxnSpPr>
            <p:cNvPr id="6" name="Straight Arrow Connector 5"/>
            <p:cNvCxnSpPr/>
            <p:nvPr/>
          </p:nvCxnSpPr>
          <p:spPr>
            <a:xfrm flipH="1">
              <a:off x="7369075" y="4475423"/>
              <a:ext cx="1557614" cy="143085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H="1" flipV="1">
              <a:off x="7771598" y="4078132"/>
              <a:ext cx="1142762" cy="397291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H="1" flipV="1">
              <a:off x="7928353" y="3353076"/>
              <a:ext cx="980697" cy="1120499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H="1" flipV="1">
              <a:off x="8388996" y="2186275"/>
              <a:ext cx="523229" cy="2290475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H="1">
              <a:off x="7582756" y="4479925"/>
              <a:ext cx="1329469" cy="1129765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7" name="Group 96"/>
          <p:cNvGrpSpPr/>
          <p:nvPr/>
        </p:nvGrpSpPr>
        <p:grpSpPr>
          <a:xfrm>
            <a:off x="4578758" y="5239820"/>
            <a:ext cx="1203863" cy="1084951"/>
            <a:chOff x="4578758" y="5239820"/>
            <a:chExt cx="1203863" cy="1084951"/>
          </a:xfrm>
        </p:grpSpPr>
        <p:cxnSp>
          <p:nvCxnSpPr>
            <p:cNvPr id="30" name="Straight Arrow Connector 29"/>
            <p:cNvCxnSpPr/>
            <p:nvPr/>
          </p:nvCxnSpPr>
          <p:spPr>
            <a:xfrm flipH="1" flipV="1">
              <a:off x="4578758" y="5811406"/>
              <a:ext cx="1031247" cy="513365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H="1" flipV="1">
              <a:off x="5030510" y="5338452"/>
              <a:ext cx="579495" cy="973990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V="1">
              <a:off x="5610005" y="5239820"/>
              <a:ext cx="172616" cy="1084951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/>
          <p:cNvGrpSpPr/>
          <p:nvPr/>
        </p:nvGrpSpPr>
        <p:grpSpPr>
          <a:xfrm>
            <a:off x="135626" y="1467150"/>
            <a:ext cx="1109672" cy="2404152"/>
            <a:chOff x="135626" y="1467150"/>
            <a:chExt cx="1109672" cy="2404152"/>
          </a:xfrm>
        </p:grpSpPr>
        <p:cxnSp>
          <p:nvCxnSpPr>
            <p:cNvPr id="38" name="Straight Arrow Connector 37"/>
            <p:cNvCxnSpPr/>
            <p:nvPr/>
          </p:nvCxnSpPr>
          <p:spPr>
            <a:xfrm flipV="1">
              <a:off x="149225" y="1467150"/>
              <a:ext cx="1096073" cy="1580850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flipV="1">
              <a:off x="149225" y="2132915"/>
              <a:ext cx="911128" cy="918260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>
              <a:off x="135626" y="3045260"/>
              <a:ext cx="752111" cy="197264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>
              <a:off x="149225" y="3051175"/>
              <a:ext cx="837150" cy="820127"/>
            </a:xfrm>
            <a:prstGeom prst="straightConnector1">
              <a:avLst/>
            </a:prstGeom>
            <a:ln w="38100">
              <a:solidFill>
                <a:srgbClr val="000000"/>
              </a:solidFill>
              <a:tailEnd type="stealth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634231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687" y="357187"/>
            <a:ext cx="8048625" cy="6143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51274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Hurricane Ivan, September 2004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236" y="1593867"/>
            <a:ext cx="6045527" cy="461718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52211" y="6211055"/>
            <a:ext cx="5239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The most expensive disaster in the history of Alabama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969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Hurricane Ivan as a case study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752" y="1545178"/>
            <a:ext cx="6147061" cy="479847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93769" y="6343649"/>
            <a:ext cx="57550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hlinkClick r:id="rId3"/>
              </a:rPr>
              <a:t>http://en.wikipedia.org/wiki/Hurricane_Ivan#Alabama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2195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506093" cy="484632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Severe Flooding in Mobile during Ivan</a:t>
            </a:r>
            <a:endParaRPr lang="en-US" sz="3600" dirty="0"/>
          </a:p>
        </p:txBody>
      </p:sp>
      <p:grpSp>
        <p:nvGrpSpPr>
          <p:cNvPr id="5" name="Group 4"/>
          <p:cNvGrpSpPr/>
          <p:nvPr/>
        </p:nvGrpSpPr>
        <p:grpSpPr>
          <a:xfrm>
            <a:off x="1879003" y="1564559"/>
            <a:ext cx="5385994" cy="4890395"/>
            <a:chOff x="1951349" y="1828510"/>
            <a:chExt cx="5385994" cy="489039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51349" y="1828510"/>
              <a:ext cx="5385994" cy="4890395"/>
            </a:xfrm>
            <a:prstGeom prst="rect">
              <a:avLst/>
            </a:prstGeom>
            <a:ln w="3175">
              <a:solidFill>
                <a:schemeClr val="bg1">
                  <a:lumMod val="65000"/>
                </a:schemeClr>
              </a:solidFill>
            </a:ln>
          </p:spPr>
        </p:pic>
        <p:sp>
          <p:nvSpPr>
            <p:cNvPr id="4" name="TextBox 3"/>
            <p:cNvSpPr txBox="1"/>
            <p:nvPr/>
          </p:nvSpPr>
          <p:spPr>
            <a:xfrm>
              <a:off x="3312375" y="2814191"/>
              <a:ext cx="17816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prstClr val="black"/>
                  </a:solidFill>
                </a:rPr>
                <a:t>Black Warrior River</a:t>
              </a:r>
              <a:endParaRPr lang="en-US" dirty="0">
                <a:solidFill>
                  <a:prstClr val="black"/>
                </a:solidFill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8305" y="4509125"/>
            <a:ext cx="2317868" cy="1809356"/>
          </a:xfrm>
          <a:prstGeom prst="rect">
            <a:avLst/>
          </a:prstGeom>
        </p:spPr>
      </p:pic>
      <p:sp>
        <p:nvSpPr>
          <p:cNvPr id="7" name="Notched Right Arrow 6"/>
          <p:cNvSpPr/>
          <p:nvPr/>
        </p:nvSpPr>
        <p:spPr>
          <a:xfrm flipH="1">
            <a:off x="3431357" y="5759777"/>
            <a:ext cx="1036948" cy="367646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3123" y="2991039"/>
            <a:ext cx="8550254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prstClr val="black"/>
                </a:solidFill>
              </a:rPr>
              <a:t>Case study for river-coastal interaction</a:t>
            </a:r>
            <a:endParaRPr lang="en-US" sz="3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6826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WRSS-R2O-DSSIC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583" y="941832"/>
            <a:ext cx="7322208" cy="5652163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066800" y="520037"/>
            <a:ext cx="7886700" cy="1325563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i="0" kern="1200">
                <a:solidFill>
                  <a:schemeClr val="tx1"/>
                </a:solidFill>
                <a:latin typeface="+mj-lt"/>
                <a:ea typeface="+mj-ea"/>
                <a:cs typeface="Avenir LT Std 55 Roman" pitchFamily="34" charset="0"/>
              </a:defRPr>
            </a:lvl1pPr>
          </a:lstStyle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7583" y="381539"/>
            <a:ext cx="7312991" cy="484632"/>
          </a:xfrm>
        </p:spPr>
        <p:txBody>
          <a:bodyPr/>
          <a:lstStyle/>
          <a:p>
            <a:r>
              <a:rPr lang="en-US" dirty="0" smtClean="0">
                <a:solidFill>
                  <a:srgbClr val="1491ED"/>
                </a:solidFill>
              </a:rPr>
              <a:t>NFIE-Response</a:t>
            </a:r>
            <a:r>
              <a:rPr lang="en-US" dirty="0">
                <a:solidFill>
                  <a:prstClr val="black"/>
                </a:solidFill>
              </a:rPr>
              <a:t/>
            </a:r>
            <a:br>
              <a:rPr lang="en-US" dirty="0">
                <a:solidFill>
                  <a:prstClr val="black"/>
                </a:solidFill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8435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6" name="Line 48"/>
          <p:cNvSpPr>
            <a:spLocks noChangeShapeType="1"/>
          </p:cNvSpPr>
          <p:nvPr/>
        </p:nvSpPr>
        <p:spPr bwMode="auto">
          <a:xfrm flipH="1">
            <a:off x="228600" y="1295400"/>
            <a:ext cx="8458200" cy="0"/>
          </a:xfrm>
          <a:prstGeom prst="line">
            <a:avLst/>
          </a:prstGeom>
          <a:noFill/>
          <a:ln w="38100" cap="rnd">
            <a:solidFill>
              <a:schemeClr val="bg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1024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45366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Address Points -- used for directing emergency response vehicles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100" y="1631279"/>
            <a:ext cx="4655277" cy="40290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0364" y="2630422"/>
            <a:ext cx="1123339" cy="390525"/>
          </a:xfrm>
          <a:prstGeom prst="rect">
            <a:avLst/>
          </a:prstGeom>
        </p:spPr>
      </p:pic>
      <p:pic>
        <p:nvPicPr>
          <p:cNvPr id="1026" name="Picture 2" descr="http://louisianarecord.com/wp-content/uploads/2013/01/Ford_E350_ambulance2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839" y="1827306"/>
            <a:ext cx="2553968" cy="1606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40352" y="3982383"/>
            <a:ext cx="40073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All legal residences have an address point</a:t>
            </a:r>
          </a:p>
          <a:p>
            <a:pPr algn="ctr"/>
            <a:endParaRPr lang="en-US" dirty="0">
              <a:solidFill>
                <a:prstClr val="black"/>
              </a:solidFill>
            </a:endParaRPr>
          </a:p>
          <a:p>
            <a:pPr algn="ctr"/>
            <a:r>
              <a:rPr lang="en-US" dirty="0">
                <a:solidFill>
                  <a:prstClr val="black"/>
                </a:solidFill>
              </a:rPr>
              <a:t>Established when the lot is legally platted and registered with the county</a:t>
            </a:r>
          </a:p>
        </p:txBody>
      </p:sp>
      <p:sp>
        <p:nvSpPr>
          <p:cNvPr id="6" name="Right Arrow 5"/>
          <p:cNvSpPr/>
          <p:nvPr/>
        </p:nvSpPr>
        <p:spPr>
          <a:xfrm flipH="1">
            <a:off x="5108377" y="2666651"/>
            <a:ext cx="560887" cy="1952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7493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Address Points and the Flood Hazard Zone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1667" y="1129208"/>
            <a:ext cx="5295360" cy="49031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7646" y="2300140"/>
            <a:ext cx="211160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495,000 </a:t>
            </a:r>
            <a:r>
              <a:rPr lang="en-US" dirty="0">
                <a:solidFill>
                  <a:prstClr val="black"/>
                </a:solidFill>
              </a:rPr>
              <a:t>Address points in the two counties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r>
              <a:rPr lang="en-US" dirty="0">
                <a:solidFill>
                  <a:prstClr val="black"/>
                </a:solidFill>
              </a:rPr>
              <a:t>How many points are in the flood hazard zone? 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r>
              <a:rPr lang="en-US" dirty="0">
                <a:solidFill>
                  <a:prstClr val="black"/>
                </a:solidFill>
              </a:rPr>
              <a:t>Where are the high flood risk areas in these counties?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26144" y="4526436"/>
            <a:ext cx="2111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Travis County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12178" y="1494549"/>
            <a:ext cx="211160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Williamson County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52799" y="3779362"/>
            <a:ext cx="1388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Austin, Texas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1290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Address Points and the Floodplain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885" y="1938403"/>
            <a:ext cx="6316436" cy="45718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684" y="3242821"/>
            <a:ext cx="2250777" cy="930489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35296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Transformative for the nation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05557" y="1235777"/>
            <a:ext cx="7886700" cy="2274888"/>
          </a:xfrm>
        </p:spPr>
        <p:txBody>
          <a:bodyPr/>
          <a:lstStyle/>
          <a:p>
            <a:r>
              <a:rPr lang="en-US" dirty="0" smtClean="0"/>
              <a:t>Forecasts produced by</a:t>
            </a:r>
          </a:p>
          <a:p>
            <a:pPr lvl="1"/>
            <a:r>
              <a:rPr lang="en-US" dirty="0" smtClean="0">
                <a:solidFill>
                  <a:srgbClr val="1491ED"/>
                </a:solidFill>
              </a:rPr>
              <a:t>Current system </a:t>
            </a:r>
            <a:r>
              <a:rPr lang="en-US" dirty="0" smtClean="0"/>
              <a:t>– 3600 locations </a:t>
            </a:r>
          </a:p>
          <a:p>
            <a:pPr lvl="1"/>
            <a:r>
              <a:rPr lang="en-US" dirty="0" smtClean="0">
                <a:solidFill>
                  <a:srgbClr val="1491ED"/>
                </a:solidFill>
              </a:rPr>
              <a:t>NFIE system </a:t>
            </a:r>
            <a:r>
              <a:rPr lang="en-US" dirty="0" smtClean="0"/>
              <a:t>– 2.67 million locations</a:t>
            </a:r>
          </a:p>
          <a:p>
            <a:r>
              <a:rPr lang="en-US" dirty="0" smtClean="0">
                <a:solidFill>
                  <a:srgbClr val="1491ED"/>
                </a:solidFill>
              </a:rPr>
              <a:t>New Information </a:t>
            </a:r>
            <a:r>
              <a:rPr lang="en-US" dirty="0" smtClean="0"/>
              <a:t>to help emergency managers save lives and keep people safe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398309" y="3480355"/>
            <a:ext cx="3909524" cy="2977005"/>
            <a:chOff x="263205" y="1215358"/>
            <a:chExt cx="2798021" cy="2133600"/>
          </a:xfrm>
        </p:grpSpPr>
        <p:pic>
          <p:nvPicPr>
            <p:cNvPr id="5" name="Picture 4" descr="RFCCHps_ts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205" y="1393463"/>
              <a:ext cx="2798021" cy="195549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5055" y="1215358"/>
              <a:ext cx="699051" cy="699051"/>
            </a:xfrm>
            <a:prstGeom prst="rect">
              <a:avLst/>
            </a:prstGeom>
          </p:spPr>
        </p:pic>
      </p:grpSp>
      <p:pic>
        <p:nvPicPr>
          <p:cNvPr id="7" name="Picture 2" descr="Imágenes integradas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528" y="3975575"/>
            <a:ext cx="3930246" cy="2613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756390" y="1843912"/>
            <a:ext cx="2145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700 times more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1" name="Curved Left Arrow 10"/>
          <p:cNvSpPr/>
          <p:nvPr/>
        </p:nvSpPr>
        <p:spPr>
          <a:xfrm>
            <a:off x="5392132" y="1785086"/>
            <a:ext cx="245097" cy="579318"/>
          </a:xfrm>
          <a:prstGeom prst="curvedLeftArrow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tx2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4084957" y="5274949"/>
            <a:ext cx="527901" cy="2868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10922" y="3700309"/>
            <a:ext cx="1136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5B9BD5">
                    <a:lumMod val="75000"/>
                  </a:srgbClr>
                </a:solidFill>
              </a:rPr>
              <a:t>Current</a:t>
            </a:r>
            <a:endParaRPr lang="en-US" sz="2400" dirty="0">
              <a:solidFill>
                <a:srgbClr val="5B9BD5">
                  <a:lumMod val="75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63324" y="3517804"/>
            <a:ext cx="2614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5B9BD5">
                    <a:lumMod val="75000"/>
                  </a:srgbClr>
                </a:solidFill>
              </a:rPr>
              <a:t>Proposed in NFIE</a:t>
            </a:r>
            <a:endParaRPr lang="en-US" sz="2400" dirty="0">
              <a:solidFill>
                <a:srgbClr val="5B9BD5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0915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Connecting with Local Decision Makers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99620" y="1841304"/>
            <a:ext cx="4565650" cy="2162175"/>
          </a:xfrm>
        </p:spPr>
        <p:txBody>
          <a:bodyPr/>
          <a:lstStyle/>
          <a:p>
            <a:r>
              <a:rPr lang="en-US" dirty="0" smtClean="0"/>
              <a:t>Work with the first response community to define flood strategy and tactics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372" y="3659435"/>
            <a:ext cx="6495068" cy="27079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6891" y="1825625"/>
            <a:ext cx="3593054" cy="289984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04612" y="6374612"/>
            <a:ext cx="76245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hlinkClick r:id="rId4"/>
              </a:rPr>
              <a:t>https://www.youtube.com/watch?v=ympaR6YUxiA&amp;feature=youtube</a:t>
            </a:r>
            <a:r>
              <a:rPr lang="en-US" dirty="0">
                <a:solidFill>
                  <a:prstClr val="black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747024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73" y="-126435"/>
            <a:ext cx="8713509" cy="698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4434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533400"/>
            <a:ext cx="8676021" cy="5943600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6447761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2_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1_Optional_Corporate_PPT_Template-Arial">
  <a:themeElements>
    <a:clrScheme name="EsriMarketing">
      <a:dk1>
        <a:sysClr val="windowText" lastClr="000000"/>
      </a:dk1>
      <a:lt1>
        <a:sysClr val="window" lastClr="FFFFFF"/>
      </a:lt1>
      <a:dk2>
        <a:srgbClr val="001446"/>
      </a:dk2>
      <a:lt2>
        <a:srgbClr val="FFFF96"/>
      </a:lt2>
      <a:accent1>
        <a:srgbClr val="A3CA4B"/>
      </a:accent1>
      <a:accent2>
        <a:srgbClr val="FAC15A"/>
      </a:accent2>
      <a:accent3>
        <a:srgbClr val="ED982D"/>
      </a:accent3>
      <a:accent4>
        <a:srgbClr val="5EB4E6"/>
      </a:accent4>
      <a:accent5>
        <a:srgbClr val="8DA3E8"/>
      </a:accent5>
      <a:accent6>
        <a:srgbClr val="B996D5"/>
      </a:accent6>
      <a:hlink>
        <a:srgbClr val="9BCDFF"/>
      </a:hlink>
      <a:folHlink>
        <a:srgbClr val="8C8C8C"/>
      </a:folHlink>
    </a:clrScheme>
    <a:fontScheme name="Esri-Arial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none" lIns="91440" tIns="45720" rIns="91440" bIns="45720" numCol="1" rtlCol="0" anchor="ctr" anchorCtr="0" compatLnSpc="1">
        <a:prstTxWarp prst="textNoShape">
          <a:avLst/>
        </a:prstTxWarp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1400" b="1" dirty="0">
            <a:solidFill>
              <a:srgbClr val="000000"/>
            </a:solidFill>
            <a:latin typeface="Arial" charset="0"/>
            <a:ea typeface="ＭＳ Ｐゴシック" pitchFamily="16" charset="-128"/>
            <a:cs typeface="ＭＳ Ｐゴシック" pitchFamily="-97" charset="-128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  <a:effectLst/>
      </a:spPr>
      <a:bodyPr wrap="square" lIns="0" tIns="0" rIns="0" bIns="0" rtlCol="0">
        <a:noAutofit/>
      </a:bodyPr>
      <a:lstStyle>
        <a:defPPr algn="l" eaLnBrk="0" hangingPunct="0">
          <a:lnSpc>
            <a:spcPts val="1800"/>
          </a:lnSpc>
          <a:defRPr sz="1400" b="1" dirty="0" smtClean="0">
            <a:ea typeface="+mn-ea"/>
            <a:cs typeface="+mn-cs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F3E0D255-C573-410C-AE5C-B082F8F00D44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DD32A8EE-1D00-4079-928F-056EAFD9D028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DD8DDAA0-1AE6-4308-B011-7306F5DA5364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EE0CD638-B504-4B70-87E3-6A6931D65E39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E74EC3CC-B916-48D2-8663-5A2ADDD6D352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4185</TotalTime>
  <Words>2333</Words>
  <Application>Microsoft Office PowerPoint</Application>
  <PresentationFormat>On-screen Show (4:3)</PresentationFormat>
  <Paragraphs>507</Paragraphs>
  <Slides>74</Slides>
  <Notes>15</Notes>
  <HiddenSlides>0</HiddenSlides>
  <MMClips>1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74</vt:i4>
      </vt:variant>
    </vt:vector>
  </HeadingPairs>
  <TitlesOfParts>
    <vt:vector size="81" baseType="lpstr">
      <vt:lpstr>Optional_Corporate_PPT_Template-Arial</vt:lpstr>
      <vt:lpstr>2_Optional_Corporate_PPT_Template-Arial</vt:lpstr>
      <vt:lpstr>1_Optional_Corporate_PPT_Template-Arial</vt:lpstr>
      <vt:lpstr>Office Theme</vt:lpstr>
      <vt:lpstr>1_Office Theme</vt:lpstr>
      <vt:lpstr>2_Office Theme</vt:lpstr>
      <vt:lpstr>3_Office Theme</vt:lpstr>
      <vt:lpstr>PowerPoint Presentation</vt:lpstr>
      <vt:lpstr>National Flood Interoperability Experiment</vt:lpstr>
      <vt:lpstr>National Flood Interoperability Experiment</vt:lpstr>
      <vt:lpstr>Flood Disaster in Texas</vt:lpstr>
      <vt:lpstr>PowerPoint Presentation</vt:lpstr>
      <vt:lpstr>Drought to Deluge!</vt:lpstr>
      <vt:lpstr>PowerPoint Presentation</vt:lpstr>
      <vt:lpstr>PowerPoint Presentation</vt:lpstr>
      <vt:lpstr>PowerPoint Presentation</vt:lpstr>
      <vt:lpstr>Incident Command Locations</vt:lpstr>
      <vt:lpstr>National Flood Interoperability Experiment</vt:lpstr>
      <vt:lpstr>PowerPoint Presentation</vt:lpstr>
      <vt:lpstr>National Academy of Sciences Report Weather Services for the Nation: Second to None </vt:lpstr>
      <vt:lpstr>NWS River Forecast Centers (RFCs)</vt:lpstr>
      <vt:lpstr>PowerPoint Presentation</vt:lpstr>
      <vt:lpstr>PowerPoint Presentation</vt:lpstr>
      <vt:lpstr>PowerPoint Presentation</vt:lpstr>
      <vt:lpstr>Stakeholder Priorities</vt:lpstr>
      <vt:lpstr>WATER PREDICTION (NHD Plus) +  GeoINTELLIGENCE</vt:lpstr>
      <vt:lpstr>Hydrography, AHPS Forecast Points</vt:lpstr>
      <vt:lpstr>Hydrography, AHPS Forecast Points</vt:lpstr>
      <vt:lpstr>NATIONAL INFRASTRUCTURE Hospitals, EMS &amp; Fire Stations Full Resolution National Hydrography Dataset NHD+</vt:lpstr>
      <vt:lpstr>NATIONAL INFRASTRUCTURE Hospitals, EMS &amp; Fire Stations</vt:lpstr>
      <vt:lpstr>NATIONAL INFRASTRUCTURE Emergency Services</vt:lpstr>
      <vt:lpstr>NATIONAL INFRASTRUCTURE Electric Power Grid</vt:lpstr>
      <vt:lpstr>NWS Water Prediction</vt:lpstr>
      <vt:lpstr>PowerPoint Presentation</vt:lpstr>
      <vt:lpstr>President’s Climate Data Initiative</vt:lpstr>
      <vt:lpstr>Open Water Data Initiative</vt:lpstr>
      <vt:lpstr>Water Observation – In Situ</vt:lpstr>
      <vt:lpstr>PowerPoint Presentation</vt:lpstr>
      <vt:lpstr>WaterML Web Services –  CUAHSI, USGS, OGC, WMO …..</vt:lpstr>
      <vt:lpstr>Web Pages and Web Services</vt:lpstr>
      <vt:lpstr>NWISWeb and NWIS Water Services</vt:lpstr>
      <vt:lpstr>WaterML – an international standard for time series</vt:lpstr>
      <vt:lpstr>National Flood Interoperability Experiment</vt:lpstr>
      <vt:lpstr>PowerPoint Presentation</vt:lpstr>
      <vt:lpstr>Transformative Research (NSF)</vt:lpstr>
      <vt:lpstr>Partnership with the academic community (Interagency Agreement between NSF and NOAA)</vt:lpstr>
      <vt:lpstr>NFIE Summer Institute</vt:lpstr>
      <vt:lpstr>Goal of the Experiment …</vt:lpstr>
      <vt:lpstr>Technical Readiness Levels</vt:lpstr>
      <vt:lpstr>NFIE Conceptual Framework…</vt:lpstr>
      <vt:lpstr>NFIE Continental scale…</vt:lpstr>
      <vt:lpstr>NHDPlus Version 2 </vt:lpstr>
      <vt:lpstr>NFIE-Geo for National Flood Interoperability Experiment </vt:lpstr>
      <vt:lpstr>NFIE-Geo in HydroShare</vt:lpstr>
      <vt:lpstr>NFIE-Geo for Mobile-Alabama River System</vt:lpstr>
      <vt:lpstr>Tuscaloosa County</vt:lpstr>
      <vt:lpstr>NFIE-Geo for a county….</vt:lpstr>
      <vt:lpstr>NFIE-Geo around University of Alabama Campus</vt:lpstr>
      <vt:lpstr>Catchment 18228725</vt:lpstr>
      <vt:lpstr>Geo to Hydro…</vt:lpstr>
      <vt:lpstr>NFIE-Hydro Forecasting Model</vt:lpstr>
      <vt:lpstr>Flood risk zones…</vt:lpstr>
      <vt:lpstr>Tethys Application …. ECMWF-RAPID </vt:lpstr>
      <vt:lpstr>NFIE-Hydro Workflow</vt:lpstr>
      <vt:lpstr>Soil Moisture Percentile Map</vt:lpstr>
      <vt:lpstr>NFIE Regional and Local scale…</vt:lpstr>
      <vt:lpstr>NFIE-River…</vt:lpstr>
      <vt:lpstr>Case Study: North Carolina  Cross Section Dataset 17637 Cross Sections</vt:lpstr>
      <vt:lpstr>Return Period – Discharge – Stage Height – Water Surface Elevation</vt:lpstr>
      <vt:lpstr>Real-Time Flood Inundation Mapping (USGS/NWS) </vt:lpstr>
      <vt:lpstr>NWS River Forecast Centers </vt:lpstr>
      <vt:lpstr>PowerPoint Presentation</vt:lpstr>
      <vt:lpstr>Hurricane Ivan, September 2004 </vt:lpstr>
      <vt:lpstr>Hurricane Ivan as a case study</vt:lpstr>
      <vt:lpstr>Severe Flooding in Mobile during Ivan</vt:lpstr>
      <vt:lpstr>NFIE-Response </vt:lpstr>
      <vt:lpstr>Address Points -- used for directing emergency response vehicles</vt:lpstr>
      <vt:lpstr>Address Points and the Flood Hazard Zone</vt:lpstr>
      <vt:lpstr>Address Points and the Floodplain</vt:lpstr>
      <vt:lpstr>Transformative for the nation</vt:lpstr>
      <vt:lpstr>Connecting with Local Decision Makers</vt:lpstr>
    </vt:vector>
  </TitlesOfParts>
  <Company>The University of Texas at Austin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Towards a Global Water Information System</dc:title>
  <dc:creator>Maidment, David R</dc:creator>
  <cp:lastModifiedBy>Maidment</cp:lastModifiedBy>
  <cp:revision>457</cp:revision>
  <dcterms:created xsi:type="dcterms:W3CDTF">2012-11-05T01:06:42Z</dcterms:created>
  <dcterms:modified xsi:type="dcterms:W3CDTF">2015-07-12T15:31:42Z</dcterms:modified>
</cp:coreProperties>
</file>