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9" r:id="rId1"/>
  </p:sldMasterIdLst>
  <p:notesMasterIdLst>
    <p:notesMasterId r:id="rId58"/>
  </p:notesMasterIdLst>
  <p:sldIdLst>
    <p:sldId id="411" r:id="rId2"/>
    <p:sldId id="573" r:id="rId3"/>
    <p:sldId id="574" r:id="rId4"/>
    <p:sldId id="575" r:id="rId5"/>
    <p:sldId id="385" r:id="rId6"/>
    <p:sldId id="386" r:id="rId7"/>
    <p:sldId id="488" r:id="rId8"/>
    <p:sldId id="489" r:id="rId9"/>
    <p:sldId id="490" r:id="rId10"/>
    <p:sldId id="491" r:id="rId11"/>
    <p:sldId id="565" r:id="rId12"/>
    <p:sldId id="391" r:id="rId13"/>
    <p:sldId id="392" r:id="rId14"/>
    <p:sldId id="596" r:id="rId15"/>
    <p:sldId id="593" r:id="rId16"/>
    <p:sldId id="594" r:id="rId17"/>
    <p:sldId id="586" r:id="rId18"/>
    <p:sldId id="595" r:id="rId19"/>
    <p:sldId id="591" r:id="rId20"/>
    <p:sldId id="592" r:id="rId21"/>
    <p:sldId id="597" r:id="rId22"/>
    <p:sldId id="613" r:id="rId23"/>
    <p:sldId id="598" r:id="rId24"/>
    <p:sldId id="599" r:id="rId25"/>
    <p:sldId id="604" r:id="rId26"/>
    <p:sldId id="606" r:id="rId27"/>
    <p:sldId id="607" r:id="rId28"/>
    <p:sldId id="608" r:id="rId29"/>
    <p:sldId id="609" r:id="rId30"/>
    <p:sldId id="602" r:id="rId31"/>
    <p:sldId id="603" r:id="rId32"/>
    <p:sldId id="601" r:id="rId33"/>
    <p:sldId id="611" r:id="rId34"/>
    <p:sldId id="577" r:id="rId35"/>
    <p:sldId id="578" r:id="rId36"/>
    <p:sldId id="579" r:id="rId37"/>
    <p:sldId id="581" r:id="rId38"/>
    <p:sldId id="582" r:id="rId39"/>
    <p:sldId id="583" r:id="rId40"/>
    <p:sldId id="584" r:id="rId41"/>
    <p:sldId id="585" r:id="rId42"/>
    <p:sldId id="610" r:id="rId43"/>
    <p:sldId id="528" r:id="rId44"/>
    <p:sldId id="529" r:id="rId45"/>
    <p:sldId id="533" r:id="rId46"/>
    <p:sldId id="534" r:id="rId47"/>
    <p:sldId id="612" r:id="rId48"/>
    <p:sldId id="535" r:id="rId49"/>
    <p:sldId id="537" r:id="rId50"/>
    <p:sldId id="538" r:id="rId51"/>
    <p:sldId id="539" r:id="rId52"/>
    <p:sldId id="540" r:id="rId53"/>
    <p:sldId id="542" r:id="rId54"/>
    <p:sldId id="544" r:id="rId55"/>
    <p:sldId id="390" r:id="rId56"/>
    <p:sldId id="417" r:id="rId57"/>
  </p:sldIdLst>
  <p:sldSz cx="9144000" cy="6858000" type="screen4x3"/>
  <p:notesSz cx="69977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7AC2"/>
    <a:srgbClr val="B9E0F7"/>
    <a:srgbClr val="096BC9"/>
    <a:srgbClr val="662506"/>
    <a:srgbClr val="C35327"/>
    <a:srgbClr val="000000"/>
    <a:srgbClr val="D1E391"/>
    <a:srgbClr val="35AC46"/>
    <a:srgbClr val="00B9F2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30" autoAdjust="0"/>
    <p:restoredTop sz="95617" autoAdjust="0"/>
  </p:normalViewPr>
  <p:slideViewPr>
    <p:cSldViewPr snapToGrid="0" showGuides="1">
      <p:cViewPr varScale="1">
        <p:scale>
          <a:sx n="80" d="100"/>
          <a:sy n="80" d="100"/>
        </p:scale>
        <p:origin x="-96" y="-672"/>
      </p:cViewPr>
      <p:guideLst>
        <p:guide orient="horz" pos="432"/>
        <p:guide orient="horz" pos="3547"/>
        <p:guide pos="576"/>
        <p:guide pos="5184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32" d="100"/>
        <a:sy n="2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Historic_Precipitation_CONAGU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x"/>
            <c:size val="7"/>
            <c:spPr>
              <a:noFill/>
              <a:ln w="15875">
                <a:solidFill>
                  <a:srgbClr val="00B050"/>
                </a:solidFill>
              </a:ln>
            </c:spPr>
          </c:marker>
          <c:trendline>
            <c:trendlineType val="power"/>
            <c:dispRSqr val="1"/>
            <c:dispEq val="1"/>
            <c:trendlineLbl>
              <c:layout>
                <c:manualLayout>
                  <c:x val="-0.35081140857392829"/>
                  <c:y val="-0.1414850212688931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</c:trendlineLbl>
          </c:trendline>
          <c:xVal>
            <c:numRef>
              <c:f>Fit!$X$26:$X$42</c:f>
              <c:numCache>
                <c:formatCode>0</c:formatCode>
                <c:ptCount val="17"/>
                <c:pt idx="0">
                  <c:v>1283.7169180000001</c:v>
                </c:pt>
                <c:pt idx="1">
                  <c:v>1307.749145</c:v>
                </c:pt>
                <c:pt idx="2">
                  <c:v>1315.325073</c:v>
                </c:pt>
                <c:pt idx="3">
                  <c:v>1410.2071530000001</c:v>
                </c:pt>
                <c:pt idx="4">
                  <c:v>1477.8106680000001</c:v>
                </c:pt>
                <c:pt idx="5">
                  <c:v>1504.0373529999999</c:v>
                </c:pt>
                <c:pt idx="6">
                  <c:v>1629.9219969999999</c:v>
                </c:pt>
                <c:pt idx="7">
                  <c:v>1645.3167719999999</c:v>
                </c:pt>
                <c:pt idx="8">
                  <c:v>1677.2325430000001</c:v>
                </c:pt>
                <c:pt idx="9">
                  <c:v>1756.9962149999999</c:v>
                </c:pt>
                <c:pt idx="10">
                  <c:v>1772.492675</c:v>
                </c:pt>
                <c:pt idx="11">
                  <c:v>1790.5732419999999</c:v>
                </c:pt>
                <c:pt idx="12">
                  <c:v>1816.057006</c:v>
                </c:pt>
                <c:pt idx="13">
                  <c:v>1950.7299800000001</c:v>
                </c:pt>
                <c:pt idx="14">
                  <c:v>2034.0965570000001</c:v>
                </c:pt>
                <c:pt idx="15">
                  <c:v>2073.8776849999999</c:v>
                </c:pt>
                <c:pt idx="16">
                  <c:v>2084.6586910000001</c:v>
                </c:pt>
              </c:numCache>
            </c:numRef>
          </c:xVal>
          <c:yVal>
            <c:numRef>
              <c:f>Fit!$Y$26:$Y$42</c:f>
              <c:numCache>
                <c:formatCode>0</c:formatCode>
                <c:ptCount val="17"/>
                <c:pt idx="0">
                  <c:v>780.410841</c:v>
                </c:pt>
                <c:pt idx="1">
                  <c:v>41.709466999999997</c:v>
                </c:pt>
                <c:pt idx="2">
                  <c:v>856.12545399999999</c:v>
                </c:pt>
                <c:pt idx="3">
                  <c:v>988.53072999999995</c:v>
                </c:pt>
                <c:pt idx="4">
                  <c:v>923.57691899999998</c:v>
                </c:pt>
                <c:pt idx="5">
                  <c:v>548.28690800000004</c:v>
                </c:pt>
                <c:pt idx="6">
                  <c:v>289.80109900000002</c:v>
                </c:pt>
                <c:pt idx="7">
                  <c:v>228.72013999999999</c:v>
                </c:pt>
                <c:pt idx="8">
                  <c:v>1028.0904599999999</c:v>
                </c:pt>
                <c:pt idx="9">
                  <c:v>835.88275299999998</c:v>
                </c:pt>
                <c:pt idx="10">
                  <c:v>710.03935200000001</c:v>
                </c:pt>
                <c:pt idx="11">
                  <c:v>736.00266099999999</c:v>
                </c:pt>
                <c:pt idx="12">
                  <c:v>274.25626</c:v>
                </c:pt>
                <c:pt idx="13">
                  <c:v>1189.7000929999999</c:v>
                </c:pt>
                <c:pt idx="14">
                  <c:v>1510.205336</c:v>
                </c:pt>
                <c:pt idx="15">
                  <c:v>788.28306899999995</c:v>
                </c:pt>
                <c:pt idx="16">
                  <c:v>941.73569999999995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310848"/>
        <c:axId val="101312768"/>
      </c:scatterChart>
      <c:valAx>
        <c:axId val="101310848"/>
        <c:scaling>
          <c:orientation val="minMax"/>
          <c:max val="2100"/>
          <c:min val="1200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200"/>
                  <a:t>Precipitation [mm/year]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1312768"/>
        <c:crosses val="autoZero"/>
        <c:crossBetween val="midCat"/>
        <c:majorUnit val="100"/>
      </c:valAx>
      <c:valAx>
        <c:axId val="101312768"/>
        <c:scaling>
          <c:orientation val="minMax"/>
          <c:max val="20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200"/>
                  <a:t>Streamflow [mm/year]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131084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57B5E-FB92-EF4C-AAC2-75BAA4FB0368}" type="doc">
      <dgm:prSet loTypeId="urn:microsoft.com/office/officeart/2005/8/layout/pyramid1" loCatId="" qsTypeId="urn:microsoft.com/office/officeart/2005/8/quickstyle/3D2" qsCatId="3D" csTypeId="urn:microsoft.com/office/officeart/2005/8/colors/accent1_2" csCatId="accent1" phldr="1"/>
      <dgm:spPr/>
    </dgm:pt>
    <dgm:pt modelId="{86A85824-5EB3-8F4F-BABB-D5AE57D833C6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ranch</a:t>
          </a:r>
        </a:p>
      </dgm:t>
    </dgm:pt>
    <dgm:pt modelId="{2D47E768-CE34-404D-9850-9540DE236275}" type="sibTrans" cxnId="{9146036F-BE9C-D341-A6E8-A2094672A61E}">
      <dgm:prSet/>
      <dgm:spPr/>
      <dgm:t>
        <a:bodyPr/>
        <a:lstStyle/>
        <a:p>
          <a:endParaRPr lang="en-US"/>
        </a:p>
      </dgm:t>
    </dgm:pt>
    <dgm:pt modelId="{1484BBAA-BFFB-2A4C-B377-0096C4BA1140}" type="parTrans" cxnId="{9146036F-BE9C-D341-A6E8-A2094672A61E}">
      <dgm:prSet/>
      <dgm:spPr/>
      <dgm:t>
        <a:bodyPr/>
        <a:lstStyle/>
        <a:p>
          <a:endParaRPr lang="en-US"/>
        </a:p>
      </dgm:t>
    </dgm:pt>
    <dgm:pt modelId="{C600820E-1197-C646-8A1A-E6977A17D8E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>
              <a:solidFill>
                <a:schemeClr val="accent4">
                  <a:lumMod val="50000"/>
                </a:schemeClr>
              </a:solidFill>
            </a:rPr>
          </a:br>
          <a:r>
            <a:rPr lang="en-US" sz="1800" b="1">
              <a:solidFill>
                <a:schemeClr val="accent4">
                  <a:lumMod val="50000"/>
                </a:schemeClr>
              </a:solidFill>
            </a:rPr>
            <a:t>Aquifer</a:t>
          </a:r>
        </a:p>
      </dgm:t>
    </dgm:pt>
    <dgm:pt modelId="{7F1BBAA0-8B9E-DF4E-AAFC-43F0132B0EE2}" type="sibTrans" cxnId="{85755FF7-727C-0D43-9A62-0C85FE2F8AC0}">
      <dgm:prSet/>
      <dgm:spPr/>
      <dgm:t>
        <a:bodyPr/>
        <a:lstStyle/>
        <a:p>
          <a:endParaRPr lang="en-US"/>
        </a:p>
      </dgm:t>
    </dgm:pt>
    <dgm:pt modelId="{9E96DBC1-717E-8943-8F25-D1F93AE4DA08}" type="parTrans" cxnId="{85755FF7-727C-0D43-9A62-0C85FE2F8AC0}">
      <dgm:prSet/>
      <dgm:spPr/>
      <dgm:t>
        <a:bodyPr/>
        <a:lstStyle/>
        <a:p>
          <a:endParaRPr lang="en-US"/>
        </a:p>
      </dgm:t>
    </dgm:pt>
    <dgm:pt modelId="{BCDA5A27-DEF8-C742-B5CE-0D3AE17D482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Landscape</a:t>
          </a:r>
        </a:p>
      </dgm:t>
    </dgm:pt>
    <dgm:pt modelId="{9A2F1C8E-F6CB-F649-AFC1-179C5C687FA3}" type="sibTrans" cxnId="{A3B49C04-97BA-A249-9F36-6E47CE2222EB}">
      <dgm:prSet/>
      <dgm:spPr/>
      <dgm:t>
        <a:bodyPr/>
        <a:lstStyle/>
        <a:p>
          <a:endParaRPr lang="en-US"/>
        </a:p>
      </dgm:t>
    </dgm:pt>
    <dgm:pt modelId="{BB90B9ED-FC72-874E-8F1A-478FAAB47560}" type="parTrans" cxnId="{A3B49C04-97BA-A249-9F36-6E47CE2222EB}">
      <dgm:prSet/>
      <dgm:spPr/>
      <dgm:t>
        <a:bodyPr/>
        <a:lstStyle/>
        <a:p>
          <a:endParaRPr lang="en-US"/>
        </a:p>
      </dgm:t>
    </dgm:pt>
    <dgm:pt modelId="{162887F5-ABE1-494F-AE8A-55332E33979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tIns="438912" bIns="0" anchor="ctr"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World</a:t>
          </a:r>
        </a:p>
      </dgm:t>
    </dgm:pt>
    <dgm:pt modelId="{42EF3402-8A9D-7D48-8D29-1A1179EC9694}" type="sibTrans" cxnId="{9AD26A37-B6CB-2743-B3FE-A8F4E26D9518}">
      <dgm:prSet/>
      <dgm:spPr/>
      <dgm:t>
        <a:bodyPr/>
        <a:lstStyle/>
        <a:p>
          <a:endParaRPr lang="en-US"/>
        </a:p>
      </dgm:t>
    </dgm:pt>
    <dgm:pt modelId="{03D5FD19-BA66-334F-B026-4817DF3EB696}" type="parTrans" cxnId="{9AD26A37-B6CB-2743-B3FE-A8F4E26D9518}">
      <dgm:prSet/>
      <dgm:spPr/>
      <dgm:t>
        <a:bodyPr/>
        <a:lstStyle/>
        <a:p>
          <a:endParaRPr lang="en-US"/>
        </a:p>
      </dgm:t>
    </dgm:pt>
    <dgm:pt modelId="{95A7397D-DDFF-2C45-9019-91F66C93E85A}" type="pres">
      <dgm:prSet presAssocID="{E7D57B5E-FB92-EF4C-AAC2-75BAA4FB0368}" presName="Name0" presStyleCnt="0">
        <dgm:presLayoutVars>
          <dgm:dir/>
          <dgm:animLvl val="lvl"/>
          <dgm:resizeHandles val="exact"/>
        </dgm:presLayoutVars>
      </dgm:prSet>
      <dgm:spPr/>
    </dgm:pt>
    <dgm:pt modelId="{308B9B31-CF4A-3841-A255-763D4A6CB378}" type="pres">
      <dgm:prSet presAssocID="{162887F5-ABE1-494F-AE8A-55332E33979B}" presName="Name8" presStyleCnt="0"/>
      <dgm:spPr/>
    </dgm:pt>
    <dgm:pt modelId="{B025E1C4-75F4-5047-A8D1-3B477E0079A4}" type="pres">
      <dgm:prSet presAssocID="{162887F5-ABE1-494F-AE8A-55332E33979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ABB97-5A86-AF47-B8DD-036A05845F09}" type="pres">
      <dgm:prSet presAssocID="{162887F5-ABE1-494F-AE8A-55332E3397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42016-4554-C645-BD23-BB44420C590C}" type="pres">
      <dgm:prSet presAssocID="{BCDA5A27-DEF8-C742-B5CE-0D3AE17D482B}" presName="Name8" presStyleCnt="0"/>
      <dgm:spPr/>
    </dgm:pt>
    <dgm:pt modelId="{26C60C07-4C55-8A4F-A8C9-5D12D7672D0E}" type="pres">
      <dgm:prSet presAssocID="{BCDA5A27-DEF8-C742-B5CE-0D3AE17D482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32CB-7FFC-5A47-845B-E44406ED78EA}" type="pres">
      <dgm:prSet presAssocID="{BCDA5A27-DEF8-C742-B5CE-0D3AE17D48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A085B-0D72-134A-912E-90FEE8A9E682}" type="pres">
      <dgm:prSet presAssocID="{C600820E-1197-C646-8A1A-E6977A17D8E2}" presName="Name8" presStyleCnt="0"/>
      <dgm:spPr/>
    </dgm:pt>
    <dgm:pt modelId="{EDFCD4DB-265F-AD4C-B7E4-1B88A59EDD9C}" type="pres">
      <dgm:prSet presAssocID="{C600820E-1197-C646-8A1A-E6977A17D8E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18E57-0105-E84F-984C-F2DE59EA1E24}" type="pres">
      <dgm:prSet presAssocID="{C600820E-1197-C646-8A1A-E6977A17D8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EF59-A392-654D-AD5E-644C6F9D05C4}" type="pres">
      <dgm:prSet presAssocID="{86A85824-5EB3-8F4F-BABB-D5AE57D833C6}" presName="Name8" presStyleCnt="0"/>
      <dgm:spPr/>
    </dgm:pt>
    <dgm:pt modelId="{1977F90B-656B-6E41-8459-A3F06D58EDE3}" type="pres">
      <dgm:prSet presAssocID="{86A85824-5EB3-8F4F-BABB-D5AE57D833C6}" presName="level" presStyleLbl="node1" presStyleIdx="3" presStyleCnt="4" custLinFactNeighborY="59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4A0E2-54B5-3944-B220-2482EAC302C4}" type="pres">
      <dgm:prSet presAssocID="{86A85824-5EB3-8F4F-BABB-D5AE57D833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A96D2E-15AD-8846-ACB6-3D87494AB052}" type="presOf" srcId="{BCDA5A27-DEF8-C742-B5CE-0D3AE17D482B}" destId="{26C60C07-4C55-8A4F-A8C9-5D12D7672D0E}" srcOrd="0" destOrd="0" presId="urn:microsoft.com/office/officeart/2005/8/layout/pyramid1"/>
    <dgm:cxn modelId="{B7B6590C-3CA8-1341-B608-868DDD8910CC}" type="presOf" srcId="{162887F5-ABE1-494F-AE8A-55332E33979B}" destId="{B025E1C4-75F4-5047-A8D1-3B477E0079A4}" srcOrd="0" destOrd="0" presId="urn:microsoft.com/office/officeart/2005/8/layout/pyramid1"/>
    <dgm:cxn modelId="{BE38E09F-2381-2948-A213-ABEBA072A4BD}" type="presOf" srcId="{C600820E-1197-C646-8A1A-E6977A17D8E2}" destId="{A5918E57-0105-E84F-984C-F2DE59EA1E24}" srcOrd="1" destOrd="0" presId="urn:microsoft.com/office/officeart/2005/8/layout/pyramid1"/>
    <dgm:cxn modelId="{E13F79F8-95E8-0C41-BF6A-937D0662A81D}" type="presOf" srcId="{162887F5-ABE1-494F-AE8A-55332E33979B}" destId="{100ABB97-5A86-AF47-B8DD-036A05845F09}" srcOrd="1" destOrd="0" presId="urn:microsoft.com/office/officeart/2005/8/layout/pyramid1"/>
    <dgm:cxn modelId="{4A0E6F63-58BD-B54B-BAA8-FFF38E6335C7}" type="presOf" srcId="{BCDA5A27-DEF8-C742-B5CE-0D3AE17D482B}" destId="{325832CB-7FFC-5A47-845B-E44406ED78EA}" srcOrd="1" destOrd="0" presId="urn:microsoft.com/office/officeart/2005/8/layout/pyramid1"/>
    <dgm:cxn modelId="{3EB6F388-8899-6F4C-8525-98E591F3E08E}" type="presOf" srcId="{C600820E-1197-C646-8A1A-E6977A17D8E2}" destId="{EDFCD4DB-265F-AD4C-B7E4-1B88A59EDD9C}" srcOrd="0" destOrd="0" presId="urn:microsoft.com/office/officeart/2005/8/layout/pyramid1"/>
    <dgm:cxn modelId="{0A7F16C7-08EE-6B4E-9E4D-FF60073668A8}" type="presOf" srcId="{E7D57B5E-FB92-EF4C-AAC2-75BAA4FB0368}" destId="{95A7397D-DDFF-2C45-9019-91F66C93E85A}" srcOrd="0" destOrd="0" presId="urn:microsoft.com/office/officeart/2005/8/layout/pyramid1"/>
    <dgm:cxn modelId="{F16323AE-AE75-3D41-8E87-EF3E667CC597}" type="presOf" srcId="{86A85824-5EB3-8F4F-BABB-D5AE57D833C6}" destId="{1977F90B-656B-6E41-8459-A3F06D58EDE3}" srcOrd="0" destOrd="0" presId="urn:microsoft.com/office/officeart/2005/8/layout/pyramid1"/>
    <dgm:cxn modelId="{9146036F-BE9C-D341-A6E8-A2094672A61E}" srcId="{E7D57B5E-FB92-EF4C-AAC2-75BAA4FB0368}" destId="{86A85824-5EB3-8F4F-BABB-D5AE57D833C6}" srcOrd="3" destOrd="0" parTransId="{1484BBAA-BFFB-2A4C-B377-0096C4BA1140}" sibTransId="{2D47E768-CE34-404D-9850-9540DE236275}"/>
    <dgm:cxn modelId="{EE9114AE-67C8-794F-8587-D68BA28334D8}" type="presOf" srcId="{86A85824-5EB3-8F4F-BABB-D5AE57D833C6}" destId="{6924A0E2-54B5-3944-B220-2482EAC302C4}" srcOrd="1" destOrd="0" presId="urn:microsoft.com/office/officeart/2005/8/layout/pyramid1"/>
    <dgm:cxn modelId="{85755FF7-727C-0D43-9A62-0C85FE2F8AC0}" srcId="{E7D57B5E-FB92-EF4C-AAC2-75BAA4FB0368}" destId="{C600820E-1197-C646-8A1A-E6977A17D8E2}" srcOrd="2" destOrd="0" parTransId="{9E96DBC1-717E-8943-8F25-D1F93AE4DA08}" sibTransId="{7F1BBAA0-8B9E-DF4E-AAFC-43F0132B0EE2}"/>
    <dgm:cxn modelId="{A3B49C04-97BA-A249-9F36-6E47CE2222EB}" srcId="{E7D57B5E-FB92-EF4C-AAC2-75BAA4FB0368}" destId="{BCDA5A27-DEF8-C742-B5CE-0D3AE17D482B}" srcOrd="1" destOrd="0" parTransId="{BB90B9ED-FC72-874E-8F1A-478FAAB47560}" sibTransId="{9A2F1C8E-F6CB-F649-AFC1-179C5C687FA3}"/>
    <dgm:cxn modelId="{9AD26A37-B6CB-2743-B3FE-A8F4E26D9518}" srcId="{E7D57B5E-FB92-EF4C-AAC2-75BAA4FB0368}" destId="{162887F5-ABE1-494F-AE8A-55332E33979B}" srcOrd="0" destOrd="0" parTransId="{03D5FD19-BA66-334F-B026-4817DF3EB696}" sibTransId="{42EF3402-8A9D-7D48-8D29-1A1179EC9694}"/>
    <dgm:cxn modelId="{84F2E0F7-E273-9641-9517-74CA0063C2C6}" type="presParOf" srcId="{95A7397D-DDFF-2C45-9019-91F66C93E85A}" destId="{308B9B31-CF4A-3841-A255-763D4A6CB378}" srcOrd="0" destOrd="0" presId="urn:microsoft.com/office/officeart/2005/8/layout/pyramid1"/>
    <dgm:cxn modelId="{326219B6-6E41-4A42-A37E-5A08AF379747}" type="presParOf" srcId="{308B9B31-CF4A-3841-A255-763D4A6CB378}" destId="{B025E1C4-75F4-5047-A8D1-3B477E0079A4}" srcOrd="0" destOrd="0" presId="urn:microsoft.com/office/officeart/2005/8/layout/pyramid1"/>
    <dgm:cxn modelId="{464263E5-65F3-244B-A69B-2980AB621C6F}" type="presParOf" srcId="{308B9B31-CF4A-3841-A255-763D4A6CB378}" destId="{100ABB97-5A86-AF47-B8DD-036A05845F09}" srcOrd="1" destOrd="0" presId="urn:microsoft.com/office/officeart/2005/8/layout/pyramid1"/>
    <dgm:cxn modelId="{BC2512C0-2C8E-6144-9337-43753A17A5ED}" type="presParOf" srcId="{95A7397D-DDFF-2C45-9019-91F66C93E85A}" destId="{B3C42016-4554-C645-BD23-BB44420C590C}" srcOrd="1" destOrd="0" presId="urn:microsoft.com/office/officeart/2005/8/layout/pyramid1"/>
    <dgm:cxn modelId="{B5811D8F-8B40-FB4C-8845-094FB81E4E96}" type="presParOf" srcId="{B3C42016-4554-C645-BD23-BB44420C590C}" destId="{26C60C07-4C55-8A4F-A8C9-5D12D7672D0E}" srcOrd="0" destOrd="0" presId="urn:microsoft.com/office/officeart/2005/8/layout/pyramid1"/>
    <dgm:cxn modelId="{AC6FDFE7-BAB4-034F-BAEF-658A602C7D62}" type="presParOf" srcId="{B3C42016-4554-C645-BD23-BB44420C590C}" destId="{325832CB-7FFC-5A47-845B-E44406ED78EA}" srcOrd="1" destOrd="0" presId="urn:microsoft.com/office/officeart/2005/8/layout/pyramid1"/>
    <dgm:cxn modelId="{63C63104-FD01-1F4A-A298-C9691502828D}" type="presParOf" srcId="{95A7397D-DDFF-2C45-9019-91F66C93E85A}" destId="{676A085B-0D72-134A-912E-90FEE8A9E682}" srcOrd="2" destOrd="0" presId="urn:microsoft.com/office/officeart/2005/8/layout/pyramid1"/>
    <dgm:cxn modelId="{4375C6A1-ABEC-EB42-874A-046D6EAB8D23}" type="presParOf" srcId="{676A085B-0D72-134A-912E-90FEE8A9E682}" destId="{EDFCD4DB-265F-AD4C-B7E4-1B88A59EDD9C}" srcOrd="0" destOrd="0" presId="urn:microsoft.com/office/officeart/2005/8/layout/pyramid1"/>
    <dgm:cxn modelId="{5D13EC0F-A605-B340-BA7D-1A9AAD9D365D}" type="presParOf" srcId="{676A085B-0D72-134A-912E-90FEE8A9E682}" destId="{A5918E57-0105-E84F-984C-F2DE59EA1E24}" srcOrd="1" destOrd="0" presId="urn:microsoft.com/office/officeart/2005/8/layout/pyramid1"/>
    <dgm:cxn modelId="{0B210623-86EA-EA43-96A8-3669E7B8F8CB}" type="presParOf" srcId="{95A7397D-DDFF-2C45-9019-91F66C93E85A}" destId="{704EEF59-A392-654D-AD5E-644C6F9D05C4}" srcOrd="3" destOrd="0" presId="urn:microsoft.com/office/officeart/2005/8/layout/pyramid1"/>
    <dgm:cxn modelId="{4F2E9D93-F1C7-5E46-BF7C-E85C825A5C4C}" type="presParOf" srcId="{704EEF59-A392-654D-AD5E-644C6F9D05C4}" destId="{1977F90B-656B-6E41-8459-A3F06D58EDE3}" srcOrd="0" destOrd="0" presId="urn:microsoft.com/office/officeart/2005/8/layout/pyramid1"/>
    <dgm:cxn modelId="{FB8261B7-EA13-E84B-8C4F-18E4670FCF3C}" type="presParOf" srcId="{704EEF59-A392-654D-AD5E-644C6F9D05C4}" destId="{6924A0E2-54B5-3944-B220-2482EAC302C4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57B5E-FB92-EF4C-AAC2-75BAA4FB0368}" type="doc">
      <dgm:prSet loTypeId="urn:microsoft.com/office/officeart/2005/8/layout/pyramid1" loCatId="" qsTypeId="urn:microsoft.com/office/officeart/2005/8/quickstyle/3D2" qsCatId="3D" csTypeId="urn:microsoft.com/office/officeart/2005/8/colors/accent1_2" csCatId="accent1" phldr="1"/>
      <dgm:spPr/>
    </dgm:pt>
    <dgm:pt modelId="{86A85824-5EB3-8F4F-BABB-D5AE57D833C6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ranch</a:t>
          </a:r>
        </a:p>
      </dgm:t>
    </dgm:pt>
    <dgm:pt modelId="{2D47E768-CE34-404D-9850-9540DE236275}" type="sibTrans" cxnId="{9146036F-BE9C-D341-A6E8-A2094672A61E}">
      <dgm:prSet/>
      <dgm:spPr/>
      <dgm:t>
        <a:bodyPr/>
        <a:lstStyle/>
        <a:p>
          <a:endParaRPr lang="en-US"/>
        </a:p>
      </dgm:t>
    </dgm:pt>
    <dgm:pt modelId="{1484BBAA-BFFB-2A4C-B377-0096C4BA1140}" type="parTrans" cxnId="{9146036F-BE9C-D341-A6E8-A2094672A61E}">
      <dgm:prSet/>
      <dgm:spPr/>
      <dgm:t>
        <a:bodyPr/>
        <a:lstStyle/>
        <a:p>
          <a:endParaRPr lang="en-US"/>
        </a:p>
      </dgm:t>
    </dgm:pt>
    <dgm:pt modelId="{C600820E-1197-C646-8A1A-E6977A17D8E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>
              <a:solidFill>
                <a:schemeClr val="accent4">
                  <a:lumMod val="50000"/>
                </a:schemeClr>
              </a:solidFill>
            </a:rPr>
          </a:br>
          <a:r>
            <a:rPr lang="en-US" sz="1800" b="1">
              <a:solidFill>
                <a:schemeClr val="accent4">
                  <a:lumMod val="50000"/>
                </a:schemeClr>
              </a:solidFill>
            </a:rPr>
            <a:t>Aquifer</a:t>
          </a:r>
        </a:p>
      </dgm:t>
    </dgm:pt>
    <dgm:pt modelId="{7F1BBAA0-8B9E-DF4E-AAFC-43F0132B0EE2}" type="sibTrans" cxnId="{85755FF7-727C-0D43-9A62-0C85FE2F8AC0}">
      <dgm:prSet/>
      <dgm:spPr/>
      <dgm:t>
        <a:bodyPr/>
        <a:lstStyle/>
        <a:p>
          <a:endParaRPr lang="en-US"/>
        </a:p>
      </dgm:t>
    </dgm:pt>
    <dgm:pt modelId="{9E96DBC1-717E-8943-8F25-D1F93AE4DA08}" type="parTrans" cxnId="{85755FF7-727C-0D43-9A62-0C85FE2F8AC0}">
      <dgm:prSet/>
      <dgm:spPr/>
      <dgm:t>
        <a:bodyPr/>
        <a:lstStyle/>
        <a:p>
          <a:endParaRPr lang="en-US"/>
        </a:p>
      </dgm:t>
    </dgm:pt>
    <dgm:pt modelId="{BCDA5A27-DEF8-C742-B5CE-0D3AE17D482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Landscape</a:t>
          </a:r>
        </a:p>
      </dgm:t>
    </dgm:pt>
    <dgm:pt modelId="{9A2F1C8E-F6CB-F649-AFC1-179C5C687FA3}" type="sibTrans" cxnId="{A3B49C04-97BA-A249-9F36-6E47CE2222EB}">
      <dgm:prSet/>
      <dgm:spPr/>
      <dgm:t>
        <a:bodyPr/>
        <a:lstStyle/>
        <a:p>
          <a:endParaRPr lang="en-US"/>
        </a:p>
      </dgm:t>
    </dgm:pt>
    <dgm:pt modelId="{BB90B9ED-FC72-874E-8F1A-478FAAB47560}" type="parTrans" cxnId="{A3B49C04-97BA-A249-9F36-6E47CE2222EB}">
      <dgm:prSet/>
      <dgm:spPr/>
      <dgm:t>
        <a:bodyPr/>
        <a:lstStyle/>
        <a:p>
          <a:endParaRPr lang="en-US"/>
        </a:p>
      </dgm:t>
    </dgm:pt>
    <dgm:pt modelId="{162887F5-ABE1-494F-AE8A-55332E33979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tIns="438912" bIns="0" anchor="ctr"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World</a:t>
          </a:r>
        </a:p>
      </dgm:t>
    </dgm:pt>
    <dgm:pt modelId="{42EF3402-8A9D-7D48-8D29-1A1179EC9694}" type="sibTrans" cxnId="{9AD26A37-B6CB-2743-B3FE-A8F4E26D9518}">
      <dgm:prSet/>
      <dgm:spPr/>
      <dgm:t>
        <a:bodyPr/>
        <a:lstStyle/>
        <a:p>
          <a:endParaRPr lang="en-US"/>
        </a:p>
      </dgm:t>
    </dgm:pt>
    <dgm:pt modelId="{03D5FD19-BA66-334F-B026-4817DF3EB696}" type="parTrans" cxnId="{9AD26A37-B6CB-2743-B3FE-A8F4E26D9518}">
      <dgm:prSet/>
      <dgm:spPr/>
      <dgm:t>
        <a:bodyPr/>
        <a:lstStyle/>
        <a:p>
          <a:endParaRPr lang="en-US"/>
        </a:p>
      </dgm:t>
    </dgm:pt>
    <dgm:pt modelId="{95A7397D-DDFF-2C45-9019-91F66C93E85A}" type="pres">
      <dgm:prSet presAssocID="{E7D57B5E-FB92-EF4C-AAC2-75BAA4FB0368}" presName="Name0" presStyleCnt="0">
        <dgm:presLayoutVars>
          <dgm:dir/>
          <dgm:animLvl val="lvl"/>
          <dgm:resizeHandles val="exact"/>
        </dgm:presLayoutVars>
      </dgm:prSet>
      <dgm:spPr/>
    </dgm:pt>
    <dgm:pt modelId="{308B9B31-CF4A-3841-A255-763D4A6CB378}" type="pres">
      <dgm:prSet presAssocID="{162887F5-ABE1-494F-AE8A-55332E33979B}" presName="Name8" presStyleCnt="0"/>
      <dgm:spPr/>
    </dgm:pt>
    <dgm:pt modelId="{B025E1C4-75F4-5047-A8D1-3B477E0079A4}" type="pres">
      <dgm:prSet presAssocID="{162887F5-ABE1-494F-AE8A-55332E33979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ABB97-5A86-AF47-B8DD-036A05845F09}" type="pres">
      <dgm:prSet presAssocID="{162887F5-ABE1-494F-AE8A-55332E3397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42016-4554-C645-BD23-BB44420C590C}" type="pres">
      <dgm:prSet presAssocID="{BCDA5A27-DEF8-C742-B5CE-0D3AE17D482B}" presName="Name8" presStyleCnt="0"/>
      <dgm:spPr/>
    </dgm:pt>
    <dgm:pt modelId="{26C60C07-4C55-8A4F-A8C9-5D12D7672D0E}" type="pres">
      <dgm:prSet presAssocID="{BCDA5A27-DEF8-C742-B5CE-0D3AE17D482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32CB-7FFC-5A47-845B-E44406ED78EA}" type="pres">
      <dgm:prSet presAssocID="{BCDA5A27-DEF8-C742-B5CE-0D3AE17D48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A085B-0D72-134A-912E-90FEE8A9E682}" type="pres">
      <dgm:prSet presAssocID="{C600820E-1197-C646-8A1A-E6977A17D8E2}" presName="Name8" presStyleCnt="0"/>
      <dgm:spPr/>
    </dgm:pt>
    <dgm:pt modelId="{EDFCD4DB-265F-AD4C-B7E4-1B88A59EDD9C}" type="pres">
      <dgm:prSet presAssocID="{C600820E-1197-C646-8A1A-E6977A17D8E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18E57-0105-E84F-984C-F2DE59EA1E24}" type="pres">
      <dgm:prSet presAssocID="{C600820E-1197-C646-8A1A-E6977A17D8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EF59-A392-654D-AD5E-644C6F9D05C4}" type="pres">
      <dgm:prSet presAssocID="{86A85824-5EB3-8F4F-BABB-D5AE57D833C6}" presName="Name8" presStyleCnt="0"/>
      <dgm:spPr/>
    </dgm:pt>
    <dgm:pt modelId="{1977F90B-656B-6E41-8459-A3F06D58EDE3}" type="pres">
      <dgm:prSet presAssocID="{86A85824-5EB3-8F4F-BABB-D5AE57D833C6}" presName="level" presStyleLbl="node1" presStyleIdx="3" presStyleCnt="4" custLinFactNeighborY="59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4A0E2-54B5-3944-B220-2482EAC302C4}" type="pres">
      <dgm:prSet presAssocID="{86A85824-5EB3-8F4F-BABB-D5AE57D833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857FBA-9D60-4296-9515-ACCA195C875F}" type="presOf" srcId="{BCDA5A27-DEF8-C742-B5CE-0D3AE17D482B}" destId="{26C60C07-4C55-8A4F-A8C9-5D12D7672D0E}" srcOrd="0" destOrd="0" presId="urn:microsoft.com/office/officeart/2005/8/layout/pyramid1"/>
    <dgm:cxn modelId="{9AD26A37-B6CB-2743-B3FE-A8F4E26D9518}" srcId="{E7D57B5E-FB92-EF4C-AAC2-75BAA4FB0368}" destId="{162887F5-ABE1-494F-AE8A-55332E33979B}" srcOrd="0" destOrd="0" parTransId="{03D5FD19-BA66-334F-B026-4817DF3EB696}" sibTransId="{42EF3402-8A9D-7D48-8D29-1A1179EC9694}"/>
    <dgm:cxn modelId="{A3B49C04-97BA-A249-9F36-6E47CE2222EB}" srcId="{E7D57B5E-FB92-EF4C-AAC2-75BAA4FB0368}" destId="{BCDA5A27-DEF8-C742-B5CE-0D3AE17D482B}" srcOrd="1" destOrd="0" parTransId="{BB90B9ED-FC72-874E-8F1A-478FAAB47560}" sibTransId="{9A2F1C8E-F6CB-F649-AFC1-179C5C687FA3}"/>
    <dgm:cxn modelId="{9F388652-1279-46F4-91A1-1920C8F7C719}" type="presOf" srcId="{C600820E-1197-C646-8A1A-E6977A17D8E2}" destId="{A5918E57-0105-E84F-984C-F2DE59EA1E24}" srcOrd="1" destOrd="0" presId="urn:microsoft.com/office/officeart/2005/8/layout/pyramid1"/>
    <dgm:cxn modelId="{49D714FD-8A39-45E6-88F2-7FE80393726A}" type="presOf" srcId="{162887F5-ABE1-494F-AE8A-55332E33979B}" destId="{100ABB97-5A86-AF47-B8DD-036A05845F09}" srcOrd="1" destOrd="0" presId="urn:microsoft.com/office/officeart/2005/8/layout/pyramid1"/>
    <dgm:cxn modelId="{14A2DF3D-6560-4A6E-89B8-381488ED7210}" type="presOf" srcId="{86A85824-5EB3-8F4F-BABB-D5AE57D833C6}" destId="{6924A0E2-54B5-3944-B220-2482EAC302C4}" srcOrd="1" destOrd="0" presId="urn:microsoft.com/office/officeart/2005/8/layout/pyramid1"/>
    <dgm:cxn modelId="{85755FF7-727C-0D43-9A62-0C85FE2F8AC0}" srcId="{E7D57B5E-FB92-EF4C-AAC2-75BAA4FB0368}" destId="{C600820E-1197-C646-8A1A-E6977A17D8E2}" srcOrd="2" destOrd="0" parTransId="{9E96DBC1-717E-8943-8F25-D1F93AE4DA08}" sibTransId="{7F1BBAA0-8B9E-DF4E-AAFC-43F0132B0EE2}"/>
    <dgm:cxn modelId="{F2CCB127-83A3-4F75-B425-2A1B53232A56}" type="presOf" srcId="{86A85824-5EB3-8F4F-BABB-D5AE57D833C6}" destId="{1977F90B-656B-6E41-8459-A3F06D58EDE3}" srcOrd="0" destOrd="0" presId="urn:microsoft.com/office/officeart/2005/8/layout/pyramid1"/>
    <dgm:cxn modelId="{07D4D9EA-345C-4D22-A361-9F08CF953FF7}" type="presOf" srcId="{BCDA5A27-DEF8-C742-B5CE-0D3AE17D482B}" destId="{325832CB-7FFC-5A47-845B-E44406ED78EA}" srcOrd="1" destOrd="0" presId="urn:microsoft.com/office/officeart/2005/8/layout/pyramid1"/>
    <dgm:cxn modelId="{452FA9B4-AEA2-458B-8999-BB0D4655E906}" type="presOf" srcId="{162887F5-ABE1-494F-AE8A-55332E33979B}" destId="{B025E1C4-75F4-5047-A8D1-3B477E0079A4}" srcOrd="0" destOrd="0" presId="urn:microsoft.com/office/officeart/2005/8/layout/pyramid1"/>
    <dgm:cxn modelId="{33EF6CDE-0FAB-4D31-9E95-3A078512E980}" type="presOf" srcId="{C600820E-1197-C646-8A1A-E6977A17D8E2}" destId="{EDFCD4DB-265F-AD4C-B7E4-1B88A59EDD9C}" srcOrd="0" destOrd="0" presId="urn:microsoft.com/office/officeart/2005/8/layout/pyramid1"/>
    <dgm:cxn modelId="{94E7C80D-AEAC-4FD5-BD8F-1FA0E61C9ABC}" type="presOf" srcId="{E7D57B5E-FB92-EF4C-AAC2-75BAA4FB0368}" destId="{95A7397D-DDFF-2C45-9019-91F66C93E85A}" srcOrd="0" destOrd="0" presId="urn:microsoft.com/office/officeart/2005/8/layout/pyramid1"/>
    <dgm:cxn modelId="{9146036F-BE9C-D341-A6E8-A2094672A61E}" srcId="{E7D57B5E-FB92-EF4C-AAC2-75BAA4FB0368}" destId="{86A85824-5EB3-8F4F-BABB-D5AE57D833C6}" srcOrd="3" destOrd="0" parTransId="{1484BBAA-BFFB-2A4C-B377-0096C4BA1140}" sibTransId="{2D47E768-CE34-404D-9850-9540DE236275}"/>
    <dgm:cxn modelId="{E3BAEBCC-965F-4DEB-9843-0CA99E36C950}" type="presParOf" srcId="{95A7397D-DDFF-2C45-9019-91F66C93E85A}" destId="{308B9B31-CF4A-3841-A255-763D4A6CB378}" srcOrd="0" destOrd="0" presId="urn:microsoft.com/office/officeart/2005/8/layout/pyramid1"/>
    <dgm:cxn modelId="{A60D9876-D71E-4E68-A742-7BF2AE77D2A6}" type="presParOf" srcId="{308B9B31-CF4A-3841-A255-763D4A6CB378}" destId="{B025E1C4-75F4-5047-A8D1-3B477E0079A4}" srcOrd="0" destOrd="0" presId="urn:microsoft.com/office/officeart/2005/8/layout/pyramid1"/>
    <dgm:cxn modelId="{87B37BD9-B395-493A-878E-D7FA16C7F8F5}" type="presParOf" srcId="{308B9B31-CF4A-3841-A255-763D4A6CB378}" destId="{100ABB97-5A86-AF47-B8DD-036A05845F09}" srcOrd="1" destOrd="0" presId="urn:microsoft.com/office/officeart/2005/8/layout/pyramid1"/>
    <dgm:cxn modelId="{4DE4AC1E-8A4E-4E6C-9FAB-016EA012396A}" type="presParOf" srcId="{95A7397D-DDFF-2C45-9019-91F66C93E85A}" destId="{B3C42016-4554-C645-BD23-BB44420C590C}" srcOrd="1" destOrd="0" presId="urn:microsoft.com/office/officeart/2005/8/layout/pyramid1"/>
    <dgm:cxn modelId="{16B261B2-D1B5-4DF2-88EB-01DE2A8DD36F}" type="presParOf" srcId="{B3C42016-4554-C645-BD23-BB44420C590C}" destId="{26C60C07-4C55-8A4F-A8C9-5D12D7672D0E}" srcOrd="0" destOrd="0" presId="urn:microsoft.com/office/officeart/2005/8/layout/pyramid1"/>
    <dgm:cxn modelId="{D3464808-DE34-4EFD-9F67-85868523B4FD}" type="presParOf" srcId="{B3C42016-4554-C645-BD23-BB44420C590C}" destId="{325832CB-7FFC-5A47-845B-E44406ED78EA}" srcOrd="1" destOrd="0" presId="urn:microsoft.com/office/officeart/2005/8/layout/pyramid1"/>
    <dgm:cxn modelId="{8FCF7A71-7501-498D-A40D-C2859BB906C9}" type="presParOf" srcId="{95A7397D-DDFF-2C45-9019-91F66C93E85A}" destId="{676A085B-0D72-134A-912E-90FEE8A9E682}" srcOrd="2" destOrd="0" presId="urn:microsoft.com/office/officeart/2005/8/layout/pyramid1"/>
    <dgm:cxn modelId="{DFBAFA4F-72CA-4D99-B6EC-D5AE4AE3BF90}" type="presParOf" srcId="{676A085B-0D72-134A-912E-90FEE8A9E682}" destId="{EDFCD4DB-265F-AD4C-B7E4-1B88A59EDD9C}" srcOrd="0" destOrd="0" presId="urn:microsoft.com/office/officeart/2005/8/layout/pyramid1"/>
    <dgm:cxn modelId="{08E1EC38-CDBF-4420-8702-5C0A8C793D26}" type="presParOf" srcId="{676A085B-0D72-134A-912E-90FEE8A9E682}" destId="{A5918E57-0105-E84F-984C-F2DE59EA1E24}" srcOrd="1" destOrd="0" presId="urn:microsoft.com/office/officeart/2005/8/layout/pyramid1"/>
    <dgm:cxn modelId="{F6F0C2AA-A4C9-4630-AFF5-6E4B8AF182AD}" type="presParOf" srcId="{95A7397D-DDFF-2C45-9019-91F66C93E85A}" destId="{704EEF59-A392-654D-AD5E-644C6F9D05C4}" srcOrd="3" destOrd="0" presId="urn:microsoft.com/office/officeart/2005/8/layout/pyramid1"/>
    <dgm:cxn modelId="{8A7ACB60-81E4-4DFF-8184-3196B62942FC}" type="presParOf" srcId="{704EEF59-A392-654D-AD5E-644C6F9D05C4}" destId="{1977F90B-656B-6E41-8459-A3F06D58EDE3}" srcOrd="0" destOrd="0" presId="urn:microsoft.com/office/officeart/2005/8/layout/pyramid1"/>
    <dgm:cxn modelId="{3A89BC2D-840E-4B34-91BB-2FAE0BB51FE7}" type="presParOf" srcId="{704EEF59-A392-654D-AD5E-644C6F9D05C4}" destId="{6924A0E2-54B5-3944-B220-2482EAC302C4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57B5E-FB92-EF4C-AAC2-75BAA4FB0368}" type="doc">
      <dgm:prSet loTypeId="urn:microsoft.com/office/officeart/2005/8/layout/pyramid1" loCatId="" qsTypeId="urn:microsoft.com/office/officeart/2005/8/quickstyle/3D2" qsCatId="3D" csTypeId="urn:microsoft.com/office/officeart/2005/8/colors/accent1_2" csCatId="accent1" phldr="1"/>
      <dgm:spPr/>
    </dgm:pt>
    <dgm:pt modelId="{86A85824-5EB3-8F4F-BABB-D5AE57D833C6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ranch</a:t>
          </a:r>
        </a:p>
      </dgm:t>
    </dgm:pt>
    <dgm:pt modelId="{2D47E768-CE34-404D-9850-9540DE236275}" type="sibTrans" cxnId="{9146036F-BE9C-D341-A6E8-A2094672A61E}">
      <dgm:prSet/>
      <dgm:spPr/>
      <dgm:t>
        <a:bodyPr/>
        <a:lstStyle/>
        <a:p>
          <a:endParaRPr lang="en-US"/>
        </a:p>
      </dgm:t>
    </dgm:pt>
    <dgm:pt modelId="{1484BBAA-BFFB-2A4C-B377-0096C4BA1140}" type="parTrans" cxnId="{9146036F-BE9C-D341-A6E8-A2094672A61E}">
      <dgm:prSet/>
      <dgm:spPr/>
      <dgm:t>
        <a:bodyPr/>
        <a:lstStyle/>
        <a:p>
          <a:endParaRPr lang="en-US"/>
        </a:p>
      </dgm:t>
    </dgm:pt>
    <dgm:pt modelId="{C600820E-1197-C646-8A1A-E6977A17D8E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>
              <a:solidFill>
                <a:schemeClr val="accent4">
                  <a:lumMod val="50000"/>
                </a:schemeClr>
              </a:solidFill>
            </a:rPr>
          </a:br>
          <a:r>
            <a:rPr lang="en-US" sz="1800" b="1">
              <a:solidFill>
                <a:schemeClr val="accent4">
                  <a:lumMod val="50000"/>
                </a:schemeClr>
              </a:solidFill>
            </a:rPr>
            <a:t>Aquifer</a:t>
          </a:r>
        </a:p>
      </dgm:t>
    </dgm:pt>
    <dgm:pt modelId="{7F1BBAA0-8B9E-DF4E-AAFC-43F0132B0EE2}" type="sibTrans" cxnId="{85755FF7-727C-0D43-9A62-0C85FE2F8AC0}">
      <dgm:prSet/>
      <dgm:spPr/>
      <dgm:t>
        <a:bodyPr/>
        <a:lstStyle/>
        <a:p>
          <a:endParaRPr lang="en-US"/>
        </a:p>
      </dgm:t>
    </dgm:pt>
    <dgm:pt modelId="{9E96DBC1-717E-8943-8F25-D1F93AE4DA08}" type="parTrans" cxnId="{85755FF7-727C-0D43-9A62-0C85FE2F8AC0}">
      <dgm:prSet/>
      <dgm:spPr/>
      <dgm:t>
        <a:bodyPr/>
        <a:lstStyle/>
        <a:p>
          <a:endParaRPr lang="en-US"/>
        </a:p>
      </dgm:t>
    </dgm:pt>
    <dgm:pt modelId="{BCDA5A27-DEF8-C742-B5CE-0D3AE17D482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Landscape</a:t>
          </a:r>
        </a:p>
      </dgm:t>
    </dgm:pt>
    <dgm:pt modelId="{9A2F1C8E-F6CB-F649-AFC1-179C5C687FA3}" type="sibTrans" cxnId="{A3B49C04-97BA-A249-9F36-6E47CE2222EB}">
      <dgm:prSet/>
      <dgm:spPr/>
      <dgm:t>
        <a:bodyPr/>
        <a:lstStyle/>
        <a:p>
          <a:endParaRPr lang="en-US"/>
        </a:p>
      </dgm:t>
    </dgm:pt>
    <dgm:pt modelId="{BB90B9ED-FC72-874E-8F1A-478FAAB47560}" type="parTrans" cxnId="{A3B49C04-97BA-A249-9F36-6E47CE2222EB}">
      <dgm:prSet/>
      <dgm:spPr/>
      <dgm:t>
        <a:bodyPr/>
        <a:lstStyle/>
        <a:p>
          <a:endParaRPr lang="en-US"/>
        </a:p>
      </dgm:t>
    </dgm:pt>
    <dgm:pt modelId="{162887F5-ABE1-494F-AE8A-55332E33979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tIns="438912" bIns="0" anchor="ctr"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World</a:t>
          </a:r>
        </a:p>
      </dgm:t>
    </dgm:pt>
    <dgm:pt modelId="{42EF3402-8A9D-7D48-8D29-1A1179EC9694}" type="sibTrans" cxnId="{9AD26A37-B6CB-2743-B3FE-A8F4E26D9518}">
      <dgm:prSet/>
      <dgm:spPr/>
      <dgm:t>
        <a:bodyPr/>
        <a:lstStyle/>
        <a:p>
          <a:endParaRPr lang="en-US"/>
        </a:p>
      </dgm:t>
    </dgm:pt>
    <dgm:pt modelId="{03D5FD19-BA66-334F-B026-4817DF3EB696}" type="parTrans" cxnId="{9AD26A37-B6CB-2743-B3FE-A8F4E26D9518}">
      <dgm:prSet/>
      <dgm:spPr/>
      <dgm:t>
        <a:bodyPr/>
        <a:lstStyle/>
        <a:p>
          <a:endParaRPr lang="en-US"/>
        </a:p>
      </dgm:t>
    </dgm:pt>
    <dgm:pt modelId="{95A7397D-DDFF-2C45-9019-91F66C93E85A}" type="pres">
      <dgm:prSet presAssocID="{E7D57B5E-FB92-EF4C-AAC2-75BAA4FB0368}" presName="Name0" presStyleCnt="0">
        <dgm:presLayoutVars>
          <dgm:dir/>
          <dgm:animLvl val="lvl"/>
          <dgm:resizeHandles val="exact"/>
        </dgm:presLayoutVars>
      </dgm:prSet>
      <dgm:spPr/>
    </dgm:pt>
    <dgm:pt modelId="{308B9B31-CF4A-3841-A255-763D4A6CB378}" type="pres">
      <dgm:prSet presAssocID="{162887F5-ABE1-494F-AE8A-55332E33979B}" presName="Name8" presStyleCnt="0"/>
      <dgm:spPr/>
    </dgm:pt>
    <dgm:pt modelId="{B025E1C4-75F4-5047-A8D1-3B477E0079A4}" type="pres">
      <dgm:prSet presAssocID="{162887F5-ABE1-494F-AE8A-55332E33979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ABB97-5A86-AF47-B8DD-036A05845F09}" type="pres">
      <dgm:prSet presAssocID="{162887F5-ABE1-494F-AE8A-55332E3397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42016-4554-C645-BD23-BB44420C590C}" type="pres">
      <dgm:prSet presAssocID="{BCDA5A27-DEF8-C742-B5CE-0D3AE17D482B}" presName="Name8" presStyleCnt="0"/>
      <dgm:spPr/>
    </dgm:pt>
    <dgm:pt modelId="{26C60C07-4C55-8A4F-A8C9-5D12D7672D0E}" type="pres">
      <dgm:prSet presAssocID="{BCDA5A27-DEF8-C742-B5CE-0D3AE17D482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32CB-7FFC-5A47-845B-E44406ED78EA}" type="pres">
      <dgm:prSet presAssocID="{BCDA5A27-DEF8-C742-B5CE-0D3AE17D48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A085B-0D72-134A-912E-90FEE8A9E682}" type="pres">
      <dgm:prSet presAssocID="{C600820E-1197-C646-8A1A-E6977A17D8E2}" presName="Name8" presStyleCnt="0"/>
      <dgm:spPr/>
    </dgm:pt>
    <dgm:pt modelId="{EDFCD4DB-265F-AD4C-B7E4-1B88A59EDD9C}" type="pres">
      <dgm:prSet presAssocID="{C600820E-1197-C646-8A1A-E6977A17D8E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18E57-0105-E84F-984C-F2DE59EA1E24}" type="pres">
      <dgm:prSet presAssocID="{C600820E-1197-C646-8A1A-E6977A17D8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EF59-A392-654D-AD5E-644C6F9D05C4}" type="pres">
      <dgm:prSet presAssocID="{86A85824-5EB3-8F4F-BABB-D5AE57D833C6}" presName="Name8" presStyleCnt="0"/>
      <dgm:spPr/>
    </dgm:pt>
    <dgm:pt modelId="{1977F90B-656B-6E41-8459-A3F06D58EDE3}" type="pres">
      <dgm:prSet presAssocID="{86A85824-5EB3-8F4F-BABB-D5AE57D833C6}" presName="level" presStyleLbl="node1" presStyleIdx="3" presStyleCnt="4" custLinFactNeighborY="59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4A0E2-54B5-3944-B220-2482EAC302C4}" type="pres">
      <dgm:prSet presAssocID="{86A85824-5EB3-8F4F-BABB-D5AE57D833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F5E96D-7370-46D7-B2E6-1B375371545F}" type="presOf" srcId="{C600820E-1197-C646-8A1A-E6977A17D8E2}" destId="{A5918E57-0105-E84F-984C-F2DE59EA1E24}" srcOrd="1" destOrd="0" presId="urn:microsoft.com/office/officeart/2005/8/layout/pyramid1"/>
    <dgm:cxn modelId="{5654E44F-8E5D-4A28-9540-953135623E30}" type="presOf" srcId="{86A85824-5EB3-8F4F-BABB-D5AE57D833C6}" destId="{6924A0E2-54B5-3944-B220-2482EAC302C4}" srcOrd="1" destOrd="0" presId="urn:microsoft.com/office/officeart/2005/8/layout/pyramid1"/>
    <dgm:cxn modelId="{458B7AC8-E58F-4A4F-AADA-56A4AD8CCDFA}" type="presOf" srcId="{BCDA5A27-DEF8-C742-B5CE-0D3AE17D482B}" destId="{26C60C07-4C55-8A4F-A8C9-5D12D7672D0E}" srcOrd="0" destOrd="0" presId="urn:microsoft.com/office/officeart/2005/8/layout/pyramid1"/>
    <dgm:cxn modelId="{DEE4B1BF-C77A-4504-9448-EBEC55CB8220}" type="presOf" srcId="{162887F5-ABE1-494F-AE8A-55332E33979B}" destId="{100ABB97-5A86-AF47-B8DD-036A05845F09}" srcOrd="1" destOrd="0" presId="urn:microsoft.com/office/officeart/2005/8/layout/pyramid1"/>
    <dgm:cxn modelId="{9AD26A37-B6CB-2743-B3FE-A8F4E26D9518}" srcId="{E7D57B5E-FB92-EF4C-AAC2-75BAA4FB0368}" destId="{162887F5-ABE1-494F-AE8A-55332E33979B}" srcOrd="0" destOrd="0" parTransId="{03D5FD19-BA66-334F-B026-4817DF3EB696}" sibTransId="{42EF3402-8A9D-7D48-8D29-1A1179EC9694}"/>
    <dgm:cxn modelId="{A3B49C04-97BA-A249-9F36-6E47CE2222EB}" srcId="{E7D57B5E-FB92-EF4C-AAC2-75BAA4FB0368}" destId="{BCDA5A27-DEF8-C742-B5CE-0D3AE17D482B}" srcOrd="1" destOrd="0" parTransId="{BB90B9ED-FC72-874E-8F1A-478FAAB47560}" sibTransId="{9A2F1C8E-F6CB-F649-AFC1-179C5C687FA3}"/>
    <dgm:cxn modelId="{03E524E3-CA51-46E1-919E-26795195D8D9}" type="presOf" srcId="{BCDA5A27-DEF8-C742-B5CE-0D3AE17D482B}" destId="{325832CB-7FFC-5A47-845B-E44406ED78EA}" srcOrd="1" destOrd="0" presId="urn:microsoft.com/office/officeart/2005/8/layout/pyramid1"/>
    <dgm:cxn modelId="{48FD49F1-E5A0-490B-A09C-989984FBFC05}" type="presOf" srcId="{E7D57B5E-FB92-EF4C-AAC2-75BAA4FB0368}" destId="{95A7397D-DDFF-2C45-9019-91F66C93E85A}" srcOrd="0" destOrd="0" presId="urn:microsoft.com/office/officeart/2005/8/layout/pyramid1"/>
    <dgm:cxn modelId="{85755FF7-727C-0D43-9A62-0C85FE2F8AC0}" srcId="{E7D57B5E-FB92-EF4C-AAC2-75BAA4FB0368}" destId="{C600820E-1197-C646-8A1A-E6977A17D8E2}" srcOrd="2" destOrd="0" parTransId="{9E96DBC1-717E-8943-8F25-D1F93AE4DA08}" sibTransId="{7F1BBAA0-8B9E-DF4E-AAFC-43F0132B0EE2}"/>
    <dgm:cxn modelId="{363969B9-24CB-4659-BD2D-8A89AA22D1A9}" type="presOf" srcId="{C600820E-1197-C646-8A1A-E6977A17D8E2}" destId="{EDFCD4DB-265F-AD4C-B7E4-1B88A59EDD9C}" srcOrd="0" destOrd="0" presId="urn:microsoft.com/office/officeart/2005/8/layout/pyramid1"/>
    <dgm:cxn modelId="{5D95BE2D-D8DC-4212-B7FE-BD1941A82201}" type="presOf" srcId="{86A85824-5EB3-8F4F-BABB-D5AE57D833C6}" destId="{1977F90B-656B-6E41-8459-A3F06D58EDE3}" srcOrd="0" destOrd="0" presId="urn:microsoft.com/office/officeart/2005/8/layout/pyramid1"/>
    <dgm:cxn modelId="{662EE96B-97AA-4F1D-9ED4-AB84C0585ED6}" type="presOf" srcId="{162887F5-ABE1-494F-AE8A-55332E33979B}" destId="{B025E1C4-75F4-5047-A8D1-3B477E0079A4}" srcOrd="0" destOrd="0" presId="urn:microsoft.com/office/officeart/2005/8/layout/pyramid1"/>
    <dgm:cxn modelId="{9146036F-BE9C-D341-A6E8-A2094672A61E}" srcId="{E7D57B5E-FB92-EF4C-AAC2-75BAA4FB0368}" destId="{86A85824-5EB3-8F4F-BABB-D5AE57D833C6}" srcOrd="3" destOrd="0" parTransId="{1484BBAA-BFFB-2A4C-B377-0096C4BA1140}" sibTransId="{2D47E768-CE34-404D-9850-9540DE236275}"/>
    <dgm:cxn modelId="{8868613D-B08E-4E55-8877-05B2539D0F01}" type="presParOf" srcId="{95A7397D-DDFF-2C45-9019-91F66C93E85A}" destId="{308B9B31-CF4A-3841-A255-763D4A6CB378}" srcOrd="0" destOrd="0" presId="urn:microsoft.com/office/officeart/2005/8/layout/pyramid1"/>
    <dgm:cxn modelId="{AEFCAFBD-B24C-41D6-8834-DE7BC9486C69}" type="presParOf" srcId="{308B9B31-CF4A-3841-A255-763D4A6CB378}" destId="{B025E1C4-75F4-5047-A8D1-3B477E0079A4}" srcOrd="0" destOrd="0" presId="urn:microsoft.com/office/officeart/2005/8/layout/pyramid1"/>
    <dgm:cxn modelId="{8FD8ED19-4FCD-4A7F-AA57-C18AE4292A06}" type="presParOf" srcId="{308B9B31-CF4A-3841-A255-763D4A6CB378}" destId="{100ABB97-5A86-AF47-B8DD-036A05845F09}" srcOrd="1" destOrd="0" presId="urn:microsoft.com/office/officeart/2005/8/layout/pyramid1"/>
    <dgm:cxn modelId="{B86EF2AB-44C5-4787-BE33-359C1FBDE641}" type="presParOf" srcId="{95A7397D-DDFF-2C45-9019-91F66C93E85A}" destId="{B3C42016-4554-C645-BD23-BB44420C590C}" srcOrd="1" destOrd="0" presId="urn:microsoft.com/office/officeart/2005/8/layout/pyramid1"/>
    <dgm:cxn modelId="{7D9AB0A3-5C2D-43F9-B774-C0B9F8461A77}" type="presParOf" srcId="{B3C42016-4554-C645-BD23-BB44420C590C}" destId="{26C60C07-4C55-8A4F-A8C9-5D12D7672D0E}" srcOrd="0" destOrd="0" presId="urn:microsoft.com/office/officeart/2005/8/layout/pyramid1"/>
    <dgm:cxn modelId="{7DEB3C16-0613-40D0-AA9A-92117DBA0B26}" type="presParOf" srcId="{B3C42016-4554-C645-BD23-BB44420C590C}" destId="{325832CB-7FFC-5A47-845B-E44406ED78EA}" srcOrd="1" destOrd="0" presId="urn:microsoft.com/office/officeart/2005/8/layout/pyramid1"/>
    <dgm:cxn modelId="{B351EB28-38E5-4FB7-A7FB-31CDE8F01F78}" type="presParOf" srcId="{95A7397D-DDFF-2C45-9019-91F66C93E85A}" destId="{676A085B-0D72-134A-912E-90FEE8A9E682}" srcOrd="2" destOrd="0" presId="urn:microsoft.com/office/officeart/2005/8/layout/pyramid1"/>
    <dgm:cxn modelId="{3C7DF8B7-CF32-4D5D-BA3C-7AEF6629F3B2}" type="presParOf" srcId="{676A085B-0D72-134A-912E-90FEE8A9E682}" destId="{EDFCD4DB-265F-AD4C-B7E4-1B88A59EDD9C}" srcOrd="0" destOrd="0" presId="urn:microsoft.com/office/officeart/2005/8/layout/pyramid1"/>
    <dgm:cxn modelId="{F86839C5-8684-4268-8598-24066D278924}" type="presParOf" srcId="{676A085B-0D72-134A-912E-90FEE8A9E682}" destId="{A5918E57-0105-E84F-984C-F2DE59EA1E24}" srcOrd="1" destOrd="0" presId="urn:microsoft.com/office/officeart/2005/8/layout/pyramid1"/>
    <dgm:cxn modelId="{9D61DDDB-7733-49ED-93AA-4FD69A16B20C}" type="presParOf" srcId="{95A7397D-DDFF-2C45-9019-91F66C93E85A}" destId="{704EEF59-A392-654D-AD5E-644C6F9D05C4}" srcOrd="3" destOrd="0" presId="urn:microsoft.com/office/officeart/2005/8/layout/pyramid1"/>
    <dgm:cxn modelId="{488AC459-AEE4-4C95-8515-F728E04C32B5}" type="presParOf" srcId="{704EEF59-A392-654D-AD5E-644C6F9D05C4}" destId="{1977F90B-656B-6E41-8459-A3F06D58EDE3}" srcOrd="0" destOrd="0" presId="urn:microsoft.com/office/officeart/2005/8/layout/pyramid1"/>
    <dgm:cxn modelId="{861E2A33-DD57-4FB1-8863-730C09D012F4}" type="presParOf" srcId="{704EEF59-A392-654D-AD5E-644C6F9D05C4}" destId="{6924A0E2-54B5-3944-B220-2482EAC302C4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D57B5E-FB92-EF4C-AAC2-75BAA4FB0368}" type="doc">
      <dgm:prSet loTypeId="urn:microsoft.com/office/officeart/2005/8/layout/pyramid1" loCatId="" qsTypeId="urn:microsoft.com/office/officeart/2005/8/quickstyle/3D2" qsCatId="3D" csTypeId="urn:microsoft.com/office/officeart/2005/8/colors/accent1_2" csCatId="accent1" phldr="1"/>
      <dgm:spPr/>
    </dgm:pt>
    <dgm:pt modelId="{86A85824-5EB3-8F4F-BABB-D5AE57D833C6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ranch</a:t>
          </a:r>
        </a:p>
      </dgm:t>
    </dgm:pt>
    <dgm:pt modelId="{2D47E768-CE34-404D-9850-9540DE236275}" type="sibTrans" cxnId="{9146036F-BE9C-D341-A6E8-A2094672A61E}">
      <dgm:prSet/>
      <dgm:spPr/>
      <dgm:t>
        <a:bodyPr/>
        <a:lstStyle/>
        <a:p>
          <a:endParaRPr lang="en-US"/>
        </a:p>
      </dgm:t>
    </dgm:pt>
    <dgm:pt modelId="{1484BBAA-BFFB-2A4C-B377-0096C4BA1140}" type="parTrans" cxnId="{9146036F-BE9C-D341-A6E8-A2094672A61E}">
      <dgm:prSet/>
      <dgm:spPr/>
      <dgm:t>
        <a:bodyPr/>
        <a:lstStyle/>
        <a:p>
          <a:endParaRPr lang="en-US"/>
        </a:p>
      </dgm:t>
    </dgm:pt>
    <dgm:pt modelId="{C600820E-1197-C646-8A1A-E6977A17D8E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>
              <a:solidFill>
                <a:schemeClr val="accent4">
                  <a:lumMod val="50000"/>
                </a:schemeClr>
              </a:solidFill>
            </a:rPr>
          </a:br>
          <a:r>
            <a:rPr lang="en-US" sz="1800" b="1">
              <a:solidFill>
                <a:schemeClr val="accent4">
                  <a:lumMod val="50000"/>
                </a:schemeClr>
              </a:solidFill>
            </a:rPr>
            <a:t>Aquifer</a:t>
          </a:r>
        </a:p>
      </dgm:t>
    </dgm:pt>
    <dgm:pt modelId="{7F1BBAA0-8B9E-DF4E-AAFC-43F0132B0EE2}" type="sibTrans" cxnId="{85755FF7-727C-0D43-9A62-0C85FE2F8AC0}">
      <dgm:prSet/>
      <dgm:spPr/>
      <dgm:t>
        <a:bodyPr/>
        <a:lstStyle/>
        <a:p>
          <a:endParaRPr lang="en-US"/>
        </a:p>
      </dgm:t>
    </dgm:pt>
    <dgm:pt modelId="{9E96DBC1-717E-8943-8F25-D1F93AE4DA08}" type="parTrans" cxnId="{85755FF7-727C-0D43-9A62-0C85FE2F8AC0}">
      <dgm:prSet/>
      <dgm:spPr/>
      <dgm:t>
        <a:bodyPr/>
        <a:lstStyle/>
        <a:p>
          <a:endParaRPr lang="en-US"/>
        </a:p>
      </dgm:t>
    </dgm:pt>
    <dgm:pt modelId="{BCDA5A27-DEF8-C742-B5CE-0D3AE17D482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Landscape</a:t>
          </a:r>
        </a:p>
      </dgm:t>
    </dgm:pt>
    <dgm:pt modelId="{9A2F1C8E-F6CB-F649-AFC1-179C5C687FA3}" type="sibTrans" cxnId="{A3B49C04-97BA-A249-9F36-6E47CE2222EB}">
      <dgm:prSet/>
      <dgm:spPr/>
      <dgm:t>
        <a:bodyPr/>
        <a:lstStyle/>
        <a:p>
          <a:endParaRPr lang="en-US"/>
        </a:p>
      </dgm:t>
    </dgm:pt>
    <dgm:pt modelId="{BB90B9ED-FC72-874E-8F1A-478FAAB47560}" type="parTrans" cxnId="{A3B49C04-97BA-A249-9F36-6E47CE2222EB}">
      <dgm:prSet/>
      <dgm:spPr/>
      <dgm:t>
        <a:bodyPr/>
        <a:lstStyle/>
        <a:p>
          <a:endParaRPr lang="en-US"/>
        </a:p>
      </dgm:t>
    </dgm:pt>
    <dgm:pt modelId="{162887F5-ABE1-494F-AE8A-55332E33979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tIns="438912" bIns="0" anchor="ctr"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World</a:t>
          </a:r>
        </a:p>
      </dgm:t>
    </dgm:pt>
    <dgm:pt modelId="{42EF3402-8A9D-7D48-8D29-1A1179EC9694}" type="sibTrans" cxnId="{9AD26A37-B6CB-2743-B3FE-A8F4E26D9518}">
      <dgm:prSet/>
      <dgm:spPr/>
      <dgm:t>
        <a:bodyPr/>
        <a:lstStyle/>
        <a:p>
          <a:endParaRPr lang="en-US"/>
        </a:p>
      </dgm:t>
    </dgm:pt>
    <dgm:pt modelId="{03D5FD19-BA66-334F-B026-4817DF3EB696}" type="parTrans" cxnId="{9AD26A37-B6CB-2743-B3FE-A8F4E26D9518}">
      <dgm:prSet/>
      <dgm:spPr/>
      <dgm:t>
        <a:bodyPr/>
        <a:lstStyle/>
        <a:p>
          <a:endParaRPr lang="en-US"/>
        </a:p>
      </dgm:t>
    </dgm:pt>
    <dgm:pt modelId="{95A7397D-DDFF-2C45-9019-91F66C93E85A}" type="pres">
      <dgm:prSet presAssocID="{E7D57B5E-FB92-EF4C-AAC2-75BAA4FB0368}" presName="Name0" presStyleCnt="0">
        <dgm:presLayoutVars>
          <dgm:dir/>
          <dgm:animLvl val="lvl"/>
          <dgm:resizeHandles val="exact"/>
        </dgm:presLayoutVars>
      </dgm:prSet>
      <dgm:spPr/>
    </dgm:pt>
    <dgm:pt modelId="{308B9B31-CF4A-3841-A255-763D4A6CB378}" type="pres">
      <dgm:prSet presAssocID="{162887F5-ABE1-494F-AE8A-55332E33979B}" presName="Name8" presStyleCnt="0"/>
      <dgm:spPr/>
    </dgm:pt>
    <dgm:pt modelId="{B025E1C4-75F4-5047-A8D1-3B477E0079A4}" type="pres">
      <dgm:prSet presAssocID="{162887F5-ABE1-494F-AE8A-55332E33979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ABB97-5A86-AF47-B8DD-036A05845F09}" type="pres">
      <dgm:prSet presAssocID="{162887F5-ABE1-494F-AE8A-55332E3397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42016-4554-C645-BD23-BB44420C590C}" type="pres">
      <dgm:prSet presAssocID="{BCDA5A27-DEF8-C742-B5CE-0D3AE17D482B}" presName="Name8" presStyleCnt="0"/>
      <dgm:spPr/>
    </dgm:pt>
    <dgm:pt modelId="{26C60C07-4C55-8A4F-A8C9-5D12D7672D0E}" type="pres">
      <dgm:prSet presAssocID="{BCDA5A27-DEF8-C742-B5CE-0D3AE17D482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32CB-7FFC-5A47-845B-E44406ED78EA}" type="pres">
      <dgm:prSet presAssocID="{BCDA5A27-DEF8-C742-B5CE-0D3AE17D48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A085B-0D72-134A-912E-90FEE8A9E682}" type="pres">
      <dgm:prSet presAssocID="{C600820E-1197-C646-8A1A-E6977A17D8E2}" presName="Name8" presStyleCnt="0"/>
      <dgm:spPr/>
    </dgm:pt>
    <dgm:pt modelId="{EDFCD4DB-265F-AD4C-B7E4-1B88A59EDD9C}" type="pres">
      <dgm:prSet presAssocID="{C600820E-1197-C646-8A1A-E6977A17D8E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18E57-0105-E84F-984C-F2DE59EA1E24}" type="pres">
      <dgm:prSet presAssocID="{C600820E-1197-C646-8A1A-E6977A17D8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EF59-A392-654D-AD5E-644C6F9D05C4}" type="pres">
      <dgm:prSet presAssocID="{86A85824-5EB3-8F4F-BABB-D5AE57D833C6}" presName="Name8" presStyleCnt="0"/>
      <dgm:spPr/>
    </dgm:pt>
    <dgm:pt modelId="{1977F90B-656B-6E41-8459-A3F06D58EDE3}" type="pres">
      <dgm:prSet presAssocID="{86A85824-5EB3-8F4F-BABB-D5AE57D833C6}" presName="level" presStyleLbl="node1" presStyleIdx="3" presStyleCnt="4" custLinFactNeighborY="59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4A0E2-54B5-3944-B220-2482EAC302C4}" type="pres">
      <dgm:prSet presAssocID="{86A85824-5EB3-8F4F-BABB-D5AE57D833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E69F9F-D0F9-4240-A875-459FE1AC1737}" type="presOf" srcId="{86A85824-5EB3-8F4F-BABB-D5AE57D833C6}" destId="{1977F90B-656B-6E41-8459-A3F06D58EDE3}" srcOrd="0" destOrd="0" presId="urn:microsoft.com/office/officeart/2005/8/layout/pyramid1"/>
    <dgm:cxn modelId="{3FA914AA-5A53-47F7-8BE1-420F5C66AAAD}" type="presOf" srcId="{C600820E-1197-C646-8A1A-E6977A17D8E2}" destId="{A5918E57-0105-E84F-984C-F2DE59EA1E24}" srcOrd="1" destOrd="0" presId="urn:microsoft.com/office/officeart/2005/8/layout/pyramid1"/>
    <dgm:cxn modelId="{6F9C4FD0-488A-44DA-9E04-15406FDAC768}" type="presOf" srcId="{BCDA5A27-DEF8-C742-B5CE-0D3AE17D482B}" destId="{26C60C07-4C55-8A4F-A8C9-5D12D7672D0E}" srcOrd="0" destOrd="0" presId="urn:microsoft.com/office/officeart/2005/8/layout/pyramid1"/>
    <dgm:cxn modelId="{E943DA95-A9E6-41B9-9DA2-49290AF275E6}" type="presOf" srcId="{162887F5-ABE1-494F-AE8A-55332E33979B}" destId="{B025E1C4-75F4-5047-A8D1-3B477E0079A4}" srcOrd="0" destOrd="0" presId="urn:microsoft.com/office/officeart/2005/8/layout/pyramid1"/>
    <dgm:cxn modelId="{9AD26A37-B6CB-2743-B3FE-A8F4E26D9518}" srcId="{E7D57B5E-FB92-EF4C-AAC2-75BAA4FB0368}" destId="{162887F5-ABE1-494F-AE8A-55332E33979B}" srcOrd="0" destOrd="0" parTransId="{03D5FD19-BA66-334F-B026-4817DF3EB696}" sibTransId="{42EF3402-8A9D-7D48-8D29-1A1179EC9694}"/>
    <dgm:cxn modelId="{A3B49C04-97BA-A249-9F36-6E47CE2222EB}" srcId="{E7D57B5E-FB92-EF4C-AAC2-75BAA4FB0368}" destId="{BCDA5A27-DEF8-C742-B5CE-0D3AE17D482B}" srcOrd="1" destOrd="0" parTransId="{BB90B9ED-FC72-874E-8F1A-478FAAB47560}" sibTransId="{9A2F1C8E-F6CB-F649-AFC1-179C5C687FA3}"/>
    <dgm:cxn modelId="{2A1FBBD4-3391-4E02-AD52-7A21653B0508}" type="presOf" srcId="{86A85824-5EB3-8F4F-BABB-D5AE57D833C6}" destId="{6924A0E2-54B5-3944-B220-2482EAC302C4}" srcOrd="1" destOrd="0" presId="urn:microsoft.com/office/officeart/2005/8/layout/pyramid1"/>
    <dgm:cxn modelId="{74E07C7F-206E-49A8-859C-F3133975C59E}" type="presOf" srcId="{E7D57B5E-FB92-EF4C-AAC2-75BAA4FB0368}" destId="{95A7397D-DDFF-2C45-9019-91F66C93E85A}" srcOrd="0" destOrd="0" presId="urn:microsoft.com/office/officeart/2005/8/layout/pyramid1"/>
    <dgm:cxn modelId="{85755FF7-727C-0D43-9A62-0C85FE2F8AC0}" srcId="{E7D57B5E-FB92-EF4C-AAC2-75BAA4FB0368}" destId="{C600820E-1197-C646-8A1A-E6977A17D8E2}" srcOrd="2" destOrd="0" parTransId="{9E96DBC1-717E-8943-8F25-D1F93AE4DA08}" sibTransId="{7F1BBAA0-8B9E-DF4E-AAFC-43F0132B0EE2}"/>
    <dgm:cxn modelId="{AA88317A-CF40-4B1E-8566-1630D0C25C2C}" type="presOf" srcId="{BCDA5A27-DEF8-C742-B5CE-0D3AE17D482B}" destId="{325832CB-7FFC-5A47-845B-E44406ED78EA}" srcOrd="1" destOrd="0" presId="urn:microsoft.com/office/officeart/2005/8/layout/pyramid1"/>
    <dgm:cxn modelId="{E88D16F4-CE2A-44ED-87B3-D6962D7123A7}" type="presOf" srcId="{162887F5-ABE1-494F-AE8A-55332E33979B}" destId="{100ABB97-5A86-AF47-B8DD-036A05845F09}" srcOrd="1" destOrd="0" presId="urn:microsoft.com/office/officeart/2005/8/layout/pyramid1"/>
    <dgm:cxn modelId="{ACEA0337-41B1-4AFB-9466-078638EA7D1F}" type="presOf" srcId="{C600820E-1197-C646-8A1A-E6977A17D8E2}" destId="{EDFCD4DB-265F-AD4C-B7E4-1B88A59EDD9C}" srcOrd="0" destOrd="0" presId="urn:microsoft.com/office/officeart/2005/8/layout/pyramid1"/>
    <dgm:cxn modelId="{9146036F-BE9C-D341-A6E8-A2094672A61E}" srcId="{E7D57B5E-FB92-EF4C-AAC2-75BAA4FB0368}" destId="{86A85824-5EB3-8F4F-BABB-D5AE57D833C6}" srcOrd="3" destOrd="0" parTransId="{1484BBAA-BFFB-2A4C-B377-0096C4BA1140}" sibTransId="{2D47E768-CE34-404D-9850-9540DE236275}"/>
    <dgm:cxn modelId="{074782B7-6AE2-4047-8B4B-827FBF470D65}" type="presParOf" srcId="{95A7397D-DDFF-2C45-9019-91F66C93E85A}" destId="{308B9B31-CF4A-3841-A255-763D4A6CB378}" srcOrd="0" destOrd="0" presId="urn:microsoft.com/office/officeart/2005/8/layout/pyramid1"/>
    <dgm:cxn modelId="{A3779767-7B6E-4B61-B885-2A7911ECE572}" type="presParOf" srcId="{308B9B31-CF4A-3841-A255-763D4A6CB378}" destId="{B025E1C4-75F4-5047-A8D1-3B477E0079A4}" srcOrd="0" destOrd="0" presId="urn:microsoft.com/office/officeart/2005/8/layout/pyramid1"/>
    <dgm:cxn modelId="{3B2B7D9E-1D1C-463A-9355-EAF890D0EB1F}" type="presParOf" srcId="{308B9B31-CF4A-3841-A255-763D4A6CB378}" destId="{100ABB97-5A86-AF47-B8DD-036A05845F09}" srcOrd="1" destOrd="0" presId="urn:microsoft.com/office/officeart/2005/8/layout/pyramid1"/>
    <dgm:cxn modelId="{84BEC1AF-E527-449A-9478-0F50CFF7DE72}" type="presParOf" srcId="{95A7397D-DDFF-2C45-9019-91F66C93E85A}" destId="{B3C42016-4554-C645-BD23-BB44420C590C}" srcOrd="1" destOrd="0" presId="urn:microsoft.com/office/officeart/2005/8/layout/pyramid1"/>
    <dgm:cxn modelId="{D8F8596D-0A8C-4C1D-8C25-EB2634D27E8E}" type="presParOf" srcId="{B3C42016-4554-C645-BD23-BB44420C590C}" destId="{26C60C07-4C55-8A4F-A8C9-5D12D7672D0E}" srcOrd="0" destOrd="0" presId="urn:microsoft.com/office/officeart/2005/8/layout/pyramid1"/>
    <dgm:cxn modelId="{4AC54C36-EFA0-4F89-AA55-B6435A96DFDB}" type="presParOf" srcId="{B3C42016-4554-C645-BD23-BB44420C590C}" destId="{325832CB-7FFC-5A47-845B-E44406ED78EA}" srcOrd="1" destOrd="0" presId="urn:microsoft.com/office/officeart/2005/8/layout/pyramid1"/>
    <dgm:cxn modelId="{25A5FA0C-DC63-45F2-8512-1E95A5D3892F}" type="presParOf" srcId="{95A7397D-DDFF-2C45-9019-91F66C93E85A}" destId="{676A085B-0D72-134A-912E-90FEE8A9E682}" srcOrd="2" destOrd="0" presId="urn:microsoft.com/office/officeart/2005/8/layout/pyramid1"/>
    <dgm:cxn modelId="{63F93326-D210-4C98-BF8F-B827454D799E}" type="presParOf" srcId="{676A085B-0D72-134A-912E-90FEE8A9E682}" destId="{EDFCD4DB-265F-AD4C-B7E4-1B88A59EDD9C}" srcOrd="0" destOrd="0" presId="urn:microsoft.com/office/officeart/2005/8/layout/pyramid1"/>
    <dgm:cxn modelId="{E5EEAD4B-41F4-43B5-8218-F8F13CE041BB}" type="presParOf" srcId="{676A085B-0D72-134A-912E-90FEE8A9E682}" destId="{A5918E57-0105-E84F-984C-F2DE59EA1E24}" srcOrd="1" destOrd="0" presId="urn:microsoft.com/office/officeart/2005/8/layout/pyramid1"/>
    <dgm:cxn modelId="{20AE44A7-080A-421B-87A2-3D2DD85DAE48}" type="presParOf" srcId="{95A7397D-DDFF-2C45-9019-91F66C93E85A}" destId="{704EEF59-A392-654D-AD5E-644C6F9D05C4}" srcOrd="3" destOrd="0" presId="urn:microsoft.com/office/officeart/2005/8/layout/pyramid1"/>
    <dgm:cxn modelId="{8AF9F85D-6D30-487B-B740-43395682EF46}" type="presParOf" srcId="{704EEF59-A392-654D-AD5E-644C6F9D05C4}" destId="{1977F90B-656B-6E41-8459-A3F06D58EDE3}" srcOrd="0" destOrd="0" presId="urn:microsoft.com/office/officeart/2005/8/layout/pyramid1"/>
    <dgm:cxn modelId="{477A6395-175B-4AA4-96CD-7A9A08659141}" type="presParOf" srcId="{704EEF59-A392-654D-AD5E-644C6F9D05C4}" destId="{6924A0E2-54B5-3944-B220-2482EAC302C4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98D241-0AB7-BC44-80E8-F0A20AF46E9E}" type="datetimeFigureOut">
              <a:rPr lang="en-US"/>
              <a:pPr/>
              <a:t>4/12/2012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7143C0-4F23-B545-9533-520B5A87CA1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19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5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5C28-2ED2-4422-8486-5C885575ECC8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7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559662" indent="-380948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47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29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4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590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3D7D6E-F54B-6445-9B4F-BFE9DE19D05D}" type="slidenum">
              <a:rPr lang="en-US" sz="1200">
                <a:solidFill>
                  <a:prstClr val="black"/>
                </a:solidFill>
              </a:rPr>
              <a:pPr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83628-EFEA-4E2D-B692-9EBA7AE0EB7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1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D8DAC-8040-49F6-B911-7C901202A5DF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89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5F7A4-AAD9-414E-B18D-F9430E3088F2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Water as a </a:t>
            </a:r>
            <a:r>
              <a:rPr lang="en-US" b="1" dirty="0" smtClean="0">
                <a:solidFill>
                  <a:schemeClr val="tx2"/>
                </a:solidFill>
              </a:rPr>
              <a:t>physical environment </a:t>
            </a:r>
            <a:r>
              <a:rPr lang="en-US" dirty="0" smtClean="0"/>
              <a:t>– pictures of lakes, rivers, glaciers, oceans, </a:t>
            </a:r>
            <a:r>
              <a:rPr lang="en-US" dirty="0" err="1" smtClean="0"/>
              <a:t>etc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Water as a </a:t>
            </a:r>
            <a:r>
              <a:rPr lang="en-US" dirty="0" smtClean="0">
                <a:solidFill>
                  <a:schemeClr val="tx2"/>
                </a:solidFill>
              </a:rPr>
              <a:t>biological environment </a:t>
            </a:r>
            <a:r>
              <a:rPr lang="en-US" dirty="0" smtClean="0"/>
              <a:t>– pictures of vegetation, fish, </a:t>
            </a:r>
            <a:r>
              <a:rPr lang="en-US" dirty="0" err="1" smtClean="0"/>
              <a:t>etc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Water as a </a:t>
            </a:r>
            <a:r>
              <a:rPr lang="en-US" dirty="0" smtClean="0">
                <a:solidFill>
                  <a:schemeClr val="tx2"/>
                </a:solidFill>
              </a:rPr>
              <a:t>human environment </a:t>
            </a:r>
            <a:r>
              <a:rPr lang="en-US" dirty="0" smtClean="0"/>
              <a:t>– pictures of people drinking water, power plants that use water cooling, irrigation systems for </a:t>
            </a:r>
            <a:r>
              <a:rPr lang="en-US" dirty="0" err="1" smtClean="0"/>
              <a:t>food,etc</a:t>
            </a:r>
            <a:r>
              <a:rPr lang="en-US" dirty="0" smtClean="0"/>
              <a:t> 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68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5249" indent="-29048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1922" indent="-2323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6691" indent="-2323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1459" indent="-2323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56227" indent="-2323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0996" indent="-2323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85765" indent="-2323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0534" indent="-2323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71CD6B-8189-46A2-A640-20E176CBE7F0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2384" indent="-232384"/>
            <a:r>
              <a:rPr lang="en-US" smtClean="0"/>
              <a:t>There are four basic problems to be solved in natural water systems:</a:t>
            </a:r>
          </a:p>
          <a:p>
            <a:pPr marL="232384" indent="-232384">
              <a:buFontTx/>
              <a:buAutoNum type="arabicParenBoth"/>
            </a:pPr>
            <a:r>
              <a:rPr lang="en-US" smtClean="0"/>
              <a:t>Flooding – how to characterize and mitigate floods</a:t>
            </a:r>
          </a:p>
          <a:p>
            <a:pPr marL="232384" indent="-232384">
              <a:buFontTx/>
              <a:buAutoNum type="arabicParenBoth"/>
            </a:pPr>
            <a:r>
              <a:rPr lang="en-US" smtClean="0"/>
              <a:t> Droughts – how to assess water availability and define water supply</a:t>
            </a:r>
          </a:p>
          <a:p>
            <a:pPr marL="232384" indent="-232384">
              <a:buFontTx/>
              <a:buAutoNum type="arabicParenBoth"/>
            </a:pPr>
            <a:r>
              <a:rPr lang="en-US" smtClean="0"/>
              <a:t> Dirty water – how to assess water quality assessment and calculate Total Maximum Daily Load estimates</a:t>
            </a:r>
          </a:p>
          <a:p>
            <a:pPr marL="232384" indent="-232384">
              <a:buFontTx/>
              <a:buAutoNum type="arabicParenBoth"/>
            </a:pPr>
            <a:r>
              <a:rPr lang="en-US" smtClean="0"/>
              <a:t> Environmental Issues – how to ensure that there is enough water quantity and quality to support aquatic life?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B305D-0242-463B-AD70-6269FDC838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24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C772A-A4CF-41DB-8918-01304AFAC25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80CA-FE1D-48E5-99F2-7C3CF0FD4C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3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2376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3724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6179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672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51" r:id="rId2"/>
    <p:sldLayoutId id="2147485586" r:id="rId3"/>
    <p:sldLayoutId id="2147485553" r:id="rId4"/>
    <p:sldLayoutId id="2147485554" r:id="rId5"/>
    <p:sldLayoutId id="2147485555" r:id="rId6"/>
    <p:sldLayoutId id="2147485587" r:id="rId7"/>
    <p:sldLayoutId id="2147485556" r:id="rId8"/>
    <p:sldLayoutId id="2147485588" r:id="rId9"/>
    <p:sldLayoutId id="2147485601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aterservices.usgs.gov/nwis/iv?sites=08158000&amp;period=P1D&amp;parameterCd=0006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hyperlink" Target="http://www.arcgis.com/home/webmap/viewer.html?services=53e87e366638438c9640e99526152b6b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c2-23-20-162-217.compute1.amazonaws.com/watersheddelineation/index.htm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tiff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tiff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entraltexashub.org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file:///\\localhost\upload.wikimedia.org\wikipedia\commons\9\94\Water_cycle.png" TargetMode="Externa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://www.arcgis.com/home/search.html?q=brushy&amp;t=conten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32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73150_worldmap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6" y="0"/>
            <a:ext cx="9148073" cy="4507948"/>
          </a:xfrm>
          <a:prstGeom prst="rect">
            <a:avLst/>
          </a:prstGeom>
        </p:spPr>
      </p:pic>
      <p:pic>
        <p:nvPicPr>
          <p:cNvPr id="6" name="Picture 5" descr="Fotolia_28418327_150dpi.jpg"/>
          <p:cNvPicPr>
            <a:picLocks noChangeAspect="1"/>
          </p:cNvPicPr>
          <p:nvPr/>
        </p:nvPicPr>
        <p:blipFill rotWithShape="1">
          <a:blip r:embed="rId5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9" b="3428"/>
          <a:stretch/>
        </p:blipFill>
        <p:spPr>
          <a:xfrm>
            <a:off x="0" y="0"/>
            <a:ext cx="9144000" cy="526472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371600" y="1828800"/>
            <a:ext cx="6858000" cy="1271016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z="4000" dirty="0" smtClean="0"/>
              <a:t>World Water </a:t>
            </a:r>
            <a:r>
              <a:rPr lang="en-US" sz="4000" b="0" dirty="0" smtClean="0"/>
              <a:t>Online</a:t>
            </a:r>
            <a:endParaRPr lang="en-US" sz="4000" b="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371600" y="3246120"/>
            <a:ext cx="6400800" cy="758952"/>
          </a:xfrm>
          <a:prstGeom prst="rect">
            <a:avLst/>
          </a:prstGeom>
        </p:spPr>
        <p:txBody>
          <a:bodyPr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David R. Maidment</a:t>
            </a:r>
          </a:p>
          <a:p>
            <a:pPr marL="0" indent="0">
              <a:buNone/>
            </a:pPr>
            <a:r>
              <a:rPr lang="en-US" sz="1600" dirty="0" smtClean="0"/>
              <a:t>Center for Research in Water Resources </a:t>
            </a:r>
            <a:br>
              <a:rPr lang="en-US" sz="1600" dirty="0" smtClean="0"/>
            </a:br>
            <a:r>
              <a:rPr lang="en-US" sz="1600" dirty="0" smtClean="0"/>
              <a:t>University of Texas at </a:t>
            </a:r>
            <a:r>
              <a:rPr lang="en-US" sz="1600" dirty="0" smtClean="0"/>
              <a:t>Austin</a:t>
            </a:r>
          </a:p>
          <a:p>
            <a:pPr marL="0" indent="0">
              <a:buNone/>
            </a:pPr>
            <a:r>
              <a:rPr lang="en-US" sz="1600" dirty="0" smtClean="0"/>
              <a:t>Presented at Ohio State University, 11 April 2012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328" y="4525820"/>
            <a:ext cx="1593272" cy="159327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819" y="4299764"/>
            <a:ext cx="2593388" cy="7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sri-10GlobeLogo_sRGBRev_n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86" y="5359304"/>
            <a:ext cx="1771356" cy="791575"/>
          </a:xfrm>
          <a:prstGeom prst="rect">
            <a:avLst/>
          </a:prstGeom>
        </p:spPr>
      </p:pic>
      <p:pic>
        <p:nvPicPr>
          <p:cNvPr id="8" name="Picture 7" descr="Kisters Logo_wh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86" y="5586574"/>
            <a:ext cx="1746289" cy="3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1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Text Messaging, Mobile Phones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1219200"/>
            <a:ext cx="504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Instantaneous  machine to machine communication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50" y="1598744"/>
            <a:ext cx="4572000" cy="3429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245" y="5105400"/>
            <a:ext cx="7086600" cy="157310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127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72994"/>
            <a:ext cx="7312991" cy="484632"/>
          </a:xfrm>
        </p:spPr>
        <p:txBody>
          <a:bodyPr/>
          <a:lstStyle/>
          <a:p>
            <a:r>
              <a:rPr lang="en-US" dirty="0" err="1"/>
              <a:t>WaterML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2207310"/>
            <a:ext cx="4374773" cy="2687044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85" y="5039097"/>
            <a:ext cx="6415952" cy="1302327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517229" y="2682736"/>
            <a:ext cx="3109880" cy="17361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rgbClr val="662506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AC2"/>
                </a:solidFill>
                <a:cs typeface="Avenir LT Std 85 Heavy"/>
              </a:rPr>
              <a:t>WaterML2</a:t>
            </a:r>
            <a:r>
              <a:rPr lang="en-US" sz="1800" dirty="0" smtClean="0">
                <a:solidFill>
                  <a:srgbClr val="000000"/>
                </a:solidFill>
              </a:rPr>
              <a:t>— emerging international standard for water data transmission (OGC and WMO)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399" y="1044304"/>
            <a:ext cx="5130873" cy="38836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sz="2200" b="1" dirty="0">
                <a:solidFill>
                  <a:srgbClr val="007AC2"/>
                </a:solidFill>
                <a:cs typeface="Avenir LT Std 85 Heavy"/>
              </a:rPr>
              <a:t>Water time series data on the internet</a:t>
            </a:r>
            <a:endParaRPr lang="en-US" sz="2200" b="1" dirty="0" smtClean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673" y="1751656"/>
            <a:ext cx="891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hlinkClick r:id="rId4"/>
              </a:rPr>
              <a:t>http://</a:t>
            </a:r>
            <a:r>
              <a:rPr lang="en-US" sz="1600" dirty="0" smtClean="0">
                <a:solidFill>
                  <a:prstClr val="black"/>
                </a:solidFill>
                <a:hlinkClick r:id="rId4"/>
              </a:rPr>
              <a:t>waterservices.usgs.gov/nwis/iv?sites=08158000&amp;period=P1D&amp;parameterCd=00060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9781" y="1382324"/>
            <a:ext cx="504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Instantaneous  machine to machine communication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67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194627" y="1829518"/>
            <a:ext cx="7949374" cy="3207035"/>
          </a:xfrm>
          <a:prstGeom prst="rect">
            <a:avLst/>
          </a:prstGeom>
          <a:gradFill flip="none" rotWithShape="1">
            <a:gsLst>
              <a:gs pos="26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4">
                  <a:lumMod val="75000"/>
                  <a:alpha val="40000"/>
                </a:schemeClr>
              </a:gs>
            </a:gsLst>
            <a:lin ang="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World Water Online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833530" y="5464314"/>
            <a:ext cx="3396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38288" indent="-1538288"/>
            <a:r>
              <a:rPr lang="en-US" sz="2000" b="1" dirty="0" smtClean="0">
                <a:solidFill>
                  <a:schemeClr val="bg1"/>
                </a:solidFill>
              </a:rPr>
              <a:t>. . . a transformation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of our world!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00915"/>
            <a:ext cx="3535067" cy="2171285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12864"/>
            <a:ext cx="2798626" cy="2278220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98522" y="2123422"/>
            <a:ext cx="3914734" cy="33543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Bring together </a:t>
            </a:r>
            <a:r>
              <a:rPr lang="en-US" sz="1800" b="1" dirty="0" smtClean="0">
                <a:solidFill>
                  <a:srgbClr val="000000"/>
                </a:solidFill>
              </a:rPr>
              <a:t>water information </a:t>
            </a:r>
            <a:r>
              <a:rPr lang="en-US" sz="1800" dirty="0" smtClean="0">
                <a:solidFill>
                  <a:srgbClr val="000000"/>
                </a:solidFill>
              </a:rPr>
              <a:t>for the whole earth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All </a:t>
            </a:r>
            <a:r>
              <a:rPr lang="en-US" sz="1800" b="1" dirty="0" smtClean="0">
                <a:solidFill>
                  <a:srgbClr val="000000"/>
                </a:solidFill>
              </a:rPr>
              <a:t>spatial scales</a:t>
            </a:r>
            <a:r>
              <a:rPr lang="en-US" sz="1800" dirty="0" smtClean="0">
                <a:solidFill>
                  <a:srgbClr val="000000"/>
                </a:solidFill>
              </a:rPr>
              <a:t>: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global, national, regional, local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Both </a:t>
            </a:r>
            <a:r>
              <a:rPr lang="en-US" sz="1800" b="1" dirty="0" smtClean="0">
                <a:solidFill>
                  <a:srgbClr val="000000"/>
                </a:solidFill>
              </a:rPr>
              <a:t>geospatial and temporal </a:t>
            </a:r>
            <a:r>
              <a:rPr lang="en-US" sz="1800" dirty="0" smtClean="0">
                <a:solidFill>
                  <a:srgbClr val="000000"/>
                </a:solidFill>
              </a:rPr>
              <a:t>information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Linking </a:t>
            </a:r>
            <a:r>
              <a:rPr lang="en-US" sz="1800" b="1" dirty="0" smtClean="0">
                <a:solidFill>
                  <a:srgbClr val="000000"/>
                </a:solidFill>
              </a:rPr>
              <a:t>data and modeling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Everything on the </a:t>
            </a:r>
            <a:r>
              <a:rPr lang="en-US" sz="1800" b="1" dirty="0" smtClean="0">
                <a:solidFill>
                  <a:srgbClr val="000000"/>
                </a:solidFill>
              </a:rPr>
              <a:t>web</a:t>
            </a:r>
          </a:p>
        </p:txBody>
      </p:sp>
    </p:spTree>
    <p:extLst>
      <p:ext uri="{BB962C8B-B14F-4D97-AF65-F5344CB8AC3E}">
        <p14:creationId xmlns:p14="http://schemas.microsoft.com/office/powerpoint/2010/main" val="539828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Scales of Application</a:t>
            </a:r>
            <a:endParaRPr lang="en-US" sz="36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96032696"/>
              </p:ext>
            </p:extLst>
          </p:nvPr>
        </p:nvGraphicFramePr>
        <p:xfrm>
          <a:off x="2143658" y="1322531"/>
          <a:ext cx="4583808" cy="42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30994" y="1874028"/>
            <a:ext cx="9340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Global</a:t>
            </a:r>
            <a:endParaRPr lang="en-US" sz="1700" dirty="0"/>
          </a:p>
        </p:txBody>
      </p:sp>
      <p:sp>
        <p:nvSpPr>
          <p:cNvPr id="10" name="TextBox 9"/>
          <p:cNvSpPr txBox="1"/>
          <p:nvPr/>
        </p:nvSpPr>
        <p:spPr>
          <a:xfrm>
            <a:off x="1900600" y="3657821"/>
            <a:ext cx="1047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Regional</a:t>
            </a:r>
            <a:endParaRPr lang="en-US" sz="1700" dirty="0"/>
          </a:p>
        </p:txBody>
      </p:sp>
      <p:sp>
        <p:nvSpPr>
          <p:cNvPr id="13" name="TextBox 12"/>
          <p:cNvSpPr txBox="1"/>
          <p:nvPr/>
        </p:nvSpPr>
        <p:spPr>
          <a:xfrm>
            <a:off x="1602345" y="4597028"/>
            <a:ext cx="8753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Local</a:t>
            </a:r>
            <a:endParaRPr lang="en-US" sz="1700" dirty="0"/>
          </a:p>
        </p:txBody>
      </p:sp>
      <p:sp>
        <p:nvSpPr>
          <p:cNvPr id="23" name="TextBox 22"/>
          <p:cNvSpPr txBox="1"/>
          <p:nvPr/>
        </p:nvSpPr>
        <p:spPr>
          <a:xfrm>
            <a:off x="2424141" y="2781695"/>
            <a:ext cx="11341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Nationa</a:t>
            </a:r>
            <a:r>
              <a:rPr lang="en-US" sz="1700" dirty="0"/>
              <a:t>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922279" y="1752683"/>
            <a:ext cx="3620867" cy="569387"/>
            <a:chOff x="4922279" y="1602015"/>
            <a:chExt cx="3620867" cy="569387"/>
          </a:xfrm>
        </p:grpSpPr>
        <p:sp>
          <p:nvSpPr>
            <p:cNvPr id="28" name="TextBox 27"/>
            <p:cNvSpPr txBox="1"/>
            <p:nvPr/>
          </p:nvSpPr>
          <p:spPr>
            <a:xfrm>
              <a:off x="6155414" y="1602015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3"/>
                  </a:solidFill>
                </a:rPr>
                <a:t>Assessment</a:t>
              </a:r>
              <a:r>
                <a:rPr lang="en-US" sz="1600" dirty="0" smtClean="0">
                  <a:solidFill>
                    <a:schemeClr val="accent3"/>
                  </a:solidFill>
                </a:rPr>
                <a:t> </a:t>
              </a:r>
            </a:p>
            <a:p>
              <a:r>
                <a:rPr lang="en-US" sz="1500" dirty="0" smtClean="0"/>
                <a:t>Water and Climate</a:t>
              </a:r>
            </a:p>
          </p:txBody>
        </p:sp>
        <p:cxnSp>
          <p:nvCxnSpPr>
            <p:cNvPr id="16" name="Straight Connector 15"/>
            <p:cNvCxnSpPr>
              <a:endCxn id="28" idx="1"/>
            </p:cNvCxnSpPr>
            <p:nvPr/>
          </p:nvCxnSpPr>
          <p:spPr bwMode="auto">
            <a:xfrm flipV="1">
              <a:off x="4922279" y="1886709"/>
              <a:ext cx="1233135" cy="13118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5321100" y="2705252"/>
            <a:ext cx="3222046" cy="569387"/>
            <a:chOff x="5321100" y="2606047"/>
            <a:chExt cx="3222046" cy="569387"/>
          </a:xfrm>
        </p:grpSpPr>
        <p:sp>
          <p:nvSpPr>
            <p:cNvPr id="9" name="TextBox 8"/>
            <p:cNvSpPr txBox="1"/>
            <p:nvPr/>
          </p:nvSpPr>
          <p:spPr>
            <a:xfrm>
              <a:off x="6155414" y="2606047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2"/>
                  </a:solidFill>
                </a:defRPr>
              </a:lvl1pPr>
            </a:lstStyle>
            <a:p>
              <a:r>
                <a:rPr lang="en-US" b="1" dirty="0">
                  <a:solidFill>
                    <a:srgbClr val="ED982D"/>
                  </a:solidFill>
                </a:rPr>
                <a:t>Accounting</a:t>
              </a:r>
            </a:p>
            <a:p>
              <a:r>
                <a:rPr lang="en-US" sz="1500" dirty="0">
                  <a:solidFill>
                    <a:schemeClr val="tx1"/>
                  </a:solidFill>
                </a:rPr>
                <a:t>How much water?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5321100" y="2895600"/>
              <a:ext cx="8343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5394566" y="3657821"/>
            <a:ext cx="3148580" cy="569387"/>
            <a:chOff x="5394566" y="3683553"/>
            <a:chExt cx="3148580" cy="569387"/>
          </a:xfrm>
        </p:grpSpPr>
        <p:sp>
          <p:nvSpPr>
            <p:cNvPr id="11" name="TextBox 10"/>
            <p:cNvSpPr txBox="1"/>
            <p:nvPr/>
          </p:nvSpPr>
          <p:spPr>
            <a:xfrm>
              <a:off x="6155414" y="3683553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Management</a:t>
              </a:r>
            </a:p>
            <a:p>
              <a:r>
                <a:rPr lang="en-US" sz="1500" dirty="0"/>
                <a:t>Solving water problems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5394566" y="3962400"/>
              <a:ext cx="760848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541500" y="4610391"/>
            <a:ext cx="3001645" cy="569387"/>
            <a:chOff x="5541500" y="4761059"/>
            <a:chExt cx="3001645" cy="569387"/>
          </a:xfrm>
        </p:grpSpPr>
        <p:sp>
          <p:nvSpPr>
            <p:cNvPr id="12" name="TextBox 11"/>
            <p:cNvSpPr txBox="1"/>
            <p:nvPr/>
          </p:nvSpPr>
          <p:spPr>
            <a:xfrm>
              <a:off x="6155414" y="4761059"/>
              <a:ext cx="2387731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Engineering</a:t>
              </a:r>
            </a:p>
            <a:p>
              <a:r>
                <a:rPr lang="en-US" sz="1500" dirty="0"/>
                <a:t>How does this affect me?</a:t>
              </a: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41500" y="5029200"/>
              <a:ext cx="6139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49263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23142" y="1405169"/>
            <a:ext cx="5297715" cy="4524683"/>
          </a:xfrm>
          <a:prstGeom prst="rect">
            <a:avLst/>
          </a:prstGeom>
          <a:solidFill>
            <a:srgbClr val="B9E0F7">
              <a:alpha val="49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0" y="-1"/>
            <a:ext cx="9144000" cy="1406817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2191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969000"/>
            <a:ext cx="9144000" cy="889000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2069" y="454152"/>
            <a:ext cx="4276397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00" dirty="0"/>
              <a:t>World Water </a:t>
            </a:r>
            <a:r>
              <a:rPr lang="en-US" sz="3400" b="0" dirty="0" smtClean="0"/>
              <a:t>Online</a:t>
            </a:r>
            <a:br>
              <a:rPr lang="en-US" sz="3400" b="0" dirty="0" smtClean="0"/>
            </a:br>
            <a:r>
              <a:rPr lang="en-US" sz="1800" b="0" dirty="0" smtClean="0"/>
              <a:t>Hydrology on the web</a:t>
            </a:r>
            <a:endParaRPr lang="en-US" sz="1800" b="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392" y="4469814"/>
            <a:ext cx="1720971" cy="1010436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95625" y="5446231"/>
            <a:ext cx="153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0021" y="4247015"/>
            <a:ext cx="95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Models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777415" y="3034284"/>
            <a:ext cx="1582924" cy="1307469"/>
          </a:xfrm>
          <a:prstGeom prst="triangle">
            <a:avLst/>
          </a:prstGeom>
          <a:gradFill flip="none" rotWithShape="1">
            <a:gsLst>
              <a:gs pos="0">
                <a:srgbClr val="0070C0">
                  <a:lumMod val="82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Global to Local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2815022" y="4653713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 flipH="1">
            <a:off x="5794352" y="4627418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 flipV="1">
            <a:off x="2816442" y="2366295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 flipV="1">
            <a:off x="5770676" y="2340001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9373" y="2670380"/>
            <a:ext cx="1339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Watersheds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8051" y="4204020"/>
            <a:ext cx="73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Maps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18" y="1601020"/>
            <a:ext cx="1282068" cy="1113113"/>
          </a:xfrm>
          <a:prstGeom prst="rect">
            <a:avLst/>
          </a:prstGeom>
          <a:ln w="6350">
            <a:solidFill>
              <a:srgbClr val="096BC9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3" y="3172071"/>
            <a:ext cx="1352533" cy="106198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0536"/>
            <a:ext cx="1425087" cy="1065058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38823" y="6090334"/>
            <a:ext cx="729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/>
            <a:r>
              <a:rPr lang="en-US" dirty="0">
                <a:solidFill>
                  <a:prstClr val="black"/>
                </a:solidFill>
              </a:rPr>
              <a:t>A combination of proven industry technologies and open standards </a:t>
            </a:r>
          </a:p>
        </p:txBody>
      </p:sp>
    </p:spTree>
    <p:extLst>
      <p:ext uri="{BB962C8B-B14F-4D97-AF65-F5344CB8AC3E}">
        <p14:creationId xmlns:p14="http://schemas.microsoft.com/office/powerpoint/2010/main" val="42771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14400"/>
          </a:xfrm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0070C0"/>
                </a:solidFill>
              </a:rPr>
              <a:t>Global Hydro Overlay </a:t>
            </a:r>
            <a:r>
              <a:rPr lang="en-US" sz="3300" b="1" dirty="0" err="1" smtClean="0">
                <a:solidFill>
                  <a:srgbClr val="0070C0"/>
                </a:solidFill>
              </a:rPr>
              <a:t>Basemap</a:t>
            </a:r>
            <a:endParaRPr lang="en-US" sz="3300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188720"/>
            <a:ext cx="33909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438400"/>
            <a:ext cx="33909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70960"/>
            <a:ext cx="33909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191000"/>
            <a:ext cx="33909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Hydro-Centric Design</a:t>
            </a:r>
          </a:p>
          <a:p>
            <a:pPr lvl="1"/>
            <a:r>
              <a:rPr lang="en-US" sz="2400" dirty="0" smtClean="0"/>
              <a:t>Symbology based on Flow</a:t>
            </a:r>
          </a:p>
          <a:p>
            <a:pPr lvl="1"/>
            <a:r>
              <a:rPr lang="en-US" sz="2400" dirty="0" smtClean="0"/>
              <a:t>High quality cartographic portrayal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Multi-scale, Global to Local</a:t>
            </a:r>
          </a:p>
          <a:p>
            <a:r>
              <a:rPr lang="en-US" sz="2400" dirty="0" smtClean="0"/>
              <a:t>Designed to facilitate understanding hydro processes in a geographic context</a:t>
            </a:r>
          </a:p>
        </p:txBody>
      </p:sp>
    </p:spTree>
    <p:extLst>
      <p:ext uri="{BB962C8B-B14F-4D97-AF65-F5344CB8AC3E}">
        <p14:creationId xmlns:p14="http://schemas.microsoft.com/office/powerpoint/2010/main" val="23845833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473150_worldmap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6" y="0"/>
            <a:ext cx="9148073" cy="4507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Hydro Overlay Map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51194" y="1424484"/>
            <a:ext cx="5390003" cy="3235405"/>
            <a:chOff x="1144917" y="1973340"/>
            <a:chExt cx="5390003" cy="323540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17" y="1973340"/>
              <a:ext cx="5390003" cy="323540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44917" y="1973340"/>
              <a:ext cx="2288287" cy="329855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5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+mn-ea"/>
                  <a:cs typeface="+mn-cs"/>
                </a:rPr>
                <a:t>World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82050" y="1856305"/>
            <a:ext cx="5377094" cy="3240782"/>
            <a:chOff x="1604141" y="1735592"/>
            <a:chExt cx="5377094" cy="324078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7" b="499"/>
            <a:stretch/>
          </p:blipFill>
          <p:spPr bwMode="auto">
            <a:xfrm>
              <a:off x="1604141" y="1735592"/>
              <a:ext cx="5377094" cy="3240782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04141" y="1735592"/>
              <a:ext cx="2288287" cy="32918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United States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35421" y="2293503"/>
            <a:ext cx="5337257" cy="3235405"/>
            <a:chOff x="4580520" y="1365868"/>
            <a:chExt cx="5337257" cy="323540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70" r="4271" b="9889"/>
            <a:stretch/>
          </p:blipFill>
          <p:spPr bwMode="auto">
            <a:xfrm>
              <a:off x="4580520" y="1365868"/>
              <a:ext cx="5337257" cy="323540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80520" y="1365868"/>
              <a:ext cx="2277524" cy="328418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Texas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81243" y="2725324"/>
            <a:ext cx="5344806" cy="3235405"/>
            <a:chOff x="3264234" y="2371805"/>
            <a:chExt cx="5344806" cy="323540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66" r="1585" b="17636"/>
            <a:stretch/>
          </p:blipFill>
          <p:spPr bwMode="auto">
            <a:xfrm>
              <a:off x="3264234" y="2371805"/>
              <a:ext cx="5344806" cy="323540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64234" y="2371806"/>
              <a:ext cx="2278399" cy="32942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My Home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34614" y="3157144"/>
            <a:ext cx="5334043" cy="3235405"/>
            <a:chOff x="3900603" y="3073237"/>
            <a:chExt cx="5334043" cy="32354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" t="5018" r="4226" b="17991"/>
            <a:stretch/>
          </p:blipFill>
          <p:spPr>
            <a:xfrm>
              <a:off x="3900603" y="3073237"/>
              <a:ext cx="5334043" cy="323540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900603" y="3073238"/>
              <a:ext cx="2287816" cy="32751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My Stream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81000" y="6477000"/>
            <a:ext cx="8995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</a:t>
            </a:r>
            <a:r>
              <a:rPr lang="en-US" sz="1400">
                <a:hlinkClick r:id="rId9"/>
              </a:rPr>
              <a:t>://</a:t>
            </a:r>
            <a:r>
              <a:rPr lang="en-US" sz="1400" smtClean="0">
                <a:hlinkClick r:id="rId9"/>
              </a:rPr>
              <a:t>www.arcgis.com/home/webmap/viewer.html?services=53e87e366638438c9640e99526152b6b</a:t>
            </a:r>
            <a:r>
              <a:rPr lang="en-US" sz="140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34483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23142" y="1405169"/>
            <a:ext cx="5297715" cy="4524683"/>
          </a:xfrm>
          <a:prstGeom prst="rect">
            <a:avLst/>
          </a:prstGeom>
          <a:solidFill>
            <a:srgbClr val="B9E0F7">
              <a:alpha val="49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0" y="-1"/>
            <a:ext cx="9144000" cy="1406817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2191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969000"/>
            <a:ext cx="9144000" cy="889000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2069" y="454152"/>
            <a:ext cx="4276397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00" dirty="0"/>
              <a:t>World Water </a:t>
            </a:r>
            <a:r>
              <a:rPr lang="en-US" sz="3400" b="0" dirty="0" smtClean="0"/>
              <a:t>Online</a:t>
            </a:r>
            <a:br>
              <a:rPr lang="en-US" sz="3400" b="0" dirty="0" smtClean="0"/>
            </a:br>
            <a:r>
              <a:rPr lang="en-US" sz="1800" b="0" dirty="0" smtClean="0"/>
              <a:t>Hydrology on the web</a:t>
            </a:r>
            <a:endParaRPr lang="en-US" sz="1800" b="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392" y="4469814"/>
            <a:ext cx="1720971" cy="1010436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95625" y="5446231"/>
            <a:ext cx="153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0021" y="4247015"/>
            <a:ext cx="95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Models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777415" y="3034284"/>
            <a:ext cx="1582924" cy="1307469"/>
          </a:xfrm>
          <a:prstGeom prst="triangle">
            <a:avLst/>
          </a:prstGeom>
          <a:gradFill flip="none" rotWithShape="1">
            <a:gsLst>
              <a:gs pos="0">
                <a:srgbClr val="0070C0">
                  <a:lumMod val="82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Global to Local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2815022" y="4653713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 flipH="1">
            <a:off x="5794352" y="4627418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 flipV="1">
            <a:off x="2816442" y="2366295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 flipV="1">
            <a:off x="5770676" y="2340001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9373" y="2670380"/>
            <a:ext cx="1339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Watersheds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8051" y="4204020"/>
            <a:ext cx="73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Maps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18" y="1601020"/>
            <a:ext cx="1282068" cy="111311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3" y="3172071"/>
            <a:ext cx="1352533" cy="1061989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8823" y="6090334"/>
            <a:ext cx="729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/>
            <a:r>
              <a:rPr lang="en-US" dirty="0">
                <a:solidFill>
                  <a:prstClr val="black"/>
                </a:solidFill>
              </a:rPr>
              <a:t>A combination of proven industry technologies and open standards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0536"/>
            <a:ext cx="1425087" cy="1065058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0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Watershed of My Stream</a:t>
            </a:r>
            <a:br>
              <a:rPr lang="en-US" dirty="0" smtClean="0"/>
            </a:br>
            <a:r>
              <a:rPr lang="en-US" sz="1800" dirty="0" smtClean="0"/>
              <a:t>ESRI Base Map and Delineation Services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655165" y="1720314"/>
            <a:ext cx="152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watershed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00036" y="34544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home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68"/>
          <a:stretch/>
        </p:blipFill>
        <p:spPr bwMode="auto">
          <a:xfrm>
            <a:off x="628084" y="2179799"/>
            <a:ext cx="3493033" cy="3654119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65269" y="1734148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My stream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840322" y="322192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Panther Hollow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1828" y="6023041"/>
            <a:ext cx="6116418" cy="338554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Delineate the watershed of any stream or river anywhere on earth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00" y="2179799"/>
            <a:ext cx="4208763" cy="3654119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5573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Congo River Basin</a:t>
            </a:r>
            <a:br>
              <a:rPr lang="en-US" dirty="0" smtClean="0"/>
            </a:br>
            <a:r>
              <a:rPr lang="en-US" sz="1800" dirty="0" smtClean="0"/>
              <a:t>Global river mapping and watershed delineation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/>
          <a:stretch/>
        </p:blipFill>
        <p:spPr bwMode="auto">
          <a:xfrm>
            <a:off x="4813047" y="2293035"/>
            <a:ext cx="3418809" cy="3158283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9"/>
          <a:stretch/>
        </p:blipFill>
        <p:spPr bwMode="auto">
          <a:xfrm>
            <a:off x="914400" y="2303594"/>
            <a:ext cx="3423742" cy="3147724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7600" y="1817171"/>
            <a:ext cx="300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World Hydro Overlay Map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6801" y="1817171"/>
            <a:ext cx="297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River Basin Delineation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86743" y="5889171"/>
            <a:ext cx="5334000" cy="5838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662506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517525" indent="-517525"/>
            <a:r>
              <a:rPr sz="1800" dirty="0" smtClean="0">
                <a:solidFill>
                  <a:srgbClr val="DFF0FA"/>
                </a:solidFill>
              </a:rPr>
              <a:t>Delineate a watershed from any point on a river</a:t>
            </a:r>
            <a:endParaRPr sz="1800" dirty="0">
              <a:solidFill>
                <a:srgbClr val="DFF0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44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4680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Picture 8" descr="Fotolia_2246375_dolphin-div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5086" r="12450" b="7364"/>
          <a:stretch/>
        </p:blipFill>
        <p:spPr>
          <a:xfrm>
            <a:off x="3064507" y="1468011"/>
            <a:ext cx="3048000" cy="2664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r="17122"/>
          <a:stretch/>
        </p:blipFill>
        <p:spPr>
          <a:xfrm>
            <a:off x="3064506" y="4169899"/>
            <a:ext cx="3011779" cy="2688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6101188" y="2695553"/>
            <a:ext cx="3042811" cy="41624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08" y="0"/>
            <a:ext cx="3031492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r="7351"/>
          <a:stretch/>
        </p:blipFill>
        <p:spPr>
          <a:xfrm>
            <a:off x="36713" y="1478465"/>
            <a:ext cx="3011287" cy="5379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96BC9"/>
                </a:solidFill>
              </a:rPr>
              <a:t>Water is Vital</a:t>
            </a:r>
            <a:endParaRPr lang="en-US" dirty="0">
              <a:solidFill>
                <a:srgbClr val="096BC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" y="1459140"/>
            <a:ext cx="6100724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064507" y="4161928"/>
            <a:ext cx="3011778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088737" y="2695553"/>
            <a:ext cx="3055263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048000" y="1462889"/>
            <a:ext cx="0" cy="5395111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170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943" y="292885"/>
            <a:ext cx="7647709" cy="484631"/>
          </a:xfrm>
        </p:spPr>
        <p:txBody>
          <a:bodyPr/>
          <a:lstStyle/>
          <a:p>
            <a:r>
              <a:rPr lang="en-US" dirty="0" smtClean="0"/>
              <a:t>World Watershed Explorer – Congo Basin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02971" y="5747657"/>
            <a:ext cx="6117772" cy="5838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662506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517525" indent="-517525"/>
            <a:r>
              <a:rPr sz="1800" dirty="0" smtClean="0">
                <a:solidFill>
                  <a:srgbClr val="DFF0FA"/>
                </a:solidFill>
              </a:rPr>
              <a:t>Watershed characteristics  . . .</a:t>
            </a:r>
          </a:p>
          <a:p>
            <a:pPr marL="517525" indent="-517525" algn="r"/>
            <a:r>
              <a:rPr sz="1800" dirty="0">
                <a:solidFill>
                  <a:srgbClr val="DFF0FA"/>
                </a:solidFill>
              </a:rPr>
              <a:t>. . . </a:t>
            </a:r>
            <a:r>
              <a:rPr sz="1800" dirty="0" smtClean="0">
                <a:solidFill>
                  <a:srgbClr val="DFF0FA"/>
                </a:solidFill>
              </a:rPr>
              <a:t>precipitation, soils, land cover, population…</a:t>
            </a:r>
            <a:endParaRPr sz="1800" dirty="0">
              <a:solidFill>
                <a:srgbClr val="DFF0FA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6" y="1408162"/>
            <a:ext cx="8149884" cy="404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8251" y="824206"/>
            <a:ext cx="8134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ec2-23-20-162-217.compute1.amazonaws.com/watersheddelineation/index.html</a:t>
            </a:r>
            <a:endParaRPr lang="en-US" sz="1600" dirty="0" smtClean="0"/>
          </a:p>
          <a:p>
            <a:r>
              <a:rPr lang="en-US" sz="1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9703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23142" y="1405169"/>
            <a:ext cx="5297715" cy="4524683"/>
          </a:xfrm>
          <a:prstGeom prst="rect">
            <a:avLst/>
          </a:prstGeom>
          <a:solidFill>
            <a:srgbClr val="B9E0F7">
              <a:alpha val="49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0" y="-1"/>
            <a:ext cx="9144000" cy="1406817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2191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969000"/>
            <a:ext cx="9144000" cy="889000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2069" y="454152"/>
            <a:ext cx="4276397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00" dirty="0"/>
              <a:t>World Water </a:t>
            </a:r>
            <a:r>
              <a:rPr lang="en-US" sz="3400" b="0" dirty="0" smtClean="0"/>
              <a:t>Online</a:t>
            </a:r>
            <a:br>
              <a:rPr lang="en-US" sz="3400" b="0" dirty="0" smtClean="0"/>
            </a:br>
            <a:r>
              <a:rPr lang="en-US" sz="1800" b="0" dirty="0" smtClean="0"/>
              <a:t>Hydrology on the web</a:t>
            </a:r>
            <a:endParaRPr lang="en-US" sz="1800" b="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392" y="4469814"/>
            <a:ext cx="1720971" cy="10104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95625" y="5446231"/>
            <a:ext cx="153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0021" y="4247015"/>
            <a:ext cx="95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Models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777415" y="3034284"/>
            <a:ext cx="1582924" cy="1307469"/>
          </a:xfrm>
          <a:prstGeom prst="triangle">
            <a:avLst/>
          </a:prstGeom>
          <a:gradFill flip="none" rotWithShape="1">
            <a:gsLst>
              <a:gs pos="0">
                <a:srgbClr val="0070C0">
                  <a:lumMod val="82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Global to Local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2815022" y="4653713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 flipH="1">
            <a:off x="5794352" y="4627418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 flipV="1">
            <a:off x="2816442" y="2366295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 flipV="1">
            <a:off x="5770676" y="2340001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9373" y="2670380"/>
            <a:ext cx="1339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Watersheds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8051" y="4204020"/>
            <a:ext cx="73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Maps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18" y="1601020"/>
            <a:ext cx="1282068" cy="1113113"/>
          </a:xfrm>
          <a:prstGeom prst="rect">
            <a:avLst/>
          </a:prstGeom>
          <a:ln w="6350">
            <a:solidFill>
              <a:srgbClr val="096BC9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3" y="3172071"/>
            <a:ext cx="1352533" cy="1061989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8823" y="6090334"/>
            <a:ext cx="729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/>
            <a:r>
              <a:rPr lang="en-US" dirty="0">
                <a:solidFill>
                  <a:prstClr val="black"/>
                </a:solidFill>
              </a:rPr>
              <a:t>A combination of proven industry technologies and open standards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0536"/>
            <a:ext cx="1425087" cy="1065058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31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r300lnd_RL04_500x260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90" y="1382948"/>
            <a:ext cx="4541508" cy="22707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Collecting Water Data Globally (GRACE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1800" dirty="0" smtClean="0"/>
              <a:t>Measuring the gravity anomaly from space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623546" y="6005219"/>
            <a:ext cx="3211478" cy="62253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742950" indent="-742950" eaLnBrk="0" hangingPunct="0"/>
            <a:r>
              <a:rPr lang="en-US" sz="1600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Global processes . . .</a:t>
            </a:r>
            <a:br>
              <a:rPr lang="en-US" sz="1600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</a:br>
            <a:r>
              <a:rPr lang="en-US" sz="1600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. . . Local consequences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22118" y="3937390"/>
            <a:ext cx="5884074" cy="1909402"/>
            <a:chOff x="873003" y="3993244"/>
            <a:chExt cx="7191375" cy="233362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003" y="3993244"/>
              <a:ext cx="7191375" cy="233362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541417" y="4071962"/>
              <a:ext cx="2962191" cy="32881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b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200" b="1" dirty="0" smtClean="0">
                  <a:solidFill>
                    <a:prstClr val="black"/>
                  </a:solidFill>
                </a:rPr>
                <a:t>Water Volume in Texas, 2002 – 2011</a:t>
              </a: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1283918" y="5039396"/>
              <a:ext cx="6589059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3627017" y="4733817"/>
              <a:ext cx="914400" cy="48090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solidFill>
                    <a:prstClr val="black"/>
                  </a:solidFill>
                </a:rPr>
                <a:t>Normal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05039" y="5440952"/>
              <a:ext cx="914400" cy="51659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200" b="1" dirty="0" smtClean="0">
                  <a:solidFill>
                    <a:prstClr val="black"/>
                  </a:solidFill>
                </a:rPr>
                <a:t>2011 Drought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7040872" y="5602829"/>
              <a:ext cx="591670" cy="111203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343082" y="4204134"/>
              <a:ext cx="1332653" cy="19664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b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solidFill>
                    <a:prstClr val="black"/>
                  </a:solidFill>
                </a:rPr>
                <a:t>Km</a:t>
              </a:r>
              <a:r>
                <a:rPr lang="en-US" sz="1200" b="1" baseline="30000" dirty="0" smtClean="0">
                  <a:solidFill>
                    <a:prstClr val="black"/>
                  </a:solidFill>
                </a:rPr>
                <a:t>3</a:t>
              </a:r>
              <a:r>
                <a:rPr lang="en-US" sz="1200" b="1" dirty="0" smtClean="0">
                  <a:solidFill>
                    <a:prstClr val="black"/>
                  </a:solidFill>
                </a:rPr>
                <a:t> of Water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91861" y="5346765"/>
              <a:ext cx="2151530" cy="35592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b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200" b="1" dirty="0" smtClean="0">
                  <a:solidFill>
                    <a:prstClr val="black"/>
                  </a:solidFill>
                </a:rPr>
                <a:t>(Lake Geneva = 89 Km</a:t>
              </a:r>
              <a:r>
                <a:rPr lang="en-US" sz="1200" b="1" baseline="30000" dirty="0" smtClean="0">
                  <a:solidFill>
                    <a:prstClr val="black"/>
                  </a:solidFill>
                </a:rPr>
                <a:t>3</a:t>
              </a:r>
              <a:r>
                <a:rPr lang="en-US" sz="1200" b="1" dirty="0" smtClean="0">
                  <a:solidFill>
                    <a:prstClr val="black"/>
                  </a:solidFill>
                </a:rPr>
                <a:t>)</a:t>
              </a: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81" y="1706651"/>
            <a:ext cx="2083451" cy="1836727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7" y="3937390"/>
            <a:ext cx="2097652" cy="1909402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68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Water Data Locally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234" y="1738280"/>
            <a:ext cx="2936023" cy="1956816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8" name="Picture 7" descr="stream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86" y="1738280"/>
            <a:ext cx="1600200" cy="1955800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178" y="4222672"/>
            <a:ext cx="2869039" cy="1956816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786" y="1738280"/>
            <a:ext cx="1612814" cy="1956816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256" y="4227576"/>
            <a:ext cx="1609344" cy="1944624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977986" y="4214813"/>
            <a:ext cx="1600200" cy="1957387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8037" y="1357280"/>
            <a:ext cx="232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6481" y="1357280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00712" y="1357280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2587" y="3828956"/>
            <a:ext cx="18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3828956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0948" y="3828956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Groundwater</a:t>
            </a:r>
          </a:p>
        </p:txBody>
      </p:sp>
    </p:spTree>
    <p:extLst>
      <p:ext uri="{BB962C8B-B14F-4D97-AF65-F5344CB8AC3E}">
        <p14:creationId xmlns:p14="http://schemas.microsoft.com/office/powerpoint/2010/main" val="1689431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0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4" name="Picture 3" descr="12198867_Globe-glow_v1_a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t="2824" r="1811" b="36721"/>
          <a:stretch/>
        </p:blipFill>
        <p:spPr>
          <a:xfrm>
            <a:off x="-1" y="2711991"/>
            <a:ext cx="3741616" cy="414600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603716" y="1866709"/>
            <a:ext cx="3918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0425" indent="-860425"/>
            <a:r>
              <a:rPr lang="en-US" sz="2200" b="1" dirty="0">
                <a:solidFill>
                  <a:srgbClr val="5EB4E6">
                    <a:lumMod val="75000"/>
                  </a:srgbClr>
                </a:solidFill>
              </a:rPr>
              <a:t>We </a:t>
            </a:r>
            <a:r>
              <a:rPr lang="en-US" sz="2200" b="1" dirty="0">
                <a:solidFill>
                  <a:prstClr val="black"/>
                </a:solidFill>
              </a:rPr>
              <a:t>Lack</a:t>
            </a:r>
            <a:r>
              <a:rPr lang="en-US" sz="2200" b="1" dirty="0">
                <a:solidFill>
                  <a:srgbClr val="5EB4E6">
                    <a:lumMod val="75000"/>
                  </a:srgbClr>
                </a:solidFill>
              </a:rPr>
              <a:t> a Global Water Information System!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Country Collects These Data</a:t>
            </a:r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57060" y="1269899"/>
            <a:ext cx="2892309" cy="2668944"/>
            <a:chOff x="657060" y="1269899"/>
            <a:chExt cx="2892309" cy="2668944"/>
          </a:xfrm>
        </p:grpSpPr>
        <p:grpSp>
          <p:nvGrpSpPr>
            <p:cNvPr id="23" name="Group 22"/>
            <p:cNvGrpSpPr/>
            <p:nvPr/>
          </p:nvGrpSpPr>
          <p:grpSpPr>
            <a:xfrm>
              <a:off x="657060" y="1269899"/>
              <a:ext cx="2892309" cy="1635805"/>
              <a:chOff x="657060" y="1269899"/>
              <a:chExt cx="2892309" cy="163580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060" y="1269899"/>
                <a:ext cx="2892309" cy="163580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2463536" y="1517423"/>
                <a:ext cx="1062888" cy="796377"/>
                <a:chOff x="3335289" y="1926374"/>
                <a:chExt cx="1120344" cy="839426"/>
              </a:xfrm>
            </p:grpSpPr>
            <p:sp>
              <p:nvSpPr>
                <p:cNvPr id="5" name="Can 4"/>
                <p:cNvSpPr/>
                <p:nvPr/>
              </p:nvSpPr>
              <p:spPr>
                <a:xfrm>
                  <a:off x="3335289" y="1926374"/>
                  <a:ext cx="1120344" cy="839426"/>
                </a:xfrm>
                <a:prstGeom prst="can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347105" y="2114351"/>
                  <a:ext cx="1096710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prstClr val="black"/>
                      </a:solidFill>
                    </a:rPr>
                    <a:t>United</a:t>
                  </a:r>
                  <a:br>
                    <a:rPr lang="en-US" sz="1600" dirty="0">
                      <a:solidFill>
                        <a:prstClr val="black"/>
                      </a:solidFill>
                    </a:rPr>
                  </a:br>
                  <a:r>
                    <a:rPr lang="en-US" sz="1600" dirty="0">
                      <a:solidFill>
                        <a:prstClr val="black"/>
                      </a:solidFill>
                    </a:rPr>
                    <a:t>States</a:t>
                  </a:r>
                </a:p>
              </p:txBody>
            </p:sp>
          </p:grpSp>
        </p:grpSp>
        <p:cxnSp>
          <p:nvCxnSpPr>
            <p:cNvPr id="3" name="Straight Arrow Connector 2"/>
            <p:cNvCxnSpPr/>
            <p:nvPr/>
          </p:nvCxnSpPr>
          <p:spPr>
            <a:xfrm flipV="1">
              <a:off x="1011665" y="2658181"/>
              <a:ext cx="753368" cy="1280662"/>
            </a:xfrm>
            <a:prstGeom prst="straightConnector1">
              <a:avLst/>
            </a:prstGeom>
            <a:ln w="57150" cmpd="sng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65518" y="2832356"/>
            <a:ext cx="4830478" cy="2733265"/>
            <a:chOff x="365518" y="2832356"/>
            <a:chExt cx="4830478" cy="273326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40159" y="2832356"/>
              <a:ext cx="2603399" cy="15886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4133108" y="3019026"/>
              <a:ext cx="1062888" cy="796377"/>
              <a:chOff x="3335289" y="1926374"/>
              <a:chExt cx="1120344" cy="839426"/>
            </a:xfrm>
          </p:grpSpPr>
          <p:sp>
            <p:nvSpPr>
              <p:cNvPr id="30" name="Can 29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347105" y="2214118"/>
                <a:ext cx="10967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prstClr val="black"/>
                    </a:solidFill>
                  </a:rPr>
                  <a:t>Mexico</a:t>
                </a:r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>
            <a:xfrm flipV="1">
              <a:off x="365518" y="3862627"/>
              <a:ext cx="2992967" cy="1702994"/>
            </a:xfrm>
            <a:prstGeom prst="straightConnector1">
              <a:avLst/>
            </a:prstGeom>
            <a:ln w="57150" cmpd="sng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106615" y="3745129"/>
            <a:ext cx="4698607" cy="2116409"/>
            <a:chOff x="3106615" y="3745129"/>
            <a:chExt cx="4698607" cy="2116409"/>
          </a:xfrm>
        </p:grpSpPr>
        <p:grpSp>
          <p:nvGrpSpPr>
            <p:cNvPr id="21" name="Group 20"/>
            <p:cNvGrpSpPr/>
            <p:nvPr/>
          </p:nvGrpSpPr>
          <p:grpSpPr>
            <a:xfrm>
              <a:off x="4799405" y="3745129"/>
              <a:ext cx="2270452" cy="1876840"/>
              <a:chOff x="4799405" y="3745129"/>
              <a:chExt cx="2270452" cy="18768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7173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42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  <p:grpSp>
            <p:nvGrpSpPr>
              <p:cNvPr id="46" name="Group 45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47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50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</p:grpSp>
        <p:cxnSp>
          <p:nvCxnSpPr>
            <p:cNvPr id="36" name="Straight Arrow Connector 35"/>
            <p:cNvCxnSpPr/>
            <p:nvPr/>
          </p:nvCxnSpPr>
          <p:spPr>
            <a:xfrm flipV="1">
              <a:off x="3106615" y="4765306"/>
              <a:ext cx="2392904" cy="1096232"/>
            </a:xfrm>
            <a:prstGeom prst="straightConnector1">
              <a:avLst/>
            </a:prstGeom>
            <a:ln w="57150" cmpd="sng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6742334" y="4453174"/>
              <a:ext cx="1062888" cy="796377"/>
              <a:chOff x="3335289" y="1926374"/>
              <a:chExt cx="1120344" cy="839426"/>
            </a:xfrm>
          </p:grpSpPr>
          <p:sp>
            <p:nvSpPr>
              <p:cNvPr id="44" name="Can 43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347105" y="2214118"/>
                <a:ext cx="1096710" cy="356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prstClr val="black"/>
                    </a:solidFill>
                  </a:rPr>
                  <a:t>Australia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4851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5"/>
          <p:cNvSpPr>
            <a:spLocks noChangeArrowheads="1"/>
          </p:cNvSpPr>
          <p:nvPr/>
        </p:nvSpPr>
        <p:spPr bwMode="auto">
          <a:xfrm>
            <a:off x="6380163" y="0"/>
            <a:ext cx="290830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de-DE">
              <a:solidFill>
                <a:prstClr val="black"/>
              </a:solidFill>
            </a:endParaRPr>
          </a:p>
        </p:txBody>
      </p:sp>
      <p:pic>
        <p:nvPicPr>
          <p:cNvPr id="15362" name="Picture 63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2159000" y="1838325"/>
            <a:ext cx="4879975" cy="3381375"/>
            <a:chOff x="2158999" y="1837532"/>
            <a:chExt cx="4879975" cy="3381375"/>
          </a:xfrm>
        </p:grpSpPr>
        <p:sp>
          <p:nvSpPr>
            <p:cNvPr id="15367" name="AutoShape 4"/>
            <p:cNvSpPr>
              <a:spLocks noChangeArrowheads="1"/>
            </p:cNvSpPr>
            <p:nvPr/>
          </p:nvSpPr>
          <p:spPr bwMode="auto">
            <a:xfrm>
              <a:off x="2158999" y="457279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D10037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15368" name="AutoShape 5"/>
            <p:cNvSpPr>
              <a:spLocks noChangeArrowheads="1"/>
            </p:cNvSpPr>
            <p:nvPr/>
          </p:nvSpPr>
          <p:spPr bwMode="auto">
            <a:xfrm>
              <a:off x="3527424" y="4644232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EE7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15369" name="AutoShape 6"/>
            <p:cNvSpPr>
              <a:spLocks noChangeArrowheads="1"/>
            </p:cNvSpPr>
            <p:nvPr/>
          </p:nvSpPr>
          <p:spPr bwMode="auto">
            <a:xfrm>
              <a:off x="4808537" y="4717257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806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15370" name="AutoShape 7"/>
            <p:cNvSpPr>
              <a:spLocks noChangeArrowheads="1"/>
            </p:cNvSpPr>
            <p:nvPr/>
          </p:nvSpPr>
          <p:spPr bwMode="auto">
            <a:xfrm>
              <a:off x="6175374" y="4787107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white"/>
                  </a:solidFill>
                </a:rPr>
                <a:t>Local</a:t>
              </a:r>
            </a:p>
          </p:txBody>
        </p:sp>
        <p:sp>
          <p:nvSpPr>
            <p:cNvPr id="15371" name="AutoShape 9"/>
            <p:cNvSpPr>
              <a:spLocks noChangeArrowheads="1"/>
            </p:cNvSpPr>
            <p:nvPr/>
          </p:nvSpPr>
          <p:spPr bwMode="auto">
            <a:xfrm>
              <a:off x="2232024" y="1837532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D10037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black"/>
                  </a:solidFill>
                </a:rPr>
                <a:t>Global</a:t>
              </a:r>
            </a:p>
          </p:txBody>
        </p:sp>
        <p:sp>
          <p:nvSpPr>
            <p:cNvPr id="15372" name="AutoShape 10"/>
            <p:cNvSpPr>
              <a:spLocks noChangeArrowheads="1"/>
            </p:cNvSpPr>
            <p:nvPr/>
          </p:nvSpPr>
          <p:spPr bwMode="auto">
            <a:xfrm>
              <a:off x="3529012" y="190896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EE7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black"/>
                  </a:solidFill>
                </a:rPr>
                <a:t>Global</a:t>
              </a:r>
            </a:p>
          </p:txBody>
        </p:sp>
        <p:sp>
          <p:nvSpPr>
            <p:cNvPr id="15373" name="AutoShape 11"/>
            <p:cNvSpPr>
              <a:spLocks noChangeArrowheads="1"/>
            </p:cNvSpPr>
            <p:nvPr/>
          </p:nvSpPr>
          <p:spPr bwMode="auto">
            <a:xfrm>
              <a:off x="4879974" y="198199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806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black"/>
                  </a:solidFill>
                </a:rPr>
                <a:t>Global</a:t>
              </a:r>
            </a:p>
          </p:txBody>
        </p:sp>
        <p:sp>
          <p:nvSpPr>
            <p:cNvPr id="15374" name="AutoShape 12"/>
            <p:cNvSpPr>
              <a:spLocks noChangeArrowheads="1"/>
            </p:cNvSpPr>
            <p:nvPr/>
          </p:nvSpPr>
          <p:spPr bwMode="auto">
            <a:xfrm>
              <a:off x="6175374" y="205184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white"/>
                  </a:solidFill>
                </a:rPr>
                <a:t>Global</a:t>
              </a:r>
            </a:p>
          </p:txBody>
        </p:sp>
        <p:sp>
          <p:nvSpPr>
            <p:cNvPr id="15375" name="AutoShape 14"/>
            <p:cNvSpPr>
              <a:spLocks noChangeArrowheads="1"/>
            </p:cNvSpPr>
            <p:nvPr/>
          </p:nvSpPr>
          <p:spPr bwMode="auto">
            <a:xfrm>
              <a:off x="2160587" y="2774157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D10037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black"/>
                  </a:solidFill>
                </a:rPr>
                <a:t>National</a:t>
              </a:r>
            </a:p>
          </p:txBody>
        </p:sp>
        <p:sp>
          <p:nvSpPr>
            <p:cNvPr id="15376" name="AutoShape 15"/>
            <p:cNvSpPr>
              <a:spLocks noChangeArrowheads="1"/>
            </p:cNvSpPr>
            <p:nvPr/>
          </p:nvSpPr>
          <p:spPr bwMode="auto">
            <a:xfrm>
              <a:off x="3527424" y="284559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EE7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black"/>
                  </a:solidFill>
                </a:rPr>
                <a:t>National</a:t>
              </a:r>
            </a:p>
          </p:txBody>
        </p:sp>
        <p:sp>
          <p:nvSpPr>
            <p:cNvPr id="15377" name="AutoShape 16"/>
            <p:cNvSpPr>
              <a:spLocks noChangeArrowheads="1"/>
            </p:cNvSpPr>
            <p:nvPr/>
          </p:nvSpPr>
          <p:spPr bwMode="auto">
            <a:xfrm>
              <a:off x="4808537" y="291861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806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black"/>
                  </a:solidFill>
                </a:rPr>
                <a:t>National</a:t>
              </a:r>
            </a:p>
          </p:txBody>
        </p:sp>
        <p:sp>
          <p:nvSpPr>
            <p:cNvPr id="15378" name="AutoShape 17"/>
            <p:cNvSpPr>
              <a:spLocks noChangeArrowheads="1"/>
            </p:cNvSpPr>
            <p:nvPr/>
          </p:nvSpPr>
          <p:spPr bwMode="auto">
            <a:xfrm>
              <a:off x="6175374" y="298846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white"/>
                  </a:solidFill>
                </a:rPr>
                <a:t>National</a:t>
              </a:r>
            </a:p>
          </p:txBody>
        </p:sp>
        <p:sp>
          <p:nvSpPr>
            <p:cNvPr id="15379" name="AutoShape 19"/>
            <p:cNvSpPr>
              <a:spLocks noChangeArrowheads="1"/>
            </p:cNvSpPr>
            <p:nvPr/>
          </p:nvSpPr>
          <p:spPr bwMode="auto">
            <a:xfrm>
              <a:off x="2160587" y="3710782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D10037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black"/>
                  </a:solidFill>
                </a:rPr>
                <a:t>Regional</a:t>
              </a:r>
            </a:p>
          </p:txBody>
        </p:sp>
        <p:sp>
          <p:nvSpPr>
            <p:cNvPr id="15380" name="AutoShape 20"/>
            <p:cNvSpPr>
              <a:spLocks noChangeArrowheads="1"/>
            </p:cNvSpPr>
            <p:nvPr/>
          </p:nvSpPr>
          <p:spPr bwMode="auto">
            <a:xfrm>
              <a:off x="3527424" y="378221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EE7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black"/>
                  </a:solidFill>
                </a:rPr>
                <a:t>Regional</a:t>
              </a:r>
            </a:p>
          </p:txBody>
        </p:sp>
        <p:sp>
          <p:nvSpPr>
            <p:cNvPr id="15381" name="AutoShape 21"/>
            <p:cNvSpPr>
              <a:spLocks noChangeArrowheads="1"/>
            </p:cNvSpPr>
            <p:nvPr/>
          </p:nvSpPr>
          <p:spPr bwMode="auto">
            <a:xfrm>
              <a:off x="4808537" y="385524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806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black"/>
                  </a:solidFill>
                </a:rPr>
                <a:t>Regional</a:t>
              </a:r>
            </a:p>
          </p:txBody>
        </p:sp>
        <p:sp>
          <p:nvSpPr>
            <p:cNvPr id="15382" name="AutoShape 22"/>
            <p:cNvSpPr>
              <a:spLocks noChangeArrowheads="1"/>
            </p:cNvSpPr>
            <p:nvPr/>
          </p:nvSpPr>
          <p:spPr bwMode="auto">
            <a:xfrm>
              <a:off x="6175374" y="392509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white"/>
                  </a:solidFill>
                </a:rPr>
                <a:t>Regional</a:t>
              </a:r>
            </a:p>
          </p:txBody>
        </p:sp>
        <p:cxnSp>
          <p:nvCxnSpPr>
            <p:cNvPr id="15383" name="AutoShape 23"/>
            <p:cNvCxnSpPr>
              <a:cxnSpLocks noChangeShapeType="1"/>
              <a:stCxn id="15371" idx="4"/>
              <a:endCxn id="15372" idx="2"/>
            </p:cNvCxnSpPr>
            <p:nvPr/>
          </p:nvCxnSpPr>
          <p:spPr bwMode="auto">
            <a:xfrm>
              <a:off x="3109912" y="2053432"/>
              <a:ext cx="404812" cy="71437"/>
            </a:xfrm>
            <a:prstGeom prst="bentConnector3">
              <a:avLst>
                <a:gd name="adj1" fmla="val 49806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4" name="AutoShape 24"/>
            <p:cNvCxnSpPr>
              <a:cxnSpLocks noChangeShapeType="1"/>
              <a:stCxn id="15372" idx="4"/>
              <a:endCxn id="15373" idx="2"/>
            </p:cNvCxnSpPr>
            <p:nvPr/>
          </p:nvCxnSpPr>
          <p:spPr bwMode="auto">
            <a:xfrm>
              <a:off x="4406899" y="2124869"/>
              <a:ext cx="458788" cy="73025"/>
            </a:xfrm>
            <a:prstGeom prst="bentConnector3">
              <a:avLst>
                <a:gd name="adj1" fmla="val 4982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5" name="AutoShape 25"/>
            <p:cNvCxnSpPr>
              <a:cxnSpLocks noChangeShapeType="1"/>
              <a:stCxn id="15373" idx="4"/>
              <a:endCxn id="15374" idx="2"/>
            </p:cNvCxnSpPr>
            <p:nvPr/>
          </p:nvCxnSpPr>
          <p:spPr bwMode="auto">
            <a:xfrm>
              <a:off x="5757862" y="2197894"/>
              <a:ext cx="403225" cy="69850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6" name="AutoShape 26"/>
            <p:cNvCxnSpPr>
              <a:cxnSpLocks noChangeShapeType="1"/>
            </p:cNvCxnSpPr>
            <p:nvPr/>
          </p:nvCxnSpPr>
          <p:spPr bwMode="auto">
            <a:xfrm>
              <a:off x="3095624" y="2988469"/>
              <a:ext cx="404813" cy="71438"/>
            </a:xfrm>
            <a:prstGeom prst="bentConnector3">
              <a:avLst>
                <a:gd name="adj1" fmla="val 49806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7" name="AutoShape 27"/>
            <p:cNvCxnSpPr>
              <a:cxnSpLocks noChangeShapeType="1"/>
            </p:cNvCxnSpPr>
            <p:nvPr/>
          </p:nvCxnSpPr>
          <p:spPr bwMode="auto">
            <a:xfrm>
              <a:off x="4392612" y="3059907"/>
              <a:ext cx="458787" cy="73025"/>
            </a:xfrm>
            <a:prstGeom prst="bentConnector3">
              <a:avLst>
                <a:gd name="adj1" fmla="val 4982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8" name="AutoShape 28"/>
            <p:cNvCxnSpPr>
              <a:cxnSpLocks noChangeShapeType="1"/>
            </p:cNvCxnSpPr>
            <p:nvPr/>
          </p:nvCxnSpPr>
          <p:spPr bwMode="auto">
            <a:xfrm>
              <a:off x="5743574" y="3132932"/>
              <a:ext cx="403225" cy="69850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9" name="AutoShape 29"/>
            <p:cNvCxnSpPr>
              <a:cxnSpLocks noChangeShapeType="1"/>
            </p:cNvCxnSpPr>
            <p:nvPr/>
          </p:nvCxnSpPr>
          <p:spPr bwMode="auto">
            <a:xfrm>
              <a:off x="3068637" y="3925094"/>
              <a:ext cx="404812" cy="71438"/>
            </a:xfrm>
            <a:prstGeom prst="bentConnector3">
              <a:avLst>
                <a:gd name="adj1" fmla="val 49806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0" name="AutoShape 30"/>
            <p:cNvCxnSpPr>
              <a:cxnSpLocks noChangeShapeType="1"/>
            </p:cNvCxnSpPr>
            <p:nvPr/>
          </p:nvCxnSpPr>
          <p:spPr bwMode="auto">
            <a:xfrm>
              <a:off x="4365624" y="3996532"/>
              <a:ext cx="458788" cy="73025"/>
            </a:xfrm>
            <a:prstGeom prst="bentConnector3">
              <a:avLst>
                <a:gd name="adj1" fmla="val 4982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1" name="AutoShape 31"/>
            <p:cNvCxnSpPr>
              <a:cxnSpLocks noChangeShapeType="1"/>
            </p:cNvCxnSpPr>
            <p:nvPr/>
          </p:nvCxnSpPr>
          <p:spPr bwMode="auto">
            <a:xfrm>
              <a:off x="5716587" y="4069557"/>
              <a:ext cx="403225" cy="69850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2" name="AutoShape 32"/>
            <p:cNvCxnSpPr>
              <a:cxnSpLocks noChangeShapeType="1"/>
            </p:cNvCxnSpPr>
            <p:nvPr/>
          </p:nvCxnSpPr>
          <p:spPr bwMode="auto">
            <a:xfrm>
              <a:off x="3095624" y="4788694"/>
              <a:ext cx="404813" cy="71438"/>
            </a:xfrm>
            <a:prstGeom prst="bentConnector3">
              <a:avLst>
                <a:gd name="adj1" fmla="val 49806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3" name="AutoShape 33"/>
            <p:cNvCxnSpPr>
              <a:cxnSpLocks noChangeShapeType="1"/>
            </p:cNvCxnSpPr>
            <p:nvPr/>
          </p:nvCxnSpPr>
          <p:spPr bwMode="auto">
            <a:xfrm>
              <a:off x="4392612" y="4860132"/>
              <a:ext cx="458787" cy="73025"/>
            </a:xfrm>
            <a:prstGeom prst="bentConnector3">
              <a:avLst>
                <a:gd name="adj1" fmla="val 4982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4" name="AutoShape 34"/>
            <p:cNvCxnSpPr>
              <a:cxnSpLocks noChangeShapeType="1"/>
            </p:cNvCxnSpPr>
            <p:nvPr/>
          </p:nvCxnSpPr>
          <p:spPr bwMode="auto">
            <a:xfrm>
              <a:off x="5743574" y="4933157"/>
              <a:ext cx="403225" cy="69850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5" name="AutoShape 35"/>
            <p:cNvCxnSpPr>
              <a:cxnSpLocks noChangeShapeType="1"/>
              <a:stCxn id="15371" idx="3"/>
              <a:endCxn id="15375" idx="0"/>
            </p:cNvCxnSpPr>
            <p:nvPr/>
          </p:nvCxnSpPr>
          <p:spPr bwMode="auto">
            <a:xfrm rot="5400000">
              <a:off x="2336006" y="2540000"/>
              <a:ext cx="584200" cy="71437"/>
            </a:xfrm>
            <a:prstGeom prst="bentConnector3">
              <a:avLst>
                <a:gd name="adj1" fmla="val 4075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6" name="AutoShape 36"/>
            <p:cNvCxnSpPr>
              <a:cxnSpLocks noChangeShapeType="1"/>
              <a:stCxn id="15375" idx="3"/>
              <a:endCxn id="15379" idx="1"/>
            </p:cNvCxnSpPr>
            <p:nvPr/>
          </p:nvCxnSpPr>
          <p:spPr bwMode="auto">
            <a:xfrm rot="5400000">
              <a:off x="2354262" y="3458369"/>
              <a:ext cx="47625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397" name="AutoShape 37"/>
            <p:cNvCxnSpPr>
              <a:cxnSpLocks noChangeShapeType="1"/>
              <a:stCxn id="15379" idx="3"/>
              <a:endCxn id="15367" idx="1"/>
            </p:cNvCxnSpPr>
            <p:nvPr/>
          </p:nvCxnSpPr>
          <p:spPr bwMode="auto">
            <a:xfrm rot="5400000">
              <a:off x="2390774" y="4356894"/>
              <a:ext cx="401638" cy="1588"/>
            </a:xfrm>
            <a:prstGeom prst="bentConnector3">
              <a:avLst>
                <a:gd name="adj1" fmla="val 49801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8" name="AutoShape 38"/>
            <p:cNvCxnSpPr>
              <a:cxnSpLocks noChangeShapeType="1"/>
            </p:cNvCxnSpPr>
            <p:nvPr/>
          </p:nvCxnSpPr>
          <p:spPr bwMode="auto">
            <a:xfrm rot="5400000">
              <a:off x="3631406" y="2595563"/>
              <a:ext cx="584200" cy="71437"/>
            </a:xfrm>
            <a:prstGeom prst="bentConnector3">
              <a:avLst>
                <a:gd name="adj1" fmla="val 4075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9" name="AutoShape 39"/>
            <p:cNvCxnSpPr>
              <a:cxnSpLocks noChangeShapeType="1"/>
            </p:cNvCxnSpPr>
            <p:nvPr/>
          </p:nvCxnSpPr>
          <p:spPr bwMode="auto">
            <a:xfrm rot="5400000">
              <a:off x="3649662" y="3513932"/>
              <a:ext cx="47625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400" name="AutoShape 40"/>
            <p:cNvCxnSpPr>
              <a:cxnSpLocks noChangeShapeType="1"/>
            </p:cNvCxnSpPr>
            <p:nvPr/>
          </p:nvCxnSpPr>
          <p:spPr bwMode="auto">
            <a:xfrm rot="5400000">
              <a:off x="3686174" y="4412457"/>
              <a:ext cx="401637" cy="1588"/>
            </a:xfrm>
            <a:prstGeom prst="bentConnector3">
              <a:avLst>
                <a:gd name="adj1" fmla="val 49801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401" name="AutoShape 41"/>
            <p:cNvCxnSpPr>
              <a:cxnSpLocks noChangeShapeType="1"/>
            </p:cNvCxnSpPr>
            <p:nvPr/>
          </p:nvCxnSpPr>
          <p:spPr bwMode="auto">
            <a:xfrm rot="5400000">
              <a:off x="4926806" y="2667000"/>
              <a:ext cx="584200" cy="71437"/>
            </a:xfrm>
            <a:prstGeom prst="bentConnector3">
              <a:avLst>
                <a:gd name="adj1" fmla="val 4075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402" name="AutoShape 42"/>
            <p:cNvCxnSpPr>
              <a:cxnSpLocks noChangeShapeType="1"/>
            </p:cNvCxnSpPr>
            <p:nvPr/>
          </p:nvCxnSpPr>
          <p:spPr bwMode="auto">
            <a:xfrm rot="5400000">
              <a:off x="4945062" y="3585369"/>
              <a:ext cx="47625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403" name="AutoShape 43"/>
            <p:cNvCxnSpPr>
              <a:cxnSpLocks noChangeShapeType="1"/>
            </p:cNvCxnSpPr>
            <p:nvPr/>
          </p:nvCxnSpPr>
          <p:spPr bwMode="auto">
            <a:xfrm rot="5400000">
              <a:off x="4981574" y="4483894"/>
              <a:ext cx="401638" cy="1588"/>
            </a:xfrm>
            <a:prstGeom prst="bentConnector3">
              <a:avLst>
                <a:gd name="adj1" fmla="val 49801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404" name="AutoShape 44"/>
            <p:cNvCxnSpPr>
              <a:cxnSpLocks noChangeShapeType="1"/>
            </p:cNvCxnSpPr>
            <p:nvPr/>
          </p:nvCxnSpPr>
          <p:spPr bwMode="auto">
            <a:xfrm rot="5400000">
              <a:off x="6295231" y="2738438"/>
              <a:ext cx="584200" cy="71437"/>
            </a:xfrm>
            <a:prstGeom prst="bentConnector3">
              <a:avLst>
                <a:gd name="adj1" fmla="val 4075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405" name="AutoShape 45"/>
            <p:cNvCxnSpPr>
              <a:cxnSpLocks noChangeShapeType="1"/>
            </p:cNvCxnSpPr>
            <p:nvPr/>
          </p:nvCxnSpPr>
          <p:spPr bwMode="auto">
            <a:xfrm rot="5400000">
              <a:off x="6313487" y="3656807"/>
              <a:ext cx="47625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406" name="AutoShape 46"/>
            <p:cNvCxnSpPr>
              <a:cxnSpLocks noChangeShapeType="1"/>
            </p:cNvCxnSpPr>
            <p:nvPr/>
          </p:nvCxnSpPr>
          <p:spPr bwMode="auto">
            <a:xfrm rot="5400000">
              <a:off x="6349999" y="4555332"/>
              <a:ext cx="401637" cy="1588"/>
            </a:xfrm>
            <a:prstGeom prst="bentConnector3">
              <a:avLst>
                <a:gd name="adj1" fmla="val 49801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>
              <a:off x="3095624" y="2339182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 flipV="1">
              <a:off x="3095624" y="2410619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>
              <a:off x="3022599" y="3202782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 flipV="1">
              <a:off x="3022599" y="3274219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3022599" y="4139407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 flipV="1">
              <a:off x="3022599" y="4210844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391024" y="2339182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14" name="Line 55"/>
            <p:cNvSpPr>
              <a:spLocks noChangeShapeType="1"/>
            </p:cNvSpPr>
            <p:nvPr/>
          </p:nvSpPr>
          <p:spPr bwMode="auto">
            <a:xfrm flipV="1">
              <a:off x="4391024" y="2410619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15" name="Line 56"/>
            <p:cNvSpPr>
              <a:spLocks noChangeShapeType="1"/>
            </p:cNvSpPr>
            <p:nvPr/>
          </p:nvSpPr>
          <p:spPr bwMode="auto">
            <a:xfrm>
              <a:off x="4391024" y="3275807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16" name="Line 57"/>
            <p:cNvSpPr>
              <a:spLocks noChangeShapeType="1"/>
            </p:cNvSpPr>
            <p:nvPr/>
          </p:nvSpPr>
          <p:spPr bwMode="auto">
            <a:xfrm flipV="1">
              <a:off x="4391024" y="3347244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17" name="Line 58"/>
            <p:cNvSpPr>
              <a:spLocks noChangeShapeType="1"/>
            </p:cNvSpPr>
            <p:nvPr/>
          </p:nvSpPr>
          <p:spPr bwMode="auto">
            <a:xfrm>
              <a:off x="4391024" y="4210844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18" name="Line 59"/>
            <p:cNvSpPr>
              <a:spLocks noChangeShapeType="1"/>
            </p:cNvSpPr>
            <p:nvPr/>
          </p:nvSpPr>
          <p:spPr bwMode="auto">
            <a:xfrm flipV="1">
              <a:off x="4391024" y="4282282"/>
              <a:ext cx="431800" cy="360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19" name="Line 60"/>
            <p:cNvSpPr>
              <a:spLocks noChangeShapeType="1"/>
            </p:cNvSpPr>
            <p:nvPr/>
          </p:nvSpPr>
          <p:spPr bwMode="auto">
            <a:xfrm>
              <a:off x="5759449" y="2482057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20" name="Line 61"/>
            <p:cNvSpPr>
              <a:spLocks noChangeShapeType="1"/>
            </p:cNvSpPr>
            <p:nvPr/>
          </p:nvSpPr>
          <p:spPr bwMode="auto">
            <a:xfrm flipV="1">
              <a:off x="5759449" y="2553494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21" name="Line 62"/>
            <p:cNvSpPr>
              <a:spLocks noChangeShapeType="1"/>
            </p:cNvSpPr>
            <p:nvPr/>
          </p:nvSpPr>
          <p:spPr bwMode="auto">
            <a:xfrm>
              <a:off x="5688012" y="3347244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22" name="Line 63"/>
            <p:cNvSpPr>
              <a:spLocks noChangeShapeType="1"/>
            </p:cNvSpPr>
            <p:nvPr/>
          </p:nvSpPr>
          <p:spPr bwMode="auto">
            <a:xfrm flipV="1">
              <a:off x="5688012" y="3418682"/>
              <a:ext cx="431800" cy="360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23" name="Line 64"/>
            <p:cNvSpPr>
              <a:spLocks noChangeShapeType="1"/>
            </p:cNvSpPr>
            <p:nvPr/>
          </p:nvSpPr>
          <p:spPr bwMode="auto">
            <a:xfrm>
              <a:off x="5688012" y="4283869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24" name="Line 65"/>
            <p:cNvSpPr>
              <a:spLocks noChangeShapeType="1"/>
            </p:cNvSpPr>
            <p:nvPr/>
          </p:nvSpPr>
          <p:spPr bwMode="auto">
            <a:xfrm flipV="1">
              <a:off x="5688012" y="4355307"/>
              <a:ext cx="431800" cy="360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5" name="TextBox 64"/>
          <p:cNvSpPr txBox="1">
            <a:spLocks noChangeArrowheads="1"/>
          </p:cNvSpPr>
          <p:nvPr/>
        </p:nvSpPr>
        <p:spPr bwMode="auto">
          <a:xfrm>
            <a:off x="620713" y="611188"/>
            <a:ext cx="6897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3200" dirty="0">
                <a:solidFill>
                  <a:srgbClr val="007AC2"/>
                </a:solidFill>
              </a:rPr>
              <a:t>Common data exchange scenario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30188" y="1565275"/>
            <a:ext cx="6569075" cy="4216539"/>
          </a:xfrm>
          <a:prstGeom prst="rect">
            <a:avLst/>
          </a:prstGeom>
          <a:solidFill>
            <a:srgbClr val="FFFFFF">
              <a:shade val="85000"/>
              <a:alpha val="95000"/>
            </a:srgbClr>
          </a:solidFill>
        </p:spPr>
        <p:txBody>
          <a:bodyPr>
            <a:spAutoFit/>
          </a:bodyPr>
          <a:lstStyle/>
          <a:p>
            <a:pPr defTabSz="914400">
              <a:buFont typeface="Wingdings" pitchFamily="2" charset="2"/>
              <a:buNone/>
              <a:defRPr/>
            </a:pPr>
            <a:r>
              <a:rPr lang="de-DE" sz="2400" dirty="0">
                <a:solidFill>
                  <a:srgbClr val="002060"/>
                </a:solidFill>
              </a:rPr>
              <a:t>Each arrow means discussion &amp; bi-lateral agreement</a:t>
            </a:r>
          </a:p>
          <a:p>
            <a:pPr defTabSz="914400">
              <a:buFont typeface="Wingdings" pitchFamily="2" charset="2"/>
              <a:buNone/>
              <a:defRPr/>
            </a:pPr>
            <a:endParaRPr lang="de-DE" sz="2400" dirty="0">
              <a:solidFill>
                <a:srgbClr val="002060"/>
              </a:solidFill>
            </a:endParaRPr>
          </a:p>
          <a:p>
            <a:pPr marL="457200" indent="-457200" defTabSz="914400">
              <a:buFont typeface="Arial" pitchFamily="34" charset="0"/>
              <a:buChar char="•"/>
              <a:defRPr/>
            </a:pPr>
            <a:r>
              <a:rPr lang="de-DE" sz="2400" dirty="0" smtClean="0">
                <a:solidFill>
                  <a:srgbClr val="002060"/>
                </a:solidFill>
              </a:rPr>
              <a:t>What </a:t>
            </a:r>
            <a:r>
              <a:rPr lang="de-DE" sz="2400" dirty="0">
                <a:solidFill>
                  <a:srgbClr val="002060"/>
                </a:solidFill>
              </a:rPr>
              <a:t>do you call your </a:t>
            </a:r>
            <a:r>
              <a:rPr lang="de-DE" sz="2400" dirty="0" smtClean="0">
                <a:solidFill>
                  <a:srgbClr val="002060"/>
                </a:solidFill>
              </a:rPr>
              <a:t>variables?</a:t>
            </a:r>
            <a:endParaRPr lang="de-DE" sz="2400" dirty="0">
              <a:solidFill>
                <a:srgbClr val="002060"/>
              </a:solidFill>
            </a:endParaRPr>
          </a:p>
          <a:p>
            <a:pPr marL="457200" indent="-457200" defTabSz="914400">
              <a:buFont typeface="Arial" pitchFamily="34" charset="0"/>
              <a:buChar char="•"/>
              <a:defRPr/>
            </a:pPr>
            <a:r>
              <a:rPr lang="de-DE" sz="2400" dirty="0">
                <a:solidFill>
                  <a:srgbClr val="002060"/>
                </a:solidFill>
              </a:rPr>
              <a:t>What formats can you deliver data to </a:t>
            </a:r>
            <a:r>
              <a:rPr lang="de-DE" sz="2400" dirty="0" smtClean="0">
                <a:solidFill>
                  <a:srgbClr val="002060"/>
                </a:solidFill>
              </a:rPr>
              <a:t>me?</a:t>
            </a:r>
            <a:endParaRPr lang="de-DE" sz="2400" dirty="0">
              <a:solidFill>
                <a:srgbClr val="002060"/>
              </a:solidFill>
            </a:endParaRPr>
          </a:p>
          <a:p>
            <a:pPr marL="457200" indent="-457200" defTabSz="914400">
              <a:buFont typeface="Arial" pitchFamily="34" charset="0"/>
              <a:buChar char="•"/>
              <a:defRPr/>
            </a:pPr>
            <a:r>
              <a:rPr lang="de-DE" sz="2400" dirty="0">
                <a:solidFill>
                  <a:srgbClr val="002060"/>
                </a:solidFill>
              </a:rPr>
              <a:t>What software system do you </a:t>
            </a:r>
            <a:r>
              <a:rPr lang="de-DE" sz="2400" dirty="0" smtClean="0">
                <a:solidFill>
                  <a:srgbClr val="002060"/>
                </a:solidFill>
              </a:rPr>
              <a:t>use?</a:t>
            </a:r>
            <a:endParaRPr lang="de-DE" sz="2400" dirty="0">
              <a:solidFill>
                <a:srgbClr val="002060"/>
              </a:solidFill>
            </a:endParaRPr>
          </a:p>
          <a:p>
            <a:pPr marL="457200" indent="-457200" defTabSz="914400">
              <a:buFont typeface="Arial" pitchFamily="34" charset="0"/>
              <a:buChar char="•"/>
              <a:defRPr/>
            </a:pPr>
            <a:r>
              <a:rPr lang="de-DE" sz="2400" dirty="0">
                <a:solidFill>
                  <a:srgbClr val="002060"/>
                </a:solidFill>
              </a:rPr>
              <a:t>What is the schedule of your data </a:t>
            </a:r>
            <a:r>
              <a:rPr lang="de-DE" sz="2400" dirty="0" smtClean="0">
                <a:solidFill>
                  <a:srgbClr val="002060"/>
                </a:solidFill>
              </a:rPr>
              <a:t>logger?</a:t>
            </a:r>
            <a:endParaRPr lang="de-DE" sz="2400" dirty="0">
              <a:solidFill>
                <a:srgbClr val="002060"/>
              </a:solidFill>
            </a:endParaRPr>
          </a:p>
          <a:p>
            <a:pPr marL="457200" indent="-457200" defTabSz="914400">
              <a:buFont typeface="Arial" pitchFamily="34" charset="0"/>
              <a:buChar char="•"/>
              <a:defRPr/>
            </a:pPr>
            <a:r>
              <a:rPr lang="de-DE" sz="2400" dirty="0">
                <a:solidFill>
                  <a:srgbClr val="002060"/>
                </a:solidFill>
              </a:rPr>
              <a:t>What is the quality of your </a:t>
            </a:r>
            <a:r>
              <a:rPr lang="de-DE" sz="2400" dirty="0" smtClean="0">
                <a:solidFill>
                  <a:srgbClr val="002060"/>
                </a:solidFill>
              </a:rPr>
              <a:t>data?</a:t>
            </a:r>
            <a:endParaRPr lang="de-DE" sz="2400" dirty="0">
              <a:solidFill>
                <a:srgbClr val="002060"/>
              </a:solidFill>
            </a:endParaRPr>
          </a:p>
          <a:p>
            <a:pPr marL="457200" indent="-457200" defTabSz="914400">
              <a:buFont typeface="Arial" pitchFamily="34" charset="0"/>
              <a:buChar char="•"/>
              <a:defRPr/>
            </a:pPr>
            <a:r>
              <a:rPr lang="de-DE" sz="2400" dirty="0">
                <a:solidFill>
                  <a:srgbClr val="002060"/>
                </a:solidFill>
              </a:rPr>
              <a:t>Do we need a </a:t>
            </a:r>
            <a:r>
              <a:rPr lang="de-DE" sz="2400" dirty="0" smtClean="0">
                <a:solidFill>
                  <a:srgbClr val="002060"/>
                </a:solidFill>
              </a:rPr>
              <a:t>contract?</a:t>
            </a:r>
            <a:endParaRPr lang="de-DE" sz="2400" dirty="0">
              <a:solidFill>
                <a:srgbClr val="002060"/>
              </a:solidFill>
            </a:endParaRPr>
          </a:p>
          <a:p>
            <a:pPr marL="457200" indent="-457200" defTabSz="914400">
              <a:buFont typeface="Arial" pitchFamily="34" charset="0"/>
              <a:buChar char="•"/>
              <a:defRPr/>
            </a:pPr>
            <a:r>
              <a:rPr lang="de-DE" sz="2400" dirty="0">
                <a:solidFill>
                  <a:srgbClr val="002060"/>
                </a:solidFill>
              </a:rPr>
              <a:t>What do I get when I provide </a:t>
            </a:r>
            <a:r>
              <a:rPr lang="de-DE" sz="2400" dirty="0" smtClean="0">
                <a:solidFill>
                  <a:srgbClr val="002060"/>
                </a:solidFill>
              </a:rPr>
              <a:t>something?</a:t>
            </a:r>
            <a:endParaRPr lang="de-DE" sz="2400" dirty="0">
              <a:solidFill>
                <a:srgbClr val="002060"/>
              </a:solidFill>
            </a:endParaRPr>
          </a:p>
          <a:p>
            <a:pPr defTabSz="914400">
              <a:defRPr/>
            </a:pP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14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7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de-DE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430213" y="525463"/>
            <a:ext cx="75025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3200" dirty="0">
                <a:solidFill>
                  <a:srgbClr val="007AC2"/>
                </a:solidFill>
              </a:rPr>
              <a:t>KISTERS </a:t>
            </a:r>
            <a:r>
              <a:rPr lang="en-US" sz="3200" dirty="0" err="1">
                <a:solidFill>
                  <a:srgbClr val="007AC2"/>
                </a:solidFill>
              </a:rPr>
              <a:t>TimeSeries</a:t>
            </a:r>
            <a:r>
              <a:rPr lang="en-US" sz="3200" dirty="0">
                <a:solidFill>
                  <a:srgbClr val="007AC2"/>
                </a:solidFill>
              </a:rPr>
              <a:t> Hub Principles...</a:t>
            </a:r>
          </a:p>
        </p:txBody>
      </p: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469900" y="1431925"/>
            <a:ext cx="5327650" cy="3384550"/>
            <a:chOff x="469900" y="1656377"/>
            <a:chExt cx="5327650" cy="3384550"/>
          </a:xfrm>
        </p:grpSpPr>
        <p:cxnSp>
          <p:nvCxnSpPr>
            <p:cNvPr id="17439" name="AutoShape 4"/>
            <p:cNvCxnSpPr>
              <a:cxnSpLocks noChangeShapeType="1"/>
              <a:stCxn id="17470" idx="4"/>
              <a:endCxn id="17445" idx="2"/>
            </p:cNvCxnSpPr>
            <p:nvPr/>
          </p:nvCxnSpPr>
          <p:spPr bwMode="auto">
            <a:xfrm>
              <a:off x="1635125" y="2086589"/>
              <a:ext cx="763588" cy="1477963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17440" name="AutoShape 6"/>
            <p:cNvSpPr>
              <a:spLocks noChangeArrowheads="1"/>
            </p:cNvSpPr>
            <p:nvPr/>
          </p:nvSpPr>
          <p:spPr bwMode="auto">
            <a:xfrm>
              <a:off x="469900" y="439163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D10037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17441" name="AutoShape 12"/>
            <p:cNvSpPr>
              <a:spLocks noChangeArrowheads="1"/>
            </p:cNvSpPr>
            <p:nvPr/>
          </p:nvSpPr>
          <p:spPr bwMode="auto">
            <a:xfrm>
              <a:off x="4357688" y="1656377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400">
                  <a:solidFill>
                    <a:prstClr val="white"/>
                  </a:solidFill>
                </a:rPr>
                <a:t>Public</a:t>
              </a:r>
            </a:p>
          </p:txBody>
        </p:sp>
        <p:sp>
          <p:nvSpPr>
            <p:cNvPr id="17442" name="AutoShape 29"/>
            <p:cNvSpPr>
              <a:spLocks noChangeArrowheads="1"/>
            </p:cNvSpPr>
            <p:nvPr/>
          </p:nvSpPr>
          <p:spPr bwMode="auto">
            <a:xfrm>
              <a:off x="541338" y="4463077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EE7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17443" name="AutoShape 30"/>
            <p:cNvSpPr>
              <a:spLocks noChangeArrowheads="1"/>
            </p:cNvSpPr>
            <p:nvPr/>
          </p:nvSpPr>
          <p:spPr bwMode="auto">
            <a:xfrm>
              <a:off x="614363" y="4536102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806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17444" name="AutoShape 31"/>
            <p:cNvSpPr>
              <a:spLocks noChangeArrowheads="1"/>
            </p:cNvSpPr>
            <p:nvPr/>
          </p:nvSpPr>
          <p:spPr bwMode="auto">
            <a:xfrm>
              <a:off x="757238" y="4605952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white"/>
                  </a:solidFill>
                </a:rPr>
                <a:t>Local</a:t>
              </a:r>
            </a:p>
          </p:txBody>
        </p:sp>
        <p:sp>
          <p:nvSpPr>
            <p:cNvPr id="17445" name="AutoShape 32"/>
            <p:cNvSpPr>
              <a:spLocks noChangeArrowheads="1"/>
            </p:cNvSpPr>
            <p:nvPr/>
          </p:nvSpPr>
          <p:spPr bwMode="auto">
            <a:xfrm>
              <a:off x="2413000" y="3096239"/>
              <a:ext cx="1368425" cy="935038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400">
                  <a:solidFill>
                    <a:prstClr val="white"/>
                  </a:solidFill>
                </a:rPr>
                <a:t>KISTERS </a:t>
              </a:r>
            </a:p>
            <a:p>
              <a:pPr algn="ctr" defTabSz="914400"/>
              <a:r>
                <a:rPr lang="de-DE" sz="1400">
                  <a:solidFill>
                    <a:prstClr val="white"/>
                  </a:solidFill>
                </a:rPr>
                <a:t>TimeSeries HUB</a:t>
              </a:r>
            </a:p>
          </p:txBody>
        </p:sp>
        <p:cxnSp>
          <p:nvCxnSpPr>
            <p:cNvPr id="17446" name="AutoShape 49"/>
            <p:cNvCxnSpPr>
              <a:cxnSpLocks noChangeShapeType="1"/>
              <a:stCxn id="17466" idx="4"/>
              <a:endCxn id="17445" idx="2"/>
            </p:cNvCxnSpPr>
            <p:nvPr/>
          </p:nvCxnSpPr>
          <p:spPr bwMode="auto">
            <a:xfrm>
              <a:off x="1635125" y="3023214"/>
              <a:ext cx="763588" cy="541338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7447" name="AutoShape 50"/>
            <p:cNvCxnSpPr>
              <a:cxnSpLocks noChangeShapeType="1"/>
              <a:stCxn id="17462" idx="4"/>
              <a:endCxn id="17445" idx="2"/>
            </p:cNvCxnSpPr>
            <p:nvPr/>
          </p:nvCxnSpPr>
          <p:spPr bwMode="auto">
            <a:xfrm flipV="1">
              <a:off x="1635125" y="3564552"/>
              <a:ext cx="763588" cy="395287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7448" name="AutoShape 51"/>
            <p:cNvCxnSpPr>
              <a:cxnSpLocks noChangeShapeType="1"/>
              <a:stCxn id="17444" idx="4"/>
              <a:endCxn id="17445" idx="2"/>
            </p:cNvCxnSpPr>
            <p:nvPr/>
          </p:nvCxnSpPr>
          <p:spPr bwMode="auto">
            <a:xfrm flipV="1">
              <a:off x="1635125" y="3564552"/>
              <a:ext cx="763588" cy="1257300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grpSp>
          <p:nvGrpSpPr>
            <p:cNvPr id="17449" name="Group 83"/>
            <p:cNvGrpSpPr>
              <a:grpSpLocks/>
            </p:cNvGrpSpPr>
            <p:nvPr/>
          </p:nvGrpSpPr>
          <p:grpSpPr bwMode="auto">
            <a:xfrm>
              <a:off x="4284663" y="3528039"/>
              <a:ext cx="1512887" cy="647700"/>
              <a:chOff x="2812" y="1588"/>
              <a:chExt cx="953" cy="408"/>
            </a:xfrm>
          </p:grpSpPr>
          <p:sp>
            <p:nvSpPr>
              <p:cNvPr id="17471" name="AutoShape 54"/>
              <p:cNvSpPr>
                <a:spLocks noChangeArrowheads="1"/>
              </p:cNvSpPr>
              <p:nvPr/>
            </p:nvSpPr>
            <p:spPr bwMode="auto">
              <a:xfrm>
                <a:off x="2812" y="1588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008065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Services</a:t>
                </a:r>
              </a:p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OGC, CUAHSI,…</a:t>
                </a:r>
              </a:p>
            </p:txBody>
          </p:sp>
          <p:sp>
            <p:nvSpPr>
              <p:cNvPr id="17472" name="AutoShape 55"/>
              <p:cNvSpPr>
                <a:spLocks noChangeArrowheads="1"/>
              </p:cNvSpPr>
              <p:nvPr/>
            </p:nvSpPr>
            <p:spPr bwMode="auto">
              <a:xfrm>
                <a:off x="2858" y="1634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AD007C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Services</a:t>
                </a:r>
              </a:p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OGC, CUAHSI,…</a:t>
                </a:r>
              </a:p>
            </p:txBody>
          </p:sp>
          <p:sp>
            <p:nvSpPr>
              <p:cNvPr id="17473" name="AutoShape 56"/>
              <p:cNvSpPr>
                <a:spLocks noChangeArrowheads="1"/>
              </p:cNvSpPr>
              <p:nvPr/>
            </p:nvSpPr>
            <p:spPr bwMode="auto">
              <a:xfrm>
                <a:off x="2903" y="1679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79B530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Services</a:t>
                </a:r>
              </a:p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OGC, CUAHSI,…</a:t>
                </a:r>
              </a:p>
            </p:txBody>
          </p:sp>
          <p:sp>
            <p:nvSpPr>
              <p:cNvPr id="17474" name="AutoShape 57"/>
              <p:cNvSpPr>
                <a:spLocks noChangeArrowheads="1"/>
              </p:cNvSpPr>
              <p:nvPr/>
            </p:nvSpPr>
            <p:spPr bwMode="auto">
              <a:xfrm>
                <a:off x="2948" y="1724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400">
                    <a:solidFill>
                      <a:prstClr val="white"/>
                    </a:solidFill>
                  </a:rPr>
                  <a:t>Services</a:t>
                </a:r>
              </a:p>
              <a:p>
                <a:pPr algn="ctr" defTabSz="914400"/>
                <a:r>
                  <a:rPr lang="de-DE" sz="900">
                    <a:solidFill>
                      <a:prstClr val="white"/>
                    </a:solidFill>
                  </a:rPr>
                  <a:t>OGC, CUAHSI,…</a:t>
                </a:r>
              </a:p>
            </p:txBody>
          </p:sp>
        </p:grpSp>
        <p:grpSp>
          <p:nvGrpSpPr>
            <p:cNvPr id="17450" name="Group 65"/>
            <p:cNvGrpSpPr>
              <a:grpSpLocks/>
            </p:cNvGrpSpPr>
            <p:nvPr/>
          </p:nvGrpSpPr>
          <p:grpSpPr bwMode="auto">
            <a:xfrm>
              <a:off x="469900" y="1656377"/>
              <a:ext cx="1150938" cy="646112"/>
              <a:chOff x="454" y="817"/>
              <a:chExt cx="725" cy="407"/>
            </a:xfrm>
          </p:grpSpPr>
          <p:sp>
            <p:nvSpPr>
              <p:cNvPr id="17467" name="AutoShape 61"/>
              <p:cNvSpPr>
                <a:spLocks noChangeArrowheads="1"/>
              </p:cNvSpPr>
              <p:nvPr/>
            </p:nvSpPr>
            <p:spPr bwMode="auto">
              <a:xfrm>
                <a:off x="454" y="817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D10037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17468" name="AutoShape 62"/>
              <p:cNvSpPr>
                <a:spLocks noChangeArrowheads="1"/>
              </p:cNvSpPr>
              <p:nvPr/>
            </p:nvSpPr>
            <p:spPr bwMode="auto">
              <a:xfrm>
                <a:off x="499" y="86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EE7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17469" name="AutoShape 63"/>
              <p:cNvSpPr>
                <a:spLocks noChangeArrowheads="1"/>
              </p:cNvSpPr>
              <p:nvPr/>
            </p:nvSpPr>
            <p:spPr bwMode="auto">
              <a:xfrm>
                <a:off x="545" y="908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8065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17470" name="AutoShape 64"/>
              <p:cNvSpPr>
                <a:spLocks noChangeArrowheads="1"/>
              </p:cNvSpPr>
              <p:nvPr/>
            </p:nvSpPr>
            <p:spPr bwMode="auto">
              <a:xfrm>
                <a:off x="635" y="95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008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200">
                    <a:solidFill>
                      <a:prstClr val="white"/>
                    </a:solidFill>
                  </a:rPr>
                  <a:t>Global</a:t>
                </a:r>
              </a:p>
            </p:txBody>
          </p:sp>
        </p:grpSp>
        <p:grpSp>
          <p:nvGrpSpPr>
            <p:cNvPr id="17451" name="Group 66"/>
            <p:cNvGrpSpPr>
              <a:grpSpLocks/>
            </p:cNvGrpSpPr>
            <p:nvPr/>
          </p:nvGrpSpPr>
          <p:grpSpPr bwMode="auto">
            <a:xfrm>
              <a:off x="469900" y="2593002"/>
              <a:ext cx="1150938" cy="646112"/>
              <a:chOff x="454" y="817"/>
              <a:chExt cx="725" cy="407"/>
            </a:xfrm>
          </p:grpSpPr>
          <p:sp>
            <p:nvSpPr>
              <p:cNvPr id="17463" name="AutoShape 67"/>
              <p:cNvSpPr>
                <a:spLocks noChangeArrowheads="1"/>
              </p:cNvSpPr>
              <p:nvPr/>
            </p:nvSpPr>
            <p:spPr bwMode="auto">
              <a:xfrm>
                <a:off x="454" y="817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D10037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17464" name="AutoShape 68"/>
              <p:cNvSpPr>
                <a:spLocks noChangeArrowheads="1"/>
              </p:cNvSpPr>
              <p:nvPr/>
            </p:nvSpPr>
            <p:spPr bwMode="auto">
              <a:xfrm>
                <a:off x="499" y="86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EE7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17465" name="AutoShape 69"/>
              <p:cNvSpPr>
                <a:spLocks noChangeArrowheads="1"/>
              </p:cNvSpPr>
              <p:nvPr/>
            </p:nvSpPr>
            <p:spPr bwMode="auto">
              <a:xfrm>
                <a:off x="545" y="908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8065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17466" name="AutoShape 70"/>
              <p:cNvSpPr>
                <a:spLocks noChangeArrowheads="1"/>
              </p:cNvSpPr>
              <p:nvPr/>
            </p:nvSpPr>
            <p:spPr bwMode="auto">
              <a:xfrm>
                <a:off x="635" y="95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008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200">
                    <a:solidFill>
                      <a:prstClr val="white"/>
                    </a:solidFill>
                  </a:rPr>
                  <a:t>National</a:t>
                </a:r>
              </a:p>
            </p:txBody>
          </p:sp>
        </p:grpSp>
        <p:grpSp>
          <p:nvGrpSpPr>
            <p:cNvPr id="17452" name="Group 71"/>
            <p:cNvGrpSpPr>
              <a:grpSpLocks/>
            </p:cNvGrpSpPr>
            <p:nvPr/>
          </p:nvGrpSpPr>
          <p:grpSpPr bwMode="auto">
            <a:xfrm>
              <a:off x="469900" y="3529627"/>
              <a:ext cx="1150938" cy="646112"/>
              <a:chOff x="454" y="817"/>
              <a:chExt cx="725" cy="407"/>
            </a:xfrm>
          </p:grpSpPr>
          <p:sp>
            <p:nvSpPr>
              <p:cNvPr id="17459" name="AutoShape 72"/>
              <p:cNvSpPr>
                <a:spLocks noChangeArrowheads="1"/>
              </p:cNvSpPr>
              <p:nvPr/>
            </p:nvSpPr>
            <p:spPr bwMode="auto">
              <a:xfrm>
                <a:off x="454" y="817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D10037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17460" name="AutoShape 73"/>
              <p:cNvSpPr>
                <a:spLocks noChangeArrowheads="1"/>
              </p:cNvSpPr>
              <p:nvPr/>
            </p:nvSpPr>
            <p:spPr bwMode="auto">
              <a:xfrm>
                <a:off x="499" y="86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EE7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17461" name="AutoShape 74"/>
              <p:cNvSpPr>
                <a:spLocks noChangeArrowheads="1"/>
              </p:cNvSpPr>
              <p:nvPr/>
            </p:nvSpPr>
            <p:spPr bwMode="auto">
              <a:xfrm>
                <a:off x="545" y="908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8065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17462" name="AutoShape 75"/>
              <p:cNvSpPr>
                <a:spLocks noChangeArrowheads="1"/>
              </p:cNvSpPr>
              <p:nvPr/>
            </p:nvSpPr>
            <p:spPr bwMode="auto">
              <a:xfrm>
                <a:off x="635" y="95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008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200">
                    <a:solidFill>
                      <a:prstClr val="white"/>
                    </a:solidFill>
                  </a:rPr>
                  <a:t>Regional</a:t>
                </a:r>
              </a:p>
            </p:txBody>
          </p:sp>
        </p:grpSp>
        <p:sp>
          <p:nvSpPr>
            <p:cNvPr id="17453" name="AutoShape 78"/>
            <p:cNvSpPr>
              <a:spLocks noChangeArrowheads="1"/>
            </p:cNvSpPr>
            <p:nvPr/>
          </p:nvSpPr>
          <p:spPr bwMode="auto">
            <a:xfrm>
              <a:off x="4357688" y="4609127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400">
                  <a:solidFill>
                    <a:prstClr val="white"/>
                  </a:solidFill>
                </a:rPr>
                <a:t>Professional</a:t>
              </a:r>
            </a:p>
          </p:txBody>
        </p:sp>
        <p:cxnSp>
          <p:nvCxnSpPr>
            <p:cNvPr id="17454" name="AutoShape 79"/>
            <p:cNvCxnSpPr>
              <a:cxnSpLocks noChangeShapeType="1"/>
              <a:stCxn id="17445" idx="4"/>
              <a:endCxn id="17472" idx="1"/>
            </p:cNvCxnSpPr>
            <p:nvPr/>
          </p:nvCxnSpPr>
          <p:spPr bwMode="auto">
            <a:xfrm>
              <a:off x="3795713" y="3564552"/>
              <a:ext cx="547687" cy="252412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7455" name="AutoShape 80"/>
            <p:cNvCxnSpPr>
              <a:cxnSpLocks noChangeShapeType="1"/>
              <a:stCxn id="17445" idx="4"/>
              <a:endCxn id="17441" idx="1"/>
            </p:cNvCxnSpPr>
            <p:nvPr/>
          </p:nvCxnSpPr>
          <p:spPr bwMode="auto">
            <a:xfrm flipV="1">
              <a:off x="3795713" y="1872277"/>
              <a:ext cx="547687" cy="1692275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7456" name="AutoShape 81"/>
            <p:cNvCxnSpPr>
              <a:cxnSpLocks noChangeShapeType="1"/>
              <a:stCxn id="17445" idx="4"/>
              <a:endCxn id="17453" idx="1"/>
            </p:cNvCxnSpPr>
            <p:nvPr/>
          </p:nvCxnSpPr>
          <p:spPr bwMode="auto">
            <a:xfrm>
              <a:off x="3795713" y="3564552"/>
              <a:ext cx="547687" cy="1260475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7457" name="AutoShape 98"/>
            <p:cNvSpPr>
              <a:spLocks noChangeArrowheads="1"/>
            </p:cNvSpPr>
            <p:nvPr/>
          </p:nvSpPr>
          <p:spPr bwMode="auto">
            <a:xfrm>
              <a:off x="4357688" y="2664439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400">
                  <a:solidFill>
                    <a:prstClr val="white"/>
                  </a:solidFill>
                </a:rPr>
                <a:t>Notification</a:t>
              </a:r>
            </a:p>
          </p:txBody>
        </p:sp>
        <p:cxnSp>
          <p:nvCxnSpPr>
            <p:cNvPr id="17458" name="AutoShape 99"/>
            <p:cNvCxnSpPr>
              <a:cxnSpLocks noChangeShapeType="1"/>
              <a:stCxn id="17445" idx="4"/>
              <a:endCxn id="17457" idx="1"/>
            </p:cNvCxnSpPr>
            <p:nvPr/>
          </p:nvCxnSpPr>
          <p:spPr bwMode="auto">
            <a:xfrm flipV="1">
              <a:off x="3795713" y="2880339"/>
              <a:ext cx="547687" cy="684213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103" name="Group 102"/>
          <p:cNvGrpSpPr>
            <a:grpSpLocks/>
          </p:cNvGrpSpPr>
          <p:nvPr/>
        </p:nvGrpSpPr>
        <p:grpSpPr bwMode="auto">
          <a:xfrm>
            <a:off x="6565900" y="1050925"/>
            <a:ext cx="2447925" cy="4208463"/>
            <a:chOff x="6566198" y="1258708"/>
            <a:chExt cx="2447925" cy="4208462"/>
          </a:xfrm>
        </p:grpSpPr>
        <p:pic>
          <p:nvPicPr>
            <p:cNvPr id="17421" name="Picture 18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7429798" y="2303283"/>
              <a:ext cx="360362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2" name="Picture 1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790160" y="2198508"/>
              <a:ext cx="288925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3" name="Picture 7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85335" y="1330145"/>
              <a:ext cx="50482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4" name="Picture 86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7286923" y="327483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5" name="Picture 8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0660" y="3201808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6" name="Picture 9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66198" y="4748033"/>
              <a:ext cx="719137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7" name="Picture 9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0660" y="1258708"/>
              <a:ext cx="576263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8" name="Picture 93"/>
            <p:cNvPicPr>
              <a:picLocks noChangeAspect="1" noChangeArrowheads="1"/>
            </p:cNvPicPr>
            <p:nvPr/>
          </p:nvPicPr>
          <p:blipFill>
            <a:blip r:embed="rId10">
              <a:grayscl/>
            </a:blip>
            <a:srcRect/>
            <a:stretch>
              <a:fillRect/>
            </a:stretch>
          </p:blipFill>
          <p:spPr bwMode="auto">
            <a:xfrm>
              <a:off x="6710660" y="403048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9" name="Picture 94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85335" y="478613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0" name="Picture 97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13898" y="2050870"/>
              <a:ext cx="357187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1" name="Picture 100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429798" y="2485845"/>
              <a:ext cx="576262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2" name="Picture 101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6637635" y="2342970"/>
              <a:ext cx="623888" cy="62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33" name="Text Box 103"/>
            <p:cNvSpPr txBox="1">
              <a:spLocks noChangeArrowheads="1"/>
            </p:cNvSpPr>
            <p:nvPr/>
          </p:nvSpPr>
          <p:spPr bwMode="auto">
            <a:xfrm>
              <a:off x="8036223" y="146984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private</a:t>
              </a:r>
            </a:p>
          </p:txBody>
        </p:sp>
        <p:sp>
          <p:nvSpPr>
            <p:cNvPr id="17434" name="Text Box 104"/>
            <p:cNvSpPr txBox="1">
              <a:spLocks noChangeArrowheads="1"/>
            </p:cNvSpPr>
            <p:nvPr/>
          </p:nvSpPr>
          <p:spPr bwMode="auto">
            <a:xfrm>
              <a:off x="8077498" y="2411233"/>
              <a:ext cx="9366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emergency</a:t>
              </a:r>
            </a:p>
          </p:txBody>
        </p:sp>
        <p:sp>
          <p:nvSpPr>
            <p:cNvPr id="17435" name="Text Box 105"/>
            <p:cNvSpPr txBox="1">
              <a:spLocks noChangeArrowheads="1"/>
            </p:cNvSpPr>
            <p:nvPr/>
          </p:nvSpPr>
          <p:spPr bwMode="auto">
            <a:xfrm>
              <a:off x="8077498" y="341929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business</a:t>
              </a:r>
            </a:p>
          </p:txBody>
        </p:sp>
        <p:sp>
          <p:nvSpPr>
            <p:cNvPr id="17436" name="Text Box 106"/>
            <p:cNvSpPr txBox="1">
              <a:spLocks noChangeArrowheads="1"/>
            </p:cNvSpPr>
            <p:nvPr/>
          </p:nvSpPr>
          <p:spPr bwMode="auto">
            <a:xfrm>
              <a:off x="8077498" y="428289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university</a:t>
              </a:r>
            </a:p>
          </p:txBody>
        </p:sp>
        <p:sp>
          <p:nvSpPr>
            <p:cNvPr id="17437" name="Text Box 107"/>
            <p:cNvSpPr txBox="1">
              <a:spLocks noChangeArrowheads="1"/>
            </p:cNvSpPr>
            <p:nvPr/>
          </p:nvSpPr>
          <p:spPr bwMode="auto">
            <a:xfrm>
              <a:off x="7934623" y="5075058"/>
              <a:ext cx="10795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engineering</a:t>
              </a:r>
            </a:p>
          </p:txBody>
        </p:sp>
        <p:pic>
          <p:nvPicPr>
            <p:cNvPr id="17438" name="Picture 110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358360" y="4066995"/>
              <a:ext cx="649288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414" name="Picture 3"/>
          <p:cNvPicPr>
            <a:picLocks noChangeAspect="1"/>
          </p:cNvPicPr>
          <p:nvPr/>
        </p:nvPicPr>
        <p:blipFill>
          <a:blip r:embed="rId16"/>
          <a:srcRect t="21886" b="59525"/>
          <a:stretch>
            <a:fillRect/>
          </a:stretch>
        </p:blipFill>
        <p:spPr bwMode="auto">
          <a:xfrm>
            <a:off x="0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7325" y="5391150"/>
            <a:ext cx="8712200" cy="1374775"/>
            <a:chOff x="187325" y="5391150"/>
            <a:chExt cx="8712201" cy="1374776"/>
          </a:xfrm>
        </p:grpSpPr>
        <p:sp>
          <p:nvSpPr>
            <p:cNvPr id="17416" name="Text Box 10"/>
            <p:cNvSpPr txBox="1">
              <a:spLocks noChangeArrowheads="1"/>
            </p:cNvSpPr>
            <p:nvPr/>
          </p:nvSpPr>
          <p:spPr bwMode="auto">
            <a:xfrm>
              <a:off x="1974850" y="5484813"/>
              <a:ext cx="2112963" cy="128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mediation</a:t>
              </a:r>
            </a:p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validation</a:t>
              </a:r>
            </a:p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Information products</a:t>
              </a:r>
            </a:p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TimeSeries WareHouse</a:t>
              </a:r>
            </a:p>
            <a:p>
              <a:pPr algn="ctr" defTabSz="914400">
                <a:spcBef>
                  <a:spcPct val="50000"/>
                </a:spcBef>
              </a:pPr>
              <a:endParaRPr lang="de-DE" sz="1200">
                <a:solidFill>
                  <a:prstClr val="black"/>
                </a:solidFill>
              </a:endParaRPr>
            </a:p>
          </p:txBody>
        </p:sp>
        <p:sp>
          <p:nvSpPr>
            <p:cNvPr id="17417" name="Text Box 52"/>
            <p:cNvSpPr txBox="1">
              <a:spLocks noChangeArrowheads="1"/>
            </p:cNvSpPr>
            <p:nvPr/>
          </p:nvSpPr>
          <p:spPr bwMode="auto">
            <a:xfrm>
              <a:off x="187325" y="5492750"/>
              <a:ext cx="16557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providing</a:t>
              </a:r>
            </a:p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consuming</a:t>
              </a:r>
            </a:p>
          </p:txBody>
        </p:sp>
        <p:sp>
          <p:nvSpPr>
            <p:cNvPr id="17418" name="Text Box 53"/>
            <p:cNvSpPr txBox="1">
              <a:spLocks noChangeArrowheads="1"/>
            </p:cNvSpPr>
            <p:nvPr/>
          </p:nvSpPr>
          <p:spPr bwMode="auto">
            <a:xfrm>
              <a:off x="4148138" y="5484813"/>
              <a:ext cx="1655763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&amp; Information</a:t>
              </a:r>
              <a:br>
                <a:rPr lang="de-DE" sz="1200">
                  <a:solidFill>
                    <a:prstClr val="black"/>
                  </a:solidFill>
                </a:rPr>
              </a:br>
              <a:r>
                <a:rPr lang="de-DE" sz="1200">
                  <a:solidFill>
                    <a:prstClr val="black"/>
                  </a:solidFill>
                </a:rPr>
                <a:t>dissemination</a:t>
              </a:r>
            </a:p>
          </p:txBody>
        </p:sp>
        <p:sp>
          <p:nvSpPr>
            <p:cNvPr id="17419" name="Text Box 102"/>
            <p:cNvSpPr txBox="1">
              <a:spLocks noChangeArrowheads="1"/>
            </p:cNvSpPr>
            <p:nvPr/>
          </p:nvSpPr>
          <p:spPr bwMode="auto">
            <a:xfrm>
              <a:off x="6235700" y="5462588"/>
              <a:ext cx="1655763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&amp; Information</a:t>
              </a:r>
              <a:br>
                <a:rPr lang="de-DE" sz="1200">
                  <a:solidFill>
                    <a:prstClr val="black"/>
                  </a:solidFill>
                </a:rPr>
              </a:br>
              <a:r>
                <a:rPr lang="de-DE" sz="1200">
                  <a:solidFill>
                    <a:prstClr val="black"/>
                  </a:solidFill>
                </a:rPr>
                <a:t>consumption</a:t>
              </a:r>
            </a:p>
          </p:txBody>
        </p:sp>
        <p:sp>
          <p:nvSpPr>
            <p:cNvPr id="17420" name="Line 109"/>
            <p:cNvSpPr>
              <a:spLocks noChangeShapeType="1"/>
            </p:cNvSpPr>
            <p:nvPr/>
          </p:nvSpPr>
          <p:spPr bwMode="auto">
            <a:xfrm>
              <a:off x="258763" y="5391150"/>
              <a:ext cx="86407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226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3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de-DE">
              <a:solidFill>
                <a:prstClr val="black"/>
              </a:solidFill>
            </a:endParaRPr>
          </a:p>
        </p:txBody>
      </p:sp>
      <p:grpSp>
        <p:nvGrpSpPr>
          <p:cNvPr id="18434" name="Group 66"/>
          <p:cNvGrpSpPr>
            <a:grpSpLocks/>
          </p:cNvGrpSpPr>
          <p:nvPr/>
        </p:nvGrpSpPr>
        <p:grpSpPr bwMode="auto">
          <a:xfrm>
            <a:off x="473075" y="1431925"/>
            <a:ext cx="5327650" cy="3598863"/>
            <a:chOff x="508359" y="1397086"/>
            <a:chExt cx="5327650" cy="3598863"/>
          </a:xfrm>
        </p:grpSpPr>
        <p:cxnSp>
          <p:nvCxnSpPr>
            <p:cNvPr id="18464" name="AutoShape 3"/>
            <p:cNvCxnSpPr>
              <a:cxnSpLocks noChangeShapeType="1"/>
              <a:endCxn id="18470" idx="2"/>
            </p:cNvCxnSpPr>
            <p:nvPr/>
          </p:nvCxnSpPr>
          <p:spPr bwMode="auto">
            <a:xfrm>
              <a:off x="1673584" y="2044786"/>
              <a:ext cx="763588" cy="1260475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508359" y="4349836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18466" name="AutoShape 6"/>
            <p:cNvSpPr>
              <a:spLocks noChangeArrowheads="1"/>
            </p:cNvSpPr>
            <p:nvPr/>
          </p:nvSpPr>
          <p:spPr bwMode="auto">
            <a:xfrm>
              <a:off x="4396147" y="1397086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400">
                  <a:solidFill>
                    <a:prstClr val="white"/>
                  </a:solidFill>
                </a:rPr>
                <a:t>Public</a:t>
              </a:r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579797" y="442127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652822" y="449429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18469" name="AutoShape 11"/>
            <p:cNvSpPr>
              <a:spLocks noChangeArrowheads="1"/>
            </p:cNvSpPr>
            <p:nvPr/>
          </p:nvSpPr>
          <p:spPr bwMode="auto">
            <a:xfrm>
              <a:off x="795697" y="456414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900">
                  <a:solidFill>
                    <a:prstClr val="white"/>
                  </a:solidFill>
                </a:rPr>
                <a:t>City of Austin</a:t>
              </a:r>
            </a:p>
          </p:txBody>
        </p:sp>
        <p:sp>
          <p:nvSpPr>
            <p:cNvPr id="18470" name="AutoShape 12"/>
            <p:cNvSpPr>
              <a:spLocks noChangeArrowheads="1"/>
            </p:cNvSpPr>
            <p:nvPr/>
          </p:nvSpPr>
          <p:spPr bwMode="auto">
            <a:xfrm>
              <a:off x="2451459" y="2836949"/>
              <a:ext cx="1368425" cy="935037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400">
                  <a:solidFill>
                    <a:prstClr val="white"/>
                  </a:solidFill>
                </a:rPr>
                <a:t>KISTERS </a:t>
              </a:r>
            </a:p>
            <a:p>
              <a:pPr algn="ctr" defTabSz="914400"/>
              <a:r>
                <a:rPr lang="de-DE" sz="1400">
                  <a:solidFill>
                    <a:prstClr val="white"/>
                  </a:solidFill>
                </a:rPr>
                <a:t>TimeSeries HUB</a:t>
              </a:r>
            </a:p>
          </p:txBody>
        </p:sp>
        <p:cxnSp>
          <p:nvCxnSpPr>
            <p:cNvPr id="18471" name="AutoShape 13"/>
            <p:cNvCxnSpPr>
              <a:cxnSpLocks noChangeShapeType="1"/>
              <a:stCxn id="18479" idx="4"/>
              <a:endCxn id="18470" idx="2"/>
            </p:cNvCxnSpPr>
            <p:nvPr/>
          </p:nvCxnSpPr>
          <p:spPr bwMode="auto">
            <a:xfrm>
              <a:off x="1673584" y="2981411"/>
              <a:ext cx="763588" cy="323850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8472" name="AutoShape 14"/>
            <p:cNvCxnSpPr>
              <a:cxnSpLocks noChangeShapeType="1"/>
              <a:stCxn id="18483" idx="4"/>
              <a:endCxn id="18470" idx="2"/>
            </p:cNvCxnSpPr>
            <p:nvPr/>
          </p:nvCxnSpPr>
          <p:spPr bwMode="auto">
            <a:xfrm flipV="1">
              <a:off x="1673584" y="3305261"/>
              <a:ext cx="763588" cy="612775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8473" name="AutoShape 15"/>
            <p:cNvCxnSpPr>
              <a:cxnSpLocks noChangeShapeType="1"/>
              <a:stCxn id="18469" idx="4"/>
              <a:endCxn id="18470" idx="2"/>
            </p:cNvCxnSpPr>
            <p:nvPr/>
          </p:nvCxnSpPr>
          <p:spPr bwMode="auto">
            <a:xfrm flipV="1">
              <a:off x="1673584" y="3305261"/>
              <a:ext cx="763588" cy="1474788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grpSp>
          <p:nvGrpSpPr>
            <p:cNvPr id="18474" name="Group 18"/>
            <p:cNvGrpSpPr>
              <a:grpSpLocks/>
            </p:cNvGrpSpPr>
            <p:nvPr/>
          </p:nvGrpSpPr>
          <p:grpSpPr bwMode="auto">
            <a:xfrm>
              <a:off x="4323122" y="3268749"/>
              <a:ext cx="1512887" cy="647700"/>
              <a:chOff x="2812" y="1588"/>
              <a:chExt cx="953" cy="408"/>
            </a:xfrm>
          </p:grpSpPr>
          <p:sp>
            <p:nvSpPr>
              <p:cNvPr id="18491" name="AutoShape 19"/>
              <p:cNvSpPr>
                <a:spLocks noChangeArrowheads="1"/>
              </p:cNvSpPr>
              <p:nvPr/>
            </p:nvSpPr>
            <p:spPr bwMode="auto">
              <a:xfrm>
                <a:off x="2812" y="1588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008065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Services</a:t>
                </a:r>
              </a:p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OGC, CUAHSI,…</a:t>
                </a:r>
              </a:p>
            </p:txBody>
          </p:sp>
          <p:sp>
            <p:nvSpPr>
              <p:cNvPr id="18492" name="AutoShape 20"/>
              <p:cNvSpPr>
                <a:spLocks noChangeArrowheads="1"/>
              </p:cNvSpPr>
              <p:nvPr/>
            </p:nvSpPr>
            <p:spPr bwMode="auto">
              <a:xfrm>
                <a:off x="2858" y="1634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AD007C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Services</a:t>
                </a:r>
              </a:p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OGC, CUAHSI,…</a:t>
                </a:r>
              </a:p>
            </p:txBody>
          </p:sp>
          <p:sp>
            <p:nvSpPr>
              <p:cNvPr id="18493" name="AutoShape 21"/>
              <p:cNvSpPr>
                <a:spLocks noChangeArrowheads="1"/>
              </p:cNvSpPr>
              <p:nvPr/>
            </p:nvSpPr>
            <p:spPr bwMode="auto">
              <a:xfrm>
                <a:off x="2903" y="1679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79B530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Services</a:t>
                </a:r>
              </a:p>
              <a:p>
                <a:pPr algn="ctr" defTabSz="914400"/>
                <a:r>
                  <a:rPr lang="de-DE" sz="1000" b="1">
                    <a:solidFill>
                      <a:prstClr val="black"/>
                    </a:solidFill>
                  </a:rPr>
                  <a:t>OGC, CUAHSI,…</a:t>
                </a:r>
              </a:p>
            </p:txBody>
          </p:sp>
          <p:sp>
            <p:nvSpPr>
              <p:cNvPr id="18494" name="AutoShape 22"/>
              <p:cNvSpPr>
                <a:spLocks noChangeArrowheads="1"/>
              </p:cNvSpPr>
              <p:nvPr/>
            </p:nvSpPr>
            <p:spPr bwMode="auto">
              <a:xfrm>
                <a:off x="2948" y="1724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/>
                <a:r>
                  <a:rPr lang="de-DE" sz="1400">
                    <a:solidFill>
                      <a:prstClr val="white"/>
                    </a:solidFill>
                  </a:rPr>
                  <a:t>Services</a:t>
                </a:r>
              </a:p>
              <a:p>
                <a:pPr algn="ctr" defTabSz="914400"/>
                <a:r>
                  <a:rPr lang="de-DE" sz="900">
                    <a:solidFill>
                      <a:prstClr val="white"/>
                    </a:solidFill>
                  </a:rPr>
                  <a:t>OGC, CUAHSI,…</a:t>
                </a:r>
              </a:p>
            </p:txBody>
          </p:sp>
        </p:grpSp>
        <p:grpSp>
          <p:nvGrpSpPr>
            <p:cNvPr id="19" name="Group 23"/>
            <p:cNvGrpSpPr>
              <a:grpSpLocks/>
            </p:cNvGrpSpPr>
            <p:nvPr/>
          </p:nvGrpSpPr>
          <p:grpSpPr bwMode="auto">
            <a:xfrm>
              <a:off x="508359" y="1614574"/>
              <a:ext cx="1150938" cy="646112"/>
              <a:chOff x="454" y="817"/>
              <a:chExt cx="725" cy="407"/>
            </a:xfrm>
            <a:solidFill>
              <a:schemeClr val="bg1">
                <a:lumMod val="50000"/>
              </a:schemeClr>
            </a:solidFill>
          </p:grpSpPr>
          <p:sp>
            <p:nvSpPr>
              <p:cNvPr id="20" name="AutoShape 24"/>
              <p:cNvSpPr>
                <a:spLocks noChangeArrowheads="1"/>
              </p:cNvSpPr>
              <p:nvPr/>
            </p:nvSpPr>
            <p:spPr bwMode="auto">
              <a:xfrm>
                <a:off x="454" y="817"/>
                <a:ext cx="544" cy="272"/>
              </a:xfrm>
              <a:prstGeom prst="can">
                <a:avLst>
                  <a:gd name="adj" fmla="val 25000"/>
                </a:avLst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 wrap="none" lIns="0" tIns="0" rIns="0" bIns="0" anchor="ctr"/>
              <a:lstStyle/>
              <a:p>
                <a:pPr algn="ctr" defTabSz="914400">
                  <a:defRPr/>
                </a:pPr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21" name="AutoShape 25"/>
              <p:cNvSpPr>
                <a:spLocks noChangeArrowheads="1"/>
              </p:cNvSpPr>
              <p:nvPr/>
            </p:nvSpPr>
            <p:spPr bwMode="auto">
              <a:xfrm>
                <a:off x="499" y="862"/>
                <a:ext cx="544" cy="272"/>
              </a:xfrm>
              <a:prstGeom prst="can">
                <a:avLst>
                  <a:gd name="adj" fmla="val 25000"/>
                </a:avLst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 wrap="none" lIns="0" tIns="0" rIns="0" bIns="0" anchor="ctr"/>
              <a:lstStyle/>
              <a:p>
                <a:pPr algn="ctr" defTabSz="914400">
                  <a:defRPr/>
                </a:pPr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22" name="AutoShape 26"/>
              <p:cNvSpPr>
                <a:spLocks noChangeArrowheads="1"/>
              </p:cNvSpPr>
              <p:nvPr/>
            </p:nvSpPr>
            <p:spPr bwMode="auto">
              <a:xfrm>
                <a:off x="545" y="908"/>
                <a:ext cx="544" cy="272"/>
              </a:xfrm>
              <a:prstGeom prst="can">
                <a:avLst>
                  <a:gd name="adj" fmla="val 25000"/>
                </a:avLst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 wrap="none" lIns="0" tIns="0" rIns="0" bIns="0" anchor="ctr"/>
              <a:lstStyle/>
              <a:p>
                <a:pPr algn="ctr" defTabSz="914400">
                  <a:defRPr/>
                </a:pPr>
                <a:r>
                  <a:rPr lang="de-DE" sz="1000" b="1">
                    <a:solidFill>
                      <a:prstClr val="black"/>
                    </a:solidFill>
                  </a:rPr>
                  <a:t>Local</a:t>
                </a:r>
              </a:p>
            </p:txBody>
          </p:sp>
          <p:sp>
            <p:nvSpPr>
              <p:cNvPr id="23" name="AutoShape 27"/>
              <p:cNvSpPr>
                <a:spLocks noChangeArrowheads="1"/>
              </p:cNvSpPr>
              <p:nvPr/>
            </p:nvSpPr>
            <p:spPr bwMode="auto">
              <a:xfrm>
                <a:off x="635" y="952"/>
                <a:ext cx="544" cy="272"/>
              </a:xfrm>
              <a:prstGeom prst="can">
                <a:avLst>
                  <a:gd name="adj" fmla="val 25000"/>
                </a:avLst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 wrap="none" lIns="0" tIns="0" rIns="0" bIns="0" anchor="ctr"/>
              <a:lstStyle/>
              <a:p>
                <a:pPr algn="ctr" defTabSz="914400">
                  <a:defRPr/>
                </a:pPr>
                <a:r>
                  <a:rPr lang="de-DE" sz="1200" dirty="0">
                    <a:solidFill>
                      <a:prstClr val="white"/>
                    </a:solidFill>
                  </a:rPr>
                  <a:t>Global</a:t>
                </a:r>
              </a:p>
            </p:txBody>
          </p:sp>
        </p:grpSp>
        <p:sp>
          <p:nvSpPr>
            <p:cNvPr id="24" name="AutoShape 29"/>
            <p:cNvSpPr>
              <a:spLocks noChangeArrowheads="1"/>
            </p:cNvSpPr>
            <p:nvPr/>
          </p:nvSpPr>
          <p:spPr bwMode="auto">
            <a:xfrm>
              <a:off x="508359" y="255119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579797" y="2622636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26" name="AutoShape 31"/>
            <p:cNvSpPr>
              <a:spLocks noChangeArrowheads="1"/>
            </p:cNvSpPr>
            <p:nvPr/>
          </p:nvSpPr>
          <p:spPr bwMode="auto">
            <a:xfrm>
              <a:off x="652822" y="2695661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18479" name="AutoShape 32"/>
            <p:cNvSpPr>
              <a:spLocks noChangeArrowheads="1"/>
            </p:cNvSpPr>
            <p:nvPr/>
          </p:nvSpPr>
          <p:spPr bwMode="auto">
            <a:xfrm>
              <a:off x="795697" y="2765511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white"/>
                  </a:solidFill>
                </a:rPr>
                <a:t>USGS</a:t>
              </a:r>
            </a:p>
          </p:txBody>
        </p:sp>
        <p:sp>
          <p:nvSpPr>
            <p:cNvPr id="28" name="AutoShape 34"/>
            <p:cNvSpPr>
              <a:spLocks noChangeArrowheads="1"/>
            </p:cNvSpPr>
            <p:nvPr/>
          </p:nvSpPr>
          <p:spPr bwMode="auto">
            <a:xfrm>
              <a:off x="508359" y="348782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29" name="AutoShape 35"/>
            <p:cNvSpPr>
              <a:spLocks noChangeArrowheads="1"/>
            </p:cNvSpPr>
            <p:nvPr/>
          </p:nvSpPr>
          <p:spPr bwMode="auto">
            <a:xfrm>
              <a:off x="579797" y="3559261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30" name="AutoShape 36"/>
            <p:cNvSpPr>
              <a:spLocks noChangeArrowheads="1"/>
            </p:cNvSpPr>
            <p:nvPr/>
          </p:nvSpPr>
          <p:spPr bwMode="auto">
            <a:xfrm>
              <a:off x="652822" y="3632286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000" b="1">
                  <a:solidFill>
                    <a:prstClr val="black"/>
                  </a:solidFill>
                </a:rPr>
                <a:t>Local</a:t>
              </a:r>
            </a:p>
          </p:txBody>
        </p:sp>
        <p:sp>
          <p:nvSpPr>
            <p:cNvPr id="18483" name="AutoShape 37"/>
            <p:cNvSpPr>
              <a:spLocks noChangeArrowheads="1"/>
            </p:cNvSpPr>
            <p:nvPr/>
          </p:nvSpPr>
          <p:spPr bwMode="auto">
            <a:xfrm>
              <a:off x="795697" y="3702136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14400"/>
              <a:r>
                <a:rPr lang="de-DE" sz="1200">
                  <a:solidFill>
                    <a:prstClr val="white"/>
                  </a:solidFill>
                </a:rPr>
                <a:t>LCRA</a:t>
              </a:r>
            </a:p>
          </p:txBody>
        </p:sp>
        <p:sp>
          <p:nvSpPr>
            <p:cNvPr id="32" name="AutoShape 39"/>
            <p:cNvSpPr>
              <a:spLocks noChangeArrowheads="1"/>
            </p:cNvSpPr>
            <p:nvPr/>
          </p:nvSpPr>
          <p:spPr bwMode="auto">
            <a:xfrm>
              <a:off x="4396147" y="4349836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50000"/>
              </a:schemeClr>
            </a:solid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400" dirty="0">
                  <a:solidFill>
                    <a:prstClr val="white"/>
                  </a:solidFill>
                </a:rPr>
                <a:t>Professional</a:t>
              </a:r>
            </a:p>
          </p:txBody>
        </p:sp>
        <p:cxnSp>
          <p:nvCxnSpPr>
            <p:cNvPr id="18485" name="AutoShape 40"/>
            <p:cNvCxnSpPr>
              <a:cxnSpLocks noChangeShapeType="1"/>
              <a:stCxn id="18470" idx="4"/>
              <a:endCxn id="18492" idx="1"/>
            </p:cNvCxnSpPr>
            <p:nvPr/>
          </p:nvCxnSpPr>
          <p:spPr bwMode="auto">
            <a:xfrm>
              <a:off x="3834172" y="3305261"/>
              <a:ext cx="547687" cy="252413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8486" name="AutoShape 41"/>
            <p:cNvCxnSpPr>
              <a:cxnSpLocks noChangeShapeType="1"/>
              <a:stCxn id="18470" idx="4"/>
              <a:endCxn id="18466" idx="1"/>
            </p:cNvCxnSpPr>
            <p:nvPr/>
          </p:nvCxnSpPr>
          <p:spPr bwMode="auto">
            <a:xfrm flipV="1">
              <a:off x="3834172" y="1612986"/>
              <a:ext cx="547687" cy="1692275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8487" name="AutoShape 42"/>
            <p:cNvCxnSpPr>
              <a:cxnSpLocks noChangeShapeType="1"/>
              <a:stCxn id="18470" idx="4"/>
              <a:endCxn id="32" idx="1"/>
            </p:cNvCxnSpPr>
            <p:nvPr/>
          </p:nvCxnSpPr>
          <p:spPr bwMode="auto">
            <a:xfrm>
              <a:off x="3834172" y="3305261"/>
              <a:ext cx="547687" cy="1260475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6" name="AutoShape 50"/>
            <p:cNvSpPr>
              <a:spLocks noChangeArrowheads="1"/>
            </p:cNvSpPr>
            <p:nvPr/>
          </p:nvSpPr>
          <p:spPr bwMode="auto">
            <a:xfrm>
              <a:off x="4396147" y="2405149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50000"/>
              </a:schemeClr>
            </a:solid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de-DE" sz="1400" dirty="0">
                  <a:solidFill>
                    <a:prstClr val="white"/>
                  </a:solidFill>
                </a:rPr>
                <a:t>Notification</a:t>
              </a:r>
            </a:p>
          </p:txBody>
        </p:sp>
        <p:cxnSp>
          <p:nvCxnSpPr>
            <p:cNvPr id="18489" name="AutoShape 51"/>
            <p:cNvCxnSpPr>
              <a:cxnSpLocks noChangeShapeType="1"/>
              <a:stCxn id="18470" idx="4"/>
              <a:endCxn id="36" idx="1"/>
            </p:cNvCxnSpPr>
            <p:nvPr/>
          </p:nvCxnSpPr>
          <p:spPr bwMode="auto">
            <a:xfrm flipV="1">
              <a:off x="3834172" y="2621049"/>
              <a:ext cx="547687" cy="684212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8490" name="Text Box 60"/>
            <p:cNvSpPr txBox="1">
              <a:spLocks noChangeArrowheads="1"/>
            </p:cNvSpPr>
            <p:nvPr/>
          </p:nvSpPr>
          <p:spPr bwMode="auto">
            <a:xfrm>
              <a:off x="2306997" y="3873586"/>
              <a:ext cx="1655762" cy="54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Moving totals</a:t>
              </a:r>
              <a:br>
                <a:rPr lang="de-DE" sz="1200">
                  <a:solidFill>
                    <a:prstClr val="black"/>
                  </a:solidFill>
                </a:rPr>
              </a:br>
              <a:r>
                <a:rPr lang="de-DE" sz="1200">
                  <a:solidFill>
                    <a:prstClr val="black"/>
                  </a:solidFill>
                </a:rPr>
                <a:t>Rate of Change</a:t>
              </a:r>
              <a:br>
                <a:rPr lang="de-DE" sz="1200">
                  <a:solidFill>
                    <a:prstClr val="black"/>
                  </a:solidFill>
                </a:rPr>
              </a:br>
              <a:r>
                <a:rPr lang="de-DE" sz="1200">
                  <a:solidFill>
                    <a:prstClr val="black"/>
                  </a:solidFill>
                </a:rPr>
                <a:t>Percentage Normal</a:t>
              </a:r>
            </a:p>
          </p:txBody>
        </p:sp>
      </p:grpSp>
      <p:pic>
        <p:nvPicPr>
          <p:cNvPr id="18435" name="Picture 38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7" name="TextBox 40"/>
          <p:cNvSpPr txBox="1">
            <a:spLocks noChangeArrowheads="1"/>
          </p:cNvSpPr>
          <p:nvPr/>
        </p:nvSpPr>
        <p:spPr bwMode="auto">
          <a:xfrm>
            <a:off x="620713" y="611188"/>
            <a:ext cx="56435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3200" dirty="0">
                <a:solidFill>
                  <a:srgbClr val="007AC2"/>
                </a:solidFill>
              </a:rPr>
              <a:t>Central Texas Implementation</a:t>
            </a:r>
          </a:p>
        </p:txBody>
      </p:sp>
      <p:grpSp>
        <p:nvGrpSpPr>
          <p:cNvPr id="18438" name="Group 41"/>
          <p:cNvGrpSpPr>
            <a:grpSpLocks/>
          </p:cNvGrpSpPr>
          <p:nvPr/>
        </p:nvGrpSpPr>
        <p:grpSpPr bwMode="auto">
          <a:xfrm>
            <a:off x="6565900" y="1050925"/>
            <a:ext cx="2447925" cy="4208463"/>
            <a:chOff x="6566198" y="1258708"/>
            <a:chExt cx="2447925" cy="4208462"/>
          </a:xfrm>
        </p:grpSpPr>
        <p:pic>
          <p:nvPicPr>
            <p:cNvPr id="18446" name="Picture 18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7429798" y="2303283"/>
              <a:ext cx="360362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9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790160" y="2198508"/>
              <a:ext cx="288925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7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85335" y="1330145"/>
              <a:ext cx="50482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86"/>
            <p:cNvPicPr>
              <a:picLocks noChangeAspect="1" noChangeArrowheads="1"/>
            </p:cNvPicPr>
            <p:nvPr/>
          </p:nvPicPr>
          <p:blipFill>
            <a:blip r:embed="rId7">
              <a:grayscl/>
            </a:blip>
            <a:srcRect/>
            <a:stretch>
              <a:fillRect/>
            </a:stretch>
          </p:blipFill>
          <p:spPr bwMode="auto">
            <a:xfrm>
              <a:off x="7286923" y="327483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0" name="Picture 8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0660" y="3201808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1" name="Picture 9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66198" y="4748033"/>
              <a:ext cx="719137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Picture 9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0660" y="1258708"/>
              <a:ext cx="576263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3" name="Picture 93"/>
            <p:cNvPicPr>
              <a:picLocks noChangeAspect="1" noChangeArrowheads="1"/>
            </p:cNvPicPr>
            <p:nvPr/>
          </p:nvPicPr>
          <p:blipFill>
            <a:blip r:embed="rId11">
              <a:grayscl/>
            </a:blip>
            <a:srcRect/>
            <a:stretch>
              <a:fillRect/>
            </a:stretch>
          </p:blipFill>
          <p:spPr bwMode="auto">
            <a:xfrm>
              <a:off x="6710660" y="403048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4" name="Picture 94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85335" y="478613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5" name="Picture 97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13898" y="2050870"/>
              <a:ext cx="357187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6" name="Picture 100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429798" y="2485845"/>
              <a:ext cx="576262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7" name="Picture 101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6637635" y="2342970"/>
              <a:ext cx="623888" cy="62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8" name="Text Box 103"/>
            <p:cNvSpPr txBox="1">
              <a:spLocks noChangeArrowheads="1"/>
            </p:cNvSpPr>
            <p:nvPr/>
          </p:nvSpPr>
          <p:spPr bwMode="auto">
            <a:xfrm>
              <a:off x="8036223" y="146984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private</a:t>
              </a:r>
            </a:p>
          </p:txBody>
        </p:sp>
        <p:sp>
          <p:nvSpPr>
            <p:cNvPr id="18459" name="Text Box 104"/>
            <p:cNvSpPr txBox="1">
              <a:spLocks noChangeArrowheads="1"/>
            </p:cNvSpPr>
            <p:nvPr/>
          </p:nvSpPr>
          <p:spPr bwMode="auto">
            <a:xfrm>
              <a:off x="8077498" y="2411233"/>
              <a:ext cx="9366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emergency</a:t>
              </a:r>
            </a:p>
          </p:txBody>
        </p:sp>
        <p:sp>
          <p:nvSpPr>
            <p:cNvPr id="18460" name="Text Box 105"/>
            <p:cNvSpPr txBox="1">
              <a:spLocks noChangeArrowheads="1"/>
            </p:cNvSpPr>
            <p:nvPr/>
          </p:nvSpPr>
          <p:spPr bwMode="auto">
            <a:xfrm>
              <a:off x="8077498" y="341929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business</a:t>
              </a:r>
            </a:p>
          </p:txBody>
        </p:sp>
        <p:sp>
          <p:nvSpPr>
            <p:cNvPr id="18461" name="Text Box 106"/>
            <p:cNvSpPr txBox="1">
              <a:spLocks noChangeArrowheads="1"/>
            </p:cNvSpPr>
            <p:nvPr/>
          </p:nvSpPr>
          <p:spPr bwMode="auto">
            <a:xfrm>
              <a:off x="8077498" y="428289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university</a:t>
              </a:r>
            </a:p>
          </p:txBody>
        </p:sp>
        <p:sp>
          <p:nvSpPr>
            <p:cNvPr id="18462" name="Text Box 107"/>
            <p:cNvSpPr txBox="1">
              <a:spLocks noChangeArrowheads="1"/>
            </p:cNvSpPr>
            <p:nvPr/>
          </p:nvSpPr>
          <p:spPr bwMode="auto">
            <a:xfrm>
              <a:off x="7934623" y="5075058"/>
              <a:ext cx="10795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engineering</a:t>
              </a:r>
            </a:p>
          </p:txBody>
        </p:sp>
        <p:pic>
          <p:nvPicPr>
            <p:cNvPr id="18463" name="Picture 110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358360" y="4066995"/>
              <a:ext cx="649288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39" name="Group 62"/>
          <p:cNvGrpSpPr>
            <a:grpSpLocks/>
          </p:cNvGrpSpPr>
          <p:nvPr/>
        </p:nvGrpSpPr>
        <p:grpSpPr bwMode="auto">
          <a:xfrm>
            <a:off x="0" y="5391150"/>
            <a:ext cx="9144000" cy="1466850"/>
            <a:chOff x="0" y="3396"/>
            <a:chExt cx="5760" cy="924"/>
          </a:xfrm>
        </p:grpSpPr>
        <p:pic>
          <p:nvPicPr>
            <p:cNvPr id="18440" name="Picture 3"/>
            <p:cNvPicPr>
              <a:picLocks noChangeAspect="1"/>
            </p:cNvPicPr>
            <p:nvPr/>
          </p:nvPicPr>
          <p:blipFill>
            <a:blip r:embed="rId2"/>
            <a:srcRect t="21886" b="59525"/>
            <a:stretch>
              <a:fillRect/>
            </a:stretch>
          </p:blipFill>
          <p:spPr bwMode="auto">
            <a:xfrm>
              <a:off x="0" y="3603"/>
              <a:ext cx="5760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1" name="Text Box 10"/>
            <p:cNvSpPr txBox="1">
              <a:spLocks noChangeArrowheads="1"/>
            </p:cNvSpPr>
            <p:nvPr/>
          </p:nvSpPr>
          <p:spPr bwMode="auto">
            <a:xfrm>
              <a:off x="1244" y="3455"/>
              <a:ext cx="1331" cy="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mediation</a:t>
              </a:r>
            </a:p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validation</a:t>
              </a:r>
            </a:p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Information products</a:t>
              </a:r>
            </a:p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TimeSeries WareHouse</a:t>
              </a:r>
            </a:p>
            <a:p>
              <a:pPr algn="ctr" defTabSz="914400">
                <a:spcBef>
                  <a:spcPct val="50000"/>
                </a:spcBef>
              </a:pPr>
              <a:endParaRPr lang="de-DE" sz="1200">
                <a:solidFill>
                  <a:prstClr val="black"/>
                </a:solidFill>
              </a:endParaRPr>
            </a:p>
          </p:txBody>
        </p:sp>
        <p:sp>
          <p:nvSpPr>
            <p:cNvPr id="18442" name="Text Box 52"/>
            <p:cNvSpPr txBox="1">
              <a:spLocks noChangeArrowheads="1"/>
            </p:cNvSpPr>
            <p:nvPr/>
          </p:nvSpPr>
          <p:spPr bwMode="auto">
            <a:xfrm>
              <a:off x="118" y="3460"/>
              <a:ext cx="10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providing</a:t>
              </a:r>
            </a:p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consuming</a:t>
              </a:r>
            </a:p>
          </p:txBody>
        </p:sp>
        <p:sp>
          <p:nvSpPr>
            <p:cNvPr id="18443" name="Text Box 53"/>
            <p:cNvSpPr txBox="1">
              <a:spLocks noChangeArrowheads="1"/>
            </p:cNvSpPr>
            <p:nvPr/>
          </p:nvSpPr>
          <p:spPr bwMode="auto">
            <a:xfrm>
              <a:off x="2613" y="3455"/>
              <a:ext cx="104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&amp; Information</a:t>
              </a:r>
              <a:br>
                <a:rPr lang="de-DE" sz="1200">
                  <a:solidFill>
                    <a:prstClr val="black"/>
                  </a:solidFill>
                </a:rPr>
              </a:br>
              <a:r>
                <a:rPr lang="de-DE" sz="1200">
                  <a:solidFill>
                    <a:prstClr val="black"/>
                  </a:solidFill>
                </a:rPr>
                <a:t>dissemination</a:t>
              </a:r>
            </a:p>
          </p:txBody>
        </p:sp>
        <p:sp>
          <p:nvSpPr>
            <p:cNvPr id="18444" name="Text Box 102"/>
            <p:cNvSpPr txBox="1">
              <a:spLocks noChangeArrowheads="1"/>
            </p:cNvSpPr>
            <p:nvPr/>
          </p:nvSpPr>
          <p:spPr bwMode="auto">
            <a:xfrm>
              <a:off x="3928" y="3441"/>
              <a:ext cx="104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de-DE" sz="1200">
                  <a:solidFill>
                    <a:prstClr val="black"/>
                  </a:solidFill>
                </a:rPr>
                <a:t>Data &amp; Information</a:t>
              </a:r>
              <a:br>
                <a:rPr lang="de-DE" sz="1200">
                  <a:solidFill>
                    <a:prstClr val="black"/>
                  </a:solidFill>
                </a:rPr>
              </a:br>
              <a:r>
                <a:rPr lang="de-DE" sz="1200">
                  <a:solidFill>
                    <a:prstClr val="black"/>
                  </a:solidFill>
                </a:rPr>
                <a:t>consumption</a:t>
              </a:r>
            </a:p>
          </p:txBody>
        </p:sp>
        <p:sp>
          <p:nvSpPr>
            <p:cNvPr id="18445" name="Line 109"/>
            <p:cNvSpPr>
              <a:spLocks noChangeShapeType="1"/>
            </p:cNvSpPr>
            <p:nvPr/>
          </p:nvSpPr>
          <p:spPr bwMode="auto">
            <a:xfrm>
              <a:off x="163" y="3396"/>
              <a:ext cx="54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914400"/>
              <a:endParaRPr lang="de-DE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719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953814" cy="484631"/>
          </a:xfrm>
        </p:spPr>
        <p:txBody>
          <a:bodyPr/>
          <a:lstStyle/>
          <a:p>
            <a:r>
              <a:rPr lang="en-US" dirty="0"/>
              <a:t>Central Texas “Hub”</a:t>
            </a:r>
            <a:br>
              <a:rPr lang="en-US" dirty="0"/>
            </a:br>
            <a:r>
              <a:rPr lang="en-US" sz="1800" dirty="0"/>
              <a:t>Synthesis of Water Observations Networks into Thematic Maps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35" y="1672004"/>
            <a:ext cx="6921732" cy="4500196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22071" y="6226010"/>
            <a:ext cx="5710796" cy="40330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r"/>
            <a:r>
              <a:rPr sz="1400" b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Precipitation map for storm of 20 March 2012 at my home</a:t>
            </a:r>
            <a:endParaRPr sz="1400" b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4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Flow Maps and Charts in the Hub</a:t>
            </a:r>
            <a:br>
              <a:rPr lang="en-US" sz="2800" dirty="0" smtClean="0"/>
            </a:br>
            <a:r>
              <a:rPr lang="en-US" sz="1800" dirty="0" smtClean="0"/>
              <a:t>Colorado River at Austin, Texas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0" y="1664208"/>
            <a:ext cx="6868401" cy="4507992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22071" y="6226010"/>
            <a:ext cx="5710796" cy="40330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r"/>
            <a:r>
              <a:rPr sz="1400" b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Real-time information from a “network of networks”</a:t>
            </a:r>
            <a:endParaRPr sz="1400" b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8810" y="65195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  <a:hlinkClick r:id="rId3"/>
              </a:rPr>
              <a:t>http://CentralTexasHub.Org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775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1515026"/>
            <a:ext cx="9144000" cy="54585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26262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" name="Picture 11" descr="Fotolia_27342521_150dp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 r="49696"/>
          <a:stretch/>
        </p:blipFill>
        <p:spPr>
          <a:xfrm>
            <a:off x="4572000" y="2057400"/>
            <a:ext cx="2283911" cy="4800600"/>
          </a:xfrm>
          <a:prstGeom prst="rect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0" name="Picture 9" descr="Fotolia_15049970_150dp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2" t="27381" r="6300" b="8883"/>
          <a:stretch/>
        </p:blipFill>
        <p:spPr>
          <a:xfrm>
            <a:off x="0" y="2060880"/>
            <a:ext cx="2283911" cy="4797119"/>
          </a:xfrm>
          <a:prstGeom prst="rect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051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t="12111" r="41300" b="3220"/>
          <a:stretch/>
        </p:blipFill>
        <p:spPr bwMode="auto">
          <a:xfrm>
            <a:off x="2286000" y="2060881"/>
            <a:ext cx="2283912" cy="4797119"/>
          </a:xfrm>
          <a:prstGeom prst="rect">
            <a:avLst/>
          </a:prstGeom>
          <a:noFill/>
          <a:ln w="38100" cmpd="sng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-1" y="1634305"/>
            <a:ext cx="2278953" cy="38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>
                    <a:lumMod val="85000"/>
                  </a:schemeClr>
                </a:solidFill>
                <a:latin typeface="+mn-lt"/>
              </a:rPr>
              <a:t>Too much water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water problems to be solved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286000" y="1634305"/>
            <a:ext cx="2278953" cy="38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>
                    <a:lumMod val="85000"/>
                  </a:schemeClr>
                </a:solidFill>
                <a:latin typeface="+mn-lt"/>
              </a:rPr>
              <a:t>Not enough water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572000" y="1634305"/>
            <a:ext cx="2278953" cy="38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>
                    <a:lumMod val="85000"/>
                  </a:schemeClr>
                </a:solidFill>
                <a:latin typeface="+mn-lt"/>
              </a:rPr>
              <a:t>Dirty water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858000" y="1634305"/>
            <a:ext cx="2278953" cy="38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Environmental 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Issues</a:t>
            </a:r>
          </a:p>
        </p:txBody>
      </p:sp>
      <p:pic>
        <p:nvPicPr>
          <p:cNvPr id="11" name="Picture 10" descr="Fotolia_4489357_150dpi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 t="16027" r="43719"/>
          <a:stretch/>
        </p:blipFill>
        <p:spPr>
          <a:xfrm>
            <a:off x="6862874" y="2060881"/>
            <a:ext cx="2281126" cy="4797118"/>
          </a:xfrm>
          <a:prstGeom prst="rect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6236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23142" y="1405169"/>
            <a:ext cx="5297715" cy="4524683"/>
          </a:xfrm>
          <a:prstGeom prst="rect">
            <a:avLst/>
          </a:prstGeom>
          <a:solidFill>
            <a:srgbClr val="B9E0F7">
              <a:alpha val="49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0" y="-1"/>
            <a:ext cx="9144000" cy="1406817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2191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969000"/>
            <a:ext cx="9144000" cy="889000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2069" y="454152"/>
            <a:ext cx="4276397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00" dirty="0"/>
              <a:t>World Water </a:t>
            </a:r>
            <a:r>
              <a:rPr lang="en-US" sz="3400" b="0" dirty="0" smtClean="0"/>
              <a:t>Online</a:t>
            </a:r>
            <a:br>
              <a:rPr lang="en-US" sz="3400" b="0" dirty="0" smtClean="0"/>
            </a:br>
            <a:r>
              <a:rPr lang="en-US" sz="1800" b="0" dirty="0" smtClean="0"/>
              <a:t>Hydrology on the web</a:t>
            </a:r>
            <a:endParaRPr lang="en-US" sz="1800" b="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392" y="4469814"/>
            <a:ext cx="1720971" cy="1010436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95625" y="5446231"/>
            <a:ext cx="153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0021" y="4247015"/>
            <a:ext cx="95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Models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777415" y="3034284"/>
            <a:ext cx="1582924" cy="1307469"/>
          </a:xfrm>
          <a:prstGeom prst="triangle">
            <a:avLst/>
          </a:prstGeom>
          <a:gradFill flip="none" rotWithShape="1">
            <a:gsLst>
              <a:gs pos="0">
                <a:srgbClr val="0070C0">
                  <a:lumMod val="82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Global to Local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2815022" y="4653713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 flipH="1">
            <a:off x="5794352" y="4627418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 flipV="1">
            <a:off x="2816442" y="2366295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 flipV="1">
            <a:off x="5770676" y="2340001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9373" y="2670380"/>
            <a:ext cx="1339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Watersheds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8051" y="4204020"/>
            <a:ext cx="73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Maps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18" y="1601020"/>
            <a:ext cx="1282068" cy="1113113"/>
          </a:xfrm>
          <a:prstGeom prst="rect">
            <a:avLst/>
          </a:prstGeom>
          <a:ln w="6350">
            <a:solidFill>
              <a:srgbClr val="096BC9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3" y="3172071"/>
            <a:ext cx="1352533" cy="1061989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8823" y="6090334"/>
            <a:ext cx="729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/>
            <a:r>
              <a:rPr lang="en-US" dirty="0">
                <a:solidFill>
                  <a:prstClr val="black"/>
                </a:solidFill>
              </a:rPr>
              <a:t>A combination of proven industry technologies and open standards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0536"/>
            <a:ext cx="1425087" cy="106505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3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68451" y="1564489"/>
            <a:ext cx="6007100" cy="4316224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" name="Mississippi_20080301_2008053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38" t="15683" r="10870" b="10863"/>
          <a:stretch/>
        </p:blipFill>
        <p:spPr>
          <a:xfrm>
            <a:off x="1748353" y="1702695"/>
            <a:ext cx="5647273" cy="409396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 the Mississippi River Basin</a:t>
            </a:r>
            <a:br>
              <a:rPr lang="en-US" dirty="0" smtClean="0"/>
            </a:br>
            <a:r>
              <a:rPr lang="en-US" sz="1800" dirty="0" smtClean="0"/>
              <a:t>March to May 2008</a:t>
            </a:r>
            <a:endParaRPr lang="en-US" sz="1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74380" y="5988433"/>
            <a:ext cx="2114942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662506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517525" indent="-517525"/>
            <a:r>
              <a:rPr sz="1800" dirty="0" smtClean="0">
                <a:solidFill>
                  <a:srgbClr val="DFF0FA"/>
                </a:solidFill>
              </a:rPr>
              <a:t>River maps  . . .</a:t>
            </a:r>
          </a:p>
          <a:p>
            <a:pPr marL="517525" indent="-517525" algn="r"/>
            <a:r>
              <a:rPr sz="1800" dirty="0">
                <a:solidFill>
                  <a:srgbClr val="DFF0FA"/>
                </a:solidFill>
              </a:rPr>
              <a:t>. . . </a:t>
            </a:r>
            <a:r>
              <a:rPr sz="1800" dirty="0" smtClean="0">
                <a:solidFill>
                  <a:srgbClr val="DFF0FA"/>
                </a:solidFill>
              </a:rPr>
              <a:t>River models</a:t>
            </a:r>
            <a:endParaRPr sz="1800" dirty="0">
              <a:solidFill>
                <a:srgbClr val="DFF0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17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128" name="Rectangle 127"/>
          <p:cNvSpPr/>
          <p:nvPr/>
        </p:nvSpPr>
        <p:spPr bwMode="auto">
          <a:xfrm flipH="1" flipV="1">
            <a:off x="0" y="1313521"/>
            <a:ext cx="9144000" cy="5544478"/>
          </a:xfrm>
          <a:prstGeom prst="rect">
            <a:avLst/>
          </a:prstGeom>
          <a:gradFill flip="none" rotWithShape="1">
            <a:gsLst>
              <a:gs pos="0">
                <a:srgbClr val="5AC3FA">
                  <a:alpha val="0"/>
                </a:srgbClr>
              </a:gs>
              <a:gs pos="55000">
                <a:schemeClr val="accent4">
                  <a:alpha val="50000"/>
                </a:schemeClr>
              </a:gs>
              <a:gs pos="100000">
                <a:srgbClr val="00B9F2">
                  <a:alpha val="35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Geospatial </a:t>
            </a:r>
            <a:r>
              <a:rPr lang="en-US" sz="2800" dirty="0" smtClean="0"/>
              <a:t>Technology Is </a:t>
            </a:r>
            <a:br>
              <a:rPr lang="en-US" sz="2800" dirty="0" smtClean="0"/>
            </a:br>
            <a:r>
              <a:rPr lang="en-US" sz="2800" dirty="0" smtClean="0"/>
              <a:t>Improving </a:t>
            </a:r>
            <a:r>
              <a:rPr lang="en-US" sz="2800" dirty="0"/>
              <a:t>O</a:t>
            </a:r>
            <a:r>
              <a:rPr lang="en-US" sz="2800" dirty="0" smtClean="0"/>
              <a:t>ur World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 bwMode="ltGray">
          <a:xfrm flipH="1">
            <a:off x="900114" y="5627929"/>
            <a:ext cx="2789246" cy="0"/>
          </a:xfrm>
          <a:prstGeom prst="line">
            <a:avLst/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12700" cap="flat" cmpd="sng" algn="ctr">
            <a:gradFill flip="none" rotWithShape="1">
              <a:gsLst>
                <a:gs pos="16000">
                  <a:schemeClr val="accent3"/>
                </a:gs>
                <a:gs pos="0">
                  <a:srgbClr val="FFFFFF">
                    <a:alpha val="0"/>
                  </a:srgbClr>
                </a:gs>
                <a:gs pos="100000">
                  <a:srgbClr val="5AC3FA">
                    <a:alpha val="0"/>
                  </a:srgbClr>
                </a:gs>
                <a:gs pos="75000">
                  <a:schemeClr val="accent3"/>
                </a:gs>
              </a:gsLst>
              <a:lin ang="108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ltGray">
          <a:xfrm flipH="1">
            <a:off x="900115" y="4607402"/>
            <a:ext cx="4072723" cy="0"/>
          </a:xfrm>
          <a:prstGeom prst="line">
            <a:avLst/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12700" cap="flat" cmpd="sng" algn="ctr">
            <a:gradFill flip="none" rotWithShape="1">
              <a:gsLst>
                <a:gs pos="16000">
                  <a:schemeClr val="accent3"/>
                </a:gs>
                <a:gs pos="0">
                  <a:srgbClr val="FFFFFF">
                    <a:alpha val="0"/>
                  </a:srgbClr>
                </a:gs>
                <a:gs pos="100000">
                  <a:srgbClr val="5AC3FA">
                    <a:alpha val="0"/>
                  </a:srgbClr>
                </a:gs>
                <a:gs pos="75000">
                  <a:schemeClr val="accent3"/>
                </a:gs>
              </a:gsLst>
              <a:lin ang="108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ltGray">
          <a:xfrm flipH="1">
            <a:off x="900113" y="3586877"/>
            <a:ext cx="5200266" cy="0"/>
          </a:xfrm>
          <a:prstGeom prst="line">
            <a:avLst/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12700" cap="flat" cmpd="sng" algn="ctr">
            <a:gradFill flip="none" rotWithShape="1">
              <a:gsLst>
                <a:gs pos="16000">
                  <a:schemeClr val="accent3"/>
                </a:gs>
                <a:gs pos="0">
                  <a:srgbClr val="FFFFFF">
                    <a:alpha val="0"/>
                  </a:srgbClr>
                </a:gs>
                <a:gs pos="100000">
                  <a:srgbClr val="5AC3FA">
                    <a:alpha val="0"/>
                  </a:srgbClr>
                </a:gs>
                <a:gs pos="75000">
                  <a:schemeClr val="accent3"/>
                </a:gs>
              </a:gsLst>
              <a:lin ang="108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ltGray">
          <a:xfrm flipH="1">
            <a:off x="900114" y="2566352"/>
            <a:ext cx="5692071" cy="0"/>
          </a:xfrm>
          <a:prstGeom prst="line">
            <a:avLst/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12700" cap="flat" cmpd="sng" algn="ctr">
            <a:gradFill flip="none" rotWithShape="1">
              <a:gsLst>
                <a:gs pos="16000">
                  <a:schemeClr val="accent3"/>
                </a:gs>
                <a:gs pos="0">
                  <a:srgbClr val="FFFFFF">
                    <a:alpha val="0"/>
                  </a:srgbClr>
                </a:gs>
                <a:gs pos="100000">
                  <a:srgbClr val="5AC3FA">
                    <a:alpha val="0"/>
                  </a:srgbClr>
                </a:gs>
                <a:gs pos="75000">
                  <a:schemeClr val="accent3"/>
                </a:gs>
              </a:gsLst>
              <a:lin ang="108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ight Arrow 13"/>
          <p:cNvSpPr/>
          <p:nvPr/>
        </p:nvSpPr>
        <p:spPr bwMode="auto">
          <a:xfrm rot="16200000">
            <a:off x="-863186" y="3898969"/>
            <a:ext cx="4105044" cy="235268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100000">
                <a:schemeClr val="accent2"/>
              </a:gs>
              <a:gs pos="10000">
                <a:schemeClr val="accent2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gradFill flip="none" rotWithShape="1">
              <a:gsLst>
                <a:gs pos="100000">
                  <a:schemeClr val="accent3"/>
                </a:gs>
                <a:gs pos="7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dist="25400" dir="6840000">
              <a:srgbClr val="000000">
                <a:alpha val="20000"/>
              </a:srgbClr>
            </a:outerShdw>
          </a:effectLst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1446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19632813" flipH="1">
            <a:off x="1807943" y="3663384"/>
            <a:ext cx="5388122" cy="1528267"/>
          </a:xfrm>
          <a:custGeom>
            <a:avLst/>
            <a:gdLst>
              <a:gd name="connsiteX0" fmla="*/ 305315 w 1750346"/>
              <a:gd name="connsiteY0" fmla="*/ 534434 h 1068532"/>
              <a:gd name="connsiteX1" fmla="*/ 1652319 w 1750346"/>
              <a:gd name="connsiteY1" fmla="*/ 8483 h 1068532"/>
              <a:gd name="connsiteX2" fmla="*/ 1472718 w 1750346"/>
              <a:gd name="connsiteY2" fmla="*/ 983416 h 1068532"/>
              <a:gd name="connsiteX3" fmla="*/ 87229 w 1750346"/>
              <a:gd name="connsiteY3" fmla="*/ 970588 h 1068532"/>
              <a:gd name="connsiteX4" fmla="*/ 305315 w 1750346"/>
              <a:gd name="connsiteY4" fmla="*/ 534434 h 1068532"/>
              <a:gd name="connsiteX0" fmla="*/ 248804 w 1790279"/>
              <a:gd name="connsiteY0" fmla="*/ 546642 h 1068510"/>
              <a:gd name="connsiteX1" fmla="*/ 1685608 w 1790279"/>
              <a:gd name="connsiteY1" fmla="*/ 7863 h 1068510"/>
              <a:gd name="connsiteX2" fmla="*/ 1506007 w 1790279"/>
              <a:gd name="connsiteY2" fmla="*/ 982796 h 1068510"/>
              <a:gd name="connsiteX3" fmla="*/ 120518 w 1790279"/>
              <a:gd name="connsiteY3" fmla="*/ 969968 h 1068510"/>
              <a:gd name="connsiteX4" fmla="*/ 248804 w 1790279"/>
              <a:gd name="connsiteY4" fmla="*/ 546642 h 1068510"/>
              <a:gd name="connsiteX0" fmla="*/ 490245 w 2031720"/>
              <a:gd name="connsiteY0" fmla="*/ 545779 h 1067647"/>
              <a:gd name="connsiteX1" fmla="*/ 1927049 w 2031720"/>
              <a:gd name="connsiteY1" fmla="*/ 7000 h 1067647"/>
              <a:gd name="connsiteX2" fmla="*/ 1747448 w 2031720"/>
              <a:gd name="connsiteY2" fmla="*/ 981933 h 1067647"/>
              <a:gd name="connsiteX3" fmla="*/ 361959 w 2031720"/>
              <a:gd name="connsiteY3" fmla="*/ 969105 h 1067647"/>
              <a:gd name="connsiteX4" fmla="*/ 490245 w 2031720"/>
              <a:gd name="connsiteY4" fmla="*/ 545779 h 1067647"/>
              <a:gd name="connsiteX0" fmla="*/ 582950 w 1862650"/>
              <a:gd name="connsiteY0" fmla="*/ 509005 h 1071181"/>
              <a:gd name="connsiteX1" fmla="*/ 1776010 w 1862650"/>
              <a:gd name="connsiteY1" fmla="*/ 8710 h 1071181"/>
              <a:gd name="connsiteX2" fmla="*/ 1596409 w 1862650"/>
              <a:gd name="connsiteY2" fmla="*/ 983643 h 1071181"/>
              <a:gd name="connsiteX3" fmla="*/ 210920 w 1862650"/>
              <a:gd name="connsiteY3" fmla="*/ 970815 h 1071181"/>
              <a:gd name="connsiteX4" fmla="*/ 582950 w 1862650"/>
              <a:gd name="connsiteY4" fmla="*/ 509005 h 1071181"/>
              <a:gd name="connsiteX0" fmla="*/ 454484 w 1734184"/>
              <a:gd name="connsiteY0" fmla="*/ 507644 h 1069820"/>
              <a:gd name="connsiteX1" fmla="*/ 1647544 w 1734184"/>
              <a:gd name="connsiteY1" fmla="*/ 7349 h 1069820"/>
              <a:gd name="connsiteX2" fmla="*/ 1467943 w 1734184"/>
              <a:gd name="connsiteY2" fmla="*/ 982282 h 1069820"/>
              <a:gd name="connsiteX3" fmla="*/ 82454 w 1734184"/>
              <a:gd name="connsiteY3" fmla="*/ 969454 h 1069820"/>
              <a:gd name="connsiteX4" fmla="*/ 454484 w 1734184"/>
              <a:gd name="connsiteY4" fmla="*/ 507644 h 1069820"/>
              <a:gd name="connsiteX0" fmla="*/ 400345 w 1680045"/>
              <a:gd name="connsiteY0" fmla="*/ 509806 h 1045599"/>
              <a:gd name="connsiteX1" fmla="*/ 1593405 w 1680045"/>
              <a:gd name="connsiteY1" fmla="*/ 9511 h 1045599"/>
              <a:gd name="connsiteX2" fmla="*/ 1413804 w 1680045"/>
              <a:gd name="connsiteY2" fmla="*/ 984444 h 1045599"/>
              <a:gd name="connsiteX3" fmla="*/ 53972 w 1680045"/>
              <a:gd name="connsiteY3" fmla="*/ 868991 h 1045599"/>
              <a:gd name="connsiteX4" fmla="*/ 400345 w 1680045"/>
              <a:gd name="connsiteY4" fmla="*/ 509806 h 1045599"/>
              <a:gd name="connsiteX0" fmla="*/ 402937 w 1697284"/>
              <a:gd name="connsiteY0" fmla="*/ 506509 h 961294"/>
              <a:gd name="connsiteX1" fmla="*/ 1595997 w 1697284"/>
              <a:gd name="connsiteY1" fmla="*/ 6214 h 961294"/>
              <a:gd name="connsiteX2" fmla="*/ 1454882 w 1697284"/>
              <a:gd name="connsiteY2" fmla="*/ 878522 h 961294"/>
              <a:gd name="connsiteX3" fmla="*/ 56564 w 1697284"/>
              <a:gd name="connsiteY3" fmla="*/ 865694 h 961294"/>
              <a:gd name="connsiteX4" fmla="*/ 402937 w 1697284"/>
              <a:gd name="connsiteY4" fmla="*/ 506509 h 961294"/>
              <a:gd name="connsiteX0" fmla="*/ 402937 w 1657538"/>
              <a:gd name="connsiteY0" fmla="*/ 506509 h 961294"/>
              <a:gd name="connsiteX1" fmla="*/ 1595997 w 1657538"/>
              <a:gd name="connsiteY1" fmla="*/ 6214 h 961294"/>
              <a:gd name="connsiteX2" fmla="*/ 1454882 w 1657538"/>
              <a:gd name="connsiteY2" fmla="*/ 878522 h 961294"/>
              <a:gd name="connsiteX3" fmla="*/ 56564 w 1657538"/>
              <a:gd name="connsiteY3" fmla="*/ 865694 h 961294"/>
              <a:gd name="connsiteX4" fmla="*/ 402937 w 1657538"/>
              <a:gd name="connsiteY4" fmla="*/ 506509 h 961294"/>
              <a:gd name="connsiteX0" fmla="*/ 411662 w 1705150"/>
              <a:gd name="connsiteY0" fmla="*/ 506134 h 951831"/>
              <a:gd name="connsiteX1" fmla="*/ 1604722 w 1705150"/>
              <a:gd name="connsiteY1" fmla="*/ 5839 h 951831"/>
              <a:gd name="connsiteX2" fmla="*/ 1591893 w 1705150"/>
              <a:gd name="connsiteY2" fmla="*/ 865319 h 951831"/>
              <a:gd name="connsiteX3" fmla="*/ 65289 w 1705150"/>
              <a:gd name="connsiteY3" fmla="*/ 865319 h 951831"/>
              <a:gd name="connsiteX4" fmla="*/ 411662 w 1705150"/>
              <a:gd name="connsiteY4" fmla="*/ 506134 h 951831"/>
              <a:gd name="connsiteX0" fmla="*/ 413011 w 1753316"/>
              <a:gd name="connsiteY0" fmla="*/ 582389 h 1028086"/>
              <a:gd name="connsiteX1" fmla="*/ 1670214 w 1753316"/>
              <a:gd name="connsiteY1" fmla="*/ 5126 h 1028086"/>
              <a:gd name="connsiteX2" fmla="*/ 1593242 w 1753316"/>
              <a:gd name="connsiteY2" fmla="*/ 941574 h 1028086"/>
              <a:gd name="connsiteX3" fmla="*/ 66638 w 1753316"/>
              <a:gd name="connsiteY3" fmla="*/ 941574 h 1028086"/>
              <a:gd name="connsiteX4" fmla="*/ 413011 w 1753316"/>
              <a:gd name="connsiteY4" fmla="*/ 582389 h 1028086"/>
              <a:gd name="connsiteX0" fmla="*/ 920455 w 1654799"/>
              <a:gd name="connsiteY0" fmla="*/ 594777 h 1027033"/>
              <a:gd name="connsiteX1" fmla="*/ 1613199 w 1654799"/>
              <a:gd name="connsiteY1" fmla="*/ 4686 h 1027033"/>
              <a:gd name="connsiteX2" fmla="*/ 1536227 w 1654799"/>
              <a:gd name="connsiteY2" fmla="*/ 941134 h 1027033"/>
              <a:gd name="connsiteX3" fmla="*/ 9623 w 1654799"/>
              <a:gd name="connsiteY3" fmla="*/ 941134 h 1027033"/>
              <a:gd name="connsiteX4" fmla="*/ 920455 w 1654799"/>
              <a:gd name="connsiteY4" fmla="*/ 594777 h 1027033"/>
              <a:gd name="connsiteX0" fmla="*/ 922792 w 1657136"/>
              <a:gd name="connsiteY0" fmla="*/ 595260 h 1027516"/>
              <a:gd name="connsiteX1" fmla="*/ 1615536 w 1657136"/>
              <a:gd name="connsiteY1" fmla="*/ 5169 h 1027516"/>
              <a:gd name="connsiteX2" fmla="*/ 1538564 w 1657136"/>
              <a:gd name="connsiteY2" fmla="*/ 941617 h 1027516"/>
              <a:gd name="connsiteX3" fmla="*/ 11960 w 1657136"/>
              <a:gd name="connsiteY3" fmla="*/ 941617 h 1027516"/>
              <a:gd name="connsiteX4" fmla="*/ 922792 w 1657136"/>
              <a:gd name="connsiteY4" fmla="*/ 595260 h 1027516"/>
              <a:gd name="connsiteX0" fmla="*/ 367936 w 1832217"/>
              <a:gd name="connsiteY0" fmla="*/ 669873 h 1021591"/>
              <a:gd name="connsiteX1" fmla="*/ 1740596 w 1832217"/>
              <a:gd name="connsiteY1" fmla="*/ 2813 h 1021591"/>
              <a:gd name="connsiteX2" fmla="*/ 1663624 w 1832217"/>
              <a:gd name="connsiteY2" fmla="*/ 939261 h 1021591"/>
              <a:gd name="connsiteX3" fmla="*/ 137020 w 1832217"/>
              <a:gd name="connsiteY3" fmla="*/ 939261 h 1021591"/>
              <a:gd name="connsiteX4" fmla="*/ 367936 w 1832217"/>
              <a:gd name="connsiteY4" fmla="*/ 669873 h 1021591"/>
              <a:gd name="connsiteX0" fmla="*/ 367936 w 1832217"/>
              <a:gd name="connsiteY0" fmla="*/ 669873 h 1021591"/>
              <a:gd name="connsiteX1" fmla="*/ 1740596 w 1832217"/>
              <a:gd name="connsiteY1" fmla="*/ 2813 h 1021591"/>
              <a:gd name="connsiteX2" fmla="*/ 1663624 w 1832217"/>
              <a:gd name="connsiteY2" fmla="*/ 939261 h 1021591"/>
              <a:gd name="connsiteX3" fmla="*/ 137020 w 1832217"/>
              <a:gd name="connsiteY3" fmla="*/ 939261 h 1021591"/>
              <a:gd name="connsiteX4" fmla="*/ 367936 w 1832217"/>
              <a:gd name="connsiteY4" fmla="*/ 669873 h 1021591"/>
              <a:gd name="connsiteX0" fmla="*/ 292089 w 1756370"/>
              <a:gd name="connsiteY0" fmla="*/ 669873 h 1021591"/>
              <a:gd name="connsiteX1" fmla="*/ 1664749 w 1756370"/>
              <a:gd name="connsiteY1" fmla="*/ 2813 h 1021591"/>
              <a:gd name="connsiteX2" fmla="*/ 1587777 w 1756370"/>
              <a:gd name="connsiteY2" fmla="*/ 939261 h 1021591"/>
              <a:gd name="connsiteX3" fmla="*/ 61173 w 1756370"/>
              <a:gd name="connsiteY3" fmla="*/ 939261 h 1021591"/>
              <a:gd name="connsiteX4" fmla="*/ 292089 w 1756370"/>
              <a:gd name="connsiteY4" fmla="*/ 669873 h 1021591"/>
              <a:gd name="connsiteX0" fmla="*/ 239965 w 1773124"/>
              <a:gd name="connsiteY0" fmla="*/ 669873 h 1021591"/>
              <a:gd name="connsiteX1" fmla="*/ 1676768 w 1773124"/>
              <a:gd name="connsiteY1" fmla="*/ 2813 h 1021591"/>
              <a:gd name="connsiteX2" fmla="*/ 1599796 w 1773124"/>
              <a:gd name="connsiteY2" fmla="*/ 939261 h 1021591"/>
              <a:gd name="connsiteX3" fmla="*/ 73192 w 1773124"/>
              <a:gd name="connsiteY3" fmla="*/ 939261 h 1021591"/>
              <a:gd name="connsiteX4" fmla="*/ 239965 w 1773124"/>
              <a:gd name="connsiteY4" fmla="*/ 669873 h 1021591"/>
              <a:gd name="connsiteX0" fmla="*/ 239965 w 1773124"/>
              <a:gd name="connsiteY0" fmla="*/ 669873 h 1021591"/>
              <a:gd name="connsiteX1" fmla="*/ 1676768 w 1773124"/>
              <a:gd name="connsiteY1" fmla="*/ 2813 h 1021591"/>
              <a:gd name="connsiteX2" fmla="*/ 1599796 w 1773124"/>
              <a:gd name="connsiteY2" fmla="*/ 939261 h 1021591"/>
              <a:gd name="connsiteX3" fmla="*/ 73192 w 1773124"/>
              <a:gd name="connsiteY3" fmla="*/ 939261 h 1021591"/>
              <a:gd name="connsiteX4" fmla="*/ 239965 w 1773124"/>
              <a:gd name="connsiteY4" fmla="*/ 669873 h 1021591"/>
              <a:gd name="connsiteX0" fmla="*/ 167121 w 1700280"/>
              <a:gd name="connsiteY0" fmla="*/ 669873 h 1021591"/>
              <a:gd name="connsiteX1" fmla="*/ 1603924 w 1700280"/>
              <a:gd name="connsiteY1" fmla="*/ 2813 h 1021591"/>
              <a:gd name="connsiteX2" fmla="*/ 1526952 w 1700280"/>
              <a:gd name="connsiteY2" fmla="*/ 939261 h 1021591"/>
              <a:gd name="connsiteX3" fmla="*/ 348 w 1700280"/>
              <a:gd name="connsiteY3" fmla="*/ 939261 h 1021591"/>
              <a:gd name="connsiteX4" fmla="*/ 167121 w 1700280"/>
              <a:gd name="connsiteY4" fmla="*/ 669873 h 1021591"/>
              <a:gd name="connsiteX0" fmla="*/ 167121 w 1945189"/>
              <a:gd name="connsiteY0" fmla="*/ 782925 h 1134643"/>
              <a:gd name="connsiteX1" fmla="*/ 1603924 w 1945189"/>
              <a:gd name="connsiteY1" fmla="*/ 115865 h 1134643"/>
              <a:gd name="connsiteX2" fmla="*/ 1526952 w 1945189"/>
              <a:gd name="connsiteY2" fmla="*/ 1052313 h 1134643"/>
              <a:gd name="connsiteX3" fmla="*/ 348 w 1945189"/>
              <a:gd name="connsiteY3" fmla="*/ 1052313 h 1134643"/>
              <a:gd name="connsiteX4" fmla="*/ 167121 w 1945189"/>
              <a:gd name="connsiteY4" fmla="*/ 782925 h 1134643"/>
              <a:gd name="connsiteX0" fmla="*/ 167121 w 1945189"/>
              <a:gd name="connsiteY0" fmla="*/ 782925 h 1134643"/>
              <a:gd name="connsiteX1" fmla="*/ 1603924 w 1945189"/>
              <a:gd name="connsiteY1" fmla="*/ 115865 h 1134643"/>
              <a:gd name="connsiteX2" fmla="*/ 1526952 w 1945189"/>
              <a:gd name="connsiteY2" fmla="*/ 1052313 h 1134643"/>
              <a:gd name="connsiteX3" fmla="*/ 348 w 1945189"/>
              <a:gd name="connsiteY3" fmla="*/ 1052313 h 1134643"/>
              <a:gd name="connsiteX4" fmla="*/ 167121 w 1945189"/>
              <a:gd name="connsiteY4" fmla="*/ 782925 h 1134643"/>
              <a:gd name="connsiteX0" fmla="*/ 167121 w 1603924"/>
              <a:gd name="connsiteY0" fmla="*/ 667060 h 1018778"/>
              <a:gd name="connsiteX1" fmla="*/ 1603924 w 1603924"/>
              <a:gd name="connsiteY1" fmla="*/ 0 h 1018778"/>
              <a:gd name="connsiteX2" fmla="*/ 1526952 w 1603924"/>
              <a:gd name="connsiteY2" fmla="*/ 936448 h 1018778"/>
              <a:gd name="connsiteX3" fmla="*/ 348 w 1603924"/>
              <a:gd name="connsiteY3" fmla="*/ 936448 h 1018778"/>
              <a:gd name="connsiteX4" fmla="*/ 167121 w 1603924"/>
              <a:gd name="connsiteY4" fmla="*/ 667060 h 1018778"/>
              <a:gd name="connsiteX0" fmla="*/ 167121 w 1603924"/>
              <a:gd name="connsiteY0" fmla="*/ 667060 h 1018778"/>
              <a:gd name="connsiteX1" fmla="*/ 1603924 w 1603924"/>
              <a:gd name="connsiteY1" fmla="*/ 0 h 1018778"/>
              <a:gd name="connsiteX2" fmla="*/ 1526952 w 1603924"/>
              <a:gd name="connsiteY2" fmla="*/ 936448 h 1018778"/>
              <a:gd name="connsiteX3" fmla="*/ 348 w 1603924"/>
              <a:gd name="connsiteY3" fmla="*/ 936448 h 1018778"/>
              <a:gd name="connsiteX4" fmla="*/ 167121 w 1603924"/>
              <a:gd name="connsiteY4" fmla="*/ 667060 h 1018778"/>
              <a:gd name="connsiteX0" fmla="*/ 167121 w 1603924"/>
              <a:gd name="connsiteY0" fmla="*/ 667060 h 1018778"/>
              <a:gd name="connsiteX1" fmla="*/ 1603924 w 1603924"/>
              <a:gd name="connsiteY1" fmla="*/ 0 h 1018778"/>
              <a:gd name="connsiteX2" fmla="*/ 1526952 w 1603924"/>
              <a:gd name="connsiteY2" fmla="*/ 936448 h 1018778"/>
              <a:gd name="connsiteX3" fmla="*/ 348 w 1603924"/>
              <a:gd name="connsiteY3" fmla="*/ 936448 h 1018778"/>
              <a:gd name="connsiteX4" fmla="*/ 167121 w 1603924"/>
              <a:gd name="connsiteY4" fmla="*/ 667060 h 1018778"/>
              <a:gd name="connsiteX0" fmla="*/ 167121 w 1770696"/>
              <a:gd name="connsiteY0" fmla="*/ 859481 h 1211199"/>
              <a:gd name="connsiteX1" fmla="*/ 1770696 w 1770696"/>
              <a:gd name="connsiteY1" fmla="*/ 0 h 1211199"/>
              <a:gd name="connsiteX2" fmla="*/ 1526952 w 1770696"/>
              <a:gd name="connsiteY2" fmla="*/ 1128869 h 1211199"/>
              <a:gd name="connsiteX3" fmla="*/ 348 w 1770696"/>
              <a:gd name="connsiteY3" fmla="*/ 1128869 h 1211199"/>
              <a:gd name="connsiteX4" fmla="*/ 167121 w 1770696"/>
              <a:gd name="connsiteY4" fmla="*/ 859481 h 1211199"/>
              <a:gd name="connsiteX0" fmla="*/ 167121 w 1770818"/>
              <a:gd name="connsiteY0" fmla="*/ 859481 h 1258358"/>
              <a:gd name="connsiteX1" fmla="*/ 1770696 w 1770818"/>
              <a:gd name="connsiteY1" fmla="*/ 0 h 1258358"/>
              <a:gd name="connsiteX2" fmla="*/ 1732210 w 1770818"/>
              <a:gd name="connsiteY2" fmla="*/ 1193009 h 1258358"/>
              <a:gd name="connsiteX3" fmla="*/ 348 w 1770818"/>
              <a:gd name="connsiteY3" fmla="*/ 1128869 h 1258358"/>
              <a:gd name="connsiteX4" fmla="*/ 167121 w 1770818"/>
              <a:gd name="connsiteY4" fmla="*/ 859481 h 1258358"/>
              <a:gd name="connsiteX0" fmla="*/ 167121 w 1787800"/>
              <a:gd name="connsiteY0" fmla="*/ 859481 h 1135145"/>
              <a:gd name="connsiteX1" fmla="*/ 1770696 w 1787800"/>
              <a:gd name="connsiteY1" fmla="*/ 0 h 1135145"/>
              <a:gd name="connsiteX2" fmla="*/ 1757867 w 1787800"/>
              <a:gd name="connsiteY2" fmla="*/ 808168 h 1135145"/>
              <a:gd name="connsiteX3" fmla="*/ 348 w 1787800"/>
              <a:gd name="connsiteY3" fmla="*/ 1128869 h 1135145"/>
              <a:gd name="connsiteX4" fmla="*/ 167121 w 1787800"/>
              <a:gd name="connsiteY4" fmla="*/ 859481 h 1135145"/>
              <a:gd name="connsiteX0" fmla="*/ 167121 w 1787800"/>
              <a:gd name="connsiteY0" fmla="*/ 859481 h 1144226"/>
              <a:gd name="connsiteX1" fmla="*/ 1770696 w 1787800"/>
              <a:gd name="connsiteY1" fmla="*/ 0 h 1144226"/>
              <a:gd name="connsiteX2" fmla="*/ 1757867 w 1787800"/>
              <a:gd name="connsiteY2" fmla="*/ 808168 h 1144226"/>
              <a:gd name="connsiteX3" fmla="*/ 348 w 1787800"/>
              <a:gd name="connsiteY3" fmla="*/ 1128869 h 1144226"/>
              <a:gd name="connsiteX4" fmla="*/ 167121 w 1787800"/>
              <a:gd name="connsiteY4" fmla="*/ 859481 h 1144226"/>
              <a:gd name="connsiteX0" fmla="*/ 167121 w 1787800"/>
              <a:gd name="connsiteY0" fmla="*/ 859481 h 1135009"/>
              <a:gd name="connsiteX1" fmla="*/ 1770696 w 1787800"/>
              <a:gd name="connsiteY1" fmla="*/ 0 h 1135009"/>
              <a:gd name="connsiteX2" fmla="*/ 1757867 w 1787800"/>
              <a:gd name="connsiteY2" fmla="*/ 641403 h 1135009"/>
              <a:gd name="connsiteX3" fmla="*/ 348 w 1787800"/>
              <a:gd name="connsiteY3" fmla="*/ 1128869 h 1135009"/>
              <a:gd name="connsiteX4" fmla="*/ 167121 w 1787800"/>
              <a:gd name="connsiteY4" fmla="*/ 859481 h 1135009"/>
              <a:gd name="connsiteX0" fmla="*/ 167121 w 1787800"/>
              <a:gd name="connsiteY0" fmla="*/ 859481 h 1137942"/>
              <a:gd name="connsiteX1" fmla="*/ 1770696 w 1787800"/>
              <a:gd name="connsiteY1" fmla="*/ 0 h 1137942"/>
              <a:gd name="connsiteX2" fmla="*/ 1757867 w 1787800"/>
              <a:gd name="connsiteY2" fmla="*/ 641403 h 1137942"/>
              <a:gd name="connsiteX3" fmla="*/ 348 w 1787800"/>
              <a:gd name="connsiteY3" fmla="*/ 1128869 h 1137942"/>
              <a:gd name="connsiteX4" fmla="*/ 167121 w 1787800"/>
              <a:gd name="connsiteY4" fmla="*/ 859481 h 1137942"/>
              <a:gd name="connsiteX0" fmla="*/ 179923 w 1800602"/>
              <a:gd name="connsiteY0" fmla="*/ 859481 h 1066474"/>
              <a:gd name="connsiteX1" fmla="*/ 1783498 w 1800602"/>
              <a:gd name="connsiteY1" fmla="*/ 0 h 1066474"/>
              <a:gd name="connsiteX2" fmla="*/ 1770669 w 1800602"/>
              <a:gd name="connsiteY2" fmla="*/ 641403 h 1066474"/>
              <a:gd name="connsiteX3" fmla="*/ 321 w 1800602"/>
              <a:gd name="connsiteY3" fmla="*/ 1051901 h 1066474"/>
              <a:gd name="connsiteX4" fmla="*/ 179923 w 1800602"/>
              <a:gd name="connsiteY4" fmla="*/ 859481 h 1066474"/>
              <a:gd name="connsiteX0" fmla="*/ 179923 w 1800602"/>
              <a:gd name="connsiteY0" fmla="*/ 859481 h 1061664"/>
              <a:gd name="connsiteX1" fmla="*/ 1783498 w 1800602"/>
              <a:gd name="connsiteY1" fmla="*/ 0 h 1061664"/>
              <a:gd name="connsiteX2" fmla="*/ 1770669 w 1800602"/>
              <a:gd name="connsiteY2" fmla="*/ 641403 h 1061664"/>
              <a:gd name="connsiteX3" fmla="*/ 321 w 1800602"/>
              <a:gd name="connsiteY3" fmla="*/ 1051901 h 1061664"/>
              <a:gd name="connsiteX4" fmla="*/ 179923 w 1800602"/>
              <a:gd name="connsiteY4" fmla="*/ 859481 h 1061664"/>
              <a:gd name="connsiteX0" fmla="*/ 179923 w 1800602"/>
              <a:gd name="connsiteY0" fmla="*/ 859481 h 1070759"/>
              <a:gd name="connsiteX1" fmla="*/ 1783498 w 1800602"/>
              <a:gd name="connsiteY1" fmla="*/ 0 h 1070759"/>
              <a:gd name="connsiteX2" fmla="*/ 1770669 w 1800602"/>
              <a:gd name="connsiteY2" fmla="*/ 641403 h 1070759"/>
              <a:gd name="connsiteX3" fmla="*/ 321 w 1800602"/>
              <a:gd name="connsiteY3" fmla="*/ 1051901 h 1070759"/>
              <a:gd name="connsiteX4" fmla="*/ 179923 w 1800602"/>
              <a:gd name="connsiteY4" fmla="*/ 859481 h 1070759"/>
              <a:gd name="connsiteX0" fmla="*/ 151689 w 1800666"/>
              <a:gd name="connsiteY0" fmla="*/ 904178 h 1070759"/>
              <a:gd name="connsiteX1" fmla="*/ 1783562 w 1800666"/>
              <a:gd name="connsiteY1" fmla="*/ 0 h 1070759"/>
              <a:gd name="connsiteX2" fmla="*/ 1770733 w 1800666"/>
              <a:gd name="connsiteY2" fmla="*/ 641403 h 1070759"/>
              <a:gd name="connsiteX3" fmla="*/ 385 w 1800666"/>
              <a:gd name="connsiteY3" fmla="*/ 1051901 h 1070759"/>
              <a:gd name="connsiteX4" fmla="*/ 151689 w 1800666"/>
              <a:gd name="connsiteY4" fmla="*/ 904178 h 1070759"/>
              <a:gd name="connsiteX0" fmla="*/ 299830 w 1948807"/>
              <a:gd name="connsiteY0" fmla="*/ 904178 h 1070759"/>
              <a:gd name="connsiteX1" fmla="*/ 1931703 w 1948807"/>
              <a:gd name="connsiteY1" fmla="*/ 0 h 1070759"/>
              <a:gd name="connsiteX2" fmla="*/ 1918874 w 1948807"/>
              <a:gd name="connsiteY2" fmla="*/ 641403 h 1070759"/>
              <a:gd name="connsiteX3" fmla="*/ 148526 w 1948807"/>
              <a:gd name="connsiteY3" fmla="*/ 1051901 h 1070759"/>
              <a:gd name="connsiteX4" fmla="*/ 93604 w 1948807"/>
              <a:gd name="connsiteY4" fmla="*/ 934333 h 1070759"/>
              <a:gd name="connsiteX5" fmla="*/ 299830 w 1948807"/>
              <a:gd name="connsiteY5" fmla="*/ 904178 h 1070759"/>
              <a:gd name="connsiteX0" fmla="*/ 532132 w 2181109"/>
              <a:gd name="connsiteY0" fmla="*/ 904178 h 1070850"/>
              <a:gd name="connsiteX1" fmla="*/ 2164005 w 2181109"/>
              <a:gd name="connsiteY1" fmla="*/ 0 h 1070850"/>
              <a:gd name="connsiteX2" fmla="*/ 2151176 w 2181109"/>
              <a:gd name="connsiteY2" fmla="*/ 641403 h 1070850"/>
              <a:gd name="connsiteX3" fmla="*/ 380828 w 2181109"/>
              <a:gd name="connsiteY3" fmla="*/ 1051901 h 1070850"/>
              <a:gd name="connsiteX4" fmla="*/ 3261 w 2181109"/>
              <a:gd name="connsiteY4" fmla="*/ 999695 h 1070850"/>
              <a:gd name="connsiteX5" fmla="*/ 532132 w 2181109"/>
              <a:gd name="connsiteY5" fmla="*/ 904178 h 1070850"/>
              <a:gd name="connsiteX0" fmla="*/ 532132 w 2181109"/>
              <a:gd name="connsiteY0" fmla="*/ 904178 h 1070850"/>
              <a:gd name="connsiteX1" fmla="*/ 2164005 w 2181109"/>
              <a:gd name="connsiteY1" fmla="*/ 0 h 1070850"/>
              <a:gd name="connsiteX2" fmla="*/ 2151176 w 2181109"/>
              <a:gd name="connsiteY2" fmla="*/ 641403 h 1070850"/>
              <a:gd name="connsiteX3" fmla="*/ 380828 w 2181109"/>
              <a:gd name="connsiteY3" fmla="*/ 1051901 h 1070850"/>
              <a:gd name="connsiteX4" fmla="*/ 3261 w 2181109"/>
              <a:gd name="connsiteY4" fmla="*/ 999695 h 1070850"/>
              <a:gd name="connsiteX5" fmla="*/ 532132 w 2181109"/>
              <a:gd name="connsiteY5" fmla="*/ 904178 h 1070850"/>
              <a:gd name="connsiteX0" fmla="*/ 532132 w 2181109"/>
              <a:gd name="connsiteY0" fmla="*/ 904178 h 1070850"/>
              <a:gd name="connsiteX1" fmla="*/ 2164005 w 2181109"/>
              <a:gd name="connsiteY1" fmla="*/ 0 h 1070850"/>
              <a:gd name="connsiteX2" fmla="*/ 2151176 w 2181109"/>
              <a:gd name="connsiteY2" fmla="*/ 641403 h 1070850"/>
              <a:gd name="connsiteX3" fmla="*/ 380828 w 2181109"/>
              <a:gd name="connsiteY3" fmla="*/ 1051901 h 1070850"/>
              <a:gd name="connsiteX4" fmla="*/ 3261 w 2181109"/>
              <a:gd name="connsiteY4" fmla="*/ 999695 h 1070850"/>
              <a:gd name="connsiteX5" fmla="*/ 532132 w 2181109"/>
              <a:gd name="connsiteY5" fmla="*/ 904178 h 1070850"/>
              <a:gd name="connsiteX0" fmla="*/ 555176 w 2204153"/>
              <a:gd name="connsiteY0" fmla="*/ 904178 h 1085521"/>
              <a:gd name="connsiteX1" fmla="*/ 2187049 w 2204153"/>
              <a:gd name="connsiteY1" fmla="*/ 0 h 1085521"/>
              <a:gd name="connsiteX2" fmla="*/ 2174220 w 2204153"/>
              <a:gd name="connsiteY2" fmla="*/ 641403 h 1085521"/>
              <a:gd name="connsiteX3" fmla="*/ 403872 w 2204153"/>
              <a:gd name="connsiteY3" fmla="*/ 1051901 h 1085521"/>
              <a:gd name="connsiteX4" fmla="*/ 113405 w 2204153"/>
              <a:gd name="connsiteY4" fmla="*/ 1055103 h 1085521"/>
              <a:gd name="connsiteX5" fmla="*/ 26305 w 2204153"/>
              <a:gd name="connsiteY5" fmla="*/ 999695 h 1085521"/>
              <a:gd name="connsiteX6" fmla="*/ 555176 w 2204153"/>
              <a:gd name="connsiteY6" fmla="*/ 904178 h 1085521"/>
              <a:gd name="connsiteX0" fmla="*/ 542008 w 2190985"/>
              <a:gd name="connsiteY0" fmla="*/ 904178 h 1258236"/>
              <a:gd name="connsiteX1" fmla="*/ 2173881 w 2190985"/>
              <a:gd name="connsiteY1" fmla="*/ 0 h 1258236"/>
              <a:gd name="connsiteX2" fmla="*/ 2161052 w 2190985"/>
              <a:gd name="connsiteY2" fmla="*/ 641403 h 1258236"/>
              <a:gd name="connsiteX3" fmla="*/ 390704 w 2190985"/>
              <a:gd name="connsiteY3" fmla="*/ 1051901 h 1258236"/>
              <a:gd name="connsiteX4" fmla="*/ 259498 w 2190985"/>
              <a:gd name="connsiteY4" fmla="*/ 1257863 h 1258236"/>
              <a:gd name="connsiteX5" fmla="*/ 13137 w 2190985"/>
              <a:gd name="connsiteY5" fmla="*/ 999695 h 1258236"/>
              <a:gd name="connsiteX6" fmla="*/ 542008 w 2190985"/>
              <a:gd name="connsiteY6" fmla="*/ 904178 h 1258236"/>
              <a:gd name="connsiteX0" fmla="*/ 528997 w 2177974"/>
              <a:gd name="connsiteY0" fmla="*/ 904178 h 1258236"/>
              <a:gd name="connsiteX1" fmla="*/ 2160870 w 2177974"/>
              <a:gd name="connsiteY1" fmla="*/ 0 h 1258236"/>
              <a:gd name="connsiteX2" fmla="*/ 2148041 w 2177974"/>
              <a:gd name="connsiteY2" fmla="*/ 641403 h 1258236"/>
              <a:gd name="connsiteX3" fmla="*/ 377693 w 2177974"/>
              <a:gd name="connsiteY3" fmla="*/ 1051901 h 1258236"/>
              <a:gd name="connsiteX4" fmla="*/ 246487 w 2177974"/>
              <a:gd name="connsiteY4" fmla="*/ 1257863 h 1258236"/>
              <a:gd name="connsiteX5" fmla="*/ 126 w 2177974"/>
              <a:gd name="connsiteY5" fmla="*/ 999695 h 1258236"/>
              <a:gd name="connsiteX6" fmla="*/ 455104 w 2177974"/>
              <a:gd name="connsiteY6" fmla="*/ 749432 h 1258236"/>
              <a:gd name="connsiteX7" fmla="*/ 528997 w 2177974"/>
              <a:gd name="connsiteY7" fmla="*/ 904178 h 1258236"/>
              <a:gd name="connsiteX0" fmla="*/ 528997 w 2177974"/>
              <a:gd name="connsiteY0" fmla="*/ 904178 h 1258236"/>
              <a:gd name="connsiteX1" fmla="*/ 2160870 w 2177974"/>
              <a:gd name="connsiteY1" fmla="*/ 0 h 1258236"/>
              <a:gd name="connsiteX2" fmla="*/ 2148041 w 2177974"/>
              <a:gd name="connsiteY2" fmla="*/ 641403 h 1258236"/>
              <a:gd name="connsiteX3" fmla="*/ 377693 w 2177974"/>
              <a:gd name="connsiteY3" fmla="*/ 1051901 h 1258236"/>
              <a:gd name="connsiteX4" fmla="*/ 246487 w 2177974"/>
              <a:gd name="connsiteY4" fmla="*/ 1257863 h 1258236"/>
              <a:gd name="connsiteX5" fmla="*/ 126 w 2177974"/>
              <a:gd name="connsiteY5" fmla="*/ 999695 h 1258236"/>
              <a:gd name="connsiteX6" fmla="*/ 455104 w 2177974"/>
              <a:gd name="connsiteY6" fmla="*/ 749432 h 1258236"/>
              <a:gd name="connsiteX7" fmla="*/ 528997 w 2177974"/>
              <a:gd name="connsiteY7" fmla="*/ 904178 h 1258236"/>
              <a:gd name="connsiteX0" fmla="*/ 528997 w 2177974"/>
              <a:gd name="connsiteY0" fmla="*/ 904178 h 1258236"/>
              <a:gd name="connsiteX1" fmla="*/ 2160870 w 2177974"/>
              <a:gd name="connsiteY1" fmla="*/ 0 h 1258236"/>
              <a:gd name="connsiteX2" fmla="*/ 2148041 w 2177974"/>
              <a:gd name="connsiteY2" fmla="*/ 641403 h 1258236"/>
              <a:gd name="connsiteX3" fmla="*/ 377693 w 2177974"/>
              <a:gd name="connsiteY3" fmla="*/ 1051901 h 1258236"/>
              <a:gd name="connsiteX4" fmla="*/ 246487 w 2177974"/>
              <a:gd name="connsiteY4" fmla="*/ 1257863 h 1258236"/>
              <a:gd name="connsiteX5" fmla="*/ 126 w 2177974"/>
              <a:gd name="connsiteY5" fmla="*/ 999695 h 1258236"/>
              <a:gd name="connsiteX6" fmla="*/ 455104 w 2177974"/>
              <a:gd name="connsiteY6" fmla="*/ 749432 h 1258236"/>
              <a:gd name="connsiteX7" fmla="*/ 528997 w 2177974"/>
              <a:gd name="connsiteY7" fmla="*/ 904178 h 1258236"/>
              <a:gd name="connsiteX0" fmla="*/ 528997 w 2177974"/>
              <a:gd name="connsiteY0" fmla="*/ 904178 h 1258107"/>
              <a:gd name="connsiteX1" fmla="*/ 2160870 w 2177974"/>
              <a:gd name="connsiteY1" fmla="*/ 0 h 1258107"/>
              <a:gd name="connsiteX2" fmla="*/ 2148041 w 2177974"/>
              <a:gd name="connsiteY2" fmla="*/ 641403 h 1258107"/>
              <a:gd name="connsiteX3" fmla="*/ 377693 w 2177974"/>
              <a:gd name="connsiteY3" fmla="*/ 1051901 h 1258107"/>
              <a:gd name="connsiteX4" fmla="*/ 246487 w 2177974"/>
              <a:gd name="connsiteY4" fmla="*/ 1257863 h 1258107"/>
              <a:gd name="connsiteX5" fmla="*/ 126 w 2177974"/>
              <a:gd name="connsiteY5" fmla="*/ 999695 h 1258107"/>
              <a:gd name="connsiteX6" fmla="*/ 455104 w 2177974"/>
              <a:gd name="connsiteY6" fmla="*/ 749432 h 1258107"/>
              <a:gd name="connsiteX7" fmla="*/ 528997 w 2177974"/>
              <a:gd name="connsiteY7" fmla="*/ 904178 h 1258107"/>
              <a:gd name="connsiteX0" fmla="*/ 528997 w 2177974"/>
              <a:gd name="connsiteY0" fmla="*/ 904178 h 1257863"/>
              <a:gd name="connsiteX1" fmla="*/ 2160870 w 2177974"/>
              <a:gd name="connsiteY1" fmla="*/ 0 h 1257863"/>
              <a:gd name="connsiteX2" fmla="*/ 2148041 w 2177974"/>
              <a:gd name="connsiteY2" fmla="*/ 641403 h 1257863"/>
              <a:gd name="connsiteX3" fmla="*/ 377693 w 2177974"/>
              <a:gd name="connsiteY3" fmla="*/ 1051901 h 1257863"/>
              <a:gd name="connsiteX4" fmla="*/ 246487 w 2177974"/>
              <a:gd name="connsiteY4" fmla="*/ 1257863 h 1257863"/>
              <a:gd name="connsiteX5" fmla="*/ 126 w 2177974"/>
              <a:gd name="connsiteY5" fmla="*/ 999695 h 1257863"/>
              <a:gd name="connsiteX6" fmla="*/ 455104 w 2177974"/>
              <a:gd name="connsiteY6" fmla="*/ 749432 h 1257863"/>
              <a:gd name="connsiteX7" fmla="*/ 528997 w 2177974"/>
              <a:gd name="connsiteY7" fmla="*/ 904178 h 1257863"/>
              <a:gd name="connsiteX0" fmla="*/ 528997 w 2177974"/>
              <a:gd name="connsiteY0" fmla="*/ 904178 h 1257863"/>
              <a:gd name="connsiteX1" fmla="*/ 2160870 w 2177974"/>
              <a:gd name="connsiteY1" fmla="*/ 0 h 1257863"/>
              <a:gd name="connsiteX2" fmla="*/ 2148041 w 2177974"/>
              <a:gd name="connsiteY2" fmla="*/ 641403 h 1257863"/>
              <a:gd name="connsiteX3" fmla="*/ 377693 w 2177974"/>
              <a:gd name="connsiteY3" fmla="*/ 1051901 h 1257863"/>
              <a:gd name="connsiteX4" fmla="*/ 246487 w 2177974"/>
              <a:gd name="connsiteY4" fmla="*/ 1257863 h 1257863"/>
              <a:gd name="connsiteX5" fmla="*/ 126 w 2177974"/>
              <a:gd name="connsiteY5" fmla="*/ 999695 h 1257863"/>
              <a:gd name="connsiteX6" fmla="*/ 455104 w 2177974"/>
              <a:gd name="connsiteY6" fmla="*/ 749432 h 1257863"/>
              <a:gd name="connsiteX7" fmla="*/ 528997 w 2177974"/>
              <a:gd name="connsiteY7" fmla="*/ 904178 h 1257863"/>
              <a:gd name="connsiteX0" fmla="*/ 528997 w 2177974"/>
              <a:gd name="connsiteY0" fmla="*/ 904178 h 1257863"/>
              <a:gd name="connsiteX1" fmla="*/ 2160870 w 2177974"/>
              <a:gd name="connsiteY1" fmla="*/ 0 h 1257863"/>
              <a:gd name="connsiteX2" fmla="*/ 2148041 w 2177974"/>
              <a:gd name="connsiteY2" fmla="*/ 641403 h 1257863"/>
              <a:gd name="connsiteX3" fmla="*/ 377693 w 2177974"/>
              <a:gd name="connsiteY3" fmla="*/ 1051901 h 1257863"/>
              <a:gd name="connsiteX4" fmla="*/ 246487 w 2177974"/>
              <a:gd name="connsiteY4" fmla="*/ 1257863 h 1257863"/>
              <a:gd name="connsiteX5" fmla="*/ 126 w 2177974"/>
              <a:gd name="connsiteY5" fmla="*/ 999695 h 1257863"/>
              <a:gd name="connsiteX6" fmla="*/ 455104 w 2177974"/>
              <a:gd name="connsiteY6" fmla="*/ 749432 h 1257863"/>
              <a:gd name="connsiteX7" fmla="*/ 528997 w 2177974"/>
              <a:gd name="connsiteY7" fmla="*/ 904178 h 1257863"/>
              <a:gd name="connsiteX0" fmla="*/ 528967 w 2177944"/>
              <a:gd name="connsiteY0" fmla="*/ 904178 h 1257863"/>
              <a:gd name="connsiteX1" fmla="*/ 2160840 w 2177944"/>
              <a:gd name="connsiteY1" fmla="*/ 0 h 1257863"/>
              <a:gd name="connsiteX2" fmla="*/ 2148011 w 2177944"/>
              <a:gd name="connsiteY2" fmla="*/ 641403 h 1257863"/>
              <a:gd name="connsiteX3" fmla="*/ 377663 w 2177944"/>
              <a:gd name="connsiteY3" fmla="*/ 1051901 h 1257863"/>
              <a:gd name="connsiteX4" fmla="*/ 246457 w 2177944"/>
              <a:gd name="connsiteY4" fmla="*/ 1257863 h 1257863"/>
              <a:gd name="connsiteX5" fmla="*/ 96 w 2177944"/>
              <a:gd name="connsiteY5" fmla="*/ 999695 h 1257863"/>
              <a:gd name="connsiteX6" fmla="*/ 574279 w 2177944"/>
              <a:gd name="connsiteY6" fmla="*/ 787683 h 1257863"/>
              <a:gd name="connsiteX7" fmla="*/ 528967 w 2177944"/>
              <a:gd name="connsiteY7" fmla="*/ 904178 h 1257863"/>
              <a:gd name="connsiteX0" fmla="*/ 529002 w 2177979"/>
              <a:gd name="connsiteY0" fmla="*/ 904178 h 1257863"/>
              <a:gd name="connsiteX1" fmla="*/ 2160875 w 2177979"/>
              <a:gd name="connsiteY1" fmla="*/ 0 h 1257863"/>
              <a:gd name="connsiteX2" fmla="*/ 2148046 w 2177979"/>
              <a:gd name="connsiteY2" fmla="*/ 641403 h 1257863"/>
              <a:gd name="connsiteX3" fmla="*/ 377698 w 2177979"/>
              <a:gd name="connsiteY3" fmla="*/ 1051901 h 1257863"/>
              <a:gd name="connsiteX4" fmla="*/ 246492 w 2177979"/>
              <a:gd name="connsiteY4" fmla="*/ 1257863 h 1257863"/>
              <a:gd name="connsiteX5" fmla="*/ 131 w 2177979"/>
              <a:gd name="connsiteY5" fmla="*/ 999695 h 1257863"/>
              <a:gd name="connsiteX6" fmla="*/ 574314 w 2177979"/>
              <a:gd name="connsiteY6" fmla="*/ 787683 h 1257863"/>
              <a:gd name="connsiteX7" fmla="*/ 529002 w 2177979"/>
              <a:gd name="connsiteY7" fmla="*/ 904178 h 1257863"/>
              <a:gd name="connsiteX0" fmla="*/ 529002 w 2177979"/>
              <a:gd name="connsiteY0" fmla="*/ 904178 h 1257863"/>
              <a:gd name="connsiteX1" fmla="*/ 2160875 w 2177979"/>
              <a:gd name="connsiteY1" fmla="*/ 0 h 1257863"/>
              <a:gd name="connsiteX2" fmla="*/ 2148046 w 2177979"/>
              <a:gd name="connsiteY2" fmla="*/ 641403 h 1257863"/>
              <a:gd name="connsiteX3" fmla="*/ 377698 w 2177979"/>
              <a:gd name="connsiteY3" fmla="*/ 1051901 h 1257863"/>
              <a:gd name="connsiteX4" fmla="*/ 246492 w 2177979"/>
              <a:gd name="connsiteY4" fmla="*/ 1257863 h 1257863"/>
              <a:gd name="connsiteX5" fmla="*/ 131 w 2177979"/>
              <a:gd name="connsiteY5" fmla="*/ 999695 h 1257863"/>
              <a:gd name="connsiteX6" fmla="*/ 574314 w 2177979"/>
              <a:gd name="connsiteY6" fmla="*/ 787683 h 1257863"/>
              <a:gd name="connsiteX7" fmla="*/ 529002 w 2177979"/>
              <a:gd name="connsiteY7" fmla="*/ 904178 h 1257863"/>
              <a:gd name="connsiteX0" fmla="*/ 528871 w 2177848"/>
              <a:gd name="connsiteY0" fmla="*/ 904178 h 1257863"/>
              <a:gd name="connsiteX1" fmla="*/ 2160744 w 2177848"/>
              <a:gd name="connsiteY1" fmla="*/ 0 h 1257863"/>
              <a:gd name="connsiteX2" fmla="*/ 2147915 w 2177848"/>
              <a:gd name="connsiteY2" fmla="*/ 641403 h 1257863"/>
              <a:gd name="connsiteX3" fmla="*/ 377567 w 2177848"/>
              <a:gd name="connsiteY3" fmla="*/ 1051901 h 1257863"/>
              <a:gd name="connsiteX4" fmla="*/ 246361 w 2177848"/>
              <a:gd name="connsiteY4" fmla="*/ 1257863 h 1257863"/>
              <a:gd name="connsiteX5" fmla="*/ 0 w 2177848"/>
              <a:gd name="connsiteY5" fmla="*/ 999695 h 1257863"/>
              <a:gd name="connsiteX6" fmla="*/ 574183 w 2177848"/>
              <a:gd name="connsiteY6" fmla="*/ 787683 h 1257863"/>
              <a:gd name="connsiteX7" fmla="*/ 528871 w 2177848"/>
              <a:gd name="connsiteY7" fmla="*/ 904178 h 1257863"/>
              <a:gd name="connsiteX0" fmla="*/ 435137 w 2084114"/>
              <a:gd name="connsiteY0" fmla="*/ 904178 h 1257863"/>
              <a:gd name="connsiteX1" fmla="*/ 2067010 w 2084114"/>
              <a:gd name="connsiteY1" fmla="*/ 0 h 1257863"/>
              <a:gd name="connsiteX2" fmla="*/ 2054181 w 2084114"/>
              <a:gd name="connsiteY2" fmla="*/ 641403 h 1257863"/>
              <a:gd name="connsiteX3" fmla="*/ 283833 w 2084114"/>
              <a:gd name="connsiteY3" fmla="*/ 1051901 h 1257863"/>
              <a:gd name="connsiteX4" fmla="*/ 152627 w 2084114"/>
              <a:gd name="connsiteY4" fmla="*/ 1257863 h 1257863"/>
              <a:gd name="connsiteX5" fmla="*/ 0 w 2084114"/>
              <a:gd name="connsiteY5" fmla="*/ 942447 h 1257863"/>
              <a:gd name="connsiteX6" fmla="*/ 480449 w 2084114"/>
              <a:gd name="connsiteY6" fmla="*/ 787683 h 1257863"/>
              <a:gd name="connsiteX7" fmla="*/ 435137 w 2084114"/>
              <a:gd name="connsiteY7" fmla="*/ 904178 h 1257863"/>
              <a:gd name="connsiteX0" fmla="*/ 435137 w 2084114"/>
              <a:gd name="connsiteY0" fmla="*/ 904178 h 1257863"/>
              <a:gd name="connsiteX1" fmla="*/ 2067010 w 2084114"/>
              <a:gd name="connsiteY1" fmla="*/ 0 h 1257863"/>
              <a:gd name="connsiteX2" fmla="*/ 2054181 w 2084114"/>
              <a:gd name="connsiteY2" fmla="*/ 641403 h 1257863"/>
              <a:gd name="connsiteX3" fmla="*/ 283833 w 2084114"/>
              <a:gd name="connsiteY3" fmla="*/ 1051901 h 1257863"/>
              <a:gd name="connsiteX4" fmla="*/ 152627 w 2084114"/>
              <a:gd name="connsiteY4" fmla="*/ 1257863 h 1257863"/>
              <a:gd name="connsiteX5" fmla="*/ 0 w 2084114"/>
              <a:gd name="connsiteY5" fmla="*/ 942447 h 1257863"/>
              <a:gd name="connsiteX6" fmla="*/ 480449 w 2084114"/>
              <a:gd name="connsiteY6" fmla="*/ 787683 h 1257863"/>
              <a:gd name="connsiteX7" fmla="*/ 435137 w 2084114"/>
              <a:gd name="connsiteY7" fmla="*/ 904178 h 1257863"/>
              <a:gd name="connsiteX0" fmla="*/ 435137 w 2084114"/>
              <a:gd name="connsiteY0" fmla="*/ 904178 h 1135822"/>
              <a:gd name="connsiteX1" fmla="*/ 2067010 w 2084114"/>
              <a:gd name="connsiteY1" fmla="*/ 0 h 1135822"/>
              <a:gd name="connsiteX2" fmla="*/ 2054181 w 2084114"/>
              <a:gd name="connsiteY2" fmla="*/ 641403 h 1135822"/>
              <a:gd name="connsiteX3" fmla="*/ 283833 w 2084114"/>
              <a:gd name="connsiteY3" fmla="*/ 1051901 h 1135822"/>
              <a:gd name="connsiteX4" fmla="*/ 248654 w 2084114"/>
              <a:gd name="connsiteY4" fmla="*/ 1135821 h 1135822"/>
              <a:gd name="connsiteX5" fmla="*/ 0 w 2084114"/>
              <a:gd name="connsiteY5" fmla="*/ 942447 h 1135822"/>
              <a:gd name="connsiteX6" fmla="*/ 480449 w 2084114"/>
              <a:gd name="connsiteY6" fmla="*/ 787683 h 1135822"/>
              <a:gd name="connsiteX7" fmla="*/ 435137 w 2084114"/>
              <a:gd name="connsiteY7" fmla="*/ 904178 h 1135822"/>
              <a:gd name="connsiteX0" fmla="*/ 435137 w 2084114"/>
              <a:gd name="connsiteY0" fmla="*/ 904178 h 1135822"/>
              <a:gd name="connsiteX1" fmla="*/ 2067010 w 2084114"/>
              <a:gd name="connsiteY1" fmla="*/ 0 h 1135822"/>
              <a:gd name="connsiteX2" fmla="*/ 2054181 w 2084114"/>
              <a:gd name="connsiteY2" fmla="*/ 641403 h 1135822"/>
              <a:gd name="connsiteX3" fmla="*/ 341782 w 2084114"/>
              <a:gd name="connsiteY3" fmla="*/ 1059778 h 1135822"/>
              <a:gd name="connsiteX4" fmla="*/ 248654 w 2084114"/>
              <a:gd name="connsiteY4" fmla="*/ 1135821 h 1135822"/>
              <a:gd name="connsiteX5" fmla="*/ 0 w 2084114"/>
              <a:gd name="connsiteY5" fmla="*/ 942447 h 1135822"/>
              <a:gd name="connsiteX6" fmla="*/ 480449 w 2084114"/>
              <a:gd name="connsiteY6" fmla="*/ 787683 h 1135822"/>
              <a:gd name="connsiteX7" fmla="*/ 435137 w 2084114"/>
              <a:gd name="connsiteY7" fmla="*/ 904178 h 1135822"/>
              <a:gd name="connsiteX0" fmla="*/ 400531 w 2084114"/>
              <a:gd name="connsiteY0" fmla="*/ 939721 h 1135822"/>
              <a:gd name="connsiteX1" fmla="*/ 2067010 w 2084114"/>
              <a:gd name="connsiteY1" fmla="*/ 0 h 1135822"/>
              <a:gd name="connsiteX2" fmla="*/ 2054181 w 2084114"/>
              <a:gd name="connsiteY2" fmla="*/ 641403 h 1135822"/>
              <a:gd name="connsiteX3" fmla="*/ 341782 w 2084114"/>
              <a:gd name="connsiteY3" fmla="*/ 1059778 h 1135822"/>
              <a:gd name="connsiteX4" fmla="*/ 248654 w 2084114"/>
              <a:gd name="connsiteY4" fmla="*/ 1135821 h 1135822"/>
              <a:gd name="connsiteX5" fmla="*/ 0 w 2084114"/>
              <a:gd name="connsiteY5" fmla="*/ 942447 h 1135822"/>
              <a:gd name="connsiteX6" fmla="*/ 480449 w 2084114"/>
              <a:gd name="connsiteY6" fmla="*/ 787683 h 1135822"/>
              <a:gd name="connsiteX7" fmla="*/ 400531 w 2084114"/>
              <a:gd name="connsiteY7" fmla="*/ 939721 h 1135822"/>
              <a:gd name="connsiteX0" fmla="*/ 400531 w 2084114"/>
              <a:gd name="connsiteY0" fmla="*/ 939721 h 1135822"/>
              <a:gd name="connsiteX1" fmla="*/ 2067010 w 2084114"/>
              <a:gd name="connsiteY1" fmla="*/ 0 h 1135822"/>
              <a:gd name="connsiteX2" fmla="*/ 2054181 w 2084114"/>
              <a:gd name="connsiteY2" fmla="*/ 641403 h 1135822"/>
              <a:gd name="connsiteX3" fmla="*/ 335594 w 2084114"/>
              <a:gd name="connsiteY3" fmla="*/ 1051390 h 1135822"/>
              <a:gd name="connsiteX4" fmla="*/ 248654 w 2084114"/>
              <a:gd name="connsiteY4" fmla="*/ 1135821 h 1135822"/>
              <a:gd name="connsiteX5" fmla="*/ 0 w 2084114"/>
              <a:gd name="connsiteY5" fmla="*/ 942447 h 1135822"/>
              <a:gd name="connsiteX6" fmla="*/ 480449 w 2084114"/>
              <a:gd name="connsiteY6" fmla="*/ 787683 h 1135822"/>
              <a:gd name="connsiteX7" fmla="*/ 400531 w 2084114"/>
              <a:gd name="connsiteY7" fmla="*/ 939721 h 1135822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80449 w 2084114"/>
              <a:gd name="connsiteY6" fmla="*/ 787683 h 1149541"/>
              <a:gd name="connsiteX7" fmla="*/ 400531 w 2084114"/>
              <a:gd name="connsiteY7" fmla="*/ 939721 h 1149541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80449 w 2084114"/>
              <a:gd name="connsiteY6" fmla="*/ 787683 h 1149541"/>
              <a:gd name="connsiteX7" fmla="*/ 400531 w 2084114"/>
              <a:gd name="connsiteY7" fmla="*/ 939721 h 1149541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80449 w 2084114"/>
              <a:gd name="connsiteY6" fmla="*/ 787683 h 1149541"/>
              <a:gd name="connsiteX7" fmla="*/ 400531 w 2084114"/>
              <a:gd name="connsiteY7" fmla="*/ 939721 h 1149541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55174 w 2084114"/>
              <a:gd name="connsiteY6" fmla="*/ 840031 h 1149541"/>
              <a:gd name="connsiteX7" fmla="*/ 400531 w 2084114"/>
              <a:gd name="connsiteY7" fmla="*/ 939721 h 1149541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55174 w 2084114"/>
              <a:gd name="connsiteY6" fmla="*/ 840031 h 1149541"/>
              <a:gd name="connsiteX7" fmla="*/ 400531 w 2084114"/>
              <a:gd name="connsiteY7" fmla="*/ 939721 h 1149541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55174 w 2084114"/>
              <a:gd name="connsiteY6" fmla="*/ 840031 h 1149541"/>
              <a:gd name="connsiteX7" fmla="*/ 400531 w 2084114"/>
              <a:gd name="connsiteY7" fmla="*/ 939721 h 1149541"/>
              <a:gd name="connsiteX0" fmla="*/ 400531 w 2084114"/>
              <a:gd name="connsiteY0" fmla="*/ 939721 h 1129710"/>
              <a:gd name="connsiteX1" fmla="*/ 2067010 w 2084114"/>
              <a:gd name="connsiteY1" fmla="*/ 0 h 1129710"/>
              <a:gd name="connsiteX2" fmla="*/ 2054181 w 2084114"/>
              <a:gd name="connsiteY2" fmla="*/ 641403 h 1129710"/>
              <a:gd name="connsiteX3" fmla="*/ 335594 w 2084114"/>
              <a:gd name="connsiteY3" fmla="*/ 1051390 h 1129710"/>
              <a:gd name="connsiteX4" fmla="*/ 297305 w 2084114"/>
              <a:gd name="connsiteY4" fmla="*/ 1129709 h 1129710"/>
              <a:gd name="connsiteX5" fmla="*/ 0 w 2084114"/>
              <a:gd name="connsiteY5" fmla="*/ 942447 h 1129710"/>
              <a:gd name="connsiteX6" fmla="*/ 455174 w 2084114"/>
              <a:gd name="connsiteY6" fmla="*/ 840031 h 1129710"/>
              <a:gd name="connsiteX7" fmla="*/ 400531 w 2084114"/>
              <a:gd name="connsiteY7" fmla="*/ 939721 h 1129710"/>
              <a:gd name="connsiteX0" fmla="*/ 400531 w 2084114"/>
              <a:gd name="connsiteY0" fmla="*/ 939721 h 1129710"/>
              <a:gd name="connsiteX1" fmla="*/ 2067010 w 2084114"/>
              <a:gd name="connsiteY1" fmla="*/ 0 h 1129710"/>
              <a:gd name="connsiteX2" fmla="*/ 2054181 w 2084114"/>
              <a:gd name="connsiteY2" fmla="*/ 641403 h 1129710"/>
              <a:gd name="connsiteX3" fmla="*/ 335594 w 2084114"/>
              <a:gd name="connsiteY3" fmla="*/ 1051390 h 1129710"/>
              <a:gd name="connsiteX4" fmla="*/ 297305 w 2084114"/>
              <a:gd name="connsiteY4" fmla="*/ 1129709 h 1129710"/>
              <a:gd name="connsiteX5" fmla="*/ 0 w 2084114"/>
              <a:gd name="connsiteY5" fmla="*/ 942447 h 1129710"/>
              <a:gd name="connsiteX6" fmla="*/ 455174 w 2084114"/>
              <a:gd name="connsiteY6" fmla="*/ 840031 h 1129710"/>
              <a:gd name="connsiteX7" fmla="*/ 400531 w 2084114"/>
              <a:gd name="connsiteY7" fmla="*/ 939721 h 1129710"/>
              <a:gd name="connsiteX0" fmla="*/ 313705 w 1997288"/>
              <a:gd name="connsiteY0" fmla="*/ 939721 h 1129710"/>
              <a:gd name="connsiteX1" fmla="*/ 1980184 w 1997288"/>
              <a:gd name="connsiteY1" fmla="*/ 0 h 1129710"/>
              <a:gd name="connsiteX2" fmla="*/ 1967355 w 1997288"/>
              <a:gd name="connsiteY2" fmla="*/ 641403 h 1129710"/>
              <a:gd name="connsiteX3" fmla="*/ 248768 w 1997288"/>
              <a:gd name="connsiteY3" fmla="*/ 1051390 h 1129710"/>
              <a:gd name="connsiteX4" fmla="*/ 210479 w 1997288"/>
              <a:gd name="connsiteY4" fmla="*/ 1129709 h 1129710"/>
              <a:gd name="connsiteX5" fmla="*/ 0 w 1997288"/>
              <a:gd name="connsiteY5" fmla="*/ 945815 h 1129710"/>
              <a:gd name="connsiteX6" fmla="*/ 368348 w 1997288"/>
              <a:gd name="connsiteY6" fmla="*/ 840031 h 1129710"/>
              <a:gd name="connsiteX7" fmla="*/ 313705 w 1997288"/>
              <a:gd name="connsiteY7" fmla="*/ 939721 h 1129710"/>
              <a:gd name="connsiteX0" fmla="*/ 313705 w 1997288"/>
              <a:gd name="connsiteY0" fmla="*/ 939721 h 1129710"/>
              <a:gd name="connsiteX1" fmla="*/ 1980184 w 1997288"/>
              <a:gd name="connsiteY1" fmla="*/ 0 h 1129710"/>
              <a:gd name="connsiteX2" fmla="*/ 1967355 w 1997288"/>
              <a:gd name="connsiteY2" fmla="*/ 641403 h 1129710"/>
              <a:gd name="connsiteX3" fmla="*/ 248768 w 1997288"/>
              <a:gd name="connsiteY3" fmla="*/ 1051390 h 1129710"/>
              <a:gd name="connsiteX4" fmla="*/ 210479 w 1997288"/>
              <a:gd name="connsiteY4" fmla="*/ 1129709 h 1129710"/>
              <a:gd name="connsiteX5" fmla="*/ 0 w 1997288"/>
              <a:gd name="connsiteY5" fmla="*/ 945815 h 1129710"/>
              <a:gd name="connsiteX6" fmla="*/ 368348 w 1997288"/>
              <a:gd name="connsiteY6" fmla="*/ 840031 h 1129710"/>
              <a:gd name="connsiteX7" fmla="*/ 313705 w 1997288"/>
              <a:gd name="connsiteY7" fmla="*/ 939721 h 1129710"/>
              <a:gd name="connsiteX0" fmla="*/ 313705 w 1997288"/>
              <a:gd name="connsiteY0" fmla="*/ 939721 h 1129710"/>
              <a:gd name="connsiteX1" fmla="*/ 1980184 w 1997288"/>
              <a:gd name="connsiteY1" fmla="*/ 0 h 1129710"/>
              <a:gd name="connsiteX2" fmla="*/ 1967355 w 1997288"/>
              <a:gd name="connsiteY2" fmla="*/ 641403 h 1129710"/>
              <a:gd name="connsiteX3" fmla="*/ 248768 w 1997288"/>
              <a:gd name="connsiteY3" fmla="*/ 1051390 h 1129710"/>
              <a:gd name="connsiteX4" fmla="*/ 210479 w 1997288"/>
              <a:gd name="connsiteY4" fmla="*/ 1129709 h 1129710"/>
              <a:gd name="connsiteX5" fmla="*/ 0 w 1997288"/>
              <a:gd name="connsiteY5" fmla="*/ 945815 h 1129710"/>
              <a:gd name="connsiteX6" fmla="*/ 368348 w 1997288"/>
              <a:gd name="connsiteY6" fmla="*/ 840031 h 1129710"/>
              <a:gd name="connsiteX7" fmla="*/ 313705 w 1997288"/>
              <a:gd name="connsiteY7" fmla="*/ 939721 h 1129710"/>
              <a:gd name="connsiteX0" fmla="*/ 313705 w 1997288"/>
              <a:gd name="connsiteY0" fmla="*/ 939721 h 1129710"/>
              <a:gd name="connsiteX1" fmla="*/ 1980184 w 1997288"/>
              <a:gd name="connsiteY1" fmla="*/ 0 h 1129710"/>
              <a:gd name="connsiteX2" fmla="*/ 1967355 w 1997288"/>
              <a:gd name="connsiteY2" fmla="*/ 641403 h 1129710"/>
              <a:gd name="connsiteX3" fmla="*/ 248768 w 1997288"/>
              <a:gd name="connsiteY3" fmla="*/ 1051390 h 1129710"/>
              <a:gd name="connsiteX4" fmla="*/ 210479 w 1997288"/>
              <a:gd name="connsiteY4" fmla="*/ 1129709 h 1129710"/>
              <a:gd name="connsiteX5" fmla="*/ 0 w 1997288"/>
              <a:gd name="connsiteY5" fmla="*/ 945815 h 1129710"/>
              <a:gd name="connsiteX6" fmla="*/ 368348 w 1997288"/>
              <a:gd name="connsiteY6" fmla="*/ 840031 h 1129710"/>
              <a:gd name="connsiteX7" fmla="*/ 313705 w 1997288"/>
              <a:gd name="connsiteY7" fmla="*/ 939721 h 1129710"/>
              <a:gd name="connsiteX0" fmla="*/ 313705 w 1980184"/>
              <a:gd name="connsiteY0" fmla="*/ 939721 h 1129710"/>
              <a:gd name="connsiteX1" fmla="*/ 1980184 w 1980184"/>
              <a:gd name="connsiteY1" fmla="*/ 0 h 1129710"/>
              <a:gd name="connsiteX2" fmla="*/ 1928046 w 1980184"/>
              <a:gd name="connsiteY2" fmla="*/ 822261 h 1129710"/>
              <a:gd name="connsiteX3" fmla="*/ 248768 w 1980184"/>
              <a:gd name="connsiteY3" fmla="*/ 1051390 h 1129710"/>
              <a:gd name="connsiteX4" fmla="*/ 210479 w 1980184"/>
              <a:gd name="connsiteY4" fmla="*/ 1129709 h 1129710"/>
              <a:gd name="connsiteX5" fmla="*/ 0 w 1980184"/>
              <a:gd name="connsiteY5" fmla="*/ 945815 h 1129710"/>
              <a:gd name="connsiteX6" fmla="*/ 368348 w 1980184"/>
              <a:gd name="connsiteY6" fmla="*/ 840031 h 1129710"/>
              <a:gd name="connsiteX7" fmla="*/ 313705 w 1980184"/>
              <a:gd name="connsiteY7" fmla="*/ 939721 h 1129710"/>
              <a:gd name="connsiteX0" fmla="*/ 313705 w 1961664"/>
              <a:gd name="connsiteY0" fmla="*/ 664324 h 854313"/>
              <a:gd name="connsiteX1" fmla="*/ 1953483 w 1961664"/>
              <a:gd name="connsiteY1" fmla="*/ 0 h 854313"/>
              <a:gd name="connsiteX2" fmla="*/ 1928046 w 1961664"/>
              <a:gd name="connsiteY2" fmla="*/ 546864 h 854313"/>
              <a:gd name="connsiteX3" fmla="*/ 248768 w 1961664"/>
              <a:gd name="connsiteY3" fmla="*/ 775993 h 854313"/>
              <a:gd name="connsiteX4" fmla="*/ 210479 w 1961664"/>
              <a:gd name="connsiteY4" fmla="*/ 854312 h 854313"/>
              <a:gd name="connsiteX5" fmla="*/ 0 w 1961664"/>
              <a:gd name="connsiteY5" fmla="*/ 670418 h 854313"/>
              <a:gd name="connsiteX6" fmla="*/ 368348 w 1961664"/>
              <a:gd name="connsiteY6" fmla="*/ 564634 h 854313"/>
              <a:gd name="connsiteX7" fmla="*/ 313705 w 1961664"/>
              <a:gd name="connsiteY7" fmla="*/ 664324 h 854313"/>
              <a:gd name="connsiteX0" fmla="*/ 313705 w 2018948"/>
              <a:gd name="connsiteY0" fmla="*/ 664324 h 955804"/>
              <a:gd name="connsiteX1" fmla="*/ 1953483 w 2018948"/>
              <a:gd name="connsiteY1" fmla="*/ 0 h 955804"/>
              <a:gd name="connsiteX2" fmla="*/ 1999016 w 2018948"/>
              <a:gd name="connsiteY2" fmla="*/ 749435 h 955804"/>
              <a:gd name="connsiteX3" fmla="*/ 248768 w 2018948"/>
              <a:gd name="connsiteY3" fmla="*/ 775993 h 955804"/>
              <a:gd name="connsiteX4" fmla="*/ 210479 w 2018948"/>
              <a:gd name="connsiteY4" fmla="*/ 854312 h 955804"/>
              <a:gd name="connsiteX5" fmla="*/ 0 w 2018948"/>
              <a:gd name="connsiteY5" fmla="*/ 670418 h 955804"/>
              <a:gd name="connsiteX6" fmla="*/ 368348 w 2018948"/>
              <a:gd name="connsiteY6" fmla="*/ 564634 h 955804"/>
              <a:gd name="connsiteX7" fmla="*/ 313705 w 2018948"/>
              <a:gd name="connsiteY7" fmla="*/ 664324 h 955804"/>
              <a:gd name="connsiteX0" fmla="*/ 313705 w 2063334"/>
              <a:gd name="connsiteY0" fmla="*/ 447761 h 739241"/>
              <a:gd name="connsiteX1" fmla="*/ 2063334 w 2063334"/>
              <a:gd name="connsiteY1" fmla="*/ 0 h 739241"/>
              <a:gd name="connsiteX2" fmla="*/ 1999016 w 2063334"/>
              <a:gd name="connsiteY2" fmla="*/ 532872 h 739241"/>
              <a:gd name="connsiteX3" fmla="*/ 248768 w 2063334"/>
              <a:gd name="connsiteY3" fmla="*/ 559430 h 739241"/>
              <a:gd name="connsiteX4" fmla="*/ 210479 w 2063334"/>
              <a:gd name="connsiteY4" fmla="*/ 637749 h 739241"/>
              <a:gd name="connsiteX5" fmla="*/ 0 w 2063334"/>
              <a:gd name="connsiteY5" fmla="*/ 453855 h 739241"/>
              <a:gd name="connsiteX6" fmla="*/ 368348 w 2063334"/>
              <a:gd name="connsiteY6" fmla="*/ 348071 h 739241"/>
              <a:gd name="connsiteX7" fmla="*/ 313705 w 2063334"/>
              <a:gd name="connsiteY7" fmla="*/ 447761 h 739241"/>
              <a:gd name="connsiteX0" fmla="*/ 313705 w 2063334"/>
              <a:gd name="connsiteY0" fmla="*/ 447761 h 739241"/>
              <a:gd name="connsiteX1" fmla="*/ 2063334 w 2063334"/>
              <a:gd name="connsiteY1" fmla="*/ 0 h 739241"/>
              <a:gd name="connsiteX2" fmla="*/ 1999016 w 2063334"/>
              <a:gd name="connsiteY2" fmla="*/ 532872 h 739241"/>
              <a:gd name="connsiteX3" fmla="*/ 248768 w 2063334"/>
              <a:gd name="connsiteY3" fmla="*/ 559430 h 739241"/>
              <a:gd name="connsiteX4" fmla="*/ 210479 w 2063334"/>
              <a:gd name="connsiteY4" fmla="*/ 637749 h 739241"/>
              <a:gd name="connsiteX5" fmla="*/ 0 w 2063334"/>
              <a:gd name="connsiteY5" fmla="*/ 453855 h 739241"/>
              <a:gd name="connsiteX6" fmla="*/ 368348 w 2063334"/>
              <a:gd name="connsiteY6" fmla="*/ 348071 h 739241"/>
              <a:gd name="connsiteX7" fmla="*/ 313705 w 2063334"/>
              <a:gd name="connsiteY7" fmla="*/ 447761 h 739241"/>
              <a:gd name="connsiteX0" fmla="*/ 313705 w 2063334"/>
              <a:gd name="connsiteY0" fmla="*/ 447761 h 739241"/>
              <a:gd name="connsiteX1" fmla="*/ 2063334 w 2063334"/>
              <a:gd name="connsiteY1" fmla="*/ 0 h 739241"/>
              <a:gd name="connsiteX2" fmla="*/ 1999016 w 2063334"/>
              <a:gd name="connsiteY2" fmla="*/ 532872 h 739241"/>
              <a:gd name="connsiteX3" fmla="*/ 248768 w 2063334"/>
              <a:gd name="connsiteY3" fmla="*/ 559430 h 739241"/>
              <a:gd name="connsiteX4" fmla="*/ 210479 w 2063334"/>
              <a:gd name="connsiteY4" fmla="*/ 637749 h 739241"/>
              <a:gd name="connsiteX5" fmla="*/ 0 w 2063334"/>
              <a:gd name="connsiteY5" fmla="*/ 453855 h 739241"/>
              <a:gd name="connsiteX6" fmla="*/ 368348 w 2063334"/>
              <a:gd name="connsiteY6" fmla="*/ 348071 h 739241"/>
              <a:gd name="connsiteX7" fmla="*/ 313705 w 2063334"/>
              <a:gd name="connsiteY7" fmla="*/ 447761 h 739241"/>
              <a:gd name="connsiteX0" fmla="*/ 313705 w 2063334"/>
              <a:gd name="connsiteY0" fmla="*/ 447761 h 759794"/>
              <a:gd name="connsiteX1" fmla="*/ 2063334 w 2063334"/>
              <a:gd name="connsiteY1" fmla="*/ 0 h 759794"/>
              <a:gd name="connsiteX2" fmla="*/ 1999016 w 2063334"/>
              <a:gd name="connsiteY2" fmla="*/ 532872 h 759794"/>
              <a:gd name="connsiteX3" fmla="*/ 248768 w 2063334"/>
              <a:gd name="connsiteY3" fmla="*/ 559430 h 759794"/>
              <a:gd name="connsiteX4" fmla="*/ 210479 w 2063334"/>
              <a:gd name="connsiteY4" fmla="*/ 637749 h 759794"/>
              <a:gd name="connsiteX5" fmla="*/ 0 w 2063334"/>
              <a:gd name="connsiteY5" fmla="*/ 453855 h 759794"/>
              <a:gd name="connsiteX6" fmla="*/ 368348 w 2063334"/>
              <a:gd name="connsiteY6" fmla="*/ 348071 h 759794"/>
              <a:gd name="connsiteX7" fmla="*/ 313705 w 2063334"/>
              <a:gd name="connsiteY7" fmla="*/ 447761 h 759794"/>
              <a:gd name="connsiteX0" fmla="*/ 313705 w 2063334"/>
              <a:gd name="connsiteY0" fmla="*/ 447761 h 759794"/>
              <a:gd name="connsiteX1" fmla="*/ 2063334 w 2063334"/>
              <a:gd name="connsiteY1" fmla="*/ 0 h 759794"/>
              <a:gd name="connsiteX2" fmla="*/ 1999016 w 2063334"/>
              <a:gd name="connsiteY2" fmla="*/ 532872 h 759794"/>
              <a:gd name="connsiteX3" fmla="*/ 248768 w 2063334"/>
              <a:gd name="connsiteY3" fmla="*/ 559430 h 759794"/>
              <a:gd name="connsiteX4" fmla="*/ 210479 w 2063334"/>
              <a:gd name="connsiteY4" fmla="*/ 637749 h 759794"/>
              <a:gd name="connsiteX5" fmla="*/ 0 w 2063334"/>
              <a:gd name="connsiteY5" fmla="*/ 453855 h 759794"/>
              <a:gd name="connsiteX6" fmla="*/ 368348 w 2063334"/>
              <a:gd name="connsiteY6" fmla="*/ 348071 h 759794"/>
              <a:gd name="connsiteX7" fmla="*/ 313705 w 20633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1176"/>
              <a:gd name="connsiteY0" fmla="*/ 342063 h 654096"/>
              <a:gd name="connsiteX1" fmla="*/ 2051176 w 2051176"/>
              <a:gd name="connsiteY1" fmla="*/ 0 h 654096"/>
              <a:gd name="connsiteX2" fmla="*/ 1988316 w 2051176"/>
              <a:gd name="connsiteY2" fmla="*/ 427174 h 654096"/>
              <a:gd name="connsiteX3" fmla="*/ 238068 w 2051176"/>
              <a:gd name="connsiteY3" fmla="*/ 453732 h 654096"/>
              <a:gd name="connsiteX4" fmla="*/ 199779 w 2051176"/>
              <a:gd name="connsiteY4" fmla="*/ 532051 h 654096"/>
              <a:gd name="connsiteX5" fmla="*/ 0 w 2051176"/>
              <a:gd name="connsiteY5" fmla="*/ 309561 h 654096"/>
              <a:gd name="connsiteX6" fmla="*/ 357648 w 2051176"/>
              <a:gd name="connsiteY6" fmla="*/ 242373 h 654096"/>
              <a:gd name="connsiteX7" fmla="*/ 303005 w 2051176"/>
              <a:gd name="connsiteY7" fmla="*/ 342063 h 654096"/>
              <a:gd name="connsiteX0" fmla="*/ 303005 w 2051176"/>
              <a:gd name="connsiteY0" fmla="*/ 342063 h 715556"/>
              <a:gd name="connsiteX1" fmla="*/ 2051176 w 2051176"/>
              <a:gd name="connsiteY1" fmla="*/ 0 h 715556"/>
              <a:gd name="connsiteX2" fmla="*/ 1973892 w 2051176"/>
              <a:gd name="connsiteY2" fmla="*/ 517535 h 715556"/>
              <a:gd name="connsiteX3" fmla="*/ 238068 w 2051176"/>
              <a:gd name="connsiteY3" fmla="*/ 453732 h 715556"/>
              <a:gd name="connsiteX4" fmla="*/ 199779 w 2051176"/>
              <a:gd name="connsiteY4" fmla="*/ 532051 h 715556"/>
              <a:gd name="connsiteX5" fmla="*/ 0 w 2051176"/>
              <a:gd name="connsiteY5" fmla="*/ 309561 h 715556"/>
              <a:gd name="connsiteX6" fmla="*/ 357648 w 2051176"/>
              <a:gd name="connsiteY6" fmla="*/ 242373 h 715556"/>
              <a:gd name="connsiteX7" fmla="*/ 303005 w 2051176"/>
              <a:gd name="connsiteY7" fmla="*/ 342063 h 715556"/>
              <a:gd name="connsiteX0" fmla="*/ 303005 w 2057008"/>
              <a:gd name="connsiteY0" fmla="*/ 176982 h 550475"/>
              <a:gd name="connsiteX1" fmla="*/ 2057008 w 2057008"/>
              <a:gd name="connsiteY1" fmla="*/ 0 h 550475"/>
              <a:gd name="connsiteX2" fmla="*/ 1973892 w 2057008"/>
              <a:gd name="connsiteY2" fmla="*/ 352454 h 550475"/>
              <a:gd name="connsiteX3" fmla="*/ 238068 w 2057008"/>
              <a:gd name="connsiteY3" fmla="*/ 288651 h 550475"/>
              <a:gd name="connsiteX4" fmla="*/ 199779 w 2057008"/>
              <a:gd name="connsiteY4" fmla="*/ 366970 h 550475"/>
              <a:gd name="connsiteX5" fmla="*/ 0 w 2057008"/>
              <a:gd name="connsiteY5" fmla="*/ 144480 h 550475"/>
              <a:gd name="connsiteX6" fmla="*/ 357648 w 2057008"/>
              <a:gd name="connsiteY6" fmla="*/ 77292 h 550475"/>
              <a:gd name="connsiteX7" fmla="*/ 303005 w 2057008"/>
              <a:gd name="connsiteY7" fmla="*/ 176982 h 550475"/>
              <a:gd name="connsiteX0" fmla="*/ 303005 w 2057008"/>
              <a:gd name="connsiteY0" fmla="*/ 176982 h 620009"/>
              <a:gd name="connsiteX1" fmla="*/ 2057008 w 2057008"/>
              <a:gd name="connsiteY1" fmla="*/ 0 h 620009"/>
              <a:gd name="connsiteX2" fmla="*/ 1908749 w 2057008"/>
              <a:gd name="connsiteY2" fmla="*/ 445385 h 620009"/>
              <a:gd name="connsiteX3" fmla="*/ 238068 w 2057008"/>
              <a:gd name="connsiteY3" fmla="*/ 288651 h 620009"/>
              <a:gd name="connsiteX4" fmla="*/ 199779 w 2057008"/>
              <a:gd name="connsiteY4" fmla="*/ 366970 h 620009"/>
              <a:gd name="connsiteX5" fmla="*/ 0 w 2057008"/>
              <a:gd name="connsiteY5" fmla="*/ 144480 h 620009"/>
              <a:gd name="connsiteX6" fmla="*/ 357648 w 2057008"/>
              <a:gd name="connsiteY6" fmla="*/ 77292 h 620009"/>
              <a:gd name="connsiteX7" fmla="*/ 303005 w 2057008"/>
              <a:gd name="connsiteY7" fmla="*/ 176982 h 620009"/>
              <a:gd name="connsiteX0" fmla="*/ 303005 w 2156796"/>
              <a:gd name="connsiteY0" fmla="*/ 176982 h 614785"/>
              <a:gd name="connsiteX1" fmla="*/ 2057008 w 2156796"/>
              <a:gd name="connsiteY1" fmla="*/ 0 h 614785"/>
              <a:gd name="connsiteX2" fmla="*/ 1908749 w 2156796"/>
              <a:gd name="connsiteY2" fmla="*/ 445385 h 614785"/>
              <a:gd name="connsiteX3" fmla="*/ 238068 w 2156796"/>
              <a:gd name="connsiteY3" fmla="*/ 288651 h 614785"/>
              <a:gd name="connsiteX4" fmla="*/ 199779 w 2156796"/>
              <a:gd name="connsiteY4" fmla="*/ 366970 h 614785"/>
              <a:gd name="connsiteX5" fmla="*/ 0 w 2156796"/>
              <a:gd name="connsiteY5" fmla="*/ 144480 h 614785"/>
              <a:gd name="connsiteX6" fmla="*/ 357648 w 2156796"/>
              <a:gd name="connsiteY6" fmla="*/ 77292 h 614785"/>
              <a:gd name="connsiteX7" fmla="*/ 303005 w 2156796"/>
              <a:gd name="connsiteY7" fmla="*/ 176982 h 614785"/>
              <a:gd name="connsiteX0" fmla="*/ 303005 w 2169837"/>
              <a:gd name="connsiteY0" fmla="*/ 176982 h 618137"/>
              <a:gd name="connsiteX1" fmla="*/ 2057008 w 2169837"/>
              <a:gd name="connsiteY1" fmla="*/ 0 h 618137"/>
              <a:gd name="connsiteX2" fmla="*/ 1908749 w 2169837"/>
              <a:gd name="connsiteY2" fmla="*/ 445385 h 618137"/>
              <a:gd name="connsiteX3" fmla="*/ 238068 w 2169837"/>
              <a:gd name="connsiteY3" fmla="*/ 288651 h 618137"/>
              <a:gd name="connsiteX4" fmla="*/ 199779 w 2169837"/>
              <a:gd name="connsiteY4" fmla="*/ 366970 h 618137"/>
              <a:gd name="connsiteX5" fmla="*/ 0 w 2169837"/>
              <a:gd name="connsiteY5" fmla="*/ 144480 h 618137"/>
              <a:gd name="connsiteX6" fmla="*/ 357648 w 2169837"/>
              <a:gd name="connsiteY6" fmla="*/ 77292 h 618137"/>
              <a:gd name="connsiteX7" fmla="*/ 303005 w 2169837"/>
              <a:gd name="connsiteY7" fmla="*/ 176982 h 618137"/>
              <a:gd name="connsiteX0" fmla="*/ 303005 w 2169837"/>
              <a:gd name="connsiteY0" fmla="*/ 176982 h 637307"/>
              <a:gd name="connsiteX1" fmla="*/ 2057008 w 2169837"/>
              <a:gd name="connsiteY1" fmla="*/ 0 h 637307"/>
              <a:gd name="connsiteX2" fmla="*/ 1908749 w 2169837"/>
              <a:gd name="connsiteY2" fmla="*/ 445385 h 637307"/>
              <a:gd name="connsiteX3" fmla="*/ 238068 w 2169837"/>
              <a:gd name="connsiteY3" fmla="*/ 288651 h 637307"/>
              <a:gd name="connsiteX4" fmla="*/ 199779 w 2169837"/>
              <a:gd name="connsiteY4" fmla="*/ 366970 h 637307"/>
              <a:gd name="connsiteX5" fmla="*/ 0 w 2169837"/>
              <a:gd name="connsiteY5" fmla="*/ 144480 h 637307"/>
              <a:gd name="connsiteX6" fmla="*/ 357648 w 2169837"/>
              <a:gd name="connsiteY6" fmla="*/ 77292 h 637307"/>
              <a:gd name="connsiteX7" fmla="*/ 303005 w 2169837"/>
              <a:gd name="connsiteY7" fmla="*/ 176982 h 637307"/>
              <a:gd name="connsiteX0" fmla="*/ 303005 w 2182188"/>
              <a:gd name="connsiteY0" fmla="*/ 176982 h 698423"/>
              <a:gd name="connsiteX1" fmla="*/ 2057008 w 2182188"/>
              <a:gd name="connsiteY1" fmla="*/ 0 h 698423"/>
              <a:gd name="connsiteX2" fmla="*/ 1927912 w 2182188"/>
              <a:gd name="connsiteY2" fmla="*/ 525895 h 698423"/>
              <a:gd name="connsiteX3" fmla="*/ 238068 w 2182188"/>
              <a:gd name="connsiteY3" fmla="*/ 288651 h 698423"/>
              <a:gd name="connsiteX4" fmla="*/ 199779 w 2182188"/>
              <a:gd name="connsiteY4" fmla="*/ 366970 h 698423"/>
              <a:gd name="connsiteX5" fmla="*/ 0 w 2182188"/>
              <a:gd name="connsiteY5" fmla="*/ 144480 h 698423"/>
              <a:gd name="connsiteX6" fmla="*/ 357648 w 2182188"/>
              <a:gd name="connsiteY6" fmla="*/ 77292 h 698423"/>
              <a:gd name="connsiteX7" fmla="*/ 303005 w 2182188"/>
              <a:gd name="connsiteY7" fmla="*/ 176982 h 698423"/>
              <a:gd name="connsiteX0" fmla="*/ 303005 w 2057008"/>
              <a:gd name="connsiteY0" fmla="*/ 176982 h 585932"/>
              <a:gd name="connsiteX1" fmla="*/ 2057008 w 2057008"/>
              <a:gd name="connsiteY1" fmla="*/ 0 h 585932"/>
              <a:gd name="connsiteX2" fmla="*/ 1927912 w 2057008"/>
              <a:gd name="connsiteY2" fmla="*/ 525895 h 585932"/>
              <a:gd name="connsiteX3" fmla="*/ 238068 w 2057008"/>
              <a:gd name="connsiteY3" fmla="*/ 288651 h 585932"/>
              <a:gd name="connsiteX4" fmla="*/ 199779 w 2057008"/>
              <a:gd name="connsiteY4" fmla="*/ 366970 h 585932"/>
              <a:gd name="connsiteX5" fmla="*/ 0 w 2057008"/>
              <a:gd name="connsiteY5" fmla="*/ 144480 h 585932"/>
              <a:gd name="connsiteX6" fmla="*/ 357648 w 2057008"/>
              <a:gd name="connsiteY6" fmla="*/ 77292 h 585932"/>
              <a:gd name="connsiteX7" fmla="*/ 303005 w 2057008"/>
              <a:gd name="connsiteY7" fmla="*/ 176982 h 585932"/>
              <a:gd name="connsiteX0" fmla="*/ 303005 w 2057008"/>
              <a:gd name="connsiteY0" fmla="*/ 176982 h 657856"/>
              <a:gd name="connsiteX1" fmla="*/ 2057008 w 2057008"/>
              <a:gd name="connsiteY1" fmla="*/ 0 h 657856"/>
              <a:gd name="connsiteX2" fmla="*/ 1927912 w 2057008"/>
              <a:gd name="connsiteY2" fmla="*/ 525895 h 657856"/>
              <a:gd name="connsiteX3" fmla="*/ 238068 w 2057008"/>
              <a:gd name="connsiteY3" fmla="*/ 288651 h 657856"/>
              <a:gd name="connsiteX4" fmla="*/ 199779 w 2057008"/>
              <a:gd name="connsiteY4" fmla="*/ 366970 h 657856"/>
              <a:gd name="connsiteX5" fmla="*/ 0 w 2057008"/>
              <a:gd name="connsiteY5" fmla="*/ 144480 h 657856"/>
              <a:gd name="connsiteX6" fmla="*/ 357648 w 2057008"/>
              <a:gd name="connsiteY6" fmla="*/ 77292 h 657856"/>
              <a:gd name="connsiteX7" fmla="*/ 303005 w 2057008"/>
              <a:gd name="connsiteY7" fmla="*/ 176982 h 657856"/>
              <a:gd name="connsiteX0" fmla="*/ 303005 w 2057008"/>
              <a:gd name="connsiteY0" fmla="*/ 176982 h 662307"/>
              <a:gd name="connsiteX1" fmla="*/ 2057008 w 2057008"/>
              <a:gd name="connsiteY1" fmla="*/ 0 h 662307"/>
              <a:gd name="connsiteX2" fmla="*/ 1927912 w 2057008"/>
              <a:gd name="connsiteY2" fmla="*/ 525895 h 662307"/>
              <a:gd name="connsiteX3" fmla="*/ 238068 w 2057008"/>
              <a:gd name="connsiteY3" fmla="*/ 288651 h 662307"/>
              <a:gd name="connsiteX4" fmla="*/ 199779 w 2057008"/>
              <a:gd name="connsiteY4" fmla="*/ 366970 h 662307"/>
              <a:gd name="connsiteX5" fmla="*/ 0 w 2057008"/>
              <a:gd name="connsiteY5" fmla="*/ 144480 h 662307"/>
              <a:gd name="connsiteX6" fmla="*/ 357648 w 2057008"/>
              <a:gd name="connsiteY6" fmla="*/ 77292 h 662307"/>
              <a:gd name="connsiteX7" fmla="*/ 303005 w 2057008"/>
              <a:gd name="connsiteY7" fmla="*/ 176982 h 662307"/>
              <a:gd name="connsiteX0" fmla="*/ 303005 w 2057008"/>
              <a:gd name="connsiteY0" fmla="*/ 176982 h 662307"/>
              <a:gd name="connsiteX1" fmla="*/ 2057008 w 2057008"/>
              <a:gd name="connsiteY1" fmla="*/ 0 h 662307"/>
              <a:gd name="connsiteX2" fmla="*/ 1927912 w 2057008"/>
              <a:gd name="connsiteY2" fmla="*/ 525895 h 662307"/>
              <a:gd name="connsiteX3" fmla="*/ 238068 w 2057008"/>
              <a:gd name="connsiteY3" fmla="*/ 288651 h 662307"/>
              <a:gd name="connsiteX4" fmla="*/ 199779 w 2057008"/>
              <a:gd name="connsiteY4" fmla="*/ 366970 h 662307"/>
              <a:gd name="connsiteX5" fmla="*/ 0 w 2057008"/>
              <a:gd name="connsiteY5" fmla="*/ 144480 h 662307"/>
              <a:gd name="connsiteX6" fmla="*/ 357648 w 2057008"/>
              <a:gd name="connsiteY6" fmla="*/ 77292 h 662307"/>
              <a:gd name="connsiteX7" fmla="*/ 303005 w 2057008"/>
              <a:gd name="connsiteY7" fmla="*/ 176982 h 662307"/>
              <a:gd name="connsiteX0" fmla="*/ 283269 w 2037272"/>
              <a:gd name="connsiteY0" fmla="*/ 176982 h 662307"/>
              <a:gd name="connsiteX1" fmla="*/ 2037272 w 2037272"/>
              <a:gd name="connsiteY1" fmla="*/ 0 h 662307"/>
              <a:gd name="connsiteX2" fmla="*/ 1908176 w 2037272"/>
              <a:gd name="connsiteY2" fmla="*/ 525895 h 662307"/>
              <a:gd name="connsiteX3" fmla="*/ 218332 w 2037272"/>
              <a:gd name="connsiteY3" fmla="*/ 288651 h 662307"/>
              <a:gd name="connsiteX4" fmla="*/ 180043 w 2037272"/>
              <a:gd name="connsiteY4" fmla="*/ 366970 h 662307"/>
              <a:gd name="connsiteX5" fmla="*/ 0 w 2037272"/>
              <a:gd name="connsiteY5" fmla="*/ 109981 h 662307"/>
              <a:gd name="connsiteX6" fmla="*/ 337912 w 2037272"/>
              <a:gd name="connsiteY6" fmla="*/ 77292 h 662307"/>
              <a:gd name="connsiteX7" fmla="*/ 283269 w 2037272"/>
              <a:gd name="connsiteY7" fmla="*/ 176982 h 662307"/>
              <a:gd name="connsiteX0" fmla="*/ 283269 w 2037272"/>
              <a:gd name="connsiteY0" fmla="*/ 176982 h 662307"/>
              <a:gd name="connsiteX1" fmla="*/ 2037272 w 2037272"/>
              <a:gd name="connsiteY1" fmla="*/ 0 h 662307"/>
              <a:gd name="connsiteX2" fmla="*/ 1908176 w 2037272"/>
              <a:gd name="connsiteY2" fmla="*/ 525895 h 662307"/>
              <a:gd name="connsiteX3" fmla="*/ 218332 w 2037272"/>
              <a:gd name="connsiteY3" fmla="*/ 288651 h 662307"/>
              <a:gd name="connsiteX4" fmla="*/ 180043 w 2037272"/>
              <a:gd name="connsiteY4" fmla="*/ 366970 h 662307"/>
              <a:gd name="connsiteX5" fmla="*/ 0 w 2037272"/>
              <a:gd name="connsiteY5" fmla="*/ 109981 h 662307"/>
              <a:gd name="connsiteX6" fmla="*/ 337912 w 2037272"/>
              <a:gd name="connsiteY6" fmla="*/ 77292 h 662307"/>
              <a:gd name="connsiteX7" fmla="*/ 283269 w 2037272"/>
              <a:gd name="connsiteY7" fmla="*/ 176982 h 66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7272" h="662307">
                <a:moveTo>
                  <a:pt x="283269" y="176982"/>
                </a:moveTo>
                <a:cubicBezTo>
                  <a:pt x="575699" y="315165"/>
                  <a:pt x="1369240" y="673338"/>
                  <a:pt x="2037272" y="0"/>
                </a:cubicBezTo>
                <a:cubicBezTo>
                  <a:pt x="2020166" y="416913"/>
                  <a:pt x="2082132" y="369998"/>
                  <a:pt x="1908176" y="525895"/>
                </a:cubicBezTo>
                <a:cubicBezTo>
                  <a:pt x="1734220" y="681792"/>
                  <a:pt x="1089533" y="808177"/>
                  <a:pt x="218332" y="288651"/>
                </a:cubicBezTo>
                <a:cubicBezTo>
                  <a:pt x="226151" y="277151"/>
                  <a:pt x="182036" y="367387"/>
                  <a:pt x="180043" y="366970"/>
                </a:cubicBezTo>
                <a:cubicBezTo>
                  <a:pt x="127252" y="304965"/>
                  <a:pt x="87857" y="234363"/>
                  <a:pt x="0" y="109981"/>
                </a:cubicBezTo>
                <a:cubicBezTo>
                  <a:pt x="105047" y="92140"/>
                  <a:pt x="233949" y="96535"/>
                  <a:pt x="337912" y="77292"/>
                </a:cubicBezTo>
                <a:cubicBezTo>
                  <a:pt x="339493" y="80532"/>
                  <a:pt x="289258" y="176650"/>
                  <a:pt x="283269" y="176982"/>
                </a:cubicBezTo>
                <a:close/>
              </a:path>
            </a:pathLst>
          </a:custGeom>
          <a:gradFill flip="none" rotWithShape="1">
            <a:gsLst>
              <a:gs pos="60000">
                <a:schemeClr val="accent3">
                  <a:lumMod val="60000"/>
                  <a:lumOff val="40000"/>
                  <a:alpha val="40000"/>
                </a:schemeClr>
              </a:gs>
              <a:gs pos="0">
                <a:schemeClr val="accent3">
                  <a:lumMod val="40000"/>
                  <a:lumOff val="60000"/>
                  <a:alpha val="6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  <a:gs pos="27000">
                <a:schemeClr val="accent3">
                  <a:alpha val="85000"/>
                </a:schemeClr>
              </a:gs>
            </a:gsLst>
            <a:lin ang="0" scaled="1"/>
            <a:tileRect/>
          </a:gradFill>
          <a:ln w="12700" cap="flat" cmpd="sng" algn="ctr">
            <a:gradFill flip="none" rotWithShape="1">
              <a:gsLst>
                <a:gs pos="72000">
                  <a:schemeClr val="accent3">
                    <a:alpha val="60000"/>
                  </a:schemeClr>
                </a:gs>
                <a:gs pos="7000">
                  <a:schemeClr val="accent2">
                    <a:alpha val="15000"/>
                  </a:schemeClr>
                </a:gs>
                <a:gs pos="92000">
                  <a:schemeClr val="accent2">
                    <a:alpha val="0"/>
                  </a:schemeClr>
                </a:gs>
                <a:gs pos="35000">
                  <a:schemeClr val="accent3">
                    <a:alpha val="6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dist="25400" dir="6840000">
              <a:srgbClr val="000000">
                <a:alpha val="20000"/>
              </a:srgbClr>
            </a:outerShdw>
          </a:effectLst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1446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340848" y="2815515"/>
            <a:ext cx="1554691" cy="1400974"/>
            <a:chOff x="3627890" y="2975296"/>
            <a:chExt cx="1933500" cy="157744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890" y="2975296"/>
              <a:ext cx="1933500" cy="1577448"/>
            </a:xfrm>
            <a:prstGeom prst="rect">
              <a:avLst/>
            </a:prstGeom>
            <a:effectLst>
              <a:outerShdw blurRad="762000" dir="2700000" algn="tl" rotWithShape="0">
                <a:srgbClr val="001B5E"/>
              </a:outerShdw>
            </a:effec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890" y="2975296"/>
              <a:ext cx="1933500" cy="1577448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3753" y="4233961"/>
            <a:ext cx="1069930" cy="729999"/>
          </a:xfrm>
          <a:prstGeom prst="rect">
            <a:avLst/>
          </a:prstGeom>
          <a:effectLst>
            <a:outerShdw blurRad="190500" dist="63500" dir="2700000">
              <a:srgbClr val="000000">
                <a:alpha val="20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2487124" y="5172490"/>
            <a:ext cx="883294" cy="748951"/>
            <a:chOff x="1868593" y="5017329"/>
            <a:chExt cx="835026" cy="708024"/>
          </a:xfrm>
        </p:grpSpPr>
        <p:pic>
          <p:nvPicPr>
            <p:cNvPr id="42" name="Picture 41" descr="t_file_blu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72" t="2948" r="3728" b="5681"/>
            <a:stretch/>
          </p:blipFill>
          <p:spPr>
            <a:xfrm>
              <a:off x="1868593" y="5017329"/>
              <a:ext cx="469901" cy="571500"/>
            </a:xfrm>
            <a:prstGeom prst="rect">
              <a:avLst/>
            </a:prstGeom>
          </p:spPr>
        </p:pic>
        <p:pic>
          <p:nvPicPr>
            <p:cNvPr id="43" name="Picture 42" descr="table_5rows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45" t="4090" r="3491" b="5607"/>
            <a:stretch/>
          </p:blipFill>
          <p:spPr>
            <a:xfrm>
              <a:off x="2132119" y="5252278"/>
              <a:ext cx="571500" cy="473075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413607" y="5216597"/>
            <a:ext cx="675376" cy="35275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13607" y="4209500"/>
            <a:ext cx="1249242" cy="35275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</a:rPr>
              <a:t>Information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3607" y="3189030"/>
            <a:ext cx="1249242" cy="35275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</a:rPr>
              <a:t>Knowledge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55863" y="1497125"/>
            <a:ext cx="877091" cy="876481"/>
            <a:chOff x="2245586" y="1670112"/>
            <a:chExt cx="1281052" cy="1280160"/>
          </a:xfrm>
        </p:grpSpPr>
        <p:pic>
          <p:nvPicPr>
            <p:cNvPr id="40" name="Picture 39" descr="G47382_EsriUserStock_0127_sml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5586" y="1670112"/>
              <a:ext cx="1281052" cy="1280160"/>
            </a:xfrm>
            <a:prstGeom prst="ellipse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41" name="Oval 40"/>
            <p:cNvSpPr/>
            <p:nvPr/>
          </p:nvSpPr>
          <p:spPr bwMode="auto">
            <a:xfrm>
              <a:off x="2246478" y="1670112"/>
              <a:ext cx="1280160" cy="1280160"/>
            </a:xfrm>
            <a:prstGeom prst="ellipse">
              <a:avLst/>
            </a:prstGeom>
            <a:gradFill flip="none" rotWithShape="1">
              <a:gsLst>
                <a:gs pos="40000">
                  <a:srgbClr val="5AC3FA">
                    <a:alpha val="0"/>
                  </a:srgbClr>
                </a:gs>
                <a:gs pos="75000">
                  <a:srgbClr val="5AC3FA"/>
                </a:gs>
                <a:gs pos="65000">
                  <a:srgbClr val="5AC3FA">
                    <a:alpha val="37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/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55863" y="2715581"/>
            <a:ext cx="876481" cy="876481"/>
            <a:chOff x="2245586" y="4581128"/>
            <a:chExt cx="1280160" cy="1280160"/>
          </a:xfrm>
        </p:grpSpPr>
        <p:pic>
          <p:nvPicPr>
            <p:cNvPr id="38" name="Picture 37" descr="G45908_MobileGIS_0152_sml.jpg"/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5586" y="4581128"/>
              <a:ext cx="1280160" cy="1280160"/>
            </a:xfrm>
            <a:prstGeom prst="ellipse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39" name="Oval 38"/>
            <p:cNvSpPr/>
            <p:nvPr/>
          </p:nvSpPr>
          <p:spPr bwMode="auto">
            <a:xfrm>
              <a:off x="2245586" y="4581128"/>
              <a:ext cx="1280160" cy="1280160"/>
            </a:xfrm>
            <a:prstGeom prst="ellipse">
              <a:avLst/>
            </a:prstGeom>
            <a:gradFill flip="none" rotWithShape="1">
              <a:gsLst>
                <a:gs pos="40000">
                  <a:srgbClr val="5AC3FA">
                    <a:alpha val="0"/>
                  </a:srgbClr>
                </a:gs>
                <a:gs pos="75000">
                  <a:srgbClr val="5AC3FA"/>
                </a:gs>
                <a:gs pos="65000">
                  <a:srgbClr val="5AC3FA">
                    <a:alpha val="37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/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73276" y="1497125"/>
            <a:ext cx="876481" cy="876481"/>
            <a:chOff x="5618951" y="1670112"/>
            <a:chExt cx="1280160" cy="1280160"/>
          </a:xfrm>
        </p:grpSpPr>
        <p:pic>
          <p:nvPicPr>
            <p:cNvPr id="36" name="Picture 35" descr="G30012_CEO Men_156_sml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8951" y="1670112"/>
              <a:ext cx="1279402" cy="1280160"/>
            </a:xfrm>
            <a:prstGeom prst="ellipse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37" name="Oval 36"/>
            <p:cNvSpPr/>
            <p:nvPr/>
          </p:nvSpPr>
          <p:spPr bwMode="auto">
            <a:xfrm>
              <a:off x="5618951" y="1670112"/>
              <a:ext cx="1280160" cy="1280160"/>
            </a:xfrm>
            <a:prstGeom prst="ellipse">
              <a:avLst/>
            </a:prstGeom>
            <a:gradFill flip="none" rotWithShape="1">
              <a:gsLst>
                <a:gs pos="40000">
                  <a:srgbClr val="5AC3FA">
                    <a:alpha val="0"/>
                  </a:srgbClr>
                </a:gs>
                <a:gs pos="75000">
                  <a:srgbClr val="5AC3FA"/>
                </a:gs>
                <a:gs pos="65000">
                  <a:srgbClr val="5AC3FA">
                    <a:alpha val="37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/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73276" y="2715581"/>
            <a:ext cx="876481" cy="876481"/>
            <a:chOff x="5621888" y="4581128"/>
            <a:chExt cx="1280160" cy="1280160"/>
          </a:xfrm>
        </p:grpSpPr>
        <p:pic>
          <p:nvPicPr>
            <p:cNvPr id="34" name="Picture 33" descr="G45908_MobileGIS_0455_sml.jpg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1888" y="4588510"/>
              <a:ext cx="1277223" cy="1272778"/>
            </a:xfrm>
            <a:prstGeom prst="ellipse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35" name="Oval 34"/>
            <p:cNvSpPr/>
            <p:nvPr/>
          </p:nvSpPr>
          <p:spPr bwMode="auto">
            <a:xfrm>
              <a:off x="5621888" y="4581128"/>
              <a:ext cx="1280160" cy="1280160"/>
            </a:xfrm>
            <a:prstGeom prst="ellipse">
              <a:avLst/>
            </a:prstGeom>
            <a:gradFill flip="none" rotWithShape="1">
              <a:gsLst>
                <a:gs pos="40000">
                  <a:srgbClr val="5AC3FA">
                    <a:alpha val="0"/>
                  </a:srgbClr>
                </a:gs>
                <a:gs pos="75000">
                  <a:srgbClr val="5AC3FA"/>
                </a:gs>
                <a:gs pos="65000">
                  <a:srgbClr val="5AC3FA">
                    <a:alpha val="37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/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Circular Arrow 25"/>
          <p:cNvSpPr/>
          <p:nvPr/>
        </p:nvSpPr>
        <p:spPr bwMode="auto">
          <a:xfrm rot="18000000">
            <a:off x="2543236" y="4401613"/>
            <a:ext cx="1030056" cy="1030056"/>
          </a:xfrm>
          <a:prstGeom prst="circularArrow">
            <a:avLst>
              <a:gd name="adj1" fmla="val 7360"/>
              <a:gd name="adj2" fmla="val 1187954"/>
              <a:gd name="adj3" fmla="val 20105980"/>
              <a:gd name="adj4" fmla="val 12413377"/>
              <a:gd name="adj5" fmla="val 8646"/>
            </a:avLst>
          </a:prstGeom>
          <a:gradFill flip="none" rotWithShape="1">
            <a:gsLst>
              <a:gs pos="100000">
                <a:schemeClr val="accent2"/>
              </a:gs>
              <a:gs pos="10000">
                <a:schemeClr val="accent2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gradFill flip="none" rotWithShape="1">
              <a:gsLst>
                <a:gs pos="100000">
                  <a:schemeClr val="accent3"/>
                </a:gs>
                <a:gs pos="7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dist="25400" dir="6840000">
              <a:srgbClr val="000000">
                <a:alpha val="20000"/>
              </a:srgbClr>
            </a:outerShdw>
          </a:effectLst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dirty="0">
              <a:solidFill>
                <a:srgbClr val="001446"/>
              </a:solidFill>
            </a:endParaRPr>
          </a:p>
        </p:txBody>
      </p:sp>
      <p:sp>
        <p:nvSpPr>
          <p:cNvPr id="27" name="Circular Arrow 26"/>
          <p:cNvSpPr/>
          <p:nvPr/>
        </p:nvSpPr>
        <p:spPr bwMode="auto">
          <a:xfrm rot="18000000">
            <a:off x="3631105" y="3376209"/>
            <a:ext cx="1030056" cy="1030056"/>
          </a:xfrm>
          <a:prstGeom prst="circularArrow">
            <a:avLst>
              <a:gd name="adj1" fmla="val 7360"/>
              <a:gd name="adj2" fmla="val 1187954"/>
              <a:gd name="adj3" fmla="val 20105980"/>
              <a:gd name="adj4" fmla="val 12413377"/>
              <a:gd name="adj5" fmla="val 8646"/>
            </a:avLst>
          </a:prstGeom>
          <a:gradFill flip="none" rotWithShape="1">
            <a:gsLst>
              <a:gs pos="100000">
                <a:schemeClr val="accent2"/>
              </a:gs>
              <a:gs pos="10000">
                <a:schemeClr val="accent2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gradFill flip="none" rotWithShape="1">
              <a:gsLst>
                <a:gs pos="100000">
                  <a:schemeClr val="accent3"/>
                </a:gs>
                <a:gs pos="7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dist="25400" dir="6840000">
              <a:srgbClr val="000000">
                <a:alpha val="20000"/>
              </a:srgbClr>
            </a:outerShdw>
          </a:effectLst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dirty="0">
              <a:solidFill>
                <a:srgbClr val="001446"/>
              </a:solidFill>
            </a:endParaRPr>
          </a:p>
        </p:txBody>
      </p:sp>
      <p:sp>
        <p:nvSpPr>
          <p:cNvPr id="28" name="Circular Arrow 27"/>
          <p:cNvSpPr/>
          <p:nvPr/>
        </p:nvSpPr>
        <p:spPr bwMode="auto">
          <a:xfrm rot="18000000">
            <a:off x="5150029" y="2351773"/>
            <a:ext cx="1030056" cy="1030056"/>
          </a:xfrm>
          <a:prstGeom prst="circularArrow">
            <a:avLst>
              <a:gd name="adj1" fmla="val 7360"/>
              <a:gd name="adj2" fmla="val 1187954"/>
              <a:gd name="adj3" fmla="val 20105980"/>
              <a:gd name="adj4" fmla="val 12413377"/>
              <a:gd name="adj5" fmla="val 8646"/>
            </a:avLst>
          </a:prstGeom>
          <a:gradFill flip="none" rotWithShape="1">
            <a:gsLst>
              <a:gs pos="100000">
                <a:schemeClr val="accent2"/>
              </a:gs>
              <a:gs pos="10000">
                <a:schemeClr val="accent2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gradFill flip="none" rotWithShape="1">
              <a:gsLst>
                <a:gs pos="100000">
                  <a:schemeClr val="accent3"/>
                </a:gs>
                <a:gs pos="7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dist="25400" dir="6840000">
              <a:srgbClr val="000000">
                <a:alpha val="20000"/>
              </a:srgbClr>
            </a:outerShdw>
          </a:effectLst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dirty="0">
              <a:solidFill>
                <a:srgbClr val="00144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13607" y="2163660"/>
            <a:ext cx="1467632" cy="35275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</a:rPr>
              <a:t>Understanding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26718" y="4957426"/>
            <a:ext cx="1378273" cy="24281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en-US" sz="1200" b="1" dirty="0">
                <a:solidFill>
                  <a:prstClr val="black"/>
                </a:solidFill>
              </a:rPr>
              <a:t>Mapping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95457" y="4121948"/>
            <a:ext cx="1378273" cy="24281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en-US" sz="1200" b="1" dirty="0">
                <a:solidFill>
                  <a:srgbClr val="000000"/>
                </a:solidFill>
              </a:rPr>
              <a:t>Integration</a:t>
            </a:r>
          </a:p>
        </p:txBody>
      </p:sp>
      <p:pic>
        <p:nvPicPr>
          <p:cNvPr id="32" name="Picture 31" descr="cloud_jack-fav_02lg.png"/>
          <p:cNvPicPr>
            <a:picLocks noChangeAspect="1"/>
          </p:cNvPicPr>
          <p:nvPr/>
        </p:nvPicPr>
        <p:blipFill>
          <a:blip r:embed="rId13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888" y="2018469"/>
            <a:ext cx="1359463" cy="94300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35715" y="2302421"/>
            <a:ext cx="1690853" cy="50601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/>
            <a:r>
              <a:rPr lang="en-US" sz="1200" b="1" dirty="0">
                <a:solidFill>
                  <a:prstClr val="black"/>
                </a:solidFill>
              </a:rPr>
              <a:t>Sharing and Collaboration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467296" y="4489921"/>
            <a:ext cx="2579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prstClr val="white"/>
                </a:solidFill>
              </a:rPr>
              <a:t>. . .  </a:t>
            </a:r>
            <a:r>
              <a:rPr lang="en-US" b="1" dirty="0" smtClean="0">
                <a:solidFill>
                  <a:prstClr val="white"/>
                </a:solidFill>
              </a:rPr>
              <a:t>How do we apply </a:t>
            </a:r>
            <a:br>
              <a:rPr lang="en-US" b="1" dirty="0" smtClean="0">
                <a:solidFill>
                  <a:prstClr val="white"/>
                </a:solidFill>
              </a:rPr>
            </a:br>
            <a:r>
              <a:rPr lang="en-US" b="1" dirty="0" smtClean="0">
                <a:solidFill>
                  <a:prstClr val="white"/>
                </a:solidFill>
              </a:rPr>
              <a:t>this to water?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23546" y="6160853"/>
            <a:ext cx="3211478" cy="31126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742950" indent="-742950" eaLnBrk="0" hangingPunct="0"/>
            <a:r>
              <a:rPr lang="en-US" sz="1600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Slide from Jack </a:t>
            </a:r>
            <a:r>
              <a:rPr lang="en-US" sz="1600" dirty="0" err="1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Dangermond</a:t>
            </a:r>
            <a:r>
              <a:rPr lang="en-US" sz="1600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, ESRI</a:t>
            </a:r>
          </a:p>
        </p:txBody>
      </p:sp>
    </p:spTree>
    <p:extLst>
      <p:ext uri="{BB962C8B-B14F-4D97-AF65-F5344CB8AC3E}">
        <p14:creationId xmlns:p14="http://schemas.microsoft.com/office/powerpoint/2010/main" val="1498544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Scales of Application</a:t>
            </a:r>
            <a:endParaRPr lang="en-US" sz="36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80048885"/>
              </p:ext>
            </p:extLst>
          </p:nvPr>
        </p:nvGraphicFramePr>
        <p:xfrm>
          <a:off x="2143658" y="1322531"/>
          <a:ext cx="4583808" cy="42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30994" y="1874028"/>
            <a:ext cx="9340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prstClr val="black"/>
                </a:solidFill>
              </a:rPr>
              <a:t>Global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600" y="3657821"/>
            <a:ext cx="1047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prstClr val="black"/>
                </a:solidFill>
              </a:rPr>
              <a:t>Regional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2345" y="4597028"/>
            <a:ext cx="8753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prstClr val="black"/>
                </a:solidFill>
              </a:rPr>
              <a:t>Local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4141" y="2781695"/>
            <a:ext cx="11341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Nationa</a:t>
            </a:r>
            <a:r>
              <a:rPr lang="en-US" sz="1700" b="1" dirty="0">
                <a:solidFill>
                  <a:srgbClr val="FF0000"/>
                </a:solidFill>
              </a:rPr>
              <a:t>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922279" y="1752683"/>
            <a:ext cx="3620867" cy="569387"/>
            <a:chOff x="4922279" y="1602015"/>
            <a:chExt cx="3620867" cy="569387"/>
          </a:xfrm>
        </p:grpSpPr>
        <p:sp>
          <p:nvSpPr>
            <p:cNvPr id="28" name="TextBox 27"/>
            <p:cNvSpPr txBox="1"/>
            <p:nvPr/>
          </p:nvSpPr>
          <p:spPr>
            <a:xfrm>
              <a:off x="6155414" y="1602015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Assessment</a:t>
              </a:r>
              <a:r>
                <a:rPr lang="en-US" sz="1600" dirty="0" smtClean="0">
                  <a:solidFill>
                    <a:srgbClr val="ED982D"/>
                  </a:solidFill>
                </a:rPr>
                <a:t> </a:t>
              </a:r>
            </a:p>
            <a:p>
              <a:r>
                <a:rPr lang="en-US" sz="1500" dirty="0" smtClean="0">
                  <a:solidFill>
                    <a:prstClr val="black"/>
                  </a:solidFill>
                </a:rPr>
                <a:t>Water and Climate</a:t>
              </a:r>
            </a:p>
          </p:txBody>
        </p:sp>
        <p:cxnSp>
          <p:nvCxnSpPr>
            <p:cNvPr id="16" name="Straight Connector 15"/>
            <p:cNvCxnSpPr>
              <a:endCxn id="28" idx="1"/>
            </p:cNvCxnSpPr>
            <p:nvPr/>
          </p:nvCxnSpPr>
          <p:spPr bwMode="auto">
            <a:xfrm flipV="1">
              <a:off x="4922279" y="1886709"/>
              <a:ext cx="1233135" cy="13118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5321100" y="2705252"/>
            <a:ext cx="3222046" cy="569387"/>
            <a:chOff x="5321100" y="2606047"/>
            <a:chExt cx="3222046" cy="569387"/>
          </a:xfrm>
        </p:grpSpPr>
        <p:sp>
          <p:nvSpPr>
            <p:cNvPr id="9" name="TextBox 8"/>
            <p:cNvSpPr txBox="1"/>
            <p:nvPr/>
          </p:nvSpPr>
          <p:spPr>
            <a:xfrm>
              <a:off x="6155414" y="2606047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2"/>
                  </a:solidFill>
                </a:defRPr>
              </a:lvl1pPr>
            </a:lstStyle>
            <a:p>
              <a:r>
                <a:rPr lang="en-US" b="1" dirty="0">
                  <a:solidFill>
                    <a:srgbClr val="ED982D"/>
                  </a:solidFill>
                </a:rPr>
                <a:t>Accounting</a:t>
              </a:r>
            </a:p>
            <a:p>
              <a:r>
                <a:rPr lang="en-US" sz="1500" dirty="0">
                  <a:solidFill>
                    <a:prstClr val="black"/>
                  </a:solidFill>
                </a:rPr>
                <a:t>How much water?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5321100" y="2895600"/>
              <a:ext cx="834314" cy="0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5394566" y="3657821"/>
            <a:ext cx="3148580" cy="569387"/>
            <a:chOff x="5394566" y="3683553"/>
            <a:chExt cx="3148580" cy="569387"/>
          </a:xfrm>
        </p:grpSpPr>
        <p:sp>
          <p:nvSpPr>
            <p:cNvPr id="11" name="TextBox 10"/>
            <p:cNvSpPr txBox="1"/>
            <p:nvPr/>
          </p:nvSpPr>
          <p:spPr>
            <a:xfrm>
              <a:off x="6155414" y="3683553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Management</a:t>
              </a:r>
            </a:p>
            <a:p>
              <a:r>
                <a:rPr lang="en-US" sz="1500" dirty="0">
                  <a:solidFill>
                    <a:prstClr val="black"/>
                  </a:solidFill>
                </a:rPr>
                <a:t>Solving water problems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5394566" y="3962400"/>
              <a:ext cx="760848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541500" y="4610391"/>
            <a:ext cx="3001645" cy="569387"/>
            <a:chOff x="5541500" y="4761059"/>
            <a:chExt cx="3001645" cy="569387"/>
          </a:xfrm>
        </p:grpSpPr>
        <p:sp>
          <p:nvSpPr>
            <p:cNvPr id="12" name="TextBox 11"/>
            <p:cNvSpPr txBox="1"/>
            <p:nvPr/>
          </p:nvSpPr>
          <p:spPr>
            <a:xfrm>
              <a:off x="6155414" y="4761059"/>
              <a:ext cx="2387731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Engineering</a:t>
              </a:r>
            </a:p>
            <a:p>
              <a:r>
                <a:rPr lang="en-US" sz="1500" dirty="0">
                  <a:solidFill>
                    <a:prstClr val="black"/>
                  </a:solidFill>
                </a:rPr>
                <a:t>How does this affect me?</a:t>
              </a: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41500" y="5029200"/>
              <a:ext cx="6139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96895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387926"/>
            <a:ext cx="8229600" cy="8312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Mexico Precipitation Observations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686" y="1371600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Collect Gaged Precipitation 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318986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686" y="2928257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Compute Mean Annual Statistics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318986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686" y="4466770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Obtain Mexico 30m DEM from INEGI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318986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686" y="6060158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Interpolate Mean Annual </a:t>
            </a:r>
            <a:r>
              <a:rPr lang="en-US" dirty="0" err="1" smtClean="0">
                <a:solidFill>
                  <a:prstClr val="black"/>
                </a:solidFill>
              </a:rPr>
              <a:t>Precip</a:t>
            </a:r>
            <a:r>
              <a:rPr lang="en-US" dirty="0" smtClean="0">
                <a:solidFill>
                  <a:prstClr val="black"/>
                </a:solidFill>
              </a:rPr>
              <a:t> Map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71" y="1538841"/>
            <a:ext cx="5684266" cy="4302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542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290944"/>
            <a:ext cx="8229600" cy="85205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Mean Precipitation at Gages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686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Collect Gaged Precipitation 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318986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686" y="2928257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Compute Mean Annual Statistics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318986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686" y="4466770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Obtain Mexico 30m DEM from INEGI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318986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686" y="6060158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Interpolate Mean Annual </a:t>
            </a:r>
            <a:r>
              <a:rPr lang="en-US" dirty="0" err="1" smtClean="0">
                <a:solidFill>
                  <a:prstClr val="black"/>
                </a:solidFill>
              </a:rPr>
              <a:t>Precip</a:t>
            </a:r>
            <a:r>
              <a:rPr lang="en-US" dirty="0" smtClean="0">
                <a:solidFill>
                  <a:prstClr val="black"/>
                </a:solidFill>
              </a:rPr>
              <a:t> Map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3" descr="C:\Users\gee272\Desktop\DEM_cool_Precip_Stations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07" y="156391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42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15" y="360218"/>
            <a:ext cx="8229600" cy="7798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Digital Elevation Model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686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Collect Gaged Precipitation 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318986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686" y="2928257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Compute Mean Annual Statistics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318986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686" y="4466770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Obtain Mexico 30m DEM from INEGI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318986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686" y="6060158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Interpolate Mean Annual </a:t>
            </a:r>
            <a:r>
              <a:rPr lang="en-US" dirty="0" err="1" smtClean="0">
                <a:solidFill>
                  <a:prstClr val="black"/>
                </a:solidFill>
              </a:rPr>
              <a:t>Precip</a:t>
            </a:r>
            <a:r>
              <a:rPr lang="en-US" dirty="0" smtClean="0">
                <a:solidFill>
                  <a:prstClr val="black"/>
                </a:solidFill>
              </a:rPr>
              <a:t> Map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3" descr="C:\Users\gee272\Desktop\0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42407"/>
            <a:ext cx="5842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9522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457200"/>
            <a:ext cx="8229600" cy="685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Mean Annual Precipitation Map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686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Collect Gaged Precipitation 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318986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686" y="2928257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Compute Mean Annual Statistics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318986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686" y="446677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Obtain Mexico 30m DEM from INEGI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318986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686" y="6060158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Interpolate Mean Annual </a:t>
            </a:r>
            <a:r>
              <a:rPr lang="en-US" dirty="0" err="1" smtClean="0">
                <a:solidFill>
                  <a:prstClr val="black"/>
                </a:solidFill>
              </a:rPr>
              <a:t>Precip</a:t>
            </a:r>
            <a:r>
              <a:rPr lang="en-US" dirty="0" smtClean="0">
                <a:solidFill>
                  <a:prstClr val="black"/>
                </a:solidFill>
              </a:rPr>
              <a:t> Map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3" descr="C:\Users\gee272\Desktop\DEM_cool_Precip_Raster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24229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3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508"/>
            <a:ext cx="8229600" cy="81049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Mexico </a:t>
            </a:r>
            <a:r>
              <a:rPr lang="en-US" sz="4000" b="1" dirty="0" err="1" smtClean="0">
                <a:solidFill>
                  <a:srgbClr val="0070C0"/>
                </a:solidFill>
              </a:rPr>
              <a:t>Streamflow</a:t>
            </a:r>
            <a:r>
              <a:rPr lang="en-US" sz="4000" b="1" dirty="0" smtClean="0">
                <a:solidFill>
                  <a:srgbClr val="0070C0"/>
                </a:solidFill>
              </a:rPr>
              <a:t> Observations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1371600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Collect Gaged </a:t>
            </a:r>
            <a:r>
              <a:rPr lang="en-US" dirty="0" err="1" smtClean="0">
                <a:solidFill>
                  <a:prstClr val="black"/>
                </a:solidFill>
              </a:rPr>
              <a:t>Streamflow</a:t>
            </a:r>
            <a:r>
              <a:rPr lang="en-US" dirty="0" smtClean="0">
                <a:solidFill>
                  <a:prstClr val="black"/>
                </a:solidFill>
              </a:rPr>
              <a:t> 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819900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2928257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Hydrography in Vera Cruz Region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9900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4466770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Delineate Watersheds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819900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060158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Mean Annual </a:t>
            </a:r>
            <a:r>
              <a:rPr lang="en-US" dirty="0" err="1" smtClean="0">
                <a:solidFill>
                  <a:prstClr val="black"/>
                </a:solidFill>
              </a:rPr>
              <a:t>Streamflow</a:t>
            </a:r>
            <a:r>
              <a:rPr lang="en-US" dirty="0" smtClean="0">
                <a:solidFill>
                  <a:prstClr val="black"/>
                </a:solidFill>
              </a:rPr>
              <a:t> Map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5676"/>
            <a:ext cx="5634368" cy="4209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2185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364"/>
            <a:ext cx="8229600" cy="79663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Vera Cruz Hydrography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Collect Gaged </a:t>
            </a:r>
            <a:r>
              <a:rPr lang="en-US" dirty="0" err="1" smtClean="0">
                <a:solidFill>
                  <a:prstClr val="black"/>
                </a:solidFill>
              </a:rPr>
              <a:t>Streamflow</a:t>
            </a:r>
            <a:r>
              <a:rPr lang="en-US" dirty="0" smtClean="0">
                <a:solidFill>
                  <a:prstClr val="black"/>
                </a:solidFill>
              </a:rPr>
              <a:t> 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819900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2928257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Hydrography in Vera Cruz Region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9900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4466770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Delineate Watersheds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819900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060158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Mean Annual </a:t>
            </a:r>
            <a:r>
              <a:rPr lang="en-US" dirty="0" err="1" smtClean="0">
                <a:solidFill>
                  <a:prstClr val="black"/>
                </a:solidFill>
              </a:rPr>
              <a:t>Streamflow</a:t>
            </a:r>
            <a:r>
              <a:rPr lang="en-US" dirty="0" smtClean="0">
                <a:solidFill>
                  <a:prstClr val="black"/>
                </a:solidFill>
              </a:rPr>
              <a:t> Map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2" descr="H:\Master's Thesis\map_P_Mexic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3" y="1409700"/>
            <a:ext cx="2555359" cy="19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66" y="3022600"/>
            <a:ext cx="3001392" cy="226798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5"/>
          <a:stretch/>
        </p:blipFill>
        <p:spPr bwMode="auto">
          <a:xfrm>
            <a:off x="3276600" y="4642808"/>
            <a:ext cx="2099889" cy="210409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897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" name="Picture 4" descr="File:Water cycl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" y="298126"/>
            <a:ext cx="9141240" cy="626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53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304809"/>
            <a:ext cx="8229600" cy="734291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Watersheds for Each Stream Gage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Collect Gaged </a:t>
            </a:r>
            <a:r>
              <a:rPr lang="en-US" dirty="0" err="1" smtClean="0">
                <a:solidFill>
                  <a:prstClr val="black"/>
                </a:solidFill>
              </a:rPr>
              <a:t>Streamflow</a:t>
            </a:r>
            <a:r>
              <a:rPr lang="en-US" dirty="0" smtClean="0">
                <a:solidFill>
                  <a:prstClr val="black"/>
                </a:solidFill>
              </a:rPr>
              <a:t> 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6819900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3600" y="2928257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Hydrography in Vera Cruz Region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6819900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3600" y="4466770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Delineate Watersheds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6819900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43600" y="6060158"/>
            <a:ext cx="2286000" cy="646331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Mean Annual </a:t>
            </a:r>
            <a:r>
              <a:rPr lang="en-US" dirty="0" err="1" smtClean="0">
                <a:solidFill>
                  <a:prstClr val="black"/>
                </a:solidFill>
              </a:rPr>
              <a:t>Streamflow</a:t>
            </a:r>
            <a:r>
              <a:rPr lang="en-US" dirty="0" smtClean="0">
                <a:solidFill>
                  <a:prstClr val="black"/>
                </a:solidFill>
              </a:rPr>
              <a:t> Map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3" descr="H:\Master's Thesis\DischargeStations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492"/>
            <a:ext cx="5359399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771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0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Mean Annual </a:t>
            </a:r>
            <a:r>
              <a:rPr lang="en-US" sz="4000" b="1" dirty="0" err="1" smtClean="0">
                <a:solidFill>
                  <a:srgbClr val="0070C0"/>
                </a:solidFill>
              </a:rPr>
              <a:t>Streamflow</a:t>
            </a:r>
            <a:r>
              <a:rPr lang="en-US" sz="4000" b="1" dirty="0" smtClean="0">
                <a:solidFill>
                  <a:srgbClr val="0070C0"/>
                </a:solidFill>
              </a:rPr>
              <a:t> Map</a:t>
            </a:r>
            <a:br>
              <a:rPr lang="en-US" sz="4000" b="1" dirty="0" smtClean="0">
                <a:solidFill>
                  <a:srgbClr val="0070C0"/>
                </a:solidFill>
              </a:rPr>
            </a:br>
            <a:r>
              <a:rPr lang="en-US" sz="2700" dirty="0" smtClean="0">
                <a:solidFill>
                  <a:srgbClr val="0070C0"/>
                </a:solidFill>
              </a:rPr>
              <a:t>Underpinning the World Hydro </a:t>
            </a:r>
            <a:r>
              <a:rPr lang="en-US" sz="2700" dirty="0" err="1" smtClean="0">
                <a:solidFill>
                  <a:srgbClr val="0070C0"/>
                </a:solidFill>
              </a:rPr>
              <a:t>Basemap</a:t>
            </a:r>
            <a:endParaRPr lang="en-US" sz="2700" b="1" dirty="0">
              <a:solidFill>
                <a:srgbClr val="0070C0"/>
              </a:solidFill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687787"/>
              </p:ext>
            </p:extLst>
          </p:nvPr>
        </p:nvGraphicFramePr>
        <p:xfrm>
          <a:off x="0" y="4300739"/>
          <a:ext cx="4648200" cy="2599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943600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Collect Gaged </a:t>
            </a:r>
            <a:r>
              <a:rPr lang="en-US" dirty="0" err="1" smtClean="0">
                <a:solidFill>
                  <a:prstClr val="black"/>
                </a:solidFill>
              </a:rPr>
              <a:t>Streamflow</a:t>
            </a:r>
            <a:r>
              <a:rPr lang="en-US" dirty="0" smtClean="0">
                <a:solidFill>
                  <a:prstClr val="black"/>
                </a:solidFill>
              </a:rPr>
              <a:t> 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6819900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3600" y="2928257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Hydrography in Vera Cruz Region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6819900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3600" y="446677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Delineate Watersheds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6819900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43600" y="6060158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Mean Annual </a:t>
            </a:r>
            <a:r>
              <a:rPr lang="en-US" dirty="0" err="1" smtClean="0">
                <a:solidFill>
                  <a:prstClr val="black"/>
                </a:solidFill>
              </a:rPr>
              <a:t>Streamflow</a:t>
            </a:r>
            <a:r>
              <a:rPr lang="en-US" dirty="0" smtClean="0">
                <a:solidFill>
                  <a:prstClr val="black"/>
                </a:solidFill>
              </a:rPr>
              <a:t> Map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7" name="Picture 3" descr="C:\Users\gee272\Desktop\DEM_cool_Precip_Raster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64" y="5103865"/>
            <a:ext cx="12954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:\Master's Thesis\MeanAnnualRunoff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19187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206009" y="5961115"/>
            <a:ext cx="381000" cy="228600"/>
          </a:xfrm>
          <a:prstGeom prst="rightArrow">
            <a:avLst/>
          </a:prstGeom>
          <a:scene3d>
            <a:camera prst="orthographicFront">
              <a:rot lat="0" lon="0" rev="13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36154" y="4018869"/>
            <a:ext cx="228600" cy="357188"/>
          </a:xfrm>
          <a:prstGeom prst="downArrow">
            <a:avLst/>
          </a:prstGeom>
          <a:scene3d>
            <a:camera prst="orthographicFront">
              <a:rot lat="0" lon="0" rev="7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95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Scales of Application</a:t>
            </a:r>
            <a:endParaRPr lang="en-US" sz="36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43451865"/>
              </p:ext>
            </p:extLst>
          </p:nvPr>
        </p:nvGraphicFramePr>
        <p:xfrm>
          <a:off x="2143658" y="1322531"/>
          <a:ext cx="4583808" cy="42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30994" y="1874028"/>
            <a:ext cx="9340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prstClr val="black"/>
                </a:solidFill>
              </a:rPr>
              <a:t>Global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0945" y="3657821"/>
            <a:ext cx="110639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Regional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2345" y="4597028"/>
            <a:ext cx="8753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prstClr val="black"/>
                </a:solidFill>
              </a:rPr>
              <a:t>Local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4141" y="2781695"/>
            <a:ext cx="11341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prstClr val="black"/>
                </a:solidFill>
              </a:rPr>
              <a:t>Nationa</a:t>
            </a:r>
            <a:r>
              <a:rPr lang="en-US" sz="1700" dirty="0">
                <a:solidFill>
                  <a:prstClr val="black"/>
                </a:solidFill>
              </a:rPr>
              <a:t>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922279" y="1752683"/>
            <a:ext cx="3620867" cy="569387"/>
            <a:chOff x="4922279" y="1602015"/>
            <a:chExt cx="3620867" cy="569387"/>
          </a:xfrm>
        </p:grpSpPr>
        <p:sp>
          <p:nvSpPr>
            <p:cNvPr id="28" name="TextBox 27"/>
            <p:cNvSpPr txBox="1"/>
            <p:nvPr/>
          </p:nvSpPr>
          <p:spPr>
            <a:xfrm>
              <a:off x="6155414" y="1602015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Assessment</a:t>
              </a:r>
              <a:r>
                <a:rPr lang="en-US" sz="1600" dirty="0" smtClean="0">
                  <a:solidFill>
                    <a:srgbClr val="ED982D"/>
                  </a:solidFill>
                </a:rPr>
                <a:t> </a:t>
              </a:r>
            </a:p>
            <a:p>
              <a:r>
                <a:rPr lang="en-US" sz="1500" dirty="0" smtClean="0">
                  <a:solidFill>
                    <a:prstClr val="black"/>
                  </a:solidFill>
                </a:rPr>
                <a:t>Water and Climate</a:t>
              </a:r>
            </a:p>
          </p:txBody>
        </p:sp>
        <p:cxnSp>
          <p:nvCxnSpPr>
            <p:cNvPr id="16" name="Straight Connector 15"/>
            <p:cNvCxnSpPr>
              <a:endCxn id="28" idx="1"/>
            </p:cNvCxnSpPr>
            <p:nvPr/>
          </p:nvCxnSpPr>
          <p:spPr bwMode="auto">
            <a:xfrm flipV="1">
              <a:off x="4922279" y="1886709"/>
              <a:ext cx="1233135" cy="13118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5321100" y="2705252"/>
            <a:ext cx="3222046" cy="569387"/>
            <a:chOff x="5321100" y="2606047"/>
            <a:chExt cx="3222046" cy="569387"/>
          </a:xfrm>
        </p:grpSpPr>
        <p:sp>
          <p:nvSpPr>
            <p:cNvPr id="9" name="TextBox 8"/>
            <p:cNvSpPr txBox="1"/>
            <p:nvPr/>
          </p:nvSpPr>
          <p:spPr>
            <a:xfrm>
              <a:off x="6155414" y="2606047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2"/>
                  </a:solidFill>
                </a:defRPr>
              </a:lvl1pPr>
            </a:lstStyle>
            <a:p>
              <a:r>
                <a:rPr lang="en-US" b="1" dirty="0">
                  <a:solidFill>
                    <a:srgbClr val="ED982D"/>
                  </a:solidFill>
                </a:rPr>
                <a:t>Accounting</a:t>
              </a:r>
            </a:p>
            <a:p>
              <a:r>
                <a:rPr lang="en-US" sz="1500" dirty="0">
                  <a:solidFill>
                    <a:prstClr val="black"/>
                  </a:solidFill>
                </a:rPr>
                <a:t>How much water?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5321100" y="2895600"/>
              <a:ext cx="8343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5394566" y="3657821"/>
            <a:ext cx="3148580" cy="569387"/>
            <a:chOff x="5394566" y="3683553"/>
            <a:chExt cx="3148580" cy="569387"/>
          </a:xfrm>
        </p:grpSpPr>
        <p:sp>
          <p:nvSpPr>
            <p:cNvPr id="11" name="TextBox 10"/>
            <p:cNvSpPr txBox="1"/>
            <p:nvPr/>
          </p:nvSpPr>
          <p:spPr>
            <a:xfrm>
              <a:off x="6155414" y="3683553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Management</a:t>
              </a:r>
            </a:p>
            <a:p>
              <a:r>
                <a:rPr lang="en-US" sz="1500" dirty="0">
                  <a:solidFill>
                    <a:prstClr val="black"/>
                  </a:solidFill>
                </a:rPr>
                <a:t>Solving water problems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5394566" y="3962400"/>
              <a:ext cx="760848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541500" y="4610391"/>
            <a:ext cx="3001645" cy="569387"/>
            <a:chOff x="5541500" y="4761059"/>
            <a:chExt cx="3001645" cy="569387"/>
          </a:xfrm>
        </p:grpSpPr>
        <p:sp>
          <p:nvSpPr>
            <p:cNvPr id="12" name="TextBox 11"/>
            <p:cNvSpPr txBox="1"/>
            <p:nvPr/>
          </p:nvSpPr>
          <p:spPr>
            <a:xfrm>
              <a:off x="6155414" y="4761059"/>
              <a:ext cx="2387731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Engineering</a:t>
              </a:r>
            </a:p>
            <a:p>
              <a:r>
                <a:rPr lang="en-US" sz="1500" dirty="0">
                  <a:solidFill>
                    <a:prstClr val="black"/>
                  </a:solidFill>
                </a:rPr>
                <a:t>How does this affect me?</a:t>
              </a: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41500" y="5029200"/>
              <a:ext cx="6139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114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45" y="346364"/>
            <a:ext cx="8229600" cy="81689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Regional to Engineering Scale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" y="1295400"/>
            <a:ext cx="6311881" cy="4346964"/>
            <a:chOff x="403225" y="1295400"/>
            <a:chExt cx="6311881" cy="43469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5" y="1295400"/>
              <a:ext cx="5324475" cy="43469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821913" y="1295400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 smtClean="0">
                  <a:solidFill>
                    <a:prstClr val="black"/>
                  </a:solidFill>
                </a:rPr>
                <a:t>HUC8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4057" y="1729430"/>
            <a:ext cx="6927077" cy="4419600"/>
            <a:chOff x="1143000" y="1752600"/>
            <a:chExt cx="6927077" cy="44196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752600"/>
              <a:ext cx="5791200" cy="441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021392" y="1789289"/>
              <a:ext cx="1048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 smtClean="0">
                  <a:solidFill>
                    <a:prstClr val="black"/>
                  </a:solidFill>
                </a:rPr>
                <a:t>HUC12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00" y="2189452"/>
            <a:ext cx="6878077" cy="4250267"/>
            <a:chOff x="2133600" y="2267887"/>
            <a:chExt cx="6878077" cy="4250267"/>
          </a:xfrm>
        </p:grpSpPr>
        <p:sp>
          <p:nvSpPr>
            <p:cNvPr id="13" name="TextBox 12"/>
            <p:cNvSpPr txBox="1"/>
            <p:nvPr/>
          </p:nvSpPr>
          <p:spPr>
            <a:xfrm>
              <a:off x="7467600" y="2302933"/>
              <a:ext cx="1544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 smtClean="0">
                  <a:solidFill>
                    <a:prstClr val="black"/>
                  </a:solidFill>
                </a:rPr>
                <a:t>Catchment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2267887"/>
              <a:ext cx="5191324" cy="42502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479136" y="2686163"/>
            <a:ext cx="5069420" cy="3887962"/>
            <a:chOff x="3733800" y="2817638"/>
            <a:chExt cx="5069420" cy="388796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2817638"/>
              <a:ext cx="5069420" cy="38879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810000" y="6172200"/>
              <a:ext cx="3005438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 smtClean="0">
                  <a:solidFill>
                    <a:prstClr val="black"/>
                  </a:solidFill>
                </a:rPr>
                <a:t>Engineering Hydrology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86200" y="3048000"/>
            <a:ext cx="4752945" cy="3638974"/>
            <a:chOff x="3886200" y="3048000"/>
            <a:chExt cx="4752945" cy="3638974"/>
          </a:xfrm>
        </p:grpSpPr>
        <p:grpSp>
          <p:nvGrpSpPr>
            <p:cNvPr id="17" name="Group 16"/>
            <p:cNvGrpSpPr/>
            <p:nvPr/>
          </p:nvGrpSpPr>
          <p:grpSpPr>
            <a:xfrm>
              <a:off x="3886200" y="3048000"/>
              <a:ext cx="4752945" cy="3638974"/>
              <a:chOff x="3933853" y="3089927"/>
              <a:chExt cx="4752945" cy="3638974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3853" y="3089927"/>
                <a:ext cx="4752945" cy="363897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8936" y="3468882"/>
                <a:ext cx="2315710" cy="12428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189498" y="6237528"/>
                <a:ext cx="3026534" cy="461665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2400" dirty="0" smtClean="0">
                    <a:solidFill>
                      <a:prstClr val="black"/>
                    </a:solidFill>
                  </a:rPr>
                  <a:t>Engineering Hydraulics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671328" y="4682821"/>
              <a:ext cx="2694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Personal – a flooded home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7078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076" y="13716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333828"/>
            <a:ext cx="9144000" cy="1050471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070C0"/>
                </a:solidFill>
              </a:rPr>
              <a:t>Tropical Storm </a:t>
            </a:r>
            <a:r>
              <a:rPr lang="en-US" sz="4000" b="1" dirty="0" err="1" smtClean="0">
                <a:solidFill>
                  <a:srgbClr val="0070C0"/>
                </a:solidFill>
              </a:rPr>
              <a:t>Hermine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</a:rPr>
              <a:t>in Texas </a:t>
            </a:r>
            <a:br>
              <a:rPr lang="en-US" sz="4000" b="1" dirty="0" smtClean="0">
                <a:solidFill>
                  <a:srgbClr val="0070C0"/>
                </a:solidFill>
              </a:rPr>
            </a:br>
            <a:r>
              <a:rPr lang="en-US" sz="3200" dirty="0" smtClean="0">
                <a:solidFill>
                  <a:srgbClr val="0070C0"/>
                </a:solidFill>
              </a:rPr>
              <a:t>Sept 7-8, 2010</a:t>
            </a:r>
          </a:p>
        </p:txBody>
      </p:sp>
    </p:spTree>
    <p:extLst>
      <p:ext uri="{BB962C8B-B14F-4D97-AF65-F5344CB8AC3E}">
        <p14:creationId xmlns:p14="http://schemas.microsoft.com/office/powerpoint/2010/main" val="22962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29490"/>
            <a:ext cx="8458200" cy="98814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GIS Hydrology Analysis (HEC-</a:t>
            </a:r>
            <a:r>
              <a:rPr lang="en-US" b="1" dirty="0" err="1" smtClean="0">
                <a:solidFill>
                  <a:srgbClr val="0070C0"/>
                </a:solidFill>
              </a:rPr>
              <a:t>GeoHMS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3100" dirty="0" smtClean="0">
                <a:solidFill>
                  <a:srgbClr val="0070C0"/>
                </a:solidFill>
              </a:rPr>
              <a:t>using </a:t>
            </a:r>
            <a:r>
              <a:rPr lang="en-US" sz="3100" dirty="0" smtClean="0">
                <a:solidFill>
                  <a:srgbClr val="FF0000"/>
                </a:solidFill>
              </a:rPr>
              <a:t>10ft cells </a:t>
            </a:r>
            <a:r>
              <a:rPr lang="en-US" sz="3100" dirty="0" smtClean="0">
                <a:solidFill>
                  <a:srgbClr val="0070C0"/>
                </a:solidFill>
              </a:rPr>
              <a:t>derived from LIDAR</a:t>
            </a:r>
            <a:endParaRPr lang="en-US" sz="3100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398"/>
            <a:ext cx="5956855" cy="4724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0978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236"/>
            <a:ext cx="8229600" cy="86119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HEC-HMS Flood Discharge Model</a:t>
            </a:r>
            <a:endParaRPr lang="en-US" sz="4000" b="1" dirty="0"/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62975"/>
            <a:ext cx="5943600" cy="478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315952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744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Scales of Application</a:t>
            </a:r>
            <a:endParaRPr lang="en-US" sz="36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80048885"/>
              </p:ext>
            </p:extLst>
          </p:nvPr>
        </p:nvGraphicFramePr>
        <p:xfrm>
          <a:off x="2143658" y="1322531"/>
          <a:ext cx="4583808" cy="42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30994" y="1874028"/>
            <a:ext cx="9340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prstClr val="black"/>
                </a:solidFill>
              </a:rPr>
              <a:t>Global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600" y="3657821"/>
            <a:ext cx="1047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prstClr val="black"/>
                </a:solidFill>
              </a:rPr>
              <a:t>Regional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2345" y="4597028"/>
            <a:ext cx="8753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Local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4141" y="2781695"/>
            <a:ext cx="11341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prstClr val="black"/>
                </a:solidFill>
              </a:rPr>
              <a:t>Nationa</a:t>
            </a:r>
            <a:r>
              <a:rPr lang="en-US" sz="1700" dirty="0">
                <a:solidFill>
                  <a:prstClr val="black"/>
                </a:solidFill>
              </a:rPr>
              <a:t>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922279" y="1752683"/>
            <a:ext cx="3620867" cy="569387"/>
            <a:chOff x="4922279" y="1602015"/>
            <a:chExt cx="3620867" cy="569387"/>
          </a:xfrm>
        </p:grpSpPr>
        <p:sp>
          <p:nvSpPr>
            <p:cNvPr id="28" name="TextBox 27"/>
            <p:cNvSpPr txBox="1"/>
            <p:nvPr/>
          </p:nvSpPr>
          <p:spPr>
            <a:xfrm>
              <a:off x="6155414" y="1602015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Assessment</a:t>
              </a:r>
              <a:r>
                <a:rPr lang="en-US" sz="1600" dirty="0" smtClean="0">
                  <a:solidFill>
                    <a:srgbClr val="ED982D"/>
                  </a:solidFill>
                </a:rPr>
                <a:t> </a:t>
              </a:r>
            </a:p>
            <a:p>
              <a:r>
                <a:rPr lang="en-US" sz="1500" dirty="0" smtClean="0">
                  <a:solidFill>
                    <a:prstClr val="black"/>
                  </a:solidFill>
                </a:rPr>
                <a:t>Water and Climate</a:t>
              </a:r>
            </a:p>
          </p:txBody>
        </p:sp>
        <p:cxnSp>
          <p:nvCxnSpPr>
            <p:cNvPr id="16" name="Straight Connector 15"/>
            <p:cNvCxnSpPr>
              <a:endCxn id="28" idx="1"/>
            </p:cNvCxnSpPr>
            <p:nvPr/>
          </p:nvCxnSpPr>
          <p:spPr bwMode="auto">
            <a:xfrm flipV="1">
              <a:off x="4922279" y="1886709"/>
              <a:ext cx="1233135" cy="13118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5321100" y="2705252"/>
            <a:ext cx="3222046" cy="569387"/>
            <a:chOff x="5321100" y="2606047"/>
            <a:chExt cx="3222046" cy="569387"/>
          </a:xfrm>
        </p:grpSpPr>
        <p:sp>
          <p:nvSpPr>
            <p:cNvPr id="9" name="TextBox 8"/>
            <p:cNvSpPr txBox="1"/>
            <p:nvPr/>
          </p:nvSpPr>
          <p:spPr>
            <a:xfrm>
              <a:off x="6155414" y="2606047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2"/>
                  </a:solidFill>
                </a:defRPr>
              </a:lvl1pPr>
            </a:lstStyle>
            <a:p>
              <a:r>
                <a:rPr lang="en-US" b="1" dirty="0">
                  <a:solidFill>
                    <a:srgbClr val="ED982D"/>
                  </a:solidFill>
                </a:rPr>
                <a:t>Accounting</a:t>
              </a:r>
            </a:p>
            <a:p>
              <a:r>
                <a:rPr lang="en-US" sz="1500" dirty="0">
                  <a:solidFill>
                    <a:prstClr val="black"/>
                  </a:solidFill>
                </a:rPr>
                <a:t>How much water?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5321100" y="2895600"/>
              <a:ext cx="8343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5394566" y="3657821"/>
            <a:ext cx="3148580" cy="569387"/>
            <a:chOff x="5394566" y="3683553"/>
            <a:chExt cx="3148580" cy="569387"/>
          </a:xfrm>
        </p:grpSpPr>
        <p:sp>
          <p:nvSpPr>
            <p:cNvPr id="11" name="TextBox 10"/>
            <p:cNvSpPr txBox="1"/>
            <p:nvPr/>
          </p:nvSpPr>
          <p:spPr>
            <a:xfrm>
              <a:off x="6155414" y="3683553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Management</a:t>
              </a:r>
            </a:p>
            <a:p>
              <a:r>
                <a:rPr lang="en-US" sz="1500" dirty="0">
                  <a:solidFill>
                    <a:prstClr val="black"/>
                  </a:solidFill>
                </a:rPr>
                <a:t>Solving water problems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5394566" y="3962400"/>
              <a:ext cx="760848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541500" y="4610391"/>
            <a:ext cx="3001645" cy="569387"/>
            <a:chOff x="5541500" y="4761059"/>
            <a:chExt cx="3001645" cy="569387"/>
          </a:xfrm>
        </p:grpSpPr>
        <p:sp>
          <p:nvSpPr>
            <p:cNvPr id="12" name="TextBox 11"/>
            <p:cNvSpPr txBox="1"/>
            <p:nvPr/>
          </p:nvSpPr>
          <p:spPr>
            <a:xfrm>
              <a:off x="6155414" y="4761059"/>
              <a:ext cx="2387731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Engineering</a:t>
              </a:r>
            </a:p>
            <a:p>
              <a:r>
                <a:rPr lang="en-US" sz="1500" dirty="0">
                  <a:solidFill>
                    <a:prstClr val="black"/>
                  </a:solidFill>
                </a:rPr>
                <a:t>How does this affect me?</a:t>
              </a: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41500" y="5029200"/>
              <a:ext cx="6139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96895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03722"/>
            <a:ext cx="7312991" cy="4846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Engineering Hydraulics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69224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86" y="2940851"/>
            <a:ext cx="2315710" cy="124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6631" y="4196717"/>
            <a:ext cx="2694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Personal – a flooded home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67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670173"/>
            <a:ext cx="5305425" cy="4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191000"/>
            <a:ext cx="385156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Cross-Sections for HEC-RAS model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24200" y="4668890"/>
            <a:ext cx="401175" cy="2171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342900" y="401781"/>
            <a:ext cx="8458200" cy="98814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algn="ctr"/>
            <a:r>
              <a:rPr lang="en-US" dirty="0" smtClean="0">
                <a:solidFill>
                  <a:srgbClr val="0070C0"/>
                </a:solidFill>
              </a:rPr>
              <a:t>Flood Elevation Model (HEC-</a:t>
            </a:r>
            <a:r>
              <a:rPr lang="en-US" dirty="0" err="1" smtClean="0">
                <a:solidFill>
                  <a:srgbClr val="0070C0"/>
                </a:solidFill>
              </a:rPr>
              <a:t>GeoRAS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3100" dirty="0" smtClean="0">
                <a:solidFill>
                  <a:srgbClr val="0070C0"/>
                </a:solidFill>
              </a:rPr>
              <a:t>using </a:t>
            </a:r>
            <a:r>
              <a:rPr lang="en-US" sz="3100" dirty="0" smtClean="0">
                <a:solidFill>
                  <a:srgbClr val="FF0000"/>
                </a:solidFill>
              </a:rPr>
              <a:t>1ft cells </a:t>
            </a:r>
            <a:r>
              <a:rPr lang="en-US" sz="3100" dirty="0" smtClean="0">
                <a:solidFill>
                  <a:srgbClr val="0070C0"/>
                </a:solidFill>
              </a:rPr>
              <a:t>derived from LIDAR</a:t>
            </a:r>
            <a:endParaRPr lang="en-US" sz="3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03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45000">
                <a:srgbClr val="00B9F2"/>
              </a:gs>
              <a:gs pos="80000">
                <a:srgbClr val="00B9F2">
                  <a:alpha val="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" name="Picture 3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18"/>
          <p:cNvGrpSpPr/>
          <p:nvPr/>
        </p:nvGrpSpPr>
        <p:grpSpPr>
          <a:xfrm>
            <a:off x="933607" y="1924911"/>
            <a:ext cx="6359432" cy="3881098"/>
            <a:chOff x="708117" y="1548079"/>
            <a:chExt cx="7533861" cy="4597840"/>
          </a:xfrm>
        </p:grpSpPr>
        <p:pic>
          <p:nvPicPr>
            <p:cNvPr id="9" name="Picture 8" descr="bluearrow.png"/>
            <p:cNvPicPr>
              <a:picLocks noChangeAspect="1"/>
            </p:cNvPicPr>
            <p:nvPr/>
          </p:nvPicPr>
          <p:blipFill>
            <a:blip r:embed="rId4" cstate="print">
              <a:alphaModFix amt="90000"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5487">
              <a:off x="708117" y="1548079"/>
              <a:ext cx="7533861" cy="4597840"/>
            </a:xfrm>
            <a:prstGeom prst="rect">
              <a:avLst/>
            </a:prstGeom>
          </p:spPr>
        </p:pic>
        <p:sp>
          <p:nvSpPr>
            <p:cNvPr id="10" name="Rectangle 67"/>
            <p:cNvSpPr>
              <a:spLocks noChangeArrowheads="1"/>
            </p:cNvSpPr>
            <p:nvPr/>
          </p:nvSpPr>
          <p:spPr bwMode="auto">
            <a:xfrm>
              <a:off x="1042261" y="5564651"/>
              <a:ext cx="1415811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Thousands</a:t>
              </a: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343073" y="4835988"/>
              <a:ext cx="2331022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100’s of Thousands</a:t>
              </a:r>
            </a:p>
          </p:txBody>
        </p:sp>
        <p:sp>
          <p:nvSpPr>
            <p:cNvPr id="12" name="Rectangle 67"/>
            <p:cNvSpPr>
              <a:spLocks noChangeArrowheads="1"/>
            </p:cNvSpPr>
            <p:nvPr/>
          </p:nvSpPr>
          <p:spPr bwMode="auto">
            <a:xfrm>
              <a:off x="3911139" y="4041963"/>
              <a:ext cx="1043863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Millions</a:t>
              </a: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3439005" y="3206418"/>
              <a:ext cx="2246454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Billions</a:t>
              </a:r>
            </a:p>
          </p:txBody>
        </p:sp>
        <p:sp>
          <p:nvSpPr>
            <p:cNvPr id="14" name="AutoShape 61"/>
            <p:cNvSpPr>
              <a:spLocks noChangeArrowheads="1"/>
            </p:cNvSpPr>
            <p:nvPr/>
          </p:nvSpPr>
          <p:spPr bwMode="auto">
            <a:xfrm>
              <a:off x="5174624" y="4031940"/>
              <a:ext cx="1268413" cy="60642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Application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Users</a:t>
              </a:r>
            </a:p>
          </p:txBody>
        </p:sp>
        <p:sp>
          <p:nvSpPr>
            <p:cNvPr id="15" name="AutoShape 61"/>
            <p:cNvSpPr>
              <a:spLocks noChangeArrowheads="1"/>
            </p:cNvSpPr>
            <p:nvPr/>
          </p:nvSpPr>
          <p:spPr bwMode="auto">
            <a:xfrm>
              <a:off x="3782045" y="4770640"/>
              <a:ext cx="1773238" cy="57467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GIS Professionals</a:t>
              </a: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2562846" y="5467552"/>
              <a:ext cx="1270000" cy="576263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Research</a:t>
              </a:r>
            </a:p>
          </p:txBody>
        </p:sp>
        <p:pic>
          <p:nvPicPr>
            <p:cNvPr id="17" name="Picture 16" descr="cloud_jack-fav_02l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6424" y="2747576"/>
              <a:ext cx="1894001" cy="1313448"/>
            </a:xfrm>
            <a:prstGeom prst="rect">
              <a:avLst/>
            </a:prstGeom>
          </p:spPr>
        </p:pic>
        <p:sp>
          <p:nvSpPr>
            <p:cNvPr id="18" name="AutoShape 61"/>
            <p:cNvSpPr>
              <a:spLocks noChangeArrowheads="1"/>
            </p:cNvSpPr>
            <p:nvPr/>
          </p:nvSpPr>
          <p:spPr bwMode="auto">
            <a:xfrm>
              <a:off x="6090270" y="3157739"/>
              <a:ext cx="1241425" cy="557212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Society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7312991" cy="484632"/>
          </a:xfrm>
        </p:spPr>
        <p:txBody>
          <a:bodyPr/>
          <a:lstStyle/>
          <a:p>
            <a:r>
              <a:rPr lang="en-US" sz="2800" dirty="0" smtClean="0">
                <a:solidFill>
                  <a:srgbClr val="FFFFFF"/>
                </a:solidFill>
              </a:rPr>
              <a:t>Is Global Geospatial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Consciousness Possible?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3546" y="6160853"/>
            <a:ext cx="3211478" cy="31126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742950" indent="-742950" eaLnBrk="0" hangingPunct="0"/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Slide from Jack </a:t>
            </a:r>
            <a:r>
              <a:rPr lang="en-US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Dangermond</a:t>
            </a: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ESRI</a:t>
            </a:r>
          </a:p>
        </p:txBody>
      </p:sp>
    </p:spTree>
    <p:extLst>
      <p:ext uri="{BB962C8B-B14F-4D97-AF65-F5344CB8AC3E}">
        <p14:creationId xmlns:p14="http://schemas.microsoft.com/office/powerpoint/2010/main" val="3845988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671" y="583831"/>
            <a:ext cx="8045058" cy="48463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HEC-RAS Flood Water Surface Elevation Model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07837"/>
            <a:ext cx="4957630" cy="367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07837"/>
            <a:ext cx="410344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47" y="3907675"/>
            <a:ext cx="3649946" cy="254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017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86849"/>
            <a:ext cx="7312991" cy="4846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Flood Inundation Map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619750" cy="510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497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Flood Impact on Houses</a:t>
            </a:r>
            <a:endParaRPr lang="en-US" sz="4000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752600"/>
            <a:ext cx="5943600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96" y="3981531"/>
            <a:ext cx="2315710" cy="124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703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5582"/>
            <a:ext cx="8229600" cy="89361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Brushy Creek in ArcGIS Online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066800" y="60452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www.arcgis.com/home/search.html?q=brushy&amp;t=content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55" y="1219200"/>
            <a:ext cx="6400800" cy="4599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893" y="1904999"/>
            <a:ext cx="3548107" cy="31102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0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366748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751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23142" y="1405169"/>
            <a:ext cx="5297715" cy="4524683"/>
          </a:xfrm>
          <a:prstGeom prst="rect">
            <a:avLst/>
          </a:prstGeom>
          <a:solidFill>
            <a:srgbClr val="B9E0F7">
              <a:alpha val="49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0" y="-1"/>
            <a:ext cx="9144000" cy="1406817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2191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5969000"/>
            <a:ext cx="9144000" cy="889000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2069" y="454152"/>
            <a:ext cx="4276397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00" dirty="0"/>
              <a:t>World Water </a:t>
            </a:r>
            <a:r>
              <a:rPr lang="en-US" sz="3400" b="0" dirty="0" smtClean="0"/>
              <a:t>Online</a:t>
            </a:r>
            <a:br>
              <a:rPr lang="en-US" sz="3400" b="0" dirty="0" smtClean="0"/>
            </a:br>
            <a:r>
              <a:rPr lang="en-US" sz="1800" b="0" dirty="0" smtClean="0"/>
              <a:t>Hydrology on the web</a:t>
            </a:r>
            <a:endParaRPr lang="en-US" sz="1800" b="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392" y="4469814"/>
            <a:ext cx="1720971" cy="1010436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95625" y="5446231"/>
            <a:ext cx="153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0021" y="4247015"/>
            <a:ext cx="95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Models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777415" y="3034284"/>
            <a:ext cx="1582924" cy="1307469"/>
          </a:xfrm>
          <a:prstGeom prst="triangle">
            <a:avLst/>
          </a:prstGeom>
          <a:gradFill flip="none" rotWithShape="1">
            <a:gsLst>
              <a:gs pos="0">
                <a:srgbClr val="0070C0">
                  <a:lumMod val="82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Global to Local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2815022" y="4653713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 flipH="1">
            <a:off x="5794352" y="4627418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 flipV="1">
            <a:off x="2816442" y="2366295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 flipV="1">
            <a:off x="5770676" y="2340001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9373" y="2670380"/>
            <a:ext cx="1339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Watersheds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8051" y="4204020"/>
            <a:ext cx="73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Maps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18" y="1601020"/>
            <a:ext cx="1282068" cy="1113113"/>
          </a:xfrm>
          <a:prstGeom prst="rect">
            <a:avLst/>
          </a:prstGeom>
          <a:ln w="6350">
            <a:solidFill>
              <a:srgbClr val="096BC9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3" y="3172071"/>
            <a:ext cx="1352533" cy="1061989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8823" y="6090334"/>
            <a:ext cx="729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/>
            <a:r>
              <a:rPr lang="en-US" dirty="0"/>
              <a:t>A combination of proven industry technologies and open standards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0536"/>
            <a:ext cx="1425087" cy="1065058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7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0" y="-1"/>
            <a:ext cx="9144000" cy="1406817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2191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5969000"/>
            <a:ext cx="9144000" cy="889000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otolia_22259276_Subscription_X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10672" r="24953" b="25211"/>
          <a:stretch/>
        </p:blipFill>
        <p:spPr>
          <a:xfrm>
            <a:off x="4649603" y="4542506"/>
            <a:ext cx="2544762" cy="1829548"/>
          </a:xfrm>
          <a:prstGeom prst="rect">
            <a:avLst/>
          </a:prstGeom>
          <a:ln w="38100" cmpd="sng">
            <a:solidFill>
              <a:srgbClr val="F7973F"/>
            </a:solidFill>
          </a:ln>
        </p:spPr>
      </p:pic>
      <p:pic>
        <p:nvPicPr>
          <p:cNvPr id="49" name="Picture 48" descr="Fotolia_36131706_Subscription_XX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65189" r="55044" b="9827"/>
          <a:stretch/>
        </p:blipFill>
        <p:spPr>
          <a:xfrm>
            <a:off x="5921984" y="1866900"/>
            <a:ext cx="2614004" cy="1587500"/>
          </a:xfrm>
          <a:prstGeom prst="rect">
            <a:avLst/>
          </a:prstGeom>
          <a:ln w="38100" cmpd="sng">
            <a:solidFill>
              <a:srgbClr val="F7973F"/>
            </a:solidFill>
          </a:ln>
        </p:spPr>
      </p:pic>
      <p:pic>
        <p:nvPicPr>
          <p:cNvPr id="7" name="Picture 6" descr="Fotolia_24766767_Subscription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2964"/>
          <a:stretch/>
        </p:blipFill>
        <p:spPr>
          <a:xfrm>
            <a:off x="3389472" y="1581578"/>
            <a:ext cx="1387342" cy="1673275"/>
          </a:xfrm>
          <a:prstGeom prst="rect">
            <a:avLst/>
          </a:prstGeom>
          <a:ln w="38100" cmpd="sng">
            <a:solidFill>
              <a:srgbClr val="F7973F"/>
            </a:solidFill>
          </a:ln>
        </p:spPr>
      </p:pic>
      <p:pic>
        <p:nvPicPr>
          <p:cNvPr id="56" name="Picture 55" descr="Fotolia_24822544_Subscription_XL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3496" b="6993"/>
          <a:stretch/>
        </p:blipFill>
        <p:spPr>
          <a:xfrm>
            <a:off x="557213" y="3323690"/>
            <a:ext cx="2426667" cy="1625600"/>
          </a:xfrm>
          <a:prstGeom prst="rect">
            <a:avLst/>
          </a:prstGeom>
          <a:ln w="38100" cmpd="sng">
            <a:solidFill>
              <a:srgbClr val="F7973F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2069" y="454152"/>
            <a:ext cx="7633919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00" dirty="0"/>
              <a:t>World Water </a:t>
            </a:r>
            <a:r>
              <a:rPr lang="en-US" sz="3400" b="0" dirty="0" smtClean="0"/>
              <a:t>Online</a:t>
            </a:r>
            <a:br>
              <a:rPr lang="en-US" sz="3400" b="0" dirty="0" smtClean="0"/>
            </a:br>
            <a:r>
              <a:rPr lang="en-US" sz="1800" b="0" dirty="0" smtClean="0"/>
              <a:t>Linking people everywhere with water data, maps and models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1801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45000">
                <a:srgbClr val="00B9F2"/>
              </a:gs>
              <a:gs pos="80000">
                <a:srgbClr val="00B9F2">
                  <a:alpha val="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0" name="Picture 19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bluearrow.pn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alphaModFix amt="9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487">
            <a:off x="933607" y="1924911"/>
            <a:ext cx="6359432" cy="3881098"/>
          </a:xfrm>
          <a:prstGeom prst="rect">
            <a:avLst/>
          </a:prstGeom>
        </p:spPr>
      </p:pic>
      <p:sp>
        <p:nvSpPr>
          <p:cNvPr id="10" name="Rectangle 67"/>
          <p:cNvSpPr>
            <a:spLocks noChangeArrowheads="1"/>
          </p:cNvSpPr>
          <p:nvPr/>
        </p:nvSpPr>
        <p:spPr bwMode="auto">
          <a:xfrm>
            <a:off x="1215662" y="5315353"/>
            <a:ext cx="1195105" cy="3077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4" rIns="91430" bIns="45714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Thousands</a:t>
            </a:r>
          </a:p>
        </p:txBody>
      </p:sp>
      <p:sp>
        <p:nvSpPr>
          <p:cNvPr id="11" name="Rectangle 67"/>
          <p:cNvSpPr>
            <a:spLocks noChangeArrowheads="1"/>
          </p:cNvSpPr>
          <p:nvPr/>
        </p:nvSpPr>
        <p:spPr bwMode="auto">
          <a:xfrm>
            <a:off x="1469582" y="4700279"/>
            <a:ext cx="1967647" cy="3077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4" rIns="91430" bIns="45714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100’s of Thousands</a:t>
            </a:r>
          </a:p>
        </p:txBody>
      </p:sp>
      <p:sp>
        <p:nvSpPr>
          <p:cNvPr id="12" name="Rectangle 67"/>
          <p:cNvSpPr>
            <a:spLocks noChangeArrowheads="1"/>
          </p:cNvSpPr>
          <p:nvPr/>
        </p:nvSpPr>
        <p:spPr bwMode="auto">
          <a:xfrm>
            <a:off x="3637320" y="4030032"/>
            <a:ext cx="881139" cy="3077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4" rIns="91430" bIns="45714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Millions</a:t>
            </a:r>
          </a:p>
        </p:txBody>
      </p:sp>
      <p:sp>
        <p:nvSpPr>
          <p:cNvPr id="13" name="Rectangle 67"/>
          <p:cNvSpPr>
            <a:spLocks noChangeArrowheads="1"/>
          </p:cNvSpPr>
          <p:nvPr/>
        </p:nvSpPr>
        <p:spPr bwMode="auto">
          <a:xfrm>
            <a:off x="3238786" y="3324737"/>
            <a:ext cx="1896262" cy="3077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4" rIns="91430" bIns="45714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Billions</a:t>
            </a:r>
          </a:p>
        </p:txBody>
      </p:sp>
      <p:sp>
        <p:nvSpPr>
          <p:cNvPr id="14" name="AutoShape 61"/>
          <p:cNvSpPr>
            <a:spLocks noChangeArrowheads="1"/>
          </p:cNvSpPr>
          <p:nvPr/>
        </p:nvSpPr>
        <p:spPr bwMode="auto">
          <a:xfrm>
            <a:off x="4703845" y="4021571"/>
            <a:ext cx="1070684" cy="511891"/>
          </a:xfrm>
          <a:prstGeom prst="roundRect">
            <a:avLst>
              <a:gd name="adj" fmla="val 5444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vert="horz" wrap="none" lIns="91430" tIns="45714" rIns="91430" bIns="45714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Application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Users</a:t>
            </a:r>
          </a:p>
        </p:txBody>
      </p:sp>
      <p:sp>
        <p:nvSpPr>
          <p:cNvPr id="15" name="AutoShape 61"/>
          <p:cNvSpPr>
            <a:spLocks noChangeArrowheads="1"/>
          </p:cNvSpPr>
          <p:nvPr/>
        </p:nvSpPr>
        <p:spPr bwMode="auto">
          <a:xfrm>
            <a:off x="3528350" y="4645118"/>
            <a:ext cx="1496814" cy="485091"/>
          </a:xfrm>
          <a:prstGeom prst="roundRect">
            <a:avLst>
              <a:gd name="adj" fmla="val 5444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vert="horz" wrap="none" lIns="91430" tIns="45714" rIns="91430" bIns="45714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Water Resources </a:t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1200" b="1" dirty="0">
                <a:solidFill>
                  <a:srgbClr val="000000"/>
                </a:solidFill>
              </a:rPr>
              <a:t>Professionals</a:t>
            </a:r>
          </a:p>
        </p:txBody>
      </p:sp>
      <p:sp>
        <p:nvSpPr>
          <p:cNvPr id="16" name="AutoShape 61"/>
          <p:cNvSpPr>
            <a:spLocks noChangeArrowheads="1"/>
          </p:cNvSpPr>
          <p:nvPr/>
        </p:nvSpPr>
        <p:spPr bwMode="auto">
          <a:xfrm>
            <a:off x="2499208" y="5233390"/>
            <a:ext cx="1072024" cy="486431"/>
          </a:xfrm>
          <a:prstGeom prst="roundRect">
            <a:avLst>
              <a:gd name="adj" fmla="val 5444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vert="horz" wrap="none" lIns="91430" tIns="45714" rIns="91430" bIns="45714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Research</a:t>
            </a:r>
          </a:p>
        </p:txBody>
      </p:sp>
      <p:pic>
        <p:nvPicPr>
          <p:cNvPr id="17" name="Picture 16" descr="cloud_jack-fav_02l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6509" y="2937422"/>
            <a:ext cx="1598751" cy="1108699"/>
          </a:xfrm>
          <a:prstGeom prst="rect">
            <a:avLst/>
          </a:prstGeom>
        </p:spPr>
      </p:pic>
      <p:sp>
        <p:nvSpPr>
          <p:cNvPr id="18" name="AutoShape 61"/>
          <p:cNvSpPr>
            <a:spLocks noChangeArrowheads="1"/>
          </p:cNvSpPr>
          <p:nvPr/>
        </p:nvSpPr>
        <p:spPr bwMode="auto">
          <a:xfrm>
            <a:off x="5476754" y="3283646"/>
            <a:ext cx="1047903" cy="470350"/>
          </a:xfrm>
          <a:prstGeom prst="roundRect">
            <a:avLst>
              <a:gd name="adj" fmla="val 5444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vert="horz" wrap="none" lIns="91430" tIns="45714" rIns="91430" bIns="45714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Society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7312991" cy="484632"/>
          </a:xfrm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</a:rPr>
              <a:t>Is Global </a:t>
            </a:r>
            <a:r>
              <a:rPr lang="en-US" sz="2800" i="1" dirty="0">
                <a:solidFill>
                  <a:srgbClr val="FFFFFF"/>
                </a:solidFill>
              </a:rPr>
              <a:t>Hydrologic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Consciousness Possible?</a:t>
            </a:r>
          </a:p>
        </p:txBody>
      </p:sp>
      <p:sp>
        <p:nvSpPr>
          <p:cNvPr id="21" name="Text Placeholder 5"/>
          <p:cNvSpPr txBox="1">
            <a:spLocks/>
          </p:cNvSpPr>
          <p:nvPr/>
        </p:nvSpPr>
        <p:spPr>
          <a:xfrm>
            <a:off x="914399" y="2438400"/>
            <a:ext cx="4297362" cy="7921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568325" indent="-568325">
              <a:buFont typeface="Arial"/>
              <a:buNone/>
            </a:pPr>
            <a:r>
              <a:rPr lang="en-US" sz="16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Linking People Everywhere </a:t>
            </a:r>
            <a:br>
              <a:rPr lang="en-US" sz="16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with Water Data, Maps and Models</a:t>
            </a:r>
            <a:endParaRPr lang="en-US" sz="16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914399" y="1893888"/>
            <a:ext cx="4297363" cy="515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568325" indent="-568325">
              <a:buFont typeface="Arial"/>
              <a:buNone/>
            </a:pPr>
            <a:r>
              <a:rPr lang="en-US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World Water Online</a:t>
            </a:r>
            <a:endParaRPr lang="en-US" sz="1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70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Some Technology Trends ….</a:t>
            </a:r>
            <a:endParaRPr lang="en-US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4" y="1828800"/>
            <a:ext cx="7639722" cy="397668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6248400"/>
            <a:ext cx="503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800 million users – one person in eight on the earth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6547" y="4731841"/>
            <a:ext cx="692534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</a:rPr>
              <a:t>Aggregated content on YouTube ….</a:t>
            </a:r>
          </a:p>
          <a:p>
            <a:pPr defTabSz="914400"/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…. upload 10 years of video every day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93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2" y="362158"/>
            <a:ext cx="7312991" cy="48463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Some Technology Trends ….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4" y="1295400"/>
            <a:ext cx="7639722" cy="397668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" y="1828800"/>
            <a:ext cx="8505826" cy="420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6248400"/>
            <a:ext cx="503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800 million users – one person in eight on the earth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5272088"/>
            <a:ext cx="41494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</a:rPr>
              <a:t>Global social networking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42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9" y="1648691"/>
            <a:ext cx="8352460" cy="39624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4745" y="6096000"/>
            <a:ext cx="602210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prstClr val="black"/>
                </a:solidFill>
              </a:rPr>
              <a:t>Aggregated content and social networking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27138"/>
            <a:ext cx="1445491" cy="49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127138"/>
            <a:ext cx="13716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272" y="362158"/>
            <a:ext cx="7312991" cy="48463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ArcGIS Online</a:t>
            </a:r>
            <a:br>
              <a:rPr lang="en-US" sz="4000" b="1" dirty="0" smtClean="0">
                <a:solidFill>
                  <a:srgbClr val="0070C0"/>
                </a:solidFill>
              </a:rPr>
            </a:br>
            <a:r>
              <a:rPr lang="en-US" sz="2700" dirty="0" smtClean="0">
                <a:solidFill>
                  <a:srgbClr val="0070C0"/>
                </a:solidFill>
              </a:rPr>
              <a:t>Geospatial data and knowledge sharing system</a:t>
            </a:r>
            <a:endParaRPr lang="en-US" sz="27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29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Optional_Corporate_PPT_Template-Arial.potx</Template>
  <TotalTime>1213</TotalTime>
  <Words>1286</Words>
  <Application>Microsoft Office PowerPoint</Application>
  <PresentationFormat>On-screen Show (4:3)</PresentationFormat>
  <Paragraphs>428</Paragraphs>
  <Slides>56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Optional_Corporate_PPT_Template-Arial</vt:lpstr>
      <vt:lpstr>PowerPoint Presentation</vt:lpstr>
      <vt:lpstr>Water is Vital</vt:lpstr>
      <vt:lpstr>Four water problems to be solved</vt:lpstr>
      <vt:lpstr>PowerPoint Presentation</vt:lpstr>
      <vt:lpstr>Is Global Geospatial  Consciousness Possible?</vt:lpstr>
      <vt:lpstr>Is Global Hydrologic  Consciousness Possible?</vt:lpstr>
      <vt:lpstr>Some Technology Trends ….</vt:lpstr>
      <vt:lpstr>Some Technology Trends ….</vt:lpstr>
      <vt:lpstr>ArcGIS Online Geospatial data and knowledge sharing system</vt:lpstr>
      <vt:lpstr>Text Messaging, Mobile Phones</vt:lpstr>
      <vt:lpstr>WaterML</vt:lpstr>
      <vt:lpstr>World Water Online</vt:lpstr>
      <vt:lpstr>Scales of Application</vt:lpstr>
      <vt:lpstr>World Water Online Hydrology on the web</vt:lpstr>
      <vt:lpstr>Global Hydro Overlay Basemap</vt:lpstr>
      <vt:lpstr>World Hydro Overlay Map</vt:lpstr>
      <vt:lpstr>World Water Online Hydrology on the web</vt:lpstr>
      <vt:lpstr>Watershed of My Stream ESRI Base Map and Delineation Services</vt:lpstr>
      <vt:lpstr>Congo River Basin Global river mapping and watershed delineation</vt:lpstr>
      <vt:lpstr>World Watershed Explorer – Congo Basin</vt:lpstr>
      <vt:lpstr>World Water Online Hydrology on the web</vt:lpstr>
      <vt:lpstr>Collecting Water Data Globally (GRACE) Measuring the gravity anomaly from space</vt:lpstr>
      <vt:lpstr>Collecting Water Data Locally</vt:lpstr>
      <vt:lpstr>Every Country Collects These Data</vt:lpstr>
      <vt:lpstr>PowerPoint Presentation</vt:lpstr>
      <vt:lpstr>PowerPoint Presentation</vt:lpstr>
      <vt:lpstr>PowerPoint Presentation</vt:lpstr>
      <vt:lpstr>Central Texas “Hub” Synthesis of Water Observations Networks into Thematic Maps</vt:lpstr>
      <vt:lpstr>Flow Maps and Charts in the Hub Colorado River at Austin, Texas</vt:lpstr>
      <vt:lpstr>World Water Online Hydrology on the web</vt:lpstr>
      <vt:lpstr>Flow in the Mississippi River Basin March to May 2008</vt:lpstr>
      <vt:lpstr>Geospatial Technology Is  Improving Our World</vt:lpstr>
      <vt:lpstr>Scales of Application</vt:lpstr>
      <vt:lpstr>Mexico Precipitation Observations</vt:lpstr>
      <vt:lpstr>Mean Precipitation at Gages</vt:lpstr>
      <vt:lpstr>Digital Elevation Model</vt:lpstr>
      <vt:lpstr>Mean Annual Precipitation Map</vt:lpstr>
      <vt:lpstr>Mexico Streamflow Observations</vt:lpstr>
      <vt:lpstr>Vera Cruz Hydrography</vt:lpstr>
      <vt:lpstr>Watersheds for Each Stream Gage</vt:lpstr>
      <vt:lpstr>Mean Annual Streamflow Map Underpinning the World Hydro Basemap</vt:lpstr>
      <vt:lpstr>Scales of Application</vt:lpstr>
      <vt:lpstr>Regional to Engineering Scale</vt:lpstr>
      <vt:lpstr>Tropical Storm Hermine in Texas  Sept 7-8, 2010</vt:lpstr>
      <vt:lpstr>GIS Hydrology Analysis (HEC-GeoHMS) using 10ft cells derived from LIDAR</vt:lpstr>
      <vt:lpstr>HEC-HMS Flood Discharge Model</vt:lpstr>
      <vt:lpstr>Scales of Application</vt:lpstr>
      <vt:lpstr>Engineering Hydraulics</vt:lpstr>
      <vt:lpstr>PowerPoint Presentation</vt:lpstr>
      <vt:lpstr>HEC-RAS Flood Water Surface Elevation Model</vt:lpstr>
      <vt:lpstr>Flood Inundation Map</vt:lpstr>
      <vt:lpstr>Flood Impact on Houses</vt:lpstr>
      <vt:lpstr>Brushy Creek in ArcGIS Online</vt:lpstr>
      <vt:lpstr>PowerPoint Presentation</vt:lpstr>
      <vt:lpstr>World Water Online Hydrology on the web</vt:lpstr>
      <vt:lpstr>World Water Online Linking people everywhere with water data, maps and models</vt:lpstr>
    </vt:vector>
  </TitlesOfParts>
  <Company>ESRI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Area — Please Read</dc:title>
  <dc:creator>ESRI Employee</dc:creator>
  <cp:lastModifiedBy>maidment</cp:lastModifiedBy>
  <cp:revision>134</cp:revision>
  <cp:lastPrinted>2011-02-10T16:43:45Z</cp:lastPrinted>
  <dcterms:created xsi:type="dcterms:W3CDTF">2011-05-18T16:04:06Z</dcterms:created>
  <dcterms:modified xsi:type="dcterms:W3CDTF">2012-04-12T15:08:42Z</dcterms:modified>
</cp:coreProperties>
</file>