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avi" ContentType="video/x-msvide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0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3" r:id="rId3"/>
    <p:sldMasterId id="2147483695" r:id="rId4"/>
    <p:sldMasterId id="2147483708" r:id="rId5"/>
    <p:sldMasterId id="2147483720" r:id="rId6"/>
    <p:sldMasterId id="2147483732" r:id="rId7"/>
    <p:sldMasterId id="2147483744" r:id="rId8"/>
    <p:sldMasterId id="2147483755" r:id="rId9"/>
    <p:sldMasterId id="2147483767" r:id="rId10"/>
    <p:sldMasterId id="2147483779" r:id="rId11"/>
  </p:sldMasterIdLst>
  <p:notesMasterIdLst>
    <p:notesMasterId r:id="rId90"/>
  </p:notesMasterIdLst>
  <p:sldIdLst>
    <p:sldId id="352" r:id="rId12"/>
    <p:sldId id="298" r:id="rId13"/>
    <p:sldId id="274" r:id="rId14"/>
    <p:sldId id="311" r:id="rId15"/>
    <p:sldId id="275" r:id="rId16"/>
    <p:sldId id="312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95" r:id="rId30"/>
    <p:sldId id="296" r:id="rId31"/>
    <p:sldId id="289" r:id="rId32"/>
    <p:sldId id="290" r:id="rId33"/>
    <p:sldId id="291" r:id="rId34"/>
    <p:sldId id="292" r:id="rId35"/>
    <p:sldId id="315" r:id="rId36"/>
    <p:sldId id="330" r:id="rId37"/>
    <p:sldId id="316" r:id="rId38"/>
    <p:sldId id="317" r:id="rId39"/>
    <p:sldId id="293" r:id="rId40"/>
    <p:sldId id="314" r:id="rId41"/>
    <p:sldId id="353" r:id="rId42"/>
    <p:sldId id="341" r:id="rId43"/>
    <p:sldId id="339" r:id="rId44"/>
    <p:sldId id="340" r:id="rId45"/>
    <p:sldId id="342" r:id="rId46"/>
    <p:sldId id="343" r:id="rId47"/>
    <p:sldId id="308" r:id="rId48"/>
    <p:sldId id="309" r:id="rId49"/>
    <p:sldId id="310" r:id="rId50"/>
    <p:sldId id="257" r:id="rId51"/>
    <p:sldId id="258" r:id="rId52"/>
    <p:sldId id="259" r:id="rId53"/>
    <p:sldId id="262" r:id="rId54"/>
    <p:sldId id="263" r:id="rId55"/>
    <p:sldId id="264" r:id="rId56"/>
    <p:sldId id="265" r:id="rId57"/>
    <p:sldId id="266" r:id="rId58"/>
    <p:sldId id="267" r:id="rId59"/>
    <p:sldId id="268" r:id="rId60"/>
    <p:sldId id="269" r:id="rId61"/>
    <p:sldId id="270" r:id="rId62"/>
    <p:sldId id="271" r:id="rId63"/>
    <p:sldId id="272" r:id="rId64"/>
    <p:sldId id="333" r:id="rId65"/>
    <p:sldId id="334" r:id="rId66"/>
    <p:sldId id="335" r:id="rId67"/>
    <p:sldId id="337" r:id="rId68"/>
    <p:sldId id="336" r:id="rId69"/>
    <p:sldId id="338" r:id="rId70"/>
    <p:sldId id="321" r:id="rId71"/>
    <p:sldId id="327" r:id="rId72"/>
    <p:sldId id="318" r:id="rId73"/>
    <p:sldId id="319" r:id="rId74"/>
    <p:sldId id="324" r:id="rId75"/>
    <p:sldId id="326" r:id="rId76"/>
    <p:sldId id="322" r:id="rId77"/>
    <p:sldId id="325" r:id="rId78"/>
    <p:sldId id="323" r:id="rId79"/>
    <p:sldId id="299" r:id="rId80"/>
    <p:sldId id="302" r:id="rId81"/>
    <p:sldId id="303" r:id="rId82"/>
    <p:sldId id="345" r:id="rId83"/>
    <p:sldId id="346" r:id="rId84"/>
    <p:sldId id="347" r:id="rId85"/>
    <p:sldId id="348" r:id="rId86"/>
    <p:sldId id="349" r:id="rId87"/>
    <p:sldId id="350" r:id="rId88"/>
    <p:sldId id="351" r:id="rId8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81" d="100"/>
          <a:sy n="81" d="100"/>
        </p:scale>
        <p:origin x="79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76" Type="http://schemas.openxmlformats.org/officeDocument/2006/relationships/slide" Target="slides/slide65.xml"/><Relationship Id="rId84" Type="http://schemas.openxmlformats.org/officeDocument/2006/relationships/slide" Target="slides/slide73.xml"/><Relationship Id="rId89" Type="http://schemas.openxmlformats.org/officeDocument/2006/relationships/slide" Target="slides/slide7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87" Type="http://schemas.openxmlformats.org/officeDocument/2006/relationships/slide" Target="slides/slide76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slide" Target="slides/slide6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slide" Target="slides/slide69.xml"/><Relationship Id="rId85" Type="http://schemas.openxmlformats.org/officeDocument/2006/relationships/slide" Target="slides/slide74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slide" Target="slides/slide72.xml"/><Relationship Id="rId88" Type="http://schemas.openxmlformats.org/officeDocument/2006/relationships/slide" Target="slides/slide7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slide" Target="slides/slide75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Sheet1!$E$2:$E$92</c:f>
              <c:numCache>
                <c:formatCode>General</c:formatCode>
                <c:ptCount val="91"/>
                <c:pt idx="0">
                  <c:v>4.09</c:v>
                </c:pt>
                <c:pt idx="1">
                  <c:v>4.1100000000000003</c:v>
                </c:pt>
                <c:pt idx="2">
                  <c:v>4.1100000000000003</c:v>
                </c:pt>
                <c:pt idx="3">
                  <c:v>4.24</c:v>
                </c:pt>
                <c:pt idx="4">
                  <c:v>4.3099999999999996</c:v>
                </c:pt>
                <c:pt idx="5">
                  <c:v>4.3499999999999996</c:v>
                </c:pt>
                <c:pt idx="6">
                  <c:v>4.55</c:v>
                </c:pt>
                <c:pt idx="7">
                  <c:v>4.5599999999999996</c:v>
                </c:pt>
                <c:pt idx="8">
                  <c:v>4.6500000000000004</c:v>
                </c:pt>
                <c:pt idx="9">
                  <c:v>4.8899999999999997</c:v>
                </c:pt>
                <c:pt idx="10">
                  <c:v>4.8899999999999997</c:v>
                </c:pt>
                <c:pt idx="11">
                  <c:v>4.9400000000000004</c:v>
                </c:pt>
                <c:pt idx="12">
                  <c:v>5.03</c:v>
                </c:pt>
                <c:pt idx="13">
                  <c:v>5.12</c:v>
                </c:pt>
                <c:pt idx="14">
                  <c:v>5.14</c:v>
                </c:pt>
                <c:pt idx="15">
                  <c:v>5.23</c:v>
                </c:pt>
                <c:pt idx="16">
                  <c:v>5.25</c:v>
                </c:pt>
                <c:pt idx="17">
                  <c:v>5.3</c:v>
                </c:pt>
                <c:pt idx="18">
                  <c:v>5.35</c:v>
                </c:pt>
                <c:pt idx="19">
                  <c:v>5.4</c:v>
                </c:pt>
                <c:pt idx="20">
                  <c:v>5.59</c:v>
                </c:pt>
                <c:pt idx="21">
                  <c:v>5.6</c:v>
                </c:pt>
                <c:pt idx="22">
                  <c:v>5.65</c:v>
                </c:pt>
                <c:pt idx="23">
                  <c:v>5.69</c:v>
                </c:pt>
                <c:pt idx="24">
                  <c:v>5.81</c:v>
                </c:pt>
                <c:pt idx="25">
                  <c:v>5.85</c:v>
                </c:pt>
                <c:pt idx="26">
                  <c:v>5.97</c:v>
                </c:pt>
                <c:pt idx="27">
                  <c:v>6</c:v>
                </c:pt>
                <c:pt idx="28">
                  <c:v>6.05</c:v>
                </c:pt>
                <c:pt idx="29">
                  <c:v>6.07</c:v>
                </c:pt>
                <c:pt idx="30">
                  <c:v>6.08</c:v>
                </c:pt>
                <c:pt idx="31">
                  <c:v>6.22</c:v>
                </c:pt>
                <c:pt idx="32">
                  <c:v>6.26</c:v>
                </c:pt>
                <c:pt idx="33">
                  <c:v>6.37</c:v>
                </c:pt>
                <c:pt idx="34">
                  <c:v>6.39</c:v>
                </c:pt>
                <c:pt idx="35">
                  <c:v>6.5</c:v>
                </c:pt>
                <c:pt idx="36">
                  <c:v>6.57</c:v>
                </c:pt>
                <c:pt idx="37">
                  <c:v>6.93</c:v>
                </c:pt>
                <c:pt idx="38">
                  <c:v>6.97</c:v>
                </c:pt>
                <c:pt idx="39">
                  <c:v>6.98</c:v>
                </c:pt>
                <c:pt idx="40">
                  <c:v>7</c:v>
                </c:pt>
                <c:pt idx="41">
                  <c:v>7.06</c:v>
                </c:pt>
                <c:pt idx="42">
                  <c:v>7.07</c:v>
                </c:pt>
                <c:pt idx="43">
                  <c:v>7.12</c:v>
                </c:pt>
                <c:pt idx="44">
                  <c:v>7.21</c:v>
                </c:pt>
                <c:pt idx="45">
                  <c:v>7.33</c:v>
                </c:pt>
                <c:pt idx="46">
                  <c:v>7.49</c:v>
                </c:pt>
                <c:pt idx="47">
                  <c:v>7.5</c:v>
                </c:pt>
                <c:pt idx="48">
                  <c:v>7.53</c:v>
                </c:pt>
                <c:pt idx="49">
                  <c:v>7.55</c:v>
                </c:pt>
                <c:pt idx="50">
                  <c:v>7.6</c:v>
                </c:pt>
                <c:pt idx="51">
                  <c:v>7.63</c:v>
                </c:pt>
                <c:pt idx="52">
                  <c:v>7.63</c:v>
                </c:pt>
                <c:pt idx="53">
                  <c:v>7.65</c:v>
                </c:pt>
                <c:pt idx="54">
                  <c:v>7.7</c:v>
                </c:pt>
                <c:pt idx="55">
                  <c:v>7.79</c:v>
                </c:pt>
                <c:pt idx="56">
                  <c:v>7.84</c:v>
                </c:pt>
                <c:pt idx="57">
                  <c:v>7.95</c:v>
                </c:pt>
                <c:pt idx="58">
                  <c:v>8.0299999999999994</c:v>
                </c:pt>
                <c:pt idx="59">
                  <c:v>8.07</c:v>
                </c:pt>
                <c:pt idx="60">
                  <c:v>8.1</c:v>
                </c:pt>
                <c:pt idx="61">
                  <c:v>8.11</c:v>
                </c:pt>
                <c:pt idx="62">
                  <c:v>8.19</c:v>
                </c:pt>
                <c:pt idx="63">
                  <c:v>8.1999999999999993</c:v>
                </c:pt>
                <c:pt idx="64">
                  <c:v>8.4700000000000006</c:v>
                </c:pt>
                <c:pt idx="65">
                  <c:v>8.48</c:v>
                </c:pt>
                <c:pt idx="66">
                  <c:v>8.6199999999999992</c:v>
                </c:pt>
                <c:pt idx="67">
                  <c:v>8.6300000000000008</c:v>
                </c:pt>
                <c:pt idx="68">
                  <c:v>8.74</c:v>
                </c:pt>
                <c:pt idx="69">
                  <c:v>8.75</c:v>
                </c:pt>
                <c:pt idx="70">
                  <c:v>8.93</c:v>
                </c:pt>
                <c:pt idx="71">
                  <c:v>9</c:v>
                </c:pt>
                <c:pt idx="72">
                  <c:v>9.01</c:v>
                </c:pt>
                <c:pt idx="73">
                  <c:v>9.0399999999999991</c:v>
                </c:pt>
                <c:pt idx="74">
                  <c:v>9.0500000000000007</c:v>
                </c:pt>
                <c:pt idx="75">
                  <c:v>9.14</c:v>
                </c:pt>
                <c:pt idx="76">
                  <c:v>9.5</c:v>
                </c:pt>
                <c:pt idx="77">
                  <c:v>9.5299999999999994</c:v>
                </c:pt>
                <c:pt idx="78">
                  <c:v>9.5299999999999994</c:v>
                </c:pt>
                <c:pt idx="79">
                  <c:v>9.56</c:v>
                </c:pt>
                <c:pt idx="80">
                  <c:v>9.98</c:v>
                </c:pt>
                <c:pt idx="81">
                  <c:v>10.07</c:v>
                </c:pt>
                <c:pt idx="82">
                  <c:v>10.3</c:v>
                </c:pt>
                <c:pt idx="83">
                  <c:v>10.37</c:v>
                </c:pt>
                <c:pt idx="84">
                  <c:v>11.12</c:v>
                </c:pt>
                <c:pt idx="85">
                  <c:v>11.63</c:v>
                </c:pt>
                <c:pt idx="86">
                  <c:v>12.15</c:v>
                </c:pt>
                <c:pt idx="87">
                  <c:v>12.33</c:v>
                </c:pt>
                <c:pt idx="88">
                  <c:v>12.75</c:v>
                </c:pt>
                <c:pt idx="89">
                  <c:v>13.27</c:v>
                </c:pt>
                <c:pt idx="90">
                  <c:v>23.1</c:v>
                </c:pt>
              </c:numCache>
            </c:numRef>
          </c:xVal>
          <c:yVal>
            <c:numRef>
              <c:f>Sheet1!$F$2:$F$92</c:f>
              <c:numCache>
                <c:formatCode>#,##0</c:formatCode>
                <c:ptCount val="91"/>
                <c:pt idx="0">
                  <c:v>5550</c:v>
                </c:pt>
                <c:pt idx="1">
                  <c:v>5600</c:v>
                </c:pt>
                <c:pt idx="2">
                  <c:v>5600</c:v>
                </c:pt>
                <c:pt idx="3">
                  <c:v>6780</c:v>
                </c:pt>
                <c:pt idx="4">
                  <c:v>7010</c:v>
                </c:pt>
                <c:pt idx="5">
                  <c:v>7140</c:v>
                </c:pt>
                <c:pt idx="6">
                  <c:v>6570</c:v>
                </c:pt>
                <c:pt idx="7">
                  <c:v>6670</c:v>
                </c:pt>
                <c:pt idx="8">
                  <c:v>6790</c:v>
                </c:pt>
                <c:pt idx="9">
                  <c:v>7340</c:v>
                </c:pt>
                <c:pt idx="10">
                  <c:v>7300</c:v>
                </c:pt>
                <c:pt idx="11">
                  <c:v>7490</c:v>
                </c:pt>
                <c:pt idx="12">
                  <c:v>7670</c:v>
                </c:pt>
                <c:pt idx="13">
                  <c:v>7090</c:v>
                </c:pt>
                <c:pt idx="14">
                  <c:v>8220</c:v>
                </c:pt>
                <c:pt idx="15">
                  <c:v>8140</c:v>
                </c:pt>
                <c:pt idx="16">
                  <c:v>9110</c:v>
                </c:pt>
                <c:pt idx="17">
                  <c:v>9210</c:v>
                </c:pt>
                <c:pt idx="18">
                  <c:v>9600</c:v>
                </c:pt>
                <c:pt idx="19">
                  <c:v>9770</c:v>
                </c:pt>
                <c:pt idx="20">
                  <c:v>8970</c:v>
                </c:pt>
                <c:pt idx="21">
                  <c:v>9540</c:v>
                </c:pt>
                <c:pt idx="22">
                  <c:v>10300</c:v>
                </c:pt>
                <c:pt idx="23">
                  <c:v>9050</c:v>
                </c:pt>
                <c:pt idx="24">
                  <c:v>9660</c:v>
                </c:pt>
                <c:pt idx="25">
                  <c:v>9760</c:v>
                </c:pt>
                <c:pt idx="26">
                  <c:v>11500</c:v>
                </c:pt>
                <c:pt idx="27">
                  <c:v>10400</c:v>
                </c:pt>
                <c:pt idx="28">
                  <c:v>10100</c:v>
                </c:pt>
                <c:pt idx="29">
                  <c:v>11700</c:v>
                </c:pt>
                <c:pt idx="30">
                  <c:v>10200</c:v>
                </c:pt>
                <c:pt idx="31">
                  <c:v>10300</c:v>
                </c:pt>
                <c:pt idx="32">
                  <c:v>10600</c:v>
                </c:pt>
                <c:pt idx="33">
                  <c:v>12700</c:v>
                </c:pt>
                <c:pt idx="34">
                  <c:v>11000</c:v>
                </c:pt>
                <c:pt idx="35">
                  <c:v>13300</c:v>
                </c:pt>
                <c:pt idx="36">
                  <c:v>12200</c:v>
                </c:pt>
                <c:pt idx="37">
                  <c:v>13000</c:v>
                </c:pt>
                <c:pt idx="38">
                  <c:v>12300</c:v>
                </c:pt>
                <c:pt idx="39">
                  <c:v>12300</c:v>
                </c:pt>
                <c:pt idx="40">
                  <c:v>13100</c:v>
                </c:pt>
                <c:pt idx="41">
                  <c:v>15100</c:v>
                </c:pt>
                <c:pt idx="42">
                  <c:v>13600</c:v>
                </c:pt>
                <c:pt idx="43">
                  <c:v>15100</c:v>
                </c:pt>
                <c:pt idx="44">
                  <c:v>13200</c:v>
                </c:pt>
                <c:pt idx="45">
                  <c:v>15800</c:v>
                </c:pt>
                <c:pt idx="46">
                  <c:v>14700</c:v>
                </c:pt>
                <c:pt idx="47">
                  <c:v>16500</c:v>
                </c:pt>
                <c:pt idx="48">
                  <c:v>14200</c:v>
                </c:pt>
                <c:pt idx="49">
                  <c:v>14200</c:v>
                </c:pt>
                <c:pt idx="50">
                  <c:v>14200</c:v>
                </c:pt>
                <c:pt idx="51">
                  <c:v>16000</c:v>
                </c:pt>
                <c:pt idx="52">
                  <c:v>14500</c:v>
                </c:pt>
                <c:pt idx="53">
                  <c:v>16900</c:v>
                </c:pt>
                <c:pt idx="54">
                  <c:v>14700</c:v>
                </c:pt>
                <c:pt idx="55">
                  <c:v>15600</c:v>
                </c:pt>
                <c:pt idx="56">
                  <c:v>15200</c:v>
                </c:pt>
                <c:pt idx="57">
                  <c:v>15400</c:v>
                </c:pt>
                <c:pt idx="58">
                  <c:v>16400</c:v>
                </c:pt>
                <c:pt idx="59">
                  <c:v>16500</c:v>
                </c:pt>
                <c:pt idx="60">
                  <c:v>18000</c:v>
                </c:pt>
                <c:pt idx="61">
                  <c:v>16600</c:v>
                </c:pt>
                <c:pt idx="62">
                  <c:v>16800</c:v>
                </c:pt>
                <c:pt idx="63">
                  <c:v>19200</c:v>
                </c:pt>
                <c:pt idx="64">
                  <c:v>17200</c:v>
                </c:pt>
                <c:pt idx="65">
                  <c:v>17200</c:v>
                </c:pt>
                <c:pt idx="66">
                  <c:v>17600</c:v>
                </c:pt>
                <c:pt idx="67">
                  <c:v>17600</c:v>
                </c:pt>
                <c:pt idx="68">
                  <c:v>18100</c:v>
                </c:pt>
                <c:pt idx="69">
                  <c:v>18200</c:v>
                </c:pt>
                <c:pt idx="70">
                  <c:v>20900</c:v>
                </c:pt>
                <c:pt idx="71">
                  <c:v>20100</c:v>
                </c:pt>
                <c:pt idx="72">
                  <c:v>19000</c:v>
                </c:pt>
                <c:pt idx="73">
                  <c:v>19100</c:v>
                </c:pt>
                <c:pt idx="74">
                  <c:v>19200</c:v>
                </c:pt>
                <c:pt idx="75">
                  <c:v>19500</c:v>
                </c:pt>
                <c:pt idx="76">
                  <c:v>21000</c:v>
                </c:pt>
                <c:pt idx="77">
                  <c:v>21000</c:v>
                </c:pt>
                <c:pt idx="78">
                  <c:v>21100</c:v>
                </c:pt>
                <c:pt idx="79">
                  <c:v>21100</c:v>
                </c:pt>
                <c:pt idx="80">
                  <c:v>23200</c:v>
                </c:pt>
                <c:pt idx="81">
                  <c:v>23300</c:v>
                </c:pt>
                <c:pt idx="82">
                  <c:v>24200</c:v>
                </c:pt>
                <c:pt idx="83">
                  <c:v>24600</c:v>
                </c:pt>
                <c:pt idx="84">
                  <c:v>27900</c:v>
                </c:pt>
                <c:pt idx="85">
                  <c:v>30300</c:v>
                </c:pt>
                <c:pt idx="86">
                  <c:v>34800</c:v>
                </c:pt>
                <c:pt idx="87">
                  <c:v>34000</c:v>
                </c:pt>
                <c:pt idx="88">
                  <c:v>36200</c:v>
                </c:pt>
                <c:pt idx="89">
                  <c:v>42700</c:v>
                </c:pt>
                <c:pt idx="90">
                  <c:v>110000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78113256"/>
        <c:axId val="278111296"/>
      </c:scatterChart>
      <c:valAx>
        <c:axId val="2781132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78111296"/>
        <c:crosses val="autoZero"/>
        <c:crossBetween val="midCat"/>
      </c:valAx>
      <c:valAx>
        <c:axId val="278111296"/>
        <c:scaling>
          <c:logBase val="10"/>
          <c:orientation val="minMax"/>
          <c:max val="1000000"/>
          <c:min val="100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7811325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9A949C-7FEE-384D-9BC1-31E4A8964D56}" type="doc">
      <dgm:prSet loTypeId="urn:microsoft.com/office/officeart/2005/8/layout/radial2" loCatId="relationship" qsTypeId="urn:microsoft.com/office/officeart/2005/8/quickstyle/simple4" qsCatId="simple" csTypeId="urn:microsoft.com/office/officeart/2005/8/colors/accent0_1" csCatId="mainScheme" phldr="1"/>
      <dgm:spPr>
        <a:scene3d>
          <a:camera prst="perspectiveHeroicExtremeLeftFacing" fov="4800000">
            <a:rot lat="486000" lon="1230000" rev="21426000"/>
          </a:camera>
          <a:lightRig rig="threePt" dir="t"/>
        </a:scene3d>
      </dgm:spPr>
      <dgm:t>
        <a:bodyPr/>
        <a:lstStyle/>
        <a:p>
          <a:endParaRPr lang="en-US"/>
        </a:p>
      </dgm:t>
    </dgm:pt>
    <dgm:pt modelId="{5E038D6E-65AB-1447-BCBC-90DE82B4E140}">
      <dgm:prSet phldrT="[Text]" custT="1"/>
      <dgm:spPr>
        <a:sp3d>
          <a:bevelT w="101600"/>
        </a:sp3d>
      </dgm:spPr>
      <dgm:t>
        <a:bodyPr/>
        <a:lstStyle/>
        <a:p>
          <a:r>
            <a:rPr lang="en-US" sz="1200" b="1" dirty="0" smtClean="0"/>
            <a:t>Purpose, Scope, Vision and Goals</a:t>
          </a:r>
        </a:p>
      </dgm:t>
    </dgm:pt>
    <dgm:pt modelId="{63E077E9-53CC-0049-AA5B-FB9E0E4FD5FD}" type="parTrans" cxnId="{FC75F6A8-D020-FD47-86F0-28848BB50330}">
      <dgm:prSet/>
      <dgm:spPr>
        <a:sp3d>
          <a:bevelT w="101600"/>
        </a:sp3d>
      </dgm:spPr>
      <dgm:t>
        <a:bodyPr/>
        <a:lstStyle/>
        <a:p>
          <a:endParaRPr lang="en-US" sz="1600"/>
        </a:p>
      </dgm:t>
    </dgm:pt>
    <dgm:pt modelId="{062B098C-2E3E-1444-8259-8727D350866E}" type="sibTrans" cxnId="{FC75F6A8-D020-FD47-86F0-28848BB50330}">
      <dgm:prSet/>
      <dgm:spPr/>
      <dgm:t>
        <a:bodyPr/>
        <a:lstStyle/>
        <a:p>
          <a:endParaRPr lang="en-US" sz="1600"/>
        </a:p>
      </dgm:t>
    </dgm:pt>
    <dgm:pt modelId="{CF71A61D-F8DF-E748-AB74-A7A194DDD7C1}">
      <dgm:prSet phldrT="[Text]" custT="1"/>
      <dgm:spPr>
        <a:sp3d>
          <a:bevelT w="101600"/>
        </a:sp3d>
      </dgm:spPr>
      <dgm:t>
        <a:bodyPr/>
        <a:lstStyle/>
        <a:p>
          <a:endParaRPr lang="en-US" sz="1600" dirty="0">
            <a:solidFill>
              <a:srgbClr val="3366FF"/>
            </a:solidFill>
          </a:endParaRPr>
        </a:p>
      </dgm:t>
    </dgm:pt>
    <dgm:pt modelId="{45C24779-7D68-9A40-A22F-CB91094E27D9}" type="parTrans" cxnId="{18137AE0-3EC0-E24F-810F-46C53F093626}">
      <dgm:prSet/>
      <dgm:spPr/>
      <dgm:t>
        <a:bodyPr/>
        <a:lstStyle/>
        <a:p>
          <a:endParaRPr lang="en-US" sz="1600"/>
        </a:p>
      </dgm:t>
    </dgm:pt>
    <dgm:pt modelId="{292F1553-38A5-654C-BBAA-20B277ED310B}" type="sibTrans" cxnId="{18137AE0-3EC0-E24F-810F-46C53F093626}">
      <dgm:prSet/>
      <dgm:spPr/>
      <dgm:t>
        <a:bodyPr/>
        <a:lstStyle/>
        <a:p>
          <a:endParaRPr lang="en-US" sz="1600"/>
        </a:p>
      </dgm:t>
    </dgm:pt>
    <dgm:pt modelId="{60834E96-1867-4846-B0E9-AEC66A118440}">
      <dgm:prSet phldrT="[Text]" custT="1"/>
      <dgm:spPr>
        <a:sp3d>
          <a:bevelT w="101600"/>
        </a:sp3d>
      </dgm:spPr>
      <dgm:t>
        <a:bodyPr/>
        <a:lstStyle/>
        <a:p>
          <a:r>
            <a:rPr lang="en-US" sz="1200" b="1" dirty="0" smtClean="0"/>
            <a:t>Cross-Cutting Themes</a:t>
          </a:r>
          <a:endParaRPr lang="en-US" sz="1200" b="1" dirty="0"/>
        </a:p>
      </dgm:t>
    </dgm:pt>
    <dgm:pt modelId="{631C6E27-8046-D545-AFF1-FA54DE0531E5}" type="parTrans" cxnId="{2B57C118-AE31-384F-816B-59840B7D5BBF}">
      <dgm:prSet/>
      <dgm:spPr>
        <a:sp3d>
          <a:bevelT w="101600"/>
        </a:sp3d>
      </dgm:spPr>
      <dgm:t>
        <a:bodyPr/>
        <a:lstStyle/>
        <a:p>
          <a:endParaRPr lang="en-US" sz="1600"/>
        </a:p>
      </dgm:t>
    </dgm:pt>
    <dgm:pt modelId="{A0C540ED-C4D9-C442-8090-6C44482CFB7E}" type="sibTrans" cxnId="{2B57C118-AE31-384F-816B-59840B7D5BBF}">
      <dgm:prSet/>
      <dgm:spPr/>
      <dgm:t>
        <a:bodyPr/>
        <a:lstStyle/>
        <a:p>
          <a:endParaRPr lang="en-US" sz="1600"/>
        </a:p>
      </dgm:t>
    </dgm:pt>
    <dgm:pt modelId="{FB9B2EAE-365C-AD45-A6FF-34362A1560DD}">
      <dgm:prSet phldrT="[Text]" custT="1"/>
      <dgm:spPr>
        <a:sp3d>
          <a:bevelT w="101600"/>
        </a:sp3d>
      </dgm:spPr>
      <dgm:t>
        <a:bodyPr/>
        <a:lstStyle/>
        <a:p>
          <a:endParaRPr lang="en-US" sz="1600" dirty="0">
            <a:solidFill>
              <a:srgbClr val="3366FF"/>
            </a:solidFill>
          </a:endParaRPr>
        </a:p>
      </dgm:t>
    </dgm:pt>
    <dgm:pt modelId="{AF575B8D-59C6-9A48-A037-828C53735F7C}" type="parTrans" cxnId="{80DB47FF-385A-2A47-9EDE-7FCEAEA18387}">
      <dgm:prSet/>
      <dgm:spPr/>
      <dgm:t>
        <a:bodyPr/>
        <a:lstStyle/>
        <a:p>
          <a:endParaRPr lang="en-US" sz="1600"/>
        </a:p>
      </dgm:t>
    </dgm:pt>
    <dgm:pt modelId="{12DDE3B7-C16D-9E41-88D3-F115CE716E9E}" type="sibTrans" cxnId="{80DB47FF-385A-2A47-9EDE-7FCEAEA18387}">
      <dgm:prSet/>
      <dgm:spPr/>
      <dgm:t>
        <a:bodyPr/>
        <a:lstStyle/>
        <a:p>
          <a:endParaRPr lang="en-US" sz="1600"/>
        </a:p>
      </dgm:t>
    </dgm:pt>
    <dgm:pt modelId="{EFB22B21-4C71-6D45-91F9-30A3435CCF55}">
      <dgm:prSet phldrT="[Text]" custT="1"/>
      <dgm:spPr>
        <a:sp3d>
          <a:bevelT w="101600"/>
        </a:sp3d>
      </dgm:spPr>
      <dgm:t>
        <a:bodyPr/>
        <a:lstStyle/>
        <a:p>
          <a:r>
            <a:rPr lang="en-US" sz="1200" b="1" dirty="0" smtClean="0"/>
            <a:t>National and Regional</a:t>
          </a:r>
          <a:endParaRPr lang="en-US" sz="1200" b="1" dirty="0"/>
        </a:p>
      </dgm:t>
    </dgm:pt>
    <dgm:pt modelId="{C3889D72-560F-FA49-B925-5F2185513107}" type="parTrans" cxnId="{E1B624D7-06C3-5A43-94BE-1F920DBA3F82}">
      <dgm:prSet/>
      <dgm:spPr>
        <a:sp3d>
          <a:bevelT w="101600"/>
        </a:sp3d>
      </dgm:spPr>
      <dgm:t>
        <a:bodyPr/>
        <a:lstStyle/>
        <a:p>
          <a:endParaRPr lang="en-US" sz="1600"/>
        </a:p>
      </dgm:t>
    </dgm:pt>
    <dgm:pt modelId="{9776D16E-836D-1042-A6BD-71A1C8109DA0}" type="sibTrans" cxnId="{E1B624D7-06C3-5A43-94BE-1F920DBA3F82}">
      <dgm:prSet/>
      <dgm:spPr/>
      <dgm:t>
        <a:bodyPr/>
        <a:lstStyle/>
        <a:p>
          <a:endParaRPr lang="en-US" sz="1600"/>
        </a:p>
      </dgm:t>
    </dgm:pt>
    <dgm:pt modelId="{2D889CAF-F7F6-974B-99A9-01E42564E854}">
      <dgm:prSet phldrT="[Text]" custT="1"/>
      <dgm:spPr>
        <a:sp3d>
          <a:bevelT w="101600"/>
        </a:sp3d>
      </dgm:spPr>
      <dgm:t>
        <a:bodyPr/>
        <a:lstStyle/>
        <a:p>
          <a:endParaRPr lang="en-US" sz="1600" dirty="0">
            <a:solidFill>
              <a:srgbClr val="3366FF"/>
            </a:solidFill>
          </a:endParaRPr>
        </a:p>
      </dgm:t>
    </dgm:pt>
    <dgm:pt modelId="{48D5B03A-284D-DF4B-96C4-5174ABA1490B}" type="parTrans" cxnId="{1EDB3F64-6FBF-4642-96B3-BB1CFCF7AB6F}">
      <dgm:prSet/>
      <dgm:spPr/>
      <dgm:t>
        <a:bodyPr/>
        <a:lstStyle/>
        <a:p>
          <a:endParaRPr lang="en-US" sz="1600"/>
        </a:p>
      </dgm:t>
    </dgm:pt>
    <dgm:pt modelId="{21500DED-643A-434F-A671-025A6034F3A8}" type="sibTrans" cxnId="{1EDB3F64-6FBF-4642-96B3-BB1CFCF7AB6F}">
      <dgm:prSet/>
      <dgm:spPr/>
      <dgm:t>
        <a:bodyPr/>
        <a:lstStyle/>
        <a:p>
          <a:endParaRPr lang="en-US" sz="1600"/>
        </a:p>
      </dgm:t>
    </dgm:pt>
    <dgm:pt modelId="{D88D2E78-9EBB-1A4C-95B7-1B0C4CC3EFA6}">
      <dgm:prSet phldrT="[Text]" custT="1"/>
      <dgm:spPr>
        <a:sp3d>
          <a:bevelT w="101600"/>
        </a:sp3d>
      </dgm:spPr>
      <dgm:t>
        <a:bodyPr/>
        <a:lstStyle/>
        <a:p>
          <a:r>
            <a:rPr lang="en-US" sz="1200" b="1" dirty="0" smtClean="0"/>
            <a:t>Operations and Business Concepts</a:t>
          </a:r>
          <a:endParaRPr lang="en-US" sz="1200" b="1" dirty="0"/>
        </a:p>
      </dgm:t>
    </dgm:pt>
    <dgm:pt modelId="{A825155C-5CC1-864F-BDBC-98A54CE30CD2}" type="parTrans" cxnId="{A4F8A7DE-A046-FF4A-9F6E-CC2F425616C6}">
      <dgm:prSet/>
      <dgm:spPr>
        <a:sp3d>
          <a:bevelT w="101600"/>
        </a:sp3d>
      </dgm:spPr>
      <dgm:t>
        <a:bodyPr/>
        <a:lstStyle/>
        <a:p>
          <a:endParaRPr lang="en-US" sz="1600"/>
        </a:p>
      </dgm:t>
    </dgm:pt>
    <dgm:pt modelId="{B612405E-1C40-5643-ADAB-A21998D54764}" type="sibTrans" cxnId="{A4F8A7DE-A046-FF4A-9F6E-CC2F425616C6}">
      <dgm:prSet/>
      <dgm:spPr/>
      <dgm:t>
        <a:bodyPr/>
        <a:lstStyle/>
        <a:p>
          <a:endParaRPr lang="en-US" sz="1600"/>
        </a:p>
      </dgm:t>
    </dgm:pt>
    <dgm:pt modelId="{51CB63AE-F3FB-6648-9C26-B6145DBEF660}">
      <dgm:prSet phldrT="[Text]" custT="1"/>
      <dgm:spPr>
        <a:sp3d>
          <a:bevelT w="101600"/>
        </a:sp3d>
      </dgm:spPr>
      <dgm:t>
        <a:bodyPr/>
        <a:lstStyle/>
        <a:p>
          <a:endParaRPr lang="en-US" sz="1600" dirty="0">
            <a:solidFill>
              <a:srgbClr val="3366FF"/>
            </a:solidFill>
          </a:endParaRPr>
        </a:p>
      </dgm:t>
    </dgm:pt>
    <dgm:pt modelId="{5257C6A4-DF40-E041-A34B-6BED74EC1819}" type="parTrans" cxnId="{292D009F-C013-F64E-B8B9-8AD40D652CA5}">
      <dgm:prSet/>
      <dgm:spPr/>
      <dgm:t>
        <a:bodyPr/>
        <a:lstStyle/>
        <a:p>
          <a:endParaRPr lang="en-US" sz="1600"/>
        </a:p>
      </dgm:t>
    </dgm:pt>
    <dgm:pt modelId="{CBB9F423-1FF1-1A4A-8F53-C5083C8BFFAD}" type="sibTrans" cxnId="{292D009F-C013-F64E-B8B9-8AD40D652CA5}">
      <dgm:prSet/>
      <dgm:spPr/>
      <dgm:t>
        <a:bodyPr/>
        <a:lstStyle/>
        <a:p>
          <a:endParaRPr lang="en-US" sz="1600"/>
        </a:p>
      </dgm:t>
    </dgm:pt>
    <dgm:pt modelId="{3495A00A-E9CA-9B4F-BB16-F0957D6862E6}" type="pres">
      <dgm:prSet presAssocID="{1C9A949C-7FEE-384D-9BC1-31E4A8964D56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4894F47-6286-364A-9BEA-D0710FBE1B14}" type="pres">
      <dgm:prSet presAssocID="{1C9A949C-7FEE-384D-9BC1-31E4A8964D56}" presName="cycle" presStyleCnt="0"/>
      <dgm:spPr>
        <a:sp3d>
          <a:bevelT w="101600"/>
        </a:sp3d>
      </dgm:spPr>
      <dgm:t>
        <a:bodyPr/>
        <a:lstStyle/>
        <a:p>
          <a:endParaRPr lang="en-US"/>
        </a:p>
      </dgm:t>
    </dgm:pt>
    <dgm:pt modelId="{8AD78F9F-6026-8A4C-8916-76457217CB72}" type="pres">
      <dgm:prSet presAssocID="{1C9A949C-7FEE-384D-9BC1-31E4A8964D56}" presName="centerShape" presStyleCnt="0"/>
      <dgm:spPr>
        <a:sp3d>
          <a:bevelT w="101600"/>
        </a:sp3d>
      </dgm:spPr>
      <dgm:t>
        <a:bodyPr/>
        <a:lstStyle/>
        <a:p>
          <a:endParaRPr lang="en-US"/>
        </a:p>
      </dgm:t>
    </dgm:pt>
    <dgm:pt modelId="{4A1E7478-4C2D-8942-AFBB-5A0BEB398A36}" type="pres">
      <dgm:prSet presAssocID="{1C9A949C-7FEE-384D-9BC1-31E4A8964D56}" presName="connSite" presStyleLbl="node1" presStyleIdx="0" presStyleCnt="5"/>
      <dgm:spPr>
        <a:sp3d>
          <a:bevelT w="101600"/>
        </a:sp3d>
      </dgm:spPr>
      <dgm:t>
        <a:bodyPr/>
        <a:lstStyle/>
        <a:p>
          <a:endParaRPr lang="en-US"/>
        </a:p>
      </dgm:t>
    </dgm:pt>
    <dgm:pt modelId="{F14660E7-DDD2-2249-9EF9-E70283328FBD}" type="pres">
      <dgm:prSet presAssocID="{1C9A949C-7FEE-384D-9BC1-31E4A8964D56}" presName="visible" presStyleLbl="node1" presStyleIdx="0" presStyleCnt="5" custScaleX="144969" custScaleY="144969" custLinFactNeighborX="-17208" custLinFactNeighborY="-5703"/>
      <dgm:spPr>
        <a:blipFill rotWithShape="0">
          <a:blip xmlns:r="http://schemas.openxmlformats.org/officeDocument/2006/relationships" r:embed="rId1"/>
          <a:stretch>
            <a:fillRect/>
          </a:stretch>
        </a:blipFill>
        <a:sp3d>
          <a:bevelT w="101600"/>
        </a:sp3d>
      </dgm:spPr>
      <dgm:t>
        <a:bodyPr/>
        <a:lstStyle/>
        <a:p>
          <a:endParaRPr lang="en-US"/>
        </a:p>
      </dgm:t>
    </dgm:pt>
    <dgm:pt modelId="{036B92F8-9572-F148-B35F-7505D4230463}" type="pres">
      <dgm:prSet presAssocID="{63E077E9-53CC-0049-AA5B-FB9E0E4FD5FD}" presName="Name25" presStyleLbl="parChTrans1D1" presStyleIdx="0" presStyleCnt="4"/>
      <dgm:spPr/>
      <dgm:t>
        <a:bodyPr/>
        <a:lstStyle/>
        <a:p>
          <a:endParaRPr lang="en-US"/>
        </a:p>
      </dgm:t>
    </dgm:pt>
    <dgm:pt modelId="{CE14BE08-5D49-FC47-8E44-686A6765E40A}" type="pres">
      <dgm:prSet presAssocID="{5E038D6E-65AB-1447-BCBC-90DE82B4E140}" presName="node" presStyleCnt="0"/>
      <dgm:spPr>
        <a:sp3d>
          <a:bevelT w="101600"/>
        </a:sp3d>
      </dgm:spPr>
      <dgm:t>
        <a:bodyPr/>
        <a:lstStyle/>
        <a:p>
          <a:endParaRPr lang="en-US"/>
        </a:p>
      </dgm:t>
    </dgm:pt>
    <dgm:pt modelId="{0FB29B34-55CE-1A47-89DA-B8A4E536B962}" type="pres">
      <dgm:prSet presAssocID="{5E038D6E-65AB-1447-BCBC-90DE82B4E140}" presName="parentNode" presStyleLbl="node1" presStyleIdx="1" presStyleCnt="5" custScaleX="117807" custScaleY="117807" custLinFactNeighborX="5119" custLinFactNeighborY="-313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AF18F7-D7E5-1A49-9F57-5D6D3E070FDB}" type="pres">
      <dgm:prSet presAssocID="{5E038D6E-65AB-1447-BCBC-90DE82B4E140}" presName="childNode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E8F179-5075-9142-B83D-26F8B3C6A7A9}" type="pres">
      <dgm:prSet presAssocID="{631C6E27-8046-D545-AFF1-FA54DE0531E5}" presName="Name25" presStyleLbl="parChTrans1D1" presStyleIdx="1" presStyleCnt="4"/>
      <dgm:spPr/>
      <dgm:t>
        <a:bodyPr/>
        <a:lstStyle/>
        <a:p>
          <a:endParaRPr lang="en-US"/>
        </a:p>
      </dgm:t>
    </dgm:pt>
    <dgm:pt modelId="{CD3BC4F6-5435-464C-B94A-1A4DA395CA4E}" type="pres">
      <dgm:prSet presAssocID="{60834E96-1867-4846-B0E9-AEC66A118440}" presName="node" presStyleCnt="0"/>
      <dgm:spPr>
        <a:sp3d>
          <a:bevelT w="101600"/>
        </a:sp3d>
      </dgm:spPr>
      <dgm:t>
        <a:bodyPr/>
        <a:lstStyle/>
        <a:p>
          <a:endParaRPr lang="en-US"/>
        </a:p>
      </dgm:t>
    </dgm:pt>
    <dgm:pt modelId="{F051346A-D278-694B-90E9-6A99291EC830}" type="pres">
      <dgm:prSet presAssocID="{60834E96-1867-4846-B0E9-AEC66A118440}" presName="parentNode" presStyleLbl="node1" presStyleIdx="2" presStyleCnt="5" custScaleX="117807" custScaleY="11780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8D5D73-1AEC-1646-BDB2-FDFB917446BA}" type="pres">
      <dgm:prSet presAssocID="{60834E96-1867-4846-B0E9-AEC66A118440}" presName="childNode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371FE8-3AD9-1E43-80A4-2CAB2124D704}" type="pres">
      <dgm:prSet presAssocID="{C3889D72-560F-FA49-B925-5F2185513107}" presName="Name25" presStyleLbl="parChTrans1D1" presStyleIdx="2" presStyleCnt="4"/>
      <dgm:spPr/>
      <dgm:t>
        <a:bodyPr/>
        <a:lstStyle/>
        <a:p>
          <a:endParaRPr lang="en-US"/>
        </a:p>
      </dgm:t>
    </dgm:pt>
    <dgm:pt modelId="{4E29C0AA-5612-B244-A1D5-5728ECE38656}" type="pres">
      <dgm:prSet presAssocID="{EFB22B21-4C71-6D45-91F9-30A3435CCF55}" presName="node" presStyleCnt="0"/>
      <dgm:spPr>
        <a:sp3d>
          <a:bevelT w="101600"/>
        </a:sp3d>
      </dgm:spPr>
      <dgm:t>
        <a:bodyPr/>
        <a:lstStyle/>
        <a:p>
          <a:endParaRPr lang="en-US"/>
        </a:p>
      </dgm:t>
    </dgm:pt>
    <dgm:pt modelId="{D5FBDA18-FAE5-CC4A-8800-D535FC490E93}" type="pres">
      <dgm:prSet presAssocID="{EFB22B21-4C71-6D45-91F9-30A3435CCF55}" presName="parentNode" presStyleLbl="node1" presStyleIdx="3" presStyleCnt="5" custScaleX="117807" custScaleY="117807" custLinFactNeighborX="-1850" custLinFactNeighborY="341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ECD193-BE6C-BB4C-94E2-3C5EF2349065}" type="pres">
      <dgm:prSet presAssocID="{EFB22B21-4C71-6D45-91F9-30A3435CCF55}" presName="childNode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743765-E4EA-6E42-BBF8-269CA36A7EBF}" type="pres">
      <dgm:prSet presAssocID="{A825155C-5CC1-864F-BDBC-98A54CE30CD2}" presName="Name25" presStyleLbl="parChTrans1D1" presStyleIdx="3" presStyleCnt="4"/>
      <dgm:spPr/>
      <dgm:t>
        <a:bodyPr/>
        <a:lstStyle/>
        <a:p>
          <a:endParaRPr lang="en-US"/>
        </a:p>
      </dgm:t>
    </dgm:pt>
    <dgm:pt modelId="{DE3C4378-754A-EB47-B486-30B4A6577E75}" type="pres">
      <dgm:prSet presAssocID="{D88D2E78-9EBB-1A4C-95B7-1B0C4CC3EFA6}" presName="node" presStyleCnt="0"/>
      <dgm:spPr>
        <a:sp3d>
          <a:bevelT w="101600"/>
        </a:sp3d>
      </dgm:spPr>
      <dgm:t>
        <a:bodyPr/>
        <a:lstStyle/>
        <a:p>
          <a:endParaRPr lang="en-US"/>
        </a:p>
      </dgm:t>
    </dgm:pt>
    <dgm:pt modelId="{A8F1D706-60AB-6A45-844E-43FD5C2E9A33}" type="pres">
      <dgm:prSet presAssocID="{D88D2E78-9EBB-1A4C-95B7-1B0C4CC3EFA6}" presName="parentNode" presStyleLbl="node1" presStyleIdx="4" presStyleCnt="5" custScaleX="117807" custScaleY="11780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1DF9F4-FBB8-2945-81D7-A2E7D5B791C4}" type="pres">
      <dgm:prSet presAssocID="{D88D2E78-9EBB-1A4C-95B7-1B0C4CC3EFA6}" presName="childNode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BA36915-2AB0-42B9-B31B-664F0333D404}" type="presOf" srcId="{EFB22B21-4C71-6D45-91F9-30A3435CCF55}" destId="{D5FBDA18-FAE5-CC4A-8800-D535FC490E93}" srcOrd="0" destOrd="0" presId="urn:microsoft.com/office/officeart/2005/8/layout/radial2"/>
    <dgm:cxn modelId="{C532F5CF-29A6-4963-8084-A4B714AD2C56}" type="presOf" srcId="{1C9A949C-7FEE-384D-9BC1-31E4A8964D56}" destId="{3495A00A-E9CA-9B4F-BB16-F0957D6862E6}" srcOrd="0" destOrd="0" presId="urn:microsoft.com/office/officeart/2005/8/layout/radial2"/>
    <dgm:cxn modelId="{7D86D7FF-7D7D-4756-BCA8-D5BE6E491E28}" type="presOf" srcId="{FB9B2EAE-365C-AD45-A6FF-34362A1560DD}" destId="{C08D5D73-1AEC-1646-BDB2-FDFB917446BA}" srcOrd="0" destOrd="0" presId="urn:microsoft.com/office/officeart/2005/8/layout/radial2"/>
    <dgm:cxn modelId="{D97FBA7A-A1B2-468D-8443-AEB67B7CB478}" type="presOf" srcId="{63E077E9-53CC-0049-AA5B-FB9E0E4FD5FD}" destId="{036B92F8-9572-F148-B35F-7505D4230463}" srcOrd="0" destOrd="0" presId="urn:microsoft.com/office/officeart/2005/8/layout/radial2"/>
    <dgm:cxn modelId="{A4F8A7DE-A046-FF4A-9F6E-CC2F425616C6}" srcId="{1C9A949C-7FEE-384D-9BC1-31E4A8964D56}" destId="{D88D2E78-9EBB-1A4C-95B7-1B0C4CC3EFA6}" srcOrd="3" destOrd="0" parTransId="{A825155C-5CC1-864F-BDBC-98A54CE30CD2}" sibTransId="{B612405E-1C40-5643-ADAB-A21998D54764}"/>
    <dgm:cxn modelId="{E1B624D7-06C3-5A43-94BE-1F920DBA3F82}" srcId="{1C9A949C-7FEE-384D-9BC1-31E4A8964D56}" destId="{EFB22B21-4C71-6D45-91F9-30A3435CCF55}" srcOrd="2" destOrd="0" parTransId="{C3889D72-560F-FA49-B925-5F2185513107}" sibTransId="{9776D16E-836D-1042-A6BD-71A1C8109DA0}"/>
    <dgm:cxn modelId="{517D6BD3-09AD-4CE1-A7F4-2B428C374436}" type="presOf" srcId="{631C6E27-8046-D545-AFF1-FA54DE0531E5}" destId="{31E8F179-5075-9142-B83D-26F8B3C6A7A9}" srcOrd="0" destOrd="0" presId="urn:microsoft.com/office/officeart/2005/8/layout/radial2"/>
    <dgm:cxn modelId="{FC75F6A8-D020-FD47-86F0-28848BB50330}" srcId="{1C9A949C-7FEE-384D-9BC1-31E4A8964D56}" destId="{5E038D6E-65AB-1447-BCBC-90DE82B4E140}" srcOrd="0" destOrd="0" parTransId="{63E077E9-53CC-0049-AA5B-FB9E0E4FD5FD}" sibTransId="{062B098C-2E3E-1444-8259-8727D350866E}"/>
    <dgm:cxn modelId="{DBD49037-1A2C-4F08-A052-7EB98C619B6D}" type="presOf" srcId="{51CB63AE-F3FB-6648-9C26-B6145DBEF660}" destId="{7F1DF9F4-FBB8-2945-81D7-A2E7D5B791C4}" srcOrd="0" destOrd="0" presId="urn:microsoft.com/office/officeart/2005/8/layout/radial2"/>
    <dgm:cxn modelId="{80DB47FF-385A-2A47-9EDE-7FCEAEA18387}" srcId="{60834E96-1867-4846-B0E9-AEC66A118440}" destId="{FB9B2EAE-365C-AD45-A6FF-34362A1560DD}" srcOrd="0" destOrd="0" parTransId="{AF575B8D-59C6-9A48-A037-828C53735F7C}" sibTransId="{12DDE3B7-C16D-9E41-88D3-F115CE716E9E}"/>
    <dgm:cxn modelId="{292D009F-C013-F64E-B8B9-8AD40D652CA5}" srcId="{D88D2E78-9EBB-1A4C-95B7-1B0C4CC3EFA6}" destId="{51CB63AE-F3FB-6648-9C26-B6145DBEF660}" srcOrd="0" destOrd="0" parTransId="{5257C6A4-DF40-E041-A34B-6BED74EC1819}" sibTransId="{CBB9F423-1FF1-1A4A-8F53-C5083C8BFFAD}"/>
    <dgm:cxn modelId="{3C298B64-6325-4711-8A85-2E44E1FBB276}" type="presOf" srcId="{5E038D6E-65AB-1447-BCBC-90DE82B4E140}" destId="{0FB29B34-55CE-1A47-89DA-B8A4E536B962}" srcOrd="0" destOrd="0" presId="urn:microsoft.com/office/officeart/2005/8/layout/radial2"/>
    <dgm:cxn modelId="{94A1465C-0445-4C96-8393-9EC92FD4D294}" type="presOf" srcId="{D88D2E78-9EBB-1A4C-95B7-1B0C4CC3EFA6}" destId="{A8F1D706-60AB-6A45-844E-43FD5C2E9A33}" srcOrd="0" destOrd="0" presId="urn:microsoft.com/office/officeart/2005/8/layout/radial2"/>
    <dgm:cxn modelId="{A9172A65-1349-4D01-BFC4-9D089281C74C}" type="presOf" srcId="{60834E96-1867-4846-B0E9-AEC66A118440}" destId="{F051346A-D278-694B-90E9-6A99291EC830}" srcOrd="0" destOrd="0" presId="urn:microsoft.com/office/officeart/2005/8/layout/radial2"/>
    <dgm:cxn modelId="{330CE0E4-8EFA-4853-BB4F-E59BF609D955}" type="presOf" srcId="{CF71A61D-F8DF-E748-AB74-A7A194DDD7C1}" destId="{04AF18F7-D7E5-1A49-9F57-5D6D3E070FDB}" srcOrd="0" destOrd="0" presId="urn:microsoft.com/office/officeart/2005/8/layout/radial2"/>
    <dgm:cxn modelId="{FDABAAF5-1C84-4B53-8A2B-C30420452CF8}" type="presOf" srcId="{A825155C-5CC1-864F-BDBC-98A54CE30CD2}" destId="{36743765-E4EA-6E42-BBF8-269CA36A7EBF}" srcOrd="0" destOrd="0" presId="urn:microsoft.com/office/officeart/2005/8/layout/radial2"/>
    <dgm:cxn modelId="{F5BB8B53-FE2E-4F31-A421-BDE171DBD7BF}" type="presOf" srcId="{C3889D72-560F-FA49-B925-5F2185513107}" destId="{CE371FE8-3AD9-1E43-80A4-2CAB2124D704}" srcOrd="0" destOrd="0" presId="urn:microsoft.com/office/officeart/2005/8/layout/radial2"/>
    <dgm:cxn modelId="{2B57C118-AE31-384F-816B-59840B7D5BBF}" srcId="{1C9A949C-7FEE-384D-9BC1-31E4A8964D56}" destId="{60834E96-1867-4846-B0E9-AEC66A118440}" srcOrd="1" destOrd="0" parTransId="{631C6E27-8046-D545-AFF1-FA54DE0531E5}" sibTransId="{A0C540ED-C4D9-C442-8090-6C44482CFB7E}"/>
    <dgm:cxn modelId="{18137AE0-3EC0-E24F-810F-46C53F093626}" srcId="{5E038D6E-65AB-1447-BCBC-90DE82B4E140}" destId="{CF71A61D-F8DF-E748-AB74-A7A194DDD7C1}" srcOrd="0" destOrd="0" parTransId="{45C24779-7D68-9A40-A22F-CB91094E27D9}" sibTransId="{292F1553-38A5-654C-BBAA-20B277ED310B}"/>
    <dgm:cxn modelId="{1EDB3F64-6FBF-4642-96B3-BB1CFCF7AB6F}" srcId="{EFB22B21-4C71-6D45-91F9-30A3435CCF55}" destId="{2D889CAF-F7F6-974B-99A9-01E42564E854}" srcOrd="0" destOrd="0" parTransId="{48D5B03A-284D-DF4B-96C4-5174ABA1490B}" sibTransId="{21500DED-643A-434F-A671-025A6034F3A8}"/>
    <dgm:cxn modelId="{ACCCD59F-028A-40AE-9A88-1EB82AE710F2}" type="presOf" srcId="{2D889CAF-F7F6-974B-99A9-01E42564E854}" destId="{3DECD193-BE6C-BB4C-94E2-3C5EF2349065}" srcOrd="0" destOrd="0" presId="urn:microsoft.com/office/officeart/2005/8/layout/radial2"/>
    <dgm:cxn modelId="{0EF99C2F-9D38-437A-BE8B-B51DB9EB4B17}" type="presParOf" srcId="{3495A00A-E9CA-9B4F-BB16-F0957D6862E6}" destId="{44894F47-6286-364A-9BEA-D0710FBE1B14}" srcOrd="0" destOrd="0" presId="urn:microsoft.com/office/officeart/2005/8/layout/radial2"/>
    <dgm:cxn modelId="{81C0E5E2-2C7D-400A-A41A-C0679A9D357E}" type="presParOf" srcId="{44894F47-6286-364A-9BEA-D0710FBE1B14}" destId="{8AD78F9F-6026-8A4C-8916-76457217CB72}" srcOrd="0" destOrd="0" presId="urn:microsoft.com/office/officeart/2005/8/layout/radial2"/>
    <dgm:cxn modelId="{63C5AB2F-43FE-4291-B097-351095983AAF}" type="presParOf" srcId="{8AD78F9F-6026-8A4C-8916-76457217CB72}" destId="{4A1E7478-4C2D-8942-AFBB-5A0BEB398A36}" srcOrd="0" destOrd="0" presId="urn:microsoft.com/office/officeart/2005/8/layout/radial2"/>
    <dgm:cxn modelId="{454B39D5-ABE9-461A-A0EC-9055359F30CF}" type="presParOf" srcId="{8AD78F9F-6026-8A4C-8916-76457217CB72}" destId="{F14660E7-DDD2-2249-9EF9-E70283328FBD}" srcOrd="1" destOrd="0" presId="urn:microsoft.com/office/officeart/2005/8/layout/radial2"/>
    <dgm:cxn modelId="{5FAE8A30-A9EC-427D-8523-FB20751ADF8F}" type="presParOf" srcId="{44894F47-6286-364A-9BEA-D0710FBE1B14}" destId="{036B92F8-9572-F148-B35F-7505D4230463}" srcOrd="1" destOrd="0" presId="urn:microsoft.com/office/officeart/2005/8/layout/radial2"/>
    <dgm:cxn modelId="{BBD9E4D4-AE59-4647-A7D1-CEED7825B639}" type="presParOf" srcId="{44894F47-6286-364A-9BEA-D0710FBE1B14}" destId="{CE14BE08-5D49-FC47-8E44-686A6765E40A}" srcOrd="2" destOrd="0" presId="urn:microsoft.com/office/officeart/2005/8/layout/radial2"/>
    <dgm:cxn modelId="{86180FAD-4961-4169-AF34-C3633B92DA94}" type="presParOf" srcId="{CE14BE08-5D49-FC47-8E44-686A6765E40A}" destId="{0FB29B34-55CE-1A47-89DA-B8A4E536B962}" srcOrd="0" destOrd="0" presId="urn:microsoft.com/office/officeart/2005/8/layout/radial2"/>
    <dgm:cxn modelId="{4AC2B352-DC41-4E8B-87CB-55E2CB312BC7}" type="presParOf" srcId="{CE14BE08-5D49-FC47-8E44-686A6765E40A}" destId="{04AF18F7-D7E5-1A49-9F57-5D6D3E070FDB}" srcOrd="1" destOrd="0" presId="urn:microsoft.com/office/officeart/2005/8/layout/radial2"/>
    <dgm:cxn modelId="{E20C7B3C-151B-45F5-A27D-31147A1D2BB1}" type="presParOf" srcId="{44894F47-6286-364A-9BEA-D0710FBE1B14}" destId="{31E8F179-5075-9142-B83D-26F8B3C6A7A9}" srcOrd="3" destOrd="0" presId="urn:microsoft.com/office/officeart/2005/8/layout/radial2"/>
    <dgm:cxn modelId="{6D3395EA-3117-40D0-9D6F-3AB5242F5950}" type="presParOf" srcId="{44894F47-6286-364A-9BEA-D0710FBE1B14}" destId="{CD3BC4F6-5435-464C-B94A-1A4DA395CA4E}" srcOrd="4" destOrd="0" presId="urn:microsoft.com/office/officeart/2005/8/layout/radial2"/>
    <dgm:cxn modelId="{1D66A46A-B047-4FFA-80D6-8E8715F88D9D}" type="presParOf" srcId="{CD3BC4F6-5435-464C-B94A-1A4DA395CA4E}" destId="{F051346A-D278-694B-90E9-6A99291EC830}" srcOrd="0" destOrd="0" presId="urn:microsoft.com/office/officeart/2005/8/layout/radial2"/>
    <dgm:cxn modelId="{C287F086-2DBE-4F13-B48E-490B7B2529CB}" type="presParOf" srcId="{CD3BC4F6-5435-464C-B94A-1A4DA395CA4E}" destId="{C08D5D73-1AEC-1646-BDB2-FDFB917446BA}" srcOrd="1" destOrd="0" presId="urn:microsoft.com/office/officeart/2005/8/layout/radial2"/>
    <dgm:cxn modelId="{022B3BE3-5758-4086-84B1-696078BC95B9}" type="presParOf" srcId="{44894F47-6286-364A-9BEA-D0710FBE1B14}" destId="{CE371FE8-3AD9-1E43-80A4-2CAB2124D704}" srcOrd="5" destOrd="0" presId="urn:microsoft.com/office/officeart/2005/8/layout/radial2"/>
    <dgm:cxn modelId="{4958D913-4178-4699-8FCC-19A29DD40DBD}" type="presParOf" srcId="{44894F47-6286-364A-9BEA-D0710FBE1B14}" destId="{4E29C0AA-5612-B244-A1D5-5728ECE38656}" srcOrd="6" destOrd="0" presId="urn:microsoft.com/office/officeart/2005/8/layout/radial2"/>
    <dgm:cxn modelId="{75172F2D-A102-44EB-AF77-E14631C70887}" type="presParOf" srcId="{4E29C0AA-5612-B244-A1D5-5728ECE38656}" destId="{D5FBDA18-FAE5-CC4A-8800-D535FC490E93}" srcOrd="0" destOrd="0" presId="urn:microsoft.com/office/officeart/2005/8/layout/radial2"/>
    <dgm:cxn modelId="{AFC1883E-7B12-4453-80E4-E903DEC00A2A}" type="presParOf" srcId="{4E29C0AA-5612-B244-A1D5-5728ECE38656}" destId="{3DECD193-BE6C-BB4C-94E2-3C5EF2349065}" srcOrd="1" destOrd="0" presId="urn:microsoft.com/office/officeart/2005/8/layout/radial2"/>
    <dgm:cxn modelId="{B4F0DD53-A160-4564-AE57-777CFE15F482}" type="presParOf" srcId="{44894F47-6286-364A-9BEA-D0710FBE1B14}" destId="{36743765-E4EA-6E42-BBF8-269CA36A7EBF}" srcOrd="7" destOrd="0" presId="urn:microsoft.com/office/officeart/2005/8/layout/radial2"/>
    <dgm:cxn modelId="{66495C85-0731-4608-804F-62471855E237}" type="presParOf" srcId="{44894F47-6286-364A-9BEA-D0710FBE1B14}" destId="{DE3C4378-754A-EB47-B486-30B4A6577E75}" srcOrd="8" destOrd="0" presId="urn:microsoft.com/office/officeart/2005/8/layout/radial2"/>
    <dgm:cxn modelId="{C7C80035-3EDC-46FF-AD08-2B5DDA02F2A7}" type="presParOf" srcId="{DE3C4378-754A-EB47-B486-30B4A6577E75}" destId="{A8F1D706-60AB-6A45-844E-43FD5C2E9A33}" srcOrd="0" destOrd="0" presId="urn:microsoft.com/office/officeart/2005/8/layout/radial2"/>
    <dgm:cxn modelId="{716C3DF9-A518-4774-B0D5-CDFD1738E23D}" type="presParOf" srcId="{DE3C4378-754A-EB47-B486-30B4A6577E75}" destId="{7F1DF9F4-FBB8-2945-81D7-A2E7D5B791C4}" srcOrd="1" destOrd="0" presId="urn:microsoft.com/office/officeart/2005/8/layout/radial2"/>
  </dgm:cxnLst>
  <dgm:bg>
    <a:effectLst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167EF4-F18D-41EB-A8DF-9920EDAC13D9}" type="datetimeFigureOut">
              <a:rPr lang="en-US" smtClean="0"/>
              <a:t>1/17/2015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57078C-298B-4AB9-B485-EB399A121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23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22439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BB16B-41A6-4DFF-BE0A-D6F8EC6CD987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879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857E2-B7D7-4D9D-AB59-ED1D63ADC7BB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833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01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01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01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01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01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D3E4546-9387-4B6D-A81F-28BBEF30305E}" type="slidenum">
              <a:rPr lang="en-US" smtClean="0">
                <a:solidFill>
                  <a:prstClr val="black"/>
                </a:solidFill>
              </a:rPr>
              <a:pPr eaLnBrk="1" hangingPunct="1"/>
              <a:t>35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02114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857E2-B7D7-4D9D-AB59-ED1D63ADC7BB}" type="slidenum">
              <a:rPr lang="en-US" smtClean="0">
                <a:solidFill>
                  <a:prstClr val="black"/>
                </a:solidFill>
              </a:rPr>
              <a:pPr/>
              <a:t>69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04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857E2-B7D7-4D9D-AB59-ED1D63ADC7BB}" type="slidenum">
              <a:rPr lang="en-US" smtClean="0">
                <a:solidFill>
                  <a:prstClr val="black"/>
                </a:solidFill>
              </a:rPr>
              <a:pPr/>
              <a:t>70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127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F42D3-F110-4522-9DF4-6D351694A544}" type="slidenum">
              <a:rPr lang="en-US" smtClean="0">
                <a:solidFill>
                  <a:prstClr val="black"/>
                </a:solidFill>
              </a:rPr>
              <a:pPr/>
              <a:t>77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823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F83-A1A5-4FDC-BB92-1765BBB349D4}" type="datetimeFigureOut">
              <a:rPr lang="en-US" smtClean="0"/>
              <a:t>1/17/2015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A605-659A-4CE2-A74D-A4C04C707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00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F83-A1A5-4FDC-BB92-1765BBB349D4}" type="datetimeFigureOut">
              <a:rPr lang="en-US" smtClean="0"/>
              <a:t>1/17/2015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A605-659A-4CE2-A74D-A4C04C707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64949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6356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41342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16864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71228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22767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72975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98815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25582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21862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737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F83-A1A5-4FDC-BB92-1765BBB349D4}" type="datetimeFigureOut">
              <a:rPr lang="en-US" smtClean="0"/>
              <a:t>1/17/2015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A605-659A-4CE2-A74D-A4C04C707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82242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16284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43575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94364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70232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16326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49582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46206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44203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90918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89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2204194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584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9815599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6802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24542126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8595553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1256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274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980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F83-A1A5-4FDC-BB92-1765BBB349D4}" type="datetimeFigureOut">
              <a:rPr lang="en-US" smtClean="0"/>
              <a:t>1/17/2015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A605-659A-4CE2-A74D-A4C04C707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9683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4513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3314580323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6000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2087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630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6285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8887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5469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5932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531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F83-A1A5-4FDC-BB92-1765BBB349D4}" type="datetimeFigureOut">
              <a:rPr lang="en-US" smtClean="0"/>
              <a:t>1/17/2015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A605-659A-4CE2-A74D-A4C04C707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1047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2013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1893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0411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9089832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2459817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7708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34942870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0086801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5489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209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F83-A1A5-4FDC-BB92-1765BBB349D4}" type="datetimeFigureOut">
              <a:rPr lang="en-US" smtClean="0"/>
              <a:t>1/17/2015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A605-659A-4CE2-A74D-A4C04C707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3174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5365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5159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3984299378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97F040-B850-EF4D-8141-826F90229F8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0843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97F040-B850-EF4D-8141-826F90229F8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1127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0948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0771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699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278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43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F83-A1A5-4FDC-BB92-1765BBB349D4}" type="datetimeFigureOut">
              <a:rPr lang="en-US" smtClean="0"/>
              <a:t>1/17/2015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A605-659A-4CE2-A74D-A4C04C707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6644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0743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4657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017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7017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5646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1716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DFA2-273A-4C24-8F2C-66B701C507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CF7BB-B91E-4286-B5CA-683B696D5C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3658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DFA2-273A-4C24-8F2C-66B701C507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CF7BB-B91E-4286-B5CA-683B696D5C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0229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DFA2-273A-4C24-8F2C-66B701C507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CF7BB-B91E-4286-B5CA-683B696D5C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096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DFA2-273A-4C24-8F2C-66B701C507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CF7BB-B91E-4286-B5CA-683B696D5C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221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F83-A1A5-4FDC-BB92-1765BBB349D4}" type="datetimeFigureOut">
              <a:rPr lang="en-US" smtClean="0"/>
              <a:t>1/17/2015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A605-659A-4CE2-A74D-A4C04C707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279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DFA2-273A-4C24-8F2C-66B701C507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CF7BB-B91E-4286-B5CA-683B696D5C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4342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DFA2-273A-4C24-8F2C-66B701C507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CF7BB-B91E-4286-B5CA-683B696D5C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4589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DFA2-273A-4C24-8F2C-66B701C507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CF7BB-B91E-4286-B5CA-683B696D5C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0420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DFA2-273A-4C24-8F2C-66B701C507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CF7BB-B91E-4286-B5CA-683B696D5C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0369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DFA2-273A-4C24-8F2C-66B701C507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CF7BB-B91E-4286-B5CA-683B696D5C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7449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DFA2-273A-4C24-8F2C-66B701C507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CF7BB-B91E-4286-B5CA-683B696D5C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4113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DFA2-273A-4C24-8F2C-66B701C507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CF7BB-B91E-4286-B5CA-683B696D5C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2106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92" indent="0" algn="ctr">
              <a:buNone/>
              <a:defRPr/>
            </a:lvl2pPr>
            <a:lvl3pPr marL="914186" indent="0" algn="ctr">
              <a:buNone/>
              <a:defRPr/>
            </a:lvl3pPr>
            <a:lvl4pPr marL="1371279" indent="0" algn="ctr">
              <a:buNone/>
              <a:defRPr/>
            </a:lvl4pPr>
            <a:lvl5pPr marL="1828373" indent="0" algn="ctr">
              <a:buNone/>
              <a:defRPr/>
            </a:lvl5pPr>
            <a:lvl6pPr marL="2285466" indent="0" algn="ctr">
              <a:buNone/>
              <a:defRPr/>
            </a:lvl6pPr>
            <a:lvl7pPr marL="2742558" indent="0" algn="ctr">
              <a:buNone/>
              <a:defRPr/>
            </a:lvl7pPr>
            <a:lvl8pPr marL="3199652" indent="0" algn="ctr">
              <a:buNone/>
              <a:defRPr/>
            </a:lvl8pPr>
            <a:lvl9pPr marL="365674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11E49-D71D-494C-A9B4-90F6FEA404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4274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7CB7E9-1715-4F07-BB70-3939869E82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2969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92" indent="0">
              <a:buNone/>
              <a:defRPr sz="1800"/>
            </a:lvl2pPr>
            <a:lvl3pPr marL="914186" indent="0">
              <a:buNone/>
              <a:defRPr sz="1600"/>
            </a:lvl3pPr>
            <a:lvl4pPr marL="1371279" indent="0">
              <a:buNone/>
              <a:defRPr sz="1400"/>
            </a:lvl4pPr>
            <a:lvl5pPr marL="1828373" indent="0">
              <a:buNone/>
              <a:defRPr sz="1400"/>
            </a:lvl5pPr>
            <a:lvl6pPr marL="2285466" indent="0">
              <a:buNone/>
              <a:defRPr sz="1400"/>
            </a:lvl6pPr>
            <a:lvl7pPr marL="2742558" indent="0">
              <a:buNone/>
              <a:defRPr sz="1400"/>
            </a:lvl7pPr>
            <a:lvl8pPr marL="3199652" indent="0">
              <a:buNone/>
              <a:defRPr sz="1400"/>
            </a:lvl8pPr>
            <a:lvl9pPr marL="365674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86B6C-94F5-47B5-A04A-AAAD346D31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209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F83-A1A5-4FDC-BB92-1765BBB349D4}" type="datetimeFigureOut">
              <a:rPr lang="en-US" smtClean="0"/>
              <a:t>1/17/2015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A605-659A-4CE2-A74D-A4C04C707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013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D2696-B2E6-4DC0-B4DF-FA5644C1B5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0718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9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2" indent="0">
              <a:buNone/>
              <a:defRPr sz="2000" b="1"/>
            </a:lvl2pPr>
            <a:lvl3pPr marL="914186" indent="0">
              <a:buNone/>
              <a:defRPr sz="1800" b="1"/>
            </a:lvl3pPr>
            <a:lvl4pPr marL="1371279" indent="0">
              <a:buNone/>
              <a:defRPr sz="1600" b="1"/>
            </a:lvl4pPr>
            <a:lvl5pPr marL="1828373" indent="0">
              <a:buNone/>
              <a:defRPr sz="1600" b="1"/>
            </a:lvl5pPr>
            <a:lvl6pPr marL="2285466" indent="0">
              <a:buNone/>
              <a:defRPr sz="1600" b="1"/>
            </a:lvl6pPr>
            <a:lvl7pPr marL="2742558" indent="0">
              <a:buNone/>
              <a:defRPr sz="1600" b="1"/>
            </a:lvl7pPr>
            <a:lvl8pPr marL="3199652" indent="0">
              <a:buNone/>
              <a:defRPr sz="1600" b="1"/>
            </a:lvl8pPr>
            <a:lvl9pPr marL="365674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9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2" indent="0">
              <a:buNone/>
              <a:defRPr sz="2000" b="1"/>
            </a:lvl2pPr>
            <a:lvl3pPr marL="914186" indent="0">
              <a:buNone/>
              <a:defRPr sz="1800" b="1"/>
            </a:lvl3pPr>
            <a:lvl4pPr marL="1371279" indent="0">
              <a:buNone/>
              <a:defRPr sz="1600" b="1"/>
            </a:lvl4pPr>
            <a:lvl5pPr marL="1828373" indent="0">
              <a:buNone/>
              <a:defRPr sz="1600" b="1"/>
            </a:lvl5pPr>
            <a:lvl6pPr marL="2285466" indent="0">
              <a:buNone/>
              <a:defRPr sz="1600" b="1"/>
            </a:lvl6pPr>
            <a:lvl7pPr marL="2742558" indent="0">
              <a:buNone/>
              <a:defRPr sz="1600" b="1"/>
            </a:lvl7pPr>
            <a:lvl8pPr marL="3199652" indent="0">
              <a:buNone/>
              <a:defRPr sz="1600" b="1"/>
            </a:lvl8pPr>
            <a:lvl9pPr marL="365674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6AC0B-3A6D-4C85-B67D-3869E5E018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9569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C7202-7CF6-4F49-8750-003FFDD989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1023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3126B6-2634-4E7F-88A7-18F5789C8E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2317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8" y="27306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2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92" indent="0">
              <a:buNone/>
              <a:defRPr sz="1200"/>
            </a:lvl2pPr>
            <a:lvl3pPr marL="914186" indent="0">
              <a:buNone/>
              <a:defRPr sz="1000"/>
            </a:lvl3pPr>
            <a:lvl4pPr marL="1371279" indent="0">
              <a:buNone/>
              <a:defRPr sz="900"/>
            </a:lvl4pPr>
            <a:lvl5pPr marL="1828373" indent="0">
              <a:buNone/>
              <a:defRPr sz="900"/>
            </a:lvl5pPr>
            <a:lvl6pPr marL="2285466" indent="0">
              <a:buNone/>
              <a:defRPr sz="900"/>
            </a:lvl6pPr>
            <a:lvl7pPr marL="2742558" indent="0">
              <a:buNone/>
              <a:defRPr sz="900"/>
            </a:lvl7pPr>
            <a:lvl8pPr marL="3199652" indent="0">
              <a:buNone/>
              <a:defRPr sz="900"/>
            </a:lvl8pPr>
            <a:lvl9pPr marL="365674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4B8A0-1F2E-455E-BA37-B68C9605AB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7699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92" indent="0">
              <a:buNone/>
              <a:defRPr sz="2800"/>
            </a:lvl2pPr>
            <a:lvl3pPr marL="914186" indent="0">
              <a:buNone/>
              <a:defRPr sz="2400"/>
            </a:lvl3pPr>
            <a:lvl4pPr marL="1371279" indent="0">
              <a:buNone/>
              <a:defRPr sz="2000"/>
            </a:lvl4pPr>
            <a:lvl5pPr marL="1828373" indent="0">
              <a:buNone/>
              <a:defRPr sz="2000"/>
            </a:lvl5pPr>
            <a:lvl6pPr marL="2285466" indent="0">
              <a:buNone/>
              <a:defRPr sz="2000"/>
            </a:lvl6pPr>
            <a:lvl7pPr marL="2742558" indent="0">
              <a:buNone/>
              <a:defRPr sz="2000"/>
            </a:lvl7pPr>
            <a:lvl8pPr marL="3199652" indent="0">
              <a:buNone/>
              <a:defRPr sz="2000"/>
            </a:lvl8pPr>
            <a:lvl9pPr marL="3656744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92" indent="0">
              <a:buNone/>
              <a:defRPr sz="1200"/>
            </a:lvl2pPr>
            <a:lvl3pPr marL="914186" indent="0">
              <a:buNone/>
              <a:defRPr sz="1000"/>
            </a:lvl3pPr>
            <a:lvl4pPr marL="1371279" indent="0">
              <a:buNone/>
              <a:defRPr sz="900"/>
            </a:lvl4pPr>
            <a:lvl5pPr marL="1828373" indent="0">
              <a:buNone/>
              <a:defRPr sz="900"/>
            </a:lvl5pPr>
            <a:lvl6pPr marL="2285466" indent="0">
              <a:buNone/>
              <a:defRPr sz="900"/>
            </a:lvl6pPr>
            <a:lvl7pPr marL="2742558" indent="0">
              <a:buNone/>
              <a:defRPr sz="900"/>
            </a:lvl7pPr>
            <a:lvl8pPr marL="3199652" indent="0">
              <a:buNone/>
              <a:defRPr sz="900"/>
            </a:lvl8pPr>
            <a:lvl9pPr marL="365674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CC4F4-EFD7-42EF-84A7-8F94B81358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3095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2F0EE-BD57-4529-8E5E-6F6EA6D086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1402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211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211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94389-FCC7-4824-93D3-1C98E8916C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5073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874927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9641239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F83-A1A5-4FDC-BB92-1765BBB349D4}" type="datetimeFigureOut">
              <a:rPr lang="en-US" smtClean="0"/>
              <a:t>1/17/2015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A605-659A-4CE2-A74D-A4C04C707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22002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2397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11588701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552674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7844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 userDrawn="1"/>
        </p:nvSpPr>
        <p:spPr bwMode="ltGray">
          <a:xfrm>
            <a:off x="0" y="1787703"/>
            <a:ext cx="9144000" cy="5070297"/>
          </a:xfrm>
          <a:prstGeom prst="rect">
            <a:avLst/>
          </a:prstGeom>
          <a:gradFill flip="none" rotWithShape="1">
            <a:gsLst>
              <a:gs pos="12000">
                <a:srgbClr val="00B9F2"/>
              </a:gs>
              <a:gs pos="100000">
                <a:srgbClr val="00B9F2">
                  <a:alpha val="0"/>
                </a:srgbClr>
              </a:gs>
            </a:gsLst>
            <a:lin ang="16200000" scaled="0"/>
            <a:tileRect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008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5615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7456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3863178464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89009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889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F83-A1A5-4FDC-BB92-1765BBB349D4}" type="datetimeFigureOut">
              <a:rPr lang="en-US" smtClean="0"/>
              <a:t>1/17/2015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A605-659A-4CE2-A74D-A4C04C707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25105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35097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8915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08317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0740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02550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48902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96441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02022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55452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14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4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DDF83-A1A5-4FDC-BB92-1765BBB349D4}" type="datetimeFigureOut">
              <a:rPr lang="en-US" smtClean="0"/>
              <a:t>1/17/2015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4A605-659A-4CE2-A74D-A4C04C707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636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433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55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18403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1/17/2015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43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5109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1/17/2015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129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2DFA2-273A-4C24-8F2C-66B701C507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4CF7BB-B91E-4286-B5CA-683B696D5C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411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3" descr="ppt_camo_bkgrnd-02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2"/>
            <a:ext cx="9144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576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FDBE37-D814-4874-9FCF-A1490AEC8AE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Picture 8" descr="USACE_logo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004178" y="5638819"/>
            <a:ext cx="758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Text Box 9"/>
          <p:cNvSpPr txBox="1">
            <a:spLocks noChangeArrowheads="1"/>
          </p:cNvSpPr>
          <p:nvPr userDrawn="1"/>
        </p:nvSpPr>
        <p:spPr bwMode="auto">
          <a:xfrm>
            <a:off x="6223012" y="6340476"/>
            <a:ext cx="260667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000000"/>
                </a:solidFill>
              </a:rPr>
              <a:t>BUILDING STRONG</a:t>
            </a:r>
            <a:r>
              <a:rPr lang="en-US" sz="1400" b="1" baseline="-25000" dirty="0">
                <a:solidFill>
                  <a:srgbClr val="000000"/>
                </a:solidFill>
              </a:rPr>
              <a:t>®</a:t>
            </a:r>
          </a:p>
        </p:txBody>
      </p:sp>
      <p:sp>
        <p:nvSpPr>
          <p:cNvPr id="3082" name="Line 10"/>
          <p:cNvSpPr>
            <a:spLocks noChangeShapeType="1"/>
          </p:cNvSpPr>
          <p:nvPr userDrawn="1"/>
        </p:nvSpPr>
        <p:spPr bwMode="auto">
          <a:xfrm flipH="1">
            <a:off x="457200" y="6248400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1418" tIns="45709" rIns="91418" bIns="45709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16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09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18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27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37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20" indent="-34282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76" indent="-285684" algn="l" rtl="0" eaLnBrk="0" fontAlgn="base" hangingPunct="0">
        <a:spcBef>
          <a:spcPct val="20000"/>
        </a:spcBef>
        <a:spcAft>
          <a:spcPct val="0"/>
        </a:spcAft>
        <a:buSzPct val="75000"/>
        <a:buFont typeface="Arial" charset="0"/>
        <a:buChar char="►"/>
        <a:defRPr sz="2800">
          <a:solidFill>
            <a:schemeClr val="tx1"/>
          </a:solidFill>
          <a:latin typeface="+mn-lt"/>
        </a:defRPr>
      </a:lvl2pPr>
      <a:lvl3pPr marL="1142733" indent="-228546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825" indent="-228546" algn="l" rtl="0" eaLnBrk="0" fontAlgn="base" hangingPunct="0">
        <a:spcBef>
          <a:spcPct val="20000"/>
        </a:spcBef>
        <a:spcAft>
          <a:spcPct val="0"/>
        </a:spcAft>
        <a:buSzPct val="75000"/>
        <a:buFont typeface="Wingdings 3" pitchFamily="18" charset="2"/>
        <a:buChar char="w"/>
        <a:defRPr sz="2000">
          <a:solidFill>
            <a:schemeClr val="tx1"/>
          </a:solidFill>
          <a:latin typeface="+mn-lt"/>
        </a:defRPr>
      </a:lvl4pPr>
      <a:lvl5pPr marL="2056919" indent="-228546" algn="l" rtl="0" eaLnBrk="0" fontAlgn="base" hangingPunct="0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5pPr>
      <a:lvl6pPr marL="2514012" indent="-228546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6pPr>
      <a:lvl7pPr marL="2971106" indent="-228546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7pPr>
      <a:lvl8pPr marL="3428198" indent="-228546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8pPr>
      <a:lvl9pPr marL="3885292" indent="-228546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2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6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9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73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66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58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52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44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1500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773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sf.gov/about/transformative_research/definition.jsp" TargetMode="Externa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Technology_readiness_level" TargetMode="External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9.png"/><Relationship Id="rId7" Type="http://schemas.openxmlformats.org/officeDocument/2006/relationships/hyperlink" Target="http://waterservices.usgs.gov/nwis/iv/?format=waterml,2.0&amp;sites=08158000&amp;period=P1D&amp;parameterCd=00060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drive.google.com/a/noaa.gov/file/d/0B714tPz7u53AMlJEdG5VVS04RWs/view?usp=sharing" TargetMode="External"/><Relationship Id="rId1" Type="http://schemas.openxmlformats.org/officeDocument/2006/relationships/slideLayout" Target="../slideLayouts/slideLayout4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4.wmf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8.xml"/><Relationship Id="rId4" Type="http://schemas.openxmlformats.org/officeDocument/2006/relationships/hyperlink" Target="https://www.arcgis.com/home/webmap/viewer.html?webmap=2c30160429984a59873f26b9d118dbfe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114.wmf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24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Relationship Id="rId9" Type="http://schemas.openxmlformats.org/officeDocument/2006/relationships/image" Target="../media/image1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0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7.jpg"/><Relationship Id="rId3" Type="http://schemas.openxmlformats.org/officeDocument/2006/relationships/image" Target="../media/image130.png"/><Relationship Id="rId7" Type="http://schemas.openxmlformats.org/officeDocument/2006/relationships/image" Target="../media/image132.png"/><Relationship Id="rId12" Type="http://schemas.openxmlformats.org/officeDocument/2006/relationships/image" Target="file://localhost/Volumes/Data/Projects/Modernizing_Flood_Response/links/ncar-logo-sm.jpg" TargetMode="External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31.png"/><Relationship Id="rId11" Type="http://schemas.openxmlformats.org/officeDocument/2006/relationships/image" Target="../media/image136.jpg"/><Relationship Id="rId5" Type="http://schemas.openxmlformats.org/officeDocument/2006/relationships/image" Target="../media/image120.png"/><Relationship Id="rId10" Type="http://schemas.openxmlformats.org/officeDocument/2006/relationships/image" Target="../media/image135.png"/><Relationship Id="rId4" Type="http://schemas.openxmlformats.org/officeDocument/2006/relationships/image" Target="../media/image119.png"/><Relationship Id="rId9" Type="http://schemas.openxmlformats.org/officeDocument/2006/relationships/image" Target="../media/image1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3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demo.tethys.ci-water.org/" TargetMode="External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145.png"/><Relationship Id="rId4" Type="http://schemas.openxmlformats.org/officeDocument/2006/relationships/image" Target="../media/image144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8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statsnldas.azurewebsites.net/" TargetMode="Externa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statsnldas.azurewebsites.net/" TargetMode="External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statsnldas.azurewebsites.net/" TargetMode="External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msc.fema.gov/portal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msc.fema.gov/portal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9" Type="http://schemas.openxmlformats.org/officeDocument/2006/relationships/image" Target="../media/image59.png"/><Relationship Id="rId21" Type="http://schemas.openxmlformats.org/officeDocument/2006/relationships/image" Target="../media/image41.png"/><Relationship Id="rId34" Type="http://schemas.openxmlformats.org/officeDocument/2006/relationships/image" Target="../media/image54.png"/><Relationship Id="rId42" Type="http://schemas.openxmlformats.org/officeDocument/2006/relationships/image" Target="../media/image62.png"/><Relationship Id="rId47" Type="http://schemas.openxmlformats.org/officeDocument/2006/relationships/image" Target="../media/image67.png"/><Relationship Id="rId50" Type="http://schemas.openxmlformats.org/officeDocument/2006/relationships/image" Target="../media/image70.png"/><Relationship Id="rId55" Type="http://schemas.openxmlformats.org/officeDocument/2006/relationships/image" Target="../media/image7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29" Type="http://schemas.openxmlformats.org/officeDocument/2006/relationships/image" Target="../media/image49.png"/><Relationship Id="rId41" Type="http://schemas.openxmlformats.org/officeDocument/2006/relationships/image" Target="../media/image61.png"/><Relationship Id="rId54" Type="http://schemas.openxmlformats.org/officeDocument/2006/relationships/image" Target="../media/image74.png"/><Relationship Id="rId62" Type="http://schemas.openxmlformats.org/officeDocument/2006/relationships/image" Target="../media/image82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image" Target="../media/image44.png"/><Relationship Id="rId32" Type="http://schemas.openxmlformats.org/officeDocument/2006/relationships/image" Target="../media/image52.png"/><Relationship Id="rId37" Type="http://schemas.openxmlformats.org/officeDocument/2006/relationships/image" Target="../media/image57.png"/><Relationship Id="rId40" Type="http://schemas.openxmlformats.org/officeDocument/2006/relationships/image" Target="../media/image60.png"/><Relationship Id="rId45" Type="http://schemas.openxmlformats.org/officeDocument/2006/relationships/image" Target="../media/image65.png"/><Relationship Id="rId53" Type="http://schemas.openxmlformats.org/officeDocument/2006/relationships/image" Target="../media/image73.png"/><Relationship Id="rId58" Type="http://schemas.openxmlformats.org/officeDocument/2006/relationships/image" Target="../media/image78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28" Type="http://schemas.openxmlformats.org/officeDocument/2006/relationships/image" Target="../media/image48.png"/><Relationship Id="rId36" Type="http://schemas.openxmlformats.org/officeDocument/2006/relationships/image" Target="../media/image56.png"/><Relationship Id="rId49" Type="http://schemas.openxmlformats.org/officeDocument/2006/relationships/image" Target="../media/image69.png"/><Relationship Id="rId57" Type="http://schemas.openxmlformats.org/officeDocument/2006/relationships/image" Target="../media/image77.png"/><Relationship Id="rId61" Type="http://schemas.openxmlformats.org/officeDocument/2006/relationships/image" Target="../media/image81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31" Type="http://schemas.openxmlformats.org/officeDocument/2006/relationships/image" Target="../media/image51.png"/><Relationship Id="rId44" Type="http://schemas.openxmlformats.org/officeDocument/2006/relationships/image" Target="../media/image64.png"/><Relationship Id="rId52" Type="http://schemas.openxmlformats.org/officeDocument/2006/relationships/image" Target="../media/image72.png"/><Relationship Id="rId60" Type="http://schemas.openxmlformats.org/officeDocument/2006/relationships/image" Target="../media/image8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7.png"/><Relationship Id="rId30" Type="http://schemas.openxmlformats.org/officeDocument/2006/relationships/image" Target="../media/image50.png"/><Relationship Id="rId35" Type="http://schemas.openxmlformats.org/officeDocument/2006/relationships/image" Target="../media/image55.png"/><Relationship Id="rId43" Type="http://schemas.openxmlformats.org/officeDocument/2006/relationships/image" Target="../media/image63.png"/><Relationship Id="rId48" Type="http://schemas.openxmlformats.org/officeDocument/2006/relationships/image" Target="../media/image68.png"/><Relationship Id="rId56" Type="http://schemas.openxmlformats.org/officeDocument/2006/relationships/image" Target="../media/image76.png"/><Relationship Id="rId8" Type="http://schemas.openxmlformats.org/officeDocument/2006/relationships/image" Target="../media/image28.png"/><Relationship Id="rId51" Type="http://schemas.openxmlformats.org/officeDocument/2006/relationships/image" Target="../media/image71.png"/><Relationship Id="rId3" Type="http://schemas.openxmlformats.org/officeDocument/2006/relationships/image" Target="../media/image23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33" Type="http://schemas.openxmlformats.org/officeDocument/2006/relationships/image" Target="../media/image53.png"/><Relationship Id="rId38" Type="http://schemas.openxmlformats.org/officeDocument/2006/relationships/image" Target="../media/image58.png"/><Relationship Id="rId46" Type="http://schemas.openxmlformats.org/officeDocument/2006/relationships/image" Target="../media/image66.png"/><Relationship Id="rId59" Type="http://schemas.openxmlformats.org/officeDocument/2006/relationships/image" Target="../media/image7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mpaR6YUxiA&amp;feature=youtube" TargetMode="External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1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ater.weather.gov/ahps2/inundation/inundation_google.php?gage=atit2" TargetMode="External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89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100.xml"/><Relationship Id="rId4" Type="http://schemas.openxmlformats.org/officeDocument/2006/relationships/chart" Target="../charts/char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emf"/><Relationship Id="rId2" Type="http://schemas.openxmlformats.org/officeDocument/2006/relationships/image" Target="../media/image210.emf"/><Relationship Id="rId1" Type="http://schemas.openxmlformats.org/officeDocument/2006/relationships/slideLayout" Target="../slideLayouts/slideLayout10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100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jpeg"/><Relationship Id="rId13" Type="http://schemas.openxmlformats.org/officeDocument/2006/relationships/image" Target="../media/image223.jpeg"/><Relationship Id="rId3" Type="http://schemas.openxmlformats.org/officeDocument/2006/relationships/image" Target="../media/image213.jpeg"/><Relationship Id="rId7" Type="http://schemas.openxmlformats.org/officeDocument/2006/relationships/image" Target="../media/image217.jpeg"/><Relationship Id="rId12" Type="http://schemas.openxmlformats.org/officeDocument/2006/relationships/image" Target="../media/image222.png"/><Relationship Id="rId17" Type="http://schemas.openxmlformats.org/officeDocument/2006/relationships/image" Target="../media/image227.jp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26.jpe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216.gif"/><Relationship Id="rId11" Type="http://schemas.openxmlformats.org/officeDocument/2006/relationships/image" Target="../media/image221.png"/><Relationship Id="rId5" Type="http://schemas.openxmlformats.org/officeDocument/2006/relationships/image" Target="../media/image215.png"/><Relationship Id="rId15" Type="http://schemas.openxmlformats.org/officeDocument/2006/relationships/image" Target="../media/image225.png"/><Relationship Id="rId10" Type="http://schemas.openxmlformats.org/officeDocument/2006/relationships/image" Target="../media/image220.wmf"/><Relationship Id="rId4" Type="http://schemas.openxmlformats.org/officeDocument/2006/relationships/image" Target="../media/image214.gif"/><Relationship Id="rId9" Type="http://schemas.openxmlformats.org/officeDocument/2006/relationships/image" Target="../media/image219.png"/><Relationship Id="rId14" Type="http://schemas.openxmlformats.org/officeDocument/2006/relationships/image" Target="../media/image224.gi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6051" y="4321627"/>
            <a:ext cx="4237235" cy="25363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72" y="4251489"/>
            <a:ext cx="4481370" cy="26065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685799"/>
            <a:ext cx="7995925" cy="1219201"/>
          </a:xfr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National Flood Interoperability Experiment for North Carolina and Alabama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5053" y="2196445"/>
            <a:ext cx="6451600" cy="212518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David R. Maidment, </a:t>
            </a:r>
          </a:p>
          <a:p>
            <a:r>
              <a:rPr lang="en-US" sz="2800" dirty="0" smtClean="0"/>
              <a:t>University of Texas at Austin</a:t>
            </a:r>
            <a:endParaRPr lang="en-US" sz="2800" dirty="0"/>
          </a:p>
          <a:p>
            <a:r>
              <a:rPr lang="en-US" sz="2600" dirty="0" smtClean="0"/>
              <a:t>Presented at RENCI, University of North Carolina, Chapel Hill, NC, 16 January 2015</a:t>
            </a:r>
          </a:p>
        </p:txBody>
      </p:sp>
    </p:spTree>
    <p:extLst>
      <p:ext uri="{BB962C8B-B14F-4D97-AF65-F5344CB8AC3E}">
        <p14:creationId xmlns:p14="http://schemas.microsoft.com/office/powerpoint/2010/main" val="29638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47" y="2655234"/>
            <a:ext cx="8717504" cy="310010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787" y="71437"/>
            <a:ext cx="7210425" cy="240982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6" name="Right Arrow 5"/>
          <p:cNvSpPr/>
          <p:nvPr/>
        </p:nvSpPr>
        <p:spPr>
          <a:xfrm>
            <a:off x="779929" y="6024282"/>
            <a:ext cx="941295" cy="5513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1" y="6011008"/>
            <a:ext cx="6499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92D050"/>
                </a:solidFill>
              </a:rPr>
              <a:t>National Water Data Infrastructure</a:t>
            </a:r>
            <a:endParaRPr lang="en-US" sz="3200" dirty="0">
              <a:solidFill>
                <a:srgbClr val="92D05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1671" y="4558553"/>
            <a:ext cx="2702858" cy="43030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1671" y="2656073"/>
            <a:ext cx="3792070" cy="43030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38304" y="2686560"/>
            <a:ext cx="2218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5B9BD5">
                    <a:lumMod val="75000"/>
                  </a:srgbClr>
                </a:solidFill>
              </a:rPr>
              <a:t>Temporal information</a:t>
            </a:r>
            <a:endParaRPr lang="en-US" dirty="0">
              <a:solidFill>
                <a:srgbClr val="5B9BD5">
                  <a:lumMod val="75000"/>
                </a:srgb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28833" y="4568139"/>
            <a:ext cx="2341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5B9BD5">
                    <a:lumMod val="75000"/>
                  </a:srgbClr>
                </a:solidFill>
              </a:rPr>
              <a:t>Geospatial information</a:t>
            </a:r>
            <a:endParaRPr lang="en-US" dirty="0">
              <a:solidFill>
                <a:srgbClr val="5B9BD5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480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Transformative Research (NSF)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82666" y="1079197"/>
            <a:ext cx="711925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>
                <a:solidFill>
                  <a:srgbClr val="324674"/>
                </a:solidFill>
                <a:latin typeface="Verdana" panose="020B0604030504040204" pitchFamily="34" charset="0"/>
              </a:rPr>
              <a:t>Transformative research involves ideas, discoveries, or tools that radically change our understanding of an important existing scientific or engineering concept or educational practice or leads to the creation of a new paradigm or field of science, engineering, or education. Such research challenges current understanding or provides pathways to new frontiers.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78607" y="4495517"/>
            <a:ext cx="67273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hlinkClick r:id="rId2"/>
              </a:rPr>
              <a:t>http://www.nsf.gov/about/transformative_research/definition.jsp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27742" y="5148943"/>
            <a:ext cx="5944256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prstClr val="black"/>
                </a:solidFill>
              </a:rPr>
              <a:t>How to move from </a:t>
            </a:r>
            <a:r>
              <a:rPr lang="en-US" sz="2400" b="1" i="1" dirty="0" smtClean="0">
                <a:solidFill>
                  <a:srgbClr val="FF0000"/>
                </a:solidFill>
              </a:rPr>
              <a:t>evolutionary </a:t>
            </a:r>
            <a:r>
              <a:rPr lang="en-US" sz="2400" b="1" i="1" dirty="0" smtClean="0">
                <a:solidFill>
                  <a:prstClr val="black"/>
                </a:solidFill>
              </a:rPr>
              <a:t>change</a:t>
            </a:r>
          </a:p>
          <a:p>
            <a:pPr algn="ctr"/>
            <a:r>
              <a:rPr lang="en-US" sz="2400" b="1" i="1" dirty="0" smtClean="0">
                <a:solidFill>
                  <a:prstClr val="black"/>
                </a:solidFill>
              </a:rPr>
              <a:t> to </a:t>
            </a:r>
            <a:r>
              <a:rPr lang="en-US" sz="2400" b="1" i="1" dirty="0" smtClean="0">
                <a:solidFill>
                  <a:srgbClr val="FF0000"/>
                </a:solidFill>
              </a:rPr>
              <a:t>transformative </a:t>
            </a:r>
            <a:r>
              <a:rPr lang="en-US" sz="2400" b="1" i="1" dirty="0" smtClean="0">
                <a:solidFill>
                  <a:prstClr val="black"/>
                </a:solidFill>
              </a:rPr>
              <a:t>change?</a:t>
            </a:r>
            <a:endParaRPr lang="en-US" sz="24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089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742" y="555171"/>
            <a:ext cx="8458200" cy="48463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National Flood Interoperability Experiment (NFIE)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64029" y="1313543"/>
            <a:ext cx="7886700" cy="4351338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alibri" panose="020F0502020204030204" pitchFamily="34" charset="0"/>
              </a:rPr>
              <a:t>Will be led by the academic community coordinated by CUAHSI in collaboration with the IWRSS partners through the National Water Center</a:t>
            </a:r>
          </a:p>
          <a:p>
            <a:r>
              <a:rPr lang="en-US" sz="2800" dirty="0" smtClean="0">
                <a:latin typeface="Calibri" panose="020F0502020204030204" pitchFamily="34" charset="0"/>
              </a:rPr>
              <a:t>Run from September 2014 to August 2015</a:t>
            </a:r>
          </a:p>
          <a:p>
            <a:pPr lvl="1"/>
            <a:r>
              <a:rPr lang="en-US" sz="2800" dirty="0" smtClean="0">
                <a:latin typeface="Calibri" panose="020F0502020204030204" pitchFamily="34" charset="0"/>
              </a:rPr>
              <a:t>Preparatory phase to May 2015</a:t>
            </a:r>
          </a:p>
          <a:p>
            <a:pPr lvl="1"/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Summer Institute </a:t>
            </a:r>
            <a:r>
              <a:rPr lang="en-US" sz="2800" dirty="0" smtClean="0">
                <a:latin typeface="Calibri" panose="020F0502020204030204" pitchFamily="34" charset="0"/>
              </a:rPr>
              <a:t>at the National Water Center, </a:t>
            </a:r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June 1 to July 17 2015</a:t>
            </a:r>
          </a:p>
        </p:txBody>
      </p:sp>
    </p:spTree>
    <p:extLst>
      <p:ext uri="{BB962C8B-B14F-4D97-AF65-F5344CB8AC3E}">
        <p14:creationId xmlns:p14="http://schemas.microsoft.com/office/powerpoint/2010/main" val="19374455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9413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NFIE Goal: Connect National Scale Flood Modeling with Local emergency planning and response</a:t>
            </a:r>
            <a:endParaRPr 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3689" y="1432412"/>
            <a:ext cx="5285628" cy="4846585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How </a:t>
            </a:r>
            <a:r>
              <a:rPr lang="en-US" sz="2400" dirty="0"/>
              <a:t>can </a:t>
            </a:r>
            <a:r>
              <a:rPr lang="en-US" sz="2400" dirty="0">
                <a:solidFill>
                  <a:srgbClr val="FF0000"/>
                </a:solidFill>
              </a:rPr>
              <a:t>near-real-time hydrologic </a:t>
            </a:r>
            <a:r>
              <a:rPr lang="en-US" sz="2400" dirty="0" smtClean="0">
                <a:solidFill>
                  <a:srgbClr val="FF0000"/>
                </a:solidFill>
              </a:rPr>
              <a:t>simulations </a:t>
            </a:r>
            <a:r>
              <a:rPr lang="en-US" sz="2400" dirty="0">
                <a:solidFill>
                  <a:srgbClr val="FF0000"/>
                </a:solidFill>
              </a:rPr>
              <a:t>at high spatial resolution, covering the nation</a:t>
            </a:r>
            <a:r>
              <a:rPr lang="en-US" sz="2400" dirty="0"/>
              <a:t>, be carried out using the NHDPlus or next generation </a:t>
            </a:r>
            <a:r>
              <a:rPr lang="en-US" sz="2400" i="1" dirty="0" smtClean="0"/>
              <a:t>hydro-fabric </a:t>
            </a:r>
            <a:r>
              <a:rPr lang="en-US" sz="2400" dirty="0"/>
              <a:t>(e.g</a:t>
            </a:r>
            <a:r>
              <a:rPr lang="en-US" sz="2400" dirty="0" smtClean="0"/>
              <a:t>. data structure for </a:t>
            </a:r>
            <a:r>
              <a:rPr lang="en-US" sz="2400" dirty="0"/>
              <a:t>hillslope, watershed scales)?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How </a:t>
            </a:r>
            <a:r>
              <a:rPr lang="en-US" sz="2400" dirty="0"/>
              <a:t>can this lead to </a:t>
            </a:r>
            <a:r>
              <a:rPr lang="en-US" sz="2400" dirty="0">
                <a:solidFill>
                  <a:srgbClr val="FF0000"/>
                </a:solidFill>
              </a:rPr>
              <a:t>improved emergency response </a:t>
            </a:r>
            <a:r>
              <a:rPr lang="en-US" sz="2400" dirty="0"/>
              <a:t>and community resilience?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How </a:t>
            </a:r>
            <a:r>
              <a:rPr lang="en-US" sz="2400" dirty="0"/>
              <a:t>can </a:t>
            </a:r>
            <a:r>
              <a:rPr lang="en-US" sz="2400" dirty="0" smtClean="0"/>
              <a:t>an </a:t>
            </a:r>
            <a:r>
              <a:rPr lang="en-US" sz="2400" dirty="0">
                <a:solidFill>
                  <a:srgbClr val="FF0000"/>
                </a:solidFill>
              </a:rPr>
              <a:t>improved interoperability framework </a:t>
            </a:r>
            <a:r>
              <a:rPr lang="en-US" sz="2400" dirty="0"/>
              <a:t>support the first two goals and lead to sustained innovation in the research to operations process?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76097" y="2333154"/>
            <a:ext cx="3019977" cy="3630244"/>
            <a:chOff x="234682" y="3161514"/>
            <a:chExt cx="3019977" cy="3630244"/>
          </a:xfrm>
        </p:grpSpPr>
        <p:pic>
          <p:nvPicPr>
            <p:cNvPr id="4" name="Picture 3" descr="thinke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698" y="3161514"/>
              <a:ext cx="1518545" cy="251361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682" y="5807773"/>
              <a:ext cx="841215" cy="30601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84877" y="6278997"/>
              <a:ext cx="517553" cy="51276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84877" y="5807773"/>
              <a:ext cx="769782" cy="35091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51872" y="5727246"/>
              <a:ext cx="905437" cy="551751"/>
            </a:xfrm>
            <a:prstGeom prst="rect">
              <a:avLst/>
            </a:prstGeom>
          </p:spPr>
        </p:pic>
        <p:pic>
          <p:nvPicPr>
            <p:cNvPr id="10" name="Picture 9" descr="USAC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079" y="6278997"/>
              <a:ext cx="523636" cy="398107"/>
            </a:xfrm>
            <a:prstGeom prst="rect">
              <a:avLst/>
            </a:prstGeom>
          </p:spPr>
        </p:pic>
        <p:pic>
          <p:nvPicPr>
            <p:cNvPr id="11" name="Picture 10" descr="USGS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7532" y="6278997"/>
              <a:ext cx="420931" cy="41733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966116" y="6274204"/>
              <a:ext cx="422127" cy="42212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78168" y="5889514"/>
              <a:ext cx="730295" cy="167199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3088194" y="6278997"/>
            <a:ext cx="2073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Slide: Ed Clark, NWS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33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Readiness Levels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685800" y="1483854"/>
            <a:ext cx="3886200" cy="4351337"/>
          </a:xfrm>
        </p:spPr>
        <p:txBody>
          <a:bodyPr/>
          <a:lstStyle/>
          <a:p>
            <a:r>
              <a:rPr lang="en-US" dirty="0" smtClean="0"/>
              <a:t>The NFIE is a research effort</a:t>
            </a:r>
          </a:p>
          <a:p>
            <a:r>
              <a:rPr lang="en-US" dirty="0" smtClean="0"/>
              <a:t>It will not create an operational system</a:t>
            </a:r>
          </a:p>
          <a:p>
            <a:r>
              <a:rPr lang="en-US" dirty="0" smtClean="0"/>
              <a:t>It will not produce public forecast information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480" y="1470582"/>
            <a:ext cx="3230870" cy="52228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68165" y="4703974"/>
            <a:ext cx="6438507" cy="1131217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13152" y="4903997"/>
            <a:ext cx="1037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NFIE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1743" y="6179275"/>
            <a:ext cx="6260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3"/>
              </a:rPr>
              <a:t>http://</a:t>
            </a:r>
            <a:r>
              <a:rPr lang="en-US" dirty="0" smtClean="0">
                <a:solidFill>
                  <a:prstClr val="black"/>
                </a:solidFill>
                <a:hlinkClick r:id="rId3"/>
              </a:rPr>
              <a:t>en.wikipedia.org/wiki/Technology_readiness_level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867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NFIE Academic Centers (as at present)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84619"/>
            <a:ext cx="7621054" cy="48892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88336" y="2056594"/>
            <a:ext cx="22236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University of Illinois 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(</a:t>
            </a:r>
            <a:r>
              <a:rPr lang="en-US" dirty="0" err="1" smtClean="0">
                <a:solidFill>
                  <a:prstClr val="black"/>
                </a:solidFill>
              </a:rPr>
              <a:t>Subsetting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78614" y="2760884"/>
            <a:ext cx="3070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University of North Carolina 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(GIS Data)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31127" y="4056024"/>
            <a:ext cx="2416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University of Alabama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(Summer Institute 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2309" y="3858469"/>
            <a:ext cx="2518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University of Texas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(Real-time forecasting)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6730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Geospatial Consortium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58686" y="842366"/>
            <a:ext cx="6996339" cy="457287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algn="r" eaLnBrk="0" hangingPunct="0"/>
            <a:r>
              <a:rPr lang="en-US" sz="24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More than 400 </a:t>
            </a: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companies and agencies </a:t>
            </a:r>
            <a:r>
              <a:rPr lang="en-US" sz="2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globally</a:t>
            </a:r>
            <a:endParaRPr lang="en-US" sz="24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0" name="Picture 9" descr="OGC_page_explorer_cropp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72" y="1304124"/>
            <a:ext cx="6907256" cy="49645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2390174" y="3354926"/>
            <a:ext cx="4239827" cy="1701800"/>
          </a:xfrm>
          <a:prstGeom prst="rect">
            <a:avLst/>
          </a:prstGeom>
          <a:gradFill>
            <a:gsLst>
              <a:gs pos="100000">
                <a:schemeClr val="accent4">
                  <a:lumMod val="60000"/>
                  <a:lumOff val="4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</a:rPr>
              <a:t>Internet standards for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</a:rPr>
              <a:t>Map services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</a:rPr>
              <a:t>Observation  services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</a:rPr>
              <a:t>Catalog services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1737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457200"/>
            <a:ext cx="8915400" cy="484632"/>
          </a:xfrm>
        </p:spPr>
        <p:txBody>
          <a:bodyPr/>
          <a:lstStyle/>
          <a:p>
            <a:r>
              <a:rPr lang="en-US" dirty="0" err="1" smtClean="0"/>
              <a:t>WaterML</a:t>
            </a:r>
            <a:r>
              <a:rPr lang="en-US" dirty="0" smtClean="0"/>
              <a:t> Web Services </a:t>
            </a:r>
            <a:r>
              <a:rPr lang="en-US" sz="24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–  CUAHSI, USGS, OGC, WMO …..</a:t>
            </a:r>
            <a:endParaRPr lang="en-US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0853" y="1477199"/>
            <a:ext cx="4228732" cy="28869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 defTabSz="457200" eaLnBrk="0" hangingPunct="0"/>
            <a:r>
              <a:rPr lang="en-US" sz="1600" dirty="0">
                <a:solidFill>
                  <a:srgbClr val="5EB4E6">
                    <a:lumMod val="20000"/>
                    <a:lumOff val="80000"/>
                  </a:srgbClr>
                </a:solidFill>
                <a:cs typeface="Avenir LT Std 85 Heavy"/>
              </a:rPr>
              <a:t>Water time series data on the internet</a:t>
            </a:r>
            <a:endParaRPr lang="en-US" sz="1600" dirty="0" smtClean="0">
              <a:solidFill>
                <a:srgbClr val="5EB4E6">
                  <a:lumMod val="20000"/>
                  <a:lumOff val="80000"/>
                </a:srgbClr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"/>
          <a:stretch/>
        </p:blipFill>
        <p:spPr bwMode="auto">
          <a:xfrm>
            <a:off x="5290979" y="1774465"/>
            <a:ext cx="2490978" cy="838029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978" y="3032520"/>
            <a:ext cx="3158525" cy="1830047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74960" y="5183794"/>
            <a:ext cx="4077139" cy="544299"/>
          </a:xfrm>
          <a:prstGeom prst="rect">
            <a:avLst/>
          </a:prstGeom>
          <a:gradFill flip="none" rotWithShape="1">
            <a:gsLst>
              <a:gs pos="10000">
                <a:schemeClr val="accent3">
                  <a:alpha val="0"/>
                </a:schemeClr>
              </a:gs>
              <a:gs pos="49000">
                <a:schemeClr val="accent3"/>
              </a:gs>
            </a:gsLst>
            <a:lin ang="0" scaled="1"/>
            <a:tileRect/>
          </a:gradFill>
          <a:effectLst/>
        </p:spPr>
        <p:txBody>
          <a:bodyPr wrap="square" lIns="1371600" tIns="45720" rIns="0" bIns="45720" rtlCol="0">
            <a:noAutofit/>
          </a:bodyPr>
          <a:lstStyle>
            <a:defPPr>
              <a:defRPr lang="en-US"/>
            </a:defPPr>
            <a:lvl1pPr algn="ctr" defTabSz="457200" eaLnBrk="0" hangingPunct="0">
              <a:defRPr>
                <a:solidFill>
                  <a:srgbClr val="595959"/>
                </a:solidFill>
                <a:cs typeface="Avenir LT Std 85 Heavy"/>
              </a:defRPr>
            </a:lvl1pPr>
          </a:lstStyle>
          <a:p>
            <a:pPr algn="l"/>
            <a:r>
              <a:rPr lang="en-US" sz="1400" b="1" dirty="0">
                <a:solidFill>
                  <a:prstClr val="white"/>
                </a:solidFill>
              </a:rPr>
              <a:t>24/7/365 </a:t>
            </a:r>
            <a:r>
              <a:rPr lang="en-US" sz="1400" b="1" dirty="0" smtClean="0">
                <a:solidFill>
                  <a:prstClr val="white"/>
                </a:solidFill>
              </a:rPr>
              <a:t>service </a:t>
            </a:r>
          </a:p>
          <a:p>
            <a:pPr algn="l"/>
            <a:r>
              <a:rPr lang="en-US" sz="1400" dirty="0" smtClean="0">
                <a:solidFill>
                  <a:prstClr val="white"/>
                </a:solidFill>
              </a:rPr>
              <a:t>For daily </a:t>
            </a:r>
            <a:r>
              <a:rPr lang="en-US" sz="1400" dirty="0">
                <a:solidFill>
                  <a:prstClr val="white"/>
                </a:solidFill>
              </a:rPr>
              <a:t>and real-time data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97233" y="6133543"/>
            <a:ext cx="5552270" cy="26567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algn="r" eaLnBrk="0" hangingPunct="0"/>
            <a:r>
              <a:rPr lang="en-US" sz="14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. </a:t>
            </a:r>
            <a:r>
              <a:rPr lang="en-US" sz="1400" dirty="0">
                <a:solidFill>
                  <a:srgbClr val="5EB4E6">
                    <a:lumMod val="40000"/>
                    <a:lumOff val="60000"/>
                  </a:srgbClr>
                </a:solidFill>
              </a:rPr>
              <a:t>. . O</a:t>
            </a:r>
            <a:r>
              <a:rPr lang="en-US" sz="14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perational water web services system for the United States                  </a:t>
            </a:r>
            <a:endParaRPr lang="en-US" sz="1400" dirty="0">
              <a:solidFill>
                <a:srgbClr val="5EB4E6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65895"/>
            <a:ext cx="4440631" cy="2701002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72" y="2043112"/>
            <a:ext cx="3133725" cy="28575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80663" y="6547089"/>
            <a:ext cx="8763337" cy="310911"/>
          </a:xfrm>
          <a:prstGeom prst="rect">
            <a:avLst/>
          </a:prstGeom>
          <a:gradFill flip="none" rotWithShape="1">
            <a:gsLst>
              <a:gs pos="0">
                <a:srgbClr val="00B9F2">
                  <a:alpha val="0"/>
                </a:srgbClr>
              </a:gs>
              <a:gs pos="100000">
                <a:srgbClr val="007AC2"/>
              </a:gs>
            </a:gsLst>
            <a:lin ang="0" scaled="1"/>
            <a:tileRect/>
          </a:gradFill>
          <a:effectLst/>
        </p:spPr>
        <p:txBody>
          <a:bodyPr wrap="square" lIns="731520" tIns="45720" rIns="548640" bIns="45720" rtlCol="0">
            <a:noAutofit/>
          </a:bodyPr>
          <a:lstStyle>
            <a:defPPr>
              <a:defRPr lang="en-US"/>
            </a:defPPr>
            <a:lvl1pPr algn="ctr" defTabSz="457200" eaLnBrk="0" hangingPunct="0">
              <a:defRPr>
                <a:solidFill>
                  <a:srgbClr val="595959"/>
                </a:solidFill>
                <a:cs typeface="Avenir LT Std 85 Heavy"/>
              </a:defRPr>
            </a:lvl1pPr>
          </a:lstStyle>
          <a:p>
            <a:pPr algn="r"/>
            <a:r>
              <a:rPr lang="en-US" sz="1050" dirty="0">
                <a:solidFill>
                  <a:prstClr val="white"/>
                </a:solidFill>
                <a:hlinkClick r:id="rId7"/>
              </a:rPr>
              <a:t>http://waterservices.usgs.gov/nwis/iv/?</a:t>
            </a:r>
            <a:r>
              <a:rPr lang="en-US" sz="1050" dirty="0" smtClean="0">
                <a:solidFill>
                  <a:prstClr val="white"/>
                </a:solidFill>
                <a:hlinkClick r:id="rId7"/>
              </a:rPr>
              <a:t>format=waterml,2.0&amp;sites=08158000&amp;period=P1D&amp;parameterCd=00060</a:t>
            </a:r>
            <a:r>
              <a:rPr lang="en-US" sz="1050" dirty="0" smtClean="0">
                <a:solidFill>
                  <a:prstClr val="white"/>
                </a:solidFill>
              </a:rPr>
              <a:t> </a:t>
            </a:r>
            <a:endParaRPr lang="en-US" sz="1050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335" y="4513469"/>
            <a:ext cx="4440095" cy="168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015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349343" cy="484632"/>
          </a:xfrm>
        </p:spPr>
        <p:txBody>
          <a:bodyPr/>
          <a:lstStyle/>
          <a:p>
            <a:r>
              <a:rPr lang="en-US" dirty="0" smtClean="0"/>
              <a:t>Water Data Distribution by US Geological Survey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40" y="1381805"/>
            <a:ext cx="7829550" cy="46386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9427" y="4141115"/>
            <a:ext cx="2405743" cy="315686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2000" b="1" dirty="0">
                <a:solidFill>
                  <a:prstClr val="black"/>
                </a:solidFill>
              </a:rPr>
              <a:t>Web page </a:t>
            </a:r>
            <a:r>
              <a:rPr lang="en-US" sz="2000" b="1" dirty="0" smtClean="0">
                <a:solidFill>
                  <a:prstClr val="black"/>
                </a:solidFill>
              </a:rPr>
              <a:t>requests (millions/month)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24099" y="3131915"/>
            <a:ext cx="2405743" cy="315686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2000" b="1" dirty="0">
                <a:solidFill>
                  <a:srgbClr val="FF0000"/>
                </a:solidFill>
              </a:rPr>
              <a:t>Web </a:t>
            </a:r>
            <a:r>
              <a:rPr lang="en-US" sz="2000" b="1" dirty="0" smtClean="0">
                <a:solidFill>
                  <a:srgbClr val="FF0000"/>
                </a:solidFill>
              </a:rPr>
              <a:t>service requests (millions/month)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7765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FCCHps_ts.png"/>
          <p:cNvPicPr>
            <a:picLocks noChangeAspect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98" y="1131954"/>
            <a:ext cx="4919144" cy="34379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43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Develop NWS Experimental Data Services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706" y="1031027"/>
            <a:ext cx="4887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</a:rPr>
              <a:t>NWS CHPS Modeling Units: RFCs</a:t>
            </a:r>
          </a:p>
        </p:txBody>
      </p:sp>
      <p:sp>
        <p:nvSpPr>
          <p:cNvPr id="7" name="Curved Down Arrow 6"/>
          <p:cNvSpPr/>
          <p:nvPr/>
        </p:nvSpPr>
        <p:spPr>
          <a:xfrm>
            <a:off x="4175125" y="1339200"/>
            <a:ext cx="1561609" cy="549925"/>
          </a:xfrm>
          <a:prstGeom prst="curvedDownArrow">
            <a:avLst>
              <a:gd name="adj1" fmla="val 22375"/>
              <a:gd name="adj2" fmla="val 33782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5219372" y="3675611"/>
            <a:ext cx="517362" cy="1128952"/>
          </a:xfrm>
          <a:prstGeom prst="downArrow">
            <a:avLst>
              <a:gd name="adj1" fmla="val 31818"/>
              <a:gd name="adj2" fmla="val 5303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2030" y="1967342"/>
            <a:ext cx="45282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</a:rPr>
              <a:t>Export Data elements from the simulation&amp; forecast workflow including:</a:t>
            </a:r>
          </a:p>
          <a:p>
            <a:pPr marL="342900" indent="-342900" defTabSz="4572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Inflow to the Channel (INFW)</a:t>
            </a:r>
          </a:p>
          <a:p>
            <a:pPr marL="342900" indent="-342900" defTabSz="4572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Mean Areal Precipitation (MAP)</a:t>
            </a:r>
          </a:p>
          <a:p>
            <a:pPr marL="342900" indent="-342900" defTabSz="457200">
              <a:buFont typeface="Arial"/>
              <a:buChar char="•"/>
            </a:pPr>
            <a:r>
              <a:rPr lang="en-US" sz="2400" dirty="0" err="1">
                <a:solidFill>
                  <a:prstClr val="black"/>
                </a:solidFill>
              </a:rPr>
              <a:t>Streamflow</a:t>
            </a:r>
            <a:r>
              <a:rPr lang="en-US" sz="2400" dirty="0">
                <a:solidFill>
                  <a:prstClr val="black"/>
                </a:solidFill>
              </a:rPr>
              <a:t> (QINE)</a:t>
            </a:r>
          </a:p>
        </p:txBody>
      </p:sp>
      <p:sp>
        <p:nvSpPr>
          <p:cNvPr id="13" name="Alternate Process 12"/>
          <p:cNvSpPr/>
          <p:nvPr/>
        </p:nvSpPr>
        <p:spPr>
          <a:xfrm>
            <a:off x="4609235" y="2889207"/>
            <a:ext cx="1395312" cy="730639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>
                <a:solidFill>
                  <a:prstClr val="white"/>
                </a:solidFill>
              </a:rPr>
              <a:t>PI-XML to WaterML2</a:t>
            </a:r>
            <a:r>
              <a:rPr lang="en-US" baseline="30000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16" name="Bent Arrow 15"/>
          <p:cNvSpPr/>
          <p:nvPr/>
        </p:nvSpPr>
        <p:spPr>
          <a:xfrm rot="10800000">
            <a:off x="8169437" y="3010674"/>
            <a:ext cx="768206" cy="752635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Alternate Process 16"/>
          <p:cNvSpPr/>
          <p:nvPr/>
        </p:nvSpPr>
        <p:spPr>
          <a:xfrm>
            <a:off x="6990868" y="3095584"/>
            <a:ext cx="1037469" cy="877945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>
                <a:solidFill>
                  <a:prstClr val="white"/>
                </a:solidFill>
              </a:rPr>
              <a:t>netCDF</a:t>
            </a:r>
          </a:p>
          <a:p>
            <a:pPr algn="ctr" defTabSz="457200"/>
            <a:r>
              <a:rPr lang="en-US" dirty="0">
                <a:solidFill>
                  <a:prstClr val="white"/>
                </a:solidFill>
              </a:rPr>
              <a:t>to </a:t>
            </a:r>
          </a:p>
          <a:p>
            <a:pPr algn="ctr" defTabSz="457200"/>
            <a:r>
              <a:rPr lang="en-US" dirty="0">
                <a:solidFill>
                  <a:prstClr val="white"/>
                </a:solidFill>
              </a:rPr>
              <a:t>NHD+</a:t>
            </a:r>
          </a:p>
        </p:txBody>
      </p:sp>
      <p:sp>
        <p:nvSpPr>
          <p:cNvPr id="18" name="Down Arrow 17"/>
          <p:cNvSpPr/>
          <p:nvPr/>
        </p:nvSpPr>
        <p:spPr>
          <a:xfrm>
            <a:off x="7238685" y="4051928"/>
            <a:ext cx="517362" cy="752635"/>
          </a:xfrm>
          <a:prstGeom prst="downArrow">
            <a:avLst>
              <a:gd name="adj1" fmla="val 31818"/>
              <a:gd name="adj2" fmla="val 5303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Alternate Process 18"/>
          <p:cNvSpPr/>
          <p:nvPr/>
        </p:nvSpPr>
        <p:spPr>
          <a:xfrm>
            <a:off x="5157953" y="4954851"/>
            <a:ext cx="2477071" cy="783996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>
                <a:solidFill>
                  <a:prstClr val="white"/>
                </a:solidFill>
              </a:rPr>
              <a:t>Data Services – local runoff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25101" y="580543"/>
            <a:ext cx="2512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Experimental WRF-Hydro </a:t>
            </a:r>
            <a:r>
              <a:rPr lang="en-US" baseline="300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177000" y="592383"/>
            <a:ext cx="2904288" cy="4212180"/>
          </a:xfrm>
          <a:prstGeom prst="roundRect">
            <a:avLst/>
          </a:prstGeom>
          <a:noFill/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50327" y="6231980"/>
            <a:ext cx="4205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baseline="30000" dirty="0">
                <a:solidFill>
                  <a:prstClr val="black"/>
                </a:solidFill>
              </a:rPr>
              <a:t>1</a:t>
            </a:r>
            <a:r>
              <a:rPr lang="en-US" sz="1600" dirty="0">
                <a:solidFill>
                  <a:prstClr val="black"/>
                </a:solidFill>
              </a:rPr>
              <a:t>Responsibility of </a:t>
            </a:r>
            <a:r>
              <a:rPr lang="en-US" sz="1600" dirty="0" smtClean="0">
                <a:solidFill>
                  <a:prstClr val="black"/>
                </a:solidFill>
              </a:rPr>
              <a:t>NCAR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9534" y="1178585"/>
            <a:ext cx="2711754" cy="1942919"/>
          </a:xfrm>
          <a:prstGeom prst="rect">
            <a:avLst/>
          </a:prstGeom>
        </p:spPr>
      </p:pic>
      <p:pic>
        <p:nvPicPr>
          <p:cNvPr id="24" name="Mississippi_20080301_2008053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2533" t="8720" r="12494"/>
          <a:stretch/>
        </p:blipFill>
        <p:spPr>
          <a:xfrm>
            <a:off x="1345417" y="4434977"/>
            <a:ext cx="2651919" cy="2421501"/>
          </a:xfrm>
          <a:prstGeom prst="rect">
            <a:avLst/>
          </a:prstGeom>
        </p:spPr>
      </p:pic>
      <p:sp>
        <p:nvSpPr>
          <p:cNvPr id="4" name="Left Arrow 3"/>
          <p:cNvSpPr/>
          <p:nvPr/>
        </p:nvSpPr>
        <p:spPr>
          <a:xfrm>
            <a:off x="3997336" y="5131576"/>
            <a:ext cx="878610" cy="404847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74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3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Building a stronger flood support system for citizens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4279769" y="2007909"/>
            <a:ext cx="0" cy="454372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 flipV="1">
            <a:off x="1527144" y="4279769"/>
            <a:ext cx="5656081" cy="28281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376314" y="1891885"/>
            <a:ext cx="2573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National Weather Service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76314" y="4693912"/>
            <a:ext cx="239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Local and State Flood Managers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88817" y="4693912"/>
            <a:ext cx="2931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First Response Community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0" y="1939891"/>
            <a:ext cx="2931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Citizens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485" y="5386032"/>
            <a:ext cx="2544943" cy="11655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074" y="5227751"/>
            <a:ext cx="1712321" cy="132387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314" y="2257112"/>
            <a:ext cx="2373761" cy="17734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0537" y="2312692"/>
            <a:ext cx="2743200" cy="1842922"/>
          </a:xfrm>
          <a:prstGeom prst="rect">
            <a:avLst/>
          </a:prstGeom>
        </p:spPr>
      </p:pic>
      <p:sp>
        <p:nvSpPr>
          <p:cNvPr id="17" name="Down Arrow 16"/>
          <p:cNvSpPr/>
          <p:nvPr/>
        </p:nvSpPr>
        <p:spPr>
          <a:xfrm>
            <a:off x="2234153" y="4115262"/>
            <a:ext cx="263803" cy="585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3921625" y="5750948"/>
            <a:ext cx="838912" cy="2774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3860313" y="3017012"/>
            <a:ext cx="838912" cy="2774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Down Arrow 19"/>
          <p:cNvSpPr/>
          <p:nvPr/>
        </p:nvSpPr>
        <p:spPr>
          <a:xfrm flipV="1">
            <a:off x="6000235" y="4208434"/>
            <a:ext cx="263803" cy="585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0413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79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NFIE: NWS Project ‘Elements’ or Functional Requirements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4074" y="1168067"/>
            <a:ext cx="8229600" cy="496633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Acquire data from 13 CHPS Instances</a:t>
            </a:r>
          </a:p>
          <a:p>
            <a:pPr lvl="1"/>
            <a:r>
              <a:rPr lang="en-US" sz="2000" dirty="0"/>
              <a:t>E</a:t>
            </a:r>
            <a:r>
              <a:rPr lang="en-US" sz="2000" dirty="0" smtClean="0"/>
              <a:t>stablish hosting system – central FEWS data server at </a:t>
            </a:r>
            <a:r>
              <a:rPr lang="en-US" sz="2000" b="1" dirty="0" smtClean="0">
                <a:solidFill>
                  <a:srgbClr val="C0504D"/>
                </a:solidFill>
              </a:rPr>
              <a:t>UoA</a:t>
            </a:r>
            <a:r>
              <a:rPr lang="en-US" sz="2000" b="1" baseline="30000" dirty="0" smtClean="0">
                <a:solidFill>
                  <a:srgbClr val="C0504D"/>
                </a:solidFill>
              </a:rPr>
              <a:t>3</a:t>
            </a:r>
            <a:endParaRPr lang="en-US" sz="2000" b="1" dirty="0" smtClean="0">
              <a:solidFill>
                <a:srgbClr val="C0504D"/>
              </a:solidFill>
            </a:endParaRPr>
          </a:p>
          <a:p>
            <a:pPr lvl="1"/>
            <a:r>
              <a:rPr lang="en-US" sz="2000" dirty="0" smtClean="0"/>
              <a:t>Develop and implement extraction workflow (Based on </a:t>
            </a:r>
            <a:r>
              <a:rPr lang="en-US" sz="2000" b="1" dirty="0" smtClean="0">
                <a:hlinkClick r:id="rId2"/>
              </a:rPr>
              <a:t>WGRFC Export example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Develop and implement transmission capability – </a:t>
            </a:r>
            <a:r>
              <a:rPr lang="en-US" sz="2000" b="1" dirty="0" smtClean="0">
                <a:solidFill>
                  <a:schemeClr val="accent2"/>
                </a:solidFill>
              </a:rPr>
              <a:t>SFTP to </a:t>
            </a:r>
            <a:r>
              <a:rPr lang="en-US" sz="2000" b="1" dirty="0" err="1" smtClean="0">
                <a:solidFill>
                  <a:schemeClr val="accent2"/>
                </a:solidFill>
              </a:rPr>
              <a:t>UoA</a:t>
            </a:r>
            <a:endParaRPr lang="en-US" sz="2000" b="1" dirty="0" smtClean="0">
              <a:solidFill>
                <a:schemeClr val="accent2"/>
              </a:solidFill>
            </a:endParaRPr>
          </a:p>
          <a:p>
            <a:r>
              <a:rPr lang="en-US" sz="2400" dirty="0" smtClean="0"/>
              <a:t>Serve (make data available) constituent CHPS elements</a:t>
            </a:r>
          </a:p>
          <a:p>
            <a:pPr lvl="1"/>
            <a:r>
              <a:rPr lang="en-US" sz="2000" dirty="0" smtClean="0"/>
              <a:t>Publish geospatial--topology relationship corresponding to the time-series identifiers in CHPS extracted data sets</a:t>
            </a:r>
            <a:r>
              <a:rPr lang="en-US" sz="2000" baseline="30000" dirty="0" smtClean="0"/>
              <a:t>1</a:t>
            </a:r>
            <a:r>
              <a:rPr lang="en-US" sz="2000" dirty="0" smtClean="0"/>
              <a:t>  (metadata)</a:t>
            </a:r>
          </a:p>
          <a:p>
            <a:pPr lvl="1"/>
            <a:r>
              <a:rPr lang="en-US" sz="2000" dirty="0"/>
              <a:t>Data reformatting to </a:t>
            </a:r>
            <a:r>
              <a:rPr lang="en-US" sz="2000" dirty="0" smtClean="0"/>
              <a:t>WaterML2</a:t>
            </a:r>
            <a:r>
              <a:rPr lang="en-US" sz="2000" baseline="30000" dirty="0" smtClean="0"/>
              <a:t>2</a:t>
            </a:r>
          </a:p>
          <a:p>
            <a:pPr lvl="1"/>
            <a:r>
              <a:rPr lang="en-US" sz="2000" dirty="0" smtClean="0"/>
              <a:t>Provide access to CHPS data and metadata sets (data service)</a:t>
            </a:r>
            <a:r>
              <a:rPr lang="en-US" sz="2000" baseline="30000" dirty="0" smtClean="0"/>
              <a:t>1</a:t>
            </a:r>
          </a:p>
          <a:p>
            <a:pPr lvl="1"/>
            <a:r>
              <a:rPr lang="en-US" sz="2000" dirty="0" smtClean="0"/>
              <a:t>Develop data service monitoring capability (TBD via NWC)</a:t>
            </a:r>
          </a:p>
          <a:p>
            <a:r>
              <a:rPr lang="en-US" sz="2400" dirty="0" smtClean="0"/>
              <a:t>Support Data Service through Aug 2015. </a:t>
            </a:r>
          </a:p>
          <a:p>
            <a:pPr lvl="1"/>
            <a:r>
              <a:rPr lang="en-US" sz="2000" dirty="0" smtClean="0"/>
              <a:t>Monitor &amp; maintain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98559" y="5866065"/>
            <a:ext cx="44454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aseline="30000" dirty="0">
                <a:solidFill>
                  <a:prstClr val="black"/>
                </a:solidFill>
              </a:rPr>
              <a:t>1</a:t>
            </a:r>
            <a:r>
              <a:rPr lang="en-US" dirty="0">
                <a:solidFill>
                  <a:prstClr val="black"/>
                </a:solidFill>
              </a:rPr>
              <a:t>on going through </a:t>
            </a:r>
            <a:r>
              <a:rPr lang="en-US" dirty="0" smtClean="0">
                <a:solidFill>
                  <a:prstClr val="black"/>
                </a:solidFill>
              </a:rPr>
              <a:t>OWDI</a:t>
            </a:r>
          </a:p>
          <a:p>
            <a:pPr defTabSz="457200"/>
            <a:r>
              <a:rPr lang="en-US" baseline="30000" dirty="0" smtClean="0">
                <a:solidFill>
                  <a:prstClr val="black"/>
                </a:solidFill>
              </a:rPr>
              <a:t>2 </a:t>
            </a:r>
            <a:r>
              <a:rPr lang="en-US" dirty="0" smtClean="0">
                <a:solidFill>
                  <a:prstClr val="black"/>
                </a:solidFill>
              </a:rPr>
              <a:t>Via </a:t>
            </a:r>
            <a:r>
              <a:rPr lang="en-US" dirty="0" err="1" smtClean="0">
                <a:solidFill>
                  <a:prstClr val="black"/>
                </a:solidFill>
              </a:rPr>
              <a:t>UoA</a:t>
            </a:r>
            <a:r>
              <a:rPr lang="en-US" dirty="0" smtClean="0">
                <a:solidFill>
                  <a:prstClr val="black"/>
                </a:solidFill>
              </a:rPr>
              <a:t> FEWS-WaterML2-SOAP service</a:t>
            </a:r>
          </a:p>
          <a:p>
            <a:pPr defTabSz="457200"/>
            <a:r>
              <a:rPr lang="en-US" baseline="30000" dirty="0" smtClean="0">
                <a:solidFill>
                  <a:prstClr val="black"/>
                </a:solidFill>
              </a:rPr>
              <a:t>3</a:t>
            </a:r>
            <a:r>
              <a:rPr lang="en-US" dirty="0" smtClean="0">
                <a:solidFill>
                  <a:prstClr val="black"/>
                </a:solidFill>
              </a:rPr>
              <a:t>Note that RGB code for </a:t>
            </a:r>
            <a:r>
              <a:rPr lang="en-US" dirty="0" err="1" smtClean="0">
                <a:solidFill>
                  <a:prstClr val="black"/>
                </a:solidFill>
              </a:rPr>
              <a:t>UoA</a:t>
            </a:r>
            <a:r>
              <a:rPr lang="en-US" dirty="0" smtClean="0">
                <a:solidFill>
                  <a:prstClr val="black"/>
                </a:solidFill>
              </a:rPr>
              <a:t> is not available</a:t>
            </a:r>
            <a:endParaRPr lang="en-US" baseline="30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60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Spatial Data Infrastructure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5841" t="11723" r="36269" b="1302"/>
          <a:stretch/>
        </p:blipFill>
        <p:spPr>
          <a:xfrm>
            <a:off x="571879" y="1452693"/>
            <a:ext cx="3655428" cy="47176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4711700" y="1573959"/>
            <a:ext cx="3848100" cy="4475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 smtClean="0">
                <a:solidFill>
                  <a:prstClr val="black"/>
                </a:solidFill>
              </a:rPr>
              <a:t>Desired Future State of NSDI</a:t>
            </a:r>
          </a:p>
          <a:p>
            <a:endParaRPr lang="en-US" sz="1400" b="1" u="sng" dirty="0" smtClean="0">
              <a:solidFill>
                <a:prstClr val="black"/>
              </a:solidFill>
            </a:endParaRP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Create network of resources and services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Facilitate discovery, access and application of resources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Leverage shared standard-based services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Develop core set of information layers that interface with </a:t>
            </a:r>
            <a:r>
              <a:rPr lang="en-US" sz="2000" dirty="0" err="1" smtClean="0">
                <a:solidFill>
                  <a:prstClr val="black"/>
                </a:solidFill>
              </a:rPr>
              <a:t>nonspatial</a:t>
            </a:r>
            <a:r>
              <a:rPr lang="en-US" sz="2000" dirty="0" smtClean="0">
                <a:solidFill>
                  <a:prstClr val="black"/>
                </a:solidFill>
              </a:rPr>
              <a:t> data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Use real-time data feeds and sensor webs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2230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Open Water Data Initiative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284133" y="1203891"/>
            <a:ext cx="3583017" cy="4259717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Subcommittee on Spatial Water Data leads this effort</a:t>
            </a:r>
          </a:p>
          <a:p>
            <a:r>
              <a:rPr lang="en-US" dirty="0" smtClean="0"/>
              <a:t>Al Rea (USGS) and Ed Clark (NWS) are co-chairs</a:t>
            </a:r>
          </a:p>
          <a:p>
            <a:r>
              <a:rPr lang="en-US" dirty="0" smtClean="0"/>
              <a:t>This reports to both FGDC and ACWI</a:t>
            </a:r>
          </a:p>
          <a:p>
            <a:r>
              <a:rPr lang="en-US" dirty="0" smtClean="0"/>
              <a:t>Sponsoring a series of “experiments” with water information services</a:t>
            </a:r>
          </a:p>
          <a:p>
            <a:r>
              <a:rPr lang="en-US" dirty="0" smtClean="0"/>
              <a:t>NFIE is one of these experiments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245" y="1662113"/>
            <a:ext cx="2149475" cy="29670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637" y="5786438"/>
            <a:ext cx="4903859" cy="411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346" y="4902994"/>
            <a:ext cx="2724150" cy="70485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8" name="Bent Arrow 7"/>
          <p:cNvSpPr/>
          <p:nvPr/>
        </p:nvSpPr>
        <p:spPr>
          <a:xfrm rot="5400000">
            <a:off x="6578600" y="3302000"/>
            <a:ext cx="1295400" cy="13589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90815" y="2872085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Chair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64525" y="1764506"/>
            <a:ext cx="27531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Anne Castle, </a:t>
            </a:r>
            <a:r>
              <a:rPr lang="en-US" dirty="0" smtClean="0">
                <a:solidFill>
                  <a:prstClr val="black"/>
                </a:solidFill>
              </a:rPr>
              <a:t>Former </a:t>
            </a:r>
            <a:r>
              <a:rPr lang="en-US" dirty="0" err="1" smtClean="0">
                <a:solidFill>
                  <a:prstClr val="black"/>
                </a:solidFill>
              </a:rPr>
              <a:t>Asst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Secretary for Water and Science, </a:t>
            </a:r>
            <a:r>
              <a:rPr lang="en-US" dirty="0" err="1">
                <a:solidFill>
                  <a:prstClr val="black"/>
                </a:solidFill>
              </a:rPr>
              <a:t>Dept</a:t>
            </a:r>
            <a:r>
              <a:rPr lang="en-US" dirty="0">
                <a:solidFill>
                  <a:prstClr val="black"/>
                </a:solidFill>
              </a:rPr>
              <a:t> of Interior</a:t>
            </a:r>
          </a:p>
        </p:txBody>
      </p:sp>
    </p:spTree>
    <p:extLst>
      <p:ext uri="{BB962C8B-B14F-4D97-AF65-F5344CB8AC3E}">
        <p14:creationId xmlns:p14="http://schemas.microsoft.com/office/powerpoint/2010/main" val="33813100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Open Water Data Components</a:t>
            </a:r>
            <a:endParaRPr lang="en-US" sz="3600" dirty="0"/>
          </a:p>
        </p:txBody>
      </p:sp>
      <p:grpSp>
        <p:nvGrpSpPr>
          <p:cNvPr id="5" name="Group 4"/>
          <p:cNvGrpSpPr/>
          <p:nvPr/>
        </p:nvGrpSpPr>
        <p:grpSpPr>
          <a:xfrm>
            <a:off x="2139964" y="1082156"/>
            <a:ext cx="6672942" cy="1959429"/>
            <a:chOff x="1235529" y="2775855"/>
            <a:chExt cx="6672942" cy="1959429"/>
          </a:xfrm>
          <a:solidFill>
            <a:schemeClr val="accent1">
              <a:alpha val="50000"/>
            </a:schemeClr>
          </a:solidFill>
        </p:grpSpPr>
        <p:sp>
          <p:nvSpPr>
            <p:cNvPr id="3" name="Right Arrow 2"/>
            <p:cNvSpPr/>
            <p:nvPr/>
          </p:nvSpPr>
          <p:spPr>
            <a:xfrm>
              <a:off x="1235529" y="2775855"/>
              <a:ext cx="6672942" cy="1959429"/>
            </a:xfrm>
            <a:prstGeom prst="rightArrow">
              <a:avLst/>
            </a:prstGeom>
            <a:grp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698172" y="3432405"/>
              <a:ext cx="51822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prstClr val="black"/>
                  </a:solidFill>
                </a:rPr>
                <a:t>Open Water Web (applications)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 rot="16200000">
            <a:off x="4312312" y="3742266"/>
            <a:ext cx="2775857" cy="1321993"/>
            <a:chOff x="2928257" y="4430486"/>
            <a:chExt cx="2775857" cy="968828"/>
          </a:xfrm>
        </p:grpSpPr>
        <p:sp>
          <p:nvSpPr>
            <p:cNvPr id="17" name="Rectangle 16"/>
            <p:cNvSpPr/>
            <p:nvPr/>
          </p:nvSpPr>
          <p:spPr>
            <a:xfrm>
              <a:off x="2928257" y="4430486"/>
              <a:ext cx="2775857" cy="9688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prstClr val="whit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583065" y="4565818"/>
              <a:ext cx="1564851" cy="699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prstClr val="black"/>
                  </a:solidFill>
                </a:rPr>
                <a:t>Water </a:t>
              </a:r>
            </a:p>
            <a:p>
              <a:pPr algn="ctr"/>
              <a:r>
                <a:rPr lang="en-US" sz="2800" dirty="0" smtClean="0">
                  <a:solidFill>
                    <a:prstClr val="black"/>
                  </a:solidFill>
                </a:rPr>
                <a:t>Pollution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 rot="16200000">
            <a:off x="5739460" y="3757287"/>
            <a:ext cx="2775857" cy="1321993"/>
            <a:chOff x="2928257" y="4430486"/>
            <a:chExt cx="2775857" cy="968828"/>
          </a:xfrm>
        </p:grpSpPr>
        <p:sp>
          <p:nvSpPr>
            <p:cNvPr id="20" name="Rectangle 19"/>
            <p:cNvSpPr/>
            <p:nvPr/>
          </p:nvSpPr>
          <p:spPr>
            <a:xfrm>
              <a:off x="2928257" y="4430486"/>
              <a:ext cx="2775857" cy="9688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prstClr val="white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393012" y="4519219"/>
              <a:ext cx="1923925" cy="699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prstClr val="black"/>
                  </a:solidFill>
                </a:rPr>
                <a:t>Ecological </a:t>
              </a:r>
            </a:p>
            <a:p>
              <a:pPr algn="ctr"/>
              <a:r>
                <a:rPr lang="en-US" sz="2800" dirty="0" smtClean="0">
                  <a:solidFill>
                    <a:prstClr val="black"/>
                  </a:solidFill>
                </a:rPr>
                <a:t>Integrity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 rot="16200000">
            <a:off x="2885162" y="3742266"/>
            <a:ext cx="2775857" cy="1321993"/>
            <a:chOff x="2928257" y="4430486"/>
            <a:chExt cx="2775857" cy="968828"/>
          </a:xfrm>
        </p:grpSpPr>
        <p:sp>
          <p:nvSpPr>
            <p:cNvPr id="23" name="Rectangle 22"/>
            <p:cNvSpPr/>
            <p:nvPr/>
          </p:nvSpPr>
          <p:spPr>
            <a:xfrm>
              <a:off x="2928257" y="4430486"/>
              <a:ext cx="2775857" cy="9688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prstClr val="white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698233" y="4697221"/>
              <a:ext cx="1465466" cy="383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prstClr val="black"/>
                  </a:solidFill>
                </a:rPr>
                <a:t>Drought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 rot="16200000">
            <a:off x="1413033" y="3742267"/>
            <a:ext cx="2775857" cy="1321993"/>
            <a:chOff x="2928257" y="4430486"/>
            <a:chExt cx="2775857" cy="968828"/>
          </a:xfrm>
        </p:grpSpPr>
        <p:sp>
          <p:nvSpPr>
            <p:cNvPr id="26" name="Rectangle 25"/>
            <p:cNvSpPr/>
            <p:nvPr/>
          </p:nvSpPr>
          <p:spPr>
            <a:xfrm>
              <a:off x="2928257" y="4430486"/>
              <a:ext cx="2775857" cy="9688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prstClr val="white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836090" y="4734607"/>
              <a:ext cx="1085554" cy="383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prstClr val="black"/>
                  </a:solidFill>
                </a:rPr>
                <a:t>Flood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sp>
        <p:nvSpPr>
          <p:cNvPr id="31" name="Right Arrow 30"/>
          <p:cNvSpPr/>
          <p:nvPr/>
        </p:nvSpPr>
        <p:spPr>
          <a:xfrm rot="16200000" flipV="1">
            <a:off x="-1153883" y="2634339"/>
            <a:ext cx="4223650" cy="2090057"/>
          </a:xfrm>
          <a:prstGeom prst="rightArrow">
            <a:avLst/>
          </a:prstGeom>
          <a:solidFill>
            <a:schemeClr val="accent1">
              <a:alpha val="5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-621128" y="3315651"/>
            <a:ext cx="31630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Open Water</a:t>
            </a:r>
          </a:p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Data Infrastructure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02607" y="5983497"/>
            <a:ext cx="4084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Concept: Nate Booth, USGS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5947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088086" cy="484632"/>
          </a:xfrm>
        </p:spPr>
        <p:txBody>
          <a:bodyPr>
            <a:normAutofit fontScale="90000"/>
          </a:bodyPr>
          <a:lstStyle/>
          <a:p>
            <a:r>
              <a:rPr lang="en-US" sz="3100" dirty="0" err="1" smtClean="0"/>
              <a:t>NHDPlus</a:t>
            </a:r>
            <a:r>
              <a:rPr lang="en-US" sz="3100" dirty="0"/>
              <a:t> </a:t>
            </a:r>
            <a:r>
              <a:rPr lang="en-US" sz="3100" dirty="0" smtClean="0"/>
              <a:t>Version 2</a:t>
            </a:r>
            <a:r>
              <a:rPr lang="en-US" b="1" i="1" dirty="0" smtClean="0"/>
              <a:t/>
            </a:r>
            <a:br>
              <a:rPr lang="en-US" b="1" i="1" dirty="0" smtClean="0"/>
            </a:br>
            <a:endParaRPr lang="en-US" b="1" i="1" dirty="0"/>
          </a:p>
        </p:txBody>
      </p:sp>
      <p:pic>
        <p:nvPicPr>
          <p:cNvPr id="3" name="Picture 2" descr="tex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" y="1690689"/>
            <a:ext cx="1779815" cy="1779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uc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719" y="1633987"/>
            <a:ext cx="2950598" cy="1946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zoom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9297" y="3440734"/>
            <a:ext cx="1992086" cy="188335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8" name="Picture 7" descr="Imag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6870" y="4486610"/>
            <a:ext cx="2453673" cy="198835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9" name="Picture 8" descr="usnlcd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3679" y="4865913"/>
            <a:ext cx="2808678" cy="1771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43002" y="3553846"/>
            <a:ext cx="2663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National Elevation Dataset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421" y="4048798"/>
            <a:ext cx="3006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National Hydrography Dataset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03749" y="4399916"/>
            <a:ext cx="2848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National Land Cover Dataset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03749" y="3547333"/>
            <a:ext cx="2936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Watershed Boundary Dataset</a:t>
            </a:r>
          </a:p>
        </p:txBody>
      </p:sp>
      <p:sp>
        <p:nvSpPr>
          <p:cNvPr id="14" name="Right Arrow 13"/>
          <p:cNvSpPr/>
          <p:nvPr/>
        </p:nvSpPr>
        <p:spPr>
          <a:xfrm rot="1920000">
            <a:off x="2532184" y="2889516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 rot="8700000">
            <a:off x="5102944" y="2859693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 rot="12900000">
            <a:off x="4936715" y="5517411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rot="-2220000">
            <a:off x="2786322" y="5501022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74559" y="2178474"/>
            <a:ext cx="153277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NHDPlus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74122" y="5887623"/>
            <a:ext cx="27495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2.67 </a:t>
            </a:r>
            <a:r>
              <a:rPr lang="en-US" dirty="0">
                <a:solidFill>
                  <a:prstClr val="black"/>
                </a:solidFill>
              </a:rPr>
              <a:t>million catchments average area 3 km</a:t>
            </a:r>
            <a:r>
              <a:rPr lang="en-US" baseline="30000" dirty="0">
                <a:solidFill>
                  <a:prstClr val="black"/>
                </a:solidFill>
              </a:rPr>
              <a:t>2</a:t>
            </a:r>
            <a:r>
              <a:rPr lang="en-US" dirty="0">
                <a:solidFill>
                  <a:prstClr val="black"/>
                </a:solidFill>
              </a:rPr>
              <a:t>, 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reach length 2 km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275540" y="2640139"/>
            <a:ext cx="1811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(built 2004-2014)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800" y="1054909"/>
            <a:ext cx="7696199" cy="338554"/>
          </a:xfrm>
          <a:prstGeom prst="rect">
            <a:avLst/>
          </a:prstGeom>
          <a:solidFill>
            <a:srgbClr val="336799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1600" dirty="0" smtClean="0">
                <a:solidFill>
                  <a:prstClr val="white"/>
                </a:solidFill>
              </a:rPr>
              <a:t>Geospatial foundation for a national water data infrastructure</a:t>
            </a:r>
            <a:endParaRPr lang="en-US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60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88" y="457200"/>
            <a:ext cx="8392886" cy="484632"/>
          </a:xfrm>
        </p:spPr>
        <p:txBody>
          <a:bodyPr>
            <a:noAutofit/>
          </a:bodyPr>
          <a:lstStyle/>
          <a:p>
            <a:r>
              <a:rPr lang="en-US" sz="2400" dirty="0" smtClean="0"/>
              <a:t>NFIE-Geo for National Flood Interoperability Experiment</a:t>
            </a:r>
            <a:r>
              <a:rPr lang="en-US" sz="2400" b="1" i="1" dirty="0" smtClean="0"/>
              <a:t/>
            </a:r>
            <a:br>
              <a:rPr lang="en-US" sz="2400" b="1" i="1" dirty="0" smtClean="0"/>
            </a:br>
            <a:endParaRPr lang="en-US" sz="2400" b="1" i="1" dirty="0"/>
          </a:p>
        </p:txBody>
      </p:sp>
      <p:pic>
        <p:nvPicPr>
          <p:cNvPr id="7" name="Picture 6" descr="zoom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7482" y="4664797"/>
            <a:ext cx="2082669" cy="1968988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1" name="TextBox 20"/>
          <p:cNvSpPr txBox="1"/>
          <p:nvPr/>
        </p:nvSpPr>
        <p:spPr>
          <a:xfrm>
            <a:off x="685800" y="1054909"/>
            <a:ext cx="7696199" cy="338554"/>
          </a:xfrm>
          <a:prstGeom prst="rect">
            <a:avLst/>
          </a:prstGeom>
          <a:solidFill>
            <a:srgbClr val="336799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1600" dirty="0" smtClean="0">
                <a:solidFill>
                  <a:prstClr val="white"/>
                </a:solidFill>
              </a:rPr>
              <a:t>Enhanced geospatial database for a national water data infrastructure</a:t>
            </a:r>
            <a:endParaRPr lang="en-US" sz="1600" dirty="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81000" y="2895600"/>
            <a:ext cx="2554977" cy="1343926"/>
            <a:chOff x="264423" y="4781294"/>
            <a:chExt cx="2554977" cy="1343926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423" y="4781294"/>
              <a:ext cx="2554977" cy="1343926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423" y="5843885"/>
              <a:ext cx="7715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3134888" y="1461520"/>
            <a:ext cx="2798021" cy="2496241"/>
            <a:chOff x="263205" y="1393463"/>
            <a:chExt cx="2798021" cy="2496241"/>
          </a:xfrm>
        </p:grpSpPr>
        <p:pic>
          <p:nvPicPr>
            <p:cNvPr id="22" name="Picture 21" descr="RFCCHps_ts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205" y="1393463"/>
              <a:ext cx="2798021" cy="195549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70489" y="3432504"/>
              <a:ext cx="1524000" cy="4572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400" b="1" dirty="0" smtClean="0">
                  <a:solidFill>
                    <a:prstClr val="black"/>
                  </a:solidFill>
                </a:rPr>
                <a:t>NWS Basins and 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400" b="1" dirty="0" smtClean="0">
                  <a:solidFill>
                    <a:prstClr val="black"/>
                  </a:solidFill>
                </a:rPr>
                <a:t>Forecast Points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274" y="2709641"/>
              <a:ext cx="699051" cy="699051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770489" y="4508355"/>
            <a:ext cx="1524000" cy="4572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USGS Water Watch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Points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6248400" y="2667000"/>
            <a:ext cx="2422798" cy="2203325"/>
            <a:chOff x="5702439" y="2006725"/>
            <a:chExt cx="2422798" cy="2203325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2439" y="2006725"/>
              <a:ext cx="2422798" cy="161116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6151838" y="3752850"/>
              <a:ext cx="1524000" cy="4572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400" b="1" dirty="0" smtClean="0">
                  <a:solidFill>
                    <a:prstClr val="black"/>
                  </a:solidFill>
                </a:rPr>
                <a:t>National Flood 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400" b="1" dirty="0" smtClean="0">
                  <a:solidFill>
                    <a:prstClr val="black"/>
                  </a:solidFill>
                </a:rPr>
                <a:t>Hazard Layer</a:t>
              </a:r>
            </a:p>
          </p:txBody>
        </p:sp>
      </p:grpSp>
      <p:sp>
        <p:nvSpPr>
          <p:cNvPr id="26" name="Down Arrow 25"/>
          <p:cNvSpPr/>
          <p:nvPr/>
        </p:nvSpPr>
        <p:spPr bwMode="auto">
          <a:xfrm>
            <a:off x="4267200" y="3957761"/>
            <a:ext cx="464912" cy="618911"/>
          </a:xfrm>
          <a:prstGeom prst="down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4" name="Down Arrow 33"/>
          <p:cNvSpPr/>
          <p:nvPr/>
        </p:nvSpPr>
        <p:spPr bwMode="auto">
          <a:xfrm>
            <a:off x="5476615" y="4045886"/>
            <a:ext cx="464912" cy="618911"/>
          </a:xfrm>
          <a:prstGeom prst="down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  <a:headEnd type="none" w="med" len="med"/>
            <a:tailEnd type="none" w="med" len="med"/>
          </a:ln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5" name="Down Arrow 34"/>
          <p:cNvSpPr/>
          <p:nvPr/>
        </p:nvSpPr>
        <p:spPr bwMode="auto">
          <a:xfrm>
            <a:off x="3092570" y="4008031"/>
            <a:ext cx="464912" cy="618911"/>
          </a:xfrm>
          <a:prstGeom prst="down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  <a:headEnd type="none" w="med" len="med"/>
            <a:tailEnd type="none" w="med" len="med"/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562967" y="6390339"/>
            <a:ext cx="1044641" cy="243446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b="1" dirty="0" err="1" smtClean="0">
                <a:solidFill>
                  <a:prstClr val="black"/>
                </a:solidFill>
              </a:rPr>
              <a:t>NHDPlus</a:t>
            </a:r>
            <a:endParaRPr lang="en-US" b="1" dirty="0" smtClean="0">
              <a:solidFill>
                <a:prstClr val="black"/>
              </a:solidFill>
            </a:endParaRPr>
          </a:p>
          <a:p>
            <a:pPr eaLnBrk="0" hangingPunct="0">
              <a:lnSpc>
                <a:spcPts val="1800"/>
              </a:lnSpc>
            </a:pPr>
            <a:endParaRPr lang="en-US" b="1" dirty="0" smtClean="0">
              <a:solidFill>
                <a:prstClr val="black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709071" y="508892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Feature classes:</a:t>
            </a:r>
          </a:p>
          <a:p>
            <a:pPr eaLnBrk="0" hangingPunct="0">
              <a:lnSpc>
                <a:spcPts val="1800"/>
              </a:lnSpc>
            </a:pPr>
            <a:endParaRPr lang="en-US" sz="1400" b="1" dirty="0" smtClean="0">
              <a:solidFill>
                <a:prstClr val="black"/>
              </a:solidFill>
            </a:endParaRPr>
          </a:p>
          <a:p>
            <a:pPr eaLnBrk="0" hangingPunct="0">
              <a:lnSpc>
                <a:spcPts val="1800"/>
              </a:lnSpc>
            </a:pPr>
            <a:r>
              <a:rPr lang="en-US" sz="1400" b="1" dirty="0" err="1" smtClean="0">
                <a:solidFill>
                  <a:prstClr val="black"/>
                </a:solidFill>
              </a:rPr>
              <a:t>Subwatershed</a:t>
            </a:r>
            <a:r>
              <a:rPr lang="en-US" sz="1400" b="1" dirty="0" smtClean="0">
                <a:solidFill>
                  <a:prstClr val="black"/>
                </a:solidFill>
              </a:rPr>
              <a:t/>
            </a:r>
            <a:br>
              <a:rPr lang="en-US" sz="1400" b="1" dirty="0" smtClean="0">
                <a:solidFill>
                  <a:prstClr val="black"/>
                </a:solidFill>
              </a:rPr>
            </a:br>
            <a:r>
              <a:rPr lang="en-US" sz="1400" b="1" dirty="0" smtClean="0">
                <a:solidFill>
                  <a:prstClr val="black"/>
                </a:solidFill>
              </a:rPr>
              <a:t>Catchment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 err="1" smtClean="0">
                <a:solidFill>
                  <a:prstClr val="black"/>
                </a:solidFill>
              </a:rPr>
              <a:t>Flowline</a:t>
            </a:r>
            <a:endParaRPr lang="en-US" sz="1400" b="1" dirty="0" smtClean="0">
              <a:solidFill>
                <a:prstClr val="black"/>
              </a:solidFill>
            </a:endParaRPr>
          </a:p>
          <a:p>
            <a:pPr eaLnBrk="0" hangingPunct="0">
              <a:lnSpc>
                <a:spcPts val="1800"/>
              </a:lnSpc>
            </a:pPr>
            <a:r>
              <a:rPr lang="en-US" sz="1400" b="1" dirty="0" err="1" smtClean="0">
                <a:solidFill>
                  <a:prstClr val="black"/>
                </a:solidFill>
              </a:rPr>
              <a:t>Waterbody</a:t>
            </a:r>
            <a:r>
              <a:rPr lang="en-US" sz="1400" b="1" dirty="0" smtClean="0">
                <a:solidFill>
                  <a:prstClr val="black"/>
                </a:solidFill>
              </a:rPr>
              <a:t/>
            </a:r>
            <a:br>
              <a:rPr lang="en-US" sz="1400" b="1" dirty="0" smtClean="0">
                <a:solidFill>
                  <a:prstClr val="black"/>
                </a:solidFill>
              </a:rPr>
            </a:br>
            <a:r>
              <a:rPr lang="en-US" sz="1400" b="1" dirty="0" smtClean="0">
                <a:solidFill>
                  <a:prstClr val="black"/>
                </a:solidFill>
              </a:rPr>
              <a:t>Dam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75289" y="564929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b="1" dirty="0" smtClean="0">
                <a:solidFill>
                  <a:srgbClr val="001446">
                    <a:lumMod val="50000"/>
                    <a:lumOff val="50000"/>
                  </a:srgbClr>
                </a:solidFill>
              </a:rPr>
              <a:t>NFIE-Geo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9 feature classes</a:t>
            </a:r>
          </a:p>
          <a:p>
            <a:pPr marL="285750" indent="-285750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prstClr val="black"/>
                </a:solidFill>
              </a:rPr>
              <a:t>5 from </a:t>
            </a:r>
            <a:r>
              <a:rPr lang="en-US" sz="1400" b="1" dirty="0" err="1" smtClean="0">
                <a:solidFill>
                  <a:prstClr val="black"/>
                </a:solidFill>
              </a:rPr>
              <a:t>NHDPlus</a:t>
            </a:r>
            <a:endParaRPr lang="en-US" sz="1400" b="1" dirty="0">
              <a:solidFill>
                <a:prstClr val="black"/>
              </a:solidFill>
            </a:endParaRPr>
          </a:p>
          <a:p>
            <a:pPr marL="285750" indent="-285750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prstClr val="black"/>
                </a:solidFill>
              </a:rPr>
              <a:t>4 from IWRSS</a:t>
            </a:r>
          </a:p>
        </p:txBody>
      </p:sp>
    </p:spTree>
    <p:extLst>
      <p:ext uri="{BB962C8B-B14F-4D97-AF65-F5344CB8AC3E}">
        <p14:creationId xmlns:p14="http://schemas.microsoft.com/office/powerpoint/2010/main" val="335525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NFIE-Geo in </a:t>
            </a:r>
            <a:r>
              <a:rPr lang="en-US" dirty="0" err="1" smtClean="0"/>
              <a:t>HydroShare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362589"/>
            <a:ext cx="6923202" cy="32411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224" y="3816376"/>
            <a:ext cx="6232099" cy="261088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608029" y="998322"/>
            <a:ext cx="7659278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https://www.arcgis.com/home/webmap/viewer.html?webmap=2c30160429984a59873f26b9d118dbfe</a:t>
            </a:r>
            <a:endParaRPr lang="en-US" sz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665841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791200" y="4633522"/>
            <a:ext cx="2337548" cy="2088990"/>
            <a:chOff x="2871787" y="4614213"/>
            <a:chExt cx="2082669" cy="1968988"/>
          </a:xfrm>
          <a:effectLst/>
          <a:scene3d>
            <a:camera prst="isometricTopUp"/>
            <a:lightRig rig="threePt" dir="t"/>
          </a:scene3d>
        </p:grpSpPr>
        <p:pic>
          <p:nvPicPr>
            <p:cNvPr id="7" name="Picture 6" descr="zoomi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71787" y="4614213"/>
              <a:ext cx="2082669" cy="1968988"/>
            </a:xfrm>
            <a:prstGeom prst="rect">
              <a:avLst/>
            </a:prstGeom>
            <a:noFill/>
            <a:ln w="317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sp3d/>
          </p:spPr>
        </p:pic>
        <p:sp>
          <p:nvSpPr>
            <p:cNvPr id="3" name="TextBox 2"/>
            <p:cNvSpPr txBox="1"/>
            <p:nvPr/>
          </p:nvSpPr>
          <p:spPr>
            <a:xfrm>
              <a:off x="2871787" y="6333449"/>
              <a:ext cx="1044641" cy="243446"/>
            </a:xfrm>
            <a:prstGeom prst="rect">
              <a:avLst/>
            </a:prstGeom>
            <a:noFill/>
            <a:effectLst/>
            <a:sp3d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</a:pPr>
              <a:r>
                <a:rPr lang="en-US" b="1" dirty="0" err="1" smtClean="0">
                  <a:solidFill>
                    <a:prstClr val="black"/>
                  </a:solidFill>
                </a:rPr>
                <a:t>NHDPlus</a:t>
              </a:r>
              <a:endParaRPr lang="en-US" b="1" dirty="0" smtClean="0">
                <a:solidFill>
                  <a:prstClr val="black"/>
                </a:solidFill>
              </a:endParaRPr>
            </a:p>
            <a:p>
              <a:pPr eaLnBrk="0" hangingPunct="0">
                <a:lnSpc>
                  <a:spcPts val="1800"/>
                </a:lnSpc>
              </a:pPr>
              <a:endParaRPr lang="en-US" b="1" dirty="0" smtClean="0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088086" cy="484632"/>
          </a:xfrm>
        </p:spPr>
        <p:txBody>
          <a:bodyPr>
            <a:normAutofit fontScale="90000"/>
          </a:bodyPr>
          <a:lstStyle/>
          <a:p>
            <a:r>
              <a:rPr lang="en-US" sz="3100" dirty="0" smtClean="0"/>
              <a:t>NFIE-Geo as Data Packages in </a:t>
            </a:r>
            <a:r>
              <a:rPr lang="en-US" sz="3100" dirty="0" err="1" smtClean="0"/>
              <a:t>Geoplatform</a:t>
            </a:r>
            <a:r>
              <a:rPr lang="en-US" b="1" i="1" dirty="0" smtClean="0"/>
              <a:t/>
            </a:r>
            <a:br>
              <a:rPr lang="en-US" b="1" i="1" dirty="0" smtClean="0"/>
            </a:br>
            <a:endParaRPr lang="en-US" b="1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685800" y="1054909"/>
            <a:ext cx="7696199" cy="338554"/>
          </a:xfrm>
          <a:prstGeom prst="rect">
            <a:avLst/>
          </a:prstGeom>
          <a:solidFill>
            <a:srgbClr val="336799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1600" dirty="0" smtClean="0">
                <a:solidFill>
                  <a:prstClr val="white"/>
                </a:solidFill>
              </a:rPr>
              <a:t>Enhanced geospatial database for a national water data infrastructure</a:t>
            </a:r>
            <a:endParaRPr lang="en-US" sz="1600" dirty="0">
              <a:solidFill>
                <a:prstClr val="white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152" y="3722137"/>
            <a:ext cx="2656134" cy="1766329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scene3d>
            <a:camera prst="isometricTopUp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573596" y="2865917"/>
            <a:ext cx="2741848" cy="1598440"/>
            <a:chOff x="264423" y="4781294"/>
            <a:chExt cx="2554977" cy="1343926"/>
          </a:xfrm>
          <a:scene3d>
            <a:camera prst="isometricTopUp"/>
            <a:lightRig rig="threePt" dir="t"/>
          </a:scene3d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423" y="4781294"/>
              <a:ext cx="2554977" cy="1343926"/>
            </a:xfrm>
            <a:prstGeom prst="rect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423" y="5843885"/>
              <a:ext cx="771525" cy="276225"/>
            </a:xfrm>
            <a:prstGeom prst="rect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5675189" y="1752600"/>
            <a:ext cx="2538663" cy="1884692"/>
            <a:chOff x="263205" y="1393463"/>
            <a:chExt cx="2798021" cy="2015229"/>
          </a:xfrm>
          <a:scene3d>
            <a:camera prst="isometricTopUp"/>
            <a:lightRig rig="threePt" dir="t"/>
          </a:scene3d>
        </p:grpSpPr>
        <p:pic>
          <p:nvPicPr>
            <p:cNvPr id="22" name="Picture 21" descr="RFCCHps_ts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205" y="1393463"/>
              <a:ext cx="2798021" cy="1955495"/>
            </a:xfrm>
            <a:prstGeom prst="rect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274" y="2709641"/>
              <a:ext cx="699051" cy="699051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2209800" y="208700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b="1" dirty="0" smtClean="0">
                <a:solidFill>
                  <a:prstClr val="black"/>
                </a:solidFill>
              </a:rPr>
              <a:t>A data package for each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b="1" dirty="0" smtClean="0">
                <a:solidFill>
                  <a:prstClr val="black"/>
                </a:solidFill>
              </a:rPr>
              <a:t>USGS Water Resource Region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33400" y="580626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b="1" dirty="0" smtClean="0">
                <a:solidFill>
                  <a:prstClr val="black"/>
                </a:solidFill>
              </a:rPr>
              <a:t>Can this be published in the </a:t>
            </a:r>
            <a:r>
              <a:rPr lang="en-US" b="1" dirty="0" err="1" smtClean="0">
                <a:solidFill>
                  <a:prstClr val="black"/>
                </a:solidFill>
              </a:rPr>
              <a:t>Geoplatform</a:t>
            </a:r>
            <a:r>
              <a:rPr lang="en-US" b="1" dirty="0" smtClean="0">
                <a:solidFill>
                  <a:prstClr val="black"/>
                </a:solidFill>
              </a:rPr>
              <a:t>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992" y="6150114"/>
            <a:ext cx="2543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" y="2693420"/>
            <a:ext cx="4357192" cy="293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213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8650" y="147012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Layers and geographic coverage of the flattened NHD plus geodatabase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99" y="1472575"/>
            <a:ext cx="8863001" cy="432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7093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Rapid Model for flow on </a:t>
            </a:r>
            <a:r>
              <a:rPr lang="en-US" dirty="0" err="1" smtClean="0"/>
              <a:t>NHDPlus</a:t>
            </a:r>
            <a:endParaRPr lang="en-US" sz="2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5800" y="824189"/>
            <a:ext cx="8142668" cy="393500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sz="2000" b="0"/>
              <a:t>March to May 2008, 3 hour time steps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05153" y="6161227"/>
            <a:ext cx="4698789" cy="492885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dirty="0">
                <a:solidFill>
                  <a:prstClr val="white"/>
                </a:solidFill>
              </a:rPr>
              <a:t>GIS data describes </a:t>
            </a:r>
            <a:r>
              <a:rPr lang="en-US" sz="1400" dirty="0" smtClean="0">
                <a:solidFill>
                  <a:prstClr val="white"/>
                </a:solidFill>
              </a:rPr>
              <a:t>1.2 million </a:t>
            </a:r>
            <a:r>
              <a:rPr lang="en-US" sz="1400" dirty="0">
                <a:solidFill>
                  <a:prstClr val="white"/>
                </a:solidFill>
              </a:rPr>
              <a:t>river reaches . . .</a:t>
            </a:r>
          </a:p>
          <a:p>
            <a:pPr algn="r" eaLnBrk="0" hangingPunct="0">
              <a:lnSpc>
                <a:spcPts val="1800"/>
              </a:lnSpc>
            </a:pPr>
            <a:r>
              <a:rPr lang="en-US" sz="1400" dirty="0">
                <a:solidFill>
                  <a:prstClr val="white"/>
                </a:solidFill>
              </a:rPr>
              <a:t>. . . simulate flow in each reach in each time step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7134" y="6173259"/>
            <a:ext cx="2360901" cy="49288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dirty="0">
                <a:solidFill>
                  <a:prstClr val="white"/>
                </a:solidFill>
              </a:rPr>
              <a:t>David et al. (2011) DOI: 10.1175/2011JHM1345.1</a:t>
            </a:r>
          </a:p>
        </p:txBody>
      </p:sp>
      <p:pic>
        <p:nvPicPr>
          <p:cNvPr id="4" name="Mississippi_20080301_2008053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6478" y="1139977"/>
            <a:ext cx="6711043" cy="503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5180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260475" y="2689225"/>
            <a:ext cx="7883525" cy="207168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Located on Tuscaloosa Campus of University of Alabama</a:t>
            </a:r>
          </a:p>
          <a:p>
            <a:r>
              <a:rPr lang="en-US" dirty="0" smtClean="0"/>
              <a:t>Operated by National Weather Service</a:t>
            </a:r>
            <a:r>
              <a:rPr lang="en-US" dirty="0"/>
              <a:t> </a:t>
            </a:r>
            <a:r>
              <a:rPr lang="en-US" dirty="0" smtClean="0"/>
              <a:t>to support IWRSS partners (NWS, USGS, Corps of Engineers, FEMA)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787" y="71437"/>
            <a:ext cx="7210425" cy="240982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49" y="4958883"/>
            <a:ext cx="8420100" cy="178117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793865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331" y="5291628"/>
            <a:ext cx="1575727" cy="107054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auto">
          <a:xfrm>
            <a:off x="6372226" y="442913"/>
            <a:ext cx="1771128" cy="84557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NFIE Hydro: Computing Flows </a:t>
            </a:r>
            <a:endParaRPr lang="en-US" dirty="0"/>
          </a:p>
        </p:txBody>
      </p:sp>
      <p:pic>
        <p:nvPicPr>
          <p:cNvPr id="1026" name="Picture 2" descr="Imágenes integradas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171" y="4617961"/>
            <a:ext cx="3109102" cy="2067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215350" y="2133600"/>
            <a:ext cx="2798021" cy="2133600"/>
            <a:chOff x="263205" y="1215358"/>
            <a:chExt cx="2798021" cy="2133600"/>
          </a:xfrm>
        </p:grpSpPr>
        <p:pic>
          <p:nvPicPr>
            <p:cNvPr id="5" name="Picture 4" descr="RFCCHps_ts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205" y="1393463"/>
              <a:ext cx="2798021" cy="195549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5055" y="1215358"/>
              <a:ext cx="699051" cy="69905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3633" y="1527065"/>
            <a:ext cx="3026178" cy="1934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4192" y="1295400"/>
            <a:ext cx="1605060" cy="1580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37944" y="1854194"/>
            <a:ext cx="2102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NWS River Forecasts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5653" y="2038860"/>
            <a:ext cx="1919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WRF-Hydro Model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4070267" y="3651136"/>
            <a:ext cx="277798" cy="8376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90800" y="3768101"/>
            <a:ext cx="1488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prstClr val="black"/>
                </a:solidFill>
              </a:rPr>
              <a:t>NHDPlus</a:t>
            </a:r>
            <a:r>
              <a:rPr lang="en-US" sz="1400" dirty="0" smtClean="0">
                <a:solidFill>
                  <a:prstClr val="black"/>
                </a:solidFill>
              </a:rPr>
              <a:t> to </a:t>
            </a:r>
          </a:p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RAPID Conversion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874" y="2883438"/>
            <a:ext cx="2101874" cy="115516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8" name="Bent Arrow 17"/>
          <p:cNvSpPr/>
          <p:nvPr/>
        </p:nvSpPr>
        <p:spPr>
          <a:xfrm flipV="1">
            <a:off x="1390893" y="4284776"/>
            <a:ext cx="812089" cy="66637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3400" y="4916985"/>
            <a:ext cx="2081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Grid to Catchment Linking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21" name="Bent Arrow 20"/>
          <p:cNvSpPr/>
          <p:nvPr/>
        </p:nvSpPr>
        <p:spPr>
          <a:xfrm flipH="1" flipV="1">
            <a:off x="7077227" y="4201585"/>
            <a:ext cx="812089" cy="66637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15350" y="4916985"/>
            <a:ext cx="14219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Forecast services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724" y="3494439"/>
            <a:ext cx="1575727" cy="1070544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6419328" y="493145"/>
            <a:ext cx="1680232" cy="764948"/>
            <a:chOff x="875846" y="5548766"/>
            <a:chExt cx="1680232" cy="764948"/>
          </a:xfrm>
          <a:solidFill>
            <a:schemeClr val="bg1"/>
          </a:solidFill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5846" y="5548766"/>
              <a:ext cx="690319" cy="764948"/>
            </a:xfrm>
            <a:prstGeom prst="rect">
              <a:avLst/>
            </a:prstGeom>
            <a:grpFill/>
          </p:spPr>
        </p:pic>
        <p:sp>
          <p:nvSpPr>
            <p:cNvPr id="27" name="TextBox 4"/>
            <p:cNvSpPr txBox="1"/>
            <p:nvPr/>
          </p:nvSpPr>
          <p:spPr>
            <a:xfrm>
              <a:off x="1341194" y="5931240"/>
              <a:ext cx="1214884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prstClr val="black"/>
                  </a:solidFill>
                </a:rPr>
                <a:t>Completed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8" name="TextBox 5"/>
            <p:cNvSpPr txBox="1"/>
            <p:nvPr/>
          </p:nvSpPr>
          <p:spPr>
            <a:xfrm>
              <a:off x="1341194" y="5616631"/>
              <a:ext cx="941476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prstClr val="black"/>
                  </a:solidFill>
                </a:rPr>
                <a:t>Pending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14467" y="5337536"/>
            <a:ext cx="1522467" cy="978729"/>
          </a:xfrm>
          <a:prstGeom prst="rect">
            <a:avLst/>
          </a:prstGeom>
        </p:spPr>
      </p:pic>
      <p:pic>
        <p:nvPicPr>
          <p:cNvPr id="29" name="ncar-logo-sm.jpg" descr="/Volumes/Data/Projects/Modernizing_Flood_Response/links/ncar-logo-sm.jpg"/>
          <p:cNvPicPr>
            <a:picLocks noChangeAspect="1"/>
          </p:cNvPicPr>
          <p:nvPr/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5" y="2433689"/>
            <a:ext cx="926834" cy="29112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14" y="6112483"/>
            <a:ext cx="573182" cy="57318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499668" y="6316265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NFIE-Hydro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3201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437" y="2121611"/>
            <a:ext cx="5571242" cy="391336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Rainfall Forecast (15 hours ahead)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438" y="1472342"/>
            <a:ext cx="5571242" cy="8148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5617" y="6212264"/>
            <a:ext cx="3993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Forecast the flood before the rain begins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1897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43" y="221386"/>
            <a:ext cx="8605407" cy="63585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1658" y="147058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/>
              <a:t>European Center for Medium Range Weather Forecasting and European Joint Research Commission</a:t>
            </a:r>
            <a:endParaRPr lang="en-US" sz="1400" b="1" dirty="0" smtClean="0"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25918" y="429076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/>
              <a:t>15 Day ahead forecast ensemble (50 hydrographs) at each location</a:t>
            </a:r>
            <a:endParaRPr lang="en-US" sz="1400" b="1" dirty="0" smtClean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96834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19544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Hydrologic Forecasting for the Texas-Gulf Region </a:t>
            </a:r>
            <a:br>
              <a:rPr lang="en-US" sz="2800" dirty="0" smtClean="0"/>
            </a:br>
            <a:r>
              <a:rPr lang="en-US" sz="2800" dirty="0" smtClean="0"/>
              <a:t>(from Brigham Young University)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618" y="1685378"/>
            <a:ext cx="6573096" cy="45306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64874" y="6392887"/>
            <a:ext cx="3142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http://demo.tethys.ci-water.org/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57271" y="1279681"/>
            <a:ext cx="2603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(67,313 </a:t>
            </a:r>
            <a:r>
              <a:rPr lang="en-US" dirty="0" err="1" smtClean="0"/>
              <a:t>NHDPlus</a:t>
            </a:r>
            <a:r>
              <a:rPr lang="en-US" dirty="0" smtClean="0"/>
              <a:t> reaches)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72519" y="6253866"/>
            <a:ext cx="244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Jim Nelson, BYU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0133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Ensemble Flow Forecast for </a:t>
            </a:r>
            <a:r>
              <a:rPr lang="en-US" sz="2800" dirty="0" smtClean="0">
                <a:solidFill>
                  <a:srgbClr val="FF0000"/>
                </a:solidFill>
              </a:rPr>
              <a:t>Reach Catchment 5592208 </a:t>
            </a:r>
            <a:r>
              <a:rPr lang="en-US" sz="2800" dirty="0" smtClean="0"/>
              <a:t>made on Jan 13, 2015 (15 day horizon)</a:t>
            </a:r>
            <a:br>
              <a:rPr lang="en-US" sz="2800" dirty="0" smtClean="0"/>
            </a:br>
            <a:r>
              <a:rPr lang="en-US" sz="2000" dirty="0" smtClean="0"/>
              <a:t>Weather information source: European Center for Medium Range Weather Forecasting (ECMWF).  Summary statistics compiled from </a:t>
            </a:r>
            <a:r>
              <a:rPr lang="en-US" sz="2000" dirty="0" smtClean="0">
                <a:solidFill>
                  <a:srgbClr val="FF0000"/>
                </a:solidFill>
              </a:rPr>
              <a:t>50 forecast hydrographs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749" y="1804446"/>
            <a:ext cx="6742816" cy="479489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Oval 3"/>
          <p:cNvSpPr/>
          <p:nvPr/>
        </p:nvSpPr>
        <p:spPr>
          <a:xfrm>
            <a:off x="1480008" y="4053526"/>
            <a:ext cx="329938" cy="30165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809946" y="4201891"/>
            <a:ext cx="414779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433012" y="6046477"/>
            <a:ext cx="244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Jim Nelson, BYU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0517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Bent Arrow 27"/>
          <p:cNvSpPr/>
          <p:nvPr/>
        </p:nvSpPr>
        <p:spPr bwMode="auto">
          <a:xfrm rot="5400000">
            <a:off x="2377423" y="1440248"/>
            <a:ext cx="816998" cy="634925"/>
          </a:xfrm>
          <a:prstGeom prst="bentArrow">
            <a:avLst>
              <a:gd name="adj1" fmla="val 17308"/>
              <a:gd name="adj2" fmla="val 20707"/>
              <a:gd name="adj3" fmla="val 24108"/>
              <a:gd name="adj4" fmla="val 53428"/>
            </a:avLst>
          </a:prstGeom>
          <a:gradFill>
            <a:gsLst>
              <a:gs pos="26000">
                <a:srgbClr val="5AC3FA"/>
              </a:gs>
              <a:gs pos="100000">
                <a:schemeClr val="accent4">
                  <a:tint val="50000"/>
                  <a:shade val="100000"/>
                  <a:satMod val="350000"/>
                  <a:alpha val="0"/>
                </a:schemeClr>
              </a:gs>
            </a:gsLst>
            <a:lin ang="6420000" scaled="0"/>
          </a:gradFill>
          <a:ln>
            <a:gradFill flip="none" rotWithShape="1">
              <a:gsLst>
                <a:gs pos="0">
                  <a:srgbClr val="007AC2"/>
                </a:gs>
                <a:gs pos="100000">
                  <a:srgbClr val="FFFFFF">
                    <a:alpha val="0"/>
                  </a:srgbClr>
                </a:gs>
              </a:gsLst>
              <a:lin ang="6120000" scaled="0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0" y="5178176"/>
            <a:ext cx="9144000" cy="1679824"/>
          </a:xfrm>
          <a:prstGeom prst="rect">
            <a:avLst/>
          </a:prstGeom>
          <a:gradFill flip="none" rotWithShape="1">
            <a:gsLst>
              <a:gs pos="0">
                <a:srgbClr val="007AC2"/>
              </a:gs>
              <a:gs pos="100000">
                <a:srgbClr val="007AC2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796" tIns="45898" rIns="91796" bIns="45898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kern="0" dirty="0">
              <a:solidFill>
                <a:srgbClr val="007AC2"/>
              </a:solidFill>
            </a:endParaRP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30442" y="2904028"/>
            <a:ext cx="1829455" cy="733024"/>
          </a:xfrm>
          <a:prstGeom prst="rect">
            <a:avLst/>
          </a:prstGeom>
          <a:noFill/>
          <a:ln w="28575" cmpd="sng">
            <a:noFill/>
            <a:miter lim="800000"/>
            <a:headEnd/>
            <a:tailEnd/>
          </a:ln>
          <a:effectLst/>
        </p:spPr>
        <p:txBody>
          <a:bodyPr wrap="square" l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dirty="0" smtClean="0">
                <a:solidFill>
                  <a:prstClr val="black"/>
                </a:solidFill>
              </a:rPr>
              <a:t>Observations Datasets, Numerical Weather Model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2534696" y="4402760"/>
            <a:ext cx="216685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>
                <a:solidFill>
                  <a:prstClr val="black"/>
                </a:solidFill>
              </a:rPr>
              <a:t>Land Surface Model</a:t>
            </a:r>
          </a:p>
        </p:txBody>
      </p:sp>
      <p:pic>
        <p:nvPicPr>
          <p:cNvPr id="10247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224" y="2317850"/>
            <a:ext cx="2710370" cy="2083598"/>
          </a:xfrm>
          <a:prstGeom prst="rect">
            <a:avLst/>
          </a:prstGeom>
          <a:noFill/>
          <a:ln w="28575" cmpd="sng">
            <a:solidFill>
              <a:schemeClr val="accent4"/>
            </a:solidFill>
            <a:miter lim="800000"/>
            <a:headEnd/>
            <a:tailEnd/>
          </a:ln>
          <a:effectLst/>
          <a:extLst/>
        </p:spPr>
      </p:pic>
      <p:pic>
        <p:nvPicPr>
          <p:cNvPr id="10251" name="Picture 24" descr="Total Precipitatio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14" y="1228336"/>
            <a:ext cx="1839310" cy="1660077"/>
          </a:xfrm>
          <a:prstGeom prst="rect">
            <a:avLst/>
          </a:prstGeom>
          <a:noFill/>
          <a:ln w="28575" cmpd="sng">
            <a:solidFill>
              <a:schemeClr val="accent4"/>
            </a:solidFill>
            <a:miter lim="800000"/>
            <a:headEnd/>
            <a:tailEnd/>
          </a:ln>
          <a:effectLst/>
          <a:extLst/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 Data Assimilation System (LDAS)</a:t>
            </a:r>
            <a:endParaRPr lang="en-US" dirty="0"/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/>
          </p:nvPr>
        </p:nvGraphicFramePr>
        <p:xfrm>
          <a:off x="5489846" y="4174334"/>
          <a:ext cx="3199443" cy="141484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44811"/>
                <a:gridCol w="1221357"/>
                <a:gridCol w="933275"/>
              </a:tblGrid>
              <a:tr h="46488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Domain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Space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Time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North America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1/8 degree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 hour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Global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1/4 degree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 hours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746" y="1228336"/>
            <a:ext cx="1803596" cy="717339"/>
          </a:xfrm>
          <a:prstGeom prst="rect">
            <a:avLst/>
          </a:prstGeom>
          <a:noFill/>
          <a:ln w="28575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3218871" y="1212492"/>
            <a:ext cx="1579121" cy="109636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9144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007AC2"/>
                </a:solidFill>
              </a:rPr>
              <a:t>Forcing:</a:t>
            </a:r>
          </a:p>
          <a:p>
            <a:pPr marL="111125"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007AC2"/>
                </a:solidFill>
              </a:rPr>
              <a:t>Radiation </a:t>
            </a:r>
          </a:p>
          <a:p>
            <a:pPr marL="111125"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007AC2"/>
                </a:solidFill>
              </a:rPr>
              <a:t>Precipitation </a:t>
            </a:r>
          </a:p>
          <a:p>
            <a:pPr marL="111125"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007AC2"/>
                </a:solidFill>
              </a:rPr>
              <a:t>Surface climate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493943" y="2202004"/>
            <a:ext cx="2643647" cy="101563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91440" bIns="0" rtlCol="0">
            <a:noAutofit/>
          </a:bodyPr>
          <a:lstStyle>
            <a:defPPr>
              <a:defRPr lang="en-US"/>
            </a:defPPr>
            <a:lvl1pPr eaLnBrk="0" hangingPunct="0">
              <a:lnSpc>
                <a:spcPts val="1800"/>
              </a:lnSpc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solidFill>
                  <a:srgbClr val="007AC2"/>
                </a:solidFill>
              </a:rPr>
              <a:t>Evaporation</a:t>
            </a:r>
          </a:p>
          <a:p>
            <a:r>
              <a:rPr lang="en-US" dirty="0">
                <a:solidFill>
                  <a:srgbClr val="007AC2"/>
                </a:solidFill>
              </a:rPr>
              <a:t>Soil Moisture</a:t>
            </a:r>
          </a:p>
          <a:p>
            <a:r>
              <a:rPr lang="en-US" dirty="0">
                <a:solidFill>
                  <a:srgbClr val="007AC2"/>
                </a:solidFill>
              </a:rPr>
              <a:t>Runoff</a:t>
            </a:r>
          </a:p>
          <a:p>
            <a:r>
              <a:rPr lang="en-US" dirty="0">
                <a:solidFill>
                  <a:srgbClr val="007AC2"/>
                </a:solidFill>
              </a:rPr>
              <a:t>Recharge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077200" y="3637052"/>
            <a:ext cx="1826126" cy="345211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595959"/>
                </a:solidFill>
              </a:rPr>
              <a:t>1979 to present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85800" y="5436108"/>
            <a:ext cx="4111202" cy="1258533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rm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b="1" dirty="0">
                <a:solidFill>
                  <a:srgbClr val="5EB4E6">
                    <a:lumMod val="20000"/>
                    <a:lumOff val="80000"/>
                  </a:srgbClr>
                </a:solidFill>
              </a:rPr>
              <a:t>Deduction</a:t>
            </a:r>
            <a:r>
              <a:rPr lang="en-US" dirty="0">
                <a:solidFill>
                  <a:srgbClr val="5EB4E6">
                    <a:lumMod val="20000"/>
                    <a:lumOff val="80000"/>
                  </a:srgbClr>
                </a:solidFill>
              </a:rPr>
              <a:t>: </a:t>
            </a:r>
          </a:p>
          <a:p>
            <a:pPr marL="111125"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FFFFFF"/>
                </a:solidFill>
              </a:rPr>
              <a:t>Given</a:t>
            </a:r>
            <a:r>
              <a:rPr lang="en-US" sz="1400" dirty="0">
                <a:solidFill>
                  <a:srgbClr val="FFFFFF"/>
                </a:solidFill>
              </a:rPr>
              <a:t> these forcing and land surface conditions</a:t>
            </a:r>
          </a:p>
          <a:p>
            <a:pPr marL="111125"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FFFFFF"/>
                </a:solidFill>
              </a:rPr>
              <a:t>Then</a:t>
            </a:r>
            <a:r>
              <a:rPr lang="en-US" sz="1400" dirty="0">
                <a:solidFill>
                  <a:srgbClr val="FFFFFF"/>
                </a:solidFill>
              </a:rPr>
              <a:t>, using a land surface simulation model</a:t>
            </a:r>
          </a:p>
          <a:p>
            <a:pPr marL="111125"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FFFFFF"/>
                </a:solidFill>
              </a:rPr>
              <a:t>Derive</a:t>
            </a:r>
            <a:r>
              <a:rPr lang="en-US" sz="1400" dirty="0">
                <a:solidFill>
                  <a:srgbClr val="FFFFFF"/>
                </a:solidFill>
              </a:rPr>
              <a:t> surface moisture and energy balance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17845" y="3711053"/>
            <a:ext cx="1982099" cy="784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91440" bIns="0" rtlCol="0">
            <a:noAutofit/>
          </a:bodyPr>
          <a:lstStyle/>
          <a:p>
            <a:pPr algn="r"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007AC2"/>
                </a:solidFill>
              </a:rPr>
              <a:t>Soil </a:t>
            </a:r>
          </a:p>
          <a:p>
            <a:pPr algn="r"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007AC2"/>
                </a:solidFill>
              </a:rPr>
              <a:t>Vegetation </a:t>
            </a:r>
          </a:p>
          <a:p>
            <a:pPr algn="r"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007AC2"/>
                </a:solidFill>
              </a:rPr>
              <a:t>Terrain</a:t>
            </a:r>
          </a:p>
        </p:txBody>
      </p:sp>
      <p:sp>
        <p:nvSpPr>
          <p:cNvPr id="17" name="Bent Arrow 16"/>
          <p:cNvSpPr/>
          <p:nvPr/>
        </p:nvSpPr>
        <p:spPr bwMode="auto">
          <a:xfrm rot="5400000">
            <a:off x="5272568" y="3371288"/>
            <a:ext cx="816998" cy="634925"/>
          </a:xfrm>
          <a:prstGeom prst="bentArrow">
            <a:avLst>
              <a:gd name="adj1" fmla="val 17308"/>
              <a:gd name="adj2" fmla="val 20707"/>
              <a:gd name="adj3" fmla="val 24108"/>
              <a:gd name="adj4" fmla="val 53428"/>
            </a:avLst>
          </a:prstGeom>
          <a:gradFill>
            <a:gsLst>
              <a:gs pos="26000">
                <a:srgbClr val="5AC3FA"/>
              </a:gs>
              <a:gs pos="100000">
                <a:schemeClr val="accent4">
                  <a:tint val="50000"/>
                  <a:shade val="100000"/>
                  <a:satMod val="350000"/>
                  <a:alpha val="0"/>
                </a:schemeClr>
              </a:gs>
            </a:gsLst>
            <a:lin ang="6420000" scaled="0"/>
          </a:gradFill>
          <a:ln>
            <a:gradFill flip="none" rotWithShape="1">
              <a:gsLst>
                <a:gs pos="0">
                  <a:srgbClr val="007AC2"/>
                </a:gs>
                <a:gs pos="100000">
                  <a:srgbClr val="FFFFFF">
                    <a:alpha val="0"/>
                  </a:srgbClr>
                </a:gs>
              </a:gsLst>
              <a:lin ang="6120000" scaled="0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6480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NASA Data Rod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2614" y="1264733"/>
            <a:ext cx="4364854" cy="50796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/>
          <p:cNvGrpSpPr/>
          <p:nvPr/>
        </p:nvGrpSpPr>
        <p:grpSpPr>
          <a:xfrm>
            <a:off x="5498435" y="457200"/>
            <a:ext cx="2791064" cy="3117759"/>
            <a:chOff x="489013" y="1930349"/>
            <a:chExt cx="2791064" cy="3117759"/>
          </a:xfrm>
        </p:grpSpPr>
        <p:pic>
          <p:nvPicPr>
            <p:cNvPr id="4" name="Picture 3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89013" y="2223720"/>
              <a:ext cx="2791064" cy="24324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562721" y="1930349"/>
              <a:ext cx="2643647" cy="29337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0" tIns="0" rIns="91440" bIns="0" rtlCol="0">
              <a:noAutofit/>
            </a:bodyPr>
            <a:lstStyle>
              <a:defPPr>
                <a:defRPr lang="en-US"/>
              </a:defPPr>
              <a:lvl1pPr eaLnBrk="0" hangingPunct="0">
                <a:lnSpc>
                  <a:spcPts val="1800"/>
                </a:lnSpc>
                <a:defRPr sz="1400" b="1">
                  <a:solidFill>
                    <a:schemeClr val="bg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ctr"/>
              <a:r>
                <a:rPr lang="en-US" dirty="0" smtClean="0">
                  <a:solidFill>
                    <a:srgbClr val="007AC2"/>
                  </a:solidFill>
                </a:rPr>
                <a:t>Soil Moisture</a:t>
              </a:r>
              <a:endParaRPr lang="en-US" dirty="0">
                <a:solidFill>
                  <a:srgbClr val="007AC2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62721" y="4754737"/>
              <a:ext cx="2643647" cy="29337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0" tIns="0" rIns="91440" bIns="0" rtlCol="0">
              <a:noAutofit/>
            </a:bodyPr>
            <a:lstStyle>
              <a:defPPr>
                <a:defRPr lang="en-US"/>
              </a:defPPr>
              <a:lvl1pPr eaLnBrk="0" hangingPunct="0">
                <a:lnSpc>
                  <a:spcPts val="1800"/>
                </a:lnSpc>
                <a:defRPr sz="1400" b="1">
                  <a:solidFill>
                    <a:schemeClr val="bg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ctr"/>
              <a:r>
                <a:rPr lang="en-US" dirty="0" smtClean="0">
                  <a:solidFill>
                    <a:srgbClr val="007AC2"/>
                  </a:solidFill>
                </a:rPr>
                <a:t>North American Land Data Assimilation System</a:t>
              </a:r>
              <a:endParaRPr lang="en-US" dirty="0">
                <a:solidFill>
                  <a:srgbClr val="007AC2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572143" y="4704347"/>
            <a:ext cx="3150752" cy="1302086"/>
            <a:chOff x="5572143" y="4704347"/>
            <a:chExt cx="3150752" cy="1302086"/>
          </a:xfrm>
        </p:grpSpPr>
        <p:grpSp>
          <p:nvGrpSpPr>
            <p:cNvPr id="17" name="Group 16"/>
            <p:cNvGrpSpPr/>
            <p:nvPr/>
          </p:nvGrpSpPr>
          <p:grpSpPr>
            <a:xfrm>
              <a:off x="5572143" y="4704347"/>
              <a:ext cx="3150752" cy="1302086"/>
              <a:chOff x="5572143" y="4535905"/>
              <a:chExt cx="3150752" cy="1302086"/>
            </a:xfrm>
          </p:grpSpPr>
          <p:cxnSp>
            <p:nvCxnSpPr>
              <p:cNvPr id="10" name="Straight Arrow Connector 9"/>
              <p:cNvCxnSpPr/>
              <p:nvPr/>
            </p:nvCxnSpPr>
            <p:spPr bwMode="auto">
              <a:xfrm flipV="1">
                <a:off x="5572143" y="4535905"/>
                <a:ext cx="0" cy="1302086"/>
              </a:xfrm>
              <a:prstGeom prst="straightConnector1">
                <a:avLst/>
              </a:prstGeom>
              <a:noFill/>
              <a:ln w="3175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4" name="Straight Arrow Connector 13"/>
              <p:cNvCxnSpPr/>
              <p:nvPr/>
            </p:nvCxnSpPr>
            <p:spPr bwMode="auto">
              <a:xfrm>
                <a:off x="5572143" y="5837990"/>
                <a:ext cx="3150752" cy="0"/>
              </a:xfrm>
              <a:prstGeom prst="straightConnector1">
                <a:avLst/>
              </a:prstGeom>
              <a:noFill/>
              <a:ln w="3175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18" name="Freeform 17"/>
            <p:cNvSpPr/>
            <p:nvPr/>
          </p:nvSpPr>
          <p:spPr bwMode="auto">
            <a:xfrm>
              <a:off x="5582653" y="4728131"/>
              <a:ext cx="2911642" cy="1060240"/>
            </a:xfrm>
            <a:custGeom>
              <a:avLst/>
              <a:gdLst>
                <a:gd name="connsiteX0" fmla="*/ 0 w 2911642"/>
                <a:gd name="connsiteY0" fmla="*/ 625922 h 1060240"/>
                <a:gd name="connsiteX1" fmla="*/ 228600 w 2911642"/>
                <a:gd name="connsiteY1" fmla="*/ 457480 h 1060240"/>
                <a:gd name="connsiteX2" fmla="*/ 409073 w 2911642"/>
                <a:gd name="connsiteY2" fmla="*/ 830458 h 1060240"/>
                <a:gd name="connsiteX3" fmla="*/ 457200 w 2911642"/>
                <a:gd name="connsiteY3" fmla="*/ 144658 h 1060240"/>
                <a:gd name="connsiteX4" fmla="*/ 661736 w 2911642"/>
                <a:gd name="connsiteY4" fmla="*/ 1059058 h 1060240"/>
                <a:gd name="connsiteX5" fmla="*/ 782052 w 2911642"/>
                <a:gd name="connsiteY5" fmla="*/ 349195 h 1060240"/>
                <a:gd name="connsiteX6" fmla="*/ 926431 w 2911642"/>
                <a:gd name="connsiteY6" fmla="*/ 878585 h 1060240"/>
                <a:gd name="connsiteX7" fmla="*/ 1022684 w 2911642"/>
                <a:gd name="connsiteY7" fmla="*/ 397322 h 1060240"/>
                <a:gd name="connsiteX8" fmla="*/ 1155031 w 2911642"/>
                <a:gd name="connsiteY8" fmla="*/ 890616 h 1060240"/>
                <a:gd name="connsiteX9" fmla="*/ 1239252 w 2911642"/>
                <a:gd name="connsiteY9" fmla="*/ 84501 h 1060240"/>
                <a:gd name="connsiteX10" fmla="*/ 1419726 w 2911642"/>
                <a:gd name="connsiteY10" fmla="*/ 1022964 h 1060240"/>
                <a:gd name="connsiteX11" fmla="*/ 1528010 w 2911642"/>
                <a:gd name="connsiteY11" fmla="*/ 493574 h 1060240"/>
                <a:gd name="connsiteX12" fmla="*/ 1612231 w 2911642"/>
                <a:gd name="connsiteY12" fmla="*/ 637953 h 1060240"/>
                <a:gd name="connsiteX13" fmla="*/ 1648326 w 2911642"/>
                <a:gd name="connsiteY13" fmla="*/ 481543 h 1060240"/>
                <a:gd name="connsiteX14" fmla="*/ 1744579 w 2911642"/>
                <a:gd name="connsiteY14" fmla="*/ 722174 h 1060240"/>
                <a:gd name="connsiteX15" fmla="*/ 1816768 w 2911642"/>
                <a:gd name="connsiteY15" fmla="*/ 481543 h 1060240"/>
                <a:gd name="connsiteX16" fmla="*/ 2009273 w 2911642"/>
                <a:gd name="connsiteY16" fmla="*/ 1034995 h 1060240"/>
                <a:gd name="connsiteX17" fmla="*/ 2189747 w 2911642"/>
                <a:gd name="connsiteY17" fmla="*/ 280 h 1060240"/>
                <a:gd name="connsiteX18" fmla="*/ 2442410 w 2911642"/>
                <a:gd name="connsiteY18" fmla="*/ 926711 h 1060240"/>
                <a:gd name="connsiteX19" fmla="*/ 2586789 w 2911642"/>
                <a:gd name="connsiteY19" fmla="*/ 517637 h 1060240"/>
                <a:gd name="connsiteX20" fmla="*/ 2803358 w 2911642"/>
                <a:gd name="connsiteY20" fmla="*/ 782332 h 1060240"/>
                <a:gd name="connsiteX21" fmla="*/ 2911642 w 2911642"/>
                <a:gd name="connsiteY21" fmla="*/ 625922 h 106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11642" h="1060240">
                  <a:moveTo>
                    <a:pt x="0" y="625922"/>
                  </a:moveTo>
                  <a:cubicBezTo>
                    <a:pt x="80210" y="524656"/>
                    <a:pt x="160421" y="423391"/>
                    <a:pt x="228600" y="457480"/>
                  </a:cubicBezTo>
                  <a:cubicBezTo>
                    <a:pt x="296779" y="491569"/>
                    <a:pt x="370973" y="882595"/>
                    <a:pt x="409073" y="830458"/>
                  </a:cubicBezTo>
                  <a:cubicBezTo>
                    <a:pt x="447173" y="778321"/>
                    <a:pt x="415090" y="106558"/>
                    <a:pt x="457200" y="144658"/>
                  </a:cubicBezTo>
                  <a:cubicBezTo>
                    <a:pt x="499311" y="182758"/>
                    <a:pt x="607594" y="1024969"/>
                    <a:pt x="661736" y="1059058"/>
                  </a:cubicBezTo>
                  <a:cubicBezTo>
                    <a:pt x="715878" y="1093147"/>
                    <a:pt x="737936" y="379274"/>
                    <a:pt x="782052" y="349195"/>
                  </a:cubicBezTo>
                  <a:cubicBezTo>
                    <a:pt x="826168" y="319116"/>
                    <a:pt x="886326" y="870564"/>
                    <a:pt x="926431" y="878585"/>
                  </a:cubicBezTo>
                  <a:cubicBezTo>
                    <a:pt x="966536" y="886606"/>
                    <a:pt x="984584" y="395317"/>
                    <a:pt x="1022684" y="397322"/>
                  </a:cubicBezTo>
                  <a:cubicBezTo>
                    <a:pt x="1060784" y="399327"/>
                    <a:pt x="1118936" y="942753"/>
                    <a:pt x="1155031" y="890616"/>
                  </a:cubicBezTo>
                  <a:cubicBezTo>
                    <a:pt x="1191126" y="838479"/>
                    <a:pt x="1195136" y="62443"/>
                    <a:pt x="1239252" y="84501"/>
                  </a:cubicBezTo>
                  <a:cubicBezTo>
                    <a:pt x="1283368" y="106559"/>
                    <a:pt x="1371600" y="954785"/>
                    <a:pt x="1419726" y="1022964"/>
                  </a:cubicBezTo>
                  <a:cubicBezTo>
                    <a:pt x="1467852" y="1091143"/>
                    <a:pt x="1495926" y="557742"/>
                    <a:pt x="1528010" y="493574"/>
                  </a:cubicBezTo>
                  <a:cubicBezTo>
                    <a:pt x="1560094" y="429405"/>
                    <a:pt x="1592178" y="639958"/>
                    <a:pt x="1612231" y="637953"/>
                  </a:cubicBezTo>
                  <a:cubicBezTo>
                    <a:pt x="1632284" y="635948"/>
                    <a:pt x="1626268" y="467506"/>
                    <a:pt x="1648326" y="481543"/>
                  </a:cubicBezTo>
                  <a:cubicBezTo>
                    <a:pt x="1670384" y="495580"/>
                    <a:pt x="1716505" y="722174"/>
                    <a:pt x="1744579" y="722174"/>
                  </a:cubicBezTo>
                  <a:cubicBezTo>
                    <a:pt x="1772653" y="722174"/>
                    <a:pt x="1772652" y="429406"/>
                    <a:pt x="1816768" y="481543"/>
                  </a:cubicBezTo>
                  <a:cubicBezTo>
                    <a:pt x="1860884" y="533680"/>
                    <a:pt x="1947110" y="1115206"/>
                    <a:pt x="2009273" y="1034995"/>
                  </a:cubicBezTo>
                  <a:cubicBezTo>
                    <a:pt x="2071436" y="954785"/>
                    <a:pt x="2117558" y="18327"/>
                    <a:pt x="2189747" y="280"/>
                  </a:cubicBezTo>
                  <a:cubicBezTo>
                    <a:pt x="2261936" y="-17767"/>
                    <a:pt x="2376236" y="840485"/>
                    <a:pt x="2442410" y="926711"/>
                  </a:cubicBezTo>
                  <a:cubicBezTo>
                    <a:pt x="2508584" y="1012937"/>
                    <a:pt x="2526631" y="541700"/>
                    <a:pt x="2586789" y="517637"/>
                  </a:cubicBezTo>
                  <a:cubicBezTo>
                    <a:pt x="2646947" y="493574"/>
                    <a:pt x="2749216" y="764285"/>
                    <a:pt x="2803358" y="782332"/>
                  </a:cubicBezTo>
                  <a:cubicBezTo>
                    <a:pt x="2857500" y="800380"/>
                    <a:pt x="2884571" y="713151"/>
                    <a:pt x="2911642" y="625922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9" name="Right Arrow 18"/>
          <p:cNvSpPr/>
          <p:nvPr/>
        </p:nvSpPr>
        <p:spPr bwMode="auto">
          <a:xfrm rot="1800000">
            <a:off x="4609349" y="4093205"/>
            <a:ext cx="782053" cy="445169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16650" y="6077808"/>
            <a:ext cx="2643647" cy="29337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91440" bIns="0" rtlCol="0">
            <a:noAutofit/>
          </a:bodyPr>
          <a:lstStyle>
            <a:defPPr>
              <a:defRPr lang="en-US"/>
            </a:defPPr>
            <a:lvl1pPr eaLnBrk="0" hangingPunct="0">
              <a:lnSpc>
                <a:spcPts val="1800"/>
              </a:lnSpc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n-US" dirty="0" smtClean="0">
                <a:solidFill>
                  <a:prstClr val="black"/>
                </a:solidFill>
              </a:rPr>
              <a:t>Time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9921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Soil Moisture Map </a:t>
            </a:r>
            <a:r>
              <a:rPr lang="en-US" sz="2700" dirty="0" smtClean="0"/>
              <a:t>(mm water in top 1 m of soil from NASA Land Data Assimilation System)</a:t>
            </a:r>
            <a:endParaRPr lang="en-US" sz="2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852" y="1601963"/>
            <a:ext cx="7054705" cy="49136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89435" y="2328421"/>
            <a:ext cx="4377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Map is created each day using NASA services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74707" y="6488668"/>
            <a:ext cx="3654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hlinkClick r:id="rId3"/>
              </a:rPr>
              <a:t>http://statsnldas.azurewebsites.net/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8184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237" y="1558714"/>
            <a:ext cx="7365525" cy="494734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Soil Moisture Anomaly Map</a:t>
            </a:r>
            <a:br>
              <a:rPr lang="en-US" dirty="0" smtClean="0"/>
            </a:br>
            <a:r>
              <a:rPr lang="en-US" sz="2700" dirty="0" smtClean="0"/>
              <a:t>(current value – mean for calendar day at each spatial point)</a:t>
            </a:r>
            <a:endParaRPr lang="en-US" sz="2700" dirty="0"/>
          </a:p>
        </p:txBody>
      </p:sp>
      <p:sp>
        <p:nvSpPr>
          <p:cNvPr id="4" name="TextBox 3"/>
          <p:cNvSpPr txBox="1"/>
          <p:nvPr/>
        </p:nvSpPr>
        <p:spPr>
          <a:xfrm>
            <a:off x="1329180" y="2253007"/>
            <a:ext cx="4377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Map is created each day using NASA services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99293" y="6488668"/>
            <a:ext cx="3654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hlinkClick r:id="rId3"/>
              </a:rPr>
              <a:t>http://statsnldas.azurewebsites.net/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3056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Moisture Percentile Map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87" y="2040194"/>
            <a:ext cx="8202869" cy="395891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2744769" y="6166644"/>
            <a:ext cx="3654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hlinkClick r:id="rId3"/>
              </a:rPr>
              <a:t>http://statsnldas.azurewebsites.net/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8650" y="1211895"/>
            <a:ext cx="80911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(current value expressed as a percentile based on historical data [1979 to present] on this calendar day at this spatial point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594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Linkages among federal agencies for flood response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18094" y="2366128"/>
            <a:ext cx="1975797" cy="52322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5B9BD5"/>
                </a:solidFill>
              </a:rPr>
              <a:t>Atmosphere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86353" y="3426796"/>
            <a:ext cx="1226682" cy="52322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5B9BD5"/>
                </a:solidFill>
              </a:rPr>
              <a:t>Stream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92162" y="4672556"/>
            <a:ext cx="1064459" cy="52322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5B9BD5"/>
                </a:solidFill>
              </a:rPr>
              <a:t>Street</a:t>
            </a:r>
          </a:p>
        </p:txBody>
      </p:sp>
      <p:sp>
        <p:nvSpPr>
          <p:cNvPr id="7" name="Bent Arrow 6"/>
          <p:cNvSpPr/>
          <p:nvPr/>
        </p:nvSpPr>
        <p:spPr>
          <a:xfrm rot="5400000">
            <a:off x="3581345" y="2564550"/>
            <a:ext cx="829807" cy="72820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Bent Arrow 7"/>
          <p:cNvSpPr/>
          <p:nvPr/>
        </p:nvSpPr>
        <p:spPr>
          <a:xfrm rot="5400000">
            <a:off x="5456403" y="3813181"/>
            <a:ext cx="829807" cy="72820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513" y="5762533"/>
            <a:ext cx="2335443" cy="65430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786" y="5233138"/>
            <a:ext cx="2608289" cy="9251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300" y="2896469"/>
            <a:ext cx="1509048" cy="15090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232" y="4023989"/>
            <a:ext cx="1615315" cy="12091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619" y="2975277"/>
            <a:ext cx="2085395" cy="16683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956" y="1868782"/>
            <a:ext cx="1750453" cy="13128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786" y="1245227"/>
            <a:ext cx="1406412" cy="105480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44" y="5565244"/>
            <a:ext cx="1398512" cy="104888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2" name="Up Arrow 21"/>
          <p:cNvSpPr/>
          <p:nvPr/>
        </p:nvSpPr>
        <p:spPr>
          <a:xfrm>
            <a:off x="1798320" y="4628563"/>
            <a:ext cx="419100" cy="80449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5630" y="4934166"/>
            <a:ext cx="861454" cy="52322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5B9BD5"/>
                </a:solidFill>
              </a:rPr>
              <a:t>Data</a:t>
            </a:r>
          </a:p>
        </p:txBody>
      </p:sp>
      <p:sp>
        <p:nvSpPr>
          <p:cNvPr id="24" name="Up Arrow 23"/>
          <p:cNvSpPr/>
          <p:nvPr/>
        </p:nvSpPr>
        <p:spPr>
          <a:xfrm rot="1620000">
            <a:off x="3359224" y="4793528"/>
            <a:ext cx="419100" cy="80449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Up Arrow 24"/>
          <p:cNvSpPr/>
          <p:nvPr/>
        </p:nvSpPr>
        <p:spPr>
          <a:xfrm rot="5400000">
            <a:off x="4902382" y="5470824"/>
            <a:ext cx="419100" cy="80449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48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National Flood Hazard Layer (NFHL)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40" y="1642126"/>
            <a:ext cx="8400120" cy="3110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521" y="3713407"/>
            <a:ext cx="3695307" cy="27714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41681" y="1642126"/>
            <a:ext cx="1557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North Carolina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28650" y="4383379"/>
            <a:ext cx="1425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Wake County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742441" y="2905057"/>
            <a:ext cx="1778203" cy="1263192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121699" y="4730561"/>
            <a:ext cx="34910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At present, this is a static map for one design flood frequency</a:t>
            </a:r>
          </a:p>
          <a:p>
            <a:pPr algn="ctr"/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What if it were a dynamic map varying in space and time as a storm and flood occur?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757708" y="6406097"/>
            <a:ext cx="2815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msc.fema.gov/portal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789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NFHL for Wake County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685" y="1878510"/>
            <a:ext cx="6140630" cy="459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9928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Wake County:HUC12 </a:t>
            </a:r>
            <a:r>
              <a:rPr lang="en-US" sz="3600" dirty="0" err="1" smtClean="0"/>
              <a:t>Subwatersheds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50" y="1350635"/>
            <a:ext cx="6134100" cy="54387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7777" y="2676198"/>
            <a:ext cx="1895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46 </a:t>
            </a:r>
            <a:r>
              <a:rPr lang="en-US" dirty="0" err="1" smtClean="0"/>
              <a:t>Subwatersheds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5592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Wake County: </a:t>
            </a:r>
            <a:r>
              <a:rPr lang="en-US" sz="3600" dirty="0" err="1" smtClean="0"/>
              <a:t>NHDPlus</a:t>
            </a:r>
            <a:r>
              <a:rPr lang="en-US" sz="3600" dirty="0" smtClean="0"/>
              <a:t> </a:t>
            </a:r>
            <a:r>
              <a:rPr lang="en-US" sz="3600" dirty="0" err="1" smtClean="0"/>
              <a:t>Flowlines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839" y="1426442"/>
            <a:ext cx="5991225" cy="536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8491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Wake County: </a:t>
            </a:r>
            <a:r>
              <a:rPr lang="en-US" sz="3600" dirty="0" err="1" smtClean="0"/>
              <a:t>NHDPlus</a:t>
            </a:r>
            <a:r>
              <a:rPr lang="en-US" sz="3600" dirty="0" smtClean="0"/>
              <a:t> Catchments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0" y="1261326"/>
            <a:ext cx="5905500" cy="53911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4656" y="2903456"/>
            <a:ext cx="1817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3423 Catchments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9913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Crabtree Creek </a:t>
            </a:r>
            <a:r>
              <a:rPr lang="en-US" sz="3600" dirty="0" err="1" smtClean="0"/>
              <a:t>Subwatershed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43" y="2161364"/>
            <a:ext cx="4042527" cy="29659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3193" y="1830323"/>
            <a:ext cx="4270105" cy="32970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99901" y="4949072"/>
            <a:ext cx="2455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87 </a:t>
            </a:r>
            <a:r>
              <a:rPr lang="en-US" dirty="0" err="1" smtClean="0"/>
              <a:t>NHDPlus</a:t>
            </a:r>
            <a:r>
              <a:rPr lang="en-US" dirty="0" smtClean="0"/>
              <a:t> Catchments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6508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Crabtree Creek </a:t>
            </a:r>
            <a:r>
              <a:rPr lang="en-US" sz="3600" dirty="0" err="1" smtClean="0"/>
              <a:t>Subwatershed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9" y="1784957"/>
            <a:ext cx="5680189" cy="42145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3341" y="1370025"/>
            <a:ext cx="3866560" cy="285598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28650" y="1784957"/>
            <a:ext cx="87787" cy="10040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4522" y="1650493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Dam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667786" y="3007151"/>
            <a:ext cx="4015818" cy="1008668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84339" y="5332281"/>
            <a:ext cx="1583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87 Catchments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4301" y="4408567"/>
            <a:ext cx="2416208" cy="2267804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6976621" y="3101419"/>
            <a:ext cx="245784" cy="2733773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43215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508" y="195105"/>
            <a:ext cx="7886700" cy="1325563"/>
          </a:xfrm>
        </p:spPr>
        <p:txBody>
          <a:bodyPr/>
          <a:lstStyle/>
          <a:p>
            <a:r>
              <a:rPr lang="en-US" sz="3600" dirty="0" smtClean="0"/>
              <a:t>Catchment and Flood Risk Zone</a:t>
            </a:r>
            <a:endParaRPr lang="en-US" sz="3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77" y="1873248"/>
            <a:ext cx="4070555" cy="38205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275" y="1797833"/>
            <a:ext cx="4118347" cy="38959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1048" y="5514680"/>
            <a:ext cx="35916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Each catchment has one flow line.</a:t>
            </a:r>
          </a:p>
          <a:p>
            <a:pPr algn="ctr"/>
            <a:r>
              <a:rPr lang="en-US" dirty="0" smtClean="0"/>
              <a:t>They have the same COMID number which is unique across the nation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734681" y="5514680"/>
            <a:ext cx="3591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</a:t>
            </a:r>
            <a:r>
              <a:rPr lang="en-US" dirty="0" err="1" smtClean="0"/>
              <a:t>flowline</a:t>
            </a:r>
            <a:r>
              <a:rPr lang="en-US" dirty="0" smtClean="0"/>
              <a:t> has an associated Flood Hazard Area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09960" y="1243504"/>
            <a:ext cx="3851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the elementary flood risk area for flood warning and planning in this catchment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6023728" y="1873248"/>
            <a:ext cx="689720" cy="1872563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77072" y="1197586"/>
            <a:ext cx="4166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There are 2.67 million </a:t>
            </a:r>
            <a:r>
              <a:rPr lang="en-US" dirty="0" err="1" smtClean="0"/>
              <a:t>NHDPlus</a:t>
            </a:r>
            <a:r>
              <a:rPr lang="en-US" dirty="0" smtClean="0"/>
              <a:t> Catchments  in the continental US</a:t>
            </a:r>
          </a:p>
          <a:p>
            <a:pPr algn="ctr"/>
            <a:r>
              <a:rPr lang="en-US" dirty="0" smtClean="0"/>
              <a:t>Average area 3 km</a:t>
            </a:r>
            <a:r>
              <a:rPr lang="en-US" baseline="30000" dirty="0" smtClean="0"/>
              <a:t>2</a:t>
            </a:r>
            <a:r>
              <a:rPr lang="en-US" dirty="0" smtClean="0"/>
              <a:t>, average length 2 km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2437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NWS River Forecast Basins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131193"/>
            <a:ext cx="8220075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189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NWS River Forecast </a:t>
            </a:r>
            <a:r>
              <a:rPr lang="en-US" dirty="0" err="1" smtClean="0"/>
              <a:t>subbasins</a:t>
            </a:r>
            <a:r>
              <a:rPr lang="en-US" dirty="0" smtClean="0"/>
              <a:t> in NC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326" y="1592247"/>
            <a:ext cx="8382000" cy="3371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0643" y="2111604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141 </a:t>
            </a:r>
            <a:r>
              <a:rPr lang="en-US" dirty="0" err="1" smtClean="0"/>
              <a:t>Subasins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986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TextBox 7"/>
          <p:cNvSpPr txBox="1">
            <a:spLocks noChangeArrowheads="1"/>
          </p:cNvSpPr>
          <p:nvPr/>
        </p:nvSpPr>
        <p:spPr bwMode="auto">
          <a:xfrm>
            <a:off x="6909845" y="1082424"/>
            <a:ext cx="2152264" cy="646331"/>
          </a:xfrm>
          <a:prstGeom prst="rect">
            <a:avLst/>
          </a:prstGeom>
          <a:solidFill>
            <a:srgbClr val="C6D9F1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none">
            <a:spAutoFit/>
          </a:bodyPr>
          <a:lstStyle/>
          <a:p>
            <a:pPr algn="ctr" defTabSz="457200">
              <a:defRPr/>
            </a:pPr>
            <a:r>
              <a:rPr lang="en-US" b="1" dirty="0">
                <a:solidFill>
                  <a:srgbClr val="10253F"/>
                </a:solidFill>
                <a:ea typeface="Arial" charset="0"/>
              </a:rPr>
              <a:t>Roadmap Document</a:t>
            </a:r>
          </a:p>
          <a:p>
            <a:pPr algn="ctr" defTabSz="457200">
              <a:defRPr/>
            </a:pPr>
            <a:r>
              <a:rPr lang="en-US" b="1" dirty="0">
                <a:solidFill>
                  <a:srgbClr val="10253F"/>
                </a:solidFill>
                <a:ea typeface="Arial" charset="0"/>
              </a:rPr>
              <a:t>(February 2009)</a:t>
            </a:r>
          </a:p>
        </p:txBody>
      </p:sp>
      <p:sp>
        <p:nvSpPr>
          <p:cNvPr id="20486" name="Rectangle 10"/>
          <p:cNvSpPr>
            <a:spLocks noChangeArrowheads="1"/>
          </p:cNvSpPr>
          <p:nvPr/>
        </p:nvSpPr>
        <p:spPr bwMode="auto">
          <a:xfrm>
            <a:off x="8745538" y="6580188"/>
            <a:ext cx="4143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defTabSz="457200"/>
            <a:fld id="{2D97FDA7-55C6-4189-B407-2BA4070CC9FD}" type="slidenum">
              <a:rPr lang="en-US">
                <a:solidFill>
                  <a:srgbClr val="10253F"/>
                </a:solidFill>
              </a:rPr>
              <a:pPr algn="r" defTabSz="457200"/>
              <a:t>5</a:t>
            </a:fld>
            <a:endParaRPr lang="en-US" dirty="0">
              <a:solidFill>
                <a:srgbClr val="10253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825" y="1082675"/>
            <a:ext cx="3738563" cy="528349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508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457200" eaLnBrk="1" hangingPunct="1">
              <a:spcBef>
                <a:spcPts val="1800"/>
              </a:spcBef>
              <a:defRPr/>
            </a:pPr>
            <a:endParaRPr lang="en-US" sz="800" dirty="0" smtClean="0">
              <a:solidFill>
                <a:srgbClr val="10253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alibri"/>
            </a:endParaRPr>
          </a:p>
          <a:p>
            <a:pPr defTabSz="457200" eaLnBrk="1" hangingPunct="1">
              <a:spcBef>
                <a:spcPts val="1800"/>
              </a:spcBef>
              <a:defRPr/>
            </a:pPr>
            <a:r>
              <a:rPr lang="en-US" sz="2400" b="1" dirty="0" smtClean="0">
                <a:solidFill>
                  <a:srgbClr val="10253F"/>
                </a:solidFill>
                <a:latin typeface="Calibri"/>
              </a:rPr>
              <a:t>Aligns multiple agencies with complimentary water-related missions to</a:t>
            </a:r>
            <a:r>
              <a:rPr lang="en-US" sz="2400" dirty="0" smtClean="0">
                <a:solidFill>
                  <a:srgbClr val="10253F"/>
                </a:solidFill>
                <a:latin typeface="Calibri"/>
              </a:rPr>
              <a:t>:</a:t>
            </a:r>
          </a:p>
          <a:p>
            <a:pPr marL="171450" indent="-120650" defTabSz="457200" eaLnBrk="1" hangingPunct="1">
              <a:lnSpc>
                <a:spcPct val="90000"/>
              </a:lnSpc>
              <a:spcBef>
                <a:spcPts val="2400"/>
              </a:spcBef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10253F"/>
                </a:solidFill>
                <a:latin typeface="Calibri"/>
              </a:rPr>
              <a:t>Integrate services and service delivery</a:t>
            </a:r>
          </a:p>
          <a:p>
            <a:pPr marL="171450" indent="-120650" defTabSz="457200" eaLnBrk="1" hangingPunct="1">
              <a:lnSpc>
                <a:spcPct val="90000"/>
              </a:lnSpc>
              <a:spcBef>
                <a:spcPts val="2400"/>
              </a:spcBef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10253F"/>
                </a:solidFill>
                <a:latin typeface="Calibri"/>
              </a:rPr>
              <a:t>Improve river and flood forecasts</a:t>
            </a:r>
          </a:p>
          <a:p>
            <a:pPr marL="171450" indent="-120650" defTabSz="457200" eaLnBrk="1" hangingPunct="1">
              <a:lnSpc>
                <a:spcPct val="90000"/>
              </a:lnSpc>
              <a:spcBef>
                <a:spcPts val="2400"/>
              </a:spcBef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10253F"/>
                </a:solidFill>
                <a:latin typeface="Calibri"/>
              </a:rPr>
              <a:t>Provide new summit-to-sea water resources analyses and forecasts</a:t>
            </a:r>
          </a:p>
          <a:p>
            <a:pPr marL="171450" indent="-120650" defTabSz="457200" eaLnBrk="1" hangingPunct="1">
              <a:lnSpc>
                <a:spcPct val="90000"/>
              </a:lnSpc>
              <a:spcBef>
                <a:spcPts val="2400"/>
              </a:spcBef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10253F"/>
                </a:solidFill>
                <a:latin typeface="Calibri"/>
              </a:rPr>
              <a:t>Enable more effective use  of resources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98276" y="6488668"/>
            <a:ext cx="7161599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b="1" dirty="0">
                <a:solidFill>
                  <a:srgbClr val="10253F"/>
                </a:solidFill>
              </a:rPr>
              <a:t>http://www.nohrsc.noaa.gov/~cline/IWRSS/IWRSS_ROADMAP_v1.0.pdf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-34925" y="0"/>
            <a:ext cx="9178925" cy="105053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defTabSz="457200">
              <a:defRPr/>
            </a:pPr>
            <a:r>
              <a:rPr lang="en-US" sz="3200" b="0" dirty="0" smtClean="0">
                <a:solidFill>
                  <a:srgbClr val="10253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Integrated Water Resources Science and Services (IWRSS)</a:t>
            </a:r>
          </a:p>
        </p:txBody>
      </p:sp>
      <p:pic>
        <p:nvPicPr>
          <p:cNvPr id="15375" name="Picture 15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3520335" y="1082424"/>
            <a:ext cx="3389510" cy="5131780"/>
          </a:xfrm>
          <a:prstGeom prst="rect">
            <a:avLst/>
          </a:prstGeom>
          <a:noFill/>
          <a:ln>
            <a:noFill/>
          </a:ln>
          <a:effectLst/>
          <a:scene3d>
            <a:camera prst="perspectiveContrastingRightFacing">
              <a:rot lat="0" lon="19200000" rev="213211"/>
            </a:camera>
            <a:lightRig rig="threePt" dir="t"/>
          </a:scene3d>
          <a:sp3d>
            <a:bevelT/>
            <a:bevelB/>
          </a:sp3d>
          <a:extLst/>
        </p:spPr>
      </p:pic>
      <p:graphicFrame>
        <p:nvGraphicFramePr>
          <p:cNvPr id="12" name="Diagram 11"/>
          <p:cNvGraphicFramePr/>
          <p:nvPr>
            <p:extLst/>
          </p:nvPr>
        </p:nvGraphicFramePr>
        <p:xfrm>
          <a:off x="5555720" y="2228850"/>
          <a:ext cx="5307632" cy="4082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34925" y="6488668"/>
            <a:ext cx="2073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Slide: Ed Clark, NWS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286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NWS Forecast Basins and Points in Wake County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472" y="1857398"/>
            <a:ext cx="6388672" cy="45723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07291" y="4049311"/>
            <a:ext cx="13045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Neuse River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83680" y="4049311"/>
            <a:ext cx="15883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Crabtree Creek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0797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Forecast Frameworks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085" y="1916932"/>
            <a:ext cx="4998584" cy="37391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0387" y="5697659"/>
            <a:ext cx="3075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NWS Forecast </a:t>
            </a:r>
            <a:r>
              <a:rPr lang="en-US" dirty="0" err="1" smtClean="0"/>
              <a:t>Subbasin</a:t>
            </a:r>
            <a:r>
              <a:rPr lang="en-US" dirty="0" smtClean="0"/>
              <a:t> CRBN7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09669" y="5656082"/>
            <a:ext cx="339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NFIE Forecast Catchment 8783667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78781" y="1793990"/>
            <a:ext cx="5945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326 NFIE Forecast Catchments in this NWS Forecast </a:t>
            </a:r>
            <a:r>
              <a:rPr lang="en-US" dirty="0" err="1" smtClean="0"/>
              <a:t>Subbasin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8029" y="2617444"/>
            <a:ext cx="2887321" cy="256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58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Forecasting and flood risk assessment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116" y="2028868"/>
            <a:ext cx="4603324" cy="40910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985" y="3280528"/>
            <a:ext cx="2328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Forecast discharge on the flow line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432116" y="3846136"/>
            <a:ext cx="339364" cy="3016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460406" y="5007205"/>
            <a:ext cx="2328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Assess the flood risk on flood zone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070861" y="5349223"/>
            <a:ext cx="527901" cy="754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24544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Risk Condition Status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96" y="3207417"/>
            <a:ext cx="2810146" cy="26228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871" y="3136695"/>
            <a:ext cx="3072258" cy="27934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0900" y="3136695"/>
            <a:ext cx="3028655" cy="27642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7777" y="2767363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Normal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59712" y="2703679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Medium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056150" y="2703679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4782" y="1895055"/>
            <a:ext cx="7765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When Flood Risk Condition is High: Action to Evacuate or Shelter in Place is taken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6950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9495" y="1827918"/>
            <a:ext cx="4036154" cy="38378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99" y="1657127"/>
            <a:ext cx="4061947" cy="48557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FEMA Flood Hazard Layer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407370" y="3816342"/>
            <a:ext cx="1951348" cy="537328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398761" y="5887298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Alabama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41115" y="5803034"/>
            <a:ext cx="213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Montgomery County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33578" y="6342094"/>
            <a:ext cx="2815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</a:t>
            </a:r>
            <a:r>
              <a:rPr lang="en-US">
                <a:hlinkClick r:id="rId4"/>
              </a:rPr>
              <a:t>://</a:t>
            </a:r>
            <a:r>
              <a:rPr lang="en-US" smtClean="0">
                <a:hlinkClick r:id="rId4"/>
              </a:rPr>
              <a:t>msc.fema.gov/portal</a:t>
            </a:r>
            <a:r>
              <a:rPr lang="en-US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2392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Subwatersheds</a:t>
            </a:r>
            <a:r>
              <a:rPr lang="en-US" dirty="0" smtClean="0"/>
              <a:t> and </a:t>
            </a:r>
            <a:r>
              <a:rPr lang="en-US" dirty="0" err="1" smtClean="0"/>
              <a:t>Flowlines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65" y="2205871"/>
            <a:ext cx="3856491" cy="37141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313" y="2026761"/>
            <a:ext cx="4073137" cy="39876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2521" y="1679572"/>
            <a:ext cx="2738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HUC12 </a:t>
            </a:r>
            <a:r>
              <a:rPr lang="en-US" dirty="0" err="1" smtClean="0">
                <a:solidFill>
                  <a:prstClr val="black"/>
                </a:solidFill>
              </a:rPr>
              <a:t>Subwatersheds</a:t>
            </a:r>
            <a:r>
              <a:rPr lang="en-US" dirty="0" smtClean="0">
                <a:solidFill>
                  <a:prstClr val="black"/>
                </a:solidFill>
              </a:rPr>
              <a:t> (38)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37074" y="1648001"/>
            <a:ext cx="1934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NHDPlus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Flowlines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0993" y="5881216"/>
            <a:ext cx="4022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Hydrology and Wide Area Flood Planning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08392" y="5881216"/>
            <a:ext cx="1796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Flood forecasting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7784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/>
              <a:t>NHDPlus</a:t>
            </a:r>
            <a:r>
              <a:rPr lang="en-US" sz="3600" dirty="0" smtClean="0"/>
              <a:t> Catchments and </a:t>
            </a:r>
            <a:r>
              <a:rPr lang="en-US" sz="3600" dirty="0" err="1" smtClean="0"/>
              <a:t>Flowlines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882521" y="1679572"/>
            <a:ext cx="2830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NHDPlus</a:t>
            </a:r>
            <a:r>
              <a:rPr lang="en-US" dirty="0" smtClean="0">
                <a:solidFill>
                  <a:prstClr val="black"/>
                </a:solidFill>
              </a:rPr>
              <a:t> Catchments (3200)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61824" y="1679572"/>
            <a:ext cx="1934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NHDPlus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Flowlines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49" y="2232136"/>
            <a:ext cx="3302327" cy="32787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7406" y="2232137"/>
            <a:ext cx="3376641" cy="32636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7088" y="4226845"/>
            <a:ext cx="2733774" cy="259382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2017336" y="3440784"/>
            <a:ext cx="2116962" cy="197962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250728" y="3440784"/>
            <a:ext cx="1074658" cy="207013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084083" y="5863472"/>
            <a:ext cx="6353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Each Catchment has a single </a:t>
            </a:r>
            <a:r>
              <a:rPr lang="en-US" dirty="0" err="1" smtClean="0">
                <a:solidFill>
                  <a:prstClr val="black"/>
                </a:solidFill>
              </a:rPr>
              <a:t>Flowline</a:t>
            </a:r>
            <a:r>
              <a:rPr lang="en-US" dirty="0" smtClean="0">
                <a:solidFill>
                  <a:prstClr val="black"/>
                </a:solidFill>
              </a:rPr>
              <a:t>. 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Both have the same COMID identifier (21686606) 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that is unique in the nation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246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Weather Service River Forecast Center </a:t>
            </a:r>
            <a:r>
              <a:rPr lang="en-US" dirty="0" err="1" smtClean="0"/>
              <a:t>Subbasins</a:t>
            </a:r>
            <a:r>
              <a:rPr lang="en-US" dirty="0" smtClean="0"/>
              <a:t> (140)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585" y="2139884"/>
            <a:ext cx="3905124" cy="38426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2053802"/>
            <a:ext cx="3777497" cy="4168273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3148553" y="4656841"/>
            <a:ext cx="3101418" cy="4713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448693" y="6062445"/>
            <a:ext cx="323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Catoma</a:t>
            </a:r>
            <a:r>
              <a:rPr lang="en-US" dirty="0" smtClean="0">
                <a:solidFill>
                  <a:prstClr val="black"/>
                </a:solidFill>
              </a:rPr>
              <a:t> Creek Forecast </a:t>
            </a:r>
            <a:r>
              <a:rPr lang="en-US" dirty="0" err="1" smtClean="0">
                <a:solidFill>
                  <a:prstClr val="black"/>
                </a:solidFill>
              </a:rPr>
              <a:t>Subbasin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8083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Hazard Response Unit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534" y="4806035"/>
            <a:ext cx="2133844" cy="19278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123" y="1340282"/>
            <a:ext cx="3533183" cy="3270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0968" y="4725174"/>
            <a:ext cx="2322504" cy="21328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0208" y="4585020"/>
            <a:ext cx="2302349" cy="21488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9037" y="1690689"/>
            <a:ext cx="2827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National Flood Hazard Layer in Catchment 21686606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897025" y="2121031"/>
            <a:ext cx="854843" cy="4147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58732" y="4438010"/>
            <a:ext cx="2084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Condition 1: Normal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51868" y="4438010"/>
            <a:ext cx="2178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Condition 2: Warning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83378" y="4400354"/>
            <a:ext cx="198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Condition 3: Action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30670" y="6338954"/>
            <a:ext cx="2954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Evacuation or Shelter in Place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1007" y="1742745"/>
            <a:ext cx="2875376" cy="228124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4652478" y="1659366"/>
            <a:ext cx="2827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Use Ensemble Flood Forecast to assign Flood Risk Condition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2891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600" y="1690689"/>
            <a:ext cx="3868914" cy="37108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Forecast Catchments in NWS RFC </a:t>
            </a:r>
            <a:r>
              <a:rPr lang="en-US" dirty="0" err="1" smtClean="0"/>
              <a:t>Subbasin</a:t>
            </a:r>
            <a:r>
              <a:rPr lang="en-US" dirty="0" smtClean="0"/>
              <a:t> CATA1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3215" y="5062195"/>
            <a:ext cx="3124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1 RFC </a:t>
            </a:r>
            <a:r>
              <a:rPr lang="en-US" dirty="0" err="1" smtClean="0">
                <a:solidFill>
                  <a:prstClr val="black"/>
                </a:solidFill>
              </a:rPr>
              <a:t>Subbasin</a:t>
            </a:r>
            <a:r>
              <a:rPr lang="en-US" dirty="0" smtClean="0">
                <a:solidFill>
                  <a:prstClr val="black"/>
                </a:solidFill>
              </a:rPr>
              <a:t> =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9 </a:t>
            </a:r>
            <a:r>
              <a:rPr lang="en-US" dirty="0" err="1" smtClean="0">
                <a:solidFill>
                  <a:prstClr val="black"/>
                </a:solidFill>
              </a:rPr>
              <a:t>NHDPlus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Subwatersheds</a:t>
            </a:r>
            <a:endParaRPr lang="en-US" dirty="0" smtClean="0">
              <a:solidFill>
                <a:prstClr val="black"/>
              </a:solidFill>
            </a:endParaRP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790 </a:t>
            </a:r>
            <a:r>
              <a:rPr lang="en-US" dirty="0" err="1" smtClean="0">
                <a:solidFill>
                  <a:prstClr val="black"/>
                </a:solidFill>
              </a:rPr>
              <a:t>NHDPlus</a:t>
            </a:r>
            <a:r>
              <a:rPr lang="en-US" dirty="0" smtClean="0">
                <a:solidFill>
                  <a:prstClr val="black"/>
                </a:solidFill>
              </a:rPr>
              <a:t> Catchments 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(90 Catchments/</a:t>
            </a:r>
            <a:r>
              <a:rPr lang="en-US" dirty="0" err="1" smtClean="0">
                <a:solidFill>
                  <a:prstClr val="black"/>
                </a:solidFill>
              </a:rPr>
              <a:t>Subwatershed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3215" y="2416087"/>
            <a:ext cx="2243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Forecast for NHD Catchment 21686606 is equivalent to NWS CATA1 Forecast point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55916" y="1398489"/>
            <a:ext cx="2936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The present NWS Forecast System is focused on large streams and rivers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07710" y="2536645"/>
            <a:ext cx="2936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Forecasts produced on </a:t>
            </a:r>
            <a:r>
              <a:rPr lang="en-US" dirty="0" err="1" smtClean="0">
                <a:solidFill>
                  <a:prstClr val="black"/>
                </a:solidFill>
              </a:rPr>
              <a:t>NHDPlus</a:t>
            </a:r>
            <a:r>
              <a:rPr lang="en-US" dirty="0" smtClean="0">
                <a:solidFill>
                  <a:prstClr val="black"/>
                </a:solidFill>
              </a:rPr>
              <a:t> provide local stream level information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42062" y="5249794"/>
            <a:ext cx="45022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NWS is providing web service for CATA1: 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Precipitation and Runoff on </a:t>
            </a:r>
            <a:r>
              <a:rPr lang="en-US" dirty="0" err="1" smtClean="0">
                <a:solidFill>
                  <a:prstClr val="black"/>
                </a:solidFill>
              </a:rPr>
              <a:t>Subbasin</a:t>
            </a:r>
            <a:endParaRPr lang="en-US" dirty="0" smtClean="0">
              <a:solidFill>
                <a:prstClr val="black"/>
              </a:solidFill>
            </a:endParaRP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Streamflow at Forecast Point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These can be used for comparison and adjustment of detailed spatial forecasts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678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icture 2" descr="C:\Users\q0hecprb\Desktop\OAs.png"/>
          <p:cNvPicPr>
            <a:picLocks noChangeAspect="1" noChangeArrowheads="1"/>
          </p:cNvPicPr>
          <p:nvPr/>
        </p:nvPicPr>
        <p:blipFill>
          <a:blip r:embed="rId3" cstate="print"/>
          <a:srcRect l="1335" t="16127" b="15248"/>
          <a:stretch>
            <a:fillRect/>
          </a:stretch>
        </p:blipFill>
        <p:spPr bwMode="auto">
          <a:xfrm>
            <a:off x="781857" y="1327374"/>
            <a:ext cx="8264005" cy="4324152"/>
          </a:xfrm>
          <a:prstGeom prst="rect">
            <a:avLst/>
          </a:prstGeom>
          <a:noFill/>
        </p:spPr>
      </p:pic>
      <p:sp>
        <p:nvSpPr>
          <p:cNvPr id="172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657600" y="6397625"/>
            <a:ext cx="2133600" cy="384175"/>
          </a:xfrm>
          <a:prstGeom prst="rect">
            <a:avLst/>
          </a:prstGeom>
          <a:noFill/>
        </p:spPr>
        <p:txBody>
          <a:bodyPr/>
          <a:lstStyle/>
          <a:p>
            <a:fld id="{AC0C13BD-4E52-47E9-9F54-A838D184D79E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 dirty="0" smtClean="0">
              <a:solidFill>
                <a:srgbClr val="000000"/>
              </a:solidFill>
            </a:endParaRPr>
          </a:p>
        </p:txBody>
      </p:sp>
      <p:grpSp>
        <p:nvGrpSpPr>
          <p:cNvPr id="2" name="Group 172"/>
          <p:cNvGrpSpPr/>
          <p:nvPr/>
        </p:nvGrpSpPr>
        <p:grpSpPr>
          <a:xfrm>
            <a:off x="76200" y="381000"/>
            <a:ext cx="8908333" cy="6039293"/>
            <a:chOff x="235667" y="99238"/>
            <a:chExt cx="8908333" cy="6039293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745329" y="1919572"/>
              <a:ext cx="260361" cy="176642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578574" y="2831137"/>
              <a:ext cx="2977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Russian River</a:t>
              </a:r>
              <a:endParaRPr lang="en-US" sz="600" dirty="0">
                <a:solidFill>
                  <a:srgbClr val="000000"/>
                </a:solidFill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785810" y="2941841"/>
              <a:ext cx="237658" cy="138323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1846147" y="4254154"/>
              <a:ext cx="40413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Santa Ana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River</a:t>
              </a:r>
              <a:endParaRPr lang="en-US" sz="600" dirty="0">
                <a:solidFill>
                  <a:srgbClr val="00000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816534" y="4985213"/>
              <a:ext cx="37697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Buffalo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Bayou</a:t>
              </a:r>
              <a:endParaRPr lang="en-US" sz="600" dirty="0">
                <a:solidFill>
                  <a:srgbClr val="000000"/>
                </a:solidFill>
              </a:endParaRPr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 flipV="1">
              <a:off x="4962523" y="4734924"/>
              <a:ext cx="61912" cy="223836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5557181" y="3001609"/>
              <a:ext cx="35784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FFFFFF"/>
                  </a:solidFill>
                </a:rPr>
                <a:t>Kaskaskia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FFFFFF"/>
                  </a:solidFill>
                </a:rPr>
                <a:t>River</a:t>
              </a:r>
              <a:endParaRPr lang="en-US" sz="600" dirty="0">
                <a:solidFill>
                  <a:srgbClr val="FFFFFF"/>
                </a:solidFill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901510" y="3736415"/>
              <a:ext cx="249508" cy="230832"/>
            </a:xfrm>
            <a:prstGeom prst="rect">
              <a:avLst/>
            </a:prstGeom>
            <a:noFill/>
          </p:spPr>
          <p:txBody>
            <a:bodyPr wrap="square" lIns="0" tIns="0" r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Neuse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River</a:t>
              </a:r>
              <a:endParaRPr lang="en-US" sz="600" dirty="0">
                <a:solidFill>
                  <a:srgbClr val="000000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343586" y="2497911"/>
              <a:ext cx="42630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Muskingum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River</a:t>
              </a:r>
              <a:endParaRPr lang="en-US" sz="600" dirty="0">
                <a:solidFill>
                  <a:srgbClr val="000000"/>
                </a:solidFill>
              </a:endParaRPr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>
              <a:off x="6587695" y="2620664"/>
              <a:ext cx="271335" cy="184675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7432157" y="1902336"/>
              <a:ext cx="502166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West  Branch Susquehanna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River</a:t>
              </a:r>
              <a:endParaRPr lang="en-US" sz="600" dirty="0">
                <a:solidFill>
                  <a:srgbClr val="000000"/>
                </a:solidFill>
              </a:endParaRPr>
            </a:p>
          </p:txBody>
        </p:sp>
        <p:cxnSp>
          <p:nvCxnSpPr>
            <p:cNvPr id="85" name="Straight Arrow Connector 84"/>
            <p:cNvCxnSpPr/>
            <p:nvPr/>
          </p:nvCxnSpPr>
          <p:spPr>
            <a:xfrm flipH="1">
              <a:off x="7601798" y="2098879"/>
              <a:ext cx="44394" cy="579978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8044148" y="3355783"/>
              <a:ext cx="45453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Jackson James River</a:t>
              </a:r>
              <a:endParaRPr lang="en-US" sz="600" dirty="0">
                <a:solidFill>
                  <a:srgbClr val="000000"/>
                </a:solidFill>
              </a:endParaRPr>
            </a:p>
          </p:txBody>
        </p:sp>
        <p:cxnSp>
          <p:nvCxnSpPr>
            <p:cNvPr id="94" name="Straight Arrow Connector 93"/>
            <p:cNvCxnSpPr/>
            <p:nvPr/>
          </p:nvCxnSpPr>
          <p:spPr>
            <a:xfrm flipH="1" flipV="1">
              <a:off x="7492027" y="3348393"/>
              <a:ext cx="536455" cy="93780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1924607" y="2831870"/>
              <a:ext cx="29709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Truckee River</a:t>
              </a:r>
              <a:endParaRPr lang="en-US" sz="600" dirty="0">
                <a:solidFill>
                  <a:srgbClr val="000000"/>
                </a:solidFill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1914523" y="3231921"/>
              <a:ext cx="43576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San Joaquin River</a:t>
              </a:r>
              <a:endParaRPr lang="en-US" sz="600" dirty="0">
                <a:solidFill>
                  <a:srgbClr val="000000"/>
                </a:solidFill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637080" y="1480586"/>
              <a:ext cx="22101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Mill Creek</a:t>
              </a:r>
              <a:endParaRPr lang="en-US" sz="600" dirty="0">
                <a:solidFill>
                  <a:srgbClr val="000000"/>
                </a:solidFill>
              </a:endParaRPr>
            </a:p>
          </p:txBody>
        </p:sp>
        <p:cxnSp>
          <p:nvCxnSpPr>
            <p:cNvPr id="76" name="Straight Arrow Connector 75"/>
            <p:cNvCxnSpPr>
              <a:stCxn id="69" idx="2"/>
              <a:endCxn id="131" idx="0"/>
            </p:cNvCxnSpPr>
            <p:nvPr/>
          </p:nvCxnSpPr>
          <p:spPr>
            <a:xfrm>
              <a:off x="1747586" y="1665252"/>
              <a:ext cx="249" cy="203985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 flipH="1">
              <a:off x="1680862" y="2948985"/>
              <a:ext cx="233661" cy="57150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/>
            <p:nvPr/>
          </p:nvCxnSpPr>
          <p:spPr>
            <a:xfrm flipH="1">
              <a:off x="1659993" y="3325223"/>
              <a:ext cx="264054" cy="40482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6" name="Picture 115" descr="SAntaAnaRiver_Line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82039" y="3913396"/>
              <a:ext cx="231629" cy="15238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7" name="Picture 116" descr="LACDA_River_Line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64479" y="3844438"/>
              <a:ext cx="298024" cy="202910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8" name="TextBox 117"/>
            <p:cNvSpPr txBox="1"/>
            <p:nvPr/>
          </p:nvSpPr>
          <p:spPr>
            <a:xfrm>
              <a:off x="1310368" y="4142236"/>
              <a:ext cx="27554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LACDA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River</a:t>
              </a:r>
              <a:endParaRPr lang="en-US" sz="600" dirty="0">
                <a:solidFill>
                  <a:srgbClr val="000000"/>
                </a:solidFill>
              </a:endParaRPr>
            </a:p>
          </p:txBody>
        </p:sp>
        <p:cxnSp>
          <p:nvCxnSpPr>
            <p:cNvPr id="119" name="Straight Arrow Connector 118"/>
            <p:cNvCxnSpPr/>
            <p:nvPr/>
          </p:nvCxnSpPr>
          <p:spPr>
            <a:xfrm flipV="1">
              <a:off x="1473992" y="3977981"/>
              <a:ext cx="173938" cy="166392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/>
            <p:cNvCxnSpPr/>
            <p:nvPr/>
          </p:nvCxnSpPr>
          <p:spPr>
            <a:xfrm flipH="1" flipV="1">
              <a:off x="1924049" y="4056266"/>
              <a:ext cx="128587" cy="219075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3" name="Picture 122" descr="SouthPlatteRiver_Line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64941" y="2722491"/>
              <a:ext cx="798510" cy="457162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7" name="TextBox 36"/>
            <p:cNvSpPr txBox="1"/>
            <p:nvPr/>
          </p:nvSpPr>
          <p:spPr>
            <a:xfrm>
              <a:off x="3596464" y="2768910"/>
              <a:ext cx="24925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FFFFFF"/>
                  </a:solidFill>
                </a:rPr>
                <a:t>South Platte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FFFFFF"/>
                  </a:solidFill>
                </a:rPr>
                <a:t>River</a:t>
              </a:r>
              <a:endParaRPr lang="en-US" sz="600" dirty="0">
                <a:solidFill>
                  <a:srgbClr val="FFFFFF"/>
                </a:solidFill>
              </a:endParaRPr>
            </a:p>
          </p:txBody>
        </p:sp>
        <p:pic>
          <p:nvPicPr>
            <p:cNvPr id="124" name="Picture 123" descr="TruckeeRiver_Line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40950" y="2854893"/>
              <a:ext cx="280393" cy="359634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5" name="Picture 124" descr="RussianRiver_Line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17464" y="3063770"/>
              <a:ext cx="146292" cy="21334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6" name="Picture 125" descr="SanJoaquinRiver_Line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26075" y="3168649"/>
              <a:ext cx="481544" cy="408398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0" name="Picture 129" descr="TulareLakebed_Line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03653" y="3434028"/>
              <a:ext cx="396207" cy="414494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1" name="Picture 130" descr="MillCreek_Line.pn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7259" y="1869237"/>
              <a:ext cx="201151" cy="140196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2" name="Picture 131" descr="WilliametteRiver_Line.pn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62416" y="1972690"/>
              <a:ext cx="323061" cy="457162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3" name="Picture 132" descr="ArkansasRiver_Line.pn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415806" y="3074923"/>
              <a:ext cx="2163901" cy="889942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4" name="Picture 133" descr="LittleRiver_Line.png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928376" y="3836399"/>
              <a:ext cx="207247" cy="17067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5" name="TextBox 134"/>
            <p:cNvSpPr txBox="1"/>
            <p:nvPr/>
          </p:nvSpPr>
          <p:spPr>
            <a:xfrm>
              <a:off x="3621424" y="3269472"/>
              <a:ext cx="544529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FFFFFF"/>
                  </a:solidFill>
                </a:rPr>
                <a:t>Arkansas River</a:t>
              </a:r>
              <a:endParaRPr lang="en-US" sz="600" dirty="0">
                <a:solidFill>
                  <a:srgbClr val="FFFFFF"/>
                </a:solidFill>
              </a:endParaRPr>
            </a:p>
          </p:txBody>
        </p:sp>
        <p:pic>
          <p:nvPicPr>
            <p:cNvPr id="137" name="Picture 136" descr="BuffaloBayouRiver_Line.png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909857" y="4635485"/>
              <a:ext cx="176769" cy="103623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8" name="Picture 137" descr="ColoradoRiver_Line.png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789277" y="3999050"/>
              <a:ext cx="1060616" cy="719269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5" name="TextBox 104"/>
            <p:cNvSpPr txBox="1"/>
            <p:nvPr/>
          </p:nvSpPr>
          <p:spPr>
            <a:xfrm>
              <a:off x="4181268" y="4293379"/>
              <a:ext cx="350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FFFFFF"/>
                  </a:solidFill>
                </a:rPr>
                <a:t>Colorado River</a:t>
              </a:r>
              <a:endParaRPr lang="en-US" sz="600" dirty="0">
                <a:solidFill>
                  <a:srgbClr val="FFFFFF"/>
                </a:solidFill>
              </a:endParaRPr>
            </a:p>
          </p:txBody>
        </p:sp>
        <p:pic>
          <p:nvPicPr>
            <p:cNvPr id="142" name="Picture 141" descr="TrintyRiver_Line.png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526398" y="4022858"/>
              <a:ext cx="591263" cy="566881"/>
            </a:xfrm>
            <a:prstGeom prst="rect">
              <a:avLst/>
            </a:prstGeom>
          </p:spPr>
        </p:pic>
        <p:pic>
          <p:nvPicPr>
            <p:cNvPr id="143" name="Picture 142" descr="NechesRiver_Line9.png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859481" y="4091726"/>
              <a:ext cx="463258" cy="633932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0" name="TextBox 149"/>
            <p:cNvSpPr txBox="1"/>
            <p:nvPr/>
          </p:nvSpPr>
          <p:spPr>
            <a:xfrm>
              <a:off x="4659500" y="4060867"/>
              <a:ext cx="2268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FFFFFF"/>
                  </a:solidFill>
                </a:rPr>
                <a:t>Trinity River</a:t>
              </a:r>
              <a:endParaRPr lang="en-US" sz="600" dirty="0">
                <a:solidFill>
                  <a:srgbClr val="FFFFFF"/>
                </a:solidFill>
              </a:endParaRPr>
            </a:p>
          </p:txBody>
        </p:sp>
        <p:pic>
          <p:nvPicPr>
            <p:cNvPr id="151" name="Picture 150" descr="GuadalupeRiver_Line.png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379322" y="4602438"/>
              <a:ext cx="390112" cy="23162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2" name="TextBox 151"/>
            <p:cNvSpPr txBox="1"/>
            <p:nvPr/>
          </p:nvSpPr>
          <p:spPr>
            <a:xfrm>
              <a:off x="3974099" y="4822018"/>
              <a:ext cx="53360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Guadalupe River</a:t>
              </a:r>
              <a:endParaRPr lang="en-US" sz="600" dirty="0">
                <a:solidFill>
                  <a:srgbClr val="000000"/>
                </a:solidFill>
              </a:endParaRPr>
            </a:p>
          </p:txBody>
        </p:sp>
        <p:cxnSp>
          <p:nvCxnSpPr>
            <p:cNvPr id="153" name="Straight Arrow Connector 152"/>
            <p:cNvCxnSpPr/>
            <p:nvPr/>
          </p:nvCxnSpPr>
          <p:spPr>
            <a:xfrm flipV="1">
              <a:off x="4279104" y="4730160"/>
              <a:ext cx="309563" cy="207169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8" name="Picture 77" descr="RedRiver_Line.png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467167" y="1462196"/>
              <a:ext cx="579072" cy="603454"/>
            </a:xfrm>
            <a:prstGeom prst="rect">
              <a:avLst/>
            </a:prstGeom>
          </p:spPr>
        </p:pic>
        <p:pic>
          <p:nvPicPr>
            <p:cNvPr id="84" name="Picture 83" descr="ParkRiver_Line.png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562169" y="1494011"/>
              <a:ext cx="207247" cy="91432"/>
            </a:xfrm>
            <a:prstGeom prst="rect">
              <a:avLst/>
            </a:prstGeom>
          </p:spPr>
        </p:pic>
        <p:pic>
          <p:nvPicPr>
            <p:cNvPr id="86" name="Picture 85" descr="RedLakeRiver_Line.png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764608" y="1562917"/>
              <a:ext cx="444971" cy="170674"/>
            </a:xfrm>
            <a:prstGeom prst="rect">
              <a:avLst/>
            </a:prstGeom>
          </p:spPr>
        </p:pic>
        <p:pic>
          <p:nvPicPr>
            <p:cNvPr id="87" name="Picture 86" descr="SheyenneRiver_Line.png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263919" y="1572685"/>
              <a:ext cx="548595" cy="359634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4811519" y="1732535"/>
              <a:ext cx="2010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FFFFFF"/>
                  </a:solidFill>
                </a:rPr>
                <a:t>Red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FFFFFF"/>
                  </a:solidFill>
                </a:rPr>
                <a:t>River</a:t>
              </a:r>
              <a:endParaRPr lang="en-US" sz="600" dirty="0">
                <a:solidFill>
                  <a:srgbClr val="FFFFFF"/>
                </a:solidFill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411595" y="1285302"/>
              <a:ext cx="220059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Red Lake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River</a:t>
              </a:r>
              <a:endParaRPr lang="en-US" sz="600" dirty="0">
                <a:solidFill>
                  <a:srgbClr val="000000"/>
                </a:solidFill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699603" y="1125316"/>
              <a:ext cx="2200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Park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River</a:t>
              </a:r>
              <a:endParaRPr lang="en-US" sz="600" dirty="0">
                <a:solidFill>
                  <a:srgbClr val="000000"/>
                </a:solidFill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063807" y="1751583"/>
              <a:ext cx="37007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FFFFFF"/>
                  </a:solidFill>
                </a:rPr>
                <a:t>Sheyenne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FFFFFF"/>
                  </a:solidFill>
                </a:rPr>
                <a:t>River</a:t>
              </a:r>
              <a:endParaRPr lang="en-US" sz="600" dirty="0">
                <a:solidFill>
                  <a:srgbClr val="FFFFFF"/>
                </a:solidFill>
              </a:endParaRPr>
            </a:p>
          </p:txBody>
        </p:sp>
        <p:cxnSp>
          <p:nvCxnSpPr>
            <p:cNvPr id="97" name="Straight Arrow Connector 96"/>
            <p:cNvCxnSpPr/>
            <p:nvPr/>
          </p:nvCxnSpPr>
          <p:spPr>
            <a:xfrm flipH="1">
              <a:off x="5177467" y="1479754"/>
              <a:ext cx="211300" cy="112834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/>
            <p:nvPr/>
          </p:nvCxnSpPr>
          <p:spPr>
            <a:xfrm flipH="1">
              <a:off x="4641686" y="1305923"/>
              <a:ext cx="130337" cy="200941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/>
            <p:cNvCxnSpPr/>
            <p:nvPr/>
          </p:nvCxnSpPr>
          <p:spPr>
            <a:xfrm flipV="1">
              <a:off x="4312441" y="1846466"/>
              <a:ext cx="280988" cy="4762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2" name="Picture 121" descr="Ouachita&amp;BlackRiver_Line.png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160246" y="3840203"/>
              <a:ext cx="487640" cy="621741"/>
            </a:xfrm>
            <a:prstGeom prst="rect">
              <a:avLst/>
            </a:prstGeom>
          </p:spPr>
        </p:pic>
        <p:pic>
          <p:nvPicPr>
            <p:cNvPr id="127" name="Picture 126" descr="YazooRiver_Line.png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589441" y="3815299"/>
              <a:ext cx="341348" cy="444971"/>
            </a:xfrm>
            <a:prstGeom prst="rect">
              <a:avLst/>
            </a:prstGeom>
          </p:spPr>
        </p:pic>
        <p:pic>
          <p:nvPicPr>
            <p:cNvPr id="128" name="Picture 127" descr="BlackCreek_Line.png"/>
            <p:cNvPicPr>
              <a:picLocks noChangeAspect="1"/>
            </p:cNvPicPr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688184" y="4088668"/>
              <a:ext cx="91432" cy="91432"/>
            </a:xfrm>
            <a:prstGeom prst="rect">
              <a:avLst/>
            </a:prstGeom>
          </p:spPr>
        </p:pic>
        <p:cxnSp>
          <p:nvCxnSpPr>
            <p:cNvPr id="141" name="Straight Arrow Connector 140"/>
            <p:cNvCxnSpPr/>
            <p:nvPr/>
          </p:nvCxnSpPr>
          <p:spPr>
            <a:xfrm flipH="1" flipV="1">
              <a:off x="5757862" y="4156279"/>
              <a:ext cx="157161" cy="219075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/>
            <p:cNvCxnSpPr/>
            <p:nvPr/>
          </p:nvCxnSpPr>
          <p:spPr>
            <a:xfrm flipH="1" flipV="1">
              <a:off x="5579266" y="4358684"/>
              <a:ext cx="306683" cy="538767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TextBox 148"/>
            <p:cNvSpPr txBox="1"/>
            <p:nvPr/>
          </p:nvSpPr>
          <p:spPr>
            <a:xfrm>
              <a:off x="5830946" y="4349418"/>
              <a:ext cx="22218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Black Creek</a:t>
              </a:r>
              <a:endParaRPr lang="en-US" sz="600" dirty="0">
                <a:solidFill>
                  <a:srgbClr val="000000"/>
                </a:solidFill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5678547" y="4928393"/>
              <a:ext cx="52637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Ouachita/Black River</a:t>
              </a:r>
            </a:p>
          </p:txBody>
        </p:sp>
        <p:pic>
          <p:nvPicPr>
            <p:cNvPr id="156" name="Picture 155" descr="ACF_Line.png"/>
            <p:cNvPicPr>
              <a:picLocks noChangeAspect="1"/>
            </p:cNvPicPr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391988" y="3840440"/>
              <a:ext cx="310870" cy="871656"/>
            </a:xfrm>
            <a:prstGeom prst="rect">
              <a:avLst/>
            </a:prstGeom>
          </p:spPr>
        </p:pic>
        <p:pic>
          <p:nvPicPr>
            <p:cNvPr id="157" name="Picture 156" descr="ACT_Line.png"/>
            <p:cNvPicPr>
              <a:picLocks noChangeAspect="1"/>
            </p:cNvPicPr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033588" y="3793925"/>
              <a:ext cx="597359" cy="700982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6469392" y="4257928"/>
              <a:ext cx="186199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FFFFFF"/>
                  </a:solidFill>
                </a:rPr>
                <a:t>ACF</a:t>
              </a:r>
              <a:endParaRPr lang="en-US" sz="600" dirty="0">
                <a:solidFill>
                  <a:srgbClr val="FFFFFF"/>
                </a:solidFill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6219362" y="4124577"/>
              <a:ext cx="176674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FFFFFF"/>
                  </a:solidFill>
                </a:rPr>
                <a:t>ACT</a:t>
              </a:r>
              <a:endParaRPr lang="en-US" sz="600" dirty="0">
                <a:solidFill>
                  <a:srgbClr val="FFFFFF"/>
                </a:solidFill>
              </a:endParaRPr>
            </a:p>
          </p:txBody>
        </p:sp>
        <p:pic>
          <p:nvPicPr>
            <p:cNvPr id="159" name="Picture 158" descr="KaskaskiaRiver_Line.png"/>
            <p:cNvPicPr>
              <a:picLocks noChangeAspect="1"/>
            </p:cNvPicPr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735869" y="2952327"/>
              <a:ext cx="286488" cy="353539"/>
            </a:xfrm>
            <a:prstGeom prst="rect">
              <a:avLst/>
            </a:prstGeom>
          </p:spPr>
        </p:pic>
        <p:pic>
          <p:nvPicPr>
            <p:cNvPr id="160" name="Picture 159" descr="OhioRiver_Line.png"/>
            <p:cNvPicPr>
              <a:picLocks noChangeAspect="1"/>
            </p:cNvPicPr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861654" y="2850491"/>
              <a:ext cx="1024043" cy="640027"/>
            </a:xfrm>
            <a:prstGeom prst="rect">
              <a:avLst/>
            </a:prstGeom>
          </p:spPr>
        </p:pic>
        <p:pic>
          <p:nvPicPr>
            <p:cNvPr id="161" name="Picture 160" descr="GreenRiver_Line.png"/>
            <p:cNvPicPr>
              <a:picLocks noChangeAspect="1"/>
            </p:cNvPicPr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086172" y="3307922"/>
              <a:ext cx="438876" cy="262106"/>
            </a:xfrm>
            <a:prstGeom prst="rect">
              <a:avLst/>
            </a:prstGeom>
          </p:spPr>
        </p:pic>
        <p:pic>
          <p:nvPicPr>
            <p:cNvPr id="162" name="Picture 161" descr="CumberlandBasinRiver_Line.png"/>
            <p:cNvPicPr>
              <a:picLocks noChangeAspect="1"/>
            </p:cNvPicPr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988506" y="3399688"/>
              <a:ext cx="804606" cy="371825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5682869" y="3849277"/>
              <a:ext cx="23929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FFFFFF"/>
                  </a:solidFill>
                </a:rPr>
                <a:t>Yazoo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FFFFFF"/>
                  </a:solidFill>
                </a:rPr>
                <a:t>River</a:t>
              </a:r>
              <a:endParaRPr lang="en-US" sz="600" dirty="0">
                <a:solidFill>
                  <a:srgbClr val="FFFFFF"/>
                </a:solidFill>
              </a:endParaRP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6221743" y="3336382"/>
              <a:ext cx="2433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FFFFFF"/>
                  </a:solidFill>
                </a:rPr>
                <a:t>Green River</a:t>
              </a:r>
              <a:endParaRPr lang="en-US" sz="600" dirty="0">
                <a:solidFill>
                  <a:srgbClr val="FFFFFF"/>
                </a:solidFill>
              </a:endParaRP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6128875" y="3555458"/>
              <a:ext cx="43384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FFFFFF"/>
                  </a:solidFill>
                </a:rPr>
                <a:t>Cumberland River</a:t>
              </a:r>
              <a:endParaRPr lang="en-US" sz="600" dirty="0">
                <a:solidFill>
                  <a:srgbClr val="FFFFFF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16730" y="1793901"/>
              <a:ext cx="36909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Willamette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River</a:t>
              </a:r>
              <a:endParaRPr lang="en-US" sz="600" dirty="0">
                <a:solidFill>
                  <a:srgbClr val="000000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00743" y="3517673"/>
              <a:ext cx="3066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FFFFFF"/>
                  </a:solidFill>
                </a:rPr>
                <a:t>Tulare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FFFFFF"/>
                  </a:solidFill>
                </a:rPr>
                <a:t>Lakebed</a:t>
              </a:r>
              <a:endParaRPr lang="en-US" sz="600" dirty="0">
                <a:solidFill>
                  <a:srgbClr val="FFFFFF"/>
                </a:solidFill>
              </a:endParaRPr>
            </a:p>
          </p:txBody>
        </p:sp>
        <p:pic>
          <p:nvPicPr>
            <p:cNvPr id="188" name="Picture 187" descr="CapeFearRiver_Line.png"/>
            <p:cNvPicPr>
              <a:picLocks noChangeAspect="1"/>
            </p:cNvPicPr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165391" y="3578634"/>
              <a:ext cx="329157" cy="432780"/>
            </a:xfrm>
            <a:prstGeom prst="rect">
              <a:avLst/>
            </a:prstGeom>
          </p:spPr>
        </p:pic>
        <p:pic>
          <p:nvPicPr>
            <p:cNvPr id="189" name="Picture 188" descr="YadkinRiver_Line.png"/>
            <p:cNvPicPr>
              <a:picLocks noChangeAspect="1"/>
            </p:cNvPicPr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941023" y="3518526"/>
              <a:ext cx="243820" cy="164578"/>
            </a:xfrm>
            <a:prstGeom prst="rect">
              <a:avLst/>
            </a:prstGeom>
          </p:spPr>
        </p:pic>
        <p:pic>
          <p:nvPicPr>
            <p:cNvPr id="190" name="Picture 189" descr="NeuseRiver_Line.png"/>
            <p:cNvPicPr>
              <a:picLocks noChangeAspect="1"/>
            </p:cNvPicPr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278685" y="3573246"/>
              <a:ext cx="268202" cy="225533"/>
            </a:xfrm>
            <a:prstGeom prst="rect">
              <a:avLst/>
            </a:prstGeom>
          </p:spPr>
        </p:pic>
        <p:pic>
          <p:nvPicPr>
            <p:cNvPr id="191" name="Picture 190" descr="JacksonJamesRiver_Line.png"/>
            <p:cNvPicPr>
              <a:picLocks noChangeAspect="1"/>
            </p:cNvPicPr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141114" y="3237683"/>
              <a:ext cx="359634" cy="195056"/>
            </a:xfrm>
            <a:prstGeom prst="rect">
              <a:avLst/>
            </a:prstGeom>
          </p:spPr>
        </p:pic>
        <p:pic>
          <p:nvPicPr>
            <p:cNvPr id="192" name="Picture 191" descr="KanawhaRiver_line.png"/>
            <p:cNvPicPr>
              <a:picLocks noChangeAspect="1"/>
            </p:cNvPicPr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838171" y="3159780"/>
              <a:ext cx="396207" cy="280393"/>
            </a:xfrm>
            <a:prstGeom prst="rect">
              <a:avLst/>
            </a:prstGeom>
          </p:spPr>
        </p:pic>
        <p:cxnSp>
          <p:nvCxnSpPr>
            <p:cNvPr id="193" name="Straight Arrow Connector 192"/>
            <p:cNvCxnSpPr/>
            <p:nvPr/>
          </p:nvCxnSpPr>
          <p:spPr>
            <a:xfrm flipH="1" flipV="1">
              <a:off x="7553940" y="3774636"/>
              <a:ext cx="327068" cy="49885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TextBox 194"/>
            <p:cNvSpPr txBox="1"/>
            <p:nvPr/>
          </p:nvSpPr>
          <p:spPr>
            <a:xfrm>
              <a:off x="7837215" y="3955489"/>
              <a:ext cx="363807" cy="230832"/>
            </a:xfrm>
            <a:prstGeom prst="rect">
              <a:avLst/>
            </a:prstGeom>
            <a:noFill/>
          </p:spPr>
          <p:txBody>
            <a:bodyPr wrap="square" lIns="0" tIns="0" r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Cape Fear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River</a:t>
              </a:r>
              <a:endParaRPr lang="en-US" sz="600" dirty="0">
                <a:solidFill>
                  <a:srgbClr val="000000"/>
                </a:solidFill>
              </a:endParaRPr>
            </a:p>
          </p:txBody>
        </p:sp>
        <p:cxnSp>
          <p:nvCxnSpPr>
            <p:cNvPr id="196" name="Straight Arrow Connector 195"/>
            <p:cNvCxnSpPr/>
            <p:nvPr/>
          </p:nvCxnSpPr>
          <p:spPr>
            <a:xfrm flipH="1" flipV="1">
              <a:off x="7492028" y="3969898"/>
              <a:ext cx="327068" cy="49885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7" name="TextBox 196"/>
            <p:cNvSpPr txBox="1"/>
            <p:nvPr/>
          </p:nvSpPr>
          <p:spPr>
            <a:xfrm>
              <a:off x="6768033" y="3498288"/>
              <a:ext cx="251889" cy="230832"/>
            </a:xfrm>
            <a:prstGeom prst="rect">
              <a:avLst/>
            </a:prstGeom>
            <a:noFill/>
          </p:spPr>
          <p:txBody>
            <a:bodyPr wrap="square" lIns="0" tIns="0" r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FFFFFF"/>
                  </a:solidFill>
                </a:rPr>
                <a:t>Yadkin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FFFFFF"/>
                  </a:solidFill>
                </a:rPr>
                <a:t>River</a:t>
              </a:r>
              <a:endParaRPr lang="en-US" sz="600" dirty="0">
                <a:solidFill>
                  <a:srgbClr val="FFFFFF"/>
                </a:solidFill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6877181" y="3194706"/>
              <a:ext cx="33800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FFFFFF"/>
                  </a:solidFill>
                </a:rPr>
                <a:t>Kanawha River</a:t>
              </a:r>
              <a:endParaRPr lang="en-US" sz="600" dirty="0">
                <a:solidFill>
                  <a:srgbClr val="FFFFFF"/>
                </a:solidFill>
              </a:endParaRPr>
            </a:p>
          </p:txBody>
        </p:sp>
        <p:pic>
          <p:nvPicPr>
            <p:cNvPr id="201" name="Picture 200" descr="SciotoRiver_Line.png"/>
            <p:cNvPicPr>
              <a:picLocks noChangeAspect="1"/>
            </p:cNvPicPr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620106" y="2838372"/>
              <a:ext cx="231629" cy="359634"/>
            </a:xfrm>
            <a:prstGeom prst="rect">
              <a:avLst/>
            </a:prstGeom>
          </p:spPr>
        </p:pic>
        <p:pic>
          <p:nvPicPr>
            <p:cNvPr id="202" name="Picture 201" descr="MuskingumRiver_Line.png"/>
            <p:cNvPicPr>
              <a:picLocks noChangeAspect="1"/>
            </p:cNvPicPr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6787938" y="2779837"/>
              <a:ext cx="268202" cy="298679"/>
            </a:xfrm>
            <a:prstGeom prst="rect">
              <a:avLst/>
            </a:prstGeom>
          </p:spPr>
        </p:pic>
        <p:pic>
          <p:nvPicPr>
            <p:cNvPr id="203" name="Picture 202" descr="BeaverRiver_Line.png"/>
            <p:cNvPicPr>
              <a:picLocks noChangeAspect="1"/>
            </p:cNvPicPr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6998718" y="2681575"/>
              <a:ext cx="225533" cy="365730"/>
            </a:xfrm>
            <a:prstGeom prst="rect">
              <a:avLst/>
            </a:prstGeom>
          </p:spPr>
        </p:pic>
        <p:pic>
          <p:nvPicPr>
            <p:cNvPr id="204" name="Picture 203" descr="AlleghenyRiver_Line.png"/>
            <p:cNvPicPr>
              <a:picLocks noChangeAspect="1"/>
            </p:cNvPicPr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128924" y="2548949"/>
              <a:ext cx="353539" cy="420589"/>
            </a:xfrm>
            <a:prstGeom prst="rect">
              <a:avLst/>
            </a:prstGeom>
          </p:spPr>
        </p:pic>
        <p:pic>
          <p:nvPicPr>
            <p:cNvPr id="205" name="Picture 204" descr="MonongahelaRiver_Line.png"/>
            <p:cNvPicPr>
              <a:picLocks noChangeAspect="1"/>
            </p:cNvPicPr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7091724" y="2817037"/>
              <a:ext cx="249915" cy="402303"/>
            </a:xfrm>
            <a:prstGeom prst="rect">
              <a:avLst/>
            </a:prstGeom>
          </p:spPr>
        </p:pic>
        <p:pic>
          <p:nvPicPr>
            <p:cNvPr id="206" name="Picture 205" descr="HousatonicRiver_Line.png"/>
            <p:cNvPicPr>
              <a:picLocks noChangeAspect="1"/>
            </p:cNvPicPr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8085746" y="2545355"/>
              <a:ext cx="109719" cy="231629"/>
            </a:xfrm>
            <a:prstGeom prst="rect">
              <a:avLst/>
            </a:prstGeom>
          </p:spPr>
        </p:pic>
        <p:sp>
          <p:nvSpPr>
            <p:cNvPr id="77" name="TextBox 76"/>
            <p:cNvSpPr txBox="1"/>
            <p:nvPr/>
          </p:nvSpPr>
          <p:spPr>
            <a:xfrm>
              <a:off x="6577174" y="2894312"/>
              <a:ext cx="22129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FFFFFF"/>
                  </a:solidFill>
                </a:rPr>
                <a:t>Scioto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FFFFFF"/>
                  </a:solidFill>
                </a:rPr>
                <a:t>River</a:t>
              </a:r>
              <a:endParaRPr lang="en-US" sz="600" dirty="0">
                <a:solidFill>
                  <a:srgbClr val="FFFFFF"/>
                </a:solidFill>
              </a:endParaRPr>
            </a:p>
          </p:txBody>
        </p:sp>
        <p:pic>
          <p:nvPicPr>
            <p:cNvPr id="208" name="Picture 207" descr="WestBranchSusquehannaRiver_Line.png"/>
            <p:cNvPicPr>
              <a:picLocks noChangeAspect="1"/>
            </p:cNvPicPr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7333787" y="2647815"/>
              <a:ext cx="396207" cy="249915"/>
            </a:xfrm>
            <a:prstGeom prst="rect">
              <a:avLst/>
            </a:prstGeom>
          </p:spPr>
        </p:pic>
        <p:sp>
          <p:nvSpPr>
            <p:cNvPr id="211" name="TextBox 210"/>
            <p:cNvSpPr txBox="1"/>
            <p:nvPr/>
          </p:nvSpPr>
          <p:spPr>
            <a:xfrm>
              <a:off x="6750781" y="2285980"/>
              <a:ext cx="26914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Beaver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River</a:t>
              </a:r>
              <a:endParaRPr lang="en-US" sz="600" dirty="0">
                <a:solidFill>
                  <a:srgbClr val="000000"/>
                </a:solidFill>
              </a:endParaRPr>
            </a:p>
          </p:txBody>
        </p:sp>
        <p:cxnSp>
          <p:nvCxnSpPr>
            <p:cNvPr id="213" name="Straight Arrow Connector 212"/>
            <p:cNvCxnSpPr/>
            <p:nvPr/>
          </p:nvCxnSpPr>
          <p:spPr>
            <a:xfrm>
              <a:off x="6938960" y="2384629"/>
              <a:ext cx="136765" cy="325460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6" name="TextBox 215"/>
            <p:cNvSpPr txBox="1"/>
            <p:nvPr/>
          </p:nvSpPr>
          <p:spPr>
            <a:xfrm>
              <a:off x="7169881" y="2569349"/>
              <a:ext cx="36915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FFFFFF"/>
                  </a:solidFill>
                </a:rPr>
                <a:t>Allegheny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FFFFFF"/>
                  </a:solidFill>
                </a:rPr>
                <a:t>River</a:t>
              </a:r>
              <a:endParaRPr lang="en-US" sz="600" dirty="0">
                <a:solidFill>
                  <a:srgbClr val="FFFFFF"/>
                </a:solidFill>
              </a:endParaRPr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7567549" y="3012260"/>
              <a:ext cx="5096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Monongahela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River</a:t>
              </a:r>
              <a:endParaRPr lang="en-US" sz="600" dirty="0">
                <a:solidFill>
                  <a:srgbClr val="000000"/>
                </a:solidFill>
              </a:endParaRPr>
            </a:p>
          </p:txBody>
        </p:sp>
        <p:cxnSp>
          <p:nvCxnSpPr>
            <p:cNvPr id="218" name="Straight Arrow Connector 217"/>
            <p:cNvCxnSpPr>
              <a:stCxn id="217" idx="1"/>
            </p:cNvCxnSpPr>
            <p:nvPr/>
          </p:nvCxnSpPr>
          <p:spPr>
            <a:xfrm flipH="1" flipV="1">
              <a:off x="7282478" y="3048355"/>
              <a:ext cx="285071" cy="56238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Arrow Connector 219"/>
            <p:cNvCxnSpPr/>
            <p:nvPr/>
          </p:nvCxnSpPr>
          <p:spPr>
            <a:xfrm flipV="1">
              <a:off x="8108154" y="2719743"/>
              <a:ext cx="41100" cy="388786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3" name="TextBox 222"/>
            <p:cNvSpPr txBox="1"/>
            <p:nvPr/>
          </p:nvSpPr>
          <p:spPr>
            <a:xfrm>
              <a:off x="8034622" y="3117657"/>
              <a:ext cx="41881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Housatonic River</a:t>
              </a:r>
              <a:endParaRPr lang="en-US" sz="600" dirty="0">
                <a:solidFill>
                  <a:srgbClr val="000000"/>
                </a:solidFill>
              </a:endParaRPr>
            </a:p>
          </p:txBody>
        </p:sp>
        <p:pic>
          <p:nvPicPr>
            <p:cNvPr id="224" name="Picture 223" descr="ConnecticutRiver_Line.png"/>
            <p:cNvPicPr>
              <a:picLocks noChangeAspect="1"/>
            </p:cNvPicPr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8134538" y="2084791"/>
              <a:ext cx="329157" cy="664409"/>
            </a:xfrm>
            <a:prstGeom prst="rect">
              <a:avLst/>
            </a:prstGeom>
          </p:spPr>
        </p:pic>
        <p:pic>
          <p:nvPicPr>
            <p:cNvPr id="225" name="Picture 224" descr="MerrimackRiver_Line.png"/>
            <p:cNvPicPr>
              <a:picLocks noChangeAspect="1"/>
            </p:cNvPicPr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8285454" y="2251648"/>
              <a:ext cx="207247" cy="353539"/>
            </a:xfrm>
            <a:prstGeom prst="rect">
              <a:avLst/>
            </a:prstGeom>
          </p:spPr>
        </p:pic>
        <p:pic>
          <p:nvPicPr>
            <p:cNvPr id="226" name="Picture 225" descr="ThamesRiver_Line.png"/>
            <p:cNvPicPr>
              <a:picLocks noChangeAspect="1"/>
            </p:cNvPicPr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8238444" y="2574318"/>
              <a:ext cx="128005" cy="188960"/>
            </a:xfrm>
            <a:prstGeom prst="rect">
              <a:avLst/>
            </a:prstGeom>
          </p:spPr>
        </p:pic>
        <p:cxnSp>
          <p:nvCxnSpPr>
            <p:cNvPr id="227" name="Straight Arrow Connector 226"/>
            <p:cNvCxnSpPr/>
            <p:nvPr/>
          </p:nvCxnSpPr>
          <p:spPr>
            <a:xfrm>
              <a:off x="8172448" y="1953623"/>
              <a:ext cx="91338" cy="320421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/>
            <p:cNvCxnSpPr/>
            <p:nvPr/>
          </p:nvCxnSpPr>
          <p:spPr>
            <a:xfrm flipH="1" flipV="1">
              <a:off x="8458200" y="2372723"/>
              <a:ext cx="285748" cy="100012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Arrow Connector 233"/>
            <p:cNvCxnSpPr/>
            <p:nvPr/>
          </p:nvCxnSpPr>
          <p:spPr>
            <a:xfrm flipH="1" flipV="1">
              <a:off x="8374854" y="2682286"/>
              <a:ext cx="347663" cy="61912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7" name="TextBox 236"/>
            <p:cNvSpPr txBox="1"/>
            <p:nvPr/>
          </p:nvSpPr>
          <p:spPr>
            <a:xfrm>
              <a:off x="8746617" y="2672365"/>
              <a:ext cx="3140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Thames River</a:t>
              </a:r>
              <a:endParaRPr lang="en-US" sz="600" dirty="0">
                <a:solidFill>
                  <a:srgbClr val="000000"/>
                </a:solidFill>
              </a:endParaRPr>
            </a:p>
          </p:txBody>
        </p:sp>
        <p:sp>
          <p:nvSpPr>
            <p:cNvPr id="238" name="TextBox 237"/>
            <p:cNvSpPr txBox="1"/>
            <p:nvPr/>
          </p:nvSpPr>
          <p:spPr>
            <a:xfrm>
              <a:off x="8741856" y="2391376"/>
              <a:ext cx="4021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Merrimack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River</a:t>
              </a:r>
              <a:endParaRPr lang="en-US" sz="600" dirty="0">
                <a:solidFill>
                  <a:srgbClr val="000000"/>
                </a:solidFill>
              </a:endParaRPr>
            </a:p>
          </p:txBody>
        </p:sp>
        <p:sp>
          <p:nvSpPr>
            <p:cNvPr id="240" name="TextBox 239"/>
            <p:cNvSpPr txBox="1"/>
            <p:nvPr/>
          </p:nvSpPr>
          <p:spPr>
            <a:xfrm>
              <a:off x="7970329" y="1841308"/>
              <a:ext cx="41881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Connecticut River</a:t>
              </a:r>
              <a:endParaRPr lang="en-US" sz="600" dirty="0">
                <a:solidFill>
                  <a:srgbClr val="000000"/>
                </a:solidFill>
              </a:endParaRPr>
            </a:p>
          </p:txBody>
        </p:sp>
        <p:pic>
          <p:nvPicPr>
            <p:cNvPr id="241" name="Picture 240" descr="PecosRiverLine.png"/>
            <p:cNvPicPr>
              <a:picLocks noChangeAspect="1"/>
            </p:cNvPicPr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458007" y="3636462"/>
              <a:ext cx="731460" cy="1091094"/>
            </a:xfrm>
            <a:prstGeom prst="rect">
              <a:avLst/>
            </a:prstGeom>
          </p:spPr>
        </p:pic>
        <p:pic>
          <p:nvPicPr>
            <p:cNvPr id="242" name="Picture 241" descr="RioHondoRiver_Line.png"/>
            <p:cNvPicPr>
              <a:picLocks noChangeAspect="1"/>
            </p:cNvPicPr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511999" y="4036907"/>
              <a:ext cx="225533" cy="10362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3" name="TextBox 242"/>
            <p:cNvSpPr txBox="1"/>
            <p:nvPr/>
          </p:nvSpPr>
          <p:spPr>
            <a:xfrm>
              <a:off x="3652631" y="4226704"/>
              <a:ext cx="350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FFFFFF"/>
                  </a:solidFill>
                </a:rPr>
                <a:t>Pecos River</a:t>
              </a:r>
              <a:endParaRPr lang="en-US" sz="600" dirty="0">
                <a:solidFill>
                  <a:srgbClr val="FFFFFF"/>
                </a:solidFill>
              </a:endParaRPr>
            </a:p>
          </p:txBody>
        </p:sp>
        <p:sp>
          <p:nvSpPr>
            <p:cNvPr id="244" name="TextBox 243"/>
            <p:cNvSpPr txBox="1"/>
            <p:nvPr/>
          </p:nvSpPr>
          <p:spPr>
            <a:xfrm>
              <a:off x="3090657" y="4474356"/>
              <a:ext cx="38596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Rio Hondo River</a:t>
              </a:r>
              <a:endParaRPr lang="en-US" sz="600" dirty="0">
                <a:solidFill>
                  <a:srgbClr val="000000"/>
                </a:solidFill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4954037" y="3716040"/>
              <a:ext cx="544529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FFFFFF"/>
                  </a:solidFill>
                </a:rPr>
                <a:t>Arkansas River</a:t>
              </a:r>
              <a:endParaRPr lang="en-US" sz="600" dirty="0">
                <a:solidFill>
                  <a:srgbClr val="FFFFFF"/>
                </a:solidFill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4252289" y="3382885"/>
              <a:ext cx="544529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FFFFFF"/>
                  </a:solidFill>
                </a:rPr>
                <a:t>Arkansas River</a:t>
              </a:r>
              <a:endParaRPr lang="en-US" sz="600" dirty="0">
                <a:solidFill>
                  <a:srgbClr val="FFFFFF"/>
                </a:solidFill>
              </a:endParaRPr>
            </a:p>
          </p:txBody>
        </p:sp>
        <p:pic>
          <p:nvPicPr>
            <p:cNvPr id="147" name="Picture 146" descr="SacramentoRiver_Line.png"/>
            <p:cNvPicPr>
              <a:picLocks noChangeAspect="1"/>
            </p:cNvPicPr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064720" y="2568398"/>
              <a:ext cx="432780" cy="780224"/>
            </a:xfrm>
            <a:prstGeom prst="rect">
              <a:avLst/>
            </a:prstGeom>
          </p:spPr>
        </p:pic>
        <p:sp>
          <p:nvSpPr>
            <p:cNvPr id="148" name="TextBox 147"/>
            <p:cNvSpPr txBox="1"/>
            <p:nvPr/>
          </p:nvSpPr>
          <p:spPr>
            <a:xfrm>
              <a:off x="574437" y="2522308"/>
              <a:ext cx="44235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Sacramento River</a:t>
              </a:r>
              <a:endParaRPr lang="en-US" sz="600" dirty="0">
                <a:solidFill>
                  <a:srgbClr val="000000"/>
                </a:solidFill>
              </a:endParaRPr>
            </a:p>
          </p:txBody>
        </p:sp>
        <p:cxnSp>
          <p:nvCxnSpPr>
            <p:cNvPr id="155" name="Straight Arrow Connector 154"/>
            <p:cNvCxnSpPr/>
            <p:nvPr/>
          </p:nvCxnSpPr>
          <p:spPr>
            <a:xfrm>
              <a:off x="804860" y="2625135"/>
              <a:ext cx="306884" cy="195262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8" name="Picture 167" descr="UpperWabashRiver_Line.png"/>
            <p:cNvPicPr>
              <a:picLocks noChangeAspect="1"/>
            </p:cNvPicPr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6163927" y="2742301"/>
              <a:ext cx="402303" cy="213342"/>
            </a:xfrm>
            <a:prstGeom prst="rect">
              <a:avLst/>
            </a:prstGeom>
          </p:spPr>
        </p:pic>
        <p:pic>
          <p:nvPicPr>
            <p:cNvPr id="169" name="Picture 168" descr="LowerWabashRiver_Line.png"/>
            <p:cNvPicPr>
              <a:picLocks noChangeAspect="1"/>
            </p:cNvPicPr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6085728" y="2896804"/>
              <a:ext cx="420589" cy="390112"/>
            </a:xfrm>
            <a:prstGeom prst="rect">
              <a:avLst/>
            </a:prstGeom>
          </p:spPr>
        </p:pic>
        <p:sp>
          <p:nvSpPr>
            <p:cNvPr id="165" name="TextBox 164"/>
            <p:cNvSpPr txBox="1"/>
            <p:nvPr/>
          </p:nvSpPr>
          <p:spPr>
            <a:xfrm>
              <a:off x="5981238" y="3007770"/>
              <a:ext cx="21715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FFFFFF"/>
                  </a:solidFill>
                </a:rPr>
                <a:t>Ohio River</a:t>
              </a:r>
              <a:endParaRPr lang="en-US" sz="600" dirty="0">
                <a:solidFill>
                  <a:srgbClr val="FFFFFF"/>
                </a:solidFill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5790737" y="2581525"/>
              <a:ext cx="376697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Lower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Wabash River</a:t>
              </a:r>
              <a:endParaRPr lang="en-US" sz="600" dirty="0">
                <a:solidFill>
                  <a:srgbClr val="000000"/>
                </a:solidFill>
              </a:endParaRPr>
            </a:p>
          </p:txBody>
        </p:sp>
        <p:cxnSp>
          <p:nvCxnSpPr>
            <p:cNvPr id="171" name="Straight Arrow Connector 170"/>
            <p:cNvCxnSpPr/>
            <p:nvPr/>
          </p:nvCxnSpPr>
          <p:spPr>
            <a:xfrm>
              <a:off x="6026942" y="2789441"/>
              <a:ext cx="203023" cy="242246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TextBox 174"/>
            <p:cNvSpPr txBox="1"/>
            <p:nvPr/>
          </p:nvSpPr>
          <p:spPr>
            <a:xfrm>
              <a:off x="6019336" y="2233862"/>
              <a:ext cx="376697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Upper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Wabash River</a:t>
              </a:r>
              <a:endParaRPr lang="en-US" sz="600" dirty="0">
                <a:solidFill>
                  <a:srgbClr val="000000"/>
                </a:solidFill>
              </a:endParaRPr>
            </a:p>
          </p:txBody>
        </p:sp>
        <p:cxnSp>
          <p:nvCxnSpPr>
            <p:cNvPr id="176" name="Straight Arrow Connector 175"/>
            <p:cNvCxnSpPr>
              <a:stCxn id="175" idx="2"/>
            </p:cNvCxnSpPr>
            <p:nvPr/>
          </p:nvCxnSpPr>
          <p:spPr>
            <a:xfrm>
              <a:off x="6207685" y="2510861"/>
              <a:ext cx="131817" cy="282701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0" name="Picture 179" descr="DesMoinesRiver_Line.png"/>
            <p:cNvPicPr>
              <a:picLocks noChangeAspect="1"/>
            </p:cNvPicPr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4912743" y="2260368"/>
              <a:ext cx="670505" cy="664409"/>
            </a:xfrm>
            <a:prstGeom prst="rect">
              <a:avLst/>
            </a:prstGeom>
          </p:spPr>
        </p:pic>
        <p:pic>
          <p:nvPicPr>
            <p:cNvPr id="182" name="Picture 181" descr="RioGrandeRiver_line.png"/>
            <p:cNvPicPr>
              <a:picLocks noChangeAspect="1"/>
            </p:cNvPicPr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3102872" y="3229683"/>
              <a:ext cx="1048425" cy="1584829"/>
            </a:xfrm>
            <a:prstGeom prst="rect">
              <a:avLst/>
            </a:prstGeom>
          </p:spPr>
        </p:pic>
        <p:sp>
          <p:nvSpPr>
            <p:cNvPr id="183" name="TextBox 182"/>
            <p:cNvSpPr txBox="1"/>
            <p:nvPr/>
          </p:nvSpPr>
          <p:spPr>
            <a:xfrm>
              <a:off x="3240476" y="3747730"/>
              <a:ext cx="276852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Rio Grande River</a:t>
              </a:r>
              <a:endParaRPr lang="en-US" sz="600" dirty="0">
                <a:solidFill>
                  <a:srgbClr val="000000"/>
                </a:solidFill>
              </a:endParaRPr>
            </a:p>
          </p:txBody>
        </p:sp>
        <p:cxnSp>
          <p:nvCxnSpPr>
            <p:cNvPr id="245" name="Straight Arrow Connector 244"/>
            <p:cNvCxnSpPr/>
            <p:nvPr/>
          </p:nvCxnSpPr>
          <p:spPr>
            <a:xfrm flipV="1">
              <a:off x="3295648" y="4091986"/>
              <a:ext cx="269081" cy="385762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6" name="Picture 185" descr="UpperSusquehannaRiver_Line.png"/>
            <p:cNvPicPr>
              <a:picLocks noChangeAspect="1"/>
            </p:cNvPicPr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7609530" y="2475163"/>
              <a:ext cx="347443" cy="371825"/>
            </a:xfrm>
            <a:prstGeom prst="rect">
              <a:avLst/>
            </a:prstGeom>
          </p:spPr>
        </p:pic>
        <p:sp>
          <p:nvSpPr>
            <p:cNvPr id="187" name="TextBox 186"/>
            <p:cNvSpPr txBox="1"/>
            <p:nvPr/>
          </p:nvSpPr>
          <p:spPr>
            <a:xfrm>
              <a:off x="8320362" y="2831023"/>
              <a:ext cx="502166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Upper Susquehanna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River</a:t>
              </a:r>
              <a:endParaRPr lang="en-US" sz="600" dirty="0">
                <a:solidFill>
                  <a:srgbClr val="000000"/>
                </a:solidFill>
              </a:endParaRPr>
            </a:p>
          </p:txBody>
        </p:sp>
        <p:cxnSp>
          <p:nvCxnSpPr>
            <p:cNvPr id="198" name="Straight Arrow Connector 197"/>
            <p:cNvCxnSpPr/>
            <p:nvPr/>
          </p:nvCxnSpPr>
          <p:spPr>
            <a:xfrm flipH="1" flipV="1">
              <a:off x="7834311" y="2722767"/>
              <a:ext cx="452437" cy="238124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7" name="Picture 206" descr="BillWilliams_Line.png"/>
            <p:cNvPicPr>
              <a:picLocks noChangeAspect="1"/>
            </p:cNvPicPr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2329552" y="3723250"/>
              <a:ext cx="256011" cy="262106"/>
            </a:xfrm>
            <a:prstGeom prst="rect">
              <a:avLst/>
            </a:prstGeom>
          </p:spPr>
        </p:pic>
        <p:sp>
          <p:nvSpPr>
            <p:cNvPr id="209" name="TextBox 208"/>
            <p:cNvSpPr txBox="1"/>
            <p:nvPr/>
          </p:nvSpPr>
          <p:spPr>
            <a:xfrm>
              <a:off x="2377165" y="3870773"/>
              <a:ext cx="313645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Bill Williams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River</a:t>
              </a:r>
              <a:endParaRPr lang="en-US" sz="600" dirty="0">
                <a:solidFill>
                  <a:srgbClr val="000000"/>
                </a:solidFill>
              </a:endParaRPr>
            </a:p>
          </p:txBody>
        </p:sp>
        <p:pic>
          <p:nvPicPr>
            <p:cNvPr id="210" name="Picture 209" descr="IowaRiver.png"/>
            <p:cNvPicPr>
              <a:picLocks noChangeAspect="1"/>
            </p:cNvPicPr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5219604" y="2308987"/>
              <a:ext cx="463258" cy="505926"/>
            </a:xfrm>
            <a:prstGeom prst="rect">
              <a:avLst/>
            </a:prstGeom>
          </p:spPr>
        </p:pic>
        <p:sp>
          <p:nvSpPr>
            <p:cNvPr id="181" name="TextBox 180"/>
            <p:cNvSpPr txBox="1"/>
            <p:nvPr/>
          </p:nvSpPr>
          <p:spPr>
            <a:xfrm>
              <a:off x="4989476" y="2406255"/>
              <a:ext cx="276852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Des Moines River</a:t>
              </a:r>
              <a:endParaRPr lang="en-US" sz="600" dirty="0">
                <a:solidFill>
                  <a:srgbClr val="000000"/>
                </a:solidFill>
              </a:endParaRPr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5275226" y="2449117"/>
              <a:ext cx="20402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Iowa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River</a:t>
              </a:r>
              <a:endParaRPr lang="en-US" sz="600" dirty="0">
                <a:solidFill>
                  <a:srgbClr val="000000"/>
                </a:solidFill>
              </a:endParaRPr>
            </a:p>
          </p:txBody>
        </p:sp>
        <p:pic>
          <p:nvPicPr>
            <p:cNvPr id="215" name="Picture 214" descr="LittlePlatteRiver_Line.png"/>
            <p:cNvPicPr>
              <a:picLocks noChangeAspect="1"/>
            </p:cNvPicPr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5085381" y="3002500"/>
              <a:ext cx="79241" cy="109719"/>
            </a:xfrm>
            <a:prstGeom prst="rect">
              <a:avLst/>
            </a:prstGeom>
          </p:spPr>
        </p:pic>
        <p:sp>
          <p:nvSpPr>
            <p:cNvPr id="219" name="TextBox 218"/>
            <p:cNvSpPr txBox="1"/>
            <p:nvPr/>
          </p:nvSpPr>
          <p:spPr>
            <a:xfrm>
              <a:off x="4922821" y="2878447"/>
              <a:ext cx="24925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FFFFFF"/>
                  </a:solidFill>
                </a:rPr>
                <a:t>Little Platte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FFFFFF"/>
                  </a:solidFill>
                </a:rPr>
                <a:t>River</a:t>
              </a:r>
              <a:endParaRPr lang="en-US" sz="600" dirty="0">
                <a:solidFill>
                  <a:srgbClr val="FFFFFF"/>
                </a:solidFill>
              </a:endParaRPr>
            </a:p>
          </p:txBody>
        </p:sp>
        <p:pic>
          <p:nvPicPr>
            <p:cNvPr id="221" name="Picture 220" descr="GenesseeRiver_Line.png"/>
            <p:cNvPicPr>
              <a:picLocks noChangeAspect="1"/>
            </p:cNvPicPr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7414719" y="2425918"/>
              <a:ext cx="146292" cy="243820"/>
            </a:xfrm>
            <a:prstGeom prst="rect">
              <a:avLst/>
            </a:prstGeom>
          </p:spPr>
        </p:pic>
        <p:sp>
          <p:nvSpPr>
            <p:cNvPr id="222" name="TextBox 221"/>
            <p:cNvSpPr txBox="1"/>
            <p:nvPr/>
          </p:nvSpPr>
          <p:spPr>
            <a:xfrm>
              <a:off x="7122255" y="2169299"/>
              <a:ext cx="37391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err="1" smtClean="0">
                  <a:solidFill>
                    <a:srgbClr val="000000"/>
                  </a:solidFill>
                </a:rPr>
                <a:t>Genessee</a:t>
              </a:r>
              <a:endParaRPr lang="en-US" sz="600" dirty="0" smtClean="0">
                <a:solidFill>
                  <a:srgbClr val="000000"/>
                </a:solidFill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River</a:t>
              </a:r>
              <a:endParaRPr lang="en-US" sz="600" dirty="0">
                <a:solidFill>
                  <a:srgbClr val="000000"/>
                </a:solidFill>
              </a:endParaRPr>
            </a:p>
          </p:txBody>
        </p:sp>
        <p:cxnSp>
          <p:nvCxnSpPr>
            <p:cNvPr id="228" name="Straight Arrow Connector 227"/>
            <p:cNvCxnSpPr/>
            <p:nvPr/>
          </p:nvCxnSpPr>
          <p:spPr>
            <a:xfrm>
              <a:off x="7203279" y="2360816"/>
              <a:ext cx="232015" cy="142104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1" name="Picture 230" descr="RoanokeRiver_Line.png"/>
            <p:cNvPicPr>
              <a:picLocks noChangeAspect="1"/>
            </p:cNvPicPr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7130075" y="3388029"/>
              <a:ext cx="493735" cy="323061"/>
            </a:xfrm>
            <a:prstGeom prst="rect">
              <a:avLst/>
            </a:prstGeom>
          </p:spPr>
        </p:pic>
        <p:sp>
          <p:nvSpPr>
            <p:cNvPr id="232" name="TextBox 231"/>
            <p:cNvSpPr txBox="1"/>
            <p:nvPr/>
          </p:nvSpPr>
          <p:spPr>
            <a:xfrm>
              <a:off x="7875079" y="3577239"/>
              <a:ext cx="561688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Roanoke River</a:t>
              </a:r>
              <a:endParaRPr lang="en-US" sz="600" dirty="0">
                <a:solidFill>
                  <a:srgbClr val="000000"/>
                </a:solidFill>
              </a:endParaRPr>
            </a:p>
          </p:txBody>
        </p:sp>
        <p:cxnSp>
          <p:nvCxnSpPr>
            <p:cNvPr id="233" name="Straight Arrow Connector 232"/>
            <p:cNvCxnSpPr/>
            <p:nvPr/>
          </p:nvCxnSpPr>
          <p:spPr>
            <a:xfrm flipH="1" flipV="1">
              <a:off x="7527747" y="3562705"/>
              <a:ext cx="327068" cy="49885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5" name="Picture 234" descr="RedRiverTX_Line.png"/>
            <p:cNvPicPr>
              <a:picLocks noChangeAspect="1"/>
            </p:cNvPicPr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811877" y="3694578"/>
              <a:ext cx="1383678" cy="390112"/>
            </a:xfrm>
            <a:prstGeom prst="rect">
              <a:avLst/>
            </a:prstGeom>
          </p:spPr>
        </p:pic>
        <p:sp>
          <p:nvSpPr>
            <p:cNvPr id="136" name="TextBox 135"/>
            <p:cNvSpPr txBox="1"/>
            <p:nvPr/>
          </p:nvSpPr>
          <p:spPr>
            <a:xfrm>
              <a:off x="5277626" y="4809641"/>
              <a:ext cx="20400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Little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River</a:t>
              </a:r>
              <a:endParaRPr lang="en-US" sz="600" dirty="0">
                <a:solidFill>
                  <a:srgbClr val="000000"/>
                </a:solidFill>
              </a:endParaRPr>
            </a:p>
          </p:txBody>
        </p:sp>
        <p:cxnSp>
          <p:nvCxnSpPr>
            <p:cNvPr id="236" name="Straight Arrow Connector 235"/>
            <p:cNvCxnSpPr>
              <a:stCxn id="136" idx="0"/>
            </p:cNvCxnSpPr>
            <p:nvPr/>
          </p:nvCxnSpPr>
          <p:spPr>
            <a:xfrm flipH="1" flipV="1">
              <a:off x="4988717" y="3937204"/>
              <a:ext cx="390914" cy="872437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TextBox 145"/>
            <p:cNvSpPr txBox="1"/>
            <p:nvPr/>
          </p:nvSpPr>
          <p:spPr>
            <a:xfrm>
              <a:off x="5030848" y="4256550"/>
              <a:ext cx="26743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FFFFFF"/>
                  </a:solidFill>
                </a:rPr>
                <a:t>Neches River</a:t>
              </a:r>
              <a:endParaRPr lang="en-US" sz="600" dirty="0">
                <a:solidFill>
                  <a:srgbClr val="FFFFFF"/>
                </a:solidFill>
              </a:endParaRPr>
            </a:p>
          </p:txBody>
        </p:sp>
        <p:sp>
          <p:nvSpPr>
            <p:cNvPr id="246" name="TextBox 245"/>
            <p:cNvSpPr txBox="1"/>
            <p:nvPr/>
          </p:nvSpPr>
          <p:spPr>
            <a:xfrm>
              <a:off x="4211825" y="3782261"/>
              <a:ext cx="2268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Red River</a:t>
              </a:r>
              <a:endParaRPr lang="en-US" sz="600" dirty="0">
                <a:solidFill>
                  <a:srgbClr val="000000"/>
                </a:solidFill>
              </a:endParaRPr>
            </a:p>
          </p:txBody>
        </p:sp>
        <p:grpSp>
          <p:nvGrpSpPr>
            <p:cNvPr id="3" name="Group 256"/>
            <p:cNvGrpSpPr/>
            <p:nvPr/>
          </p:nvGrpSpPr>
          <p:grpSpPr>
            <a:xfrm>
              <a:off x="478431" y="4833831"/>
              <a:ext cx="2678465" cy="1304700"/>
              <a:chOff x="485520" y="4968510"/>
              <a:chExt cx="2678465" cy="1304700"/>
            </a:xfrm>
          </p:grpSpPr>
          <p:sp>
            <p:nvSpPr>
              <p:cNvPr id="247" name="TextBox 246"/>
              <p:cNvSpPr txBox="1"/>
              <p:nvPr/>
            </p:nvSpPr>
            <p:spPr>
              <a:xfrm>
                <a:off x="501704" y="4968512"/>
                <a:ext cx="266228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 smtClean="0">
                    <a:solidFill>
                      <a:srgbClr val="000000"/>
                    </a:solidFill>
                  </a:rPr>
                  <a:t>Legend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48" name="Rectangle 247"/>
              <p:cNvSpPr/>
              <p:nvPr/>
            </p:nvSpPr>
            <p:spPr>
              <a:xfrm>
                <a:off x="485520" y="4968510"/>
                <a:ext cx="2670373" cy="13047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49" name="Rectangle 248"/>
              <p:cNvSpPr/>
              <p:nvPr/>
            </p:nvSpPr>
            <p:spPr>
              <a:xfrm>
                <a:off x="606902" y="5324560"/>
                <a:ext cx="315589" cy="186117"/>
              </a:xfrm>
              <a:prstGeom prst="rect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50" name="Rectangle 249"/>
              <p:cNvSpPr/>
              <p:nvPr/>
            </p:nvSpPr>
            <p:spPr>
              <a:xfrm>
                <a:off x="605553" y="5574065"/>
                <a:ext cx="315589" cy="186117"/>
              </a:xfrm>
              <a:prstGeom prst="rect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51" name="TextBox 250"/>
              <p:cNvSpPr txBox="1"/>
              <p:nvPr/>
            </p:nvSpPr>
            <p:spPr>
              <a:xfrm>
                <a:off x="865847" y="5316468"/>
                <a:ext cx="223340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00" dirty="0" smtClean="0">
                    <a:solidFill>
                      <a:srgbClr val="000000"/>
                    </a:solidFill>
                  </a:rPr>
                  <a:t>Watersheds Completed (17 basins)</a:t>
                </a:r>
                <a:endParaRPr lang="en-US" sz="1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2" name="TextBox 251"/>
              <p:cNvSpPr txBox="1"/>
              <p:nvPr/>
            </p:nvSpPr>
            <p:spPr>
              <a:xfrm>
                <a:off x="872590" y="5549788"/>
                <a:ext cx="223340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00" dirty="0" smtClean="0">
                    <a:solidFill>
                      <a:srgbClr val="000000"/>
                    </a:solidFill>
                  </a:rPr>
                  <a:t>Watersheds In Progress (33 basins)</a:t>
                </a:r>
                <a:endParaRPr lang="en-US" sz="1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3" name="TextBox 252"/>
              <p:cNvSpPr txBox="1"/>
              <p:nvPr/>
            </p:nvSpPr>
            <p:spPr>
              <a:xfrm>
                <a:off x="2029405" y="6090063"/>
                <a:ext cx="1087031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 dirty="0" smtClean="0">
                    <a:solidFill>
                      <a:srgbClr val="000000"/>
                    </a:solidFill>
                  </a:rPr>
                  <a:t>Updated 22 Sep 2014</a:t>
                </a:r>
                <a:endParaRPr lang="en-US" sz="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5" name="Rectangle 254"/>
              <p:cNvSpPr/>
              <p:nvPr/>
            </p:nvSpPr>
            <p:spPr>
              <a:xfrm>
                <a:off x="594921" y="5839879"/>
                <a:ext cx="315589" cy="186117"/>
              </a:xfrm>
              <a:prstGeom prst="rect">
                <a:avLst/>
              </a:prstGeom>
              <a:solidFill>
                <a:srgbClr val="FFC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56" name="TextBox 255"/>
              <p:cNvSpPr txBox="1"/>
              <p:nvPr/>
            </p:nvSpPr>
            <p:spPr>
              <a:xfrm>
                <a:off x="876134" y="5801426"/>
                <a:ext cx="223340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00" dirty="0" smtClean="0">
                    <a:solidFill>
                      <a:srgbClr val="000000"/>
                    </a:solidFill>
                  </a:rPr>
                  <a:t>FY15 Watersheds (13 basins)</a:t>
                </a:r>
                <a:endParaRPr lang="en-US" sz="10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59" name="TextBox 258"/>
            <p:cNvSpPr txBox="1"/>
            <p:nvPr/>
          </p:nvSpPr>
          <p:spPr>
            <a:xfrm>
              <a:off x="1456229" y="720224"/>
              <a:ext cx="37007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Chena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000000"/>
                  </a:solidFill>
                </a:rPr>
                <a:t>River</a:t>
              </a:r>
              <a:endParaRPr lang="en-US" sz="600" dirty="0">
                <a:solidFill>
                  <a:srgbClr val="000000"/>
                </a:solidFill>
              </a:endParaRPr>
            </a:p>
          </p:txBody>
        </p:sp>
        <p:pic>
          <p:nvPicPr>
            <p:cNvPr id="167" name="Picture 2"/>
            <p:cNvPicPr>
              <a:picLocks noChangeAspect="1" noChangeArrowheads="1"/>
            </p:cNvPicPr>
            <p:nvPr/>
          </p:nvPicPr>
          <p:blipFill>
            <a:blip r:embed="rId62" cstate="print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</a:blip>
            <a:srcRect l="20214" t="10921" r="17220" b="27409"/>
            <a:stretch>
              <a:fillRect/>
            </a:stretch>
          </p:blipFill>
          <p:spPr bwMode="auto">
            <a:xfrm>
              <a:off x="235667" y="99238"/>
              <a:ext cx="1831864" cy="1226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" name="Freeform 173"/>
            <p:cNvSpPr/>
            <p:nvPr/>
          </p:nvSpPr>
          <p:spPr>
            <a:xfrm>
              <a:off x="1472886" y="661214"/>
              <a:ext cx="219075" cy="57150"/>
            </a:xfrm>
            <a:custGeom>
              <a:avLst/>
              <a:gdLst>
                <a:gd name="connsiteX0" fmla="*/ 0 w 219075"/>
                <a:gd name="connsiteY0" fmla="*/ 40481 h 54769"/>
                <a:gd name="connsiteX1" fmla="*/ 52387 w 219075"/>
                <a:gd name="connsiteY1" fmla="*/ 50006 h 54769"/>
                <a:gd name="connsiteX2" fmla="*/ 66675 w 219075"/>
                <a:gd name="connsiteY2" fmla="*/ 47625 h 54769"/>
                <a:gd name="connsiteX3" fmla="*/ 80962 w 219075"/>
                <a:gd name="connsiteY3" fmla="*/ 40481 h 54769"/>
                <a:gd name="connsiteX4" fmla="*/ 97631 w 219075"/>
                <a:gd name="connsiteY4" fmla="*/ 54769 h 54769"/>
                <a:gd name="connsiteX5" fmla="*/ 119062 w 219075"/>
                <a:gd name="connsiteY5" fmla="*/ 52388 h 54769"/>
                <a:gd name="connsiteX6" fmla="*/ 135731 w 219075"/>
                <a:gd name="connsiteY6" fmla="*/ 42863 h 54769"/>
                <a:gd name="connsiteX7" fmla="*/ 152400 w 219075"/>
                <a:gd name="connsiteY7" fmla="*/ 33338 h 54769"/>
                <a:gd name="connsiteX8" fmla="*/ 169069 w 219075"/>
                <a:gd name="connsiteY8" fmla="*/ 26194 h 54769"/>
                <a:gd name="connsiteX9" fmla="*/ 200025 w 219075"/>
                <a:gd name="connsiteY9" fmla="*/ 23813 h 54769"/>
                <a:gd name="connsiteX10" fmla="*/ 219075 w 219075"/>
                <a:gd name="connsiteY10" fmla="*/ 14288 h 54769"/>
                <a:gd name="connsiteX11" fmla="*/ 204787 w 219075"/>
                <a:gd name="connsiteY11" fmla="*/ 7144 h 54769"/>
                <a:gd name="connsiteX12" fmla="*/ 173831 w 219075"/>
                <a:gd name="connsiteY12" fmla="*/ 14288 h 54769"/>
                <a:gd name="connsiteX13" fmla="*/ 152400 w 219075"/>
                <a:gd name="connsiteY13" fmla="*/ 7144 h 54769"/>
                <a:gd name="connsiteX14" fmla="*/ 133350 w 219075"/>
                <a:gd name="connsiteY14" fmla="*/ 0 h 54769"/>
                <a:gd name="connsiteX15" fmla="*/ 102394 w 219075"/>
                <a:gd name="connsiteY15" fmla="*/ 2381 h 54769"/>
                <a:gd name="connsiteX16" fmla="*/ 83344 w 219075"/>
                <a:gd name="connsiteY16" fmla="*/ 11906 h 54769"/>
                <a:gd name="connsiteX17" fmla="*/ 66675 w 219075"/>
                <a:gd name="connsiteY17" fmla="*/ 19050 h 54769"/>
                <a:gd name="connsiteX18" fmla="*/ 0 w 219075"/>
                <a:gd name="connsiteY18" fmla="*/ 40481 h 54769"/>
                <a:gd name="connsiteX0" fmla="*/ 0 w 219075"/>
                <a:gd name="connsiteY0" fmla="*/ 40481 h 54769"/>
                <a:gd name="connsiteX1" fmla="*/ 52387 w 219075"/>
                <a:gd name="connsiteY1" fmla="*/ 50006 h 54769"/>
                <a:gd name="connsiteX2" fmla="*/ 66675 w 219075"/>
                <a:gd name="connsiteY2" fmla="*/ 47625 h 54769"/>
                <a:gd name="connsiteX3" fmla="*/ 80962 w 219075"/>
                <a:gd name="connsiteY3" fmla="*/ 40481 h 54769"/>
                <a:gd name="connsiteX4" fmla="*/ 97631 w 219075"/>
                <a:gd name="connsiteY4" fmla="*/ 54769 h 54769"/>
                <a:gd name="connsiteX5" fmla="*/ 119062 w 219075"/>
                <a:gd name="connsiteY5" fmla="*/ 52388 h 54769"/>
                <a:gd name="connsiteX6" fmla="*/ 135731 w 219075"/>
                <a:gd name="connsiteY6" fmla="*/ 42863 h 54769"/>
                <a:gd name="connsiteX7" fmla="*/ 152400 w 219075"/>
                <a:gd name="connsiteY7" fmla="*/ 40481 h 54769"/>
                <a:gd name="connsiteX8" fmla="*/ 169069 w 219075"/>
                <a:gd name="connsiteY8" fmla="*/ 26194 h 54769"/>
                <a:gd name="connsiteX9" fmla="*/ 200025 w 219075"/>
                <a:gd name="connsiteY9" fmla="*/ 23813 h 54769"/>
                <a:gd name="connsiteX10" fmla="*/ 219075 w 219075"/>
                <a:gd name="connsiteY10" fmla="*/ 14288 h 54769"/>
                <a:gd name="connsiteX11" fmla="*/ 204787 w 219075"/>
                <a:gd name="connsiteY11" fmla="*/ 7144 h 54769"/>
                <a:gd name="connsiteX12" fmla="*/ 173831 w 219075"/>
                <a:gd name="connsiteY12" fmla="*/ 14288 h 54769"/>
                <a:gd name="connsiteX13" fmla="*/ 152400 w 219075"/>
                <a:gd name="connsiteY13" fmla="*/ 7144 h 54769"/>
                <a:gd name="connsiteX14" fmla="*/ 133350 w 219075"/>
                <a:gd name="connsiteY14" fmla="*/ 0 h 54769"/>
                <a:gd name="connsiteX15" fmla="*/ 102394 w 219075"/>
                <a:gd name="connsiteY15" fmla="*/ 2381 h 54769"/>
                <a:gd name="connsiteX16" fmla="*/ 83344 w 219075"/>
                <a:gd name="connsiteY16" fmla="*/ 11906 h 54769"/>
                <a:gd name="connsiteX17" fmla="*/ 66675 w 219075"/>
                <a:gd name="connsiteY17" fmla="*/ 19050 h 54769"/>
                <a:gd name="connsiteX18" fmla="*/ 0 w 219075"/>
                <a:gd name="connsiteY18" fmla="*/ 40481 h 54769"/>
                <a:gd name="connsiteX0" fmla="*/ 0 w 219075"/>
                <a:gd name="connsiteY0" fmla="*/ 40481 h 54769"/>
                <a:gd name="connsiteX1" fmla="*/ 52387 w 219075"/>
                <a:gd name="connsiteY1" fmla="*/ 50006 h 54769"/>
                <a:gd name="connsiteX2" fmla="*/ 66675 w 219075"/>
                <a:gd name="connsiteY2" fmla="*/ 47625 h 54769"/>
                <a:gd name="connsiteX3" fmla="*/ 80962 w 219075"/>
                <a:gd name="connsiteY3" fmla="*/ 40481 h 54769"/>
                <a:gd name="connsiteX4" fmla="*/ 97631 w 219075"/>
                <a:gd name="connsiteY4" fmla="*/ 54769 h 54769"/>
                <a:gd name="connsiteX5" fmla="*/ 119062 w 219075"/>
                <a:gd name="connsiteY5" fmla="*/ 52388 h 54769"/>
                <a:gd name="connsiteX6" fmla="*/ 135731 w 219075"/>
                <a:gd name="connsiteY6" fmla="*/ 42863 h 54769"/>
                <a:gd name="connsiteX7" fmla="*/ 152400 w 219075"/>
                <a:gd name="connsiteY7" fmla="*/ 40481 h 54769"/>
                <a:gd name="connsiteX8" fmla="*/ 169069 w 219075"/>
                <a:gd name="connsiteY8" fmla="*/ 26194 h 54769"/>
                <a:gd name="connsiteX9" fmla="*/ 200025 w 219075"/>
                <a:gd name="connsiteY9" fmla="*/ 23813 h 54769"/>
                <a:gd name="connsiteX10" fmla="*/ 219075 w 219075"/>
                <a:gd name="connsiteY10" fmla="*/ 14288 h 54769"/>
                <a:gd name="connsiteX11" fmla="*/ 204787 w 219075"/>
                <a:gd name="connsiteY11" fmla="*/ 7144 h 54769"/>
                <a:gd name="connsiteX12" fmla="*/ 173831 w 219075"/>
                <a:gd name="connsiteY12" fmla="*/ 14288 h 54769"/>
                <a:gd name="connsiteX13" fmla="*/ 152400 w 219075"/>
                <a:gd name="connsiteY13" fmla="*/ 7144 h 54769"/>
                <a:gd name="connsiteX14" fmla="*/ 133350 w 219075"/>
                <a:gd name="connsiteY14" fmla="*/ 0 h 54769"/>
                <a:gd name="connsiteX15" fmla="*/ 102394 w 219075"/>
                <a:gd name="connsiteY15" fmla="*/ 2381 h 54769"/>
                <a:gd name="connsiteX16" fmla="*/ 83344 w 219075"/>
                <a:gd name="connsiteY16" fmla="*/ 11906 h 54769"/>
                <a:gd name="connsiteX17" fmla="*/ 66675 w 219075"/>
                <a:gd name="connsiteY17" fmla="*/ 19050 h 54769"/>
                <a:gd name="connsiteX18" fmla="*/ 35719 w 219075"/>
                <a:gd name="connsiteY18" fmla="*/ 19050 h 54769"/>
                <a:gd name="connsiteX19" fmla="*/ 0 w 219075"/>
                <a:gd name="connsiteY19" fmla="*/ 40481 h 54769"/>
                <a:gd name="connsiteX0" fmla="*/ 0 w 219075"/>
                <a:gd name="connsiteY0" fmla="*/ 40481 h 57150"/>
                <a:gd name="connsiteX1" fmla="*/ 28575 w 219075"/>
                <a:gd name="connsiteY1" fmla="*/ 57150 h 57150"/>
                <a:gd name="connsiteX2" fmla="*/ 52387 w 219075"/>
                <a:gd name="connsiteY2" fmla="*/ 50006 h 57150"/>
                <a:gd name="connsiteX3" fmla="*/ 66675 w 219075"/>
                <a:gd name="connsiteY3" fmla="*/ 47625 h 57150"/>
                <a:gd name="connsiteX4" fmla="*/ 80962 w 219075"/>
                <a:gd name="connsiteY4" fmla="*/ 40481 h 57150"/>
                <a:gd name="connsiteX5" fmla="*/ 97631 w 219075"/>
                <a:gd name="connsiteY5" fmla="*/ 54769 h 57150"/>
                <a:gd name="connsiteX6" fmla="*/ 119062 w 219075"/>
                <a:gd name="connsiteY6" fmla="*/ 52388 h 57150"/>
                <a:gd name="connsiteX7" fmla="*/ 135731 w 219075"/>
                <a:gd name="connsiteY7" fmla="*/ 42863 h 57150"/>
                <a:gd name="connsiteX8" fmla="*/ 152400 w 219075"/>
                <a:gd name="connsiteY8" fmla="*/ 40481 h 57150"/>
                <a:gd name="connsiteX9" fmla="*/ 169069 w 219075"/>
                <a:gd name="connsiteY9" fmla="*/ 26194 h 57150"/>
                <a:gd name="connsiteX10" fmla="*/ 200025 w 219075"/>
                <a:gd name="connsiteY10" fmla="*/ 23813 h 57150"/>
                <a:gd name="connsiteX11" fmla="*/ 219075 w 219075"/>
                <a:gd name="connsiteY11" fmla="*/ 14288 h 57150"/>
                <a:gd name="connsiteX12" fmla="*/ 204787 w 219075"/>
                <a:gd name="connsiteY12" fmla="*/ 7144 h 57150"/>
                <a:gd name="connsiteX13" fmla="*/ 173831 w 219075"/>
                <a:gd name="connsiteY13" fmla="*/ 14288 h 57150"/>
                <a:gd name="connsiteX14" fmla="*/ 152400 w 219075"/>
                <a:gd name="connsiteY14" fmla="*/ 7144 h 57150"/>
                <a:gd name="connsiteX15" fmla="*/ 133350 w 219075"/>
                <a:gd name="connsiteY15" fmla="*/ 0 h 57150"/>
                <a:gd name="connsiteX16" fmla="*/ 102394 w 219075"/>
                <a:gd name="connsiteY16" fmla="*/ 2381 h 57150"/>
                <a:gd name="connsiteX17" fmla="*/ 83344 w 219075"/>
                <a:gd name="connsiteY17" fmla="*/ 11906 h 57150"/>
                <a:gd name="connsiteX18" fmla="*/ 66675 w 219075"/>
                <a:gd name="connsiteY18" fmla="*/ 19050 h 57150"/>
                <a:gd name="connsiteX19" fmla="*/ 35719 w 219075"/>
                <a:gd name="connsiteY19" fmla="*/ 19050 h 57150"/>
                <a:gd name="connsiteX20" fmla="*/ 0 w 219075"/>
                <a:gd name="connsiteY20" fmla="*/ 40481 h 57150"/>
                <a:gd name="connsiteX0" fmla="*/ 0 w 219075"/>
                <a:gd name="connsiteY0" fmla="*/ 40481 h 57150"/>
                <a:gd name="connsiteX1" fmla="*/ 28575 w 219075"/>
                <a:gd name="connsiteY1" fmla="*/ 57150 h 57150"/>
                <a:gd name="connsiteX2" fmla="*/ 52387 w 219075"/>
                <a:gd name="connsiteY2" fmla="*/ 50006 h 57150"/>
                <a:gd name="connsiteX3" fmla="*/ 66675 w 219075"/>
                <a:gd name="connsiteY3" fmla="*/ 47625 h 57150"/>
                <a:gd name="connsiteX4" fmla="*/ 80962 w 219075"/>
                <a:gd name="connsiteY4" fmla="*/ 40481 h 57150"/>
                <a:gd name="connsiteX5" fmla="*/ 97631 w 219075"/>
                <a:gd name="connsiteY5" fmla="*/ 54769 h 57150"/>
                <a:gd name="connsiteX6" fmla="*/ 119062 w 219075"/>
                <a:gd name="connsiteY6" fmla="*/ 52388 h 57150"/>
                <a:gd name="connsiteX7" fmla="*/ 135731 w 219075"/>
                <a:gd name="connsiteY7" fmla="*/ 42863 h 57150"/>
                <a:gd name="connsiteX8" fmla="*/ 152400 w 219075"/>
                <a:gd name="connsiteY8" fmla="*/ 40481 h 57150"/>
                <a:gd name="connsiteX9" fmla="*/ 171451 w 219075"/>
                <a:gd name="connsiteY9" fmla="*/ 35719 h 57150"/>
                <a:gd name="connsiteX10" fmla="*/ 200025 w 219075"/>
                <a:gd name="connsiteY10" fmla="*/ 23813 h 57150"/>
                <a:gd name="connsiteX11" fmla="*/ 219075 w 219075"/>
                <a:gd name="connsiteY11" fmla="*/ 14288 h 57150"/>
                <a:gd name="connsiteX12" fmla="*/ 204787 w 219075"/>
                <a:gd name="connsiteY12" fmla="*/ 7144 h 57150"/>
                <a:gd name="connsiteX13" fmla="*/ 173831 w 219075"/>
                <a:gd name="connsiteY13" fmla="*/ 14288 h 57150"/>
                <a:gd name="connsiteX14" fmla="*/ 152400 w 219075"/>
                <a:gd name="connsiteY14" fmla="*/ 7144 h 57150"/>
                <a:gd name="connsiteX15" fmla="*/ 133350 w 219075"/>
                <a:gd name="connsiteY15" fmla="*/ 0 h 57150"/>
                <a:gd name="connsiteX16" fmla="*/ 102394 w 219075"/>
                <a:gd name="connsiteY16" fmla="*/ 2381 h 57150"/>
                <a:gd name="connsiteX17" fmla="*/ 83344 w 219075"/>
                <a:gd name="connsiteY17" fmla="*/ 11906 h 57150"/>
                <a:gd name="connsiteX18" fmla="*/ 66675 w 219075"/>
                <a:gd name="connsiteY18" fmla="*/ 19050 h 57150"/>
                <a:gd name="connsiteX19" fmla="*/ 35719 w 219075"/>
                <a:gd name="connsiteY19" fmla="*/ 19050 h 57150"/>
                <a:gd name="connsiteX20" fmla="*/ 0 w 219075"/>
                <a:gd name="connsiteY20" fmla="*/ 4048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9075" h="57150">
                  <a:moveTo>
                    <a:pt x="0" y="40481"/>
                  </a:moveTo>
                  <a:lnTo>
                    <a:pt x="28575" y="57150"/>
                  </a:lnTo>
                  <a:lnTo>
                    <a:pt x="52387" y="50006"/>
                  </a:lnTo>
                  <a:lnTo>
                    <a:pt x="66675" y="47625"/>
                  </a:lnTo>
                  <a:lnTo>
                    <a:pt x="80962" y="40481"/>
                  </a:lnTo>
                  <a:lnTo>
                    <a:pt x="97631" y="54769"/>
                  </a:lnTo>
                  <a:lnTo>
                    <a:pt x="119062" y="52388"/>
                  </a:lnTo>
                  <a:cubicBezTo>
                    <a:pt x="124618" y="49213"/>
                    <a:pt x="130175" y="44847"/>
                    <a:pt x="135731" y="42863"/>
                  </a:cubicBezTo>
                  <a:cubicBezTo>
                    <a:pt x="141287" y="40879"/>
                    <a:pt x="146844" y="41275"/>
                    <a:pt x="152400" y="40481"/>
                  </a:cubicBezTo>
                  <a:lnTo>
                    <a:pt x="171451" y="35719"/>
                  </a:lnTo>
                  <a:lnTo>
                    <a:pt x="200025" y="23813"/>
                  </a:lnTo>
                  <a:lnTo>
                    <a:pt x="219075" y="14288"/>
                  </a:lnTo>
                  <a:lnTo>
                    <a:pt x="204787" y="7144"/>
                  </a:lnTo>
                  <a:lnTo>
                    <a:pt x="173831" y="14288"/>
                  </a:lnTo>
                  <a:lnTo>
                    <a:pt x="152400" y="7144"/>
                  </a:lnTo>
                  <a:lnTo>
                    <a:pt x="133350" y="0"/>
                  </a:lnTo>
                  <a:lnTo>
                    <a:pt x="102394" y="2381"/>
                  </a:lnTo>
                  <a:lnTo>
                    <a:pt x="83344" y="11906"/>
                  </a:lnTo>
                  <a:lnTo>
                    <a:pt x="66675" y="19050"/>
                  </a:lnTo>
                  <a:lnTo>
                    <a:pt x="35719" y="19050"/>
                  </a:lnTo>
                  <a:lnTo>
                    <a:pt x="0" y="40481"/>
                  </a:lnTo>
                  <a:close/>
                </a:path>
              </a:pathLst>
            </a:custGeom>
            <a:solidFill>
              <a:srgbClr val="FFC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78" name="Rectangle 2"/>
          <p:cNvSpPr txBox="1">
            <a:spLocks noChangeArrowheads="1"/>
          </p:cNvSpPr>
          <p:nvPr/>
        </p:nvSpPr>
        <p:spPr bwMode="auto">
          <a:xfrm>
            <a:off x="0" y="50873"/>
            <a:ext cx="9144000" cy="939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i="1" kern="0" dirty="0" smtClean="0">
                <a:solidFill>
                  <a:srgbClr val="000000"/>
                </a:solidFill>
                <a:ea typeface="Tahoma" pitchFamily="34" charset="0"/>
                <a:cs typeface="Tahoma" pitchFamily="34" charset="0"/>
              </a:rPr>
              <a:t>CWMS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356735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Travis-Williamson Flood Plan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421" y="1690689"/>
            <a:ext cx="4567237" cy="475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964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584" y="3433731"/>
            <a:ext cx="6495068" cy="27079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Link with the First Response Community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1494147" y="6292095"/>
            <a:ext cx="71030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hlinkClick r:id="rId3"/>
              </a:rPr>
              <a:t>https://www.youtube.com/watch?v=ympaR6YUxiA&amp;feature=youtube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169" y="1271262"/>
            <a:ext cx="3949831" cy="31877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8541" y="1690689"/>
            <a:ext cx="30165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Harry Evans, Chief of Staff Austin Fire Department</a:t>
            </a: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Responsible for flood emergency response in Austin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7982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908" y="632700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Address Points -- used for directing emergency response vehicles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79" y="2121473"/>
            <a:ext cx="4381500" cy="4029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0364" y="3120616"/>
            <a:ext cx="1057275" cy="390525"/>
          </a:xfrm>
          <a:prstGeom prst="rect">
            <a:avLst/>
          </a:prstGeom>
        </p:spPr>
      </p:pic>
      <p:pic>
        <p:nvPicPr>
          <p:cNvPr id="1026" name="Picture 2" descr="http://louisianarecord.com/wp-content/uploads/2013/01/Ford_E350_ambulance2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839" y="2317500"/>
            <a:ext cx="2403769" cy="160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40352" y="4472577"/>
            <a:ext cx="37716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All legal residences have an address point</a:t>
            </a: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Established when the lot is legally platted and registered with the county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 flipH="1">
            <a:off x="5108378" y="3156845"/>
            <a:ext cx="527901" cy="195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5201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Address Points and the Flood Hazard Zone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667" y="1845646"/>
            <a:ext cx="5295360" cy="49031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7646" y="3016578"/>
            <a:ext cx="21116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495,000 Address points in the two counties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How many points are in the flood hazard zone? 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Where are the high flood risk areas in these counties?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26144" y="5242874"/>
            <a:ext cx="2111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Travis County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12178" y="2210987"/>
            <a:ext cx="21116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Williamson County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3980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Address Points and the Floodplain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885" y="1938403"/>
            <a:ext cx="6316436" cy="45718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84" y="3468460"/>
            <a:ext cx="1704975" cy="70485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598770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Address Points in the Floodplain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8343" y="1624606"/>
            <a:ext cx="4828552" cy="45339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123" y="5190984"/>
            <a:ext cx="1186978" cy="11135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99123" y="4911169"/>
            <a:ext cx="12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Floodpoints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10" y="2586394"/>
            <a:ext cx="3951741" cy="26941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0457" y="2261821"/>
            <a:ext cx="4283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Address Points in Floodplain of Onion Creek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0178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Address Points in Floodplain of a </a:t>
            </a:r>
            <a:r>
              <a:rPr lang="en-US" dirty="0" err="1" smtClean="0"/>
              <a:t>Subwatershed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5929" y="2796729"/>
            <a:ext cx="2722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Number of Address Points in the Floodplain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144" y="1759603"/>
            <a:ext cx="4959350" cy="4822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301" y="3443060"/>
            <a:ext cx="1189718" cy="12450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8457" y="5326743"/>
            <a:ext cx="3447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A total of 12,052 address points are in the floodplain out of 495,468 in the study region (2.5%)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9755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229" y="1690010"/>
            <a:ext cx="6860721" cy="47614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Address Points and Roads in Floodplain of Onion Creek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425" y="2815090"/>
            <a:ext cx="155257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4259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Length of Roads in Floodplain of a </a:t>
            </a:r>
            <a:r>
              <a:rPr lang="en-US" dirty="0" err="1" smtClean="0"/>
              <a:t>Subwatershed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943" y="1857827"/>
            <a:ext cx="4698093" cy="47153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474" y="3283402"/>
            <a:ext cx="1388358" cy="14700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2908" y="2914070"/>
            <a:ext cx="3446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Length of Roads in Floodplain (Km)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8457" y="5326743"/>
            <a:ext cx="3447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A total of 711 km of roads are in the floodplain out of 14,732 km in the study region (4.8%)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4805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hydrology and response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430487" y="1567544"/>
            <a:ext cx="43543" cy="396240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1066800" y="1632857"/>
            <a:ext cx="2819400" cy="2852057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60713" y="2089389"/>
            <a:ext cx="20791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Flood </a:t>
            </a:r>
            <a:r>
              <a:rPr lang="en-US" sz="2400" dirty="0" smtClean="0">
                <a:solidFill>
                  <a:srgbClr val="FF0000"/>
                </a:solidFill>
              </a:rPr>
              <a:t>hydrology</a:t>
            </a:r>
            <a:r>
              <a:rPr lang="en-US" sz="2400" dirty="0" smtClean="0">
                <a:solidFill>
                  <a:prstClr val="black"/>
                </a:solidFill>
              </a:rPr>
              <a:t> and hydraulic data, models, forecasts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018315" y="1632857"/>
            <a:ext cx="2819400" cy="2852057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9313" y="2089389"/>
            <a:ext cx="20791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Flood emergency </a:t>
            </a:r>
            <a:r>
              <a:rPr lang="en-US" sz="2400" dirty="0" smtClean="0">
                <a:solidFill>
                  <a:srgbClr val="FF0000"/>
                </a:solidFill>
              </a:rPr>
              <a:t>response </a:t>
            </a:r>
            <a:r>
              <a:rPr lang="en-US" sz="2400" dirty="0" smtClean="0">
                <a:solidFill>
                  <a:prstClr val="black"/>
                </a:solidFill>
              </a:rPr>
              <a:t>planning and action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35562" y="1105879"/>
            <a:ext cx="3356381" cy="46166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Flood Inundation Maps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00556" y="4692132"/>
            <a:ext cx="2799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Forecast the flood elevation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80666" y="4713901"/>
            <a:ext cx="3612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Determine and plan for flood impact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9224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NWS River Forecast Centers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44" y="1441864"/>
            <a:ext cx="8239301" cy="43908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3908" y="2067617"/>
            <a:ext cx="5736772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Perform precipitation, runoff and river flow simulation and forecasting for five days ahead, updated daily, more frequently during floods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98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Mitigation and Response Flood Levels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4604657" y="1937657"/>
            <a:ext cx="32657" cy="447402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344714" y="1737925"/>
            <a:ext cx="2949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Mitigation</a:t>
            </a:r>
            <a:r>
              <a:rPr lang="en-US" dirty="0" smtClean="0">
                <a:solidFill>
                  <a:prstClr val="black"/>
                </a:solidFill>
              </a:rPr>
              <a:t> (</a:t>
            </a:r>
            <a:r>
              <a:rPr lang="en-US" dirty="0" err="1" smtClean="0">
                <a:solidFill>
                  <a:prstClr val="black"/>
                </a:solidFill>
              </a:rPr>
              <a:t>ft</a:t>
            </a:r>
            <a:r>
              <a:rPr lang="en-US" dirty="0" smtClean="0">
                <a:solidFill>
                  <a:prstClr val="black"/>
                </a:solidFill>
              </a:rPr>
              <a:t> above NAVD88)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36028" y="1690689"/>
            <a:ext cx="2717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Response</a:t>
            </a:r>
            <a:r>
              <a:rPr lang="en-US" dirty="0" smtClean="0">
                <a:solidFill>
                  <a:prstClr val="black"/>
                </a:solidFill>
              </a:rPr>
              <a:t> (Stage Height, </a:t>
            </a:r>
            <a:r>
              <a:rPr lang="en-US" dirty="0" err="1" smtClean="0">
                <a:solidFill>
                  <a:prstClr val="black"/>
                </a:solidFill>
              </a:rPr>
              <a:t>ft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18" y="1690689"/>
            <a:ext cx="876017" cy="495970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203185" y="2400082"/>
            <a:ext cx="1434129" cy="460378"/>
            <a:chOff x="3187726" y="1936910"/>
            <a:chExt cx="1434129" cy="460378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4005943" y="2212622"/>
              <a:ext cx="5999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3187726" y="2027956"/>
              <a:ext cx="7729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500 </a:t>
              </a:r>
              <a:r>
                <a:rPr lang="en-US" dirty="0" err="1" smtClean="0">
                  <a:solidFill>
                    <a:prstClr val="black"/>
                  </a:solidFill>
                </a:rPr>
                <a:t>yr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935449" y="1936910"/>
              <a:ext cx="6864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490.34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219173" y="2734215"/>
            <a:ext cx="1418141" cy="449626"/>
            <a:chOff x="3187726" y="1947662"/>
            <a:chExt cx="1418141" cy="449626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4005943" y="2212622"/>
              <a:ext cx="5999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3187726" y="2027956"/>
              <a:ext cx="7729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200 </a:t>
              </a:r>
              <a:r>
                <a:rPr lang="en-US" dirty="0" err="1" smtClean="0">
                  <a:solidFill>
                    <a:prstClr val="black"/>
                  </a:solidFill>
                </a:rPr>
                <a:t>yr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848888" y="1947662"/>
              <a:ext cx="6864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487.88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219173" y="3081631"/>
            <a:ext cx="1418141" cy="449626"/>
            <a:chOff x="3187726" y="1947662"/>
            <a:chExt cx="1418141" cy="449626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4005943" y="2212622"/>
              <a:ext cx="5999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3187726" y="2027956"/>
              <a:ext cx="7729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100 </a:t>
              </a:r>
              <a:r>
                <a:rPr lang="en-US" dirty="0" err="1" smtClean="0">
                  <a:solidFill>
                    <a:prstClr val="black"/>
                  </a:solidFill>
                </a:rPr>
                <a:t>yr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848888" y="1947662"/>
              <a:ext cx="6864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484.82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306312" y="3451028"/>
            <a:ext cx="1331002" cy="449626"/>
            <a:chOff x="3274865" y="1947662"/>
            <a:chExt cx="1331002" cy="449626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4005943" y="2212622"/>
              <a:ext cx="5999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3274865" y="2027956"/>
              <a:ext cx="6559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50 </a:t>
              </a:r>
              <a:r>
                <a:rPr lang="en-US" dirty="0" err="1" smtClean="0">
                  <a:solidFill>
                    <a:prstClr val="black"/>
                  </a:solidFill>
                </a:rPr>
                <a:t>yr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825227" y="1947662"/>
              <a:ext cx="6864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481.24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295194" y="3872233"/>
            <a:ext cx="1331002" cy="449626"/>
            <a:chOff x="3274865" y="1947662"/>
            <a:chExt cx="1331002" cy="449626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4005943" y="2212622"/>
              <a:ext cx="5999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3274865" y="2027956"/>
              <a:ext cx="6559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25 </a:t>
              </a:r>
              <a:r>
                <a:rPr lang="en-US" dirty="0" err="1" smtClean="0">
                  <a:solidFill>
                    <a:prstClr val="black"/>
                  </a:solidFill>
                </a:rPr>
                <a:t>yr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825227" y="1947662"/>
              <a:ext cx="6864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477.09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285642" y="4297983"/>
            <a:ext cx="1331002" cy="449626"/>
            <a:chOff x="3274865" y="1947662"/>
            <a:chExt cx="1331002" cy="449626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4005943" y="2212622"/>
              <a:ext cx="5999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3274865" y="2027956"/>
              <a:ext cx="6559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10 </a:t>
              </a:r>
              <a:r>
                <a:rPr lang="en-US" dirty="0" err="1" smtClean="0">
                  <a:solidFill>
                    <a:prstClr val="black"/>
                  </a:solidFill>
                </a:rPr>
                <a:t>yr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825227" y="1947662"/>
              <a:ext cx="6864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471.01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285642" y="4709167"/>
            <a:ext cx="1331002" cy="449626"/>
            <a:chOff x="3274865" y="1947662"/>
            <a:chExt cx="1331002" cy="449626"/>
          </a:xfrm>
        </p:grpSpPr>
        <p:cxnSp>
          <p:nvCxnSpPr>
            <p:cNvPr id="39" name="Straight Connector 38"/>
            <p:cNvCxnSpPr/>
            <p:nvPr/>
          </p:nvCxnSpPr>
          <p:spPr>
            <a:xfrm>
              <a:off x="4005943" y="2212622"/>
              <a:ext cx="5999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3274865" y="2027956"/>
              <a:ext cx="5389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5 </a:t>
              </a:r>
              <a:r>
                <a:rPr lang="en-US" dirty="0" err="1" smtClean="0">
                  <a:solidFill>
                    <a:prstClr val="black"/>
                  </a:solidFill>
                </a:rPr>
                <a:t>yr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25227" y="1947662"/>
              <a:ext cx="6864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466.62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295194" y="5187290"/>
            <a:ext cx="1331002" cy="449626"/>
            <a:chOff x="3274865" y="1947662"/>
            <a:chExt cx="1331002" cy="449626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4005943" y="2212622"/>
              <a:ext cx="5999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3274865" y="2027956"/>
              <a:ext cx="5389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2 </a:t>
              </a:r>
              <a:r>
                <a:rPr lang="en-US" dirty="0" err="1" smtClean="0">
                  <a:solidFill>
                    <a:prstClr val="black"/>
                  </a:solidFill>
                </a:rPr>
                <a:t>yr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825227" y="1947662"/>
              <a:ext cx="6864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460.30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637314" y="5572384"/>
            <a:ext cx="2332880" cy="369332"/>
            <a:chOff x="4637314" y="5572384"/>
            <a:chExt cx="2332880" cy="369332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4637314" y="5757050"/>
              <a:ext cx="5999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/>
            <p:cNvSpPr/>
            <p:nvPr/>
          </p:nvSpPr>
          <p:spPr>
            <a:xfrm>
              <a:off x="5265817" y="5572384"/>
              <a:ext cx="17043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1F497D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Action Stage: 15</a:t>
              </a:r>
              <a:endParaRPr lang="en-US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4637314" y="5324720"/>
            <a:ext cx="2252730" cy="369332"/>
            <a:chOff x="4637314" y="5572384"/>
            <a:chExt cx="2252730" cy="369332"/>
          </a:xfrm>
        </p:grpSpPr>
        <p:cxnSp>
          <p:nvCxnSpPr>
            <p:cNvPr id="50" name="Straight Connector 49"/>
            <p:cNvCxnSpPr/>
            <p:nvPr/>
          </p:nvCxnSpPr>
          <p:spPr>
            <a:xfrm>
              <a:off x="4637314" y="5757050"/>
              <a:ext cx="5999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50"/>
            <p:cNvSpPr/>
            <p:nvPr/>
          </p:nvSpPr>
          <p:spPr>
            <a:xfrm>
              <a:off x="5265817" y="5572384"/>
              <a:ext cx="16242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1F497D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Flood </a:t>
              </a:r>
              <a:r>
                <a:rPr lang="en-US" dirty="0">
                  <a:solidFill>
                    <a:srgbClr val="1F497D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Stage: </a:t>
              </a:r>
              <a:r>
                <a:rPr lang="en-US" dirty="0" smtClean="0">
                  <a:solidFill>
                    <a:srgbClr val="1F497D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17</a:t>
              </a:r>
              <a:endParaRPr lang="en-US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637314" y="5024310"/>
            <a:ext cx="3235627" cy="369332"/>
            <a:chOff x="4637314" y="5572384"/>
            <a:chExt cx="3235627" cy="369332"/>
          </a:xfrm>
        </p:grpSpPr>
        <p:cxnSp>
          <p:nvCxnSpPr>
            <p:cNvPr id="56" name="Straight Connector 55"/>
            <p:cNvCxnSpPr/>
            <p:nvPr/>
          </p:nvCxnSpPr>
          <p:spPr>
            <a:xfrm>
              <a:off x="4637314" y="5757050"/>
              <a:ext cx="5999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 56"/>
            <p:cNvSpPr/>
            <p:nvPr/>
          </p:nvSpPr>
          <p:spPr>
            <a:xfrm>
              <a:off x="5265817" y="5572384"/>
              <a:ext cx="26071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1F497D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Moderate Flood </a:t>
              </a:r>
              <a:r>
                <a:rPr lang="en-US" dirty="0">
                  <a:solidFill>
                    <a:srgbClr val="1F497D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Stage: </a:t>
              </a:r>
              <a:r>
                <a:rPr lang="en-US" dirty="0" smtClean="0">
                  <a:solidFill>
                    <a:srgbClr val="1F497D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  <a:endParaRPr lang="en-US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637314" y="4725094"/>
            <a:ext cx="2869886" cy="369332"/>
            <a:chOff x="4637314" y="5572384"/>
            <a:chExt cx="2869886" cy="369332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4637314" y="5757050"/>
              <a:ext cx="5999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/>
            <p:cNvSpPr/>
            <p:nvPr/>
          </p:nvSpPr>
          <p:spPr>
            <a:xfrm>
              <a:off x="5265817" y="5572384"/>
              <a:ext cx="22413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1F497D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Major Flood </a:t>
              </a:r>
              <a:r>
                <a:rPr lang="en-US" dirty="0">
                  <a:solidFill>
                    <a:srgbClr val="1F497D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Stage: </a:t>
              </a:r>
              <a:r>
                <a:rPr lang="en-US" dirty="0" smtClean="0">
                  <a:solidFill>
                    <a:srgbClr val="1F497D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24</a:t>
              </a:r>
              <a:endParaRPr lang="en-US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10" y="2122307"/>
            <a:ext cx="3255367" cy="2526553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83893" y="1321357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3CA4B">
                    <a:lumMod val="75000"/>
                  </a:srgbClr>
                </a:solidFill>
              </a:rPr>
              <a:t>(FEMA)</a:t>
            </a:r>
            <a:endParaRPr lang="en-US" dirty="0">
              <a:solidFill>
                <a:srgbClr val="A3CA4B">
                  <a:lumMod val="75000"/>
                </a:srgbClr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077930" y="1314664"/>
            <a:ext cx="784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3CA4B">
                    <a:lumMod val="75000"/>
                  </a:srgbClr>
                </a:solidFill>
              </a:rPr>
              <a:t>(NWS)</a:t>
            </a:r>
            <a:endParaRPr lang="en-US" dirty="0">
              <a:solidFill>
                <a:srgbClr val="A3CA4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1436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829550" cy="48463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Real-Time Flood Inundation Mapping (USGS/NWS)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109" y="1114435"/>
            <a:ext cx="5911703" cy="461429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455871" y="6336767"/>
            <a:ext cx="80594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3"/>
              </a:rPr>
              <a:t>http://</a:t>
            </a:r>
            <a:r>
              <a:rPr lang="en-US" dirty="0" smtClean="0">
                <a:solidFill>
                  <a:prstClr val="black"/>
                </a:solidFill>
                <a:hlinkClick r:id="rId3"/>
              </a:rPr>
              <a:t>water.weather.gov/ahps2/inundation/inundation_google.php?gage=atit2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1198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433"/>
            <a:ext cx="9144000" cy="6516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Callout 1 4"/>
          <p:cNvSpPr/>
          <p:nvPr/>
        </p:nvSpPr>
        <p:spPr>
          <a:xfrm flipH="1">
            <a:off x="990600" y="4267200"/>
            <a:ext cx="1828800" cy="475516"/>
          </a:xfrm>
          <a:prstGeom prst="borderCallout1">
            <a:avLst>
              <a:gd name="adj1" fmla="val 18750"/>
              <a:gd name="adj2" fmla="val -8333"/>
              <a:gd name="adj3" fmla="val -186987"/>
              <a:gd name="adj4" fmla="val -81029"/>
            </a:avLst>
          </a:prstGeom>
          <a:solidFill>
            <a:srgbClr val="FFFF00"/>
          </a:solidFill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Gage is here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Line Callout 1 6"/>
          <p:cNvSpPr/>
          <p:nvPr/>
        </p:nvSpPr>
        <p:spPr>
          <a:xfrm flipH="1">
            <a:off x="75344" y="2057400"/>
            <a:ext cx="1828800" cy="609600"/>
          </a:xfrm>
          <a:prstGeom prst="borderCallout1">
            <a:avLst>
              <a:gd name="adj1" fmla="val 18750"/>
              <a:gd name="adj2" fmla="val -8333"/>
              <a:gd name="adj3" fmla="val -144681"/>
              <a:gd name="adj4" fmla="val -47322"/>
            </a:avLst>
          </a:prstGeom>
          <a:solidFill>
            <a:srgbClr val="FFFF00"/>
          </a:solidFill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Another Gage up here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Line Callout 1 7"/>
          <p:cNvSpPr/>
          <p:nvPr/>
        </p:nvSpPr>
        <p:spPr>
          <a:xfrm flipH="1">
            <a:off x="2590800" y="6019800"/>
            <a:ext cx="1828800" cy="609600"/>
          </a:xfrm>
          <a:prstGeom prst="borderCallout1">
            <a:avLst>
              <a:gd name="adj1" fmla="val 18750"/>
              <a:gd name="adj2" fmla="val -8333"/>
              <a:gd name="adj3" fmla="val 130038"/>
              <a:gd name="adj4" fmla="val -72603"/>
            </a:avLst>
          </a:prstGeom>
          <a:solidFill>
            <a:srgbClr val="FFFF00"/>
          </a:solidFill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Another Gage down here…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01180" y="6324600"/>
            <a:ext cx="2419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Slide: Ken Ashe, NCFMP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10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Traditional FIMAN Libraries are “spatially limited”</a:t>
            </a:r>
          </a:p>
          <a:p>
            <a:r>
              <a:rPr lang="en-US" dirty="0" smtClean="0"/>
              <a:t>Most extend </a:t>
            </a:r>
          </a:p>
          <a:p>
            <a:pPr lvl="1"/>
            <a:r>
              <a:rPr lang="en-US" dirty="0" smtClean="0"/>
              <a:t>1 mile US</a:t>
            </a:r>
          </a:p>
          <a:p>
            <a:pPr lvl="1"/>
            <a:r>
              <a:rPr lang="en-US" dirty="0" smtClean="0"/>
              <a:t>1 mile DS</a:t>
            </a:r>
          </a:p>
          <a:p>
            <a:r>
              <a:rPr lang="en-US" dirty="0" smtClean="0"/>
              <a:t>Traditional Mapping Methods</a:t>
            </a:r>
          </a:p>
          <a:p>
            <a:pPr lvl="1"/>
            <a:r>
              <a:rPr lang="en-US" dirty="0" smtClean="0"/>
              <a:t>Develop a model (if none exists)</a:t>
            </a:r>
          </a:p>
          <a:p>
            <a:pPr lvl="1"/>
            <a:r>
              <a:rPr lang="en-US" dirty="0" smtClean="0"/>
              <a:t>Model each scenario (trail and error / rating curves)</a:t>
            </a:r>
          </a:p>
          <a:p>
            <a:pPr lvl="1"/>
            <a:r>
              <a:rPr lang="en-US" dirty="0" smtClean="0"/>
              <a:t>Map the results from the model</a:t>
            </a:r>
          </a:p>
          <a:p>
            <a:pPr lvl="1"/>
            <a:r>
              <a:rPr lang="en-US" dirty="0" smtClean="0"/>
              <a:t>Store each scenario in a library (database with a series of stacked polygons)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01180" y="6324600"/>
            <a:ext cx="2419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Slide: Ken Ashe, NCFMP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48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2287905"/>
            <a:ext cx="48387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84420"/>
            <a:ext cx="73152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274638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Stream Gages Gives Real Time Discharge AND Stage and thus Recurrence Interval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72200" y="1524000"/>
            <a:ext cx="27819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USGS: ~ 200 Gages in NC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NC: ~30 gage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/>
          </p:nvPr>
        </p:nvGraphicFramePr>
        <p:xfrm>
          <a:off x="121920" y="1896040"/>
          <a:ext cx="4191000" cy="2930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344999" y="6362307"/>
            <a:ext cx="2419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Slide: Ken Ashe, NCFMP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4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t="4984" r="6158" b="3378"/>
          <a:stretch/>
        </p:blipFill>
        <p:spPr bwMode="auto">
          <a:xfrm>
            <a:off x="121920" y="2971800"/>
            <a:ext cx="6400800" cy="2843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66" r="22683"/>
          <a:stretch/>
        </p:blipFill>
        <p:spPr bwMode="auto">
          <a:xfrm>
            <a:off x="3810000" y="3534091"/>
            <a:ext cx="5166360" cy="332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04800"/>
            <a:ext cx="8229600" cy="4525963"/>
          </a:xfrm>
        </p:spPr>
        <p:txBody>
          <a:bodyPr/>
          <a:lstStyle/>
          <a:p>
            <a:r>
              <a:rPr lang="en-US" dirty="0" smtClean="0"/>
              <a:t>NCFMP HEC- RAS Models</a:t>
            </a:r>
          </a:p>
          <a:p>
            <a:pPr lvl="1"/>
            <a:r>
              <a:rPr lang="en-US" dirty="0" smtClean="0"/>
              <a:t>5 Recurrence Intervals: 10, 25, 50, 100, 500</a:t>
            </a:r>
          </a:p>
          <a:p>
            <a:pPr lvl="1"/>
            <a:r>
              <a:rPr lang="en-US" dirty="0" smtClean="0"/>
              <a:t>300,000 cross-sections</a:t>
            </a:r>
          </a:p>
          <a:p>
            <a:pPr lvl="1"/>
            <a:r>
              <a:rPr lang="en-US" dirty="0" smtClean="0"/>
              <a:t>Each cross-section has a rating curve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49691" y="6377569"/>
            <a:ext cx="2419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Slide: Ken Ashe, NCFMP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15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Our cross-sections give the ability to interpolate RI between gages expanding the real time information from ~200 locations to 10s of thousands to 100s of thousand of locations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888" y="2028825"/>
            <a:ext cx="9629776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01180" y="6324600"/>
            <a:ext cx="2419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Slide: Ken Ashe, NCFMP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93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544810"/>
            <a:ext cx="1315254" cy="5597609"/>
            <a:chOff x="-104887" y="83125"/>
            <a:chExt cx="2687470" cy="8947215"/>
          </a:xfrm>
        </p:grpSpPr>
        <p:sp>
          <p:nvSpPr>
            <p:cNvPr id="67" name="Rounded Rectangle 66"/>
            <p:cNvSpPr/>
            <p:nvPr/>
          </p:nvSpPr>
          <p:spPr>
            <a:xfrm>
              <a:off x="124707" y="83125"/>
              <a:ext cx="2245229" cy="8947215"/>
            </a:xfrm>
            <a:prstGeom prst="roundRect">
              <a:avLst>
                <a:gd name="adj" fmla="val 7277"/>
              </a:avLst>
            </a:prstGeom>
            <a:solidFill>
              <a:srgbClr val="0000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F81BD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268831" y="4854938"/>
              <a:ext cx="1869613" cy="4040571"/>
            </a:xfrm>
            <a:prstGeom prst="roundRect">
              <a:avLst>
                <a:gd name="adj" fmla="val 7311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9" name="Rounded Rectangle 88"/>
            <p:cNvSpPr/>
            <p:nvPr/>
          </p:nvSpPr>
          <p:spPr>
            <a:xfrm>
              <a:off x="268831" y="591663"/>
              <a:ext cx="1869613" cy="4114643"/>
            </a:xfrm>
            <a:prstGeom prst="roundRect">
              <a:avLst>
                <a:gd name="adj" fmla="val 7311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 rot="16200000">
              <a:off x="-1611392" y="2388989"/>
              <a:ext cx="4140838" cy="534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prstClr val="black"/>
                  </a:solidFill>
                </a:rPr>
                <a:t>PREDICTIVE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-104887" y="128918"/>
              <a:ext cx="2687470" cy="368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prstClr val="white"/>
                  </a:solidFill>
                </a:rPr>
                <a:t>SOURCE INTELLIGENCE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693370" y="3425654"/>
              <a:ext cx="1315772" cy="1343104"/>
              <a:chOff x="3732189" y="235992"/>
              <a:chExt cx="1315772" cy="1343104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173"/>
              <a:stretch/>
            </p:blipFill>
            <p:spPr>
              <a:xfrm>
                <a:off x="3732189" y="235992"/>
                <a:ext cx="1315772" cy="1013309"/>
              </a:xfrm>
              <a:prstGeom prst="rect">
                <a:avLst/>
              </a:prstGeom>
              <a:ln w="15875">
                <a:solidFill>
                  <a:schemeClr val="tx1"/>
                </a:solidFill>
              </a:ln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3824426" y="1234731"/>
                <a:ext cx="1084825" cy="3443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prstClr val="black"/>
                    </a:solidFill>
                  </a:rPr>
                  <a:t>NEXRAD</a:t>
                </a: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693854" y="732671"/>
              <a:ext cx="1315288" cy="1351041"/>
              <a:chOff x="-2429007" y="619777"/>
              <a:chExt cx="1315288" cy="1351041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-2227749" y="1626452"/>
                <a:ext cx="1002938" cy="3443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>
                    <a:solidFill>
                      <a:prstClr val="black"/>
                    </a:solidFill>
                  </a:rPr>
                  <a:t>Coastal</a:t>
                </a:r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429007" y="619777"/>
                <a:ext cx="1315288" cy="1029172"/>
              </a:xfrm>
              <a:prstGeom prst="rect">
                <a:avLst/>
              </a:prstGeom>
              <a:ln w="15875">
                <a:solidFill>
                  <a:schemeClr val="tx1"/>
                </a:solidFill>
              </a:ln>
            </p:spPr>
          </p:pic>
        </p:grpSp>
        <p:grpSp>
          <p:nvGrpSpPr>
            <p:cNvPr id="9" name="Group 8"/>
            <p:cNvGrpSpPr/>
            <p:nvPr/>
          </p:nvGrpSpPr>
          <p:grpSpPr>
            <a:xfrm>
              <a:off x="694211" y="2044651"/>
              <a:ext cx="1343851" cy="1432678"/>
              <a:chOff x="1975174" y="212125"/>
              <a:chExt cx="1343851" cy="1432678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2240753" y="1300437"/>
                <a:ext cx="1078272" cy="3443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>
                    <a:solidFill>
                      <a:prstClr val="black"/>
                    </a:solidFill>
                  </a:rPr>
                  <a:t>Riverine</a:t>
                </a:r>
              </a:p>
            </p:txBody>
          </p:sp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5174" y="212125"/>
                <a:ext cx="1314930" cy="1061041"/>
              </a:xfrm>
              <a:prstGeom prst="rect">
                <a:avLst/>
              </a:prstGeom>
              <a:ln w="15875">
                <a:solidFill>
                  <a:schemeClr val="tx1"/>
                </a:solidFill>
              </a:ln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678638" y="6260385"/>
              <a:ext cx="1327205" cy="1301904"/>
              <a:chOff x="188896" y="6344599"/>
              <a:chExt cx="1327205" cy="1301904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3391" y="6344599"/>
                <a:ext cx="975919" cy="957539"/>
              </a:xfrm>
              <a:prstGeom prst="rect">
                <a:avLst/>
              </a:prstGeom>
              <a:ln w="15875">
                <a:solidFill>
                  <a:schemeClr val="tx1"/>
                </a:solidFill>
              </a:ln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188896" y="7302138"/>
                <a:ext cx="1327205" cy="3443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>
                    <a:solidFill>
                      <a:prstClr val="black"/>
                    </a:solidFill>
                  </a:rPr>
                  <a:t>River Stage</a:t>
                </a: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662493" y="7534074"/>
              <a:ext cx="1589238" cy="1276721"/>
              <a:chOff x="172751" y="7708600"/>
              <a:chExt cx="1589238" cy="1276721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24" b="25383"/>
              <a:stretch/>
            </p:blipFill>
            <p:spPr>
              <a:xfrm>
                <a:off x="244861" y="7708600"/>
                <a:ext cx="1123867" cy="927655"/>
              </a:xfrm>
              <a:prstGeom prst="rect">
                <a:avLst/>
              </a:prstGeom>
              <a:ln w="15875">
                <a:solidFill>
                  <a:schemeClr val="tx1"/>
                </a:solidFill>
              </a:ln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172751" y="8640956"/>
                <a:ext cx="1589238" cy="3443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>
                    <a:solidFill>
                      <a:prstClr val="black"/>
                    </a:solidFill>
                  </a:rPr>
                  <a:t>Coastal / Tidal</a:t>
                </a: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721933" y="5009167"/>
              <a:ext cx="1133003" cy="1269538"/>
              <a:chOff x="232191" y="5014358"/>
              <a:chExt cx="1133003" cy="1269538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173" r="10047"/>
              <a:stretch/>
            </p:blipFill>
            <p:spPr>
              <a:xfrm>
                <a:off x="232191" y="5014358"/>
                <a:ext cx="1133003" cy="921538"/>
              </a:xfrm>
              <a:prstGeom prst="rect">
                <a:avLst/>
              </a:prstGeom>
              <a:ln w="15875">
                <a:solidFill>
                  <a:schemeClr val="tx1"/>
                </a:solidFill>
              </a:ln>
            </p:spPr>
          </p:pic>
          <p:sp>
            <p:nvSpPr>
              <p:cNvPr id="36" name="TextBox 35"/>
              <p:cNvSpPr txBox="1"/>
              <p:nvPr/>
            </p:nvSpPr>
            <p:spPr>
              <a:xfrm>
                <a:off x="317520" y="5939530"/>
                <a:ext cx="1019315" cy="3443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>
                    <a:solidFill>
                      <a:prstClr val="black"/>
                    </a:solidFill>
                  </a:rPr>
                  <a:t>Rainfall</a:t>
                </a:r>
              </a:p>
            </p:txBody>
          </p:sp>
        </p:grpSp>
        <p:sp>
          <p:nvSpPr>
            <p:cNvPr id="75" name="TextBox 74"/>
            <p:cNvSpPr txBox="1"/>
            <p:nvPr/>
          </p:nvSpPr>
          <p:spPr>
            <a:xfrm rot="16200000">
              <a:off x="-1534267" y="6682628"/>
              <a:ext cx="4007565" cy="534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prstClr val="black"/>
                  </a:solidFill>
                </a:rPr>
                <a:t>OBSERVED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770220" y="5054025"/>
            <a:ext cx="1537549" cy="1740605"/>
            <a:chOff x="5349888" y="7396656"/>
            <a:chExt cx="2613834" cy="2552887"/>
          </a:xfrm>
        </p:grpSpPr>
        <p:sp>
          <p:nvSpPr>
            <p:cNvPr id="209" name="Can 208"/>
            <p:cNvSpPr/>
            <p:nvPr/>
          </p:nvSpPr>
          <p:spPr>
            <a:xfrm>
              <a:off x="5349888" y="7396656"/>
              <a:ext cx="2420128" cy="2111386"/>
            </a:xfrm>
            <a:prstGeom prst="can">
              <a:avLst>
                <a:gd name="adj" fmla="val 7928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  <a:effectLst>
              <a:outerShdw dir="900000" algn="ctr" rotWithShape="0">
                <a:srgbClr val="000000">
                  <a:alpha val="96000"/>
                </a:srgbClr>
              </a:outerShdw>
            </a:effectLst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1296" tIns="65648" rIns="131296" bIns="6564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73726" indent="-73726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124" name="Can 123"/>
            <p:cNvSpPr/>
            <p:nvPr/>
          </p:nvSpPr>
          <p:spPr>
            <a:xfrm>
              <a:off x="5543595" y="7396657"/>
              <a:ext cx="2420127" cy="2552886"/>
            </a:xfrm>
            <a:prstGeom prst="can">
              <a:avLst>
                <a:gd name="adj" fmla="val 7928"/>
              </a:avLst>
            </a:prstGeom>
            <a:solidFill>
              <a:srgbClr val="3366CC"/>
            </a:solidFill>
            <a:ln w="19050">
              <a:solidFill>
                <a:schemeClr val="tx1"/>
              </a:solidFill>
            </a:ln>
            <a:effectLst>
              <a:outerShdw dir="900000" algn="ctr" rotWithShape="0">
                <a:srgbClr val="000000">
                  <a:alpha val="96000"/>
                </a:srgbClr>
              </a:outerShdw>
            </a:effectLst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1296" tIns="65648" rIns="131296" bIns="6564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900" b="1" dirty="0">
                  <a:solidFill>
                    <a:prstClr val="white"/>
                  </a:solidFill>
                </a:rPr>
                <a:t>FLOOD HAZARD MAPPING AND RISK DATABASES</a:t>
              </a:r>
            </a:p>
            <a:p>
              <a:pPr algn="ctr"/>
              <a:endParaRPr lang="en-US" sz="300" b="1" dirty="0">
                <a:solidFill>
                  <a:prstClr val="white"/>
                </a:solidFill>
              </a:endParaRPr>
            </a:p>
            <a:p>
              <a:pPr marL="79068" indent="-79068">
                <a:buFont typeface="Arial" panose="020B0604020202020204" pitchFamily="34" charset="0"/>
                <a:buChar char="•"/>
              </a:pPr>
              <a:r>
                <a:rPr lang="en-US" sz="700" b="1" dirty="0">
                  <a:solidFill>
                    <a:prstClr val="white">
                      <a:lumMod val="95000"/>
                    </a:prstClr>
                  </a:solidFill>
                </a:rPr>
                <a:t>Building Footprints</a:t>
              </a:r>
            </a:p>
            <a:p>
              <a:pPr marL="79068" indent="-79068">
                <a:buFont typeface="Arial" panose="020B0604020202020204" pitchFamily="34" charset="0"/>
                <a:buChar char="•"/>
              </a:pPr>
              <a:r>
                <a:rPr lang="en-US" sz="700" b="1" dirty="0">
                  <a:solidFill>
                    <a:prstClr val="white">
                      <a:lumMod val="95000"/>
                    </a:prstClr>
                  </a:solidFill>
                </a:rPr>
                <a:t>First Floor Elevation</a:t>
              </a:r>
            </a:p>
            <a:p>
              <a:pPr marL="79068" indent="-79068">
                <a:buFont typeface="Arial" panose="020B0604020202020204" pitchFamily="34" charset="0"/>
                <a:buChar char="•"/>
              </a:pPr>
              <a:r>
                <a:rPr lang="en-US" sz="700" b="1" dirty="0">
                  <a:solidFill>
                    <a:prstClr val="white">
                      <a:lumMod val="95000"/>
                    </a:prstClr>
                  </a:solidFill>
                </a:rPr>
                <a:t>Conflated Parcel Data / Risk Attributes</a:t>
              </a:r>
            </a:p>
            <a:p>
              <a:pPr marL="79068" indent="-79068">
                <a:buFont typeface="Arial" panose="020B0604020202020204" pitchFamily="34" charset="0"/>
                <a:buChar char="•"/>
              </a:pPr>
              <a:r>
                <a:rPr lang="en-US" sz="700" b="1" dirty="0">
                  <a:solidFill>
                    <a:prstClr val="white">
                      <a:lumMod val="95000"/>
                    </a:prstClr>
                  </a:solidFill>
                </a:rPr>
                <a:t>Depth / Damage Curves</a:t>
              </a:r>
            </a:p>
            <a:p>
              <a:pPr marL="79068" indent="-79068">
                <a:buFont typeface="Arial" panose="020B0604020202020204" pitchFamily="34" charset="0"/>
                <a:buChar char="•"/>
              </a:pPr>
              <a:r>
                <a:rPr lang="en-US" sz="700" b="1" dirty="0">
                  <a:solidFill>
                    <a:prstClr val="white">
                      <a:lumMod val="95000"/>
                    </a:prstClr>
                  </a:solidFill>
                </a:rPr>
                <a:t>Building Addresses</a:t>
              </a:r>
            </a:p>
            <a:p>
              <a:pPr marL="79068" indent="-79068">
                <a:buFont typeface="Arial" panose="020B0604020202020204" pitchFamily="34" charset="0"/>
                <a:buChar char="•"/>
              </a:pPr>
              <a:r>
                <a:rPr lang="en-US" sz="700" b="1" dirty="0">
                  <a:solidFill>
                    <a:prstClr val="white">
                      <a:lumMod val="95000"/>
                    </a:prstClr>
                  </a:solidFill>
                </a:rPr>
                <a:t>Population / Demographic Data</a:t>
              </a:r>
            </a:p>
            <a:p>
              <a:pPr marL="79068" indent="-79068">
                <a:buFont typeface="Arial" panose="020B0604020202020204" pitchFamily="34" charset="0"/>
                <a:buChar char="•"/>
              </a:pPr>
              <a:r>
                <a:rPr lang="en-US" sz="700" b="1" dirty="0">
                  <a:solidFill>
                    <a:prstClr val="white">
                      <a:lumMod val="95000"/>
                    </a:prstClr>
                  </a:solidFill>
                </a:rPr>
                <a:t>Probability </a:t>
              </a:r>
              <a:r>
                <a:rPr lang="en-US" sz="700" b="1" dirty="0" err="1">
                  <a:solidFill>
                    <a:prstClr val="white">
                      <a:lumMod val="95000"/>
                    </a:prstClr>
                  </a:solidFill>
                </a:rPr>
                <a:t>Rasters</a:t>
              </a:r>
              <a:endParaRPr lang="en-US" sz="700" b="1" dirty="0">
                <a:solidFill>
                  <a:prstClr val="white">
                    <a:lumMod val="95000"/>
                  </a:prstClr>
                </a:solidFill>
              </a:endParaRPr>
            </a:p>
            <a:p>
              <a:pPr marL="79068" indent="-79068">
                <a:buFont typeface="Arial" panose="020B0604020202020204" pitchFamily="34" charset="0"/>
                <a:buChar char="•"/>
              </a:pPr>
              <a:r>
                <a:rPr lang="en-US" sz="700" b="1" dirty="0">
                  <a:solidFill>
                    <a:prstClr val="white">
                      <a:lumMod val="95000"/>
                    </a:prstClr>
                  </a:solidFill>
                </a:rPr>
                <a:t>CI/KR Data</a:t>
              </a:r>
            </a:p>
            <a:p>
              <a:pPr marL="73726" indent="-73726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118" name="Rounded Rectangle 117"/>
          <p:cNvSpPr/>
          <p:nvPr/>
        </p:nvSpPr>
        <p:spPr>
          <a:xfrm>
            <a:off x="7855475" y="1477823"/>
            <a:ext cx="1145033" cy="3213950"/>
          </a:xfrm>
          <a:prstGeom prst="roundRect">
            <a:avLst>
              <a:gd name="adj" fmla="val 7277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545" tIns="30773" rIns="61545" bIns="30773" rtlCol="0" anchor="ctr"/>
          <a:lstStyle/>
          <a:p>
            <a:pPr algn="ctr"/>
            <a:endParaRPr lang="en-US">
              <a:solidFill>
                <a:srgbClr val="4F81BD">
                  <a:lumMod val="20000"/>
                  <a:lumOff val="80000"/>
                </a:srgbClr>
              </a:solidFill>
            </a:endParaRPr>
          </a:p>
        </p:txBody>
      </p:sp>
      <p:grpSp>
        <p:nvGrpSpPr>
          <p:cNvPr id="136" name="Group 135"/>
          <p:cNvGrpSpPr/>
          <p:nvPr/>
        </p:nvGrpSpPr>
        <p:grpSpPr>
          <a:xfrm>
            <a:off x="7908243" y="1844895"/>
            <a:ext cx="1039496" cy="1675313"/>
            <a:chOff x="10434465" y="6121225"/>
            <a:chExt cx="2795881" cy="3304069"/>
          </a:xfrm>
        </p:grpSpPr>
        <p:sp>
          <p:nvSpPr>
            <p:cNvPr id="141" name="Rounded Rectangle 140"/>
            <p:cNvSpPr/>
            <p:nvPr/>
          </p:nvSpPr>
          <p:spPr>
            <a:xfrm>
              <a:off x="10435869" y="6121225"/>
              <a:ext cx="2794477" cy="2490764"/>
            </a:xfrm>
            <a:prstGeom prst="roundRect">
              <a:avLst>
                <a:gd name="adj" fmla="val 7311"/>
              </a:avLst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10434465" y="6149623"/>
              <a:ext cx="2748686" cy="728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prstClr val="black"/>
                  </a:solidFill>
                </a:rPr>
                <a:t>EFFICIENT RESPONSE</a:t>
              </a:r>
            </a:p>
          </p:txBody>
        </p:sp>
        <p:pic>
          <p:nvPicPr>
            <p:cNvPr id="143" name="Picture 2" descr="P:\NCFMP\SpecialAssignments\20130222_FIMAN\Animation\Time6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104" t="6619"/>
            <a:stretch/>
          </p:blipFill>
          <p:spPr bwMode="auto">
            <a:xfrm>
              <a:off x="10570616" y="6558116"/>
              <a:ext cx="1106941" cy="1900262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4" name="TextBox 143"/>
            <p:cNvSpPr txBox="1"/>
            <p:nvPr/>
          </p:nvSpPr>
          <p:spPr>
            <a:xfrm>
              <a:off x="11654033" y="6572394"/>
              <a:ext cx="1576313" cy="2852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5863" indent="-75863">
                <a:buFont typeface="Arial" panose="020B0604020202020204" pitchFamily="34" charset="0"/>
                <a:buChar char="•"/>
              </a:pPr>
              <a:r>
                <a:rPr lang="en-US" sz="600" i="1" dirty="0">
                  <a:solidFill>
                    <a:srgbClr val="EEECE1">
                      <a:lumMod val="25000"/>
                    </a:srgbClr>
                  </a:solidFill>
                </a:rPr>
                <a:t>CI/KR</a:t>
              </a:r>
            </a:p>
            <a:p>
              <a:pPr marL="75863" indent="-75863">
                <a:buFont typeface="Arial" panose="020B0604020202020204" pitchFamily="34" charset="0"/>
                <a:buChar char="•"/>
              </a:pPr>
              <a:r>
                <a:rPr lang="en-US" sz="600" i="1" dirty="0">
                  <a:solidFill>
                    <a:srgbClr val="EEECE1">
                      <a:lumMod val="25000"/>
                    </a:srgbClr>
                  </a:solidFill>
                </a:rPr>
                <a:t>Financial Consequences</a:t>
              </a:r>
            </a:p>
            <a:p>
              <a:pPr marL="75863" indent="-75863">
                <a:buFont typeface="Arial" panose="020B0604020202020204" pitchFamily="34" charset="0"/>
                <a:buChar char="•"/>
              </a:pPr>
              <a:r>
                <a:rPr lang="en-US" sz="600" i="1" dirty="0">
                  <a:solidFill>
                    <a:srgbClr val="EEECE1">
                      <a:lumMod val="25000"/>
                    </a:srgbClr>
                  </a:solidFill>
                </a:rPr>
                <a:t>Receptors</a:t>
              </a:r>
            </a:p>
            <a:p>
              <a:pPr marL="75863" indent="-75863">
                <a:buFont typeface="Arial" panose="020B0604020202020204" pitchFamily="34" charset="0"/>
                <a:buChar char="•"/>
              </a:pPr>
              <a:r>
                <a:rPr lang="en-US" sz="600" i="1" dirty="0">
                  <a:solidFill>
                    <a:srgbClr val="EEECE1">
                      <a:lumMod val="25000"/>
                    </a:srgbClr>
                  </a:solidFill>
                </a:rPr>
                <a:t>Population / Demographic Impacts</a:t>
              </a:r>
            </a:p>
            <a:p>
              <a:pPr marL="75863" indent="-75863">
                <a:buFont typeface="Arial" panose="020B0604020202020204" pitchFamily="34" charset="0"/>
                <a:buChar char="•"/>
              </a:pPr>
              <a:r>
                <a:rPr lang="en-US" sz="600" i="1" dirty="0">
                  <a:solidFill>
                    <a:srgbClr val="EEECE1">
                      <a:lumMod val="25000"/>
                    </a:srgbClr>
                  </a:solidFill>
                </a:rPr>
                <a:t>Mitigation</a:t>
              </a:r>
            </a:p>
            <a:p>
              <a:pPr marL="75863" indent="-75863">
                <a:buFont typeface="Arial" panose="020B0604020202020204" pitchFamily="34" charset="0"/>
                <a:buChar char="•"/>
              </a:pPr>
              <a:endParaRPr lang="en-US" sz="800" i="1" dirty="0">
                <a:solidFill>
                  <a:srgbClr val="EEECE1">
                    <a:lumMod val="25000"/>
                  </a:srgbClr>
                </a:solidFill>
              </a:endParaRPr>
            </a:p>
            <a:p>
              <a:pPr marL="115397" indent="-115397">
                <a:buFont typeface="Arial" panose="020B0604020202020204" pitchFamily="34" charset="0"/>
                <a:buChar char="•"/>
              </a:pPr>
              <a:endParaRPr lang="en-US" sz="800" i="1" dirty="0">
                <a:solidFill>
                  <a:srgbClr val="EEECE1">
                    <a:lumMod val="25000"/>
                  </a:srgbClr>
                </a:solidFill>
              </a:endParaRPr>
            </a:p>
          </p:txBody>
        </p:sp>
      </p:grpSp>
      <p:sp>
        <p:nvSpPr>
          <p:cNvPr id="145" name="TextBox 144"/>
          <p:cNvSpPr txBox="1"/>
          <p:nvPr/>
        </p:nvSpPr>
        <p:spPr>
          <a:xfrm>
            <a:off x="7855475" y="1530635"/>
            <a:ext cx="1187724" cy="255708"/>
          </a:xfrm>
          <a:prstGeom prst="rect">
            <a:avLst/>
          </a:prstGeom>
          <a:noFill/>
        </p:spPr>
        <p:txBody>
          <a:bodyPr wrap="square" lIns="61545" tIns="30773" rIns="61545" bIns="30773" rtlCol="0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</a:rPr>
              <a:t>END VISION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4014101" y="732466"/>
            <a:ext cx="1101779" cy="3670023"/>
            <a:chOff x="6507677" y="1119731"/>
            <a:chExt cx="2370068" cy="5806499"/>
          </a:xfrm>
        </p:grpSpPr>
        <p:sp>
          <p:nvSpPr>
            <p:cNvPr id="85" name="Rounded Rectangle 84"/>
            <p:cNvSpPr/>
            <p:nvPr/>
          </p:nvSpPr>
          <p:spPr>
            <a:xfrm>
              <a:off x="6562056" y="1126267"/>
              <a:ext cx="2315689" cy="5799963"/>
            </a:xfrm>
            <a:prstGeom prst="roundRect">
              <a:avLst>
                <a:gd name="adj" fmla="val 7277"/>
              </a:avLst>
            </a:prstGeom>
            <a:solidFill>
              <a:srgbClr val="FFFF00"/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9933"/>
                </a:solidFill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507677" y="1119731"/>
              <a:ext cx="2315690" cy="584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prstClr val="black"/>
                  </a:solidFill>
                </a:rPr>
                <a:t>IMPACT / RISK ASSESSMENT</a:t>
              </a: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6692743" y="1625165"/>
              <a:ext cx="2006220" cy="5034553"/>
              <a:chOff x="6609616" y="1730802"/>
              <a:chExt cx="2006220" cy="5034553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6609616" y="1730802"/>
                <a:ext cx="2006220" cy="5034553"/>
              </a:xfrm>
              <a:prstGeom prst="rect">
                <a:avLst/>
              </a:prstGeom>
              <a:solidFill>
                <a:srgbClr val="3366FF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6852062" y="1853581"/>
                <a:ext cx="1403205" cy="65283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>
                    <a:solidFill>
                      <a:prstClr val="white"/>
                    </a:solidFill>
                  </a:rPr>
                  <a:t>LAND</a:t>
                </a:r>
              </a:p>
            </p:txBody>
          </p:sp>
          <p:sp>
            <p:nvSpPr>
              <p:cNvPr id="152" name="Rectangle 151"/>
              <p:cNvSpPr/>
              <p:nvPr/>
            </p:nvSpPr>
            <p:spPr>
              <a:xfrm>
                <a:off x="6863937" y="2594237"/>
                <a:ext cx="1401125" cy="65283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>
                    <a:solidFill>
                      <a:prstClr val="white"/>
                    </a:solidFill>
                  </a:rPr>
                  <a:t>ECOLOGICAL</a:t>
                </a:r>
              </a:p>
            </p:txBody>
          </p:sp>
          <p:sp>
            <p:nvSpPr>
              <p:cNvPr id="153" name="Rectangle 152"/>
              <p:cNvSpPr/>
              <p:nvPr/>
            </p:nvSpPr>
            <p:spPr>
              <a:xfrm>
                <a:off x="6873837" y="3316637"/>
                <a:ext cx="1447259" cy="65283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>
                    <a:solidFill>
                      <a:prstClr val="white"/>
                    </a:solidFill>
                  </a:rPr>
                  <a:t>AGRICULTURE</a:t>
                </a:r>
              </a:p>
            </p:txBody>
          </p:sp>
          <p:sp>
            <p:nvSpPr>
              <p:cNvPr id="154" name="Rectangle 153"/>
              <p:cNvSpPr/>
              <p:nvPr/>
            </p:nvSpPr>
            <p:spPr>
              <a:xfrm>
                <a:off x="6883737" y="4050912"/>
                <a:ext cx="1381324" cy="65283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>
                    <a:solidFill>
                      <a:prstClr val="white"/>
                    </a:solidFill>
                  </a:rPr>
                  <a:t>STRUCTURES</a:t>
                </a:r>
              </a:p>
            </p:txBody>
          </p:sp>
          <p:sp>
            <p:nvSpPr>
              <p:cNvPr id="155" name="Rectangle 154"/>
              <p:cNvSpPr/>
              <p:nvPr/>
            </p:nvSpPr>
            <p:spPr>
              <a:xfrm>
                <a:off x="6883737" y="4784530"/>
                <a:ext cx="1381324" cy="65283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>
                    <a:solidFill>
                      <a:prstClr val="white"/>
                    </a:solidFill>
                  </a:rPr>
                  <a:t>CI/KR</a:t>
                </a:r>
              </a:p>
            </p:txBody>
          </p:sp>
          <p:sp>
            <p:nvSpPr>
              <p:cNvPr id="156" name="Rectangle 155"/>
              <p:cNvSpPr/>
              <p:nvPr/>
            </p:nvSpPr>
            <p:spPr>
              <a:xfrm>
                <a:off x="6883736" y="5508316"/>
                <a:ext cx="1381325" cy="65283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>
                    <a:solidFill>
                      <a:prstClr val="white"/>
                    </a:solidFill>
                  </a:rPr>
                  <a:t>SOCIETAL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982977" y="6225212"/>
                <a:ext cx="1493789" cy="3652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>
                    <a:solidFill>
                      <a:prstClr val="white"/>
                    </a:solidFill>
                  </a:rPr>
                  <a:t>Economics</a:t>
                </a:r>
              </a:p>
            </p:txBody>
          </p:sp>
        </p:grpSp>
      </p:grpSp>
      <p:cxnSp>
        <p:nvCxnSpPr>
          <p:cNvPr id="26" name="Straight Connector 25"/>
          <p:cNvCxnSpPr/>
          <p:nvPr/>
        </p:nvCxnSpPr>
        <p:spPr>
          <a:xfrm>
            <a:off x="3675856" y="2537249"/>
            <a:ext cx="229616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905472" y="1279759"/>
            <a:ext cx="0" cy="2846477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3905472" y="1279759"/>
            <a:ext cx="307366" cy="902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/>
          <p:cNvCxnSpPr/>
          <p:nvPr/>
        </p:nvCxnSpPr>
        <p:spPr>
          <a:xfrm>
            <a:off x="3906528" y="1772892"/>
            <a:ext cx="306310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/>
          <p:cNvCxnSpPr/>
          <p:nvPr/>
        </p:nvCxnSpPr>
        <p:spPr>
          <a:xfrm>
            <a:off x="3906528" y="2208271"/>
            <a:ext cx="306310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/>
          <p:cNvCxnSpPr/>
          <p:nvPr/>
        </p:nvCxnSpPr>
        <p:spPr>
          <a:xfrm>
            <a:off x="3906528" y="2702997"/>
            <a:ext cx="306310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/>
          <p:cNvCxnSpPr/>
          <p:nvPr/>
        </p:nvCxnSpPr>
        <p:spPr>
          <a:xfrm>
            <a:off x="3906528" y="3150377"/>
            <a:ext cx="306310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/>
          <p:cNvCxnSpPr/>
          <p:nvPr/>
        </p:nvCxnSpPr>
        <p:spPr>
          <a:xfrm>
            <a:off x="3905472" y="3607849"/>
            <a:ext cx="307366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906528" y="4126235"/>
            <a:ext cx="104053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4947066" y="2496358"/>
            <a:ext cx="2112" cy="162987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156" idx="3"/>
          </p:cNvCxnSpPr>
          <p:nvPr/>
        </p:nvCxnSpPr>
        <p:spPr>
          <a:xfrm>
            <a:off x="4869702" y="3645835"/>
            <a:ext cx="773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>
            <a:off x="4863184" y="3150377"/>
            <a:ext cx="773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>
            <a:off x="4870759" y="2681960"/>
            <a:ext cx="773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>
            <a:off x="4864414" y="2233394"/>
            <a:ext cx="773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>
            <a:off x="4871814" y="1764697"/>
            <a:ext cx="773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4863354" y="1291688"/>
            <a:ext cx="773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4940718" y="1291688"/>
            <a:ext cx="8461" cy="122182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/>
          <p:cNvGrpSpPr/>
          <p:nvPr/>
        </p:nvGrpSpPr>
        <p:grpSpPr>
          <a:xfrm>
            <a:off x="5367389" y="1477823"/>
            <a:ext cx="1025628" cy="1932282"/>
            <a:chOff x="8101696" y="1687843"/>
            <a:chExt cx="1725614" cy="3056058"/>
          </a:xfrm>
        </p:grpSpPr>
        <p:sp>
          <p:nvSpPr>
            <p:cNvPr id="149" name="Rounded Rectangle 148"/>
            <p:cNvSpPr/>
            <p:nvPr/>
          </p:nvSpPr>
          <p:spPr>
            <a:xfrm>
              <a:off x="8101697" y="1687843"/>
              <a:ext cx="1639297" cy="3056058"/>
            </a:xfrm>
            <a:prstGeom prst="roundRect">
              <a:avLst>
                <a:gd name="adj" fmla="val 7277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9933"/>
                </a:solidFill>
              </a:endParaRPr>
            </a:p>
          </p:txBody>
        </p:sp>
        <p:pic>
          <p:nvPicPr>
            <p:cNvPr id="146" name="Picture 23" descr="j031822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2234" y="2438804"/>
              <a:ext cx="1144537" cy="1719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7" name="Text Box 26"/>
            <p:cNvSpPr txBox="1">
              <a:spLocks noChangeArrowheads="1"/>
            </p:cNvSpPr>
            <p:nvPr/>
          </p:nvSpPr>
          <p:spPr bwMode="auto">
            <a:xfrm>
              <a:off x="8101698" y="4327893"/>
              <a:ext cx="1725612" cy="340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800" dirty="0">
                  <a:solidFill>
                    <a:srgbClr val="000000"/>
                  </a:solidFill>
                  <a:latin typeface="Arial" charset="0"/>
                </a:rPr>
                <a:t>If x + y, then …</a:t>
              </a: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8101696" y="1700723"/>
              <a:ext cx="1639297" cy="584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prstClr val="black"/>
                  </a:solidFill>
                </a:rPr>
                <a:t>RESPONSE MANAGEMENT</a:t>
              </a:r>
            </a:p>
          </p:txBody>
        </p:sp>
      </p:grpSp>
      <p:grpSp>
        <p:nvGrpSpPr>
          <p:cNvPr id="151" name="Group 150"/>
          <p:cNvGrpSpPr/>
          <p:nvPr/>
        </p:nvGrpSpPr>
        <p:grpSpPr>
          <a:xfrm>
            <a:off x="7901292" y="3271327"/>
            <a:ext cx="1039496" cy="1675313"/>
            <a:chOff x="10434465" y="6121225"/>
            <a:chExt cx="2795881" cy="3304069"/>
          </a:xfrm>
        </p:grpSpPr>
        <p:sp>
          <p:nvSpPr>
            <p:cNvPr id="168" name="Rounded Rectangle 167"/>
            <p:cNvSpPr/>
            <p:nvPr/>
          </p:nvSpPr>
          <p:spPr>
            <a:xfrm>
              <a:off x="10435869" y="6121225"/>
              <a:ext cx="2794477" cy="2490764"/>
            </a:xfrm>
            <a:prstGeom prst="roundRect">
              <a:avLst>
                <a:gd name="adj" fmla="val 7311"/>
              </a:avLst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10434465" y="6149623"/>
              <a:ext cx="2748686" cy="728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prstClr val="black"/>
                  </a:solidFill>
                </a:rPr>
                <a:t>PUBLIC AWARENESS</a:t>
              </a:r>
            </a:p>
          </p:txBody>
        </p:sp>
        <p:pic>
          <p:nvPicPr>
            <p:cNvPr id="170" name="Picture 2" descr="P:\NCFMP\SpecialAssignments\20130222_FIMAN\Animation\Time6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104" t="6619"/>
            <a:stretch/>
          </p:blipFill>
          <p:spPr bwMode="auto">
            <a:xfrm>
              <a:off x="10570616" y="6558116"/>
              <a:ext cx="1106941" cy="1900262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1" name="TextBox 170"/>
            <p:cNvSpPr txBox="1"/>
            <p:nvPr/>
          </p:nvSpPr>
          <p:spPr>
            <a:xfrm>
              <a:off x="11654033" y="6572394"/>
              <a:ext cx="1576313" cy="2852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5863" indent="-75863">
                <a:buFont typeface="Arial" panose="020B0604020202020204" pitchFamily="34" charset="0"/>
                <a:buChar char="•"/>
              </a:pPr>
              <a:r>
                <a:rPr lang="en-US" sz="600" i="1" dirty="0">
                  <a:solidFill>
                    <a:srgbClr val="EEECE1">
                      <a:lumMod val="25000"/>
                    </a:srgbClr>
                  </a:solidFill>
                </a:rPr>
                <a:t>CI/KR</a:t>
              </a:r>
            </a:p>
            <a:p>
              <a:pPr marL="75863" indent="-75863">
                <a:buFont typeface="Arial" panose="020B0604020202020204" pitchFamily="34" charset="0"/>
                <a:buChar char="•"/>
              </a:pPr>
              <a:r>
                <a:rPr lang="en-US" sz="600" i="1" dirty="0">
                  <a:solidFill>
                    <a:srgbClr val="EEECE1">
                      <a:lumMod val="25000"/>
                    </a:srgbClr>
                  </a:solidFill>
                </a:rPr>
                <a:t>Financial Consequences</a:t>
              </a:r>
            </a:p>
            <a:p>
              <a:pPr marL="75863" indent="-75863">
                <a:buFont typeface="Arial" panose="020B0604020202020204" pitchFamily="34" charset="0"/>
                <a:buChar char="•"/>
              </a:pPr>
              <a:r>
                <a:rPr lang="en-US" sz="600" i="1" dirty="0">
                  <a:solidFill>
                    <a:srgbClr val="EEECE1">
                      <a:lumMod val="25000"/>
                    </a:srgbClr>
                  </a:solidFill>
                </a:rPr>
                <a:t>Receptors</a:t>
              </a:r>
            </a:p>
            <a:p>
              <a:pPr marL="75863" indent="-75863">
                <a:buFont typeface="Arial" panose="020B0604020202020204" pitchFamily="34" charset="0"/>
                <a:buChar char="•"/>
              </a:pPr>
              <a:r>
                <a:rPr lang="en-US" sz="600" i="1" dirty="0">
                  <a:solidFill>
                    <a:srgbClr val="EEECE1">
                      <a:lumMod val="25000"/>
                    </a:srgbClr>
                  </a:solidFill>
                </a:rPr>
                <a:t>Population / Demographic Impacts</a:t>
              </a:r>
            </a:p>
            <a:p>
              <a:pPr marL="75863" indent="-75863">
                <a:buFont typeface="Arial" panose="020B0604020202020204" pitchFamily="34" charset="0"/>
                <a:buChar char="•"/>
              </a:pPr>
              <a:r>
                <a:rPr lang="en-US" sz="600" i="1" dirty="0">
                  <a:solidFill>
                    <a:srgbClr val="EEECE1">
                      <a:lumMod val="25000"/>
                    </a:srgbClr>
                  </a:solidFill>
                </a:rPr>
                <a:t>Mitigation</a:t>
              </a:r>
            </a:p>
            <a:p>
              <a:pPr marL="75863" indent="-75863">
                <a:buFont typeface="Arial" panose="020B0604020202020204" pitchFamily="34" charset="0"/>
                <a:buChar char="•"/>
              </a:pPr>
              <a:endParaRPr lang="en-US" sz="800" i="1" dirty="0">
                <a:solidFill>
                  <a:srgbClr val="EEECE1">
                    <a:lumMod val="25000"/>
                  </a:srgbClr>
                </a:solidFill>
              </a:endParaRPr>
            </a:p>
            <a:p>
              <a:pPr marL="115397" indent="-115397">
                <a:buFont typeface="Arial" panose="020B0604020202020204" pitchFamily="34" charset="0"/>
                <a:buChar char="•"/>
              </a:pPr>
              <a:endParaRPr lang="en-US" sz="800" i="1" dirty="0">
                <a:solidFill>
                  <a:srgbClr val="EEECE1">
                    <a:lumMod val="25000"/>
                  </a:srgbClr>
                </a:solidFill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6576829" y="1477823"/>
            <a:ext cx="1024027" cy="1200620"/>
            <a:chOff x="1823123" y="5975091"/>
            <a:chExt cx="2754272" cy="2395401"/>
          </a:xfrm>
        </p:grpSpPr>
        <p:sp>
          <p:nvSpPr>
            <p:cNvPr id="120" name="Rounded Rectangle 119"/>
            <p:cNvSpPr/>
            <p:nvPr/>
          </p:nvSpPr>
          <p:spPr>
            <a:xfrm>
              <a:off x="1823123" y="5975091"/>
              <a:ext cx="2754272" cy="2395401"/>
            </a:xfrm>
            <a:prstGeom prst="roundRect">
              <a:avLst>
                <a:gd name="adj" fmla="val 7311"/>
              </a:avLst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871857" y="6033654"/>
              <a:ext cx="2704107" cy="460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prstClr val="black"/>
                  </a:solidFill>
                </a:rPr>
                <a:t>ALERTS</a:t>
              </a:r>
            </a:p>
          </p:txBody>
        </p:sp>
        <p:grpSp>
          <p:nvGrpSpPr>
            <p:cNvPr id="122" name="Group 121"/>
            <p:cNvGrpSpPr/>
            <p:nvPr/>
          </p:nvGrpSpPr>
          <p:grpSpPr>
            <a:xfrm>
              <a:off x="1954769" y="6497877"/>
              <a:ext cx="1376163" cy="1510567"/>
              <a:chOff x="3755154" y="7044106"/>
              <a:chExt cx="1131205" cy="1077607"/>
            </a:xfrm>
          </p:grpSpPr>
          <p:pic>
            <p:nvPicPr>
              <p:cNvPr id="125" name="Picture 124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405" b="7626"/>
              <a:stretch/>
            </p:blipFill>
            <p:spPr>
              <a:xfrm>
                <a:off x="3755154" y="7044106"/>
                <a:ext cx="1131205" cy="1077607"/>
              </a:xfrm>
              <a:prstGeom prst="rect">
                <a:avLst/>
              </a:prstGeom>
            </p:spPr>
          </p:pic>
          <p:pic>
            <p:nvPicPr>
              <p:cNvPr id="126" name="Picture 7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45823" y="7178008"/>
                <a:ext cx="390403" cy="700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3" name="TextBox 122"/>
            <p:cNvSpPr txBox="1"/>
            <p:nvPr/>
          </p:nvSpPr>
          <p:spPr>
            <a:xfrm>
              <a:off x="3063852" y="6469714"/>
              <a:ext cx="1400094" cy="1661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5863" indent="-75863">
                <a:buFont typeface="Arial" panose="020B0604020202020204" pitchFamily="34" charset="0"/>
                <a:buChar char="•"/>
              </a:pPr>
              <a:r>
                <a:rPr lang="en-US" sz="600" i="1" dirty="0">
                  <a:solidFill>
                    <a:srgbClr val="EEECE1">
                      <a:lumMod val="25000"/>
                    </a:srgbClr>
                  </a:solidFill>
                </a:rPr>
                <a:t>EMS</a:t>
              </a:r>
            </a:p>
            <a:p>
              <a:pPr marL="75863" indent="-75863">
                <a:buFont typeface="Arial" panose="020B0604020202020204" pitchFamily="34" charset="0"/>
                <a:buChar char="•"/>
              </a:pPr>
              <a:r>
                <a:rPr lang="en-US" sz="600" i="1" dirty="0">
                  <a:solidFill>
                    <a:srgbClr val="EEECE1">
                      <a:lumMod val="25000"/>
                    </a:srgbClr>
                  </a:solidFill>
                </a:rPr>
                <a:t>NWS</a:t>
              </a:r>
            </a:p>
            <a:p>
              <a:pPr marL="75863" indent="-75863">
                <a:buFont typeface="Arial" panose="020B0604020202020204" pitchFamily="34" charset="0"/>
                <a:buChar char="•"/>
              </a:pPr>
              <a:r>
                <a:rPr lang="en-US" sz="600" i="1" dirty="0">
                  <a:solidFill>
                    <a:srgbClr val="EEECE1">
                      <a:lumMod val="25000"/>
                    </a:srgbClr>
                  </a:solidFill>
                </a:rPr>
                <a:t>TV</a:t>
              </a:r>
            </a:p>
            <a:p>
              <a:pPr marL="75863" indent="-75863">
                <a:buFont typeface="Arial" panose="020B0604020202020204" pitchFamily="34" charset="0"/>
                <a:buChar char="•"/>
              </a:pPr>
              <a:r>
                <a:rPr lang="en-US" sz="600" i="1" dirty="0">
                  <a:solidFill>
                    <a:srgbClr val="EEECE1">
                      <a:lumMod val="25000"/>
                    </a:srgbClr>
                  </a:solidFill>
                </a:rPr>
                <a:t>Radio</a:t>
              </a:r>
            </a:p>
            <a:p>
              <a:pPr marL="75863" indent="-75863">
                <a:buFont typeface="Arial" panose="020B0604020202020204" pitchFamily="34" charset="0"/>
                <a:buChar char="•"/>
              </a:pPr>
              <a:r>
                <a:rPr lang="en-US" sz="600" i="1" dirty="0">
                  <a:solidFill>
                    <a:srgbClr val="EEECE1">
                      <a:lumMod val="25000"/>
                    </a:srgbClr>
                  </a:solidFill>
                </a:rPr>
                <a:t>SMS</a:t>
              </a:r>
            </a:p>
            <a:p>
              <a:pPr marL="75863" indent="-75863">
                <a:buFont typeface="Arial" panose="020B0604020202020204" pitchFamily="34" charset="0"/>
                <a:buChar char="•"/>
              </a:pPr>
              <a:r>
                <a:rPr lang="en-US" sz="600" i="1" dirty="0">
                  <a:solidFill>
                    <a:srgbClr val="EEECE1">
                      <a:lumMod val="25000"/>
                    </a:srgbClr>
                  </a:solidFill>
                </a:rPr>
                <a:t>Google Public Alerts</a:t>
              </a:r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5356520" y="3511948"/>
            <a:ext cx="1029879" cy="1350645"/>
            <a:chOff x="1386759" y="6288037"/>
            <a:chExt cx="2770012" cy="2510636"/>
          </a:xfrm>
        </p:grpSpPr>
        <p:sp>
          <p:nvSpPr>
            <p:cNvPr id="128" name="Rounded Rectangle 127"/>
            <p:cNvSpPr/>
            <p:nvPr/>
          </p:nvSpPr>
          <p:spPr>
            <a:xfrm>
              <a:off x="1386759" y="6288037"/>
              <a:ext cx="2768583" cy="2186840"/>
            </a:xfrm>
            <a:prstGeom prst="roundRect">
              <a:avLst>
                <a:gd name="adj" fmla="val 7311"/>
              </a:avLst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1433034" y="6294058"/>
              <a:ext cx="2723737" cy="429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prstClr val="black"/>
                  </a:solidFill>
                </a:rPr>
                <a:t>DISSEMINATION</a:t>
              </a:r>
            </a:p>
          </p:txBody>
        </p:sp>
        <p:pic>
          <p:nvPicPr>
            <p:cNvPr id="134" name="Picture 133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39171"/>
            <a:stretch/>
          </p:blipFill>
          <p:spPr>
            <a:xfrm>
              <a:off x="1573197" y="6725056"/>
              <a:ext cx="1018958" cy="1353124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</p:pic>
        <p:sp>
          <p:nvSpPr>
            <p:cNvPr id="135" name="TextBox 134"/>
            <p:cNvSpPr txBox="1"/>
            <p:nvPr/>
          </p:nvSpPr>
          <p:spPr>
            <a:xfrm>
              <a:off x="2655146" y="6624662"/>
              <a:ext cx="1438252" cy="2174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5863" indent="-75863">
                <a:buFont typeface="Arial" panose="020B0604020202020204" pitchFamily="34" charset="0"/>
                <a:buChar char="•"/>
              </a:pPr>
              <a:r>
                <a:rPr lang="en-US" sz="600" i="1" dirty="0">
                  <a:solidFill>
                    <a:srgbClr val="EEECE1">
                      <a:lumMod val="25000"/>
                    </a:srgbClr>
                  </a:solidFill>
                </a:rPr>
                <a:t>Current</a:t>
              </a:r>
            </a:p>
            <a:p>
              <a:pPr marL="75863" indent="-75863">
                <a:buFont typeface="Arial" panose="020B0604020202020204" pitchFamily="34" charset="0"/>
                <a:buChar char="•"/>
              </a:pPr>
              <a:r>
                <a:rPr lang="en-US" sz="600" i="1" dirty="0">
                  <a:solidFill>
                    <a:srgbClr val="EEECE1">
                      <a:lumMod val="25000"/>
                    </a:srgbClr>
                  </a:solidFill>
                </a:rPr>
                <a:t>Future</a:t>
              </a:r>
            </a:p>
            <a:p>
              <a:pPr marL="75863" indent="-75863">
                <a:buFont typeface="Arial" panose="020B0604020202020204" pitchFamily="34" charset="0"/>
                <a:buChar char="•"/>
              </a:pPr>
              <a:r>
                <a:rPr lang="en-US" sz="600" i="1" dirty="0">
                  <a:solidFill>
                    <a:srgbClr val="EEECE1">
                      <a:lumMod val="25000"/>
                    </a:srgbClr>
                  </a:solidFill>
                </a:rPr>
                <a:t>Elevation</a:t>
              </a:r>
            </a:p>
            <a:p>
              <a:pPr marL="75863" indent="-75863">
                <a:buFont typeface="Arial" panose="020B0604020202020204" pitchFamily="34" charset="0"/>
                <a:buChar char="•"/>
              </a:pPr>
              <a:r>
                <a:rPr lang="en-US" sz="600" i="1" dirty="0">
                  <a:solidFill>
                    <a:srgbClr val="EEECE1">
                      <a:lumMod val="25000"/>
                    </a:srgbClr>
                  </a:solidFill>
                </a:rPr>
                <a:t>Depth</a:t>
              </a:r>
            </a:p>
            <a:p>
              <a:pPr marL="75863" indent="-75863">
                <a:buFont typeface="Arial" panose="020B0604020202020204" pitchFamily="34" charset="0"/>
                <a:buChar char="•"/>
              </a:pPr>
              <a:r>
                <a:rPr lang="en-US" sz="600" i="1" dirty="0">
                  <a:solidFill>
                    <a:srgbClr val="EEECE1">
                      <a:lumMod val="25000"/>
                    </a:srgbClr>
                  </a:solidFill>
                </a:rPr>
                <a:t>Velocity</a:t>
              </a:r>
            </a:p>
            <a:p>
              <a:pPr marL="75863" indent="-75863">
                <a:buFont typeface="Arial" panose="020B0604020202020204" pitchFamily="34" charset="0"/>
                <a:buChar char="•"/>
              </a:pPr>
              <a:r>
                <a:rPr lang="en-US" sz="600" i="1" dirty="0">
                  <a:solidFill>
                    <a:srgbClr val="EEECE1">
                      <a:lumMod val="25000"/>
                    </a:srgbClr>
                  </a:solidFill>
                </a:rPr>
                <a:t>Road Impacts</a:t>
              </a:r>
            </a:p>
            <a:p>
              <a:pPr marL="75863" indent="-75863">
                <a:buFont typeface="Arial" panose="020B0604020202020204" pitchFamily="34" charset="0"/>
                <a:buChar char="•"/>
              </a:pPr>
              <a:r>
                <a:rPr lang="en-US" sz="600" i="1" dirty="0">
                  <a:solidFill>
                    <a:srgbClr val="EEECE1">
                      <a:lumMod val="25000"/>
                    </a:srgbClr>
                  </a:solidFill>
                </a:rPr>
                <a:t>Building Impacts</a:t>
              </a:r>
            </a:p>
            <a:p>
              <a:pPr marL="115397" indent="-115397">
                <a:buFont typeface="Arial" panose="020B0604020202020204" pitchFamily="34" charset="0"/>
                <a:buChar char="•"/>
              </a:pPr>
              <a:endParaRPr lang="en-US" sz="1000" i="1" dirty="0">
                <a:solidFill>
                  <a:srgbClr val="EEECE1">
                    <a:lumMod val="25000"/>
                  </a:srgbClr>
                </a:solidFill>
              </a:endParaRPr>
            </a:p>
          </p:txBody>
        </p:sp>
      </p:grpSp>
      <p:cxnSp>
        <p:nvCxnSpPr>
          <p:cNvPr id="182" name="Straight Connector 181"/>
          <p:cNvCxnSpPr/>
          <p:nvPr/>
        </p:nvCxnSpPr>
        <p:spPr>
          <a:xfrm>
            <a:off x="4949179" y="2511119"/>
            <a:ext cx="402441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>
            <a:off x="5205803" y="2511120"/>
            <a:ext cx="0" cy="1449278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/>
        </p:nvCxnSpPr>
        <p:spPr>
          <a:xfrm>
            <a:off x="5209670" y="3951395"/>
            <a:ext cx="139482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/>
          <p:nvPr/>
        </p:nvCxnSpPr>
        <p:spPr>
          <a:xfrm>
            <a:off x="7609938" y="2135688"/>
            <a:ext cx="232596" cy="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/>
          <p:nvPr/>
        </p:nvCxnSpPr>
        <p:spPr>
          <a:xfrm>
            <a:off x="6394954" y="3960327"/>
            <a:ext cx="1425476" cy="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/>
          <p:nvPr/>
        </p:nvCxnSpPr>
        <p:spPr>
          <a:xfrm>
            <a:off x="1247672" y="3107827"/>
            <a:ext cx="270188" cy="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Elbow Connector 114"/>
          <p:cNvCxnSpPr>
            <a:stCxn id="209" idx="1"/>
          </p:cNvCxnSpPr>
          <p:nvPr/>
        </p:nvCxnSpPr>
        <p:spPr>
          <a:xfrm rot="5400000" flipH="1" flipV="1">
            <a:off x="4308889" y="4605816"/>
            <a:ext cx="621342" cy="275074"/>
          </a:xfrm>
          <a:prstGeom prst="bentConnector3">
            <a:avLst>
              <a:gd name="adj1" fmla="val 50000"/>
            </a:avLst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Elbow Connector 202"/>
          <p:cNvCxnSpPr>
            <a:endCxn id="192" idx="2"/>
          </p:cNvCxnSpPr>
          <p:nvPr/>
        </p:nvCxnSpPr>
        <p:spPr>
          <a:xfrm rot="10800000">
            <a:off x="2512716" y="5640348"/>
            <a:ext cx="1257505" cy="453703"/>
          </a:xfrm>
          <a:prstGeom prst="bentConnector2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5" name="TextBox 1044"/>
          <p:cNvSpPr txBox="1"/>
          <p:nvPr/>
        </p:nvSpPr>
        <p:spPr>
          <a:xfrm>
            <a:off x="-12256" y="-42016"/>
            <a:ext cx="9146804" cy="569978"/>
          </a:xfrm>
          <a:prstGeom prst="rect">
            <a:avLst/>
          </a:prstGeom>
          <a:noFill/>
        </p:spPr>
        <p:txBody>
          <a:bodyPr wrap="square" lIns="61545" tIns="30773" rIns="61545" bIns="30773" rtlCol="0">
            <a:spAutoFit/>
          </a:bodyPr>
          <a:lstStyle/>
          <a:p>
            <a:pPr algn="ctr"/>
            <a:r>
              <a:rPr lang="en-US" sz="1900" b="1" dirty="0">
                <a:solidFill>
                  <a:prstClr val="black"/>
                </a:solidFill>
              </a:rPr>
              <a:t>NATIONAL FLOOD INUNDATION AND WARNING SYSTEM</a:t>
            </a:r>
          </a:p>
          <a:p>
            <a:pPr algn="ctr"/>
            <a:r>
              <a:rPr lang="en-US" sz="1400" i="1" dirty="0">
                <a:solidFill>
                  <a:prstClr val="black"/>
                </a:solidFill>
              </a:rPr>
              <a:t>CONCEPTUAL FRAMEWORK</a:t>
            </a:r>
            <a:endParaRPr lang="en-US" sz="1900" i="1" dirty="0">
              <a:solidFill>
                <a:prstClr val="black"/>
              </a:solidFill>
            </a:endParaRPr>
          </a:p>
        </p:txBody>
      </p:sp>
      <p:cxnSp>
        <p:nvCxnSpPr>
          <p:cNvPr id="181" name="Elbow Connector 180"/>
          <p:cNvCxnSpPr>
            <a:stCxn id="172" idx="3"/>
          </p:cNvCxnSpPr>
          <p:nvPr/>
        </p:nvCxnSpPr>
        <p:spPr>
          <a:xfrm flipV="1">
            <a:off x="3391091" y="2735250"/>
            <a:ext cx="288090" cy="2108961"/>
          </a:xfrm>
          <a:prstGeom prst="bentConnector2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Elbow Connector 189"/>
          <p:cNvCxnSpPr>
            <a:stCxn id="174" idx="3"/>
          </p:cNvCxnSpPr>
          <p:nvPr/>
        </p:nvCxnSpPr>
        <p:spPr>
          <a:xfrm>
            <a:off x="3381991" y="1724189"/>
            <a:ext cx="300883" cy="1025055"/>
          </a:xfrm>
          <a:prstGeom prst="bentConnector2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Group 85"/>
          <p:cNvGrpSpPr/>
          <p:nvPr/>
        </p:nvGrpSpPr>
        <p:grpSpPr>
          <a:xfrm>
            <a:off x="1556685" y="724160"/>
            <a:ext cx="1912059" cy="4916187"/>
            <a:chOff x="2646364" y="799055"/>
            <a:chExt cx="3250501" cy="7210408"/>
          </a:xfrm>
        </p:grpSpPr>
        <p:sp>
          <p:nvSpPr>
            <p:cNvPr id="192" name="Rounded Rectangle 191"/>
            <p:cNvSpPr/>
            <p:nvPr/>
          </p:nvSpPr>
          <p:spPr>
            <a:xfrm>
              <a:off x="2646364" y="799055"/>
              <a:ext cx="3250501" cy="7210408"/>
            </a:xfrm>
            <a:prstGeom prst="roundRect">
              <a:avLst>
                <a:gd name="adj" fmla="val 7277"/>
              </a:avLst>
            </a:prstGeom>
            <a:solidFill>
              <a:schemeClr val="bg1">
                <a:lumMod val="65000"/>
              </a:schemeClr>
            </a:solidFill>
            <a:ln w="381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F81BD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172" name="Rounded Rectangle 171"/>
            <p:cNvSpPr/>
            <p:nvPr/>
          </p:nvSpPr>
          <p:spPr>
            <a:xfrm>
              <a:off x="2799233" y="5964285"/>
              <a:ext cx="2965621" cy="1755024"/>
            </a:xfrm>
            <a:prstGeom prst="roundRect">
              <a:avLst>
                <a:gd name="adj" fmla="val 7277"/>
              </a:avLst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F81BD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646364" y="839052"/>
              <a:ext cx="3250501" cy="428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>
                  <a:solidFill>
                    <a:prstClr val="black"/>
                  </a:solidFill>
                </a:rPr>
                <a:t>HAZARD IDENTIFICATION</a:t>
              </a:r>
            </a:p>
          </p:txBody>
        </p:sp>
        <p:sp>
          <p:nvSpPr>
            <p:cNvPr id="80" name="Rounded Rectangle 79"/>
            <p:cNvSpPr/>
            <p:nvPr/>
          </p:nvSpPr>
          <p:spPr>
            <a:xfrm>
              <a:off x="2783765" y="3468955"/>
              <a:ext cx="2965621" cy="2158717"/>
            </a:xfrm>
            <a:prstGeom prst="roundRect">
              <a:avLst>
                <a:gd name="adj" fmla="val 7277"/>
              </a:avLst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F81BD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2747856" y="3425034"/>
              <a:ext cx="2996263" cy="744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prstClr val="black"/>
                  </a:solidFill>
                </a:rPr>
                <a:t>Current and Predictive Modeling of Discharge and Surge Elevations</a:t>
              </a:r>
            </a:p>
          </p:txBody>
        </p:sp>
        <p:pic>
          <p:nvPicPr>
            <p:cNvPr id="137" name="Picture 13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2981" y="6442571"/>
              <a:ext cx="2898124" cy="1314664"/>
            </a:xfrm>
            <a:prstGeom prst="rect">
              <a:avLst/>
            </a:prstGeom>
          </p:spPr>
        </p:pic>
        <p:sp>
          <p:nvSpPr>
            <p:cNvPr id="138" name="TextBox 137"/>
            <p:cNvSpPr txBox="1"/>
            <p:nvPr/>
          </p:nvSpPr>
          <p:spPr>
            <a:xfrm>
              <a:off x="2828482" y="5996978"/>
              <a:ext cx="2926556" cy="541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prstClr val="black"/>
                  </a:solidFill>
                </a:rPr>
                <a:t>North Carolina</a:t>
              </a:r>
            </a:p>
            <a:p>
              <a:pPr algn="ctr"/>
              <a:r>
                <a:rPr lang="en-US" sz="900" b="1" dirty="0">
                  <a:solidFill>
                    <a:prstClr val="black"/>
                  </a:solidFill>
                </a:rPr>
                <a:t>“NEXFIM-NC”  Solution</a:t>
              </a:r>
            </a:p>
          </p:txBody>
        </p:sp>
        <p:sp>
          <p:nvSpPr>
            <p:cNvPr id="173" name="Rounded Rectangle 172"/>
            <p:cNvSpPr/>
            <p:nvPr/>
          </p:nvSpPr>
          <p:spPr>
            <a:xfrm>
              <a:off x="2783740" y="1399187"/>
              <a:ext cx="1371120" cy="1733155"/>
            </a:xfrm>
            <a:prstGeom prst="roundRect">
              <a:avLst>
                <a:gd name="adj" fmla="val 7277"/>
              </a:avLst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F81BD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174" name="Rounded Rectangle 173"/>
            <p:cNvSpPr/>
            <p:nvPr/>
          </p:nvSpPr>
          <p:spPr>
            <a:xfrm>
              <a:off x="4369248" y="1399187"/>
              <a:ext cx="1380137" cy="1733155"/>
            </a:xfrm>
            <a:prstGeom prst="roundRect">
              <a:avLst>
                <a:gd name="adj" fmla="val 7277"/>
              </a:avLst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F81BD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2796624" y="1386550"/>
              <a:ext cx="1358768" cy="744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prstClr val="black"/>
                  </a:solidFill>
                </a:rPr>
                <a:t>1) REAL-TIME</a:t>
              </a:r>
            </a:p>
            <a:p>
              <a:pPr algn="ctr"/>
              <a:r>
                <a:rPr lang="en-US" sz="900" b="1" dirty="0">
                  <a:solidFill>
                    <a:prstClr val="black"/>
                  </a:solidFill>
                </a:rPr>
                <a:t>MODELING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4364072" y="1401752"/>
              <a:ext cx="1358768" cy="744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prstClr val="black"/>
                  </a:solidFill>
                </a:rPr>
                <a:t>2) REAL-TIME</a:t>
              </a:r>
            </a:p>
            <a:p>
              <a:pPr algn="ctr"/>
              <a:r>
                <a:rPr lang="en-US" sz="900" b="1" dirty="0">
                  <a:solidFill>
                    <a:prstClr val="black"/>
                  </a:solidFill>
                </a:rPr>
                <a:t>MAPPING</a:t>
              </a:r>
            </a:p>
          </p:txBody>
        </p:sp>
        <p:pic>
          <p:nvPicPr>
            <p:cNvPr id="177" name="Picture 176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3814" y="2082259"/>
              <a:ext cx="996675" cy="1007494"/>
            </a:xfrm>
            <a:prstGeom prst="rect">
              <a:avLst/>
            </a:prstGeom>
            <a:ln w="19050">
              <a:noFill/>
            </a:ln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94" r="18246" b="13614"/>
            <a:stretch/>
          </p:blipFill>
          <p:spPr>
            <a:xfrm>
              <a:off x="4534643" y="1954463"/>
              <a:ext cx="1048537" cy="976627"/>
            </a:xfrm>
            <a:prstGeom prst="rect">
              <a:avLst/>
            </a:prstGeom>
          </p:spPr>
        </p:pic>
        <p:cxnSp>
          <p:nvCxnSpPr>
            <p:cNvPr id="178" name="Straight Connector 177"/>
            <p:cNvCxnSpPr/>
            <p:nvPr/>
          </p:nvCxnSpPr>
          <p:spPr>
            <a:xfrm flipV="1">
              <a:off x="3469300" y="3115869"/>
              <a:ext cx="0" cy="298687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>
              <a:off x="4129808" y="2265765"/>
              <a:ext cx="277018" cy="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/>
            <p:nvPr/>
          </p:nvCxnSpPr>
          <p:spPr>
            <a:xfrm>
              <a:off x="4253721" y="5665610"/>
              <a:ext cx="1" cy="282269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5708" y="4095594"/>
              <a:ext cx="1592103" cy="1470042"/>
            </a:xfrm>
            <a:prstGeom prst="rect">
              <a:avLst/>
            </a:prstGeom>
          </p:spPr>
        </p:pic>
      </p:grpSp>
      <p:cxnSp>
        <p:nvCxnSpPr>
          <p:cNvPr id="193" name="Straight Connector 192"/>
          <p:cNvCxnSpPr/>
          <p:nvPr/>
        </p:nvCxnSpPr>
        <p:spPr>
          <a:xfrm>
            <a:off x="6336461" y="2137111"/>
            <a:ext cx="232596" cy="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TextBox 193"/>
          <p:cNvSpPr txBox="1"/>
          <p:nvPr/>
        </p:nvSpPr>
        <p:spPr>
          <a:xfrm>
            <a:off x="2524525" y="4006858"/>
            <a:ext cx="580287" cy="211596"/>
          </a:xfrm>
          <a:prstGeom prst="rect">
            <a:avLst/>
          </a:prstGeom>
          <a:noFill/>
        </p:spPr>
        <p:txBody>
          <a:bodyPr wrap="none" lIns="57150" tIns="28575" rIns="57150" bIns="28575" rtlCol="0">
            <a:spAutoFit/>
          </a:bodyPr>
          <a:lstStyle/>
          <a:p>
            <a:r>
              <a:rPr lang="en-US" sz="1000" b="1" dirty="0">
                <a:solidFill>
                  <a:prstClr val="black"/>
                </a:solidFill>
              </a:rPr>
              <a:t>Option 2</a:t>
            </a:r>
          </a:p>
        </p:txBody>
      </p:sp>
      <p:sp>
        <p:nvSpPr>
          <p:cNvPr id="195" name="TextBox 194"/>
          <p:cNvSpPr txBox="1"/>
          <p:nvPr/>
        </p:nvSpPr>
        <p:spPr>
          <a:xfrm>
            <a:off x="2075811" y="2317347"/>
            <a:ext cx="580287" cy="211596"/>
          </a:xfrm>
          <a:prstGeom prst="rect">
            <a:avLst/>
          </a:prstGeom>
          <a:noFill/>
        </p:spPr>
        <p:txBody>
          <a:bodyPr wrap="none" lIns="57150" tIns="28575" rIns="57150" bIns="28575" rtlCol="0">
            <a:spAutoFit/>
          </a:bodyPr>
          <a:lstStyle/>
          <a:p>
            <a:r>
              <a:rPr lang="en-US" sz="1000" b="1" dirty="0">
                <a:solidFill>
                  <a:prstClr val="black"/>
                </a:solidFill>
              </a:rPr>
              <a:t>Option 1</a:t>
            </a:r>
          </a:p>
        </p:txBody>
      </p:sp>
      <p:sp>
        <p:nvSpPr>
          <p:cNvPr id="4" name="Rectangle 3"/>
          <p:cNvSpPr/>
          <p:nvPr/>
        </p:nvSpPr>
        <p:spPr>
          <a:xfrm>
            <a:off x="1517860" y="1101797"/>
            <a:ext cx="926488" cy="13038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82766" y="4138493"/>
            <a:ext cx="2300108" cy="13580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35136" y="5116247"/>
            <a:ext cx="2004936" cy="17417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5901180" y="6324600"/>
            <a:ext cx="2419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Slide: Ken Ashe, NCFMP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18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There is a pattern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National level flood forecasting system being produced at National Water Center</a:t>
            </a:r>
          </a:p>
          <a:p>
            <a:r>
              <a:rPr lang="en-US" dirty="0" smtClean="0"/>
              <a:t>State level support for floodplain mapping, data and models</a:t>
            </a:r>
          </a:p>
          <a:p>
            <a:r>
              <a:rPr lang="en-US" dirty="0" smtClean="0"/>
              <a:t>Local level engagement for flood emergency response </a:t>
            </a:r>
          </a:p>
          <a:p>
            <a:pPr marL="228600" lvl="1">
              <a:spcBef>
                <a:spcPts val="1000"/>
              </a:spcBef>
            </a:pPr>
            <a:r>
              <a:rPr lang="en-US">
                <a:solidFill>
                  <a:srgbClr val="FF0000"/>
                </a:solidFill>
              </a:rPr>
              <a:t>Propose NFIE-North Carolina and NFIE-Alabama as state level test cases for the </a:t>
            </a:r>
            <a:r>
              <a:rPr lang="en-US" smtClean="0">
                <a:solidFill>
                  <a:srgbClr val="FF0000"/>
                </a:solidFill>
              </a:rPr>
              <a:t>NFIE</a:t>
            </a:r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649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Nationally Synthesize Operations of Regional River Forecast Centers</a:t>
            </a:r>
            <a:endParaRPr lang="en-US" dirty="0"/>
          </a:p>
        </p:txBody>
      </p:sp>
      <p:pic>
        <p:nvPicPr>
          <p:cNvPr id="4" name="Picture 3" descr="HydroCentralizationnolegend-wnw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42" y="1059316"/>
            <a:ext cx="6541706" cy="478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302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D31AD-F2C8-9249-BDEC-2852C3DD794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PRE-DECISIONAL - DO NOT DISTRIBUTE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A7525-BC21-4740-9E26-BEDE38A67C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NWC May2014 Group Phot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" b="79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31650" y="6515157"/>
            <a:ext cx="3338740" cy="384713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 defTabSz="457200"/>
            <a:r>
              <a:rPr lang="en-US" sz="1900" b="1" dirty="0">
                <a:solidFill>
                  <a:srgbClr val="000000"/>
                </a:solidFill>
              </a:rPr>
              <a:t>Inaugural Meeting – May, 2014</a:t>
            </a:r>
          </a:p>
        </p:txBody>
      </p:sp>
    </p:spTree>
    <p:extLst>
      <p:ext uri="{BB962C8B-B14F-4D97-AF65-F5344CB8AC3E}">
        <p14:creationId xmlns:p14="http://schemas.microsoft.com/office/powerpoint/2010/main" val="10662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279</TotalTime>
  <Words>2625</Words>
  <Application>Microsoft Office PowerPoint</Application>
  <PresentationFormat>On-screen Show (4:3)</PresentationFormat>
  <Paragraphs>592</Paragraphs>
  <Slides>78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78</vt:i4>
      </vt:variant>
    </vt:vector>
  </HeadingPairs>
  <TitlesOfParts>
    <vt:vector size="102" baseType="lpstr">
      <vt:lpstr>ＭＳ Ｐゴシック</vt:lpstr>
      <vt:lpstr>Arial</vt:lpstr>
      <vt:lpstr>Avenir LT Std 55 Roman</vt:lpstr>
      <vt:lpstr>Avenir LT Std 65 Medium</vt:lpstr>
      <vt:lpstr>Avenir LT Std 85 Heavy</vt:lpstr>
      <vt:lpstr>Calibri</vt:lpstr>
      <vt:lpstr>Calibri Light</vt:lpstr>
      <vt:lpstr>Lucida Grande</vt:lpstr>
      <vt:lpstr>Tahoma</vt:lpstr>
      <vt:lpstr>Times New Roman</vt:lpstr>
      <vt:lpstr>Verdana</vt:lpstr>
      <vt:lpstr>Wingdings</vt:lpstr>
      <vt:lpstr>Wingdings 3</vt:lpstr>
      <vt:lpstr>Office Theme</vt:lpstr>
      <vt:lpstr>Optional_Corporate_PPT_Template-Arial</vt:lpstr>
      <vt:lpstr>4_Office Theme</vt:lpstr>
      <vt:lpstr>1_Optional_Corporate_PPT_Template-Arial</vt:lpstr>
      <vt:lpstr>1_Office Theme</vt:lpstr>
      <vt:lpstr>3_Office Theme</vt:lpstr>
      <vt:lpstr>Custom Design</vt:lpstr>
      <vt:lpstr>2_Optional_Corporate_PPT_Template-Arial</vt:lpstr>
      <vt:lpstr>2_Office Theme</vt:lpstr>
      <vt:lpstr>5_Office Theme</vt:lpstr>
      <vt:lpstr>6_Office Theme</vt:lpstr>
      <vt:lpstr>National Flood Interoperability Experiment for North Carolina and Alabama</vt:lpstr>
      <vt:lpstr>Building a stronger flood support system for citizens</vt:lpstr>
      <vt:lpstr>PowerPoint Presentation</vt:lpstr>
      <vt:lpstr>Linkages among federal agencies for flood response</vt:lpstr>
      <vt:lpstr>PowerPoint Presentation</vt:lpstr>
      <vt:lpstr>PowerPoint Presentation</vt:lpstr>
      <vt:lpstr>NWS River Forecast Centers</vt:lpstr>
      <vt:lpstr>Nationally Synthesize Operations of Regional River Forecast Centers</vt:lpstr>
      <vt:lpstr>PowerPoint Presentation</vt:lpstr>
      <vt:lpstr>PowerPoint Presentation</vt:lpstr>
      <vt:lpstr>Transformative Research (NSF)</vt:lpstr>
      <vt:lpstr>National Flood Interoperability Experiment (NFIE)</vt:lpstr>
      <vt:lpstr>NFIE Goal: Connect National Scale Flood Modeling with Local emergency planning and response</vt:lpstr>
      <vt:lpstr>Technical Readiness Levels</vt:lpstr>
      <vt:lpstr>NFIE Academic Centers (as at present)</vt:lpstr>
      <vt:lpstr>Open Geospatial Consortium</vt:lpstr>
      <vt:lpstr>WaterML Web Services –  CUAHSI, USGS, OGC, WMO …..</vt:lpstr>
      <vt:lpstr>Water Data Distribution by US Geological Survey</vt:lpstr>
      <vt:lpstr> Develop NWS Experimental Data Services</vt:lpstr>
      <vt:lpstr>NFIE: NWS Project ‘Elements’ or Functional Requirements</vt:lpstr>
      <vt:lpstr>National Spatial Data Infrastructure</vt:lpstr>
      <vt:lpstr>Open Water Data Initiative</vt:lpstr>
      <vt:lpstr>Open Water Data Components</vt:lpstr>
      <vt:lpstr>NHDPlus Version 2 </vt:lpstr>
      <vt:lpstr>NFIE-Geo for National Flood Interoperability Experiment </vt:lpstr>
      <vt:lpstr>NFIE-Geo in HydroShare</vt:lpstr>
      <vt:lpstr>NFIE-Geo as Data Packages in Geoplatform </vt:lpstr>
      <vt:lpstr>Layers and geographic coverage of the flattened NHD plus geodatabase</vt:lpstr>
      <vt:lpstr>Rapid Model for flow on NHDPlus</vt:lpstr>
      <vt:lpstr>NFIE Hydro: Computing Flows </vt:lpstr>
      <vt:lpstr>Rainfall Forecast (15 hours ahead)</vt:lpstr>
      <vt:lpstr>PowerPoint Presentation</vt:lpstr>
      <vt:lpstr>Hydrologic Forecasting for the Texas-Gulf Region  (from Brigham Young University)</vt:lpstr>
      <vt:lpstr>Ensemble Flow Forecast for Reach Catchment 5592208 made on Jan 13, 2015 (15 day horizon) Weather information source: European Center for Medium Range Weather Forecasting (ECMWF).  Summary statistics compiled from 50 forecast hydrographs</vt:lpstr>
      <vt:lpstr>Land Data Assimilation System (LDAS)</vt:lpstr>
      <vt:lpstr>NASA Data Rod</vt:lpstr>
      <vt:lpstr>Soil Moisture Map (mm water in top 1 m of soil from NASA Land Data Assimilation System)</vt:lpstr>
      <vt:lpstr>Soil Moisture Anomaly Map (current value – mean for calendar day at each spatial point)</vt:lpstr>
      <vt:lpstr>Soil Moisture Percentile Map</vt:lpstr>
      <vt:lpstr>National Flood Hazard Layer (NFHL)</vt:lpstr>
      <vt:lpstr>NFHL for Wake County</vt:lpstr>
      <vt:lpstr>Wake County:HUC12 Subwatersheds</vt:lpstr>
      <vt:lpstr>Wake County: NHDPlus Flowlines</vt:lpstr>
      <vt:lpstr>Wake County: NHDPlus Catchments</vt:lpstr>
      <vt:lpstr>Crabtree Creek Subwatershed</vt:lpstr>
      <vt:lpstr>Crabtree Creek Subwatershed</vt:lpstr>
      <vt:lpstr>Catchment and Flood Risk Zone</vt:lpstr>
      <vt:lpstr>NWS River Forecast Basins</vt:lpstr>
      <vt:lpstr>NWS River Forecast subbasins in NC</vt:lpstr>
      <vt:lpstr>NWS Forecast Basins and Points in Wake County</vt:lpstr>
      <vt:lpstr>Flood Forecast Frameworks</vt:lpstr>
      <vt:lpstr>Forecasting and flood risk assessment</vt:lpstr>
      <vt:lpstr>Flood Risk Condition Status</vt:lpstr>
      <vt:lpstr>FEMA Flood Hazard Layer</vt:lpstr>
      <vt:lpstr>Subwatersheds and Flowlines</vt:lpstr>
      <vt:lpstr>NHDPlus Catchments and Flowlines</vt:lpstr>
      <vt:lpstr>National Weather Service River Forecast Center Subbasins (140)</vt:lpstr>
      <vt:lpstr>Flood Hazard Response Unit</vt:lpstr>
      <vt:lpstr>Forecast Catchments in NWS RFC Subbasin CATA1</vt:lpstr>
      <vt:lpstr>Travis-Williamson Flood Plan</vt:lpstr>
      <vt:lpstr>Link with the First Response Community</vt:lpstr>
      <vt:lpstr>Address Points -- used for directing emergency response vehicles</vt:lpstr>
      <vt:lpstr>Address Points and the Flood Hazard Zone</vt:lpstr>
      <vt:lpstr>Address Points and the Floodplain</vt:lpstr>
      <vt:lpstr>Address Points in the Floodplain</vt:lpstr>
      <vt:lpstr>Address Points in Floodplain of a Subwatershed</vt:lpstr>
      <vt:lpstr>Address Points and Roads in Floodplain of Onion Creek</vt:lpstr>
      <vt:lpstr>Length of Roads in Floodplain of a Subwatershed</vt:lpstr>
      <vt:lpstr>Flood hydrology and response</vt:lpstr>
      <vt:lpstr>Mitigation and Response Flood Levels</vt:lpstr>
      <vt:lpstr>Real-Time Flood Inundation Mapping (USGS/NWS) </vt:lpstr>
      <vt:lpstr>PowerPoint Presentation</vt:lpstr>
      <vt:lpstr>Problem</vt:lpstr>
      <vt:lpstr>Stream Gages Gives Real Time Discharge AND Stage and thus Recurrence Interval</vt:lpstr>
      <vt:lpstr>PowerPoint Presentation</vt:lpstr>
      <vt:lpstr>Our cross-sections give the ability to interpolate RI between gages expanding the real time information from ~200 locations to 10s of thousands to 100s of thousand of locations </vt:lpstr>
      <vt:lpstr>PowerPoint Presentation</vt:lpstr>
      <vt:lpstr>There is a pattern here</vt:lpstr>
    </vt:vector>
  </TitlesOfParts>
  <Company>Cockrell School of Engineering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Flood Hazard Layer for North Carolina</dc:title>
  <dc:creator>Maidment, David R</dc:creator>
  <cp:lastModifiedBy>Maidment, David R</cp:lastModifiedBy>
  <cp:revision>42</cp:revision>
  <dcterms:created xsi:type="dcterms:W3CDTF">2015-01-15T05:51:49Z</dcterms:created>
  <dcterms:modified xsi:type="dcterms:W3CDTF">2015-01-17T22:41:06Z</dcterms:modified>
</cp:coreProperties>
</file>