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9" r:id="rId1"/>
    <p:sldMasterId id="2147485589" r:id="rId2"/>
    <p:sldMasterId id="2147485635" r:id="rId3"/>
  </p:sldMasterIdLst>
  <p:notesMasterIdLst>
    <p:notesMasterId r:id="rId22"/>
  </p:notesMasterIdLst>
  <p:sldIdLst>
    <p:sldId id="486" r:id="rId4"/>
    <p:sldId id="487" r:id="rId5"/>
    <p:sldId id="488" r:id="rId6"/>
    <p:sldId id="490" r:id="rId7"/>
    <p:sldId id="491" r:id="rId8"/>
    <p:sldId id="477" r:id="rId9"/>
    <p:sldId id="478" r:id="rId10"/>
    <p:sldId id="479" r:id="rId11"/>
    <p:sldId id="476" r:id="rId12"/>
    <p:sldId id="424" r:id="rId13"/>
    <p:sldId id="426" r:id="rId14"/>
    <p:sldId id="430" r:id="rId15"/>
    <p:sldId id="438" r:id="rId16"/>
    <p:sldId id="439" r:id="rId17"/>
    <p:sldId id="440" r:id="rId18"/>
    <p:sldId id="489" r:id="rId19"/>
    <p:sldId id="471" r:id="rId20"/>
    <p:sldId id="474" r:id="rId21"/>
  </p:sldIdLst>
  <p:sldSz cx="9144000" cy="6858000" type="screen4x3"/>
  <p:notesSz cx="6997700" cy="9271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B9F2"/>
    <a:srgbClr val="B9E0F7"/>
    <a:srgbClr val="096BC9"/>
    <a:srgbClr val="662506"/>
    <a:srgbClr val="C35327"/>
    <a:srgbClr val="000000"/>
    <a:srgbClr val="D1E391"/>
    <a:srgbClr val="35AC46"/>
    <a:srgbClr val="007AC2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30" autoAdjust="0"/>
    <p:restoredTop sz="81319" autoAdjust="0"/>
  </p:normalViewPr>
  <p:slideViewPr>
    <p:cSldViewPr snapToGrid="0" showGuides="1">
      <p:cViewPr varScale="1">
        <p:scale>
          <a:sx n="55" d="100"/>
          <a:sy n="55" d="100"/>
        </p:scale>
        <p:origin x="-1330" y="-82"/>
      </p:cViewPr>
      <p:guideLst>
        <p:guide orient="horz" pos="432"/>
        <p:guide orient="horz" pos="3547"/>
        <p:guide pos="576"/>
        <p:guide pos="5184"/>
      </p:guideLst>
    </p:cSldViewPr>
  </p:slideViewPr>
  <p:outlineViewPr>
    <p:cViewPr>
      <p:scale>
        <a:sx n="33" d="100"/>
        <a:sy n="33" d="100"/>
      </p:scale>
      <p:origin x="0" y="26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2" d="100"/>
        <a:sy n="2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5498D241-0AB7-BC44-80E8-F0A20AF46E9E}" type="datetimeFigureOut">
              <a:rPr lang="en-US"/>
              <a:pPr/>
              <a:t>5/20/2013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25"/>
            <a:ext cx="5598160" cy="41719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841"/>
            <a:ext cx="3032337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E7143C0-4F23-B545-9533-520B5A87CA1E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9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83628-EFEA-4E2D-B692-9EBA7AE0EB79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7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81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(1)    A four-year international effort has been undertaken to reconcile </a:t>
            </a:r>
            <a:r>
              <a:rPr lang="en-US" dirty="0" err="1"/>
              <a:t>WaterML</a:t>
            </a:r>
            <a:r>
              <a:rPr lang="en-US" dirty="0"/>
              <a:t> with international standards;</a:t>
            </a:r>
          </a:p>
          <a:p>
            <a:r>
              <a:rPr lang="en-US" dirty="0"/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dirty="0"/>
              <a:t>(3)    An OGC representative attended the WMO Congress of the Commission for Hydrology in 2008</a:t>
            </a:r>
          </a:p>
          <a:p>
            <a:r>
              <a:rPr lang="en-US" dirty="0"/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dirty="0"/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dirty="0"/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dirty="0"/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09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871D0-E54F-134F-A597-01BE8A4B21E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770" y="4403725"/>
            <a:ext cx="5598160" cy="4171950"/>
          </a:xfrm>
          <a:noFill/>
          <a:ln w="9525"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05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26196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07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514393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607447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609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90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78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94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40866972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164717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2376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947672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56571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040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323248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47812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90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45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76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37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271043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722376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724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594124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6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47672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51" r:id="rId2"/>
    <p:sldLayoutId id="2147485586" r:id="rId3"/>
    <p:sldLayoutId id="2147485553" r:id="rId4"/>
    <p:sldLayoutId id="2147485554" r:id="rId5"/>
    <p:sldLayoutId id="2147485555" r:id="rId6"/>
    <p:sldLayoutId id="2147485587" r:id="rId7"/>
    <p:sldLayoutId id="2147485556" r:id="rId8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39836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311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6" r:id="rId1"/>
    <p:sldLayoutId id="2147485637" r:id="rId2"/>
    <p:sldLayoutId id="2147485638" r:id="rId3"/>
    <p:sldLayoutId id="2147485639" r:id="rId4"/>
    <p:sldLayoutId id="2147485640" r:id="rId5"/>
    <p:sldLayoutId id="2147485641" r:id="rId6"/>
    <p:sldLayoutId id="2147485642" r:id="rId7"/>
    <p:sldLayoutId id="2147485643" r:id="rId8"/>
    <p:sldLayoutId id="2147485644" r:id="rId9"/>
    <p:sldLayoutId id="2147485645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geossregistries.info/geosspub/resource_search_ns.jsp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hyperlink" Target="http://www.arcgis.com/home/webmap/viewer.html?webmap=7d6cefdf3f324b55b08c136654e91612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png"/><Relationship Id="rId4" Type="http://schemas.openxmlformats.org/officeDocument/2006/relationships/hyperlink" Target="http://waterservices.usgs.gov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hyperlink" Target="http://www.whitehouse.gov/sites/default/files/microsites/ostp/nstc_2013_earthobsstrategy.pdf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3" y="3124200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defTabSz="914400" eaLnBrk="0" hangingPunct="0"/>
            <a:r>
              <a:rPr lang="en-US" sz="2400" dirty="0">
                <a:solidFill>
                  <a:prstClr val="black"/>
                </a:solidFill>
              </a:rPr>
              <a:t>David R. Maidment</a:t>
            </a:r>
          </a:p>
          <a:p>
            <a:pPr algn="r" defTabSz="914400" eaLnBrk="0" hangingPunct="0"/>
            <a:r>
              <a:rPr lang="en-US" dirty="0">
                <a:solidFill>
                  <a:prstClr val="black"/>
                </a:solidFill>
              </a:rPr>
              <a:t>Center for Research in Water Resources</a:t>
            </a:r>
          </a:p>
          <a:p>
            <a:pPr algn="r" defTabSz="914400" eaLnBrk="0" hangingPunct="0"/>
            <a:r>
              <a:rPr lang="en-US" dirty="0">
                <a:solidFill>
                  <a:prstClr val="black"/>
                </a:solidFill>
              </a:rPr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1384738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976" y="5100627"/>
            <a:ext cx="7010400" cy="123711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defTabSz="914400" eaLnBrk="0" hangingPunct="0"/>
            <a:r>
              <a:rPr lang="en-US" sz="1600" dirty="0" smtClean="0">
                <a:solidFill>
                  <a:srgbClr val="FFFFFF"/>
                </a:solidFill>
              </a:rPr>
              <a:t>Presented to Geospatial World Forum</a:t>
            </a:r>
          </a:p>
          <a:p>
            <a:pPr defTabSz="914400" eaLnBrk="0" hangingPunct="0"/>
            <a:r>
              <a:rPr lang="en-US" sz="1600" dirty="0" smtClean="0">
                <a:solidFill>
                  <a:srgbClr val="FFFFFF"/>
                </a:solidFill>
              </a:rPr>
              <a:t>Rotterdam, the Netherlands </a:t>
            </a:r>
            <a:r>
              <a:rPr lang="en-US" sz="1600" dirty="0" smtClean="0">
                <a:solidFill>
                  <a:srgbClr val="5EB4E6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16 May 2013</a:t>
            </a:r>
          </a:p>
          <a:p>
            <a:pPr defTabSz="914400" eaLnBrk="0" hangingPunct="0"/>
            <a:endParaRPr lang="en-US" sz="1600" dirty="0">
              <a:solidFill>
                <a:srgbClr val="FFFFFF"/>
              </a:solidFill>
            </a:endParaRPr>
          </a:p>
          <a:p>
            <a:pPr defTabSz="914400"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Acknowledgements: David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Arctur</a:t>
            </a:r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,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Fernando Salas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1219200"/>
            <a:ext cx="7447710" cy="16401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1711325" indent="-1711325"/>
            <a:r>
              <a:rPr sz="3200" dirty="0" smtClean="0"/>
              <a:t>Standards and Interoperability in Geospatial Water Information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972194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/>
          <a:lstStyle/>
          <a:p>
            <a:r>
              <a:rPr lang="en-US" sz="2800" dirty="0" smtClean="0"/>
              <a:t>Geospatial and Temporal Water Data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16520" y="1911174"/>
            <a:ext cx="3336718" cy="1117696"/>
            <a:chOff x="5171675" y="1299330"/>
            <a:chExt cx="3336718" cy="1117696"/>
          </a:xfrm>
        </p:grpSpPr>
        <p:sp>
          <p:nvSpPr>
            <p:cNvPr id="24" name="Oval 23"/>
            <p:cNvSpPr/>
            <p:nvPr/>
          </p:nvSpPr>
          <p:spPr bwMode="auto">
            <a:xfrm>
              <a:off x="5171675" y="1299330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GEOSS</a:t>
              </a: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107343" y="1299330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WIS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402421" y="1752012"/>
              <a:ext cx="110597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00"/>
              <a:r>
                <a:rPr lang="en-US" sz="1600" b="1" dirty="0" smtClean="0">
                  <a:solidFill>
                    <a:srgbClr val="BFE1F5"/>
                  </a:solidFill>
                </a:rPr>
                <a:t>Catalogues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7240" y="3187366"/>
            <a:ext cx="3231098" cy="1117696"/>
            <a:chOff x="3118199" y="2796825"/>
            <a:chExt cx="3231098" cy="1117696"/>
          </a:xfrm>
        </p:grpSpPr>
        <p:sp>
          <p:nvSpPr>
            <p:cNvPr id="22" name="Oval 21"/>
            <p:cNvSpPr/>
            <p:nvPr/>
          </p:nvSpPr>
          <p:spPr bwMode="auto">
            <a:xfrm>
              <a:off x="3118199" y="2796825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OGC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4053867" y="2796825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WMO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45917" y="3246132"/>
              <a:ext cx="100338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00"/>
              <a:r>
                <a:rPr lang="en-US" sz="1600" b="1" dirty="0" smtClean="0">
                  <a:solidFill>
                    <a:srgbClr val="5EB4E6">
                      <a:lumMod val="40000"/>
                      <a:lumOff val="60000"/>
                    </a:srgbClr>
                  </a:solidFill>
                </a:rPr>
                <a:t>Standards</a:t>
              </a:r>
              <a:endParaRPr lang="en-US" sz="1600" b="1" dirty="0">
                <a:solidFill>
                  <a:srgbClr val="5EB4E6">
                    <a:lumMod val="40000"/>
                    <a:lumOff val="60000"/>
                  </a:srgb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99523" y="4463558"/>
            <a:ext cx="3089534" cy="1117696"/>
            <a:chOff x="1179448" y="4294321"/>
            <a:chExt cx="3089534" cy="1117696"/>
          </a:xfrm>
        </p:grpSpPr>
        <p:sp>
          <p:nvSpPr>
            <p:cNvPr id="26" name="Oval 25"/>
            <p:cNvSpPr/>
            <p:nvPr/>
          </p:nvSpPr>
          <p:spPr bwMode="auto">
            <a:xfrm>
              <a:off x="1179448" y="4294321"/>
              <a:ext cx="1117696" cy="1117696"/>
            </a:xfrm>
            <a:prstGeom prst="ellipse">
              <a:avLst/>
            </a:prstGeom>
            <a:solidFill>
              <a:srgbClr val="FFE683"/>
            </a:solidFill>
            <a:ln w="25400" cap="flat" cmpd="sng" algn="ctr">
              <a:solidFill>
                <a:srgbClr val="FAC15A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GIS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115116" y="4294321"/>
              <a:ext cx="1117696" cy="1117696"/>
            </a:xfrm>
            <a:prstGeom prst="ellipse">
              <a:avLst/>
            </a:prstGeom>
            <a:solidFill>
              <a:srgbClr val="9AE1F7">
                <a:alpha val="80000"/>
              </a:srgbClr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Water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000000"/>
                  </a:solidFill>
                </a:rPr>
                <a:t>Resources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02459" y="4743628"/>
              <a:ext cx="866523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00"/>
              <a:r>
                <a:rPr lang="en-US" sz="1600" b="1" dirty="0" smtClean="0">
                  <a:solidFill>
                    <a:srgbClr val="BFE1F5"/>
                  </a:solidFill>
                </a:rPr>
                <a:t>Domains</a:t>
              </a:r>
              <a:endParaRPr lang="en-US" sz="1600" b="1" dirty="0">
                <a:solidFill>
                  <a:srgbClr val="BFE1F5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white"/>
                </a:solidFill>
              </a:rPr>
              <a:t>Maps and Time Series . . .</a:t>
            </a: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                 . . . Interoperability of Connected Systems</a:t>
            </a:r>
          </a:p>
        </p:txBody>
      </p:sp>
      <p:sp>
        <p:nvSpPr>
          <p:cNvPr id="17" name="Right Arrow 16"/>
          <p:cNvSpPr/>
          <p:nvPr/>
        </p:nvSpPr>
        <p:spPr bwMode="auto">
          <a:xfrm rot="19743162">
            <a:off x="817182" y="2961385"/>
            <a:ext cx="4219565" cy="361033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9752863">
            <a:off x="1986417" y="2897390"/>
            <a:ext cx="151624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400"/>
            <a:r>
              <a:rPr lang="en-US" sz="1600" b="1" dirty="0" smtClean="0">
                <a:solidFill>
                  <a:prstClr val="white"/>
                </a:solidFill>
              </a:rPr>
              <a:t>Implementation</a:t>
            </a:r>
            <a:endParaRPr 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59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7213"/>
            <a:ext cx="3700382" cy="2020226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United States Services Stack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87814" y="2708637"/>
            <a:ext cx="2260912" cy="2314803"/>
            <a:chOff x="3410480" y="2275114"/>
            <a:chExt cx="3252258" cy="3200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480" y="2275114"/>
              <a:ext cx="3252258" cy="3200400"/>
            </a:xfrm>
            <a:prstGeom prst="rect">
              <a:avLst/>
            </a:prstGeom>
            <a:noFill/>
            <a:ln w="38100" cmpd="sng">
              <a:solidFill>
                <a:srgbClr val="35AC4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 bwMode="auto">
            <a:xfrm>
              <a:off x="4191000" y="2971800"/>
              <a:ext cx="152400" cy="152400"/>
            </a:xfrm>
            <a:prstGeom prst="ellipse">
              <a:avLst/>
            </a:prstGeom>
            <a:noFill/>
            <a:ln w="38100">
              <a:solidFill>
                <a:srgbClr val="35AC4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47" y="4734021"/>
            <a:ext cx="4829978" cy="822294"/>
          </a:xfrm>
          <a:prstGeom prst="rect">
            <a:avLst/>
          </a:prstGeom>
          <a:noFill/>
          <a:ln w="38100" cmpd="sng">
            <a:solidFill>
              <a:schemeClr val="tx2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97024" y="4425550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914400" eaLnBrk="0" hangingPunct="0"/>
            <a:r>
              <a:rPr lang="en-US" sz="1400" b="1" dirty="0" err="1">
                <a:solidFill>
                  <a:srgbClr val="5EB4E6">
                    <a:lumMod val="20000"/>
                    <a:lumOff val="80000"/>
                  </a:srgbClr>
                </a:solidFill>
              </a:rPr>
              <a:t>WaterML</a:t>
            </a:r>
            <a:r>
              <a:rPr lang="en-US" sz="1400" b="1" dirty="0">
                <a:solidFill>
                  <a:srgbClr val="5EB4E6">
                    <a:lumMod val="20000"/>
                    <a:lumOff val="80000"/>
                  </a:srgbClr>
                </a:solidFill>
              </a:rPr>
              <a:t> time series </a:t>
            </a:r>
            <a:r>
              <a:rPr lang="en-US" sz="1400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service for data</a:t>
            </a:r>
            <a:endParaRPr lang="en-US" sz="1400" b="1" dirty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56965" y="5732463"/>
            <a:ext cx="5698060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US" dirty="0" smtClean="0">
                <a:solidFill>
                  <a:prstClr val="white"/>
                </a:solidFill>
              </a:rPr>
              <a:t>An attribute of each mapped observation point. . .</a:t>
            </a:r>
            <a:endParaRPr lang="en-US" dirty="0">
              <a:solidFill>
                <a:prstClr val="white"/>
              </a:solidFill>
            </a:endParaRPr>
          </a:p>
          <a:p>
            <a:pPr defTabSz="914400"/>
            <a:r>
              <a:rPr lang="en-US" dirty="0">
                <a:solidFill>
                  <a:prstClr val="white"/>
                </a:solidFill>
              </a:rPr>
              <a:t>           </a:t>
            </a:r>
            <a:r>
              <a:rPr lang="en-US" dirty="0" smtClean="0">
                <a:solidFill>
                  <a:prstClr val="white"/>
                </a:solidFill>
              </a:rPr>
              <a:t>. . . is a web link to the </a:t>
            </a:r>
            <a:r>
              <a:rPr lang="en-US" dirty="0" err="1" smtClean="0">
                <a:solidFill>
                  <a:prstClr val="white"/>
                </a:solidFill>
              </a:rPr>
              <a:t>WaterML</a:t>
            </a:r>
            <a:r>
              <a:rPr lang="en-US" dirty="0" smtClean="0">
                <a:solidFill>
                  <a:prstClr val="white"/>
                </a:solidFill>
              </a:rPr>
              <a:t> data service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4179106"/>
            <a:ext cx="3199044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10800000" scaled="0"/>
            <a:tileRect/>
          </a:gradFill>
          <a:effectLst/>
        </p:spPr>
        <p:txBody>
          <a:bodyPr wrap="square" lIns="73152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Colorado River </a:t>
            </a:r>
          </a:p>
          <a:p>
            <a:pPr algn="l"/>
            <a:r>
              <a:rPr lang="en-US" sz="1400" b="1" dirty="0">
                <a:solidFill>
                  <a:prstClr val="white"/>
                </a:solidFill>
              </a:rPr>
              <a:t>at Austin, Texas</a:t>
            </a:r>
          </a:p>
        </p:txBody>
      </p:sp>
      <p:sp>
        <p:nvSpPr>
          <p:cNvPr id="18" name="Bent Arrow 17"/>
          <p:cNvSpPr/>
          <p:nvPr/>
        </p:nvSpPr>
        <p:spPr>
          <a:xfrm rot="16200000" flipH="1" flipV="1">
            <a:off x="4841627" y="3594301"/>
            <a:ext cx="548864" cy="763592"/>
          </a:xfrm>
          <a:prstGeom prst="bentArrow">
            <a:avLst/>
          </a:prstGeom>
          <a:gradFill>
            <a:gsLst>
              <a:gs pos="90000">
                <a:schemeClr val="accent2">
                  <a:lumMod val="75000"/>
                </a:schemeClr>
              </a:gs>
              <a:gs pos="13000">
                <a:schemeClr val="accent2">
                  <a:lumMod val="75000"/>
                  <a:alpha val="0"/>
                </a:schemeClr>
              </a:gs>
            </a:gsLst>
            <a:lin ang="16200000" scaled="0"/>
          </a:gradFill>
          <a:ln w="12700">
            <a:gradFill flip="none" rotWithShape="1">
              <a:gsLst>
                <a:gs pos="15000">
                  <a:schemeClr val="accent2">
                    <a:lumMod val="40000"/>
                    <a:lumOff val="60000"/>
                    <a:alpha val="0"/>
                  </a:schemeClr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900431" y="1688591"/>
            <a:ext cx="1896844" cy="1263382"/>
            <a:chOff x="6968125" y="3982976"/>
            <a:chExt cx="1896844" cy="1263382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6968125" y="3982976"/>
              <a:ext cx="1896844" cy="1263382"/>
            </a:xfrm>
            <a:prstGeom prst="roundRect">
              <a:avLst>
                <a:gd name="adj" fmla="val 8773"/>
              </a:avLst>
            </a:prstGeom>
            <a:solidFill>
              <a:schemeClr val="bg1"/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30613" y="4051419"/>
              <a:ext cx="1634355" cy="1115242"/>
              <a:chOff x="7230613" y="3732249"/>
              <a:chExt cx="1634355" cy="1115242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645768" y="3732249"/>
                <a:ext cx="1219200" cy="1115242"/>
                <a:chOff x="6305550" y="4434087"/>
                <a:chExt cx="1219200" cy="1115242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6305550" y="4843011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prstClr val="black"/>
                      </a:solidFill>
                    </a:rPr>
                    <a:t>Metadata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305550" y="5241552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prstClr val="black"/>
                      </a:solidFill>
                    </a:rPr>
                    <a:t>Data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305550" y="4434087"/>
                  <a:ext cx="1219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400"/>
                  <a:r>
                    <a:rPr lang="en-US" sz="1400" dirty="0">
                      <a:solidFill>
                        <a:prstClr val="black"/>
                      </a:solidFill>
                    </a:rPr>
                    <a:t>Catalog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7230613" y="3805953"/>
                <a:ext cx="376166" cy="1011800"/>
                <a:chOff x="4419600" y="3050193"/>
                <a:chExt cx="323850" cy="87108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572000" y="305019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4" name="Straight Connector 23"/>
                <p:cNvCxnSpPr>
                  <a:stCxn id="23" idx="2"/>
                </p:cNvCxnSpPr>
                <p:nvPr/>
              </p:nvCxnSpPr>
              <p:spPr>
                <a:xfrm flipH="1">
                  <a:off x="4419600" y="3135918"/>
                  <a:ext cx="15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/>
                <p:cNvSpPr/>
                <p:nvPr/>
              </p:nvSpPr>
              <p:spPr>
                <a:xfrm>
                  <a:off x="4572000" y="3400389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>
                  <a:stCxn id="25" idx="2"/>
                </p:cNvCxnSpPr>
                <p:nvPr/>
              </p:nvCxnSpPr>
              <p:spPr>
                <a:xfrm flipH="1">
                  <a:off x="4419600" y="3486114"/>
                  <a:ext cx="152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Oval 26"/>
                <p:cNvSpPr/>
                <p:nvPr/>
              </p:nvSpPr>
              <p:spPr>
                <a:xfrm>
                  <a:off x="4572000" y="3749823"/>
                  <a:ext cx="171450" cy="171450"/>
                </a:xfrm>
                <a:prstGeom prst="ellipse">
                  <a:avLst/>
                </a:prstGeom>
                <a:noFill/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" name="Straight Connector 27"/>
                <p:cNvCxnSpPr>
                  <a:stCxn id="27" idx="2"/>
                </p:cNvCxnSpPr>
                <p:nvPr/>
              </p:nvCxnSpPr>
              <p:spPr>
                <a:xfrm flipH="1">
                  <a:off x="4419600" y="3835548"/>
                  <a:ext cx="152400" cy="0"/>
                </a:xfrm>
                <a:prstGeom prst="line">
                  <a:avLst/>
                </a:prstGeom>
                <a:ln w="38100">
                  <a:solidFill>
                    <a:schemeClr val="tx2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" name="TextBox 31"/>
          <p:cNvSpPr txBox="1"/>
          <p:nvPr/>
        </p:nvSpPr>
        <p:spPr>
          <a:xfrm>
            <a:off x="4797023" y="3205743"/>
            <a:ext cx="2486025" cy="30050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914400" eaLnBrk="0" hangingPunct="0"/>
            <a:r>
              <a:rPr lang="en-US" sz="1400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Web Feature Service for Observation Metadata</a:t>
            </a:r>
            <a:endParaRPr lang="en-US" sz="1400" b="1" dirty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056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7751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GEOSS Portal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870575" y="1350454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Search for water information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719786"/>
            <a:ext cx="4441937" cy="172878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43" y="2920993"/>
            <a:ext cx="5672138" cy="1973162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4418294"/>
            <a:ext cx="6734175" cy="1692547"/>
          </a:xfrm>
          <a:prstGeom prst="rect">
            <a:avLst/>
          </a:prstGeom>
          <a:noFill/>
          <a:ln w="25400">
            <a:solidFill>
              <a:srgbClr val="00B9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223500" y="2483929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dirty="0" smtClean="0">
                <a:solidFill>
                  <a:prstClr val="white"/>
                </a:solidFill>
              </a:rPr>
              <a:t>Find </a:t>
            </a:r>
            <a:r>
              <a:rPr lang="en-US" dirty="0" err="1" smtClean="0">
                <a:solidFill>
                  <a:prstClr val="white"/>
                </a:solidFill>
              </a:rPr>
              <a:t>streamflow</a:t>
            </a:r>
            <a:r>
              <a:rPr lang="en-US" dirty="0" smtClean="0">
                <a:solidFill>
                  <a:prstClr val="white"/>
                </a:solidFill>
              </a:rPr>
              <a:t> maps for countries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5"/>
              </a:rPr>
              <a:t>http://geossregistries.info/geosspub/resource_search_ns.jsp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50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Italy – 22 regions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NZ" dirty="0" smtClean="0">
                <a:solidFill>
                  <a:prstClr val="white"/>
                </a:solidFill>
              </a:rPr>
              <a:t>ISPRA is the NIWA of Italy ….</a:t>
            </a:r>
          </a:p>
          <a:p>
            <a:pPr defTabSz="914400"/>
            <a:r>
              <a:rPr lang="en-NZ" dirty="0" smtClean="0">
                <a:solidFill>
                  <a:prstClr val="white"/>
                </a:solidFill>
              </a:rPr>
              <a:t>….Hydrometric measurement was regionalized in 2002</a:t>
            </a:r>
            <a:endParaRPr lang="en-NZ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24" y="15373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600" b="1" dirty="0">
                <a:solidFill>
                  <a:prstClr val="white"/>
                </a:solidFill>
              </a:rPr>
              <a:t>National Institute for Environmental Protection and </a:t>
            </a:r>
            <a:r>
              <a:rPr lang="en-US" sz="1600" b="1" dirty="0" smtClean="0">
                <a:solidFill>
                  <a:prstClr val="white"/>
                </a:solidFill>
              </a:rPr>
              <a:t>Research (ISPRA)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291" y="1650907"/>
            <a:ext cx="3976250" cy="4232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42" y="2238556"/>
            <a:ext cx="2555958" cy="4244917"/>
          </a:xfrm>
          <a:prstGeom prst="rect">
            <a:avLst/>
          </a:prstGeom>
        </p:spPr>
      </p:pic>
      <p:pic>
        <p:nvPicPr>
          <p:cNvPr id="8" name="Picture 8" descr="ISPRA-RGB-B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0817" y="2121851"/>
            <a:ext cx="2813183" cy="11887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4253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Italy – River Basins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9924" y="15373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white"/>
                </a:solidFill>
              </a:rPr>
              <a:t>Data for the Po River basin is managed by seven different regional authorities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259" y="1605733"/>
            <a:ext cx="3755254" cy="4359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22" y="2383971"/>
            <a:ext cx="4551547" cy="2569845"/>
          </a:xfrm>
          <a:prstGeom prst="rect">
            <a:avLst/>
          </a:prstGeom>
        </p:spPr>
      </p:pic>
      <p:pic>
        <p:nvPicPr>
          <p:cNvPr id="8" name="Picture 7" descr="C:\Documents and Settings\ezenoni.ARPA-SC\Documenti\Immagini\lavoro\Loco_SIM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23" y="5112543"/>
            <a:ext cx="3574805" cy="14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>
            <a:stCxn id="8" idx="0"/>
          </p:cNvCxnSpPr>
          <p:nvPr/>
        </p:nvCxnSpPr>
        <p:spPr bwMode="auto">
          <a:xfrm flipV="1">
            <a:off x="2147326" y="4234545"/>
            <a:ext cx="1205474" cy="87799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147325" y="605744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NZ" dirty="0" smtClean="0">
                <a:solidFill>
                  <a:prstClr val="white"/>
                </a:solidFill>
              </a:rPr>
              <a:t>One of these regions is Emilio-Romagna . . .</a:t>
            </a:r>
            <a:endParaRPr lang="en-NZ" dirty="0">
              <a:solidFill>
                <a:prstClr val="white"/>
              </a:solidFill>
            </a:endParaRPr>
          </a:p>
          <a:p>
            <a:pPr defTabSz="914400"/>
            <a:r>
              <a:rPr lang="en-NZ" dirty="0">
                <a:solidFill>
                  <a:prstClr val="white"/>
                </a:solidFill>
              </a:rPr>
              <a:t>                    </a:t>
            </a:r>
            <a:r>
              <a:rPr lang="en-NZ" dirty="0" smtClean="0">
                <a:solidFill>
                  <a:prstClr val="white"/>
                </a:solidFill>
              </a:rPr>
              <a:t>. . . they have </a:t>
            </a:r>
            <a:r>
              <a:rPr lang="en-NZ" dirty="0" err="1" smtClean="0">
                <a:solidFill>
                  <a:prstClr val="white"/>
                </a:solidFill>
              </a:rPr>
              <a:t>fedeated</a:t>
            </a:r>
            <a:r>
              <a:rPr lang="en-NZ" dirty="0" smtClean="0">
                <a:solidFill>
                  <a:prstClr val="white"/>
                </a:solidFill>
              </a:rPr>
              <a:t> the data for the Po Basin</a:t>
            </a:r>
            <a:endParaRPr lang="en-N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0676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HIS for the Po Basin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71862" y="5883276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r>
              <a:rPr lang="en-NZ" dirty="0" smtClean="0">
                <a:solidFill>
                  <a:prstClr val="white"/>
                </a:solidFill>
              </a:rPr>
              <a:t>Water data services published using CUAHSI </a:t>
            </a:r>
            <a:r>
              <a:rPr lang="en-NZ" dirty="0" err="1" smtClean="0">
                <a:solidFill>
                  <a:prstClr val="white"/>
                </a:solidFill>
              </a:rPr>
              <a:t>Hydroserver</a:t>
            </a:r>
            <a:r>
              <a:rPr lang="en-NZ" dirty="0" smtClean="0">
                <a:solidFill>
                  <a:prstClr val="white"/>
                </a:solidFill>
              </a:rPr>
              <a:t> ….</a:t>
            </a:r>
          </a:p>
          <a:p>
            <a:pPr defTabSz="914400"/>
            <a:r>
              <a:rPr lang="en-NZ" dirty="0" smtClean="0">
                <a:solidFill>
                  <a:prstClr val="white"/>
                </a:solidFill>
              </a:rPr>
              <a:t>….. and ingested into CUAHSI </a:t>
            </a:r>
            <a:r>
              <a:rPr lang="en-NZ" dirty="0" err="1" smtClean="0">
                <a:solidFill>
                  <a:prstClr val="white"/>
                </a:solidFill>
              </a:rPr>
              <a:t>Hydrodesktop</a:t>
            </a:r>
            <a:endParaRPr lang="en-NZ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22" y="1368108"/>
            <a:ext cx="5453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600" dirty="0" smtClean="0">
                <a:solidFill>
                  <a:prstClr val="white"/>
                </a:solidFill>
              </a:rPr>
              <a:t>Developed by </a:t>
            </a:r>
            <a:r>
              <a:rPr lang="en-US" sz="1600" dirty="0" err="1" smtClean="0">
                <a:solidFill>
                  <a:prstClr val="white"/>
                </a:solidFill>
              </a:rPr>
              <a:t>Silvano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en-US" sz="1600" dirty="0" err="1" smtClean="0">
                <a:solidFill>
                  <a:prstClr val="white"/>
                </a:solidFill>
              </a:rPr>
              <a:t>Pecora</a:t>
            </a:r>
            <a:r>
              <a:rPr lang="en-US" sz="1600" dirty="0" smtClean="0">
                <a:solidFill>
                  <a:prstClr val="white"/>
                </a:solidFill>
              </a:rPr>
              <a:t> (ARPA Emilio-Romagna</a:t>
            </a:r>
            <a:r>
              <a:rPr lang="en-US" sz="1600" b="1" dirty="0" smtClean="0">
                <a:solidFill>
                  <a:prstClr val="white"/>
                </a:solidFill>
              </a:rPr>
              <a:t>)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351" y="1733668"/>
            <a:ext cx="6866439" cy="4149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ezenoni.ARPA-SC\Documenti\Immagini\lavoro\Loco_SIM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445" y="5635043"/>
            <a:ext cx="2498833" cy="102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37744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defTabSz="914400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defTabSz="914400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defTabSz="914400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New </a:t>
              </a: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Zealand</a:t>
              </a:r>
              <a:endParaRPr lang="en-US" sz="1200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defTabSz="914400" eaLnBrk="0" hangingPunct="0"/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Dominican Republic</a:t>
              </a:r>
              <a:endParaRPr lang="en-US" sz="1200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 defTabSz="914400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 defTabSz="914400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126" y="6256734"/>
            <a:ext cx="8667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>
                <a:solidFill>
                  <a:prstClr val="black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449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43156" y="2268534"/>
            <a:ext cx="2684092" cy="3567464"/>
            <a:chOff x="3933168" y="1915382"/>
            <a:chExt cx="2579926" cy="342901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168" y="1915382"/>
              <a:ext cx="2579926" cy="3429016"/>
            </a:xfrm>
            <a:prstGeom prst="rect">
              <a:avLst/>
            </a:prstGeom>
            <a:noFill/>
            <a:ln w="19050" cmpd="sng">
              <a:solidFill>
                <a:schemeClr val="accent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042080" y="2661476"/>
              <a:ext cx="1181051" cy="225648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914400"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New Zealand</a:t>
              </a:r>
            </a:p>
          </p:txBody>
        </p:sp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47" y="2697249"/>
            <a:ext cx="1710542" cy="1909762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World Soil Moisture</a:t>
            </a:r>
            <a:br>
              <a:rPr lang="en-US" smtClean="0"/>
            </a:b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78534" y="3279511"/>
            <a:ext cx="961715" cy="641108"/>
          </a:xfrm>
          <a:prstGeom prst="straightConnector1">
            <a:avLst/>
          </a:prstGeom>
          <a:ln w="19050" cmpd="sng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70386" y="5675583"/>
            <a:ext cx="2284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400" dirty="0" smtClean="0">
                <a:solidFill>
                  <a:prstClr val="black"/>
                </a:solidFill>
              </a:rPr>
              <a:t>A dryer region with significant seasonality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0977" y="2227541"/>
            <a:ext cx="1733777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</a:rPr>
              <a:t>Popup on point links to data and chart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5" name="Picture 4" descr="GLDAS netCDF_worl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" y="2701512"/>
            <a:ext cx="3366002" cy="1629276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85800" y="910975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/>
              <a:t>from the NASA Global Land Data Assimilation System (GLDAS)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73" y="4728626"/>
            <a:ext cx="3290373" cy="16451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85800" y="4681159"/>
            <a:ext cx="3370665" cy="1692653"/>
            <a:chOff x="511296" y="4386677"/>
            <a:chExt cx="3381376" cy="169803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96" y="4386677"/>
              <a:ext cx="3381376" cy="1698032"/>
            </a:xfrm>
            <a:prstGeom prst="rect">
              <a:avLst/>
            </a:prstGeom>
            <a:noFill/>
            <a:ln w="19050" cmpd="sng">
              <a:solidFill>
                <a:schemeClr val="accent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85800" y="4599801"/>
              <a:ext cx="2646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1200" dirty="0" smtClean="0">
                  <a:solidFill>
                    <a:prstClr val="black"/>
                  </a:solidFill>
                </a:rPr>
                <a:t>A very wet region with little seasonality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 flipH="1">
            <a:off x="3896179" y="5215162"/>
            <a:ext cx="517848" cy="308225"/>
          </a:xfrm>
          <a:prstGeom prst="straightConnector1">
            <a:avLst/>
          </a:prstGeom>
          <a:ln w="19050" cmpd="sng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138886" y="3427459"/>
            <a:ext cx="653473" cy="1306873"/>
          </a:xfrm>
          <a:prstGeom prst="straightConnector1">
            <a:avLst/>
          </a:prstGeom>
          <a:ln w="19050" cmpd="sng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85800" y="1665974"/>
            <a:ext cx="7769225" cy="590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400"/>
            <a:r>
              <a:rPr lang="en-US" sz="1500" dirty="0" smtClean="0">
                <a:solidFill>
                  <a:prstClr val="black"/>
                </a:solidFill>
              </a:rPr>
              <a:t>Charts show 3-hourly variation (37,000 values) </a:t>
            </a:r>
            <a:br>
              <a:rPr lang="en-US" sz="1500" dirty="0" smtClean="0">
                <a:solidFill>
                  <a:prstClr val="black"/>
                </a:solidFill>
              </a:rPr>
            </a:br>
            <a:r>
              <a:rPr lang="en-US" sz="1500" dirty="0" smtClean="0">
                <a:solidFill>
                  <a:prstClr val="black"/>
                </a:solidFill>
              </a:rPr>
              <a:t>of soil water content of the top 1m of soil from 2000 to 2012 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277512"/>
            <a:ext cx="9144000" cy="310911"/>
          </a:xfrm>
          <a:prstGeom prst="rect">
            <a:avLst/>
          </a:prstGeom>
          <a:solidFill>
            <a:srgbClr val="007AC2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300" b="0" dirty="0">
                <a:hlinkClick r:id="rId7"/>
              </a:rPr>
              <a:t>http://www.arcgis.com/home/webmap/viewer.html?webmap=7d6cefdf3f324b55b08c136654e91612</a:t>
            </a:r>
            <a:r>
              <a:rPr lang="en-US" sz="13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45931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 bwMode="auto">
          <a:xfrm>
            <a:off x="419047" y="3053254"/>
            <a:ext cx="4554522" cy="2498299"/>
          </a:xfrm>
          <a:prstGeom prst="rect">
            <a:avLst/>
          </a:prstGeom>
          <a:gradFill flip="none" rotWithShape="1">
            <a:gsLst>
              <a:gs pos="50000">
                <a:srgbClr val="1491ED">
                  <a:alpha val="60000"/>
                </a:srgbClr>
              </a:gs>
              <a:gs pos="100000">
                <a:schemeClr val="accent1">
                  <a:alpha val="0"/>
                </a:schemeClr>
              </a:gs>
              <a:gs pos="0">
                <a:schemeClr val="accent1">
                  <a:lumMod val="60000"/>
                  <a:lumOff val="40000"/>
                  <a:alpha val="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1151160"/>
            <a:ext cx="5392615" cy="2362931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60000"/>
                  <a:lumOff val="40000"/>
                  <a:alpha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0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defRPr/>
            </a:pPr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Water Maps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42987" y="2524358"/>
            <a:ext cx="5801013" cy="3371817"/>
            <a:chOff x="3357563" y="2000632"/>
            <a:chExt cx="5097462" cy="2962880"/>
          </a:xfrm>
        </p:grpSpPr>
        <p:pic>
          <p:nvPicPr>
            <p:cNvPr id="24" name="Picture 23" descr="GLDAS netCDF_rect_150dp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387" y="2000632"/>
              <a:ext cx="3664638" cy="2436165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>
                <a:rot lat="1560000" lon="18540000" rev="0"/>
              </a:camera>
              <a:lightRig rig="threePt" dir="t"/>
            </a:scene3d>
          </p:spPr>
        </p:pic>
        <p:grpSp>
          <p:nvGrpSpPr>
            <p:cNvPr id="21" name="Group 20"/>
            <p:cNvGrpSpPr/>
            <p:nvPr/>
          </p:nvGrpSpPr>
          <p:grpSpPr>
            <a:xfrm>
              <a:off x="3357563" y="2677512"/>
              <a:ext cx="3657600" cy="2286000"/>
              <a:chOff x="1828800" y="2438400"/>
              <a:chExt cx="3657600" cy="2286000"/>
            </a:xfrm>
            <a:scene3d>
              <a:camera prst="isometricOffAxis2Left"/>
              <a:lightRig rig="threePt" dir="t"/>
            </a:scene3d>
          </p:grpSpPr>
          <p:sp>
            <p:nvSpPr>
              <p:cNvPr id="4" name="Rectangle 3"/>
              <p:cNvSpPr/>
              <p:nvPr/>
            </p:nvSpPr>
            <p:spPr bwMode="auto">
              <a:xfrm>
                <a:off x="1828800" y="2438400"/>
                <a:ext cx="3657600" cy="228600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4">
                      <a:lumMod val="20000"/>
                      <a:lumOff val="80000"/>
                      <a:alpha val="10000"/>
                    </a:schemeClr>
                  </a:gs>
                  <a:gs pos="0">
                    <a:schemeClr val="accent4">
                      <a:lumMod val="20000"/>
                      <a:lumOff val="80000"/>
                      <a:alpha val="50000"/>
                    </a:schemeClr>
                  </a:gs>
                </a:gsLst>
                <a:lin ang="0" scaled="1"/>
                <a:tileRect/>
              </a:gradFill>
              <a:ln>
                <a:noFill/>
                <a:headEnd type="none" w="med" len="med"/>
                <a:tailEnd type="none" w="med" len="med"/>
              </a:ln>
              <a:effectLst/>
              <a:sp3d contourW="31750">
                <a:bevelT w="38100" h="38100"/>
                <a:contourClr>
                  <a:srgbClr val="6FC6FA"/>
                </a:contourClr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2133600" y="2667000"/>
                <a:ext cx="0" cy="1453033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/>
              <p:nvPr/>
            </p:nvCxnSpPr>
            <p:spPr bwMode="auto">
              <a:xfrm>
                <a:off x="2133600" y="4120033"/>
                <a:ext cx="2819400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3853962" y="3982915"/>
                <a:ext cx="228600" cy="228600"/>
              </a:xfrm>
              <a:prstGeom prst="ellipse">
                <a:avLst/>
              </a:prstGeom>
              <a:solidFill>
                <a:srgbClr val="002060"/>
              </a:solidFill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2133600" y="3201234"/>
                <a:ext cx="2708031" cy="618895"/>
              </a:xfrm>
              <a:custGeom>
                <a:avLst/>
                <a:gdLst>
                  <a:gd name="connsiteX0" fmla="*/ 0 w 2708031"/>
                  <a:gd name="connsiteY0" fmla="*/ 479812 h 618895"/>
                  <a:gd name="connsiteX1" fmla="*/ 175846 w 2708031"/>
                  <a:gd name="connsiteY1" fmla="*/ 339135 h 618895"/>
                  <a:gd name="connsiteX2" fmla="*/ 363415 w 2708031"/>
                  <a:gd name="connsiteY2" fmla="*/ 10889 h 618895"/>
                  <a:gd name="connsiteX3" fmla="*/ 679938 w 2708031"/>
                  <a:gd name="connsiteY3" fmla="*/ 104674 h 618895"/>
                  <a:gd name="connsiteX4" fmla="*/ 867508 w 2708031"/>
                  <a:gd name="connsiteY4" fmla="*/ 362581 h 618895"/>
                  <a:gd name="connsiteX5" fmla="*/ 1008185 w 2708031"/>
                  <a:gd name="connsiteY5" fmla="*/ 468089 h 618895"/>
                  <a:gd name="connsiteX6" fmla="*/ 1160585 w 2708031"/>
                  <a:gd name="connsiteY6" fmla="*/ 514981 h 618895"/>
                  <a:gd name="connsiteX7" fmla="*/ 1418492 w 2708031"/>
                  <a:gd name="connsiteY7" fmla="*/ 561874 h 618895"/>
                  <a:gd name="connsiteX8" fmla="*/ 1629508 w 2708031"/>
                  <a:gd name="connsiteY8" fmla="*/ 491535 h 618895"/>
                  <a:gd name="connsiteX9" fmla="*/ 1805354 w 2708031"/>
                  <a:gd name="connsiteY9" fmla="*/ 374304 h 618895"/>
                  <a:gd name="connsiteX10" fmla="*/ 2004646 w 2708031"/>
                  <a:gd name="connsiteY10" fmla="*/ 432920 h 618895"/>
                  <a:gd name="connsiteX11" fmla="*/ 2227385 w 2708031"/>
                  <a:gd name="connsiteY11" fmla="*/ 608766 h 618895"/>
                  <a:gd name="connsiteX12" fmla="*/ 2368062 w 2708031"/>
                  <a:gd name="connsiteY12" fmla="*/ 573597 h 618895"/>
                  <a:gd name="connsiteX13" fmla="*/ 2567354 w 2708031"/>
                  <a:gd name="connsiteY13" fmla="*/ 374304 h 618895"/>
                  <a:gd name="connsiteX14" fmla="*/ 2708031 w 2708031"/>
                  <a:gd name="connsiteY14" fmla="*/ 350858 h 618895"/>
                  <a:gd name="connsiteX15" fmla="*/ 2708031 w 2708031"/>
                  <a:gd name="connsiteY15" fmla="*/ 350858 h 618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08031" h="618895">
                    <a:moveTo>
                      <a:pt x="0" y="479812"/>
                    </a:moveTo>
                    <a:cubicBezTo>
                      <a:pt x="57638" y="448550"/>
                      <a:pt x="115277" y="417289"/>
                      <a:pt x="175846" y="339135"/>
                    </a:cubicBezTo>
                    <a:cubicBezTo>
                      <a:pt x="236415" y="260981"/>
                      <a:pt x="279400" y="49966"/>
                      <a:pt x="363415" y="10889"/>
                    </a:cubicBezTo>
                    <a:cubicBezTo>
                      <a:pt x="447430" y="-28188"/>
                      <a:pt x="595923" y="46059"/>
                      <a:pt x="679938" y="104674"/>
                    </a:cubicBezTo>
                    <a:cubicBezTo>
                      <a:pt x="763953" y="163289"/>
                      <a:pt x="812800" y="302012"/>
                      <a:pt x="867508" y="362581"/>
                    </a:cubicBezTo>
                    <a:cubicBezTo>
                      <a:pt x="922216" y="423150"/>
                      <a:pt x="959339" y="442689"/>
                      <a:pt x="1008185" y="468089"/>
                    </a:cubicBezTo>
                    <a:cubicBezTo>
                      <a:pt x="1057031" y="493489"/>
                      <a:pt x="1092201" y="499350"/>
                      <a:pt x="1160585" y="514981"/>
                    </a:cubicBezTo>
                    <a:cubicBezTo>
                      <a:pt x="1228969" y="530612"/>
                      <a:pt x="1340338" y="565782"/>
                      <a:pt x="1418492" y="561874"/>
                    </a:cubicBezTo>
                    <a:cubicBezTo>
                      <a:pt x="1496646" y="557966"/>
                      <a:pt x="1565031" y="522797"/>
                      <a:pt x="1629508" y="491535"/>
                    </a:cubicBezTo>
                    <a:cubicBezTo>
                      <a:pt x="1693985" y="460273"/>
                      <a:pt x="1742831" y="384073"/>
                      <a:pt x="1805354" y="374304"/>
                    </a:cubicBezTo>
                    <a:cubicBezTo>
                      <a:pt x="1867877" y="364535"/>
                      <a:pt x="1934308" y="393843"/>
                      <a:pt x="2004646" y="432920"/>
                    </a:cubicBezTo>
                    <a:cubicBezTo>
                      <a:pt x="2074984" y="471997"/>
                      <a:pt x="2166816" y="585320"/>
                      <a:pt x="2227385" y="608766"/>
                    </a:cubicBezTo>
                    <a:cubicBezTo>
                      <a:pt x="2287954" y="632212"/>
                      <a:pt x="2311401" y="612674"/>
                      <a:pt x="2368062" y="573597"/>
                    </a:cubicBezTo>
                    <a:cubicBezTo>
                      <a:pt x="2424723" y="534520"/>
                      <a:pt x="2510693" y="411427"/>
                      <a:pt x="2567354" y="374304"/>
                    </a:cubicBezTo>
                    <a:cubicBezTo>
                      <a:pt x="2624015" y="337181"/>
                      <a:pt x="2708031" y="350858"/>
                      <a:pt x="2708031" y="350858"/>
                    </a:cubicBezTo>
                    <a:lnTo>
                      <a:pt x="2708031" y="350858"/>
                    </a:lnTo>
                  </a:path>
                </a:pathLst>
              </a:custGeom>
              <a:noFill/>
              <a:ln w="28575">
                <a:solidFill>
                  <a:srgbClr val="0070C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" name="Straight Connector 13"/>
              <p:cNvCxnSpPr>
                <a:stCxn id="11" idx="0"/>
              </p:cNvCxnSpPr>
              <p:nvPr/>
            </p:nvCxnSpPr>
            <p:spPr bwMode="auto">
              <a:xfrm flipV="1">
                <a:off x="3968262" y="3393516"/>
                <a:ext cx="0" cy="589399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2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2667000" y="4211515"/>
                <a:ext cx="495300" cy="2801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defTabSz="914400" eaLnBrk="0" hangingPunct="0">
                  <a:lnSpc>
                    <a:spcPts val="18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</a:rPr>
                  <a:t>Past</a:t>
                </a:r>
                <a:r>
                  <a:rPr lang="en-US" sz="1400" b="1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720612" y="4211515"/>
                <a:ext cx="495300" cy="2801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defTabSz="914400" eaLnBrk="0" hangingPunct="0">
                  <a:lnSpc>
                    <a:spcPts val="18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</a:rPr>
                  <a:t>Present</a:t>
                </a:r>
                <a:r>
                  <a:rPr lang="en-US" sz="1400" b="1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705350" y="4201512"/>
                <a:ext cx="495300" cy="2801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defTabSz="914400" eaLnBrk="0" hangingPunct="0">
                  <a:lnSpc>
                    <a:spcPts val="18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</a:rPr>
                  <a:t>Future</a:t>
                </a:r>
                <a:endParaRPr lang="en-US" sz="1400" b="1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237642" y="2526928"/>
                <a:ext cx="495300" cy="280144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defTabSz="914400" eaLnBrk="0" hangingPunct="0">
                  <a:lnSpc>
                    <a:spcPts val="1800"/>
                  </a:lnSpc>
                </a:pPr>
                <a:r>
                  <a:rPr lang="en-US" sz="1600" b="1" dirty="0" smtClean="0">
                    <a:solidFill>
                      <a:prstClr val="black"/>
                    </a:solidFill>
                  </a:rPr>
                  <a:t>Water Property</a:t>
                </a:r>
                <a:r>
                  <a:rPr lang="en-US" sz="1400" b="1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685800" y="1309815"/>
            <a:ext cx="4196754" cy="2028039"/>
          </a:xfrm>
          <a:prstGeom prst="rect">
            <a:avLst/>
          </a:prstGeom>
        </p:spPr>
        <p:txBody>
          <a:bodyPr lIns="0" tIns="0" rIns="0" bIns="0"/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Font typeface="Arial"/>
              <a:buNone/>
            </a:pPr>
            <a:r>
              <a:rPr sz="2000" b="1" dirty="0" smtClean="0">
                <a:solidFill>
                  <a:prstClr val="black"/>
                </a:solidFill>
              </a:rPr>
              <a:t>Describe a water property over </a:t>
            </a:r>
            <a:br>
              <a:rPr sz="2000" b="1" dirty="0" smtClean="0">
                <a:solidFill>
                  <a:prstClr val="black"/>
                </a:solidFill>
              </a:rPr>
            </a:br>
            <a:r>
              <a:rPr sz="2000" b="1" dirty="0" smtClean="0">
                <a:solidFill>
                  <a:prstClr val="black"/>
                </a:solidFill>
              </a:rPr>
              <a:t>a domain of space and time</a:t>
            </a:r>
            <a:endParaRPr sz="2000" b="1" dirty="0">
              <a:solidFill>
                <a:prstClr val="black"/>
              </a:solidFill>
            </a:endParaRPr>
          </a:p>
          <a:p>
            <a:pPr lvl="2">
              <a:lnSpc>
                <a:spcPct val="100000"/>
              </a:lnSpc>
              <a:spcAft>
                <a:spcPts val="300"/>
              </a:spcAft>
              <a:buClr>
                <a:srgbClr val="35AC46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History</a:t>
            </a:r>
          </a:p>
          <a:p>
            <a:pPr lvl="2">
              <a:lnSpc>
                <a:spcPct val="100000"/>
              </a:lnSpc>
              <a:spcAft>
                <a:spcPts val="300"/>
              </a:spcAft>
              <a:buClr>
                <a:srgbClr val="35AC46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Current conditions</a:t>
            </a:r>
          </a:p>
          <a:p>
            <a:pPr lvl="2">
              <a:lnSpc>
                <a:spcPct val="100000"/>
              </a:lnSpc>
              <a:spcAft>
                <a:spcPts val="300"/>
              </a:spcAft>
              <a:buClr>
                <a:srgbClr val="35AC46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Forecasts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67367" y="594711"/>
            <a:ext cx="1713598" cy="1167330"/>
            <a:chOff x="2905723" y="2024130"/>
            <a:chExt cx="3520224" cy="2398029"/>
          </a:xfrm>
        </p:grpSpPr>
        <p:sp>
          <p:nvSpPr>
            <p:cNvPr id="34" name="TextBox 33"/>
            <p:cNvSpPr txBox="1"/>
            <p:nvPr/>
          </p:nvSpPr>
          <p:spPr>
            <a:xfrm>
              <a:off x="4923194" y="2791067"/>
              <a:ext cx="1502753" cy="8465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914400" eaLnBrk="0" hangingPunct="0"/>
              <a:r>
                <a:rPr lang="en-US" sz="1400" b="1" dirty="0" smtClean="0">
                  <a:solidFill>
                    <a:srgbClr val="000000"/>
                  </a:solidFill>
                </a:rPr>
                <a:t>Sensor</a:t>
              </a:r>
              <a:br>
                <a:rPr lang="en-US" sz="1400" b="1" dirty="0" smtClean="0">
                  <a:solidFill>
                    <a:srgbClr val="000000"/>
                  </a:solidFill>
                </a:rPr>
              </a:br>
              <a:r>
                <a:rPr lang="en-US" sz="1400" b="1" dirty="0" smtClean="0">
                  <a:solidFill>
                    <a:srgbClr val="000000"/>
                  </a:solidFill>
                </a:rPr>
                <a:t>Web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05723" y="2791067"/>
              <a:ext cx="1502753" cy="84659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 defTabSz="914400" eaLnBrk="0" hangingPunct="0"/>
              <a:r>
                <a:rPr lang="en-US" sz="1200" b="1" dirty="0" smtClean="0">
                  <a:solidFill>
                    <a:srgbClr val="000000"/>
                  </a:solidFill>
                </a:rPr>
                <a:t>Model</a:t>
              </a:r>
              <a:br>
                <a:rPr lang="en-US" sz="1200" b="1" dirty="0" smtClean="0">
                  <a:solidFill>
                    <a:srgbClr val="000000"/>
                  </a:solidFill>
                </a:rPr>
              </a:br>
              <a:r>
                <a:rPr lang="en-US" sz="1200" b="1" dirty="0" smtClean="0">
                  <a:solidFill>
                    <a:srgbClr val="000000"/>
                  </a:solidFill>
                </a:rPr>
                <a:t>Web</a:t>
              </a:r>
            </a:p>
          </p:txBody>
        </p:sp>
        <p:sp>
          <p:nvSpPr>
            <p:cNvPr id="36" name="Curved Left Arrow 35"/>
            <p:cNvSpPr/>
            <p:nvPr/>
          </p:nvSpPr>
          <p:spPr bwMode="auto">
            <a:xfrm rot="16200000">
              <a:off x="4300379" y="1344054"/>
              <a:ext cx="691202" cy="2051354"/>
            </a:xfrm>
            <a:prstGeom prst="curvedLeftArrow">
              <a:avLst/>
            </a:prstGeom>
            <a:gradFill flip="none" rotWithShape="1">
              <a:gsLst>
                <a:gs pos="90000">
                  <a:srgbClr val="FFAB2F"/>
                </a:gs>
                <a:gs pos="5000">
                  <a:srgbClr val="FFAB2F">
                    <a:alpha val="0"/>
                  </a:srgbClr>
                </a:gs>
              </a:gsLst>
              <a:lin ang="1560000" scaled="0"/>
              <a:tileRect/>
            </a:gradFill>
            <a:ln w="12700" cap="flat" cmpd="sng" algn="ctr"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25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/>
              <a:endParaRPr lang="en-US" dirty="0">
                <a:solidFill>
                  <a:srgbClr val="FFFF96"/>
                </a:solidFill>
              </a:endParaRPr>
            </a:p>
          </p:txBody>
        </p:sp>
        <p:sp>
          <p:nvSpPr>
            <p:cNvPr id="37" name="Curved Left Arrow 36"/>
            <p:cNvSpPr/>
            <p:nvPr/>
          </p:nvSpPr>
          <p:spPr bwMode="auto">
            <a:xfrm rot="5400000">
              <a:off x="4300379" y="3050884"/>
              <a:ext cx="691201" cy="2051350"/>
            </a:xfrm>
            <a:prstGeom prst="curvedLeftArrow">
              <a:avLst/>
            </a:prstGeom>
            <a:gradFill flip="none" rotWithShape="1">
              <a:gsLst>
                <a:gs pos="90000">
                  <a:srgbClr val="FFAB2F"/>
                </a:gs>
                <a:gs pos="5000">
                  <a:srgbClr val="FFAB2F">
                    <a:alpha val="0"/>
                  </a:srgbClr>
                </a:gs>
              </a:gsLst>
              <a:lin ang="1560000" scaled="0"/>
              <a:tileRect/>
            </a:gradFill>
            <a:ln w="12700" cap="flat" cmpd="sng" algn="ctr">
              <a:gradFill flip="none" rotWithShape="1"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25000">
                    <a:schemeClr val="accent3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/>
              <a:endParaRPr lang="en-US" dirty="0">
                <a:solidFill>
                  <a:srgbClr val="FFFF96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486288" y="3610681"/>
            <a:ext cx="1879129" cy="161112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defTabSz="914400" eaLnBrk="0" hangingPunct="0">
              <a:spcAft>
                <a:spcPts val="600"/>
              </a:spcAft>
            </a:pPr>
            <a:r>
              <a:rPr lang="en-US" sz="1400" b="1" dirty="0" smtClean="0">
                <a:solidFill>
                  <a:prstClr val="white"/>
                </a:solidFill>
              </a:rPr>
              <a:t>Precipitation</a:t>
            </a:r>
          </a:p>
          <a:p>
            <a:pPr algn="r" defTabSz="914400" eaLnBrk="0" hangingPunct="0">
              <a:spcAft>
                <a:spcPts val="600"/>
              </a:spcAft>
            </a:pPr>
            <a:r>
              <a:rPr lang="en-US" sz="1400" b="1" dirty="0" smtClean="0">
                <a:solidFill>
                  <a:prstClr val="white"/>
                </a:solidFill>
              </a:rPr>
              <a:t>Evaporation</a:t>
            </a:r>
          </a:p>
          <a:p>
            <a:pPr algn="r" defTabSz="914400" eaLnBrk="0" hangingPunct="0">
              <a:spcAft>
                <a:spcPts val="600"/>
              </a:spcAft>
            </a:pPr>
            <a:r>
              <a:rPr lang="en-US" sz="1400" b="1" dirty="0">
                <a:solidFill>
                  <a:prstClr val="white"/>
                </a:solidFill>
              </a:rPr>
              <a:t>Soil Moisture</a:t>
            </a:r>
          </a:p>
          <a:p>
            <a:pPr algn="r" defTabSz="914400" eaLnBrk="0" hangingPunct="0">
              <a:spcAft>
                <a:spcPts val="600"/>
              </a:spcAft>
            </a:pPr>
            <a:r>
              <a:rPr lang="en-US" sz="1400" b="1" dirty="0" err="1">
                <a:solidFill>
                  <a:prstClr val="white"/>
                </a:solidFill>
              </a:rPr>
              <a:t>Streamflow</a:t>
            </a:r>
            <a:endParaRPr lang="en-US" sz="1400" b="1" dirty="0">
              <a:solidFill>
                <a:prstClr val="white"/>
              </a:solidFill>
            </a:endParaRPr>
          </a:p>
          <a:p>
            <a:pPr algn="r" defTabSz="914400" eaLnBrk="0" hangingPunct="0">
              <a:spcAft>
                <a:spcPts val="600"/>
              </a:spcAft>
            </a:pPr>
            <a:r>
              <a:rPr lang="en-US" sz="1400" b="1" dirty="0" smtClean="0">
                <a:solidFill>
                  <a:prstClr val="white"/>
                </a:solidFill>
              </a:rPr>
              <a:t>Groundwater</a:t>
            </a:r>
          </a:p>
          <a:p>
            <a:pPr algn="r" defTabSz="914400" eaLnBrk="0" hangingPunct="0">
              <a:spcAft>
                <a:spcPts val="600"/>
              </a:spcAft>
            </a:pPr>
            <a:r>
              <a:rPr lang="en-US" sz="1400" b="1" dirty="0" smtClean="0">
                <a:solidFill>
                  <a:prstClr val="white"/>
                </a:solidFill>
              </a:rPr>
              <a:t>Reservoirs</a:t>
            </a:r>
            <a:endParaRPr 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88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Observation – In Situ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" r="945"/>
          <a:stretch/>
        </p:blipFill>
        <p:spPr bwMode="auto">
          <a:xfrm>
            <a:off x="3131740" y="1926719"/>
            <a:ext cx="2880522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481" y="4416426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5" t="22540" b="8125"/>
          <a:stretch/>
        </p:blipFill>
        <p:spPr bwMode="auto">
          <a:xfrm>
            <a:off x="6374445" y="1926719"/>
            <a:ext cx="2050801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29" y="4416426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1130415" y="4416426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799" y="1569087"/>
            <a:ext cx="2063720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7785" y="1563832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786" y="1563832"/>
            <a:ext cx="2095003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22002" y="4072495"/>
            <a:ext cx="1615188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4072495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68586" y="4072495"/>
            <a:ext cx="1648431" cy="323922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pic>
        <p:nvPicPr>
          <p:cNvPr id="17" name="Picture 8" descr="TCO Sept 20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" r="23108"/>
          <a:stretch/>
        </p:blipFill>
        <p:spPr bwMode="auto">
          <a:xfrm>
            <a:off x="685800" y="1926719"/>
            <a:ext cx="205138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64507" y="1084951"/>
            <a:ext cx="5814986" cy="3452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none" lIns="0" tIns="45720" rIns="0" bIns="45720" rtlCol="0" anchor="b">
            <a:noAutofit/>
          </a:bodyPr>
          <a:lstStyle/>
          <a:p>
            <a:pPr marL="690563" algn="ctr" defTabSz="914400" eaLnBrk="0" hangingPunct="0"/>
            <a:r>
              <a:rPr lang="en-US" dirty="0" smtClean="0">
                <a:solidFill>
                  <a:prstClr val="black"/>
                </a:solidFill>
              </a:rPr>
              <a:t>Time series data at point locations</a:t>
            </a:r>
          </a:p>
        </p:txBody>
      </p:sp>
    </p:spTree>
    <p:extLst>
      <p:ext uri="{BB962C8B-B14F-4D97-AF65-F5344CB8AC3E}">
        <p14:creationId xmlns:p14="http://schemas.microsoft.com/office/powerpoint/2010/main" val="3016678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198867_Globe-glow_v1_ai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4" t="2824" r="1811" b="36721"/>
          <a:stretch/>
        </p:blipFill>
        <p:spPr>
          <a:xfrm>
            <a:off x="-1" y="2711991"/>
            <a:ext cx="3741616" cy="4146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Country Collects These Data</a:t>
            </a:r>
          </a:p>
        </p:txBody>
      </p:sp>
      <p:grpSp>
        <p:nvGrpSpPr>
          <p:cNvPr id="7171" name="Group 7170"/>
          <p:cNvGrpSpPr/>
          <p:nvPr/>
        </p:nvGrpSpPr>
        <p:grpSpPr>
          <a:xfrm>
            <a:off x="657060" y="1269899"/>
            <a:ext cx="2892309" cy="3305963"/>
            <a:chOff x="657060" y="1269899"/>
            <a:chExt cx="2892309" cy="3305963"/>
          </a:xfrm>
        </p:grpSpPr>
        <p:grpSp>
          <p:nvGrpSpPr>
            <p:cNvPr id="23" name="Group 22"/>
            <p:cNvGrpSpPr/>
            <p:nvPr/>
          </p:nvGrpSpPr>
          <p:grpSpPr>
            <a:xfrm>
              <a:off x="657060" y="1269899"/>
              <a:ext cx="2892309" cy="1635805"/>
              <a:chOff x="657060" y="1269899"/>
              <a:chExt cx="2892309" cy="1635805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060" y="1269899"/>
                <a:ext cx="2892309" cy="1635805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2463536" y="1478545"/>
                <a:ext cx="1062888" cy="796377"/>
                <a:chOff x="3335289" y="1885394"/>
                <a:chExt cx="1120344" cy="839426"/>
              </a:xfrm>
            </p:grpSpPr>
            <p:sp>
              <p:nvSpPr>
                <p:cNvPr id="5" name="Can 4"/>
                <p:cNvSpPr/>
                <p:nvPr/>
              </p:nvSpPr>
              <p:spPr>
                <a:xfrm>
                  <a:off x="3335289" y="1885394"/>
                  <a:ext cx="1120344" cy="839426"/>
                </a:xfrm>
                <a:prstGeom prst="can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3347105" y="2107262"/>
                  <a:ext cx="1096710" cy="55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prstClr val="black"/>
                      </a:solidFill>
                    </a:rPr>
                    <a:t>United</a:t>
                  </a:r>
                  <a:br>
                    <a:rPr lang="en-US" sz="1400" b="1" dirty="0">
                      <a:solidFill>
                        <a:prstClr val="black"/>
                      </a:solidFill>
                    </a:rPr>
                  </a:br>
                  <a:r>
                    <a:rPr lang="en-US" sz="1400" b="1" dirty="0">
                      <a:solidFill>
                        <a:prstClr val="black"/>
                      </a:solidFill>
                    </a:rPr>
                    <a:t>States</a:t>
                  </a:r>
                </a:p>
              </p:txBody>
            </p:sp>
          </p:grpSp>
        </p:grpSp>
        <p:sp>
          <p:nvSpPr>
            <p:cNvPr id="7170" name="Right Arrow 7169"/>
            <p:cNvSpPr/>
            <p:nvPr/>
          </p:nvSpPr>
          <p:spPr bwMode="auto">
            <a:xfrm rot="18059028">
              <a:off x="-130801" y="3431220"/>
              <a:ext cx="2129688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175" name="Group 7174"/>
          <p:cNvGrpSpPr/>
          <p:nvPr/>
        </p:nvGrpSpPr>
        <p:grpSpPr>
          <a:xfrm>
            <a:off x="3373636" y="3751609"/>
            <a:ext cx="4898100" cy="1876840"/>
            <a:chOff x="2907122" y="3745129"/>
            <a:chExt cx="4898100" cy="18768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99405" y="3745129"/>
              <a:ext cx="2270452" cy="1876840"/>
              <a:chOff x="4799405" y="3745129"/>
              <a:chExt cx="2270452" cy="18768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7173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42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  <p:grpSp>
            <p:nvGrpSpPr>
              <p:cNvPr id="46" name="Group 45"/>
              <p:cNvGrpSpPr/>
              <p:nvPr/>
            </p:nvGrpSpPr>
            <p:grpSpPr>
              <a:xfrm>
                <a:off x="4799405" y="3745129"/>
                <a:ext cx="2270452" cy="1876840"/>
                <a:chOff x="6661296" y="3116039"/>
                <a:chExt cx="2120157" cy="1752600"/>
              </a:xfrm>
            </p:grpSpPr>
            <p:pic>
              <p:nvPicPr>
                <p:cNvPr id="4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1296" y="3116039"/>
                  <a:ext cx="2120157" cy="175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</p:pic>
          </p:grpSp>
        </p:grpSp>
        <p:grpSp>
          <p:nvGrpSpPr>
            <p:cNvPr id="43" name="Group 42"/>
            <p:cNvGrpSpPr/>
            <p:nvPr/>
          </p:nvGrpSpPr>
          <p:grpSpPr>
            <a:xfrm>
              <a:off x="6742334" y="4453174"/>
              <a:ext cx="1062888" cy="796377"/>
              <a:chOff x="3335289" y="1926374"/>
              <a:chExt cx="1120344" cy="839426"/>
            </a:xfrm>
          </p:grpSpPr>
          <p:sp>
            <p:nvSpPr>
              <p:cNvPr id="44" name="Can 43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347105" y="2214117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Australia</a:t>
                </a:r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1" name="Right Arrow 50"/>
            <p:cNvSpPr/>
            <p:nvPr/>
          </p:nvSpPr>
          <p:spPr bwMode="auto">
            <a:xfrm rot="20483266">
              <a:off x="2907122" y="5073324"/>
              <a:ext cx="1998276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174" name="Group 7173"/>
          <p:cNvGrpSpPr/>
          <p:nvPr/>
        </p:nvGrpSpPr>
        <p:grpSpPr>
          <a:xfrm>
            <a:off x="271558" y="2832356"/>
            <a:ext cx="4924438" cy="1705690"/>
            <a:chOff x="271558" y="2832356"/>
            <a:chExt cx="4924438" cy="17056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40159" y="2832356"/>
              <a:ext cx="2603399" cy="15886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ight Arrow 48"/>
            <p:cNvSpPr/>
            <p:nvPr/>
          </p:nvSpPr>
          <p:spPr bwMode="auto">
            <a:xfrm rot="19754465">
              <a:off x="271558" y="4378450"/>
              <a:ext cx="2909439" cy="159596"/>
            </a:xfrm>
            <a:prstGeom prst="rightArrow">
              <a:avLst>
                <a:gd name="adj1" fmla="val 37879"/>
                <a:gd name="adj2" fmla="val 80510"/>
              </a:avLst>
            </a:prstGeom>
            <a:gradFill>
              <a:gsLst>
                <a:gs pos="100000">
                  <a:schemeClr val="accent2">
                    <a:lumMod val="75000"/>
                  </a:schemeClr>
                </a:gs>
                <a:gs pos="0">
                  <a:schemeClr val="accent2">
                    <a:lumMod val="75000"/>
                    <a:alpha val="0"/>
                  </a:schemeClr>
                </a:gs>
              </a:gsLst>
              <a:lin ang="2100000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133108" y="3019026"/>
              <a:ext cx="1062888" cy="796377"/>
              <a:chOff x="3335289" y="1926374"/>
              <a:chExt cx="1120344" cy="839426"/>
            </a:xfrm>
          </p:grpSpPr>
          <p:sp>
            <p:nvSpPr>
              <p:cNvPr id="30" name="Can 29"/>
              <p:cNvSpPr/>
              <p:nvPr/>
            </p:nvSpPr>
            <p:spPr>
              <a:xfrm>
                <a:off x="3335289" y="1926374"/>
                <a:ext cx="1120344" cy="839426"/>
              </a:xfrm>
              <a:prstGeom prst="can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347105" y="2214118"/>
                <a:ext cx="1096710" cy="324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prstClr val="black"/>
                    </a:solidFill>
                  </a:rPr>
                  <a:t>Mexico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589582" y="1513060"/>
            <a:ext cx="380187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60425" indent="-860425"/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We need</a:t>
            </a:r>
          </a:p>
          <a:p>
            <a:pPr marL="514350"/>
            <a:r>
              <a:rPr lang="en-US" sz="2400" b="1" dirty="0" smtClean="0">
                <a:solidFill>
                  <a:srgbClr val="5EB4E6">
                    <a:lumMod val="75000"/>
                  </a:srgbClr>
                </a:solidFill>
              </a:rPr>
              <a:t>Global </a:t>
            </a:r>
            <a:r>
              <a:rPr lang="en-US" sz="2400" b="1" dirty="0">
                <a:solidFill>
                  <a:srgbClr val="5EB4E6">
                    <a:lumMod val="75000"/>
                  </a:srgbClr>
                </a:solidFill>
              </a:rPr>
              <a:t>Water </a:t>
            </a:r>
          </a:p>
          <a:p>
            <a:pPr marL="860425" indent="-860425" algn="r"/>
            <a:r>
              <a:rPr lang="en-US" sz="24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Data Integration</a:t>
            </a:r>
            <a:endParaRPr lang="en-US" sz="2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733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defTabSz="914400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defTabSz="914400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14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flipH="1">
            <a:off x="178411" y="1844271"/>
            <a:ext cx="4094100" cy="1140329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89984"/>
            <a:ext cx="3692336" cy="339311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471" y="1995325"/>
            <a:ext cx="3534599" cy="5969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 defTabSz="914400"/>
            <a:r>
              <a:rPr lang="en-US" sz="1600" b="1" dirty="0">
                <a:solidFill>
                  <a:prstClr val="white"/>
                </a:solidFill>
              </a:rPr>
              <a:t>Web pages </a:t>
            </a:r>
            <a:r>
              <a:rPr lang="en-US" sz="1600" dirty="0" smtClean="0">
                <a:solidFill>
                  <a:prstClr val="white">
                    <a:lumMod val="85000"/>
                  </a:prstClr>
                </a:solidFill>
              </a:rPr>
              <a:t>deliver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text and images</a:t>
            </a:r>
          </a:p>
          <a:p>
            <a:pPr algn="r" defTabSz="914400"/>
            <a:r>
              <a:rPr lang="en-US" sz="1400" dirty="0">
                <a:solidFill>
                  <a:prstClr val="black"/>
                </a:solidFill>
                <a:hlinkClick r:id="rId3"/>
              </a:rPr>
              <a:t>http://water.usgs.gov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008031" y="1844271"/>
            <a:ext cx="4730192" cy="1140329"/>
          </a:xfrm>
          <a:prstGeom prst="rect">
            <a:avLst/>
          </a:prstGeom>
          <a:gradFill flip="none" rotWithShape="1">
            <a:gsLst>
              <a:gs pos="0">
                <a:srgbClr val="35AC46"/>
              </a:gs>
              <a:gs pos="100000">
                <a:srgbClr val="35AC46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 defTabSz="914400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9006" y="1995325"/>
            <a:ext cx="4076148" cy="8092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914400"/>
            <a:r>
              <a:rPr lang="en-US" sz="1600" b="1" dirty="0">
                <a:solidFill>
                  <a:prstClr val="white"/>
                </a:solidFill>
              </a:rPr>
              <a:t>Web </a:t>
            </a:r>
            <a:r>
              <a:rPr lang="en-US" sz="1600" b="1" dirty="0" smtClean="0">
                <a:solidFill>
                  <a:prstClr val="white"/>
                </a:solidFill>
              </a:rPr>
              <a:t>services </a:t>
            </a:r>
            <a:r>
              <a:rPr lang="en-US" sz="1600" dirty="0" smtClean="0">
                <a:solidFill>
                  <a:prstClr val="white">
                    <a:lumMod val="85000"/>
                  </a:prstClr>
                </a:solidFill>
              </a:rPr>
              <a:t>deliver data encoded in XML</a:t>
            </a:r>
            <a:endParaRPr lang="en-US" sz="1600" dirty="0">
              <a:solidFill>
                <a:prstClr val="white">
                  <a:lumMod val="85000"/>
                </a:prstClr>
              </a:solidFill>
            </a:endParaRPr>
          </a:p>
          <a:p>
            <a:pPr defTabSz="914400"/>
            <a:r>
              <a:rPr lang="en-US" sz="1400" dirty="0">
                <a:solidFill>
                  <a:prstClr val="black"/>
                </a:solidFill>
                <a:hlinkClick r:id="rId4"/>
              </a:rPr>
              <a:t>http://waterservices.usgs.gov/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53" y="2689984"/>
            <a:ext cx="3770214" cy="340264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23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8467" y="3601451"/>
            <a:ext cx="5006558" cy="945588"/>
            <a:chOff x="3827844" y="3385354"/>
            <a:chExt cx="5006558" cy="945588"/>
          </a:xfrm>
        </p:grpSpPr>
        <p:sp>
          <p:nvSpPr>
            <p:cNvPr id="35" name="Rectangle 34"/>
            <p:cNvSpPr/>
            <p:nvPr/>
          </p:nvSpPr>
          <p:spPr bwMode="auto">
            <a:xfrm>
              <a:off x="7010401" y="3385354"/>
              <a:ext cx="1824001" cy="914079"/>
            </a:xfrm>
            <a:prstGeom prst="rect">
              <a:avLst/>
            </a:prstGeom>
            <a:solidFill>
              <a:srgbClr val="546B1F"/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827844" y="3385354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03160" y="3449715"/>
              <a:ext cx="3053741" cy="881227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A3CA4B">
                      <a:lumMod val="50000"/>
                    </a:srgbClr>
                  </a:solidFill>
                </a:rPr>
                <a:t>Guide to Hydrological Practices</a:t>
              </a:r>
            </a:p>
            <a:p>
              <a:pPr eaLnBrk="0" hangingPunct="0"/>
              <a:r>
                <a:rPr lang="en-US" sz="1200" b="1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Volume II</a:t>
              </a:r>
            </a:p>
            <a:p>
              <a:pPr eaLnBrk="0" hangingPunct="0"/>
              <a:r>
                <a:rPr lang="en-US" sz="1200" dirty="0">
                  <a:solidFill>
                    <a:prstClr val="black"/>
                  </a:solidFill>
                </a:rPr>
                <a:t>Management of Water Resources and </a:t>
              </a:r>
              <a:br>
                <a:rPr lang="en-US" sz="1200" dirty="0">
                  <a:solidFill>
                    <a:prstClr val="black"/>
                  </a:solidFill>
                </a:rPr>
              </a:br>
              <a:r>
                <a:rPr lang="en-US" sz="1200" dirty="0">
                  <a:solidFill>
                    <a:prstClr val="black"/>
                  </a:solidFill>
                </a:rPr>
                <a:t>Application of Hydrological Practices</a:t>
              </a:r>
            </a:p>
          </p:txBody>
        </p:sp>
      </p:grpSp>
      <p:sp>
        <p:nvSpPr>
          <p:cNvPr id="46" name="Right Arrow 45"/>
          <p:cNvSpPr/>
          <p:nvPr/>
        </p:nvSpPr>
        <p:spPr bwMode="auto">
          <a:xfrm rot="5400000">
            <a:off x="3855820" y="2261153"/>
            <a:ext cx="1014398" cy="164208"/>
          </a:xfrm>
          <a:prstGeom prst="rightArrow">
            <a:avLst>
              <a:gd name="adj1" fmla="val 37879"/>
              <a:gd name="adj2" fmla="val 80510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>
                  <a:lumMod val="75000"/>
                  <a:alpha val="0"/>
                </a:schemeClr>
              </a:gs>
            </a:gsLst>
            <a:lin ang="21000000" scaled="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50011" y="1503627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546B1F"/>
                  </a:solidFill>
                </a:rPr>
                <a:t>Guide to Hydrological Practices</a:t>
              </a:r>
            </a:p>
            <a:p>
              <a:pPr eaLnBrk="0" hangingPunct="0"/>
              <a:r>
                <a:rPr lang="en-US" sz="1200" b="1" dirty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>
                  <a:solidFill>
                    <a:prstClr val="black"/>
                  </a:solidFill>
                </a:rPr>
                <a:t>Hydrology – From Measurement to </a:t>
              </a:r>
              <a:br>
                <a:rPr lang="en-US" sz="1200" dirty="0">
                  <a:solidFill>
                    <a:prstClr val="black"/>
                  </a:solidFill>
                </a:rPr>
              </a:br>
              <a:r>
                <a:rPr lang="en-US" sz="1200" dirty="0">
                  <a:solidFill>
                    <a:prstClr val="black"/>
                  </a:solidFill>
                </a:rPr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Guide to Hydrological Practices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Guide to Hydrological Practices . </a:t>
            </a:r>
            <a:r>
              <a:rPr lang="en-US" dirty="0">
                <a:solidFill>
                  <a:prstClr val="white"/>
                </a:solidFill>
              </a:rPr>
              <a:t>. .</a:t>
            </a:r>
          </a:p>
          <a:p>
            <a:r>
              <a:rPr lang="en-US" dirty="0">
                <a:solidFill>
                  <a:prstClr val="white"/>
                </a:solidFill>
              </a:rPr>
              <a:t>. . . </a:t>
            </a:r>
            <a:r>
              <a:rPr lang="en-US" dirty="0" smtClean="0">
                <a:solidFill>
                  <a:prstClr val="white"/>
                </a:solidFill>
              </a:rPr>
              <a:t>WMO recommendations for National Hydrological Surveys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2" y="1563362"/>
            <a:ext cx="1590827" cy="293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8225" y="1721936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>
                <a:solidFill>
                  <a:prstClr val="white"/>
                </a:solidFill>
              </a:rPr>
              <a:t>Science and </a:t>
            </a:r>
            <a:br>
              <a:rPr lang="en-US" sz="1600" b="1" dirty="0">
                <a:solidFill>
                  <a:prstClr val="white"/>
                </a:solidFill>
              </a:rPr>
            </a:br>
            <a:r>
              <a:rPr lang="en-US" sz="1600" b="1" dirty="0">
                <a:solidFill>
                  <a:prstClr val="white"/>
                </a:solidFill>
              </a:rPr>
              <a:t>Measurement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78225" y="3805077"/>
            <a:ext cx="1676800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>
            <a:defPPr>
              <a:defRPr lang="en-US"/>
            </a:defPPr>
            <a:lvl1pPr eaLnBrk="0" hangingPunc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Application and </a:t>
            </a:r>
          </a:p>
          <a:p>
            <a:r>
              <a:rPr lang="en-US" dirty="0">
                <a:solidFill>
                  <a:prstClr val="white"/>
                </a:solidFill>
              </a:rPr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02719" y="2850382"/>
            <a:ext cx="1397305" cy="4531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400" b="1" dirty="0">
                <a:solidFill>
                  <a:prstClr val="black"/>
                </a:solidFill>
              </a:rPr>
              <a:t>Chapter 10</a:t>
            </a:r>
          </a:p>
          <a:p>
            <a:pPr algn="ctr" eaLnBrk="0" hangingPunct="0"/>
            <a:r>
              <a:rPr lang="en-US" sz="1200" dirty="0">
                <a:solidFill>
                  <a:prstClr val="black"/>
                </a:solidFill>
              </a:rPr>
              <a:t>Data Storage, Access, and Dissemination</a:t>
            </a:r>
          </a:p>
        </p:txBody>
      </p:sp>
    </p:spTree>
    <p:extLst>
      <p:ext uri="{BB962C8B-B14F-4D97-AF65-F5344CB8AC3E}">
        <p14:creationId xmlns:p14="http://schemas.microsoft.com/office/powerpoint/2010/main" val="1906155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5361" y="1209584"/>
            <a:ext cx="5005014" cy="946824"/>
            <a:chOff x="3829388" y="1520258"/>
            <a:chExt cx="5005014" cy="946824"/>
          </a:xfrm>
        </p:grpSpPr>
        <p:sp>
          <p:nvSpPr>
            <p:cNvPr id="7" name="Rectangle 6"/>
            <p:cNvSpPr/>
            <p:nvPr/>
          </p:nvSpPr>
          <p:spPr bwMode="auto">
            <a:xfrm>
              <a:off x="3829388" y="1520258"/>
              <a:ext cx="3184769" cy="91407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07068" y="1579993"/>
              <a:ext cx="3053741" cy="887089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/>
              <a:r>
                <a:rPr lang="en-US" sz="1400" b="1" dirty="0">
                  <a:solidFill>
                    <a:srgbClr val="546B1F"/>
                  </a:solidFill>
                </a:rPr>
                <a:t>Guide to Hydrological Practices</a:t>
              </a:r>
            </a:p>
            <a:p>
              <a:pPr eaLnBrk="0" hangingPunct="0"/>
              <a:r>
                <a:rPr lang="en-US" sz="1200" b="1" dirty="0">
                  <a:solidFill>
                    <a:srgbClr val="7F7F7F"/>
                  </a:solidFill>
                </a:rPr>
                <a:t>Volume I</a:t>
              </a:r>
            </a:p>
            <a:p>
              <a:pPr eaLnBrk="0" hangingPunct="0"/>
              <a:r>
                <a:rPr lang="en-US" sz="1200" dirty="0">
                  <a:solidFill>
                    <a:prstClr val="black"/>
                  </a:solidFill>
                </a:rPr>
                <a:t>Hydrology – From Measurement to </a:t>
              </a:r>
              <a:br>
                <a:rPr lang="en-US" sz="1200" dirty="0">
                  <a:solidFill>
                    <a:prstClr val="black"/>
                  </a:solidFill>
                </a:rPr>
              </a:br>
              <a:r>
                <a:rPr lang="en-US" sz="1200" dirty="0">
                  <a:solidFill>
                    <a:prstClr val="black"/>
                  </a:solidFill>
                </a:rPr>
                <a:t>Hydrological Information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010401" y="1520258"/>
              <a:ext cx="1824001" cy="9140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mpd="sng"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1, Chapter 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Last section of the last chapter of Volume I …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… this lecture provides an update since 2008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63575" y="1427893"/>
            <a:ext cx="1676800" cy="44532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b="1" dirty="0">
                <a:solidFill>
                  <a:prstClr val="white"/>
                </a:solidFill>
              </a:rPr>
              <a:t>Science and </a:t>
            </a:r>
            <a:br>
              <a:rPr lang="en-US" sz="1600" b="1" dirty="0">
                <a:solidFill>
                  <a:prstClr val="white"/>
                </a:solidFill>
              </a:rPr>
            </a:br>
            <a:r>
              <a:rPr lang="en-US" sz="1600" b="1" dirty="0">
                <a:solidFill>
                  <a:prstClr val="white"/>
                </a:solidFill>
              </a:rPr>
              <a:t>Measurement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979926" y="3614145"/>
            <a:ext cx="3860800" cy="1305758"/>
            <a:chOff x="2847975" y="2890839"/>
            <a:chExt cx="3448050" cy="1076325"/>
          </a:xfrm>
          <a:effectLst/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975" y="2890839"/>
              <a:ext cx="34480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 bwMode="auto">
            <a:xfrm>
              <a:off x="5419725" y="3762375"/>
              <a:ext cx="876300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10456" y="2405063"/>
            <a:ext cx="4061544" cy="1649162"/>
            <a:chOff x="1133475" y="2690813"/>
            <a:chExt cx="3438525" cy="128587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75" y="2690813"/>
              <a:ext cx="3438525" cy="1285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 bwMode="auto">
            <a:xfrm>
              <a:off x="2414586" y="3769517"/>
              <a:ext cx="2157413" cy="204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Bent Arrow 9"/>
          <p:cNvSpPr/>
          <p:nvPr/>
        </p:nvSpPr>
        <p:spPr bwMode="auto">
          <a:xfrm>
            <a:off x="4634724" y="2581275"/>
            <a:ext cx="1047750" cy="937620"/>
          </a:xfrm>
          <a:prstGeom prst="bentArrow">
            <a:avLst/>
          </a:prstGeom>
          <a:ln>
            <a:headEnd type="none" w="med" len="med"/>
            <a:tailEnd type="non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85207" y="1427893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Published in 2008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33500" y="2933700"/>
            <a:ext cx="3238499" cy="190500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53225" y="4267024"/>
            <a:ext cx="2087501" cy="190500"/>
          </a:xfrm>
          <a:prstGeom prst="rect">
            <a:avLst/>
          </a:prstGeom>
          <a:noFill/>
          <a:ln w="19050">
            <a:solidFill>
              <a:srgbClr val="35AC46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013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914400"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defTabSz="914400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0" y="1424903"/>
            <a:ext cx="4874086" cy="690618"/>
            <a:chOff x="-63960" y="1499291"/>
            <a:chExt cx="3428810" cy="499935"/>
          </a:xfrm>
        </p:grpSpPr>
        <p:sp>
          <p:nvSpPr>
            <p:cNvPr id="27" name="Rounded Rectangle 26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7840" y="1624246"/>
              <a:ext cx="2724983" cy="1782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00"/>
              <a:r>
                <a:rPr lang="en-US" sz="1600" b="1" dirty="0" smtClean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 smtClean="0">
                  <a:solidFill>
                    <a:srgbClr val="5EB4E6">
                      <a:lumMod val="75000"/>
                    </a:srgbClr>
                  </a:solidFill>
                </a:rPr>
                <a:t>– WaterML2</a:t>
              </a:r>
              <a:endParaRPr lang="en-US" sz="1600" b="1" dirty="0">
                <a:solidFill>
                  <a:srgbClr val="5EB4E6">
                    <a:lumMod val="75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defTabSz="914400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defTabSz="914400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defTabSz="914400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914400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defTabSz="914400" eaLnBrk="0" hangingPunct="0">
                <a:lnSpc>
                  <a:spcPts val="1800"/>
                </a:lnSpc>
                <a:defRPr/>
              </a:pPr>
              <a:r>
                <a:rPr lang="en-US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572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914400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defTabSz="914400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OGC </a:t>
              </a:r>
              <a:r>
                <a:rPr lang="en-US" sz="1200" dirty="0" smtClean="0">
                  <a:solidFill>
                    <a:prstClr val="black"/>
                  </a:solidFill>
                </a:rPr>
                <a:t>at WMO Commission on Hydrology</a:t>
              </a:r>
              <a:endParaRPr lang="en-US" sz="12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defTabSz="914400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defTabSz="914400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defTabSz="914400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defTabSz="914400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CUAHSI,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99679" y="1948163"/>
            <a:ext cx="3576134" cy="3868793"/>
            <a:chOff x="5499679" y="1948163"/>
            <a:chExt cx="3576134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200" dirty="0">
                  <a:solidFill>
                    <a:prstClr val="black"/>
                  </a:solidFill>
                </a:rPr>
                <a:t>A time series </a:t>
              </a:r>
              <a:r>
                <a:rPr lang="en-US" sz="1200" dirty="0" smtClean="0">
                  <a:solidFill>
                    <a:prstClr val="black"/>
                  </a:solidFill>
                </a:rPr>
                <a:t>for </a:t>
              </a:r>
              <a:r>
                <a:rPr lang="en-US" sz="1200" dirty="0">
                  <a:solidFill>
                    <a:prstClr val="black"/>
                  </a:solidFill>
                </a:rPr>
                <a:t>one variable at one location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763" y="2516400"/>
              <a:ext cx="1924050" cy="352425"/>
            </a:xfrm>
            <a:prstGeom prst="rect">
              <a:avLst/>
            </a:prstGeom>
            <a:noFill/>
            <a:ln w="9525">
              <a:solidFill>
                <a:srgbClr val="00B9F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2643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61214" y="2249365"/>
            <a:ext cx="7120307" cy="361950"/>
            <a:chOff x="518743" y="2362200"/>
            <a:chExt cx="7120307" cy="361950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43" y="2362200"/>
              <a:ext cx="5095875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430340"/>
              <a:ext cx="207645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83650" y="6414608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5"/>
              </a:rPr>
              <a:t>http://www.whitehouse.gov/sites/default/files/microsites/ostp/nstc_2013_earthobsstrategy.pdf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46484"/>
            <a:ext cx="2647054" cy="347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2103819"/>
            <a:ext cx="16097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72402" y="3389530"/>
            <a:ext cx="4001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“</a:t>
            </a:r>
            <a:r>
              <a:rPr lang="en-US" b="1" dirty="0" err="1" smtClean="0"/>
              <a:t>WaterML</a:t>
            </a:r>
            <a:r>
              <a:rPr lang="en-US" b="1" dirty="0"/>
              <a:t>: </a:t>
            </a:r>
            <a:r>
              <a:rPr lang="en-US" dirty="0"/>
              <a:t>Water Markup Language (ML) is an informatics initiative of the CENRS Subcommittee on Water Availability and Quality that provides a systematic way to access water information from point observation sites</a:t>
            </a:r>
            <a:r>
              <a:rPr lang="en-US" dirty="0" smtClean="0"/>
              <a:t>.”  (p.21)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87204" y="27431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Committee on Environmental, Natural Resources, and Sustainability (CENRS) </a:t>
            </a:r>
          </a:p>
        </p:txBody>
      </p:sp>
    </p:spTree>
    <p:extLst>
      <p:ext uri="{BB962C8B-B14F-4D97-AF65-F5344CB8AC3E}">
        <p14:creationId xmlns:p14="http://schemas.microsoft.com/office/powerpoint/2010/main" val="1562734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Optional_Corporate_PPT_Template-Arial.potx</Template>
  <TotalTime>1439</TotalTime>
  <Words>674</Words>
  <Application>Microsoft Office PowerPoint</Application>
  <PresentationFormat>On-screen Show (4:3)</PresentationFormat>
  <Paragraphs>164</Paragraphs>
  <Slides>18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Optional_Corporate_PPT_Template-Arial</vt:lpstr>
      <vt:lpstr>1_Optional_Corporate_PPT_Template-Arial</vt:lpstr>
      <vt:lpstr>2_Optional_Corporate_PPT_Template-Arial</vt:lpstr>
      <vt:lpstr>PowerPoint Presentation</vt:lpstr>
      <vt:lpstr>Water Observation – In Situ</vt:lpstr>
      <vt:lpstr>Every Country Collects These Data</vt:lpstr>
      <vt:lpstr>PowerPoint Presentation</vt:lpstr>
      <vt:lpstr>Web Pages and Web Services</vt:lpstr>
      <vt:lpstr>WMO Guide to Hydrological Practices</vt:lpstr>
      <vt:lpstr>Volume 1, Chapter 10</vt:lpstr>
      <vt:lpstr>OGC/WMO Hydrology Domain Working Group</vt:lpstr>
      <vt:lpstr>PowerPoint Presentation</vt:lpstr>
      <vt:lpstr>Geospatial and Temporal Water Data</vt:lpstr>
      <vt:lpstr>United States Services Stack</vt:lpstr>
      <vt:lpstr>Searching GEOSS Portal</vt:lpstr>
      <vt:lpstr>Italy – 22 regions</vt:lpstr>
      <vt:lpstr>Italy – River Basins</vt:lpstr>
      <vt:lpstr>Prototype HIS for the Po Basin </vt:lpstr>
      <vt:lpstr>Global Streamflow Services</vt:lpstr>
      <vt:lpstr>World Soil Moisture </vt:lpstr>
      <vt:lpstr>Global Water Maps</vt:lpstr>
    </vt:vector>
  </TitlesOfParts>
  <Company>ESRI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 Area — Please Read</dc:title>
  <dc:creator>ESRI Employee</dc:creator>
  <cp:lastModifiedBy>Maidment, David R</cp:lastModifiedBy>
  <cp:revision>142</cp:revision>
  <cp:lastPrinted>2011-02-10T16:43:45Z</cp:lastPrinted>
  <dcterms:created xsi:type="dcterms:W3CDTF">2011-05-18T16:04:06Z</dcterms:created>
  <dcterms:modified xsi:type="dcterms:W3CDTF">2013-05-20T12:53:27Z</dcterms:modified>
</cp:coreProperties>
</file>