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62" r:id="rId2"/>
    <p:sldId id="336" r:id="rId3"/>
    <p:sldId id="337" r:id="rId4"/>
    <p:sldId id="323" r:id="rId5"/>
    <p:sldId id="324" r:id="rId6"/>
    <p:sldId id="325" r:id="rId7"/>
    <p:sldId id="326" r:id="rId8"/>
    <p:sldId id="327" r:id="rId9"/>
    <p:sldId id="328" r:id="rId10"/>
    <p:sldId id="330" r:id="rId11"/>
    <p:sldId id="329" r:id="rId12"/>
    <p:sldId id="331" r:id="rId13"/>
    <p:sldId id="332" r:id="rId14"/>
    <p:sldId id="334" r:id="rId15"/>
    <p:sldId id="335" r:id="rId16"/>
    <p:sldId id="266" r:id="rId17"/>
    <p:sldId id="333" r:id="rId18"/>
    <p:sldId id="267" r:id="rId19"/>
    <p:sldId id="269" r:id="rId20"/>
    <p:sldId id="270" r:id="rId21"/>
    <p:sldId id="274" r:id="rId22"/>
    <p:sldId id="338" r:id="rId23"/>
    <p:sldId id="344" r:id="rId24"/>
    <p:sldId id="345" r:id="rId25"/>
    <p:sldId id="340" r:id="rId26"/>
    <p:sldId id="341" r:id="rId27"/>
    <p:sldId id="342" r:id="rId28"/>
    <p:sldId id="318" r:id="rId29"/>
    <p:sldId id="305" r:id="rId30"/>
    <p:sldId id="370" r:id="rId31"/>
    <p:sldId id="349" r:id="rId32"/>
    <p:sldId id="354" r:id="rId33"/>
    <p:sldId id="355" r:id="rId34"/>
    <p:sldId id="277" r:id="rId35"/>
    <p:sldId id="350" r:id="rId36"/>
    <p:sldId id="352" r:id="rId37"/>
    <p:sldId id="351" r:id="rId38"/>
    <p:sldId id="353" r:id="rId39"/>
    <p:sldId id="356" r:id="rId40"/>
    <p:sldId id="348" r:id="rId41"/>
    <p:sldId id="347" r:id="rId42"/>
    <p:sldId id="346" r:id="rId43"/>
    <p:sldId id="312" r:id="rId44"/>
    <p:sldId id="280" r:id="rId45"/>
    <p:sldId id="279" r:id="rId46"/>
    <p:sldId id="278" r:id="rId47"/>
    <p:sldId id="281" r:id="rId48"/>
    <p:sldId id="282" r:id="rId49"/>
    <p:sldId id="283" r:id="rId50"/>
    <p:sldId id="313" r:id="rId51"/>
    <p:sldId id="358" r:id="rId52"/>
    <p:sldId id="359" r:id="rId53"/>
    <p:sldId id="360" r:id="rId54"/>
    <p:sldId id="362" r:id="rId55"/>
    <p:sldId id="368" r:id="rId56"/>
    <p:sldId id="363" r:id="rId57"/>
    <p:sldId id="364" r:id="rId58"/>
    <p:sldId id="365" r:id="rId59"/>
    <p:sldId id="369" r:id="rId60"/>
    <p:sldId id="366" r:id="rId61"/>
    <p:sldId id="367" r:id="rId62"/>
    <p:sldId id="317" r:id="rId63"/>
    <p:sldId id="371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3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35895-A2CB-45FD-9C77-45C73408FBA7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6515B-9E91-45A9-AC8C-89DFE1C2F7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266C37A5-3F15-4BA4-B85E-D1B496E1CCB8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23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3C2A96-B5E0-4100-AB7C-AA052F1746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These concepts are maintained in the HIS ontology.  When</a:t>
            </a:r>
            <a:r>
              <a:rPr lang="en-US" baseline="0" dirty="0" smtClean="0"/>
              <a:t> </a:t>
            </a:r>
            <a:r>
              <a:rPr lang="en-US" dirty="0" smtClean="0"/>
              <a:t>people register</a:t>
            </a:r>
            <a:r>
              <a:rPr lang="en-US" baseline="0" dirty="0" smtClean="0"/>
              <a:t> their web service with HIS Central, they match the variables in their database to the concepts in the ontology.  When users search for a keyword like “Nitrogen” in applications like </a:t>
            </a:r>
            <a:r>
              <a:rPr lang="en-US" baseline="0" dirty="0" err="1" smtClean="0"/>
              <a:t>HydroSeek</a:t>
            </a:r>
            <a:r>
              <a:rPr lang="en-US" baseline="0" dirty="0" smtClean="0"/>
              <a:t>, the software figures out what variables from the web service match that ontology concept and then constructs the appropriate queries for data.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From Tim </a:t>
            </a:r>
            <a:r>
              <a:rPr lang="en-US" baseline="0" dirty="0" err="1" smtClean="0"/>
              <a:t>Whiteaker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4C791B83-2AA0-4481-B313-A33236716E03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41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0CE20DDD-06BA-4DF5-A368-3B1C56652409}" type="slidenum"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pPr/>
              <a:t>42</a:t>
            </a:fld>
            <a:endParaRPr lang="en-US" smtClean="0">
              <a:solidFill>
                <a:srgbClr val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anchor="t"/>
          <a:lstStyle/>
          <a:p>
            <a:pPr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51B8D1-4508-4080-A134-5CD5D288BF77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43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478B9-9AAC-41E4-9AE4-C16BB8BF720D}" type="datetime1">
              <a:rPr lang="en-US" smtClean="0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00F8C-4F7A-48AA-AA27-EF953C9AD1F3}" type="datetime1">
              <a:rPr lang="en-US" smtClean="0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40-CC91-4FDC-9D84-F1EF12F89B8E}" type="datetime1">
              <a:rPr lang="en-US" smtClean="0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2813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BF71-2C12-430D-8CB0-A4BD5498ED75}" type="datetime1">
              <a:rPr lang="en-US" smtClean="0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F54C-FEF5-44E1-BCAB-E676070CB29C}" type="datetime1">
              <a:rPr lang="en-US" smtClean="0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446C-2597-4C79-9956-EC4188A146F8}" type="datetime1">
              <a:rPr lang="en-US" smtClean="0"/>
              <a:pPr/>
              <a:t>10/27/2010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D2DD-EAC5-463F-BC7C-7C64671545FD}" type="datetime1">
              <a:rPr lang="en-US" smtClean="0"/>
              <a:pPr/>
              <a:t>10/27/2010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E405-B125-4DAB-AA13-A754822B1AD6}" type="datetime1">
              <a:rPr lang="en-US" smtClean="0"/>
              <a:pPr/>
              <a:t>10/27/2010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C33D-264C-4324-A064-588BC1137098}" type="datetime1">
              <a:rPr lang="en-US" smtClean="0"/>
              <a:pPr/>
              <a:t>10/27/2010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6626-92AC-4770-B60E-1F243C8B77C0}" type="datetime1">
              <a:rPr lang="en-US" smtClean="0"/>
              <a:pPr/>
              <a:t>10/27/2010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452FB-4806-42C5-A238-28604142DA3D}" type="datetime1">
              <a:rPr lang="en-US" smtClean="0"/>
              <a:pPr/>
              <a:t>10/27/2010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ADC76-E001-477B-B4AD-BAB1AA2A181B}" type="datetime1">
              <a:rPr lang="en-US" smtClean="0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84503-F64C-4115-AE21-AF5CDD2524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ee.utexas.edu/prof/maidment/meetings/EPACincinnatiSept28/LDCurve.xls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his.cuahsi.org/ontologyfiles.html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://test.hydroseek.net/ontology/Cuahsi_200912_tree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ater.sdsc.edu/hiscentral/startree.aspx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.utexas.edu/prof/maidment/esri/paper/final/AWRAKeynote.pdf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caee.utexas.edu/prof/maidment/CUAHSI/DataCart/Spec_2010-06-07.docx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hydroportal.crwr.utexas.edu/geoportal/csw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129.116.104.176/ArcGIS/rest/services/capcogaustin/capcog/MapServer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aterservices.usgs.gov/nwis/iv?sites=08158000&amp;period=P7D&amp;parameterCd=00060" TargetMode="External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his.cuahsi.org/ontologyfiles.html" TargetMode="External"/><Relationship Id="rId2" Type="http://schemas.openxmlformats.org/officeDocument/2006/relationships/hyperlink" Target="http://www.caee.utexas.edu/prof/maidment/CUAHSI/DataCart/Spec_2010-06-07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ater.sdsc.edu/hiscentral/startree.aspx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storetnwis.epa.gov/storetqw/portal.html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qwwebservices.usgs.gov/portal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076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Services-Oriented Architecture for Water Data in the United States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Presented by David R. Maidment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Center for Research in Water Resources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University of Texas at Austin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1200" y="5029200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To the FGDC Subcommittee on Spatial Water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200" y="5715000"/>
            <a:ext cx="1867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October 28,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Water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USGS has four water observations databases: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NWIS Instantaneous Irregular Data (NWISIID).</a:t>
            </a:r>
            <a:r>
              <a:rPr lang="en-US" dirty="0" smtClean="0"/>
              <a:t>This is the one linked to EPA through WQX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NWIS Daily Values (NWISDV) </a:t>
            </a:r>
            <a:r>
              <a:rPr lang="en-US" dirty="0" smtClean="0"/>
              <a:t>– daily data from </a:t>
            </a:r>
            <a:r>
              <a:rPr lang="en-US" dirty="0" err="1" smtClean="0"/>
              <a:t>gaging</a:t>
            </a:r>
            <a:r>
              <a:rPr lang="en-US" dirty="0" smtClean="0"/>
              <a:t> sites through time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NWIS Unit Values (NWISUV) </a:t>
            </a:r>
            <a:r>
              <a:rPr lang="en-US" dirty="0" smtClean="0"/>
              <a:t>– instantaneous measurements at gages through time (e.g. 15 min)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NWIS Groundwater (NWISGW) </a:t>
            </a:r>
            <a:r>
              <a:rPr lang="en-US" dirty="0" smtClean="0"/>
              <a:t>– irregular measurements at groundwater wells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USGS </a:t>
            </a:r>
            <a:r>
              <a:rPr lang="en-US" sz="3600" dirty="0" err="1" smtClean="0"/>
              <a:t>WaterML</a:t>
            </a:r>
            <a:r>
              <a:rPr lang="en-US" sz="3600" dirty="0" smtClean="0"/>
              <a:t> Time Series Web Services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029325" cy="507682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14800" y="2286000"/>
            <a:ext cx="32842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 NWIS Unit Values Database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14800" y="4267200"/>
            <a:ext cx="24009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 all four Databases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5486400"/>
            <a:ext cx="33483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 NWIS Daily Values Database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6248400"/>
            <a:ext cx="626165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One observation site can have data in several water web services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838200" y="4813300"/>
            <a:ext cx="78454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/>
              <a:t>  A </a:t>
            </a:r>
            <a:r>
              <a:rPr lang="en-US">
                <a:solidFill>
                  <a:srgbClr val="FF3300"/>
                </a:solidFill>
              </a:rPr>
              <a:t>data source</a:t>
            </a:r>
            <a:r>
              <a:rPr lang="en-US"/>
              <a:t> operates an observation network</a:t>
            </a:r>
          </a:p>
          <a:p>
            <a:pPr>
              <a:buFontTx/>
              <a:buChar char="•"/>
            </a:pPr>
            <a:r>
              <a:rPr lang="en-US"/>
              <a:t>  A </a:t>
            </a:r>
            <a:r>
              <a:rPr lang="en-US">
                <a:solidFill>
                  <a:srgbClr val="FF3300"/>
                </a:solidFill>
              </a:rPr>
              <a:t>network</a:t>
            </a:r>
            <a:r>
              <a:rPr lang="en-US"/>
              <a:t> is a set of observation sites</a:t>
            </a:r>
          </a:p>
          <a:p>
            <a:pPr>
              <a:buFontTx/>
              <a:buChar char="•"/>
            </a:pPr>
            <a:r>
              <a:rPr lang="en-US"/>
              <a:t>  A </a:t>
            </a:r>
            <a:r>
              <a:rPr lang="en-US">
                <a:solidFill>
                  <a:srgbClr val="FF3300"/>
                </a:solidFill>
              </a:rPr>
              <a:t>site</a:t>
            </a:r>
            <a:r>
              <a:rPr lang="en-US"/>
              <a:t> is a point location where one or more variables are measured</a:t>
            </a:r>
          </a:p>
          <a:p>
            <a:pPr>
              <a:buFontTx/>
              <a:buChar char="•"/>
            </a:pPr>
            <a:r>
              <a:rPr lang="en-US"/>
              <a:t>  A </a:t>
            </a:r>
            <a:r>
              <a:rPr lang="en-US">
                <a:solidFill>
                  <a:srgbClr val="FF3300"/>
                </a:solidFill>
              </a:rPr>
              <a:t>variable</a:t>
            </a:r>
            <a:r>
              <a:rPr lang="en-US"/>
              <a:t> is a property describing the flow or quality of water</a:t>
            </a:r>
          </a:p>
          <a:p>
            <a:pPr>
              <a:buFontTx/>
              <a:buChar char="•"/>
            </a:pPr>
            <a:r>
              <a:rPr lang="en-US"/>
              <a:t>  A </a:t>
            </a:r>
            <a:r>
              <a:rPr lang="en-US">
                <a:solidFill>
                  <a:srgbClr val="FF3300"/>
                </a:solidFill>
              </a:rPr>
              <a:t>value</a:t>
            </a:r>
            <a:r>
              <a:rPr lang="en-US"/>
              <a:t> is an observation of a variable at a particular time</a:t>
            </a:r>
          </a:p>
          <a:p>
            <a:pPr>
              <a:buFontTx/>
              <a:buChar char="•"/>
            </a:pPr>
            <a:r>
              <a:rPr lang="en-US"/>
              <a:t>  A </a:t>
            </a:r>
            <a:r>
              <a:rPr lang="en-US">
                <a:solidFill>
                  <a:srgbClr val="FF3300"/>
                </a:solidFill>
              </a:rPr>
              <a:t>qualifier</a:t>
            </a:r>
            <a:r>
              <a:rPr lang="en-US"/>
              <a:t> is a symbol that provides additional information about the value</a:t>
            </a:r>
          </a:p>
        </p:txBody>
      </p:sp>
      <p:grpSp>
        <p:nvGrpSpPr>
          <p:cNvPr id="2" name="Group 32"/>
          <p:cNvGrpSpPr/>
          <p:nvPr/>
        </p:nvGrpSpPr>
        <p:grpSpPr>
          <a:xfrm>
            <a:off x="609600" y="1219200"/>
            <a:ext cx="7715250" cy="3506232"/>
            <a:chOff x="304800" y="1219200"/>
            <a:chExt cx="7715250" cy="3506232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1508125" y="1344613"/>
              <a:ext cx="13717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Data </a:t>
              </a:r>
              <a:r>
                <a:rPr lang="en-US" b="1" dirty="0" smtClean="0"/>
                <a:t>Service</a:t>
              </a:r>
              <a:endParaRPr lang="en-US" b="1" dirty="0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 rot="5400000">
              <a:off x="3009900" y="1498600"/>
              <a:ext cx="533400" cy="45720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895600" y="1993900"/>
              <a:ext cx="1085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Network</a:t>
              </a: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rot="5400000">
              <a:off x="3924300" y="2184400"/>
              <a:ext cx="533400" cy="45720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5486400" y="4356100"/>
              <a:ext cx="2533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{Value, Time, Qualifier}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04800" y="1219200"/>
              <a:ext cx="1295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66FF"/>
                  </a:solidFill>
                </a:rPr>
                <a:t>NWIS Daily Values</a:t>
              </a:r>
              <a:endParaRPr lang="en-US" dirty="0">
                <a:solidFill>
                  <a:srgbClr val="0066FF"/>
                </a:solidFill>
              </a:endParaRP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914400" y="2057400"/>
              <a:ext cx="11936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66FF"/>
                  </a:solidFill>
                </a:rPr>
                <a:t>NWIS Sites</a:t>
              </a:r>
              <a:endParaRPr lang="en-US" dirty="0">
                <a:solidFill>
                  <a:srgbClr val="0066FF"/>
                </a:solidFill>
              </a:endParaRP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381000" y="2755900"/>
              <a:ext cx="29582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66FF"/>
                  </a:solidFill>
                </a:rPr>
                <a:t>San Marcos River at </a:t>
              </a:r>
              <a:r>
                <a:rPr lang="en-US" dirty="0" err="1" smtClean="0">
                  <a:solidFill>
                    <a:srgbClr val="0066FF"/>
                  </a:solidFill>
                </a:rPr>
                <a:t>Luling</a:t>
              </a:r>
              <a:r>
                <a:rPr lang="en-US" dirty="0" smtClean="0">
                  <a:solidFill>
                    <a:srgbClr val="0066FF"/>
                  </a:solidFill>
                </a:rPr>
                <a:t>, </a:t>
              </a:r>
              <a:r>
                <a:rPr lang="en-US" dirty="0" err="1" smtClean="0">
                  <a:solidFill>
                    <a:srgbClr val="0066FF"/>
                  </a:solidFill>
                </a:rPr>
                <a:t>Tx</a:t>
              </a:r>
              <a:endParaRPr lang="en-US" dirty="0">
                <a:solidFill>
                  <a:srgbClr val="0066FF"/>
                </a:solidFill>
              </a:endParaRPr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1676400" y="3365500"/>
              <a:ext cx="25971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66FF"/>
                  </a:solidFill>
                </a:rPr>
                <a:t>Discharge, stage </a:t>
              </a:r>
            </a:p>
            <a:p>
              <a:r>
                <a:rPr lang="en-US">
                  <a:solidFill>
                    <a:srgbClr val="0066FF"/>
                  </a:solidFill>
                </a:rPr>
                <a:t>(Daily or instantaneous)</a:t>
              </a: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2743200" y="4356100"/>
              <a:ext cx="22896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66FF"/>
                  </a:solidFill>
                </a:rPr>
                <a:t>18,700 </a:t>
              </a:r>
              <a:r>
                <a:rPr lang="en-US" dirty="0" err="1">
                  <a:solidFill>
                    <a:srgbClr val="0066FF"/>
                  </a:solidFill>
                </a:rPr>
                <a:t>cfs</a:t>
              </a:r>
              <a:r>
                <a:rPr lang="en-US" dirty="0">
                  <a:solidFill>
                    <a:srgbClr val="0066FF"/>
                  </a:solidFill>
                </a:rPr>
                <a:t>, </a:t>
              </a:r>
              <a:r>
                <a:rPr lang="en-US" dirty="0" smtClean="0">
                  <a:solidFill>
                    <a:srgbClr val="0066FF"/>
                  </a:solidFill>
                </a:rPr>
                <a:t>3 July 2002</a:t>
              </a:r>
              <a:endParaRPr lang="en-US" dirty="0">
                <a:solidFill>
                  <a:srgbClr val="0066FF"/>
                </a:solidFill>
              </a:endParaRPr>
            </a:p>
          </p:txBody>
        </p:sp>
        <p:sp>
          <p:nvSpPr>
            <p:cNvPr id="17" name="Oval 24"/>
            <p:cNvSpPr>
              <a:spLocks noChangeArrowheads="1"/>
            </p:cNvSpPr>
            <p:nvPr/>
          </p:nvSpPr>
          <p:spPr bwMode="auto">
            <a:xfrm>
              <a:off x="4343400" y="1993900"/>
              <a:ext cx="152400" cy="1524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4495800" y="2146300"/>
              <a:ext cx="152400" cy="1524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6"/>
            <p:cNvSpPr>
              <a:spLocks noChangeArrowheads="1"/>
            </p:cNvSpPr>
            <p:nvPr/>
          </p:nvSpPr>
          <p:spPr bwMode="auto">
            <a:xfrm>
              <a:off x="4800600" y="2070100"/>
              <a:ext cx="152400" cy="1524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7"/>
            <p:cNvSpPr>
              <a:spLocks noChangeArrowheads="1"/>
            </p:cNvSpPr>
            <p:nvPr/>
          </p:nvSpPr>
          <p:spPr bwMode="auto">
            <a:xfrm>
              <a:off x="4572000" y="1841500"/>
              <a:ext cx="152400" cy="1524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886200" y="2895600"/>
              <a:ext cx="730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Sites</a:t>
              </a:r>
            </a:p>
          </p:txBody>
        </p:sp>
        <p:sp>
          <p:nvSpPr>
            <p:cNvPr id="23" name="AutoShape 8"/>
            <p:cNvSpPr>
              <a:spLocks noChangeArrowheads="1"/>
            </p:cNvSpPr>
            <p:nvPr/>
          </p:nvSpPr>
          <p:spPr bwMode="auto">
            <a:xfrm rot="5400000">
              <a:off x="4533900" y="3009900"/>
              <a:ext cx="533400" cy="45720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4343400" y="3505200"/>
              <a:ext cx="1200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Variables</a:t>
              </a:r>
            </a:p>
          </p:txBody>
        </p:sp>
        <p:sp>
          <p:nvSpPr>
            <p:cNvPr id="25" name="AutoShape 10"/>
            <p:cNvSpPr>
              <a:spLocks noChangeArrowheads="1"/>
            </p:cNvSpPr>
            <p:nvPr/>
          </p:nvSpPr>
          <p:spPr bwMode="auto">
            <a:xfrm rot="5400000">
              <a:off x="5448300" y="3619500"/>
              <a:ext cx="533400" cy="45720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5334000" y="4114800"/>
              <a:ext cx="13534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Observation</a:t>
              </a:r>
              <a:endParaRPr lang="en-US" b="1" dirty="0"/>
            </a:p>
          </p:txBody>
        </p:sp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5029200" y="2971800"/>
              <a:ext cx="152400" cy="1524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CUAHSI Network-Observations Model</a:t>
            </a:r>
            <a:endParaRPr lang="en-US" dirty="0"/>
          </a:p>
        </p:txBody>
      </p:sp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447800"/>
            <a:ext cx="2686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/>
          <p:cNvGrpSpPr/>
          <p:nvPr/>
        </p:nvGrpSpPr>
        <p:grpSpPr>
          <a:xfrm>
            <a:off x="6858000" y="1905000"/>
            <a:ext cx="1752600" cy="2303464"/>
            <a:chOff x="6629400" y="1981199"/>
            <a:chExt cx="1752600" cy="2303464"/>
          </a:xfrm>
        </p:grpSpPr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6629400" y="1981199"/>
              <a:ext cx="1752600" cy="2286001"/>
            </a:xfrm>
            <a:prstGeom prst="rect">
              <a:avLst/>
            </a:prstGeom>
            <a:noFill/>
            <a:ln w="28575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" name="Text Box 27"/>
            <p:cNvSpPr txBox="1">
              <a:spLocks noChangeArrowheads="1"/>
            </p:cNvSpPr>
            <p:nvPr/>
          </p:nvSpPr>
          <p:spPr bwMode="auto">
            <a:xfrm>
              <a:off x="7024688" y="2209800"/>
              <a:ext cx="962025" cy="300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pPr defTabSz="828675" hangingPunct="0">
                <a:lnSpc>
                  <a:spcPct val="87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US" sz="1600" i="1" dirty="0" err="1">
                  <a:solidFill>
                    <a:srgbClr val="FF3300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GetSites</a:t>
              </a:r>
              <a:endParaRPr lang="en-US" sz="1600" i="1" dirty="0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2" name="Text Box 28"/>
            <p:cNvSpPr txBox="1">
              <a:spLocks noChangeArrowheads="1"/>
            </p:cNvSpPr>
            <p:nvPr/>
          </p:nvSpPr>
          <p:spPr bwMode="auto">
            <a:xfrm>
              <a:off x="6904038" y="2819400"/>
              <a:ext cx="1203325" cy="30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pPr defTabSz="828675" hangingPunct="0">
                <a:lnSpc>
                  <a:spcPct val="87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US" sz="1600" i="1" dirty="0" err="1">
                  <a:solidFill>
                    <a:srgbClr val="FF3300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GetSiteInfo</a:t>
              </a:r>
              <a:endParaRPr lang="en-US" sz="1600" i="1" dirty="0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5" name="Text Box 30"/>
            <p:cNvSpPr txBox="1">
              <a:spLocks noChangeArrowheads="1"/>
            </p:cNvSpPr>
            <p:nvPr/>
          </p:nvSpPr>
          <p:spPr bwMode="auto">
            <a:xfrm>
              <a:off x="6701631" y="3429000"/>
              <a:ext cx="1608138" cy="30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pPr defTabSz="828675" hangingPunct="0">
                <a:lnSpc>
                  <a:spcPct val="87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US" sz="1600" i="1" dirty="0" err="1">
                  <a:solidFill>
                    <a:srgbClr val="FF3300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GetVariableInfo</a:t>
              </a:r>
              <a:endParaRPr lang="en-US" sz="1600" i="1" dirty="0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6" name="Text Box 31"/>
            <p:cNvSpPr txBox="1">
              <a:spLocks noChangeArrowheads="1"/>
            </p:cNvSpPr>
            <p:nvPr/>
          </p:nvSpPr>
          <p:spPr bwMode="auto">
            <a:xfrm>
              <a:off x="6746081" y="3913188"/>
              <a:ext cx="151923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945" tIns="41473" rIns="82945" bIns="41473">
              <a:spAutoFit/>
            </a:bodyPr>
            <a:lstStyle/>
            <a:p>
              <a:pPr defTabSz="828675" hangingPunct="0">
                <a:lnSpc>
                  <a:spcPct val="87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US" sz="2200" b="1" i="1" dirty="0" err="1">
                  <a:solidFill>
                    <a:srgbClr val="FF3300"/>
                  </a:solidFill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GetValues</a:t>
              </a:r>
              <a:endParaRPr lang="en-US" sz="2200" b="1" i="1" dirty="0">
                <a:solidFill>
                  <a:srgbClr val="FF330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WaterML as a Web Language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2286000"/>
            <a:ext cx="94392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14600"/>
            <a:ext cx="44196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5638800" y="1447800"/>
            <a:ext cx="266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Discharge of the San Marcos River at Luling, TX June 28 - July 18, 2002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381000" y="1600200"/>
            <a:ext cx="4342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USGS </a:t>
            </a:r>
            <a:r>
              <a:rPr lang="en-US" dirty="0" err="1" smtClean="0">
                <a:latin typeface="Calibri" pitchFamily="34" charset="0"/>
              </a:rPr>
              <a:t>Streamflow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data in </a:t>
            </a:r>
            <a:r>
              <a:rPr lang="en-US" dirty="0" err="1">
                <a:latin typeface="Calibri" pitchFamily="34" charset="0"/>
              </a:rPr>
              <a:t>WaterML</a:t>
            </a:r>
            <a:r>
              <a:rPr lang="en-US" dirty="0">
                <a:latin typeface="Calibri" pitchFamily="34" charset="0"/>
              </a:rPr>
              <a:t> language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6019800"/>
            <a:ext cx="620740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</a:t>
            </a:r>
            <a:r>
              <a:rPr lang="en-US" dirty="0" err="1" smtClean="0"/>
              <a:t>WaterML</a:t>
            </a:r>
            <a:r>
              <a:rPr lang="en-US" dirty="0" smtClean="0"/>
              <a:t> </a:t>
            </a:r>
            <a:r>
              <a:rPr lang="en-US" dirty="0" err="1" smtClean="0"/>
              <a:t>GetValues</a:t>
            </a:r>
            <a:r>
              <a:rPr lang="en-US" dirty="0" smtClean="0"/>
              <a:t> response from NWIS Daily Values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534400" cy="165735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81200"/>
            <a:ext cx="5238750" cy="460057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5000" y="2895600"/>
            <a:ext cx="2910540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Meets every 3 months</a:t>
            </a:r>
          </a:p>
          <a:p>
            <a:endParaRPr lang="en-US" dirty="0" smtClean="0"/>
          </a:p>
          <a:p>
            <a:r>
              <a:rPr lang="en-US" dirty="0" smtClean="0"/>
              <a:t>Teleconferences most weeks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4800600"/>
            <a:ext cx="297180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WaterML</a:t>
            </a:r>
            <a:r>
              <a:rPr lang="en-US" dirty="0" smtClean="0">
                <a:solidFill>
                  <a:srgbClr val="FF0000"/>
                </a:solidFill>
              </a:rPr>
              <a:t> Version 2 standard </a:t>
            </a:r>
            <a:r>
              <a:rPr lang="en-US" dirty="0" smtClean="0"/>
              <a:t>to be proposed 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rot="10800000">
            <a:off x="4191000" y="4953000"/>
            <a:ext cx="1524000" cy="1707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15000" y="5791200"/>
            <a:ext cx="297180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Vote for adoption 3-6 months later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7086600" y="5486400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09800" y="304800"/>
            <a:ext cx="45936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Jointly with World Meteorological Organization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90269" y="2133600"/>
            <a:ext cx="475130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Evolving </a:t>
            </a:r>
            <a:r>
              <a:rPr lang="en-US" dirty="0" err="1" smtClean="0"/>
              <a:t>WaterML</a:t>
            </a:r>
            <a:r>
              <a:rPr lang="en-US" dirty="0" smtClean="0"/>
              <a:t> into an International Standard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USGS-EPA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services-oriented architecture </a:t>
            </a:r>
            <a:r>
              <a:rPr lang="en-US" dirty="0" smtClean="0"/>
              <a:t>for water information has been created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Water quality data </a:t>
            </a:r>
            <a:r>
              <a:rPr lang="en-US" dirty="0" smtClean="0"/>
              <a:t>are treated as </a:t>
            </a:r>
            <a:r>
              <a:rPr lang="en-US" dirty="0" smtClean="0">
                <a:solidFill>
                  <a:srgbClr val="FF0000"/>
                </a:solidFill>
              </a:rPr>
              <a:t>collections </a:t>
            </a:r>
            <a:r>
              <a:rPr lang="en-US" dirty="0" smtClean="0"/>
              <a:t>of results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Physical hydrology data </a:t>
            </a:r>
            <a:r>
              <a:rPr lang="en-US" dirty="0" smtClean="0"/>
              <a:t>are treated as </a:t>
            </a:r>
            <a:r>
              <a:rPr lang="en-US" dirty="0" smtClean="0">
                <a:solidFill>
                  <a:srgbClr val="FF0000"/>
                </a:solidFill>
              </a:rPr>
              <a:t>time series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Geospatial site information </a:t>
            </a:r>
            <a:r>
              <a:rPr lang="en-US" dirty="0" smtClean="0"/>
              <a:t>is common to all services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Geospatial data services </a:t>
            </a:r>
            <a:r>
              <a:rPr lang="en-US" dirty="0" smtClean="0"/>
              <a:t>for NHD, </a:t>
            </a:r>
            <a:r>
              <a:rPr lang="en-US" dirty="0" err="1" smtClean="0"/>
              <a:t>NHDPlus</a:t>
            </a:r>
            <a:r>
              <a:rPr lang="en-US" dirty="0" smtClean="0"/>
              <a:t>, exist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1600" y="5943600"/>
            <a:ext cx="639001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Why bring this together – an example requirement is for TMDL ……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TMDL analysis of Buffalo Bayou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447800"/>
            <a:ext cx="5486400" cy="4710793"/>
          </a:xfrm>
          <a:prstGeom prst="rect">
            <a:avLst/>
          </a:prstGeom>
          <a:noFill/>
          <a:ln w="38100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800317" y="5140170"/>
            <a:ext cx="281968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USGS Site 08073500 </a:t>
            </a:r>
          </a:p>
          <a:p>
            <a:r>
              <a:rPr lang="en-US" dirty="0" smtClean="0"/>
              <a:t>Buffalo Bayou nr </a:t>
            </a:r>
            <a:r>
              <a:rPr lang="en-US" dirty="0" err="1" smtClean="0"/>
              <a:t>Addicks</a:t>
            </a:r>
            <a:r>
              <a:rPr lang="en-US" dirty="0" smtClean="0"/>
              <a:t>, </a:t>
            </a:r>
            <a:r>
              <a:rPr lang="en-US" dirty="0" err="1" smtClean="0"/>
              <a:t>Tx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5054811" y="4876800"/>
            <a:ext cx="278907" cy="2633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8000" y="2514600"/>
            <a:ext cx="474854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TCEQ Water Quality Management Segment 1014</a:t>
            </a:r>
          </a:p>
          <a:p>
            <a:pPr algn="ctr"/>
            <a:r>
              <a:rPr lang="en-US" dirty="0" smtClean="0"/>
              <a:t>Buffalo Bayou above Tidal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5334794" y="3277394"/>
            <a:ext cx="685006" cy="5326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2743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 rot="5400000">
            <a:off x="1371600" y="2286000"/>
            <a:ext cx="2590800" cy="914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200000" flipV="1">
            <a:off x="1638300" y="4686300"/>
            <a:ext cx="2057400" cy="914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352800"/>
            <a:ext cx="8103692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90600" y="190500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load duration curve spreadsheet described in this presentation was developed by </a:t>
            </a:r>
            <a:r>
              <a:rPr lang="en-US" dirty="0" smtClean="0">
                <a:solidFill>
                  <a:srgbClr val="FF0000"/>
                </a:solidFill>
              </a:rPr>
              <a:t>Stephanie L. Johnson </a:t>
            </a:r>
            <a:r>
              <a:rPr lang="en-US" dirty="0" smtClean="0"/>
              <a:t>as part of her PhD studies at the University of Texas at Austin.  It is described in the following Journal AWRA paper: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Duration Curve Spreadsheet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86772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76400" y="4572000"/>
            <a:ext cx="6477000" cy="1477328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Supported by </a:t>
            </a:r>
            <a:r>
              <a:rPr lang="en-US" dirty="0" smtClean="0">
                <a:solidFill>
                  <a:schemeClr val="tx2"/>
                </a:solidFill>
              </a:rPr>
              <a:t>two </a:t>
            </a:r>
            <a:r>
              <a:rPr lang="en-US" dirty="0" err="1" smtClean="0">
                <a:solidFill>
                  <a:schemeClr val="tx2"/>
                </a:solidFill>
              </a:rPr>
              <a:t>WaterML</a:t>
            </a:r>
            <a:r>
              <a:rPr lang="en-US" dirty="0" smtClean="0">
                <a:solidFill>
                  <a:schemeClr val="tx2"/>
                </a:solidFill>
              </a:rPr>
              <a:t> web services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One which extracts </a:t>
            </a:r>
            <a:r>
              <a:rPr lang="en-US" dirty="0" smtClean="0">
                <a:solidFill>
                  <a:schemeClr val="tx2"/>
                </a:solidFill>
              </a:rPr>
              <a:t>bacteria data </a:t>
            </a:r>
            <a:r>
              <a:rPr lang="en-US" dirty="0" smtClean="0"/>
              <a:t>from the TCEQ water quality archive for segment 1014  (C)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Another which extracts </a:t>
            </a:r>
            <a:r>
              <a:rPr lang="en-US" dirty="0" err="1" smtClean="0">
                <a:solidFill>
                  <a:schemeClr val="tx2"/>
                </a:solidFill>
              </a:rPr>
              <a:t>streamflow</a:t>
            </a:r>
            <a:r>
              <a:rPr lang="en-US" dirty="0" smtClean="0">
                <a:solidFill>
                  <a:schemeClr val="tx2"/>
                </a:solidFill>
              </a:rPr>
              <a:t> data </a:t>
            </a:r>
            <a:r>
              <a:rPr lang="en-US" dirty="0" smtClean="0"/>
              <a:t>from NWIS for station 08073500  (Q)</a:t>
            </a: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rot="5400000" flipH="1" flipV="1">
            <a:off x="4171950" y="3181350"/>
            <a:ext cx="2133600" cy="647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400" y="6248400"/>
            <a:ext cx="874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http://www.caee.utexas.edu/prof/maidment/meetings/EPACincinnatiSept28/LDCurve.xlsm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1143000"/>
            <a:ext cx="4312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Developed by Stephanie Johnson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52389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505200"/>
            <a:ext cx="4017244" cy="1790572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sp>
        <p:nvSpPr>
          <p:cNvPr id="6" name="Bent-Up Arrow 5"/>
          <p:cNvSpPr/>
          <p:nvPr/>
        </p:nvSpPr>
        <p:spPr>
          <a:xfrm>
            <a:off x="5410200" y="3581400"/>
            <a:ext cx="914400" cy="8382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14600" y="3657600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Series, Q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Services-Oriented Architecture for Water Data in the United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web services in EPA and the USGS</a:t>
            </a:r>
          </a:p>
          <a:p>
            <a:r>
              <a:rPr lang="en-US" dirty="0" smtClean="0"/>
              <a:t>Water web services in CUAHSI</a:t>
            </a:r>
          </a:p>
          <a:p>
            <a:r>
              <a:rPr lang="en-US" dirty="0" smtClean="0"/>
              <a:t>How to move forward in the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228600"/>
            <a:ext cx="85915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05200"/>
            <a:ext cx="3771900" cy="1593508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sp>
        <p:nvSpPr>
          <p:cNvPr id="10" name="Bent-Up Arrow 9"/>
          <p:cNvSpPr/>
          <p:nvPr/>
        </p:nvSpPr>
        <p:spPr>
          <a:xfrm>
            <a:off x="5334000" y="3581400"/>
            <a:ext cx="914400" cy="838200"/>
          </a:xfrm>
          <a:prstGeom prst="bent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71800" y="4572000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Series, 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48400" y="3886200"/>
            <a:ext cx="128753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Load L = QC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Bacterical</a:t>
            </a:r>
            <a:r>
              <a:rPr lang="en-US" dirty="0" smtClean="0"/>
              <a:t> TMDL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62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management segment is </a:t>
            </a:r>
            <a:r>
              <a:rPr lang="en-US" dirty="0" smtClean="0">
                <a:solidFill>
                  <a:srgbClr val="00B050"/>
                </a:solidFill>
              </a:rPr>
              <a:t>located geospatially</a:t>
            </a:r>
          </a:p>
          <a:p>
            <a:r>
              <a:rPr lang="en-US" dirty="0" smtClean="0"/>
              <a:t>It is characterized by </a:t>
            </a:r>
            <a:r>
              <a:rPr lang="en-US" dirty="0" smtClean="0">
                <a:solidFill>
                  <a:srgbClr val="C00000"/>
                </a:solidFill>
              </a:rPr>
              <a:t>water quality observations, C (t)</a:t>
            </a:r>
          </a:p>
          <a:p>
            <a:r>
              <a:rPr lang="en-US" dirty="0" smtClean="0"/>
              <a:t>A flow station or model for </a:t>
            </a:r>
            <a:r>
              <a:rPr lang="en-US" dirty="0" smtClean="0">
                <a:solidFill>
                  <a:srgbClr val="0070C0"/>
                </a:solidFill>
              </a:rPr>
              <a:t>flow, Q (t)</a:t>
            </a:r>
          </a:p>
          <a:p>
            <a:r>
              <a:rPr lang="en-US" dirty="0" smtClean="0"/>
              <a:t>A load computation, L(t) =</a:t>
            </a:r>
            <a:r>
              <a:rPr lang="en-US" dirty="0" smtClean="0">
                <a:solidFill>
                  <a:srgbClr val="0070C0"/>
                </a:solidFill>
              </a:rPr>
              <a:t>Q(t)</a:t>
            </a:r>
            <a:r>
              <a:rPr lang="en-US" dirty="0" smtClean="0"/>
              <a:t>*</a:t>
            </a:r>
            <a:r>
              <a:rPr lang="en-US" dirty="0" smtClean="0">
                <a:solidFill>
                  <a:srgbClr val="C00000"/>
                </a:solidFill>
              </a:rPr>
              <a:t>C(t)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371600"/>
            <a:ext cx="4509214" cy="1905000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38800" y="2743200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Series, C (t)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657600"/>
            <a:ext cx="4572000" cy="1858500"/>
          </a:xfrm>
          <a:prstGeom prst="rect">
            <a:avLst/>
          </a:prstGeom>
          <a:noFill/>
          <a:ln w="9525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33234" y="3809999"/>
            <a:ext cx="188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Series, Q (t)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5715000"/>
            <a:ext cx="70104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We need time series data services for Q(t) and C(t) – </a:t>
            </a:r>
            <a:r>
              <a:rPr lang="en-US" sz="2000" dirty="0" smtClean="0">
                <a:solidFill>
                  <a:srgbClr val="FF0000"/>
                </a:solidFill>
              </a:rPr>
              <a:t>a consistent data language</a:t>
            </a:r>
            <a:r>
              <a:rPr lang="en-US" sz="2000" dirty="0" smtClean="0"/>
              <a:t> between </a:t>
            </a:r>
            <a:r>
              <a:rPr lang="en-US" sz="2000" dirty="0" smtClean="0">
                <a:solidFill>
                  <a:srgbClr val="FF0000"/>
                </a:solidFill>
              </a:rPr>
              <a:t>physical hydrology and water quality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Services-Oriented Architecture for Water Data in the United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web services in EPA and the USGS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Water web services in CUAHSI</a:t>
            </a:r>
          </a:p>
          <a:p>
            <a:r>
              <a:rPr lang="en-US" dirty="0" smtClean="0"/>
              <a:t>How to move forward in the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145779" y="1498600"/>
            <a:ext cx="6852443" cy="4152900"/>
            <a:chOff x="912813" y="1536700"/>
            <a:chExt cx="6852443" cy="4152900"/>
          </a:xfrm>
          <a:effectLst>
            <a:reflection stA="20000" endPos="30000" dist="12700" dir="5400000" sy="-100000" algn="bl" rotWithShape="0"/>
          </a:effectLst>
        </p:grpSpPr>
        <p:sp>
          <p:nvSpPr>
            <p:cNvPr id="7" name="Rounded Rectangle 6"/>
            <p:cNvSpPr/>
            <p:nvPr/>
          </p:nvSpPr>
          <p:spPr>
            <a:xfrm>
              <a:off x="912813" y="1536700"/>
              <a:ext cx="6852443" cy="4152900"/>
            </a:xfrm>
            <a:prstGeom prst="roundRect">
              <a:avLst>
                <a:gd name="adj" fmla="val 1956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6758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9103" y="1718469"/>
              <a:ext cx="6519862" cy="3789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687388"/>
            <a:ext cx="7975600" cy="3175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/>
              <a:t>CUAHSI Has been Working on </a:t>
            </a:r>
            <a:r>
              <a:rPr lang="en-US" sz="2800" dirty="0" smtClean="0"/>
              <a:t>All These Challenges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>
                <a:solidFill>
                  <a:schemeClr val="accent1"/>
                </a:solidFill>
              </a:rPr>
              <a:t>Building a Hydrologic Information system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CUAHSI is a Consortium of more than 120 Universities </a:t>
            </a:r>
            <a:r>
              <a:rPr lang="en-US" dirty="0"/>
              <a:t>. . .  </a:t>
            </a:r>
          </a:p>
          <a:p>
            <a:pPr>
              <a:defRPr/>
            </a:pPr>
            <a:r>
              <a:rPr lang="en-US" dirty="0"/>
              <a:t>				</a:t>
            </a:r>
            <a:r>
              <a:rPr lang="en-US" dirty="0">
                <a:solidFill>
                  <a:schemeClr val="accent1"/>
                </a:solidFill>
              </a:rPr>
              <a:t>. . .Supported by NSF</a:t>
            </a:r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1524000" y="1066800"/>
            <a:ext cx="25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CUAHSI HIS Team and Collaborators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6615112" cy="3128962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University of Texas at Austin </a:t>
            </a:r>
            <a:r>
              <a:rPr lang="en-US" dirty="0" smtClean="0"/>
              <a:t>– David Maidment, Tim Whiteaker, James Seppi, Fernando Salas, Harish Sangireddy, Jingqi Dong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San Diego Supercomputer Center </a:t>
            </a:r>
            <a:r>
              <a:rPr lang="en-US" dirty="0" smtClean="0"/>
              <a:t>– Ilya Zaslavsky, David Valentine, Tom Whitenack, Matt Rodriguez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Utah State University </a:t>
            </a:r>
            <a:r>
              <a:rPr lang="en-US" dirty="0" smtClean="0"/>
              <a:t>– David Tarboton, Jeff Horsburgh, Kim Schreuders, Justin Berger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University of South Carolina </a:t>
            </a:r>
            <a:r>
              <a:rPr lang="en-US" dirty="0" smtClean="0"/>
              <a:t>– Jon Goodall, Anthony </a:t>
            </a:r>
            <a:r>
              <a:rPr lang="en-US" dirty="0" err="1" smtClean="0"/>
              <a:t>Castronova</a:t>
            </a: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FF0000"/>
                </a:solidFill>
              </a:rPr>
              <a:t>Idaho State University </a:t>
            </a:r>
            <a:r>
              <a:rPr lang="en-US" dirty="0" smtClean="0"/>
              <a:t>– Dan Ames, Ted </a:t>
            </a:r>
            <a:r>
              <a:rPr lang="en-US" dirty="0" err="1" smtClean="0"/>
              <a:t>Dunsford</a:t>
            </a:r>
            <a:r>
              <a:rPr lang="en-US" dirty="0" smtClean="0"/>
              <a:t>, Jiri Kadlec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CUAHSI Program Office </a:t>
            </a:r>
            <a:r>
              <a:rPr lang="en-US" dirty="0" smtClean="0"/>
              <a:t>– Rick Hooper, Yoori Choi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724400"/>
            <a:ext cx="8382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5029200"/>
            <a:ext cx="10477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953000"/>
            <a:ext cx="19431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6172200"/>
            <a:ext cx="26955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5791200"/>
            <a:ext cx="1352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5562600"/>
            <a:ext cx="22574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1400" y="4114800"/>
            <a:ext cx="12192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1371600"/>
            <a:ext cx="16859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3200400"/>
            <a:ext cx="172243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15200" y="2362200"/>
            <a:ext cx="14763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38400" y="4114800"/>
            <a:ext cx="13827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14800" y="4267200"/>
            <a:ext cx="2554288" cy="381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What is a “services-oriented architecture”?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i="1" u="sng" dirty="0" smtClean="0">
                <a:solidFill>
                  <a:schemeClr val="tx2"/>
                </a:solidFill>
              </a:rPr>
              <a:t>Networks</a:t>
            </a:r>
            <a:r>
              <a:rPr lang="en-US" sz="2400" i="1" dirty="0" smtClean="0">
                <a:solidFill>
                  <a:schemeClr val="tx2"/>
                </a:solidFill>
              </a:rPr>
              <a:t> of computers connected through the web ……. 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Everything is a </a:t>
            </a:r>
            <a:r>
              <a:rPr lang="en-US" smtClean="0">
                <a:solidFill>
                  <a:srgbClr val="FF0000"/>
                </a:solidFill>
              </a:rPr>
              <a:t>service</a:t>
            </a:r>
          </a:p>
          <a:p>
            <a:pPr lvl="1"/>
            <a:r>
              <a:rPr lang="en-US" smtClean="0"/>
              <a:t>Data, models, visualization, ……</a:t>
            </a:r>
          </a:p>
          <a:p>
            <a:r>
              <a:rPr lang="en-US" smtClean="0"/>
              <a:t>A service receives </a:t>
            </a:r>
            <a:r>
              <a:rPr lang="en-US" smtClean="0">
                <a:solidFill>
                  <a:srgbClr val="FF0000"/>
                </a:solidFill>
              </a:rPr>
              <a:t>requests</a:t>
            </a:r>
            <a:r>
              <a:rPr lang="en-US" smtClean="0"/>
              <a:t> and provides</a:t>
            </a:r>
            <a:r>
              <a:rPr lang="en-US" smtClean="0">
                <a:solidFill>
                  <a:srgbClr val="FF0000"/>
                </a:solidFill>
              </a:rPr>
              <a:t> responses</a:t>
            </a:r>
            <a:r>
              <a:rPr lang="en-US" smtClean="0"/>
              <a:t> using web standards (WSDL)</a:t>
            </a:r>
          </a:p>
          <a:p>
            <a:r>
              <a:rPr lang="en-US" smtClean="0"/>
              <a:t>It uses customized </a:t>
            </a:r>
            <a:r>
              <a:rPr lang="en-US" smtClean="0">
                <a:solidFill>
                  <a:srgbClr val="FF0000"/>
                </a:solidFill>
              </a:rPr>
              <a:t>web languages</a:t>
            </a:r>
          </a:p>
          <a:p>
            <a:pPr lvl="1"/>
            <a:r>
              <a:rPr lang="en-US" smtClean="0">
                <a:solidFill>
                  <a:srgbClr val="FF0000"/>
                </a:solidFill>
              </a:rPr>
              <a:t>HTML </a:t>
            </a:r>
            <a:r>
              <a:rPr lang="en-US" smtClean="0"/>
              <a:t>(HyperText Markup Language) for text and pictures</a:t>
            </a:r>
          </a:p>
          <a:p>
            <a:pPr lvl="1"/>
            <a:r>
              <a:rPr lang="en-US" smtClean="0">
                <a:solidFill>
                  <a:srgbClr val="FF0000"/>
                </a:solidFill>
              </a:rPr>
              <a:t>WaterML</a:t>
            </a:r>
            <a:r>
              <a:rPr lang="en-US" smtClean="0"/>
              <a:t> for water time series  (CUAHSI)</a:t>
            </a:r>
          </a:p>
          <a:p>
            <a:pPr lvl="1"/>
            <a:r>
              <a:rPr lang="en-US" smtClean="0">
                <a:solidFill>
                  <a:srgbClr val="FF0000"/>
                </a:solidFill>
              </a:rPr>
              <a:t>GML</a:t>
            </a:r>
            <a:r>
              <a:rPr lang="en-US" smtClean="0"/>
              <a:t> for geospatial coverages  (OGC)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5200" y="6248400"/>
            <a:ext cx="54102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</a:rPr>
              <a:t>….. supporting a wide range of users</a:t>
            </a: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5"/>
          <p:cNvSpPr txBox="1">
            <a:spLocks noChangeArrowheads="1"/>
          </p:cNvSpPr>
          <p:nvPr/>
        </p:nvSpPr>
        <p:spPr bwMode="auto">
          <a:xfrm>
            <a:off x="4292245" y="5735638"/>
            <a:ext cx="12881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Text, </a:t>
            </a:r>
            <a:r>
              <a:rPr lang="en-US" sz="1600" dirty="0" smtClean="0"/>
              <a:t>Pictures</a:t>
            </a:r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does the internet work?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F585D4-89D8-4819-BBBE-039D8750060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05200" y="3276600"/>
            <a:ext cx="35369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</a:rPr>
              <a:t>…..this is how it works now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1524000"/>
            <a:ext cx="36687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</a:rPr>
              <a:t>This is how it got started …..</a:t>
            </a: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914400" y="2362200"/>
            <a:ext cx="161766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Web servers</a:t>
            </a:r>
          </a:p>
        </p:txBody>
      </p:sp>
      <p:sp>
        <p:nvSpPr>
          <p:cNvPr id="8200" name="TextBox 8"/>
          <p:cNvSpPr txBox="1">
            <a:spLocks noChangeArrowheads="1"/>
          </p:cNvSpPr>
          <p:nvPr/>
        </p:nvSpPr>
        <p:spPr bwMode="auto">
          <a:xfrm>
            <a:off x="3962400" y="2362200"/>
            <a:ext cx="19796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Mosaic browser</a:t>
            </a:r>
          </a:p>
        </p:txBody>
      </p:sp>
      <p:cxnSp>
        <p:nvCxnSpPr>
          <p:cNvPr id="11" name="Straight Arrow Connector 10"/>
          <p:cNvCxnSpPr>
            <a:stCxn id="8199" idx="3"/>
            <a:endCxn id="8200" idx="1"/>
          </p:cNvCxnSpPr>
          <p:nvPr/>
        </p:nvCxnSpPr>
        <p:spPr>
          <a:xfrm>
            <a:off x="2532063" y="2562225"/>
            <a:ext cx="1430337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TextBox 11"/>
          <p:cNvSpPr txBox="1">
            <a:spLocks noChangeArrowheads="1"/>
          </p:cNvSpPr>
          <p:nvPr/>
        </p:nvSpPr>
        <p:spPr bwMode="auto">
          <a:xfrm>
            <a:off x="2551113" y="2273300"/>
            <a:ext cx="141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/>
              <a:t>Text, Pictures</a:t>
            </a:r>
          </a:p>
          <a:p>
            <a:pPr algn="ctr"/>
            <a:r>
              <a:rPr lang="en-US" sz="1600"/>
              <a:t>in HTML</a:t>
            </a:r>
          </a:p>
        </p:txBody>
      </p:sp>
      <p:sp>
        <p:nvSpPr>
          <p:cNvPr id="8203" name="TextBox 12"/>
          <p:cNvSpPr txBox="1">
            <a:spLocks noChangeArrowheads="1"/>
          </p:cNvSpPr>
          <p:nvPr/>
        </p:nvSpPr>
        <p:spPr bwMode="auto">
          <a:xfrm>
            <a:off x="2590800" y="5805488"/>
            <a:ext cx="161766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Web servers</a:t>
            </a:r>
          </a:p>
        </p:txBody>
      </p:sp>
      <p:sp>
        <p:nvSpPr>
          <p:cNvPr id="8204" name="TextBox 13"/>
          <p:cNvSpPr txBox="1">
            <a:spLocks noChangeArrowheads="1"/>
          </p:cNvSpPr>
          <p:nvPr/>
        </p:nvSpPr>
        <p:spPr bwMode="auto">
          <a:xfrm>
            <a:off x="5791200" y="5805488"/>
            <a:ext cx="300196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Firefox, Internet Explorer</a:t>
            </a:r>
          </a:p>
        </p:txBody>
      </p:sp>
      <p:cxnSp>
        <p:nvCxnSpPr>
          <p:cNvPr id="15" name="Straight Arrow Connector 14"/>
          <p:cNvCxnSpPr>
            <a:stCxn id="8203" idx="3"/>
            <a:endCxn id="8204" idx="1"/>
          </p:cNvCxnSpPr>
          <p:nvPr/>
        </p:nvCxnSpPr>
        <p:spPr>
          <a:xfrm>
            <a:off x="4208463" y="6005513"/>
            <a:ext cx="1582737" cy="15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6" name="TextBox 16"/>
          <p:cNvSpPr txBox="1">
            <a:spLocks noChangeArrowheads="1"/>
          </p:cNvSpPr>
          <p:nvPr/>
        </p:nvSpPr>
        <p:spPr bwMode="auto">
          <a:xfrm>
            <a:off x="4037013" y="3957638"/>
            <a:ext cx="25273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Google, Yahoo, Bing</a:t>
            </a:r>
          </a:p>
        </p:txBody>
      </p:sp>
      <p:cxnSp>
        <p:nvCxnSpPr>
          <p:cNvPr id="18" name="Straight Arrow Connector 17"/>
          <p:cNvCxnSpPr>
            <a:stCxn id="8206" idx="2"/>
            <a:endCxn id="8204" idx="0"/>
          </p:cNvCxnSpPr>
          <p:nvPr/>
        </p:nvCxnSpPr>
        <p:spPr>
          <a:xfrm rot="16200000" flipH="1">
            <a:off x="5572919" y="4085432"/>
            <a:ext cx="1447800" cy="199231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203" idx="0"/>
            <a:endCxn id="8206" idx="2"/>
          </p:cNvCxnSpPr>
          <p:nvPr/>
        </p:nvCxnSpPr>
        <p:spPr>
          <a:xfrm rot="5400000" flipH="1" flipV="1">
            <a:off x="3626644" y="4131469"/>
            <a:ext cx="1447800" cy="19002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48000" y="4872335"/>
            <a:ext cx="2044149" cy="338554"/>
          </a:xfrm>
          <a:prstGeom prst="rect">
            <a:avLst/>
          </a:prstGeom>
          <a:noFill/>
          <a:scene3d>
            <a:camera prst="orthographicFront">
              <a:rot lat="0" lon="0" rev="228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Arial" pitchFamily="34" charset="0"/>
              </a:rPr>
              <a:t>Metadata harvesting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1200" y="4872335"/>
            <a:ext cx="1677062" cy="338554"/>
          </a:xfrm>
          <a:prstGeom prst="rect">
            <a:avLst/>
          </a:prstGeom>
          <a:noFill/>
          <a:scene3d>
            <a:camera prst="orthographicFront">
              <a:rot lat="0" lon="0" rev="19499999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Arial" pitchFamily="34" charset="0"/>
              </a:rPr>
              <a:t>Search Services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28600" y="3962400"/>
            <a:ext cx="7924800" cy="2686050"/>
            <a:chOff x="228600" y="3962400"/>
            <a:chExt cx="7924800" cy="2686110"/>
          </a:xfrm>
        </p:grpSpPr>
        <p:sp>
          <p:nvSpPr>
            <p:cNvPr id="8212" name="TextBox 33"/>
            <p:cNvSpPr txBox="1">
              <a:spLocks noChangeArrowheads="1"/>
            </p:cNvSpPr>
            <p:nvPr/>
          </p:nvSpPr>
          <p:spPr bwMode="auto">
            <a:xfrm>
              <a:off x="228600" y="4419600"/>
              <a:ext cx="3124200" cy="1015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rgbClr val="FF0000"/>
                  </a:solidFill>
                </a:rPr>
                <a:t>Three key components linked by services and a common language</a:t>
              </a:r>
            </a:p>
          </p:txBody>
        </p:sp>
        <p:sp>
          <p:nvSpPr>
            <p:cNvPr id="8213" name="TextBox 34"/>
            <p:cNvSpPr txBox="1">
              <a:spLocks noChangeArrowheads="1"/>
            </p:cNvSpPr>
            <p:nvPr/>
          </p:nvSpPr>
          <p:spPr bwMode="auto">
            <a:xfrm>
              <a:off x="6400800" y="3962400"/>
              <a:ext cx="1752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rgbClr val="FF0000"/>
                  </a:solidFill>
                </a:rPr>
                <a:t>Catalog</a:t>
              </a:r>
            </a:p>
          </p:txBody>
        </p:sp>
        <p:sp>
          <p:nvSpPr>
            <p:cNvPr id="8214" name="TextBox 35"/>
            <p:cNvSpPr txBox="1">
              <a:spLocks noChangeArrowheads="1"/>
            </p:cNvSpPr>
            <p:nvPr/>
          </p:nvSpPr>
          <p:spPr bwMode="auto">
            <a:xfrm>
              <a:off x="6400800" y="6248400"/>
              <a:ext cx="1752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rgbClr val="FF0000"/>
                  </a:solidFill>
                </a:rPr>
                <a:t>User</a:t>
              </a:r>
            </a:p>
          </p:txBody>
        </p:sp>
        <p:sp>
          <p:nvSpPr>
            <p:cNvPr id="8215" name="TextBox 36"/>
            <p:cNvSpPr txBox="1">
              <a:spLocks noChangeArrowheads="1"/>
            </p:cNvSpPr>
            <p:nvPr/>
          </p:nvSpPr>
          <p:spPr bwMode="auto">
            <a:xfrm>
              <a:off x="2438400" y="6172200"/>
              <a:ext cx="1752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rgbClr val="FF0000"/>
                  </a:solidFill>
                </a:rPr>
                <a:t>Server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76800" y="5181600"/>
            <a:ext cx="73609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has CUAHSI Done?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447800"/>
            <a:ext cx="47656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</a:rPr>
              <a:t>Taken the internet services model …..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81000" y="2057400"/>
            <a:ext cx="3000375" cy="1590675"/>
            <a:chOff x="2133640" y="3957935"/>
            <a:chExt cx="4179989" cy="2347216"/>
          </a:xfrm>
        </p:grpSpPr>
        <p:sp>
          <p:nvSpPr>
            <p:cNvPr id="9232" name="TextBox 12"/>
            <p:cNvSpPr txBox="1">
              <a:spLocks noChangeArrowheads="1"/>
            </p:cNvSpPr>
            <p:nvPr/>
          </p:nvSpPr>
          <p:spPr bwMode="auto">
            <a:xfrm>
              <a:off x="2133640" y="5805773"/>
              <a:ext cx="1099051" cy="4993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rgbClr val="FF0000"/>
                  </a:solidFill>
                </a:rPr>
                <a:t>Server</a:t>
              </a:r>
            </a:p>
          </p:txBody>
        </p:sp>
        <p:sp>
          <p:nvSpPr>
            <p:cNvPr id="9233" name="TextBox 13"/>
            <p:cNvSpPr txBox="1">
              <a:spLocks noChangeArrowheads="1"/>
            </p:cNvSpPr>
            <p:nvPr/>
          </p:nvSpPr>
          <p:spPr bwMode="auto">
            <a:xfrm>
              <a:off x="5453503" y="5805773"/>
              <a:ext cx="860126" cy="4993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rgbClr val="FF0000"/>
                  </a:solidFill>
                </a:rPr>
                <a:t>User</a:t>
              </a:r>
            </a:p>
          </p:txBody>
        </p:sp>
        <p:cxnSp>
          <p:nvCxnSpPr>
            <p:cNvPr id="15" name="Straight Arrow Connector 14"/>
            <p:cNvCxnSpPr>
              <a:stCxn id="9232" idx="3"/>
              <a:endCxn id="9233" idx="1"/>
            </p:cNvCxnSpPr>
            <p:nvPr/>
          </p:nvCxnSpPr>
          <p:spPr>
            <a:xfrm>
              <a:off x="3232823" y="6054501"/>
              <a:ext cx="2220481" cy="234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5" name="TextBox 16"/>
            <p:cNvSpPr txBox="1">
              <a:spLocks noChangeArrowheads="1"/>
            </p:cNvSpPr>
            <p:nvPr/>
          </p:nvSpPr>
          <p:spPr bwMode="auto">
            <a:xfrm>
              <a:off x="3509932" y="3957935"/>
              <a:ext cx="1239724" cy="4993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rgbClr val="FF0000"/>
                  </a:solidFill>
                </a:rPr>
                <a:t>Catalog</a:t>
              </a:r>
            </a:p>
          </p:txBody>
        </p:sp>
        <p:cxnSp>
          <p:nvCxnSpPr>
            <p:cNvPr id="18" name="Straight Arrow Connector 17"/>
            <p:cNvCxnSpPr>
              <a:stCxn id="9235" idx="2"/>
              <a:endCxn id="9233" idx="0"/>
            </p:cNvCxnSpPr>
            <p:nvPr/>
          </p:nvCxnSpPr>
          <p:spPr>
            <a:xfrm rot="16200000" flipH="1">
              <a:off x="4333011" y="4254630"/>
              <a:ext cx="1349298" cy="1753825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9232" idx="0"/>
              <a:endCxn id="9235" idx="2"/>
            </p:cNvCxnSpPr>
            <p:nvPr/>
          </p:nvCxnSpPr>
          <p:spPr>
            <a:xfrm rot="5400000" flipH="1" flipV="1">
              <a:off x="2731788" y="4407232"/>
              <a:ext cx="1349298" cy="1448621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76200" y="3657600"/>
            <a:ext cx="9067800" cy="2873375"/>
            <a:chOff x="76200" y="3581400"/>
            <a:chExt cx="9067800" cy="2873375"/>
          </a:xfrm>
        </p:grpSpPr>
        <p:sp>
          <p:nvSpPr>
            <p:cNvPr id="5" name="TextBox 4"/>
            <p:cNvSpPr txBox="1"/>
            <p:nvPr/>
          </p:nvSpPr>
          <p:spPr>
            <a:xfrm>
              <a:off x="2627313" y="3581400"/>
              <a:ext cx="6516687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 dirty="0">
                  <a:solidFill>
                    <a:schemeClr val="tx2"/>
                  </a:solidFill>
                  <a:latin typeface="+mn-lt"/>
                </a:rPr>
                <a:t>…..and implemented it for water observations data</a:t>
              </a:r>
            </a:p>
          </p:txBody>
        </p:sp>
        <p:sp>
          <p:nvSpPr>
            <p:cNvPr id="9223" name="TextBox 27"/>
            <p:cNvSpPr txBox="1">
              <a:spLocks noChangeArrowheads="1"/>
            </p:cNvSpPr>
            <p:nvPr/>
          </p:nvSpPr>
          <p:spPr bwMode="auto">
            <a:xfrm>
              <a:off x="3657736" y="5969000"/>
              <a:ext cx="154119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Time series </a:t>
              </a:r>
              <a:r>
                <a:rPr lang="en-US" sz="1600" dirty="0" smtClean="0"/>
                <a:t>data</a:t>
              </a:r>
              <a:endParaRPr lang="en-US" sz="1600" dirty="0"/>
            </a:p>
          </p:txBody>
        </p:sp>
        <p:sp>
          <p:nvSpPr>
            <p:cNvPr id="9224" name="TextBox 28"/>
            <p:cNvSpPr txBox="1">
              <a:spLocks noChangeArrowheads="1"/>
            </p:cNvSpPr>
            <p:nvPr/>
          </p:nvSpPr>
          <p:spPr bwMode="auto">
            <a:xfrm>
              <a:off x="76200" y="6054725"/>
              <a:ext cx="3546475" cy="400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HydroServer, Agency Servers</a:t>
              </a:r>
            </a:p>
          </p:txBody>
        </p:sp>
        <p:sp>
          <p:nvSpPr>
            <p:cNvPr id="9225" name="TextBox 29"/>
            <p:cNvSpPr txBox="1">
              <a:spLocks noChangeArrowheads="1"/>
            </p:cNvSpPr>
            <p:nvPr/>
          </p:nvSpPr>
          <p:spPr bwMode="auto">
            <a:xfrm>
              <a:off x="5410200" y="6054725"/>
              <a:ext cx="3616325" cy="400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HydroExcel, HydroDesktop, ...</a:t>
              </a:r>
            </a:p>
          </p:txBody>
        </p:sp>
        <p:cxnSp>
          <p:nvCxnSpPr>
            <p:cNvPr id="31" name="Straight Arrow Connector 30"/>
            <p:cNvCxnSpPr>
              <a:stCxn id="9224" idx="3"/>
              <a:endCxn id="9225" idx="1"/>
            </p:cNvCxnSpPr>
            <p:nvPr/>
          </p:nvCxnSpPr>
          <p:spPr>
            <a:xfrm>
              <a:off x="3622675" y="6254750"/>
              <a:ext cx="1787525" cy="158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27" name="TextBox 31"/>
            <p:cNvSpPr txBox="1">
              <a:spLocks noChangeArrowheads="1"/>
            </p:cNvSpPr>
            <p:nvPr/>
          </p:nvSpPr>
          <p:spPr bwMode="auto">
            <a:xfrm>
              <a:off x="3505200" y="4149725"/>
              <a:ext cx="1509713" cy="400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</a:rPr>
                <a:t>HIS Central</a:t>
              </a:r>
            </a:p>
          </p:txBody>
        </p:sp>
        <p:cxnSp>
          <p:nvCxnSpPr>
            <p:cNvPr id="33" name="Straight Arrow Connector 32"/>
            <p:cNvCxnSpPr>
              <a:stCxn id="9227" idx="2"/>
              <a:endCxn id="9225" idx="0"/>
            </p:cNvCxnSpPr>
            <p:nvPr/>
          </p:nvCxnSpPr>
          <p:spPr>
            <a:xfrm rot="16200000" flipH="1">
              <a:off x="4987132" y="3823493"/>
              <a:ext cx="1504950" cy="2957513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9224" idx="0"/>
              <a:endCxn id="9227" idx="2"/>
            </p:cNvCxnSpPr>
            <p:nvPr/>
          </p:nvCxnSpPr>
          <p:spPr>
            <a:xfrm rot="5400000" flipH="1" flipV="1">
              <a:off x="2302669" y="4096544"/>
              <a:ext cx="1504950" cy="2411412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828800" y="5029200"/>
              <a:ext cx="2044149" cy="338554"/>
            </a:xfrm>
            <a:prstGeom prst="rect">
              <a:avLst/>
            </a:prstGeom>
            <a:noFill/>
            <a:scene3d>
              <a:camera prst="orthographicFront">
                <a:rot lat="0" lon="0" rev="198000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Arial" pitchFamily="34" charset="0"/>
                </a:rPr>
                <a:t>Metadata harvesting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05400" y="5029200"/>
              <a:ext cx="1677062" cy="338554"/>
            </a:xfrm>
            <a:prstGeom prst="rect">
              <a:avLst/>
            </a:prstGeom>
            <a:noFill/>
            <a:scene3d>
              <a:camera prst="orthographicFront">
                <a:rot lat="0" lon="0" rev="19799999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latin typeface="Arial" pitchFamily="34" charset="0"/>
                </a:rPr>
                <a:t>Search Services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733800" y="5410200"/>
            <a:ext cx="105528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and WQX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WaterML</a:t>
            </a:r>
            <a:endParaRPr lang="en-US" dirty="0" smtClean="0"/>
          </a:p>
          <a:p>
            <a:pPr lvl="1"/>
            <a:r>
              <a:rPr lang="en-US" dirty="0" smtClean="0"/>
              <a:t>Designed for </a:t>
            </a:r>
            <a:r>
              <a:rPr lang="en-US" dirty="0" smtClean="0">
                <a:solidFill>
                  <a:srgbClr val="FF0000"/>
                </a:solidFill>
              </a:rPr>
              <a:t>individual users</a:t>
            </a:r>
            <a:r>
              <a:rPr lang="en-US" dirty="0" smtClean="0"/>
              <a:t> to obtain one time series from one location for one variable from a data service</a:t>
            </a:r>
          </a:p>
          <a:p>
            <a:pPr lvl="1"/>
            <a:r>
              <a:rPr lang="en-US" dirty="0" smtClean="0"/>
              <a:t>Supports </a:t>
            </a:r>
            <a:r>
              <a:rPr lang="en-US" dirty="0" smtClean="0">
                <a:solidFill>
                  <a:srgbClr val="FF0000"/>
                </a:solidFill>
              </a:rPr>
              <a:t>data consumers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WQX</a:t>
            </a:r>
          </a:p>
          <a:p>
            <a:pPr lvl="1"/>
            <a:r>
              <a:rPr lang="en-US" dirty="0" smtClean="0"/>
              <a:t>Designed for </a:t>
            </a:r>
            <a:r>
              <a:rPr lang="en-US" dirty="0" smtClean="0">
                <a:solidFill>
                  <a:srgbClr val="FF0000"/>
                </a:solidFill>
              </a:rPr>
              <a:t>organizations</a:t>
            </a:r>
            <a:r>
              <a:rPr lang="en-US" dirty="0" smtClean="0"/>
              <a:t> to input water quality data sets into STORET and share data sets that they have collected</a:t>
            </a:r>
          </a:p>
          <a:p>
            <a:pPr lvl="1"/>
            <a:r>
              <a:rPr lang="en-US" dirty="0" smtClean="0"/>
              <a:t>Supports </a:t>
            </a:r>
            <a:r>
              <a:rPr lang="en-US" dirty="0" smtClean="0">
                <a:solidFill>
                  <a:srgbClr val="FF0000"/>
                </a:solidFill>
              </a:rPr>
              <a:t>data providers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5257800"/>
            <a:ext cx="774981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CUAHSI has built a translator that converts WQX to </a:t>
            </a:r>
            <a:r>
              <a:rPr lang="en-US" sz="2400" dirty="0" err="1" smtClean="0"/>
              <a:t>WaterML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108325" y="1290638"/>
            <a:ext cx="2922588" cy="2325687"/>
            <a:chOff x="3108865" y="1290638"/>
            <a:chExt cx="2921508" cy="2326124"/>
          </a:xfrm>
        </p:grpSpPr>
        <p:pic>
          <p:nvPicPr>
            <p:cNvPr id="3" name="Picture 2" descr="rain-gauge-platform-400"/>
            <p:cNvPicPr>
              <a:picLocks noChangeAspect="1" noChangeArrowheads="1"/>
            </p:cNvPicPr>
            <p:nvPr/>
          </p:nvPicPr>
          <p:blipFill>
            <a:blip r:embed="rId2" cstate="print"/>
            <a:srcRect l="6047" r="9295"/>
            <a:stretch>
              <a:fillRect/>
            </a:stretch>
          </p:blipFill>
          <p:spPr bwMode="auto">
            <a:xfrm>
              <a:off x="3108865" y="1668534"/>
              <a:ext cx="2921508" cy="19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3837259" y="1290638"/>
              <a:ext cx="1599609" cy="338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Rainfall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912813" y="1290638"/>
            <a:ext cx="1600200" cy="2327275"/>
            <a:chOff x="912813" y="1290638"/>
            <a:chExt cx="1600200" cy="2326941"/>
          </a:xfrm>
        </p:grpSpPr>
        <p:pic>
          <p:nvPicPr>
            <p:cNvPr id="6" name="Picture 5" descr="stream3"/>
            <p:cNvPicPr>
              <a:picLocks noChangeAspect="1" noChangeArrowheads="1"/>
            </p:cNvPicPr>
            <p:nvPr/>
          </p:nvPicPr>
          <p:blipFill>
            <a:blip r:embed="rId3" cstate="print"/>
            <a:srcRect r="3028" b="6181"/>
            <a:stretch>
              <a:fillRect/>
            </a:stretch>
          </p:blipFill>
          <p:spPr bwMode="auto">
            <a:xfrm>
              <a:off x="912813" y="1662060"/>
              <a:ext cx="1600200" cy="1955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912813" y="1290638"/>
              <a:ext cx="1600200" cy="338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Water quantity</a:t>
              </a: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141663" y="3835400"/>
            <a:ext cx="2855912" cy="2335213"/>
            <a:chOff x="3142143" y="3835400"/>
            <a:chExt cx="2854951" cy="2335891"/>
          </a:xfrm>
        </p:grpSpPr>
        <p:pic>
          <p:nvPicPr>
            <p:cNvPr id="9" name="Picture 15" descr="VAIRA3"/>
            <p:cNvPicPr>
              <a:picLocks noChangeAspect="1" noChangeArrowheads="1"/>
            </p:cNvPicPr>
            <p:nvPr/>
          </p:nvPicPr>
          <p:blipFill>
            <a:blip r:embed="rId4" cstate="print"/>
            <a:srcRect t="16559" b="5535"/>
            <a:stretch>
              <a:fillRect/>
            </a:stretch>
          </p:blipFill>
          <p:spPr bwMode="auto">
            <a:xfrm>
              <a:off x="3142143" y="4222862"/>
              <a:ext cx="2854951" cy="1948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472232" y="3835400"/>
              <a:ext cx="2194773" cy="338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Meteorology</a:t>
              </a:r>
            </a:p>
          </p:txBody>
        </p: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6626225" y="1290638"/>
            <a:ext cx="1600200" cy="2319337"/>
            <a:chOff x="6626225" y="1290638"/>
            <a:chExt cx="1600200" cy="2319631"/>
          </a:xfrm>
        </p:grpSpPr>
        <p:pic>
          <p:nvPicPr>
            <p:cNvPr id="12" name="Picture 6" descr="tdr"/>
            <p:cNvPicPr>
              <a:picLocks noChangeAspect="1" noChangeArrowheads="1"/>
            </p:cNvPicPr>
            <p:nvPr/>
          </p:nvPicPr>
          <p:blipFill>
            <a:blip r:embed="rId5" cstate="print"/>
            <a:srcRect t="15483"/>
            <a:stretch>
              <a:fillRect/>
            </a:stretch>
          </p:blipFill>
          <p:spPr bwMode="auto">
            <a:xfrm>
              <a:off x="6626225" y="1668511"/>
              <a:ext cx="1600200" cy="1941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6761163" y="1290638"/>
              <a:ext cx="1465262" cy="338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Soil water </a:t>
              </a:r>
            </a:p>
          </p:txBody>
        </p:sp>
      </p:grp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6626225" y="3835400"/>
            <a:ext cx="1600200" cy="2322513"/>
            <a:chOff x="6626225" y="3835400"/>
            <a:chExt cx="1600200" cy="2321794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626225" y="3835400"/>
              <a:ext cx="1600200" cy="338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Groundwater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b="3039"/>
            <a:stretch>
              <a:fillRect/>
            </a:stretch>
          </p:blipFill>
          <p:spPr bwMode="auto">
            <a:xfrm>
              <a:off x="6626225" y="4224218"/>
              <a:ext cx="1600200" cy="193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7" name="Title 15"/>
          <p:cNvSpPr txBox="1">
            <a:spLocks/>
          </p:cNvSpPr>
          <p:nvPr/>
        </p:nvSpPr>
        <p:spPr>
          <a:xfrm>
            <a:off x="912813" y="322263"/>
            <a:ext cx="731361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  <a:t>This System Integrates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  <a:t>Many Types of Water Observations Data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12813" y="3835400"/>
            <a:ext cx="160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Water quality </a:t>
            </a:r>
          </a:p>
        </p:txBody>
      </p:sp>
      <p:pic>
        <p:nvPicPr>
          <p:cNvPr id="19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7" cstate="print"/>
          <a:srcRect b="22210"/>
          <a:stretch>
            <a:fillRect/>
          </a:stretch>
        </p:blipFill>
        <p:spPr bwMode="auto">
          <a:xfrm>
            <a:off x="912813" y="4211638"/>
            <a:ext cx="1600200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Services-Oriented Architecture for Water Data in the United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Water web services in EPA and the USGS</a:t>
            </a:r>
          </a:p>
          <a:p>
            <a:r>
              <a:rPr lang="en-US" dirty="0" smtClean="0"/>
              <a:t>Water web services in CUAHSI</a:t>
            </a:r>
          </a:p>
          <a:p>
            <a:r>
              <a:rPr lang="en-US" dirty="0" smtClean="0"/>
              <a:t>How to move forward in the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274437"/>
            <a:ext cx="9144000" cy="1142757"/>
          </a:xfrm>
        </p:spPr>
        <p:txBody>
          <a:bodyPr/>
          <a:lstStyle/>
          <a:p>
            <a:pPr eaLnBrk="1" hangingPunct="1"/>
            <a:r>
              <a:rPr lang="en-US" sz="4000" dirty="0" smtClean="0"/>
              <a:t>CUAHSI Water Data Services</a:t>
            </a: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E5A4D4-6644-4310-BFB3-98D8F59A8C92}" type="slidenum">
              <a:rPr lang="en-US" smtClean="0">
                <a:solidFill>
                  <a:srgbClr val="898989"/>
                </a:solidFill>
              </a:rPr>
              <a:pPr/>
              <a:t>30</a:t>
            </a:fld>
            <a:endParaRPr lang="en-US" smtClean="0">
              <a:solidFill>
                <a:srgbClr val="898989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71628" y="1067252"/>
            <a:ext cx="7815246" cy="4290787"/>
            <a:chOff x="0" y="1978399"/>
            <a:chExt cx="9100710" cy="4352837"/>
          </a:xfrm>
        </p:grpSpPr>
        <p:pic>
          <p:nvPicPr>
            <p:cNvPr id="133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978399"/>
              <a:ext cx="8834511" cy="4352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6882444" y="4993714"/>
              <a:ext cx="2218266" cy="935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solidFill>
                    <a:srgbClr val="7030A0"/>
                  </a:solidFill>
                  <a:latin typeface="Arial" pitchFamily="34" charset="0"/>
                </a:rPr>
                <a:t> Map Integrating NWIS, STORET, &amp; Climatic Sites  </a:t>
              </a:r>
            </a:p>
          </p:txBody>
        </p:sp>
      </p:grpSp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0" y="4190596"/>
            <a:ext cx="4114139" cy="261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55 public services</a:t>
            </a:r>
          </a:p>
          <a:p>
            <a:pPr algn="ctr" eaLnBrk="1" hangingPunct="1"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15,400+ variables</a:t>
            </a:r>
          </a:p>
          <a:p>
            <a:pPr algn="ctr" eaLnBrk="1" hangingPunct="1"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1.8+ million sites</a:t>
            </a:r>
          </a:p>
          <a:p>
            <a:pPr algn="ctr" eaLnBrk="1" hangingPunct="1"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23.3 million series</a:t>
            </a:r>
          </a:p>
          <a:p>
            <a:pPr algn="ctr" eaLnBrk="1" hangingPunct="1"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4.7 billion data values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prstClr val="black"/>
                </a:solidFill>
                <a:latin typeface="Arial" pitchFamily="34" charset="0"/>
              </a:rPr>
              <a:t>And growing</a:t>
            </a:r>
            <a:endParaRPr lang="en-US" sz="2800" i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257" y="5722502"/>
            <a:ext cx="3247979" cy="830985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eaLnBrk="1" hangingPunct="1">
              <a:defRPr/>
            </a:pPr>
            <a:r>
              <a:rPr lang="en-US" sz="2400" i="1" dirty="0">
                <a:solidFill>
                  <a:srgbClr val="FF0000"/>
                </a:solidFill>
                <a:latin typeface="Arial" pitchFamily="34" charset="0"/>
              </a:rPr>
              <a:t>The largest water data</a:t>
            </a:r>
            <a:br>
              <a:rPr lang="en-US" sz="2400" i="1" dirty="0">
                <a:solidFill>
                  <a:srgbClr val="FF0000"/>
                </a:solidFill>
                <a:latin typeface="Arial" pitchFamily="34" charset="0"/>
              </a:rPr>
            </a:br>
            <a:r>
              <a:rPr lang="en-US" sz="2400" i="1" dirty="0">
                <a:solidFill>
                  <a:srgbClr val="FF0000"/>
                </a:solidFill>
                <a:latin typeface="Arial" pitchFamily="34" charset="0"/>
              </a:rPr>
              <a:t>catalog in the world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Services at HIS Central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8067675" cy="522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000" y="3124200"/>
            <a:ext cx="2362200" cy="167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0" y="3733800"/>
            <a:ext cx="5850641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USGS, EPA, NCDC data are published as </a:t>
            </a:r>
            <a:r>
              <a:rPr lang="en-US" dirty="0" err="1" smtClean="0"/>
              <a:t>WaterML</a:t>
            </a:r>
            <a:r>
              <a:rPr lang="en-US" dirty="0" smtClean="0"/>
              <a:t> time series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Multisensor</a:t>
            </a:r>
            <a:r>
              <a:rPr lang="en-US" sz="3600" dirty="0" smtClean="0"/>
              <a:t> Precipitation Estimate (MPE) West Gulf River Forecast Center </a:t>
            </a:r>
            <a:endParaRPr lang="en-U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199"/>
            <a:ext cx="6019800" cy="489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81400" y="1905000"/>
            <a:ext cx="4114800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UT Arlington is publishing these data as CUAHSI </a:t>
            </a:r>
            <a:r>
              <a:rPr lang="en-US" sz="2000" dirty="0" err="1" smtClean="0"/>
              <a:t>WaterML</a:t>
            </a:r>
            <a:r>
              <a:rPr lang="en-US" sz="2000" dirty="0" smtClean="0"/>
              <a:t> web services.</a:t>
            </a:r>
          </a:p>
          <a:p>
            <a:r>
              <a:rPr lang="en-US" sz="2000" dirty="0" smtClean="0"/>
              <a:t>NWS is providing continuous updates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6019800"/>
            <a:ext cx="497591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An emerging development – NWS data in </a:t>
            </a:r>
            <a:r>
              <a:rPr lang="en-US" dirty="0" err="1" smtClean="0"/>
              <a:t>WaterML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MPE Rainfall Time Series in </a:t>
            </a:r>
            <a:r>
              <a:rPr lang="en-US" dirty="0" err="1" smtClean="0"/>
              <a:t>WaterML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399" y="1676400"/>
            <a:ext cx="720612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962400"/>
            <a:ext cx="3629025" cy="250094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724400" y="3962400"/>
            <a:ext cx="609600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4" descr="Florida_Nit_Pho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371600"/>
            <a:ext cx="3719513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Semantic Integration using an Ontology of Concepts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71600"/>
            <a:ext cx="4614863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038600"/>
            <a:ext cx="4241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724400" y="4495800"/>
            <a:ext cx="2971800" cy="1905000"/>
            <a:chOff x="609600" y="4038600"/>
            <a:chExt cx="3962400" cy="2362200"/>
          </a:xfrm>
        </p:grpSpPr>
        <p:sp>
          <p:nvSpPr>
            <p:cNvPr id="8" name="Rectangle 7"/>
            <p:cNvSpPr/>
            <p:nvPr/>
          </p:nvSpPr>
          <p:spPr>
            <a:xfrm>
              <a:off x="609600" y="4914583"/>
              <a:ext cx="1905000" cy="6102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dirty="0" smtClean="0"/>
                <a:t>Hydrosphere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009900" y="4914583"/>
              <a:ext cx="1524000" cy="61023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dirty="0" smtClean="0"/>
                <a:t>Chemical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48000" y="4038600"/>
              <a:ext cx="1447800" cy="68503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dirty="0" smtClean="0"/>
                <a:t>Physical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71800" y="5790565"/>
              <a:ext cx="1600200" cy="61023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dirty="0" smtClean="0"/>
                <a:t>Biological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514600" y="5217732"/>
              <a:ext cx="457200" cy="393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3"/>
              <a:endCxn id="10" idx="1"/>
            </p:cNvCxnSpPr>
            <p:nvPr/>
          </p:nvCxnSpPr>
          <p:spPr>
            <a:xfrm flipV="1">
              <a:off x="2514600" y="4381119"/>
              <a:ext cx="533400" cy="8385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3"/>
              <a:endCxn id="11" idx="1"/>
            </p:cNvCxnSpPr>
            <p:nvPr/>
          </p:nvCxnSpPr>
          <p:spPr>
            <a:xfrm>
              <a:off x="2514600" y="5219700"/>
              <a:ext cx="457200" cy="87598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9" name="TextBox 15"/>
          <p:cNvSpPr txBox="1">
            <a:spLocks noChangeArrowheads="1"/>
          </p:cNvSpPr>
          <p:nvPr/>
        </p:nvSpPr>
        <p:spPr bwMode="auto">
          <a:xfrm>
            <a:off x="4114800" y="4343400"/>
            <a:ext cx="2403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Ontology of Concepts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648200" y="2743200"/>
            <a:ext cx="990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81" name="TextBox 17"/>
          <p:cNvSpPr txBox="1">
            <a:spLocks noChangeArrowheads="1"/>
          </p:cNvSpPr>
          <p:nvPr/>
        </p:nvSpPr>
        <p:spPr bwMode="auto">
          <a:xfrm>
            <a:off x="5867400" y="2743200"/>
            <a:ext cx="152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Nutrients in Florida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5257800"/>
            <a:ext cx="91807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EPA SRS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657600" y="6400800"/>
            <a:ext cx="394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http://his.cuahsi.org/ontologyfiles.html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" y="428625"/>
            <a:ext cx="901065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2895600" y="228600"/>
            <a:ext cx="3429000" cy="1143000"/>
          </a:xfr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US" dirty="0" err="1" smtClean="0"/>
              <a:t>HydroTagger</a:t>
            </a:r>
            <a:endParaRPr lang="en-US" dirty="0" smtClean="0"/>
          </a:p>
        </p:txBody>
      </p:sp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2085484" y="6031468"/>
            <a:ext cx="534768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Each </a:t>
            </a:r>
            <a:r>
              <a:rPr lang="en-US" b="1" dirty="0">
                <a:solidFill>
                  <a:schemeClr val="tx2"/>
                </a:solidFill>
                <a:latin typeface="Calibri" pitchFamily="34" charset="0"/>
              </a:rPr>
              <a:t>Variable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is </a:t>
            </a:r>
            <a:r>
              <a:rPr lang="en-US" dirty="0">
                <a:latin typeface="Calibri" pitchFamily="34" charset="0"/>
              </a:rPr>
              <a:t>connected to a corresponding </a:t>
            </a:r>
            <a:r>
              <a:rPr lang="en-US" b="1" dirty="0">
                <a:solidFill>
                  <a:schemeClr val="tx2"/>
                </a:solidFill>
                <a:latin typeface="Calibri" pitchFamily="34" charset="0"/>
              </a:rPr>
              <a:t>Concept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6488668"/>
            <a:ext cx="4563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http://water.sdsc.edu/hiscentral/startree.aspx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31320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CUAHSI </a:t>
            </a:r>
            <a:r>
              <a:rPr lang="en-US" dirty="0" err="1" smtClean="0"/>
              <a:t>HydroDesktop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http://www.hydrodesktop.org</a:t>
            </a:r>
            <a:endParaRPr lang="en-US" sz="31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705600" cy="50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52400" y="1447800"/>
            <a:ext cx="8337124" cy="2955489"/>
            <a:chOff x="1379537" y="1585912"/>
            <a:chExt cx="5598511" cy="1950280"/>
          </a:xfrm>
        </p:grpSpPr>
        <p:sp>
          <p:nvSpPr>
            <p:cNvPr id="2" name="Flowchart: Alternate Process 1"/>
            <p:cNvSpPr/>
            <p:nvPr/>
          </p:nvSpPr>
          <p:spPr>
            <a:xfrm>
              <a:off x="2286000" y="19812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Select Region </a:t>
              </a:r>
              <a:br>
                <a:rPr lang="en-US" sz="2000" dirty="0" smtClean="0">
                  <a:solidFill>
                    <a:schemeClr val="tx1"/>
                  </a:solidFill>
                </a:rPr>
              </a:br>
              <a:r>
                <a:rPr lang="en-US" sz="2000" dirty="0" smtClean="0">
                  <a:solidFill>
                    <a:schemeClr val="tx1"/>
                  </a:solidFill>
                </a:rPr>
                <a:t>(where)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3" name="Elbow Connector 2"/>
            <p:cNvCxnSpPr>
              <a:stCxn id="14" idx="6"/>
              <a:endCxn id="2" idx="1"/>
            </p:cNvCxnSpPr>
            <p:nvPr/>
          </p:nvCxnSpPr>
          <p:spPr>
            <a:xfrm>
              <a:off x="2057400" y="2247900"/>
              <a:ext cx="228600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Elbow Connector 3"/>
            <p:cNvCxnSpPr>
              <a:stCxn id="2" idx="3"/>
              <a:endCxn id="26" idx="1"/>
            </p:cNvCxnSpPr>
            <p:nvPr/>
          </p:nvCxnSpPr>
          <p:spPr>
            <a:xfrm>
              <a:off x="3505200" y="2247900"/>
              <a:ext cx="176965" cy="104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>
              <a:off x="1379537" y="1585912"/>
              <a:ext cx="762124" cy="411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13502" tIns="156751" rIns="313502" bIns="156751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Start</a:t>
              </a:r>
            </a:p>
          </p:txBody>
        </p:sp>
        <p:sp>
          <p:nvSpPr>
            <p:cNvPr id="13" name="TextBox 41"/>
            <p:cNvSpPr txBox="1">
              <a:spLocks noChangeArrowheads="1"/>
            </p:cNvSpPr>
            <p:nvPr/>
          </p:nvSpPr>
          <p:spPr bwMode="auto">
            <a:xfrm>
              <a:off x="6288088" y="3124200"/>
              <a:ext cx="689960" cy="411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13502" tIns="156751" rIns="313502" bIns="156751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End</a:t>
              </a:r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1752600" y="2095500"/>
              <a:ext cx="304800" cy="304800"/>
            </a:xfrm>
            <a:prstGeom prst="flowChartConnector">
              <a:avLst/>
            </a:prstGeom>
            <a:solidFill>
              <a:srgbClr val="C2F86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13502" tIns="156751" rIns="313502" bIns="156751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6669088" y="2933700"/>
              <a:ext cx="304800" cy="304800"/>
            </a:xfrm>
            <a:prstGeom prst="flowChartConnector">
              <a:avLst/>
            </a:prstGeom>
            <a:solidFill>
              <a:srgbClr val="FF7B7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13502" tIns="156751" rIns="313502" bIns="156751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6" name="Flowchart: Alternate Process 25"/>
            <p:cNvSpPr/>
            <p:nvPr/>
          </p:nvSpPr>
          <p:spPr>
            <a:xfrm>
              <a:off x="3682165" y="1981200"/>
              <a:ext cx="1330407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Select Time Period</a:t>
              </a:r>
            </a:p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(when)</a:t>
              </a:r>
            </a:p>
          </p:txBody>
        </p:sp>
        <p:cxnSp>
          <p:nvCxnSpPr>
            <p:cNvPr id="27" name="Elbow Connector 26"/>
            <p:cNvCxnSpPr>
              <a:stCxn id="26" idx="3"/>
              <a:endCxn id="28" idx="1"/>
            </p:cNvCxnSpPr>
            <p:nvPr/>
          </p:nvCxnSpPr>
          <p:spPr>
            <a:xfrm>
              <a:off x="5012572" y="2247900"/>
              <a:ext cx="169028" cy="104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Alternate Process 27"/>
            <p:cNvSpPr/>
            <p:nvPr/>
          </p:nvSpPr>
          <p:spPr>
            <a:xfrm>
              <a:off x="5181600" y="19812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Select Service(s)</a:t>
              </a:r>
            </a:p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(who)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Elbow Connector 28"/>
            <p:cNvCxnSpPr>
              <a:stCxn id="28" idx="2"/>
              <a:endCxn id="17" idx="0"/>
            </p:cNvCxnSpPr>
            <p:nvPr/>
          </p:nvCxnSpPr>
          <p:spPr>
            <a:xfrm rot="5400000">
              <a:off x="4169063" y="1197263"/>
              <a:ext cx="304800" cy="293947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lowchart: Alternate Process 33"/>
            <p:cNvSpPr/>
            <p:nvPr/>
          </p:nvSpPr>
          <p:spPr>
            <a:xfrm>
              <a:off x="3733800" y="28194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Filter Results</a:t>
              </a:r>
            </a:p>
          </p:txBody>
        </p:sp>
        <p:cxnSp>
          <p:nvCxnSpPr>
            <p:cNvPr id="35" name="Elbow Connector 34"/>
            <p:cNvCxnSpPr>
              <a:stCxn id="34" idx="3"/>
              <a:endCxn id="41" idx="1"/>
            </p:cNvCxnSpPr>
            <p:nvPr/>
          </p:nvCxnSpPr>
          <p:spPr>
            <a:xfrm>
              <a:off x="4953000" y="3086100"/>
              <a:ext cx="228600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lowchart: Alternate Process 40"/>
            <p:cNvSpPr/>
            <p:nvPr/>
          </p:nvSpPr>
          <p:spPr>
            <a:xfrm>
              <a:off x="5181600" y="28194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Save Theme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Elbow Connector 41"/>
            <p:cNvCxnSpPr>
              <a:stCxn id="41" idx="3"/>
              <a:endCxn id="15" idx="2"/>
            </p:cNvCxnSpPr>
            <p:nvPr/>
          </p:nvCxnSpPr>
          <p:spPr>
            <a:xfrm>
              <a:off x="6400800" y="3086100"/>
              <a:ext cx="268288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lowchart: Alternate Process 16"/>
            <p:cNvSpPr/>
            <p:nvPr/>
          </p:nvSpPr>
          <p:spPr>
            <a:xfrm>
              <a:off x="2198249" y="2819400"/>
              <a:ext cx="1306951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Select Keyword(s)</a:t>
              </a:r>
            </a:p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(what)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Elbow Connector 18"/>
            <p:cNvCxnSpPr>
              <a:stCxn id="17" idx="3"/>
              <a:endCxn id="34" idx="1"/>
            </p:cNvCxnSpPr>
            <p:nvPr/>
          </p:nvCxnSpPr>
          <p:spPr>
            <a:xfrm>
              <a:off x="3505200" y="3086100"/>
              <a:ext cx="228599" cy="104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609600" y="457200"/>
            <a:ext cx="7697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Search Mechanism in </a:t>
            </a:r>
            <a:r>
              <a:rPr lang="en-US" sz="4000" dirty="0" err="1" smtClean="0"/>
              <a:t>HydroDesktop</a:t>
            </a:r>
            <a:endParaRPr lang="en-US" sz="4000" dirty="0"/>
          </a:p>
        </p:txBody>
      </p:sp>
      <p:sp>
        <p:nvSpPr>
          <p:cNvPr id="32" name="TextBox 31"/>
          <p:cNvSpPr txBox="1"/>
          <p:nvPr/>
        </p:nvSpPr>
        <p:spPr>
          <a:xfrm>
            <a:off x="2133600" y="4876800"/>
            <a:ext cx="5937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“Who, What, When, Where” model…….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Hydrologic Information System</a:t>
            </a:r>
            <a:br>
              <a:rPr lang="en-US" dirty="0" smtClean="0"/>
            </a:br>
            <a:r>
              <a:rPr lang="en-US" sz="3100" dirty="0" smtClean="0"/>
              <a:t>Searching and Graphing Time Series</a:t>
            </a:r>
            <a:endParaRPr lang="en-US" sz="31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78938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has CUAHSI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have built a </a:t>
            </a:r>
            <a:r>
              <a:rPr lang="en-US" dirty="0" smtClean="0">
                <a:solidFill>
                  <a:srgbClr val="FF0000"/>
                </a:solidFill>
              </a:rPr>
              <a:t>very large scale prototype </a:t>
            </a:r>
            <a:r>
              <a:rPr lang="en-US" dirty="0" smtClean="0"/>
              <a:t>services-oriented architecture for water observations data – </a:t>
            </a:r>
            <a:r>
              <a:rPr lang="en-US" dirty="0" err="1" smtClean="0"/>
              <a:t>WaterML</a:t>
            </a:r>
            <a:r>
              <a:rPr lang="en-US" dirty="0" smtClean="0"/>
              <a:t> rocks!!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Metadata is centralized </a:t>
            </a:r>
            <a:r>
              <a:rPr lang="en-US" dirty="0" smtClean="0"/>
              <a:t>at San Diego Supercomputer Center, data are distributed at water agencies and universities</a:t>
            </a:r>
          </a:p>
          <a:p>
            <a:r>
              <a:rPr lang="en-US" dirty="0" smtClean="0"/>
              <a:t>Transferring metadata for USGS and EPA web services to San Diego Supercomputer Center is </a:t>
            </a:r>
            <a:r>
              <a:rPr lang="en-US" dirty="0" smtClean="0">
                <a:solidFill>
                  <a:srgbClr val="FF0000"/>
                </a:solidFill>
              </a:rPr>
              <a:t>very laborious</a:t>
            </a:r>
          </a:p>
          <a:p>
            <a:r>
              <a:rPr lang="en-US" dirty="0" smtClean="0"/>
              <a:t>This is also true for large </a:t>
            </a:r>
            <a:r>
              <a:rPr lang="en-US" dirty="0" smtClean="0">
                <a:solidFill>
                  <a:srgbClr val="FF0000"/>
                </a:solidFill>
              </a:rPr>
              <a:t>state water data systems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Concept tagging </a:t>
            </a:r>
            <a:r>
              <a:rPr lang="en-US" dirty="0" smtClean="0"/>
              <a:t>needs to be done at the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5943600"/>
            <a:ext cx="6652077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 need to work towards a distributed metadata and data system…..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8062310" cy="266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705376"/>
            <a:ext cx="5438775" cy="41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0" y="838200"/>
            <a:ext cx="529215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Geospatial Water Web Services from EPA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Services-Oriented Architecture for Water Data in the United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web services in EPA and the USGS</a:t>
            </a:r>
          </a:p>
          <a:p>
            <a:r>
              <a:rPr lang="en-US" dirty="0" smtClean="0"/>
              <a:t>Water web services in CUAHSI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How to move forward in the future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0" y="3810000"/>
            <a:ext cx="624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Acknowledgment: This part of the presentations is based in part on a paper </a:t>
            </a:r>
            <a:r>
              <a:rPr lang="en-US" dirty="0" smtClean="0">
                <a:solidFill>
                  <a:schemeClr val="accent1"/>
                </a:solidFill>
              </a:rPr>
              <a:t>“Integrating Water Resources Information using GIS and the Web” </a:t>
            </a:r>
            <a:r>
              <a:rPr lang="en-US" dirty="0" smtClean="0"/>
              <a:t>I wrote with Jack Dangermond, President of ESRI, for the AWRA GIS in Water Resources Conference in Orlando, FL, in March 2010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54102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http://www.ce.utexas.edu/prof/maidment/esri/paper/final/AWRAKeynote.pdf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watersh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2813" y="2259013"/>
            <a:ext cx="1838325" cy="2408237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 Key Challenge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Integrating GIS and Water Resources Observations Data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. . . Relevant at all Scales</a:t>
            </a:r>
          </a:p>
        </p:txBody>
      </p:sp>
      <p:sp>
        <p:nvSpPr>
          <p:cNvPr id="502791" name="Text Box 7"/>
          <p:cNvSpPr txBox="1">
            <a:spLocks noChangeArrowheads="1"/>
          </p:cNvSpPr>
          <p:nvPr/>
        </p:nvSpPr>
        <p:spPr bwMode="auto">
          <a:xfrm>
            <a:off x="1141413" y="4557713"/>
            <a:ext cx="2621230" cy="12926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GIS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Water Environment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(Watersheds, streams,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gages, sampling points)</a:t>
            </a:r>
          </a:p>
        </p:txBody>
      </p:sp>
      <p:sp>
        <p:nvSpPr>
          <p:cNvPr id="65550" name="TextBox 16"/>
          <p:cNvSpPr txBox="1">
            <a:spLocks noChangeArrowheads="1"/>
          </p:cNvSpPr>
          <p:nvPr/>
        </p:nvSpPr>
        <p:spPr bwMode="auto">
          <a:xfrm>
            <a:off x="528169" y="1835150"/>
            <a:ext cx="4660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Geography and GIS provide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the Framework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306400" y="4189413"/>
            <a:ext cx="19586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Time Series Data</a:t>
            </a:r>
          </a:p>
        </p:txBody>
      </p:sp>
      <p:cxnSp>
        <p:nvCxnSpPr>
          <p:cNvPr id="24" name="Straight Connector 8"/>
          <p:cNvCxnSpPr>
            <a:cxnSpLocks noChangeShapeType="1"/>
          </p:cNvCxnSpPr>
          <p:nvPr/>
        </p:nvCxnSpPr>
        <p:spPr bwMode="auto">
          <a:xfrm>
            <a:off x="2043113" y="3978275"/>
            <a:ext cx="2749550" cy="79375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3" name="Straight Connector 6"/>
          <p:cNvCxnSpPr>
            <a:cxnSpLocks noChangeShapeType="1"/>
          </p:cNvCxnSpPr>
          <p:nvPr/>
        </p:nvCxnSpPr>
        <p:spPr bwMode="auto">
          <a:xfrm flipV="1">
            <a:off x="2044700" y="2332038"/>
            <a:ext cx="2757488" cy="1651000"/>
          </a:xfrm>
          <a:prstGeom prst="line">
            <a:avLst/>
          </a:prstGeom>
          <a:noFill/>
          <a:ln w="25400">
            <a:solidFill>
              <a:schemeClr val="accent6">
                <a:lumMod val="75000"/>
              </a:schemeClr>
            </a:solidFill>
            <a:round/>
            <a:headEnd type="oval" w="lg" len="lg"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4725" y="2306638"/>
            <a:ext cx="2892425" cy="1778000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7016750" y="1989138"/>
            <a:ext cx="971550" cy="1077912"/>
            <a:chOff x="7092566" y="1522743"/>
            <a:chExt cx="1295400" cy="1435100"/>
          </a:xfrm>
        </p:grpSpPr>
        <p:pic>
          <p:nvPicPr>
            <p:cNvPr id="33807" name="Picture 65" descr="calendar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87866" y="2137106"/>
              <a:ext cx="800100" cy="82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8" name="Picture 66" descr="clock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92566" y="1522743"/>
              <a:ext cx="908050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4662488" y="4926013"/>
            <a:ext cx="1665287" cy="7381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The Water Itself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(Flow, water level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</a:b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concentraton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)</a:t>
            </a:r>
          </a:p>
        </p:txBody>
      </p:sp>
      <p:sp>
        <p:nvSpPr>
          <p:cNvPr id="42" name="Left-Right Arrow 41"/>
          <p:cNvSpPr/>
          <p:nvPr/>
        </p:nvSpPr>
        <p:spPr bwMode="auto">
          <a:xfrm rot="10800000" flipV="1">
            <a:off x="3505200" y="5181600"/>
            <a:ext cx="1147763" cy="311150"/>
          </a:xfrm>
          <a:prstGeom prst="leftRightArrow">
            <a:avLst>
              <a:gd name="adj1" fmla="val 42475"/>
              <a:gd name="adj2" fmla="val 78573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>
              <a:latin typeface="Arial" pitchFamily="-106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 bwMode="auto">
          <a:xfrm>
            <a:off x="44065" y="1622233"/>
            <a:ext cx="9144000" cy="4114800"/>
          </a:xfrm>
          <a:prstGeom prst="rect">
            <a:avLst/>
          </a:prstGeom>
          <a:gradFill flip="none" rotWithShape="1">
            <a:gsLst>
              <a:gs pos="35000">
                <a:schemeClr val="bg2">
                  <a:alpha val="50000"/>
                </a:schemeClr>
              </a:gs>
              <a:gs pos="100000">
                <a:schemeClr val="bg2">
                  <a:alpha val="0"/>
                </a:schemeClr>
              </a:gs>
              <a:gs pos="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gradFill flip="none" rotWithShape="1">
              <a:gsLst>
                <a:gs pos="50000">
                  <a:srgbClr val="55B8FE"/>
                </a:gs>
                <a:gs pos="100000">
                  <a:srgbClr val="55B8FE">
                    <a:alpha val="0"/>
                  </a:srgbClr>
                </a:gs>
                <a:gs pos="0">
                  <a:srgbClr val="55B8FE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" charset="-128"/>
                <a:cs typeface="ＭＳ Ｐゴシック" pitchFamily="-112" charset="-128"/>
              </a:rPr>
              <a:t> 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Web Services are </a:t>
            </a:r>
            <a:r>
              <a:rPr lang="en-US" dirty="0" smtClean="0"/>
              <a:t>Interesting . . </a:t>
            </a:r>
            <a:r>
              <a:rPr lang="en-US" dirty="0"/>
              <a:t>.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/>
                </a:solidFill>
              </a:rPr>
              <a:t>. . .Collaborative and Integrative Interaction</a:t>
            </a:r>
          </a:p>
        </p:txBody>
      </p:sp>
      <p:sp>
        <p:nvSpPr>
          <p:cNvPr id="49169" name="TextBox 33"/>
          <p:cNvSpPr txBox="1">
            <a:spLocks noChangeArrowheads="1"/>
          </p:cNvSpPr>
          <p:nvPr/>
        </p:nvSpPr>
        <p:spPr bwMode="auto">
          <a:xfrm>
            <a:off x="1379538" y="1822450"/>
            <a:ext cx="7134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charset="-128"/>
              </a:rPr>
              <a:t>Users  Can Interact with  a 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charset="-128"/>
              </a:rPr>
              <a:t>Network</a:t>
            </a:r>
            <a:r>
              <a:rPr lang="en-US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charset="-128"/>
              </a:rPr>
              <a:t> of Services 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charset="-128"/>
              </a:rPr>
              <a:t>		……as a Collective Whole</a:t>
            </a:r>
          </a:p>
        </p:txBody>
      </p:sp>
      <p:sp>
        <p:nvSpPr>
          <p:cNvPr id="22" name="AutoShape 61"/>
          <p:cNvSpPr>
            <a:spLocks noChangeArrowheads="1"/>
          </p:cNvSpPr>
          <p:nvPr/>
        </p:nvSpPr>
        <p:spPr bwMode="auto">
          <a:xfrm>
            <a:off x="1822450" y="4664075"/>
            <a:ext cx="1371600" cy="528638"/>
          </a:xfrm>
          <a:prstGeom prst="roundRect">
            <a:avLst>
              <a:gd name="adj" fmla="val 5446"/>
            </a:avLst>
          </a:prstGeom>
          <a:solidFill>
            <a:srgbClr val="FFE683"/>
          </a:solidFill>
          <a:ln w="25400" cap="flat" cmpd="sng" algn="ctr">
            <a:solidFill>
              <a:srgbClr val="FAC15A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ＭＳ Ｐゴシック" pitchFamily="-112" charset="-128"/>
              </a:rPr>
              <a:t>Web Pages</a:t>
            </a:r>
          </a:p>
        </p:txBody>
      </p:sp>
      <p:sp>
        <p:nvSpPr>
          <p:cNvPr id="23" name="Right Arrow 22"/>
          <p:cNvSpPr/>
          <p:nvPr/>
        </p:nvSpPr>
        <p:spPr bwMode="auto">
          <a:xfrm>
            <a:off x="3722688" y="4772025"/>
            <a:ext cx="1525587" cy="312738"/>
          </a:xfrm>
          <a:prstGeom prst="rightArrow">
            <a:avLst>
              <a:gd name="adj1" fmla="val 36541"/>
              <a:gd name="adj2" fmla="val 67945"/>
            </a:avLst>
          </a:prstGeom>
          <a:solidFill>
            <a:srgbClr val="FFE683"/>
          </a:solidFill>
          <a:ln w="25400" cap="flat" cmpd="sng" algn="ctr">
            <a:solidFill>
              <a:srgbClr val="FAC15A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chemeClr val="bg2"/>
              </a:solidFill>
              <a:latin typeface="Arial" charset="0"/>
              <a:ea typeface="ＭＳ Ｐゴシック" pitchFamily="16" charset="-128"/>
              <a:cs typeface="ＭＳ Ｐゴシック" pitchFamily="-112" charset="-128"/>
            </a:endParaRPr>
          </a:p>
        </p:txBody>
      </p:sp>
      <p:sp>
        <p:nvSpPr>
          <p:cNvPr id="24" name="AutoShape 61"/>
          <p:cNvSpPr>
            <a:spLocks noChangeArrowheads="1"/>
          </p:cNvSpPr>
          <p:nvPr/>
        </p:nvSpPr>
        <p:spPr bwMode="auto">
          <a:xfrm>
            <a:off x="5775325" y="4664075"/>
            <a:ext cx="1371600" cy="528638"/>
          </a:xfrm>
          <a:prstGeom prst="roundRect">
            <a:avLst>
              <a:gd name="adj" fmla="val 5446"/>
            </a:avLst>
          </a:prstGeom>
          <a:solidFill>
            <a:srgbClr val="FFE683"/>
          </a:solidFill>
          <a:ln w="25400" cap="flat" cmpd="sng" algn="ctr">
            <a:solidFill>
              <a:srgbClr val="FAC15A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ＭＳ Ｐゴシック" pitchFamily="-112" charset="-128"/>
              </a:rPr>
              <a:t>Web Services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4697413" y="2603500"/>
            <a:ext cx="3529012" cy="1917700"/>
            <a:chOff x="4696809" y="2477283"/>
            <a:chExt cx="3529615" cy="1916918"/>
          </a:xfrm>
        </p:grpSpPr>
        <p:pic>
          <p:nvPicPr>
            <p:cNvPr id="31760" name="Picture 30" descr="user_mapcomp_grn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124699" y="3131099"/>
              <a:ext cx="1101725" cy="9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4696809" y="2477283"/>
              <a:ext cx="2036198" cy="1916918"/>
              <a:chOff x="4588054" y="2146300"/>
              <a:chExt cx="2253707" cy="2121683"/>
            </a:xfrm>
          </p:grpSpPr>
          <p:pic>
            <p:nvPicPr>
              <p:cNvPr id="31763" name="Picture 5" descr="Clou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967287" y="2619375"/>
                <a:ext cx="1675695" cy="1190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64" name="Picture 29" descr="tower_blu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88054" y="2845248"/>
                <a:ext cx="609744" cy="926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65" name="Picture 31" descr="tower_blu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31537" y="2146300"/>
                <a:ext cx="526178" cy="799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66" name="Picture 32" descr="tower_blu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315583" y="2565400"/>
                <a:ext cx="526178" cy="799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67" name="Picture 34" descr="tower_blu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97500" y="3264348"/>
                <a:ext cx="660400" cy="10036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31762" name="Straight Connector 37"/>
            <p:cNvCxnSpPr>
              <a:cxnSpLocks noChangeShapeType="1"/>
            </p:cNvCxnSpPr>
            <p:nvPr/>
          </p:nvCxnSpPr>
          <p:spPr bwMode="auto">
            <a:xfrm flipV="1">
              <a:off x="6610661" y="3630907"/>
              <a:ext cx="514038" cy="4624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1225550" y="2943225"/>
            <a:ext cx="2566988" cy="1311275"/>
            <a:chOff x="1224917" y="2815801"/>
            <a:chExt cx="2566986" cy="1311699"/>
          </a:xfrm>
        </p:grpSpPr>
        <p:pic>
          <p:nvPicPr>
            <p:cNvPr id="31757" name="Picture 5" descr="Clou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72288" y="2815801"/>
              <a:ext cx="1513971" cy="1075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8" name="Picture 25" descr="tower_blu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24917" y="2997648"/>
              <a:ext cx="743452" cy="1129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9" name="Picture 26" descr="user_mapcomp_grn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2690178" y="3004099"/>
              <a:ext cx="1101725" cy="9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Organize Water Data Into “Themes”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Integrating Water Data Services From Multiple Agencies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>
          <a:xfrm>
            <a:off x="914400" y="6096000"/>
            <a:ext cx="73152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			</a:t>
            </a:r>
            <a:r>
              <a:rPr lang="en-US" sz="1800" dirty="0" smtClean="0">
                <a:solidFill>
                  <a:schemeClr val="accent1"/>
                </a:solidFill>
              </a:rPr>
              <a:t>. . . Across Groups of Organizations</a:t>
            </a:r>
          </a:p>
        </p:txBody>
      </p:sp>
      <p:pic>
        <p:nvPicPr>
          <p:cNvPr id="45061" name="Picture 24" descr="Figure10_noTex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752600"/>
            <a:ext cx="848388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2095422" y="5448378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438822" y="5372178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543222" y="5448378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914822" y="5372178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734222" y="5372179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WaterML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3151753"/>
            <a:ext cx="4648200" cy="3706247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286000"/>
            <a:ext cx="4876800" cy="378925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/>
              <a:t>Bringing Water Into GIS</a:t>
            </a:r>
            <a:br>
              <a:rPr lang="en-US" dirty="0" smtClean="0"/>
            </a:br>
            <a:r>
              <a:rPr lang="en-US" sz="2700" i="1" dirty="0" smtClean="0"/>
              <a:t>Thematic Maps of Water Observations as GIS Layers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447801"/>
            <a:ext cx="4785968" cy="37338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sp>
        <p:nvSpPr>
          <p:cNvPr id="6150" name="TextBox 4"/>
          <p:cNvSpPr txBox="1">
            <a:spLocks noChangeArrowheads="1"/>
          </p:cNvSpPr>
          <p:nvPr/>
        </p:nvSpPr>
        <p:spPr bwMode="auto">
          <a:xfrm>
            <a:off x="6477000" y="25908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Groundwater</a:t>
            </a:r>
          </a:p>
        </p:txBody>
      </p:sp>
      <p:sp>
        <p:nvSpPr>
          <p:cNvPr id="6151" name="TextBox 5"/>
          <p:cNvSpPr txBox="1">
            <a:spLocks noChangeArrowheads="1"/>
          </p:cNvSpPr>
          <p:nvPr/>
        </p:nvSpPr>
        <p:spPr bwMode="auto">
          <a:xfrm>
            <a:off x="7010400" y="4495800"/>
            <a:ext cx="12072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Bacteria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6152" name="TextBox 4"/>
          <p:cNvSpPr txBox="1">
            <a:spLocks noChangeArrowheads="1"/>
          </p:cNvSpPr>
          <p:nvPr/>
        </p:nvSpPr>
        <p:spPr bwMode="auto">
          <a:xfrm>
            <a:off x="6858000" y="36576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Streamflow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Time Series as Themes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</a:t>
            </a:r>
            <a:r>
              <a:rPr lang="en-US" smtClean="0">
                <a:solidFill>
                  <a:srgbClr val="FF0000"/>
                </a:solidFill>
              </a:rPr>
              <a:t>time series </a:t>
            </a:r>
            <a:r>
              <a:rPr lang="en-US" smtClean="0"/>
              <a:t>is like a feature</a:t>
            </a:r>
          </a:p>
        </p:txBody>
      </p:sp>
      <p:sp>
        <p:nvSpPr>
          <p:cNvPr id="512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Theme – </a:t>
            </a:r>
            <a:r>
              <a:rPr lang="en-US" smtClean="0">
                <a:solidFill>
                  <a:srgbClr val="FF0000"/>
                </a:solidFill>
              </a:rPr>
              <a:t>a collection of time series </a:t>
            </a:r>
            <a:r>
              <a:rPr lang="en-US" smtClean="0"/>
              <a:t>describing a subject and region</a:t>
            </a: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971800"/>
            <a:ext cx="43434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200400"/>
            <a:ext cx="4319588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352800"/>
            <a:ext cx="28384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00400"/>
            <a:ext cx="2181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TextBox 8"/>
          <p:cNvSpPr txBox="1">
            <a:spLocks noChangeArrowheads="1"/>
          </p:cNvSpPr>
          <p:nvPr/>
        </p:nvSpPr>
        <p:spPr bwMode="auto">
          <a:xfrm>
            <a:off x="457200" y="51816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Streamflow data provided as WaterML data services by USGS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Plotting Data on Cached Base Maps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391400" cy="5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143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/>
              <a:t>Each Observations Map has a Data Cart</a:t>
            </a:r>
            <a:br>
              <a:rPr lang="en-US" dirty="0" smtClean="0"/>
            </a:br>
            <a:r>
              <a:rPr lang="en-US" sz="2700" i="1" dirty="0" smtClean="0"/>
              <a:t>An attribute table for time series metadata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6019800" cy="46958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038600"/>
            <a:ext cx="80581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/>
              <a:t>Data Cart: A Record for Each Time Series</a:t>
            </a:r>
            <a:br>
              <a:rPr lang="en-US" dirty="0" smtClean="0"/>
            </a:br>
            <a:r>
              <a:rPr lang="en-US" sz="2700" i="1" dirty="0" smtClean="0"/>
              <a:t>One variable measured by one organization at one location over a period of time</a:t>
            </a:r>
          </a:p>
        </p:txBody>
      </p:sp>
      <p:sp>
        <p:nvSpPr>
          <p:cNvPr id="8195" name="Rectangle 11"/>
          <p:cNvSpPr>
            <a:spLocks noChangeArrowheads="1"/>
          </p:cNvSpPr>
          <p:nvPr/>
        </p:nvSpPr>
        <p:spPr bwMode="auto">
          <a:xfrm>
            <a:off x="228600" y="3962400"/>
            <a:ext cx="3716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A record describes each time series ….</a:t>
            </a:r>
            <a:endParaRPr lang="en-US">
              <a:latin typeface="Calibri" pitchFamily="34" charset="0"/>
            </a:endParaRPr>
          </a:p>
        </p:txBody>
      </p:sp>
      <p:sp>
        <p:nvSpPr>
          <p:cNvPr id="8196" name="Rectangle 12"/>
          <p:cNvSpPr>
            <a:spLocks noChangeArrowheads="1"/>
          </p:cNvSpPr>
          <p:nvPr/>
        </p:nvSpPr>
        <p:spPr bwMode="auto">
          <a:xfrm>
            <a:off x="4419600" y="5486400"/>
            <a:ext cx="386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latin typeface="Calibri" pitchFamily="34" charset="0"/>
              </a:rPr>
              <a:t>…. and links to its </a:t>
            </a:r>
            <a:r>
              <a:rPr lang="en-US" i="1" dirty="0" err="1">
                <a:latin typeface="Calibri" pitchFamily="34" charset="0"/>
              </a:rPr>
              <a:t>WaterML</a:t>
            </a:r>
            <a:r>
              <a:rPr lang="en-US" i="1" dirty="0">
                <a:latin typeface="Calibri" pitchFamily="34" charset="0"/>
              </a:rPr>
              <a:t> web service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59912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895600"/>
            <a:ext cx="44767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6019800"/>
            <a:ext cx="8398709" cy="6771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Data Cart Specification: </a:t>
            </a:r>
          </a:p>
          <a:p>
            <a:pPr algn="ctr"/>
            <a:r>
              <a:rPr lang="en-US" dirty="0" smtClean="0">
                <a:hlinkClick r:id="rId4"/>
              </a:rPr>
              <a:t>http://www.caee.utexas.edu/prof/maidment/CUAHSI/DataCart/Spec_2010-06-07.docx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WaterML</a:t>
            </a:r>
            <a:r>
              <a:rPr lang="en-US" dirty="0" smtClean="0"/>
              <a:t> Web Service Delivers Data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44767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114800"/>
            <a:ext cx="5802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ent Arrow 5"/>
          <p:cNvSpPr/>
          <p:nvPr/>
        </p:nvSpPr>
        <p:spPr>
          <a:xfrm rot="5400000">
            <a:off x="4838700" y="2247900"/>
            <a:ext cx="1447800" cy="15240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3276600" y="6096000"/>
            <a:ext cx="5064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Same format for all water observations data 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WQX and STORET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140017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124200" y="1371600"/>
            <a:ext cx="5410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Water Quality Exchange (WQX) is a new framework that makes it easier for </a:t>
            </a:r>
            <a:r>
              <a:rPr lang="en-US" dirty="0" smtClean="0">
                <a:solidFill>
                  <a:srgbClr val="FF0000"/>
                </a:solidFill>
              </a:rPr>
              <a:t>States, Tribes, and others to submit and share water quality monitoring data over the Internet. </a:t>
            </a:r>
            <a:r>
              <a:rPr lang="en-US" dirty="0" smtClean="0"/>
              <a:t>States, Tribes and other organizations can now submit data directly to the publicly-accessible STORET Data Warehouse using the WQX framework. </a:t>
            </a:r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200400"/>
            <a:ext cx="575445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76600" y="152400"/>
            <a:ext cx="570746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Observational Water Web Services from EPA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1"/>
          <p:cNvGrpSpPr/>
          <p:nvPr/>
        </p:nvGrpSpPr>
        <p:grpSpPr>
          <a:xfrm>
            <a:off x="912813" y="1612900"/>
            <a:ext cx="5551487" cy="3454400"/>
            <a:chOff x="912813" y="1841500"/>
            <a:chExt cx="5551487" cy="3454400"/>
          </a:xfrm>
          <a:effectLst>
            <a:reflection stA="20000" endPos="30000" dist="12700" dir="5400000" sy="-100000" algn="bl" rotWithShape="0"/>
          </a:effectLst>
        </p:grpSpPr>
        <p:sp>
          <p:nvSpPr>
            <p:cNvPr id="8" name="Rounded Rectangle 7"/>
            <p:cNvSpPr/>
            <p:nvPr/>
          </p:nvSpPr>
          <p:spPr>
            <a:xfrm>
              <a:off x="912813" y="1841500"/>
              <a:ext cx="5551487" cy="3454400"/>
            </a:xfrm>
            <a:prstGeom prst="roundRect">
              <a:avLst>
                <a:gd name="adj" fmla="val 1956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48710" y="1990359"/>
              <a:ext cx="5279692" cy="315668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</p:grpSp>
      <p:grpSp>
        <p:nvGrpSpPr>
          <p:cNvPr id="7" name="Group 10"/>
          <p:cNvGrpSpPr/>
          <p:nvPr/>
        </p:nvGrpSpPr>
        <p:grpSpPr>
          <a:xfrm>
            <a:off x="3436938" y="2603500"/>
            <a:ext cx="4789487" cy="2819400"/>
            <a:chOff x="3436938" y="2501900"/>
            <a:chExt cx="4789487" cy="2819400"/>
          </a:xfrm>
          <a:effectLst>
            <a:reflection stA="20000" endPos="30000" dist="12700" dir="5400000" sy="-100000" algn="bl" rotWithShape="0"/>
          </a:effectLst>
        </p:grpSpPr>
        <p:sp>
          <p:nvSpPr>
            <p:cNvPr id="9" name="Rounded Rectangle 8"/>
            <p:cNvSpPr/>
            <p:nvPr/>
          </p:nvSpPr>
          <p:spPr>
            <a:xfrm>
              <a:off x="3436938" y="2501900"/>
              <a:ext cx="4789487" cy="2819400"/>
            </a:xfrm>
            <a:prstGeom prst="roundRect">
              <a:avLst>
                <a:gd name="adj" fmla="val 1956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10" name="Picture 9" descr="CUAHSII_scrnst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9230" y="2636045"/>
              <a:ext cx="4544903" cy="25511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313612" cy="3651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Data Carts are Published &amp; Easily Discovered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Map and Data  are encapsulated in a "Layer Package"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ＭＳ Ｐゴシック"/>
              </a:rPr>
              <a:t> </a:t>
            </a:r>
            <a:r>
              <a:rPr lang="en-US" sz="1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ＭＳ Ｐゴシック"/>
              </a:rPr>
              <a:t>Information Shared within a Group . . .</a:t>
            </a:r>
          </a:p>
          <a:p>
            <a:pPr>
              <a:defRPr/>
            </a:pPr>
            <a:r>
              <a:rPr lang="en-US" sz="1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ＭＳ Ｐゴシック"/>
              </a:rPr>
              <a:t>			</a:t>
            </a:r>
            <a:r>
              <a:rPr lang="en-US" sz="1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ＭＳ Ｐゴシック"/>
              </a:rPr>
              <a:t>. . . or Provided for Public Access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Carts as Web Feature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Water time series are thematically classified and published in data carts as </a:t>
            </a:r>
            <a:r>
              <a:rPr lang="en-US" dirty="0" smtClean="0">
                <a:solidFill>
                  <a:srgbClr val="FF0000"/>
                </a:solidFill>
              </a:rPr>
              <a:t>OGC Web Feature Services (WFS) </a:t>
            </a:r>
          </a:p>
          <a:p>
            <a:pPr lvl="1"/>
            <a:r>
              <a:rPr lang="en-US" dirty="0" smtClean="0"/>
              <a:t>One record and feature for each time series</a:t>
            </a:r>
          </a:p>
          <a:p>
            <a:pPr lvl="1"/>
            <a:r>
              <a:rPr lang="en-US" dirty="0" smtClean="0"/>
              <a:t>A theme is a collection of time series</a:t>
            </a:r>
          </a:p>
          <a:p>
            <a:pPr lvl="1"/>
            <a:r>
              <a:rPr lang="en-US" dirty="0" smtClean="0"/>
              <a:t>One WFS for each theme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5162" y="1447800"/>
            <a:ext cx="2637693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200400"/>
            <a:ext cx="2617733" cy="1524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800599"/>
            <a:ext cx="2667000" cy="15590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Catalog Services for the Web (CS/W)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dirty="0" smtClean="0">
                <a:solidFill>
                  <a:srgbClr val="FF0000"/>
                </a:solidFill>
              </a:rPr>
              <a:t>OGC standard </a:t>
            </a:r>
            <a:r>
              <a:rPr lang="en-US" dirty="0" smtClean="0"/>
              <a:t>for cataloging a list of web services</a:t>
            </a:r>
          </a:p>
          <a:p>
            <a:pPr lvl="1"/>
            <a:r>
              <a:rPr lang="en-US" dirty="0" smtClean="0"/>
              <a:t>Provides a </a:t>
            </a:r>
            <a:r>
              <a:rPr lang="en-US" dirty="0" smtClean="0">
                <a:solidFill>
                  <a:srgbClr val="FF0000"/>
                </a:solidFill>
              </a:rPr>
              <a:t>single URL reference point </a:t>
            </a:r>
            <a:r>
              <a:rPr lang="en-US" dirty="0" smtClean="0"/>
              <a:t>for all services from an organization </a:t>
            </a:r>
            <a:r>
              <a:rPr lang="en-US" sz="2400" dirty="0" smtClean="0">
                <a:hlinkClick r:id="rId2"/>
              </a:rPr>
              <a:t>https://hydroportal.crwr.utexas.edu/geoportal/csw/</a:t>
            </a:r>
            <a:r>
              <a:rPr lang="en-US" sz="2400" dirty="0" smtClean="0"/>
              <a:t>......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Enables searching </a:t>
            </a:r>
            <a:r>
              <a:rPr lang="en-US" sz="2400" dirty="0" smtClean="0"/>
              <a:t>of underlying Web Feature Services using the “who, what, when, where” approach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52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71600" y="4695824"/>
            <a:ext cx="5935663" cy="2162176"/>
            <a:chOff x="1379537" y="1585912"/>
            <a:chExt cx="5935663" cy="2162176"/>
          </a:xfrm>
        </p:grpSpPr>
        <p:sp>
          <p:nvSpPr>
            <p:cNvPr id="6" name="Flowchart: Alternate Process 5"/>
            <p:cNvSpPr/>
            <p:nvPr/>
          </p:nvSpPr>
          <p:spPr>
            <a:xfrm>
              <a:off x="2286000" y="19812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Select Region </a:t>
              </a:r>
              <a:br>
                <a:rPr lang="en-US" sz="1200" dirty="0" smtClean="0">
                  <a:solidFill>
                    <a:schemeClr val="tx1"/>
                  </a:solidFill>
                </a:rPr>
              </a:br>
              <a:r>
                <a:rPr lang="en-US" sz="1200" dirty="0" smtClean="0">
                  <a:solidFill>
                    <a:schemeClr val="tx1"/>
                  </a:solidFill>
                </a:rPr>
                <a:t>(where)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Elbow Connector 6"/>
            <p:cNvCxnSpPr>
              <a:stCxn id="11" idx="6"/>
              <a:endCxn id="6" idx="1"/>
            </p:cNvCxnSpPr>
            <p:nvPr/>
          </p:nvCxnSpPr>
          <p:spPr>
            <a:xfrm>
              <a:off x="2057400" y="2247900"/>
              <a:ext cx="228600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6" idx="3"/>
              <a:endCxn id="13" idx="1"/>
            </p:cNvCxnSpPr>
            <p:nvPr/>
          </p:nvCxnSpPr>
          <p:spPr>
            <a:xfrm>
              <a:off x="3505200" y="2247900"/>
              <a:ext cx="228600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1379537" y="1585912"/>
              <a:ext cx="1135063" cy="62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13502" tIns="156751" rIns="313502" bIns="156751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Start</a:t>
              </a:r>
            </a:p>
          </p:txBody>
        </p:sp>
        <p:sp>
          <p:nvSpPr>
            <p:cNvPr id="10" name="TextBox 41"/>
            <p:cNvSpPr txBox="1">
              <a:spLocks noChangeArrowheads="1"/>
            </p:cNvSpPr>
            <p:nvPr/>
          </p:nvSpPr>
          <p:spPr bwMode="auto">
            <a:xfrm>
              <a:off x="6288088" y="3124200"/>
              <a:ext cx="1027112" cy="62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13502" tIns="156751" rIns="313502" bIns="156751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End</a:t>
              </a:r>
            </a:p>
          </p:txBody>
        </p:sp>
        <p:sp>
          <p:nvSpPr>
            <p:cNvPr id="11" name="Flowchart: Connector 10"/>
            <p:cNvSpPr/>
            <p:nvPr/>
          </p:nvSpPr>
          <p:spPr>
            <a:xfrm>
              <a:off x="1752600" y="2095500"/>
              <a:ext cx="304800" cy="304800"/>
            </a:xfrm>
            <a:prstGeom prst="flowChartConnector">
              <a:avLst/>
            </a:prstGeom>
            <a:solidFill>
              <a:srgbClr val="C2F86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13502" tIns="156751" rIns="313502" bIns="156751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6669088" y="2933700"/>
              <a:ext cx="304800" cy="304800"/>
            </a:xfrm>
            <a:prstGeom prst="flowChartConnector">
              <a:avLst/>
            </a:prstGeom>
            <a:solidFill>
              <a:srgbClr val="FF7B7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13502" tIns="156751" rIns="313502" bIns="156751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13" name="Flowchart: Alternate Process 12"/>
            <p:cNvSpPr/>
            <p:nvPr/>
          </p:nvSpPr>
          <p:spPr>
            <a:xfrm>
              <a:off x="3733800" y="19812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Select Time Period</a:t>
              </a:r>
            </a:p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(when)</a:t>
              </a:r>
            </a:p>
          </p:txBody>
        </p:sp>
        <p:cxnSp>
          <p:nvCxnSpPr>
            <p:cNvPr id="14" name="Elbow Connector 13"/>
            <p:cNvCxnSpPr>
              <a:stCxn id="13" idx="3"/>
              <a:endCxn id="15" idx="1"/>
            </p:cNvCxnSpPr>
            <p:nvPr/>
          </p:nvCxnSpPr>
          <p:spPr>
            <a:xfrm>
              <a:off x="4953000" y="2247900"/>
              <a:ext cx="228600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lowchart: Alternate Process 14"/>
            <p:cNvSpPr/>
            <p:nvPr/>
          </p:nvSpPr>
          <p:spPr>
            <a:xfrm>
              <a:off x="5181600" y="19812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Select Service(s)</a:t>
              </a:r>
            </a:p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(who)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Elbow Connector 15"/>
            <p:cNvCxnSpPr>
              <a:stCxn id="15" idx="2"/>
              <a:endCxn id="21" idx="0"/>
            </p:cNvCxnSpPr>
            <p:nvPr/>
          </p:nvCxnSpPr>
          <p:spPr>
            <a:xfrm rot="5400000">
              <a:off x="4191000" y="1219200"/>
              <a:ext cx="304800" cy="289560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lowchart: Alternate Process 16"/>
            <p:cNvSpPr/>
            <p:nvPr/>
          </p:nvSpPr>
          <p:spPr>
            <a:xfrm>
              <a:off x="3733800" y="28194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Filter Results</a:t>
              </a:r>
            </a:p>
          </p:txBody>
        </p:sp>
        <p:cxnSp>
          <p:nvCxnSpPr>
            <p:cNvPr id="18" name="Elbow Connector 17"/>
            <p:cNvCxnSpPr>
              <a:stCxn id="17" idx="3"/>
              <a:endCxn id="19" idx="1"/>
            </p:cNvCxnSpPr>
            <p:nvPr/>
          </p:nvCxnSpPr>
          <p:spPr>
            <a:xfrm>
              <a:off x="4953000" y="3086100"/>
              <a:ext cx="228600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lowchart: Alternate Process 18"/>
            <p:cNvSpPr/>
            <p:nvPr/>
          </p:nvSpPr>
          <p:spPr>
            <a:xfrm>
              <a:off x="5181600" y="28194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Save Theme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Elbow Connector 19"/>
            <p:cNvCxnSpPr>
              <a:stCxn id="19" idx="3"/>
              <a:endCxn id="12" idx="2"/>
            </p:cNvCxnSpPr>
            <p:nvPr/>
          </p:nvCxnSpPr>
          <p:spPr>
            <a:xfrm>
              <a:off x="6400800" y="3086100"/>
              <a:ext cx="268288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lowchart: Alternate Process 20"/>
            <p:cNvSpPr/>
            <p:nvPr/>
          </p:nvSpPr>
          <p:spPr>
            <a:xfrm>
              <a:off x="2286000" y="28194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Select Keyword(s)</a:t>
              </a:r>
            </a:p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(what)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Elbow Connector 21"/>
            <p:cNvCxnSpPr>
              <a:stCxn id="21" idx="3"/>
              <a:endCxn id="17" idx="1"/>
            </p:cNvCxnSpPr>
            <p:nvPr/>
          </p:nvCxnSpPr>
          <p:spPr>
            <a:xfrm>
              <a:off x="3505200" y="3086100"/>
              <a:ext cx="228600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 possible </a:t>
            </a:r>
            <a:r>
              <a:rPr lang="en-US" dirty="0" smtClean="0">
                <a:solidFill>
                  <a:srgbClr val="FF0000"/>
                </a:solidFill>
              </a:rPr>
              <a:t>theme-series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52800" y="1524000"/>
            <a:ext cx="2209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HydroCatalog</a:t>
            </a:r>
            <a:endParaRPr lang="en-US" dirty="0" smtClean="0"/>
          </a:p>
          <a:p>
            <a:pPr algn="ctr"/>
            <a:r>
              <a:rPr lang="en-US" dirty="0" smtClean="0"/>
              <a:t>(CSW)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8200" y="4114800"/>
            <a:ext cx="2209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HydroServer</a:t>
            </a:r>
            <a:endParaRPr lang="en-US" dirty="0" smtClean="0"/>
          </a:p>
          <a:p>
            <a:pPr algn="ctr"/>
            <a:r>
              <a:rPr lang="en-US" dirty="0" smtClean="0"/>
              <a:t>(SOS, WFS)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15000" y="4114800"/>
            <a:ext cx="2209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HydroDesktop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1" idx="3"/>
            <a:endCxn id="12" idx="1"/>
          </p:cNvCxnSpPr>
          <p:nvPr/>
        </p:nvCxnSpPr>
        <p:spPr>
          <a:xfrm>
            <a:off x="3048000" y="4533900"/>
            <a:ext cx="2667000" cy="158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0"/>
          </p:cNvCxnSpPr>
          <p:nvPr/>
        </p:nvCxnSpPr>
        <p:spPr>
          <a:xfrm rot="5400000" flipH="1" flipV="1">
            <a:off x="2324100" y="1981200"/>
            <a:ext cx="1752600" cy="251460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2"/>
            <a:endCxn id="12" idx="0"/>
          </p:cNvCxnSpPr>
          <p:nvPr/>
        </p:nvCxnSpPr>
        <p:spPr>
          <a:xfrm rot="16200000" flipH="1">
            <a:off x="4762500" y="2057400"/>
            <a:ext cx="1752600" cy="236220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19200" y="2590800"/>
            <a:ext cx="3060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Registers</a:t>
            </a:r>
            <a:r>
              <a:rPr lang="en-US" dirty="0" smtClean="0"/>
              <a:t> </a:t>
            </a:r>
            <a:r>
              <a:rPr lang="en-US" b="1" dirty="0" smtClean="0"/>
              <a:t>services </a:t>
            </a:r>
            <a:r>
              <a:rPr lang="en-US" dirty="0" smtClean="0"/>
              <a:t>and service</a:t>
            </a:r>
          </a:p>
          <a:p>
            <a:r>
              <a:rPr lang="en-US" b="1" dirty="0" smtClean="0"/>
              <a:t>Descriptions</a:t>
            </a:r>
          </a:p>
          <a:p>
            <a:r>
              <a:rPr lang="en-US" b="1" dirty="0" smtClean="0"/>
              <a:t>Service metadata</a:t>
            </a:r>
            <a:r>
              <a:rPr lang="en-US" dirty="0" smtClean="0"/>
              <a:t> passing with</a:t>
            </a:r>
          </a:p>
          <a:p>
            <a:r>
              <a:rPr lang="en-US" i="1" dirty="0" err="1" smtClean="0"/>
              <a:t>WFS:GetCapabilities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5029200" y="2667000"/>
            <a:ext cx="37223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Searches</a:t>
            </a:r>
            <a:r>
              <a:rPr lang="en-US" dirty="0" smtClean="0"/>
              <a:t> the catalog for </a:t>
            </a:r>
            <a:r>
              <a:rPr lang="en-US" b="1" dirty="0" smtClean="0"/>
              <a:t>services</a:t>
            </a:r>
            <a:r>
              <a:rPr lang="en-US" dirty="0" smtClean="0"/>
              <a:t> with</a:t>
            </a:r>
            <a:endParaRPr lang="en-US" b="1" dirty="0" smtClean="0"/>
          </a:p>
          <a:p>
            <a:r>
              <a:rPr lang="en-US" b="1" dirty="0" smtClean="0"/>
              <a:t>         </a:t>
            </a:r>
            <a:r>
              <a:rPr lang="en-US" i="1" dirty="0" err="1" smtClean="0"/>
              <a:t>CSW:GetRecords</a:t>
            </a:r>
            <a:endParaRPr lang="en-US" i="1" dirty="0" smtClean="0"/>
          </a:p>
          <a:p>
            <a:r>
              <a:rPr lang="en-US" sz="1400" dirty="0" smtClean="0"/>
              <a:t>	(XML)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48000" y="3858161"/>
            <a:ext cx="28575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Gets </a:t>
            </a:r>
            <a:r>
              <a:rPr lang="en-US" sz="1600" dirty="0" smtClean="0"/>
              <a:t>the </a:t>
            </a:r>
            <a:r>
              <a:rPr lang="en-US" sz="1600" b="1" dirty="0" smtClean="0"/>
              <a:t>series</a:t>
            </a:r>
            <a:r>
              <a:rPr lang="en-US" sz="1600" dirty="0" smtClean="0"/>
              <a:t> </a:t>
            </a:r>
            <a:r>
              <a:rPr lang="en-US" sz="1600" b="1" dirty="0" smtClean="0"/>
              <a:t>metadata</a:t>
            </a:r>
            <a:r>
              <a:rPr lang="en-US" sz="1600" dirty="0" smtClean="0"/>
              <a:t> with</a:t>
            </a:r>
          </a:p>
          <a:p>
            <a:r>
              <a:rPr lang="en-US" sz="1600" b="1" dirty="0" smtClean="0"/>
              <a:t>       </a:t>
            </a:r>
            <a:r>
              <a:rPr lang="en-US" sz="1600" i="1" dirty="0" err="1" smtClean="0"/>
              <a:t>WFS:GetFeature</a:t>
            </a:r>
            <a:endParaRPr lang="en-US" sz="1600" b="1" dirty="0" smtClean="0"/>
          </a:p>
          <a:p>
            <a:endParaRPr lang="en-US" sz="1600" b="1" dirty="0"/>
          </a:p>
          <a:p>
            <a:r>
              <a:rPr lang="en-US" sz="1600" b="1" dirty="0" smtClean="0"/>
              <a:t>Gets</a:t>
            </a:r>
            <a:r>
              <a:rPr lang="en-US" sz="1600" dirty="0" smtClean="0"/>
              <a:t> the </a:t>
            </a:r>
            <a:r>
              <a:rPr lang="en-US" sz="1600" b="1" dirty="0" smtClean="0"/>
              <a:t>data</a:t>
            </a:r>
            <a:r>
              <a:rPr lang="en-US" sz="1600" dirty="0" smtClean="0"/>
              <a:t> with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600" i="1" dirty="0" err="1" smtClean="0"/>
              <a:t>SOS:GetObservations</a:t>
            </a:r>
            <a:endParaRPr lang="en-US" sz="1600" i="1" dirty="0"/>
          </a:p>
          <a:p>
            <a:r>
              <a:rPr lang="en-US" sz="1400" dirty="0" smtClean="0"/>
              <a:t>                (</a:t>
            </a:r>
            <a:r>
              <a:rPr lang="en-US" sz="1400" dirty="0" err="1" smtClean="0"/>
              <a:t>WaterML</a:t>
            </a:r>
            <a:r>
              <a:rPr lang="en-US" sz="1400" dirty="0" smtClean="0"/>
              <a:t> 2.0)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76425" y="5638800"/>
            <a:ext cx="8134175" cy="1066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5626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Based as much as possible on </a:t>
            </a:r>
            <a:r>
              <a:rPr lang="en-US" sz="2400" dirty="0" smtClean="0">
                <a:solidFill>
                  <a:srgbClr val="FF0000"/>
                </a:solidFill>
              </a:rPr>
              <a:t>existing OGC standards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FF0000"/>
                </a:solidFill>
              </a:rPr>
              <a:t>software tools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607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8274734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8274732" cy="380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4478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</a:t>
            </a:r>
            <a:r>
              <a:rPr lang="en-US" dirty="0" smtClean="0">
                <a:solidFill>
                  <a:srgbClr val="FF0000"/>
                </a:solidFill>
              </a:rPr>
              <a:t>Query CRWR’s </a:t>
            </a:r>
            <a:r>
              <a:rPr lang="en-US" dirty="0" err="1" smtClean="0">
                <a:solidFill>
                  <a:srgbClr val="FF0000"/>
                </a:solidFill>
              </a:rPr>
              <a:t>GeoPortal</a:t>
            </a:r>
            <a:r>
              <a:rPr lang="en-US" dirty="0" smtClean="0">
                <a:solidFill>
                  <a:srgbClr val="FF0000"/>
                </a:solidFill>
              </a:rPr>
              <a:t> CSW endpoint to find </a:t>
            </a:r>
            <a:r>
              <a:rPr lang="en-US" dirty="0" err="1" smtClean="0">
                <a:solidFill>
                  <a:srgbClr val="FF0000"/>
                </a:solidFill>
              </a:rPr>
              <a:t>DataCart</a:t>
            </a:r>
            <a:r>
              <a:rPr lang="en-US" dirty="0" smtClean="0">
                <a:solidFill>
                  <a:srgbClr val="FF0000"/>
                </a:solidFill>
              </a:rPr>
              <a:t> WFS services.</a:t>
            </a:r>
          </a:p>
          <a:p>
            <a:r>
              <a:rPr lang="en-US" dirty="0"/>
              <a:t>	</a:t>
            </a:r>
            <a:r>
              <a:rPr lang="en-US" dirty="0" smtClean="0"/>
              <a:t>This is done via </a:t>
            </a:r>
            <a:r>
              <a:rPr lang="en-US" dirty="0" err="1" smtClean="0">
                <a:solidFill>
                  <a:schemeClr val="accent1"/>
                </a:solidFill>
              </a:rPr>
              <a:t>CSW:GetRecords</a:t>
            </a:r>
            <a:r>
              <a:rPr lang="en-US" dirty="0" smtClean="0">
                <a:solidFill>
                  <a:schemeClr val="accent1"/>
                </a:solidFill>
              </a:rPr>
              <a:t>,</a:t>
            </a:r>
            <a:r>
              <a:rPr lang="en-US" dirty="0" smtClean="0"/>
              <a:t> using a </a:t>
            </a:r>
            <a:r>
              <a:rPr lang="en-US" i="1" dirty="0" smtClean="0"/>
              <a:t>filter</a:t>
            </a:r>
            <a:r>
              <a:rPr lang="en-US" dirty="0" smtClean="0"/>
              <a:t> to </a:t>
            </a:r>
          </a:p>
          <a:p>
            <a:r>
              <a:rPr lang="en-US" dirty="0"/>
              <a:t>	</a:t>
            </a:r>
            <a:r>
              <a:rPr lang="en-US" dirty="0" smtClean="0"/>
              <a:t>find services with the word “</a:t>
            </a:r>
            <a:r>
              <a:rPr lang="en-US" dirty="0" err="1" smtClean="0"/>
              <a:t>DataCart</a:t>
            </a:r>
            <a:r>
              <a:rPr lang="en-US" dirty="0" smtClean="0"/>
              <a:t>” in their Abstract field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599" y="3200400"/>
            <a:ext cx="2637693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200400"/>
            <a:ext cx="2596220" cy="1511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4800600"/>
            <a:ext cx="2133600" cy="12472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457200" y="3048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Simple Example Client using CSW server and </a:t>
            </a:r>
            <a:r>
              <a:rPr lang="en-US" sz="3200" b="1" dirty="0" err="1" smtClean="0"/>
              <a:t>DataCart</a:t>
            </a:r>
            <a:r>
              <a:rPr lang="en-US" sz="3200" b="1" dirty="0" smtClean="0"/>
              <a:t> WFS</a:t>
            </a:r>
            <a:r>
              <a:rPr lang="en-US" sz="3200" b="1" dirty="0"/>
              <a:t> </a:t>
            </a:r>
            <a:r>
              <a:rPr lang="en-US" sz="3200" b="1" dirty="0" smtClean="0"/>
              <a:t>services. 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40916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3716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2) </a:t>
            </a:r>
            <a:r>
              <a:rPr lang="en-US" dirty="0" smtClean="0">
                <a:solidFill>
                  <a:srgbClr val="FF0000"/>
                </a:solidFill>
              </a:rPr>
              <a:t>Query each returned </a:t>
            </a:r>
            <a:r>
              <a:rPr lang="en-US" dirty="0" err="1" smtClean="0">
                <a:solidFill>
                  <a:srgbClr val="FF0000"/>
                </a:solidFill>
              </a:rPr>
              <a:t>DataCart</a:t>
            </a:r>
            <a:r>
              <a:rPr lang="en-US" dirty="0" smtClean="0">
                <a:solidFill>
                  <a:srgbClr val="FF0000"/>
                </a:solidFill>
              </a:rPr>
              <a:t> WFS service</a:t>
            </a:r>
            <a:r>
              <a:rPr lang="en-US" dirty="0" smtClean="0"/>
              <a:t>.</a:t>
            </a:r>
          </a:p>
          <a:p>
            <a:r>
              <a:rPr lang="en-US" dirty="0"/>
              <a:t>	</a:t>
            </a:r>
            <a:r>
              <a:rPr lang="en-US" dirty="0" smtClean="0"/>
              <a:t>This is done via </a:t>
            </a:r>
            <a:r>
              <a:rPr lang="en-US" dirty="0" err="1" smtClean="0">
                <a:solidFill>
                  <a:schemeClr val="accent1"/>
                </a:solidFill>
              </a:rPr>
              <a:t>WFS:GetCapabilities</a:t>
            </a:r>
            <a:r>
              <a:rPr lang="en-US" dirty="0" smtClean="0"/>
              <a:t> to get the service titles and layer 	names (required for </a:t>
            </a:r>
            <a:r>
              <a:rPr lang="en-US" dirty="0" err="1" smtClean="0"/>
              <a:t>GetFeatures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274734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743200" y="3200400"/>
            <a:ext cx="5935663" cy="2162176"/>
            <a:chOff x="1379537" y="1585912"/>
            <a:chExt cx="5935663" cy="2162176"/>
          </a:xfrm>
        </p:grpSpPr>
        <p:sp>
          <p:nvSpPr>
            <p:cNvPr id="10" name="Flowchart: Alternate Process 9"/>
            <p:cNvSpPr/>
            <p:nvPr/>
          </p:nvSpPr>
          <p:spPr>
            <a:xfrm>
              <a:off x="2286000" y="19812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Select Region </a:t>
              </a:r>
              <a:br>
                <a:rPr lang="en-US" sz="1200" dirty="0" smtClean="0">
                  <a:solidFill>
                    <a:schemeClr val="tx1"/>
                  </a:solidFill>
                </a:rPr>
              </a:br>
              <a:r>
                <a:rPr lang="en-US" sz="1200" dirty="0" smtClean="0">
                  <a:solidFill>
                    <a:schemeClr val="tx1"/>
                  </a:solidFill>
                </a:rPr>
                <a:t>(where)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Elbow Connector 10"/>
            <p:cNvCxnSpPr>
              <a:stCxn id="15" idx="6"/>
              <a:endCxn id="10" idx="1"/>
            </p:cNvCxnSpPr>
            <p:nvPr/>
          </p:nvCxnSpPr>
          <p:spPr>
            <a:xfrm>
              <a:off x="2057400" y="2247900"/>
              <a:ext cx="228600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11"/>
            <p:cNvCxnSpPr>
              <a:stCxn id="10" idx="3"/>
              <a:endCxn id="17" idx="1"/>
            </p:cNvCxnSpPr>
            <p:nvPr/>
          </p:nvCxnSpPr>
          <p:spPr>
            <a:xfrm>
              <a:off x="3505200" y="2247900"/>
              <a:ext cx="228600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1379537" y="1585912"/>
              <a:ext cx="1135063" cy="62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13502" tIns="156751" rIns="313502" bIns="156751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Start</a:t>
              </a:r>
            </a:p>
          </p:txBody>
        </p:sp>
        <p:sp>
          <p:nvSpPr>
            <p:cNvPr id="14" name="TextBox 41"/>
            <p:cNvSpPr txBox="1">
              <a:spLocks noChangeArrowheads="1"/>
            </p:cNvSpPr>
            <p:nvPr/>
          </p:nvSpPr>
          <p:spPr bwMode="auto">
            <a:xfrm>
              <a:off x="6288088" y="3124200"/>
              <a:ext cx="1027112" cy="62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13502" tIns="156751" rIns="313502" bIns="156751"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End</a:t>
              </a: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1752600" y="2095500"/>
              <a:ext cx="304800" cy="304800"/>
            </a:xfrm>
            <a:prstGeom prst="flowChartConnector">
              <a:avLst/>
            </a:prstGeom>
            <a:solidFill>
              <a:srgbClr val="C2F86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13502" tIns="156751" rIns="313502" bIns="156751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6669088" y="2933700"/>
              <a:ext cx="304800" cy="304800"/>
            </a:xfrm>
            <a:prstGeom prst="flowChartConnector">
              <a:avLst/>
            </a:prstGeom>
            <a:solidFill>
              <a:srgbClr val="FF7B7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13502" tIns="156751" rIns="313502" bIns="156751" anchor="ctr"/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17" name="Flowchart: Alternate Process 16"/>
            <p:cNvSpPr/>
            <p:nvPr/>
          </p:nvSpPr>
          <p:spPr>
            <a:xfrm>
              <a:off x="3733800" y="19812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Select Time Period</a:t>
              </a:r>
            </a:p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(when)</a:t>
              </a:r>
            </a:p>
          </p:txBody>
        </p:sp>
        <p:cxnSp>
          <p:nvCxnSpPr>
            <p:cNvPr id="18" name="Elbow Connector 17"/>
            <p:cNvCxnSpPr>
              <a:stCxn id="17" idx="3"/>
              <a:endCxn id="19" idx="1"/>
            </p:cNvCxnSpPr>
            <p:nvPr/>
          </p:nvCxnSpPr>
          <p:spPr>
            <a:xfrm>
              <a:off x="4953000" y="2247900"/>
              <a:ext cx="228600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lowchart: Alternate Process 18"/>
            <p:cNvSpPr/>
            <p:nvPr/>
          </p:nvSpPr>
          <p:spPr>
            <a:xfrm>
              <a:off x="5181600" y="19812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Select Service(s)</a:t>
              </a:r>
            </a:p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(who)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Elbow Connector 19"/>
            <p:cNvCxnSpPr>
              <a:stCxn id="19" idx="2"/>
              <a:endCxn id="25" idx="0"/>
            </p:cNvCxnSpPr>
            <p:nvPr/>
          </p:nvCxnSpPr>
          <p:spPr>
            <a:xfrm rot="5400000">
              <a:off x="4191000" y="1219200"/>
              <a:ext cx="304800" cy="289560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lowchart: Alternate Process 20"/>
            <p:cNvSpPr/>
            <p:nvPr/>
          </p:nvSpPr>
          <p:spPr>
            <a:xfrm>
              <a:off x="3733800" y="28194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Filter Results</a:t>
              </a:r>
            </a:p>
          </p:txBody>
        </p:sp>
        <p:cxnSp>
          <p:nvCxnSpPr>
            <p:cNvPr id="22" name="Elbow Connector 21"/>
            <p:cNvCxnSpPr>
              <a:stCxn id="21" idx="3"/>
              <a:endCxn id="23" idx="1"/>
            </p:cNvCxnSpPr>
            <p:nvPr/>
          </p:nvCxnSpPr>
          <p:spPr>
            <a:xfrm>
              <a:off x="4953000" y="3086100"/>
              <a:ext cx="228600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lowchart: Alternate Process 22"/>
            <p:cNvSpPr/>
            <p:nvPr/>
          </p:nvSpPr>
          <p:spPr>
            <a:xfrm>
              <a:off x="5181600" y="28194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Save Theme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Elbow Connector 23"/>
            <p:cNvCxnSpPr>
              <a:stCxn id="23" idx="3"/>
              <a:endCxn id="16" idx="2"/>
            </p:cNvCxnSpPr>
            <p:nvPr/>
          </p:nvCxnSpPr>
          <p:spPr>
            <a:xfrm>
              <a:off x="6400800" y="3086100"/>
              <a:ext cx="268288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lowchart: Alternate Process 24"/>
            <p:cNvSpPr/>
            <p:nvPr/>
          </p:nvSpPr>
          <p:spPr>
            <a:xfrm>
              <a:off x="2286000" y="2819400"/>
              <a:ext cx="1219200" cy="533400"/>
            </a:xfrm>
            <a:prstGeom prst="flowChartAlternateProcess">
              <a:avLst/>
            </a:prstGeom>
            <a:solidFill>
              <a:srgbClr val="ECF47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13502" tIns="156751" rIns="313502" bIns="156751" anchor="ctr"/>
            <a:lstStyle/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Select Keyword(s)</a:t>
              </a:r>
            </a:p>
            <a:p>
              <a:pPr algn="ctr" defTabSz="313345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chemeClr val="tx1"/>
                  </a:solidFill>
                </a:rPr>
                <a:t>(what)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Elbow Connector 25"/>
            <p:cNvCxnSpPr>
              <a:stCxn id="25" idx="3"/>
              <a:endCxn id="21" idx="1"/>
            </p:cNvCxnSpPr>
            <p:nvPr/>
          </p:nvCxnSpPr>
          <p:spPr>
            <a:xfrm>
              <a:off x="3505200" y="3086100"/>
              <a:ext cx="228600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457200" y="3048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Make a Query: “Who, What, When, Where”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40916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8229600" cy="378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62400"/>
            <a:ext cx="23241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9906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3) </a:t>
            </a:r>
            <a:r>
              <a:rPr lang="en-US" dirty="0" smtClean="0">
                <a:solidFill>
                  <a:srgbClr val="FF0000"/>
                </a:solidFill>
              </a:rPr>
              <a:t>Call </a:t>
            </a:r>
            <a:r>
              <a:rPr lang="en-US" dirty="0" err="1" smtClean="0">
                <a:solidFill>
                  <a:schemeClr val="accent1"/>
                </a:solidFill>
              </a:rPr>
              <a:t>WFS:GetFeature</a:t>
            </a:r>
            <a:r>
              <a:rPr lang="en-US" dirty="0" smtClean="0">
                <a:solidFill>
                  <a:srgbClr val="FF0000"/>
                </a:solidFill>
              </a:rPr>
              <a:t> on each </a:t>
            </a:r>
            <a:r>
              <a:rPr lang="en-US" dirty="0" err="1" smtClean="0">
                <a:solidFill>
                  <a:srgbClr val="FF0000"/>
                </a:solidFill>
              </a:rPr>
              <a:t>DataCart</a:t>
            </a:r>
            <a:r>
              <a:rPr lang="en-US" dirty="0" smtClean="0">
                <a:solidFill>
                  <a:srgbClr val="FF0000"/>
                </a:solidFill>
              </a:rPr>
              <a:t> WFS service</a:t>
            </a:r>
            <a:r>
              <a:rPr lang="en-US" dirty="0" smtClean="0"/>
              <a:t>.</a:t>
            </a:r>
          </a:p>
          <a:p>
            <a:r>
              <a:rPr lang="en-US" dirty="0"/>
              <a:t>	</a:t>
            </a:r>
            <a:r>
              <a:rPr lang="en-US" dirty="0" smtClean="0"/>
              <a:t>Can specify the result type as “hits” to just get the number of features</a:t>
            </a:r>
            <a:br>
              <a:rPr lang="en-US" dirty="0" smtClean="0"/>
            </a:br>
            <a:r>
              <a:rPr lang="en-US" dirty="0" smtClean="0"/>
              <a:t>	that will be returned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048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Find Number of Series that Satisfy the Query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6096000"/>
            <a:ext cx="685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Modify the query if necessary to get a manageable number of series …..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916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8305800" cy="382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0668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Call </a:t>
            </a:r>
            <a:r>
              <a:rPr lang="en-US" dirty="0" err="1" smtClean="0">
                <a:solidFill>
                  <a:schemeClr val="accent1"/>
                </a:solidFill>
              </a:rPr>
              <a:t>WFS:GetFeature</a:t>
            </a:r>
            <a:r>
              <a:rPr lang="en-US" dirty="0" smtClean="0">
                <a:solidFill>
                  <a:srgbClr val="FF0000"/>
                </a:solidFill>
              </a:rPr>
              <a:t> on each </a:t>
            </a:r>
            <a:r>
              <a:rPr lang="en-US" dirty="0" err="1" smtClean="0">
                <a:solidFill>
                  <a:srgbClr val="FF0000"/>
                </a:solidFill>
              </a:rPr>
              <a:t>DataCart</a:t>
            </a:r>
            <a:r>
              <a:rPr lang="en-US" dirty="0" smtClean="0">
                <a:solidFill>
                  <a:srgbClr val="FF0000"/>
                </a:solidFill>
              </a:rPr>
              <a:t> WFS service</a:t>
            </a:r>
            <a:r>
              <a:rPr lang="en-US" dirty="0" smtClean="0"/>
              <a:t>.</a:t>
            </a:r>
          </a:p>
          <a:p>
            <a:r>
              <a:rPr lang="en-US" dirty="0"/>
              <a:t>	</a:t>
            </a:r>
            <a:r>
              <a:rPr lang="en-US" dirty="0" smtClean="0"/>
              <a:t>Can specify </a:t>
            </a:r>
            <a:r>
              <a:rPr lang="en-US" i="1" dirty="0" smtClean="0"/>
              <a:t>filters </a:t>
            </a:r>
            <a:r>
              <a:rPr lang="en-US" dirty="0" smtClean="0"/>
              <a:t>to limit the returned features to a given spatial extent</a:t>
            </a:r>
            <a:br>
              <a:rPr lang="en-US" dirty="0" smtClean="0"/>
            </a:br>
            <a:r>
              <a:rPr lang="en-US" dirty="0" smtClean="0"/>
              <a:t>	or to those that match a certain attribute (such as number of values).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048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Get Metadata for Each Time Series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40916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6477000" cy="298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8382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5) Export the Data Cart to a 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r>
              <a:rPr lang="en-US" dirty="0" err="1" smtClean="0">
                <a:solidFill>
                  <a:srgbClr val="FF0000"/>
                </a:solidFill>
              </a:rPr>
              <a:t>csv</a:t>
            </a:r>
            <a:r>
              <a:rPr lang="en-US" dirty="0" smtClean="0">
                <a:solidFill>
                  <a:srgbClr val="FF0000"/>
                </a:solidFill>
              </a:rPr>
              <a:t> file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Can specify </a:t>
            </a:r>
            <a:r>
              <a:rPr lang="en-US" i="1" dirty="0" smtClean="0"/>
              <a:t>filters </a:t>
            </a:r>
            <a:r>
              <a:rPr lang="en-US" dirty="0" smtClean="0"/>
              <a:t>to limit the returned features to a given spatial extent</a:t>
            </a:r>
            <a:br>
              <a:rPr lang="en-US" dirty="0" smtClean="0"/>
            </a:br>
            <a:r>
              <a:rPr lang="en-US" dirty="0" smtClean="0"/>
              <a:t>	or to those that match a certain attribute (such as number of values).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953000"/>
            <a:ext cx="6953250" cy="16811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Bent Arrow 4"/>
          <p:cNvSpPr/>
          <p:nvPr/>
        </p:nvSpPr>
        <p:spPr>
          <a:xfrm>
            <a:off x="838200" y="5181600"/>
            <a:ext cx="762000" cy="838200"/>
          </a:xfrm>
          <a:prstGeom prst="bentArrow">
            <a:avLst/>
          </a:prstGeom>
          <a:scene3d>
            <a:camera prst="orthographicFront">
              <a:rot lat="27962" lon="9306045" rev="1092666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048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Store the Metadata and Use it to Access Data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40916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Access Workflow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81200" y="1447800"/>
            <a:ext cx="5181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for matching </a:t>
            </a:r>
            <a:r>
              <a:rPr lang="en-US" b="1" dirty="0" smtClean="0"/>
              <a:t>Services</a:t>
            </a:r>
            <a:r>
              <a:rPr lang="en-US" dirty="0" smtClean="0"/>
              <a:t> from </a:t>
            </a:r>
            <a:r>
              <a:rPr lang="en-US" dirty="0" err="1" smtClean="0"/>
              <a:t>HydroCatalog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38400" y="2895600"/>
            <a:ext cx="4267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Query for matching </a:t>
            </a:r>
            <a:r>
              <a:rPr lang="en-US" b="1" dirty="0" smtClean="0"/>
              <a:t>Series</a:t>
            </a:r>
            <a:r>
              <a:rPr lang="en-US" dirty="0" smtClean="0"/>
              <a:t> from each </a:t>
            </a:r>
            <a:r>
              <a:rPr lang="en-US" dirty="0" err="1" smtClean="0"/>
              <a:t>HydroServer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00400" y="4343400"/>
            <a:ext cx="2743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Get </a:t>
            </a:r>
            <a:r>
              <a:rPr lang="en-US" b="1" dirty="0" smtClean="0"/>
              <a:t>Values</a:t>
            </a:r>
            <a:r>
              <a:rPr lang="en-US" dirty="0" smtClean="0"/>
              <a:t> from each </a:t>
            </a:r>
            <a:r>
              <a:rPr lang="en-US" dirty="0" err="1" smtClean="0"/>
              <a:t>HydroServer</a:t>
            </a:r>
            <a:endParaRPr lang="en-US" dirty="0"/>
          </a:p>
        </p:txBody>
      </p:sp>
      <p:cxnSp>
        <p:nvCxnSpPr>
          <p:cNvPr id="7" name="Straight Arrow Connector 6"/>
          <p:cNvCxnSpPr>
            <a:stCxn id="4" idx="2"/>
            <a:endCxn id="5" idx="0"/>
          </p:cNvCxnSpPr>
          <p:nvPr/>
        </p:nvCxnSpPr>
        <p:spPr>
          <a:xfrm rot="5400000">
            <a:off x="4191000" y="25146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2"/>
            <a:endCxn id="6" idx="0"/>
          </p:cNvCxnSpPr>
          <p:nvPr/>
        </p:nvCxnSpPr>
        <p:spPr>
          <a:xfrm>
            <a:off x="4572000" y="35814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28512" y="2362200"/>
            <a:ext cx="88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Narrow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28512" y="3886200"/>
            <a:ext cx="88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Narrow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81399" y="5638800"/>
            <a:ext cx="1981201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Produce the final </a:t>
            </a:r>
            <a:r>
              <a:rPr lang="en-US" b="1" dirty="0" smtClean="0"/>
              <a:t>Theme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6" idx="2"/>
            <a:endCxn id="14" idx="0"/>
          </p:cNvCxnSpPr>
          <p:nvPr/>
        </p:nvCxnSpPr>
        <p:spPr>
          <a:xfrm>
            <a:off x="4572000" y="50292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28512" y="5181600"/>
            <a:ext cx="88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Narrow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1676400"/>
            <a:ext cx="133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 Services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14400" y="3048000"/>
            <a:ext cx="113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 Series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447800" y="4495800"/>
            <a:ext cx="118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 Values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48400" y="4419600"/>
            <a:ext cx="252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WaterML</a:t>
            </a:r>
            <a:r>
              <a:rPr lang="en-US" dirty="0" smtClean="0"/>
              <a:t> and future </a:t>
            </a:r>
          </a:p>
          <a:p>
            <a:pPr algn="ctr"/>
            <a:r>
              <a:rPr lang="en-US" dirty="0" smtClean="0"/>
              <a:t>OGC WaterML2 standard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81800" y="2971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OGC Web Feature Service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86600" y="13716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OGC Catalog Services for the Web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57200" y="3429000"/>
            <a:ext cx="1911742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Metadata in space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90600" y="4876800"/>
            <a:ext cx="2127762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Observations in time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219200" y="6172200"/>
            <a:ext cx="2256002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Better water science!!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2057400"/>
            <a:ext cx="2453620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 national water portal?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29" y="304800"/>
            <a:ext cx="910497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5791200"/>
            <a:ext cx="775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Organizations</a:t>
            </a:r>
            <a:r>
              <a:rPr lang="en-US" dirty="0" smtClean="0"/>
              <a:t> have </a:t>
            </a:r>
            <a:r>
              <a:rPr lang="en-US" dirty="0" smtClean="0">
                <a:solidFill>
                  <a:srgbClr val="FF0000"/>
                </a:solidFill>
              </a:rPr>
              <a:t>Activities</a:t>
            </a:r>
            <a:r>
              <a:rPr lang="en-US" dirty="0" smtClean="0"/>
              <a:t> that collect </a:t>
            </a:r>
            <a:r>
              <a:rPr lang="en-US" dirty="0" smtClean="0">
                <a:solidFill>
                  <a:srgbClr val="FF0000"/>
                </a:solidFill>
              </a:rPr>
              <a:t>Monitoring</a:t>
            </a:r>
            <a:r>
              <a:rPr lang="en-US" dirty="0" smtClean="0"/>
              <a:t> data which produce </a:t>
            </a:r>
            <a:r>
              <a:rPr lang="en-US" dirty="0" smtClean="0">
                <a:solidFill>
                  <a:srgbClr val="FF0000"/>
                </a:solidFill>
              </a:rPr>
              <a:t>Results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Nexrad</a:t>
            </a:r>
            <a:r>
              <a:rPr lang="en-US" sz="2800" dirty="0" smtClean="0"/>
              <a:t> Rainfall and USGS gages in the CAPCOG region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253288" cy="52042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76200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hlinkClick r:id="rId3"/>
              </a:rPr>
              <a:t>http://129.116.104.176/ArcGIS/rest/services/capcogaustin/capcog/MapServer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1371600"/>
            <a:ext cx="408740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Web Feature Service in space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5867400"/>
            <a:ext cx="372300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USGS and NWS data both in </a:t>
            </a:r>
            <a:r>
              <a:rPr lang="en-US" dirty="0" err="1" smtClean="0"/>
              <a:t>WaterML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194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USGS REST service</a:t>
            </a:r>
            <a:endParaRPr lang="en-US" sz="3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6943726" cy="5263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4825" y="3581400"/>
            <a:ext cx="4829175" cy="29616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52400"/>
            <a:ext cx="4576763" cy="33091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228600"/>
            <a:ext cx="8763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http://waterservices.usgs.gov/nwis/iv?sites=08158000&amp;period=P7D&amp;parameterCd=00060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524000"/>
            <a:ext cx="3482492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</a:t>
            </a:r>
            <a:r>
              <a:rPr lang="en-US" sz="2400" dirty="0" err="1" smtClean="0"/>
              <a:t>WaterML</a:t>
            </a:r>
            <a:r>
              <a:rPr lang="en-US" sz="2400" dirty="0" smtClean="0"/>
              <a:t> service in time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724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USGS, EPA and other water agencies are investing in </a:t>
            </a:r>
            <a:r>
              <a:rPr lang="en-US" dirty="0" smtClean="0">
                <a:solidFill>
                  <a:srgbClr val="FF0000"/>
                </a:solidFill>
              </a:rPr>
              <a:t>water web services</a:t>
            </a:r>
          </a:p>
          <a:p>
            <a:r>
              <a:rPr lang="en-US" dirty="0" smtClean="0"/>
              <a:t>CUAHSI research has produced a framework that supports </a:t>
            </a:r>
            <a:r>
              <a:rPr lang="en-US" dirty="0" smtClean="0">
                <a:solidFill>
                  <a:srgbClr val="FF0000"/>
                </a:solidFill>
              </a:rPr>
              <a:t>national water observations data synthesis</a:t>
            </a:r>
          </a:p>
          <a:p>
            <a:r>
              <a:rPr lang="en-US" dirty="0" smtClean="0"/>
              <a:t>Each data source needs to host its </a:t>
            </a:r>
            <a:r>
              <a:rPr lang="en-US" dirty="0" smtClean="0">
                <a:solidFill>
                  <a:srgbClr val="FF0000"/>
                </a:solidFill>
              </a:rPr>
              <a:t>own water data and </a:t>
            </a:r>
            <a:r>
              <a:rPr lang="en-US" dirty="0" smtClean="0">
                <a:solidFill>
                  <a:srgbClr val="FF0000"/>
                </a:solidFill>
              </a:rPr>
              <a:t>metadata</a:t>
            </a:r>
          </a:p>
          <a:p>
            <a:r>
              <a:rPr lang="en-US" dirty="0" smtClean="0"/>
              <a:t>Integration </a:t>
            </a:r>
            <a:r>
              <a:rPr lang="en-US" dirty="0" smtClean="0"/>
              <a:t>is through </a:t>
            </a:r>
            <a:r>
              <a:rPr lang="en-US" dirty="0" smtClean="0">
                <a:solidFill>
                  <a:srgbClr val="FF0000"/>
                </a:solidFill>
              </a:rPr>
              <a:t>map metadata and time series data</a:t>
            </a:r>
            <a:r>
              <a:rPr lang="en-US" dirty="0" smtClean="0"/>
              <a:t> services</a:t>
            </a:r>
          </a:p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national water ontology </a:t>
            </a:r>
            <a:r>
              <a:rPr lang="en-US" dirty="0" smtClean="0"/>
              <a:t>is needed to make this work – NSF has just funded a new 3-year study for this led by Rick Hooper, President of CUAHSI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Agreement about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web services structure </a:t>
            </a:r>
            <a:r>
              <a:rPr lang="en-US" dirty="0" smtClean="0"/>
              <a:t>presented</a:t>
            </a:r>
          </a:p>
          <a:p>
            <a:pPr lvl="1"/>
            <a:r>
              <a:rPr lang="en-US" dirty="0" smtClean="0"/>
              <a:t>A place for the </a:t>
            </a:r>
            <a:r>
              <a:rPr lang="en-US" dirty="0" smtClean="0">
                <a:solidFill>
                  <a:srgbClr val="FF0000"/>
                </a:solidFill>
              </a:rPr>
              <a:t>national portal </a:t>
            </a:r>
            <a:r>
              <a:rPr lang="en-US" dirty="0" smtClean="0"/>
              <a:t>to register the water web services catalogs (CS/W addresses)</a:t>
            </a:r>
          </a:p>
          <a:p>
            <a:pPr lvl="1"/>
            <a:r>
              <a:rPr lang="en-US" dirty="0" smtClean="0"/>
              <a:t>The specification of the </a:t>
            </a:r>
            <a:r>
              <a:rPr lang="en-US" dirty="0" smtClean="0">
                <a:solidFill>
                  <a:srgbClr val="FF0000"/>
                </a:solidFill>
              </a:rPr>
              <a:t>data cart</a:t>
            </a:r>
          </a:p>
          <a:p>
            <a:pPr lvl="2"/>
            <a:r>
              <a:rPr lang="en-US" dirty="0" smtClean="0">
                <a:hlinkClick r:id="rId2"/>
              </a:rPr>
              <a:t>http://www.caee.utexas.edu/prof/maidment/CUAHSI/DataCart/Spec_2010-06-07.docx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The current </a:t>
            </a:r>
            <a:r>
              <a:rPr lang="en-US" dirty="0" smtClean="0">
                <a:solidFill>
                  <a:srgbClr val="FF0000"/>
                </a:solidFill>
              </a:rPr>
              <a:t>hydrologic ontology</a:t>
            </a:r>
          </a:p>
          <a:p>
            <a:pPr lvl="2"/>
            <a:r>
              <a:rPr lang="en-US" dirty="0" smtClean="0">
                <a:hlinkClick r:id="rId3"/>
              </a:rPr>
              <a:t>http://his.cuahsi.org/ontologyfiles.html</a:t>
            </a:r>
            <a:r>
              <a:rPr lang="en-US" dirty="0" smtClean="0"/>
              <a:t> </a:t>
            </a:r>
            <a:endParaRPr lang="en-US" dirty="0" smtClean="0"/>
          </a:p>
          <a:p>
            <a:pPr lvl="2"/>
            <a:r>
              <a:rPr lang="en-US" dirty="0" smtClean="0">
                <a:hlinkClick r:id="rId4"/>
              </a:rPr>
              <a:t>http://water.sdsc.edu/hiscentral/startree.aspx</a:t>
            </a:r>
            <a:r>
              <a:rPr lang="en-US" dirty="0" smtClean="0"/>
              <a:t> 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EPA Water Quality Web Services Portal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57400" y="63246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http://storetnwis.epa.gov/storetqw/portal.html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022777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66800" y="5029200"/>
            <a:ext cx="2362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86200" y="5638800"/>
            <a:ext cx="435196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There is no “Download Series” function here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USGS Water Quality Web Services Portal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66775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0" y="6324600"/>
            <a:ext cx="4309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http://qwwebservices.usgs.gov/portal.html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5791200"/>
            <a:ext cx="26670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6229350" cy="4114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180994"/>
            <a:ext cx="6163340" cy="26770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Bent Arrow 5"/>
          <p:cNvSpPr/>
          <p:nvPr/>
        </p:nvSpPr>
        <p:spPr>
          <a:xfrm>
            <a:off x="6629400" y="2590800"/>
            <a:ext cx="1143000" cy="1295400"/>
          </a:xfrm>
          <a:prstGeom prst="bent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1295400" y="4343400"/>
            <a:ext cx="1143000" cy="1295400"/>
          </a:xfrm>
          <a:prstGeom prst="bentArrow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752600"/>
            <a:ext cx="462633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Semantic Mediation between two data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2370</Words>
  <Application>Microsoft Office PowerPoint</Application>
  <PresentationFormat>On-screen Show (4:3)</PresentationFormat>
  <Paragraphs>421</Paragraphs>
  <Slides>63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A Services-Oriented Architecture for Water Data in the United States</vt:lpstr>
      <vt:lpstr>A Services-Oriented Architecture for Water Data in the United States</vt:lpstr>
      <vt:lpstr>A Services-Oriented Architecture for Water Data in the United States</vt:lpstr>
      <vt:lpstr>Slide 4</vt:lpstr>
      <vt:lpstr>WQX and STORET</vt:lpstr>
      <vt:lpstr>Slide 6</vt:lpstr>
      <vt:lpstr>EPA Water Quality Web Services Portal</vt:lpstr>
      <vt:lpstr>USGS Water Quality Web Services Portal</vt:lpstr>
      <vt:lpstr>Slide 9</vt:lpstr>
      <vt:lpstr>USGS Water Databases</vt:lpstr>
      <vt:lpstr>USGS WaterML Time Series Web Services</vt:lpstr>
      <vt:lpstr>CUAHSI Network-Observations Model</vt:lpstr>
      <vt:lpstr>WaterML as a Web Language</vt:lpstr>
      <vt:lpstr>Slide 14</vt:lpstr>
      <vt:lpstr>Summary of USGS-EPA Activities</vt:lpstr>
      <vt:lpstr>TMDL analysis of Buffalo Bayou</vt:lpstr>
      <vt:lpstr>Acknowledgement</vt:lpstr>
      <vt:lpstr>Load Duration Curve Spreadsheet</vt:lpstr>
      <vt:lpstr>Slide 19</vt:lpstr>
      <vt:lpstr>Slide 20</vt:lpstr>
      <vt:lpstr>Bacterical TMDL Summary</vt:lpstr>
      <vt:lpstr>A Services-Oriented Architecture for Water Data in the United States</vt:lpstr>
      <vt:lpstr>CUAHSI Has been Working on All These Challenges</vt:lpstr>
      <vt:lpstr>CUAHSI HIS Team and Collaborators</vt:lpstr>
      <vt:lpstr>What is a “services-oriented architecture”? Networks of computers connected through the web ……. </vt:lpstr>
      <vt:lpstr>How does the internet work?</vt:lpstr>
      <vt:lpstr>What has CUAHSI Done?</vt:lpstr>
      <vt:lpstr>WaterML and WQX</vt:lpstr>
      <vt:lpstr>Slide 29</vt:lpstr>
      <vt:lpstr>CUAHSI Water Data Services</vt:lpstr>
      <vt:lpstr>WaterML Services at HIS Central </vt:lpstr>
      <vt:lpstr>Multisensor Precipitation Estimate (MPE) West Gulf River Forecast Center </vt:lpstr>
      <vt:lpstr>MPE Rainfall Time Series in WaterML</vt:lpstr>
      <vt:lpstr>Semantic Integration using an Ontology of Concepts</vt:lpstr>
      <vt:lpstr>HydroTagger</vt:lpstr>
      <vt:lpstr>CUAHSI HydroDesktop http://www.hydrodesktop.org</vt:lpstr>
      <vt:lpstr>Slide 37</vt:lpstr>
      <vt:lpstr>A Hydrologic Information System Searching and Graphing Time Series</vt:lpstr>
      <vt:lpstr>What has CUAHSI Learned?</vt:lpstr>
      <vt:lpstr>A Services-Oriented Architecture for Water Data in the United States</vt:lpstr>
      <vt:lpstr>A Key Challenge</vt:lpstr>
      <vt:lpstr>Web Services are Interesting . . . </vt:lpstr>
      <vt:lpstr>Organize Water Data Into “Themes”  </vt:lpstr>
      <vt:lpstr>Bringing Water Into GIS Thematic Maps of Water Observations as GIS Layers</vt:lpstr>
      <vt:lpstr>Time Series as Themes</vt:lpstr>
      <vt:lpstr>Plotting Data on Cached Base Maps</vt:lpstr>
      <vt:lpstr>Each Observations Map has a Data Cart An attribute table for time series metadata</vt:lpstr>
      <vt:lpstr>Data Cart: A Record for Each Time Series One variable measured by one organization at one location over a period of time</vt:lpstr>
      <vt:lpstr>WaterML Web Service Delivers Data</vt:lpstr>
      <vt:lpstr>Data Carts are Published &amp; Easily Discovered</vt:lpstr>
      <vt:lpstr>Data Carts as Web Feature Services</vt:lpstr>
      <vt:lpstr>Catalog Services for the Web (CS/W)</vt:lpstr>
      <vt:lpstr>A possible theme-series model</vt:lpstr>
      <vt:lpstr>Slide 54</vt:lpstr>
      <vt:lpstr>Slide 55</vt:lpstr>
      <vt:lpstr>Slide 56</vt:lpstr>
      <vt:lpstr>Slide 57</vt:lpstr>
      <vt:lpstr>Slide 58</vt:lpstr>
      <vt:lpstr>Data Access Workflow</vt:lpstr>
      <vt:lpstr>Nexrad Rainfall and USGS gages in the CAPCOG region</vt:lpstr>
      <vt:lpstr>USGS REST service</vt:lpstr>
      <vt:lpstr>Conclusions</vt:lpstr>
      <vt:lpstr>Next Steps</vt:lpstr>
    </vt:vector>
  </TitlesOfParts>
  <Company>University of Texas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 28 - Dr. David R. Maidment, Center for Research in Water Resources, University of Texas at Austin, TX. Sharing water resources data using GIS and the Web to estimate Total Maximum Daily Load.  </dc:title>
  <dc:creator>David Maidment</dc:creator>
  <cp:lastModifiedBy>David Maidment</cp:lastModifiedBy>
  <cp:revision>76</cp:revision>
  <dcterms:created xsi:type="dcterms:W3CDTF">2010-09-24T17:49:31Z</dcterms:created>
  <dcterms:modified xsi:type="dcterms:W3CDTF">2010-10-27T12:26:03Z</dcterms:modified>
</cp:coreProperties>
</file>