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256" r:id="rId2"/>
    <p:sldId id="333" r:id="rId3"/>
    <p:sldId id="334" r:id="rId4"/>
    <p:sldId id="258" r:id="rId5"/>
    <p:sldId id="257" r:id="rId6"/>
    <p:sldId id="303" r:id="rId7"/>
    <p:sldId id="260" r:id="rId8"/>
    <p:sldId id="282" r:id="rId9"/>
    <p:sldId id="263" r:id="rId10"/>
    <p:sldId id="287" r:id="rId11"/>
    <p:sldId id="311" r:id="rId12"/>
    <p:sldId id="312" r:id="rId13"/>
    <p:sldId id="314" r:id="rId14"/>
    <p:sldId id="313" r:id="rId15"/>
    <p:sldId id="283" r:id="rId16"/>
    <p:sldId id="284" r:id="rId17"/>
    <p:sldId id="285" r:id="rId18"/>
    <p:sldId id="318" r:id="rId19"/>
    <p:sldId id="317" r:id="rId20"/>
    <p:sldId id="319" r:id="rId21"/>
    <p:sldId id="320" r:id="rId22"/>
    <p:sldId id="321" r:id="rId23"/>
    <p:sldId id="288" r:id="rId24"/>
    <p:sldId id="289" r:id="rId25"/>
    <p:sldId id="266" r:id="rId26"/>
    <p:sldId id="265" r:id="rId27"/>
    <p:sldId id="335" r:id="rId28"/>
    <p:sldId id="316" r:id="rId29"/>
    <p:sldId id="270" r:id="rId30"/>
    <p:sldId id="337" r:id="rId31"/>
    <p:sldId id="269" r:id="rId32"/>
    <p:sldId id="275" r:id="rId33"/>
    <p:sldId id="276" r:id="rId34"/>
    <p:sldId id="344" r:id="rId35"/>
    <p:sldId id="339" r:id="rId36"/>
    <p:sldId id="342" r:id="rId37"/>
    <p:sldId id="341" r:id="rId38"/>
    <p:sldId id="277" r:id="rId39"/>
    <p:sldId id="336" r:id="rId40"/>
    <p:sldId id="307" r:id="rId41"/>
    <p:sldId id="308" r:id="rId42"/>
    <p:sldId id="326" r:id="rId43"/>
    <p:sldId id="327" r:id="rId44"/>
    <p:sldId id="325" r:id="rId45"/>
    <p:sldId id="280" r:id="rId46"/>
    <p:sldId id="324" r:id="rId47"/>
    <p:sldId id="343" r:id="rId48"/>
    <p:sldId id="322" r:id="rId49"/>
    <p:sldId id="281" r:id="rId50"/>
    <p:sldId id="332" r:id="rId51"/>
    <p:sldId id="331" r:id="rId52"/>
    <p:sldId id="328" r:id="rId53"/>
    <p:sldId id="329" r:id="rId54"/>
    <p:sldId id="345" r:id="rId55"/>
    <p:sldId id="302"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2" d="100"/>
          <a:sy n="102" d="100"/>
        </p:scale>
        <p:origin x="-150"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A863F8F-646F-4A8F-B801-153BDE051BFA}" type="datetimeFigureOut">
              <a:rPr lang="en-US" smtClean="0"/>
              <a:pPr/>
              <a:t>1/18/2011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501C43A-FF4B-4FC2-9A57-D24BAF03706C}" type="slidenum">
              <a:rPr lang="en-US" smtClean="0"/>
              <a:pPr/>
              <a:t>‹#›</a:t>
            </a:fld>
            <a:endParaRPr lang="en-US"/>
          </a:p>
        </p:txBody>
      </p:sp>
    </p:spTree>
    <p:extLst>
      <p:ext uri="{BB962C8B-B14F-4D97-AF65-F5344CB8AC3E}">
        <p14:creationId xmlns:p14="http://schemas.microsoft.com/office/powerpoint/2010/main" val="2845297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01C43A-FF4B-4FC2-9A57-D24BAF03706C}" type="slidenum">
              <a:rPr lang="en-US" smtClean="0"/>
              <a:pPr/>
              <a:t>4</a:t>
            </a:fld>
            <a:endParaRPr lang="en-US"/>
          </a:p>
        </p:txBody>
      </p:sp>
    </p:spTree>
    <p:extLst>
      <p:ext uri="{BB962C8B-B14F-4D97-AF65-F5344CB8AC3E}">
        <p14:creationId xmlns:p14="http://schemas.microsoft.com/office/powerpoint/2010/main" val="23046804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CUAHSI</a:t>
            </a:r>
            <a:r>
              <a:rPr lang="en-US" baseline="0" dirty="0" smtClean="0"/>
              <a:t> </a:t>
            </a:r>
            <a:r>
              <a:rPr lang="en-US" baseline="0" dirty="0" err="1" smtClean="0"/>
              <a:t>HydroServer</a:t>
            </a:r>
            <a:r>
              <a:rPr lang="en-US" baseline="0" dirty="0" smtClean="0"/>
              <a:t> publishes GIS and time series data, all of which can be accessed through a Catalog Services for the Web as OGC web services.   </a:t>
            </a:r>
            <a:r>
              <a:rPr lang="en-US" baseline="0" dirty="0" err="1" smtClean="0"/>
              <a:t>Unidata</a:t>
            </a:r>
            <a:r>
              <a:rPr lang="en-US" baseline="0" dirty="0" smtClean="0"/>
              <a:t> THREDDS server performs a similar function for continuous space-time arrays.  Over the past several months, an experiment between CUAHSI and </a:t>
            </a:r>
            <a:r>
              <a:rPr lang="en-US" baseline="0" dirty="0" err="1" smtClean="0"/>
              <a:t>Unidata</a:t>
            </a:r>
            <a:r>
              <a:rPr lang="en-US" baseline="0" dirty="0" smtClean="0"/>
              <a:t> has shown that these service stacks can be made interoperable (paper on this at AGU by Maidment et al).  This means that in </a:t>
            </a:r>
            <a:r>
              <a:rPr lang="en-US" baseline="0" dirty="0" err="1" smtClean="0"/>
              <a:t>HydroDesktop</a:t>
            </a:r>
            <a:r>
              <a:rPr lang="en-US" baseline="0" dirty="0" smtClean="0"/>
              <a:t> of the future, a user will be able to search for all kinds of data and download them.  This requires a common ontology so that the search is meaningful over multiple subject domains. NSF has recently funded a project to Hooper, Zaslavsky and Piasecki to build a stronger ontology for this purpose.</a:t>
            </a:r>
            <a:endParaRPr lang="en-US" dirty="0"/>
          </a:p>
        </p:txBody>
      </p:sp>
      <p:sp>
        <p:nvSpPr>
          <p:cNvPr id="4" name="Slide Number Placeholder 3"/>
          <p:cNvSpPr>
            <a:spLocks noGrp="1"/>
          </p:cNvSpPr>
          <p:nvPr>
            <p:ph type="sldNum" sz="quarter" idx="10"/>
          </p:nvPr>
        </p:nvSpPr>
        <p:spPr/>
        <p:txBody>
          <a:bodyPr/>
          <a:lstStyle/>
          <a:p>
            <a:fld id="{9D9B530E-CA5D-4B9B-9F83-525152339DCC}" type="slidenum">
              <a:rPr lang="en-US" smtClean="0">
                <a:solidFill>
                  <a:prstClr val="black"/>
                </a:solidFill>
              </a:rPr>
              <a:pPr/>
              <a:t>49</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01C43A-FF4B-4FC2-9A57-D24BAF03706C}" type="slidenum">
              <a:rPr lang="en-US" smtClean="0"/>
              <a:pPr/>
              <a:t>50</a:t>
            </a:fld>
            <a:endParaRPr lang="en-US"/>
          </a:p>
        </p:txBody>
      </p:sp>
    </p:spTree>
    <p:extLst>
      <p:ext uri="{BB962C8B-B14F-4D97-AF65-F5344CB8AC3E}">
        <p14:creationId xmlns:p14="http://schemas.microsoft.com/office/powerpoint/2010/main" val="35928838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01C43A-FF4B-4FC2-9A57-D24BAF03706C}" type="slidenum">
              <a:rPr lang="en-US" smtClean="0"/>
              <a:pPr/>
              <a:t>53</a:t>
            </a:fld>
            <a:endParaRPr lang="en-US"/>
          </a:p>
        </p:txBody>
      </p:sp>
    </p:spTree>
    <p:extLst>
      <p:ext uri="{BB962C8B-B14F-4D97-AF65-F5344CB8AC3E}">
        <p14:creationId xmlns:p14="http://schemas.microsoft.com/office/powerpoint/2010/main" val="1463926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01C43A-FF4B-4FC2-9A57-D24BAF03706C}" type="slidenum">
              <a:rPr lang="en-US" smtClean="0"/>
              <a:pPr/>
              <a:t>8</a:t>
            </a:fld>
            <a:endParaRPr lang="en-US"/>
          </a:p>
        </p:txBody>
      </p:sp>
    </p:spTree>
    <p:extLst>
      <p:ext uri="{BB962C8B-B14F-4D97-AF65-F5344CB8AC3E}">
        <p14:creationId xmlns:p14="http://schemas.microsoft.com/office/powerpoint/2010/main" val="2763205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B21ADD-DD7F-4D44-B989-3F2CEB1245D4}" type="slidenum">
              <a:rPr lang="en-US" smtClean="0"/>
              <a:pPr/>
              <a:t>25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Hydrology Domain Working Group was initiated by the Open Geospatial Consortium in September 2008.   The OGC</a:t>
            </a:r>
            <a:r>
              <a:rPr lang="en-US" baseline="0" dirty="0" smtClean="0"/>
              <a:t> has about 400 companies and agencies that have developed the most widely used standards for conveying geospatial information on the internet (Web Mapping Service, Web Feature Service, Web Coverage Service, Catalog Services for the Web, Sensor Observation Service).   In November 2009, OGC and WMO agreed to collaborate to provide information data exchange standards in hydrology, climatology, oceanography and meteorology – there are now two working groups – the OGC/WMO Joint Hydrology Domain Working Group and a similar Met-Oceans Working Group.  HDWG is proposing a new standard for </a:t>
            </a:r>
            <a:r>
              <a:rPr lang="en-US" baseline="0" dirty="0" err="1" smtClean="0"/>
              <a:t>WaterML</a:t>
            </a:r>
            <a:r>
              <a:rPr lang="en-US" baseline="0" dirty="0" smtClean="0"/>
              <a:t> in December 2010 that is a customization of the OGC Sensor Observation Services’ Get Observations function adapted for conveying time series through the internet (WaterML2).   The technical specification for the “service stack” will be presented and peer-reviewed through the Hydrology Domain Working Group.</a:t>
            </a:r>
            <a:endParaRPr lang="en-US" dirty="0"/>
          </a:p>
        </p:txBody>
      </p:sp>
      <p:sp>
        <p:nvSpPr>
          <p:cNvPr id="4" name="Slide Number Placeholder 3"/>
          <p:cNvSpPr>
            <a:spLocks noGrp="1"/>
          </p:cNvSpPr>
          <p:nvPr>
            <p:ph type="sldNum" sz="quarter" idx="10"/>
          </p:nvPr>
        </p:nvSpPr>
        <p:spPr/>
        <p:txBody>
          <a:bodyPr/>
          <a:lstStyle/>
          <a:p>
            <a:fld id="{522B80A7-C1F2-45F1-86EE-1EF5909884B1}"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1064319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are three kinds of services:  </a:t>
            </a:r>
            <a:r>
              <a:rPr lang="en-US" baseline="0" dirty="0" smtClean="0"/>
              <a:t>Catalogs that describe metadata services and define their domains in space; Metadata services whose records describe one variable from one source over a domain of space and time and provide a service call to access the data; Data services which enable downloading of the data.   An ODM database can have a “stack” of these services mounted over it to provide tiered access to its information (and to allow public/private access to some time series if necessary).</a:t>
            </a:r>
            <a:endParaRPr lang="en-US" dirty="0"/>
          </a:p>
        </p:txBody>
      </p:sp>
      <p:sp>
        <p:nvSpPr>
          <p:cNvPr id="4" name="Slide Number Placeholder 3"/>
          <p:cNvSpPr>
            <a:spLocks noGrp="1"/>
          </p:cNvSpPr>
          <p:nvPr>
            <p:ph type="sldNum" sz="quarter" idx="10"/>
          </p:nvPr>
        </p:nvSpPr>
        <p:spPr/>
        <p:txBody>
          <a:bodyPr/>
          <a:lstStyle/>
          <a:p>
            <a:fld id="{9D9B530E-CA5D-4B9B-9F83-525152339DCC}" type="slidenum">
              <a:rPr lang="en-US" smtClean="0">
                <a:solidFill>
                  <a:prstClr val="black"/>
                </a:solidFill>
              </a:rPr>
              <a:pPr/>
              <a:t>31</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Using OGC Catalog Services for the web a “</a:t>
            </a:r>
            <a:r>
              <a:rPr lang="en-US" dirty="0" err="1" smtClean="0"/>
              <a:t>Metacatalog</a:t>
            </a:r>
            <a:r>
              <a:rPr lang="en-US" dirty="0" smtClean="0"/>
              <a:t>” can be built</a:t>
            </a:r>
            <a:r>
              <a:rPr lang="en-US" baseline="0" dirty="0" smtClean="0"/>
              <a:t> at the CUAHSI Program Office by installing the ESRI </a:t>
            </a:r>
            <a:r>
              <a:rPr lang="en-US" baseline="0" dirty="0" err="1" smtClean="0"/>
              <a:t>Geoportal</a:t>
            </a:r>
            <a:r>
              <a:rPr lang="en-US" baseline="0" dirty="0" smtClean="0"/>
              <a:t> Software (now an open source software program) and registering CS/W endpoints in it from individual CUAHSI data collections, including HIS Central.  The CUAHSI </a:t>
            </a:r>
            <a:r>
              <a:rPr lang="en-US" baseline="0" dirty="0" err="1" smtClean="0"/>
              <a:t>Metacatalog</a:t>
            </a:r>
            <a:r>
              <a:rPr lang="en-US" baseline="0" dirty="0" smtClean="0"/>
              <a:t> provides a single URL address that allows search across all CUAHSI collections.  The metadata and data for those collections stay at the individual universities or are ingested into HIS Central and accessed from there.</a:t>
            </a:r>
            <a:endParaRPr lang="en-US" dirty="0"/>
          </a:p>
        </p:txBody>
      </p:sp>
      <p:sp>
        <p:nvSpPr>
          <p:cNvPr id="4" name="Slide Number Placeholder 3"/>
          <p:cNvSpPr>
            <a:spLocks noGrp="1"/>
          </p:cNvSpPr>
          <p:nvPr>
            <p:ph type="sldNum" sz="quarter" idx="10"/>
          </p:nvPr>
        </p:nvSpPr>
        <p:spPr/>
        <p:txBody>
          <a:bodyPr/>
          <a:lstStyle/>
          <a:p>
            <a:fld id="{9D9B530E-CA5D-4B9B-9F83-525152339DCC}" type="slidenum">
              <a:rPr lang="en-US" smtClean="0">
                <a:solidFill>
                  <a:prstClr val="black"/>
                </a:solidFill>
              </a:rPr>
              <a:pPr/>
              <a:t>32</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Federal</a:t>
            </a:r>
            <a:r>
              <a:rPr lang="en-US" baseline="0" dirty="0" smtClean="0"/>
              <a:t> Government already supports Catalog Services for the Web through Geodata.gov and is moving to </a:t>
            </a:r>
            <a:r>
              <a:rPr lang="en-US" baseline="0" dirty="0" err="1" smtClean="0"/>
              <a:t>Data.Gov</a:t>
            </a:r>
            <a:r>
              <a:rPr lang="en-US" baseline="0" dirty="0" smtClean="0"/>
              <a:t> and a new initiative called the </a:t>
            </a:r>
            <a:r>
              <a:rPr lang="en-US" baseline="0" dirty="0" err="1" smtClean="0"/>
              <a:t>Geoplatform</a:t>
            </a:r>
            <a:r>
              <a:rPr lang="en-US" baseline="0" dirty="0" smtClean="0"/>
              <a:t> (requested by OMB in 2011).   Cataloging water observations data under this system is a straightforward extension of what is already being done to federate the federal government’s geospatial data layers. State water observations data systems like that coming from the Texas Water Development Board can be federated and searched along with the federal water observations data services</a:t>
            </a:r>
            <a:endParaRPr lang="en-US" dirty="0"/>
          </a:p>
        </p:txBody>
      </p:sp>
      <p:sp>
        <p:nvSpPr>
          <p:cNvPr id="4" name="Slide Number Placeholder 3"/>
          <p:cNvSpPr>
            <a:spLocks noGrp="1"/>
          </p:cNvSpPr>
          <p:nvPr>
            <p:ph type="sldNum" sz="quarter" idx="10"/>
          </p:nvPr>
        </p:nvSpPr>
        <p:spPr/>
        <p:txBody>
          <a:bodyPr/>
          <a:lstStyle/>
          <a:p>
            <a:fld id="{9D9B530E-CA5D-4B9B-9F83-525152339DCC}" type="slidenum">
              <a:rPr lang="en-US" smtClean="0">
                <a:solidFill>
                  <a:prstClr val="black"/>
                </a:solidFill>
              </a:rPr>
              <a:pPr/>
              <a:t>33</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w="9525"/>
        </p:spPr>
        <p:txBody>
          <a:bodyPr/>
          <a:lstStyle/>
          <a:p>
            <a:endParaRPr lang="en-US" dirty="0" smtClean="0">
              <a:latin typeface="Arial" pitchFamily="34" charset="0"/>
              <a:ea typeface="ＭＳ Ｐゴシック"/>
              <a:cs typeface="ＭＳ Ｐゴシック"/>
            </a:endParaRPr>
          </a:p>
        </p:txBody>
      </p:sp>
      <p:sp>
        <p:nvSpPr>
          <p:cNvPr id="83972" name="Slide Number Placeholder 3"/>
          <p:cNvSpPr>
            <a:spLocks noGrp="1"/>
          </p:cNvSpPr>
          <p:nvPr>
            <p:ph type="sldNum" sz="quarter" idx="5"/>
          </p:nvPr>
        </p:nvSpPr>
        <p:spPr>
          <a:noFill/>
        </p:spPr>
        <p:txBody>
          <a:bodyPr/>
          <a:lstStyle/>
          <a:p>
            <a:fld id="{4A51B8D1-4508-4080-A134-5CD5D288BF77}" type="slidenum">
              <a:rPr lang="en-US" smtClean="0">
                <a:latin typeface="Times New Roman" pitchFamily="18" charset="0"/>
                <a:ea typeface="ＭＳ Ｐゴシック"/>
                <a:cs typeface="ＭＳ Ｐゴシック"/>
              </a:rPr>
              <a:pPr/>
              <a:t>35</a:t>
            </a:fld>
            <a:endParaRPr lang="en-US" smtClean="0">
              <a:latin typeface="Times New Roman" pitchFamily="18" charset="0"/>
              <a:ea typeface="ＭＳ Ｐゴシック"/>
              <a:cs typeface="ＭＳ Ｐゴシック"/>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Discrete</a:t>
            </a:r>
            <a:r>
              <a:rPr lang="en-US" baseline="0" dirty="0" smtClean="0"/>
              <a:t> spatial objects (GIS) and associated time series are two different data worlds that CUAHSI HIS has connected. We still need to connect with continuous space-time arrays of weather and climate and remote sensing information.   That is complicated by that information being in binary files of various formats.  </a:t>
            </a:r>
            <a:r>
              <a:rPr lang="en-US" baseline="0" dirty="0" err="1" smtClean="0"/>
              <a:t>Unidata’s</a:t>
            </a:r>
            <a:r>
              <a:rPr lang="en-US" baseline="0" dirty="0" smtClean="0"/>
              <a:t> THREDDS server is providing a common way of accessing such information </a:t>
            </a:r>
            <a:endParaRPr lang="en-US" dirty="0"/>
          </a:p>
        </p:txBody>
      </p:sp>
      <p:sp>
        <p:nvSpPr>
          <p:cNvPr id="4" name="Slide Number Placeholder 3"/>
          <p:cNvSpPr>
            <a:spLocks noGrp="1"/>
          </p:cNvSpPr>
          <p:nvPr>
            <p:ph type="sldNum" sz="quarter" idx="10"/>
          </p:nvPr>
        </p:nvSpPr>
        <p:spPr/>
        <p:txBody>
          <a:bodyPr/>
          <a:lstStyle/>
          <a:p>
            <a:fld id="{9D9B530E-CA5D-4B9B-9F83-525152339DCC}" type="slidenum">
              <a:rPr lang="en-US" smtClean="0">
                <a:solidFill>
                  <a:prstClr val="black"/>
                </a:solidFill>
              </a:rPr>
              <a:pPr/>
              <a:t>45</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4CC62FE-1493-471A-9FED-BD4A94DE5BF8}" type="datetime1">
              <a:rPr lang="en-US" smtClean="0"/>
              <a:t>1/18/2011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2B15EE-1347-4E13-A70E-917AFD644764}" type="slidenum">
              <a:rPr lang="en-US" smtClean="0"/>
              <a:pPr/>
              <a:t>‹#›</a:t>
            </a:fld>
            <a:endParaRPr lang="en-US"/>
          </a:p>
        </p:txBody>
      </p:sp>
    </p:spTree>
    <p:extLst>
      <p:ext uri="{BB962C8B-B14F-4D97-AF65-F5344CB8AC3E}">
        <p14:creationId xmlns:p14="http://schemas.microsoft.com/office/powerpoint/2010/main" val="1504889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329468-DE1E-4403-8E91-8EDF8C07E50A}" type="datetime1">
              <a:rPr lang="en-US" smtClean="0"/>
              <a:t>1/18/2011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2B15EE-1347-4E13-A70E-917AFD644764}" type="slidenum">
              <a:rPr lang="en-US" smtClean="0"/>
              <a:pPr/>
              <a:t>‹#›</a:t>
            </a:fld>
            <a:endParaRPr lang="en-US"/>
          </a:p>
        </p:txBody>
      </p:sp>
    </p:spTree>
    <p:extLst>
      <p:ext uri="{BB962C8B-B14F-4D97-AF65-F5344CB8AC3E}">
        <p14:creationId xmlns:p14="http://schemas.microsoft.com/office/powerpoint/2010/main" val="4166137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479FAC-98DC-4198-8905-50D8C22CA596}" type="datetime1">
              <a:rPr lang="en-US" smtClean="0"/>
              <a:t>1/18/2011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2B15EE-1347-4E13-A70E-917AFD644764}" type="slidenum">
              <a:rPr lang="en-US" smtClean="0"/>
              <a:pPr/>
              <a:t>‹#›</a:t>
            </a:fld>
            <a:endParaRPr lang="en-US"/>
          </a:p>
        </p:txBody>
      </p:sp>
    </p:spTree>
    <p:extLst>
      <p:ext uri="{BB962C8B-B14F-4D97-AF65-F5344CB8AC3E}">
        <p14:creationId xmlns:p14="http://schemas.microsoft.com/office/powerpoint/2010/main" val="41007545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36381148"/>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2813" y="687388"/>
            <a:ext cx="7313612" cy="365760"/>
          </a:xfrm>
        </p:spPr>
        <p:txBody>
          <a:bodyPr/>
          <a:lstStyle>
            <a:lvl1pPr>
              <a:defRPr baseline="0"/>
            </a:lvl1pPr>
          </a:lstStyle>
          <a:p>
            <a:r>
              <a:rPr lang="en-US" dirty="0"/>
              <a:t>Click to edit Master title style</a:t>
            </a:r>
            <a:endParaRPr lang="en-US"/>
          </a:p>
        </p:txBody>
      </p:sp>
      <p:sp>
        <p:nvSpPr>
          <p:cNvPr id="5" name="Text Placeholder 4"/>
          <p:cNvSpPr>
            <a:spLocks noGrp="1"/>
          </p:cNvSpPr>
          <p:nvPr>
            <p:ph type="body" sz="quarter" idx="10"/>
          </p:nvPr>
        </p:nvSpPr>
        <p:spPr>
          <a:xfrm>
            <a:off x="912813" y="1078992"/>
            <a:ext cx="7313612" cy="342900"/>
          </a:xfrm>
        </p:spPr>
        <p:txBody>
          <a:bodyPr/>
          <a:lstStyle>
            <a:lvl1pPr marL="0" indent="0">
              <a:buFontTx/>
              <a:buNone/>
              <a:defRPr lang="en-US" sz="1600" b="1" i="1">
                <a:solidFill>
                  <a:schemeClr val="accent2"/>
                </a:solidFill>
                <a:effectLst>
                  <a:outerShdw blurRad="50800" dist="38100" dir="2700000" algn="tl">
                    <a:srgbClr val="000000">
                      <a:alpha val="43000"/>
                    </a:srgbClr>
                  </a:outerShdw>
                </a:effectLst>
                <a:latin typeface="+mj-lt"/>
                <a:ea typeface="+mj-ea"/>
                <a:cs typeface="ＭＳ Ｐゴシック" pitchFamily="-110" charset="-128"/>
              </a:defRPr>
            </a:lvl1pPr>
          </a:lstStyle>
          <a:p>
            <a:pPr lvl="0"/>
            <a:r>
              <a:rPr lang="en-US"/>
              <a:t>Click to edit Master text styles</a:t>
            </a:r>
          </a:p>
        </p:txBody>
      </p:sp>
      <p:sp>
        <p:nvSpPr>
          <p:cNvPr id="12" name="Text Placeholder 11"/>
          <p:cNvSpPr>
            <a:spLocks noGrp="1"/>
          </p:cNvSpPr>
          <p:nvPr>
            <p:ph type="body" sz="quarter" idx="11"/>
          </p:nvPr>
        </p:nvSpPr>
        <p:spPr>
          <a:xfrm>
            <a:off x="911225" y="5716588"/>
            <a:ext cx="7315200" cy="457200"/>
          </a:xfrm>
        </p:spPr>
        <p:txBody>
          <a:bodyPr anchor="b"/>
          <a:lstStyle>
            <a:lvl1pPr algn="r">
              <a:buFontTx/>
              <a:buNone/>
              <a:defRPr sz="1300" i="1">
                <a:solidFill>
                  <a:schemeClr val="accent2"/>
                </a:solidFill>
                <a:effectLst>
                  <a:outerShdw blurRad="50800" dist="38100" dir="2700000" algn="tl">
                    <a:srgbClr val="000000">
                      <a:alpha val="43000"/>
                    </a:srgbClr>
                  </a:outerShdw>
                </a:effectLst>
                <a:latin typeface="Arial"/>
                <a:cs typeface="Arial"/>
              </a:defRPr>
            </a:lvl1pPr>
          </a:lstStyle>
          <a:p>
            <a:pPr lvl="0"/>
            <a:r>
              <a:rPr lang="en-US" smtClean="0"/>
              <a:t>Click to edit Master text styles</a:t>
            </a:r>
          </a:p>
        </p:txBody>
      </p:sp>
    </p:spTree>
    <p:extLst>
      <p:ext uri="{BB962C8B-B14F-4D97-AF65-F5344CB8AC3E}">
        <p14:creationId xmlns:p14="http://schemas.microsoft.com/office/powerpoint/2010/main" val="5411607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6640BF-3A7C-4F7C-8478-7E78DD1802E2}" type="datetime1">
              <a:rPr lang="en-US" smtClean="0"/>
              <a:t>1/18/2011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2B15EE-1347-4E13-A70E-917AFD644764}" type="slidenum">
              <a:rPr lang="en-US" smtClean="0"/>
              <a:pPr/>
              <a:t>‹#›</a:t>
            </a:fld>
            <a:endParaRPr lang="en-US"/>
          </a:p>
        </p:txBody>
      </p:sp>
    </p:spTree>
    <p:extLst>
      <p:ext uri="{BB962C8B-B14F-4D97-AF65-F5344CB8AC3E}">
        <p14:creationId xmlns:p14="http://schemas.microsoft.com/office/powerpoint/2010/main" val="519509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F71CB0C-20F1-49DF-8A2E-2E54D8714C0B}" type="datetime1">
              <a:rPr lang="en-US" smtClean="0"/>
              <a:t>1/18/2011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2B15EE-1347-4E13-A70E-917AFD644764}" type="slidenum">
              <a:rPr lang="en-US" smtClean="0"/>
              <a:pPr/>
              <a:t>‹#›</a:t>
            </a:fld>
            <a:endParaRPr lang="en-US"/>
          </a:p>
        </p:txBody>
      </p:sp>
    </p:spTree>
    <p:extLst>
      <p:ext uri="{BB962C8B-B14F-4D97-AF65-F5344CB8AC3E}">
        <p14:creationId xmlns:p14="http://schemas.microsoft.com/office/powerpoint/2010/main" val="1027668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8DFF34C-14E9-48E2-8094-12CC9E8E573E}" type="datetime1">
              <a:rPr lang="en-US" smtClean="0"/>
              <a:t>1/18/2011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2B15EE-1347-4E13-A70E-917AFD644764}" type="slidenum">
              <a:rPr lang="en-US" smtClean="0"/>
              <a:pPr/>
              <a:t>‹#›</a:t>
            </a:fld>
            <a:endParaRPr lang="en-US"/>
          </a:p>
        </p:txBody>
      </p:sp>
    </p:spTree>
    <p:extLst>
      <p:ext uri="{BB962C8B-B14F-4D97-AF65-F5344CB8AC3E}">
        <p14:creationId xmlns:p14="http://schemas.microsoft.com/office/powerpoint/2010/main" val="3043522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4D20DF0-D2AF-4C46-B8A9-813960162A27}" type="datetime1">
              <a:rPr lang="en-US" smtClean="0"/>
              <a:t>1/18/2011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2B15EE-1347-4E13-A70E-917AFD644764}" type="slidenum">
              <a:rPr lang="en-US" smtClean="0"/>
              <a:pPr/>
              <a:t>‹#›</a:t>
            </a:fld>
            <a:endParaRPr lang="en-US"/>
          </a:p>
        </p:txBody>
      </p:sp>
    </p:spTree>
    <p:extLst>
      <p:ext uri="{BB962C8B-B14F-4D97-AF65-F5344CB8AC3E}">
        <p14:creationId xmlns:p14="http://schemas.microsoft.com/office/powerpoint/2010/main" val="2609879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3360DC6-0E1F-4DF4-AA57-7FF0307B94AC}" type="datetime1">
              <a:rPr lang="en-US" smtClean="0"/>
              <a:t>1/18/2011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2B15EE-1347-4E13-A70E-917AFD644764}" type="slidenum">
              <a:rPr lang="en-US" smtClean="0"/>
              <a:pPr/>
              <a:t>‹#›</a:t>
            </a:fld>
            <a:endParaRPr lang="en-US"/>
          </a:p>
        </p:txBody>
      </p:sp>
    </p:spTree>
    <p:extLst>
      <p:ext uri="{BB962C8B-B14F-4D97-AF65-F5344CB8AC3E}">
        <p14:creationId xmlns:p14="http://schemas.microsoft.com/office/powerpoint/2010/main" val="34809488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6F070A-BA06-48C3-9828-54389A1D3CE3}" type="datetime1">
              <a:rPr lang="en-US" smtClean="0"/>
              <a:t>1/18/2011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2B15EE-1347-4E13-A70E-917AFD644764}" type="slidenum">
              <a:rPr lang="en-US" smtClean="0"/>
              <a:pPr/>
              <a:t>‹#›</a:t>
            </a:fld>
            <a:endParaRPr lang="en-US"/>
          </a:p>
        </p:txBody>
      </p:sp>
    </p:spTree>
    <p:extLst>
      <p:ext uri="{BB962C8B-B14F-4D97-AF65-F5344CB8AC3E}">
        <p14:creationId xmlns:p14="http://schemas.microsoft.com/office/powerpoint/2010/main" val="2741770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6195FA-3C7F-4039-B868-46EA445AD008}" type="datetime1">
              <a:rPr lang="en-US" smtClean="0"/>
              <a:t>1/18/2011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2B15EE-1347-4E13-A70E-917AFD644764}" type="slidenum">
              <a:rPr lang="en-US" smtClean="0"/>
              <a:pPr/>
              <a:t>‹#›</a:t>
            </a:fld>
            <a:endParaRPr lang="en-US"/>
          </a:p>
        </p:txBody>
      </p:sp>
    </p:spTree>
    <p:extLst>
      <p:ext uri="{BB962C8B-B14F-4D97-AF65-F5344CB8AC3E}">
        <p14:creationId xmlns:p14="http://schemas.microsoft.com/office/powerpoint/2010/main" val="3041829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271A0E-2A04-4F75-AB10-DBEBD58EB8B1}" type="datetime1">
              <a:rPr lang="en-US" smtClean="0"/>
              <a:t>1/18/2011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2B15EE-1347-4E13-A70E-917AFD644764}" type="slidenum">
              <a:rPr lang="en-US" smtClean="0"/>
              <a:pPr/>
              <a:t>‹#›</a:t>
            </a:fld>
            <a:endParaRPr lang="en-US"/>
          </a:p>
        </p:txBody>
      </p:sp>
    </p:spTree>
    <p:extLst>
      <p:ext uri="{BB962C8B-B14F-4D97-AF65-F5344CB8AC3E}">
        <p14:creationId xmlns:p14="http://schemas.microsoft.com/office/powerpoint/2010/main" val="2394825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223986-8C30-4527-8F45-B9A08A0C0D81}" type="datetime1">
              <a:rPr lang="en-US" smtClean="0"/>
              <a:t>1/18/2011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2B15EE-1347-4E13-A70E-917AFD644764}" type="slidenum">
              <a:rPr lang="en-US" smtClean="0"/>
              <a:pPr/>
              <a:t>‹#›</a:t>
            </a:fld>
            <a:endParaRPr lang="en-US"/>
          </a:p>
        </p:txBody>
      </p:sp>
    </p:spTree>
    <p:extLst>
      <p:ext uri="{BB962C8B-B14F-4D97-AF65-F5344CB8AC3E}">
        <p14:creationId xmlns:p14="http://schemas.microsoft.com/office/powerpoint/2010/main" val="21123930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image" Target="../media/image34.jpeg"/><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9.png"/><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63.pn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hyperlink" Target="https://hydroportal.crwr.utexas.edu/geoportal/csw/discovery?Request=GetRecords&amp;Service=CSW&amp;Version=2.0.2&amp;resultType=results&amp;maxResults=100"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hyperlink" Target="http://waterservices.usgs.gov/nwis/iv?sites=08158000&amp;period=P7D&amp;parameterCd=00060" TargetMode="External"/><Relationship Id="rId4" Type="http://schemas.openxmlformats.org/officeDocument/2006/relationships/hyperlink" Target="http://129.116.104.176/ArcGIS/services/Themes/TexasSalinity/MapServer/WFSServer?typeName=Themes_TexasSalinity:TexasSalinity&amp;resultType=results&amp;request=GetFeature&amp;service=WFS&amp;maxfeatures=10"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68.png"/><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6.xml"/><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4.xml"/><Relationship Id="rId5" Type="http://schemas.openxmlformats.org/officeDocument/2006/relationships/image" Target="../media/image80.png"/><Relationship Id="rId4" Type="http://schemas.openxmlformats.org/officeDocument/2006/relationships/image" Target="../media/image79.png"/></Relationships>
</file>

<file path=ppt/slides/_rels/slide3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6.xml"/><Relationship Id="rId4" Type="http://schemas.openxmlformats.org/officeDocument/2006/relationships/image" Target="../media/image83.png"/></Relationships>
</file>

<file path=ppt/slides/_rels/slide3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6.xml"/><Relationship Id="rId4" Type="http://schemas.openxmlformats.org/officeDocument/2006/relationships/image" Target="../media/image8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hyperlink" Target="http://itunes.apple.com/au/app/water-storage/id380627384" TargetMode="External"/><Relationship Id="rId2" Type="http://schemas.openxmlformats.org/officeDocument/2006/relationships/image" Target="../media/image87.png"/><Relationship Id="rId1" Type="http://schemas.openxmlformats.org/officeDocument/2006/relationships/slideLayout" Target="../slideLayouts/slideLayout4.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4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6.xml"/><Relationship Id="rId5" Type="http://schemas.openxmlformats.org/officeDocument/2006/relationships/image" Target="../media/image95.jpeg"/><Relationship Id="rId4" Type="http://schemas.openxmlformats.org/officeDocument/2006/relationships/image" Target="../media/image94.png"/></Relationships>
</file>

<file path=ppt/slides/_rels/slide4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6.xml"/><Relationship Id="rId4" Type="http://schemas.openxmlformats.org/officeDocument/2006/relationships/image" Target="../media/image99.png"/></Relationships>
</file>

<file path=ppt/slides/_rels/slide4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6.xml"/><Relationship Id="rId4" Type="http://schemas.openxmlformats.org/officeDocument/2006/relationships/image" Target="../media/image102.png"/></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9.png"/></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03.png"/><Relationship Id="rId1" Type="http://schemas.openxmlformats.org/officeDocument/2006/relationships/slideLayout" Target="../slideLayouts/slideLayout6.xml"/><Relationship Id="rId4" Type="http://schemas.openxmlformats.org/officeDocument/2006/relationships/image" Target="../media/image104.png"/></Relationships>
</file>

<file path=ppt/slides/_rels/slide4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eg"/><Relationship Id="rId1" Type="http://schemas.openxmlformats.org/officeDocument/2006/relationships/slideLayout" Target="../slideLayouts/slideLayout2.xml"/><Relationship Id="rId4" Type="http://schemas.openxmlformats.org/officeDocument/2006/relationships/image" Target="../media/image107.jpg"/></Relationships>
</file>

<file path=ppt/slides/_rels/slide4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hyperlink" Target="http://test.hydroseek.net/ontology/Cuahsi_200912_tree.html" TargetMode="External"/><Relationship Id="rId1" Type="http://schemas.openxmlformats.org/officeDocument/2006/relationships/slideLayout" Target="../slideLayouts/slideLayout2.xml"/><Relationship Id="rId4" Type="http://schemas.openxmlformats.org/officeDocument/2006/relationships/hyperlink" Target="http://test.hydroseek.net/ontology/Ontology_heirarchy.html" TargetMode="External"/></Relationships>
</file>

<file path=ppt/slides/_rels/slide4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109.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2" Type="http://schemas.openxmlformats.org/officeDocument/2006/relationships/hyperlink" Target="http://www.blm.gov/pgdata/etc/medialib/blm/wo/Law_Enforcement/nlcs.Par.9712.File.dat/PublicLaw111-11.pdf"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4.xml"/><Relationship Id="rId5" Type="http://schemas.openxmlformats.org/officeDocument/2006/relationships/image" Target="../media/image116.png"/><Relationship Id="rId4" Type="http://schemas.openxmlformats.org/officeDocument/2006/relationships/image" Target="../media/image115.png"/></Relationships>
</file>

<file path=ppt/slides/_rels/slide5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16.png"/></Relationships>
</file>

<file path=ppt/slides/_rels/slide5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hyperlink" Target="http://www.cuahsi.org/" TargetMode="External"/><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10.jpe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5.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4.png"/><Relationship Id="rId2" Type="http://schemas.openxmlformats.org/officeDocument/2006/relationships/notesSlide" Target="../notesSlides/notesSlide2.xml"/><Relationship Id="rId16" Type="http://schemas.openxmlformats.org/officeDocument/2006/relationships/image" Target="../media/image23.png"/><Relationship Id="rId20"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2.png"/><Relationship Id="rId10" Type="http://schemas.openxmlformats.org/officeDocument/2006/relationships/image" Target="../media/image18.png"/><Relationship Id="rId19" Type="http://schemas.openxmlformats.org/officeDocument/2006/relationships/image" Target="../media/image26.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hyperlink" Target="http://his.cuahsi.or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533400"/>
            <a:ext cx="7772400" cy="1470025"/>
          </a:xfrm>
        </p:spPr>
        <p:txBody>
          <a:bodyPr/>
          <a:lstStyle/>
          <a:p>
            <a:r>
              <a:rPr lang="en-US" dirty="0" smtClean="0"/>
              <a:t>Water Data Sharing</a:t>
            </a:r>
            <a:endParaRPr lang="en-US" dirty="0"/>
          </a:p>
        </p:txBody>
      </p:sp>
      <p:sp>
        <p:nvSpPr>
          <p:cNvPr id="3" name="Subtitle 2"/>
          <p:cNvSpPr>
            <a:spLocks noGrp="1"/>
          </p:cNvSpPr>
          <p:nvPr>
            <p:ph type="subTitle" idx="1"/>
          </p:nvPr>
        </p:nvSpPr>
        <p:spPr>
          <a:xfrm>
            <a:off x="1524000" y="2133600"/>
            <a:ext cx="6400800" cy="1752600"/>
          </a:xfrm>
        </p:spPr>
        <p:txBody>
          <a:bodyPr>
            <a:normAutofit fontScale="77500" lnSpcReduction="20000"/>
          </a:bodyPr>
          <a:lstStyle/>
          <a:p>
            <a:r>
              <a:rPr lang="en-US" dirty="0" smtClean="0">
                <a:solidFill>
                  <a:schemeClr val="tx2"/>
                </a:solidFill>
              </a:rPr>
              <a:t>Presented by David R. Maidment</a:t>
            </a:r>
          </a:p>
          <a:p>
            <a:r>
              <a:rPr lang="en-US" dirty="0" smtClean="0">
                <a:solidFill>
                  <a:schemeClr val="tx2"/>
                </a:solidFill>
              </a:rPr>
              <a:t>Leader, CUAHSI Hydrologic Information System</a:t>
            </a:r>
          </a:p>
          <a:p>
            <a:r>
              <a:rPr lang="en-US" dirty="0" smtClean="0">
                <a:solidFill>
                  <a:schemeClr val="tx2"/>
                </a:solidFill>
              </a:rPr>
              <a:t>and Director, Center for Research in Water Resources, University of Texas at Austin</a:t>
            </a:r>
            <a:endParaRPr lang="en-US" dirty="0">
              <a:solidFill>
                <a:schemeClr val="tx2"/>
              </a:solidFill>
            </a:endParaRPr>
          </a:p>
        </p:txBody>
      </p:sp>
      <p:sp>
        <p:nvSpPr>
          <p:cNvPr id="4" name="Subtitle 2"/>
          <p:cNvSpPr txBox="1">
            <a:spLocks/>
          </p:cNvSpPr>
          <p:nvPr/>
        </p:nvSpPr>
        <p:spPr>
          <a:xfrm>
            <a:off x="1705252" y="4191000"/>
            <a:ext cx="6400800" cy="1752600"/>
          </a:xfrm>
          <a:prstGeom prst="rect">
            <a:avLst/>
          </a:prstGeom>
        </p:spPr>
        <p:txBody>
          <a:bodyPr vert="horz" lIns="91440" tIns="45720" rIns="91440" bIns="45720" rtlCol="0">
            <a:normAutofit fontScale="775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dirty="0" smtClean="0">
                <a:solidFill>
                  <a:schemeClr val="accent1"/>
                </a:solidFill>
              </a:rPr>
              <a:t>Presented to </a:t>
            </a:r>
          </a:p>
          <a:p>
            <a:r>
              <a:rPr lang="en-US" dirty="0" smtClean="0">
                <a:solidFill>
                  <a:schemeClr val="accent1"/>
                </a:solidFill>
              </a:rPr>
              <a:t>Subcommittee on Water Availability and Quality </a:t>
            </a:r>
          </a:p>
          <a:p>
            <a:r>
              <a:rPr lang="en-US" dirty="0" smtClean="0">
                <a:solidFill>
                  <a:schemeClr val="accent1"/>
                </a:solidFill>
              </a:rPr>
              <a:t>Office of Science and Technology Policy</a:t>
            </a:r>
          </a:p>
          <a:p>
            <a:r>
              <a:rPr lang="en-US" dirty="0" smtClean="0">
                <a:solidFill>
                  <a:schemeClr val="accent1"/>
                </a:solidFill>
              </a:rPr>
              <a:t>White House Conference Center, Jan </a:t>
            </a:r>
            <a:r>
              <a:rPr lang="en-US" dirty="0" smtClean="0">
                <a:solidFill>
                  <a:schemeClr val="accent1"/>
                </a:solidFill>
              </a:rPr>
              <a:t>19, </a:t>
            </a:r>
            <a:r>
              <a:rPr lang="en-US" dirty="0" smtClean="0">
                <a:solidFill>
                  <a:schemeClr val="accent1"/>
                </a:solidFill>
              </a:rPr>
              <a:t>2011</a:t>
            </a:r>
            <a:endParaRPr lang="en-US" dirty="0">
              <a:solidFill>
                <a:schemeClr val="accent1"/>
              </a:solidFill>
            </a:endParaRPr>
          </a:p>
        </p:txBody>
      </p:sp>
      <p:sp>
        <p:nvSpPr>
          <p:cNvPr id="5" name="Slide Number Placeholder 4"/>
          <p:cNvSpPr>
            <a:spLocks noGrp="1"/>
          </p:cNvSpPr>
          <p:nvPr>
            <p:ph type="sldNum" sz="quarter" idx="12"/>
          </p:nvPr>
        </p:nvSpPr>
        <p:spPr/>
        <p:txBody>
          <a:bodyPr/>
          <a:lstStyle/>
          <a:p>
            <a:fld id="{F82B15EE-1347-4E13-A70E-917AFD644764}" type="slidenum">
              <a:rPr lang="en-US" smtClean="0"/>
              <a:pPr/>
              <a:t>1</a:t>
            </a:fld>
            <a:endParaRPr lang="en-US"/>
          </a:p>
        </p:txBody>
      </p:sp>
    </p:spTree>
    <p:extLst>
      <p:ext uri="{BB962C8B-B14F-4D97-AF65-F5344CB8AC3E}">
        <p14:creationId xmlns:p14="http://schemas.microsoft.com/office/powerpoint/2010/main" val="519927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8"/>
          <p:cNvGrpSpPr>
            <a:grpSpLocks/>
          </p:cNvGrpSpPr>
          <p:nvPr/>
        </p:nvGrpSpPr>
        <p:grpSpPr bwMode="auto">
          <a:xfrm>
            <a:off x="3108325" y="1290638"/>
            <a:ext cx="2922588" cy="2325687"/>
            <a:chOff x="3108865" y="1290638"/>
            <a:chExt cx="2921508" cy="2326124"/>
          </a:xfrm>
        </p:grpSpPr>
        <p:pic>
          <p:nvPicPr>
            <p:cNvPr id="3" name="Picture 2" descr="rain-gauge-platform-400"/>
            <p:cNvPicPr>
              <a:picLocks noChangeAspect="1" noChangeArrowheads="1"/>
            </p:cNvPicPr>
            <p:nvPr/>
          </p:nvPicPr>
          <p:blipFill>
            <a:blip r:embed="rId2" cstate="print"/>
            <a:srcRect l="6047" r="9295"/>
            <a:stretch>
              <a:fillRect/>
            </a:stretch>
          </p:blipFill>
          <p:spPr bwMode="auto">
            <a:xfrm>
              <a:off x="3108865" y="1668534"/>
              <a:ext cx="2921508" cy="1948228"/>
            </a:xfrm>
            <a:prstGeom prst="rect">
              <a:avLst/>
            </a:prstGeom>
            <a:noFill/>
            <a:ln w="9525">
              <a:noFill/>
              <a:miter lim="800000"/>
              <a:headEnd/>
              <a:tailEnd/>
            </a:ln>
            <a:effectLst>
              <a:outerShdw blurRad="127000" dist="63500" dir="2700000">
                <a:srgbClr val="000000">
                  <a:alpha val="40000"/>
                </a:srgbClr>
              </a:outerShdw>
            </a:effectLst>
          </p:spPr>
        </p:pic>
        <p:sp>
          <p:nvSpPr>
            <p:cNvPr id="4" name="Text Box 4"/>
            <p:cNvSpPr txBox="1">
              <a:spLocks noChangeArrowheads="1"/>
            </p:cNvSpPr>
            <p:nvPr/>
          </p:nvSpPr>
          <p:spPr bwMode="auto">
            <a:xfrm>
              <a:off x="3837259" y="1290638"/>
              <a:ext cx="1599609" cy="369401"/>
            </a:xfrm>
            <a:prstGeom prst="rect">
              <a:avLst/>
            </a:prstGeom>
            <a:noFill/>
            <a:ln w="9525">
              <a:noFill/>
              <a:miter lim="800000"/>
              <a:headEnd/>
              <a:tailEnd/>
            </a:ln>
          </p:spPr>
          <p:txBody>
            <a:bodyPr>
              <a:spAutoFit/>
            </a:bodyPr>
            <a:lstStyle/>
            <a:p>
              <a:pPr algn="ctr" eaLnBrk="0" hangingPunct="0">
                <a:spcBef>
                  <a:spcPct val="50000"/>
                </a:spcBef>
                <a:defRPr/>
              </a:pPr>
              <a:r>
                <a:rPr lang="en-US" dirty="0">
                  <a:effectLst>
                    <a:outerShdw blurRad="38100" dist="38100" dir="2700000" algn="tl">
                      <a:srgbClr val="000000">
                        <a:alpha val="43137"/>
                      </a:srgbClr>
                    </a:outerShdw>
                  </a:effectLst>
                </a:rPr>
                <a:t>Rainfall</a:t>
              </a:r>
            </a:p>
          </p:txBody>
        </p:sp>
      </p:grpSp>
      <p:grpSp>
        <p:nvGrpSpPr>
          <p:cNvPr id="5" name="Group 17"/>
          <p:cNvGrpSpPr>
            <a:grpSpLocks/>
          </p:cNvGrpSpPr>
          <p:nvPr/>
        </p:nvGrpSpPr>
        <p:grpSpPr bwMode="auto">
          <a:xfrm>
            <a:off x="912813" y="1290638"/>
            <a:ext cx="1600200" cy="2327275"/>
            <a:chOff x="912813" y="1290638"/>
            <a:chExt cx="1600200" cy="2326941"/>
          </a:xfrm>
        </p:grpSpPr>
        <p:pic>
          <p:nvPicPr>
            <p:cNvPr id="6" name="Picture 5" descr="stream3"/>
            <p:cNvPicPr>
              <a:picLocks noChangeAspect="1" noChangeArrowheads="1"/>
            </p:cNvPicPr>
            <p:nvPr/>
          </p:nvPicPr>
          <p:blipFill>
            <a:blip r:embed="rId3" cstate="print"/>
            <a:srcRect r="3028" b="6181"/>
            <a:stretch>
              <a:fillRect/>
            </a:stretch>
          </p:blipFill>
          <p:spPr bwMode="auto">
            <a:xfrm>
              <a:off x="912813" y="1662060"/>
              <a:ext cx="1600200" cy="1955519"/>
            </a:xfrm>
            <a:prstGeom prst="rect">
              <a:avLst/>
            </a:prstGeom>
            <a:noFill/>
            <a:ln w="9525">
              <a:noFill/>
              <a:miter lim="800000"/>
              <a:headEnd/>
              <a:tailEnd/>
            </a:ln>
            <a:effectLst>
              <a:outerShdw blurRad="127000" dist="63500" dir="2700000">
                <a:srgbClr val="000000">
                  <a:alpha val="40000"/>
                </a:srgbClr>
              </a:outerShdw>
            </a:effectLst>
          </p:spPr>
        </p:pic>
        <p:sp>
          <p:nvSpPr>
            <p:cNvPr id="7" name="Text Box 7"/>
            <p:cNvSpPr txBox="1">
              <a:spLocks noChangeArrowheads="1"/>
            </p:cNvSpPr>
            <p:nvPr/>
          </p:nvSpPr>
          <p:spPr bwMode="auto">
            <a:xfrm>
              <a:off x="912813" y="1290638"/>
              <a:ext cx="1600200" cy="369279"/>
            </a:xfrm>
            <a:prstGeom prst="rect">
              <a:avLst/>
            </a:prstGeom>
            <a:noFill/>
            <a:ln w="9525">
              <a:noFill/>
              <a:miter lim="800000"/>
              <a:headEnd/>
              <a:tailEnd/>
            </a:ln>
          </p:spPr>
          <p:txBody>
            <a:bodyPr>
              <a:spAutoFit/>
            </a:bodyPr>
            <a:lstStyle/>
            <a:p>
              <a:pPr algn="ctr" eaLnBrk="0" hangingPunct="0">
                <a:spcBef>
                  <a:spcPct val="50000"/>
                </a:spcBef>
                <a:defRPr/>
              </a:pPr>
              <a:r>
                <a:rPr lang="en-US" dirty="0"/>
                <a:t>Water quantity</a:t>
              </a:r>
            </a:p>
          </p:txBody>
        </p:sp>
      </p:grpSp>
      <p:grpSp>
        <p:nvGrpSpPr>
          <p:cNvPr id="8" name="Group 19"/>
          <p:cNvGrpSpPr>
            <a:grpSpLocks/>
          </p:cNvGrpSpPr>
          <p:nvPr/>
        </p:nvGrpSpPr>
        <p:grpSpPr bwMode="auto">
          <a:xfrm>
            <a:off x="3141663" y="3835400"/>
            <a:ext cx="2855912" cy="2335213"/>
            <a:chOff x="3142143" y="3835400"/>
            <a:chExt cx="2854951" cy="2335891"/>
          </a:xfrm>
        </p:grpSpPr>
        <p:pic>
          <p:nvPicPr>
            <p:cNvPr id="9" name="Picture 15" descr="VAIRA3"/>
            <p:cNvPicPr>
              <a:picLocks noChangeAspect="1" noChangeArrowheads="1"/>
            </p:cNvPicPr>
            <p:nvPr/>
          </p:nvPicPr>
          <p:blipFill>
            <a:blip r:embed="rId4" cstate="print"/>
            <a:srcRect t="16559" b="5535"/>
            <a:stretch>
              <a:fillRect/>
            </a:stretch>
          </p:blipFill>
          <p:spPr bwMode="auto">
            <a:xfrm>
              <a:off x="3142143" y="4222862"/>
              <a:ext cx="2854951" cy="1948429"/>
            </a:xfrm>
            <a:prstGeom prst="rect">
              <a:avLst/>
            </a:prstGeom>
            <a:noFill/>
            <a:ln w="9525">
              <a:noFill/>
              <a:miter lim="800000"/>
              <a:headEnd/>
              <a:tailEnd/>
            </a:ln>
            <a:effectLst>
              <a:outerShdw blurRad="127000" dist="63500" dir="2700000">
                <a:srgbClr val="000000">
                  <a:alpha val="40000"/>
                </a:srgbClr>
              </a:outerShdw>
            </a:effectLst>
          </p:spPr>
        </p:pic>
        <p:sp>
          <p:nvSpPr>
            <p:cNvPr id="10" name="Text Box 17"/>
            <p:cNvSpPr txBox="1">
              <a:spLocks noChangeArrowheads="1"/>
            </p:cNvSpPr>
            <p:nvPr/>
          </p:nvSpPr>
          <p:spPr bwMode="auto">
            <a:xfrm>
              <a:off x="3472232" y="3835400"/>
              <a:ext cx="2194773" cy="369439"/>
            </a:xfrm>
            <a:prstGeom prst="rect">
              <a:avLst/>
            </a:prstGeom>
            <a:noFill/>
            <a:ln w="9525">
              <a:noFill/>
              <a:miter lim="800000"/>
              <a:headEnd/>
              <a:tailEnd/>
            </a:ln>
          </p:spPr>
          <p:txBody>
            <a:bodyPr>
              <a:spAutoFit/>
            </a:bodyPr>
            <a:lstStyle/>
            <a:p>
              <a:pPr algn="ctr" eaLnBrk="0" hangingPunct="0">
                <a:spcBef>
                  <a:spcPct val="50000"/>
                </a:spcBef>
                <a:defRPr/>
              </a:pPr>
              <a:r>
                <a:rPr lang="en-US" dirty="0">
                  <a:effectLst>
                    <a:outerShdw blurRad="38100" dist="38100" dir="2700000" algn="tl">
                      <a:srgbClr val="000000">
                        <a:alpha val="43137"/>
                      </a:srgbClr>
                    </a:outerShdw>
                  </a:effectLst>
                </a:rPr>
                <a:t>Meteorology</a:t>
              </a:r>
            </a:p>
          </p:txBody>
        </p:sp>
      </p:grpSp>
      <p:grpSp>
        <p:nvGrpSpPr>
          <p:cNvPr id="11" name="Group 20"/>
          <p:cNvGrpSpPr>
            <a:grpSpLocks/>
          </p:cNvGrpSpPr>
          <p:nvPr/>
        </p:nvGrpSpPr>
        <p:grpSpPr bwMode="auto">
          <a:xfrm>
            <a:off x="6626225" y="1290638"/>
            <a:ext cx="1600200" cy="2319337"/>
            <a:chOff x="6626225" y="1290638"/>
            <a:chExt cx="1600200" cy="2319631"/>
          </a:xfrm>
        </p:grpSpPr>
        <p:pic>
          <p:nvPicPr>
            <p:cNvPr id="12" name="Picture 6" descr="tdr"/>
            <p:cNvPicPr>
              <a:picLocks noChangeAspect="1" noChangeArrowheads="1"/>
            </p:cNvPicPr>
            <p:nvPr/>
          </p:nvPicPr>
          <p:blipFill>
            <a:blip r:embed="rId5" cstate="print"/>
            <a:srcRect t="15483"/>
            <a:stretch>
              <a:fillRect/>
            </a:stretch>
          </p:blipFill>
          <p:spPr bwMode="auto">
            <a:xfrm>
              <a:off x="6626225" y="1668511"/>
              <a:ext cx="1600200" cy="1941758"/>
            </a:xfrm>
            <a:prstGeom prst="rect">
              <a:avLst/>
            </a:prstGeom>
            <a:noFill/>
            <a:ln w="9525">
              <a:noFill/>
              <a:miter lim="800000"/>
              <a:headEnd/>
              <a:tailEnd/>
            </a:ln>
            <a:effectLst>
              <a:outerShdw blurRad="127000" dist="63500" dir="2700000">
                <a:srgbClr val="000000">
                  <a:alpha val="40000"/>
                </a:srgbClr>
              </a:outerShdw>
            </a:effectLst>
          </p:spPr>
        </p:pic>
        <p:sp>
          <p:nvSpPr>
            <p:cNvPr id="13" name="Text Box 18"/>
            <p:cNvSpPr txBox="1">
              <a:spLocks noChangeArrowheads="1"/>
            </p:cNvSpPr>
            <p:nvPr/>
          </p:nvSpPr>
          <p:spPr bwMode="auto">
            <a:xfrm>
              <a:off x="6761163" y="1290638"/>
              <a:ext cx="1465262" cy="369379"/>
            </a:xfrm>
            <a:prstGeom prst="rect">
              <a:avLst/>
            </a:prstGeom>
            <a:noFill/>
            <a:ln w="9525">
              <a:noFill/>
              <a:miter lim="800000"/>
              <a:headEnd/>
              <a:tailEnd/>
            </a:ln>
          </p:spPr>
          <p:txBody>
            <a:bodyPr>
              <a:spAutoFit/>
            </a:bodyPr>
            <a:lstStyle/>
            <a:p>
              <a:pPr algn="ctr" eaLnBrk="0" hangingPunct="0">
                <a:spcBef>
                  <a:spcPct val="50000"/>
                </a:spcBef>
                <a:defRPr/>
              </a:pPr>
              <a:r>
                <a:rPr lang="en-US" dirty="0">
                  <a:effectLst>
                    <a:outerShdw blurRad="38100" dist="38100" dir="2700000" algn="tl">
                      <a:srgbClr val="000000">
                        <a:alpha val="43137"/>
                      </a:srgbClr>
                    </a:outerShdw>
                  </a:effectLst>
                </a:rPr>
                <a:t>Soil water </a:t>
              </a:r>
            </a:p>
          </p:txBody>
        </p:sp>
      </p:grpSp>
      <p:grpSp>
        <p:nvGrpSpPr>
          <p:cNvPr id="14" name="Group 21"/>
          <p:cNvGrpSpPr>
            <a:grpSpLocks/>
          </p:cNvGrpSpPr>
          <p:nvPr/>
        </p:nvGrpSpPr>
        <p:grpSpPr bwMode="auto">
          <a:xfrm>
            <a:off x="6626225" y="3835400"/>
            <a:ext cx="1600200" cy="2322513"/>
            <a:chOff x="6626225" y="3835400"/>
            <a:chExt cx="1600200" cy="2321794"/>
          </a:xfrm>
        </p:grpSpPr>
        <p:sp>
          <p:nvSpPr>
            <p:cNvPr id="15" name="Text Box 10"/>
            <p:cNvSpPr txBox="1">
              <a:spLocks noChangeArrowheads="1"/>
            </p:cNvSpPr>
            <p:nvPr/>
          </p:nvSpPr>
          <p:spPr bwMode="auto">
            <a:xfrm>
              <a:off x="6626225" y="3835400"/>
              <a:ext cx="1600200" cy="369218"/>
            </a:xfrm>
            <a:prstGeom prst="rect">
              <a:avLst/>
            </a:prstGeom>
            <a:noFill/>
            <a:ln w="9525">
              <a:noFill/>
              <a:miter lim="800000"/>
              <a:headEnd/>
              <a:tailEnd/>
            </a:ln>
          </p:spPr>
          <p:txBody>
            <a:bodyPr>
              <a:spAutoFit/>
            </a:bodyPr>
            <a:lstStyle/>
            <a:p>
              <a:pPr algn="ctr" eaLnBrk="0" hangingPunct="0">
                <a:spcBef>
                  <a:spcPct val="50000"/>
                </a:spcBef>
                <a:defRPr/>
              </a:pPr>
              <a:r>
                <a:rPr lang="en-US" dirty="0">
                  <a:effectLst>
                    <a:outerShdw blurRad="38100" dist="38100" dir="2700000" algn="tl">
                      <a:srgbClr val="000000">
                        <a:alpha val="43137"/>
                      </a:srgbClr>
                    </a:outerShdw>
                  </a:effectLst>
                </a:rPr>
                <a:t>Groundwater</a:t>
              </a:r>
            </a:p>
          </p:txBody>
        </p:sp>
        <p:pic>
          <p:nvPicPr>
            <p:cNvPr id="16" name="Picture 2"/>
            <p:cNvPicPr>
              <a:picLocks noChangeAspect="1" noChangeArrowheads="1"/>
            </p:cNvPicPr>
            <p:nvPr/>
          </p:nvPicPr>
          <p:blipFill>
            <a:blip r:embed="rId6" cstate="print"/>
            <a:srcRect b="3039"/>
            <a:stretch>
              <a:fillRect/>
            </a:stretch>
          </p:blipFill>
          <p:spPr bwMode="auto">
            <a:xfrm>
              <a:off x="6626225" y="4224218"/>
              <a:ext cx="1600200" cy="1932976"/>
            </a:xfrm>
            <a:prstGeom prst="rect">
              <a:avLst/>
            </a:prstGeom>
            <a:noFill/>
            <a:ln w="9525">
              <a:noFill/>
              <a:miter lim="800000"/>
              <a:headEnd/>
              <a:tailEnd/>
            </a:ln>
            <a:effectLst>
              <a:outerShdw blurRad="127000" dist="63500" dir="2700000">
                <a:srgbClr val="000000">
                  <a:alpha val="40000"/>
                </a:srgbClr>
              </a:outerShdw>
            </a:effectLst>
          </p:spPr>
        </p:pic>
      </p:grpSp>
      <p:sp>
        <p:nvSpPr>
          <p:cNvPr id="17" name="Title 15"/>
          <p:cNvSpPr txBox="1">
            <a:spLocks/>
          </p:cNvSpPr>
          <p:nvPr/>
        </p:nvSpPr>
        <p:spPr>
          <a:xfrm>
            <a:off x="912813" y="322263"/>
            <a:ext cx="7313612"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smtClean="0">
                <a:ln>
                  <a:noFill/>
                </a:ln>
                <a:solidFill>
                  <a:srgbClr val="FF0000"/>
                </a:solidFill>
                <a:effectLst/>
                <a:uLnTx/>
                <a:uFillTx/>
                <a:latin typeface="Calibri" charset="0"/>
                <a:ea typeface="+mj-ea"/>
                <a:cs typeface="+mj-cs"/>
              </a:rPr>
              <a:t>This system integrates</a:t>
            </a:r>
            <a:br>
              <a:rPr kumimoji="0" lang="en-US" sz="2400" b="1" i="0" u="none" strike="noStrike" kern="0" cap="none" spc="0" normalizeH="0" baseline="0" noProof="0" dirty="0" smtClean="0">
                <a:ln>
                  <a:noFill/>
                </a:ln>
                <a:solidFill>
                  <a:srgbClr val="FF0000"/>
                </a:solidFill>
                <a:effectLst/>
                <a:uLnTx/>
                <a:uFillTx/>
                <a:latin typeface="Calibri" charset="0"/>
                <a:ea typeface="+mj-ea"/>
                <a:cs typeface="+mj-cs"/>
              </a:rPr>
            </a:br>
            <a:r>
              <a:rPr lang="en-US" sz="2400" b="1" kern="0" dirty="0" smtClean="0">
                <a:solidFill>
                  <a:srgbClr val="FF0000"/>
                </a:solidFill>
                <a:latin typeface="Calibri" charset="0"/>
                <a:ea typeface="+mj-ea"/>
                <a:cs typeface="+mj-cs"/>
              </a:rPr>
              <a:t>data from many water disciplines</a:t>
            </a:r>
            <a:endParaRPr kumimoji="0" lang="en-US" sz="2400" b="1" i="0" u="none" strike="noStrike" kern="0" cap="none" spc="0" normalizeH="0" baseline="0" noProof="0" dirty="0">
              <a:ln>
                <a:noFill/>
              </a:ln>
              <a:solidFill>
                <a:srgbClr val="FF0000"/>
              </a:solidFill>
              <a:effectLst/>
              <a:uLnTx/>
              <a:uFillTx/>
              <a:latin typeface="+mj-lt"/>
              <a:ea typeface="+mj-ea"/>
              <a:cs typeface="+mj-cs"/>
            </a:endParaRPr>
          </a:p>
        </p:txBody>
      </p:sp>
      <p:sp>
        <p:nvSpPr>
          <p:cNvPr id="18" name="Text Box 7"/>
          <p:cNvSpPr txBox="1">
            <a:spLocks noChangeArrowheads="1"/>
          </p:cNvSpPr>
          <p:nvPr/>
        </p:nvSpPr>
        <p:spPr bwMode="auto">
          <a:xfrm>
            <a:off x="912813" y="3835400"/>
            <a:ext cx="1600200" cy="369332"/>
          </a:xfrm>
          <a:prstGeom prst="rect">
            <a:avLst/>
          </a:prstGeom>
          <a:noFill/>
          <a:ln w="9525">
            <a:noFill/>
            <a:miter lim="800000"/>
            <a:headEnd/>
            <a:tailEnd/>
          </a:ln>
        </p:spPr>
        <p:txBody>
          <a:bodyPr>
            <a:spAutoFit/>
          </a:bodyPr>
          <a:lstStyle/>
          <a:p>
            <a:pPr algn="ctr" eaLnBrk="0" hangingPunct="0">
              <a:spcBef>
                <a:spcPct val="50000"/>
              </a:spcBef>
              <a:defRPr/>
            </a:pPr>
            <a:r>
              <a:rPr lang="en-US" dirty="0">
                <a:effectLst>
                  <a:outerShdw blurRad="38100" dist="38100" dir="2700000" algn="tl">
                    <a:srgbClr val="000000">
                      <a:alpha val="43137"/>
                    </a:srgbClr>
                  </a:outerShdw>
                </a:effectLst>
              </a:rPr>
              <a:t>Water quality </a:t>
            </a:r>
          </a:p>
        </p:txBody>
      </p:sp>
      <p:pic>
        <p:nvPicPr>
          <p:cNvPr id="19" name="Picture 5" descr="Contaminants biologists monitoring water quality"/>
          <p:cNvPicPr>
            <a:picLocks noChangeAspect="1" noChangeArrowheads="1"/>
          </p:cNvPicPr>
          <p:nvPr/>
        </p:nvPicPr>
        <p:blipFill>
          <a:blip r:embed="rId7" cstate="print"/>
          <a:srcRect b="22210"/>
          <a:stretch>
            <a:fillRect/>
          </a:stretch>
        </p:blipFill>
        <p:spPr bwMode="auto">
          <a:xfrm>
            <a:off x="912813" y="4211638"/>
            <a:ext cx="1600200" cy="1957387"/>
          </a:xfrm>
          <a:prstGeom prst="rect">
            <a:avLst/>
          </a:prstGeom>
          <a:noFill/>
          <a:ln w="9525">
            <a:noFill/>
            <a:miter lim="800000"/>
            <a:headEnd/>
            <a:tailEnd/>
          </a:ln>
          <a:effectLst>
            <a:outerShdw blurRad="127000" dist="63500" dir="2700000">
              <a:srgbClr val="000000">
                <a:alpha val="40000"/>
              </a:srgbClr>
            </a:outerShdw>
          </a:effectLst>
        </p:spPr>
      </p:pic>
    </p:spTree>
    <p:extLst>
      <p:ext uri="{BB962C8B-B14F-4D97-AF65-F5344CB8AC3E}">
        <p14:creationId xmlns:p14="http://schemas.microsoft.com/office/powerpoint/2010/main" val="1371874212"/>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23"/>
          <p:cNvSpPr txBox="1">
            <a:spLocks noChangeArrowheads="1"/>
          </p:cNvSpPr>
          <p:nvPr/>
        </p:nvSpPr>
        <p:spPr bwMode="auto">
          <a:xfrm>
            <a:off x="838200" y="4813300"/>
            <a:ext cx="7845425" cy="1739900"/>
          </a:xfrm>
          <a:prstGeom prst="rect">
            <a:avLst/>
          </a:prstGeom>
          <a:noFill/>
          <a:ln w="9525">
            <a:noFill/>
            <a:miter lim="800000"/>
            <a:headEnd/>
            <a:tailEnd/>
          </a:ln>
          <a:effectLst/>
        </p:spPr>
        <p:txBody>
          <a:bodyPr wrap="none">
            <a:spAutoFit/>
          </a:bodyPr>
          <a:lstStyle/>
          <a:p>
            <a:pPr>
              <a:buFontTx/>
              <a:buChar char="•"/>
            </a:pPr>
            <a:r>
              <a:rPr lang="en-US"/>
              <a:t>  A </a:t>
            </a:r>
            <a:r>
              <a:rPr lang="en-US">
                <a:solidFill>
                  <a:srgbClr val="FF3300"/>
                </a:solidFill>
              </a:rPr>
              <a:t>data source</a:t>
            </a:r>
            <a:r>
              <a:rPr lang="en-US"/>
              <a:t> operates an observation network</a:t>
            </a:r>
          </a:p>
          <a:p>
            <a:pPr>
              <a:buFontTx/>
              <a:buChar char="•"/>
            </a:pPr>
            <a:r>
              <a:rPr lang="en-US"/>
              <a:t>  A </a:t>
            </a:r>
            <a:r>
              <a:rPr lang="en-US">
                <a:solidFill>
                  <a:srgbClr val="FF3300"/>
                </a:solidFill>
              </a:rPr>
              <a:t>network</a:t>
            </a:r>
            <a:r>
              <a:rPr lang="en-US"/>
              <a:t> is a set of observation sites</a:t>
            </a:r>
          </a:p>
          <a:p>
            <a:pPr>
              <a:buFontTx/>
              <a:buChar char="•"/>
            </a:pPr>
            <a:r>
              <a:rPr lang="en-US"/>
              <a:t>  A </a:t>
            </a:r>
            <a:r>
              <a:rPr lang="en-US">
                <a:solidFill>
                  <a:srgbClr val="FF3300"/>
                </a:solidFill>
              </a:rPr>
              <a:t>site</a:t>
            </a:r>
            <a:r>
              <a:rPr lang="en-US"/>
              <a:t> is a point location where one or more variables are measured</a:t>
            </a:r>
          </a:p>
          <a:p>
            <a:pPr>
              <a:buFontTx/>
              <a:buChar char="•"/>
            </a:pPr>
            <a:r>
              <a:rPr lang="en-US"/>
              <a:t>  A </a:t>
            </a:r>
            <a:r>
              <a:rPr lang="en-US">
                <a:solidFill>
                  <a:srgbClr val="FF3300"/>
                </a:solidFill>
              </a:rPr>
              <a:t>variable</a:t>
            </a:r>
            <a:r>
              <a:rPr lang="en-US"/>
              <a:t> is a property describing the flow or quality of water</a:t>
            </a:r>
          </a:p>
          <a:p>
            <a:pPr>
              <a:buFontTx/>
              <a:buChar char="•"/>
            </a:pPr>
            <a:r>
              <a:rPr lang="en-US"/>
              <a:t>  A </a:t>
            </a:r>
            <a:r>
              <a:rPr lang="en-US">
                <a:solidFill>
                  <a:srgbClr val="FF3300"/>
                </a:solidFill>
              </a:rPr>
              <a:t>value</a:t>
            </a:r>
            <a:r>
              <a:rPr lang="en-US"/>
              <a:t> is an observation of a variable at a particular time</a:t>
            </a:r>
          </a:p>
          <a:p>
            <a:pPr>
              <a:buFontTx/>
              <a:buChar char="•"/>
            </a:pPr>
            <a:r>
              <a:rPr lang="en-US"/>
              <a:t>  A </a:t>
            </a:r>
            <a:r>
              <a:rPr lang="en-US">
                <a:solidFill>
                  <a:srgbClr val="FF3300"/>
                </a:solidFill>
              </a:rPr>
              <a:t>qualifier</a:t>
            </a:r>
            <a:r>
              <a:rPr lang="en-US"/>
              <a:t> is a symbol that provides additional information about the value</a:t>
            </a:r>
          </a:p>
        </p:txBody>
      </p:sp>
      <p:grpSp>
        <p:nvGrpSpPr>
          <p:cNvPr id="2" name="Group 32"/>
          <p:cNvGrpSpPr/>
          <p:nvPr/>
        </p:nvGrpSpPr>
        <p:grpSpPr>
          <a:xfrm>
            <a:off x="609600" y="1219200"/>
            <a:ext cx="7715250" cy="3506232"/>
            <a:chOff x="304800" y="1219200"/>
            <a:chExt cx="7715250" cy="3506232"/>
          </a:xfrm>
        </p:grpSpPr>
        <p:sp>
          <p:nvSpPr>
            <p:cNvPr id="5" name="Text Box 3"/>
            <p:cNvSpPr txBox="1">
              <a:spLocks noChangeArrowheads="1"/>
            </p:cNvSpPr>
            <p:nvPr/>
          </p:nvSpPr>
          <p:spPr bwMode="auto">
            <a:xfrm>
              <a:off x="1508125" y="1344613"/>
              <a:ext cx="1371786" cy="369332"/>
            </a:xfrm>
            <a:prstGeom prst="rect">
              <a:avLst/>
            </a:prstGeom>
            <a:noFill/>
            <a:ln w="9525">
              <a:noFill/>
              <a:miter lim="800000"/>
              <a:headEnd/>
              <a:tailEnd/>
            </a:ln>
            <a:effectLst/>
          </p:spPr>
          <p:txBody>
            <a:bodyPr wrap="none">
              <a:spAutoFit/>
            </a:bodyPr>
            <a:lstStyle/>
            <a:p>
              <a:r>
                <a:rPr lang="en-US" b="1" dirty="0"/>
                <a:t>Data </a:t>
              </a:r>
              <a:r>
                <a:rPr lang="en-US" b="1" dirty="0" smtClean="0"/>
                <a:t>Service</a:t>
              </a:r>
              <a:endParaRPr lang="en-US" b="1" dirty="0"/>
            </a:p>
          </p:txBody>
        </p:sp>
        <p:sp>
          <p:nvSpPr>
            <p:cNvPr id="6" name="AutoShape 4"/>
            <p:cNvSpPr>
              <a:spLocks noChangeArrowheads="1"/>
            </p:cNvSpPr>
            <p:nvPr/>
          </p:nvSpPr>
          <p:spPr bwMode="auto">
            <a:xfrm rot="5400000">
              <a:off x="3009900" y="1498600"/>
              <a:ext cx="533400" cy="4572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endParaRPr lang="en-US"/>
            </a:p>
          </p:txBody>
        </p:sp>
        <p:sp>
          <p:nvSpPr>
            <p:cNvPr id="7" name="Text Box 5"/>
            <p:cNvSpPr txBox="1">
              <a:spLocks noChangeArrowheads="1"/>
            </p:cNvSpPr>
            <p:nvPr/>
          </p:nvSpPr>
          <p:spPr bwMode="auto">
            <a:xfrm>
              <a:off x="2895600" y="1993900"/>
              <a:ext cx="1085850" cy="366713"/>
            </a:xfrm>
            <a:prstGeom prst="rect">
              <a:avLst/>
            </a:prstGeom>
            <a:noFill/>
            <a:ln w="9525">
              <a:noFill/>
              <a:miter lim="800000"/>
              <a:headEnd/>
              <a:tailEnd/>
            </a:ln>
            <a:effectLst/>
          </p:spPr>
          <p:txBody>
            <a:bodyPr wrap="none">
              <a:spAutoFit/>
            </a:bodyPr>
            <a:lstStyle/>
            <a:p>
              <a:r>
                <a:rPr lang="en-US" b="1" dirty="0"/>
                <a:t>Network</a:t>
              </a:r>
            </a:p>
          </p:txBody>
        </p:sp>
        <p:sp>
          <p:nvSpPr>
            <p:cNvPr id="8" name="AutoShape 6"/>
            <p:cNvSpPr>
              <a:spLocks noChangeArrowheads="1"/>
            </p:cNvSpPr>
            <p:nvPr/>
          </p:nvSpPr>
          <p:spPr bwMode="auto">
            <a:xfrm rot="5400000">
              <a:off x="3924300" y="2184400"/>
              <a:ext cx="533400" cy="4572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endParaRPr lang="en-US"/>
            </a:p>
          </p:txBody>
        </p:sp>
        <p:sp>
          <p:nvSpPr>
            <p:cNvPr id="10" name="Text Box 17"/>
            <p:cNvSpPr txBox="1">
              <a:spLocks noChangeArrowheads="1"/>
            </p:cNvSpPr>
            <p:nvPr/>
          </p:nvSpPr>
          <p:spPr bwMode="auto">
            <a:xfrm>
              <a:off x="5486400" y="4356100"/>
              <a:ext cx="2533650" cy="366713"/>
            </a:xfrm>
            <a:prstGeom prst="rect">
              <a:avLst/>
            </a:prstGeom>
            <a:noFill/>
            <a:ln w="9525">
              <a:noFill/>
              <a:miter lim="800000"/>
              <a:headEnd/>
              <a:tailEnd/>
            </a:ln>
            <a:effectLst/>
          </p:spPr>
          <p:txBody>
            <a:bodyPr wrap="none">
              <a:spAutoFit/>
            </a:bodyPr>
            <a:lstStyle/>
            <a:p>
              <a:r>
                <a:rPr lang="en-US"/>
                <a:t>{Value, Time, Qualifier}</a:t>
              </a:r>
            </a:p>
          </p:txBody>
        </p:sp>
        <p:sp>
          <p:nvSpPr>
            <p:cNvPr id="11" name="Text Box 18"/>
            <p:cNvSpPr txBox="1">
              <a:spLocks noChangeArrowheads="1"/>
            </p:cNvSpPr>
            <p:nvPr/>
          </p:nvSpPr>
          <p:spPr bwMode="auto">
            <a:xfrm>
              <a:off x="304800" y="1219200"/>
              <a:ext cx="1295400" cy="646331"/>
            </a:xfrm>
            <a:prstGeom prst="rect">
              <a:avLst/>
            </a:prstGeom>
            <a:noFill/>
            <a:ln w="9525">
              <a:noFill/>
              <a:miter lim="800000"/>
              <a:headEnd/>
              <a:tailEnd/>
            </a:ln>
            <a:effectLst/>
          </p:spPr>
          <p:txBody>
            <a:bodyPr wrap="square">
              <a:spAutoFit/>
            </a:bodyPr>
            <a:lstStyle/>
            <a:p>
              <a:pPr algn="ctr"/>
              <a:r>
                <a:rPr lang="en-US" dirty="0" smtClean="0">
                  <a:solidFill>
                    <a:srgbClr val="0066FF"/>
                  </a:solidFill>
                </a:rPr>
                <a:t>NWIS Daily Values</a:t>
              </a:r>
              <a:endParaRPr lang="en-US" dirty="0">
                <a:solidFill>
                  <a:srgbClr val="0066FF"/>
                </a:solidFill>
              </a:endParaRPr>
            </a:p>
          </p:txBody>
        </p:sp>
        <p:sp>
          <p:nvSpPr>
            <p:cNvPr id="12" name="Text Box 19"/>
            <p:cNvSpPr txBox="1">
              <a:spLocks noChangeArrowheads="1"/>
            </p:cNvSpPr>
            <p:nvPr/>
          </p:nvSpPr>
          <p:spPr bwMode="auto">
            <a:xfrm>
              <a:off x="914400" y="2057400"/>
              <a:ext cx="1193660" cy="369332"/>
            </a:xfrm>
            <a:prstGeom prst="rect">
              <a:avLst/>
            </a:prstGeom>
            <a:noFill/>
            <a:ln w="9525">
              <a:noFill/>
              <a:miter lim="800000"/>
              <a:headEnd/>
              <a:tailEnd/>
            </a:ln>
            <a:effectLst/>
          </p:spPr>
          <p:txBody>
            <a:bodyPr wrap="none">
              <a:spAutoFit/>
            </a:bodyPr>
            <a:lstStyle/>
            <a:p>
              <a:r>
                <a:rPr lang="en-US" dirty="0" smtClean="0">
                  <a:solidFill>
                    <a:srgbClr val="0066FF"/>
                  </a:solidFill>
                </a:rPr>
                <a:t>NWIS Sites</a:t>
              </a:r>
              <a:endParaRPr lang="en-US" dirty="0">
                <a:solidFill>
                  <a:srgbClr val="0066FF"/>
                </a:solidFill>
              </a:endParaRPr>
            </a:p>
          </p:txBody>
        </p:sp>
        <p:sp>
          <p:nvSpPr>
            <p:cNvPr id="13" name="Text Box 20"/>
            <p:cNvSpPr txBox="1">
              <a:spLocks noChangeArrowheads="1"/>
            </p:cNvSpPr>
            <p:nvPr/>
          </p:nvSpPr>
          <p:spPr bwMode="auto">
            <a:xfrm>
              <a:off x="381000" y="2755900"/>
              <a:ext cx="2958246" cy="369332"/>
            </a:xfrm>
            <a:prstGeom prst="rect">
              <a:avLst/>
            </a:prstGeom>
            <a:noFill/>
            <a:ln w="9525">
              <a:noFill/>
              <a:miter lim="800000"/>
              <a:headEnd/>
              <a:tailEnd/>
            </a:ln>
            <a:effectLst/>
          </p:spPr>
          <p:txBody>
            <a:bodyPr wrap="none">
              <a:spAutoFit/>
            </a:bodyPr>
            <a:lstStyle/>
            <a:p>
              <a:r>
                <a:rPr lang="en-US" dirty="0" smtClean="0">
                  <a:solidFill>
                    <a:srgbClr val="0066FF"/>
                  </a:solidFill>
                </a:rPr>
                <a:t>San Marcos River at </a:t>
              </a:r>
              <a:r>
                <a:rPr lang="en-US" dirty="0" err="1" smtClean="0">
                  <a:solidFill>
                    <a:srgbClr val="0066FF"/>
                  </a:solidFill>
                </a:rPr>
                <a:t>Luling</a:t>
              </a:r>
              <a:r>
                <a:rPr lang="en-US" dirty="0" smtClean="0">
                  <a:solidFill>
                    <a:srgbClr val="0066FF"/>
                  </a:solidFill>
                </a:rPr>
                <a:t>, </a:t>
              </a:r>
              <a:r>
                <a:rPr lang="en-US" dirty="0" err="1" smtClean="0">
                  <a:solidFill>
                    <a:srgbClr val="0066FF"/>
                  </a:solidFill>
                </a:rPr>
                <a:t>Tx</a:t>
              </a:r>
              <a:endParaRPr lang="en-US" dirty="0">
                <a:solidFill>
                  <a:srgbClr val="0066FF"/>
                </a:solidFill>
              </a:endParaRPr>
            </a:p>
          </p:txBody>
        </p:sp>
        <p:sp>
          <p:nvSpPr>
            <p:cNvPr id="14" name="Text Box 21"/>
            <p:cNvSpPr txBox="1">
              <a:spLocks noChangeArrowheads="1"/>
            </p:cNvSpPr>
            <p:nvPr/>
          </p:nvSpPr>
          <p:spPr bwMode="auto">
            <a:xfrm>
              <a:off x="1676400" y="3365500"/>
              <a:ext cx="2597150" cy="641350"/>
            </a:xfrm>
            <a:prstGeom prst="rect">
              <a:avLst/>
            </a:prstGeom>
            <a:noFill/>
            <a:ln w="9525">
              <a:noFill/>
              <a:miter lim="800000"/>
              <a:headEnd/>
              <a:tailEnd/>
            </a:ln>
            <a:effectLst/>
          </p:spPr>
          <p:txBody>
            <a:bodyPr wrap="none">
              <a:spAutoFit/>
            </a:bodyPr>
            <a:lstStyle/>
            <a:p>
              <a:r>
                <a:rPr lang="en-US">
                  <a:solidFill>
                    <a:srgbClr val="0066FF"/>
                  </a:solidFill>
                </a:rPr>
                <a:t>Discharge, stage </a:t>
              </a:r>
            </a:p>
            <a:p>
              <a:r>
                <a:rPr lang="en-US">
                  <a:solidFill>
                    <a:srgbClr val="0066FF"/>
                  </a:solidFill>
                </a:rPr>
                <a:t>(Daily or instantaneous)</a:t>
              </a:r>
            </a:p>
          </p:txBody>
        </p:sp>
        <p:sp>
          <p:nvSpPr>
            <p:cNvPr id="15" name="Text Box 22"/>
            <p:cNvSpPr txBox="1">
              <a:spLocks noChangeArrowheads="1"/>
            </p:cNvSpPr>
            <p:nvPr/>
          </p:nvSpPr>
          <p:spPr bwMode="auto">
            <a:xfrm>
              <a:off x="2743200" y="4356100"/>
              <a:ext cx="2289601" cy="369332"/>
            </a:xfrm>
            <a:prstGeom prst="rect">
              <a:avLst/>
            </a:prstGeom>
            <a:noFill/>
            <a:ln w="9525">
              <a:noFill/>
              <a:miter lim="800000"/>
              <a:headEnd/>
              <a:tailEnd/>
            </a:ln>
            <a:effectLst/>
          </p:spPr>
          <p:txBody>
            <a:bodyPr wrap="none">
              <a:spAutoFit/>
            </a:bodyPr>
            <a:lstStyle/>
            <a:p>
              <a:r>
                <a:rPr lang="en-US" dirty="0" smtClean="0">
                  <a:solidFill>
                    <a:srgbClr val="0066FF"/>
                  </a:solidFill>
                </a:rPr>
                <a:t>18,700 </a:t>
              </a:r>
              <a:r>
                <a:rPr lang="en-US" dirty="0" err="1">
                  <a:solidFill>
                    <a:srgbClr val="0066FF"/>
                  </a:solidFill>
                </a:rPr>
                <a:t>cfs</a:t>
              </a:r>
              <a:r>
                <a:rPr lang="en-US" dirty="0">
                  <a:solidFill>
                    <a:srgbClr val="0066FF"/>
                  </a:solidFill>
                </a:rPr>
                <a:t>, </a:t>
              </a:r>
              <a:r>
                <a:rPr lang="en-US" dirty="0" smtClean="0">
                  <a:solidFill>
                    <a:srgbClr val="0066FF"/>
                  </a:solidFill>
                </a:rPr>
                <a:t>3 July 2002</a:t>
              </a:r>
              <a:endParaRPr lang="en-US" dirty="0">
                <a:solidFill>
                  <a:srgbClr val="0066FF"/>
                </a:solidFill>
              </a:endParaRPr>
            </a:p>
          </p:txBody>
        </p:sp>
        <p:sp>
          <p:nvSpPr>
            <p:cNvPr id="17" name="Oval 24"/>
            <p:cNvSpPr>
              <a:spLocks noChangeArrowheads="1"/>
            </p:cNvSpPr>
            <p:nvPr/>
          </p:nvSpPr>
          <p:spPr bwMode="auto">
            <a:xfrm>
              <a:off x="4343400" y="1993900"/>
              <a:ext cx="152400" cy="152400"/>
            </a:xfrm>
            <a:prstGeom prst="ellipse">
              <a:avLst/>
            </a:prstGeom>
            <a:solidFill>
              <a:srgbClr val="FF3300"/>
            </a:solidFill>
            <a:ln w="9525">
              <a:solidFill>
                <a:schemeClr val="tx1"/>
              </a:solidFill>
              <a:round/>
              <a:headEnd/>
              <a:tailEnd/>
            </a:ln>
            <a:effectLst/>
          </p:spPr>
          <p:txBody>
            <a:bodyPr wrap="none" anchor="ctr"/>
            <a:lstStyle/>
            <a:p>
              <a:endParaRPr lang="en-US"/>
            </a:p>
          </p:txBody>
        </p:sp>
        <p:sp>
          <p:nvSpPr>
            <p:cNvPr id="18" name="Oval 25"/>
            <p:cNvSpPr>
              <a:spLocks noChangeArrowheads="1"/>
            </p:cNvSpPr>
            <p:nvPr/>
          </p:nvSpPr>
          <p:spPr bwMode="auto">
            <a:xfrm>
              <a:off x="4495800" y="2146300"/>
              <a:ext cx="152400" cy="152400"/>
            </a:xfrm>
            <a:prstGeom prst="ellipse">
              <a:avLst/>
            </a:prstGeom>
            <a:solidFill>
              <a:srgbClr val="FF3300"/>
            </a:solidFill>
            <a:ln w="9525">
              <a:solidFill>
                <a:schemeClr val="tx1"/>
              </a:solidFill>
              <a:round/>
              <a:headEnd/>
              <a:tailEnd/>
            </a:ln>
            <a:effectLst/>
          </p:spPr>
          <p:txBody>
            <a:bodyPr wrap="none" anchor="ctr"/>
            <a:lstStyle/>
            <a:p>
              <a:endParaRPr lang="en-US"/>
            </a:p>
          </p:txBody>
        </p:sp>
        <p:sp>
          <p:nvSpPr>
            <p:cNvPr id="19" name="Oval 26"/>
            <p:cNvSpPr>
              <a:spLocks noChangeArrowheads="1"/>
            </p:cNvSpPr>
            <p:nvPr/>
          </p:nvSpPr>
          <p:spPr bwMode="auto">
            <a:xfrm>
              <a:off x="4800600" y="2070100"/>
              <a:ext cx="152400" cy="152400"/>
            </a:xfrm>
            <a:prstGeom prst="ellipse">
              <a:avLst/>
            </a:prstGeom>
            <a:solidFill>
              <a:srgbClr val="FF3300"/>
            </a:solidFill>
            <a:ln w="9525">
              <a:solidFill>
                <a:schemeClr val="tx1"/>
              </a:solidFill>
              <a:round/>
              <a:headEnd/>
              <a:tailEnd/>
            </a:ln>
            <a:effectLst/>
          </p:spPr>
          <p:txBody>
            <a:bodyPr wrap="none" anchor="ctr"/>
            <a:lstStyle/>
            <a:p>
              <a:endParaRPr lang="en-US"/>
            </a:p>
          </p:txBody>
        </p:sp>
        <p:sp>
          <p:nvSpPr>
            <p:cNvPr id="20" name="Oval 27"/>
            <p:cNvSpPr>
              <a:spLocks noChangeArrowheads="1"/>
            </p:cNvSpPr>
            <p:nvPr/>
          </p:nvSpPr>
          <p:spPr bwMode="auto">
            <a:xfrm>
              <a:off x="4572000" y="1841500"/>
              <a:ext cx="152400" cy="152400"/>
            </a:xfrm>
            <a:prstGeom prst="ellipse">
              <a:avLst/>
            </a:prstGeom>
            <a:solidFill>
              <a:srgbClr val="FF3300"/>
            </a:solidFill>
            <a:ln w="9525">
              <a:solidFill>
                <a:schemeClr val="tx1"/>
              </a:solidFill>
              <a:round/>
              <a:headEnd/>
              <a:tailEnd/>
            </a:ln>
            <a:effectLst/>
          </p:spPr>
          <p:txBody>
            <a:bodyPr wrap="none" anchor="ctr"/>
            <a:lstStyle/>
            <a:p>
              <a:endParaRPr lang="en-US"/>
            </a:p>
          </p:txBody>
        </p:sp>
        <p:sp>
          <p:nvSpPr>
            <p:cNvPr id="22" name="Text Box 7"/>
            <p:cNvSpPr txBox="1">
              <a:spLocks noChangeArrowheads="1"/>
            </p:cNvSpPr>
            <p:nvPr/>
          </p:nvSpPr>
          <p:spPr bwMode="auto">
            <a:xfrm>
              <a:off x="3886200" y="2895600"/>
              <a:ext cx="730250" cy="366713"/>
            </a:xfrm>
            <a:prstGeom prst="rect">
              <a:avLst/>
            </a:prstGeom>
            <a:noFill/>
            <a:ln w="9525">
              <a:noFill/>
              <a:miter lim="800000"/>
              <a:headEnd/>
              <a:tailEnd/>
            </a:ln>
            <a:effectLst/>
          </p:spPr>
          <p:txBody>
            <a:bodyPr wrap="none">
              <a:spAutoFit/>
            </a:bodyPr>
            <a:lstStyle/>
            <a:p>
              <a:r>
                <a:rPr lang="en-US" b="1" dirty="0"/>
                <a:t>Sites</a:t>
              </a:r>
            </a:p>
          </p:txBody>
        </p:sp>
        <p:sp>
          <p:nvSpPr>
            <p:cNvPr id="23" name="AutoShape 8"/>
            <p:cNvSpPr>
              <a:spLocks noChangeArrowheads="1"/>
            </p:cNvSpPr>
            <p:nvPr/>
          </p:nvSpPr>
          <p:spPr bwMode="auto">
            <a:xfrm rot="5400000">
              <a:off x="4533900" y="3009900"/>
              <a:ext cx="533400" cy="4572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endParaRPr lang="en-US"/>
            </a:p>
          </p:txBody>
        </p:sp>
        <p:sp>
          <p:nvSpPr>
            <p:cNvPr id="24" name="Text Box 9"/>
            <p:cNvSpPr txBox="1">
              <a:spLocks noChangeArrowheads="1"/>
            </p:cNvSpPr>
            <p:nvPr/>
          </p:nvSpPr>
          <p:spPr bwMode="auto">
            <a:xfrm>
              <a:off x="4343400" y="3505200"/>
              <a:ext cx="1200150" cy="366713"/>
            </a:xfrm>
            <a:prstGeom prst="rect">
              <a:avLst/>
            </a:prstGeom>
            <a:noFill/>
            <a:ln w="9525">
              <a:noFill/>
              <a:miter lim="800000"/>
              <a:headEnd/>
              <a:tailEnd/>
            </a:ln>
            <a:effectLst/>
          </p:spPr>
          <p:txBody>
            <a:bodyPr wrap="none">
              <a:spAutoFit/>
            </a:bodyPr>
            <a:lstStyle/>
            <a:p>
              <a:r>
                <a:rPr lang="en-US" b="1"/>
                <a:t>Variables</a:t>
              </a:r>
            </a:p>
          </p:txBody>
        </p:sp>
        <p:sp>
          <p:nvSpPr>
            <p:cNvPr id="25" name="AutoShape 10"/>
            <p:cNvSpPr>
              <a:spLocks noChangeArrowheads="1"/>
            </p:cNvSpPr>
            <p:nvPr/>
          </p:nvSpPr>
          <p:spPr bwMode="auto">
            <a:xfrm rot="5400000">
              <a:off x="5448300" y="3619500"/>
              <a:ext cx="533400" cy="4572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endParaRPr lang="en-US"/>
            </a:p>
          </p:txBody>
        </p:sp>
        <p:sp>
          <p:nvSpPr>
            <p:cNvPr id="26" name="Text Box 11"/>
            <p:cNvSpPr txBox="1">
              <a:spLocks noChangeArrowheads="1"/>
            </p:cNvSpPr>
            <p:nvPr/>
          </p:nvSpPr>
          <p:spPr bwMode="auto">
            <a:xfrm>
              <a:off x="5334000" y="4114800"/>
              <a:ext cx="1353447" cy="369332"/>
            </a:xfrm>
            <a:prstGeom prst="rect">
              <a:avLst/>
            </a:prstGeom>
            <a:noFill/>
            <a:ln w="9525">
              <a:noFill/>
              <a:miter lim="800000"/>
              <a:headEnd/>
              <a:tailEnd/>
            </a:ln>
            <a:effectLst/>
          </p:spPr>
          <p:txBody>
            <a:bodyPr wrap="none">
              <a:spAutoFit/>
            </a:bodyPr>
            <a:lstStyle/>
            <a:p>
              <a:r>
                <a:rPr lang="en-US" b="1" dirty="0" smtClean="0"/>
                <a:t>Observation</a:t>
              </a:r>
              <a:endParaRPr lang="en-US" b="1" dirty="0"/>
            </a:p>
          </p:txBody>
        </p:sp>
        <p:sp>
          <p:nvSpPr>
            <p:cNvPr id="31" name="Oval 28"/>
            <p:cNvSpPr>
              <a:spLocks noChangeArrowheads="1"/>
            </p:cNvSpPr>
            <p:nvPr/>
          </p:nvSpPr>
          <p:spPr bwMode="auto">
            <a:xfrm>
              <a:off x="5029200" y="2971800"/>
              <a:ext cx="152400" cy="152400"/>
            </a:xfrm>
            <a:prstGeom prst="ellipse">
              <a:avLst/>
            </a:prstGeom>
            <a:solidFill>
              <a:srgbClr val="FF3300"/>
            </a:solidFill>
            <a:ln w="9525">
              <a:solidFill>
                <a:schemeClr val="tx1"/>
              </a:solidFill>
              <a:round/>
              <a:headEnd/>
              <a:tailEnd/>
            </a:ln>
            <a:effectLst/>
          </p:spPr>
          <p:txBody>
            <a:bodyPr wrap="none" anchor="ctr"/>
            <a:lstStyle/>
            <a:p>
              <a:endParaRPr lang="en-US"/>
            </a:p>
          </p:txBody>
        </p:sp>
      </p:grpSp>
      <p:sp>
        <p:nvSpPr>
          <p:cNvPr id="34" name="Title 1"/>
          <p:cNvSpPr>
            <a:spLocks noGrp="1"/>
          </p:cNvSpPr>
          <p:nvPr>
            <p:ph type="title"/>
          </p:nvPr>
        </p:nvSpPr>
        <p:spPr>
          <a:xfrm>
            <a:off x="457200" y="274638"/>
            <a:ext cx="8229600" cy="1143000"/>
          </a:xfrm>
        </p:spPr>
        <p:txBody>
          <a:bodyPr>
            <a:normAutofit fontScale="90000"/>
          </a:bodyPr>
          <a:lstStyle/>
          <a:p>
            <a:r>
              <a:rPr lang="en-US" dirty="0" smtClean="0"/>
              <a:t>CUAHSI Network-Observations Model</a:t>
            </a:r>
            <a:endParaRPr lang="en-US" dirty="0"/>
          </a:p>
        </p:txBody>
      </p:sp>
      <p:pic>
        <p:nvPicPr>
          <p:cNvPr id="27" name="Picture 12"/>
          <p:cNvPicPr>
            <a:picLocks noChangeAspect="1" noChangeArrowheads="1"/>
          </p:cNvPicPr>
          <p:nvPr/>
        </p:nvPicPr>
        <p:blipFill>
          <a:blip r:embed="rId2" cstate="print"/>
          <a:srcRect/>
          <a:stretch>
            <a:fillRect/>
          </a:stretch>
        </p:blipFill>
        <p:spPr bwMode="auto">
          <a:xfrm>
            <a:off x="6019800" y="1447800"/>
            <a:ext cx="2686050" cy="276225"/>
          </a:xfrm>
          <a:prstGeom prst="rect">
            <a:avLst/>
          </a:prstGeom>
          <a:noFill/>
          <a:ln w="9525">
            <a:noFill/>
            <a:miter lim="800000"/>
            <a:headEnd/>
            <a:tailEnd/>
          </a:ln>
        </p:spPr>
      </p:pic>
      <p:grpSp>
        <p:nvGrpSpPr>
          <p:cNvPr id="37" name="Group 36"/>
          <p:cNvGrpSpPr/>
          <p:nvPr/>
        </p:nvGrpSpPr>
        <p:grpSpPr>
          <a:xfrm>
            <a:off x="6858000" y="1905000"/>
            <a:ext cx="1752600" cy="2303464"/>
            <a:chOff x="6629400" y="1981199"/>
            <a:chExt cx="1752600" cy="2303464"/>
          </a:xfrm>
        </p:grpSpPr>
        <p:sp>
          <p:nvSpPr>
            <p:cNvPr id="29" name="Rectangle 25"/>
            <p:cNvSpPr>
              <a:spLocks noChangeArrowheads="1"/>
            </p:cNvSpPr>
            <p:nvPr/>
          </p:nvSpPr>
          <p:spPr bwMode="auto">
            <a:xfrm>
              <a:off x="6629400" y="1981199"/>
              <a:ext cx="1752600" cy="2286001"/>
            </a:xfrm>
            <a:prstGeom prst="rect">
              <a:avLst/>
            </a:prstGeom>
            <a:noFill/>
            <a:ln w="28575" algn="ctr">
              <a:solidFill>
                <a:srgbClr val="FF3300"/>
              </a:solidFill>
              <a:miter lim="800000"/>
              <a:headEnd/>
              <a:tailEnd/>
            </a:ln>
          </p:spPr>
          <p:txBody>
            <a:bodyPr wrap="none" anchor="ctr"/>
            <a:lstStyle/>
            <a:p>
              <a:endParaRPr lang="en-US">
                <a:latin typeface="Calibri" pitchFamily="34" charset="0"/>
              </a:endParaRPr>
            </a:p>
          </p:txBody>
        </p:sp>
        <p:sp>
          <p:nvSpPr>
            <p:cNvPr id="30" name="Text Box 27"/>
            <p:cNvSpPr txBox="1">
              <a:spLocks noChangeArrowheads="1"/>
            </p:cNvSpPr>
            <p:nvPr/>
          </p:nvSpPr>
          <p:spPr bwMode="auto">
            <a:xfrm>
              <a:off x="7024688" y="2209800"/>
              <a:ext cx="962025" cy="300037"/>
            </a:xfrm>
            <a:prstGeom prst="rect">
              <a:avLst/>
            </a:prstGeom>
            <a:noFill/>
            <a:ln w="9525">
              <a:noFill/>
              <a:miter lim="800000"/>
              <a:headEnd/>
              <a:tailEnd/>
            </a:ln>
          </p:spPr>
          <p:txBody>
            <a:bodyPr wrap="none" lIns="82945" tIns="41473" rIns="82945" bIns="41473">
              <a:spAutoFit/>
            </a:bodyPr>
            <a:lstStyle/>
            <a:p>
              <a:pPr defTabSz="828675" hangingPunct="0">
                <a:lnSpc>
                  <a:spcPct val="87000"/>
                </a:lnSpc>
                <a:buClr>
                  <a:srgbClr val="000000"/>
                </a:buClr>
                <a:buSzPct val="45000"/>
                <a:buFont typeface="StarSymbol"/>
                <a:buNone/>
              </a:pPr>
              <a:r>
                <a:rPr lang="en-US" sz="1600" i="1" dirty="0" err="1">
                  <a:solidFill>
                    <a:srgbClr val="FF3300"/>
                  </a:solidFill>
                  <a:latin typeface="Calibri" pitchFamily="34" charset="0"/>
                  <a:ea typeface="Arial Unicode MS" pitchFamily="34" charset="-128"/>
                  <a:cs typeface="Arial Unicode MS" pitchFamily="34" charset="-128"/>
                </a:rPr>
                <a:t>GetSites</a:t>
              </a:r>
              <a:endParaRPr lang="en-US" sz="1600" i="1" dirty="0">
                <a:solidFill>
                  <a:srgbClr val="FF3300"/>
                </a:solidFill>
                <a:latin typeface="Calibri" pitchFamily="34" charset="0"/>
                <a:ea typeface="Arial Unicode MS" pitchFamily="34" charset="-128"/>
                <a:cs typeface="Arial Unicode MS" pitchFamily="34" charset="-128"/>
              </a:endParaRPr>
            </a:p>
          </p:txBody>
        </p:sp>
        <p:sp>
          <p:nvSpPr>
            <p:cNvPr id="32" name="Text Box 28"/>
            <p:cNvSpPr txBox="1">
              <a:spLocks noChangeArrowheads="1"/>
            </p:cNvSpPr>
            <p:nvPr/>
          </p:nvSpPr>
          <p:spPr bwMode="auto">
            <a:xfrm>
              <a:off x="6904038" y="2819400"/>
              <a:ext cx="1203325" cy="301625"/>
            </a:xfrm>
            <a:prstGeom prst="rect">
              <a:avLst/>
            </a:prstGeom>
            <a:noFill/>
            <a:ln w="9525">
              <a:noFill/>
              <a:miter lim="800000"/>
              <a:headEnd/>
              <a:tailEnd/>
            </a:ln>
          </p:spPr>
          <p:txBody>
            <a:bodyPr wrap="none" lIns="82945" tIns="41473" rIns="82945" bIns="41473">
              <a:spAutoFit/>
            </a:bodyPr>
            <a:lstStyle/>
            <a:p>
              <a:pPr defTabSz="828675" hangingPunct="0">
                <a:lnSpc>
                  <a:spcPct val="87000"/>
                </a:lnSpc>
                <a:buClr>
                  <a:srgbClr val="000000"/>
                </a:buClr>
                <a:buSzPct val="45000"/>
                <a:buFont typeface="StarSymbol"/>
                <a:buNone/>
              </a:pPr>
              <a:r>
                <a:rPr lang="en-US" sz="1600" i="1" dirty="0" err="1">
                  <a:solidFill>
                    <a:srgbClr val="FF3300"/>
                  </a:solidFill>
                  <a:latin typeface="Calibri" pitchFamily="34" charset="0"/>
                  <a:ea typeface="Arial Unicode MS" pitchFamily="34" charset="-128"/>
                  <a:cs typeface="Arial Unicode MS" pitchFamily="34" charset="-128"/>
                </a:rPr>
                <a:t>GetSiteInfo</a:t>
              </a:r>
              <a:endParaRPr lang="en-US" sz="1600" i="1" dirty="0">
                <a:solidFill>
                  <a:srgbClr val="FF3300"/>
                </a:solidFill>
                <a:latin typeface="Calibri" pitchFamily="34" charset="0"/>
                <a:ea typeface="Arial Unicode MS" pitchFamily="34" charset="-128"/>
                <a:cs typeface="Arial Unicode MS" pitchFamily="34" charset="-128"/>
              </a:endParaRPr>
            </a:p>
          </p:txBody>
        </p:sp>
        <p:sp>
          <p:nvSpPr>
            <p:cNvPr id="35" name="Text Box 30"/>
            <p:cNvSpPr txBox="1">
              <a:spLocks noChangeArrowheads="1"/>
            </p:cNvSpPr>
            <p:nvPr/>
          </p:nvSpPr>
          <p:spPr bwMode="auto">
            <a:xfrm>
              <a:off x="6701631" y="3429000"/>
              <a:ext cx="1608138" cy="300038"/>
            </a:xfrm>
            <a:prstGeom prst="rect">
              <a:avLst/>
            </a:prstGeom>
            <a:noFill/>
            <a:ln w="9525">
              <a:noFill/>
              <a:miter lim="800000"/>
              <a:headEnd/>
              <a:tailEnd/>
            </a:ln>
          </p:spPr>
          <p:txBody>
            <a:bodyPr wrap="none" lIns="82945" tIns="41473" rIns="82945" bIns="41473">
              <a:spAutoFit/>
            </a:bodyPr>
            <a:lstStyle/>
            <a:p>
              <a:pPr defTabSz="828675" hangingPunct="0">
                <a:lnSpc>
                  <a:spcPct val="87000"/>
                </a:lnSpc>
                <a:buClr>
                  <a:srgbClr val="000000"/>
                </a:buClr>
                <a:buSzPct val="45000"/>
                <a:buFont typeface="StarSymbol"/>
                <a:buNone/>
              </a:pPr>
              <a:r>
                <a:rPr lang="en-US" sz="1600" i="1" dirty="0" err="1">
                  <a:solidFill>
                    <a:srgbClr val="FF3300"/>
                  </a:solidFill>
                  <a:latin typeface="Calibri" pitchFamily="34" charset="0"/>
                  <a:ea typeface="Arial Unicode MS" pitchFamily="34" charset="-128"/>
                  <a:cs typeface="Arial Unicode MS" pitchFamily="34" charset="-128"/>
                </a:rPr>
                <a:t>GetVariableInfo</a:t>
              </a:r>
              <a:endParaRPr lang="en-US" sz="1600" i="1" dirty="0">
                <a:solidFill>
                  <a:srgbClr val="FF3300"/>
                </a:solidFill>
                <a:latin typeface="Calibri" pitchFamily="34" charset="0"/>
                <a:ea typeface="Arial Unicode MS" pitchFamily="34" charset="-128"/>
                <a:cs typeface="Arial Unicode MS" pitchFamily="34" charset="-128"/>
              </a:endParaRPr>
            </a:p>
          </p:txBody>
        </p:sp>
        <p:sp>
          <p:nvSpPr>
            <p:cNvPr id="36" name="Text Box 31"/>
            <p:cNvSpPr txBox="1">
              <a:spLocks noChangeArrowheads="1"/>
            </p:cNvSpPr>
            <p:nvPr/>
          </p:nvSpPr>
          <p:spPr bwMode="auto">
            <a:xfrm>
              <a:off x="6746081" y="3913188"/>
              <a:ext cx="1519238" cy="371475"/>
            </a:xfrm>
            <a:prstGeom prst="rect">
              <a:avLst/>
            </a:prstGeom>
            <a:noFill/>
            <a:ln w="9525">
              <a:noFill/>
              <a:miter lim="800000"/>
              <a:headEnd/>
              <a:tailEnd/>
            </a:ln>
          </p:spPr>
          <p:txBody>
            <a:bodyPr wrap="none" lIns="82945" tIns="41473" rIns="82945" bIns="41473">
              <a:spAutoFit/>
            </a:bodyPr>
            <a:lstStyle/>
            <a:p>
              <a:pPr defTabSz="828675" hangingPunct="0">
                <a:lnSpc>
                  <a:spcPct val="87000"/>
                </a:lnSpc>
                <a:buClr>
                  <a:srgbClr val="000000"/>
                </a:buClr>
                <a:buSzPct val="45000"/>
                <a:buFont typeface="StarSymbol"/>
                <a:buNone/>
              </a:pPr>
              <a:r>
                <a:rPr lang="en-US" sz="2200" b="1" i="1" dirty="0" err="1">
                  <a:solidFill>
                    <a:srgbClr val="FF3300"/>
                  </a:solidFill>
                  <a:latin typeface="Calibri" pitchFamily="34" charset="0"/>
                  <a:ea typeface="Arial Unicode MS" pitchFamily="34" charset="-128"/>
                  <a:cs typeface="Arial Unicode MS" pitchFamily="34" charset="-128"/>
                </a:rPr>
                <a:t>GetValues</a:t>
              </a:r>
              <a:endParaRPr lang="en-US" sz="2200" b="1" i="1" dirty="0">
                <a:solidFill>
                  <a:srgbClr val="FF3300"/>
                </a:solidFill>
                <a:latin typeface="Calibri" pitchFamily="34" charset="0"/>
                <a:ea typeface="Arial Unicode MS" pitchFamily="34" charset="-128"/>
                <a:cs typeface="Arial Unicode MS" pitchFamily="34" charset="-128"/>
              </a:endParaRPr>
            </a:p>
          </p:txBody>
        </p:sp>
      </p:grpSp>
      <p:sp>
        <p:nvSpPr>
          <p:cNvPr id="3" name="Slide Number Placeholder 2"/>
          <p:cNvSpPr>
            <a:spLocks noGrp="1"/>
          </p:cNvSpPr>
          <p:nvPr>
            <p:ph type="sldNum" sz="quarter" idx="12"/>
          </p:nvPr>
        </p:nvSpPr>
        <p:spPr/>
        <p:txBody>
          <a:bodyPr/>
          <a:lstStyle/>
          <a:p>
            <a:fld id="{F82B15EE-1347-4E13-A70E-917AFD644764}" type="slidenum">
              <a:rPr lang="en-US" smtClean="0"/>
              <a:pPr/>
              <a:t>11</a:t>
            </a:fld>
            <a:endParaRPr lang="en-US"/>
          </a:p>
        </p:txBody>
      </p:sp>
    </p:spTree>
    <p:extLst>
      <p:ext uri="{BB962C8B-B14F-4D97-AF65-F5344CB8AC3E}">
        <p14:creationId xmlns:p14="http://schemas.microsoft.com/office/powerpoint/2010/main" val="32710163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n-US" smtClean="0"/>
              <a:t>WaterML as a Web Language</a:t>
            </a:r>
          </a:p>
        </p:txBody>
      </p:sp>
      <p:pic>
        <p:nvPicPr>
          <p:cNvPr id="14339" name="Picture 4"/>
          <p:cNvPicPr>
            <a:picLocks noChangeAspect="1" noChangeArrowheads="1"/>
          </p:cNvPicPr>
          <p:nvPr/>
        </p:nvPicPr>
        <p:blipFill>
          <a:blip r:embed="rId2" cstate="print"/>
          <a:srcRect/>
          <a:stretch>
            <a:fillRect/>
          </a:stretch>
        </p:blipFill>
        <p:spPr bwMode="auto">
          <a:xfrm>
            <a:off x="-152400" y="2286000"/>
            <a:ext cx="9439275" cy="3657600"/>
          </a:xfrm>
          <a:prstGeom prst="rect">
            <a:avLst/>
          </a:prstGeom>
          <a:noFill/>
          <a:ln w="9525">
            <a:noFill/>
            <a:miter lim="800000"/>
            <a:headEnd/>
            <a:tailEnd/>
          </a:ln>
        </p:spPr>
      </p:pic>
      <p:pic>
        <p:nvPicPr>
          <p:cNvPr id="14340" name="Picture 2"/>
          <p:cNvPicPr>
            <a:picLocks noChangeAspect="1" noChangeArrowheads="1"/>
          </p:cNvPicPr>
          <p:nvPr/>
        </p:nvPicPr>
        <p:blipFill>
          <a:blip r:embed="rId3" cstate="print"/>
          <a:srcRect/>
          <a:stretch>
            <a:fillRect/>
          </a:stretch>
        </p:blipFill>
        <p:spPr bwMode="auto">
          <a:xfrm>
            <a:off x="4724400" y="2514600"/>
            <a:ext cx="4419600" cy="2657475"/>
          </a:xfrm>
          <a:prstGeom prst="rect">
            <a:avLst/>
          </a:prstGeom>
          <a:noFill/>
          <a:ln w="9525">
            <a:noFill/>
            <a:miter lim="800000"/>
            <a:headEnd/>
            <a:tailEnd/>
          </a:ln>
        </p:spPr>
      </p:pic>
      <p:sp>
        <p:nvSpPr>
          <p:cNvPr id="14341" name="TextBox 5"/>
          <p:cNvSpPr txBox="1">
            <a:spLocks noChangeArrowheads="1"/>
          </p:cNvSpPr>
          <p:nvPr/>
        </p:nvSpPr>
        <p:spPr bwMode="auto">
          <a:xfrm>
            <a:off x="5638800" y="1447800"/>
            <a:ext cx="2667000" cy="1200150"/>
          </a:xfrm>
          <a:prstGeom prst="rect">
            <a:avLst/>
          </a:prstGeom>
          <a:noFill/>
          <a:ln w="9525">
            <a:noFill/>
            <a:miter lim="800000"/>
            <a:headEnd/>
            <a:tailEnd/>
          </a:ln>
        </p:spPr>
        <p:txBody>
          <a:bodyPr>
            <a:spAutoFit/>
          </a:bodyPr>
          <a:lstStyle/>
          <a:p>
            <a:r>
              <a:rPr lang="en-US">
                <a:latin typeface="Calibri" pitchFamily="34" charset="0"/>
              </a:rPr>
              <a:t>Discharge of the San Marcos River at Luling, TX June 28 - July 18, 2002</a:t>
            </a:r>
          </a:p>
        </p:txBody>
      </p:sp>
      <p:sp>
        <p:nvSpPr>
          <p:cNvPr id="14342" name="TextBox 6"/>
          <p:cNvSpPr txBox="1">
            <a:spLocks noChangeArrowheads="1"/>
          </p:cNvSpPr>
          <p:nvPr/>
        </p:nvSpPr>
        <p:spPr bwMode="auto">
          <a:xfrm>
            <a:off x="381000" y="1600200"/>
            <a:ext cx="4342151" cy="369332"/>
          </a:xfrm>
          <a:prstGeom prst="rect">
            <a:avLst/>
          </a:prstGeom>
          <a:noFill/>
          <a:ln w="9525">
            <a:noFill/>
            <a:miter lim="800000"/>
            <a:headEnd/>
            <a:tailEnd/>
          </a:ln>
        </p:spPr>
        <p:txBody>
          <a:bodyPr wrap="none">
            <a:spAutoFit/>
          </a:bodyPr>
          <a:lstStyle/>
          <a:p>
            <a:r>
              <a:rPr lang="en-US" dirty="0" smtClean="0">
                <a:latin typeface="Calibri" pitchFamily="34" charset="0"/>
              </a:rPr>
              <a:t>USGS </a:t>
            </a:r>
            <a:r>
              <a:rPr lang="en-US" dirty="0" err="1" smtClean="0">
                <a:latin typeface="Calibri" pitchFamily="34" charset="0"/>
              </a:rPr>
              <a:t>Streamflow</a:t>
            </a:r>
            <a:r>
              <a:rPr lang="en-US" dirty="0" smtClean="0">
                <a:latin typeface="Calibri" pitchFamily="34" charset="0"/>
              </a:rPr>
              <a:t> </a:t>
            </a:r>
            <a:r>
              <a:rPr lang="en-US" dirty="0">
                <a:latin typeface="Calibri" pitchFamily="34" charset="0"/>
              </a:rPr>
              <a:t>data in </a:t>
            </a:r>
            <a:r>
              <a:rPr lang="en-US" dirty="0" err="1">
                <a:latin typeface="Calibri" pitchFamily="34" charset="0"/>
              </a:rPr>
              <a:t>WaterML</a:t>
            </a:r>
            <a:r>
              <a:rPr lang="en-US" dirty="0">
                <a:latin typeface="Calibri" pitchFamily="34" charset="0"/>
              </a:rPr>
              <a:t> language</a:t>
            </a:r>
          </a:p>
        </p:txBody>
      </p:sp>
      <p:sp>
        <p:nvSpPr>
          <p:cNvPr id="8" name="TextBox 7"/>
          <p:cNvSpPr txBox="1"/>
          <p:nvPr/>
        </p:nvSpPr>
        <p:spPr>
          <a:xfrm>
            <a:off x="1981200" y="6019800"/>
            <a:ext cx="6207405" cy="369332"/>
          </a:xfrm>
          <a:prstGeom prst="rect">
            <a:avLst/>
          </a:prstGeom>
          <a:solidFill>
            <a:srgbClr val="FFFF00"/>
          </a:solidFill>
          <a:ln>
            <a:solidFill>
              <a:schemeClr val="tx2"/>
            </a:solidFill>
          </a:ln>
        </p:spPr>
        <p:txBody>
          <a:bodyPr wrap="none" rtlCol="0">
            <a:spAutoFit/>
          </a:bodyPr>
          <a:lstStyle/>
          <a:p>
            <a:r>
              <a:rPr lang="en-US" dirty="0" smtClean="0"/>
              <a:t>This is the </a:t>
            </a:r>
            <a:r>
              <a:rPr lang="en-US" dirty="0" err="1" smtClean="0"/>
              <a:t>WaterML</a:t>
            </a:r>
            <a:r>
              <a:rPr lang="en-US" dirty="0" smtClean="0"/>
              <a:t> </a:t>
            </a:r>
            <a:r>
              <a:rPr lang="en-US" dirty="0" err="1" smtClean="0"/>
              <a:t>GetValues</a:t>
            </a:r>
            <a:r>
              <a:rPr lang="en-US" dirty="0" smtClean="0"/>
              <a:t> response from NWIS Daily Values</a:t>
            </a:r>
            <a:endParaRPr lang="en-US" dirty="0"/>
          </a:p>
        </p:txBody>
      </p:sp>
      <p:sp>
        <p:nvSpPr>
          <p:cNvPr id="2" name="Slide Number Placeholder 1"/>
          <p:cNvSpPr>
            <a:spLocks noGrp="1"/>
          </p:cNvSpPr>
          <p:nvPr>
            <p:ph type="sldNum" sz="quarter" idx="12"/>
          </p:nvPr>
        </p:nvSpPr>
        <p:spPr/>
        <p:txBody>
          <a:bodyPr/>
          <a:lstStyle/>
          <a:p>
            <a:fld id="{F82B15EE-1347-4E13-A70E-917AFD644764}" type="slidenum">
              <a:rPr lang="en-US" smtClean="0"/>
              <a:pPr/>
              <a:t>12</a:t>
            </a:fld>
            <a:endParaRPr lang="en-US"/>
          </a:p>
        </p:txBody>
      </p:sp>
    </p:spTree>
    <p:extLst>
      <p:ext uri="{BB962C8B-B14F-4D97-AF65-F5344CB8AC3E}">
        <p14:creationId xmlns:p14="http://schemas.microsoft.com/office/powerpoint/2010/main" val="3717698307"/>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WQX and STORET</a:t>
            </a:r>
            <a:endParaRPr lang="en-US" dirty="0"/>
          </a:p>
        </p:txBody>
      </p:sp>
      <p:sp>
        <p:nvSpPr>
          <p:cNvPr id="3" name="Slide Number Placeholder 2"/>
          <p:cNvSpPr>
            <a:spLocks noGrp="1"/>
          </p:cNvSpPr>
          <p:nvPr>
            <p:ph type="sldNum" sz="quarter" idx="12"/>
          </p:nvPr>
        </p:nvSpPr>
        <p:spPr/>
        <p:txBody>
          <a:bodyPr/>
          <a:lstStyle/>
          <a:p>
            <a:fld id="{0C984503-F64C-4115-AE21-AF5CDD25242A}" type="slidenum">
              <a:rPr lang="en-US" smtClean="0"/>
              <a:pPr/>
              <a:t>13</a:t>
            </a:fld>
            <a:endParaRPr lang="en-US"/>
          </a:p>
        </p:txBody>
      </p:sp>
      <p:pic>
        <p:nvPicPr>
          <p:cNvPr id="24578" name="Picture 2"/>
          <p:cNvPicPr>
            <a:picLocks noChangeAspect="1" noChangeArrowheads="1"/>
          </p:cNvPicPr>
          <p:nvPr/>
        </p:nvPicPr>
        <p:blipFill>
          <a:blip r:embed="rId2" cstate="print"/>
          <a:srcRect/>
          <a:stretch>
            <a:fillRect/>
          </a:stretch>
        </p:blipFill>
        <p:spPr bwMode="auto">
          <a:xfrm>
            <a:off x="685800" y="1447800"/>
            <a:ext cx="1400175" cy="2009775"/>
          </a:xfrm>
          <a:prstGeom prst="rect">
            <a:avLst/>
          </a:prstGeom>
          <a:noFill/>
          <a:ln w="9525">
            <a:noFill/>
            <a:miter lim="800000"/>
            <a:headEnd/>
            <a:tailEnd/>
          </a:ln>
        </p:spPr>
      </p:pic>
      <p:sp>
        <p:nvSpPr>
          <p:cNvPr id="5" name="Rectangle 4"/>
          <p:cNvSpPr/>
          <p:nvPr/>
        </p:nvSpPr>
        <p:spPr>
          <a:xfrm>
            <a:off x="3124200" y="1371600"/>
            <a:ext cx="5410200" cy="1754326"/>
          </a:xfrm>
          <a:prstGeom prst="rect">
            <a:avLst/>
          </a:prstGeom>
        </p:spPr>
        <p:txBody>
          <a:bodyPr wrap="square">
            <a:spAutoFit/>
          </a:bodyPr>
          <a:lstStyle/>
          <a:p>
            <a:r>
              <a:rPr lang="en-US" dirty="0" smtClean="0"/>
              <a:t>The Water Quality Exchange (WQX) is a new framework that makes it easier for </a:t>
            </a:r>
            <a:r>
              <a:rPr lang="en-US" dirty="0" smtClean="0">
                <a:solidFill>
                  <a:srgbClr val="FF0000"/>
                </a:solidFill>
              </a:rPr>
              <a:t>States, Tribes, and others to submit and share water quality monitoring data over the Internet. </a:t>
            </a:r>
            <a:r>
              <a:rPr lang="en-US" dirty="0" smtClean="0"/>
              <a:t>States, Tribes and other organizations can now submit data directly to the publicly-accessible STORET Data Warehouse using the WQX framework. </a:t>
            </a:r>
            <a:endParaRPr lang="en-US" dirty="0"/>
          </a:p>
        </p:txBody>
      </p:sp>
      <p:pic>
        <p:nvPicPr>
          <p:cNvPr id="24579" name="Picture 3"/>
          <p:cNvPicPr>
            <a:picLocks noChangeAspect="1" noChangeArrowheads="1"/>
          </p:cNvPicPr>
          <p:nvPr/>
        </p:nvPicPr>
        <p:blipFill>
          <a:blip r:embed="rId3" cstate="print"/>
          <a:srcRect/>
          <a:stretch>
            <a:fillRect/>
          </a:stretch>
        </p:blipFill>
        <p:spPr bwMode="auto">
          <a:xfrm>
            <a:off x="2209800" y="3200400"/>
            <a:ext cx="5754451" cy="3352800"/>
          </a:xfrm>
          <a:prstGeom prst="rect">
            <a:avLst/>
          </a:prstGeom>
          <a:noFill/>
          <a:ln w="9525">
            <a:noFill/>
            <a:miter lim="800000"/>
            <a:headEnd/>
            <a:tailEnd/>
          </a:ln>
        </p:spPr>
      </p:pic>
      <p:sp>
        <p:nvSpPr>
          <p:cNvPr id="7" name="TextBox 6"/>
          <p:cNvSpPr txBox="1"/>
          <p:nvPr/>
        </p:nvSpPr>
        <p:spPr>
          <a:xfrm>
            <a:off x="3276600" y="152400"/>
            <a:ext cx="5707460" cy="461665"/>
          </a:xfrm>
          <a:prstGeom prst="rect">
            <a:avLst/>
          </a:prstGeom>
          <a:solidFill>
            <a:srgbClr val="FFFF00"/>
          </a:solidFill>
          <a:ln>
            <a:solidFill>
              <a:schemeClr val="tx2"/>
            </a:solidFill>
          </a:ln>
        </p:spPr>
        <p:txBody>
          <a:bodyPr wrap="none" rtlCol="0">
            <a:spAutoFit/>
          </a:bodyPr>
          <a:lstStyle/>
          <a:p>
            <a:r>
              <a:rPr lang="en-US" sz="2400" dirty="0" smtClean="0">
                <a:solidFill>
                  <a:schemeClr val="tx2"/>
                </a:solidFill>
              </a:rPr>
              <a:t>Observational Water Web Services from EPA</a:t>
            </a:r>
            <a:endParaRPr lang="en-US" sz="2400" dirty="0">
              <a:solidFill>
                <a:schemeClr val="tx2"/>
              </a:solidFill>
            </a:endParaRPr>
          </a:p>
        </p:txBody>
      </p:sp>
    </p:spTree>
    <p:extLst>
      <p:ext uri="{BB962C8B-B14F-4D97-AF65-F5344CB8AC3E}">
        <p14:creationId xmlns:p14="http://schemas.microsoft.com/office/powerpoint/2010/main" val="36522941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0C984503-F64C-4115-AE21-AF5CDD25242A}" type="slidenum">
              <a:rPr lang="en-US" smtClean="0"/>
              <a:pPr/>
              <a:t>14</a:t>
            </a:fld>
            <a:endParaRPr lang="en-US"/>
          </a:p>
        </p:txBody>
      </p:sp>
      <p:pic>
        <p:nvPicPr>
          <p:cNvPr id="32770" name="Picture 2"/>
          <p:cNvPicPr>
            <a:picLocks noChangeAspect="1" noChangeArrowheads="1"/>
          </p:cNvPicPr>
          <p:nvPr/>
        </p:nvPicPr>
        <p:blipFill>
          <a:blip r:embed="rId2" cstate="print"/>
          <a:srcRect/>
          <a:stretch>
            <a:fillRect/>
          </a:stretch>
        </p:blipFill>
        <p:spPr bwMode="auto">
          <a:xfrm>
            <a:off x="533400" y="228600"/>
            <a:ext cx="8062310" cy="2667000"/>
          </a:xfrm>
          <a:prstGeom prst="rect">
            <a:avLst/>
          </a:prstGeom>
          <a:noFill/>
          <a:ln w="9525">
            <a:solidFill>
              <a:schemeClr val="accent1"/>
            </a:solidFill>
            <a:miter lim="800000"/>
            <a:headEnd/>
            <a:tailEnd/>
          </a:ln>
        </p:spPr>
      </p:pic>
      <p:sp>
        <p:nvSpPr>
          <p:cNvPr id="6" name="TextBox 5"/>
          <p:cNvSpPr txBox="1"/>
          <p:nvPr/>
        </p:nvSpPr>
        <p:spPr>
          <a:xfrm>
            <a:off x="3048000" y="838200"/>
            <a:ext cx="5292154" cy="461665"/>
          </a:xfrm>
          <a:prstGeom prst="rect">
            <a:avLst/>
          </a:prstGeom>
          <a:solidFill>
            <a:srgbClr val="FFFF00"/>
          </a:solidFill>
          <a:ln>
            <a:solidFill>
              <a:schemeClr val="tx2"/>
            </a:solidFill>
          </a:ln>
        </p:spPr>
        <p:txBody>
          <a:bodyPr wrap="none" rtlCol="0">
            <a:spAutoFit/>
          </a:bodyPr>
          <a:lstStyle/>
          <a:p>
            <a:r>
              <a:rPr lang="en-US" sz="2400" dirty="0" smtClean="0">
                <a:solidFill>
                  <a:schemeClr val="tx2"/>
                </a:solidFill>
              </a:rPr>
              <a:t>Geospatial Water Web Services from EPA</a:t>
            </a:r>
            <a:endParaRPr lang="en-US" sz="2400" dirty="0">
              <a:solidFill>
                <a:schemeClr val="tx2"/>
              </a:solidFill>
            </a:endParaRP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7600" y="3174635"/>
            <a:ext cx="3294790" cy="32094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066799" y="4191000"/>
            <a:ext cx="2285999" cy="923330"/>
          </a:xfrm>
          <a:prstGeom prst="rect">
            <a:avLst/>
          </a:prstGeom>
          <a:noFill/>
          <a:ln>
            <a:solidFill>
              <a:schemeClr val="tx1"/>
            </a:solidFill>
          </a:ln>
        </p:spPr>
        <p:txBody>
          <a:bodyPr wrap="square" rtlCol="0">
            <a:spAutoFit/>
          </a:bodyPr>
          <a:lstStyle/>
          <a:p>
            <a:r>
              <a:rPr lang="en-US" dirty="0" smtClean="0"/>
              <a:t>Automated watershed delineation anywhere in the continental US</a:t>
            </a:r>
            <a:endParaRPr lang="en-US" dirty="0"/>
          </a:p>
        </p:txBody>
      </p:sp>
    </p:spTree>
    <p:extLst>
      <p:ext uri="{BB962C8B-B14F-4D97-AF65-F5344CB8AC3E}">
        <p14:creationId xmlns:p14="http://schemas.microsoft.com/office/powerpoint/2010/main" val="29599392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52400" y="304800"/>
            <a:ext cx="8991600" cy="1143000"/>
          </a:xfrm>
        </p:spPr>
        <p:txBody>
          <a:bodyPr>
            <a:normAutofit fontScale="90000"/>
          </a:bodyPr>
          <a:lstStyle/>
          <a:p>
            <a:r>
              <a:rPr lang="en-US" sz="4000" dirty="0" smtClean="0"/>
              <a:t>What is a “services-oriented architecture”?</a:t>
            </a:r>
            <a:r>
              <a:rPr lang="en-US" dirty="0" smtClean="0"/>
              <a:t/>
            </a:r>
            <a:br>
              <a:rPr lang="en-US" dirty="0" smtClean="0"/>
            </a:br>
            <a:r>
              <a:rPr lang="en-US" sz="2400" i="1" u="sng" dirty="0" smtClean="0">
                <a:solidFill>
                  <a:schemeClr val="tx2"/>
                </a:solidFill>
              </a:rPr>
              <a:t>Networks</a:t>
            </a:r>
            <a:r>
              <a:rPr lang="en-US" sz="2400" i="1" dirty="0" smtClean="0">
                <a:solidFill>
                  <a:schemeClr val="tx2"/>
                </a:solidFill>
              </a:rPr>
              <a:t> of computers connected through the web ……. </a:t>
            </a:r>
          </a:p>
        </p:txBody>
      </p:sp>
      <p:sp>
        <p:nvSpPr>
          <p:cNvPr id="7171" name="Content Placeholder 2"/>
          <p:cNvSpPr>
            <a:spLocks noGrp="1"/>
          </p:cNvSpPr>
          <p:nvPr>
            <p:ph idx="1"/>
          </p:nvPr>
        </p:nvSpPr>
        <p:spPr>
          <a:xfrm>
            <a:off x="457200" y="1524000"/>
            <a:ext cx="8229600" cy="4525963"/>
          </a:xfrm>
        </p:spPr>
        <p:txBody>
          <a:bodyPr>
            <a:normAutofit fontScale="92500" lnSpcReduction="10000"/>
          </a:bodyPr>
          <a:lstStyle/>
          <a:p>
            <a:r>
              <a:rPr lang="en-US" dirty="0" smtClean="0"/>
              <a:t>Everything is a </a:t>
            </a:r>
            <a:r>
              <a:rPr lang="en-US" dirty="0" smtClean="0">
                <a:solidFill>
                  <a:srgbClr val="FF0000"/>
                </a:solidFill>
              </a:rPr>
              <a:t>service</a:t>
            </a:r>
          </a:p>
          <a:p>
            <a:pPr lvl="1"/>
            <a:r>
              <a:rPr lang="en-US" dirty="0" smtClean="0"/>
              <a:t>Data, models, visualization, ……</a:t>
            </a:r>
          </a:p>
          <a:p>
            <a:r>
              <a:rPr lang="en-US" dirty="0" smtClean="0"/>
              <a:t>A service receives </a:t>
            </a:r>
            <a:r>
              <a:rPr lang="en-US" dirty="0" smtClean="0">
                <a:solidFill>
                  <a:srgbClr val="FF0000"/>
                </a:solidFill>
              </a:rPr>
              <a:t>requests</a:t>
            </a:r>
            <a:r>
              <a:rPr lang="en-US" dirty="0" smtClean="0"/>
              <a:t> and provides</a:t>
            </a:r>
            <a:r>
              <a:rPr lang="en-US" dirty="0" smtClean="0">
                <a:solidFill>
                  <a:srgbClr val="FF0000"/>
                </a:solidFill>
              </a:rPr>
              <a:t> responses</a:t>
            </a:r>
            <a:r>
              <a:rPr lang="en-US" dirty="0" smtClean="0"/>
              <a:t> using web standards (WSDL)</a:t>
            </a:r>
          </a:p>
          <a:p>
            <a:r>
              <a:rPr lang="en-US" dirty="0" smtClean="0"/>
              <a:t>It uses customized </a:t>
            </a:r>
            <a:r>
              <a:rPr lang="en-US" dirty="0" smtClean="0">
                <a:solidFill>
                  <a:srgbClr val="FF0000"/>
                </a:solidFill>
              </a:rPr>
              <a:t>web languages</a:t>
            </a:r>
          </a:p>
          <a:p>
            <a:pPr lvl="1"/>
            <a:r>
              <a:rPr lang="en-US" dirty="0" smtClean="0">
                <a:solidFill>
                  <a:srgbClr val="FF0000"/>
                </a:solidFill>
              </a:rPr>
              <a:t>HTML </a:t>
            </a:r>
            <a:r>
              <a:rPr lang="en-US" dirty="0" smtClean="0"/>
              <a:t>(</a:t>
            </a:r>
            <a:r>
              <a:rPr lang="en-US" dirty="0" err="1" smtClean="0"/>
              <a:t>HyperText</a:t>
            </a:r>
            <a:r>
              <a:rPr lang="en-US" dirty="0" smtClean="0"/>
              <a:t> Markup Language) for text and pictures</a:t>
            </a:r>
          </a:p>
          <a:p>
            <a:pPr lvl="1"/>
            <a:r>
              <a:rPr lang="en-US" dirty="0" err="1" smtClean="0">
                <a:solidFill>
                  <a:srgbClr val="FF0000"/>
                </a:solidFill>
              </a:rPr>
              <a:t>WaterML</a:t>
            </a:r>
            <a:r>
              <a:rPr lang="en-US" dirty="0" smtClean="0"/>
              <a:t> for water time series  (CUAHSI)</a:t>
            </a:r>
          </a:p>
          <a:p>
            <a:pPr lvl="1"/>
            <a:r>
              <a:rPr lang="en-US" dirty="0" smtClean="0">
                <a:solidFill>
                  <a:srgbClr val="FF0000"/>
                </a:solidFill>
              </a:rPr>
              <a:t>WQX</a:t>
            </a:r>
            <a:r>
              <a:rPr lang="en-US" dirty="0" smtClean="0"/>
              <a:t> for water quality (EPA)</a:t>
            </a:r>
          </a:p>
          <a:p>
            <a:pPr lvl="1"/>
            <a:r>
              <a:rPr lang="en-US" dirty="0" smtClean="0">
                <a:solidFill>
                  <a:srgbClr val="FF0000"/>
                </a:solidFill>
              </a:rPr>
              <a:t>GML</a:t>
            </a:r>
            <a:r>
              <a:rPr lang="en-US" dirty="0" smtClean="0"/>
              <a:t> for geospatial </a:t>
            </a:r>
            <a:r>
              <a:rPr lang="en-US" dirty="0" err="1" smtClean="0"/>
              <a:t>coverages</a:t>
            </a:r>
            <a:r>
              <a:rPr lang="en-US" dirty="0" smtClean="0"/>
              <a:t>  (OGC)</a:t>
            </a:r>
          </a:p>
        </p:txBody>
      </p:sp>
      <p:sp>
        <p:nvSpPr>
          <p:cNvPr id="4" name="Rectangle 3"/>
          <p:cNvSpPr/>
          <p:nvPr/>
        </p:nvSpPr>
        <p:spPr>
          <a:xfrm>
            <a:off x="3505200" y="6248400"/>
            <a:ext cx="5410200" cy="461963"/>
          </a:xfrm>
          <a:prstGeom prst="rect">
            <a:avLst/>
          </a:prstGeom>
        </p:spPr>
        <p:txBody>
          <a:bodyPr>
            <a:spAutoFit/>
          </a:bodyPr>
          <a:lstStyle/>
          <a:p>
            <a:pPr>
              <a:defRPr/>
            </a:pPr>
            <a:r>
              <a:rPr lang="en-US" sz="2400" i="1" dirty="0">
                <a:solidFill>
                  <a:schemeClr val="tx2"/>
                </a:solidFill>
                <a:latin typeface="+mn-lt"/>
              </a:rPr>
              <a:t>….. supporting a wide range of users</a:t>
            </a:r>
            <a:endParaRPr lang="en-US" sz="2400" dirty="0">
              <a:solidFill>
                <a:schemeClr val="tx2"/>
              </a:solidFill>
              <a:latin typeface="+mn-lt"/>
            </a:endParaRPr>
          </a:p>
        </p:txBody>
      </p:sp>
      <p:sp>
        <p:nvSpPr>
          <p:cNvPr id="2" name="Slide Number Placeholder 1"/>
          <p:cNvSpPr>
            <a:spLocks noGrp="1"/>
          </p:cNvSpPr>
          <p:nvPr>
            <p:ph type="sldNum" sz="quarter" idx="12"/>
          </p:nvPr>
        </p:nvSpPr>
        <p:spPr/>
        <p:txBody>
          <a:bodyPr/>
          <a:lstStyle/>
          <a:p>
            <a:fld id="{F82B15EE-1347-4E13-A70E-917AFD644764}" type="slidenum">
              <a:rPr lang="en-US" smtClean="0"/>
              <a:pPr/>
              <a:t>15</a:t>
            </a:fld>
            <a:endParaRPr lang="en-US"/>
          </a:p>
        </p:txBody>
      </p:sp>
    </p:spTree>
    <p:extLst>
      <p:ext uri="{BB962C8B-B14F-4D97-AF65-F5344CB8AC3E}">
        <p14:creationId xmlns:p14="http://schemas.microsoft.com/office/powerpoint/2010/main" val="23344164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15"/>
          <p:cNvSpPr txBox="1">
            <a:spLocks noChangeArrowheads="1"/>
          </p:cNvSpPr>
          <p:nvPr/>
        </p:nvSpPr>
        <p:spPr bwMode="auto">
          <a:xfrm>
            <a:off x="4292245" y="5735638"/>
            <a:ext cx="1288173" cy="338554"/>
          </a:xfrm>
          <a:prstGeom prst="rect">
            <a:avLst/>
          </a:prstGeom>
          <a:noFill/>
          <a:ln w="9525">
            <a:noFill/>
            <a:miter lim="800000"/>
            <a:headEnd/>
            <a:tailEnd/>
          </a:ln>
        </p:spPr>
        <p:txBody>
          <a:bodyPr wrap="none">
            <a:spAutoFit/>
          </a:bodyPr>
          <a:lstStyle/>
          <a:p>
            <a:pPr algn="ctr"/>
            <a:r>
              <a:rPr lang="en-US" sz="1600" dirty="0"/>
              <a:t>Text, </a:t>
            </a:r>
            <a:r>
              <a:rPr lang="en-US" sz="1600" dirty="0" smtClean="0"/>
              <a:t>Pictures</a:t>
            </a:r>
          </a:p>
        </p:txBody>
      </p:sp>
      <p:sp>
        <p:nvSpPr>
          <p:cNvPr id="8195" name="Title 1"/>
          <p:cNvSpPr>
            <a:spLocks noGrp="1"/>
          </p:cNvSpPr>
          <p:nvPr>
            <p:ph type="title"/>
          </p:nvPr>
        </p:nvSpPr>
        <p:spPr/>
        <p:txBody>
          <a:bodyPr/>
          <a:lstStyle/>
          <a:p>
            <a:r>
              <a:rPr lang="en-US" smtClean="0"/>
              <a:t>How does the internet work?</a:t>
            </a:r>
          </a:p>
        </p:txBody>
      </p:sp>
      <p:sp>
        <p:nvSpPr>
          <p:cNvPr id="3" name="Slide Number Placeholder 2"/>
          <p:cNvSpPr>
            <a:spLocks noGrp="1"/>
          </p:cNvSpPr>
          <p:nvPr>
            <p:ph type="sldNum" sz="quarter" idx="12"/>
          </p:nvPr>
        </p:nvSpPr>
        <p:spPr/>
        <p:txBody>
          <a:bodyPr/>
          <a:lstStyle/>
          <a:p>
            <a:pPr>
              <a:defRPr/>
            </a:pPr>
            <a:fld id="{C3F585D4-89D8-4819-BBBE-039D8750060B}" type="slidenum">
              <a:rPr lang="en-US" smtClean="0"/>
              <a:pPr>
                <a:defRPr/>
              </a:pPr>
              <a:t>16</a:t>
            </a:fld>
            <a:endParaRPr lang="en-US"/>
          </a:p>
        </p:txBody>
      </p:sp>
      <p:sp>
        <p:nvSpPr>
          <p:cNvPr id="5" name="TextBox 4"/>
          <p:cNvSpPr txBox="1"/>
          <p:nvPr/>
        </p:nvSpPr>
        <p:spPr>
          <a:xfrm>
            <a:off x="3505200" y="3276600"/>
            <a:ext cx="3536950" cy="461963"/>
          </a:xfrm>
          <a:prstGeom prst="rect">
            <a:avLst/>
          </a:prstGeom>
          <a:noFill/>
        </p:spPr>
        <p:txBody>
          <a:bodyPr wrap="none">
            <a:spAutoFit/>
          </a:bodyPr>
          <a:lstStyle/>
          <a:p>
            <a:pPr>
              <a:defRPr/>
            </a:pPr>
            <a:r>
              <a:rPr lang="en-US" sz="2400" i="1" dirty="0">
                <a:solidFill>
                  <a:schemeClr val="tx2"/>
                </a:solidFill>
                <a:latin typeface="+mn-lt"/>
              </a:rPr>
              <a:t>…..this is how it works now</a:t>
            </a:r>
          </a:p>
        </p:txBody>
      </p:sp>
      <p:sp>
        <p:nvSpPr>
          <p:cNvPr id="6" name="TextBox 5"/>
          <p:cNvSpPr txBox="1"/>
          <p:nvPr/>
        </p:nvSpPr>
        <p:spPr>
          <a:xfrm>
            <a:off x="533400" y="1524000"/>
            <a:ext cx="3668713" cy="461963"/>
          </a:xfrm>
          <a:prstGeom prst="rect">
            <a:avLst/>
          </a:prstGeom>
          <a:noFill/>
        </p:spPr>
        <p:txBody>
          <a:bodyPr wrap="none">
            <a:spAutoFit/>
          </a:bodyPr>
          <a:lstStyle/>
          <a:p>
            <a:pPr>
              <a:defRPr/>
            </a:pPr>
            <a:r>
              <a:rPr lang="en-US" sz="2400" i="1" dirty="0">
                <a:solidFill>
                  <a:schemeClr val="tx2"/>
                </a:solidFill>
                <a:latin typeface="+mn-lt"/>
              </a:rPr>
              <a:t>This is how it got started …..</a:t>
            </a:r>
          </a:p>
        </p:txBody>
      </p:sp>
      <p:sp>
        <p:nvSpPr>
          <p:cNvPr id="8199" name="TextBox 7"/>
          <p:cNvSpPr txBox="1">
            <a:spLocks noChangeArrowheads="1"/>
          </p:cNvSpPr>
          <p:nvPr/>
        </p:nvSpPr>
        <p:spPr bwMode="auto">
          <a:xfrm>
            <a:off x="914400" y="2362200"/>
            <a:ext cx="1617663" cy="400050"/>
          </a:xfrm>
          <a:prstGeom prst="rect">
            <a:avLst/>
          </a:prstGeom>
          <a:noFill/>
          <a:ln w="9525">
            <a:solidFill>
              <a:schemeClr val="tx1"/>
            </a:solidFill>
            <a:miter lim="800000"/>
            <a:headEnd/>
            <a:tailEnd/>
          </a:ln>
        </p:spPr>
        <p:txBody>
          <a:bodyPr wrap="none">
            <a:spAutoFit/>
          </a:bodyPr>
          <a:lstStyle/>
          <a:p>
            <a:r>
              <a:rPr lang="en-US" sz="2000">
                <a:solidFill>
                  <a:schemeClr val="tx2"/>
                </a:solidFill>
              </a:rPr>
              <a:t>Web servers</a:t>
            </a:r>
          </a:p>
        </p:txBody>
      </p:sp>
      <p:sp>
        <p:nvSpPr>
          <p:cNvPr id="8200" name="TextBox 8"/>
          <p:cNvSpPr txBox="1">
            <a:spLocks noChangeArrowheads="1"/>
          </p:cNvSpPr>
          <p:nvPr/>
        </p:nvSpPr>
        <p:spPr bwMode="auto">
          <a:xfrm>
            <a:off x="3962400" y="2362200"/>
            <a:ext cx="1979613" cy="400050"/>
          </a:xfrm>
          <a:prstGeom prst="rect">
            <a:avLst/>
          </a:prstGeom>
          <a:noFill/>
          <a:ln w="9525">
            <a:solidFill>
              <a:schemeClr val="tx1"/>
            </a:solidFill>
            <a:miter lim="800000"/>
            <a:headEnd/>
            <a:tailEnd/>
          </a:ln>
        </p:spPr>
        <p:txBody>
          <a:bodyPr wrap="none">
            <a:spAutoFit/>
          </a:bodyPr>
          <a:lstStyle/>
          <a:p>
            <a:r>
              <a:rPr lang="en-US" sz="2000">
                <a:solidFill>
                  <a:schemeClr val="tx2"/>
                </a:solidFill>
              </a:rPr>
              <a:t>Mosaic browser</a:t>
            </a:r>
          </a:p>
        </p:txBody>
      </p:sp>
      <p:cxnSp>
        <p:nvCxnSpPr>
          <p:cNvPr id="11" name="Straight Arrow Connector 10"/>
          <p:cNvCxnSpPr>
            <a:stCxn id="8199" idx="3"/>
            <a:endCxn id="8200" idx="1"/>
          </p:cNvCxnSpPr>
          <p:nvPr/>
        </p:nvCxnSpPr>
        <p:spPr>
          <a:xfrm>
            <a:off x="2532063" y="2562225"/>
            <a:ext cx="1430337" cy="158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8202" name="TextBox 11"/>
          <p:cNvSpPr txBox="1">
            <a:spLocks noChangeArrowheads="1"/>
          </p:cNvSpPr>
          <p:nvPr/>
        </p:nvSpPr>
        <p:spPr bwMode="auto">
          <a:xfrm>
            <a:off x="2551113" y="2273300"/>
            <a:ext cx="1417637" cy="584200"/>
          </a:xfrm>
          <a:prstGeom prst="rect">
            <a:avLst/>
          </a:prstGeom>
          <a:noFill/>
          <a:ln w="9525">
            <a:noFill/>
            <a:miter lim="800000"/>
            <a:headEnd/>
            <a:tailEnd/>
          </a:ln>
        </p:spPr>
        <p:txBody>
          <a:bodyPr wrap="none">
            <a:spAutoFit/>
          </a:bodyPr>
          <a:lstStyle/>
          <a:p>
            <a:pPr algn="ctr"/>
            <a:r>
              <a:rPr lang="en-US" sz="1600"/>
              <a:t>Text, Pictures</a:t>
            </a:r>
          </a:p>
          <a:p>
            <a:pPr algn="ctr"/>
            <a:r>
              <a:rPr lang="en-US" sz="1600"/>
              <a:t>in HTML</a:t>
            </a:r>
          </a:p>
        </p:txBody>
      </p:sp>
      <p:sp>
        <p:nvSpPr>
          <p:cNvPr id="8203" name="TextBox 12"/>
          <p:cNvSpPr txBox="1">
            <a:spLocks noChangeArrowheads="1"/>
          </p:cNvSpPr>
          <p:nvPr/>
        </p:nvSpPr>
        <p:spPr bwMode="auto">
          <a:xfrm>
            <a:off x="2590800" y="5805488"/>
            <a:ext cx="1617663" cy="400050"/>
          </a:xfrm>
          <a:prstGeom prst="rect">
            <a:avLst/>
          </a:prstGeom>
          <a:noFill/>
          <a:ln w="9525">
            <a:solidFill>
              <a:schemeClr val="tx1"/>
            </a:solidFill>
            <a:miter lim="800000"/>
            <a:headEnd/>
            <a:tailEnd/>
          </a:ln>
        </p:spPr>
        <p:txBody>
          <a:bodyPr wrap="none">
            <a:spAutoFit/>
          </a:bodyPr>
          <a:lstStyle/>
          <a:p>
            <a:r>
              <a:rPr lang="en-US" sz="2000">
                <a:solidFill>
                  <a:schemeClr val="tx2"/>
                </a:solidFill>
              </a:rPr>
              <a:t>Web servers</a:t>
            </a:r>
          </a:p>
        </p:txBody>
      </p:sp>
      <p:sp>
        <p:nvSpPr>
          <p:cNvPr id="8204" name="TextBox 13"/>
          <p:cNvSpPr txBox="1">
            <a:spLocks noChangeArrowheads="1"/>
          </p:cNvSpPr>
          <p:nvPr/>
        </p:nvSpPr>
        <p:spPr bwMode="auto">
          <a:xfrm>
            <a:off x="5791200" y="5805488"/>
            <a:ext cx="3001963" cy="400050"/>
          </a:xfrm>
          <a:prstGeom prst="rect">
            <a:avLst/>
          </a:prstGeom>
          <a:noFill/>
          <a:ln w="9525">
            <a:solidFill>
              <a:schemeClr val="tx1"/>
            </a:solidFill>
            <a:miter lim="800000"/>
            <a:headEnd/>
            <a:tailEnd/>
          </a:ln>
        </p:spPr>
        <p:txBody>
          <a:bodyPr wrap="none">
            <a:spAutoFit/>
          </a:bodyPr>
          <a:lstStyle/>
          <a:p>
            <a:r>
              <a:rPr lang="en-US" sz="2000">
                <a:solidFill>
                  <a:schemeClr val="tx2"/>
                </a:solidFill>
              </a:rPr>
              <a:t>Firefox, Internet Explorer</a:t>
            </a:r>
          </a:p>
        </p:txBody>
      </p:sp>
      <p:cxnSp>
        <p:nvCxnSpPr>
          <p:cNvPr id="15" name="Straight Arrow Connector 14"/>
          <p:cNvCxnSpPr>
            <a:stCxn id="8203" idx="3"/>
            <a:endCxn id="8204" idx="1"/>
          </p:cNvCxnSpPr>
          <p:nvPr/>
        </p:nvCxnSpPr>
        <p:spPr>
          <a:xfrm>
            <a:off x="4208463" y="6005513"/>
            <a:ext cx="1582737" cy="1587"/>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8206" name="TextBox 16"/>
          <p:cNvSpPr txBox="1">
            <a:spLocks noChangeArrowheads="1"/>
          </p:cNvSpPr>
          <p:nvPr/>
        </p:nvSpPr>
        <p:spPr bwMode="auto">
          <a:xfrm>
            <a:off x="4037013" y="3957638"/>
            <a:ext cx="2527300" cy="400050"/>
          </a:xfrm>
          <a:prstGeom prst="rect">
            <a:avLst/>
          </a:prstGeom>
          <a:noFill/>
          <a:ln w="9525">
            <a:solidFill>
              <a:schemeClr val="tx1"/>
            </a:solidFill>
            <a:miter lim="800000"/>
            <a:headEnd/>
            <a:tailEnd/>
          </a:ln>
        </p:spPr>
        <p:txBody>
          <a:bodyPr wrap="none">
            <a:spAutoFit/>
          </a:bodyPr>
          <a:lstStyle/>
          <a:p>
            <a:r>
              <a:rPr lang="en-US" sz="2000">
                <a:solidFill>
                  <a:schemeClr val="tx2"/>
                </a:solidFill>
              </a:rPr>
              <a:t>Google, Yahoo, Bing</a:t>
            </a:r>
          </a:p>
        </p:txBody>
      </p:sp>
      <p:cxnSp>
        <p:nvCxnSpPr>
          <p:cNvPr id="18" name="Straight Arrow Connector 17"/>
          <p:cNvCxnSpPr>
            <a:stCxn id="8206" idx="2"/>
            <a:endCxn id="8204" idx="0"/>
          </p:cNvCxnSpPr>
          <p:nvPr/>
        </p:nvCxnSpPr>
        <p:spPr>
          <a:xfrm rot="16200000" flipH="1">
            <a:off x="5572919" y="4085432"/>
            <a:ext cx="1447800" cy="1992312"/>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8203" idx="0"/>
            <a:endCxn id="8206" idx="2"/>
          </p:cNvCxnSpPr>
          <p:nvPr/>
        </p:nvCxnSpPr>
        <p:spPr>
          <a:xfrm rot="5400000" flipH="1" flipV="1">
            <a:off x="3626644" y="4131469"/>
            <a:ext cx="1447800" cy="190023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048000" y="4872335"/>
            <a:ext cx="2044149" cy="338554"/>
          </a:xfrm>
          <a:prstGeom prst="rect">
            <a:avLst/>
          </a:prstGeom>
          <a:noFill/>
          <a:scene3d>
            <a:camera prst="orthographicFront">
              <a:rot lat="0" lon="0" rev="2280000"/>
            </a:camera>
            <a:lightRig rig="threePt" dir="t"/>
          </a:scene3d>
        </p:spPr>
        <p:txBody>
          <a:bodyPr wrap="none">
            <a:spAutoFit/>
          </a:bodyPr>
          <a:lstStyle/>
          <a:p>
            <a:pPr>
              <a:defRPr/>
            </a:pPr>
            <a:r>
              <a:rPr lang="en-US" sz="1600" dirty="0">
                <a:latin typeface="Arial" pitchFamily="34" charset="0"/>
              </a:rPr>
              <a:t>Metadata harvesting</a:t>
            </a:r>
          </a:p>
        </p:txBody>
      </p:sp>
      <p:sp>
        <p:nvSpPr>
          <p:cNvPr id="23" name="TextBox 22"/>
          <p:cNvSpPr txBox="1"/>
          <p:nvPr/>
        </p:nvSpPr>
        <p:spPr>
          <a:xfrm>
            <a:off x="5791200" y="4872335"/>
            <a:ext cx="1677062" cy="338554"/>
          </a:xfrm>
          <a:prstGeom prst="rect">
            <a:avLst/>
          </a:prstGeom>
          <a:noFill/>
          <a:scene3d>
            <a:camera prst="orthographicFront">
              <a:rot lat="0" lon="0" rev="19499999"/>
            </a:camera>
            <a:lightRig rig="threePt" dir="t"/>
          </a:scene3d>
        </p:spPr>
        <p:txBody>
          <a:bodyPr wrap="none">
            <a:spAutoFit/>
          </a:bodyPr>
          <a:lstStyle/>
          <a:p>
            <a:pPr>
              <a:defRPr/>
            </a:pPr>
            <a:r>
              <a:rPr lang="en-US" sz="1600" dirty="0">
                <a:latin typeface="Arial" pitchFamily="34" charset="0"/>
              </a:rPr>
              <a:t>Search Services</a:t>
            </a:r>
          </a:p>
        </p:txBody>
      </p:sp>
      <p:grpSp>
        <p:nvGrpSpPr>
          <p:cNvPr id="2" name="Group 37"/>
          <p:cNvGrpSpPr>
            <a:grpSpLocks/>
          </p:cNvGrpSpPr>
          <p:nvPr/>
        </p:nvGrpSpPr>
        <p:grpSpPr bwMode="auto">
          <a:xfrm>
            <a:off x="228600" y="3962400"/>
            <a:ext cx="7924800" cy="2686050"/>
            <a:chOff x="228600" y="3962400"/>
            <a:chExt cx="7924800" cy="2686110"/>
          </a:xfrm>
        </p:grpSpPr>
        <p:sp>
          <p:nvSpPr>
            <p:cNvPr id="8212" name="TextBox 33"/>
            <p:cNvSpPr txBox="1">
              <a:spLocks noChangeArrowheads="1"/>
            </p:cNvSpPr>
            <p:nvPr/>
          </p:nvSpPr>
          <p:spPr bwMode="auto">
            <a:xfrm>
              <a:off x="228600" y="4419600"/>
              <a:ext cx="3124200" cy="1015686"/>
            </a:xfrm>
            <a:prstGeom prst="rect">
              <a:avLst/>
            </a:prstGeom>
            <a:noFill/>
            <a:ln w="9525">
              <a:noFill/>
              <a:miter lim="800000"/>
              <a:headEnd/>
              <a:tailEnd/>
            </a:ln>
          </p:spPr>
          <p:txBody>
            <a:bodyPr>
              <a:spAutoFit/>
            </a:bodyPr>
            <a:lstStyle/>
            <a:p>
              <a:pPr algn="ctr"/>
              <a:r>
                <a:rPr lang="en-US" sz="2000">
                  <a:solidFill>
                    <a:srgbClr val="FF0000"/>
                  </a:solidFill>
                </a:rPr>
                <a:t>Three key components linked by services and a common language</a:t>
              </a:r>
            </a:p>
          </p:txBody>
        </p:sp>
        <p:sp>
          <p:nvSpPr>
            <p:cNvPr id="8213" name="TextBox 34"/>
            <p:cNvSpPr txBox="1">
              <a:spLocks noChangeArrowheads="1"/>
            </p:cNvSpPr>
            <p:nvPr/>
          </p:nvSpPr>
          <p:spPr bwMode="auto">
            <a:xfrm>
              <a:off x="6400800" y="3962400"/>
              <a:ext cx="1752600" cy="400110"/>
            </a:xfrm>
            <a:prstGeom prst="rect">
              <a:avLst/>
            </a:prstGeom>
            <a:noFill/>
            <a:ln w="9525">
              <a:noFill/>
              <a:miter lim="800000"/>
              <a:headEnd/>
              <a:tailEnd/>
            </a:ln>
          </p:spPr>
          <p:txBody>
            <a:bodyPr>
              <a:spAutoFit/>
            </a:bodyPr>
            <a:lstStyle/>
            <a:p>
              <a:pPr algn="ctr"/>
              <a:r>
                <a:rPr lang="en-US" sz="2000">
                  <a:solidFill>
                    <a:srgbClr val="FF0000"/>
                  </a:solidFill>
                </a:rPr>
                <a:t>Catalog</a:t>
              </a:r>
            </a:p>
          </p:txBody>
        </p:sp>
        <p:sp>
          <p:nvSpPr>
            <p:cNvPr id="8214" name="TextBox 35"/>
            <p:cNvSpPr txBox="1">
              <a:spLocks noChangeArrowheads="1"/>
            </p:cNvSpPr>
            <p:nvPr/>
          </p:nvSpPr>
          <p:spPr bwMode="auto">
            <a:xfrm>
              <a:off x="6400800" y="6248400"/>
              <a:ext cx="1752600" cy="400110"/>
            </a:xfrm>
            <a:prstGeom prst="rect">
              <a:avLst/>
            </a:prstGeom>
            <a:noFill/>
            <a:ln w="9525">
              <a:noFill/>
              <a:miter lim="800000"/>
              <a:headEnd/>
              <a:tailEnd/>
            </a:ln>
          </p:spPr>
          <p:txBody>
            <a:bodyPr>
              <a:spAutoFit/>
            </a:bodyPr>
            <a:lstStyle/>
            <a:p>
              <a:pPr algn="ctr"/>
              <a:r>
                <a:rPr lang="en-US" sz="2000">
                  <a:solidFill>
                    <a:srgbClr val="FF0000"/>
                  </a:solidFill>
                </a:rPr>
                <a:t>User</a:t>
              </a:r>
            </a:p>
          </p:txBody>
        </p:sp>
        <p:sp>
          <p:nvSpPr>
            <p:cNvPr id="8215" name="TextBox 36"/>
            <p:cNvSpPr txBox="1">
              <a:spLocks noChangeArrowheads="1"/>
            </p:cNvSpPr>
            <p:nvPr/>
          </p:nvSpPr>
          <p:spPr bwMode="auto">
            <a:xfrm>
              <a:off x="2438400" y="6172200"/>
              <a:ext cx="1752600" cy="400110"/>
            </a:xfrm>
            <a:prstGeom prst="rect">
              <a:avLst/>
            </a:prstGeom>
            <a:noFill/>
            <a:ln w="9525">
              <a:noFill/>
              <a:miter lim="800000"/>
              <a:headEnd/>
              <a:tailEnd/>
            </a:ln>
          </p:spPr>
          <p:txBody>
            <a:bodyPr>
              <a:spAutoFit/>
            </a:bodyPr>
            <a:lstStyle/>
            <a:p>
              <a:pPr algn="ctr"/>
              <a:r>
                <a:rPr lang="en-US" sz="2000">
                  <a:solidFill>
                    <a:srgbClr val="FF0000"/>
                  </a:solidFill>
                </a:rPr>
                <a:t>Server</a:t>
              </a:r>
            </a:p>
          </p:txBody>
        </p:sp>
      </p:grpSp>
      <p:sp>
        <p:nvSpPr>
          <p:cNvPr id="24" name="TextBox 23"/>
          <p:cNvSpPr txBox="1"/>
          <p:nvPr/>
        </p:nvSpPr>
        <p:spPr>
          <a:xfrm>
            <a:off x="4876800" y="5181600"/>
            <a:ext cx="736099" cy="369332"/>
          </a:xfrm>
          <a:prstGeom prst="rect">
            <a:avLst/>
          </a:prstGeom>
          <a:solidFill>
            <a:srgbClr val="FFFF00"/>
          </a:solidFill>
          <a:ln>
            <a:solidFill>
              <a:schemeClr val="tx2"/>
            </a:solidFill>
          </a:ln>
        </p:spPr>
        <p:txBody>
          <a:bodyPr wrap="none" rtlCol="0">
            <a:spAutoFit/>
          </a:bodyPr>
          <a:lstStyle/>
          <a:p>
            <a:r>
              <a:rPr lang="en-US" dirty="0" smtClean="0"/>
              <a:t>HTML</a:t>
            </a:r>
            <a:endParaRPr lang="en-US" dirty="0"/>
          </a:p>
        </p:txBody>
      </p:sp>
    </p:spTree>
    <p:extLst>
      <p:ext uri="{BB962C8B-B14F-4D97-AF65-F5344CB8AC3E}">
        <p14:creationId xmlns:p14="http://schemas.microsoft.com/office/powerpoint/2010/main" val="1079174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smtClean="0"/>
              <a:t>What has CUAHSI Done?</a:t>
            </a:r>
          </a:p>
        </p:txBody>
      </p:sp>
      <p:sp>
        <p:nvSpPr>
          <p:cNvPr id="6" name="TextBox 5"/>
          <p:cNvSpPr txBox="1"/>
          <p:nvPr/>
        </p:nvSpPr>
        <p:spPr>
          <a:xfrm>
            <a:off x="381000" y="1447800"/>
            <a:ext cx="4765675" cy="461963"/>
          </a:xfrm>
          <a:prstGeom prst="rect">
            <a:avLst/>
          </a:prstGeom>
          <a:noFill/>
        </p:spPr>
        <p:txBody>
          <a:bodyPr wrap="none">
            <a:spAutoFit/>
          </a:bodyPr>
          <a:lstStyle/>
          <a:p>
            <a:pPr>
              <a:defRPr/>
            </a:pPr>
            <a:r>
              <a:rPr lang="en-US" sz="2400" i="1" dirty="0">
                <a:solidFill>
                  <a:schemeClr val="tx2"/>
                </a:solidFill>
                <a:latin typeface="+mn-lt"/>
              </a:rPr>
              <a:t>Taken the internet services model …..</a:t>
            </a:r>
          </a:p>
        </p:txBody>
      </p:sp>
      <p:grpSp>
        <p:nvGrpSpPr>
          <p:cNvPr id="2" name="Group 26"/>
          <p:cNvGrpSpPr>
            <a:grpSpLocks/>
          </p:cNvGrpSpPr>
          <p:nvPr/>
        </p:nvGrpSpPr>
        <p:grpSpPr bwMode="auto">
          <a:xfrm>
            <a:off x="381000" y="2057400"/>
            <a:ext cx="3000375" cy="1590675"/>
            <a:chOff x="2133640" y="3957935"/>
            <a:chExt cx="4179989" cy="2347216"/>
          </a:xfrm>
        </p:grpSpPr>
        <p:sp>
          <p:nvSpPr>
            <p:cNvPr id="9232" name="TextBox 12"/>
            <p:cNvSpPr txBox="1">
              <a:spLocks noChangeArrowheads="1"/>
            </p:cNvSpPr>
            <p:nvPr/>
          </p:nvSpPr>
          <p:spPr bwMode="auto">
            <a:xfrm>
              <a:off x="2133640" y="5805773"/>
              <a:ext cx="1099051" cy="499378"/>
            </a:xfrm>
            <a:prstGeom prst="rect">
              <a:avLst/>
            </a:prstGeom>
            <a:noFill/>
            <a:ln w="9525">
              <a:solidFill>
                <a:schemeClr val="tx1"/>
              </a:solidFill>
              <a:miter lim="800000"/>
              <a:headEnd/>
              <a:tailEnd/>
            </a:ln>
          </p:spPr>
          <p:txBody>
            <a:bodyPr wrap="none">
              <a:spAutoFit/>
            </a:bodyPr>
            <a:lstStyle/>
            <a:p>
              <a:pPr algn="ctr"/>
              <a:r>
                <a:rPr lang="en-US" sz="1600">
                  <a:solidFill>
                    <a:srgbClr val="FF0000"/>
                  </a:solidFill>
                </a:rPr>
                <a:t>Server</a:t>
              </a:r>
            </a:p>
          </p:txBody>
        </p:sp>
        <p:sp>
          <p:nvSpPr>
            <p:cNvPr id="9233" name="TextBox 13"/>
            <p:cNvSpPr txBox="1">
              <a:spLocks noChangeArrowheads="1"/>
            </p:cNvSpPr>
            <p:nvPr/>
          </p:nvSpPr>
          <p:spPr bwMode="auto">
            <a:xfrm>
              <a:off x="5453503" y="5805773"/>
              <a:ext cx="860126" cy="499378"/>
            </a:xfrm>
            <a:prstGeom prst="rect">
              <a:avLst/>
            </a:prstGeom>
            <a:noFill/>
            <a:ln w="9525">
              <a:solidFill>
                <a:schemeClr val="tx1"/>
              </a:solidFill>
              <a:miter lim="800000"/>
              <a:headEnd/>
              <a:tailEnd/>
            </a:ln>
          </p:spPr>
          <p:txBody>
            <a:bodyPr wrap="none">
              <a:spAutoFit/>
            </a:bodyPr>
            <a:lstStyle/>
            <a:p>
              <a:pPr algn="ctr"/>
              <a:r>
                <a:rPr lang="en-US" sz="1600">
                  <a:solidFill>
                    <a:srgbClr val="FF0000"/>
                  </a:solidFill>
                </a:rPr>
                <a:t>User</a:t>
              </a:r>
            </a:p>
          </p:txBody>
        </p:sp>
        <p:cxnSp>
          <p:nvCxnSpPr>
            <p:cNvPr id="15" name="Straight Arrow Connector 14"/>
            <p:cNvCxnSpPr>
              <a:stCxn id="9232" idx="3"/>
              <a:endCxn id="9233" idx="1"/>
            </p:cNvCxnSpPr>
            <p:nvPr/>
          </p:nvCxnSpPr>
          <p:spPr>
            <a:xfrm>
              <a:off x="3232823" y="6054501"/>
              <a:ext cx="2220481" cy="2342"/>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9235" name="TextBox 16"/>
            <p:cNvSpPr txBox="1">
              <a:spLocks noChangeArrowheads="1"/>
            </p:cNvSpPr>
            <p:nvPr/>
          </p:nvSpPr>
          <p:spPr bwMode="auto">
            <a:xfrm>
              <a:off x="3509932" y="3957935"/>
              <a:ext cx="1239724" cy="499378"/>
            </a:xfrm>
            <a:prstGeom prst="rect">
              <a:avLst/>
            </a:prstGeom>
            <a:noFill/>
            <a:ln w="9525">
              <a:solidFill>
                <a:schemeClr val="tx1"/>
              </a:solidFill>
              <a:miter lim="800000"/>
              <a:headEnd/>
              <a:tailEnd/>
            </a:ln>
          </p:spPr>
          <p:txBody>
            <a:bodyPr wrap="none">
              <a:spAutoFit/>
            </a:bodyPr>
            <a:lstStyle/>
            <a:p>
              <a:pPr algn="ctr"/>
              <a:r>
                <a:rPr lang="en-US" sz="1600">
                  <a:solidFill>
                    <a:srgbClr val="FF0000"/>
                  </a:solidFill>
                </a:rPr>
                <a:t>Catalog</a:t>
              </a:r>
            </a:p>
          </p:txBody>
        </p:sp>
        <p:cxnSp>
          <p:nvCxnSpPr>
            <p:cNvPr id="18" name="Straight Arrow Connector 17"/>
            <p:cNvCxnSpPr>
              <a:stCxn id="9235" idx="2"/>
              <a:endCxn id="9233" idx="0"/>
            </p:cNvCxnSpPr>
            <p:nvPr/>
          </p:nvCxnSpPr>
          <p:spPr>
            <a:xfrm rot="16200000" flipH="1">
              <a:off x="4333011" y="4254630"/>
              <a:ext cx="1349298" cy="1753825"/>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9232" idx="0"/>
              <a:endCxn id="9235" idx="2"/>
            </p:cNvCxnSpPr>
            <p:nvPr/>
          </p:nvCxnSpPr>
          <p:spPr>
            <a:xfrm rot="5400000" flipH="1" flipV="1">
              <a:off x="2731788" y="4407232"/>
              <a:ext cx="1349298" cy="1448621"/>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grpSp>
        <p:nvGrpSpPr>
          <p:cNvPr id="3" name="Group 20"/>
          <p:cNvGrpSpPr>
            <a:grpSpLocks/>
          </p:cNvGrpSpPr>
          <p:nvPr/>
        </p:nvGrpSpPr>
        <p:grpSpPr bwMode="auto">
          <a:xfrm>
            <a:off x="76200" y="3657600"/>
            <a:ext cx="9067800" cy="2873375"/>
            <a:chOff x="76200" y="3581400"/>
            <a:chExt cx="9067800" cy="2873375"/>
          </a:xfrm>
        </p:grpSpPr>
        <p:sp>
          <p:nvSpPr>
            <p:cNvPr id="5" name="TextBox 4"/>
            <p:cNvSpPr txBox="1"/>
            <p:nvPr/>
          </p:nvSpPr>
          <p:spPr>
            <a:xfrm>
              <a:off x="2627313" y="3581400"/>
              <a:ext cx="6516687" cy="461963"/>
            </a:xfrm>
            <a:prstGeom prst="rect">
              <a:avLst/>
            </a:prstGeom>
            <a:noFill/>
          </p:spPr>
          <p:txBody>
            <a:bodyPr wrap="none">
              <a:spAutoFit/>
            </a:bodyPr>
            <a:lstStyle/>
            <a:p>
              <a:pPr>
                <a:defRPr/>
              </a:pPr>
              <a:r>
                <a:rPr lang="en-US" sz="2400" i="1" dirty="0">
                  <a:solidFill>
                    <a:schemeClr val="tx2"/>
                  </a:solidFill>
                  <a:latin typeface="+mn-lt"/>
                </a:rPr>
                <a:t>…..and implemented it for water observations data</a:t>
              </a:r>
            </a:p>
          </p:txBody>
        </p:sp>
        <p:sp>
          <p:nvSpPr>
            <p:cNvPr id="9223" name="TextBox 27"/>
            <p:cNvSpPr txBox="1">
              <a:spLocks noChangeArrowheads="1"/>
            </p:cNvSpPr>
            <p:nvPr/>
          </p:nvSpPr>
          <p:spPr bwMode="auto">
            <a:xfrm>
              <a:off x="3657736" y="5969000"/>
              <a:ext cx="1541191" cy="338554"/>
            </a:xfrm>
            <a:prstGeom prst="rect">
              <a:avLst/>
            </a:prstGeom>
            <a:noFill/>
            <a:ln w="9525">
              <a:noFill/>
              <a:miter lim="800000"/>
              <a:headEnd/>
              <a:tailEnd/>
            </a:ln>
          </p:spPr>
          <p:txBody>
            <a:bodyPr wrap="none">
              <a:spAutoFit/>
            </a:bodyPr>
            <a:lstStyle/>
            <a:p>
              <a:pPr algn="ctr"/>
              <a:r>
                <a:rPr lang="en-US" sz="1600" dirty="0"/>
                <a:t>Time series </a:t>
              </a:r>
              <a:r>
                <a:rPr lang="en-US" sz="1600" dirty="0" smtClean="0"/>
                <a:t>data</a:t>
              </a:r>
              <a:endParaRPr lang="en-US" sz="1600" dirty="0"/>
            </a:p>
          </p:txBody>
        </p:sp>
        <p:sp>
          <p:nvSpPr>
            <p:cNvPr id="9224" name="TextBox 28"/>
            <p:cNvSpPr txBox="1">
              <a:spLocks noChangeArrowheads="1"/>
            </p:cNvSpPr>
            <p:nvPr/>
          </p:nvSpPr>
          <p:spPr bwMode="auto">
            <a:xfrm>
              <a:off x="76200" y="6054725"/>
              <a:ext cx="3546475" cy="400050"/>
            </a:xfrm>
            <a:prstGeom prst="rect">
              <a:avLst/>
            </a:prstGeom>
            <a:noFill/>
            <a:ln w="9525">
              <a:solidFill>
                <a:schemeClr val="tx1"/>
              </a:solidFill>
              <a:miter lim="800000"/>
              <a:headEnd/>
              <a:tailEnd/>
            </a:ln>
          </p:spPr>
          <p:txBody>
            <a:bodyPr wrap="none">
              <a:spAutoFit/>
            </a:bodyPr>
            <a:lstStyle/>
            <a:p>
              <a:r>
                <a:rPr lang="en-US" sz="2000">
                  <a:solidFill>
                    <a:schemeClr val="tx2"/>
                  </a:solidFill>
                </a:rPr>
                <a:t>HydroServer, Agency Servers</a:t>
              </a:r>
            </a:p>
          </p:txBody>
        </p:sp>
        <p:sp>
          <p:nvSpPr>
            <p:cNvPr id="9225" name="TextBox 29"/>
            <p:cNvSpPr txBox="1">
              <a:spLocks noChangeArrowheads="1"/>
            </p:cNvSpPr>
            <p:nvPr/>
          </p:nvSpPr>
          <p:spPr bwMode="auto">
            <a:xfrm>
              <a:off x="5410200" y="6054725"/>
              <a:ext cx="3616325" cy="400050"/>
            </a:xfrm>
            <a:prstGeom prst="rect">
              <a:avLst/>
            </a:prstGeom>
            <a:noFill/>
            <a:ln w="9525">
              <a:solidFill>
                <a:schemeClr val="tx1"/>
              </a:solidFill>
              <a:miter lim="800000"/>
              <a:headEnd/>
              <a:tailEnd/>
            </a:ln>
          </p:spPr>
          <p:txBody>
            <a:bodyPr wrap="none">
              <a:spAutoFit/>
            </a:bodyPr>
            <a:lstStyle/>
            <a:p>
              <a:r>
                <a:rPr lang="en-US" sz="2000">
                  <a:solidFill>
                    <a:schemeClr val="tx2"/>
                  </a:solidFill>
                </a:rPr>
                <a:t>HydroExcel, HydroDesktop, ...</a:t>
              </a:r>
            </a:p>
          </p:txBody>
        </p:sp>
        <p:cxnSp>
          <p:nvCxnSpPr>
            <p:cNvPr id="31" name="Straight Arrow Connector 30"/>
            <p:cNvCxnSpPr>
              <a:stCxn id="9224" idx="3"/>
              <a:endCxn id="9225" idx="1"/>
            </p:cNvCxnSpPr>
            <p:nvPr/>
          </p:nvCxnSpPr>
          <p:spPr>
            <a:xfrm>
              <a:off x="3622675" y="6254750"/>
              <a:ext cx="1787525" cy="158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9227" name="TextBox 31"/>
            <p:cNvSpPr txBox="1">
              <a:spLocks noChangeArrowheads="1"/>
            </p:cNvSpPr>
            <p:nvPr/>
          </p:nvSpPr>
          <p:spPr bwMode="auto">
            <a:xfrm>
              <a:off x="3505200" y="4149725"/>
              <a:ext cx="1509713" cy="400050"/>
            </a:xfrm>
            <a:prstGeom prst="rect">
              <a:avLst/>
            </a:prstGeom>
            <a:noFill/>
            <a:ln w="9525">
              <a:solidFill>
                <a:schemeClr val="tx1"/>
              </a:solidFill>
              <a:miter lim="800000"/>
              <a:headEnd/>
              <a:tailEnd/>
            </a:ln>
          </p:spPr>
          <p:txBody>
            <a:bodyPr wrap="none">
              <a:spAutoFit/>
            </a:bodyPr>
            <a:lstStyle/>
            <a:p>
              <a:r>
                <a:rPr lang="en-US" sz="2000">
                  <a:solidFill>
                    <a:schemeClr val="tx2"/>
                  </a:solidFill>
                </a:rPr>
                <a:t>HIS Central</a:t>
              </a:r>
            </a:p>
          </p:txBody>
        </p:sp>
        <p:cxnSp>
          <p:nvCxnSpPr>
            <p:cNvPr id="33" name="Straight Arrow Connector 32"/>
            <p:cNvCxnSpPr>
              <a:stCxn id="9227" idx="2"/>
              <a:endCxn id="9225" idx="0"/>
            </p:cNvCxnSpPr>
            <p:nvPr/>
          </p:nvCxnSpPr>
          <p:spPr>
            <a:xfrm rot="16200000" flipH="1">
              <a:off x="4987132" y="3823493"/>
              <a:ext cx="1504950" cy="2957513"/>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9224" idx="0"/>
              <a:endCxn id="9227" idx="2"/>
            </p:cNvCxnSpPr>
            <p:nvPr/>
          </p:nvCxnSpPr>
          <p:spPr>
            <a:xfrm rot="5400000" flipH="1" flipV="1">
              <a:off x="2302669" y="4096544"/>
              <a:ext cx="1504950" cy="2411412"/>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1828800" y="5029200"/>
              <a:ext cx="2044149" cy="338554"/>
            </a:xfrm>
            <a:prstGeom prst="rect">
              <a:avLst/>
            </a:prstGeom>
            <a:noFill/>
            <a:scene3d>
              <a:camera prst="orthographicFront">
                <a:rot lat="0" lon="0" rev="1980000"/>
              </a:camera>
              <a:lightRig rig="threePt" dir="t"/>
            </a:scene3d>
          </p:spPr>
          <p:txBody>
            <a:bodyPr wrap="none">
              <a:spAutoFit/>
            </a:bodyPr>
            <a:lstStyle/>
            <a:p>
              <a:pPr>
                <a:defRPr/>
              </a:pPr>
              <a:r>
                <a:rPr lang="en-US" sz="1600" dirty="0">
                  <a:latin typeface="Arial" pitchFamily="34" charset="0"/>
                </a:rPr>
                <a:t>Metadata harvesting</a:t>
              </a:r>
            </a:p>
          </p:txBody>
        </p:sp>
        <p:sp>
          <p:nvSpPr>
            <p:cNvPr id="40" name="TextBox 39"/>
            <p:cNvSpPr txBox="1"/>
            <p:nvPr/>
          </p:nvSpPr>
          <p:spPr>
            <a:xfrm>
              <a:off x="5105400" y="5029200"/>
              <a:ext cx="1677062" cy="338554"/>
            </a:xfrm>
            <a:prstGeom prst="rect">
              <a:avLst/>
            </a:prstGeom>
            <a:noFill/>
            <a:scene3d>
              <a:camera prst="orthographicFront">
                <a:rot lat="0" lon="0" rev="19799999"/>
              </a:camera>
              <a:lightRig rig="threePt" dir="t"/>
            </a:scene3d>
          </p:spPr>
          <p:txBody>
            <a:bodyPr wrap="none">
              <a:spAutoFit/>
            </a:bodyPr>
            <a:lstStyle/>
            <a:p>
              <a:pPr>
                <a:defRPr/>
              </a:pPr>
              <a:r>
                <a:rPr lang="en-US" sz="1600" dirty="0">
                  <a:latin typeface="Arial" pitchFamily="34" charset="0"/>
                </a:rPr>
                <a:t>Search Services</a:t>
              </a:r>
            </a:p>
          </p:txBody>
        </p:sp>
      </p:grpSp>
      <p:sp>
        <p:nvSpPr>
          <p:cNvPr id="22" name="TextBox 21"/>
          <p:cNvSpPr txBox="1"/>
          <p:nvPr/>
        </p:nvSpPr>
        <p:spPr>
          <a:xfrm>
            <a:off x="3733800" y="5410200"/>
            <a:ext cx="1055289" cy="369332"/>
          </a:xfrm>
          <a:prstGeom prst="rect">
            <a:avLst/>
          </a:prstGeom>
          <a:solidFill>
            <a:srgbClr val="FFFF00"/>
          </a:solidFill>
          <a:ln>
            <a:solidFill>
              <a:schemeClr val="tx2"/>
            </a:solidFill>
          </a:ln>
        </p:spPr>
        <p:txBody>
          <a:bodyPr wrap="none" rtlCol="0">
            <a:spAutoFit/>
          </a:bodyPr>
          <a:lstStyle/>
          <a:p>
            <a:r>
              <a:rPr lang="en-US" dirty="0" err="1" smtClean="0"/>
              <a:t>WaterML</a:t>
            </a:r>
            <a:endParaRPr lang="en-US" dirty="0"/>
          </a:p>
        </p:txBody>
      </p:sp>
      <p:sp>
        <p:nvSpPr>
          <p:cNvPr id="4" name="Slide Number Placeholder 3"/>
          <p:cNvSpPr>
            <a:spLocks noGrp="1"/>
          </p:cNvSpPr>
          <p:nvPr>
            <p:ph type="sldNum" sz="quarter" idx="12"/>
          </p:nvPr>
        </p:nvSpPr>
        <p:spPr/>
        <p:txBody>
          <a:bodyPr/>
          <a:lstStyle/>
          <a:p>
            <a:fld id="{F82B15EE-1347-4E13-A70E-917AFD644764}" type="slidenum">
              <a:rPr lang="en-US" smtClean="0"/>
              <a:pPr/>
              <a:t>17</a:t>
            </a:fld>
            <a:endParaRPr lang="en-US"/>
          </a:p>
        </p:txBody>
      </p:sp>
    </p:spTree>
    <p:extLst>
      <p:ext uri="{BB962C8B-B14F-4D97-AF65-F5344CB8AC3E}">
        <p14:creationId xmlns:p14="http://schemas.microsoft.com/office/powerpoint/2010/main" val="15439960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smtClean="0"/>
              <a:t>USGS Instantaneous Data </a:t>
            </a:r>
          </a:p>
        </p:txBody>
      </p:sp>
      <p:pic>
        <p:nvPicPr>
          <p:cNvPr id="1741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3200" y="1600200"/>
            <a:ext cx="5153025" cy="485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Box 3"/>
          <p:cNvSpPr txBox="1">
            <a:spLocks noChangeArrowheads="1"/>
          </p:cNvSpPr>
          <p:nvPr/>
        </p:nvSpPr>
        <p:spPr bwMode="auto">
          <a:xfrm>
            <a:off x="304800" y="1828800"/>
            <a:ext cx="24384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latin typeface="Calibri" pitchFamily="34" charset="0"/>
              </a:rPr>
              <a:t>Real time, instantaneous data over the </a:t>
            </a:r>
            <a:r>
              <a:rPr lang="en-US" dirty="0" smtClean="0">
                <a:latin typeface="Calibri" pitchFamily="34" charset="0"/>
              </a:rPr>
              <a:t>last 120 days</a:t>
            </a:r>
            <a:endParaRPr lang="en-US" dirty="0">
              <a:latin typeface="Calibri" pitchFamily="34" charset="0"/>
            </a:endParaRPr>
          </a:p>
          <a:p>
            <a:pPr eaLnBrk="1" hangingPunct="1"/>
            <a:endParaRPr lang="en-US" dirty="0">
              <a:latin typeface="Calibri" pitchFamily="34" charset="0"/>
            </a:endParaRPr>
          </a:p>
          <a:p>
            <a:pPr eaLnBrk="1" hangingPunct="1"/>
            <a:r>
              <a:rPr lang="en-US" dirty="0">
                <a:latin typeface="Calibri" pitchFamily="34" charset="0"/>
              </a:rPr>
              <a:t>11188 sites, nationally for the US</a:t>
            </a:r>
          </a:p>
          <a:p>
            <a:pPr eaLnBrk="1" hangingPunct="1"/>
            <a:endParaRPr lang="en-US" dirty="0">
              <a:latin typeface="Calibri" pitchFamily="34" charset="0"/>
            </a:endParaRPr>
          </a:p>
          <a:p>
            <a:pPr eaLnBrk="1" hangingPunct="1"/>
            <a:r>
              <a:rPr lang="en-US" dirty="0">
                <a:latin typeface="Calibri" pitchFamily="34" charset="0"/>
              </a:rPr>
              <a:t>80 </a:t>
            </a:r>
            <a:r>
              <a:rPr lang="en-US" dirty="0" smtClean="0">
                <a:latin typeface="Calibri" pitchFamily="34" charset="0"/>
              </a:rPr>
              <a:t>variables</a:t>
            </a:r>
          </a:p>
          <a:p>
            <a:pPr eaLnBrk="1" hangingPunct="1"/>
            <a:endParaRPr lang="en-US" dirty="0">
              <a:latin typeface="Calibri" pitchFamily="34" charset="0"/>
            </a:endParaRPr>
          </a:p>
          <a:p>
            <a:pPr eaLnBrk="1" hangingPunct="1"/>
            <a:r>
              <a:rPr lang="en-US" dirty="0" smtClean="0">
                <a:latin typeface="Calibri" pitchFamily="34" charset="0"/>
              </a:rPr>
              <a:t>24/7/365 availability</a:t>
            </a:r>
            <a:endParaRPr lang="en-US" dirty="0">
              <a:latin typeface="Calibri" pitchFamily="34" charset="0"/>
            </a:endParaRPr>
          </a:p>
          <a:p>
            <a:pPr eaLnBrk="1" hangingPunct="1"/>
            <a:endParaRPr lang="en-US" dirty="0">
              <a:latin typeface="Calibri" pitchFamily="34" charset="0"/>
            </a:endParaRPr>
          </a:p>
          <a:p>
            <a:pPr eaLnBrk="1" hangingPunct="1"/>
            <a:endParaRPr lang="en-US" dirty="0">
              <a:latin typeface="Calibri" pitchFamily="34" charset="0"/>
            </a:endParaRPr>
          </a:p>
          <a:p>
            <a:pPr eaLnBrk="1" hangingPunct="1"/>
            <a:endParaRPr lang="en-US" dirty="0">
              <a:latin typeface="Calibri" pitchFamily="34" charset="0"/>
            </a:endParaRPr>
          </a:p>
          <a:p>
            <a:pPr eaLnBrk="1" hangingPunct="1"/>
            <a:endParaRPr lang="en-US" dirty="0">
              <a:latin typeface="Calibri" pitchFamily="34" charset="0"/>
            </a:endParaRPr>
          </a:p>
          <a:p>
            <a:pPr eaLnBrk="1" hangingPunct="1"/>
            <a:endParaRPr lang="en-US" dirty="0">
              <a:latin typeface="Calibri" pitchFamily="34" charset="0"/>
            </a:endParaRPr>
          </a:p>
          <a:p>
            <a:pPr eaLnBrk="1" hangingPunct="1"/>
            <a:endParaRPr lang="en-US" dirty="0">
              <a:latin typeface="Calibri" pitchFamily="34" charset="0"/>
            </a:endParaRPr>
          </a:p>
        </p:txBody>
      </p:sp>
      <p:sp>
        <p:nvSpPr>
          <p:cNvPr id="17413" name="TextBox 4"/>
          <p:cNvSpPr txBox="1">
            <a:spLocks noChangeArrowheads="1"/>
          </p:cNvSpPr>
          <p:nvPr/>
        </p:nvSpPr>
        <p:spPr bwMode="auto">
          <a:xfrm>
            <a:off x="228600" y="4800600"/>
            <a:ext cx="2438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atin typeface="Calibri" pitchFamily="34" charset="0"/>
              </a:rPr>
              <a:t>Published by </a:t>
            </a:r>
            <a:r>
              <a:rPr lang="en-US">
                <a:solidFill>
                  <a:srgbClr val="FF0000"/>
                </a:solidFill>
                <a:latin typeface="Calibri" pitchFamily="34" charset="0"/>
              </a:rPr>
              <a:t>USGS National Water Information System</a:t>
            </a:r>
          </a:p>
        </p:txBody>
      </p:sp>
      <p:pic>
        <p:nvPicPr>
          <p:cNvPr id="1741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813" y="1069975"/>
            <a:ext cx="1976437"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F82B15EE-1347-4E13-A70E-917AFD644764}" type="slidenum">
              <a:rPr lang="en-US" smtClean="0"/>
              <a:pPr/>
              <a:t>18</a:t>
            </a:fld>
            <a:endParaRPr lang="en-US"/>
          </a:p>
        </p:txBody>
      </p:sp>
    </p:spTree>
    <p:extLst>
      <p:ext uri="{BB962C8B-B14F-4D97-AF65-F5344CB8AC3E}">
        <p14:creationId xmlns:p14="http://schemas.microsoft.com/office/powerpoint/2010/main" val="39733937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138" y="0"/>
            <a:ext cx="8229600" cy="1143000"/>
          </a:xfrm>
        </p:spPr>
        <p:txBody>
          <a:bodyPr rtlCol="0">
            <a:normAutofit fontScale="90000"/>
          </a:bodyPr>
          <a:lstStyle/>
          <a:p>
            <a:pPr eaLnBrk="1" fontAlgn="auto" hangingPunct="1">
              <a:spcAft>
                <a:spcPts val="0"/>
              </a:spcAft>
              <a:defRPr/>
            </a:pPr>
            <a:r>
              <a:rPr lang="en-US" dirty="0" smtClean="0"/>
              <a:t>NCDC Integrated Station Hourly Data</a:t>
            </a:r>
          </a:p>
        </p:txBody>
      </p:sp>
      <p:pic>
        <p:nvPicPr>
          <p:cNvPr id="1638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6600" y="1752600"/>
            <a:ext cx="4629150" cy="426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Box 3"/>
          <p:cNvSpPr txBox="1">
            <a:spLocks noChangeArrowheads="1"/>
          </p:cNvSpPr>
          <p:nvPr/>
        </p:nvSpPr>
        <p:spPr bwMode="auto">
          <a:xfrm>
            <a:off x="304800" y="1828800"/>
            <a:ext cx="259080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atin typeface="Calibri" pitchFamily="34" charset="0"/>
              </a:rPr>
              <a:t>Hourly weather data up to 36 hours ago </a:t>
            </a:r>
          </a:p>
          <a:p>
            <a:pPr eaLnBrk="1" hangingPunct="1"/>
            <a:endParaRPr lang="en-US">
              <a:latin typeface="Calibri" pitchFamily="34" charset="0"/>
            </a:endParaRPr>
          </a:p>
          <a:p>
            <a:pPr eaLnBrk="1" hangingPunct="1"/>
            <a:r>
              <a:rPr lang="en-US">
                <a:latin typeface="Calibri" pitchFamily="34" charset="0"/>
              </a:rPr>
              <a:t>13,628 sites across globe</a:t>
            </a:r>
          </a:p>
          <a:p>
            <a:pPr eaLnBrk="1" hangingPunct="1"/>
            <a:endParaRPr lang="en-US">
              <a:latin typeface="Calibri" pitchFamily="34" charset="0"/>
            </a:endParaRPr>
          </a:p>
          <a:p>
            <a:pPr eaLnBrk="1" hangingPunct="1"/>
            <a:r>
              <a:rPr lang="en-US">
                <a:latin typeface="Calibri" pitchFamily="34" charset="0"/>
              </a:rPr>
              <a:t>34 variables</a:t>
            </a:r>
          </a:p>
          <a:p>
            <a:pPr eaLnBrk="1" hangingPunct="1"/>
            <a:endParaRPr lang="en-US">
              <a:latin typeface="Calibri" pitchFamily="34" charset="0"/>
            </a:endParaRPr>
          </a:p>
          <a:p>
            <a:pPr eaLnBrk="1" hangingPunct="1"/>
            <a:endParaRPr lang="en-US">
              <a:latin typeface="Calibri" pitchFamily="34" charset="0"/>
            </a:endParaRPr>
          </a:p>
          <a:p>
            <a:pPr eaLnBrk="1" hangingPunct="1"/>
            <a:endParaRPr lang="en-US">
              <a:latin typeface="Calibri" pitchFamily="34" charset="0"/>
            </a:endParaRPr>
          </a:p>
        </p:txBody>
      </p:sp>
      <p:sp>
        <p:nvSpPr>
          <p:cNvPr id="16389" name="TextBox 4"/>
          <p:cNvSpPr txBox="1">
            <a:spLocks noChangeArrowheads="1"/>
          </p:cNvSpPr>
          <p:nvPr/>
        </p:nvSpPr>
        <p:spPr bwMode="auto">
          <a:xfrm>
            <a:off x="152400" y="4038600"/>
            <a:ext cx="24384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atin typeface="Calibri" pitchFamily="34" charset="0"/>
              </a:rPr>
              <a:t>Published by </a:t>
            </a:r>
            <a:r>
              <a:rPr lang="en-US">
                <a:solidFill>
                  <a:srgbClr val="FF0000"/>
                </a:solidFill>
                <a:latin typeface="Calibri" pitchFamily="34" charset="0"/>
              </a:rPr>
              <a:t>National Climate Data Center </a:t>
            </a:r>
            <a:r>
              <a:rPr lang="en-US">
                <a:latin typeface="Calibri" pitchFamily="34" charset="0"/>
              </a:rPr>
              <a:t>and populated with weather observations from national weather services</a:t>
            </a:r>
          </a:p>
        </p:txBody>
      </p:sp>
      <p:sp>
        <p:nvSpPr>
          <p:cNvPr id="16390" name="Rectangle 5"/>
          <p:cNvSpPr>
            <a:spLocks noChangeArrowheads="1"/>
          </p:cNvSpPr>
          <p:nvPr/>
        </p:nvSpPr>
        <p:spPr bwMode="auto">
          <a:xfrm>
            <a:off x="1084263" y="6234113"/>
            <a:ext cx="7620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atin typeface="Calibri" pitchFamily="34" charset="0"/>
              </a:rPr>
              <a:t>http://water.sdsc.edu/wateroneflow/NCDC/ISH_1_0.asmx?WSDL </a:t>
            </a:r>
          </a:p>
        </p:txBody>
      </p:sp>
      <p:pic>
        <p:nvPicPr>
          <p:cNvPr id="16391"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938" y="919163"/>
            <a:ext cx="2400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6600" y="1676400"/>
            <a:ext cx="4572000" cy="439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F82B15EE-1347-4E13-A70E-917AFD644764}" type="slidenum">
              <a:rPr lang="en-US" smtClean="0"/>
              <a:pPr/>
              <a:t>19</a:t>
            </a:fld>
            <a:endParaRPr lang="en-US"/>
          </a:p>
        </p:txBody>
      </p:sp>
    </p:spTree>
    <p:extLst>
      <p:ext uri="{BB962C8B-B14F-4D97-AF65-F5344CB8AC3E}">
        <p14:creationId xmlns:p14="http://schemas.microsoft.com/office/powerpoint/2010/main" val="27717957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393"/>
                                        </p:tgtEl>
                                        <p:attrNameLst>
                                          <p:attrName>style.visibility</p:attrName>
                                        </p:attrNameLst>
                                      </p:cBhvr>
                                      <p:to>
                                        <p:strVal val="visible"/>
                                      </p:to>
                                    </p:set>
                                    <p:anim calcmode="lin" valueType="num">
                                      <p:cBhvr additive="base">
                                        <p:cTn id="7" dur="500" fill="hold"/>
                                        <p:tgtEl>
                                          <p:spTgt spid="16393"/>
                                        </p:tgtEl>
                                        <p:attrNameLst>
                                          <p:attrName>ppt_x</p:attrName>
                                        </p:attrNameLst>
                                      </p:cBhvr>
                                      <p:tavLst>
                                        <p:tav tm="0">
                                          <p:val>
                                            <p:strVal val="#ppt_x"/>
                                          </p:val>
                                        </p:tav>
                                        <p:tav tm="100000">
                                          <p:val>
                                            <p:strVal val="#ppt_x"/>
                                          </p:val>
                                        </p:tav>
                                      </p:tavLst>
                                    </p:anim>
                                    <p:anim calcmode="lin" valueType="num">
                                      <p:cBhvr additive="base">
                                        <p:cTn id="8" dur="500" fill="hold"/>
                                        <p:tgtEl>
                                          <p:spTgt spid="163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Data Sharing</a:t>
            </a:r>
            <a:endParaRPr lang="en-US" dirty="0"/>
          </a:p>
        </p:txBody>
      </p:sp>
      <p:sp>
        <p:nvSpPr>
          <p:cNvPr id="3" name="Content Placeholder 2"/>
          <p:cNvSpPr>
            <a:spLocks noGrp="1"/>
          </p:cNvSpPr>
          <p:nvPr>
            <p:ph idx="1"/>
          </p:nvPr>
        </p:nvSpPr>
        <p:spPr/>
        <p:txBody>
          <a:bodyPr/>
          <a:lstStyle/>
          <a:p>
            <a:r>
              <a:rPr lang="en-US" dirty="0" smtClean="0"/>
              <a:t>Water data sharing using web services</a:t>
            </a:r>
          </a:p>
          <a:p>
            <a:r>
              <a:rPr lang="en-US" dirty="0" smtClean="0"/>
              <a:t>Adapting OGC web service standards</a:t>
            </a:r>
          </a:p>
          <a:p>
            <a:r>
              <a:rPr lang="en-US" dirty="0" smtClean="0"/>
              <a:t>Applications of water data sharing</a:t>
            </a:r>
            <a:endParaRPr lang="en-US" dirty="0"/>
          </a:p>
        </p:txBody>
      </p:sp>
      <p:sp>
        <p:nvSpPr>
          <p:cNvPr id="4" name="Slide Number Placeholder 3"/>
          <p:cNvSpPr>
            <a:spLocks noGrp="1"/>
          </p:cNvSpPr>
          <p:nvPr>
            <p:ph type="sldNum" sz="quarter" idx="12"/>
          </p:nvPr>
        </p:nvSpPr>
        <p:spPr/>
        <p:txBody>
          <a:bodyPr/>
          <a:lstStyle/>
          <a:p>
            <a:fld id="{F82B15EE-1347-4E13-A70E-917AFD644764}" type="slidenum">
              <a:rPr lang="en-US" smtClean="0"/>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98475" y="0"/>
            <a:ext cx="8229600" cy="1143000"/>
          </a:xfrm>
        </p:spPr>
        <p:txBody>
          <a:bodyPr/>
          <a:lstStyle/>
          <a:p>
            <a:pPr eaLnBrk="1" hangingPunct="1"/>
            <a:r>
              <a:rPr lang="en-US" sz="3600" smtClean="0"/>
              <a:t>Corps of Engineers Water Observations</a:t>
            </a:r>
          </a:p>
        </p:txBody>
      </p:sp>
      <p:pic>
        <p:nvPicPr>
          <p:cNvPr id="1843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1800" y="1230313"/>
            <a:ext cx="5495925" cy="506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3"/>
          <p:cNvSpPr>
            <a:spLocks noChangeArrowheads="1"/>
          </p:cNvSpPr>
          <p:nvPr/>
        </p:nvSpPr>
        <p:spPr bwMode="auto">
          <a:xfrm>
            <a:off x="471488" y="6359525"/>
            <a:ext cx="822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atin typeface="Calibri" pitchFamily="34" charset="0"/>
              </a:rPr>
              <a:t>http://www2.mvr.usace.army.mil/watercontrol/SOAP/WaterML_SOAP.cfc?wsdl</a:t>
            </a:r>
          </a:p>
        </p:txBody>
      </p:sp>
      <p:sp>
        <p:nvSpPr>
          <p:cNvPr id="18437" name="TextBox 4"/>
          <p:cNvSpPr txBox="1">
            <a:spLocks noChangeArrowheads="1"/>
          </p:cNvSpPr>
          <p:nvPr/>
        </p:nvSpPr>
        <p:spPr bwMode="auto">
          <a:xfrm>
            <a:off x="304800" y="1828800"/>
            <a:ext cx="25908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atin typeface="Calibri" pitchFamily="34" charset="0"/>
              </a:rPr>
              <a:t>Time series at Corps gages</a:t>
            </a:r>
          </a:p>
          <a:p>
            <a:pPr eaLnBrk="1" hangingPunct="1"/>
            <a:endParaRPr lang="en-US">
              <a:latin typeface="Calibri" pitchFamily="34" charset="0"/>
            </a:endParaRPr>
          </a:p>
          <a:p>
            <a:pPr eaLnBrk="1" hangingPunct="1"/>
            <a:r>
              <a:rPr lang="en-US">
                <a:latin typeface="Calibri" pitchFamily="34" charset="0"/>
              </a:rPr>
              <a:t>2210 sites, mainly in Mississippi Basin</a:t>
            </a:r>
          </a:p>
          <a:p>
            <a:pPr eaLnBrk="1" hangingPunct="1"/>
            <a:endParaRPr lang="en-US">
              <a:latin typeface="Calibri" pitchFamily="34" charset="0"/>
            </a:endParaRPr>
          </a:p>
          <a:p>
            <a:pPr eaLnBrk="1" hangingPunct="1"/>
            <a:r>
              <a:rPr lang="en-US">
                <a:latin typeface="Calibri" pitchFamily="34" charset="0"/>
              </a:rPr>
              <a:t>80 variables</a:t>
            </a:r>
          </a:p>
          <a:p>
            <a:pPr eaLnBrk="1" hangingPunct="1"/>
            <a:endParaRPr lang="en-US">
              <a:latin typeface="Calibri" pitchFamily="34" charset="0"/>
            </a:endParaRPr>
          </a:p>
          <a:p>
            <a:pPr eaLnBrk="1" hangingPunct="1"/>
            <a:r>
              <a:rPr lang="en-US">
                <a:latin typeface="Calibri" pitchFamily="34" charset="0"/>
              </a:rPr>
              <a:t>4954 series</a:t>
            </a:r>
          </a:p>
          <a:p>
            <a:pPr eaLnBrk="1" hangingPunct="1"/>
            <a:endParaRPr lang="en-US">
              <a:latin typeface="Calibri" pitchFamily="34" charset="0"/>
            </a:endParaRPr>
          </a:p>
          <a:p>
            <a:pPr eaLnBrk="1" hangingPunct="1"/>
            <a:endParaRPr lang="en-US">
              <a:latin typeface="Calibri" pitchFamily="34" charset="0"/>
            </a:endParaRPr>
          </a:p>
          <a:p>
            <a:pPr eaLnBrk="1" hangingPunct="1"/>
            <a:endParaRPr lang="en-US">
              <a:latin typeface="Calibri" pitchFamily="34" charset="0"/>
            </a:endParaRPr>
          </a:p>
          <a:p>
            <a:pPr eaLnBrk="1" hangingPunct="1"/>
            <a:endParaRPr lang="en-US">
              <a:latin typeface="Calibri" pitchFamily="34" charset="0"/>
            </a:endParaRPr>
          </a:p>
          <a:p>
            <a:pPr eaLnBrk="1" hangingPunct="1"/>
            <a:endParaRPr lang="en-US">
              <a:latin typeface="Calibri" pitchFamily="34" charset="0"/>
            </a:endParaRPr>
          </a:p>
        </p:txBody>
      </p:sp>
      <p:sp>
        <p:nvSpPr>
          <p:cNvPr id="18438" name="TextBox 5"/>
          <p:cNvSpPr txBox="1">
            <a:spLocks noChangeArrowheads="1"/>
          </p:cNvSpPr>
          <p:nvPr/>
        </p:nvSpPr>
        <p:spPr bwMode="auto">
          <a:xfrm>
            <a:off x="228600" y="4800600"/>
            <a:ext cx="24384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atin typeface="Calibri" pitchFamily="34" charset="0"/>
              </a:rPr>
              <a:t>Published by </a:t>
            </a:r>
            <a:r>
              <a:rPr lang="en-US">
                <a:solidFill>
                  <a:srgbClr val="FF0000"/>
                </a:solidFill>
                <a:latin typeface="Calibri" pitchFamily="34" charset="0"/>
              </a:rPr>
              <a:t>Corps of Engineers, Rock Island District </a:t>
            </a:r>
            <a:r>
              <a:rPr lang="en-US">
                <a:latin typeface="Calibri" pitchFamily="34" charset="0"/>
              </a:rPr>
              <a:t>to support their WaterML plugin to </a:t>
            </a:r>
            <a:r>
              <a:rPr lang="en-US">
                <a:solidFill>
                  <a:srgbClr val="FF0000"/>
                </a:solidFill>
                <a:latin typeface="Calibri" pitchFamily="34" charset="0"/>
              </a:rPr>
              <a:t>HEC-DSS</a:t>
            </a:r>
          </a:p>
        </p:txBody>
      </p:sp>
      <p:pic>
        <p:nvPicPr>
          <p:cNvPr id="18439"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9113" y="869950"/>
            <a:ext cx="124142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F82B15EE-1347-4E13-A70E-917AFD644764}" type="slidenum">
              <a:rPr lang="en-US" smtClean="0"/>
              <a:pPr/>
              <a:t>20</a:t>
            </a:fld>
            <a:endParaRPr lang="en-US"/>
          </a:p>
        </p:txBody>
      </p:sp>
    </p:spTree>
    <p:extLst>
      <p:ext uri="{BB962C8B-B14F-4D97-AF65-F5344CB8AC3E}">
        <p14:creationId xmlns:p14="http://schemas.microsoft.com/office/powerpoint/2010/main" val="20545053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46088" y="139700"/>
            <a:ext cx="8229600" cy="1143000"/>
          </a:xfrm>
        </p:spPr>
        <p:txBody>
          <a:bodyPr/>
          <a:lstStyle/>
          <a:p>
            <a:pPr eaLnBrk="1" hangingPunct="1"/>
            <a:r>
              <a:rPr lang="en-US" sz="3600" smtClean="0"/>
              <a:t>Reynolds Creek Experimental Watershed</a:t>
            </a:r>
          </a:p>
        </p:txBody>
      </p:sp>
      <p:pic>
        <p:nvPicPr>
          <p:cNvPr id="1945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8400" y="1676400"/>
            <a:ext cx="3357563" cy="4837113"/>
          </a:xfrm>
          <a:prstGeom prst="rect">
            <a:avLst/>
          </a:prstGeom>
          <a:noFill/>
          <a:ln w="222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9460" name="TextBox 3"/>
          <p:cNvSpPr txBox="1">
            <a:spLocks noChangeArrowheads="1"/>
          </p:cNvSpPr>
          <p:nvPr/>
        </p:nvSpPr>
        <p:spPr bwMode="auto">
          <a:xfrm>
            <a:off x="609600" y="2209800"/>
            <a:ext cx="1754188"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atin typeface="Calibri" pitchFamily="34" charset="0"/>
              </a:rPr>
              <a:t>1 data service</a:t>
            </a:r>
          </a:p>
          <a:p>
            <a:pPr eaLnBrk="1" hangingPunct="1"/>
            <a:r>
              <a:rPr lang="en-US">
                <a:latin typeface="Calibri" pitchFamily="34" charset="0"/>
              </a:rPr>
              <a:t>84 sites</a:t>
            </a:r>
          </a:p>
          <a:p>
            <a:pPr eaLnBrk="1" hangingPunct="1"/>
            <a:r>
              <a:rPr lang="en-US">
                <a:latin typeface="Calibri" pitchFamily="34" charset="0"/>
              </a:rPr>
              <a:t>65 variables</a:t>
            </a:r>
          </a:p>
          <a:p>
            <a:pPr eaLnBrk="1" hangingPunct="1"/>
            <a:r>
              <a:rPr lang="en-US">
                <a:latin typeface="Calibri" pitchFamily="34" charset="0"/>
              </a:rPr>
              <a:t>372 series</a:t>
            </a:r>
          </a:p>
          <a:p>
            <a:pPr eaLnBrk="1" hangingPunct="1"/>
            <a:r>
              <a:rPr lang="en-US">
                <a:latin typeface="Calibri" pitchFamily="34" charset="0"/>
              </a:rPr>
              <a:t>17.8 million data</a:t>
            </a:r>
          </a:p>
          <a:p>
            <a:pPr eaLnBrk="1" hangingPunct="1"/>
            <a:endParaRPr lang="en-US">
              <a:latin typeface="Calibri" pitchFamily="34" charset="0"/>
            </a:endParaRPr>
          </a:p>
        </p:txBody>
      </p:sp>
      <p:sp>
        <p:nvSpPr>
          <p:cNvPr id="19461" name="Rectangle 4"/>
          <p:cNvSpPr>
            <a:spLocks noChangeArrowheads="1"/>
          </p:cNvSpPr>
          <p:nvPr/>
        </p:nvSpPr>
        <p:spPr bwMode="auto">
          <a:xfrm>
            <a:off x="339725" y="6488113"/>
            <a:ext cx="8077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atin typeface="Calibri" pitchFamily="34" charset="0"/>
              </a:rPr>
              <a:t>http://idahowaters.uidaho.edu/RCEW_ODWS/cuahsi_1_0.asmx?WSDL </a:t>
            </a:r>
          </a:p>
        </p:txBody>
      </p:sp>
      <p:pic>
        <p:nvPicPr>
          <p:cNvPr id="1946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2895600"/>
            <a:ext cx="2974975"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7620000" y="4572000"/>
            <a:ext cx="3048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9" name="Straight Connector 8"/>
          <p:cNvCxnSpPr/>
          <p:nvPr/>
        </p:nvCxnSpPr>
        <p:spPr>
          <a:xfrm rot="16200000" flipV="1">
            <a:off x="5407819" y="2055019"/>
            <a:ext cx="2917825" cy="2116137"/>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10800000" flipV="1">
            <a:off x="5816600" y="4899025"/>
            <a:ext cx="2090738" cy="1614488"/>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19466" name="TextBox 12"/>
          <p:cNvSpPr txBox="1">
            <a:spLocks noChangeArrowheads="1"/>
          </p:cNvSpPr>
          <p:nvPr/>
        </p:nvSpPr>
        <p:spPr bwMode="auto">
          <a:xfrm>
            <a:off x="152400" y="4114800"/>
            <a:ext cx="2133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atin typeface="Calibri" pitchFamily="34" charset="0"/>
              </a:rPr>
              <a:t>Published by </a:t>
            </a:r>
            <a:r>
              <a:rPr lang="en-US">
                <a:solidFill>
                  <a:srgbClr val="FF0000"/>
                </a:solidFill>
                <a:latin typeface="Calibri" pitchFamily="34" charset="0"/>
              </a:rPr>
              <a:t>USDA-ARS </a:t>
            </a:r>
            <a:r>
              <a:rPr lang="en-US">
                <a:latin typeface="Calibri" pitchFamily="34" charset="0"/>
              </a:rPr>
              <a:t>as part of an Idaho Waters project</a:t>
            </a:r>
          </a:p>
        </p:txBody>
      </p:sp>
      <p:pic>
        <p:nvPicPr>
          <p:cNvPr id="32779" name="Picture 11"/>
          <p:cNvPicPr>
            <a:picLocks noChangeAspect="1" noChangeArrowheads="1"/>
          </p:cNvPicPr>
          <p:nvPr/>
        </p:nvPicPr>
        <p:blipFill>
          <a:blip r:embed="rId4" cstate="print"/>
          <a:srcRect/>
          <a:stretch>
            <a:fillRect/>
          </a:stretch>
        </p:blipFill>
        <p:spPr bwMode="auto">
          <a:xfrm>
            <a:off x="2073275" y="950913"/>
            <a:ext cx="4030663" cy="660400"/>
          </a:xfrm>
          <a:prstGeom prst="rect">
            <a:avLst/>
          </a:prstGeom>
          <a:noFill/>
          <a:ln w="9525">
            <a:solidFill>
              <a:schemeClr val="accent1">
                <a:shade val="95000"/>
                <a:satMod val="105000"/>
              </a:schemeClr>
            </a:solidFill>
            <a:miter lim="800000"/>
            <a:headEnd/>
            <a:tailEnd/>
          </a:ln>
        </p:spPr>
      </p:pic>
      <p:sp>
        <p:nvSpPr>
          <p:cNvPr id="2" name="Slide Number Placeholder 1"/>
          <p:cNvSpPr>
            <a:spLocks noGrp="1"/>
          </p:cNvSpPr>
          <p:nvPr>
            <p:ph type="sldNum" sz="quarter" idx="12"/>
          </p:nvPr>
        </p:nvSpPr>
        <p:spPr/>
        <p:txBody>
          <a:bodyPr/>
          <a:lstStyle/>
          <a:p>
            <a:fld id="{F82B15EE-1347-4E13-A70E-917AFD644764}" type="slidenum">
              <a:rPr lang="en-US" smtClean="0"/>
              <a:pPr/>
              <a:t>21</a:t>
            </a:fld>
            <a:endParaRPr lang="en-US"/>
          </a:p>
        </p:txBody>
      </p:sp>
    </p:spTree>
    <p:extLst>
      <p:ext uri="{BB962C8B-B14F-4D97-AF65-F5344CB8AC3E}">
        <p14:creationId xmlns:p14="http://schemas.microsoft.com/office/powerpoint/2010/main" val="6582913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smtClean="0"/>
              <a:t>Iowa Tipping Bucket Raingages</a:t>
            </a:r>
          </a:p>
        </p:txBody>
      </p:sp>
      <p:sp>
        <p:nvSpPr>
          <p:cNvPr id="3" name="Slide Number Placeholder 2"/>
          <p:cNvSpPr>
            <a:spLocks noGrp="1"/>
          </p:cNvSpPr>
          <p:nvPr>
            <p:ph type="sldNum" sz="quarter" idx="12"/>
          </p:nvPr>
        </p:nvSpPr>
        <p:spPr/>
        <p:txBody>
          <a:bodyPr/>
          <a:lstStyle/>
          <a:p>
            <a:pPr>
              <a:defRPr/>
            </a:pPr>
            <a:fld id="{41776DFD-25F5-4C0C-B509-D4228058FE58}" type="slidenum">
              <a:rPr lang="en-US" smtClean="0"/>
              <a:pPr>
                <a:defRPr/>
              </a:pPr>
              <a:t>22</a:t>
            </a:fld>
            <a:endParaRPr lang="en-US"/>
          </a:p>
        </p:txBody>
      </p:sp>
      <p:pic>
        <p:nvPicPr>
          <p:cNvPr id="2048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6888" y="3343275"/>
            <a:ext cx="6140450"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7413" y="1444625"/>
            <a:ext cx="5451475" cy="3009900"/>
          </a:xfrm>
          <a:prstGeom prst="rect">
            <a:avLst/>
          </a:prstGeom>
          <a:noFill/>
          <a:ln w="254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rot="5400000">
            <a:off x="762794" y="1961356"/>
            <a:ext cx="3187700" cy="212248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0800000" flipV="1">
            <a:off x="1277938" y="4448175"/>
            <a:ext cx="2174875" cy="18573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0488" name="TextBox 11"/>
          <p:cNvSpPr txBox="1">
            <a:spLocks noChangeArrowheads="1"/>
          </p:cNvSpPr>
          <p:nvPr/>
        </p:nvSpPr>
        <p:spPr bwMode="auto">
          <a:xfrm>
            <a:off x="620713" y="2068513"/>
            <a:ext cx="19431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Data Manager:</a:t>
            </a:r>
          </a:p>
          <a:p>
            <a:pPr eaLnBrk="1" hangingPunct="1"/>
            <a:r>
              <a:rPr lang="en-US"/>
              <a:t>Nick Arnold, IIHR</a:t>
            </a:r>
          </a:p>
        </p:txBody>
      </p:sp>
      <p:pic>
        <p:nvPicPr>
          <p:cNvPr id="2048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15200" y="4953000"/>
            <a:ext cx="1047750" cy="10287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6410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0" y="274437"/>
            <a:ext cx="9144000" cy="1142757"/>
          </a:xfrm>
        </p:spPr>
        <p:txBody>
          <a:bodyPr/>
          <a:lstStyle/>
          <a:p>
            <a:pPr eaLnBrk="1" hangingPunct="1"/>
            <a:r>
              <a:rPr lang="en-US" sz="4000" dirty="0" smtClean="0"/>
              <a:t>CUAHSI Water Data Services</a:t>
            </a:r>
          </a:p>
        </p:txBody>
      </p:sp>
      <p:sp>
        <p:nvSpPr>
          <p:cNvPr id="13315" name="Slide Number Placeholder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fld id="{4BE5A4D4-6644-4310-BFB3-98D8F59A8C92}" type="slidenum">
              <a:rPr lang="en-US" smtClean="0">
                <a:solidFill>
                  <a:srgbClr val="898989"/>
                </a:solidFill>
              </a:rPr>
              <a:pPr/>
              <a:t>23</a:t>
            </a:fld>
            <a:endParaRPr lang="en-US" smtClean="0">
              <a:solidFill>
                <a:srgbClr val="898989"/>
              </a:solidFill>
            </a:endParaRPr>
          </a:p>
        </p:txBody>
      </p:sp>
      <p:pic>
        <p:nvPicPr>
          <p:cNvPr id="13319" name="Picture 2"/>
          <p:cNvPicPr>
            <a:picLocks noChangeAspect="1" noChangeArrowheads="1"/>
          </p:cNvPicPr>
          <p:nvPr/>
        </p:nvPicPr>
        <p:blipFill>
          <a:blip r:embed="rId2" cstate="print"/>
          <a:srcRect/>
          <a:stretch>
            <a:fillRect/>
          </a:stretch>
        </p:blipFill>
        <p:spPr bwMode="auto">
          <a:xfrm>
            <a:off x="871628" y="1067252"/>
            <a:ext cx="7586647" cy="4290787"/>
          </a:xfrm>
          <a:prstGeom prst="rect">
            <a:avLst/>
          </a:prstGeom>
          <a:noFill/>
          <a:ln w="9525">
            <a:noFill/>
            <a:miter lim="800000"/>
            <a:headEnd/>
            <a:tailEnd/>
          </a:ln>
        </p:spPr>
      </p:pic>
      <p:sp>
        <p:nvSpPr>
          <p:cNvPr id="44037" name="TextBox 7"/>
          <p:cNvSpPr txBox="1">
            <a:spLocks noChangeArrowheads="1"/>
          </p:cNvSpPr>
          <p:nvPr/>
        </p:nvSpPr>
        <p:spPr bwMode="auto">
          <a:xfrm>
            <a:off x="0" y="4190596"/>
            <a:ext cx="4114139" cy="2616089"/>
          </a:xfrm>
          <a:prstGeom prst="rect">
            <a:avLst/>
          </a:prstGeom>
          <a:noFill/>
          <a:ln w="9525">
            <a:noFill/>
            <a:miter lim="800000"/>
            <a:headEnd/>
            <a:tailEnd/>
          </a:ln>
        </p:spPr>
        <p:txBody>
          <a:bodyPr lIns="91427" tIns="45714" rIns="91427" bIns="45714">
            <a:spAutoFit/>
          </a:bodyPr>
          <a:lstStyle/>
          <a:p>
            <a:pPr algn="ctr" eaLnBrk="1" hangingPunct="1">
              <a:defRPr/>
            </a:pPr>
            <a:r>
              <a:rPr lang="en-US" sz="2800" dirty="0" smtClean="0">
                <a:solidFill>
                  <a:prstClr val="black"/>
                </a:solidFill>
                <a:latin typeface="Arial" pitchFamily="34" charset="0"/>
              </a:rPr>
              <a:t>66 </a:t>
            </a:r>
            <a:r>
              <a:rPr lang="en-US" sz="2800" dirty="0">
                <a:solidFill>
                  <a:prstClr val="black"/>
                </a:solidFill>
                <a:latin typeface="Arial" pitchFamily="34" charset="0"/>
              </a:rPr>
              <a:t>public services</a:t>
            </a:r>
          </a:p>
          <a:p>
            <a:pPr algn="ctr" eaLnBrk="1" hangingPunct="1">
              <a:defRPr/>
            </a:pPr>
            <a:r>
              <a:rPr lang="en-US" sz="2800" dirty="0" smtClean="0">
                <a:solidFill>
                  <a:prstClr val="black"/>
                </a:solidFill>
                <a:latin typeface="Arial" pitchFamily="34" charset="0"/>
              </a:rPr>
              <a:t>18,000 variables</a:t>
            </a:r>
            <a:endParaRPr lang="en-US" sz="2800" dirty="0">
              <a:solidFill>
                <a:prstClr val="black"/>
              </a:solidFill>
              <a:latin typeface="Arial" pitchFamily="34" charset="0"/>
            </a:endParaRPr>
          </a:p>
          <a:p>
            <a:pPr algn="ctr" eaLnBrk="1" hangingPunct="1">
              <a:defRPr/>
            </a:pPr>
            <a:r>
              <a:rPr lang="en-US" sz="2800" dirty="0" smtClean="0">
                <a:solidFill>
                  <a:prstClr val="black"/>
                </a:solidFill>
                <a:latin typeface="Arial" pitchFamily="34" charset="0"/>
              </a:rPr>
              <a:t>1.9 million </a:t>
            </a:r>
            <a:r>
              <a:rPr lang="en-US" sz="2800" dirty="0">
                <a:solidFill>
                  <a:prstClr val="black"/>
                </a:solidFill>
                <a:latin typeface="Arial" pitchFamily="34" charset="0"/>
              </a:rPr>
              <a:t>sites</a:t>
            </a:r>
          </a:p>
          <a:p>
            <a:pPr algn="ctr" eaLnBrk="1" hangingPunct="1">
              <a:defRPr/>
            </a:pPr>
            <a:r>
              <a:rPr lang="en-US" sz="2800" dirty="0" smtClean="0">
                <a:solidFill>
                  <a:prstClr val="black"/>
                </a:solidFill>
                <a:latin typeface="Arial" pitchFamily="34" charset="0"/>
              </a:rPr>
              <a:t>23 </a:t>
            </a:r>
            <a:r>
              <a:rPr lang="en-US" sz="2800" dirty="0">
                <a:solidFill>
                  <a:prstClr val="black"/>
                </a:solidFill>
                <a:latin typeface="Arial" pitchFamily="34" charset="0"/>
              </a:rPr>
              <a:t>million series</a:t>
            </a:r>
          </a:p>
          <a:p>
            <a:pPr algn="ctr" eaLnBrk="1" hangingPunct="1">
              <a:defRPr/>
            </a:pPr>
            <a:r>
              <a:rPr lang="en-US" sz="2800" dirty="0" smtClean="0">
                <a:solidFill>
                  <a:prstClr val="black"/>
                </a:solidFill>
                <a:latin typeface="Arial" pitchFamily="34" charset="0"/>
              </a:rPr>
              <a:t>5.1 </a:t>
            </a:r>
            <a:r>
              <a:rPr lang="en-US" sz="2800" dirty="0">
                <a:solidFill>
                  <a:prstClr val="black"/>
                </a:solidFill>
                <a:latin typeface="Arial" pitchFamily="34" charset="0"/>
              </a:rPr>
              <a:t>billion data values</a:t>
            </a:r>
          </a:p>
          <a:p>
            <a:pPr algn="ctr" eaLnBrk="1" hangingPunct="1">
              <a:defRPr/>
            </a:pPr>
            <a:r>
              <a:rPr lang="en-US" sz="2000" i="1" dirty="0">
                <a:solidFill>
                  <a:prstClr val="black"/>
                </a:solidFill>
                <a:latin typeface="Arial" pitchFamily="34" charset="0"/>
              </a:rPr>
              <a:t>And growing</a:t>
            </a:r>
            <a:endParaRPr lang="en-US" sz="2800" i="1" dirty="0">
              <a:solidFill>
                <a:prstClr val="black"/>
              </a:solidFill>
              <a:latin typeface="Arial" pitchFamily="34" charset="0"/>
            </a:endParaRPr>
          </a:p>
        </p:txBody>
      </p:sp>
      <p:sp>
        <p:nvSpPr>
          <p:cNvPr id="9" name="TextBox 8"/>
          <p:cNvSpPr txBox="1"/>
          <p:nvPr/>
        </p:nvSpPr>
        <p:spPr>
          <a:xfrm>
            <a:off x="4800600" y="4919020"/>
            <a:ext cx="4038600" cy="1938980"/>
          </a:xfrm>
          <a:prstGeom prst="rect">
            <a:avLst/>
          </a:prstGeom>
          <a:noFill/>
        </p:spPr>
        <p:txBody>
          <a:bodyPr wrap="square" lIns="91427" tIns="45714" rIns="91427" bIns="45714">
            <a:spAutoFit/>
          </a:bodyPr>
          <a:lstStyle/>
          <a:p>
            <a:pPr eaLnBrk="1" hangingPunct="1">
              <a:defRPr/>
            </a:pPr>
            <a:r>
              <a:rPr lang="en-US" sz="2400" i="1" dirty="0">
                <a:solidFill>
                  <a:srgbClr val="FF0000"/>
                </a:solidFill>
                <a:latin typeface="Arial" pitchFamily="34" charset="0"/>
              </a:rPr>
              <a:t>The largest water data</a:t>
            </a:r>
            <a:br>
              <a:rPr lang="en-US" sz="2400" i="1" dirty="0">
                <a:solidFill>
                  <a:srgbClr val="FF0000"/>
                </a:solidFill>
                <a:latin typeface="Arial" pitchFamily="34" charset="0"/>
              </a:rPr>
            </a:br>
            <a:r>
              <a:rPr lang="en-US" sz="2400" i="1" dirty="0">
                <a:solidFill>
                  <a:srgbClr val="FF0000"/>
                </a:solidFill>
                <a:latin typeface="Arial" pitchFamily="34" charset="0"/>
              </a:rPr>
              <a:t>catalog in the </a:t>
            </a:r>
            <a:r>
              <a:rPr lang="en-US" sz="2400" i="1" dirty="0" smtClean="0">
                <a:solidFill>
                  <a:srgbClr val="FF0000"/>
                </a:solidFill>
                <a:latin typeface="Arial" pitchFamily="34" charset="0"/>
              </a:rPr>
              <a:t>world</a:t>
            </a:r>
          </a:p>
          <a:p>
            <a:pPr eaLnBrk="1" hangingPunct="1">
              <a:defRPr/>
            </a:pPr>
            <a:endParaRPr lang="en-US" sz="2400" i="1" dirty="0" smtClean="0">
              <a:solidFill>
                <a:srgbClr val="FF0000"/>
              </a:solidFill>
              <a:latin typeface="Arial" pitchFamily="34" charset="0"/>
            </a:endParaRPr>
          </a:p>
          <a:p>
            <a:pPr eaLnBrk="1" hangingPunct="1">
              <a:defRPr/>
            </a:pPr>
            <a:r>
              <a:rPr lang="en-US" sz="2400" i="1" dirty="0" smtClean="0">
                <a:solidFill>
                  <a:srgbClr val="FF0000"/>
                </a:solidFill>
                <a:latin typeface="Arial" pitchFamily="34" charset="0"/>
              </a:rPr>
              <a:t>maintained at the San Diego Supercomputer Center</a:t>
            </a:r>
            <a:endParaRPr lang="en-US" sz="2400" i="1" dirty="0">
              <a:solidFill>
                <a:srgbClr val="FF0000"/>
              </a:solidFill>
              <a:latin typeface="Arial" pitchFamily="34" charset="0"/>
            </a:endParaRPr>
          </a:p>
        </p:txBody>
      </p:sp>
    </p:spTree>
    <p:extLst>
      <p:ext uri="{BB962C8B-B14F-4D97-AF65-F5344CB8AC3E}">
        <p14:creationId xmlns:p14="http://schemas.microsoft.com/office/powerpoint/2010/main" val="8843925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WaterML</a:t>
            </a:r>
            <a:r>
              <a:rPr lang="en-US" dirty="0" smtClean="0"/>
              <a:t> Services at HIS Central </a:t>
            </a:r>
            <a:endParaRPr lang="en-US" dirty="0"/>
          </a:p>
        </p:txBody>
      </p:sp>
      <p:sp>
        <p:nvSpPr>
          <p:cNvPr id="3" name="Slide Number Placeholder 2"/>
          <p:cNvSpPr>
            <a:spLocks noGrp="1"/>
          </p:cNvSpPr>
          <p:nvPr>
            <p:ph type="sldNum" sz="quarter" idx="12"/>
          </p:nvPr>
        </p:nvSpPr>
        <p:spPr/>
        <p:txBody>
          <a:bodyPr/>
          <a:lstStyle/>
          <a:p>
            <a:fld id="{0C984503-F64C-4115-AE21-AF5CDD25242A}" type="slidenum">
              <a:rPr lang="en-US" smtClean="0"/>
              <a:pPr/>
              <a:t>24</a:t>
            </a:fld>
            <a:endParaRPr lang="en-US"/>
          </a:p>
        </p:txBody>
      </p:sp>
      <p:pic>
        <p:nvPicPr>
          <p:cNvPr id="38914" name="Picture 2"/>
          <p:cNvPicPr>
            <a:picLocks noChangeAspect="1" noChangeArrowheads="1"/>
          </p:cNvPicPr>
          <p:nvPr/>
        </p:nvPicPr>
        <p:blipFill>
          <a:blip r:embed="rId2" cstate="print"/>
          <a:srcRect/>
          <a:stretch>
            <a:fillRect/>
          </a:stretch>
        </p:blipFill>
        <p:spPr bwMode="auto">
          <a:xfrm>
            <a:off x="533400" y="1219200"/>
            <a:ext cx="8067675" cy="5228610"/>
          </a:xfrm>
          <a:prstGeom prst="rect">
            <a:avLst/>
          </a:prstGeom>
          <a:noFill/>
          <a:ln w="9525">
            <a:noFill/>
            <a:miter lim="800000"/>
            <a:headEnd/>
            <a:tailEnd/>
          </a:ln>
        </p:spPr>
      </p:pic>
      <p:sp>
        <p:nvSpPr>
          <p:cNvPr id="5" name="Rectangle 4"/>
          <p:cNvSpPr/>
          <p:nvPr/>
        </p:nvSpPr>
        <p:spPr>
          <a:xfrm>
            <a:off x="381000" y="3124200"/>
            <a:ext cx="2362200" cy="1905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819400" y="3733800"/>
            <a:ext cx="5249770" cy="369332"/>
          </a:xfrm>
          <a:prstGeom prst="rect">
            <a:avLst/>
          </a:prstGeom>
          <a:solidFill>
            <a:srgbClr val="FFFF00"/>
          </a:solidFill>
          <a:ln>
            <a:solidFill>
              <a:srgbClr val="002060"/>
            </a:solidFill>
          </a:ln>
        </p:spPr>
        <p:txBody>
          <a:bodyPr wrap="none" rtlCol="0">
            <a:spAutoFit/>
          </a:bodyPr>
          <a:lstStyle/>
          <a:p>
            <a:r>
              <a:rPr lang="en-US" dirty="0" smtClean="0"/>
              <a:t>USGS, EPA, NCDC, USACE data as </a:t>
            </a:r>
            <a:r>
              <a:rPr lang="en-US" dirty="0" err="1" smtClean="0"/>
              <a:t>WaterML</a:t>
            </a:r>
            <a:r>
              <a:rPr lang="en-US" dirty="0" smtClean="0"/>
              <a:t> time series</a:t>
            </a:r>
            <a:endParaRPr lang="en-US" dirty="0"/>
          </a:p>
        </p:txBody>
      </p:sp>
    </p:spTree>
    <p:extLst>
      <p:ext uri="{BB962C8B-B14F-4D97-AF65-F5344CB8AC3E}">
        <p14:creationId xmlns:p14="http://schemas.microsoft.com/office/powerpoint/2010/main" val="41716096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685800" y="1453267"/>
            <a:ext cx="7788825" cy="5012475"/>
          </a:xfrm>
          <a:prstGeom prst="rect">
            <a:avLst/>
          </a:prstGeom>
          <a:noFill/>
          <a:ln w="9525">
            <a:solidFill>
              <a:schemeClr val="accent1"/>
            </a:solidFill>
            <a:miter lim="800000"/>
            <a:headEnd/>
            <a:tailEnd/>
          </a:ln>
        </p:spPr>
      </p:pic>
      <p:sp>
        <p:nvSpPr>
          <p:cNvPr id="2" name="Title 1"/>
          <p:cNvSpPr>
            <a:spLocks noGrp="1"/>
          </p:cNvSpPr>
          <p:nvPr>
            <p:ph type="title"/>
          </p:nvPr>
        </p:nvSpPr>
        <p:spPr/>
        <p:txBody>
          <a:bodyPr>
            <a:normAutofit fontScale="90000"/>
          </a:bodyPr>
          <a:lstStyle/>
          <a:p>
            <a:r>
              <a:rPr lang="en-US" dirty="0" err="1" smtClean="0"/>
              <a:t>HydroDesktop</a:t>
            </a:r>
            <a:r>
              <a:rPr lang="en-US" dirty="0" smtClean="0"/>
              <a:t/>
            </a:r>
            <a:br>
              <a:rPr lang="en-US" dirty="0" smtClean="0"/>
            </a:br>
            <a:r>
              <a:rPr lang="en-US" sz="2700" dirty="0" smtClean="0"/>
              <a:t>Desktop Hydrologic Information System</a:t>
            </a:r>
            <a:endParaRPr lang="en-US" sz="2700" dirty="0"/>
          </a:p>
        </p:txBody>
      </p:sp>
      <p:grpSp>
        <p:nvGrpSpPr>
          <p:cNvPr id="10" name="Group 9"/>
          <p:cNvGrpSpPr/>
          <p:nvPr/>
        </p:nvGrpSpPr>
        <p:grpSpPr>
          <a:xfrm>
            <a:off x="1727725" y="4391680"/>
            <a:ext cx="2215720" cy="523220"/>
            <a:chOff x="2133600" y="3429000"/>
            <a:chExt cx="2215720" cy="523220"/>
          </a:xfrm>
        </p:grpSpPr>
        <p:sp>
          <p:nvSpPr>
            <p:cNvPr id="4" name="TextBox 3"/>
            <p:cNvSpPr txBox="1"/>
            <p:nvPr/>
          </p:nvSpPr>
          <p:spPr>
            <a:xfrm>
              <a:off x="2667000" y="3429000"/>
              <a:ext cx="1682320" cy="523220"/>
            </a:xfrm>
            <a:prstGeom prst="rect">
              <a:avLst/>
            </a:prstGeom>
            <a:solidFill>
              <a:srgbClr val="FFFF00"/>
            </a:solidFill>
            <a:ln>
              <a:solidFill>
                <a:schemeClr val="accent1"/>
              </a:solidFill>
            </a:ln>
          </p:spPr>
          <p:txBody>
            <a:bodyPr wrap="none" rtlCol="0">
              <a:spAutoFit/>
            </a:bodyPr>
            <a:lstStyle/>
            <a:p>
              <a:r>
                <a:rPr lang="en-US" sz="2800" dirty="0" smtClean="0"/>
                <a:t>Metadata </a:t>
              </a:r>
              <a:endParaRPr lang="en-US" sz="2800" dirty="0"/>
            </a:p>
          </p:txBody>
        </p:sp>
        <p:sp>
          <p:nvSpPr>
            <p:cNvPr id="6" name="Left Arrow 5"/>
            <p:cNvSpPr/>
            <p:nvPr/>
          </p:nvSpPr>
          <p:spPr>
            <a:xfrm>
              <a:off x="2133600" y="3581400"/>
              <a:ext cx="457200"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1830582" y="5501670"/>
            <a:ext cx="1476607" cy="523220"/>
            <a:chOff x="2590800" y="4191000"/>
            <a:chExt cx="1476607" cy="523220"/>
          </a:xfrm>
        </p:grpSpPr>
        <p:sp>
          <p:nvSpPr>
            <p:cNvPr id="5" name="TextBox 4"/>
            <p:cNvSpPr txBox="1"/>
            <p:nvPr/>
          </p:nvSpPr>
          <p:spPr>
            <a:xfrm>
              <a:off x="3124200" y="4191000"/>
              <a:ext cx="943207" cy="523220"/>
            </a:xfrm>
            <a:prstGeom prst="rect">
              <a:avLst/>
            </a:prstGeom>
            <a:solidFill>
              <a:srgbClr val="FFFF00"/>
            </a:solidFill>
            <a:ln>
              <a:solidFill>
                <a:schemeClr val="accent1"/>
              </a:solidFill>
            </a:ln>
          </p:spPr>
          <p:txBody>
            <a:bodyPr wrap="none" rtlCol="0">
              <a:spAutoFit/>
            </a:bodyPr>
            <a:lstStyle/>
            <a:p>
              <a:r>
                <a:rPr lang="en-US" sz="2800" dirty="0" smtClean="0"/>
                <a:t>Data </a:t>
              </a:r>
              <a:endParaRPr lang="en-US" sz="2800" dirty="0"/>
            </a:p>
          </p:txBody>
        </p:sp>
        <p:sp>
          <p:nvSpPr>
            <p:cNvPr id="7" name="Left Arrow 6"/>
            <p:cNvSpPr/>
            <p:nvPr/>
          </p:nvSpPr>
          <p:spPr>
            <a:xfrm>
              <a:off x="2590800" y="4343400"/>
              <a:ext cx="457200"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6934200" y="4648200"/>
            <a:ext cx="1803620" cy="523220"/>
            <a:chOff x="2133600" y="3429000"/>
            <a:chExt cx="1803620" cy="523220"/>
          </a:xfrm>
        </p:grpSpPr>
        <p:sp>
          <p:nvSpPr>
            <p:cNvPr id="12" name="TextBox 11"/>
            <p:cNvSpPr txBox="1"/>
            <p:nvPr/>
          </p:nvSpPr>
          <p:spPr>
            <a:xfrm>
              <a:off x="2667000" y="3429000"/>
              <a:ext cx="1270220" cy="523220"/>
            </a:xfrm>
            <a:prstGeom prst="rect">
              <a:avLst/>
            </a:prstGeom>
            <a:solidFill>
              <a:srgbClr val="FFFF00"/>
            </a:solidFill>
            <a:ln>
              <a:solidFill>
                <a:schemeClr val="accent1"/>
              </a:solidFill>
            </a:ln>
          </p:spPr>
          <p:txBody>
            <a:bodyPr wrap="none" rtlCol="0">
              <a:spAutoFit/>
            </a:bodyPr>
            <a:lstStyle/>
            <a:p>
              <a:r>
                <a:rPr lang="en-US" sz="2800" dirty="0" smtClean="0"/>
                <a:t>Catalog</a:t>
              </a:r>
              <a:endParaRPr lang="en-US" sz="2800" dirty="0"/>
            </a:p>
          </p:txBody>
        </p:sp>
        <p:sp>
          <p:nvSpPr>
            <p:cNvPr id="13" name="Left Arrow 12"/>
            <p:cNvSpPr/>
            <p:nvPr/>
          </p:nvSpPr>
          <p:spPr>
            <a:xfrm>
              <a:off x="2133600" y="3581400"/>
              <a:ext cx="457200"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lide Number Placeholder 2"/>
          <p:cNvSpPr>
            <a:spLocks noGrp="1"/>
          </p:cNvSpPr>
          <p:nvPr>
            <p:ph type="sldNum" sz="quarter" idx="12"/>
          </p:nvPr>
        </p:nvSpPr>
        <p:spPr/>
        <p:txBody>
          <a:bodyPr/>
          <a:lstStyle/>
          <a:p>
            <a:fld id="{F82B15EE-1347-4E13-A70E-917AFD644764}" type="slidenum">
              <a:rPr lang="en-US" smtClean="0"/>
              <a:pPr/>
              <a:t>25</a:t>
            </a:fld>
            <a:endParaRPr lang="en-US"/>
          </a:p>
        </p:txBody>
      </p:sp>
    </p:spTree>
    <p:extLst>
      <p:ext uri="{BB962C8B-B14F-4D97-AF65-F5344CB8AC3E}">
        <p14:creationId xmlns:p14="http://schemas.microsoft.com/office/powerpoint/2010/main" val="39844718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have we learned?</a:t>
            </a:r>
            <a:endParaRPr lang="en-US" dirty="0"/>
          </a:p>
        </p:txBody>
      </p:sp>
      <p:sp>
        <p:nvSpPr>
          <p:cNvPr id="3" name="Content Placeholder 2"/>
          <p:cNvSpPr>
            <a:spLocks noGrp="1"/>
          </p:cNvSpPr>
          <p:nvPr>
            <p:ph idx="1"/>
          </p:nvPr>
        </p:nvSpPr>
        <p:spPr>
          <a:xfrm>
            <a:off x="457200" y="1600200"/>
            <a:ext cx="8686800" cy="4525963"/>
          </a:xfrm>
        </p:spPr>
        <p:txBody>
          <a:bodyPr>
            <a:normAutofit lnSpcReduction="10000"/>
          </a:bodyPr>
          <a:lstStyle/>
          <a:p>
            <a:r>
              <a:rPr lang="en-US" dirty="0" smtClean="0"/>
              <a:t>We have custom-built a very large scale services-oriented architecture and a sophisticated user interface to it</a:t>
            </a:r>
          </a:p>
          <a:p>
            <a:pPr lvl="1"/>
            <a:r>
              <a:rPr lang="en-US" dirty="0" smtClean="0">
                <a:solidFill>
                  <a:srgbClr val="FF0000"/>
                </a:solidFill>
              </a:rPr>
              <a:t>A much simpler and more general pattern </a:t>
            </a:r>
            <a:r>
              <a:rPr lang="en-US" dirty="0" smtClean="0"/>
              <a:t>has emerged based on existing </a:t>
            </a:r>
            <a:r>
              <a:rPr lang="en-US" dirty="0" smtClean="0">
                <a:solidFill>
                  <a:srgbClr val="FF0000"/>
                </a:solidFill>
              </a:rPr>
              <a:t>Open Geospatial Consortium (OGC) </a:t>
            </a:r>
            <a:r>
              <a:rPr lang="en-US" dirty="0" smtClean="0"/>
              <a:t>information exchange standards and extensions to them</a:t>
            </a:r>
          </a:p>
          <a:p>
            <a:r>
              <a:rPr lang="en-US" dirty="0" smtClean="0"/>
              <a:t>We have exposed a very large volume of information</a:t>
            </a:r>
          </a:p>
          <a:p>
            <a:pPr lvl="1"/>
            <a:r>
              <a:rPr lang="en-US" dirty="0" smtClean="0">
                <a:solidFill>
                  <a:srgbClr val="FF0000"/>
                </a:solidFill>
              </a:rPr>
              <a:t>It needs to be carefully organized </a:t>
            </a:r>
            <a:r>
              <a:rPr lang="en-US" dirty="0" smtClean="0"/>
              <a:t>to be most useful</a:t>
            </a:r>
            <a:endParaRPr lang="en-US" dirty="0"/>
          </a:p>
        </p:txBody>
      </p:sp>
      <p:sp>
        <p:nvSpPr>
          <p:cNvPr id="4" name="Slide Number Placeholder 3"/>
          <p:cNvSpPr>
            <a:spLocks noGrp="1"/>
          </p:cNvSpPr>
          <p:nvPr>
            <p:ph type="sldNum" sz="quarter" idx="12"/>
          </p:nvPr>
        </p:nvSpPr>
        <p:spPr/>
        <p:txBody>
          <a:bodyPr/>
          <a:lstStyle/>
          <a:p>
            <a:fld id="{F82B15EE-1347-4E13-A70E-917AFD644764}" type="slidenum">
              <a:rPr lang="en-US" smtClean="0"/>
              <a:pPr/>
              <a:t>26</a:t>
            </a:fld>
            <a:endParaRPr lang="en-US"/>
          </a:p>
        </p:txBody>
      </p:sp>
    </p:spTree>
    <p:extLst>
      <p:ext uri="{BB962C8B-B14F-4D97-AF65-F5344CB8AC3E}">
        <p14:creationId xmlns:p14="http://schemas.microsoft.com/office/powerpoint/2010/main" val="5396391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Data Sharing</a:t>
            </a:r>
            <a:endParaRPr lang="en-US" dirty="0"/>
          </a:p>
        </p:txBody>
      </p:sp>
      <p:sp>
        <p:nvSpPr>
          <p:cNvPr id="3" name="Content Placeholder 2"/>
          <p:cNvSpPr>
            <a:spLocks noGrp="1"/>
          </p:cNvSpPr>
          <p:nvPr>
            <p:ph idx="1"/>
          </p:nvPr>
        </p:nvSpPr>
        <p:spPr/>
        <p:txBody>
          <a:bodyPr/>
          <a:lstStyle/>
          <a:p>
            <a:r>
              <a:rPr lang="en-US" dirty="0" smtClean="0"/>
              <a:t>Water data sharing using web services</a:t>
            </a:r>
          </a:p>
          <a:p>
            <a:r>
              <a:rPr lang="en-US" i="1" dirty="0" smtClean="0">
                <a:solidFill>
                  <a:srgbClr val="FF0000"/>
                </a:solidFill>
              </a:rPr>
              <a:t>Adapting OGC web service standards</a:t>
            </a:r>
          </a:p>
          <a:p>
            <a:r>
              <a:rPr lang="en-US" dirty="0" smtClean="0"/>
              <a:t>Applications of water data sharing</a:t>
            </a:r>
            <a:endParaRPr lang="en-US" dirty="0"/>
          </a:p>
        </p:txBody>
      </p:sp>
      <p:sp>
        <p:nvSpPr>
          <p:cNvPr id="4" name="Slide Number Placeholder 3"/>
          <p:cNvSpPr>
            <a:spLocks noGrp="1"/>
          </p:cNvSpPr>
          <p:nvPr>
            <p:ph type="sldNum" sz="quarter" idx="12"/>
          </p:nvPr>
        </p:nvSpPr>
        <p:spPr/>
        <p:txBody>
          <a:bodyPr/>
          <a:lstStyle/>
          <a:p>
            <a:fld id="{F82B15EE-1347-4E13-A70E-917AFD644764}" type="slidenum">
              <a:rPr lang="en-US" smtClean="0"/>
              <a:pPr/>
              <a:t>27</a:t>
            </a:fld>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6"/>
          <p:cNvPicPr>
            <a:picLocks noChangeAspect="1" noChangeArrowheads="1"/>
          </p:cNvPicPr>
          <p:nvPr/>
        </p:nvPicPr>
        <p:blipFill>
          <a:blip r:embed="rId2" cstate="print"/>
          <a:srcRect/>
          <a:stretch>
            <a:fillRect/>
          </a:stretch>
        </p:blipFill>
        <p:spPr bwMode="auto">
          <a:xfrm>
            <a:off x="533400" y="1676400"/>
            <a:ext cx="3732213" cy="2100263"/>
          </a:xfrm>
          <a:prstGeom prst="rect">
            <a:avLst/>
          </a:prstGeom>
          <a:noFill/>
          <a:ln w="9525">
            <a:noFill/>
            <a:miter lim="800000"/>
            <a:headEnd/>
            <a:tailEnd/>
          </a:ln>
        </p:spPr>
      </p:pic>
      <p:sp>
        <p:nvSpPr>
          <p:cNvPr id="14338" name="Title 1"/>
          <p:cNvSpPr>
            <a:spLocks noGrp="1"/>
          </p:cNvSpPr>
          <p:nvPr>
            <p:ph type="title"/>
          </p:nvPr>
        </p:nvSpPr>
        <p:spPr/>
        <p:txBody>
          <a:bodyPr/>
          <a:lstStyle/>
          <a:p>
            <a:r>
              <a:rPr lang="en-US" sz="3200" smtClean="0"/>
              <a:t>Open Geospatial Consortium </a:t>
            </a:r>
            <a:br>
              <a:rPr lang="en-US" sz="3200" smtClean="0"/>
            </a:br>
            <a:r>
              <a:rPr lang="en-US" sz="3200" smtClean="0"/>
              <a:t>Web Service Standards</a:t>
            </a:r>
          </a:p>
        </p:txBody>
      </p:sp>
      <p:sp>
        <p:nvSpPr>
          <p:cNvPr id="3" name="Content Placeholder 2"/>
          <p:cNvSpPr>
            <a:spLocks noGrp="1"/>
          </p:cNvSpPr>
          <p:nvPr>
            <p:ph sz="half" idx="1"/>
          </p:nvPr>
        </p:nvSpPr>
        <p:spPr>
          <a:xfrm>
            <a:off x="457200" y="1371600"/>
            <a:ext cx="4114800" cy="4876800"/>
          </a:xfrm>
        </p:spPr>
        <p:txBody>
          <a:bodyPr rtlCol="0">
            <a:normAutofit fontScale="85000" lnSpcReduction="10000"/>
          </a:bodyPr>
          <a:lstStyle/>
          <a:p>
            <a:pPr fontAlgn="auto">
              <a:spcAft>
                <a:spcPts val="0"/>
              </a:spcAft>
              <a:buFont typeface="Arial" pitchFamily="34" charset="0"/>
              <a:buChar char="•"/>
              <a:defRPr/>
            </a:pPr>
            <a:r>
              <a:rPr lang="en-US" dirty="0" smtClean="0">
                <a:solidFill>
                  <a:srgbClr val="FF0000"/>
                </a:solidFill>
              </a:rPr>
              <a:t>Map Services</a:t>
            </a:r>
          </a:p>
          <a:p>
            <a:pPr fontAlgn="auto">
              <a:spcAft>
                <a:spcPts val="0"/>
              </a:spcAft>
              <a:buFont typeface="Arial" pitchFamily="34" charset="0"/>
              <a:buChar char="•"/>
              <a:defRPr/>
            </a:pPr>
            <a:endParaRPr lang="en-US" dirty="0" smtClean="0"/>
          </a:p>
          <a:p>
            <a:pPr fontAlgn="auto">
              <a:spcAft>
                <a:spcPts val="0"/>
              </a:spcAft>
              <a:buFont typeface="Arial" pitchFamily="34" charset="0"/>
              <a:buChar char="•"/>
              <a:defRPr/>
            </a:pPr>
            <a:endParaRPr lang="en-US" dirty="0" smtClean="0"/>
          </a:p>
          <a:p>
            <a:pPr fontAlgn="auto">
              <a:spcAft>
                <a:spcPts val="0"/>
              </a:spcAft>
              <a:buFont typeface="Arial" pitchFamily="34" charset="0"/>
              <a:buChar char="•"/>
              <a:defRPr/>
            </a:pPr>
            <a:endParaRPr lang="en-US" dirty="0" smtClean="0"/>
          </a:p>
          <a:p>
            <a:pPr fontAlgn="auto">
              <a:spcAft>
                <a:spcPts val="0"/>
              </a:spcAft>
              <a:buFont typeface="Arial" pitchFamily="34" charset="0"/>
              <a:buChar char="•"/>
              <a:defRPr/>
            </a:pPr>
            <a:endParaRPr lang="en-US" dirty="0" smtClean="0"/>
          </a:p>
          <a:p>
            <a:pPr fontAlgn="auto">
              <a:spcAft>
                <a:spcPts val="0"/>
              </a:spcAft>
              <a:buFont typeface="Arial" pitchFamily="34" charset="0"/>
              <a:buChar char="•"/>
              <a:defRPr/>
            </a:pPr>
            <a:endParaRPr lang="en-US" dirty="0" smtClean="0"/>
          </a:p>
          <a:p>
            <a:pPr fontAlgn="auto">
              <a:spcAft>
                <a:spcPts val="0"/>
              </a:spcAft>
              <a:buFont typeface="Arial" pitchFamily="34" charset="0"/>
              <a:buChar char="•"/>
              <a:defRPr/>
            </a:pPr>
            <a:r>
              <a:rPr lang="en-US" dirty="0" smtClean="0"/>
              <a:t>Web Map Service (WMS)</a:t>
            </a:r>
          </a:p>
          <a:p>
            <a:pPr fontAlgn="auto">
              <a:spcAft>
                <a:spcPts val="0"/>
              </a:spcAft>
              <a:buFont typeface="Arial" pitchFamily="34" charset="0"/>
              <a:buChar char="•"/>
              <a:defRPr/>
            </a:pPr>
            <a:r>
              <a:rPr lang="en-US" dirty="0" smtClean="0"/>
              <a:t>Web Feature Service (WFS)</a:t>
            </a:r>
          </a:p>
          <a:p>
            <a:pPr fontAlgn="auto">
              <a:spcAft>
                <a:spcPts val="0"/>
              </a:spcAft>
              <a:buFont typeface="Arial" pitchFamily="34" charset="0"/>
              <a:buChar char="•"/>
              <a:defRPr/>
            </a:pPr>
            <a:r>
              <a:rPr lang="en-US" dirty="0" smtClean="0"/>
              <a:t>Web Coverage Service</a:t>
            </a:r>
            <a:br>
              <a:rPr lang="en-US" dirty="0" smtClean="0"/>
            </a:br>
            <a:r>
              <a:rPr lang="en-US" dirty="0" smtClean="0"/>
              <a:t>(WCS)</a:t>
            </a:r>
          </a:p>
          <a:p>
            <a:pPr fontAlgn="auto">
              <a:spcAft>
                <a:spcPts val="0"/>
              </a:spcAft>
              <a:buFont typeface="Arial" pitchFamily="34" charset="0"/>
              <a:buChar char="•"/>
              <a:defRPr/>
            </a:pPr>
            <a:r>
              <a:rPr lang="en-US" dirty="0" smtClean="0"/>
              <a:t>Catalog Services for the Web (CS/W)</a:t>
            </a:r>
          </a:p>
        </p:txBody>
      </p:sp>
      <p:sp>
        <p:nvSpPr>
          <p:cNvPr id="4" name="Content Placeholder 3"/>
          <p:cNvSpPr>
            <a:spLocks noGrp="1"/>
          </p:cNvSpPr>
          <p:nvPr>
            <p:ph sz="half" idx="2"/>
          </p:nvPr>
        </p:nvSpPr>
        <p:spPr>
          <a:xfrm>
            <a:off x="4648200" y="1371600"/>
            <a:ext cx="4114800" cy="4800600"/>
          </a:xfrm>
        </p:spPr>
        <p:txBody>
          <a:bodyPr rtlCol="0">
            <a:normAutofit fontScale="85000" lnSpcReduction="10000"/>
          </a:bodyPr>
          <a:lstStyle/>
          <a:p>
            <a:pPr fontAlgn="auto">
              <a:spcAft>
                <a:spcPts val="0"/>
              </a:spcAft>
              <a:buFont typeface="Arial" pitchFamily="34" charset="0"/>
              <a:buChar char="•"/>
              <a:defRPr/>
            </a:pPr>
            <a:r>
              <a:rPr lang="en-US" dirty="0" smtClean="0">
                <a:solidFill>
                  <a:srgbClr val="FF0000"/>
                </a:solidFill>
              </a:rPr>
              <a:t>Observation Services</a:t>
            </a:r>
          </a:p>
          <a:p>
            <a:pPr fontAlgn="auto">
              <a:spcAft>
                <a:spcPts val="0"/>
              </a:spcAft>
              <a:buFont typeface="Arial" pitchFamily="34" charset="0"/>
              <a:buChar char="•"/>
              <a:defRPr/>
            </a:pPr>
            <a:endParaRPr lang="en-US" dirty="0" smtClean="0"/>
          </a:p>
          <a:p>
            <a:pPr fontAlgn="auto">
              <a:spcAft>
                <a:spcPts val="0"/>
              </a:spcAft>
              <a:buFont typeface="Arial" pitchFamily="34" charset="0"/>
              <a:buChar char="•"/>
              <a:defRPr/>
            </a:pPr>
            <a:endParaRPr lang="en-US" dirty="0" smtClean="0"/>
          </a:p>
          <a:p>
            <a:pPr fontAlgn="auto">
              <a:spcAft>
                <a:spcPts val="0"/>
              </a:spcAft>
              <a:buFont typeface="Arial" pitchFamily="34" charset="0"/>
              <a:buChar char="•"/>
              <a:defRPr/>
            </a:pPr>
            <a:endParaRPr lang="en-US" dirty="0" smtClean="0"/>
          </a:p>
          <a:p>
            <a:pPr fontAlgn="auto">
              <a:spcAft>
                <a:spcPts val="0"/>
              </a:spcAft>
              <a:buFont typeface="Arial" pitchFamily="34" charset="0"/>
              <a:buChar char="•"/>
              <a:defRPr/>
            </a:pPr>
            <a:endParaRPr lang="en-US" dirty="0" smtClean="0"/>
          </a:p>
          <a:p>
            <a:pPr fontAlgn="auto">
              <a:spcAft>
                <a:spcPts val="0"/>
              </a:spcAft>
              <a:buFont typeface="Arial" pitchFamily="34" charset="0"/>
              <a:buChar char="•"/>
              <a:defRPr/>
            </a:pPr>
            <a:endParaRPr lang="en-US" dirty="0" smtClean="0"/>
          </a:p>
          <a:p>
            <a:pPr fontAlgn="auto">
              <a:spcAft>
                <a:spcPts val="0"/>
              </a:spcAft>
              <a:buFont typeface="Arial" pitchFamily="34" charset="0"/>
              <a:buChar char="•"/>
              <a:defRPr/>
            </a:pPr>
            <a:r>
              <a:rPr lang="en-US" dirty="0" smtClean="0"/>
              <a:t>Observations and Measurements Model</a:t>
            </a:r>
          </a:p>
          <a:p>
            <a:pPr fontAlgn="auto">
              <a:spcAft>
                <a:spcPts val="0"/>
              </a:spcAft>
              <a:buFont typeface="Arial" pitchFamily="34" charset="0"/>
              <a:buChar char="•"/>
              <a:defRPr/>
            </a:pPr>
            <a:r>
              <a:rPr lang="en-US" dirty="0" smtClean="0"/>
              <a:t>Sensor Web Enablement (SWE)</a:t>
            </a:r>
          </a:p>
          <a:p>
            <a:pPr fontAlgn="auto">
              <a:spcAft>
                <a:spcPts val="0"/>
              </a:spcAft>
              <a:buFont typeface="Arial" pitchFamily="34" charset="0"/>
              <a:buChar char="•"/>
              <a:defRPr/>
            </a:pPr>
            <a:r>
              <a:rPr lang="en-US" dirty="0" smtClean="0"/>
              <a:t>Sensor Observation Service (SOS)</a:t>
            </a:r>
            <a:endParaRPr lang="en-US" dirty="0"/>
          </a:p>
        </p:txBody>
      </p:sp>
      <p:pic>
        <p:nvPicPr>
          <p:cNvPr id="14341" name="Picture 4"/>
          <p:cNvPicPr>
            <a:picLocks noChangeAspect="1" noChangeArrowheads="1"/>
          </p:cNvPicPr>
          <p:nvPr/>
        </p:nvPicPr>
        <p:blipFill>
          <a:blip r:embed="rId3" cstate="print"/>
          <a:srcRect/>
          <a:stretch>
            <a:fillRect/>
          </a:stretch>
        </p:blipFill>
        <p:spPr bwMode="auto">
          <a:xfrm>
            <a:off x="5105400" y="1828800"/>
            <a:ext cx="2706688" cy="1819275"/>
          </a:xfrm>
          <a:prstGeom prst="rect">
            <a:avLst/>
          </a:prstGeom>
          <a:noFill/>
          <a:ln w="9525">
            <a:solidFill>
              <a:schemeClr val="accent1"/>
            </a:solidFill>
            <a:miter lim="800000"/>
            <a:headEnd/>
            <a:tailEnd/>
          </a:ln>
        </p:spPr>
      </p:pic>
      <p:sp>
        <p:nvSpPr>
          <p:cNvPr id="2" name="TextBox 1"/>
          <p:cNvSpPr txBox="1"/>
          <p:nvPr/>
        </p:nvSpPr>
        <p:spPr>
          <a:xfrm>
            <a:off x="533400" y="6211669"/>
            <a:ext cx="7559377" cy="646331"/>
          </a:xfrm>
          <a:prstGeom prst="rect">
            <a:avLst/>
          </a:prstGeom>
          <a:noFill/>
        </p:spPr>
        <p:txBody>
          <a:bodyPr wrap="none" rtlCol="0">
            <a:spAutoFit/>
          </a:bodyPr>
          <a:lstStyle/>
          <a:p>
            <a:r>
              <a:rPr lang="en-US" dirty="0" smtClean="0">
                <a:solidFill>
                  <a:schemeClr val="tx2"/>
                </a:solidFill>
              </a:rPr>
              <a:t>These standards have been developed over the past 10 years ….</a:t>
            </a:r>
          </a:p>
          <a:p>
            <a:r>
              <a:rPr lang="en-US" dirty="0">
                <a:solidFill>
                  <a:schemeClr val="tx2"/>
                </a:solidFill>
              </a:rPr>
              <a:t>	</a:t>
            </a:r>
            <a:r>
              <a:rPr lang="en-US" dirty="0" smtClean="0">
                <a:solidFill>
                  <a:schemeClr val="tx2"/>
                </a:solidFill>
              </a:rPr>
              <a:t>	…. by 400 companies and agencies working within the OGC</a:t>
            </a:r>
            <a:endParaRPr lang="en-US" dirty="0">
              <a:solidFill>
                <a:schemeClr val="tx2"/>
              </a:solidFill>
            </a:endParaRPr>
          </a:p>
        </p:txBody>
      </p:sp>
      <p:sp>
        <p:nvSpPr>
          <p:cNvPr id="5" name="Slide Number Placeholder 4"/>
          <p:cNvSpPr>
            <a:spLocks noGrp="1"/>
          </p:cNvSpPr>
          <p:nvPr>
            <p:ph type="sldNum" sz="quarter" idx="12"/>
          </p:nvPr>
        </p:nvSpPr>
        <p:spPr/>
        <p:txBody>
          <a:bodyPr/>
          <a:lstStyle/>
          <a:p>
            <a:fld id="{F82B15EE-1347-4E13-A70E-917AFD644764}" type="slidenum">
              <a:rPr lang="en-US" smtClean="0"/>
              <a:pPr/>
              <a:t>28</a:t>
            </a:fld>
            <a:endParaRPr lang="en-US"/>
          </a:p>
        </p:txBody>
      </p:sp>
    </p:spTree>
    <p:extLst>
      <p:ext uri="{BB962C8B-B14F-4D97-AF65-F5344CB8AC3E}">
        <p14:creationId xmlns:p14="http://schemas.microsoft.com/office/powerpoint/2010/main" val="32643056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cstate="print"/>
          <a:srcRect/>
          <a:stretch>
            <a:fillRect/>
          </a:stretch>
        </p:blipFill>
        <p:spPr bwMode="auto">
          <a:xfrm>
            <a:off x="228600" y="228600"/>
            <a:ext cx="8534400" cy="1657350"/>
          </a:xfrm>
          <a:prstGeom prst="rect">
            <a:avLst/>
          </a:prstGeom>
          <a:noFill/>
          <a:ln w="9525">
            <a:solidFill>
              <a:schemeClr val="accent1">
                <a:shade val="50000"/>
              </a:schemeClr>
            </a:solidFill>
            <a:miter lim="800000"/>
            <a:headEnd/>
            <a:tailEnd/>
          </a:ln>
        </p:spPr>
      </p:pic>
      <p:pic>
        <p:nvPicPr>
          <p:cNvPr id="37891" name="Picture 3"/>
          <p:cNvPicPr>
            <a:picLocks noChangeAspect="1" noChangeArrowheads="1"/>
          </p:cNvPicPr>
          <p:nvPr/>
        </p:nvPicPr>
        <p:blipFill>
          <a:blip r:embed="rId4" cstate="print"/>
          <a:srcRect/>
          <a:stretch>
            <a:fillRect/>
          </a:stretch>
        </p:blipFill>
        <p:spPr bwMode="auto">
          <a:xfrm>
            <a:off x="381000" y="1981200"/>
            <a:ext cx="5238750" cy="4600575"/>
          </a:xfrm>
          <a:prstGeom prst="rect">
            <a:avLst/>
          </a:prstGeom>
          <a:noFill/>
          <a:ln w="9525">
            <a:solidFill>
              <a:schemeClr val="accent1">
                <a:shade val="50000"/>
              </a:schemeClr>
            </a:solidFill>
            <a:miter lim="800000"/>
            <a:headEnd/>
            <a:tailEnd/>
          </a:ln>
        </p:spPr>
      </p:pic>
      <p:sp>
        <p:nvSpPr>
          <p:cNvPr id="4" name="TextBox 3"/>
          <p:cNvSpPr txBox="1"/>
          <p:nvPr/>
        </p:nvSpPr>
        <p:spPr>
          <a:xfrm>
            <a:off x="5715000" y="2895600"/>
            <a:ext cx="2910540" cy="923330"/>
          </a:xfrm>
          <a:prstGeom prst="rect">
            <a:avLst/>
          </a:prstGeom>
          <a:noFill/>
          <a:ln>
            <a:solidFill>
              <a:schemeClr val="tx2"/>
            </a:solidFill>
          </a:ln>
        </p:spPr>
        <p:txBody>
          <a:bodyPr wrap="none" rtlCol="0">
            <a:spAutoFit/>
          </a:bodyPr>
          <a:lstStyle/>
          <a:p>
            <a:r>
              <a:rPr lang="en-US" dirty="0" smtClean="0">
                <a:solidFill>
                  <a:prstClr val="black"/>
                </a:solidFill>
              </a:rPr>
              <a:t>Meets every 3 months</a:t>
            </a:r>
          </a:p>
          <a:p>
            <a:endParaRPr lang="en-US" dirty="0" smtClean="0">
              <a:solidFill>
                <a:prstClr val="black"/>
              </a:solidFill>
            </a:endParaRPr>
          </a:p>
          <a:p>
            <a:r>
              <a:rPr lang="en-US" dirty="0" smtClean="0">
                <a:solidFill>
                  <a:prstClr val="black"/>
                </a:solidFill>
              </a:rPr>
              <a:t>Teleconferences most weeks</a:t>
            </a:r>
            <a:endParaRPr lang="en-US" dirty="0">
              <a:solidFill>
                <a:prstClr val="black"/>
              </a:solidFill>
            </a:endParaRPr>
          </a:p>
        </p:txBody>
      </p:sp>
      <p:sp>
        <p:nvSpPr>
          <p:cNvPr id="5" name="TextBox 4"/>
          <p:cNvSpPr txBox="1"/>
          <p:nvPr/>
        </p:nvSpPr>
        <p:spPr>
          <a:xfrm>
            <a:off x="5715000" y="4800600"/>
            <a:ext cx="2971800" cy="646331"/>
          </a:xfrm>
          <a:prstGeom prst="rect">
            <a:avLst/>
          </a:prstGeom>
          <a:noFill/>
          <a:ln>
            <a:solidFill>
              <a:schemeClr val="tx2"/>
            </a:solidFill>
          </a:ln>
        </p:spPr>
        <p:txBody>
          <a:bodyPr wrap="square" rtlCol="0">
            <a:spAutoFit/>
          </a:bodyPr>
          <a:lstStyle/>
          <a:p>
            <a:r>
              <a:rPr lang="en-US" dirty="0" err="1" smtClean="0">
                <a:solidFill>
                  <a:srgbClr val="FF0000"/>
                </a:solidFill>
              </a:rPr>
              <a:t>WaterML</a:t>
            </a:r>
            <a:r>
              <a:rPr lang="en-US" dirty="0" smtClean="0">
                <a:solidFill>
                  <a:srgbClr val="FF0000"/>
                </a:solidFill>
              </a:rPr>
              <a:t> Version 2 standard </a:t>
            </a:r>
            <a:r>
              <a:rPr lang="en-US" dirty="0" smtClean="0">
                <a:solidFill>
                  <a:prstClr val="black"/>
                </a:solidFill>
              </a:rPr>
              <a:t>being proposed</a:t>
            </a:r>
            <a:endParaRPr lang="en-US" dirty="0">
              <a:solidFill>
                <a:prstClr val="black"/>
              </a:solidFill>
            </a:endParaRPr>
          </a:p>
        </p:txBody>
      </p:sp>
      <p:sp>
        <p:nvSpPr>
          <p:cNvPr id="11" name="TextBox 10"/>
          <p:cNvSpPr txBox="1"/>
          <p:nvPr/>
        </p:nvSpPr>
        <p:spPr>
          <a:xfrm>
            <a:off x="2209800" y="304800"/>
            <a:ext cx="4593630" cy="369332"/>
          </a:xfrm>
          <a:prstGeom prst="rect">
            <a:avLst/>
          </a:prstGeom>
          <a:solidFill>
            <a:schemeClr val="bg1"/>
          </a:solidFill>
          <a:ln>
            <a:solidFill>
              <a:schemeClr val="accent1">
                <a:shade val="95000"/>
                <a:satMod val="105000"/>
              </a:schemeClr>
            </a:solidFill>
          </a:ln>
        </p:spPr>
        <p:txBody>
          <a:bodyPr wrap="none" rtlCol="0">
            <a:spAutoFit/>
          </a:bodyPr>
          <a:lstStyle/>
          <a:p>
            <a:r>
              <a:rPr lang="en-US" dirty="0" smtClean="0">
                <a:solidFill>
                  <a:prstClr val="black"/>
                </a:solidFill>
              </a:rPr>
              <a:t>Jointly with World Meteorological Organization</a:t>
            </a:r>
            <a:endParaRPr lang="en-US" dirty="0">
              <a:solidFill>
                <a:prstClr val="black"/>
              </a:solidFill>
            </a:endParaRPr>
          </a:p>
        </p:txBody>
      </p:sp>
      <p:sp>
        <p:nvSpPr>
          <p:cNvPr id="12" name="TextBox 11"/>
          <p:cNvSpPr txBox="1"/>
          <p:nvPr/>
        </p:nvSpPr>
        <p:spPr>
          <a:xfrm>
            <a:off x="4267200" y="2130490"/>
            <a:ext cx="4751302" cy="369332"/>
          </a:xfrm>
          <a:prstGeom prst="rect">
            <a:avLst/>
          </a:prstGeom>
          <a:solidFill>
            <a:srgbClr val="FFFF00"/>
          </a:solidFill>
          <a:ln>
            <a:solidFill>
              <a:schemeClr val="tx2"/>
            </a:solidFill>
          </a:ln>
        </p:spPr>
        <p:txBody>
          <a:bodyPr wrap="none" rtlCol="0">
            <a:spAutoFit/>
          </a:bodyPr>
          <a:lstStyle/>
          <a:p>
            <a:pPr algn="ctr"/>
            <a:r>
              <a:rPr lang="en-US" dirty="0" smtClean="0">
                <a:solidFill>
                  <a:prstClr val="black"/>
                </a:solidFill>
              </a:rPr>
              <a:t>Evolving </a:t>
            </a:r>
            <a:r>
              <a:rPr lang="en-US" dirty="0" err="1" smtClean="0">
                <a:solidFill>
                  <a:prstClr val="black"/>
                </a:solidFill>
              </a:rPr>
              <a:t>WaterML</a:t>
            </a:r>
            <a:r>
              <a:rPr lang="en-US" dirty="0" smtClean="0">
                <a:solidFill>
                  <a:prstClr val="black"/>
                </a:solidFill>
              </a:rPr>
              <a:t> into an International Standard</a:t>
            </a:r>
            <a:endParaRPr lang="en-US" dirty="0">
              <a:solidFill>
                <a:prstClr val="black"/>
              </a:solidFill>
            </a:endParaRPr>
          </a:p>
        </p:txBody>
      </p:sp>
      <p:grpSp>
        <p:nvGrpSpPr>
          <p:cNvPr id="8" name="Group 7"/>
          <p:cNvGrpSpPr/>
          <p:nvPr/>
        </p:nvGrpSpPr>
        <p:grpSpPr>
          <a:xfrm>
            <a:off x="228600" y="2541376"/>
            <a:ext cx="8819754" cy="2075779"/>
            <a:chOff x="228600" y="2541376"/>
            <a:chExt cx="8819754" cy="2075779"/>
          </a:xfrm>
        </p:grpSpPr>
        <p:grpSp>
          <p:nvGrpSpPr>
            <p:cNvPr id="3" name="Group 2"/>
            <p:cNvGrpSpPr/>
            <p:nvPr/>
          </p:nvGrpSpPr>
          <p:grpSpPr>
            <a:xfrm>
              <a:off x="228600" y="2541376"/>
              <a:ext cx="3957470" cy="1984122"/>
              <a:chOff x="1936155" y="2368902"/>
              <a:chExt cx="4867275" cy="2858855"/>
            </a:xfrm>
          </p:grpSpPr>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36155" y="2368902"/>
                <a:ext cx="4867275" cy="27813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648485" y="4753269"/>
                <a:ext cx="1954937" cy="474488"/>
              </a:xfrm>
              <a:prstGeom prst="rect">
                <a:avLst/>
              </a:prstGeom>
              <a:noFill/>
            </p:spPr>
            <p:txBody>
              <a:bodyPr wrap="none" rtlCol="0">
                <a:spAutoFit/>
              </a:bodyPr>
              <a:lstStyle/>
              <a:p>
                <a:r>
                  <a:rPr lang="en-US" sz="1600" dirty="0" smtClean="0">
                    <a:solidFill>
                      <a:prstClr val="black"/>
                    </a:solidFill>
                  </a:rPr>
                  <a:t>November 2009</a:t>
                </a:r>
                <a:endParaRPr lang="en-US" sz="1600" dirty="0">
                  <a:solidFill>
                    <a:prstClr val="black"/>
                  </a:solidFill>
                </a:endParaRPr>
              </a:p>
            </p:txBody>
          </p:sp>
        </p:grpSp>
        <p:sp>
          <p:nvSpPr>
            <p:cNvPr id="14" name="TextBox 13"/>
            <p:cNvSpPr txBox="1"/>
            <p:nvPr/>
          </p:nvSpPr>
          <p:spPr>
            <a:xfrm>
              <a:off x="3546271" y="4247823"/>
              <a:ext cx="5502083" cy="369332"/>
            </a:xfrm>
            <a:prstGeom prst="rect">
              <a:avLst/>
            </a:prstGeom>
            <a:solidFill>
              <a:srgbClr val="FFFF00"/>
            </a:solidFill>
            <a:ln>
              <a:solidFill>
                <a:schemeClr val="tx2"/>
              </a:solidFill>
            </a:ln>
          </p:spPr>
          <p:txBody>
            <a:bodyPr wrap="none" rtlCol="0">
              <a:spAutoFit/>
            </a:bodyPr>
            <a:lstStyle/>
            <a:p>
              <a:pPr algn="ctr"/>
              <a:r>
                <a:rPr lang="en-US" dirty="0" smtClean="0">
                  <a:solidFill>
                    <a:prstClr val="black"/>
                  </a:solidFill>
                </a:rPr>
                <a:t>Hydrology, Meteorology, Climatology, and Oceanography</a:t>
              </a:r>
              <a:endParaRPr lang="en-US" dirty="0">
                <a:solidFill>
                  <a:prstClr val="black"/>
                </a:solidFill>
              </a:endParaRPr>
            </a:p>
          </p:txBody>
        </p:sp>
      </p:grpSp>
    </p:spTree>
    <p:extLst>
      <p:ext uri="{BB962C8B-B14F-4D97-AF65-F5344CB8AC3E}">
        <p14:creationId xmlns:p14="http://schemas.microsoft.com/office/powerpoint/2010/main" val="357944828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Data Sharing</a:t>
            </a:r>
            <a:endParaRPr lang="en-US" dirty="0"/>
          </a:p>
        </p:txBody>
      </p:sp>
      <p:sp>
        <p:nvSpPr>
          <p:cNvPr id="3" name="Content Placeholder 2"/>
          <p:cNvSpPr>
            <a:spLocks noGrp="1"/>
          </p:cNvSpPr>
          <p:nvPr>
            <p:ph idx="1"/>
          </p:nvPr>
        </p:nvSpPr>
        <p:spPr/>
        <p:txBody>
          <a:bodyPr/>
          <a:lstStyle/>
          <a:p>
            <a:r>
              <a:rPr lang="en-US" i="1" dirty="0" smtClean="0">
                <a:solidFill>
                  <a:srgbClr val="FF0000"/>
                </a:solidFill>
              </a:rPr>
              <a:t>Water data sharing using web services</a:t>
            </a:r>
          </a:p>
          <a:p>
            <a:r>
              <a:rPr lang="en-US" dirty="0" smtClean="0"/>
              <a:t>Adapting OGC web service standards</a:t>
            </a:r>
          </a:p>
          <a:p>
            <a:r>
              <a:rPr lang="en-US" dirty="0" smtClean="0"/>
              <a:t>Applications of water data sharing</a:t>
            </a:r>
            <a:endParaRPr lang="en-US" dirty="0"/>
          </a:p>
        </p:txBody>
      </p:sp>
      <p:sp>
        <p:nvSpPr>
          <p:cNvPr id="4" name="Slide Number Placeholder 3"/>
          <p:cNvSpPr>
            <a:spLocks noGrp="1"/>
          </p:cNvSpPr>
          <p:nvPr>
            <p:ph type="sldNum" sz="quarter" idx="12"/>
          </p:nvPr>
        </p:nvSpPr>
        <p:spPr/>
        <p:txBody>
          <a:bodyPr/>
          <a:lstStyle/>
          <a:p>
            <a:fld id="{F82B15EE-1347-4E13-A70E-917AFD644764}" type="slidenum">
              <a:rPr lang="en-US" smtClean="0"/>
              <a:pPr/>
              <a:t>3</a:t>
            </a:fld>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Picture 9" descr="cyberspace,http,Internet,Photographs,technologies,text,URLs,web addresses,World Wide Web,WWW"/>
          <p:cNvPicPr>
            <a:picLocks noChangeAspect="1" noChangeArrowheads="1"/>
          </p:cNvPicPr>
          <p:nvPr/>
        </p:nvPicPr>
        <p:blipFill>
          <a:blip r:embed="rId2" cstate="print"/>
          <a:srcRect/>
          <a:stretch>
            <a:fillRect/>
          </a:stretch>
        </p:blipFill>
        <p:spPr bwMode="auto">
          <a:xfrm>
            <a:off x="3276600" y="1219200"/>
            <a:ext cx="1952626" cy="1952625"/>
          </a:xfrm>
          <a:prstGeom prst="rect">
            <a:avLst/>
          </a:prstGeom>
          <a:noFill/>
        </p:spPr>
      </p:pic>
      <p:cxnSp>
        <p:nvCxnSpPr>
          <p:cNvPr id="6" name="Straight Connector 5"/>
          <p:cNvCxnSpPr/>
          <p:nvPr/>
        </p:nvCxnSpPr>
        <p:spPr>
          <a:xfrm rot="5400000" flipH="1" flipV="1">
            <a:off x="2577904" y="2984696"/>
            <a:ext cx="1244994" cy="106680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16200000" flipV="1">
            <a:off x="4800600" y="2971800"/>
            <a:ext cx="1371600" cy="12192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10800000">
            <a:off x="3429000" y="5105400"/>
            <a:ext cx="1979645"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141237" y="5081960"/>
            <a:ext cx="764697" cy="461665"/>
          </a:xfrm>
          <a:prstGeom prst="rect">
            <a:avLst/>
          </a:prstGeom>
          <a:noFill/>
        </p:spPr>
        <p:txBody>
          <a:bodyPr wrap="none" rtlCol="0">
            <a:spAutoFit/>
          </a:bodyPr>
          <a:lstStyle/>
          <a:p>
            <a:r>
              <a:rPr lang="en-US" sz="2400" dirty="0" smtClean="0">
                <a:solidFill>
                  <a:prstClr val="black"/>
                </a:solidFill>
              </a:rPr>
              <a:t>Data</a:t>
            </a:r>
            <a:endParaRPr lang="en-US" sz="2400" dirty="0">
              <a:solidFill>
                <a:prstClr val="black"/>
              </a:solidFill>
            </a:endParaRPr>
          </a:p>
        </p:txBody>
      </p:sp>
      <p:sp>
        <p:nvSpPr>
          <p:cNvPr id="13" name="TextBox 12"/>
          <p:cNvSpPr txBox="1"/>
          <p:nvPr/>
        </p:nvSpPr>
        <p:spPr>
          <a:xfrm>
            <a:off x="1905000" y="3048000"/>
            <a:ext cx="1398844" cy="461665"/>
          </a:xfrm>
          <a:prstGeom prst="rect">
            <a:avLst/>
          </a:prstGeom>
          <a:noFill/>
        </p:spPr>
        <p:txBody>
          <a:bodyPr wrap="none" rtlCol="0">
            <a:spAutoFit/>
          </a:bodyPr>
          <a:lstStyle/>
          <a:p>
            <a:r>
              <a:rPr lang="en-US" sz="2400" dirty="0" smtClean="0">
                <a:solidFill>
                  <a:prstClr val="black"/>
                </a:solidFill>
              </a:rPr>
              <a:t>Metadata</a:t>
            </a:r>
            <a:endParaRPr lang="en-US" sz="2400" dirty="0">
              <a:solidFill>
                <a:prstClr val="black"/>
              </a:solidFill>
            </a:endParaRPr>
          </a:p>
        </p:txBody>
      </p:sp>
      <p:sp>
        <p:nvSpPr>
          <p:cNvPr id="14" name="TextBox 13"/>
          <p:cNvSpPr txBox="1"/>
          <p:nvPr/>
        </p:nvSpPr>
        <p:spPr>
          <a:xfrm>
            <a:off x="5715000" y="3124200"/>
            <a:ext cx="1021755" cy="461665"/>
          </a:xfrm>
          <a:prstGeom prst="rect">
            <a:avLst/>
          </a:prstGeom>
          <a:noFill/>
        </p:spPr>
        <p:txBody>
          <a:bodyPr wrap="none" rtlCol="0">
            <a:spAutoFit/>
          </a:bodyPr>
          <a:lstStyle/>
          <a:p>
            <a:r>
              <a:rPr lang="en-US" sz="2400" dirty="0" smtClean="0">
                <a:solidFill>
                  <a:prstClr val="black"/>
                </a:solidFill>
              </a:rPr>
              <a:t>Search</a:t>
            </a:r>
            <a:endParaRPr lang="en-US" sz="2400" dirty="0">
              <a:solidFill>
                <a:prstClr val="black"/>
              </a:solidFill>
            </a:endParaRPr>
          </a:p>
        </p:txBody>
      </p:sp>
      <p:sp>
        <p:nvSpPr>
          <p:cNvPr id="11" name="TextBox 10"/>
          <p:cNvSpPr txBox="1"/>
          <p:nvPr/>
        </p:nvSpPr>
        <p:spPr>
          <a:xfrm>
            <a:off x="13917" y="228600"/>
            <a:ext cx="8800551" cy="646331"/>
          </a:xfrm>
          <a:prstGeom prst="rect">
            <a:avLst/>
          </a:prstGeom>
          <a:noFill/>
        </p:spPr>
        <p:txBody>
          <a:bodyPr wrap="none" rtlCol="0">
            <a:spAutoFit/>
          </a:bodyPr>
          <a:lstStyle/>
          <a:p>
            <a:pPr algn="ctr"/>
            <a:r>
              <a:rPr lang="en-US" sz="3600" dirty="0" smtClean="0">
                <a:solidFill>
                  <a:prstClr val="black"/>
                </a:solidFill>
              </a:rPr>
              <a:t>Services-Oriented Architecture for Water Data</a:t>
            </a:r>
            <a:endParaRPr lang="en-US" sz="3600" dirty="0">
              <a:solidFill>
                <a:prstClr val="black"/>
              </a:solidFill>
            </a:endParaRPr>
          </a:p>
        </p:txBody>
      </p:sp>
      <p:pic>
        <p:nvPicPr>
          <p:cNvPr id="15" name="Picture 2"/>
          <p:cNvPicPr>
            <a:picLocks noChangeAspect="1" noChangeArrowheads="1"/>
          </p:cNvPicPr>
          <p:nvPr/>
        </p:nvPicPr>
        <p:blipFill>
          <a:blip r:embed="rId3" cstate="print"/>
          <a:srcRect/>
          <a:stretch>
            <a:fillRect/>
          </a:stretch>
        </p:blipFill>
        <p:spPr bwMode="auto">
          <a:xfrm>
            <a:off x="5562600" y="4343400"/>
            <a:ext cx="1733550" cy="1781175"/>
          </a:xfrm>
          <a:prstGeom prst="rect">
            <a:avLst/>
          </a:prstGeom>
          <a:noFill/>
          <a:ln w="9525">
            <a:noFill/>
            <a:miter lim="800000"/>
            <a:headEnd/>
            <a:tailEnd/>
          </a:ln>
        </p:spPr>
      </p:pic>
      <p:pic>
        <p:nvPicPr>
          <p:cNvPr id="1029" name="Picture 5"/>
          <p:cNvPicPr>
            <a:picLocks noChangeAspect="1" noChangeArrowheads="1"/>
          </p:cNvPicPr>
          <p:nvPr/>
        </p:nvPicPr>
        <p:blipFill>
          <a:blip r:embed="rId4" cstate="print"/>
          <a:srcRect/>
          <a:stretch>
            <a:fillRect/>
          </a:stretch>
        </p:blipFill>
        <p:spPr bwMode="auto">
          <a:xfrm>
            <a:off x="1447800" y="4267200"/>
            <a:ext cx="1708451" cy="1734836"/>
          </a:xfrm>
          <a:prstGeom prst="rect">
            <a:avLst/>
          </a:prstGeom>
          <a:noFill/>
          <a:ln w="9525">
            <a:noFill/>
            <a:miter lim="800000"/>
            <a:headEnd/>
            <a:tailEnd/>
          </a:ln>
        </p:spPr>
      </p:pic>
      <p:sp>
        <p:nvSpPr>
          <p:cNvPr id="22" name="TextBox 21"/>
          <p:cNvSpPr txBox="1"/>
          <p:nvPr/>
        </p:nvSpPr>
        <p:spPr>
          <a:xfrm>
            <a:off x="1905000" y="6019800"/>
            <a:ext cx="1102610" cy="461665"/>
          </a:xfrm>
          <a:prstGeom prst="rect">
            <a:avLst/>
          </a:prstGeom>
          <a:noFill/>
        </p:spPr>
        <p:txBody>
          <a:bodyPr wrap="none" rtlCol="0">
            <a:spAutoFit/>
          </a:bodyPr>
          <a:lstStyle/>
          <a:p>
            <a:r>
              <a:rPr lang="en-US" sz="2400" dirty="0" smtClean="0">
                <a:solidFill>
                  <a:srgbClr val="FF0000"/>
                </a:solidFill>
              </a:rPr>
              <a:t>Servers</a:t>
            </a:r>
            <a:endParaRPr lang="en-US" sz="2400" dirty="0">
              <a:solidFill>
                <a:srgbClr val="FF0000"/>
              </a:solidFill>
            </a:endParaRPr>
          </a:p>
        </p:txBody>
      </p:sp>
      <p:sp>
        <p:nvSpPr>
          <p:cNvPr id="24" name="TextBox 23"/>
          <p:cNvSpPr txBox="1"/>
          <p:nvPr/>
        </p:nvSpPr>
        <p:spPr>
          <a:xfrm>
            <a:off x="5257800" y="1905000"/>
            <a:ext cx="1235979" cy="461665"/>
          </a:xfrm>
          <a:prstGeom prst="rect">
            <a:avLst/>
          </a:prstGeom>
          <a:noFill/>
        </p:spPr>
        <p:txBody>
          <a:bodyPr wrap="none" rtlCol="0">
            <a:spAutoFit/>
          </a:bodyPr>
          <a:lstStyle/>
          <a:p>
            <a:r>
              <a:rPr lang="en-US" sz="2400" dirty="0" smtClean="0">
                <a:solidFill>
                  <a:srgbClr val="FF0000"/>
                </a:solidFill>
              </a:rPr>
              <a:t>Catalogs</a:t>
            </a:r>
            <a:endParaRPr lang="en-US" sz="2400" dirty="0">
              <a:solidFill>
                <a:srgbClr val="FF0000"/>
              </a:solidFill>
            </a:endParaRPr>
          </a:p>
        </p:txBody>
      </p:sp>
      <p:sp>
        <p:nvSpPr>
          <p:cNvPr id="25" name="TextBox 24"/>
          <p:cNvSpPr txBox="1"/>
          <p:nvPr/>
        </p:nvSpPr>
        <p:spPr>
          <a:xfrm>
            <a:off x="7010400" y="5867400"/>
            <a:ext cx="878317" cy="461665"/>
          </a:xfrm>
          <a:prstGeom prst="rect">
            <a:avLst/>
          </a:prstGeom>
          <a:noFill/>
        </p:spPr>
        <p:txBody>
          <a:bodyPr wrap="none" rtlCol="0">
            <a:spAutoFit/>
          </a:bodyPr>
          <a:lstStyle/>
          <a:p>
            <a:r>
              <a:rPr lang="en-US" sz="2400" dirty="0" smtClean="0">
                <a:solidFill>
                  <a:srgbClr val="FF0000"/>
                </a:solidFill>
              </a:rPr>
              <a:t>Users</a:t>
            </a:r>
            <a:endParaRPr lang="en-US" sz="2400" dirty="0">
              <a:solidFill>
                <a:srgbClr val="FF0000"/>
              </a:solidFill>
            </a:endParaRPr>
          </a:p>
        </p:txBody>
      </p:sp>
      <p:sp>
        <p:nvSpPr>
          <p:cNvPr id="2" name="Slide Number Placeholder 1"/>
          <p:cNvSpPr>
            <a:spLocks noGrp="1"/>
          </p:cNvSpPr>
          <p:nvPr>
            <p:ph type="sldNum" sz="quarter" idx="12"/>
          </p:nvPr>
        </p:nvSpPr>
        <p:spPr/>
        <p:txBody>
          <a:bodyPr/>
          <a:lstStyle/>
          <a:p>
            <a:fld id="{F82B15EE-1347-4E13-A70E-917AFD644764}" type="slidenum">
              <a:rPr lang="en-US" smtClean="0"/>
              <a:pPr/>
              <a:t>30</a:t>
            </a:fld>
            <a:endParaRPr lang="en-US"/>
          </a:p>
        </p:txBody>
      </p:sp>
    </p:spTree>
    <p:extLst>
      <p:ext uri="{BB962C8B-B14F-4D97-AF65-F5344CB8AC3E}">
        <p14:creationId xmlns:p14="http://schemas.microsoft.com/office/powerpoint/2010/main" val="35477514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Building a Services Stack</a:t>
            </a:r>
            <a:br>
              <a:rPr lang="en-US" dirty="0" smtClean="0"/>
            </a:br>
            <a:r>
              <a:rPr lang="en-US" dirty="0" smtClean="0"/>
              <a:t>Using OGC Web Service Standards</a:t>
            </a:r>
            <a:endParaRPr lang="en-US" dirty="0"/>
          </a:p>
        </p:txBody>
      </p:sp>
      <p:sp>
        <p:nvSpPr>
          <p:cNvPr id="3" name="Content Placeholder 2"/>
          <p:cNvSpPr>
            <a:spLocks noGrp="1"/>
          </p:cNvSpPr>
          <p:nvPr>
            <p:ph idx="1"/>
          </p:nvPr>
        </p:nvSpPr>
        <p:spPr>
          <a:xfrm>
            <a:off x="381000" y="1524000"/>
            <a:ext cx="5181600" cy="5334000"/>
          </a:xfrm>
        </p:spPr>
        <p:txBody>
          <a:bodyPr>
            <a:normAutofit lnSpcReduction="10000"/>
          </a:bodyPr>
          <a:lstStyle/>
          <a:p>
            <a:pPr lvl="0"/>
            <a:r>
              <a:rPr lang="en-US" sz="2800" i="1" dirty="0" smtClean="0">
                <a:solidFill>
                  <a:srgbClr val="FF0000"/>
                </a:solidFill>
              </a:rPr>
              <a:t>Catalog Services</a:t>
            </a:r>
            <a:r>
              <a:rPr lang="en-US" sz="2800" dirty="0" smtClean="0">
                <a:solidFill>
                  <a:srgbClr val="FF0000"/>
                </a:solidFill>
              </a:rPr>
              <a:t> </a:t>
            </a:r>
            <a:r>
              <a:rPr lang="en-US" sz="2800" dirty="0" smtClean="0"/>
              <a:t>– which list</a:t>
            </a:r>
            <a:r>
              <a:rPr lang="en-US" sz="2800" i="1" dirty="0" smtClean="0"/>
              <a:t> </a:t>
            </a:r>
            <a:r>
              <a:rPr lang="en-US" sz="2800" dirty="0" smtClean="0"/>
              <a:t>water web services</a:t>
            </a:r>
          </a:p>
          <a:p>
            <a:pPr lvl="1"/>
            <a:r>
              <a:rPr lang="en-US" sz="2400" dirty="0" smtClean="0">
                <a:hlinkClick r:id="rId3"/>
              </a:rPr>
              <a:t>OGC Catalog Services for the Web</a:t>
            </a:r>
            <a:endParaRPr lang="en-US" sz="2400" dirty="0" smtClean="0"/>
          </a:p>
          <a:p>
            <a:pPr lvl="0"/>
            <a:r>
              <a:rPr lang="en-US" sz="2800" i="1" dirty="0" smtClean="0">
                <a:solidFill>
                  <a:srgbClr val="FF0000"/>
                </a:solidFill>
              </a:rPr>
              <a:t>Metadata Services </a:t>
            </a:r>
            <a:r>
              <a:rPr lang="en-US" sz="2800" i="1" dirty="0" smtClean="0"/>
              <a:t>– </a:t>
            </a:r>
            <a:r>
              <a:rPr lang="en-US" sz="2800" dirty="0" smtClean="0"/>
              <a:t>which define a set of variables over a domain of space and time</a:t>
            </a:r>
          </a:p>
          <a:p>
            <a:pPr lvl="1"/>
            <a:r>
              <a:rPr lang="en-US" sz="2400" dirty="0" smtClean="0">
                <a:hlinkClick r:id="rId4"/>
              </a:rPr>
              <a:t>OGC Web Feature Service</a:t>
            </a:r>
            <a:endParaRPr lang="en-US" sz="2400" dirty="0" smtClean="0"/>
          </a:p>
          <a:p>
            <a:pPr lvl="0"/>
            <a:r>
              <a:rPr lang="en-US" sz="2800" i="1" dirty="0" smtClean="0">
                <a:solidFill>
                  <a:srgbClr val="FF0000"/>
                </a:solidFill>
              </a:rPr>
              <a:t>Data Services </a:t>
            </a:r>
            <a:r>
              <a:rPr lang="en-US" sz="2800" i="1" dirty="0" smtClean="0"/>
              <a:t>– </a:t>
            </a:r>
            <a:r>
              <a:rPr lang="en-US" sz="2800" dirty="0" smtClean="0"/>
              <a:t>which convey the data values</a:t>
            </a:r>
          </a:p>
          <a:p>
            <a:pPr lvl="1"/>
            <a:r>
              <a:rPr lang="en-US" sz="2400" dirty="0" smtClean="0"/>
              <a:t>Currently </a:t>
            </a:r>
            <a:r>
              <a:rPr lang="en-US" sz="2400" dirty="0" err="1" smtClean="0">
                <a:hlinkClick r:id="rId5"/>
              </a:rPr>
              <a:t>WaterML</a:t>
            </a:r>
            <a:r>
              <a:rPr lang="en-US" sz="2400" dirty="0" smtClean="0">
                <a:hlinkClick r:id="rId5"/>
              </a:rPr>
              <a:t> 1.1</a:t>
            </a:r>
            <a:endParaRPr lang="en-US" sz="2400" dirty="0" smtClean="0"/>
          </a:p>
          <a:p>
            <a:pPr lvl="1"/>
            <a:r>
              <a:rPr lang="en-US" sz="2400" dirty="0" smtClean="0"/>
              <a:t>Future OGC Sensor Observation Service (WaterML2)</a:t>
            </a:r>
            <a:endParaRPr lang="en-US" sz="2400" dirty="0"/>
          </a:p>
        </p:txBody>
      </p:sp>
      <p:grpSp>
        <p:nvGrpSpPr>
          <p:cNvPr id="4" name="Group 10"/>
          <p:cNvGrpSpPr/>
          <p:nvPr/>
        </p:nvGrpSpPr>
        <p:grpSpPr>
          <a:xfrm>
            <a:off x="5943600" y="1828800"/>
            <a:ext cx="2825843" cy="1905000"/>
            <a:chOff x="6476993" y="1295400"/>
            <a:chExt cx="2825843" cy="1905000"/>
          </a:xfrm>
        </p:grpSpPr>
        <p:sp>
          <p:nvSpPr>
            <p:cNvPr id="12" name="TextBox 11"/>
            <p:cNvSpPr txBox="1"/>
            <p:nvPr/>
          </p:nvSpPr>
          <p:spPr>
            <a:xfrm>
              <a:off x="8194039" y="1619956"/>
              <a:ext cx="885050" cy="369332"/>
            </a:xfrm>
            <a:prstGeom prst="rect">
              <a:avLst/>
            </a:prstGeom>
            <a:noFill/>
          </p:spPr>
          <p:txBody>
            <a:bodyPr wrap="none" rtlCol="0">
              <a:spAutoFit/>
            </a:bodyPr>
            <a:lstStyle/>
            <a:p>
              <a:r>
                <a:rPr lang="en-US" dirty="0" smtClean="0">
                  <a:solidFill>
                    <a:prstClr val="black"/>
                  </a:solidFill>
                </a:rPr>
                <a:t>Catalog</a:t>
              </a:r>
              <a:endParaRPr lang="en-US" dirty="0">
                <a:solidFill>
                  <a:prstClr val="black"/>
                </a:solidFill>
              </a:endParaRPr>
            </a:p>
          </p:txBody>
        </p:sp>
        <p:grpSp>
          <p:nvGrpSpPr>
            <p:cNvPr id="5" name="Group 26"/>
            <p:cNvGrpSpPr/>
            <p:nvPr/>
          </p:nvGrpSpPr>
          <p:grpSpPr>
            <a:xfrm>
              <a:off x="6476993" y="1295400"/>
              <a:ext cx="1752600" cy="1905000"/>
              <a:chOff x="6553199" y="1295400"/>
              <a:chExt cx="1676401" cy="1905000"/>
            </a:xfrm>
          </p:grpSpPr>
          <p:grpSp>
            <p:nvGrpSpPr>
              <p:cNvPr id="6" name="Group 15"/>
              <p:cNvGrpSpPr/>
              <p:nvPr/>
            </p:nvGrpSpPr>
            <p:grpSpPr>
              <a:xfrm>
                <a:off x="6553199" y="1295400"/>
                <a:ext cx="1222023" cy="1905000"/>
                <a:chOff x="7391399" y="685800"/>
                <a:chExt cx="1222023" cy="1905000"/>
              </a:xfrm>
            </p:grpSpPr>
            <p:sp>
              <p:nvSpPr>
                <p:cNvPr id="24" name="Oval 23"/>
                <p:cNvSpPr/>
                <p:nvPr/>
              </p:nvSpPr>
              <p:spPr>
                <a:xfrm>
                  <a:off x="7391399" y="685800"/>
                  <a:ext cx="12192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Oval 24"/>
                <p:cNvSpPr/>
                <p:nvPr/>
              </p:nvSpPr>
              <p:spPr>
                <a:xfrm>
                  <a:off x="7391400" y="2209800"/>
                  <a:ext cx="12192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6" name="Straight Connector 25"/>
                <p:cNvCxnSpPr>
                  <a:stCxn id="24" idx="2"/>
                  <a:endCxn id="25" idx="2"/>
                </p:cNvCxnSpPr>
                <p:nvPr/>
              </p:nvCxnSpPr>
              <p:spPr>
                <a:xfrm rot="10800000" flipV="1">
                  <a:off x="7391399" y="876300"/>
                  <a:ext cx="0" cy="15240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0800000" flipV="1">
                  <a:off x="8613422" y="855133"/>
                  <a:ext cx="0" cy="1524000"/>
                </a:xfrm>
                <a:prstGeom prst="line">
                  <a:avLst/>
                </a:prstGeom>
                <a:ln w="25400"/>
              </p:spPr>
              <p:style>
                <a:lnRef idx="1">
                  <a:schemeClr val="accent1"/>
                </a:lnRef>
                <a:fillRef idx="0">
                  <a:schemeClr val="accent1"/>
                </a:fillRef>
                <a:effectRef idx="0">
                  <a:schemeClr val="accent1"/>
                </a:effectRef>
                <a:fontRef idx="minor">
                  <a:schemeClr val="tx1"/>
                </a:fontRef>
              </p:style>
            </p:cxnSp>
          </p:grpSp>
          <p:cxnSp>
            <p:nvCxnSpPr>
              <p:cNvPr id="18" name="Straight Connector 17"/>
              <p:cNvCxnSpPr/>
              <p:nvPr/>
            </p:nvCxnSpPr>
            <p:spPr>
              <a:xfrm>
                <a:off x="7772400" y="1828800"/>
                <a:ext cx="30480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772400" y="2286000"/>
                <a:ext cx="30480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772400" y="2743200"/>
                <a:ext cx="3048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8077200" y="1752600"/>
                <a:ext cx="152400" cy="152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p:nvSpPr>
            <p:spPr>
              <a:xfrm>
                <a:off x="8077200" y="2209800"/>
                <a:ext cx="152400" cy="152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p:nvSpPr>
            <p:spPr>
              <a:xfrm>
                <a:off x="8077200" y="2667000"/>
                <a:ext cx="152400" cy="152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4" name="TextBox 13"/>
            <p:cNvSpPr txBox="1"/>
            <p:nvPr/>
          </p:nvSpPr>
          <p:spPr>
            <a:xfrm>
              <a:off x="8207023" y="2088444"/>
              <a:ext cx="1095813" cy="369332"/>
            </a:xfrm>
            <a:prstGeom prst="rect">
              <a:avLst/>
            </a:prstGeom>
            <a:noFill/>
          </p:spPr>
          <p:txBody>
            <a:bodyPr wrap="none" rtlCol="0">
              <a:spAutoFit/>
            </a:bodyPr>
            <a:lstStyle/>
            <a:p>
              <a:r>
                <a:rPr lang="en-US" dirty="0" smtClean="0">
                  <a:solidFill>
                    <a:prstClr val="black"/>
                  </a:solidFill>
                </a:rPr>
                <a:t>Metadata</a:t>
              </a:r>
              <a:endParaRPr lang="en-US" dirty="0">
                <a:solidFill>
                  <a:prstClr val="black"/>
                </a:solidFill>
              </a:endParaRPr>
            </a:p>
          </p:txBody>
        </p:sp>
        <p:sp>
          <p:nvSpPr>
            <p:cNvPr id="15" name="TextBox 14"/>
            <p:cNvSpPr txBox="1"/>
            <p:nvPr/>
          </p:nvSpPr>
          <p:spPr>
            <a:xfrm>
              <a:off x="8212667" y="2576689"/>
              <a:ext cx="620554" cy="369332"/>
            </a:xfrm>
            <a:prstGeom prst="rect">
              <a:avLst/>
            </a:prstGeom>
            <a:noFill/>
          </p:spPr>
          <p:txBody>
            <a:bodyPr wrap="none" rtlCol="0">
              <a:spAutoFit/>
            </a:bodyPr>
            <a:lstStyle/>
            <a:p>
              <a:r>
                <a:rPr lang="en-US" dirty="0" smtClean="0">
                  <a:solidFill>
                    <a:prstClr val="black"/>
                  </a:solidFill>
                </a:rPr>
                <a:t>Data</a:t>
              </a:r>
              <a:endParaRPr lang="en-US" dirty="0">
                <a:solidFill>
                  <a:prstClr val="black"/>
                </a:solidFill>
              </a:endParaRPr>
            </a:p>
          </p:txBody>
        </p:sp>
        <p:sp>
          <p:nvSpPr>
            <p:cNvPr id="16" name="TextBox 15"/>
            <p:cNvSpPr txBox="1"/>
            <p:nvPr/>
          </p:nvSpPr>
          <p:spPr>
            <a:xfrm>
              <a:off x="6539089" y="2077156"/>
              <a:ext cx="1203856" cy="461665"/>
            </a:xfrm>
            <a:prstGeom prst="rect">
              <a:avLst/>
            </a:prstGeom>
            <a:noFill/>
          </p:spPr>
          <p:txBody>
            <a:bodyPr wrap="none" rtlCol="0">
              <a:spAutoFit/>
            </a:bodyPr>
            <a:lstStyle/>
            <a:p>
              <a:r>
                <a:rPr lang="en-US" sz="2400" dirty="0" smtClean="0">
                  <a:solidFill>
                    <a:prstClr val="black"/>
                  </a:solidFill>
                </a:rPr>
                <a:t>Services</a:t>
              </a:r>
              <a:endParaRPr lang="en-US" sz="2400" dirty="0">
                <a:solidFill>
                  <a:prstClr val="black"/>
                </a:solidFill>
              </a:endParaRPr>
            </a:p>
          </p:txBody>
        </p:sp>
      </p:grpSp>
      <p:pic>
        <p:nvPicPr>
          <p:cNvPr id="28" name="Picture 2"/>
          <p:cNvPicPr>
            <a:picLocks noChangeAspect="1" noChangeArrowheads="1"/>
          </p:cNvPicPr>
          <p:nvPr/>
        </p:nvPicPr>
        <p:blipFill>
          <a:blip r:embed="rId6" cstate="print"/>
          <a:srcRect/>
          <a:stretch>
            <a:fillRect/>
          </a:stretch>
        </p:blipFill>
        <p:spPr bwMode="auto">
          <a:xfrm>
            <a:off x="5791200" y="4419600"/>
            <a:ext cx="2967994" cy="1903413"/>
          </a:xfrm>
          <a:prstGeom prst="rect">
            <a:avLst/>
          </a:prstGeom>
          <a:noFill/>
          <a:ln w="9525">
            <a:solidFill>
              <a:schemeClr val="accent1"/>
            </a:solidFill>
            <a:miter lim="800000"/>
            <a:headEnd/>
            <a:tailEnd/>
          </a:ln>
        </p:spPr>
      </p:pic>
      <p:sp>
        <p:nvSpPr>
          <p:cNvPr id="30" name="Up Arrow 29"/>
          <p:cNvSpPr/>
          <p:nvPr/>
        </p:nvSpPr>
        <p:spPr>
          <a:xfrm>
            <a:off x="6324600" y="3810000"/>
            <a:ext cx="609600" cy="5334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TextBox 30"/>
          <p:cNvSpPr txBox="1"/>
          <p:nvPr/>
        </p:nvSpPr>
        <p:spPr>
          <a:xfrm>
            <a:off x="6248400" y="5181600"/>
            <a:ext cx="2072747" cy="461665"/>
          </a:xfrm>
          <a:prstGeom prst="rect">
            <a:avLst/>
          </a:prstGeom>
          <a:solidFill>
            <a:schemeClr val="bg1"/>
          </a:solidFill>
          <a:ln>
            <a:solidFill>
              <a:schemeClr val="accent1"/>
            </a:solidFill>
          </a:ln>
        </p:spPr>
        <p:txBody>
          <a:bodyPr wrap="none" rtlCol="0">
            <a:spAutoFit/>
          </a:bodyPr>
          <a:lstStyle/>
          <a:p>
            <a:r>
              <a:rPr lang="en-US" sz="2400" dirty="0" smtClean="0">
                <a:solidFill>
                  <a:prstClr val="black"/>
                </a:solidFill>
              </a:rPr>
              <a:t>ODM Database</a:t>
            </a:r>
            <a:endParaRPr lang="en-US" sz="2400" dirty="0">
              <a:solidFill>
                <a:prstClr val="black"/>
              </a:solidFill>
            </a:endParaRPr>
          </a:p>
        </p:txBody>
      </p:sp>
      <p:sp>
        <p:nvSpPr>
          <p:cNvPr id="7" name="Slide Number Placeholder 6"/>
          <p:cNvSpPr>
            <a:spLocks noGrp="1"/>
          </p:cNvSpPr>
          <p:nvPr>
            <p:ph type="sldNum" sz="quarter" idx="12"/>
          </p:nvPr>
        </p:nvSpPr>
        <p:spPr/>
        <p:txBody>
          <a:bodyPr/>
          <a:lstStyle/>
          <a:p>
            <a:fld id="{F82B15EE-1347-4E13-A70E-917AFD644764}" type="slidenum">
              <a:rPr lang="en-US" smtClean="0"/>
              <a:pPr/>
              <a:t>31</a:t>
            </a:fld>
            <a:endParaRPr lang="en-US"/>
          </a:p>
        </p:txBody>
      </p:sp>
    </p:spTree>
    <p:extLst>
      <p:ext uri="{BB962C8B-B14F-4D97-AF65-F5344CB8AC3E}">
        <p14:creationId xmlns:p14="http://schemas.microsoft.com/office/powerpoint/2010/main" val="12187946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Federation of Catalog Services</a:t>
            </a:r>
            <a:br>
              <a:rPr lang="en-US" dirty="0" smtClean="0"/>
            </a:br>
            <a:r>
              <a:rPr lang="en-US" sz="3100" dirty="0" smtClean="0"/>
              <a:t> A </a:t>
            </a:r>
            <a:r>
              <a:rPr lang="en-US" sz="3100" dirty="0" err="1" smtClean="0">
                <a:solidFill>
                  <a:srgbClr val="FF0000"/>
                </a:solidFill>
              </a:rPr>
              <a:t>MetaCatalog</a:t>
            </a:r>
            <a:r>
              <a:rPr lang="en-US" sz="3100" dirty="0" smtClean="0"/>
              <a:t> at CUAHSI Program Office, Boston</a:t>
            </a:r>
            <a:endParaRPr lang="en-US" sz="3100" dirty="0"/>
          </a:p>
        </p:txBody>
      </p:sp>
      <p:sp>
        <p:nvSpPr>
          <p:cNvPr id="5" name="Up Arrow 4"/>
          <p:cNvSpPr/>
          <p:nvPr/>
        </p:nvSpPr>
        <p:spPr>
          <a:xfrm>
            <a:off x="1447800" y="4294472"/>
            <a:ext cx="609600" cy="5334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TextBox 26"/>
          <p:cNvSpPr txBox="1"/>
          <p:nvPr/>
        </p:nvSpPr>
        <p:spPr>
          <a:xfrm>
            <a:off x="5119923" y="3143570"/>
            <a:ext cx="184731" cy="369332"/>
          </a:xfrm>
          <a:prstGeom prst="rect">
            <a:avLst/>
          </a:prstGeom>
          <a:noFill/>
        </p:spPr>
        <p:txBody>
          <a:bodyPr wrap="none" rtlCol="0">
            <a:spAutoFit/>
          </a:bodyPr>
          <a:lstStyle/>
          <a:p>
            <a:endParaRPr lang="en-US" dirty="0">
              <a:solidFill>
                <a:prstClr val="black"/>
              </a:solidFill>
            </a:endParaRPr>
          </a:p>
        </p:txBody>
      </p:sp>
      <p:grpSp>
        <p:nvGrpSpPr>
          <p:cNvPr id="3" name="Group 15"/>
          <p:cNvGrpSpPr/>
          <p:nvPr/>
        </p:nvGrpSpPr>
        <p:grpSpPr>
          <a:xfrm>
            <a:off x="3962400" y="2922872"/>
            <a:ext cx="861255" cy="1295400"/>
            <a:chOff x="7391399" y="685800"/>
            <a:chExt cx="1222023" cy="1905000"/>
          </a:xfrm>
        </p:grpSpPr>
        <p:sp>
          <p:nvSpPr>
            <p:cNvPr id="39" name="Oval 38"/>
            <p:cNvSpPr/>
            <p:nvPr/>
          </p:nvSpPr>
          <p:spPr>
            <a:xfrm>
              <a:off x="7391399" y="685800"/>
              <a:ext cx="12192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Oval 39"/>
            <p:cNvSpPr/>
            <p:nvPr/>
          </p:nvSpPr>
          <p:spPr>
            <a:xfrm>
              <a:off x="7391400" y="2209800"/>
              <a:ext cx="12192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41" name="Straight Connector 40"/>
            <p:cNvCxnSpPr>
              <a:stCxn id="39" idx="2"/>
              <a:endCxn id="40" idx="2"/>
            </p:cNvCxnSpPr>
            <p:nvPr/>
          </p:nvCxnSpPr>
          <p:spPr>
            <a:xfrm rot="10800000" flipV="1">
              <a:off x="7391399" y="876300"/>
              <a:ext cx="0" cy="15240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0800000" flipV="1">
              <a:off x="8613422" y="855133"/>
              <a:ext cx="0" cy="1524000"/>
            </a:xfrm>
            <a:prstGeom prst="line">
              <a:avLst/>
            </a:prstGeom>
            <a:ln w="25400"/>
          </p:spPr>
          <p:style>
            <a:lnRef idx="1">
              <a:schemeClr val="accent1"/>
            </a:lnRef>
            <a:fillRef idx="0">
              <a:schemeClr val="accent1"/>
            </a:fillRef>
            <a:effectRef idx="0">
              <a:schemeClr val="accent1"/>
            </a:effectRef>
            <a:fontRef idx="minor">
              <a:schemeClr val="tx1"/>
            </a:fontRef>
          </p:style>
        </p:cxnSp>
      </p:grpSp>
      <p:cxnSp>
        <p:nvCxnSpPr>
          <p:cNvPr id="34" name="Straight Connector 10"/>
          <p:cNvCxnSpPr/>
          <p:nvPr/>
        </p:nvCxnSpPr>
        <p:spPr>
          <a:xfrm>
            <a:off x="4821666" y="3596480"/>
            <a:ext cx="214816"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821666" y="3907376"/>
            <a:ext cx="214816"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7" name="Oval 36"/>
          <p:cNvSpPr/>
          <p:nvPr/>
        </p:nvSpPr>
        <p:spPr>
          <a:xfrm>
            <a:off x="5036482" y="3544664"/>
            <a:ext cx="107408" cy="1036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Oval 37"/>
          <p:cNvSpPr/>
          <p:nvPr/>
        </p:nvSpPr>
        <p:spPr>
          <a:xfrm>
            <a:off x="5036482" y="3855560"/>
            <a:ext cx="107408" cy="1036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TextBox 28"/>
          <p:cNvSpPr txBox="1"/>
          <p:nvPr/>
        </p:nvSpPr>
        <p:spPr>
          <a:xfrm>
            <a:off x="5128676" y="3462142"/>
            <a:ext cx="184731" cy="369332"/>
          </a:xfrm>
          <a:prstGeom prst="rect">
            <a:avLst/>
          </a:prstGeom>
          <a:noFill/>
        </p:spPr>
        <p:txBody>
          <a:bodyPr wrap="none" rtlCol="0">
            <a:spAutoFit/>
          </a:bodyPr>
          <a:lstStyle/>
          <a:p>
            <a:endParaRPr lang="en-US" dirty="0">
              <a:solidFill>
                <a:prstClr val="black"/>
              </a:solidFill>
            </a:endParaRPr>
          </a:p>
        </p:txBody>
      </p:sp>
      <p:sp>
        <p:nvSpPr>
          <p:cNvPr id="30" name="TextBox 6"/>
          <p:cNvSpPr txBox="1"/>
          <p:nvPr/>
        </p:nvSpPr>
        <p:spPr>
          <a:xfrm>
            <a:off x="5132481" y="3794149"/>
            <a:ext cx="184731" cy="369332"/>
          </a:xfrm>
          <a:prstGeom prst="rect">
            <a:avLst/>
          </a:prstGeom>
          <a:noFill/>
        </p:spPr>
        <p:txBody>
          <a:bodyPr wrap="none" rtlCol="0">
            <a:spAutoFit/>
          </a:bodyPr>
          <a:lstStyle/>
          <a:p>
            <a:endParaRPr lang="en-US" dirty="0">
              <a:solidFill>
                <a:prstClr val="black"/>
              </a:solidFill>
            </a:endParaRPr>
          </a:p>
        </p:txBody>
      </p:sp>
      <p:sp>
        <p:nvSpPr>
          <p:cNvPr id="31" name="TextBox 30"/>
          <p:cNvSpPr txBox="1"/>
          <p:nvPr/>
        </p:nvSpPr>
        <p:spPr>
          <a:xfrm>
            <a:off x="4021193" y="3325995"/>
            <a:ext cx="741678" cy="400110"/>
          </a:xfrm>
          <a:prstGeom prst="rect">
            <a:avLst/>
          </a:prstGeom>
          <a:noFill/>
        </p:spPr>
        <p:txBody>
          <a:bodyPr wrap="none" rtlCol="0">
            <a:spAutoFit/>
          </a:bodyPr>
          <a:lstStyle/>
          <a:p>
            <a:r>
              <a:rPr lang="en-US" sz="2000" dirty="0" smtClean="0">
                <a:solidFill>
                  <a:prstClr val="black"/>
                </a:solidFill>
              </a:rPr>
              <a:t>Texas</a:t>
            </a:r>
            <a:endParaRPr lang="en-US" sz="2000" dirty="0">
              <a:solidFill>
                <a:prstClr val="black"/>
              </a:solidFill>
            </a:endParaRPr>
          </a:p>
        </p:txBody>
      </p:sp>
      <p:sp>
        <p:nvSpPr>
          <p:cNvPr id="25" name="Up Arrow 24"/>
          <p:cNvSpPr/>
          <p:nvPr/>
        </p:nvSpPr>
        <p:spPr>
          <a:xfrm>
            <a:off x="4114800" y="4294472"/>
            <a:ext cx="609600" cy="5334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TextBox 46"/>
          <p:cNvSpPr txBox="1"/>
          <p:nvPr/>
        </p:nvSpPr>
        <p:spPr>
          <a:xfrm>
            <a:off x="7863123" y="3143570"/>
            <a:ext cx="184731" cy="369332"/>
          </a:xfrm>
          <a:prstGeom prst="rect">
            <a:avLst/>
          </a:prstGeom>
          <a:noFill/>
        </p:spPr>
        <p:txBody>
          <a:bodyPr wrap="none" rtlCol="0">
            <a:spAutoFit/>
          </a:bodyPr>
          <a:lstStyle/>
          <a:p>
            <a:endParaRPr lang="en-US" dirty="0">
              <a:solidFill>
                <a:prstClr val="black"/>
              </a:solidFill>
            </a:endParaRPr>
          </a:p>
        </p:txBody>
      </p:sp>
      <p:grpSp>
        <p:nvGrpSpPr>
          <p:cNvPr id="4" name="Group 15"/>
          <p:cNvGrpSpPr/>
          <p:nvPr/>
        </p:nvGrpSpPr>
        <p:grpSpPr>
          <a:xfrm>
            <a:off x="6705600" y="2922872"/>
            <a:ext cx="861255" cy="1295400"/>
            <a:chOff x="7391399" y="685800"/>
            <a:chExt cx="1222023" cy="1905000"/>
          </a:xfrm>
        </p:grpSpPr>
        <p:sp>
          <p:nvSpPr>
            <p:cNvPr id="59" name="Oval 58"/>
            <p:cNvSpPr/>
            <p:nvPr/>
          </p:nvSpPr>
          <p:spPr>
            <a:xfrm>
              <a:off x="7391399" y="685800"/>
              <a:ext cx="12192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Oval 59"/>
            <p:cNvSpPr/>
            <p:nvPr/>
          </p:nvSpPr>
          <p:spPr>
            <a:xfrm>
              <a:off x="7391400" y="2209800"/>
              <a:ext cx="12192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61" name="Straight Connector 60"/>
            <p:cNvCxnSpPr>
              <a:stCxn id="59" idx="2"/>
              <a:endCxn id="60" idx="2"/>
            </p:cNvCxnSpPr>
            <p:nvPr/>
          </p:nvCxnSpPr>
          <p:spPr>
            <a:xfrm rot="10800000" flipV="1">
              <a:off x="7391399" y="876300"/>
              <a:ext cx="0" cy="15240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0800000" flipV="1">
              <a:off x="8613422" y="855133"/>
              <a:ext cx="0" cy="1524000"/>
            </a:xfrm>
            <a:prstGeom prst="line">
              <a:avLst/>
            </a:prstGeom>
            <a:ln w="25400"/>
          </p:spPr>
          <p:style>
            <a:lnRef idx="1">
              <a:schemeClr val="accent1"/>
            </a:lnRef>
            <a:fillRef idx="0">
              <a:schemeClr val="accent1"/>
            </a:fillRef>
            <a:effectRef idx="0">
              <a:schemeClr val="accent1"/>
            </a:effectRef>
            <a:fontRef idx="minor">
              <a:schemeClr val="tx1"/>
            </a:fontRef>
          </p:style>
        </p:cxnSp>
      </p:grpSp>
      <p:cxnSp>
        <p:nvCxnSpPr>
          <p:cNvPr id="54" name="Straight Connector 10"/>
          <p:cNvCxnSpPr/>
          <p:nvPr/>
        </p:nvCxnSpPr>
        <p:spPr>
          <a:xfrm>
            <a:off x="7564866" y="3596480"/>
            <a:ext cx="214816"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7564866" y="3907376"/>
            <a:ext cx="214816"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7" name="Oval 56"/>
          <p:cNvSpPr/>
          <p:nvPr/>
        </p:nvSpPr>
        <p:spPr>
          <a:xfrm>
            <a:off x="7779682" y="3544664"/>
            <a:ext cx="107408" cy="1036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Oval 57"/>
          <p:cNvSpPr/>
          <p:nvPr/>
        </p:nvSpPr>
        <p:spPr>
          <a:xfrm>
            <a:off x="7779682" y="3855560"/>
            <a:ext cx="107408" cy="1036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TextBox 48"/>
          <p:cNvSpPr txBox="1"/>
          <p:nvPr/>
        </p:nvSpPr>
        <p:spPr>
          <a:xfrm>
            <a:off x="7871876" y="3462142"/>
            <a:ext cx="184731" cy="369332"/>
          </a:xfrm>
          <a:prstGeom prst="rect">
            <a:avLst/>
          </a:prstGeom>
          <a:noFill/>
        </p:spPr>
        <p:txBody>
          <a:bodyPr wrap="none" rtlCol="0">
            <a:spAutoFit/>
          </a:bodyPr>
          <a:lstStyle/>
          <a:p>
            <a:endParaRPr lang="en-US" dirty="0">
              <a:solidFill>
                <a:prstClr val="black"/>
              </a:solidFill>
            </a:endParaRPr>
          </a:p>
        </p:txBody>
      </p:sp>
      <p:sp>
        <p:nvSpPr>
          <p:cNvPr id="50" name="TextBox 6"/>
          <p:cNvSpPr txBox="1"/>
          <p:nvPr/>
        </p:nvSpPr>
        <p:spPr>
          <a:xfrm>
            <a:off x="7875681" y="3794149"/>
            <a:ext cx="184731" cy="369332"/>
          </a:xfrm>
          <a:prstGeom prst="rect">
            <a:avLst/>
          </a:prstGeom>
          <a:noFill/>
        </p:spPr>
        <p:txBody>
          <a:bodyPr wrap="none" rtlCol="0">
            <a:spAutoFit/>
          </a:bodyPr>
          <a:lstStyle/>
          <a:p>
            <a:endParaRPr lang="en-US" dirty="0">
              <a:solidFill>
                <a:prstClr val="black"/>
              </a:solidFill>
            </a:endParaRPr>
          </a:p>
        </p:txBody>
      </p:sp>
      <p:sp>
        <p:nvSpPr>
          <p:cNvPr id="51" name="TextBox 50"/>
          <p:cNvSpPr txBox="1"/>
          <p:nvPr/>
        </p:nvSpPr>
        <p:spPr>
          <a:xfrm>
            <a:off x="6800851" y="3361022"/>
            <a:ext cx="720069" cy="461665"/>
          </a:xfrm>
          <a:prstGeom prst="rect">
            <a:avLst/>
          </a:prstGeom>
          <a:noFill/>
        </p:spPr>
        <p:txBody>
          <a:bodyPr wrap="none" rtlCol="0">
            <a:spAutoFit/>
          </a:bodyPr>
          <a:lstStyle/>
          <a:p>
            <a:r>
              <a:rPr lang="en-US" sz="2400" dirty="0" smtClean="0">
                <a:solidFill>
                  <a:prstClr val="black"/>
                </a:solidFill>
              </a:rPr>
              <a:t>USU</a:t>
            </a:r>
            <a:endParaRPr lang="en-US" sz="2400" dirty="0">
              <a:solidFill>
                <a:prstClr val="black"/>
              </a:solidFill>
            </a:endParaRPr>
          </a:p>
        </p:txBody>
      </p:sp>
      <p:sp>
        <p:nvSpPr>
          <p:cNvPr id="45" name="Up Arrow 44"/>
          <p:cNvSpPr/>
          <p:nvPr/>
        </p:nvSpPr>
        <p:spPr>
          <a:xfrm>
            <a:off x="6858000" y="4294472"/>
            <a:ext cx="609600" cy="5334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3" name="Picture 2"/>
          <p:cNvPicPr>
            <a:picLocks noChangeAspect="1" noChangeArrowheads="1"/>
          </p:cNvPicPr>
          <p:nvPr/>
        </p:nvPicPr>
        <p:blipFill>
          <a:blip r:embed="rId3" cstate="print"/>
          <a:srcRect/>
          <a:stretch>
            <a:fillRect/>
          </a:stretch>
        </p:blipFill>
        <p:spPr bwMode="auto">
          <a:xfrm>
            <a:off x="3505200" y="5056472"/>
            <a:ext cx="1977394" cy="1268128"/>
          </a:xfrm>
          <a:prstGeom prst="rect">
            <a:avLst/>
          </a:prstGeom>
          <a:noFill/>
          <a:ln w="9525">
            <a:solidFill>
              <a:schemeClr val="accent1"/>
            </a:solidFill>
            <a:miter lim="800000"/>
            <a:headEnd/>
            <a:tailEnd/>
          </a:ln>
        </p:spPr>
      </p:pic>
      <p:sp>
        <p:nvSpPr>
          <p:cNvPr id="7" name="TextBox 6"/>
          <p:cNvSpPr txBox="1"/>
          <p:nvPr/>
        </p:nvSpPr>
        <p:spPr>
          <a:xfrm>
            <a:off x="2457450" y="3114675"/>
            <a:ext cx="708848" cy="369332"/>
          </a:xfrm>
          <a:prstGeom prst="rect">
            <a:avLst/>
          </a:prstGeom>
          <a:noFill/>
        </p:spPr>
        <p:txBody>
          <a:bodyPr wrap="none" rtlCol="0">
            <a:spAutoFit/>
          </a:bodyPr>
          <a:lstStyle/>
          <a:p>
            <a:r>
              <a:rPr lang="en-US" dirty="0" smtClean="0">
                <a:solidFill>
                  <a:srgbClr val="FF0000"/>
                </a:solidFill>
              </a:rPr>
              <a:t>CS/W</a:t>
            </a:r>
            <a:endParaRPr lang="en-US" dirty="0">
              <a:solidFill>
                <a:srgbClr val="FF0000"/>
              </a:solidFill>
            </a:endParaRPr>
          </a:p>
        </p:txBody>
      </p:sp>
      <p:grpSp>
        <p:nvGrpSpPr>
          <p:cNvPr id="6" name="Group 15"/>
          <p:cNvGrpSpPr/>
          <p:nvPr/>
        </p:nvGrpSpPr>
        <p:grpSpPr>
          <a:xfrm>
            <a:off x="1295400" y="2922872"/>
            <a:ext cx="861255" cy="1295400"/>
            <a:chOff x="7391399" y="685800"/>
            <a:chExt cx="1222023" cy="1905000"/>
          </a:xfrm>
        </p:grpSpPr>
        <p:sp>
          <p:nvSpPr>
            <p:cNvPr id="19" name="Oval 18"/>
            <p:cNvSpPr/>
            <p:nvPr/>
          </p:nvSpPr>
          <p:spPr>
            <a:xfrm>
              <a:off x="7391399" y="685800"/>
              <a:ext cx="12192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p:nvSpPr>
          <p:spPr>
            <a:xfrm>
              <a:off x="7391400" y="2209800"/>
              <a:ext cx="12192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1" name="Straight Connector 20"/>
            <p:cNvCxnSpPr>
              <a:stCxn id="19" idx="2"/>
              <a:endCxn id="20" idx="2"/>
            </p:cNvCxnSpPr>
            <p:nvPr/>
          </p:nvCxnSpPr>
          <p:spPr>
            <a:xfrm rot="10800000" flipV="1">
              <a:off x="7391399" y="876300"/>
              <a:ext cx="0" cy="15240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10800000" flipV="1">
              <a:off x="8613422" y="855133"/>
              <a:ext cx="0" cy="1524000"/>
            </a:xfrm>
            <a:prstGeom prst="line">
              <a:avLst/>
            </a:prstGeom>
            <a:ln w="25400"/>
          </p:spPr>
          <p:style>
            <a:lnRef idx="1">
              <a:schemeClr val="accent1"/>
            </a:lnRef>
            <a:fillRef idx="0">
              <a:schemeClr val="accent1"/>
            </a:fillRef>
            <a:effectRef idx="0">
              <a:schemeClr val="accent1"/>
            </a:effectRef>
            <a:fontRef idx="minor">
              <a:schemeClr val="tx1"/>
            </a:fontRef>
          </p:style>
        </p:cxnSp>
      </p:grpSp>
      <p:cxnSp>
        <p:nvCxnSpPr>
          <p:cNvPr id="13" name="Straight Connector 12"/>
          <p:cNvCxnSpPr/>
          <p:nvPr/>
        </p:nvCxnSpPr>
        <p:spPr>
          <a:xfrm>
            <a:off x="2154666" y="3285584"/>
            <a:ext cx="21481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0"/>
          <p:cNvCxnSpPr/>
          <p:nvPr/>
        </p:nvCxnSpPr>
        <p:spPr>
          <a:xfrm>
            <a:off x="2154666" y="3596480"/>
            <a:ext cx="214816"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154666" y="3907376"/>
            <a:ext cx="214816"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2369482" y="3233768"/>
            <a:ext cx="107408" cy="1036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Oval 16"/>
          <p:cNvSpPr/>
          <p:nvPr/>
        </p:nvSpPr>
        <p:spPr>
          <a:xfrm>
            <a:off x="2369482" y="3544664"/>
            <a:ext cx="107408" cy="1036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Oval 17"/>
          <p:cNvSpPr/>
          <p:nvPr/>
        </p:nvSpPr>
        <p:spPr>
          <a:xfrm>
            <a:off x="2369482" y="3855560"/>
            <a:ext cx="107408" cy="1036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Box 8"/>
          <p:cNvSpPr txBox="1"/>
          <p:nvPr/>
        </p:nvSpPr>
        <p:spPr>
          <a:xfrm>
            <a:off x="2461676" y="3462142"/>
            <a:ext cx="184731" cy="369332"/>
          </a:xfrm>
          <a:prstGeom prst="rect">
            <a:avLst/>
          </a:prstGeom>
          <a:noFill/>
        </p:spPr>
        <p:txBody>
          <a:bodyPr wrap="none" rtlCol="0">
            <a:spAutoFit/>
          </a:bodyPr>
          <a:lstStyle/>
          <a:p>
            <a:endParaRPr lang="en-US" dirty="0">
              <a:solidFill>
                <a:prstClr val="black"/>
              </a:solidFill>
            </a:endParaRPr>
          </a:p>
        </p:txBody>
      </p:sp>
      <p:sp>
        <p:nvSpPr>
          <p:cNvPr id="10" name="TextBox 6"/>
          <p:cNvSpPr txBox="1"/>
          <p:nvPr/>
        </p:nvSpPr>
        <p:spPr>
          <a:xfrm>
            <a:off x="2465481" y="3794149"/>
            <a:ext cx="184731" cy="369332"/>
          </a:xfrm>
          <a:prstGeom prst="rect">
            <a:avLst/>
          </a:prstGeom>
          <a:noFill/>
        </p:spPr>
        <p:txBody>
          <a:bodyPr wrap="none" rtlCol="0">
            <a:spAutoFit/>
          </a:bodyPr>
          <a:lstStyle/>
          <a:p>
            <a:endParaRPr lang="en-US" dirty="0">
              <a:solidFill>
                <a:prstClr val="black"/>
              </a:solidFill>
            </a:endParaRPr>
          </a:p>
        </p:txBody>
      </p:sp>
      <p:sp>
        <p:nvSpPr>
          <p:cNvPr id="64" name="TextBox 63"/>
          <p:cNvSpPr txBox="1"/>
          <p:nvPr/>
        </p:nvSpPr>
        <p:spPr>
          <a:xfrm>
            <a:off x="1257300" y="3170522"/>
            <a:ext cx="935256" cy="769441"/>
          </a:xfrm>
          <a:prstGeom prst="rect">
            <a:avLst/>
          </a:prstGeom>
          <a:noFill/>
        </p:spPr>
        <p:txBody>
          <a:bodyPr wrap="none" rtlCol="0">
            <a:spAutoFit/>
          </a:bodyPr>
          <a:lstStyle/>
          <a:p>
            <a:pPr algn="ctr"/>
            <a:r>
              <a:rPr lang="en-US" sz="2400" dirty="0" smtClean="0">
                <a:solidFill>
                  <a:prstClr val="black"/>
                </a:solidFill>
              </a:rPr>
              <a:t>HIS</a:t>
            </a:r>
          </a:p>
          <a:p>
            <a:pPr algn="ctr"/>
            <a:r>
              <a:rPr lang="en-US" sz="2000" dirty="0" smtClean="0">
                <a:solidFill>
                  <a:prstClr val="black"/>
                </a:solidFill>
              </a:rPr>
              <a:t>Central</a:t>
            </a:r>
            <a:endParaRPr lang="en-US" sz="2000" dirty="0">
              <a:solidFill>
                <a:prstClr val="black"/>
              </a:solidFill>
            </a:endParaRPr>
          </a:p>
        </p:txBody>
      </p:sp>
      <p:pic>
        <p:nvPicPr>
          <p:cNvPr id="65" name="Picture 2"/>
          <p:cNvPicPr>
            <a:picLocks noChangeAspect="1" noChangeArrowheads="1"/>
          </p:cNvPicPr>
          <p:nvPr/>
        </p:nvPicPr>
        <p:blipFill>
          <a:blip r:embed="rId3" cstate="print"/>
          <a:srcRect/>
          <a:stretch>
            <a:fillRect/>
          </a:stretch>
        </p:blipFill>
        <p:spPr bwMode="auto">
          <a:xfrm>
            <a:off x="6172200" y="5056472"/>
            <a:ext cx="1977394" cy="1268128"/>
          </a:xfrm>
          <a:prstGeom prst="rect">
            <a:avLst/>
          </a:prstGeom>
          <a:noFill/>
          <a:ln w="9525">
            <a:solidFill>
              <a:schemeClr val="accent1"/>
            </a:solidFill>
            <a:miter lim="800000"/>
            <a:headEnd/>
            <a:tailEnd/>
          </a:ln>
        </p:spPr>
      </p:pic>
      <p:pic>
        <p:nvPicPr>
          <p:cNvPr id="1026" name="Picture 2"/>
          <p:cNvPicPr>
            <a:picLocks noChangeAspect="1" noChangeArrowheads="1"/>
          </p:cNvPicPr>
          <p:nvPr/>
        </p:nvPicPr>
        <p:blipFill>
          <a:blip r:embed="rId4" cstate="print"/>
          <a:srcRect/>
          <a:stretch>
            <a:fillRect/>
          </a:stretch>
        </p:blipFill>
        <p:spPr bwMode="auto">
          <a:xfrm>
            <a:off x="838200" y="5056472"/>
            <a:ext cx="2035586" cy="1248658"/>
          </a:xfrm>
          <a:prstGeom prst="rect">
            <a:avLst/>
          </a:prstGeom>
          <a:noFill/>
          <a:ln w="9525">
            <a:solidFill>
              <a:schemeClr val="accent1"/>
            </a:solidFill>
            <a:miter lim="800000"/>
            <a:headEnd/>
            <a:tailEnd/>
          </a:ln>
        </p:spPr>
      </p:pic>
      <p:grpSp>
        <p:nvGrpSpPr>
          <p:cNvPr id="8" name="Group 70"/>
          <p:cNvGrpSpPr/>
          <p:nvPr/>
        </p:nvGrpSpPr>
        <p:grpSpPr>
          <a:xfrm>
            <a:off x="7574391" y="3105150"/>
            <a:ext cx="1011632" cy="369332"/>
            <a:chOff x="2440416" y="2133600"/>
            <a:chExt cx="1011632" cy="369332"/>
          </a:xfrm>
        </p:grpSpPr>
        <p:sp>
          <p:nvSpPr>
            <p:cNvPr id="68" name="TextBox 67"/>
            <p:cNvSpPr txBox="1"/>
            <p:nvPr/>
          </p:nvSpPr>
          <p:spPr>
            <a:xfrm>
              <a:off x="2743200" y="2133600"/>
              <a:ext cx="708848" cy="369332"/>
            </a:xfrm>
            <a:prstGeom prst="rect">
              <a:avLst/>
            </a:prstGeom>
            <a:noFill/>
          </p:spPr>
          <p:txBody>
            <a:bodyPr wrap="none" rtlCol="0">
              <a:spAutoFit/>
            </a:bodyPr>
            <a:lstStyle/>
            <a:p>
              <a:r>
                <a:rPr lang="en-US" dirty="0" smtClean="0">
                  <a:solidFill>
                    <a:srgbClr val="FF0000"/>
                  </a:solidFill>
                </a:rPr>
                <a:t>CS/W</a:t>
              </a:r>
              <a:endParaRPr lang="en-US" dirty="0">
                <a:solidFill>
                  <a:srgbClr val="FF0000"/>
                </a:solidFill>
              </a:endParaRPr>
            </a:p>
          </p:txBody>
        </p:sp>
        <p:cxnSp>
          <p:nvCxnSpPr>
            <p:cNvPr id="69" name="Straight Connector 68"/>
            <p:cNvCxnSpPr/>
            <p:nvPr/>
          </p:nvCxnSpPr>
          <p:spPr>
            <a:xfrm>
              <a:off x="2440416" y="2304509"/>
              <a:ext cx="21481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70" name="Oval 69"/>
            <p:cNvSpPr/>
            <p:nvPr/>
          </p:nvSpPr>
          <p:spPr>
            <a:xfrm>
              <a:off x="2655232" y="2252693"/>
              <a:ext cx="107408" cy="1036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1" name="Group 71"/>
          <p:cNvGrpSpPr/>
          <p:nvPr/>
        </p:nvGrpSpPr>
        <p:grpSpPr>
          <a:xfrm>
            <a:off x="4819650" y="3124200"/>
            <a:ext cx="1011632" cy="369332"/>
            <a:chOff x="2440416" y="2133600"/>
            <a:chExt cx="1011632" cy="369332"/>
          </a:xfrm>
        </p:grpSpPr>
        <p:sp>
          <p:nvSpPr>
            <p:cNvPr id="73" name="TextBox 72"/>
            <p:cNvSpPr txBox="1"/>
            <p:nvPr/>
          </p:nvSpPr>
          <p:spPr>
            <a:xfrm>
              <a:off x="2743200" y="2133600"/>
              <a:ext cx="708848" cy="369332"/>
            </a:xfrm>
            <a:prstGeom prst="rect">
              <a:avLst/>
            </a:prstGeom>
            <a:noFill/>
          </p:spPr>
          <p:txBody>
            <a:bodyPr wrap="none" rtlCol="0">
              <a:spAutoFit/>
            </a:bodyPr>
            <a:lstStyle/>
            <a:p>
              <a:r>
                <a:rPr lang="en-US" dirty="0" smtClean="0">
                  <a:solidFill>
                    <a:srgbClr val="FF0000"/>
                  </a:solidFill>
                </a:rPr>
                <a:t>CS/W</a:t>
              </a:r>
              <a:endParaRPr lang="en-US" dirty="0">
                <a:solidFill>
                  <a:srgbClr val="FF0000"/>
                </a:solidFill>
              </a:endParaRPr>
            </a:p>
          </p:txBody>
        </p:sp>
        <p:cxnSp>
          <p:nvCxnSpPr>
            <p:cNvPr id="74" name="Straight Connector 73"/>
            <p:cNvCxnSpPr/>
            <p:nvPr/>
          </p:nvCxnSpPr>
          <p:spPr>
            <a:xfrm>
              <a:off x="2440416" y="2304509"/>
              <a:ext cx="21481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75" name="Oval 74"/>
            <p:cNvSpPr/>
            <p:nvPr/>
          </p:nvSpPr>
          <p:spPr>
            <a:xfrm>
              <a:off x="2655232" y="2252693"/>
              <a:ext cx="107408" cy="1036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85" name="Up Arrow 84"/>
          <p:cNvSpPr/>
          <p:nvPr/>
        </p:nvSpPr>
        <p:spPr>
          <a:xfrm>
            <a:off x="4248150" y="2476500"/>
            <a:ext cx="228600" cy="3810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6" name="Bent Arrow 85"/>
          <p:cNvSpPr/>
          <p:nvPr/>
        </p:nvSpPr>
        <p:spPr>
          <a:xfrm>
            <a:off x="1828800" y="2286000"/>
            <a:ext cx="381000" cy="5334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87" name="Bent Arrow 86"/>
          <p:cNvSpPr/>
          <p:nvPr/>
        </p:nvSpPr>
        <p:spPr>
          <a:xfrm>
            <a:off x="6781800" y="2286000"/>
            <a:ext cx="381000" cy="533400"/>
          </a:xfrm>
          <a:prstGeom prst="bentArrow">
            <a:avLst/>
          </a:prstGeom>
          <a:scene3d>
            <a:camera prst="orthographicFront">
              <a:rot lat="0" lon="99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grpSp>
        <p:nvGrpSpPr>
          <p:cNvPr id="66" name="Group 65"/>
          <p:cNvGrpSpPr/>
          <p:nvPr/>
        </p:nvGrpSpPr>
        <p:grpSpPr>
          <a:xfrm>
            <a:off x="2971800" y="1524000"/>
            <a:ext cx="3907232" cy="876300"/>
            <a:chOff x="2971800" y="1524000"/>
            <a:chExt cx="3907232" cy="876300"/>
          </a:xfrm>
        </p:grpSpPr>
        <p:pic>
          <p:nvPicPr>
            <p:cNvPr id="1027" name="Picture 3"/>
            <p:cNvPicPr>
              <a:picLocks noChangeAspect="1" noChangeArrowheads="1"/>
            </p:cNvPicPr>
            <p:nvPr/>
          </p:nvPicPr>
          <p:blipFill>
            <a:blip r:embed="rId5" cstate="print"/>
            <a:srcRect/>
            <a:stretch>
              <a:fillRect/>
            </a:stretch>
          </p:blipFill>
          <p:spPr bwMode="auto">
            <a:xfrm>
              <a:off x="2971800" y="1524000"/>
              <a:ext cx="2893301" cy="876300"/>
            </a:xfrm>
            <a:prstGeom prst="rect">
              <a:avLst/>
            </a:prstGeom>
            <a:noFill/>
            <a:ln w="25400">
              <a:solidFill>
                <a:schemeClr val="accent1"/>
              </a:solidFill>
              <a:miter lim="800000"/>
              <a:headEnd/>
              <a:tailEnd/>
            </a:ln>
          </p:spPr>
        </p:pic>
        <p:grpSp>
          <p:nvGrpSpPr>
            <p:cNvPr id="12" name="Group 88"/>
            <p:cNvGrpSpPr/>
            <p:nvPr/>
          </p:nvGrpSpPr>
          <p:grpSpPr>
            <a:xfrm>
              <a:off x="5867400" y="1752600"/>
              <a:ext cx="1011632" cy="369332"/>
              <a:chOff x="2440416" y="2133600"/>
              <a:chExt cx="1011632" cy="369332"/>
            </a:xfrm>
          </p:grpSpPr>
          <p:sp>
            <p:nvSpPr>
              <p:cNvPr id="90" name="TextBox 89"/>
              <p:cNvSpPr txBox="1"/>
              <p:nvPr/>
            </p:nvSpPr>
            <p:spPr>
              <a:xfrm>
                <a:off x="2743200" y="2133600"/>
                <a:ext cx="708848" cy="369332"/>
              </a:xfrm>
              <a:prstGeom prst="rect">
                <a:avLst/>
              </a:prstGeom>
              <a:noFill/>
            </p:spPr>
            <p:txBody>
              <a:bodyPr wrap="none" rtlCol="0">
                <a:spAutoFit/>
              </a:bodyPr>
              <a:lstStyle/>
              <a:p>
                <a:r>
                  <a:rPr lang="en-US" dirty="0" smtClean="0">
                    <a:solidFill>
                      <a:srgbClr val="FF0000"/>
                    </a:solidFill>
                  </a:rPr>
                  <a:t>CS/W</a:t>
                </a:r>
                <a:endParaRPr lang="en-US" dirty="0">
                  <a:solidFill>
                    <a:srgbClr val="FF0000"/>
                  </a:solidFill>
                </a:endParaRPr>
              </a:p>
            </p:txBody>
          </p:sp>
          <p:cxnSp>
            <p:nvCxnSpPr>
              <p:cNvPr id="91" name="Straight Connector 90"/>
              <p:cNvCxnSpPr/>
              <p:nvPr/>
            </p:nvCxnSpPr>
            <p:spPr>
              <a:xfrm>
                <a:off x="2440416" y="2304509"/>
                <a:ext cx="21481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92" name="Oval 91"/>
              <p:cNvSpPr/>
              <p:nvPr/>
            </p:nvSpPr>
            <p:spPr>
              <a:xfrm>
                <a:off x="2655232" y="2252693"/>
                <a:ext cx="107408" cy="1036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sp>
        <p:nvSpPr>
          <p:cNvPr id="23" name="Slide Number Placeholder 22"/>
          <p:cNvSpPr>
            <a:spLocks noGrp="1"/>
          </p:cNvSpPr>
          <p:nvPr>
            <p:ph type="sldNum" sz="quarter" idx="12"/>
          </p:nvPr>
        </p:nvSpPr>
        <p:spPr/>
        <p:txBody>
          <a:bodyPr/>
          <a:lstStyle/>
          <a:p>
            <a:fld id="{F82B15EE-1347-4E13-A70E-917AFD644764}" type="slidenum">
              <a:rPr lang="en-US" smtClean="0"/>
              <a:pPr/>
              <a:t>32</a:t>
            </a:fld>
            <a:endParaRPr lang="en-US"/>
          </a:p>
        </p:txBody>
      </p:sp>
    </p:spTree>
    <p:extLst>
      <p:ext uri="{BB962C8B-B14F-4D97-AF65-F5344CB8AC3E}">
        <p14:creationId xmlns:p14="http://schemas.microsoft.com/office/powerpoint/2010/main" val="20115197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1143000"/>
          </a:xfrm>
        </p:spPr>
        <p:txBody>
          <a:bodyPr>
            <a:normAutofit fontScale="90000"/>
          </a:bodyPr>
          <a:lstStyle/>
          <a:p>
            <a:r>
              <a:rPr lang="en-US" dirty="0" smtClean="0"/>
              <a:t>Water Agency Service Stacks</a:t>
            </a:r>
            <a:br>
              <a:rPr lang="en-US" dirty="0" smtClean="0"/>
            </a:br>
            <a:r>
              <a:rPr lang="en-US" sz="3100" dirty="0" smtClean="0"/>
              <a:t>Each agency maintains its own data and metadata</a:t>
            </a:r>
            <a:endParaRPr lang="en-US" sz="3100" dirty="0"/>
          </a:p>
        </p:txBody>
      </p:sp>
      <p:grpSp>
        <p:nvGrpSpPr>
          <p:cNvPr id="3" name="Group 24"/>
          <p:cNvGrpSpPr/>
          <p:nvPr/>
        </p:nvGrpSpPr>
        <p:grpSpPr>
          <a:xfrm>
            <a:off x="1219200" y="1447800"/>
            <a:ext cx="1354812" cy="1295400"/>
            <a:chOff x="5943599" y="2438400"/>
            <a:chExt cx="1354812" cy="1295400"/>
          </a:xfrm>
        </p:grpSpPr>
        <p:sp>
          <p:nvSpPr>
            <p:cNvPr id="4" name="TextBox 3"/>
            <p:cNvSpPr txBox="1"/>
            <p:nvPr/>
          </p:nvSpPr>
          <p:spPr>
            <a:xfrm>
              <a:off x="7101122" y="2659098"/>
              <a:ext cx="184731" cy="369332"/>
            </a:xfrm>
            <a:prstGeom prst="rect">
              <a:avLst/>
            </a:prstGeom>
            <a:noFill/>
          </p:spPr>
          <p:txBody>
            <a:bodyPr wrap="none" rtlCol="0">
              <a:spAutoFit/>
            </a:bodyPr>
            <a:lstStyle/>
            <a:p>
              <a:endParaRPr lang="en-US" dirty="0">
                <a:solidFill>
                  <a:prstClr val="black"/>
                </a:solidFill>
              </a:endParaRPr>
            </a:p>
          </p:txBody>
        </p:sp>
        <p:grpSp>
          <p:nvGrpSpPr>
            <p:cNvPr id="5" name="Group 26"/>
            <p:cNvGrpSpPr/>
            <p:nvPr/>
          </p:nvGrpSpPr>
          <p:grpSpPr>
            <a:xfrm>
              <a:off x="5943599" y="2438400"/>
              <a:ext cx="1181490" cy="1295400"/>
              <a:chOff x="6553199" y="1295400"/>
              <a:chExt cx="1676401" cy="1905000"/>
            </a:xfrm>
          </p:grpSpPr>
          <p:grpSp>
            <p:nvGrpSpPr>
              <p:cNvPr id="9" name="Group 15"/>
              <p:cNvGrpSpPr/>
              <p:nvPr/>
            </p:nvGrpSpPr>
            <p:grpSpPr>
              <a:xfrm>
                <a:off x="6553199" y="1295400"/>
                <a:ext cx="1222023" cy="1905000"/>
                <a:chOff x="7391399" y="685800"/>
                <a:chExt cx="1222023" cy="1905000"/>
              </a:xfrm>
            </p:grpSpPr>
            <p:sp>
              <p:nvSpPr>
                <p:cNvPr id="16" name="Oval 15"/>
                <p:cNvSpPr/>
                <p:nvPr/>
              </p:nvSpPr>
              <p:spPr>
                <a:xfrm>
                  <a:off x="7391399" y="685800"/>
                  <a:ext cx="12192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Oval 16"/>
                <p:cNvSpPr/>
                <p:nvPr/>
              </p:nvSpPr>
              <p:spPr>
                <a:xfrm>
                  <a:off x="7391400" y="2209800"/>
                  <a:ext cx="12192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8" name="Straight Connector 17"/>
                <p:cNvCxnSpPr>
                  <a:stCxn id="16" idx="2"/>
                  <a:endCxn id="17" idx="2"/>
                </p:cNvCxnSpPr>
                <p:nvPr/>
              </p:nvCxnSpPr>
              <p:spPr>
                <a:xfrm rot="10800000" flipV="1">
                  <a:off x="7391399" y="876300"/>
                  <a:ext cx="0" cy="15240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0800000" flipV="1">
                  <a:off x="8613422" y="855133"/>
                  <a:ext cx="0" cy="1524000"/>
                </a:xfrm>
                <a:prstGeom prst="line">
                  <a:avLst/>
                </a:prstGeom>
                <a:ln w="25400"/>
              </p:spPr>
              <p:style>
                <a:lnRef idx="1">
                  <a:schemeClr val="accent1"/>
                </a:lnRef>
                <a:fillRef idx="0">
                  <a:schemeClr val="accent1"/>
                </a:fillRef>
                <a:effectRef idx="0">
                  <a:schemeClr val="accent1"/>
                </a:effectRef>
                <a:fontRef idx="minor">
                  <a:schemeClr val="tx1"/>
                </a:fontRef>
              </p:style>
            </p:cxnSp>
          </p:grpSp>
          <p:cxnSp>
            <p:nvCxnSpPr>
              <p:cNvPr id="10" name="Straight Connector 9"/>
              <p:cNvCxnSpPr/>
              <p:nvPr/>
            </p:nvCxnSpPr>
            <p:spPr>
              <a:xfrm>
                <a:off x="7772400" y="1828800"/>
                <a:ext cx="3048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772400" y="2286000"/>
                <a:ext cx="30480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772400" y="2743200"/>
                <a:ext cx="3048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8077200" y="1752600"/>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8077200" y="2209800"/>
                <a:ext cx="152400" cy="152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p:nvSpPr>
            <p:spPr>
              <a:xfrm>
                <a:off x="8077200" y="2667000"/>
                <a:ext cx="152400" cy="152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6" name="TextBox 5"/>
            <p:cNvSpPr txBox="1"/>
            <p:nvPr/>
          </p:nvSpPr>
          <p:spPr>
            <a:xfrm>
              <a:off x="7109875" y="2977670"/>
              <a:ext cx="184731" cy="369332"/>
            </a:xfrm>
            <a:prstGeom prst="rect">
              <a:avLst/>
            </a:prstGeom>
            <a:noFill/>
          </p:spPr>
          <p:txBody>
            <a:bodyPr wrap="none" rtlCol="0">
              <a:spAutoFit/>
            </a:bodyPr>
            <a:lstStyle/>
            <a:p>
              <a:endParaRPr lang="en-US" dirty="0">
                <a:solidFill>
                  <a:prstClr val="black"/>
                </a:solidFill>
              </a:endParaRPr>
            </a:p>
          </p:txBody>
        </p:sp>
        <p:sp>
          <p:nvSpPr>
            <p:cNvPr id="7" name="TextBox 6"/>
            <p:cNvSpPr txBox="1"/>
            <p:nvPr/>
          </p:nvSpPr>
          <p:spPr>
            <a:xfrm>
              <a:off x="7113680" y="3309677"/>
              <a:ext cx="184731" cy="369332"/>
            </a:xfrm>
            <a:prstGeom prst="rect">
              <a:avLst/>
            </a:prstGeom>
            <a:noFill/>
          </p:spPr>
          <p:txBody>
            <a:bodyPr wrap="none" rtlCol="0">
              <a:spAutoFit/>
            </a:bodyPr>
            <a:lstStyle/>
            <a:p>
              <a:endParaRPr lang="en-US" dirty="0">
                <a:solidFill>
                  <a:prstClr val="black"/>
                </a:solidFill>
              </a:endParaRPr>
            </a:p>
          </p:txBody>
        </p:sp>
        <p:sp>
          <p:nvSpPr>
            <p:cNvPr id="8" name="TextBox 7"/>
            <p:cNvSpPr txBox="1"/>
            <p:nvPr/>
          </p:nvSpPr>
          <p:spPr>
            <a:xfrm>
              <a:off x="5943600" y="2905125"/>
              <a:ext cx="590247" cy="313932"/>
            </a:xfrm>
            <a:prstGeom prst="rect">
              <a:avLst/>
            </a:prstGeom>
            <a:noFill/>
          </p:spPr>
          <p:txBody>
            <a:bodyPr wrap="none" rtlCol="0">
              <a:spAutoFit/>
            </a:bodyPr>
            <a:lstStyle/>
            <a:p>
              <a:r>
                <a:rPr lang="en-US" sz="2400" dirty="0" smtClean="0">
                  <a:solidFill>
                    <a:prstClr val="black"/>
                  </a:solidFill>
                </a:rPr>
                <a:t>NWIS</a:t>
              </a:r>
              <a:endParaRPr lang="en-US" sz="2400" dirty="0">
                <a:solidFill>
                  <a:prstClr val="black"/>
                </a:solidFill>
              </a:endParaRPr>
            </a:p>
          </p:txBody>
        </p:sp>
      </p:grpSp>
      <p:sp>
        <p:nvSpPr>
          <p:cNvPr id="21" name="Up Arrow 20"/>
          <p:cNvSpPr/>
          <p:nvPr/>
        </p:nvSpPr>
        <p:spPr>
          <a:xfrm>
            <a:off x="1371600" y="2819400"/>
            <a:ext cx="609600" cy="5334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51" name="Picture 3"/>
          <p:cNvPicPr>
            <a:picLocks noChangeAspect="1" noChangeArrowheads="1"/>
          </p:cNvPicPr>
          <p:nvPr/>
        </p:nvPicPr>
        <p:blipFill>
          <a:blip r:embed="rId3" cstate="print"/>
          <a:srcRect/>
          <a:stretch>
            <a:fillRect/>
          </a:stretch>
        </p:blipFill>
        <p:spPr bwMode="auto">
          <a:xfrm>
            <a:off x="685800" y="3505200"/>
            <a:ext cx="1981200" cy="575003"/>
          </a:xfrm>
          <a:prstGeom prst="rect">
            <a:avLst/>
          </a:prstGeom>
          <a:noFill/>
          <a:ln w="9525">
            <a:noFill/>
            <a:miter lim="800000"/>
            <a:headEnd/>
            <a:tailEnd/>
          </a:ln>
        </p:spPr>
      </p:pic>
      <p:grpSp>
        <p:nvGrpSpPr>
          <p:cNvPr id="20" name="Group 49"/>
          <p:cNvGrpSpPr/>
          <p:nvPr/>
        </p:nvGrpSpPr>
        <p:grpSpPr>
          <a:xfrm>
            <a:off x="2971800" y="2057400"/>
            <a:ext cx="1431012" cy="3171825"/>
            <a:chOff x="5334000" y="1752600"/>
            <a:chExt cx="1431012" cy="3171825"/>
          </a:xfrm>
        </p:grpSpPr>
        <p:grpSp>
          <p:nvGrpSpPr>
            <p:cNvPr id="22" name="Group 48"/>
            <p:cNvGrpSpPr/>
            <p:nvPr/>
          </p:nvGrpSpPr>
          <p:grpSpPr>
            <a:xfrm>
              <a:off x="5381626" y="1752600"/>
              <a:ext cx="1383386" cy="1295400"/>
              <a:chOff x="5381626" y="1752600"/>
              <a:chExt cx="1383386" cy="1295400"/>
            </a:xfrm>
          </p:grpSpPr>
          <p:sp>
            <p:nvSpPr>
              <p:cNvPr id="31" name="TextBox 30"/>
              <p:cNvSpPr txBox="1"/>
              <p:nvPr/>
            </p:nvSpPr>
            <p:spPr>
              <a:xfrm>
                <a:off x="6567723" y="1973298"/>
                <a:ext cx="184731" cy="369332"/>
              </a:xfrm>
              <a:prstGeom prst="rect">
                <a:avLst/>
              </a:prstGeom>
              <a:noFill/>
            </p:spPr>
            <p:txBody>
              <a:bodyPr wrap="none" rtlCol="0">
                <a:spAutoFit/>
              </a:bodyPr>
              <a:lstStyle/>
              <a:p>
                <a:endParaRPr lang="en-US" dirty="0">
                  <a:solidFill>
                    <a:prstClr val="black"/>
                  </a:solidFill>
                </a:endParaRPr>
              </a:p>
            </p:txBody>
          </p:sp>
          <p:grpSp>
            <p:nvGrpSpPr>
              <p:cNvPr id="23" name="Group 26"/>
              <p:cNvGrpSpPr/>
              <p:nvPr/>
            </p:nvGrpSpPr>
            <p:grpSpPr>
              <a:xfrm>
                <a:off x="5410200" y="1752600"/>
                <a:ext cx="1181490" cy="1295400"/>
                <a:chOff x="6553199" y="1295400"/>
                <a:chExt cx="1676401" cy="1905000"/>
              </a:xfrm>
            </p:grpSpPr>
            <p:grpSp>
              <p:nvGrpSpPr>
                <p:cNvPr id="24" name="Group 15"/>
                <p:cNvGrpSpPr/>
                <p:nvPr/>
              </p:nvGrpSpPr>
              <p:grpSpPr>
                <a:xfrm>
                  <a:off x="6553199" y="1295400"/>
                  <a:ext cx="1222023" cy="1905000"/>
                  <a:chOff x="7391399" y="685800"/>
                  <a:chExt cx="1222023" cy="1905000"/>
                </a:xfrm>
              </p:grpSpPr>
              <p:sp>
                <p:nvSpPr>
                  <p:cNvPr id="43" name="Oval 42"/>
                  <p:cNvSpPr/>
                  <p:nvPr/>
                </p:nvSpPr>
                <p:spPr>
                  <a:xfrm>
                    <a:off x="7391399" y="685800"/>
                    <a:ext cx="12192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Oval 43"/>
                  <p:cNvSpPr/>
                  <p:nvPr/>
                </p:nvSpPr>
                <p:spPr>
                  <a:xfrm>
                    <a:off x="7391400" y="2209800"/>
                    <a:ext cx="12192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45" name="Straight Connector 44"/>
                  <p:cNvCxnSpPr>
                    <a:stCxn id="43" idx="2"/>
                    <a:endCxn id="44" idx="2"/>
                  </p:cNvCxnSpPr>
                  <p:nvPr/>
                </p:nvCxnSpPr>
                <p:spPr>
                  <a:xfrm rot="10800000" flipV="1">
                    <a:off x="7391399" y="876300"/>
                    <a:ext cx="0" cy="15240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0800000" flipV="1">
                    <a:off x="8613422" y="855133"/>
                    <a:ext cx="0" cy="1524000"/>
                  </a:xfrm>
                  <a:prstGeom prst="line">
                    <a:avLst/>
                  </a:prstGeom>
                  <a:ln w="25400"/>
                </p:spPr>
                <p:style>
                  <a:lnRef idx="1">
                    <a:schemeClr val="accent1"/>
                  </a:lnRef>
                  <a:fillRef idx="0">
                    <a:schemeClr val="accent1"/>
                  </a:fillRef>
                  <a:effectRef idx="0">
                    <a:schemeClr val="accent1"/>
                  </a:effectRef>
                  <a:fontRef idx="minor">
                    <a:schemeClr val="tx1"/>
                  </a:fontRef>
                </p:style>
              </p:cxnSp>
            </p:grpSp>
            <p:cxnSp>
              <p:nvCxnSpPr>
                <p:cNvPr id="37" name="Straight Connector 36"/>
                <p:cNvCxnSpPr/>
                <p:nvPr/>
              </p:nvCxnSpPr>
              <p:spPr>
                <a:xfrm>
                  <a:off x="7772400" y="1828800"/>
                  <a:ext cx="3048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10"/>
                <p:cNvCxnSpPr/>
                <p:nvPr/>
              </p:nvCxnSpPr>
              <p:spPr>
                <a:xfrm>
                  <a:off x="7772400" y="2286000"/>
                  <a:ext cx="30480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772400" y="2743200"/>
                  <a:ext cx="3048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8077200" y="1752600"/>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Oval 40"/>
                <p:cNvSpPr/>
                <p:nvPr/>
              </p:nvSpPr>
              <p:spPr>
                <a:xfrm>
                  <a:off x="8077200" y="2209800"/>
                  <a:ext cx="152400" cy="152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Oval 41"/>
                <p:cNvSpPr/>
                <p:nvPr/>
              </p:nvSpPr>
              <p:spPr>
                <a:xfrm>
                  <a:off x="8077200" y="2667000"/>
                  <a:ext cx="152400" cy="152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3" name="TextBox 32"/>
              <p:cNvSpPr txBox="1"/>
              <p:nvPr/>
            </p:nvSpPr>
            <p:spPr>
              <a:xfrm>
                <a:off x="6576476" y="2291870"/>
                <a:ext cx="184731" cy="369332"/>
              </a:xfrm>
              <a:prstGeom prst="rect">
                <a:avLst/>
              </a:prstGeom>
              <a:noFill/>
            </p:spPr>
            <p:txBody>
              <a:bodyPr wrap="none" rtlCol="0">
                <a:spAutoFit/>
              </a:bodyPr>
              <a:lstStyle/>
              <a:p>
                <a:endParaRPr lang="en-US" dirty="0">
                  <a:solidFill>
                    <a:prstClr val="black"/>
                  </a:solidFill>
                </a:endParaRPr>
              </a:p>
            </p:txBody>
          </p:sp>
          <p:sp>
            <p:nvSpPr>
              <p:cNvPr id="34" name="TextBox 6"/>
              <p:cNvSpPr txBox="1"/>
              <p:nvPr/>
            </p:nvSpPr>
            <p:spPr>
              <a:xfrm>
                <a:off x="6580281" y="2623877"/>
                <a:ext cx="184731" cy="369332"/>
              </a:xfrm>
              <a:prstGeom prst="rect">
                <a:avLst/>
              </a:prstGeom>
              <a:noFill/>
            </p:spPr>
            <p:txBody>
              <a:bodyPr wrap="none" rtlCol="0">
                <a:spAutoFit/>
              </a:bodyPr>
              <a:lstStyle/>
              <a:p>
                <a:endParaRPr lang="en-US" dirty="0">
                  <a:solidFill>
                    <a:prstClr val="black"/>
                  </a:solidFill>
                </a:endParaRPr>
              </a:p>
            </p:txBody>
          </p:sp>
          <p:sp>
            <p:nvSpPr>
              <p:cNvPr id="35" name="TextBox 34"/>
              <p:cNvSpPr txBox="1"/>
              <p:nvPr/>
            </p:nvSpPr>
            <p:spPr>
              <a:xfrm>
                <a:off x="5381626" y="2162175"/>
                <a:ext cx="945387" cy="461665"/>
              </a:xfrm>
              <a:prstGeom prst="rect">
                <a:avLst/>
              </a:prstGeom>
              <a:noFill/>
            </p:spPr>
            <p:txBody>
              <a:bodyPr wrap="none" rtlCol="0">
                <a:spAutoFit/>
              </a:bodyPr>
              <a:lstStyle/>
              <a:p>
                <a:r>
                  <a:rPr lang="en-US" sz="2400" dirty="0" err="1" smtClean="0">
                    <a:solidFill>
                      <a:prstClr val="black"/>
                    </a:solidFill>
                  </a:rPr>
                  <a:t>Storet</a:t>
                </a:r>
                <a:endParaRPr lang="en-US" sz="2400" dirty="0">
                  <a:solidFill>
                    <a:prstClr val="black"/>
                  </a:solidFill>
                </a:endParaRPr>
              </a:p>
            </p:txBody>
          </p:sp>
        </p:grpSp>
        <p:sp>
          <p:nvSpPr>
            <p:cNvPr id="29" name="Up Arrow 28"/>
            <p:cNvSpPr/>
            <p:nvPr/>
          </p:nvSpPr>
          <p:spPr>
            <a:xfrm>
              <a:off x="5562600" y="3124200"/>
              <a:ext cx="609600" cy="5334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52" name="Picture 4"/>
            <p:cNvPicPr>
              <a:picLocks noChangeAspect="1" noChangeArrowheads="1"/>
            </p:cNvPicPr>
            <p:nvPr/>
          </p:nvPicPr>
          <p:blipFill>
            <a:blip r:embed="rId4" cstate="print"/>
            <a:srcRect/>
            <a:stretch>
              <a:fillRect/>
            </a:stretch>
          </p:blipFill>
          <p:spPr bwMode="auto">
            <a:xfrm>
              <a:off x="5334000" y="3733800"/>
              <a:ext cx="1105221" cy="1190625"/>
            </a:xfrm>
            <a:prstGeom prst="rect">
              <a:avLst/>
            </a:prstGeom>
            <a:noFill/>
            <a:ln w="9525">
              <a:noFill/>
              <a:miter lim="800000"/>
              <a:headEnd/>
              <a:tailEnd/>
            </a:ln>
          </p:spPr>
        </p:pic>
      </p:grpSp>
      <p:grpSp>
        <p:nvGrpSpPr>
          <p:cNvPr id="25" name="Group 94"/>
          <p:cNvGrpSpPr/>
          <p:nvPr/>
        </p:nvGrpSpPr>
        <p:grpSpPr>
          <a:xfrm>
            <a:off x="4495800" y="2743200"/>
            <a:ext cx="1800225" cy="2620464"/>
            <a:chOff x="4495800" y="2743200"/>
            <a:chExt cx="1800225" cy="2620464"/>
          </a:xfrm>
        </p:grpSpPr>
        <p:grpSp>
          <p:nvGrpSpPr>
            <p:cNvPr id="26" name="Group 24"/>
            <p:cNvGrpSpPr/>
            <p:nvPr/>
          </p:nvGrpSpPr>
          <p:grpSpPr>
            <a:xfrm>
              <a:off x="4876800" y="2743200"/>
              <a:ext cx="1354812" cy="1295400"/>
              <a:chOff x="5943599" y="2438400"/>
              <a:chExt cx="1354812" cy="1295400"/>
            </a:xfrm>
          </p:grpSpPr>
          <p:sp>
            <p:nvSpPr>
              <p:cNvPr id="55" name="TextBox 54"/>
              <p:cNvSpPr txBox="1"/>
              <p:nvPr/>
            </p:nvSpPr>
            <p:spPr>
              <a:xfrm>
                <a:off x="7101122" y="2659098"/>
                <a:ext cx="184731" cy="369332"/>
              </a:xfrm>
              <a:prstGeom prst="rect">
                <a:avLst/>
              </a:prstGeom>
              <a:noFill/>
            </p:spPr>
            <p:txBody>
              <a:bodyPr wrap="none" rtlCol="0">
                <a:spAutoFit/>
              </a:bodyPr>
              <a:lstStyle/>
              <a:p>
                <a:endParaRPr lang="en-US" dirty="0">
                  <a:solidFill>
                    <a:prstClr val="black"/>
                  </a:solidFill>
                </a:endParaRPr>
              </a:p>
            </p:txBody>
          </p:sp>
          <p:grpSp>
            <p:nvGrpSpPr>
              <p:cNvPr id="27" name="Group 26"/>
              <p:cNvGrpSpPr/>
              <p:nvPr/>
            </p:nvGrpSpPr>
            <p:grpSpPr>
              <a:xfrm>
                <a:off x="5943599" y="2438400"/>
                <a:ext cx="1181490" cy="1295400"/>
                <a:chOff x="6553199" y="1295400"/>
                <a:chExt cx="1676401" cy="1905000"/>
              </a:xfrm>
            </p:grpSpPr>
            <p:grpSp>
              <p:nvGrpSpPr>
                <p:cNvPr id="28" name="Group 15"/>
                <p:cNvGrpSpPr/>
                <p:nvPr/>
              </p:nvGrpSpPr>
              <p:grpSpPr>
                <a:xfrm>
                  <a:off x="6553199" y="1295400"/>
                  <a:ext cx="1222023" cy="1905000"/>
                  <a:chOff x="7391399" y="685800"/>
                  <a:chExt cx="1222023" cy="1905000"/>
                </a:xfrm>
              </p:grpSpPr>
              <p:sp>
                <p:nvSpPr>
                  <p:cNvPr id="67" name="Oval 66"/>
                  <p:cNvSpPr/>
                  <p:nvPr/>
                </p:nvSpPr>
                <p:spPr>
                  <a:xfrm>
                    <a:off x="7391399" y="685800"/>
                    <a:ext cx="12192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Oval 67"/>
                  <p:cNvSpPr/>
                  <p:nvPr/>
                </p:nvSpPr>
                <p:spPr>
                  <a:xfrm>
                    <a:off x="7391400" y="2209800"/>
                    <a:ext cx="12192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69" name="Straight Connector 68"/>
                  <p:cNvCxnSpPr>
                    <a:stCxn id="67" idx="2"/>
                    <a:endCxn id="68" idx="2"/>
                  </p:cNvCxnSpPr>
                  <p:nvPr/>
                </p:nvCxnSpPr>
                <p:spPr>
                  <a:xfrm rot="10800000" flipV="1">
                    <a:off x="7391399" y="876300"/>
                    <a:ext cx="0" cy="15240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10800000" flipV="1">
                    <a:off x="8613422" y="855133"/>
                    <a:ext cx="0" cy="1524000"/>
                  </a:xfrm>
                  <a:prstGeom prst="line">
                    <a:avLst/>
                  </a:prstGeom>
                  <a:ln w="25400"/>
                </p:spPr>
                <p:style>
                  <a:lnRef idx="1">
                    <a:schemeClr val="accent1"/>
                  </a:lnRef>
                  <a:fillRef idx="0">
                    <a:schemeClr val="accent1"/>
                  </a:fillRef>
                  <a:effectRef idx="0">
                    <a:schemeClr val="accent1"/>
                  </a:effectRef>
                  <a:fontRef idx="minor">
                    <a:schemeClr val="tx1"/>
                  </a:fontRef>
                </p:style>
              </p:cxnSp>
            </p:grpSp>
            <p:cxnSp>
              <p:nvCxnSpPr>
                <p:cNvPr id="61" name="Straight Connector 60"/>
                <p:cNvCxnSpPr/>
                <p:nvPr/>
              </p:nvCxnSpPr>
              <p:spPr>
                <a:xfrm>
                  <a:off x="7772400" y="1828800"/>
                  <a:ext cx="3048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10"/>
                <p:cNvCxnSpPr/>
                <p:nvPr/>
              </p:nvCxnSpPr>
              <p:spPr>
                <a:xfrm>
                  <a:off x="7772400" y="2286000"/>
                  <a:ext cx="30480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7772400" y="2743200"/>
                  <a:ext cx="3048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64" name="Oval 63"/>
                <p:cNvSpPr/>
                <p:nvPr/>
              </p:nvSpPr>
              <p:spPr>
                <a:xfrm>
                  <a:off x="8077200" y="1752600"/>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5" name="Oval 64"/>
                <p:cNvSpPr/>
                <p:nvPr/>
              </p:nvSpPr>
              <p:spPr>
                <a:xfrm>
                  <a:off x="8077200" y="2209800"/>
                  <a:ext cx="152400" cy="152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6" name="Oval 65"/>
                <p:cNvSpPr/>
                <p:nvPr/>
              </p:nvSpPr>
              <p:spPr>
                <a:xfrm>
                  <a:off x="8077200" y="2667000"/>
                  <a:ext cx="152400" cy="152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57" name="TextBox 56"/>
              <p:cNvSpPr txBox="1"/>
              <p:nvPr/>
            </p:nvSpPr>
            <p:spPr>
              <a:xfrm>
                <a:off x="7109875" y="2977670"/>
                <a:ext cx="184731" cy="369332"/>
              </a:xfrm>
              <a:prstGeom prst="rect">
                <a:avLst/>
              </a:prstGeom>
              <a:noFill/>
            </p:spPr>
            <p:txBody>
              <a:bodyPr wrap="none" rtlCol="0">
                <a:spAutoFit/>
              </a:bodyPr>
              <a:lstStyle/>
              <a:p>
                <a:endParaRPr lang="en-US" dirty="0">
                  <a:solidFill>
                    <a:prstClr val="black"/>
                  </a:solidFill>
                </a:endParaRPr>
              </a:p>
            </p:txBody>
          </p:sp>
          <p:sp>
            <p:nvSpPr>
              <p:cNvPr id="58" name="TextBox 6"/>
              <p:cNvSpPr txBox="1"/>
              <p:nvPr/>
            </p:nvSpPr>
            <p:spPr>
              <a:xfrm>
                <a:off x="7113680" y="3309677"/>
                <a:ext cx="184731" cy="369332"/>
              </a:xfrm>
              <a:prstGeom prst="rect">
                <a:avLst/>
              </a:prstGeom>
              <a:noFill/>
            </p:spPr>
            <p:txBody>
              <a:bodyPr wrap="none" rtlCol="0">
                <a:spAutoFit/>
              </a:bodyPr>
              <a:lstStyle/>
              <a:p>
                <a:endParaRPr lang="en-US" dirty="0">
                  <a:solidFill>
                    <a:prstClr val="black"/>
                  </a:solidFill>
                </a:endParaRPr>
              </a:p>
            </p:txBody>
          </p:sp>
          <p:sp>
            <p:nvSpPr>
              <p:cNvPr id="59" name="TextBox 58"/>
              <p:cNvSpPr txBox="1"/>
              <p:nvPr/>
            </p:nvSpPr>
            <p:spPr>
              <a:xfrm>
                <a:off x="5943600" y="2905125"/>
                <a:ext cx="899605" cy="461665"/>
              </a:xfrm>
              <a:prstGeom prst="rect">
                <a:avLst/>
              </a:prstGeom>
              <a:noFill/>
            </p:spPr>
            <p:txBody>
              <a:bodyPr wrap="none" rtlCol="0">
                <a:spAutoFit/>
              </a:bodyPr>
              <a:lstStyle/>
              <a:p>
                <a:r>
                  <a:rPr lang="en-US" sz="2400" dirty="0" smtClean="0">
                    <a:solidFill>
                      <a:prstClr val="black"/>
                    </a:solidFill>
                  </a:rPr>
                  <a:t>NCDC</a:t>
                </a:r>
                <a:endParaRPr lang="en-US" sz="2400" dirty="0">
                  <a:solidFill>
                    <a:prstClr val="black"/>
                  </a:solidFill>
                </a:endParaRPr>
              </a:p>
            </p:txBody>
          </p:sp>
        </p:grpSp>
        <p:sp>
          <p:nvSpPr>
            <p:cNvPr id="53" name="Up Arrow 52"/>
            <p:cNvSpPr/>
            <p:nvPr/>
          </p:nvSpPr>
          <p:spPr>
            <a:xfrm>
              <a:off x="5029200" y="4114800"/>
              <a:ext cx="609600" cy="5334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53" name="Picture 5"/>
            <p:cNvPicPr>
              <a:picLocks noChangeAspect="1" noChangeArrowheads="1"/>
            </p:cNvPicPr>
            <p:nvPr/>
          </p:nvPicPr>
          <p:blipFill>
            <a:blip r:embed="rId5" cstate="print"/>
            <a:srcRect/>
            <a:stretch>
              <a:fillRect/>
            </a:stretch>
          </p:blipFill>
          <p:spPr bwMode="auto">
            <a:xfrm>
              <a:off x="4495800" y="4724400"/>
              <a:ext cx="1800225" cy="639264"/>
            </a:xfrm>
            <a:prstGeom prst="rect">
              <a:avLst/>
            </a:prstGeom>
            <a:noFill/>
            <a:ln w="9525">
              <a:noFill/>
              <a:miter lim="800000"/>
              <a:headEnd/>
              <a:tailEnd/>
            </a:ln>
          </p:spPr>
        </p:pic>
      </p:grpSp>
      <p:sp>
        <p:nvSpPr>
          <p:cNvPr id="93" name="TextBox 92"/>
          <p:cNvSpPr txBox="1"/>
          <p:nvPr/>
        </p:nvSpPr>
        <p:spPr>
          <a:xfrm>
            <a:off x="4114800" y="1371600"/>
            <a:ext cx="4953344" cy="830997"/>
          </a:xfrm>
          <a:prstGeom prst="rect">
            <a:avLst/>
          </a:prstGeom>
          <a:noFill/>
        </p:spPr>
        <p:txBody>
          <a:bodyPr wrap="none" rtlCol="0">
            <a:spAutoFit/>
          </a:bodyPr>
          <a:lstStyle/>
          <a:p>
            <a:r>
              <a:rPr lang="en-US" sz="2400" dirty="0" smtClean="0">
                <a:solidFill>
                  <a:srgbClr val="FF0000"/>
                </a:solidFill>
              </a:rPr>
              <a:t>Federal</a:t>
            </a:r>
          </a:p>
          <a:p>
            <a:pPr>
              <a:buFont typeface="Arial" pitchFamily="34" charset="0"/>
              <a:buChar char="•"/>
            </a:pPr>
            <a:r>
              <a:rPr lang="en-US" sz="2400" dirty="0" smtClean="0">
                <a:solidFill>
                  <a:srgbClr val="FF0000"/>
                </a:solidFill>
              </a:rPr>
              <a:t> Geodata.gov, </a:t>
            </a:r>
            <a:r>
              <a:rPr lang="en-US" sz="2400" dirty="0" smtClean="0">
                <a:solidFill>
                  <a:prstClr val="black"/>
                </a:solidFill>
              </a:rPr>
              <a:t>Data.gov, </a:t>
            </a:r>
            <a:r>
              <a:rPr lang="en-US" sz="2400" dirty="0" err="1" smtClean="0">
                <a:solidFill>
                  <a:prstClr val="black"/>
                </a:solidFill>
              </a:rPr>
              <a:t>Geoplatform</a:t>
            </a:r>
            <a:r>
              <a:rPr lang="en-US" sz="2400" dirty="0" smtClean="0">
                <a:solidFill>
                  <a:prstClr val="black"/>
                </a:solidFill>
              </a:rPr>
              <a:t> </a:t>
            </a:r>
            <a:endParaRPr lang="en-US" sz="2400" dirty="0">
              <a:solidFill>
                <a:prstClr val="black"/>
              </a:solidFill>
            </a:endParaRPr>
          </a:p>
        </p:txBody>
      </p:sp>
      <p:grpSp>
        <p:nvGrpSpPr>
          <p:cNvPr id="30" name="Group 96"/>
          <p:cNvGrpSpPr/>
          <p:nvPr/>
        </p:nvGrpSpPr>
        <p:grpSpPr>
          <a:xfrm>
            <a:off x="6400800" y="2971800"/>
            <a:ext cx="2190750" cy="3785387"/>
            <a:chOff x="6400800" y="2971800"/>
            <a:chExt cx="2190750" cy="3785387"/>
          </a:xfrm>
        </p:grpSpPr>
        <p:grpSp>
          <p:nvGrpSpPr>
            <p:cNvPr id="2048" name="Group 95"/>
            <p:cNvGrpSpPr/>
            <p:nvPr/>
          </p:nvGrpSpPr>
          <p:grpSpPr>
            <a:xfrm>
              <a:off x="6972301" y="3657600"/>
              <a:ext cx="1392911" cy="1295400"/>
              <a:chOff x="6972301" y="3657600"/>
              <a:chExt cx="1392911" cy="1295400"/>
            </a:xfrm>
          </p:grpSpPr>
          <p:sp>
            <p:nvSpPr>
              <p:cNvPr id="75" name="TextBox 74"/>
              <p:cNvSpPr txBox="1"/>
              <p:nvPr/>
            </p:nvSpPr>
            <p:spPr>
              <a:xfrm>
                <a:off x="8167923" y="3878298"/>
                <a:ext cx="184731" cy="369332"/>
              </a:xfrm>
              <a:prstGeom prst="rect">
                <a:avLst/>
              </a:prstGeom>
              <a:noFill/>
            </p:spPr>
            <p:txBody>
              <a:bodyPr wrap="none" rtlCol="0">
                <a:spAutoFit/>
              </a:bodyPr>
              <a:lstStyle/>
              <a:p>
                <a:endParaRPr lang="en-US" dirty="0">
                  <a:solidFill>
                    <a:prstClr val="black"/>
                  </a:solidFill>
                </a:endParaRPr>
              </a:p>
            </p:txBody>
          </p:sp>
          <p:grpSp>
            <p:nvGrpSpPr>
              <p:cNvPr id="2049" name="Group 26"/>
              <p:cNvGrpSpPr/>
              <p:nvPr/>
            </p:nvGrpSpPr>
            <p:grpSpPr>
              <a:xfrm>
                <a:off x="7010400" y="3657600"/>
                <a:ext cx="1181490" cy="1295400"/>
                <a:chOff x="6553199" y="1295400"/>
                <a:chExt cx="1676401" cy="1905000"/>
              </a:xfrm>
            </p:grpSpPr>
            <p:grpSp>
              <p:nvGrpSpPr>
                <p:cNvPr id="2050" name="Group 15"/>
                <p:cNvGrpSpPr/>
                <p:nvPr/>
              </p:nvGrpSpPr>
              <p:grpSpPr>
                <a:xfrm>
                  <a:off x="6553199" y="1295400"/>
                  <a:ext cx="1222023" cy="1905000"/>
                  <a:chOff x="7391399" y="685800"/>
                  <a:chExt cx="1222023" cy="1905000"/>
                </a:xfrm>
              </p:grpSpPr>
              <p:sp>
                <p:nvSpPr>
                  <p:cNvPr id="87" name="Oval 86"/>
                  <p:cNvSpPr/>
                  <p:nvPr/>
                </p:nvSpPr>
                <p:spPr>
                  <a:xfrm>
                    <a:off x="7391399" y="685800"/>
                    <a:ext cx="12192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8" name="Oval 87"/>
                  <p:cNvSpPr/>
                  <p:nvPr/>
                </p:nvSpPr>
                <p:spPr>
                  <a:xfrm>
                    <a:off x="7391400" y="2209800"/>
                    <a:ext cx="12192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9" name="Straight Connector 88"/>
                  <p:cNvCxnSpPr>
                    <a:stCxn id="87" idx="2"/>
                    <a:endCxn id="88" idx="2"/>
                  </p:cNvCxnSpPr>
                  <p:nvPr/>
                </p:nvCxnSpPr>
                <p:spPr>
                  <a:xfrm rot="10800000" flipV="1">
                    <a:off x="7391399" y="876300"/>
                    <a:ext cx="0" cy="15240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0800000" flipV="1">
                    <a:off x="8613422" y="855133"/>
                    <a:ext cx="0" cy="1524000"/>
                  </a:xfrm>
                  <a:prstGeom prst="line">
                    <a:avLst/>
                  </a:prstGeom>
                  <a:ln w="25400"/>
                </p:spPr>
                <p:style>
                  <a:lnRef idx="1">
                    <a:schemeClr val="accent1"/>
                  </a:lnRef>
                  <a:fillRef idx="0">
                    <a:schemeClr val="accent1"/>
                  </a:fillRef>
                  <a:effectRef idx="0">
                    <a:schemeClr val="accent1"/>
                  </a:effectRef>
                  <a:fontRef idx="minor">
                    <a:schemeClr val="tx1"/>
                  </a:fontRef>
                </p:style>
              </p:cxnSp>
            </p:grpSp>
            <p:cxnSp>
              <p:nvCxnSpPr>
                <p:cNvPr id="81" name="Straight Connector 80"/>
                <p:cNvCxnSpPr/>
                <p:nvPr/>
              </p:nvCxnSpPr>
              <p:spPr>
                <a:xfrm>
                  <a:off x="7772400" y="1828800"/>
                  <a:ext cx="3048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Straight Connector 10"/>
                <p:cNvCxnSpPr/>
                <p:nvPr/>
              </p:nvCxnSpPr>
              <p:spPr>
                <a:xfrm>
                  <a:off x="7772400" y="2286000"/>
                  <a:ext cx="30480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7772400" y="2743200"/>
                  <a:ext cx="3048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4" name="Oval 83"/>
                <p:cNvSpPr/>
                <p:nvPr/>
              </p:nvSpPr>
              <p:spPr>
                <a:xfrm>
                  <a:off x="8077200" y="1752600"/>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5" name="Oval 84"/>
                <p:cNvSpPr/>
                <p:nvPr/>
              </p:nvSpPr>
              <p:spPr>
                <a:xfrm>
                  <a:off x="8077200" y="2209800"/>
                  <a:ext cx="152400" cy="152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6" name="Oval 85"/>
                <p:cNvSpPr/>
                <p:nvPr/>
              </p:nvSpPr>
              <p:spPr>
                <a:xfrm>
                  <a:off x="8077200" y="2667000"/>
                  <a:ext cx="152400" cy="152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7" name="TextBox 76"/>
              <p:cNvSpPr txBox="1"/>
              <p:nvPr/>
            </p:nvSpPr>
            <p:spPr>
              <a:xfrm>
                <a:off x="8176676" y="4196870"/>
                <a:ext cx="184731" cy="369332"/>
              </a:xfrm>
              <a:prstGeom prst="rect">
                <a:avLst/>
              </a:prstGeom>
              <a:noFill/>
            </p:spPr>
            <p:txBody>
              <a:bodyPr wrap="none" rtlCol="0">
                <a:spAutoFit/>
              </a:bodyPr>
              <a:lstStyle/>
              <a:p>
                <a:endParaRPr lang="en-US" dirty="0">
                  <a:solidFill>
                    <a:prstClr val="black"/>
                  </a:solidFill>
                </a:endParaRPr>
              </a:p>
            </p:txBody>
          </p:sp>
          <p:sp>
            <p:nvSpPr>
              <p:cNvPr id="78" name="TextBox 6"/>
              <p:cNvSpPr txBox="1"/>
              <p:nvPr/>
            </p:nvSpPr>
            <p:spPr>
              <a:xfrm>
                <a:off x="8180481" y="4528877"/>
                <a:ext cx="184731" cy="369332"/>
              </a:xfrm>
              <a:prstGeom prst="rect">
                <a:avLst/>
              </a:prstGeom>
              <a:noFill/>
            </p:spPr>
            <p:txBody>
              <a:bodyPr wrap="none" rtlCol="0">
                <a:spAutoFit/>
              </a:bodyPr>
              <a:lstStyle/>
              <a:p>
                <a:endParaRPr lang="en-US" dirty="0">
                  <a:solidFill>
                    <a:prstClr val="black"/>
                  </a:solidFill>
                </a:endParaRPr>
              </a:p>
            </p:txBody>
          </p:sp>
          <p:sp>
            <p:nvSpPr>
              <p:cNvPr id="79" name="TextBox 78"/>
              <p:cNvSpPr txBox="1"/>
              <p:nvPr/>
            </p:nvSpPr>
            <p:spPr>
              <a:xfrm>
                <a:off x="6972301" y="4133850"/>
                <a:ext cx="965329" cy="461665"/>
              </a:xfrm>
              <a:prstGeom prst="rect">
                <a:avLst/>
              </a:prstGeom>
              <a:noFill/>
            </p:spPr>
            <p:txBody>
              <a:bodyPr wrap="none" rtlCol="0">
                <a:spAutoFit/>
              </a:bodyPr>
              <a:lstStyle/>
              <a:p>
                <a:r>
                  <a:rPr lang="en-US" sz="2400" dirty="0" smtClean="0">
                    <a:solidFill>
                      <a:prstClr val="black"/>
                    </a:solidFill>
                  </a:rPr>
                  <a:t>TWDB</a:t>
                </a:r>
                <a:endParaRPr lang="en-US" sz="2400" dirty="0">
                  <a:solidFill>
                    <a:prstClr val="black"/>
                  </a:solidFill>
                </a:endParaRPr>
              </a:p>
            </p:txBody>
          </p:sp>
        </p:grpSp>
        <p:sp>
          <p:nvSpPr>
            <p:cNvPr id="73" name="Up Arrow 72"/>
            <p:cNvSpPr/>
            <p:nvPr/>
          </p:nvSpPr>
          <p:spPr>
            <a:xfrm>
              <a:off x="7162800" y="5029200"/>
              <a:ext cx="609600" cy="5334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54" name="Picture 6"/>
            <p:cNvPicPr>
              <a:picLocks noChangeAspect="1" noChangeArrowheads="1"/>
            </p:cNvPicPr>
            <p:nvPr/>
          </p:nvPicPr>
          <p:blipFill>
            <a:blip r:embed="rId6" cstate="print"/>
            <a:srcRect/>
            <a:stretch>
              <a:fillRect/>
            </a:stretch>
          </p:blipFill>
          <p:spPr bwMode="auto">
            <a:xfrm>
              <a:off x="6400800" y="5638800"/>
              <a:ext cx="2190750" cy="1118387"/>
            </a:xfrm>
            <a:prstGeom prst="rect">
              <a:avLst/>
            </a:prstGeom>
            <a:noFill/>
            <a:ln w="9525">
              <a:solidFill>
                <a:schemeClr val="accent1"/>
              </a:solidFill>
              <a:miter lim="800000"/>
              <a:headEnd/>
              <a:tailEnd/>
            </a:ln>
          </p:spPr>
        </p:pic>
        <p:sp>
          <p:nvSpPr>
            <p:cNvPr id="94" name="TextBox 93"/>
            <p:cNvSpPr txBox="1"/>
            <p:nvPr/>
          </p:nvSpPr>
          <p:spPr>
            <a:xfrm>
              <a:off x="7162800" y="2971800"/>
              <a:ext cx="891206" cy="461665"/>
            </a:xfrm>
            <a:prstGeom prst="rect">
              <a:avLst/>
            </a:prstGeom>
            <a:noFill/>
          </p:spPr>
          <p:txBody>
            <a:bodyPr wrap="none" rtlCol="0">
              <a:spAutoFit/>
            </a:bodyPr>
            <a:lstStyle/>
            <a:p>
              <a:r>
                <a:rPr lang="en-US" sz="2400" dirty="0" smtClean="0">
                  <a:solidFill>
                    <a:srgbClr val="FF0000"/>
                  </a:solidFill>
                </a:rPr>
                <a:t>State </a:t>
              </a:r>
              <a:endParaRPr lang="en-US" sz="2400" dirty="0">
                <a:solidFill>
                  <a:srgbClr val="FF0000"/>
                </a:solidFill>
              </a:endParaRPr>
            </a:p>
          </p:txBody>
        </p:sp>
      </p:grpSp>
      <p:sp>
        <p:nvSpPr>
          <p:cNvPr id="91" name="TextBox 90"/>
          <p:cNvSpPr txBox="1"/>
          <p:nvPr/>
        </p:nvSpPr>
        <p:spPr>
          <a:xfrm>
            <a:off x="4495800" y="2057400"/>
            <a:ext cx="4370364" cy="369332"/>
          </a:xfrm>
          <a:prstGeom prst="rect">
            <a:avLst/>
          </a:prstGeom>
          <a:noFill/>
        </p:spPr>
        <p:txBody>
          <a:bodyPr wrap="none" rtlCol="0">
            <a:spAutoFit/>
          </a:bodyPr>
          <a:lstStyle/>
          <a:p>
            <a:r>
              <a:rPr lang="en-US" dirty="0" smtClean="0">
                <a:solidFill>
                  <a:srgbClr val="FF0000"/>
                </a:solidFill>
              </a:rPr>
              <a:t>(Uses Catalog Services for Web in </a:t>
            </a:r>
            <a:r>
              <a:rPr lang="en-US" dirty="0" err="1" smtClean="0">
                <a:solidFill>
                  <a:srgbClr val="FF0000"/>
                </a:solidFill>
              </a:rPr>
              <a:t>Geoportal</a:t>
            </a:r>
            <a:r>
              <a:rPr lang="en-US" dirty="0" smtClean="0">
                <a:solidFill>
                  <a:srgbClr val="FF0000"/>
                </a:solidFill>
              </a:rPr>
              <a:t>)</a:t>
            </a:r>
            <a:endParaRPr lang="en-US" dirty="0">
              <a:solidFill>
                <a:srgbClr val="FF0000"/>
              </a:solidFill>
            </a:endParaRPr>
          </a:p>
        </p:txBody>
      </p:sp>
      <p:sp>
        <p:nvSpPr>
          <p:cNvPr id="2055" name="TextBox 2054"/>
          <p:cNvSpPr txBox="1"/>
          <p:nvPr/>
        </p:nvSpPr>
        <p:spPr>
          <a:xfrm>
            <a:off x="382526" y="5904331"/>
            <a:ext cx="5862374" cy="646331"/>
          </a:xfrm>
          <a:prstGeom prst="rect">
            <a:avLst/>
          </a:prstGeom>
          <a:noFill/>
        </p:spPr>
        <p:txBody>
          <a:bodyPr wrap="none" rtlCol="0">
            <a:spAutoFit/>
          </a:bodyPr>
          <a:lstStyle/>
          <a:p>
            <a:r>
              <a:rPr lang="en-US" dirty="0" smtClean="0">
                <a:solidFill>
                  <a:schemeClr val="tx2"/>
                </a:solidFill>
              </a:rPr>
              <a:t>A </a:t>
            </a:r>
            <a:r>
              <a:rPr lang="en-US" dirty="0" smtClean="0">
                <a:solidFill>
                  <a:srgbClr val="FF0000"/>
                </a:solidFill>
              </a:rPr>
              <a:t>water data portal for the nation </a:t>
            </a:r>
            <a:r>
              <a:rPr lang="en-US" dirty="0" smtClean="0">
                <a:solidFill>
                  <a:schemeClr val="tx2"/>
                </a:solidFill>
              </a:rPr>
              <a:t>could be built ….</a:t>
            </a:r>
          </a:p>
          <a:p>
            <a:r>
              <a:rPr lang="en-US" dirty="0">
                <a:solidFill>
                  <a:schemeClr val="tx2"/>
                </a:solidFill>
              </a:rPr>
              <a:t> </a:t>
            </a:r>
            <a:r>
              <a:rPr lang="en-US" dirty="0" smtClean="0">
                <a:solidFill>
                  <a:schemeClr val="tx2"/>
                </a:solidFill>
              </a:rPr>
              <a:t>   ….. as a </a:t>
            </a:r>
            <a:r>
              <a:rPr lang="en-US" dirty="0" err="1" smtClean="0">
                <a:solidFill>
                  <a:schemeClr val="tx2"/>
                </a:solidFill>
              </a:rPr>
              <a:t>metacatalog</a:t>
            </a:r>
            <a:r>
              <a:rPr lang="en-US" dirty="0" smtClean="0">
                <a:solidFill>
                  <a:schemeClr val="tx2"/>
                </a:solidFill>
              </a:rPr>
              <a:t> linking the catalogs from these stacks</a:t>
            </a:r>
            <a:endParaRPr lang="en-US" dirty="0">
              <a:solidFill>
                <a:schemeClr val="tx2"/>
              </a:solidFill>
            </a:endParaRPr>
          </a:p>
        </p:txBody>
      </p:sp>
      <p:sp>
        <p:nvSpPr>
          <p:cNvPr id="2056" name="Slide Number Placeholder 2055"/>
          <p:cNvSpPr>
            <a:spLocks noGrp="1"/>
          </p:cNvSpPr>
          <p:nvPr>
            <p:ph type="sldNum" sz="quarter" idx="12"/>
          </p:nvPr>
        </p:nvSpPr>
        <p:spPr/>
        <p:txBody>
          <a:bodyPr/>
          <a:lstStyle/>
          <a:p>
            <a:fld id="{F82B15EE-1347-4E13-A70E-917AFD644764}" type="slidenum">
              <a:rPr lang="en-US" smtClean="0"/>
              <a:pPr/>
              <a:t>33</a:t>
            </a:fld>
            <a:endParaRPr lang="en-US"/>
          </a:p>
        </p:txBody>
      </p:sp>
    </p:spTree>
    <p:extLst>
      <p:ext uri="{BB962C8B-B14F-4D97-AF65-F5344CB8AC3E}">
        <p14:creationId xmlns:p14="http://schemas.microsoft.com/office/powerpoint/2010/main" val="23620794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1000"/>
            <a:ext cx="8582025" cy="11334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828800"/>
            <a:ext cx="4010025" cy="364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1978" y="1828800"/>
            <a:ext cx="1647825"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10"/>
          <p:cNvGrpSpPr/>
          <p:nvPr/>
        </p:nvGrpSpPr>
        <p:grpSpPr>
          <a:xfrm>
            <a:off x="5022757" y="4015954"/>
            <a:ext cx="2825843" cy="1905000"/>
            <a:chOff x="6476993" y="1295400"/>
            <a:chExt cx="2825843" cy="1905000"/>
          </a:xfrm>
        </p:grpSpPr>
        <p:sp>
          <p:nvSpPr>
            <p:cNvPr id="7" name="TextBox 6"/>
            <p:cNvSpPr txBox="1"/>
            <p:nvPr/>
          </p:nvSpPr>
          <p:spPr>
            <a:xfrm>
              <a:off x="8194039" y="1619956"/>
              <a:ext cx="885050" cy="369332"/>
            </a:xfrm>
            <a:prstGeom prst="rect">
              <a:avLst/>
            </a:prstGeom>
            <a:noFill/>
          </p:spPr>
          <p:txBody>
            <a:bodyPr wrap="none" rtlCol="0">
              <a:spAutoFit/>
            </a:bodyPr>
            <a:lstStyle/>
            <a:p>
              <a:r>
                <a:rPr lang="en-US" dirty="0" smtClean="0">
                  <a:solidFill>
                    <a:prstClr val="black"/>
                  </a:solidFill>
                </a:rPr>
                <a:t>Catalog</a:t>
              </a:r>
              <a:endParaRPr lang="en-US" dirty="0">
                <a:solidFill>
                  <a:prstClr val="black"/>
                </a:solidFill>
              </a:endParaRPr>
            </a:p>
          </p:txBody>
        </p:sp>
        <p:grpSp>
          <p:nvGrpSpPr>
            <p:cNvPr id="8" name="Group 26"/>
            <p:cNvGrpSpPr/>
            <p:nvPr/>
          </p:nvGrpSpPr>
          <p:grpSpPr>
            <a:xfrm>
              <a:off x="6476993" y="1295400"/>
              <a:ext cx="1752600" cy="1905000"/>
              <a:chOff x="6553199" y="1295400"/>
              <a:chExt cx="1676401" cy="1905000"/>
            </a:xfrm>
          </p:grpSpPr>
          <p:grpSp>
            <p:nvGrpSpPr>
              <p:cNvPr id="12" name="Group 15"/>
              <p:cNvGrpSpPr/>
              <p:nvPr/>
            </p:nvGrpSpPr>
            <p:grpSpPr>
              <a:xfrm>
                <a:off x="6553199" y="1295400"/>
                <a:ext cx="1222023" cy="1905000"/>
                <a:chOff x="7391399" y="685800"/>
                <a:chExt cx="1222023" cy="1905000"/>
              </a:xfrm>
            </p:grpSpPr>
            <p:sp>
              <p:nvSpPr>
                <p:cNvPr id="19" name="Oval 18"/>
                <p:cNvSpPr/>
                <p:nvPr/>
              </p:nvSpPr>
              <p:spPr>
                <a:xfrm>
                  <a:off x="7391399" y="685800"/>
                  <a:ext cx="12192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p:nvSpPr>
              <p:spPr>
                <a:xfrm>
                  <a:off x="7391400" y="2209800"/>
                  <a:ext cx="12192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1" name="Straight Connector 20"/>
                <p:cNvCxnSpPr>
                  <a:stCxn id="19" idx="2"/>
                  <a:endCxn id="20" idx="2"/>
                </p:cNvCxnSpPr>
                <p:nvPr/>
              </p:nvCxnSpPr>
              <p:spPr>
                <a:xfrm rot="10800000" flipV="1">
                  <a:off x="7391399" y="876300"/>
                  <a:ext cx="0" cy="15240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10800000" flipV="1">
                  <a:off x="8613422" y="855133"/>
                  <a:ext cx="0" cy="1524000"/>
                </a:xfrm>
                <a:prstGeom prst="line">
                  <a:avLst/>
                </a:prstGeom>
                <a:ln w="25400"/>
              </p:spPr>
              <p:style>
                <a:lnRef idx="1">
                  <a:schemeClr val="accent1"/>
                </a:lnRef>
                <a:fillRef idx="0">
                  <a:schemeClr val="accent1"/>
                </a:fillRef>
                <a:effectRef idx="0">
                  <a:schemeClr val="accent1"/>
                </a:effectRef>
                <a:fontRef idx="minor">
                  <a:schemeClr val="tx1"/>
                </a:fontRef>
              </p:style>
            </p:cxnSp>
          </p:grpSp>
          <p:cxnSp>
            <p:nvCxnSpPr>
              <p:cNvPr id="13" name="Straight Connector 12"/>
              <p:cNvCxnSpPr/>
              <p:nvPr/>
            </p:nvCxnSpPr>
            <p:spPr>
              <a:xfrm>
                <a:off x="7772400" y="1828800"/>
                <a:ext cx="30480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772400" y="2286000"/>
                <a:ext cx="30480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772400" y="2743200"/>
                <a:ext cx="3048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8077200" y="1752600"/>
                <a:ext cx="152400" cy="152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Oval 16"/>
              <p:cNvSpPr/>
              <p:nvPr/>
            </p:nvSpPr>
            <p:spPr>
              <a:xfrm>
                <a:off x="8077200" y="2209800"/>
                <a:ext cx="152400" cy="152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Oval 17"/>
              <p:cNvSpPr/>
              <p:nvPr/>
            </p:nvSpPr>
            <p:spPr>
              <a:xfrm>
                <a:off x="8077200" y="2667000"/>
                <a:ext cx="152400" cy="152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9" name="TextBox 8"/>
            <p:cNvSpPr txBox="1"/>
            <p:nvPr/>
          </p:nvSpPr>
          <p:spPr>
            <a:xfrm>
              <a:off x="8207023" y="2088444"/>
              <a:ext cx="1095813" cy="369332"/>
            </a:xfrm>
            <a:prstGeom prst="rect">
              <a:avLst/>
            </a:prstGeom>
            <a:noFill/>
          </p:spPr>
          <p:txBody>
            <a:bodyPr wrap="none" rtlCol="0">
              <a:spAutoFit/>
            </a:bodyPr>
            <a:lstStyle/>
            <a:p>
              <a:r>
                <a:rPr lang="en-US" dirty="0" smtClean="0">
                  <a:solidFill>
                    <a:prstClr val="black"/>
                  </a:solidFill>
                </a:rPr>
                <a:t>Metadata</a:t>
              </a:r>
              <a:endParaRPr lang="en-US" dirty="0">
                <a:solidFill>
                  <a:prstClr val="black"/>
                </a:solidFill>
              </a:endParaRPr>
            </a:p>
          </p:txBody>
        </p:sp>
        <p:sp>
          <p:nvSpPr>
            <p:cNvPr id="10" name="TextBox 9"/>
            <p:cNvSpPr txBox="1"/>
            <p:nvPr/>
          </p:nvSpPr>
          <p:spPr>
            <a:xfrm>
              <a:off x="8212667" y="2576689"/>
              <a:ext cx="620554" cy="369332"/>
            </a:xfrm>
            <a:prstGeom prst="rect">
              <a:avLst/>
            </a:prstGeom>
            <a:noFill/>
          </p:spPr>
          <p:txBody>
            <a:bodyPr wrap="none" rtlCol="0">
              <a:spAutoFit/>
            </a:bodyPr>
            <a:lstStyle/>
            <a:p>
              <a:r>
                <a:rPr lang="en-US" dirty="0" smtClean="0">
                  <a:solidFill>
                    <a:prstClr val="black"/>
                  </a:solidFill>
                </a:rPr>
                <a:t>Data</a:t>
              </a:r>
              <a:endParaRPr lang="en-US" dirty="0">
                <a:solidFill>
                  <a:prstClr val="black"/>
                </a:solidFill>
              </a:endParaRPr>
            </a:p>
          </p:txBody>
        </p:sp>
        <p:sp>
          <p:nvSpPr>
            <p:cNvPr id="11" name="TextBox 10"/>
            <p:cNvSpPr txBox="1"/>
            <p:nvPr/>
          </p:nvSpPr>
          <p:spPr>
            <a:xfrm>
              <a:off x="6483436" y="1676400"/>
              <a:ext cx="1203856" cy="1200329"/>
            </a:xfrm>
            <a:prstGeom prst="rect">
              <a:avLst/>
            </a:prstGeom>
            <a:noFill/>
          </p:spPr>
          <p:txBody>
            <a:bodyPr wrap="none" rtlCol="0">
              <a:spAutoFit/>
            </a:bodyPr>
            <a:lstStyle/>
            <a:p>
              <a:pPr algn="ctr"/>
              <a:r>
                <a:rPr lang="en-US" sz="2400" dirty="0" smtClean="0">
                  <a:solidFill>
                    <a:prstClr val="black"/>
                  </a:solidFill>
                </a:rPr>
                <a:t>CZO </a:t>
              </a:r>
            </a:p>
            <a:p>
              <a:pPr algn="ctr"/>
              <a:r>
                <a:rPr lang="en-US" sz="2400" dirty="0" smtClean="0">
                  <a:solidFill>
                    <a:prstClr val="black"/>
                  </a:solidFill>
                </a:rPr>
                <a:t>Data</a:t>
              </a:r>
            </a:p>
            <a:p>
              <a:pPr algn="ctr"/>
              <a:r>
                <a:rPr lang="en-US" sz="2400" dirty="0" smtClean="0">
                  <a:solidFill>
                    <a:prstClr val="black"/>
                  </a:solidFill>
                </a:rPr>
                <a:t>Services</a:t>
              </a:r>
              <a:endParaRPr lang="en-US" sz="2400" dirty="0">
                <a:solidFill>
                  <a:prstClr val="black"/>
                </a:solidFill>
              </a:endParaRPr>
            </a:p>
          </p:txBody>
        </p:sp>
      </p:grpSp>
      <p:sp>
        <p:nvSpPr>
          <p:cNvPr id="3" name="Down Arrow 2"/>
          <p:cNvSpPr/>
          <p:nvPr/>
        </p:nvSpPr>
        <p:spPr>
          <a:xfrm>
            <a:off x="5631128" y="3482554"/>
            <a:ext cx="284762"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227793" y="6019800"/>
            <a:ext cx="7040838" cy="646331"/>
          </a:xfrm>
          <a:prstGeom prst="rect">
            <a:avLst/>
          </a:prstGeom>
          <a:noFill/>
        </p:spPr>
        <p:txBody>
          <a:bodyPr wrap="none" rtlCol="0">
            <a:spAutoFit/>
          </a:bodyPr>
          <a:lstStyle/>
          <a:p>
            <a:r>
              <a:rPr lang="en-US" dirty="0" smtClean="0">
                <a:solidFill>
                  <a:schemeClr val="tx2"/>
                </a:solidFill>
              </a:rPr>
              <a:t>Academic water science data from NSF projects can be accessed ….</a:t>
            </a:r>
          </a:p>
          <a:p>
            <a:r>
              <a:rPr lang="en-US" dirty="0">
                <a:solidFill>
                  <a:schemeClr val="tx2"/>
                </a:solidFill>
              </a:rPr>
              <a:t>	</a:t>
            </a:r>
            <a:r>
              <a:rPr lang="en-US" dirty="0" smtClean="0">
                <a:solidFill>
                  <a:schemeClr val="tx2"/>
                </a:solidFill>
              </a:rPr>
              <a:t>…. in the same way as water science data from federal agencies</a:t>
            </a:r>
            <a:endParaRPr lang="en-US" dirty="0">
              <a:solidFill>
                <a:schemeClr val="tx2"/>
              </a:solidFill>
            </a:endParaRPr>
          </a:p>
        </p:txBody>
      </p:sp>
      <p:sp>
        <p:nvSpPr>
          <p:cNvPr id="5" name="Slide Number Placeholder 4"/>
          <p:cNvSpPr>
            <a:spLocks noGrp="1"/>
          </p:cNvSpPr>
          <p:nvPr>
            <p:ph type="sldNum" sz="quarter" idx="12"/>
          </p:nvPr>
        </p:nvSpPr>
        <p:spPr/>
        <p:txBody>
          <a:bodyPr/>
          <a:lstStyle/>
          <a:p>
            <a:fld id="{F82B15EE-1347-4E13-A70E-917AFD644764}" type="slidenum">
              <a:rPr lang="en-US" smtClean="0"/>
              <a:pPr/>
              <a:t>34</a:t>
            </a:fld>
            <a:endParaRPr lang="en-US"/>
          </a:p>
        </p:txBody>
      </p:sp>
    </p:spTree>
    <p:extLst>
      <p:ext uri="{BB962C8B-B14F-4D97-AF65-F5344CB8AC3E}">
        <p14:creationId xmlns:p14="http://schemas.microsoft.com/office/powerpoint/2010/main" val="158467565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813" y="687388"/>
            <a:ext cx="7313612" cy="365125"/>
          </a:xfrm>
        </p:spPr>
        <p:txBody>
          <a:bodyPr>
            <a:normAutofit fontScale="90000"/>
          </a:bodyPr>
          <a:lstStyle/>
          <a:p>
            <a:pPr>
              <a:defRPr/>
            </a:pPr>
            <a:r>
              <a:rPr lang="en-US" sz="4000" dirty="0" smtClean="0"/>
              <a:t>Organize Water Data Into “Themes” </a:t>
            </a:r>
            <a:r>
              <a:rPr lang="en-US" dirty="0" smtClean="0"/>
              <a:t/>
            </a:r>
            <a:br>
              <a:rPr lang="en-US" dirty="0" smtClean="0"/>
            </a:br>
            <a:endParaRPr lang="en-US" dirty="0"/>
          </a:p>
        </p:txBody>
      </p:sp>
      <p:sp>
        <p:nvSpPr>
          <p:cNvPr id="26" name="Text Placeholder 25"/>
          <p:cNvSpPr>
            <a:spLocks noGrp="1"/>
          </p:cNvSpPr>
          <p:nvPr>
            <p:ph type="body" sz="quarter" idx="10"/>
          </p:nvPr>
        </p:nvSpPr>
        <p:spPr>
          <a:xfrm>
            <a:off x="912813" y="1079500"/>
            <a:ext cx="7313612" cy="342900"/>
          </a:xfrm>
        </p:spPr>
        <p:txBody>
          <a:bodyPr/>
          <a:lstStyle/>
          <a:p>
            <a:pPr>
              <a:defRPr/>
            </a:pPr>
            <a:r>
              <a:rPr dirty="0" smtClean="0">
                <a:solidFill>
                  <a:schemeClr val="accent1"/>
                </a:solidFill>
              </a:rPr>
              <a:t>Integrating Water Data Services From Multiple Sources</a:t>
            </a:r>
            <a:endParaRPr dirty="0">
              <a:solidFill>
                <a:schemeClr val="accent1"/>
              </a:solidFill>
            </a:endParaRPr>
          </a:p>
        </p:txBody>
      </p:sp>
      <p:sp>
        <p:nvSpPr>
          <p:cNvPr id="27" name="Text Placeholder 26"/>
          <p:cNvSpPr>
            <a:spLocks noGrp="1"/>
          </p:cNvSpPr>
          <p:nvPr>
            <p:ph type="body" sz="quarter" idx="11"/>
          </p:nvPr>
        </p:nvSpPr>
        <p:spPr>
          <a:xfrm>
            <a:off x="914400" y="6096000"/>
            <a:ext cx="7315200" cy="457200"/>
          </a:xfrm>
        </p:spPr>
        <p:txBody>
          <a:bodyPr/>
          <a:lstStyle/>
          <a:p>
            <a:pPr>
              <a:defRPr/>
            </a:pPr>
            <a:r>
              <a:rPr lang="en-US" dirty="0" smtClean="0"/>
              <a:t>			</a:t>
            </a:r>
            <a:r>
              <a:rPr lang="en-US" sz="1800" dirty="0" smtClean="0">
                <a:solidFill>
                  <a:schemeClr val="accent1"/>
                </a:solidFill>
              </a:rPr>
              <a:t>. . . Across Groups of Organizations</a:t>
            </a:r>
          </a:p>
        </p:txBody>
      </p:sp>
      <p:pic>
        <p:nvPicPr>
          <p:cNvPr id="45061" name="Picture 24" descr="Figure10_noText.png"/>
          <p:cNvPicPr>
            <a:picLocks noChangeAspect="1"/>
          </p:cNvPicPr>
          <p:nvPr/>
        </p:nvPicPr>
        <p:blipFill>
          <a:blip r:embed="rId3" cstate="print"/>
          <a:srcRect/>
          <a:stretch>
            <a:fillRect/>
          </a:stretch>
        </p:blipFill>
        <p:spPr bwMode="auto">
          <a:xfrm>
            <a:off x="533400" y="1752600"/>
            <a:ext cx="8483889" cy="3276600"/>
          </a:xfrm>
          <a:prstGeom prst="rect">
            <a:avLst/>
          </a:prstGeom>
          <a:noFill/>
          <a:ln w="9525">
            <a:noFill/>
            <a:miter lim="800000"/>
            <a:headEnd/>
            <a:tailEnd/>
          </a:ln>
        </p:spPr>
      </p:pic>
      <p:sp>
        <p:nvSpPr>
          <p:cNvPr id="7" name="TextBox 6"/>
          <p:cNvSpPr txBox="1"/>
          <p:nvPr/>
        </p:nvSpPr>
        <p:spPr>
          <a:xfrm rot="16200000">
            <a:off x="2095422" y="5448378"/>
            <a:ext cx="1055289" cy="369332"/>
          </a:xfrm>
          <a:prstGeom prst="rect">
            <a:avLst/>
          </a:prstGeom>
          <a:noFill/>
        </p:spPr>
        <p:txBody>
          <a:bodyPr wrap="none" rtlCol="0">
            <a:spAutoFit/>
          </a:bodyPr>
          <a:lstStyle/>
          <a:p>
            <a:r>
              <a:rPr lang="en-US" dirty="0" err="1" smtClean="0"/>
              <a:t>WaterML</a:t>
            </a:r>
            <a:endParaRPr lang="en-US" dirty="0"/>
          </a:p>
        </p:txBody>
      </p:sp>
      <p:sp>
        <p:nvSpPr>
          <p:cNvPr id="8" name="TextBox 7"/>
          <p:cNvSpPr txBox="1"/>
          <p:nvPr/>
        </p:nvSpPr>
        <p:spPr>
          <a:xfrm rot="16200000">
            <a:off x="6438822" y="5372178"/>
            <a:ext cx="1055289" cy="369332"/>
          </a:xfrm>
          <a:prstGeom prst="rect">
            <a:avLst/>
          </a:prstGeom>
          <a:noFill/>
        </p:spPr>
        <p:txBody>
          <a:bodyPr wrap="none" rtlCol="0">
            <a:spAutoFit/>
          </a:bodyPr>
          <a:lstStyle/>
          <a:p>
            <a:r>
              <a:rPr lang="en-US" dirty="0" err="1" smtClean="0"/>
              <a:t>WaterML</a:t>
            </a:r>
            <a:endParaRPr lang="en-US" dirty="0"/>
          </a:p>
        </p:txBody>
      </p:sp>
      <p:sp>
        <p:nvSpPr>
          <p:cNvPr id="9" name="TextBox 8"/>
          <p:cNvSpPr txBox="1"/>
          <p:nvPr/>
        </p:nvSpPr>
        <p:spPr>
          <a:xfrm rot="16200000">
            <a:off x="3543222" y="5448378"/>
            <a:ext cx="1055289" cy="369332"/>
          </a:xfrm>
          <a:prstGeom prst="rect">
            <a:avLst/>
          </a:prstGeom>
          <a:noFill/>
        </p:spPr>
        <p:txBody>
          <a:bodyPr wrap="none" rtlCol="0">
            <a:spAutoFit/>
          </a:bodyPr>
          <a:lstStyle/>
          <a:p>
            <a:r>
              <a:rPr lang="en-US" dirty="0" err="1" smtClean="0"/>
              <a:t>WaterML</a:t>
            </a:r>
            <a:endParaRPr lang="en-US" dirty="0"/>
          </a:p>
        </p:txBody>
      </p:sp>
      <p:sp>
        <p:nvSpPr>
          <p:cNvPr id="10" name="TextBox 9"/>
          <p:cNvSpPr txBox="1"/>
          <p:nvPr/>
        </p:nvSpPr>
        <p:spPr>
          <a:xfrm rot="16200000">
            <a:off x="4914822" y="5372178"/>
            <a:ext cx="1055289" cy="369332"/>
          </a:xfrm>
          <a:prstGeom prst="rect">
            <a:avLst/>
          </a:prstGeom>
          <a:noFill/>
        </p:spPr>
        <p:txBody>
          <a:bodyPr wrap="none" rtlCol="0">
            <a:spAutoFit/>
          </a:bodyPr>
          <a:lstStyle/>
          <a:p>
            <a:r>
              <a:rPr lang="en-US" dirty="0" err="1" smtClean="0"/>
              <a:t>WaterML</a:t>
            </a:r>
            <a:endParaRPr lang="en-US" dirty="0"/>
          </a:p>
        </p:txBody>
      </p:sp>
      <p:sp>
        <p:nvSpPr>
          <p:cNvPr id="11" name="TextBox 10"/>
          <p:cNvSpPr txBox="1"/>
          <p:nvPr/>
        </p:nvSpPr>
        <p:spPr>
          <a:xfrm rot="16200000">
            <a:off x="7734222" y="5372179"/>
            <a:ext cx="1055289" cy="369332"/>
          </a:xfrm>
          <a:prstGeom prst="rect">
            <a:avLst/>
          </a:prstGeom>
          <a:noFill/>
        </p:spPr>
        <p:txBody>
          <a:bodyPr wrap="none" rtlCol="0">
            <a:spAutoFit/>
          </a:bodyPr>
          <a:lstStyle/>
          <a:p>
            <a:r>
              <a:rPr lang="en-US" dirty="0" err="1" smtClean="0"/>
              <a:t>WaterML</a:t>
            </a:r>
            <a:endParaRPr lang="en-US" dirty="0"/>
          </a:p>
        </p:txBody>
      </p:sp>
    </p:spTree>
    <p:extLst>
      <p:ext uri="{BB962C8B-B14F-4D97-AF65-F5344CB8AC3E}">
        <p14:creationId xmlns:p14="http://schemas.microsoft.com/office/powerpoint/2010/main" val="1953547906"/>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eaLnBrk="1" hangingPunct="1"/>
            <a:r>
              <a:rPr lang="en-US" smtClean="0"/>
              <a:t>Time Series as Themes</a:t>
            </a:r>
          </a:p>
        </p:txBody>
      </p:sp>
      <p:sp>
        <p:nvSpPr>
          <p:cNvPr id="5123" name="Content Placeholder 2"/>
          <p:cNvSpPr>
            <a:spLocks noGrp="1"/>
          </p:cNvSpPr>
          <p:nvPr>
            <p:ph sz="half" idx="1"/>
          </p:nvPr>
        </p:nvSpPr>
        <p:spPr/>
        <p:txBody>
          <a:bodyPr/>
          <a:lstStyle/>
          <a:p>
            <a:pPr eaLnBrk="1" hangingPunct="1"/>
            <a:r>
              <a:rPr lang="en-US" smtClean="0"/>
              <a:t>A </a:t>
            </a:r>
            <a:r>
              <a:rPr lang="en-US" smtClean="0">
                <a:solidFill>
                  <a:srgbClr val="FF0000"/>
                </a:solidFill>
              </a:rPr>
              <a:t>time series </a:t>
            </a:r>
            <a:r>
              <a:rPr lang="en-US" smtClean="0"/>
              <a:t>is like a feature</a:t>
            </a:r>
          </a:p>
        </p:txBody>
      </p:sp>
      <p:sp>
        <p:nvSpPr>
          <p:cNvPr id="5124" name="Content Placeholder 3"/>
          <p:cNvSpPr>
            <a:spLocks noGrp="1"/>
          </p:cNvSpPr>
          <p:nvPr>
            <p:ph sz="half" idx="2"/>
          </p:nvPr>
        </p:nvSpPr>
        <p:spPr/>
        <p:txBody>
          <a:bodyPr/>
          <a:lstStyle/>
          <a:p>
            <a:pPr eaLnBrk="1" hangingPunct="1"/>
            <a:r>
              <a:rPr lang="en-US" smtClean="0"/>
              <a:t>Theme – </a:t>
            </a:r>
            <a:r>
              <a:rPr lang="en-US" smtClean="0">
                <a:solidFill>
                  <a:srgbClr val="FF0000"/>
                </a:solidFill>
              </a:rPr>
              <a:t>a collection of time series </a:t>
            </a:r>
            <a:r>
              <a:rPr lang="en-US" smtClean="0"/>
              <a:t>describing a subject and region</a:t>
            </a:r>
          </a:p>
        </p:txBody>
      </p:sp>
      <p:pic>
        <p:nvPicPr>
          <p:cNvPr id="5125" name="Picture 2"/>
          <p:cNvPicPr>
            <a:picLocks noChangeAspect="1" noChangeArrowheads="1"/>
          </p:cNvPicPr>
          <p:nvPr/>
        </p:nvPicPr>
        <p:blipFill>
          <a:blip r:embed="rId2" cstate="print"/>
          <a:srcRect/>
          <a:stretch>
            <a:fillRect/>
          </a:stretch>
        </p:blipFill>
        <p:spPr bwMode="auto">
          <a:xfrm>
            <a:off x="152400" y="2971800"/>
            <a:ext cx="4343400" cy="1755775"/>
          </a:xfrm>
          <a:prstGeom prst="rect">
            <a:avLst/>
          </a:prstGeom>
          <a:noFill/>
          <a:ln w="9525">
            <a:noFill/>
            <a:miter lim="800000"/>
            <a:headEnd/>
            <a:tailEnd/>
          </a:ln>
        </p:spPr>
      </p:pic>
      <p:pic>
        <p:nvPicPr>
          <p:cNvPr id="5126" name="Picture 3"/>
          <p:cNvPicPr>
            <a:picLocks noChangeAspect="1" noChangeArrowheads="1"/>
          </p:cNvPicPr>
          <p:nvPr/>
        </p:nvPicPr>
        <p:blipFill>
          <a:blip r:embed="rId3" cstate="print"/>
          <a:srcRect/>
          <a:stretch>
            <a:fillRect/>
          </a:stretch>
        </p:blipFill>
        <p:spPr bwMode="auto">
          <a:xfrm>
            <a:off x="4648200" y="3200400"/>
            <a:ext cx="4319588" cy="2662238"/>
          </a:xfrm>
          <a:prstGeom prst="rect">
            <a:avLst/>
          </a:prstGeom>
          <a:noFill/>
          <a:ln w="9525">
            <a:noFill/>
            <a:miter lim="800000"/>
            <a:headEnd/>
            <a:tailEnd/>
          </a:ln>
        </p:spPr>
      </p:pic>
      <p:pic>
        <p:nvPicPr>
          <p:cNvPr id="5127" name="Picture 4"/>
          <p:cNvPicPr>
            <a:picLocks noChangeAspect="1" noChangeArrowheads="1"/>
          </p:cNvPicPr>
          <p:nvPr/>
        </p:nvPicPr>
        <p:blipFill>
          <a:blip r:embed="rId4" cstate="print"/>
          <a:srcRect/>
          <a:stretch>
            <a:fillRect/>
          </a:stretch>
        </p:blipFill>
        <p:spPr bwMode="auto">
          <a:xfrm>
            <a:off x="5257800" y="3352800"/>
            <a:ext cx="2838450" cy="904875"/>
          </a:xfrm>
          <a:prstGeom prst="rect">
            <a:avLst/>
          </a:prstGeom>
          <a:noFill/>
          <a:ln w="9525">
            <a:noFill/>
            <a:miter lim="800000"/>
            <a:headEnd/>
            <a:tailEnd/>
          </a:ln>
        </p:spPr>
      </p:pic>
      <p:pic>
        <p:nvPicPr>
          <p:cNvPr id="5128" name="Picture 5"/>
          <p:cNvPicPr>
            <a:picLocks noChangeAspect="1" noChangeArrowheads="1"/>
          </p:cNvPicPr>
          <p:nvPr/>
        </p:nvPicPr>
        <p:blipFill>
          <a:blip r:embed="rId5" cstate="print"/>
          <a:srcRect/>
          <a:stretch>
            <a:fillRect/>
          </a:stretch>
        </p:blipFill>
        <p:spPr bwMode="auto">
          <a:xfrm>
            <a:off x="990600" y="3200400"/>
            <a:ext cx="2181225" cy="304800"/>
          </a:xfrm>
          <a:prstGeom prst="rect">
            <a:avLst/>
          </a:prstGeom>
          <a:noFill/>
          <a:ln w="9525">
            <a:noFill/>
            <a:miter lim="800000"/>
            <a:headEnd/>
            <a:tailEnd/>
          </a:ln>
        </p:spPr>
      </p:pic>
      <p:sp>
        <p:nvSpPr>
          <p:cNvPr id="5129" name="TextBox 8"/>
          <p:cNvSpPr txBox="1">
            <a:spLocks noChangeArrowheads="1"/>
          </p:cNvSpPr>
          <p:nvPr/>
        </p:nvSpPr>
        <p:spPr bwMode="auto">
          <a:xfrm>
            <a:off x="457200" y="5181600"/>
            <a:ext cx="4114800" cy="646113"/>
          </a:xfrm>
          <a:prstGeom prst="rect">
            <a:avLst/>
          </a:prstGeom>
          <a:noFill/>
          <a:ln w="9525">
            <a:noFill/>
            <a:miter lim="800000"/>
            <a:headEnd/>
            <a:tailEnd/>
          </a:ln>
        </p:spPr>
        <p:txBody>
          <a:bodyPr>
            <a:spAutoFit/>
          </a:bodyPr>
          <a:lstStyle/>
          <a:p>
            <a:pPr algn="ctr"/>
            <a:r>
              <a:rPr lang="en-US"/>
              <a:t>Streamflow data provided as WaterML data services by USGS</a:t>
            </a:r>
          </a:p>
        </p:txBody>
      </p:sp>
      <p:sp>
        <p:nvSpPr>
          <p:cNvPr id="2" name="Slide Number Placeholder 1"/>
          <p:cNvSpPr>
            <a:spLocks noGrp="1"/>
          </p:cNvSpPr>
          <p:nvPr>
            <p:ph type="sldNum" sz="quarter" idx="12"/>
          </p:nvPr>
        </p:nvSpPr>
        <p:spPr/>
        <p:txBody>
          <a:bodyPr/>
          <a:lstStyle/>
          <a:p>
            <a:fld id="{F82B15EE-1347-4E13-A70E-917AFD644764}" type="slidenum">
              <a:rPr lang="en-US" smtClean="0"/>
              <a:pPr/>
              <a:t>36</a:t>
            </a:fld>
            <a:endParaRPr lang="en-US"/>
          </a:p>
        </p:txBody>
      </p:sp>
    </p:spTree>
    <p:extLst>
      <p:ext uri="{BB962C8B-B14F-4D97-AF65-F5344CB8AC3E}">
        <p14:creationId xmlns:p14="http://schemas.microsoft.com/office/powerpoint/2010/main" val="67710586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clrChange>
              <a:clrFrom>
                <a:srgbClr val="FEFFFF"/>
              </a:clrFrom>
              <a:clrTo>
                <a:srgbClr val="FEFFFF">
                  <a:alpha val="0"/>
                </a:srgbClr>
              </a:clrTo>
            </a:clrChange>
          </a:blip>
          <a:srcRect/>
          <a:stretch>
            <a:fillRect/>
          </a:stretch>
        </p:blipFill>
        <p:spPr bwMode="auto">
          <a:xfrm>
            <a:off x="1600200" y="3151753"/>
            <a:ext cx="4648200" cy="3706247"/>
          </a:xfrm>
          <a:prstGeom prst="rect">
            <a:avLst/>
          </a:prstGeom>
          <a:noFill/>
          <a:ln w="38100">
            <a:solidFill>
              <a:schemeClr val="tx2"/>
            </a:solidFill>
            <a:miter lim="800000"/>
            <a:headEnd/>
            <a:tailEnd/>
          </a:ln>
          <a:scene3d>
            <a:camera prst="isometricTopUp"/>
            <a:lightRig rig="threePt" dir="t"/>
          </a:scene3d>
        </p:spPr>
      </p:pic>
      <p:pic>
        <p:nvPicPr>
          <p:cNvPr id="2056" name="Picture 8"/>
          <p:cNvPicPr>
            <a:picLocks noChangeAspect="1" noChangeArrowheads="1"/>
          </p:cNvPicPr>
          <p:nvPr/>
        </p:nvPicPr>
        <p:blipFill>
          <a:blip r:embed="rId3" cstate="print"/>
          <a:srcRect/>
          <a:stretch>
            <a:fillRect/>
          </a:stretch>
        </p:blipFill>
        <p:spPr bwMode="auto">
          <a:xfrm>
            <a:off x="1447800" y="2286000"/>
            <a:ext cx="4876800" cy="3789254"/>
          </a:xfrm>
          <a:prstGeom prst="rect">
            <a:avLst/>
          </a:prstGeom>
          <a:noFill/>
          <a:ln w="38100">
            <a:solidFill>
              <a:schemeClr val="tx2"/>
            </a:solidFill>
            <a:miter lim="800000"/>
            <a:headEnd/>
            <a:tailEnd/>
          </a:ln>
          <a:scene3d>
            <a:camera prst="isometricTopUp"/>
            <a:lightRig rig="threePt" dir="t"/>
          </a:scene3d>
        </p:spPr>
      </p:pic>
      <p:sp>
        <p:nvSpPr>
          <p:cNvPr id="2" name="Title 1"/>
          <p:cNvSpPr>
            <a:spLocks noGrp="1"/>
          </p:cNvSpPr>
          <p:nvPr>
            <p:ph type="title"/>
          </p:nvPr>
        </p:nvSpPr>
        <p:spPr/>
        <p:txBody>
          <a:bodyPr rtlCol="0">
            <a:normAutofit fontScale="90000"/>
          </a:bodyPr>
          <a:lstStyle/>
          <a:p>
            <a:pPr algn="l" eaLnBrk="1" fontAlgn="auto" hangingPunct="1">
              <a:spcAft>
                <a:spcPts val="0"/>
              </a:spcAft>
              <a:defRPr/>
            </a:pPr>
            <a:r>
              <a:rPr lang="en-US" dirty="0" smtClean="0"/>
              <a:t>Bringing Water Into GIS</a:t>
            </a:r>
            <a:br>
              <a:rPr lang="en-US" dirty="0" smtClean="0"/>
            </a:br>
            <a:r>
              <a:rPr lang="en-US" sz="2700" i="1" dirty="0" smtClean="0"/>
              <a:t>Thematic Maps of Water Observations as GIS Layers</a:t>
            </a:r>
          </a:p>
        </p:txBody>
      </p:sp>
      <p:pic>
        <p:nvPicPr>
          <p:cNvPr id="1027" name="Picture 3"/>
          <p:cNvPicPr>
            <a:picLocks noChangeAspect="1" noChangeArrowheads="1"/>
          </p:cNvPicPr>
          <p:nvPr/>
        </p:nvPicPr>
        <p:blipFill>
          <a:blip r:embed="rId4" cstate="print"/>
          <a:srcRect/>
          <a:stretch>
            <a:fillRect/>
          </a:stretch>
        </p:blipFill>
        <p:spPr bwMode="auto">
          <a:xfrm>
            <a:off x="1524000" y="1447801"/>
            <a:ext cx="4785968" cy="3733800"/>
          </a:xfrm>
          <a:prstGeom prst="rect">
            <a:avLst/>
          </a:prstGeom>
          <a:noFill/>
          <a:ln w="38100">
            <a:solidFill>
              <a:schemeClr val="tx2"/>
            </a:solidFill>
            <a:miter lim="800000"/>
            <a:headEnd/>
            <a:tailEnd/>
          </a:ln>
          <a:scene3d>
            <a:camera prst="isometricTopUp"/>
            <a:lightRig rig="threePt" dir="t"/>
          </a:scene3d>
        </p:spPr>
      </p:pic>
      <p:sp>
        <p:nvSpPr>
          <p:cNvPr id="6150" name="TextBox 4"/>
          <p:cNvSpPr txBox="1">
            <a:spLocks noChangeArrowheads="1"/>
          </p:cNvSpPr>
          <p:nvPr/>
        </p:nvSpPr>
        <p:spPr bwMode="auto">
          <a:xfrm>
            <a:off x="6477000" y="2590800"/>
            <a:ext cx="2057400" cy="461963"/>
          </a:xfrm>
          <a:prstGeom prst="rect">
            <a:avLst/>
          </a:prstGeom>
          <a:noFill/>
          <a:ln w="9525">
            <a:noFill/>
            <a:miter lim="800000"/>
            <a:headEnd/>
            <a:tailEnd/>
          </a:ln>
        </p:spPr>
        <p:txBody>
          <a:bodyPr>
            <a:spAutoFit/>
          </a:bodyPr>
          <a:lstStyle/>
          <a:p>
            <a:pPr algn="ctr"/>
            <a:r>
              <a:rPr lang="en-US" sz="2400">
                <a:latin typeface="Calibri" pitchFamily="34" charset="0"/>
              </a:rPr>
              <a:t>Groundwater</a:t>
            </a:r>
          </a:p>
        </p:txBody>
      </p:sp>
      <p:sp>
        <p:nvSpPr>
          <p:cNvPr id="6151" name="TextBox 5"/>
          <p:cNvSpPr txBox="1">
            <a:spLocks noChangeArrowheads="1"/>
          </p:cNvSpPr>
          <p:nvPr/>
        </p:nvSpPr>
        <p:spPr bwMode="auto">
          <a:xfrm>
            <a:off x="7010401" y="4495800"/>
            <a:ext cx="1905000" cy="830997"/>
          </a:xfrm>
          <a:prstGeom prst="rect">
            <a:avLst/>
          </a:prstGeom>
          <a:noFill/>
          <a:ln w="9525">
            <a:noFill/>
            <a:miter lim="800000"/>
            <a:headEnd/>
            <a:tailEnd/>
          </a:ln>
        </p:spPr>
        <p:txBody>
          <a:bodyPr wrap="square">
            <a:spAutoFit/>
          </a:bodyPr>
          <a:lstStyle/>
          <a:p>
            <a:r>
              <a:rPr lang="en-US" sz="2400" dirty="0" smtClean="0">
                <a:latin typeface="Calibri" pitchFamily="34" charset="0"/>
              </a:rPr>
              <a:t>Dissolved Oxygen</a:t>
            </a:r>
            <a:endParaRPr lang="en-US" sz="2400" dirty="0">
              <a:latin typeface="Calibri" pitchFamily="34" charset="0"/>
            </a:endParaRPr>
          </a:p>
        </p:txBody>
      </p:sp>
      <p:sp>
        <p:nvSpPr>
          <p:cNvPr id="6152" name="TextBox 4"/>
          <p:cNvSpPr txBox="1">
            <a:spLocks noChangeArrowheads="1"/>
          </p:cNvSpPr>
          <p:nvPr/>
        </p:nvSpPr>
        <p:spPr bwMode="auto">
          <a:xfrm>
            <a:off x="6858000" y="3657600"/>
            <a:ext cx="2057400" cy="461963"/>
          </a:xfrm>
          <a:prstGeom prst="rect">
            <a:avLst/>
          </a:prstGeom>
          <a:noFill/>
          <a:ln w="9525">
            <a:noFill/>
            <a:miter lim="800000"/>
            <a:headEnd/>
            <a:tailEnd/>
          </a:ln>
        </p:spPr>
        <p:txBody>
          <a:bodyPr>
            <a:spAutoFit/>
          </a:bodyPr>
          <a:lstStyle/>
          <a:p>
            <a:pPr algn="ctr"/>
            <a:r>
              <a:rPr lang="en-US" sz="2400">
                <a:latin typeface="Calibri" pitchFamily="34" charset="0"/>
              </a:rPr>
              <a:t>Streamflow</a:t>
            </a:r>
          </a:p>
        </p:txBody>
      </p:sp>
      <p:sp>
        <p:nvSpPr>
          <p:cNvPr id="3" name="Slide Number Placeholder 2"/>
          <p:cNvSpPr>
            <a:spLocks noGrp="1"/>
          </p:cNvSpPr>
          <p:nvPr>
            <p:ph type="sldNum" sz="quarter" idx="12"/>
          </p:nvPr>
        </p:nvSpPr>
        <p:spPr/>
        <p:txBody>
          <a:bodyPr/>
          <a:lstStyle/>
          <a:p>
            <a:fld id="{F82B15EE-1347-4E13-A70E-917AFD644764}" type="slidenum">
              <a:rPr lang="en-US" smtClean="0"/>
              <a:pPr/>
              <a:t>37</a:t>
            </a:fld>
            <a:endParaRPr lang="en-US"/>
          </a:p>
        </p:txBody>
      </p:sp>
    </p:spTree>
    <p:extLst>
      <p:ext uri="{BB962C8B-B14F-4D97-AF65-F5344CB8AC3E}">
        <p14:creationId xmlns:p14="http://schemas.microsoft.com/office/powerpoint/2010/main" val="39995438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56118" y="651704"/>
            <a:ext cx="8702639" cy="5334000"/>
            <a:chOff x="381000" y="1295400"/>
            <a:chExt cx="8702639" cy="5334000"/>
          </a:xfrm>
        </p:grpSpPr>
        <p:pic>
          <p:nvPicPr>
            <p:cNvPr id="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52466" y="1778686"/>
              <a:ext cx="5831173" cy="475209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cstate="print"/>
            <a:srcRect/>
            <a:stretch>
              <a:fillRect/>
            </a:stretch>
          </p:blipFill>
          <p:spPr bwMode="auto">
            <a:xfrm>
              <a:off x="381000" y="3505200"/>
              <a:ext cx="2861109" cy="3124200"/>
            </a:xfrm>
            <a:prstGeom prst="rect">
              <a:avLst/>
            </a:prstGeom>
            <a:noFill/>
            <a:ln w="9525">
              <a:noFill/>
              <a:miter lim="800000"/>
              <a:headEnd/>
              <a:tailEnd/>
            </a:ln>
          </p:spPr>
        </p:pic>
        <p:grpSp>
          <p:nvGrpSpPr>
            <p:cNvPr id="4" name="Group 3"/>
            <p:cNvGrpSpPr/>
            <p:nvPr/>
          </p:nvGrpSpPr>
          <p:grpSpPr>
            <a:xfrm>
              <a:off x="6624927" y="5297603"/>
              <a:ext cx="2301988" cy="1096167"/>
              <a:chOff x="6477000" y="4724400"/>
              <a:chExt cx="2301988" cy="1096167"/>
            </a:xfrm>
          </p:grpSpPr>
          <p:sp>
            <p:nvSpPr>
              <p:cNvPr id="20" name="Rectangle 19"/>
              <p:cNvSpPr/>
              <p:nvPr/>
            </p:nvSpPr>
            <p:spPr>
              <a:xfrm>
                <a:off x="6477000" y="4724400"/>
                <a:ext cx="2209800" cy="10961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6553200" y="4772465"/>
                <a:ext cx="2020219" cy="369332"/>
                <a:chOff x="6553200" y="4772465"/>
                <a:chExt cx="2020219" cy="369332"/>
              </a:xfrm>
            </p:grpSpPr>
            <p:sp>
              <p:nvSpPr>
                <p:cNvPr id="8" name="Oval 7"/>
                <p:cNvSpPr/>
                <p:nvPr/>
              </p:nvSpPr>
              <p:spPr>
                <a:xfrm>
                  <a:off x="6553200" y="4876800"/>
                  <a:ext cx="152400" cy="152400"/>
                </a:xfrm>
                <a:prstGeom prst="ellipse">
                  <a:avLst/>
                </a:prstGeom>
                <a:solidFill>
                  <a:schemeClr val="tx2">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705600" y="4772465"/>
                  <a:ext cx="1867819" cy="369332"/>
                </a:xfrm>
                <a:prstGeom prst="rect">
                  <a:avLst/>
                </a:prstGeom>
                <a:noFill/>
                <a:ln w="9525">
                  <a:noFill/>
                </a:ln>
              </p:spPr>
              <p:txBody>
                <a:bodyPr wrap="none" rtlCol="0">
                  <a:spAutoFit/>
                </a:bodyPr>
                <a:lstStyle/>
                <a:p>
                  <a:r>
                    <a:rPr lang="en-US" dirty="0" smtClean="0"/>
                    <a:t>USGS Daily Values</a:t>
                  </a:r>
                  <a:endParaRPr lang="en-US" dirty="0"/>
                </a:p>
              </p:txBody>
            </p:sp>
          </p:grpSp>
          <p:grpSp>
            <p:nvGrpSpPr>
              <p:cNvPr id="14" name="Group 13"/>
              <p:cNvGrpSpPr/>
              <p:nvPr/>
            </p:nvGrpSpPr>
            <p:grpSpPr>
              <a:xfrm>
                <a:off x="6553200" y="5105400"/>
                <a:ext cx="1474300" cy="369332"/>
                <a:chOff x="6553200" y="4772465"/>
                <a:chExt cx="1474300" cy="369332"/>
              </a:xfrm>
            </p:grpSpPr>
            <p:sp>
              <p:nvSpPr>
                <p:cNvPr id="15" name="Oval 14"/>
                <p:cNvSpPr/>
                <p:nvPr/>
              </p:nvSpPr>
              <p:spPr>
                <a:xfrm>
                  <a:off x="6553200" y="4876800"/>
                  <a:ext cx="152400" cy="152400"/>
                </a:xfrm>
                <a:prstGeom prst="ellipse">
                  <a:avLst/>
                </a:prstGeom>
                <a:solidFill>
                  <a:srgbClr val="FF9999"/>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705600" y="4772465"/>
                  <a:ext cx="1321900" cy="369332"/>
                </a:xfrm>
                <a:prstGeom prst="rect">
                  <a:avLst/>
                </a:prstGeom>
                <a:noFill/>
              </p:spPr>
              <p:txBody>
                <a:bodyPr wrap="none" rtlCol="0">
                  <a:spAutoFit/>
                </a:bodyPr>
                <a:lstStyle/>
                <a:p>
                  <a:r>
                    <a:rPr lang="en-US" dirty="0" smtClean="0"/>
                    <a:t>Texas TWDB</a:t>
                  </a:r>
                  <a:endParaRPr lang="en-US" dirty="0"/>
                </a:p>
              </p:txBody>
            </p:sp>
          </p:grpSp>
          <p:grpSp>
            <p:nvGrpSpPr>
              <p:cNvPr id="17" name="Group 16"/>
              <p:cNvGrpSpPr/>
              <p:nvPr/>
            </p:nvGrpSpPr>
            <p:grpSpPr>
              <a:xfrm>
                <a:off x="6553200" y="5451235"/>
                <a:ext cx="2225788" cy="369332"/>
                <a:chOff x="6553200" y="4772465"/>
                <a:chExt cx="2225788" cy="369332"/>
              </a:xfrm>
            </p:grpSpPr>
            <p:sp>
              <p:nvSpPr>
                <p:cNvPr id="18" name="Oval 17"/>
                <p:cNvSpPr/>
                <p:nvPr/>
              </p:nvSpPr>
              <p:spPr>
                <a:xfrm>
                  <a:off x="6553200" y="4876800"/>
                  <a:ext cx="152400" cy="152400"/>
                </a:xfrm>
                <a:prstGeom prst="ellipse">
                  <a:avLst/>
                </a:prstGeom>
                <a:solidFill>
                  <a:srgbClr val="66FF6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705600" y="4772465"/>
                  <a:ext cx="2073388" cy="369332"/>
                </a:xfrm>
                <a:prstGeom prst="rect">
                  <a:avLst/>
                </a:prstGeom>
                <a:noFill/>
              </p:spPr>
              <p:txBody>
                <a:bodyPr wrap="none" rtlCol="0">
                  <a:spAutoFit/>
                </a:bodyPr>
                <a:lstStyle/>
                <a:p>
                  <a:r>
                    <a:rPr lang="en-US" dirty="0" smtClean="0"/>
                    <a:t>Texas TCEQ &amp; TPWD</a:t>
                  </a:r>
                  <a:endParaRPr lang="en-US" dirty="0"/>
                </a:p>
              </p:txBody>
            </p:sp>
          </p:grpSp>
        </p:gr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1295400"/>
              <a:ext cx="278892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094390" y="1991557"/>
              <a:ext cx="1019703" cy="369332"/>
            </a:xfrm>
            <a:prstGeom prst="rect">
              <a:avLst/>
            </a:prstGeom>
            <a:noFill/>
          </p:spPr>
          <p:txBody>
            <a:bodyPr wrap="none" rtlCol="0">
              <a:spAutoFit/>
            </a:bodyPr>
            <a:lstStyle/>
            <a:p>
              <a:r>
                <a:rPr lang="en-US" dirty="0" smtClean="0">
                  <a:solidFill>
                    <a:srgbClr val="FF0000"/>
                  </a:solidFill>
                </a:rPr>
                <a:t>(Federal)</a:t>
              </a:r>
              <a:endParaRPr lang="en-US" dirty="0">
                <a:solidFill>
                  <a:srgbClr val="FF0000"/>
                </a:solidFill>
              </a:endParaRPr>
            </a:p>
          </p:txBody>
        </p:sp>
        <p:sp>
          <p:nvSpPr>
            <p:cNvPr id="23" name="TextBox 22"/>
            <p:cNvSpPr txBox="1"/>
            <p:nvPr/>
          </p:nvSpPr>
          <p:spPr>
            <a:xfrm>
              <a:off x="2172647" y="2360889"/>
              <a:ext cx="804003" cy="369332"/>
            </a:xfrm>
            <a:prstGeom prst="rect">
              <a:avLst/>
            </a:prstGeom>
            <a:noFill/>
          </p:spPr>
          <p:txBody>
            <a:bodyPr wrap="none" rtlCol="0">
              <a:spAutoFit/>
            </a:bodyPr>
            <a:lstStyle/>
            <a:p>
              <a:r>
                <a:rPr lang="en-US" dirty="0" smtClean="0">
                  <a:solidFill>
                    <a:srgbClr val="FF0000"/>
                  </a:solidFill>
                </a:rPr>
                <a:t>(State)</a:t>
              </a:r>
              <a:endParaRPr lang="en-US" dirty="0">
                <a:solidFill>
                  <a:srgbClr val="FF0000"/>
                </a:solidFill>
              </a:endParaRPr>
            </a:p>
          </p:txBody>
        </p:sp>
      </p:grpSp>
      <p:sp>
        <p:nvSpPr>
          <p:cNvPr id="2" name="Title 1"/>
          <p:cNvSpPr>
            <a:spLocks noGrp="1"/>
          </p:cNvSpPr>
          <p:nvPr>
            <p:ph type="title"/>
          </p:nvPr>
        </p:nvSpPr>
        <p:spPr>
          <a:xfrm>
            <a:off x="550698" y="-228600"/>
            <a:ext cx="8229600" cy="1143000"/>
          </a:xfrm>
          <a:solidFill>
            <a:schemeClr val="bg1"/>
          </a:solidFill>
        </p:spPr>
        <p:txBody>
          <a:bodyPr>
            <a:normAutofit/>
          </a:bodyPr>
          <a:lstStyle/>
          <a:p>
            <a:r>
              <a:rPr lang="en-US" dirty="0" smtClean="0"/>
              <a:t>Searching Federal and State Data </a:t>
            </a:r>
            <a:endParaRPr lang="en-US" dirty="0"/>
          </a:p>
        </p:txBody>
      </p:sp>
      <p:sp>
        <p:nvSpPr>
          <p:cNvPr id="6" name="Slide Number Placeholder 5"/>
          <p:cNvSpPr>
            <a:spLocks noGrp="1"/>
          </p:cNvSpPr>
          <p:nvPr>
            <p:ph type="sldNum" sz="quarter" idx="12"/>
          </p:nvPr>
        </p:nvSpPr>
        <p:spPr/>
        <p:txBody>
          <a:bodyPr/>
          <a:lstStyle/>
          <a:p>
            <a:fld id="{F82B15EE-1347-4E13-A70E-917AFD644764}" type="slidenum">
              <a:rPr lang="en-US" smtClean="0"/>
              <a:pPr/>
              <a:t>38</a:t>
            </a:fld>
            <a:endParaRPr lang="en-US"/>
          </a:p>
        </p:txBody>
      </p:sp>
      <p:sp>
        <p:nvSpPr>
          <p:cNvPr id="11" name="TextBox 10"/>
          <p:cNvSpPr txBox="1"/>
          <p:nvPr/>
        </p:nvSpPr>
        <p:spPr>
          <a:xfrm>
            <a:off x="588734" y="6077634"/>
            <a:ext cx="7320337" cy="646331"/>
          </a:xfrm>
          <a:prstGeom prst="rect">
            <a:avLst/>
          </a:prstGeom>
          <a:noFill/>
        </p:spPr>
        <p:txBody>
          <a:bodyPr wrap="none" rtlCol="0">
            <a:spAutoFit/>
          </a:bodyPr>
          <a:lstStyle/>
          <a:p>
            <a:r>
              <a:rPr lang="en-US" dirty="0" smtClean="0">
                <a:solidFill>
                  <a:schemeClr val="tx2"/>
                </a:solidFill>
              </a:rPr>
              <a:t>A single search accesses federal water data from a catalog at HIS Central ….</a:t>
            </a:r>
          </a:p>
          <a:p>
            <a:r>
              <a:rPr lang="en-US" dirty="0">
                <a:solidFill>
                  <a:schemeClr val="tx2"/>
                </a:solidFill>
              </a:rPr>
              <a:t>	</a:t>
            </a:r>
            <a:r>
              <a:rPr lang="en-US" dirty="0" smtClean="0">
                <a:solidFill>
                  <a:schemeClr val="tx2"/>
                </a:solidFill>
              </a:rPr>
              <a:t>	    …. </a:t>
            </a:r>
            <a:r>
              <a:rPr lang="en-US" dirty="0">
                <a:solidFill>
                  <a:schemeClr val="tx2"/>
                </a:solidFill>
              </a:rPr>
              <a:t>a</a:t>
            </a:r>
            <a:r>
              <a:rPr lang="en-US" dirty="0" smtClean="0">
                <a:solidFill>
                  <a:schemeClr val="tx2"/>
                </a:solidFill>
              </a:rPr>
              <a:t>nd state water data from a catalog in Austin, Texas</a:t>
            </a:r>
            <a:endParaRPr lang="en-US" dirty="0">
              <a:solidFill>
                <a:schemeClr val="tx2"/>
              </a:solidFill>
            </a:endParaRPr>
          </a:p>
        </p:txBody>
      </p:sp>
    </p:spTree>
    <p:extLst>
      <p:ext uri="{BB962C8B-B14F-4D97-AF65-F5344CB8AC3E}">
        <p14:creationId xmlns:p14="http://schemas.microsoft.com/office/powerpoint/2010/main" val="11845191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Data Sharing</a:t>
            </a:r>
            <a:endParaRPr lang="en-US" dirty="0"/>
          </a:p>
        </p:txBody>
      </p:sp>
      <p:sp>
        <p:nvSpPr>
          <p:cNvPr id="3" name="Content Placeholder 2"/>
          <p:cNvSpPr>
            <a:spLocks noGrp="1"/>
          </p:cNvSpPr>
          <p:nvPr>
            <p:ph idx="1"/>
          </p:nvPr>
        </p:nvSpPr>
        <p:spPr/>
        <p:txBody>
          <a:bodyPr/>
          <a:lstStyle/>
          <a:p>
            <a:r>
              <a:rPr lang="en-US" dirty="0" smtClean="0"/>
              <a:t>Water data sharing using web services</a:t>
            </a:r>
          </a:p>
          <a:p>
            <a:r>
              <a:rPr lang="en-US" dirty="0" smtClean="0"/>
              <a:t>Adapting OGC web service standards</a:t>
            </a:r>
          </a:p>
          <a:p>
            <a:r>
              <a:rPr lang="en-US" i="1" dirty="0" smtClean="0">
                <a:solidFill>
                  <a:srgbClr val="FF0000"/>
                </a:solidFill>
              </a:rPr>
              <a:t>Applications of water data sharing</a:t>
            </a:r>
            <a:endParaRPr lang="en-US" i="1" dirty="0">
              <a:solidFill>
                <a:srgbClr val="FF0000"/>
              </a:solidFill>
            </a:endParaRPr>
          </a:p>
        </p:txBody>
      </p:sp>
      <p:sp>
        <p:nvSpPr>
          <p:cNvPr id="4" name="Slide Number Placeholder 3"/>
          <p:cNvSpPr>
            <a:spLocks noGrp="1"/>
          </p:cNvSpPr>
          <p:nvPr>
            <p:ph type="sldNum" sz="quarter" idx="12"/>
          </p:nvPr>
        </p:nvSpPr>
        <p:spPr/>
        <p:txBody>
          <a:bodyPr/>
          <a:lstStyle/>
          <a:p>
            <a:fld id="{F82B15EE-1347-4E13-A70E-917AFD644764}" type="slidenum">
              <a:rPr lang="en-US" smtClean="0"/>
              <a:pPr/>
              <a:t>39</a:t>
            </a:fld>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1371600"/>
            <a:ext cx="2369897" cy="305418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04800" y="76200"/>
            <a:ext cx="8816266" cy="1143000"/>
          </a:xfrm>
        </p:spPr>
        <p:txBody>
          <a:bodyPr>
            <a:normAutofit/>
          </a:bodyPr>
          <a:lstStyle/>
          <a:p>
            <a:r>
              <a:rPr lang="en-US" sz="2800" dirty="0" smtClean="0"/>
              <a:t>Subcommittee on Water Availability and Quality (SWAQ)</a:t>
            </a:r>
            <a:endParaRPr lang="en-US" sz="2800"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0" y="1687011"/>
            <a:ext cx="2752818" cy="3542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09600" y="838200"/>
            <a:ext cx="8191923" cy="369332"/>
          </a:xfrm>
          <a:prstGeom prst="rect">
            <a:avLst/>
          </a:prstGeom>
          <a:noFill/>
        </p:spPr>
        <p:txBody>
          <a:bodyPr wrap="none" rtlCol="0">
            <a:spAutoFit/>
          </a:bodyPr>
          <a:lstStyle/>
          <a:p>
            <a:r>
              <a:rPr lang="en-US" dirty="0" smtClean="0">
                <a:solidFill>
                  <a:schemeClr val="tx2"/>
                </a:solidFill>
              </a:rPr>
              <a:t>Supports the Office of Science and Technology Policy, Executive Office of the President</a:t>
            </a:r>
            <a:endParaRPr lang="en-US" dirty="0">
              <a:solidFill>
                <a:schemeClr val="tx2"/>
              </a:solidFill>
            </a:endParaRPr>
          </a:p>
        </p:txBody>
      </p:sp>
      <p:sp>
        <p:nvSpPr>
          <p:cNvPr id="7" name="TextBox 6"/>
          <p:cNvSpPr txBox="1"/>
          <p:nvPr/>
        </p:nvSpPr>
        <p:spPr>
          <a:xfrm>
            <a:off x="304800" y="5627132"/>
            <a:ext cx="8763000" cy="923330"/>
          </a:xfrm>
          <a:prstGeom prst="rect">
            <a:avLst/>
          </a:prstGeom>
          <a:noFill/>
        </p:spPr>
        <p:txBody>
          <a:bodyPr wrap="square" rtlCol="0">
            <a:spAutoFit/>
          </a:bodyPr>
          <a:lstStyle/>
          <a:p>
            <a:endParaRPr lang="en-US" dirty="0"/>
          </a:p>
          <a:p>
            <a:r>
              <a:rPr lang="en-US" dirty="0"/>
              <a:t> </a:t>
            </a:r>
            <a:r>
              <a:rPr lang="en-US" dirty="0" smtClean="0">
                <a:solidFill>
                  <a:schemeClr val="tx2"/>
                </a:solidFill>
              </a:rPr>
              <a:t>To </a:t>
            </a:r>
            <a:r>
              <a:rPr lang="en-US" dirty="0">
                <a:solidFill>
                  <a:schemeClr val="tx2"/>
                </a:solidFill>
              </a:rPr>
              <a:t>provide guidance concerning the science and technology </a:t>
            </a:r>
            <a:r>
              <a:rPr lang="en-US" dirty="0" smtClean="0">
                <a:solidFill>
                  <a:schemeClr val="tx2"/>
                </a:solidFill>
              </a:rPr>
              <a:t>needed ….. </a:t>
            </a:r>
          </a:p>
          <a:p>
            <a:r>
              <a:rPr lang="en-US" dirty="0" smtClean="0">
                <a:solidFill>
                  <a:schemeClr val="tx2"/>
                </a:solidFill>
              </a:rPr>
              <a:t>            …..  to assure the </a:t>
            </a:r>
            <a:r>
              <a:rPr lang="en-US" dirty="0">
                <a:solidFill>
                  <a:schemeClr val="tx2"/>
                </a:solidFill>
              </a:rPr>
              <a:t>availability and quality of water resources of the United States </a:t>
            </a:r>
          </a:p>
        </p:txBody>
      </p:sp>
      <p:sp>
        <p:nvSpPr>
          <p:cNvPr id="4" name="TextBox 3"/>
          <p:cNvSpPr txBox="1"/>
          <p:nvPr/>
        </p:nvSpPr>
        <p:spPr>
          <a:xfrm>
            <a:off x="1275546" y="4495800"/>
            <a:ext cx="1342803" cy="369332"/>
          </a:xfrm>
          <a:prstGeom prst="rect">
            <a:avLst/>
          </a:prstGeom>
          <a:noFill/>
        </p:spPr>
        <p:txBody>
          <a:bodyPr wrap="none" rtlCol="0">
            <a:spAutoFit/>
          </a:bodyPr>
          <a:lstStyle/>
          <a:p>
            <a:r>
              <a:rPr lang="en-US" dirty="0" smtClean="0"/>
              <a:t>2004 Report</a:t>
            </a:r>
            <a:endParaRPr lang="en-US" dirty="0"/>
          </a:p>
        </p:txBody>
      </p:sp>
      <p:sp>
        <p:nvSpPr>
          <p:cNvPr id="9" name="TextBox 8"/>
          <p:cNvSpPr txBox="1"/>
          <p:nvPr/>
        </p:nvSpPr>
        <p:spPr>
          <a:xfrm>
            <a:off x="3851429" y="5240784"/>
            <a:ext cx="1342803" cy="369332"/>
          </a:xfrm>
          <a:prstGeom prst="rect">
            <a:avLst/>
          </a:prstGeom>
          <a:noFill/>
        </p:spPr>
        <p:txBody>
          <a:bodyPr wrap="none" rtlCol="0">
            <a:spAutoFit/>
          </a:bodyPr>
          <a:lstStyle/>
          <a:p>
            <a:r>
              <a:rPr lang="en-US" dirty="0" smtClean="0"/>
              <a:t>2007 Report</a:t>
            </a:r>
            <a:endParaRPr lang="en-US" dirty="0"/>
          </a:p>
        </p:txBody>
      </p:sp>
      <p:grpSp>
        <p:nvGrpSpPr>
          <p:cNvPr id="5" name="Group 4"/>
          <p:cNvGrpSpPr/>
          <p:nvPr/>
        </p:nvGrpSpPr>
        <p:grpSpPr>
          <a:xfrm>
            <a:off x="5680688" y="1546435"/>
            <a:ext cx="2894173" cy="4390454"/>
            <a:chOff x="5903650" y="1480139"/>
            <a:chExt cx="3086523" cy="4762101"/>
          </a:xfrm>
        </p:grpSpPr>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03650" y="1851786"/>
              <a:ext cx="3086523" cy="439045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6553200" y="1480139"/>
              <a:ext cx="1870512" cy="369332"/>
            </a:xfrm>
            <a:prstGeom prst="rect">
              <a:avLst/>
            </a:prstGeom>
            <a:noFill/>
          </p:spPr>
          <p:txBody>
            <a:bodyPr wrap="none" rtlCol="0">
              <a:spAutoFit/>
            </a:bodyPr>
            <a:lstStyle/>
            <a:p>
              <a:r>
                <a:rPr lang="en-US" dirty="0" smtClean="0"/>
                <a:t>2010 Draft Report</a:t>
              </a:r>
              <a:endParaRPr lang="en-US" dirty="0"/>
            </a:p>
          </p:txBody>
        </p:sp>
      </p:grpSp>
      <p:sp>
        <p:nvSpPr>
          <p:cNvPr id="6" name="Slide Number Placeholder 5"/>
          <p:cNvSpPr>
            <a:spLocks noGrp="1"/>
          </p:cNvSpPr>
          <p:nvPr>
            <p:ph type="sldNum" sz="quarter" idx="12"/>
          </p:nvPr>
        </p:nvSpPr>
        <p:spPr/>
        <p:txBody>
          <a:bodyPr/>
          <a:lstStyle/>
          <a:p>
            <a:fld id="{F82B15EE-1347-4E13-A70E-917AFD644764}" type="slidenum">
              <a:rPr lang="en-US" smtClean="0"/>
              <a:pPr/>
              <a:t>4</a:t>
            </a:fld>
            <a:endParaRPr lang="en-US"/>
          </a:p>
        </p:txBody>
      </p:sp>
    </p:spTree>
    <p:extLst>
      <p:ext uri="{BB962C8B-B14F-4D97-AF65-F5344CB8AC3E}">
        <p14:creationId xmlns:p14="http://schemas.microsoft.com/office/powerpoint/2010/main" val="40052814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Australian Water Resources Information System</a:t>
            </a:r>
            <a:br>
              <a:rPr lang="en-US" sz="3200" dirty="0" smtClean="0"/>
            </a:br>
            <a:r>
              <a:rPr lang="en-US" sz="3200" dirty="0" smtClean="0"/>
              <a:t>iPhone App for Water Storage</a:t>
            </a:r>
            <a:endParaRPr lang="en-US" sz="32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0999" y="3124200"/>
            <a:ext cx="1762125" cy="3239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83928" y="1752600"/>
            <a:ext cx="3028950" cy="231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iphone-landscape.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77676" y="4470708"/>
            <a:ext cx="3658494" cy="2019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Dam aeria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4667" y="1400175"/>
            <a:ext cx="1657350" cy="150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ustralia land cov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4663" y="1385887"/>
            <a:ext cx="1668462"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453432" y="1383268"/>
            <a:ext cx="1495859" cy="369332"/>
          </a:xfrm>
          <a:prstGeom prst="rect">
            <a:avLst/>
          </a:prstGeom>
          <a:noFill/>
        </p:spPr>
        <p:txBody>
          <a:bodyPr wrap="none" rtlCol="0">
            <a:spAutoFit/>
          </a:bodyPr>
          <a:lstStyle/>
          <a:p>
            <a:r>
              <a:rPr lang="en-US" dirty="0" smtClean="0"/>
              <a:t>National View</a:t>
            </a:r>
            <a:endParaRPr lang="en-US" dirty="0"/>
          </a:p>
        </p:txBody>
      </p:sp>
      <p:sp>
        <p:nvSpPr>
          <p:cNvPr id="12" name="TextBox 11"/>
          <p:cNvSpPr txBox="1"/>
          <p:nvPr/>
        </p:nvSpPr>
        <p:spPr>
          <a:xfrm>
            <a:off x="5536295" y="4200617"/>
            <a:ext cx="1506759" cy="369332"/>
          </a:xfrm>
          <a:prstGeom prst="rect">
            <a:avLst/>
          </a:prstGeom>
          <a:noFill/>
        </p:spPr>
        <p:txBody>
          <a:bodyPr wrap="none" rtlCol="0">
            <a:spAutoFit/>
          </a:bodyPr>
          <a:lstStyle/>
          <a:p>
            <a:r>
              <a:rPr lang="en-US" dirty="0" smtClean="0"/>
              <a:t>Regional View</a:t>
            </a:r>
            <a:endParaRPr lang="en-US" dirty="0"/>
          </a:p>
        </p:txBody>
      </p:sp>
      <p:sp>
        <p:nvSpPr>
          <p:cNvPr id="6" name="TextBox 5"/>
          <p:cNvSpPr txBox="1"/>
          <p:nvPr/>
        </p:nvSpPr>
        <p:spPr>
          <a:xfrm>
            <a:off x="2314667" y="3113193"/>
            <a:ext cx="2667000" cy="1200329"/>
          </a:xfrm>
          <a:prstGeom prst="rect">
            <a:avLst/>
          </a:prstGeom>
          <a:noFill/>
        </p:spPr>
        <p:txBody>
          <a:bodyPr wrap="square" rtlCol="0">
            <a:spAutoFit/>
          </a:bodyPr>
          <a:lstStyle/>
          <a:p>
            <a:r>
              <a:rPr lang="en-US" dirty="0" smtClean="0"/>
              <a:t>Summarizes the current volume of water in reservoir  storage and its change over time</a:t>
            </a:r>
            <a:endParaRPr lang="en-US" dirty="0"/>
          </a:p>
        </p:txBody>
      </p:sp>
      <p:sp>
        <p:nvSpPr>
          <p:cNvPr id="7" name="Rectangle 6"/>
          <p:cNvSpPr/>
          <p:nvPr/>
        </p:nvSpPr>
        <p:spPr>
          <a:xfrm>
            <a:off x="1447800" y="6396335"/>
            <a:ext cx="6019802" cy="369332"/>
          </a:xfrm>
          <a:prstGeom prst="rect">
            <a:avLst/>
          </a:prstGeom>
        </p:spPr>
        <p:txBody>
          <a:bodyPr wrap="square">
            <a:spAutoFit/>
          </a:bodyPr>
          <a:lstStyle/>
          <a:p>
            <a:r>
              <a:rPr lang="en-US" u="sng" dirty="0">
                <a:hlinkClick r:id="rId7"/>
              </a:rPr>
              <a:t>http://itunes.apple.com/au/app/water-storage/id380627384</a:t>
            </a:r>
            <a:endParaRPr lang="en-US" dirty="0"/>
          </a:p>
        </p:txBody>
      </p:sp>
      <p:sp>
        <p:nvSpPr>
          <p:cNvPr id="3" name="Slide Number Placeholder 2"/>
          <p:cNvSpPr>
            <a:spLocks noGrp="1"/>
          </p:cNvSpPr>
          <p:nvPr>
            <p:ph type="sldNum" sz="quarter" idx="12"/>
          </p:nvPr>
        </p:nvSpPr>
        <p:spPr/>
        <p:txBody>
          <a:bodyPr/>
          <a:lstStyle/>
          <a:p>
            <a:fld id="{F82B15EE-1347-4E13-A70E-917AFD644764}" type="slidenum">
              <a:rPr lang="en-US" smtClean="0"/>
              <a:pPr/>
              <a:t>40</a:t>
            </a:fld>
            <a:endParaRPr lang="en-US"/>
          </a:p>
        </p:txBody>
      </p:sp>
    </p:spTree>
    <p:extLst>
      <p:ext uri="{BB962C8B-B14F-4D97-AF65-F5344CB8AC3E}">
        <p14:creationId xmlns:p14="http://schemas.microsoft.com/office/powerpoint/2010/main" val="26163731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a:xfrm>
            <a:off x="475156" y="228600"/>
            <a:ext cx="7830644" cy="1371600"/>
          </a:xfrm>
        </p:spPr>
        <p:txBody>
          <a:bodyPr>
            <a:normAutofit fontScale="90000"/>
          </a:bodyPr>
          <a:lstStyle/>
          <a:p>
            <a:pPr eaLnBrk="1" hangingPunct="1"/>
            <a:r>
              <a:rPr lang="en-US" dirty="0" smtClean="0"/>
              <a:t>Corps and USBR Reservoirs</a:t>
            </a:r>
            <a:br>
              <a:rPr lang="en-US" dirty="0" smtClean="0"/>
            </a:br>
            <a:r>
              <a:rPr lang="en-US" sz="2700" dirty="0" smtClean="0"/>
              <a:t>Surface water storage is a critical element of water resources sustainability under climate change</a:t>
            </a:r>
          </a:p>
        </p:txBody>
      </p:sp>
      <p:pic>
        <p:nvPicPr>
          <p:cNvPr id="205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5240" y="1672427"/>
            <a:ext cx="633695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4724400"/>
            <a:ext cx="13636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TextBox 5"/>
          <p:cNvSpPr txBox="1">
            <a:spLocks noChangeArrowheads="1"/>
          </p:cNvSpPr>
          <p:nvPr/>
        </p:nvSpPr>
        <p:spPr bwMode="auto">
          <a:xfrm>
            <a:off x="2286000" y="4648200"/>
            <a:ext cx="676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latin typeface="Calibri" pitchFamily="34" charset="0"/>
              </a:rPr>
              <a:t>(608)</a:t>
            </a:r>
          </a:p>
        </p:txBody>
      </p:sp>
      <p:sp>
        <p:nvSpPr>
          <p:cNvPr id="2054" name="TextBox 6"/>
          <p:cNvSpPr txBox="1">
            <a:spLocks noChangeArrowheads="1"/>
          </p:cNvSpPr>
          <p:nvPr/>
        </p:nvSpPr>
        <p:spPr bwMode="auto">
          <a:xfrm>
            <a:off x="2286000" y="5105400"/>
            <a:ext cx="676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atin typeface="Calibri" pitchFamily="34" charset="0"/>
              </a:rPr>
              <a:t>(348)</a:t>
            </a:r>
          </a:p>
        </p:txBody>
      </p:sp>
      <p:sp>
        <p:nvSpPr>
          <p:cNvPr id="2" name="TextBox 1"/>
          <p:cNvSpPr txBox="1"/>
          <p:nvPr/>
        </p:nvSpPr>
        <p:spPr>
          <a:xfrm>
            <a:off x="3312561" y="4613979"/>
            <a:ext cx="3214658" cy="1200329"/>
          </a:xfrm>
          <a:prstGeom prst="rect">
            <a:avLst/>
          </a:prstGeom>
          <a:noFill/>
          <a:ln>
            <a:solidFill>
              <a:srgbClr val="002060"/>
            </a:solidFill>
          </a:ln>
        </p:spPr>
        <p:txBody>
          <a:bodyPr wrap="square" rtlCol="0">
            <a:spAutoFit/>
          </a:bodyPr>
          <a:lstStyle/>
          <a:p>
            <a:r>
              <a:rPr lang="en-US" dirty="0" smtClean="0"/>
              <a:t>No centralized database exists.  </a:t>
            </a:r>
          </a:p>
          <a:p>
            <a:r>
              <a:rPr lang="en-US" dirty="0" smtClean="0"/>
              <a:t>Data are compiled by</a:t>
            </a:r>
          </a:p>
          <a:p>
            <a:r>
              <a:rPr lang="en-US" dirty="0" smtClean="0">
                <a:solidFill>
                  <a:srgbClr val="FF0000"/>
                </a:solidFill>
              </a:rPr>
              <a:t>Corps District Offices and USBR Field Offices</a:t>
            </a:r>
          </a:p>
        </p:txBody>
      </p:sp>
      <p:pic>
        <p:nvPicPr>
          <p:cNvPr id="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40945" y="3863507"/>
            <a:ext cx="2436237" cy="2133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05600" y="1686282"/>
            <a:ext cx="1905000" cy="2125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a:endCxn id="10" idx="1"/>
          </p:cNvCxnSpPr>
          <p:nvPr/>
        </p:nvCxnSpPr>
        <p:spPr>
          <a:xfrm flipV="1">
            <a:off x="3581400" y="2749110"/>
            <a:ext cx="3124200" cy="30877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48975" y="6096000"/>
            <a:ext cx="6399829" cy="646331"/>
          </a:xfrm>
          <a:prstGeom prst="rect">
            <a:avLst/>
          </a:prstGeom>
          <a:noFill/>
        </p:spPr>
        <p:txBody>
          <a:bodyPr wrap="none" rtlCol="0">
            <a:spAutoFit/>
          </a:bodyPr>
          <a:lstStyle/>
          <a:p>
            <a:r>
              <a:rPr lang="en-US" dirty="0" smtClean="0">
                <a:solidFill>
                  <a:schemeClr val="tx2"/>
                </a:solidFill>
              </a:rPr>
              <a:t>Use water web services to track water storage volume ….</a:t>
            </a:r>
          </a:p>
          <a:p>
            <a:r>
              <a:rPr lang="en-US" dirty="0">
                <a:solidFill>
                  <a:schemeClr val="tx2"/>
                </a:solidFill>
              </a:rPr>
              <a:t> </a:t>
            </a:r>
            <a:r>
              <a:rPr lang="en-US" dirty="0" smtClean="0">
                <a:solidFill>
                  <a:schemeClr val="tx2"/>
                </a:solidFill>
              </a:rPr>
              <a:t>                                                   …. for the nation and for river basins </a:t>
            </a:r>
            <a:endParaRPr lang="en-US" dirty="0">
              <a:solidFill>
                <a:schemeClr val="tx2"/>
              </a:solidFill>
            </a:endParaRPr>
          </a:p>
        </p:txBody>
      </p:sp>
      <p:sp>
        <p:nvSpPr>
          <p:cNvPr id="4" name="Slide Number Placeholder 3"/>
          <p:cNvSpPr>
            <a:spLocks noGrp="1"/>
          </p:cNvSpPr>
          <p:nvPr>
            <p:ph type="sldNum" sz="quarter" idx="12"/>
          </p:nvPr>
        </p:nvSpPr>
        <p:spPr/>
        <p:txBody>
          <a:bodyPr/>
          <a:lstStyle/>
          <a:p>
            <a:fld id="{F82B15EE-1347-4E13-A70E-917AFD644764}" type="slidenum">
              <a:rPr lang="en-US" smtClean="0"/>
              <a:pPr/>
              <a:t>41</a:t>
            </a:fld>
            <a:endParaRPr lang="en-US"/>
          </a:p>
        </p:txBody>
      </p:sp>
    </p:spTree>
    <p:extLst>
      <p:ext uri="{BB962C8B-B14F-4D97-AF65-F5344CB8AC3E}">
        <p14:creationId xmlns:p14="http://schemas.microsoft.com/office/powerpoint/2010/main" val="24982153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err="1" smtClean="0"/>
              <a:t>Multisensor</a:t>
            </a:r>
            <a:r>
              <a:rPr lang="en-US" sz="3600" dirty="0" smtClean="0"/>
              <a:t> Precipitation Estimate (MPE) West Gulf River Forecast Center</a:t>
            </a:r>
            <a:endParaRPr lang="en-US" sz="3600" dirty="0"/>
          </a:p>
        </p:txBody>
      </p:sp>
      <p:pic>
        <p:nvPicPr>
          <p:cNvPr id="8194" name="Picture 2"/>
          <p:cNvPicPr>
            <a:picLocks noChangeAspect="1" noChangeArrowheads="1"/>
          </p:cNvPicPr>
          <p:nvPr/>
        </p:nvPicPr>
        <p:blipFill>
          <a:blip r:embed="rId2" cstate="print"/>
          <a:srcRect/>
          <a:stretch>
            <a:fillRect/>
          </a:stretch>
        </p:blipFill>
        <p:spPr bwMode="auto">
          <a:xfrm>
            <a:off x="1600200" y="1600199"/>
            <a:ext cx="6019800" cy="4890271"/>
          </a:xfrm>
          <a:prstGeom prst="rect">
            <a:avLst/>
          </a:prstGeom>
          <a:noFill/>
          <a:ln w="9525">
            <a:noFill/>
            <a:miter lim="800000"/>
            <a:headEnd/>
            <a:tailEnd/>
          </a:ln>
        </p:spPr>
      </p:pic>
      <p:sp>
        <p:nvSpPr>
          <p:cNvPr id="3" name="TextBox 2"/>
          <p:cNvSpPr txBox="1"/>
          <p:nvPr/>
        </p:nvSpPr>
        <p:spPr>
          <a:xfrm>
            <a:off x="3657600" y="1602507"/>
            <a:ext cx="3830792" cy="1200329"/>
          </a:xfrm>
          <a:prstGeom prst="rect">
            <a:avLst/>
          </a:prstGeom>
          <a:solidFill>
            <a:schemeClr val="bg1"/>
          </a:solidFill>
        </p:spPr>
        <p:txBody>
          <a:bodyPr wrap="square" rtlCol="0">
            <a:spAutoFit/>
          </a:bodyPr>
          <a:lstStyle/>
          <a:p>
            <a:r>
              <a:rPr lang="en-US" dirty="0" smtClean="0"/>
              <a:t>Exported by NWS to CUAHSI Observations Data Model and </a:t>
            </a:r>
            <a:r>
              <a:rPr lang="en-US" dirty="0" err="1" smtClean="0"/>
              <a:t>WaterML</a:t>
            </a:r>
            <a:r>
              <a:rPr lang="en-US" dirty="0" smtClean="0"/>
              <a:t> web services at </a:t>
            </a:r>
            <a:r>
              <a:rPr lang="en-US" dirty="0" smtClean="0">
                <a:solidFill>
                  <a:srgbClr val="FF0000"/>
                </a:solidFill>
              </a:rPr>
              <a:t>University of Texas at Arlington</a:t>
            </a:r>
            <a:endParaRPr lang="en-US" dirty="0">
              <a:solidFill>
                <a:srgbClr val="FF0000"/>
              </a:solidFill>
            </a:endParaRPr>
          </a:p>
        </p:txBody>
      </p:sp>
      <p:sp>
        <p:nvSpPr>
          <p:cNvPr id="4" name="TextBox 3"/>
          <p:cNvSpPr txBox="1"/>
          <p:nvPr/>
        </p:nvSpPr>
        <p:spPr>
          <a:xfrm>
            <a:off x="6192992" y="4807634"/>
            <a:ext cx="2590800" cy="646331"/>
          </a:xfrm>
          <a:prstGeom prst="rect">
            <a:avLst/>
          </a:prstGeom>
          <a:solidFill>
            <a:schemeClr val="bg1"/>
          </a:solidFill>
          <a:ln w="25400">
            <a:solidFill>
              <a:schemeClr val="accent3">
                <a:lumMod val="75000"/>
              </a:schemeClr>
            </a:solidFill>
          </a:ln>
        </p:spPr>
        <p:txBody>
          <a:bodyPr wrap="square" rtlCol="0">
            <a:spAutoFit/>
          </a:bodyPr>
          <a:lstStyle/>
          <a:p>
            <a:r>
              <a:rPr lang="en-US" dirty="0" smtClean="0"/>
              <a:t>Capital Area Council of Governments (CAPCOG)</a:t>
            </a:r>
            <a:endParaRPr lang="en-US" dirty="0"/>
          </a:p>
        </p:txBody>
      </p:sp>
      <p:sp>
        <p:nvSpPr>
          <p:cNvPr id="5" name="Slide Number Placeholder 4"/>
          <p:cNvSpPr>
            <a:spLocks noGrp="1"/>
          </p:cNvSpPr>
          <p:nvPr>
            <p:ph type="sldNum" sz="quarter" idx="12"/>
          </p:nvPr>
        </p:nvSpPr>
        <p:spPr/>
        <p:txBody>
          <a:bodyPr/>
          <a:lstStyle/>
          <a:p>
            <a:fld id="{F82B15EE-1347-4E13-A70E-917AFD644764}" type="slidenum">
              <a:rPr lang="en-US" smtClean="0"/>
              <a:pPr/>
              <a:t>42</a:t>
            </a:fld>
            <a:endParaRPr lang="en-US"/>
          </a:p>
        </p:txBody>
      </p:sp>
    </p:spTree>
    <p:extLst>
      <p:ext uri="{BB962C8B-B14F-4D97-AF65-F5344CB8AC3E}">
        <p14:creationId xmlns:p14="http://schemas.microsoft.com/office/powerpoint/2010/main" val="104539861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Situational Awareness for Flash Flooding in the CAPCOG region</a:t>
            </a:r>
            <a:endParaRPr lang="en-US" sz="3200" dirty="0"/>
          </a:p>
        </p:txBody>
      </p:sp>
      <p:pic>
        <p:nvPicPr>
          <p:cNvPr id="10242" name="Picture 2"/>
          <p:cNvPicPr>
            <a:picLocks noChangeAspect="1" noChangeArrowheads="1"/>
          </p:cNvPicPr>
          <p:nvPr/>
        </p:nvPicPr>
        <p:blipFill>
          <a:blip r:embed="rId2" cstate="print"/>
          <a:srcRect/>
          <a:stretch>
            <a:fillRect/>
          </a:stretch>
        </p:blipFill>
        <p:spPr bwMode="auto">
          <a:xfrm>
            <a:off x="1143000" y="1676400"/>
            <a:ext cx="7381875" cy="4804550"/>
          </a:xfrm>
          <a:prstGeom prst="rect">
            <a:avLst/>
          </a:prstGeom>
          <a:noFill/>
          <a:ln w="9525">
            <a:noFill/>
            <a:miter lim="800000"/>
            <a:headEnd/>
            <a:tailEnd/>
          </a:ln>
        </p:spPr>
      </p:pic>
      <p:sp>
        <p:nvSpPr>
          <p:cNvPr id="4" name="TextBox 3"/>
          <p:cNvSpPr txBox="1"/>
          <p:nvPr/>
        </p:nvSpPr>
        <p:spPr>
          <a:xfrm>
            <a:off x="228600" y="6096000"/>
            <a:ext cx="6732420" cy="646331"/>
          </a:xfrm>
          <a:prstGeom prst="rect">
            <a:avLst/>
          </a:prstGeom>
          <a:solidFill>
            <a:schemeClr val="bg1"/>
          </a:solidFill>
          <a:ln w="12700">
            <a:solidFill>
              <a:schemeClr val="tx1"/>
            </a:solidFill>
          </a:ln>
        </p:spPr>
        <p:txBody>
          <a:bodyPr wrap="none" rtlCol="0">
            <a:spAutoFit/>
          </a:bodyPr>
          <a:lstStyle/>
          <a:p>
            <a:r>
              <a:rPr lang="en-US" dirty="0" smtClean="0">
                <a:solidFill>
                  <a:schemeClr val="tx2"/>
                </a:solidFill>
              </a:rPr>
              <a:t>Combines federal, river authority, city and water district data ….</a:t>
            </a:r>
          </a:p>
          <a:p>
            <a:r>
              <a:rPr lang="en-US" dirty="0" smtClean="0">
                <a:solidFill>
                  <a:schemeClr val="tx2"/>
                </a:solidFill>
              </a:rPr>
              <a:t>		…. to support real-time flood emergency response</a:t>
            </a:r>
            <a:endParaRPr lang="en-US" dirty="0">
              <a:solidFill>
                <a:schemeClr val="tx2"/>
              </a:solidFill>
            </a:endParaRPr>
          </a:p>
        </p:txBody>
      </p:sp>
      <p:pic>
        <p:nvPicPr>
          <p:cNvPr id="5" name="Picture 4"/>
          <p:cNvPicPr>
            <a:picLocks noChangeAspect="1" noChangeArrowheads="1"/>
          </p:cNvPicPr>
          <p:nvPr/>
        </p:nvPicPr>
        <p:blipFill>
          <a:blip r:embed="rId3" cstate="print"/>
          <a:srcRect/>
          <a:stretch>
            <a:fillRect/>
          </a:stretch>
        </p:blipFill>
        <p:spPr bwMode="auto">
          <a:xfrm>
            <a:off x="6477000" y="1371600"/>
            <a:ext cx="2247900" cy="1680862"/>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F82B15EE-1347-4E13-A70E-917AFD644764}" type="slidenum">
              <a:rPr lang="en-US" smtClean="0"/>
              <a:pPr/>
              <a:t>43</a:t>
            </a:fld>
            <a:endParaRPr lang="en-US"/>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830238"/>
            <a:ext cx="2945080" cy="99283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35429" y="1186934"/>
            <a:ext cx="2631490" cy="646331"/>
          </a:xfrm>
          <a:prstGeom prst="rect">
            <a:avLst/>
          </a:prstGeom>
          <a:noFill/>
        </p:spPr>
        <p:txBody>
          <a:bodyPr wrap="none" rtlCol="0">
            <a:spAutoFit/>
          </a:bodyPr>
          <a:lstStyle/>
          <a:p>
            <a:r>
              <a:rPr lang="en-US" dirty="0" smtClean="0">
                <a:solidFill>
                  <a:schemeClr val="tx2"/>
                </a:solidFill>
              </a:rPr>
              <a:t>National Weather Service,</a:t>
            </a:r>
          </a:p>
          <a:p>
            <a:r>
              <a:rPr lang="en-US" dirty="0" smtClean="0">
                <a:solidFill>
                  <a:schemeClr val="tx2"/>
                </a:solidFill>
              </a:rPr>
              <a:t>USGS, Corps of Engineers</a:t>
            </a:r>
            <a:endParaRPr lang="en-US" dirty="0">
              <a:solidFill>
                <a:schemeClr val="tx2"/>
              </a:solidFill>
            </a:endParaRPr>
          </a:p>
        </p:txBody>
      </p:sp>
    </p:spTree>
    <p:extLst>
      <p:ext uri="{BB962C8B-B14F-4D97-AF65-F5344CB8AC3E}">
        <p14:creationId xmlns:p14="http://schemas.microsoft.com/office/powerpoint/2010/main" val="388219106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cstate="print"/>
          <a:srcRect/>
          <a:stretch>
            <a:fillRect/>
          </a:stretch>
        </p:blipFill>
        <p:spPr bwMode="auto">
          <a:xfrm>
            <a:off x="5372100" y="1295400"/>
            <a:ext cx="3771900" cy="2568946"/>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dirty="0" smtClean="0"/>
              <a:t>Rainfall in Cypress Creek Watershed</a:t>
            </a:r>
            <a:br>
              <a:rPr lang="en-US" dirty="0" smtClean="0"/>
            </a:br>
            <a:r>
              <a:rPr lang="en-US" sz="2700" dirty="0" smtClean="0"/>
              <a:t>Drainage area – 38 Sq. Mi.</a:t>
            </a:r>
            <a:endParaRPr lang="en-US" sz="2700" dirty="0"/>
          </a:p>
        </p:txBody>
      </p:sp>
      <p:pic>
        <p:nvPicPr>
          <p:cNvPr id="3075" name="Picture 3"/>
          <p:cNvPicPr>
            <a:picLocks noChangeAspect="1" noChangeArrowheads="1"/>
          </p:cNvPicPr>
          <p:nvPr/>
        </p:nvPicPr>
        <p:blipFill>
          <a:blip r:embed="rId3" cstate="print"/>
          <a:srcRect/>
          <a:stretch>
            <a:fillRect/>
          </a:stretch>
        </p:blipFill>
        <p:spPr bwMode="auto">
          <a:xfrm>
            <a:off x="381000" y="2590800"/>
            <a:ext cx="4676775" cy="3593229"/>
          </a:xfrm>
          <a:prstGeom prst="rect">
            <a:avLst/>
          </a:prstGeom>
          <a:noFill/>
          <a:ln w="25400">
            <a:solidFill>
              <a:schemeClr val="accent1"/>
            </a:solidFill>
            <a:miter lim="800000"/>
            <a:headEnd/>
            <a:tailEnd/>
          </a:ln>
        </p:spPr>
      </p:pic>
      <p:sp>
        <p:nvSpPr>
          <p:cNvPr id="7" name="Rectangle 6"/>
          <p:cNvSpPr/>
          <p:nvPr/>
        </p:nvSpPr>
        <p:spPr>
          <a:xfrm>
            <a:off x="6553200" y="2743200"/>
            <a:ext cx="381000" cy="30480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rot="10800000">
            <a:off x="5105400" y="2590800"/>
            <a:ext cx="1828800" cy="1524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4457700" y="3695700"/>
            <a:ext cx="3124200" cy="182880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57200" y="1905000"/>
            <a:ext cx="5005922" cy="369332"/>
          </a:xfrm>
          <a:prstGeom prst="rect">
            <a:avLst/>
          </a:prstGeom>
          <a:noFill/>
        </p:spPr>
        <p:txBody>
          <a:bodyPr wrap="none" rtlCol="0">
            <a:spAutoFit/>
          </a:bodyPr>
          <a:lstStyle/>
          <a:p>
            <a:r>
              <a:rPr lang="en-US" dirty="0" smtClean="0">
                <a:solidFill>
                  <a:schemeClr val="accent2"/>
                </a:solidFill>
              </a:rPr>
              <a:t>“Virtual Rain Gages”— </a:t>
            </a:r>
            <a:r>
              <a:rPr lang="en-US" dirty="0" err="1" smtClean="0">
                <a:solidFill>
                  <a:schemeClr val="accent2"/>
                </a:solidFill>
              </a:rPr>
              <a:t>Nexrad</a:t>
            </a:r>
            <a:r>
              <a:rPr lang="en-US" dirty="0" smtClean="0">
                <a:solidFill>
                  <a:schemeClr val="accent2"/>
                </a:solidFill>
              </a:rPr>
              <a:t> Radar Rainfall points</a:t>
            </a:r>
            <a:endParaRPr lang="en-US" dirty="0">
              <a:solidFill>
                <a:schemeClr val="accent2"/>
              </a:solidFill>
            </a:endParaRPr>
          </a:p>
        </p:txBody>
      </p:sp>
      <p:cxnSp>
        <p:nvCxnSpPr>
          <p:cNvPr id="14" name="Straight Arrow Connector 13"/>
          <p:cNvCxnSpPr/>
          <p:nvPr/>
        </p:nvCxnSpPr>
        <p:spPr>
          <a:xfrm rot="16200000" flipH="1">
            <a:off x="1905000" y="2514600"/>
            <a:ext cx="990600" cy="38100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3077" name="Picture 5"/>
          <p:cNvPicPr>
            <a:picLocks noChangeAspect="1" noChangeArrowheads="1"/>
          </p:cNvPicPr>
          <p:nvPr/>
        </p:nvPicPr>
        <p:blipFill>
          <a:blip r:embed="rId4" cstate="print"/>
          <a:srcRect/>
          <a:stretch>
            <a:fillRect/>
          </a:stretch>
        </p:blipFill>
        <p:spPr bwMode="auto">
          <a:xfrm>
            <a:off x="5410200" y="3733800"/>
            <a:ext cx="3629025" cy="2500941"/>
          </a:xfrm>
          <a:prstGeom prst="rect">
            <a:avLst/>
          </a:prstGeom>
          <a:noFill/>
          <a:ln w="9525">
            <a:solidFill>
              <a:srgbClr val="C00000"/>
            </a:solidFill>
            <a:miter lim="800000"/>
            <a:headEnd/>
            <a:tailEnd/>
          </a:ln>
        </p:spPr>
      </p:pic>
      <p:cxnSp>
        <p:nvCxnSpPr>
          <p:cNvPr id="21" name="Straight Arrow Connector 20"/>
          <p:cNvCxnSpPr/>
          <p:nvPr/>
        </p:nvCxnSpPr>
        <p:spPr>
          <a:xfrm>
            <a:off x="4495800" y="5257800"/>
            <a:ext cx="838200" cy="1588"/>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400800" y="4343400"/>
            <a:ext cx="2251514" cy="369332"/>
          </a:xfrm>
          <a:prstGeom prst="rect">
            <a:avLst/>
          </a:prstGeom>
          <a:noFill/>
        </p:spPr>
        <p:txBody>
          <a:bodyPr wrap="none" rtlCol="0">
            <a:spAutoFit/>
          </a:bodyPr>
          <a:lstStyle/>
          <a:p>
            <a:r>
              <a:rPr lang="en-US" dirty="0" smtClean="0"/>
              <a:t>Time Series of Rainfall</a:t>
            </a:r>
            <a:endParaRPr lang="en-US" dirty="0"/>
          </a:p>
        </p:txBody>
      </p:sp>
      <p:sp>
        <p:nvSpPr>
          <p:cNvPr id="24" name="TextBox 23"/>
          <p:cNvSpPr txBox="1"/>
          <p:nvPr/>
        </p:nvSpPr>
        <p:spPr>
          <a:xfrm>
            <a:off x="228600" y="6324600"/>
            <a:ext cx="6521914" cy="369332"/>
          </a:xfrm>
          <a:prstGeom prst="rect">
            <a:avLst/>
          </a:prstGeom>
          <a:solidFill>
            <a:schemeClr val="bg1"/>
          </a:solidFill>
          <a:ln>
            <a:solidFill>
              <a:schemeClr val="accent1"/>
            </a:solidFill>
          </a:ln>
        </p:spPr>
        <p:txBody>
          <a:bodyPr wrap="none" rtlCol="0">
            <a:spAutoFit/>
          </a:bodyPr>
          <a:lstStyle/>
          <a:p>
            <a:r>
              <a:rPr lang="en-US" dirty="0" smtClean="0"/>
              <a:t>Data obtained via </a:t>
            </a:r>
            <a:r>
              <a:rPr lang="en-US" dirty="0" err="1" smtClean="0"/>
              <a:t>WaterML</a:t>
            </a:r>
            <a:r>
              <a:rPr lang="en-US" dirty="0" smtClean="0"/>
              <a:t> web service from NWS and UT Arlington</a:t>
            </a:r>
            <a:endParaRPr lang="en-US" dirty="0"/>
          </a:p>
        </p:txBody>
      </p:sp>
      <p:sp>
        <p:nvSpPr>
          <p:cNvPr id="3" name="Slide Number Placeholder 2"/>
          <p:cNvSpPr>
            <a:spLocks noGrp="1"/>
          </p:cNvSpPr>
          <p:nvPr>
            <p:ph type="sldNum" sz="quarter" idx="12"/>
          </p:nvPr>
        </p:nvSpPr>
        <p:spPr/>
        <p:txBody>
          <a:bodyPr/>
          <a:lstStyle/>
          <a:p>
            <a:fld id="{F82B15EE-1347-4E13-A70E-917AFD644764}" type="slidenum">
              <a:rPr lang="en-US" smtClean="0"/>
              <a:pPr/>
              <a:t>44</a:t>
            </a:fld>
            <a:endParaRPr lang="en-US"/>
          </a:p>
        </p:txBody>
      </p:sp>
    </p:spTree>
    <p:extLst>
      <p:ext uri="{BB962C8B-B14F-4D97-AF65-F5344CB8AC3E}">
        <p14:creationId xmlns:p14="http://schemas.microsoft.com/office/powerpoint/2010/main" val="8543016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Crossing the Digital Divide</a:t>
            </a:r>
            <a:endParaRPr lang="en-US" dirty="0"/>
          </a:p>
        </p:txBody>
      </p:sp>
      <p:grpSp>
        <p:nvGrpSpPr>
          <p:cNvPr id="3" name="Group 25"/>
          <p:cNvGrpSpPr/>
          <p:nvPr/>
        </p:nvGrpSpPr>
        <p:grpSpPr>
          <a:xfrm>
            <a:off x="6019800" y="1962150"/>
            <a:ext cx="1628775" cy="1945923"/>
            <a:chOff x="1524000" y="3581399"/>
            <a:chExt cx="1628775" cy="1945923"/>
          </a:xfrm>
        </p:grpSpPr>
        <p:pic>
          <p:nvPicPr>
            <p:cNvPr id="7" name="Picture 2"/>
            <p:cNvPicPr>
              <a:picLocks noChangeAspect="1" noChangeArrowheads="1"/>
            </p:cNvPicPr>
            <p:nvPr/>
          </p:nvPicPr>
          <p:blipFill>
            <a:blip r:embed="rId3" cstate="print"/>
            <a:srcRect/>
            <a:stretch>
              <a:fillRect/>
            </a:stretch>
          </p:blipFill>
          <p:spPr bwMode="auto">
            <a:xfrm>
              <a:off x="1524000" y="4267200"/>
              <a:ext cx="1628775" cy="1260122"/>
            </a:xfrm>
            <a:prstGeom prst="rect">
              <a:avLst/>
            </a:prstGeom>
            <a:noFill/>
            <a:ln w="9525">
              <a:noFill/>
              <a:miter lim="800000"/>
              <a:headEnd/>
              <a:tailEnd/>
            </a:ln>
          </p:spPr>
        </p:pic>
        <p:sp>
          <p:nvSpPr>
            <p:cNvPr id="11" name="TextBox 21"/>
            <p:cNvSpPr txBox="1">
              <a:spLocks noChangeArrowheads="1"/>
            </p:cNvSpPr>
            <p:nvPr/>
          </p:nvSpPr>
          <p:spPr bwMode="auto">
            <a:xfrm>
              <a:off x="1524000" y="3581399"/>
              <a:ext cx="1523999" cy="646331"/>
            </a:xfrm>
            <a:prstGeom prst="rect">
              <a:avLst/>
            </a:prstGeom>
            <a:noFill/>
            <a:ln w="9525">
              <a:noFill/>
              <a:miter lim="800000"/>
              <a:headEnd/>
              <a:tailEnd/>
            </a:ln>
          </p:spPr>
          <p:txBody>
            <a:bodyPr>
              <a:spAutoFit/>
            </a:bodyPr>
            <a:lstStyle/>
            <a:p>
              <a:pPr algn="ctr"/>
              <a:r>
                <a:rPr lang="en-US">
                  <a:solidFill>
                    <a:prstClr val="black"/>
                  </a:solidFill>
                </a:rPr>
                <a:t>Weather and Climate</a:t>
              </a:r>
            </a:p>
          </p:txBody>
        </p:sp>
      </p:grpSp>
      <p:pic>
        <p:nvPicPr>
          <p:cNvPr id="8" name="Picture 3"/>
          <p:cNvPicPr>
            <a:picLocks noChangeAspect="1" noChangeArrowheads="1"/>
          </p:cNvPicPr>
          <p:nvPr/>
        </p:nvPicPr>
        <p:blipFill>
          <a:blip r:embed="rId4" cstate="print"/>
          <a:srcRect/>
          <a:stretch>
            <a:fillRect/>
          </a:stretch>
        </p:blipFill>
        <p:spPr bwMode="auto">
          <a:xfrm>
            <a:off x="6096000" y="4781550"/>
            <a:ext cx="1514569" cy="1390650"/>
          </a:xfrm>
          <a:prstGeom prst="rect">
            <a:avLst/>
          </a:prstGeom>
          <a:noFill/>
          <a:ln w="9525">
            <a:noFill/>
            <a:miter lim="800000"/>
            <a:headEnd/>
            <a:tailEnd/>
          </a:ln>
        </p:spPr>
      </p:pic>
      <p:sp>
        <p:nvSpPr>
          <p:cNvPr id="13" name="TextBox 23"/>
          <p:cNvSpPr txBox="1">
            <a:spLocks noChangeArrowheads="1"/>
          </p:cNvSpPr>
          <p:nvPr/>
        </p:nvSpPr>
        <p:spPr bwMode="auto">
          <a:xfrm>
            <a:off x="6096000" y="4095750"/>
            <a:ext cx="1523999" cy="646331"/>
          </a:xfrm>
          <a:prstGeom prst="rect">
            <a:avLst/>
          </a:prstGeom>
          <a:noFill/>
          <a:ln w="9525">
            <a:noFill/>
            <a:miter lim="800000"/>
            <a:headEnd/>
            <a:tailEnd/>
          </a:ln>
        </p:spPr>
        <p:txBody>
          <a:bodyPr>
            <a:spAutoFit/>
          </a:bodyPr>
          <a:lstStyle/>
          <a:p>
            <a:pPr algn="ctr"/>
            <a:r>
              <a:rPr lang="en-US" dirty="0">
                <a:solidFill>
                  <a:prstClr val="black"/>
                </a:solidFill>
              </a:rPr>
              <a:t>Remote Sensing</a:t>
            </a:r>
          </a:p>
        </p:txBody>
      </p:sp>
      <p:grpSp>
        <p:nvGrpSpPr>
          <p:cNvPr id="4" name="Group 27"/>
          <p:cNvGrpSpPr/>
          <p:nvPr/>
        </p:nvGrpSpPr>
        <p:grpSpPr>
          <a:xfrm>
            <a:off x="1219200" y="2183706"/>
            <a:ext cx="2128076" cy="1420402"/>
            <a:chOff x="3213100" y="1600200"/>
            <a:chExt cx="2128076" cy="1420402"/>
          </a:xfrm>
        </p:grpSpPr>
        <p:pic>
          <p:nvPicPr>
            <p:cNvPr id="6" name="Picture 19" descr="Chart"/>
            <p:cNvPicPr>
              <a:picLocks noChangeAspect="1" noChangeArrowheads="1"/>
            </p:cNvPicPr>
            <p:nvPr/>
          </p:nvPicPr>
          <p:blipFill>
            <a:blip r:embed="rId5" cstate="print"/>
            <a:srcRect/>
            <a:stretch>
              <a:fillRect/>
            </a:stretch>
          </p:blipFill>
          <p:spPr bwMode="auto">
            <a:xfrm>
              <a:off x="3213100" y="1979554"/>
              <a:ext cx="2128076" cy="1041048"/>
            </a:xfrm>
            <a:prstGeom prst="rect">
              <a:avLst/>
            </a:prstGeom>
            <a:noFill/>
            <a:ln w="9525">
              <a:noFill/>
              <a:miter lim="800000"/>
              <a:headEnd/>
              <a:tailEnd/>
            </a:ln>
          </p:spPr>
        </p:pic>
        <p:sp>
          <p:nvSpPr>
            <p:cNvPr id="12" name="TextBox 22"/>
            <p:cNvSpPr txBox="1">
              <a:spLocks noChangeArrowheads="1"/>
            </p:cNvSpPr>
            <p:nvPr/>
          </p:nvSpPr>
          <p:spPr bwMode="auto">
            <a:xfrm>
              <a:off x="3594100" y="1600200"/>
              <a:ext cx="1523999" cy="369332"/>
            </a:xfrm>
            <a:prstGeom prst="rect">
              <a:avLst/>
            </a:prstGeom>
            <a:noFill/>
            <a:ln w="9525">
              <a:noFill/>
              <a:miter lim="800000"/>
              <a:headEnd/>
              <a:tailEnd/>
            </a:ln>
          </p:spPr>
          <p:txBody>
            <a:bodyPr>
              <a:spAutoFit/>
            </a:bodyPr>
            <a:lstStyle/>
            <a:p>
              <a:pPr algn="ctr"/>
              <a:r>
                <a:rPr lang="en-US" dirty="0" smtClean="0">
                  <a:solidFill>
                    <a:prstClr val="black"/>
                  </a:solidFill>
                </a:rPr>
                <a:t>Observations</a:t>
              </a:r>
              <a:endParaRPr lang="en-US" dirty="0">
                <a:solidFill>
                  <a:prstClr val="black"/>
                </a:solidFill>
              </a:endParaRPr>
            </a:p>
          </p:txBody>
        </p:sp>
      </p:grpSp>
      <p:grpSp>
        <p:nvGrpSpPr>
          <p:cNvPr id="9" name="Group 25"/>
          <p:cNvGrpSpPr/>
          <p:nvPr/>
        </p:nvGrpSpPr>
        <p:grpSpPr>
          <a:xfrm>
            <a:off x="1066800" y="4393506"/>
            <a:ext cx="2529682" cy="1778694"/>
            <a:chOff x="1066800" y="4038600"/>
            <a:chExt cx="2529682" cy="1778694"/>
          </a:xfrm>
        </p:grpSpPr>
        <p:pic>
          <p:nvPicPr>
            <p:cNvPr id="5" name="Picture 9"/>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1066800" y="4419600"/>
              <a:ext cx="2529682" cy="1397694"/>
            </a:xfrm>
            <a:prstGeom prst="rect">
              <a:avLst/>
            </a:prstGeom>
            <a:noFill/>
            <a:ln w="9525">
              <a:noFill/>
              <a:miter lim="800000"/>
              <a:headEnd/>
              <a:tailEnd/>
            </a:ln>
          </p:spPr>
        </p:pic>
        <p:sp>
          <p:nvSpPr>
            <p:cNvPr id="14" name="TextBox 24"/>
            <p:cNvSpPr txBox="1">
              <a:spLocks noChangeArrowheads="1"/>
            </p:cNvSpPr>
            <p:nvPr/>
          </p:nvSpPr>
          <p:spPr bwMode="auto">
            <a:xfrm>
              <a:off x="2133600" y="4038600"/>
              <a:ext cx="494046" cy="369332"/>
            </a:xfrm>
            <a:prstGeom prst="rect">
              <a:avLst/>
            </a:prstGeom>
            <a:noFill/>
            <a:ln w="9525">
              <a:noFill/>
              <a:miter lim="800000"/>
              <a:headEnd/>
              <a:tailEnd/>
            </a:ln>
          </p:spPr>
          <p:txBody>
            <a:bodyPr wrap="none">
              <a:spAutoFit/>
            </a:bodyPr>
            <a:lstStyle/>
            <a:p>
              <a:r>
                <a:rPr lang="en-US" dirty="0" smtClean="0">
                  <a:solidFill>
                    <a:prstClr val="black"/>
                  </a:solidFill>
                </a:rPr>
                <a:t>GIS</a:t>
              </a:r>
              <a:endParaRPr lang="en-US" dirty="0">
                <a:solidFill>
                  <a:prstClr val="black"/>
                </a:solidFill>
              </a:endParaRPr>
            </a:p>
          </p:txBody>
        </p:sp>
      </p:grpSp>
      <p:cxnSp>
        <p:nvCxnSpPr>
          <p:cNvPr id="28" name="Straight Connector 27"/>
          <p:cNvCxnSpPr/>
          <p:nvPr/>
        </p:nvCxnSpPr>
        <p:spPr>
          <a:xfrm rot="5400000">
            <a:off x="2286000" y="3810000"/>
            <a:ext cx="4572000"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334000" y="1371600"/>
            <a:ext cx="2962221" cy="369332"/>
          </a:xfrm>
          <a:prstGeom prst="rect">
            <a:avLst/>
          </a:prstGeom>
          <a:noFill/>
          <a:ln>
            <a:solidFill>
              <a:schemeClr val="accent1">
                <a:shade val="95000"/>
                <a:satMod val="105000"/>
              </a:schemeClr>
            </a:solidFill>
          </a:ln>
        </p:spPr>
        <p:txBody>
          <a:bodyPr wrap="none" rtlCol="0">
            <a:spAutoFit/>
          </a:bodyPr>
          <a:lstStyle/>
          <a:p>
            <a:r>
              <a:rPr lang="en-US" dirty="0" smtClean="0">
                <a:solidFill>
                  <a:srgbClr val="FF0000"/>
                </a:solidFill>
              </a:rPr>
              <a:t>Continuous </a:t>
            </a:r>
            <a:r>
              <a:rPr lang="en-US" dirty="0" smtClean="0">
                <a:solidFill>
                  <a:prstClr val="black"/>
                </a:solidFill>
              </a:rPr>
              <a:t>space-time arrays</a:t>
            </a:r>
            <a:endParaRPr lang="en-US" dirty="0">
              <a:solidFill>
                <a:prstClr val="black"/>
              </a:solidFill>
            </a:endParaRPr>
          </a:p>
        </p:txBody>
      </p:sp>
      <p:sp>
        <p:nvSpPr>
          <p:cNvPr id="30" name="TextBox 29"/>
          <p:cNvSpPr txBox="1"/>
          <p:nvPr/>
        </p:nvSpPr>
        <p:spPr>
          <a:xfrm>
            <a:off x="1295400" y="1295400"/>
            <a:ext cx="2362200" cy="646331"/>
          </a:xfrm>
          <a:prstGeom prst="rect">
            <a:avLst/>
          </a:prstGeom>
          <a:noFill/>
          <a:ln>
            <a:solidFill>
              <a:schemeClr val="accent1">
                <a:shade val="95000"/>
                <a:satMod val="105000"/>
              </a:schemeClr>
            </a:solidFill>
          </a:ln>
        </p:spPr>
        <p:txBody>
          <a:bodyPr wrap="square" rtlCol="0">
            <a:spAutoFit/>
          </a:bodyPr>
          <a:lstStyle/>
          <a:p>
            <a:pPr algn="ctr"/>
            <a:r>
              <a:rPr lang="en-US" dirty="0" smtClean="0">
                <a:solidFill>
                  <a:srgbClr val="FF0000"/>
                </a:solidFill>
              </a:rPr>
              <a:t>Discrete</a:t>
            </a:r>
            <a:r>
              <a:rPr lang="en-US" dirty="0" smtClean="0">
                <a:solidFill>
                  <a:prstClr val="black"/>
                </a:solidFill>
              </a:rPr>
              <a:t> spatial objects with time series</a:t>
            </a:r>
            <a:endParaRPr lang="en-US" dirty="0">
              <a:solidFill>
                <a:prstClr val="black"/>
              </a:solidFill>
            </a:endParaRPr>
          </a:p>
        </p:txBody>
      </p:sp>
      <p:sp>
        <p:nvSpPr>
          <p:cNvPr id="31" name="TextBox 30"/>
          <p:cNvSpPr txBox="1"/>
          <p:nvPr/>
        </p:nvSpPr>
        <p:spPr>
          <a:xfrm>
            <a:off x="2743200" y="6248400"/>
            <a:ext cx="3981411" cy="369332"/>
          </a:xfrm>
          <a:prstGeom prst="rect">
            <a:avLst/>
          </a:prstGeom>
          <a:noFill/>
        </p:spPr>
        <p:txBody>
          <a:bodyPr wrap="none" rtlCol="0">
            <a:spAutoFit/>
          </a:bodyPr>
          <a:lstStyle/>
          <a:p>
            <a:r>
              <a:rPr lang="en-US" dirty="0" smtClean="0">
                <a:solidFill>
                  <a:prstClr val="black"/>
                </a:solidFill>
              </a:rPr>
              <a:t>These are two very different data worlds</a:t>
            </a:r>
            <a:endParaRPr lang="en-US" dirty="0">
              <a:solidFill>
                <a:prstClr val="black"/>
              </a:solidFill>
            </a:endParaRPr>
          </a:p>
        </p:txBody>
      </p:sp>
      <p:sp>
        <p:nvSpPr>
          <p:cNvPr id="10" name="Slide Number Placeholder 9"/>
          <p:cNvSpPr>
            <a:spLocks noGrp="1"/>
          </p:cNvSpPr>
          <p:nvPr>
            <p:ph type="sldNum" sz="quarter" idx="12"/>
          </p:nvPr>
        </p:nvSpPr>
        <p:spPr/>
        <p:txBody>
          <a:bodyPr/>
          <a:lstStyle/>
          <a:p>
            <a:fld id="{F82B15EE-1347-4E13-A70E-917AFD644764}" type="slidenum">
              <a:rPr lang="en-US" smtClean="0"/>
              <a:pPr/>
              <a:t>45</a:t>
            </a:fld>
            <a:endParaRPr lang="en-US"/>
          </a:p>
        </p:txBody>
      </p:sp>
    </p:spTree>
    <p:extLst>
      <p:ext uri="{BB962C8B-B14F-4D97-AF65-F5344CB8AC3E}">
        <p14:creationId xmlns:p14="http://schemas.microsoft.com/office/powerpoint/2010/main" val="156867546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1100" y="609600"/>
            <a:ext cx="6781800" cy="7810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cstate="print"/>
          <a:srcRect/>
          <a:stretch>
            <a:fillRect/>
          </a:stretch>
        </p:blipFill>
        <p:spPr bwMode="auto">
          <a:xfrm>
            <a:off x="4953000" y="3055544"/>
            <a:ext cx="4106389" cy="2642654"/>
          </a:xfrm>
          <a:prstGeom prst="rect">
            <a:avLst/>
          </a:prstGeom>
          <a:noFill/>
          <a:ln w="9525">
            <a:solidFill>
              <a:schemeClr val="accent1"/>
            </a:solidFill>
            <a:miter lim="800000"/>
            <a:headEnd/>
            <a:tailEnd/>
          </a:ln>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657" y="2790959"/>
            <a:ext cx="4505325" cy="317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urved Down Arrow 2"/>
          <p:cNvSpPr/>
          <p:nvPr/>
        </p:nvSpPr>
        <p:spPr>
          <a:xfrm>
            <a:off x="2667000" y="1647959"/>
            <a:ext cx="4495800" cy="9906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p:cNvSpPr txBox="1"/>
          <p:nvPr/>
        </p:nvSpPr>
        <p:spPr>
          <a:xfrm>
            <a:off x="3449499" y="2188286"/>
            <a:ext cx="2930802" cy="369332"/>
          </a:xfrm>
          <a:prstGeom prst="rect">
            <a:avLst/>
          </a:prstGeom>
          <a:noFill/>
        </p:spPr>
        <p:txBody>
          <a:bodyPr wrap="none" rtlCol="0">
            <a:spAutoFit/>
          </a:bodyPr>
          <a:lstStyle/>
          <a:p>
            <a:r>
              <a:rPr lang="en-US" dirty="0" smtClean="0"/>
              <a:t>NASA </a:t>
            </a:r>
            <a:r>
              <a:rPr lang="en-US" dirty="0" err="1" smtClean="0"/>
              <a:t>WaterML</a:t>
            </a:r>
            <a:r>
              <a:rPr lang="en-US" dirty="0" smtClean="0"/>
              <a:t> Web Services</a:t>
            </a:r>
            <a:endParaRPr lang="en-US" dirty="0"/>
          </a:p>
        </p:txBody>
      </p:sp>
      <p:sp>
        <p:nvSpPr>
          <p:cNvPr id="10" name="TextBox 9"/>
          <p:cNvSpPr txBox="1"/>
          <p:nvPr/>
        </p:nvSpPr>
        <p:spPr bwMode="auto">
          <a:xfrm>
            <a:off x="854218" y="6076890"/>
            <a:ext cx="3124201" cy="400110"/>
          </a:xfrm>
          <a:prstGeom prst="rect">
            <a:avLst/>
          </a:prstGeom>
          <a:noFill/>
        </p:spPr>
        <p:txBody>
          <a:bodyPr wrap="square">
            <a:spAutoFit/>
          </a:bodyPr>
          <a:lstStyle/>
          <a:p>
            <a:pPr algn="ctr" fontAlgn="auto">
              <a:spcBef>
                <a:spcPts val="0"/>
              </a:spcBef>
              <a:spcAft>
                <a:spcPts val="0"/>
              </a:spcAft>
              <a:defRPr/>
            </a:pPr>
            <a:r>
              <a:rPr lang="en-US" sz="1000" kern="0" dirty="0" smtClean="0">
                <a:solidFill>
                  <a:sysClr val="windowText" lastClr="000000">
                    <a:lumMod val="50000"/>
                    <a:lumOff val="50000"/>
                  </a:sysClr>
                </a:solidFill>
                <a:latin typeface="Arial Black" pitchFamily="34" charset="0"/>
              </a:rPr>
              <a:t>Data publication (NLDAS</a:t>
            </a:r>
            <a:r>
              <a:rPr lang="en-US" sz="1000" kern="0" baseline="30000" dirty="0">
                <a:solidFill>
                  <a:sysClr val="windowText" lastClr="000000">
                    <a:lumMod val="50000"/>
                    <a:lumOff val="50000"/>
                  </a:sysClr>
                </a:solidFill>
                <a:latin typeface="Arial Black" pitchFamily="34" charset="0"/>
              </a:rPr>
              <a:t>2</a:t>
            </a:r>
            <a:r>
              <a:rPr lang="en-US" sz="1000" kern="0" dirty="0" smtClean="0">
                <a:solidFill>
                  <a:sysClr val="windowText" lastClr="000000">
                    <a:lumMod val="50000"/>
                    <a:lumOff val="50000"/>
                  </a:sysClr>
                </a:solidFill>
                <a:latin typeface="Arial Black" pitchFamily="34" charset="0"/>
              </a:rPr>
              <a:t> precipitation, temperature, soil moisture)</a:t>
            </a:r>
            <a:endParaRPr lang="en-US" sz="1000" kern="0" dirty="0">
              <a:solidFill>
                <a:sysClr val="windowText" lastClr="000000">
                  <a:lumMod val="50000"/>
                  <a:lumOff val="50000"/>
                </a:sysClr>
              </a:solidFill>
              <a:latin typeface="Arial Black" pitchFamily="34" charset="0"/>
            </a:endParaRPr>
          </a:p>
        </p:txBody>
      </p:sp>
      <p:sp>
        <p:nvSpPr>
          <p:cNvPr id="2" name="Slide Number Placeholder 1"/>
          <p:cNvSpPr>
            <a:spLocks noGrp="1"/>
          </p:cNvSpPr>
          <p:nvPr>
            <p:ph type="sldNum" sz="quarter" idx="12"/>
          </p:nvPr>
        </p:nvSpPr>
        <p:spPr/>
        <p:txBody>
          <a:bodyPr/>
          <a:lstStyle/>
          <a:p>
            <a:fld id="{F82B15EE-1347-4E13-A70E-917AFD644764}" type="slidenum">
              <a:rPr lang="en-US" smtClean="0"/>
              <a:pPr/>
              <a:t>46</a:t>
            </a:fld>
            <a:endParaRPr lang="en-US"/>
          </a:p>
        </p:txBody>
      </p:sp>
      <p:sp>
        <p:nvSpPr>
          <p:cNvPr id="6" name="TextBox 5"/>
          <p:cNvSpPr txBox="1"/>
          <p:nvPr/>
        </p:nvSpPr>
        <p:spPr>
          <a:xfrm>
            <a:off x="6246306" y="2686212"/>
            <a:ext cx="1519775" cy="369332"/>
          </a:xfrm>
          <a:prstGeom prst="rect">
            <a:avLst/>
          </a:prstGeom>
          <a:noFill/>
        </p:spPr>
        <p:txBody>
          <a:bodyPr wrap="none" rtlCol="0">
            <a:spAutoFit/>
          </a:bodyPr>
          <a:lstStyle/>
          <a:p>
            <a:r>
              <a:rPr lang="en-US" dirty="0" err="1" smtClean="0"/>
              <a:t>HydroDesktop</a:t>
            </a:r>
            <a:endParaRPr lang="en-US" dirty="0"/>
          </a:p>
        </p:txBody>
      </p:sp>
      <p:sp>
        <p:nvSpPr>
          <p:cNvPr id="7" name="TextBox 6"/>
          <p:cNvSpPr txBox="1"/>
          <p:nvPr/>
        </p:nvSpPr>
        <p:spPr>
          <a:xfrm>
            <a:off x="457200" y="2004535"/>
            <a:ext cx="2035318" cy="646331"/>
          </a:xfrm>
          <a:prstGeom prst="rect">
            <a:avLst/>
          </a:prstGeom>
          <a:noFill/>
        </p:spPr>
        <p:txBody>
          <a:bodyPr wrap="square" rtlCol="0">
            <a:spAutoFit/>
          </a:bodyPr>
          <a:lstStyle/>
          <a:p>
            <a:pPr algn="ctr"/>
            <a:r>
              <a:rPr lang="en-US" dirty="0" smtClean="0"/>
              <a:t>Modeling and Remote Sensing</a:t>
            </a:r>
            <a:endParaRPr lang="en-US" dirty="0"/>
          </a:p>
        </p:txBody>
      </p:sp>
    </p:spTree>
    <p:extLst>
      <p:ext uri="{BB962C8B-B14F-4D97-AF65-F5344CB8AC3E}">
        <p14:creationId xmlns:p14="http://schemas.microsoft.com/office/powerpoint/2010/main" val="261503784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p:cNvGrpSpPr/>
          <p:nvPr/>
        </p:nvGrpSpPr>
        <p:grpSpPr>
          <a:xfrm>
            <a:off x="5361136" y="4191000"/>
            <a:ext cx="1573064" cy="1066800"/>
            <a:chOff x="2967727" y="5257800"/>
            <a:chExt cx="1919464" cy="1437746"/>
          </a:xfrm>
        </p:grpSpPr>
        <p:pic>
          <p:nvPicPr>
            <p:cNvPr id="48" name="Picture 6" descr="http://t2.gstatic.com/images?q=tbn:0PwyDwJJ2D45hM:http://www.cpsc.gov/cpscpub/prerel/prhtml07/07011a.jpg&amp;t=1"/>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967727" y="5257800"/>
              <a:ext cx="1919464" cy="143774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p:cNvPicPr>
              <a:picLocks noChangeAspect="1" noChangeArrowheads="1"/>
            </p:cNvPicPr>
            <p:nvPr/>
          </p:nvPicPr>
          <p:blipFill>
            <a:blip r:embed="rId3" cstate="screen"/>
            <a:srcRect/>
            <a:stretch>
              <a:fillRect/>
            </a:stretch>
          </p:blipFill>
          <p:spPr bwMode="auto">
            <a:xfrm>
              <a:off x="3366510" y="5399698"/>
              <a:ext cx="1087870" cy="741240"/>
            </a:xfrm>
            <a:prstGeom prst="rect">
              <a:avLst/>
            </a:prstGeom>
            <a:noFill/>
            <a:ln w="9525">
              <a:noFill/>
              <a:miter lim="800000"/>
              <a:headEnd/>
              <a:tailEnd/>
            </a:ln>
          </p:spPr>
        </p:pic>
      </p:grpSp>
      <p:sp>
        <p:nvSpPr>
          <p:cNvPr id="159" name="Rectangle 158"/>
          <p:cNvSpPr/>
          <p:nvPr/>
        </p:nvSpPr>
        <p:spPr bwMode="auto">
          <a:xfrm>
            <a:off x="2759868" y="4114800"/>
            <a:ext cx="2035176" cy="1034123"/>
          </a:xfrm>
          <a:prstGeom prst="rect">
            <a:avLst/>
          </a:prstGeom>
          <a:solidFill>
            <a:schemeClr val="bg1"/>
          </a:solidFill>
          <a:ln w="25400" cap="flat" cmpd="sng" algn="ctr">
            <a:solidFill>
              <a:srgbClr val="4F81BD">
                <a:shade val="50000"/>
              </a:srgbClr>
            </a:solidFill>
            <a:prstDash val="solid"/>
          </a:ln>
          <a:effectLst/>
        </p:spPr>
        <p:txBody>
          <a:bodyPr anchor="b"/>
          <a:lstStyle/>
          <a:p>
            <a:pPr algn="ctr" fontAlgn="auto">
              <a:spcBef>
                <a:spcPts val="0"/>
              </a:spcBef>
              <a:spcAft>
                <a:spcPts val="0"/>
              </a:spcAft>
              <a:defRPr/>
            </a:pPr>
            <a:endParaRPr lang="en-US" kern="0" dirty="0">
              <a:solidFill>
                <a:sysClr val="window" lastClr="FFFFFF"/>
              </a:solidFill>
              <a:latin typeface="Calibri"/>
            </a:endParaRPr>
          </a:p>
        </p:txBody>
      </p:sp>
      <p:sp>
        <p:nvSpPr>
          <p:cNvPr id="34834" name="Rectangle 34833"/>
          <p:cNvSpPr/>
          <p:nvPr/>
        </p:nvSpPr>
        <p:spPr>
          <a:xfrm>
            <a:off x="5334000" y="3487738"/>
            <a:ext cx="3657600" cy="2913062"/>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 name="Group 24"/>
          <p:cNvGrpSpPr/>
          <p:nvPr/>
        </p:nvGrpSpPr>
        <p:grpSpPr>
          <a:xfrm>
            <a:off x="-76200" y="1247001"/>
            <a:ext cx="2286000" cy="862786"/>
            <a:chOff x="879475" y="4371201"/>
            <a:chExt cx="2286000" cy="862786"/>
          </a:xfrm>
        </p:grpSpPr>
        <p:sp>
          <p:nvSpPr>
            <p:cNvPr id="26" name="Rectangle 25"/>
            <p:cNvSpPr/>
            <p:nvPr/>
          </p:nvSpPr>
          <p:spPr bwMode="auto">
            <a:xfrm>
              <a:off x="1089025" y="4371974"/>
              <a:ext cx="2076450" cy="862013"/>
            </a:xfrm>
            <a:prstGeom prst="rect">
              <a:avLst/>
            </a:prstGeom>
            <a:solidFill>
              <a:srgbClr val="4F81BD"/>
            </a:solidFill>
            <a:ln w="25400" cap="flat" cmpd="sng" algn="ctr">
              <a:solidFill>
                <a:srgbClr val="4F81BD">
                  <a:shade val="50000"/>
                </a:srgbClr>
              </a:solidFill>
              <a:prstDash val="solid"/>
            </a:ln>
            <a:effectLst/>
          </p:spPr>
          <p:txBody>
            <a:bodyPr tIns="274320" anchor="ctr" anchorCtr="0"/>
            <a:lstStyle/>
            <a:p>
              <a:pPr algn="ctr" fontAlgn="auto">
                <a:spcBef>
                  <a:spcPts val="0"/>
                </a:spcBef>
                <a:spcAft>
                  <a:spcPts val="0"/>
                </a:spcAft>
                <a:defRPr/>
              </a:pPr>
              <a:endParaRPr lang="en-US" kern="0" dirty="0">
                <a:solidFill>
                  <a:sysClr val="window" lastClr="FFFFFF"/>
                </a:solidFill>
                <a:latin typeface="Calibri"/>
              </a:endParaRPr>
            </a:p>
          </p:txBody>
        </p:sp>
        <p:sp>
          <p:nvSpPr>
            <p:cNvPr id="27" name="TextBox 15"/>
            <p:cNvSpPr txBox="1">
              <a:spLocks noChangeArrowheads="1"/>
            </p:cNvSpPr>
            <p:nvPr/>
          </p:nvSpPr>
          <p:spPr bwMode="auto">
            <a:xfrm>
              <a:off x="879475" y="4371201"/>
              <a:ext cx="2133600" cy="276999"/>
            </a:xfrm>
            <a:prstGeom prst="rect">
              <a:avLst/>
            </a:prstGeom>
            <a:noFill/>
            <a:ln w="9525">
              <a:noFill/>
              <a:miter lim="800000"/>
              <a:headEnd/>
              <a:tailEnd/>
            </a:ln>
          </p:spPr>
          <p:txBody>
            <a:bodyPr wrap="square">
              <a:spAutoFit/>
            </a:bodyPr>
            <a:lstStyle/>
            <a:p>
              <a:pPr algn="ctr" fontAlgn="auto">
                <a:spcBef>
                  <a:spcPts val="0"/>
                </a:spcBef>
                <a:spcAft>
                  <a:spcPts val="0"/>
                </a:spcAft>
                <a:defRPr/>
              </a:pPr>
              <a:r>
                <a:rPr lang="en-US" sz="1200" b="1" kern="0" dirty="0">
                  <a:solidFill>
                    <a:srgbClr val="FFFF00"/>
                  </a:solidFill>
                  <a:latin typeface="Arial" pitchFamily="34" charset="0"/>
                </a:rPr>
                <a:t>Other </a:t>
              </a:r>
              <a:r>
                <a:rPr lang="en-US" sz="1200" b="1" kern="0" dirty="0" err="1">
                  <a:solidFill>
                    <a:srgbClr val="FFFF00"/>
                  </a:solidFill>
                  <a:latin typeface="Arial" pitchFamily="34" charset="0"/>
                </a:rPr>
                <a:t>HydroServer</a:t>
              </a:r>
              <a:endParaRPr lang="en-US" sz="1200" b="1" kern="0" dirty="0">
                <a:solidFill>
                  <a:srgbClr val="FFFF00"/>
                </a:solidFill>
                <a:latin typeface="Arial" pitchFamily="34" charset="0"/>
              </a:endParaRPr>
            </a:p>
          </p:txBody>
        </p:sp>
      </p:grpSp>
      <p:sp>
        <p:nvSpPr>
          <p:cNvPr id="34818" name="Title 1"/>
          <p:cNvSpPr>
            <a:spLocks noGrp="1"/>
          </p:cNvSpPr>
          <p:nvPr>
            <p:ph type="title"/>
          </p:nvPr>
        </p:nvSpPr>
        <p:spPr>
          <a:xfrm>
            <a:off x="457200" y="7938"/>
            <a:ext cx="8229600" cy="1042987"/>
          </a:xfrm>
        </p:spPr>
        <p:txBody>
          <a:bodyPr>
            <a:normAutofit fontScale="90000"/>
          </a:bodyPr>
          <a:lstStyle/>
          <a:p>
            <a:r>
              <a:rPr lang="en-US" dirty="0" smtClean="0">
                <a:solidFill>
                  <a:srgbClr val="000000"/>
                </a:solidFill>
              </a:rPr>
              <a:t>NASA Hydrologic Data Access from </a:t>
            </a:r>
            <a:r>
              <a:rPr lang="en-US" dirty="0" err="1" smtClean="0">
                <a:solidFill>
                  <a:srgbClr val="000000"/>
                </a:solidFill>
              </a:rPr>
              <a:t>HydroDesktop</a:t>
            </a:r>
            <a:r>
              <a:rPr lang="en-US" dirty="0" smtClean="0">
                <a:solidFill>
                  <a:srgbClr val="000000"/>
                </a:solidFill>
              </a:rPr>
              <a:t> (an example)</a:t>
            </a:r>
            <a:r>
              <a:rPr lang="en-US" baseline="30000" dirty="0" smtClean="0">
                <a:solidFill>
                  <a:srgbClr val="000000"/>
                </a:solidFill>
              </a:rPr>
              <a:t>1</a:t>
            </a:r>
            <a:endParaRPr lang="en-US" baseline="30000" dirty="0" smtClean="0">
              <a:solidFill>
                <a:srgbClr val="FF0000"/>
              </a:solidFill>
            </a:endParaRPr>
          </a:p>
        </p:txBody>
      </p:sp>
      <p:grpSp>
        <p:nvGrpSpPr>
          <p:cNvPr id="45" name="Group 44"/>
          <p:cNvGrpSpPr/>
          <p:nvPr/>
        </p:nvGrpSpPr>
        <p:grpSpPr>
          <a:xfrm>
            <a:off x="6923088" y="1447800"/>
            <a:ext cx="1687512" cy="609599"/>
            <a:chOff x="6465888" y="1447801"/>
            <a:chExt cx="1687512" cy="609599"/>
          </a:xfrm>
        </p:grpSpPr>
        <p:sp>
          <p:nvSpPr>
            <p:cNvPr id="61" name="Rectangle 60"/>
            <p:cNvSpPr/>
            <p:nvPr/>
          </p:nvSpPr>
          <p:spPr bwMode="auto">
            <a:xfrm>
              <a:off x="6465888" y="1447801"/>
              <a:ext cx="1687512" cy="609599"/>
            </a:xfrm>
            <a:prstGeom prst="rect">
              <a:avLst/>
            </a:prstGeom>
            <a:solidFill>
              <a:srgbClr val="4F81BD"/>
            </a:solidFill>
            <a:ln w="25400" cap="flat" cmpd="sng" algn="ctr">
              <a:solidFill>
                <a:srgbClr val="4F81BD">
                  <a:shade val="50000"/>
                </a:srgbClr>
              </a:solidFill>
              <a:prstDash val="solid"/>
            </a:ln>
            <a:effectLst/>
          </p:spPr>
          <p:txBody>
            <a:bodyPr anchor="b"/>
            <a:lstStyle/>
            <a:p>
              <a:pPr algn="ctr" fontAlgn="auto">
                <a:spcBef>
                  <a:spcPts val="0"/>
                </a:spcBef>
                <a:spcAft>
                  <a:spcPts val="0"/>
                </a:spcAft>
                <a:defRPr/>
              </a:pPr>
              <a:endParaRPr lang="en-US" kern="0" dirty="0">
                <a:solidFill>
                  <a:sysClr val="window" lastClr="FFFFFF"/>
                </a:solidFill>
                <a:latin typeface="Calibri"/>
              </a:endParaRPr>
            </a:p>
          </p:txBody>
        </p:sp>
        <p:sp>
          <p:nvSpPr>
            <p:cNvPr id="70" name="TextBox 13"/>
            <p:cNvSpPr txBox="1">
              <a:spLocks noChangeArrowheads="1"/>
            </p:cNvSpPr>
            <p:nvPr/>
          </p:nvSpPr>
          <p:spPr bwMode="auto">
            <a:xfrm>
              <a:off x="6592888" y="1543050"/>
              <a:ext cx="1484312" cy="361950"/>
            </a:xfrm>
            <a:prstGeom prst="rect">
              <a:avLst/>
            </a:prstGeom>
            <a:noFill/>
            <a:ln w="9525">
              <a:noFill/>
              <a:miter lim="800000"/>
              <a:headEnd/>
              <a:tailEnd/>
            </a:ln>
          </p:spPr>
          <p:txBody>
            <a:bodyPr>
              <a:spAutoFit/>
            </a:bodyPr>
            <a:lstStyle/>
            <a:p>
              <a:pPr algn="ctr" fontAlgn="auto">
                <a:spcBef>
                  <a:spcPts val="0"/>
                </a:spcBef>
                <a:spcAft>
                  <a:spcPts val="0"/>
                </a:spcAft>
                <a:defRPr/>
              </a:pPr>
              <a:r>
                <a:rPr lang="en-US" b="1" kern="0" dirty="0">
                  <a:solidFill>
                    <a:srgbClr val="FFFF00"/>
                  </a:solidFill>
                  <a:latin typeface="Arial" pitchFamily="34" charset="0"/>
                </a:rPr>
                <a:t>HIS Central</a:t>
              </a:r>
            </a:p>
          </p:txBody>
        </p:sp>
      </p:grpSp>
      <p:grpSp>
        <p:nvGrpSpPr>
          <p:cNvPr id="34" name="Group 33"/>
          <p:cNvGrpSpPr/>
          <p:nvPr/>
        </p:nvGrpSpPr>
        <p:grpSpPr>
          <a:xfrm>
            <a:off x="6781800" y="3657600"/>
            <a:ext cx="2073275" cy="862013"/>
            <a:chOff x="6634163" y="4314825"/>
            <a:chExt cx="2073275" cy="862013"/>
          </a:xfrm>
        </p:grpSpPr>
        <p:sp>
          <p:nvSpPr>
            <p:cNvPr id="63" name="Rectangle 62"/>
            <p:cNvSpPr/>
            <p:nvPr/>
          </p:nvSpPr>
          <p:spPr bwMode="auto">
            <a:xfrm>
              <a:off x="6634163" y="4314825"/>
              <a:ext cx="2073275" cy="862013"/>
            </a:xfrm>
            <a:prstGeom prst="rect">
              <a:avLst/>
            </a:prstGeom>
            <a:solidFill>
              <a:srgbClr val="4F81BD"/>
            </a:solidFill>
            <a:ln w="25400" cap="flat" cmpd="sng" algn="ctr">
              <a:solidFill>
                <a:srgbClr val="4F81BD">
                  <a:shade val="50000"/>
                </a:srgbClr>
              </a:solidFill>
              <a:prstDash val="solid"/>
            </a:ln>
            <a:effectLst/>
          </p:spPr>
          <p:txBody>
            <a:bodyPr anchor="b"/>
            <a:lstStyle/>
            <a:p>
              <a:pPr algn="ctr" fontAlgn="auto">
                <a:spcBef>
                  <a:spcPts val="0"/>
                </a:spcBef>
                <a:spcAft>
                  <a:spcPts val="0"/>
                </a:spcAft>
                <a:defRPr/>
              </a:pPr>
              <a:endParaRPr lang="en-US" kern="0" dirty="0">
                <a:solidFill>
                  <a:sysClr val="window" lastClr="FFFFFF"/>
                </a:solidFill>
                <a:latin typeface="Calibri"/>
              </a:endParaRPr>
            </a:p>
          </p:txBody>
        </p:sp>
        <p:sp>
          <p:nvSpPr>
            <p:cNvPr id="71" name="TextBox 14"/>
            <p:cNvSpPr txBox="1">
              <a:spLocks noChangeArrowheads="1"/>
            </p:cNvSpPr>
            <p:nvPr/>
          </p:nvSpPr>
          <p:spPr bwMode="auto">
            <a:xfrm>
              <a:off x="6650038" y="4473575"/>
              <a:ext cx="2028825" cy="363537"/>
            </a:xfrm>
            <a:prstGeom prst="rect">
              <a:avLst/>
            </a:prstGeom>
            <a:noFill/>
            <a:ln w="9525">
              <a:noFill/>
              <a:miter lim="800000"/>
              <a:headEnd/>
              <a:tailEnd/>
            </a:ln>
          </p:spPr>
          <p:txBody>
            <a:bodyPr>
              <a:spAutoFit/>
            </a:bodyPr>
            <a:lstStyle/>
            <a:p>
              <a:pPr algn="ctr" fontAlgn="auto">
                <a:spcBef>
                  <a:spcPts val="0"/>
                </a:spcBef>
                <a:spcAft>
                  <a:spcPts val="0"/>
                </a:spcAft>
                <a:defRPr/>
              </a:pPr>
              <a:r>
                <a:rPr lang="en-US" b="1" kern="0" dirty="0" err="1">
                  <a:solidFill>
                    <a:srgbClr val="FFFF00"/>
                  </a:solidFill>
                  <a:latin typeface="Arial" pitchFamily="34" charset="0"/>
                </a:rPr>
                <a:t>HydroDesktop</a:t>
              </a:r>
              <a:endParaRPr lang="en-US" b="1" kern="0" dirty="0">
                <a:solidFill>
                  <a:srgbClr val="FFFF00"/>
                </a:solidFill>
                <a:latin typeface="Arial" pitchFamily="34" charset="0"/>
              </a:endParaRPr>
            </a:p>
          </p:txBody>
        </p:sp>
      </p:grpSp>
      <p:sp>
        <p:nvSpPr>
          <p:cNvPr id="31" name="AutoShape 130"/>
          <p:cNvSpPr>
            <a:spLocks noChangeArrowheads="1"/>
          </p:cNvSpPr>
          <p:nvPr/>
        </p:nvSpPr>
        <p:spPr bwMode="auto">
          <a:xfrm>
            <a:off x="609600" y="6019800"/>
            <a:ext cx="990600" cy="685800"/>
          </a:xfrm>
          <a:prstGeom prst="flowChartMagneticDisk">
            <a:avLst/>
          </a:prstGeom>
          <a:solidFill>
            <a:srgbClr val="FFFFCC"/>
          </a:solidFill>
          <a:ln w="25400">
            <a:solidFill>
              <a:schemeClr val="tx1"/>
            </a:solidFill>
            <a:round/>
            <a:headEnd/>
            <a:tailEnd/>
          </a:ln>
        </p:spPr>
        <p:txBody>
          <a:bodyPr wrap="square" anchor="ctr"/>
          <a:lstStyle/>
          <a:p>
            <a:pPr algn="ctr"/>
            <a:r>
              <a:rPr lang="en-US" sz="1200" dirty="0" smtClean="0">
                <a:solidFill>
                  <a:srgbClr val="000000">
                    <a:lumMod val="65000"/>
                    <a:lumOff val="35000"/>
                  </a:srgbClr>
                </a:solidFill>
                <a:latin typeface="Arial Black" pitchFamily="34" charset="0"/>
              </a:rPr>
              <a:t>S4PA Archive</a:t>
            </a:r>
            <a:endParaRPr lang="en-US" sz="1200" dirty="0">
              <a:solidFill>
                <a:srgbClr val="000000">
                  <a:lumMod val="65000"/>
                  <a:lumOff val="35000"/>
                </a:srgbClr>
              </a:solidFill>
              <a:latin typeface="Arial Black" pitchFamily="34" charset="0"/>
            </a:endParaRPr>
          </a:p>
        </p:txBody>
      </p:sp>
      <p:grpSp>
        <p:nvGrpSpPr>
          <p:cNvPr id="66" name="Group 65"/>
          <p:cNvGrpSpPr/>
          <p:nvPr/>
        </p:nvGrpSpPr>
        <p:grpSpPr>
          <a:xfrm>
            <a:off x="152400" y="1547813"/>
            <a:ext cx="2286000" cy="890587"/>
            <a:chOff x="879475" y="4343400"/>
            <a:chExt cx="2286000" cy="890587"/>
          </a:xfrm>
        </p:grpSpPr>
        <p:sp>
          <p:nvSpPr>
            <p:cNvPr id="67" name="Rectangle 66"/>
            <p:cNvSpPr/>
            <p:nvPr/>
          </p:nvSpPr>
          <p:spPr bwMode="auto">
            <a:xfrm>
              <a:off x="1089025" y="4371974"/>
              <a:ext cx="2076450" cy="862013"/>
            </a:xfrm>
            <a:prstGeom prst="rect">
              <a:avLst/>
            </a:prstGeom>
            <a:solidFill>
              <a:srgbClr val="4F81BD"/>
            </a:solidFill>
            <a:ln w="25400" cap="flat" cmpd="sng" algn="ctr">
              <a:solidFill>
                <a:srgbClr val="4F81BD">
                  <a:shade val="50000"/>
                </a:srgbClr>
              </a:solidFill>
              <a:prstDash val="solid"/>
            </a:ln>
            <a:effectLst/>
          </p:spPr>
          <p:txBody>
            <a:bodyPr tIns="274320" anchor="ctr" anchorCtr="0"/>
            <a:lstStyle/>
            <a:p>
              <a:pPr algn="ctr" fontAlgn="auto">
                <a:spcBef>
                  <a:spcPts val="0"/>
                </a:spcBef>
                <a:spcAft>
                  <a:spcPts val="0"/>
                </a:spcAft>
                <a:defRPr/>
              </a:pPr>
              <a:endParaRPr lang="en-US" kern="0" dirty="0">
                <a:solidFill>
                  <a:sysClr val="window" lastClr="FFFFFF"/>
                </a:solidFill>
                <a:latin typeface="Calibri"/>
              </a:endParaRPr>
            </a:p>
          </p:txBody>
        </p:sp>
        <p:sp>
          <p:nvSpPr>
            <p:cNvPr id="68" name="TextBox 15"/>
            <p:cNvSpPr txBox="1">
              <a:spLocks noChangeArrowheads="1"/>
            </p:cNvSpPr>
            <p:nvPr/>
          </p:nvSpPr>
          <p:spPr bwMode="auto">
            <a:xfrm>
              <a:off x="879475" y="4343400"/>
              <a:ext cx="2133600" cy="276999"/>
            </a:xfrm>
            <a:prstGeom prst="rect">
              <a:avLst/>
            </a:prstGeom>
            <a:noFill/>
            <a:ln w="9525">
              <a:noFill/>
              <a:miter lim="800000"/>
              <a:headEnd/>
              <a:tailEnd/>
            </a:ln>
          </p:spPr>
          <p:txBody>
            <a:bodyPr wrap="square">
              <a:spAutoFit/>
            </a:bodyPr>
            <a:lstStyle/>
            <a:p>
              <a:pPr algn="ctr" fontAlgn="auto">
                <a:spcBef>
                  <a:spcPts val="0"/>
                </a:spcBef>
                <a:spcAft>
                  <a:spcPts val="0"/>
                </a:spcAft>
                <a:defRPr/>
              </a:pPr>
              <a:r>
                <a:rPr lang="en-US" sz="1200" b="1" kern="0" dirty="0" smtClean="0">
                  <a:solidFill>
                    <a:srgbClr val="FFFF00"/>
                  </a:solidFill>
                  <a:latin typeface="Arial" pitchFamily="34" charset="0"/>
                </a:rPr>
                <a:t>Other </a:t>
              </a:r>
              <a:r>
                <a:rPr lang="en-US" sz="1200" b="1" kern="0" dirty="0" err="1" smtClean="0">
                  <a:solidFill>
                    <a:srgbClr val="FFFF00"/>
                  </a:solidFill>
                  <a:latin typeface="Arial" pitchFamily="34" charset="0"/>
                </a:rPr>
                <a:t>HydroServer</a:t>
              </a:r>
              <a:endParaRPr lang="en-US" sz="1200" b="1" kern="0" dirty="0">
                <a:solidFill>
                  <a:srgbClr val="FFFF00"/>
                </a:solidFill>
                <a:latin typeface="Arial" pitchFamily="34" charset="0"/>
              </a:endParaRPr>
            </a:p>
          </p:txBody>
        </p:sp>
      </p:grpSp>
      <p:grpSp>
        <p:nvGrpSpPr>
          <p:cNvPr id="41" name="Group 40"/>
          <p:cNvGrpSpPr/>
          <p:nvPr/>
        </p:nvGrpSpPr>
        <p:grpSpPr>
          <a:xfrm>
            <a:off x="533400" y="1905000"/>
            <a:ext cx="2133600" cy="862013"/>
            <a:chOff x="879475" y="4319587"/>
            <a:chExt cx="2133600" cy="862013"/>
          </a:xfrm>
        </p:grpSpPr>
        <p:sp>
          <p:nvSpPr>
            <p:cNvPr id="62" name="Rectangle 61"/>
            <p:cNvSpPr/>
            <p:nvPr/>
          </p:nvSpPr>
          <p:spPr bwMode="auto">
            <a:xfrm>
              <a:off x="936625" y="4319587"/>
              <a:ext cx="2076450" cy="862013"/>
            </a:xfrm>
            <a:prstGeom prst="rect">
              <a:avLst/>
            </a:prstGeom>
            <a:solidFill>
              <a:srgbClr val="4F81BD"/>
            </a:solidFill>
            <a:ln w="25400" cap="flat" cmpd="sng" algn="ctr">
              <a:solidFill>
                <a:srgbClr val="4F81BD">
                  <a:shade val="50000"/>
                </a:srgbClr>
              </a:solidFill>
              <a:prstDash val="solid"/>
            </a:ln>
            <a:effectLst/>
          </p:spPr>
          <p:txBody>
            <a:bodyPr tIns="274320" anchor="ctr" anchorCtr="0"/>
            <a:lstStyle/>
            <a:p>
              <a:pPr algn="ctr" fontAlgn="auto">
                <a:spcBef>
                  <a:spcPts val="0"/>
                </a:spcBef>
                <a:spcAft>
                  <a:spcPts val="0"/>
                </a:spcAft>
                <a:defRPr/>
              </a:pPr>
              <a:endParaRPr lang="en-US" kern="0" dirty="0">
                <a:solidFill>
                  <a:sysClr val="window" lastClr="FFFFFF"/>
                </a:solidFill>
                <a:latin typeface="Calibri"/>
              </a:endParaRPr>
            </a:p>
          </p:txBody>
        </p:sp>
        <p:sp>
          <p:nvSpPr>
            <p:cNvPr id="72" name="TextBox 15"/>
            <p:cNvSpPr txBox="1">
              <a:spLocks noChangeArrowheads="1"/>
            </p:cNvSpPr>
            <p:nvPr/>
          </p:nvSpPr>
          <p:spPr bwMode="auto">
            <a:xfrm>
              <a:off x="879475" y="4379912"/>
              <a:ext cx="2133600" cy="646331"/>
            </a:xfrm>
            <a:prstGeom prst="rect">
              <a:avLst/>
            </a:prstGeom>
            <a:noFill/>
            <a:ln w="9525">
              <a:noFill/>
              <a:miter lim="800000"/>
              <a:headEnd/>
              <a:tailEnd/>
            </a:ln>
          </p:spPr>
          <p:txBody>
            <a:bodyPr wrap="square">
              <a:spAutoFit/>
            </a:bodyPr>
            <a:lstStyle/>
            <a:p>
              <a:pPr algn="ctr" fontAlgn="auto">
                <a:spcBef>
                  <a:spcPts val="0"/>
                </a:spcBef>
                <a:spcAft>
                  <a:spcPts val="0"/>
                </a:spcAft>
                <a:defRPr/>
              </a:pPr>
              <a:r>
                <a:rPr lang="en-US" b="1" kern="0" dirty="0" smtClean="0">
                  <a:solidFill>
                    <a:srgbClr val="FFFF00"/>
                  </a:solidFill>
                  <a:latin typeface="Arial" pitchFamily="34" charset="0"/>
                </a:rPr>
                <a:t>NASA GES DISC </a:t>
              </a:r>
              <a:r>
                <a:rPr lang="en-US" b="1" kern="0" dirty="0" err="1" smtClean="0">
                  <a:solidFill>
                    <a:srgbClr val="FFFF00"/>
                  </a:solidFill>
                  <a:latin typeface="Arial" pitchFamily="34" charset="0"/>
                </a:rPr>
                <a:t>HydroServer</a:t>
              </a:r>
              <a:endParaRPr lang="en-US" b="1" kern="0" dirty="0">
                <a:solidFill>
                  <a:srgbClr val="FFFF00"/>
                </a:solidFill>
                <a:latin typeface="Arial" pitchFamily="34" charset="0"/>
              </a:endParaRPr>
            </a:p>
          </p:txBody>
        </p:sp>
      </p:grpSp>
      <p:sp>
        <p:nvSpPr>
          <p:cNvPr id="36" name="TextBox 35"/>
          <p:cNvSpPr txBox="1"/>
          <p:nvPr/>
        </p:nvSpPr>
        <p:spPr bwMode="auto">
          <a:xfrm rot="-5400000">
            <a:off x="7695376" y="2648714"/>
            <a:ext cx="1582738" cy="400110"/>
          </a:xfrm>
          <a:prstGeom prst="rect">
            <a:avLst/>
          </a:prstGeom>
          <a:noFill/>
        </p:spPr>
        <p:txBody>
          <a:bodyPr>
            <a:spAutoFit/>
          </a:bodyPr>
          <a:lstStyle/>
          <a:p>
            <a:pPr algn="ctr" fontAlgn="auto">
              <a:spcBef>
                <a:spcPts val="0"/>
              </a:spcBef>
              <a:spcAft>
                <a:spcPts val="0"/>
              </a:spcAft>
              <a:defRPr/>
            </a:pPr>
            <a:r>
              <a:rPr lang="en-US" sz="1000" kern="0" dirty="0" smtClean="0">
                <a:solidFill>
                  <a:sysClr val="windowText" lastClr="000000">
                    <a:lumMod val="50000"/>
                    <a:lumOff val="50000"/>
                  </a:sysClr>
                </a:solidFill>
                <a:latin typeface="Arial Black" pitchFamily="34" charset="0"/>
              </a:rPr>
              <a:t>Search for precipitation data</a:t>
            </a:r>
            <a:endParaRPr lang="en-US" sz="1000" kern="0" dirty="0">
              <a:solidFill>
                <a:sysClr val="windowText" lastClr="000000">
                  <a:lumMod val="50000"/>
                  <a:lumOff val="50000"/>
                </a:sysClr>
              </a:solidFill>
              <a:latin typeface="Arial Black" pitchFamily="34" charset="0"/>
            </a:endParaRPr>
          </a:p>
        </p:txBody>
      </p:sp>
      <p:sp>
        <p:nvSpPr>
          <p:cNvPr id="37" name="TextBox 36"/>
          <p:cNvSpPr txBox="1"/>
          <p:nvPr/>
        </p:nvSpPr>
        <p:spPr bwMode="auto">
          <a:xfrm rot="-5400000">
            <a:off x="6933376" y="2496314"/>
            <a:ext cx="1582738" cy="400110"/>
          </a:xfrm>
          <a:prstGeom prst="rect">
            <a:avLst/>
          </a:prstGeom>
          <a:noFill/>
        </p:spPr>
        <p:txBody>
          <a:bodyPr>
            <a:spAutoFit/>
          </a:bodyPr>
          <a:lstStyle/>
          <a:p>
            <a:pPr algn="ctr" fontAlgn="auto">
              <a:spcBef>
                <a:spcPts val="0"/>
              </a:spcBef>
              <a:spcAft>
                <a:spcPts val="0"/>
              </a:spcAft>
              <a:defRPr/>
            </a:pPr>
            <a:r>
              <a:rPr lang="en-US" sz="1000" kern="0" dirty="0" err="1" smtClean="0">
                <a:solidFill>
                  <a:sysClr val="windowText" lastClr="000000">
                    <a:lumMod val="50000"/>
                    <a:lumOff val="50000"/>
                  </a:sysClr>
                </a:solidFill>
                <a:latin typeface="Arial Black" pitchFamily="34" charset="0"/>
              </a:rPr>
              <a:t>HydroServers</a:t>
            </a:r>
            <a:r>
              <a:rPr lang="en-US" sz="1000" kern="0" dirty="0" smtClean="0">
                <a:solidFill>
                  <a:sysClr val="windowText" lastClr="000000">
                    <a:lumMod val="50000"/>
                    <a:lumOff val="50000"/>
                  </a:sysClr>
                </a:solidFill>
                <a:latin typeface="Arial Black" pitchFamily="34" charset="0"/>
              </a:rPr>
              <a:t> with precipitation data</a:t>
            </a:r>
            <a:endParaRPr lang="en-US" sz="1000" kern="0" dirty="0">
              <a:solidFill>
                <a:sysClr val="windowText" lastClr="000000">
                  <a:lumMod val="50000"/>
                  <a:lumOff val="50000"/>
                </a:sysClr>
              </a:solidFill>
              <a:latin typeface="Arial Black" pitchFamily="34" charset="0"/>
            </a:endParaRPr>
          </a:p>
        </p:txBody>
      </p:sp>
      <p:sp>
        <p:nvSpPr>
          <p:cNvPr id="39" name="TextBox 38"/>
          <p:cNvSpPr txBox="1"/>
          <p:nvPr/>
        </p:nvSpPr>
        <p:spPr bwMode="auto">
          <a:xfrm>
            <a:off x="2667000" y="1581090"/>
            <a:ext cx="3124201" cy="400110"/>
          </a:xfrm>
          <a:prstGeom prst="rect">
            <a:avLst/>
          </a:prstGeom>
          <a:noFill/>
        </p:spPr>
        <p:txBody>
          <a:bodyPr wrap="square">
            <a:spAutoFit/>
          </a:bodyPr>
          <a:lstStyle/>
          <a:p>
            <a:pPr algn="ctr" fontAlgn="auto">
              <a:spcBef>
                <a:spcPts val="0"/>
              </a:spcBef>
              <a:spcAft>
                <a:spcPts val="0"/>
              </a:spcAft>
              <a:defRPr/>
            </a:pPr>
            <a:r>
              <a:rPr lang="en-US" sz="1000" kern="0" dirty="0" smtClean="0">
                <a:solidFill>
                  <a:sysClr val="windowText" lastClr="000000">
                    <a:lumMod val="50000"/>
                    <a:lumOff val="50000"/>
                  </a:sysClr>
                </a:solidFill>
                <a:latin typeface="Arial Black" pitchFamily="34" charset="0"/>
              </a:rPr>
              <a:t>Data publication (NLDAS</a:t>
            </a:r>
            <a:r>
              <a:rPr lang="en-US" sz="1000" kern="0" baseline="30000" dirty="0">
                <a:solidFill>
                  <a:sysClr val="windowText" lastClr="000000">
                    <a:lumMod val="50000"/>
                    <a:lumOff val="50000"/>
                  </a:sysClr>
                </a:solidFill>
                <a:latin typeface="Arial Black" pitchFamily="34" charset="0"/>
              </a:rPr>
              <a:t>2</a:t>
            </a:r>
            <a:r>
              <a:rPr lang="en-US" sz="1000" kern="0" dirty="0" smtClean="0">
                <a:solidFill>
                  <a:sysClr val="windowText" lastClr="000000">
                    <a:lumMod val="50000"/>
                    <a:lumOff val="50000"/>
                  </a:sysClr>
                </a:solidFill>
                <a:latin typeface="Arial Black" pitchFamily="34" charset="0"/>
              </a:rPr>
              <a:t> precipitation, temperature, soil moisture)</a:t>
            </a:r>
            <a:endParaRPr lang="en-US" sz="1000" kern="0" dirty="0">
              <a:solidFill>
                <a:sysClr val="windowText" lastClr="000000">
                  <a:lumMod val="50000"/>
                  <a:lumOff val="50000"/>
                </a:sysClr>
              </a:solidFill>
              <a:latin typeface="Arial Black" pitchFamily="34" charset="0"/>
            </a:endParaRPr>
          </a:p>
        </p:txBody>
      </p:sp>
      <p:sp>
        <p:nvSpPr>
          <p:cNvPr id="40" name="TextBox 39"/>
          <p:cNvSpPr txBox="1"/>
          <p:nvPr/>
        </p:nvSpPr>
        <p:spPr bwMode="auto">
          <a:xfrm>
            <a:off x="2590800" y="2649379"/>
            <a:ext cx="2541736" cy="246221"/>
          </a:xfrm>
          <a:prstGeom prst="rect">
            <a:avLst/>
          </a:prstGeom>
          <a:noFill/>
        </p:spPr>
        <p:txBody>
          <a:bodyPr wrap="square">
            <a:spAutoFit/>
          </a:bodyPr>
          <a:lstStyle/>
          <a:p>
            <a:pPr algn="ctr" fontAlgn="auto">
              <a:spcBef>
                <a:spcPts val="0"/>
              </a:spcBef>
              <a:spcAft>
                <a:spcPts val="0"/>
              </a:spcAft>
              <a:defRPr/>
            </a:pPr>
            <a:r>
              <a:rPr lang="en-US" sz="1000" kern="0" dirty="0" smtClean="0">
                <a:solidFill>
                  <a:sysClr val="windowText" lastClr="000000">
                    <a:lumMod val="50000"/>
                    <a:lumOff val="50000"/>
                  </a:sysClr>
                </a:solidFill>
                <a:latin typeface="Arial Black" pitchFamily="34" charset="0"/>
              </a:rPr>
              <a:t>Data served in </a:t>
            </a:r>
            <a:r>
              <a:rPr lang="en-US" sz="1000" kern="0" dirty="0" err="1" smtClean="0">
                <a:solidFill>
                  <a:srgbClr val="FF0000"/>
                </a:solidFill>
                <a:latin typeface="Arial Black" pitchFamily="34" charset="0"/>
              </a:rPr>
              <a:t>WaterML</a:t>
            </a:r>
            <a:endParaRPr lang="en-US" sz="1000" kern="0" dirty="0">
              <a:solidFill>
                <a:srgbClr val="FF0000"/>
              </a:solidFill>
              <a:latin typeface="Arial Black" pitchFamily="34" charset="0"/>
            </a:endParaRPr>
          </a:p>
        </p:txBody>
      </p:sp>
      <p:cxnSp>
        <p:nvCxnSpPr>
          <p:cNvPr id="16" name="Straight Arrow Connector 15"/>
          <p:cNvCxnSpPr/>
          <p:nvPr/>
        </p:nvCxnSpPr>
        <p:spPr>
          <a:xfrm flipV="1">
            <a:off x="8305800" y="2057399"/>
            <a:ext cx="0" cy="1594778"/>
          </a:xfrm>
          <a:prstGeom prst="straightConnector1">
            <a:avLst/>
          </a:prstGeom>
          <a:ln w="19050" cmpd="sng">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rot="10800000" flipV="1">
            <a:off x="7543800" y="2057400"/>
            <a:ext cx="0" cy="1594778"/>
          </a:xfrm>
          <a:prstGeom prst="straightConnector1">
            <a:avLst/>
          </a:prstGeom>
          <a:ln w="19050" cmpd="sng">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2667000" y="1981200"/>
            <a:ext cx="4256088" cy="0"/>
          </a:xfrm>
          <a:prstGeom prst="straightConnector1">
            <a:avLst/>
          </a:prstGeom>
          <a:ln w="19050" cmpd="sng">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2667000" y="2209800"/>
            <a:ext cx="4489821" cy="0"/>
          </a:xfrm>
          <a:prstGeom prst="straightConnector1">
            <a:avLst/>
          </a:prstGeom>
          <a:ln w="19050" cmpd="sng">
            <a:solidFill>
              <a:schemeClr val="tx1"/>
            </a:solidFill>
            <a:headEnd type="triangle" w="lg" len="lg"/>
            <a:tailEnd type="non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H="1">
            <a:off x="7150843" y="2209800"/>
            <a:ext cx="11958" cy="1442377"/>
          </a:xfrm>
          <a:prstGeom prst="straightConnector1">
            <a:avLst/>
          </a:prstGeom>
          <a:ln w="19050" cmpd="sng">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V="1">
            <a:off x="6928220" y="2666999"/>
            <a:ext cx="5980" cy="990602"/>
          </a:xfrm>
          <a:prstGeom prst="straightConnector1">
            <a:avLst/>
          </a:prstGeom>
          <a:ln w="19050" cmpd="sng">
            <a:solidFill>
              <a:srgbClr val="FF0000"/>
            </a:solidFill>
            <a:headEnd type="triangle" w="lg" len="lg"/>
            <a:tailEnd type="non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rot="10800000">
            <a:off x="2667000" y="2666999"/>
            <a:ext cx="4256088" cy="0"/>
          </a:xfrm>
          <a:prstGeom prst="straightConnector1">
            <a:avLst/>
          </a:prstGeom>
          <a:ln w="19050" cmpd="sng">
            <a:solidFill>
              <a:srgbClr val="FF0000"/>
            </a:solidFill>
            <a:tailEnd type="none" w="lg" len="lg"/>
          </a:ln>
        </p:spPr>
        <p:style>
          <a:lnRef idx="1">
            <a:schemeClr val="accent1"/>
          </a:lnRef>
          <a:fillRef idx="0">
            <a:schemeClr val="accent1"/>
          </a:fillRef>
          <a:effectRef idx="0">
            <a:schemeClr val="accent1"/>
          </a:effectRef>
          <a:fontRef idx="minor">
            <a:schemeClr val="tx1"/>
          </a:fontRef>
        </p:style>
      </p:cxnSp>
      <p:grpSp>
        <p:nvGrpSpPr>
          <p:cNvPr id="44" name="Group 43"/>
          <p:cNvGrpSpPr/>
          <p:nvPr/>
        </p:nvGrpSpPr>
        <p:grpSpPr>
          <a:xfrm>
            <a:off x="6858000" y="4572000"/>
            <a:ext cx="1933545" cy="1777897"/>
            <a:chOff x="5715000" y="4648200"/>
            <a:chExt cx="1933545" cy="1777897"/>
          </a:xfrm>
        </p:grpSpPr>
        <p:sp>
          <p:nvSpPr>
            <p:cNvPr id="33" name="Rectangle 32"/>
            <p:cNvSpPr/>
            <p:nvPr/>
          </p:nvSpPr>
          <p:spPr>
            <a:xfrm>
              <a:off x="5715000" y="4648200"/>
              <a:ext cx="1933545" cy="1777897"/>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p:cNvGrpSpPr/>
            <p:nvPr/>
          </p:nvGrpSpPr>
          <p:grpSpPr>
            <a:xfrm>
              <a:off x="5842103" y="4677288"/>
              <a:ext cx="1701697" cy="1701697"/>
              <a:chOff x="5842103" y="4677288"/>
              <a:chExt cx="1701697" cy="1701697"/>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2103" y="4677288"/>
                <a:ext cx="1701697" cy="1701697"/>
              </a:xfrm>
              <a:prstGeom prst="rect">
                <a:avLst/>
              </a:prstGeom>
            </p:spPr>
          </p:pic>
          <p:sp>
            <p:nvSpPr>
              <p:cNvPr id="12" name="5-Point Star 11"/>
              <p:cNvSpPr/>
              <p:nvPr/>
            </p:nvSpPr>
            <p:spPr>
              <a:xfrm>
                <a:off x="6955883" y="5867400"/>
                <a:ext cx="130717" cy="152400"/>
              </a:xfrm>
              <a:prstGeom prst="star5">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74" name="Flowchart: Connector 73"/>
              <p:cNvSpPr/>
              <p:nvPr/>
            </p:nvSpPr>
            <p:spPr>
              <a:xfrm>
                <a:off x="5943600" y="4876800"/>
                <a:ext cx="114300" cy="1143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lowchart: Connector 74"/>
              <p:cNvSpPr/>
              <p:nvPr/>
            </p:nvSpPr>
            <p:spPr>
              <a:xfrm>
                <a:off x="6286500" y="4876800"/>
                <a:ext cx="114300" cy="1143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lowchart: Connector 75"/>
              <p:cNvSpPr/>
              <p:nvPr/>
            </p:nvSpPr>
            <p:spPr>
              <a:xfrm>
                <a:off x="6667500" y="4876800"/>
                <a:ext cx="114300" cy="1143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lowchart: Connector 76"/>
              <p:cNvSpPr/>
              <p:nvPr/>
            </p:nvSpPr>
            <p:spPr>
              <a:xfrm>
                <a:off x="7048500" y="4876800"/>
                <a:ext cx="114300" cy="1143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lowchart: Connector 77"/>
              <p:cNvSpPr/>
              <p:nvPr/>
            </p:nvSpPr>
            <p:spPr>
              <a:xfrm>
                <a:off x="5943600" y="5181600"/>
                <a:ext cx="114300" cy="1143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lowchart: Connector 78"/>
              <p:cNvSpPr/>
              <p:nvPr/>
            </p:nvSpPr>
            <p:spPr>
              <a:xfrm>
                <a:off x="6286500" y="5181600"/>
                <a:ext cx="114300" cy="1143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lowchart: Connector 79"/>
              <p:cNvSpPr/>
              <p:nvPr/>
            </p:nvSpPr>
            <p:spPr>
              <a:xfrm>
                <a:off x="6667500" y="5181600"/>
                <a:ext cx="114300" cy="1143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lowchart: Connector 80"/>
              <p:cNvSpPr/>
              <p:nvPr/>
            </p:nvSpPr>
            <p:spPr>
              <a:xfrm>
                <a:off x="7048500" y="5181600"/>
                <a:ext cx="114300" cy="1143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lowchart: Connector 83"/>
              <p:cNvSpPr/>
              <p:nvPr/>
            </p:nvSpPr>
            <p:spPr>
              <a:xfrm>
                <a:off x="5943600" y="5486400"/>
                <a:ext cx="114300" cy="1143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lowchart: Connector 84"/>
              <p:cNvSpPr/>
              <p:nvPr/>
            </p:nvSpPr>
            <p:spPr>
              <a:xfrm>
                <a:off x="6286500" y="5486400"/>
                <a:ext cx="114300" cy="1143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lowchart: Connector 85"/>
              <p:cNvSpPr/>
              <p:nvPr/>
            </p:nvSpPr>
            <p:spPr>
              <a:xfrm>
                <a:off x="6667500" y="5486400"/>
                <a:ext cx="114300" cy="1143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lowchart: Connector 86"/>
              <p:cNvSpPr/>
              <p:nvPr/>
            </p:nvSpPr>
            <p:spPr>
              <a:xfrm>
                <a:off x="7048500" y="5486400"/>
                <a:ext cx="114300" cy="1143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lowchart: Connector 87"/>
              <p:cNvSpPr/>
              <p:nvPr/>
            </p:nvSpPr>
            <p:spPr>
              <a:xfrm>
                <a:off x="5943600" y="5791200"/>
                <a:ext cx="114300" cy="1143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lowchart: Connector 88"/>
              <p:cNvSpPr/>
              <p:nvPr/>
            </p:nvSpPr>
            <p:spPr>
              <a:xfrm>
                <a:off x="6286500" y="5791200"/>
                <a:ext cx="114300" cy="1143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lowchart: Connector 89"/>
              <p:cNvSpPr/>
              <p:nvPr/>
            </p:nvSpPr>
            <p:spPr>
              <a:xfrm>
                <a:off x="6667500" y="5791200"/>
                <a:ext cx="114300" cy="1143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lowchart: Connector 90"/>
              <p:cNvSpPr/>
              <p:nvPr/>
            </p:nvSpPr>
            <p:spPr>
              <a:xfrm>
                <a:off x="7048500" y="5791200"/>
                <a:ext cx="114300" cy="11430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Flowchart: Connector 91"/>
              <p:cNvSpPr/>
              <p:nvPr/>
            </p:nvSpPr>
            <p:spPr>
              <a:xfrm>
                <a:off x="5943600" y="6096000"/>
                <a:ext cx="114300" cy="1143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lowchart: Connector 92"/>
              <p:cNvSpPr/>
              <p:nvPr/>
            </p:nvSpPr>
            <p:spPr>
              <a:xfrm>
                <a:off x="6286500" y="6096000"/>
                <a:ext cx="114300" cy="1143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lowchart: Connector 93"/>
              <p:cNvSpPr/>
              <p:nvPr/>
            </p:nvSpPr>
            <p:spPr>
              <a:xfrm>
                <a:off x="6667500" y="6096000"/>
                <a:ext cx="114300" cy="1143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lowchart: Connector 94"/>
              <p:cNvSpPr/>
              <p:nvPr/>
            </p:nvSpPr>
            <p:spPr>
              <a:xfrm>
                <a:off x="7048500" y="6096000"/>
                <a:ext cx="114300" cy="1143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Flowchart: Connector 95"/>
              <p:cNvSpPr/>
              <p:nvPr/>
            </p:nvSpPr>
            <p:spPr>
              <a:xfrm>
                <a:off x="7353300" y="4876800"/>
                <a:ext cx="114300" cy="1143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lowchart: Connector 96"/>
              <p:cNvSpPr/>
              <p:nvPr/>
            </p:nvSpPr>
            <p:spPr>
              <a:xfrm>
                <a:off x="7353300" y="5181600"/>
                <a:ext cx="114300" cy="1143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lowchart: Connector 97"/>
              <p:cNvSpPr/>
              <p:nvPr/>
            </p:nvSpPr>
            <p:spPr>
              <a:xfrm>
                <a:off x="7353300" y="5486400"/>
                <a:ext cx="114300" cy="1143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lowchart: Connector 98"/>
              <p:cNvSpPr/>
              <p:nvPr/>
            </p:nvSpPr>
            <p:spPr>
              <a:xfrm>
                <a:off x="7353300" y="5791200"/>
                <a:ext cx="114300" cy="1143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lowchart: Connector 99"/>
              <p:cNvSpPr/>
              <p:nvPr/>
            </p:nvSpPr>
            <p:spPr>
              <a:xfrm>
                <a:off x="7353300" y="6096000"/>
                <a:ext cx="114300" cy="1143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1" name="TextBox 100"/>
          <p:cNvSpPr txBox="1"/>
          <p:nvPr/>
        </p:nvSpPr>
        <p:spPr bwMode="auto">
          <a:xfrm>
            <a:off x="4621064" y="2178965"/>
            <a:ext cx="2541736" cy="400110"/>
          </a:xfrm>
          <a:prstGeom prst="rect">
            <a:avLst/>
          </a:prstGeom>
          <a:noFill/>
        </p:spPr>
        <p:txBody>
          <a:bodyPr wrap="square">
            <a:spAutoFit/>
          </a:bodyPr>
          <a:lstStyle/>
          <a:p>
            <a:pPr algn="ctr" fontAlgn="auto">
              <a:spcBef>
                <a:spcPts val="0"/>
              </a:spcBef>
              <a:spcAft>
                <a:spcPts val="0"/>
              </a:spcAft>
              <a:defRPr/>
            </a:pPr>
            <a:r>
              <a:rPr lang="en-US" sz="1000" kern="0" dirty="0" err="1" smtClean="0">
                <a:solidFill>
                  <a:sysClr val="windowText" lastClr="000000">
                    <a:lumMod val="50000"/>
                    <a:lumOff val="50000"/>
                  </a:sysClr>
                </a:solidFill>
                <a:latin typeface="Arial Black" pitchFamily="34" charset="0"/>
              </a:rPr>
              <a:t>GetSites</a:t>
            </a:r>
            <a:r>
              <a:rPr lang="en-US" sz="1000" kern="0" dirty="0" smtClean="0">
                <a:solidFill>
                  <a:sysClr val="windowText" lastClr="000000">
                    <a:lumMod val="50000"/>
                    <a:lumOff val="50000"/>
                  </a:sysClr>
                </a:solidFill>
                <a:latin typeface="Arial Black" pitchFamily="34" charset="0"/>
              </a:rPr>
              <a:t>, </a:t>
            </a:r>
            <a:r>
              <a:rPr lang="en-US" sz="1000" kern="0" dirty="0" err="1" smtClean="0">
                <a:solidFill>
                  <a:sysClr val="windowText" lastClr="000000">
                    <a:lumMod val="50000"/>
                    <a:lumOff val="50000"/>
                  </a:sysClr>
                </a:solidFill>
                <a:latin typeface="Arial Black" pitchFamily="34" charset="0"/>
              </a:rPr>
              <a:t>GetSiteInfo</a:t>
            </a:r>
            <a:r>
              <a:rPr lang="en-US" sz="1000" kern="0" dirty="0" smtClean="0">
                <a:solidFill>
                  <a:sysClr val="windowText" lastClr="000000">
                    <a:lumMod val="50000"/>
                    <a:lumOff val="50000"/>
                  </a:sysClr>
                </a:solidFill>
                <a:latin typeface="Arial Black" pitchFamily="34" charset="0"/>
              </a:rPr>
              <a:t>, </a:t>
            </a:r>
            <a:r>
              <a:rPr lang="en-US" sz="1000" kern="0" dirty="0" err="1" smtClean="0">
                <a:solidFill>
                  <a:sysClr val="windowText" lastClr="000000">
                    <a:lumMod val="50000"/>
                    <a:lumOff val="50000"/>
                  </a:sysClr>
                </a:solidFill>
                <a:latin typeface="Arial Black" pitchFamily="34" charset="0"/>
              </a:rPr>
              <a:t>GetVariableInfo</a:t>
            </a:r>
            <a:r>
              <a:rPr lang="en-US" sz="1000" kern="0" dirty="0" smtClean="0">
                <a:solidFill>
                  <a:sysClr val="windowText" lastClr="000000">
                    <a:lumMod val="50000"/>
                    <a:lumOff val="50000"/>
                  </a:sysClr>
                </a:solidFill>
                <a:latin typeface="Arial Black" pitchFamily="34" charset="0"/>
              </a:rPr>
              <a:t>, </a:t>
            </a:r>
            <a:r>
              <a:rPr lang="en-US" sz="1000" kern="0" dirty="0" err="1" smtClean="0">
                <a:solidFill>
                  <a:sysClr val="windowText" lastClr="000000">
                    <a:lumMod val="50000"/>
                    <a:lumOff val="50000"/>
                  </a:sysClr>
                </a:solidFill>
                <a:latin typeface="Arial Black" pitchFamily="34" charset="0"/>
              </a:rPr>
              <a:t>GetValues</a:t>
            </a:r>
            <a:endParaRPr lang="en-US" sz="1000" kern="0" dirty="0">
              <a:solidFill>
                <a:sysClr val="windowText" lastClr="000000">
                  <a:lumMod val="50000"/>
                  <a:lumOff val="50000"/>
                </a:sysClr>
              </a:solidFill>
              <a:latin typeface="Arial Black" pitchFamily="34" charset="0"/>
            </a:endParaRPr>
          </a:p>
        </p:txBody>
      </p:sp>
      <p:grpSp>
        <p:nvGrpSpPr>
          <p:cNvPr id="58" name="Group 57"/>
          <p:cNvGrpSpPr/>
          <p:nvPr/>
        </p:nvGrpSpPr>
        <p:grpSpPr>
          <a:xfrm>
            <a:off x="666750" y="2895600"/>
            <a:ext cx="1847850" cy="1624013"/>
            <a:chOff x="361950" y="2895600"/>
            <a:chExt cx="1847850" cy="1624013"/>
          </a:xfrm>
        </p:grpSpPr>
        <p:sp>
          <p:nvSpPr>
            <p:cNvPr id="55" name="Rectangle 54"/>
            <p:cNvSpPr/>
            <p:nvPr/>
          </p:nvSpPr>
          <p:spPr>
            <a:xfrm>
              <a:off x="361950" y="2895600"/>
              <a:ext cx="1847850" cy="1624013"/>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p:cNvGrpSpPr/>
            <p:nvPr/>
          </p:nvGrpSpPr>
          <p:grpSpPr>
            <a:xfrm>
              <a:off x="533400" y="3048000"/>
              <a:ext cx="1524000" cy="1333500"/>
              <a:chOff x="558697" y="3247512"/>
              <a:chExt cx="1524000" cy="1333500"/>
            </a:xfrm>
          </p:grpSpPr>
          <p:sp>
            <p:nvSpPr>
              <p:cNvPr id="104" name="5-Point Star 103"/>
              <p:cNvSpPr/>
              <p:nvPr/>
            </p:nvSpPr>
            <p:spPr>
              <a:xfrm>
                <a:off x="1570980" y="4238112"/>
                <a:ext cx="130717" cy="152400"/>
              </a:xfrm>
              <a:prstGeom prst="star5">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05" name="Flowchart: Connector 104"/>
              <p:cNvSpPr/>
              <p:nvPr/>
            </p:nvSpPr>
            <p:spPr>
              <a:xfrm>
                <a:off x="558697" y="3247512"/>
                <a:ext cx="114300" cy="1143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Flowchart: Connector 105"/>
              <p:cNvSpPr/>
              <p:nvPr/>
            </p:nvSpPr>
            <p:spPr>
              <a:xfrm>
                <a:off x="901597" y="3247512"/>
                <a:ext cx="114300" cy="1143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Flowchart: Connector 106"/>
              <p:cNvSpPr/>
              <p:nvPr/>
            </p:nvSpPr>
            <p:spPr>
              <a:xfrm>
                <a:off x="1282597" y="3247512"/>
                <a:ext cx="114300" cy="1143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Flowchart: Connector 107"/>
              <p:cNvSpPr/>
              <p:nvPr/>
            </p:nvSpPr>
            <p:spPr>
              <a:xfrm>
                <a:off x="1663597" y="3247512"/>
                <a:ext cx="114300" cy="1143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Flowchart: Connector 108"/>
              <p:cNvSpPr/>
              <p:nvPr/>
            </p:nvSpPr>
            <p:spPr>
              <a:xfrm>
                <a:off x="558697" y="3552312"/>
                <a:ext cx="114300" cy="1143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lowchart: Connector 109"/>
              <p:cNvSpPr/>
              <p:nvPr/>
            </p:nvSpPr>
            <p:spPr>
              <a:xfrm>
                <a:off x="901597" y="3552312"/>
                <a:ext cx="114300" cy="1143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Flowchart: Connector 110"/>
              <p:cNvSpPr/>
              <p:nvPr/>
            </p:nvSpPr>
            <p:spPr>
              <a:xfrm>
                <a:off x="1282597" y="3552312"/>
                <a:ext cx="114300" cy="1143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Flowchart: Connector 111"/>
              <p:cNvSpPr/>
              <p:nvPr/>
            </p:nvSpPr>
            <p:spPr>
              <a:xfrm>
                <a:off x="1663597" y="3552312"/>
                <a:ext cx="114300" cy="1143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Flowchart: Connector 112"/>
              <p:cNvSpPr/>
              <p:nvPr/>
            </p:nvSpPr>
            <p:spPr>
              <a:xfrm>
                <a:off x="558697" y="3857112"/>
                <a:ext cx="114300" cy="1143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Flowchart: Connector 113"/>
              <p:cNvSpPr/>
              <p:nvPr/>
            </p:nvSpPr>
            <p:spPr>
              <a:xfrm>
                <a:off x="901597" y="3857112"/>
                <a:ext cx="114300" cy="1143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Flowchart: Connector 114"/>
              <p:cNvSpPr/>
              <p:nvPr/>
            </p:nvSpPr>
            <p:spPr>
              <a:xfrm>
                <a:off x="1282597" y="3857112"/>
                <a:ext cx="114300" cy="1143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Flowchart: Connector 115"/>
              <p:cNvSpPr/>
              <p:nvPr/>
            </p:nvSpPr>
            <p:spPr>
              <a:xfrm>
                <a:off x="1663597" y="3857112"/>
                <a:ext cx="114300" cy="1143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Flowchart: Connector 116"/>
              <p:cNvSpPr/>
              <p:nvPr/>
            </p:nvSpPr>
            <p:spPr>
              <a:xfrm>
                <a:off x="558697" y="4161912"/>
                <a:ext cx="114300" cy="1143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Flowchart: Connector 117"/>
              <p:cNvSpPr/>
              <p:nvPr/>
            </p:nvSpPr>
            <p:spPr>
              <a:xfrm>
                <a:off x="901597" y="4161912"/>
                <a:ext cx="114300" cy="1143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Flowchart: Connector 118"/>
              <p:cNvSpPr/>
              <p:nvPr/>
            </p:nvSpPr>
            <p:spPr>
              <a:xfrm>
                <a:off x="1282597" y="4161912"/>
                <a:ext cx="114300" cy="1143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Flowchart: Connector 119"/>
              <p:cNvSpPr/>
              <p:nvPr/>
            </p:nvSpPr>
            <p:spPr>
              <a:xfrm>
                <a:off x="1663597" y="4161912"/>
                <a:ext cx="114300" cy="11430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Flowchart: Connector 120"/>
              <p:cNvSpPr/>
              <p:nvPr/>
            </p:nvSpPr>
            <p:spPr>
              <a:xfrm>
                <a:off x="558697" y="4466712"/>
                <a:ext cx="114300" cy="1143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Flowchart: Connector 121"/>
              <p:cNvSpPr/>
              <p:nvPr/>
            </p:nvSpPr>
            <p:spPr>
              <a:xfrm>
                <a:off x="901597" y="4466712"/>
                <a:ext cx="114300" cy="1143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Flowchart: Connector 122"/>
              <p:cNvSpPr/>
              <p:nvPr/>
            </p:nvSpPr>
            <p:spPr>
              <a:xfrm>
                <a:off x="1282597" y="4466712"/>
                <a:ext cx="114300" cy="1143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Flowchart: Connector 123"/>
              <p:cNvSpPr/>
              <p:nvPr/>
            </p:nvSpPr>
            <p:spPr>
              <a:xfrm>
                <a:off x="1663597" y="4466712"/>
                <a:ext cx="114300" cy="1143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Flowchart: Connector 124"/>
              <p:cNvSpPr/>
              <p:nvPr/>
            </p:nvSpPr>
            <p:spPr>
              <a:xfrm>
                <a:off x="1968397" y="3247512"/>
                <a:ext cx="114300" cy="1143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Flowchart: Connector 125"/>
              <p:cNvSpPr/>
              <p:nvPr/>
            </p:nvSpPr>
            <p:spPr>
              <a:xfrm>
                <a:off x="1968397" y="3552312"/>
                <a:ext cx="114300" cy="1143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Flowchart: Connector 126"/>
              <p:cNvSpPr/>
              <p:nvPr/>
            </p:nvSpPr>
            <p:spPr>
              <a:xfrm>
                <a:off x="1968397" y="3857112"/>
                <a:ext cx="114300" cy="1143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Flowchart: Connector 127"/>
              <p:cNvSpPr/>
              <p:nvPr/>
            </p:nvSpPr>
            <p:spPr>
              <a:xfrm>
                <a:off x="1968397" y="4161912"/>
                <a:ext cx="114300" cy="1143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Flowchart: Connector 128"/>
              <p:cNvSpPr/>
              <p:nvPr/>
            </p:nvSpPr>
            <p:spPr>
              <a:xfrm>
                <a:off x="1968397" y="4466712"/>
                <a:ext cx="114300" cy="1143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34817" name="Straight Arrow Connector 34816"/>
          <p:cNvCxnSpPr>
            <a:stCxn id="91" idx="2"/>
          </p:cNvCxnSpPr>
          <p:nvPr/>
        </p:nvCxnSpPr>
        <p:spPr>
          <a:xfrm flipH="1" flipV="1">
            <a:off x="6248400" y="4519613"/>
            <a:ext cx="1943100" cy="1252537"/>
          </a:xfrm>
          <a:prstGeom prst="straightConnector1">
            <a:avLst/>
          </a:prstGeom>
          <a:ln w="1905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34821" name="Group 34820"/>
          <p:cNvGrpSpPr/>
          <p:nvPr/>
        </p:nvGrpSpPr>
        <p:grpSpPr>
          <a:xfrm>
            <a:off x="0" y="5105400"/>
            <a:ext cx="2362200" cy="605223"/>
            <a:chOff x="2438400" y="5087246"/>
            <a:chExt cx="2362200" cy="605223"/>
          </a:xfrm>
        </p:grpSpPr>
        <p:grpSp>
          <p:nvGrpSpPr>
            <p:cNvPr id="138" name="Group 137"/>
            <p:cNvGrpSpPr/>
            <p:nvPr/>
          </p:nvGrpSpPr>
          <p:grpSpPr>
            <a:xfrm>
              <a:off x="2647950" y="5087246"/>
              <a:ext cx="2152650" cy="605223"/>
              <a:chOff x="936625" y="4319587"/>
              <a:chExt cx="2152650" cy="862013"/>
            </a:xfrm>
          </p:grpSpPr>
          <p:sp>
            <p:nvSpPr>
              <p:cNvPr id="139" name="Rectangle 138"/>
              <p:cNvSpPr/>
              <p:nvPr/>
            </p:nvSpPr>
            <p:spPr bwMode="auto">
              <a:xfrm>
                <a:off x="936625" y="4319587"/>
                <a:ext cx="2076450" cy="862013"/>
              </a:xfrm>
              <a:prstGeom prst="rect">
                <a:avLst/>
              </a:prstGeom>
              <a:solidFill>
                <a:srgbClr val="4F81BD"/>
              </a:solidFill>
              <a:ln w="25400" cap="flat" cmpd="sng" algn="ctr">
                <a:solidFill>
                  <a:srgbClr val="4F81BD">
                    <a:shade val="50000"/>
                  </a:srgbClr>
                </a:solidFill>
                <a:prstDash val="solid"/>
              </a:ln>
              <a:effectLst/>
            </p:spPr>
            <p:txBody>
              <a:bodyPr tIns="274320" anchor="ctr" anchorCtr="0"/>
              <a:lstStyle/>
              <a:p>
                <a:pPr algn="ctr" fontAlgn="auto">
                  <a:spcBef>
                    <a:spcPts val="0"/>
                  </a:spcBef>
                  <a:spcAft>
                    <a:spcPts val="0"/>
                  </a:spcAft>
                  <a:defRPr/>
                </a:pPr>
                <a:endParaRPr lang="en-US" kern="0" dirty="0">
                  <a:solidFill>
                    <a:sysClr val="window" lastClr="FFFFFF"/>
                  </a:solidFill>
                  <a:latin typeface="Calibri"/>
                </a:endParaRPr>
              </a:p>
            </p:txBody>
          </p:sp>
          <p:sp>
            <p:nvSpPr>
              <p:cNvPr id="140" name="TextBox 15"/>
              <p:cNvSpPr txBox="1">
                <a:spLocks noChangeArrowheads="1"/>
              </p:cNvSpPr>
              <p:nvPr/>
            </p:nvSpPr>
            <p:spPr bwMode="auto">
              <a:xfrm>
                <a:off x="1818407" y="4379912"/>
                <a:ext cx="1270868" cy="461665"/>
              </a:xfrm>
              <a:prstGeom prst="rect">
                <a:avLst/>
              </a:prstGeom>
              <a:noFill/>
              <a:ln w="9525">
                <a:noFill/>
                <a:miter lim="800000"/>
                <a:headEnd/>
                <a:tailEnd/>
              </a:ln>
            </p:spPr>
            <p:txBody>
              <a:bodyPr wrap="square">
                <a:spAutoFit/>
              </a:bodyPr>
              <a:lstStyle/>
              <a:p>
                <a:pPr algn="ctr" fontAlgn="auto">
                  <a:spcBef>
                    <a:spcPts val="0"/>
                  </a:spcBef>
                  <a:spcAft>
                    <a:spcPts val="0"/>
                  </a:spcAft>
                  <a:defRPr/>
                </a:pPr>
                <a:r>
                  <a:rPr lang="en-US" sz="1200" b="1" kern="0" dirty="0" err="1" smtClean="0">
                    <a:solidFill>
                      <a:srgbClr val="FFFF00"/>
                    </a:solidFill>
                    <a:latin typeface="Arial" pitchFamily="34" charset="0"/>
                  </a:rPr>
                  <a:t>GrADS</a:t>
                </a:r>
                <a:r>
                  <a:rPr lang="en-US" sz="1200" b="1" kern="0" dirty="0" smtClean="0">
                    <a:solidFill>
                      <a:srgbClr val="FFFF00"/>
                    </a:solidFill>
                    <a:latin typeface="Arial" pitchFamily="34" charset="0"/>
                  </a:rPr>
                  <a:t> Data Server (GDS)</a:t>
                </a:r>
                <a:endParaRPr lang="en-US" sz="1200" b="1" kern="0" dirty="0">
                  <a:solidFill>
                    <a:srgbClr val="FFFF00"/>
                  </a:solidFill>
                  <a:latin typeface="Arial" pitchFamily="34" charset="0"/>
                </a:endParaRPr>
              </a:p>
            </p:txBody>
          </p:sp>
        </p:grpSp>
        <p:sp>
          <p:nvSpPr>
            <p:cNvPr id="141" name="TextBox 15"/>
            <p:cNvSpPr txBox="1">
              <a:spLocks noChangeArrowheads="1"/>
            </p:cNvSpPr>
            <p:nvPr/>
          </p:nvSpPr>
          <p:spPr bwMode="auto">
            <a:xfrm>
              <a:off x="2438400" y="5177135"/>
              <a:ext cx="1270868" cy="276999"/>
            </a:xfrm>
            <a:prstGeom prst="rect">
              <a:avLst/>
            </a:prstGeom>
            <a:noFill/>
            <a:ln w="9525">
              <a:noFill/>
              <a:miter lim="800000"/>
              <a:headEnd/>
              <a:tailEnd/>
            </a:ln>
          </p:spPr>
          <p:txBody>
            <a:bodyPr wrap="square">
              <a:spAutoFit/>
            </a:bodyPr>
            <a:lstStyle/>
            <a:p>
              <a:pPr algn="ctr" fontAlgn="auto">
                <a:spcBef>
                  <a:spcPts val="0"/>
                </a:spcBef>
                <a:spcAft>
                  <a:spcPts val="0"/>
                </a:spcAft>
                <a:defRPr/>
              </a:pPr>
              <a:r>
                <a:rPr lang="en-US" sz="1200" b="1" kern="0" dirty="0" smtClean="0">
                  <a:solidFill>
                    <a:srgbClr val="FFFF00"/>
                  </a:solidFill>
                  <a:latin typeface="Arial" pitchFamily="34" charset="0"/>
                </a:rPr>
                <a:t>GDS</a:t>
              </a:r>
              <a:r>
                <a:rPr lang="en-US" sz="1200" b="1" kern="0" dirty="0">
                  <a:solidFill>
                    <a:srgbClr val="FFFF00"/>
                  </a:solidFill>
                  <a:latin typeface="Arial" pitchFamily="34" charset="0"/>
                </a:rPr>
                <a:t> </a:t>
              </a:r>
              <a:r>
                <a:rPr lang="en-US" sz="1200" b="1" kern="0" dirty="0" smtClean="0">
                  <a:solidFill>
                    <a:srgbClr val="FFFF00"/>
                  </a:solidFill>
                  <a:latin typeface="Arial" pitchFamily="34" charset="0"/>
                </a:rPr>
                <a:t>Info</a:t>
              </a:r>
              <a:endParaRPr lang="en-US" sz="1200" b="1" kern="0" dirty="0">
                <a:solidFill>
                  <a:srgbClr val="FFFF00"/>
                </a:solidFill>
                <a:latin typeface="Arial" pitchFamily="34" charset="0"/>
              </a:endParaRPr>
            </a:p>
          </p:txBody>
        </p:sp>
      </p:grpSp>
      <p:cxnSp>
        <p:nvCxnSpPr>
          <p:cNvPr id="34823" name="Straight Arrow Connector 34822"/>
          <p:cNvCxnSpPr>
            <a:stCxn id="31" idx="0"/>
          </p:cNvCxnSpPr>
          <p:nvPr/>
        </p:nvCxnSpPr>
        <p:spPr>
          <a:xfrm flipV="1">
            <a:off x="1104900" y="5710624"/>
            <a:ext cx="0" cy="537776"/>
          </a:xfrm>
          <a:prstGeom prst="straightConnector1">
            <a:avLst/>
          </a:prstGeom>
          <a:ln w="19050" cmpd="sng">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4831" name="Straight Arrow Connector 34830"/>
          <p:cNvCxnSpPr>
            <a:stCxn id="120" idx="4"/>
            <a:endCxn id="139" idx="0"/>
          </p:cNvCxnSpPr>
          <p:nvPr/>
        </p:nvCxnSpPr>
        <p:spPr>
          <a:xfrm flipH="1">
            <a:off x="1247775" y="4076700"/>
            <a:ext cx="752475" cy="1028700"/>
          </a:xfrm>
          <a:prstGeom prst="straightConnector1">
            <a:avLst/>
          </a:prstGeom>
          <a:ln w="19050" cmpd="sng">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60" name="TextBox 159"/>
          <p:cNvSpPr txBox="1"/>
          <p:nvPr/>
        </p:nvSpPr>
        <p:spPr>
          <a:xfrm>
            <a:off x="2743200" y="4114800"/>
            <a:ext cx="2209800" cy="1354217"/>
          </a:xfrm>
          <a:prstGeom prst="rect">
            <a:avLst/>
          </a:prstGeom>
          <a:noFill/>
        </p:spPr>
        <p:txBody>
          <a:bodyPr wrap="square" rtlCol="0">
            <a:spAutoFit/>
          </a:bodyPr>
          <a:lstStyle/>
          <a:p>
            <a:r>
              <a:rPr lang="en-US" sz="1200" dirty="0" smtClean="0">
                <a:latin typeface="Arial Black" pitchFamily="34" charset="0"/>
              </a:rPr>
              <a:t>Variables</a:t>
            </a:r>
          </a:p>
          <a:p>
            <a:pPr marL="171450" indent="-171450">
              <a:buFont typeface="Arial" charset="0"/>
              <a:buChar char="•"/>
            </a:pPr>
            <a:r>
              <a:rPr lang="en-US" sz="1000" dirty="0" smtClean="0">
                <a:latin typeface="Arial Black" pitchFamily="34" charset="0"/>
              </a:rPr>
              <a:t>Precipitation hourly total</a:t>
            </a:r>
          </a:p>
          <a:p>
            <a:pPr marL="171450" indent="-171450">
              <a:buFont typeface="Arial" charset="0"/>
              <a:buChar char="•"/>
            </a:pPr>
            <a:r>
              <a:rPr lang="en-US" sz="1000" dirty="0">
                <a:latin typeface="Arial Black" pitchFamily="34" charset="0"/>
              </a:rPr>
              <a:t>2-m above ground </a:t>
            </a:r>
            <a:r>
              <a:rPr lang="en-US" sz="1000" dirty="0" smtClean="0">
                <a:latin typeface="Arial Black" pitchFamily="34" charset="0"/>
              </a:rPr>
              <a:t>temperature</a:t>
            </a:r>
          </a:p>
          <a:p>
            <a:pPr marL="171450" indent="-171450">
              <a:buFont typeface="Arial" charset="0"/>
              <a:buChar char="•"/>
            </a:pPr>
            <a:r>
              <a:rPr lang="fr-FR" sz="1000" dirty="0">
                <a:latin typeface="Arial Black" pitchFamily="34" charset="0"/>
              </a:rPr>
              <a:t>0-10 cm layer 1 </a:t>
            </a:r>
            <a:r>
              <a:rPr lang="fr-FR" sz="1000" dirty="0" err="1" smtClean="0">
                <a:latin typeface="Arial Black" pitchFamily="34" charset="0"/>
              </a:rPr>
              <a:t>soil</a:t>
            </a:r>
            <a:r>
              <a:rPr lang="fr-FR" sz="1000" dirty="0" smtClean="0">
                <a:latin typeface="Arial Black" pitchFamily="34" charset="0"/>
              </a:rPr>
              <a:t> </a:t>
            </a:r>
            <a:r>
              <a:rPr lang="fr-FR" sz="1000" dirty="0" err="1">
                <a:latin typeface="Arial Black" pitchFamily="34" charset="0"/>
              </a:rPr>
              <a:t>moisture</a:t>
            </a:r>
            <a:r>
              <a:rPr lang="fr-FR" sz="1000" dirty="0">
                <a:latin typeface="Arial Black" pitchFamily="34" charset="0"/>
              </a:rPr>
              <a:t> content</a:t>
            </a:r>
            <a:endParaRPr lang="en-US" sz="1000" dirty="0" smtClean="0">
              <a:latin typeface="Arial Black" pitchFamily="34" charset="0"/>
            </a:endParaRPr>
          </a:p>
          <a:p>
            <a:endParaRPr lang="en-US" sz="1000" dirty="0" smtClean="0">
              <a:latin typeface="Arial Black" pitchFamily="34" charset="0"/>
            </a:endParaRPr>
          </a:p>
          <a:p>
            <a:endParaRPr lang="en-US" sz="1000" dirty="0">
              <a:latin typeface="Arial Black" pitchFamily="34" charset="0"/>
            </a:endParaRPr>
          </a:p>
        </p:txBody>
      </p:sp>
      <p:sp>
        <p:nvSpPr>
          <p:cNvPr id="153" name="Rectangle 152"/>
          <p:cNvSpPr/>
          <p:nvPr/>
        </p:nvSpPr>
        <p:spPr bwMode="auto">
          <a:xfrm>
            <a:off x="2743200" y="3048001"/>
            <a:ext cx="2051844" cy="971550"/>
          </a:xfrm>
          <a:prstGeom prst="rect">
            <a:avLst/>
          </a:prstGeom>
          <a:solidFill>
            <a:schemeClr val="bg1"/>
          </a:solidFill>
          <a:ln w="25400" cap="flat" cmpd="sng" algn="ctr">
            <a:solidFill>
              <a:srgbClr val="4F81BD">
                <a:shade val="50000"/>
              </a:srgbClr>
            </a:solidFill>
            <a:prstDash val="solid"/>
          </a:ln>
          <a:effectLst/>
        </p:spPr>
        <p:txBody>
          <a:bodyPr anchor="b"/>
          <a:lstStyle/>
          <a:p>
            <a:pPr algn="ctr" fontAlgn="auto">
              <a:spcBef>
                <a:spcPts val="0"/>
              </a:spcBef>
              <a:spcAft>
                <a:spcPts val="0"/>
              </a:spcAft>
              <a:defRPr/>
            </a:pPr>
            <a:endParaRPr lang="en-US" kern="0" dirty="0">
              <a:solidFill>
                <a:sysClr val="window" lastClr="FFFFFF"/>
              </a:solidFill>
              <a:latin typeface="Calibri"/>
            </a:endParaRPr>
          </a:p>
        </p:txBody>
      </p:sp>
      <p:sp>
        <p:nvSpPr>
          <p:cNvPr id="34836" name="TextBox 34835"/>
          <p:cNvSpPr txBox="1"/>
          <p:nvPr/>
        </p:nvSpPr>
        <p:spPr>
          <a:xfrm>
            <a:off x="2759868" y="3048000"/>
            <a:ext cx="1899444" cy="1354217"/>
          </a:xfrm>
          <a:prstGeom prst="rect">
            <a:avLst/>
          </a:prstGeom>
          <a:noFill/>
        </p:spPr>
        <p:txBody>
          <a:bodyPr wrap="square" rtlCol="0">
            <a:spAutoFit/>
          </a:bodyPr>
          <a:lstStyle/>
          <a:p>
            <a:r>
              <a:rPr lang="en-US" sz="1200" dirty="0" smtClean="0">
                <a:latin typeface="Arial Black" pitchFamily="34" charset="0"/>
              </a:rPr>
              <a:t>Site Info</a:t>
            </a:r>
          </a:p>
          <a:p>
            <a:pPr marL="171450" indent="-171450">
              <a:buFont typeface="Arial" charset="0"/>
              <a:buChar char="•"/>
            </a:pPr>
            <a:r>
              <a:rPr lang="en-US" sz="1000" dirty="0" smtClean="0">
                <a:latin typeface="Arial Black" pitchFamily="34" charset="0"/>
              </a:rPr>
              <a:t>Location=123</a:t>
            </a:r>
          </a:p>
          <a:p>
            <a:pPr marL="171450" indent="-171450">
              <a:buFont typeface="Arial" charset="0"/>
              <a:buChar char="•"/>
            </a:pPr>
            <a:r>
              <a:rPr lang="en-US" sz="1000" dirty="0" smtClean="0">
                <a:latin typeface="Arial Black" pitchFamily="34" charset="0"/>
              </a:rPr>
              <a:t>Begin date-time</a:t>
            </a:r>
          </a:p>
          <a:p>
            <a:pPr marL="171450" indent="-171450">
              <a:buFont typeface="Arial" charset="0"/>
              <a:buChar char="•"/>
            </a:pPr>
            <a:r>
              <a:rPr lang="en-US" sz="1000" dirty="0" smtClean="0">
                <a:latin typeface="Arial Black" pitchFamily="34" charset="0"/>
              </a:rPr>
              <a:t>End date-time</a:t>
            </a:r>
          </a:p>
          <a:p>
            <a:pPr marL="171450" indent="-171450">
              <a:buFont typeface="Arial" charset="0"/>
              <a:buChar char="•"/>
            </a:pPr>
            <a:r>
              <a:rPr lang="en-US" sz="1000" dirty="0" smtClean="0">
                <a:latin typeface="Arial Black" pitchFamily="34" charset="0"/>
              </a:rPr>
              <a:t>…</a:t>
            </a:r>
          </a:p>
          <a:p>
            <a:pPr marL="171450" indent="-171450">
              <a:buFont typeface="Arial" charset="0"/>
              <a:buChar char="•"/>
            </a:pPr>
            <a:endParaRPr lang="en-US" sz="1000" dirty="0" smtClean="0">
              <a:latin typeface="Arial Black" pitchFamily="34" charset="0"/>
            </a:endParaRPr>
          </a:p>
          <a:p>
            <a:endParaRPr lang="en-US" sz="1000" dirty="0" smtClean="0">
              <a:latin typeface="Arial Black" pitchFamily="34" charset="0"/>
            </a:endParaRPr>
          </a:p>
          <a:p>
            <a:endParaRPr lang="en-US" sz="1000" dirty="0">
              <a:latin typeface="Arial Black" pitchFamily="34" charset="0"/>
            </a:endParaRPr>
          </a:p>
        </p:txBody>
      </p:sp>
      <p:sp>
        <p:nvSpPr>
          <p:cNvPr id="161" name="Rectangle 160"/>
          <p:cNvSpPr/>
          <p:nvPr/>
        </p:nvSpPr>
        <p:spPr bwMode="auto">
          <a:xfrm>
            <a:off x="2759868" y="5257800"/>
            <a:ext cx="2035176" cy="1034123"/>
          </a:xfrm>
          <a:prstGeom prst="rect">
            <a:avLst/>
          </a:prstGeom>
          <a:solidFill>
            <a:schemeClr val="bg1"/>
          </a:solidFill>
          <a:ln w="25400" cap="flat" cmpd="sng" algn="ctr">
            <a:solidFill>
              <a:srgbClr val="4F81BD">
                <a:shade val="50000"/>
              </a:srgbClr>
            </a:solidFill>
            <a:prstDash val="solid"/>
          </a:ln>
          <a:effectLst/>
        </p:spPr>
        <p:txBody>
          <a:bodyPr anchor="b"/>
          <a:lstStyle/>
          <a:p>
            <a:pPr algn="ctr" fontAlgn="auto">
              <a:spcBef>
                <a:spcPts val="0"/>
              </a:spcBef>
              <a:spcAft>
                <a:spcPts val="0"/>
              </a:spcAft>
              <a:defRPr/>
            </a:pPr>
            <a:endParaRPr lang="en-US" kern="0" dirty="0">
              <a:solidFill>
                <a:sysClr val="window" lastClr="FFFFFF"/>
              </a:solidFill>
              <a:latin typeface="Calibri"/>
            </a:endParaRPr>
          </a:p>
        </p:txBody>
      </p:sp>
      <p:sp>
        <p:nvSpPr>
          <p:cNvPr id="162" name="TextBox 161"/>
          <p:cNvSpPr txBox="1"/>
          <p:nvPr/>
        </p:nvSpPr>
        <p:spPr>
          <a:xfrm>
            <a:off x="2759868" y="5257800"/>
            <a:ext cx="2035176" cy="1200329"/>
          </a:xfrm>
          <a:prstGeom prst="rect">
            <a:avLst/>
          </a:prstGeom>
          <a:noFill/>
        </p:spPr>
        <p:txBody>
          <a:bodyPr wrap="square" rtlCol="0">
            <a:spAutoFit/>
          </a:bodyPr>
          <a:lstStyle/>
          <a:p>
            <a:r>
              <a:rPr lang="en-US" sz="1200" dirty="0" smtClean="0">
                <a:latin typeface="Arial Black" pitchFamily="34" charset="0"/>
              </a:rPr>
              <a:t>Precipitation Values</a:t>
            </a:r>
          </a:p>
          <a:p>
            <a:r>
              <a:rPr lang="en-US" sz="1000" dirty="0" smtClean="0">
                <a:latin typeface="Arial Black" pitchFamily="34" charset="0"/>
              </a:rPr>
              <a:t>Location=123</a:t>
            </a:r>
          </a:p>
          <a:p>
            <a:r>
              <a:rPr lang="en-US" sz="1000" dirty="0" smtClean="0">
                <a:latin typeface="Arial Black" pitchFamily="34" charset="0"/>
              </a:rPr>
              <a:t>Time 1 Value 1</a:t>
            </a:r>
          </a:p>
          <a:p>
            <a:r>
              <a:rPr lang="en-US" sz="1000" dirty="0" smtClean="0">
                <a:latin typeface="Arial Black" pitchFamily="34" charset="0"/>
              </a:rPr>
              <a:t>Time 2 Value 2</a:t>
            </a:r>
          </a:p>
          <a:p>
            <a:r>
              <a:rPr lang="en-US" sz="1000" dirty="0" smtClean="0">
                <a:latin typeface="Arial Black" pitchFamily="34" charset="0"/>
              </a:rPr>
              <a:t>Time 3 Value 3</a:t>
            </a:r>
          </a:p>
          <a:p>
            <a:r>
              <a:rPr lang="en-US" sz="1000" dirty="0" smtClean="0">
                <a:latin typeface="Arial Black" pitchFamily="34" charset="0"/>
              </a:rPr>
              <a:t>…</a:t>
            </a:r>
          </a:p>
          <a:p>
            <a:endParaRPr lang="en-US" sz="1000" dirty="0">
              <a:latin typeface="Arial Black" pitchFamily="34" charset="0"/>
            </a:endParaRPr>
          </a:p>
        </p:txBody>
      </p:sp>
      <p:cxnSp>
        <p:nvCxnSpPr>
          <p:cNvPr id="34840" name="Straight Arrow Connector 34839"/>
          <p:cNvCxnSpPr>
            <a:stCxn id="120" idx="7"/>
            <a:endCxn id="153" idx="1"/>
          </p:cNvCxnSpPr>
          <p:nvPr/>
        </p:nvCxnSpPr>
        <p:spPr>
          <a:xfrm flipV="1">
            <a:off x="2040661" y="3533776"/>
            <a:ext cx="702539" cy="445363"/>
          </a:xfrm>
          <a:prstGeom prst="straightConnector1">
            <a:avLst/>
          </a:prstGeom>
          <a:ln w="19050" cmpd="sng">
            <a:solidFill>
              <a:srgbClr val="FF0000"/>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67" name="Straight Arrow Connector 166"/>
          <p:cNvCxnSpPr/>
          <p:nvPr/>
        </p:nvCxnSpPr>
        <p:spPr>
          <a:xfrm>
            <a:off x="2057400" y="4071678"/>
            <a:ext cx="702468" cy="580313"/>
          </a:xfrm>
          <a:prstGeom prst="straightConnector1">
            <a:avLst/>
          </a:prstGeom>
          <a:ln w="19050" cmpd="sng">
            <a:solidFill>
              <a:srgbClr val="FF0000"/>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69" name="Straight Arrow Connector 168"/>
          <p:cNvCxnSpPr>
            <a:stCxn id="120" idx="4"/>
          </p:cNvCxnSpPr>
          <p:nvPr/>
        </p:nvCxnSpPr>
        <p:spPr>
          <a:xfrm>
            <a:off x="2000250" y="4076700"/>
            <a:ext cx="759618" cy="1746353"/>
          </a:xfrm>
          <a:prstGeom prst="straightConnector1">
            <a:avLst/>
          </a:prstGeom>
          <a:ln w="19050" cmpd="sng">
            <a:solidFill>
              <a:srgbClr val="FF0000"/>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895929" y="6400800"/>
            <a:ext cx="7095671" cy="461665"/>
          </a:xfrm>
          <a:prstGeom prst="rect">
            <a:avLst/>
          </a:prstGeom>
          <a:noFill/>
        </p:spPr>
        <p:txBody>
          <a:bodyPr wrap="square" rtlCol="0">
            <a:spAutoFit/>
          </a:bodyPr>
          <a:lstStyle/>
          <a:p>
            <a:r>
              <a:rPr lang="en-US" sz="800" i="1" baseline="30000" dirty="0" smtClean="0">
                <a:latin typeface="Arial Black" pitchFamily="34" charset="0"/>
              </a:rPr>
              <a:t>1</a:t>
            </a:r>
            <a:r>
              <a:rPr lang="en-US" sz="800" i="1" dirty="0" smtClean="0">
                <a:latin typeface="Arial Black" pitchFamily="34" charset="0"/>
              </a:rPr>
              <a:t>Courtesy NASA Goddard Earth Sciences Data and Information Services Center and Hydrological Sciences Branch</a:t>
            </a:r>
          </a:p>
          <a:p>
            <a:r>
              <a:rPr lang="en-US" sz="800" i="1" baseline="30000" dirty="0" smtClean="0">
                <a:latin typeface="Arial Black" pitchFamily="34" charset="0"/>
              </a:rPr>
              <a:t>2</a:t>
            </a:r>
            <a:r>
              <a:rPr lang="en-US" sz="800" i="1" dirty="0" smtClean="0">
                <a:latin typeface="Arial Black" pitchFamily="34" charset="0"/>
              </a:rPr>
              <a:t>NLDAS (</a:t>
            </a:r>
            <a:r>
              <a:rPr lang="en-US" sz="800" b="1" i="1" dirty="0" smtClean="0">
                <a:latin typeface="Arial Black" pitchFamily="34" charset="0"/>
              </a:rPr>
              <a:t>North American </a:t>
            </a:r>
            <a:r>
              <a:rPr lang="en-US" sz="800" b="1" i="1" dirty="0">
                <a:latin typeface="Arial Black" pitchFamily="34" charset="0"/>
              </a:rPr>
              <a:t>Land Data Assimilation </a:t>
            </a:r>
            <a:r>
              <a:rPr lang="en-US" sz="800" b="1" i="1" dirty="0" smtClean="0">
                <a:latin typeface="Arial Black" pitchFamily="34" charset="0"/>
              </a:rPr>
              <a:t>System) </a:t>
            </a:r>
            <a:r>
              <a:rPr lang="en-US" sz="800" i="1" dirty="0" smtClean="0">
                <a:latin typeface="Arial Black" pitchFamily="34" charset="0"/>
              </a:rPr>
              <a:t>is a collaboration among NOAA, NASA, Princeton Univ., Univ. of Washington, and others.</a:t>
            </a:r>
            <a:endParaRPr lang="en-US" sz="800" i="1" dirty="0">
              <a:latin typeface="Arial Black" pitchFamily="34" charset="0"/>
            </a:endParaRPr>
          </a:p>
        </p:txBody>
      </p:sp>
      <p:sp>
        <p:nvSpPr>
          <p:cNvPr id="3" name="TextBox 2"/>
          <p:cNvSpPr txBox="1"/>
          <p:nvPr/>
        </p:nvSpPr>
        <p:spPr>
          <a:xfrm>
            <a:off x="1517211" y="3733800"/>
            <a:ext cx="997389" cy="246221"/>
          </a:xfrm>
          <a:prstGeom prst="rect">
            <a:avLst/>
          </a:prstGeom>
          <a:noFill/>
        </p:spPr>
        <p:txBody>
          <a:bodyPr wrap="none" rtlCol="0">
            <a:spAutoFit/>
          </a:bodyPr>
          <a:lstStyle/>
          <a:p>
            <a:r>
              <a:rPr lang="en-US" sz="1000" dirty="0" smtClean="0">
                <a:latin typeface="Arial Black" pitchFamily="34" charset="0"/>
              </a:rPr>
              <a:t>Site ID: 123</a:t>
            </a:r>
            <a:endParaRPr lang="en-US" sz="1000" dirty="0">
              <a:latin typeface="Arial Black" pitchFamily="34" charset="0"/>
            </a:endParaRPr>
          </a:p>
        </p:txBody>
      </p:sp>
      <p:sp>
        <p:nvSpPr>
          <p:cNvPr id="130" name="TextBox 129"/>
          <p:cNvSpPr txBox="1"/>
          <p:nvPr/>
        </p:nvSpPr>
        <p:spPr>
          <a:xfrm>
            <a:off x="7765611" y="5511282"/>
            <a:ext cx="997389" cy="246221"/>
          </a:xfrm>
          <a:prstGeom prst="rect">
            <a:avLst/>
          </a:prstGeom>
          <a:noFill/>
        </p:spPr>
        <p:txBody>
          <a:bodyPr wrap="none" rtlCol="0">
            <a:spAutoFit/>
          </a:bodyPr>
          <a:lstStyle/>
          <a:p>
            <a:r>
              <a:rPr lang="en-US" sz="1000" dirty="0" smtClean="0">
                <a:latin typeface="Arial Black" pitchFamily="34" charset="0"/>
              </a:rPr>
              <a:t>Site ID: 123</a:t>
            </a:r>
            <a:endParaRPr lang="en-US" sz="1000" dirty="0">
              <a:latin typeface="Arial Black" pitchFamily="34" charset="0"/>
            </a:endParaRPr>
          </a:p>
        </p:txBody>
      </p:sp>
      <p:sp>
        <p:nvSpPr>
          <p:cNvPr id="5" name="TextBox 4"/>
          <p:cNvSpPr txBox="1"/>
          <p:nvPr/>
        </p:nvSpPr>
        <p:spPr>
          <a:xfrm>
            <a:off x="5499410" y="5462826"/>
            <a:ext cx="1434790" cy="861774"/>
          </a:xfrm>
          <a:prstGeom prst="rect">
            <a:avLst/>
          </a:prstGeom>
          <a:noFill/>
        </p:spPr>
        <p:txBody>
          <a:bodyPr wrap="square" rtlCol="0">
            <a:spAutoFit/>
          </a:bodyPr>
          <a:lstStyle/>
          <a:p>
            <a:r>
              <a:rPr lang="en-US" sz="1000" dirty="0" smtClean="0">
                <a:latin typeface="Arial Black" pitchFamily="34" charset="0"/>
              </a:rPr>
              <a:t>Tan star – surface point of interest</a:t>
            </a:r>
          </a:p>
          <a:p>
            <a:r>
              <a:rPr lang="en-US" sz="1000" dirty="0" smtClean="0">
                <a:latin typeface="Arial Black" pitchFamily="34" charset="0"/>
              </a:rPr>
              <a:t>Red circle – nearest NLDAS grid box</a:t>
            </a:r>
            <a:endParaRPr lang="en-US" sz="1000" dirty="0">
              <a:latin typeface="Arial Black" pitchFamily="34" charset="0"/>
            </a:endParaRPr>
          </a:p>
        </p:txBody>
      </p:sp>
    </p:spTree>
    <p:extLst>
      <p:ext uri="{BB962C8B-B14F-4D97-AF65-F5344CB8AC3E}">
        <p14:creationId xmlns:p14="http://schemas.microsoft.com/office/powerpoint/2010/main" val="354614873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590800"/>
            <a:ext cx="59880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fontScale="90000"/>
          </a:bodyPr>
          <a:lstStyle/>
          <a:p>
            <a:pPr marL="514350" indent="-514350" eaLnBrk="1" hangingPunct="1">
              <a:defRPr/>
            </a:pPr>
            <a:r>
              <a:rPr lang="en-US" dirty="0" smtClean="0"/>
              <a:t>Working Towards Common Semantics</a:t>
            </a:r>
            <a:br>
              <a:rPr lang="en-US" dirty="0" smtClean="0"/>
            </a:br>
            <a:r>
              <a:rPr lang="en-US" sz="2700" i="1" dirty="0" smtClean="0">
                <a:solidFill>
                  <a:schemeClr val="tx2"/>
                </a:solidFill>
              </a:rPr>
              <a:t>Using an Ontology to Reconcile Meanings of Variables</a:t>
            </a:r>
          </a:p>
        </p:txBody>
      </p:sp>
      <p:sp>
        <p:nvSpPr>
          <p:cNvPr id="23556" name="Content Placeholder 2"/>
          <p:cNvSpPr>
            <a:spLocks noGrp="1"/>
          </p:cNvSpPr>
          <p:nvPr>
            <p:ph idx="1"/>
          </p:nvPr>
        </p:nvSpPr>
        <p:spPr>
          <a:xfrm>
            <a:off x="152400" y="1295400"/>
            <a:ext cx="6477000" cy="1143000"/>
          </a:xfrm>
        </p:spPr>
        <p:txBody>
          <a:bodyPr>
            <a:normAutofit lnSpcReduction="10000"/>
          </a:bodyPr>
          <a:lstStyle/>
          <a:p>
            <a:pPr eaLnBrk="1" hangingPunct="1"/>
            <a:r>
              <a:rPr lang="en-US" smtClean="0"/>
              <a:t>A </a:t>
            </a:r>
            <a:r>
              <a:rPr lang="en-US" smtClean="0">
                <a:solidFill>
                  <a:srgbClr val="FF0000"/>
                </a:solidFill>
              </a:rPr>
              <a:t>hierarchy</a:t>
            </a:r>
            <a:r>
              <a:rPr lang="en-US" smtClean="0"/>
              <a:t> of concepts</a:t>
            </a:r>
          </a:p>
          <a:p>
            <a:pPr eaLnBrk="1" hangingPunct="1"/>
            <a:r>
              <a:rPr lang="en-US" smtClean="0"/>
              <a:t>Match variables to </a:t>
            </a:r>
            <a:r>
              <a:rPr lang="en-US" smtClean="0">
                <a:solidFill>
                  <a:srgbClr val="FF0000"/>
                </a:solidFill>
              </a:rPr>
              <a:t>leaf concepts</a:t>
            </a:r>
          </a:p>
        </p:txBody>
      </p:sp>
      <p:grpSp>
        <p:nvGrpSpPr>
          <p:cNvPr id="23557" name="Group 44"/>
          <p:cNvGrpSpPr>
            <a:grpSpLocks/>
          </p:cNvGrpSpPr>
          <p:nvPr/>
        </p:nvGrpSpPr>
        <p:grpSpPr bwMode="auto">
          <a:xfrm>
            <a:off x="4572000" y="1600200"/>
            <a:ext cx="3962400" cy="2362200"/>
            <a:chOff x="609600" y="4038600"/>
            <a:chExt cx="3962400" cy="2362200"/>
          </a:xfrm>
        </p:grpSpPr>
        <p:sp>
          <p:nvSpPr>
            <p:cNvPr id="6" name="Rectangle 5"/>
            <p:cNvSpPr/>
            <p:nvPr/>
          </p:nvSpPr>
          <p:spPr>
            <a:xfrm>
              <a:off x="609600" y="4914900"/>
              <a:ext cx="19050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2400" dirty="0" smtClean="0"/>
                <a:t>Hydrosphere</a:t>
              </a:r>
              <a:endParaRPr lang="en-US" sz="2400" dirty="0"/>
            </a:p>
          </p:txBody>
        </p:sp>
        <p:sp>
          <p:nvSpPr>
            <p:cNvPr id="7" name="Rectangle 6"/>
            <p:cNvSpPr/>
            <p:nvPr/>
          </p:nvSpPr>
          <p:spPr>
            <a:xfrm>
              <a:off x="3009900" y="4914900"/>
              <a:ext cx="1524000" cy="609600"/>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2400" dirty="0" smtClean="0"/>
                <a:t>Chemical</a:t>
              </a:r>
              <a:endParaRPr lang="en-US" sz="2400" dirty="0"/>
            </a:p>
          </p:txBody>
        </p:sp>
        <p:sp>
          <p:nvSpPr>
            <p:cNvPr id="8" name="Rectangle 7"/>
            <p:cNvSpPr/>
            <p:nvPr/>
          </p:nvSpPr>
          <p:spPr>
            <a:xfrm>
              <a:off x="3048000" y="4038600"/>
              <a:ext cx="1447800" cy="685800"/>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2400" dirty="0" smtClean="0"/>
                <a:t>Physical</a:t>
              </a:r>
              <a:endParaRPr lang="en-US" sz="2400" dirty="0"/>
            </a:p>
          </p:txBody>
        </p:sp>
        <p:sp>
          <p:nvSpPr>
            <p:cNvPr id="9" name="Rectangle 8"/>
            <p:cNvSpPr/>
            <p:nvPr/>
          </p:nvSpPr>
          <p:spPr>
            <a:xfrm>
              <a:off x="2971800" y="5791200"/>
              <a:ext cx="1600200" cy="609600"/>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2400" dirty="0" smtClean="0"/>
                <a:t>Biological</a:t>
              </a:r>
              <a:endParaRPr lang="en-US" sz="2400" dirty="0"/>
            </a:p>
          </p:txBody>
        </p:sp>
        <p:cxnSp>
          <p:nvCxnSpPr>
            <p:cNvPr id="10" name="Straight Arrow Connector 9"/>
            <p:cNvCxnSpPr/>
            <p:nvPr/>
          </p:nvCxnSpPr>
          <p:spPr>
            <a:xfrm>
              <a:off x="2514600" y="5218113"/>
              <a:ext cx="457200" cy="3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6" idx="3"/>
              <a:endCxn id="8" idx="1"/>
            </p:cNvCxnSpPr>
            <p:nvPr/>
          </p:nvCxnSpPr>
          <p:spPr>
            <a:xfrm flipV="1">
              <a:off x="2514600" y="4381500"/>
              <a:ext cx="533400" cy="838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6" idx="3"/>
              <a:endCxn id="9" idx="1"/>
            </p:cNvCxnSpPr>
            <p:nvPr/>
          </p:nvCxnSpPr>
          <p:spPr>
            <a:xfrm>
              <a:off x="2514600" y="5219700"/>
              <a:ext cx="457200" cy="8763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23558" name="TextBox 45"/>
          <p:cNvSpPr txBox="1">
            <a:spLocks noChangeArrowheads="1"/>
          </p:cNvSpPr>
          <p:nvPr/>
        </p:nvSpPr>
        <p:spPr bwMode="auto">
          <a:xfrm>
            <a:off x="6629400" y="5105400"/>
            <a:ext cx="2286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Uses EPA </a:t>
            </a:r>
            <a:r>
              <a:rPr lang="en-US">
                <a:solidFill>
                  <a:srgbClr val="FF0000"/>
                </a:solidFill>
              </a:rPr>
              <a:t>Substance Registry System </a:t>
            </a:r>
            <a:r>
              <a:rPr lang="en-US"/>
              <a:t>for Chemistry</a:t>
            </a:r>
          </a:p>
        </p:txBody>
      </p:sp>
      <p:sp>
        <p:nvSpPr>
          <p:cNvPr id="23559" name="Rectangle 13"/>
          <p:cNvSpPr>
            <a:spLocks noChangeArrowheads="1"/>
          </p:cNvSpPr>
          <p:nvPr/>
        </p:nvSpPr>
        <p:spPr bwMode="auto">
          <a:xfrm>
            <a:off x="990600" y="6248400"/>
            <a:ext cx="6705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hlinkClick r:id="rId4"/>
              </a:rPr>
              <a:t>http://test.hydroseek.net/ontology/Ontology_heirarchy.html</a:t>
            </a:r>
            <a:r>
              <a:rPr lang="en-US"/>
              <a:t> </a:t>
            </a:r>
          </a:p>
        </p:txBody>
      </p:sp>
      <p:sp>
        <p:nvSpPr>
          <p:cNvPr id="3" name="Slide Number Placeholder 2"/>
          <p:cNvSpPr>
            <a:spLocks noGrp="1"/>
          </p:cNvSpPr>
          <p:nvPr>
            <p:ph type="sldNum" sz="quarter" idx="12"/>
          </p:nvPr>
        </p:nvSpPr>
        <p:spPr/>
        <p:txBody>
          <a:bodyPr/>
          <a:lstStyle/>
          <a:p>
            <a:fld id="{F82B15EE-1347-4E13-A70E-917AFD644764}" type="slidenum">
              <a:rPr lang="en-US" smtClean="0"/>
              <a:pPr/>
              <a:t>48</a:t>
            </a:fld>
            <a:endParaRPr lang="en-US"/>
          </a:p>
        </p:txBody>
      </p:sp>
    </p:spTree>
    <p:extLst>
      <p:ext uri="{BB962C8B-B14F-4D97-AF65-F5344CB8AC3E}">
        <p14:creationId xmlns:p14="http://schemas.microsoft.com/office/powerpoint/2010/main" val="12124527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Autofit/>
          </a:bodyPr>
          <a:lstStyle/>
          <a:p>
            <a:r>
              <a:rPr lang="en-US" sz="3600" dirty="0" smtClean="0"/>
              <a:t>Catalog Services Searched Using a Common </a:t>
            </a:r>
            <a:r>
              <a:rPr lang="en-US" sz="3600" dirty="0" smtClean="0">
                <a:solidFill>
                  <a:srgbClr val="FF0000"/>
                </a:solidFill>
              </a:rPr>
              <a:t>Ontology</a:t>
            </a:r>
            <a:endParaRPr lang="en-US" sz="3600" dirty="0">
              <a:solidFill>
                <a:srgbClr val="FF0000"/>
              </a:solidFill>
            </a:endParaRPr>
          </a:p>
        </p:txBody>
      </p:sp>
      <p:grpSp>
        <p:nvGrpSpPr>
          <p:cNvPr id="3" name="Group 25"/>
          <p:cNvGrpSpPr/>
          <p:nvPr/>
        </p:nvGrpSpPr>
        <p:grpSpPr>
          <a:xfrm>
            <a:off x="6019800" y="1905000"/>
            <a:ext cx="1628775" cy="1945923"/>
            <a:chOff x="1524000" y="3581399"/>
            <a:chExt cx="1628775" cy="1945923"/>
          </a:xfrm>
        </p:grpSpPr>
        <p:pic>
          <p:nvPicPr>
            <p:cNvPr id="7" name="Picture 2"/>
            <p:cNvPicPr>
              <a:picLocks noChangeAspect="1" noChangeArrowheads="1"/>
            </p:cNvPicPr>
            <p:nvPr/>
          </p:nvPicPr>
          <p:blipFill>
            <a:blip r:embed="rId3" cstate="print"/>
            <a:srcRect/>
            <a:stretch>
              <a:fillRect/>
            </a:stretch>
          </p:blipFill>
          <p:spPr bwMode="auto">
            <a:xfrm>
              <a:off x="1524000" y="4267200"/>
              <a:ext cx="1628775" cy="1260122"/>
            </a:xfrm>
            <a:prstGeom prst="rect">
              <a:avLst/>
            </a:prstGeom>
            <a:noFill/>
            <a:ln w="9525">
              <a:noFill/>
              <a:miter lim="800000"/>
              <a:headEnd/>
              <a:tailEnd/>
            </a:ln>
          </p:spPr>
        </p:pic>
        <p:sp>
          <p:nvSpPr>
            <p:cNvPr id="11" name="TextBox 21"/>
            <p:cNvSpPr txBox="1">
              <a:spLocks noChangeArrowheads="1"/>
            </p:cNvSpPr>
            <p:nvPr/>
          </p:nvSpPr>
          <p:spPr bwMode="auto">
            <a:xfrm>
              <a:off x="1524000" y="3581399"/>
              <a:ext cx="1523999" cy="646331"/>
            </a:xfrm>
            <a:prstGeom prst="rect">
              <a:avLst/>
            </a:prstGeom>
            <a:noFill/>
            <a:ln w="9525">
              <a:noFill/>
              <a:miter lim="800000"/>
              <a:headEnd/>
              <a:tailEnd/>
            </a:ln>
          </p:spPr>
          <p:txBody>
            <a:bodyPr>
              <a:spAutoFit/>
            </a:bodyPr>
            <a:lstStyle/>
            <a:p>
              <a:pPr algn="ctr"/>
              <a:r>
                <a:rPr lang="en-US">
                  <a:solidFill>
                    <a:prstClr val="black"/>
                  </a:solidFill>
                </a:rPr>
                <a:t>Weather and Climate</a:t>
              </a:r>
            </a:p>
          </p:txBody>
        </p:sp>
      </p:grpSp>
      <p:pic>
        <p:nvPicPr>
          <p:cNvPr id="8" name="Picture 3"/>
          <p:cNvPicPr>
            <a:picLocks noChangeAspect="1" noChangeArrowheads="1"/>
          </p:cNvPicPr>
          <p:nvPr/>
        </p:nvPicPr>
        <p:blipFill>
          <a:blip r:embed="rId4" cstate="print"/>
          <a:srcRect/>
          <a:stretch>
            <a:fillRect/>
          </a:stretch>
        </p:blipFill>
        <p:spPr bwMode="auto">
          <a:xfrm>
            <a:off x="6096000" y="4724400"/>
            <a:ext cx="1514569" cy="1390650"/>
          </a:xfrm>
          <a:prstGeom prst="rect">
            <a:avLst/>
          </a:prstGeom>
          <a:noFill/>
          <a:ln w="9525">
            <a:noFill/>
            <a:miter lim="800000"/>
            <a:headEnd/>
            <a:tailEnd/>
          </a:ln>
        </p:spPr>
      </p:pic>
      <p:sp>
        <p:nvSpPr>
          <p:cNvPr id="13" name="TextBox 23"/>
          <p:cNvSpPr txBox="1">
            <a:spLocks noChangeArrowheads="1"/>
          </p:cNvSpPr>
          <p:nvPr/>
        </p:nvSpPr>
        <p:spPr bwMode="auto">
          <a:xfrm>
            <a:off x="6096000" y="4038600"/>
            <a:ext cx="1523999" cy="646331"/>
          </a:xfrm>
          <a:prstGeom prst="rect">
            <a:avLst/>
          </a:prstGeom>
          <a:noFill/>
          <a:ln w="9525">
            <a:noFill/>
            <a:miter lim="800000"/>
            <a:headEnd/>
            <a:tailEnd/>
          </a:ln>
        </p:spPr>
        <p:txBody>
          <a:bodyPr>
            <a:spAutoFit/>
          </a:bodyPr>
          <a:lstStyle/>
          <a:p>
            <a:pPr algn="ctr"/>
            <a:r>
              <a:rPr lang="en-US" dirty="0">
                <a:solidFill>
                  <a:prstClr val="black"/>
                </a:solidFill>
              </a:rPr>
              <a:t>Remote Sensing</a:t>
            </a:r>
          </a:p>
        </p:txBody>
      </p:sp>
      <p:grpSp>
        <p:nvGrpSpPr>
          <p:cNvPr id="4" name="Group 27"/>
          <p:cNvGrpSpPr/>
          <p:nvPr/>
        </p:nvGrpSpPr>
        <p:grpSpPr>
          <a:xfrm>
            <a:off x="1219200" y="2126556"/>
            <a:ext cx="2128076" cy="1420402"/>
            <a:chOff x="3213100" y="1600200"/>
            <a:chExt cx="2128076" cy="1420402"/>
          </a:xfrm>
        </p:grpSpPr>
        <p:pic>
          <p:nvPicPr>
            <p:cNvPr id="6" name="Picture 19" descr="Chart"/>
            <p:cNvPicPr>
              <a:picLocks noChangeAspect="1" noChangeArrowheads="1"/>
            </p:cNvPicPr>
            <p:nvPr/>
          </p:nvPicPr>
          <p:blipFill>
            <a:blip r:embed="rId5" cstate="print"/>
            <a:srcRect/>
            <a:stretch>
              <a:fillRect/>
            </a:stretch>
          </p:blipFill>
          <p:spPr bwMode="auto">
            <a:xfrm>
              <a:off x="3213100" y="1979554"/>
              <a:ext cx="2128076" cy="1041048"/>
            </a:xfrm>
            <a:prstGeom prst="rect">
              <a:avLst/>
            </a:prstGeom>
            <a:noFill/>
            <a:ln w="9525">
              <a:noFill/>
              <a:miter lim="800000"/>
              <a:headEnd/>
              <a:tailEnd/>
            </a:ln>
          </p:spPr>
        </p:pic>
        <p:sp>
          <p:nvSpPr>
            <p:cNvPr id="12" name="TextBox 22"/>
            <p:cNvSpPr txBox="1">
              <a:spLocks noChangeArrowheads="1"/>
            </p:cNvSpPr>
            <p:nvPr/>
          </p:nvSpPr>
          <p:spPr bwMode="auto">
            <a:xfrm>
              <a:off x="3594100" y="1600200"/>
              <a:ext cx="1523999" cy="369332"/>
            </a:xfrm>
            <a:prstGeom prst="rect">
              <a:avLst/>
            </a:prstGeom>
            <a:noFill/>
            <a:ln w="9525">
              <a:noFill/>
              <a:miter lim="800000"/>
              <a:headEnd/>
              <a:tailEnd/>
            </a:ln>
          </p:spPr>
          <p:txBody>
            <a:bodyPr>
              <a:spAutoFit/>
            </a:bodyPr>
            <a:lstStyle/>
            <a:p>
              <a:pPr algn="ctr"/>
              <a:r>
                <a:rPr lang="en-US" dirty="0" smtClean="0">
                  <a:solidFill>
                    <a:prstClr val="black"/>
                  </a:solidFill>
                </a:rPr>
                <a:t>Observations</a:t>
              </a:r>
              <a:endParaRPr lang="en-US" dirty="0">
                <a:solidFill>
                  <a:prstClr val="black"/>
                </a:solidFill>
              </a:endParaRPr>
            </a:p>
          </p:txBody>
        </p:sp>
      </p:grpSp>
      <p:grpSp>
        <p:nvGrpSpPr>
          <p:cNvPr id="9" name="Group 25"/>
          <p:cNvGrpSpPr/>
          <p:nvPr/>
        </p:nvGrpSpPr>
        <p:grpSpPr>
          <a:xfrm>
            <a:off x="1066800" y="4336356"/>
            <a:ext cx="2529682" cy="1778694"/>
            <a:chOff x="1066800" y="4038600"/>
            <a:chExt cx="2529682" cy="1778694"/>
          </a:xfrm>
        </p:grpSpPr>
        <p:pic>
          <p:nvPicPr>
            <p:cNvPr id="5" name="Picture 9"/>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1066800" y="4419600"/>
              <a:ext cx="2529682" cy="1397694"/>
            </a:xfrm>
            <a:prstGeom prst="rect">
              <a:avLst/>
            </a:prstGeom>
            <a:noFill/>
            <a:ln w="9525">
              <a:noFill/>
              <a:miter lim="800000"/>
              <a:headEnd/>
              <a:tailEnd/>
            </a:ln>
          </p:spPr>
        </p:pic>
        <p:sp>
          <p:nvSpPr>
            <p:cNvPr id="14" name="TextBox 24"/>
            <p:cNvSpPr txBox="1">
              <a:spLocks noChangeArrowheads="1"/>
            </p:cNvSpPr>
            <p:nvPr/>
          </p:nvSpPr>
          <p:spPr bwMode="auto">
            <a:xfrm>
              <a:off x="2133600" y="4038600"/>
              <a:ext cx="494046" cy="369332"/>
            </a:xfrm>
            <a:prstGeom prst="rect">
              <a:avLst/>
            </a:prstGeom>
            <a:noFill/>
            <a:ln w="9525">
              <a:noFill/>
              <a:miter lim="800000"/>
              <a:headEnd/>
              <a:tailEnd/>
            </a:ln>
          </p:spPr>
          <p:txBody>
            <a:bodyPr wrap="none">
              <a:spAutoFit/>
            </a:bodyPr>
            <a:lstStyle/>
            <a:p>
              <a:r>
                <a:rPr lang="en-US" dirty="0" smtClean="0">
                  <a:solidFill>
                    <a:prstClr val="black"/>
                  </a:solidFill>
                </a:rPr>
                <a:t>GIS</a:t>
              </a:r>
              <a:endParaRPr lang="en-US" dirty="0">
                <a:solidFill>
                  <a:prstClr val="black"/>
                </a:solidFill>
              </a:endParaRPr>
            </a:p>
          </p:txBody>
        </p:sp>
      </p:grpSp>
      <p:sp>
        <p:nvSpPr>
          <p:cNvPr id="29" name="TextBox 28"/>
          <p:cNvSpPr txBox="1"/>
          <p:nvPr/>
        </p:nvSpPr>
        <p:spPr>
          <a:xfrm>
            <a:off x="5334000" y="1371600"/>
            <a:ext cx="2962221" cy="369332"/>
          </a:xfrm>
          <a:prstGeom prst="rect">
            <a:avLst/>
          </a:prstGeom>
          <a:noFill/>
          <a:ln>
            <a:solidFill>
              <a:schemeClr val="accent1">
                <a:shade val="95000"/>
                <a:satMod val="105000"/>
              </a:schemeClr>
            </a:solidFill>
          </a:ln>
        </p:spPr>
        <p:txBody>
          <a:bodyPr wrap="none" rtlCol="0">
            <a:spAutoFit/>
          </a:bodyPr>
          <a:lstStyle/>
          <a:p>
            <a:r>
              <a:rPr lang="en-US" dirty="0" smtClean="0">
                <a:solidFill>
                  <a:prstClr val="black"/>
                </a:solidFill>
              </a:rPr>
              <a:t>Continuous </a:t>
            </a:r>
            <a:r>
              <a:rPr lang="en-US" dirty="0" smtClean="0">
                <a:solidFill>
                  <a:srgbClr val="FF0000"/>
                </a:solidFill>
              </a:rPr>
              <a:t>space-time arrays</a:t>
            </a:r>
            <a:endParaRPr lang="en-US" dirty="0">
              <a:solidFill>
                <a:srgbClr val="FF0000"/>
              </a:solidFill>
            </a:endParaRPr>
          </a:p>
        </p:txBody>
      </p:sp>
      <p:sp>
        <p:nvSpPr>
          <p:cNvPr id="30" name="TextBox 29"/>
          <p:cNvSpPr txBox="1"/>
          <p:nvPr/>
        </p:nvSpPr>
        <p:spPr>
          <a:xfrm>
            <a:off x="1295400" y="1295400"/>
            <a:ext cx="2362200" cy="646331"/>
          </a:xfrm>
          <a:prstGeom prst="rect">
            <a:avLst/>
          </a:prstGeom>
          <a:noFill/>
          <a:ln>
            <a:solidFill>
              <a:schemeClr val="accent1">
                <a:shade val="95000"/>
                <a:satMod val="105000"/>
              </a:schemeClr>
            </a:solidFill>
          </a:ln>
        </p:spPr>
        <p:txBody>
          <a:bodyPr wrap="square" rtlCol="0">
            <a:spAutoFit/>
          </a:bodyPr>
          <a:lstStyle/>
          <a:p>
            <a:pPr algn="ctr"/>
            <a:r>
              <a:rPr lang="en-US" dirty="0" smtClean="0">
                <a:solidFill>
                  <a:prstClr val="black"/>
                </a:solidFill>
              </a:rPr>
              <a:t>Discrete spatial objects with </a:t>
            </a:r>
            <a:r>
              <a:rPr lang="en-US" dirty="0" smtClean="0">
                <a:solidFill>
                  <a:srgbClr val="FF0000"/>
                </a:solidFill>
              </a:rPr>
              <a:t>time series</a:t>
            </a:r>
            <a:endParaRPr lang="en-US" dirty="0">
              <a:solidFill>
                <a:srgbClr val="FF0000"/>
              </a:solidFill>
            </a:endParaRPr>
          </a:p>
        </p:txBody>
      </p:sp>
      <p:grpSp>
        <p:nvGrpSpPr>
          <p:cNvPr id="10" name="Group 17"/>
          <p:cNvGrpSpPr/>
          <p:nvPr/>
        </p:nvGrpSpPr>
        <p:grpSpPr>
          <a:xfrm>
            <a:off x="5181600" y="2762250"/>
            <a:ext cx="741203" cy="457200"/>
            <a:chOff x="6553200" y="2743200"/>
            <a:chExt cx="741203" cy="457200"/>
          </a:xfrm>
        </p:grpSpPr>
        <p:sp>
          <p:nvSpPr>
            <p:cNvPr id="19" name="Rectangle 18"/>
            <p:cNvSpPr/>
            <p:nvPr/>
          </p:nvSpPr>
          <p:spPr>
            <a:xfrm>
              <a:off x="6553200" y="2788920"/>
              <a:ext cx="609437" cy="36576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5" name="Group 15"/>
            <p:cNvGrpSpPr/>
            <p:nvPr/>
          </p:nvGrpSpPr>
          <p:grpSpPr>
            <a:xfrm>
              <a:off x="6553200" y="2743200"/>
              <a:ext cx="609600" cy="457200"/>
              <a:chOff x="7391399" y="685800"/>
              <a:chExt cx="1222023" cy="1905000"/>
            </a:xfrm>
            <a:solidFill>
              <a:schemeClr val="bg1"/>
            </a:solidFill>
          </p:grpSpPr>
          <p:sp>
            <p:nvSpPr>
              <p:cNvPr id="34" name="Oval 33"/>
              <p:cNvSpPr/>
              <p:nvPr/>
            </p:nvSpPr>
            <p:spPr>
              <a:xfrm>
                <a:off x="7391399" y="685800"/>
                <a:ext cx="1219200" cy="381000"/>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Oval 34"/>
              <p:cNvSpPr/>
              <p:nvPr/>
            </p:nvSpPr>
            <p:spPr>
              <a:xfrm>
                <a:off x="7391400" y="2209800"/>
                <a:ext cx="1219200" cy="381000"/>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36" name="Straight Connector 35"/>
              <p:cNvCxnSpPr>
                <a:stCxn id="34" idx="2"/>
                <a:endCxn id="35" idx="2"/>
              </p:cNvCxnSpPr>
              <p:nvPr/>
            </p:nvCxnSpPr>
            <p:spPr>
              <a:xfrm rot="10800000" flipV="1">
                <a:off x="7391399" y="876300"/>
                <a:ext cx="0" cy="1524000"/>
              </a:xfrm>
              <a:prstGeom prst="line">
                <a:avLst/>
              </a:prstGeom>
              <a:grpFill/>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0800000" flipV="1">
                <a:off x="8613422" y="855133"/>
                <a:ext cx="0" cy="1524000"/>
              </a:xfrm>
              <a:prstGeom prst="line">
                <a:avLst/>
              </a:prstGeom>
              <a:grpFill/>
              <a:ln w="254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6" name="Group 36"/>
            <p:cNvGrpSpPr/>
            <p:nvPr/>
          </p:nvGrpSpPr>
          <p:grpSpPr>
            <a:xfrm>
              <a:off x="7162800" y="2819400"/>
              <a:ext cx="131603" cy="45720"/>
              <a:chOff x="6858000" y="2438400"/>
              <a:chExt cx="131603" cy="45720"/>
            </a:xfrm>
          </p:grpSpPr>
          <p:sp>
            <p:nvSpPr>
              <p:cNvPr id="32" name="Oval 31"/>
              <p:cNvSpPr/>
              <p:nvPr/>
            </p:nvSpPr>
            <p:spPr>
              <a:xfrm>
                <a:off x="6934200" y="2438400"/>
                <a:ext cx="55403" cy="45720"/>
              </a:xfrm>
              <a:prstGeom prst="ellipse">
                <a:avLst/>
              </a:pr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33" name="Straight Connector 32"/>
              <p:cNvCxnSpPr/>
              <p:nvPr/>
            </p:nvCxnSpPr>
            <p:spPr>
              <a:xfrm>
                <a:off x="6858000" y="2464594"/>
                <a:ext cx="762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7" name="Group 37"/>
            <p:cNvGrpSpPr/>
            <p:nvPr/>
          </p:nvGrpSpPr>
          <p:grpSpPr>
            <a:xfrm>
              <a:off x="7162800" y="2940843"/>
              <a:ext cx="131603" cy="45720"/>
              <a:chOff x="6858000" y="2438400"/>
              <a:chExt cx="131603" cy="45720"/>
            </a:xfrm>
          </p:grpSpPr>
          <p:sp>
            <p:nvSpPr>
              <p:cNvPr id="26" name="Oval 25"/>
              <p:cNvSpPr/>
              <p:nvPr/>
            </p:nvSpPr>
            <p:spPr>
              <a:xfrm>
                <a:off x="6934200" y="2438400"/>
                <a:ext cx="55403" cy="45720"/>
              </a:xfrm>
              <a:prstGeom prst="ellipse">
                <a:avLst/>
              </a:pr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7" name="Straight Connector 26"/>
              <p:cNvCxnSpPr/>
              <p:nvPr/>
            </p:nvCxnSpPr>
            <p:spPr>
              <a:xfrm>
                <a:off x="6858000" y="2464594"/>
                <a:ext cx="762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8" name="Group 40"/>
            <p:cNvGrpSpPr/>
            <p:nvPr/>
          </p:nvGrpSpPr>
          <p:grpSpPr>
            <a:xfrm>
              <a:off x="7162800" y="3048000"/>
              <a:ext cx="131603" cy="45720"/>
              <a:chOff x="6858000" y="2438400"/>
              <a:chExt cx="131603" cy="45720"/>
            </a:xfrm>
          </p:grpSpPr>
          <p:sp>
            <p:nvSpPr>
              <p:cNvPr id="24" name="Oval 23"/>
              <p:cNvSpPr/>
              <p:nvPr/>
            </p:nvSpPr>
            <p:spPr>
              <a:xfrm>
                <a:off x="6934200" y="2438400"/>
                <a:ext cx="55403" cy="45720"/>
              </a:xfrm>
              <a:prstGeom prst="ellipse">
                <a:avLst/>
              </a:pr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5" name="Straight Connector 24"/>
              <p:cNvCxnSpPr/>
              <p:nvPr/>
            </p:nvCxnSpPr>
            <p:spPr>
              <a:xfrm>
                <a:off x="6858000" y="2464594"/>
                <a:ext cx="762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20" name="Group 37"/>
          <p:cNvGrpSpPr/>
          <p:nvPr/>
        </p:nvGrpSpPr>
        <p:grpSpPr>
          <a:xfrm>
            <a:off x="5257800" y="5124450"/>
            <a:ext cx="741203" cy="457200"/>
            <a:chOff x="6553200" y="2743200"/>
            <a:chExt cx="741203" cy="457200"/>
          </a:xfrm>
        </p:grpSpPr>
        <p:sp>
          <p:nvSpPr>
            <p:cNvPr id="39" name="Rectangle 38"/>
            <p:cNvSpPr/>
            <p:nvPr/>
          </p:nvSpPr>
          <p:spPr>
            <a:xfrm>
              <a:off x="6553200" y="2788920"/>
              <a:ext cx="609437" cy="36576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1" name="Group 15"/>
            <p:cNvGrpSpPr/>
            <p:nvPr/>
          </p:nvGrpSpPr>
          <p:grpSpPr>
            <a:xfrm>
              <a:off x="6553200" y="2743200"/>
              <a:ext cx="609600" cy="457200"/>
              <a:chOff x="7391399" y="685800"/>
              <a:chExt cx="1222023" cy="1905000"/>
            </a:xfrm>
            <a:solidFill>
              <a:schemeClr val="bg1"/>
            </a:solidFill>
          </p:grpSpPr>
          <p:sp>
            <p:nvSpPr>
              <p:cNvPr id="50" name="Oval 49"/>
              <p:cNvSpPr/>
              <p:nvPr/>
            </p:nvSpPr>
            <p:spPr>
              <a:xfrm>
                <a:off x="7391399" y="685800"/>
                <a:ext cx="1219200" cy="381000"/>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Oval 50"/>
              <p:cNvSpPr/>
              <p:nvPr/>
            </p:nvSpPr>
            <p:spPr>
              <a:xfrm>
                <a:off x="7391400" y="2209800"/>
                <a:ext cx="1219200" cy="381000"/>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52" name="Straight Connector 51"/>
              <p:cNvCxnSpPr>
                <a:stCxn id="50" idx="2"/>
                <a:endCxn id="51" idx="2"/>
              </p:cNvCxnSpPr>
              <p:nvPr/>
            </p:nvCxnSpPr>
            <p:spPr>
              <a:xfrm rot="10800000" flipV="1">
                <a:off x="7391399" y="876300"/>
                <a:ext cx="0" cy="1524000"/>
              </a:xfrm>
              <a:prstGeom prst="line">
                <a:avLst/>
              </a:prstGeom>
              <a:grpFill/>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10800000" flipV="1">
                <a:off x="8613422" y="855133"/>
                <a:ext cx="0" cy="1524000"/>
              </a:xfrm>
              <a:prstGeom prst="line">
                <a:avLst/>
              </a:prstGeom>
              <a:grpFill/>
              <a:ln w="254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2" name="Group 36"/>
            <p:cNvGrpSpPr/>
            <p:nvPr/>
          </p:nvGrpSpPr>
          <p:grpSpPr>
            <a:xfrm>
              <a:off x="7162800" y="2819400"/>
              <a:ext cx="131603" cy="45720"/>
              <a:chOff x="6858000" y="2438400"/>
              <a:chExt cx="131603" cy="45720"/>
            </a:xfrm>
          </p:grpSpPr>
          <p:sp>
            <p:nvSpPr>
              <p:cNvPr id="48" name="Oval 47"/>
              <p:cNvSpPr/>
              <p:nvPr/>
            </p:nvSpPr>
            <p:spPr>
              <a:xfrm>
                <a:off x="6934200" y="2438400"/>
                <a:ext cx="55403" cy="45720"/>
              </a:xfrm>
              <a:prstGeom prst="ellipse">
                <a:avLst/>
              </a:pr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49" name="Straight Connector 48"/>
              <p:cNvCxnSpPr/>
              <p:nvPr/>
            </p:nvCxnSpPr>
            <p:spPr>
              <a:xfrm>
                <a:off x="6858000" y="2464594"/>
                <a:ext cx="762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3" name="Group 37"/>
            <p:cNvGrpSpPr/>
            <p:nvPr/>
          </p:nvGrpSpPr>
          <p:grpSpPr>
            <a:xfrm>
              <a:off x="7162800" y="2940843"/>
              <a:ext cx="131603" cy="45720"/>
              <a:chOff x="6858000" y="2438400"/>
              <a:chExt cx="131603" cy="45720"/>
            </a:xfrm>
          </p:grpSpPr>
          <p:sp>
            <p:nvSpPr>
              <p:cNvPr id="46" name="Oval 45"/>
              <p:cNvSpPr/>
              <p:nvPr/>
            </p:nvSpPr>
            <p:spPr>
              <a:xfrm>
                <a:off x="6934200" y="2438400"/>
                <a:ext cx="55403" cy="45720"/>
              </a:xfrm>
              <a:prstGeom prst="ellipse">
                <a:avLst/>
              </a:pr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47" name="Straight Connector 46"/>
              <p:cNvCxnSpPr/>
              <p:nvPr/>
            </p:nvCxnSpPr>
            <p:spPr>
              <a:xfrm>
                <a:off x="6858000" y="2464594"/>
                <a:ext cx="762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8" name="Group 40"/>
            <p:cNvGrpSpPr/>
            <p:nvPr/>
          </p:nvGrpSpPr>
          <p:grpSpPr>
            <a:xfrm>
              <a:off x="7162800" y="3048000"/>
              <a:ext cx="131603" cy="45720"/>
              <a:chOff x="6858000" y="2438400"/>
              <a:chExt cx="131603" cy="45720"/>
            </a:xfrm>
          </p:grpSpPr>
          <p:sp>
            <p:nvSpPr>
              <p:cNvPr id="44" name="Oval 43"/>
              <p:cNvSpPr/>
              <p:nvPr/>
            </p:nvSpPr>
            <p:spPr>
              <a:xfrm>
                <a:off x="6934200" y="2438400"/>
                <a:ext cx="55403" cy="45720"/>
              </a:xfrm>
              <a:prstGeom prst="ellipse">
                <a:avLst/>
              </a:pr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45" name="Straight Connector 44"/>
              <p:cNvCxnSpPr/>
              <p:nvPr/>
            </p:nvCxnSpPr>
            <p:spPr>
              <a:xfrm>
                <a:off x="6858000" y="2464594"/>
                <a:ext cx="762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31" name="Group 53"/>
          <p:cNvGrpSpPr/>
          <p:nvPr/>
        </p:nvGrpSpPr>
        <p:grpSpPr>
          <a:xfrm>
            <a:off x="3657600" y="5124450"/>
            <a:ext cx="741203" cy="457200"/>
            <a:chOff x="6553200" y="2743200"/>
            <a:chExt cx="741203" cy="457200"/>
          </a:xfrm>
        </p:grpSpPr>
        <p:sp>
          <p:nvSpPr>
            <p:cNvPr id="55" name="Rectangle 54"/>
            <p:cNvSpPr/>
            <p:nvPr/>
          </p:nvSpPr>
          <p:spPr>
            <a:xfrm>
              <a:off x="6553200" y="2788920"/>
              <a:ext cx="609437" cy="36576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38" name="Group 15"/>
            <p:cNvGrpSpPr/>
            <p:nvPr/>
          </p:nvGrpSpPr>
          <p:grpSpPr>
            <a:xfrm>
              <a:off x="6553200" y="2743200"/>
              <a:ext cx="609600" cy="457200"/>
              <a:chOff x="7391399" y="685800"/>
              <a:chExt cx="1222023" cy="1905000"/>
            </a:xfrm>
            <a:solidFill>
              <a:schemeClr val="bg1"/>
            </a:solidFill>
          </p:grpSpPr>
          <p:sp>
            <p:nvSpPr>
              <p:cNvPr id="66" name="Oval 65"/>
              <p:cNvSpPr/>
              <p:nvPr/>
            </p:nvSpPr>
            <p:spPr>
              <a:xfrm>
                <a:off x="7391399" y="685800"/>
                <a:ext cx="1219200" cy="381000"/>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7" name="Oval 66"/>
              <p:cNvSpPr/>
              <p:nvPr/>
            </p:nvSpPr>
            <p:spPr>
              <a:xfrm>
                <a:off x="7391400" y="2209800"/>
                <a:ext cx="1219200" cy="381000"/>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68" name="Straight Connector 67"/>
              <p:cNvCxnSpPr>
                <a:stCxn id="66" idx="2"/>
                <a:endCxn id="67" idx="2"/>
              </p:cNvCxnSpPr>
              <p:nvPr/>
            </p:nvCxnSpPr>
            <p:spPr>
              <a:xfrm rot="10800000" flipV="1">
                <a:off x="7391399" y="876300"/>
                <a:ext cx="0" cy="1524000"/>
              </a:xfrm>
              <a:prstGeom prst="line">
                <a:avLst/>
              </a:prstGeom>
              <a:grpFill/>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0800000" flipV="1">
                <a:off x="8613422" y="855133"/>
                <a:ext cx="0" cy="1524000"/>
              </a:xfrm>
              <a:prstGeom prst="line">
                <a:avLst/>
              </a:prstGeom>
              <a:grpFill/>
              <a:ln w="254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40" name="Group 36"/>
            <p:cNvGrpSpPr/>
            <p:nvPr/>
          </p:nvGrpSpPr>
          <p:grpSpPr>
            <a:xfrm>
              <a:off x="7162800" y="2819400"/>
              <a:ext cx="131603" cy="45720"/>
              <a:chOff x="6858000" y="2438400"/>
              <a:chExt cx="131603" cy="45720"/>
            </a:xfrm>
          </p:grpSpPr>
          <p:sp>
            <p:nvSpPr>
              <p:cNvPr id="64" name="Oval 63"/>
              <p:cNvSpPr/>
              <p:nvPr/>
            </p:nvSpPr>
            <p:spPr>
              <a:xfrm>
                <a:off x="6934200" y="2438400"/>
                <a:ext cx="55403" cy="45720"/>
              </a:xfrm>
              <a:prstGeom prst="ellipse">
                <a:avLst/>
              </a:pr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65" name="Straight Connector 64"/>
              <p:cNvCxnSpPr/>
              <p:nvPr/>
            </p:nvCxnSpPr>
            <p:spPr>
              <a:xfrm>
                <a:off x="6858000" y="2464594"/>
                <a:ext cx="762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41" name="Group 37"/>
            <p:cNvGrpSpPr/>
            <p:nvPr/>
          </p:nvGrpSpPr>
          <p:grpSpPr>
            <a:xfrm>
              <a:off x="7162800" y="2940843"/>
              <a:ext cx="131603" cy="45720"/>
              <a:chOff x="6858000" y="2438400"/>
              <a:chExt cx="131603" cy="45720"/>
            </a:xfrm>
          </p:grpSpPr>
          <p:sp>
            <p:nvSpPr>
              <p:cNvPr id="62" name="Oval 61"/>
              <p:cNvSpPr/>
              <p:nvPr/>
            </p:nvSpPr>
            <p:spPr>
              <a:xfrm>
                <a:off x="6934200" y="2438400"/>
                <a:ext cx="55403" cy="45720"/>
              </a:xfrm>
              <a:prstGeom prst="ellipse">
                <a:avLst/>
              </a:pr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63" name="Straight Connector 62"/>
              <p:cNvCxnSpPr/>
              <p:nvPr/>
            </p:nvCxnSpPr>
            <p:spPr>
              <a:xfrm>
                <a:off x="6858000" y="2464594"/>
                <a:ext cx="762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42" name="Group 40"/>
            <p:cNvGrpSpPr/>
            <p:nvPr/>
          </p:nvGrpSpPr>
          <p:grpSpPr>
            <a:xfrm>
              <a:off x="7162800" y="3048000"/>
              <a:ext cx="131603" cy="45720"/>
              <a:chOff x="6858000" y="2438400"/>
              <a:chExt cx="131603" cy="45720"/>
            </a:xfrm>
          </p:grpSpPr>
          <p:sp>
            <p:nvSpPr>
              <p:cNvPr id="60" name="Oval 59"/>
              <p:cNvSpPr/>
              <p:nvPr/>
            </p:nvSpPr>
            <p:spPr>
              <a:xfrm>
                <a:off x="6934200" y="2438400"/>
                <a:ext cx="55403" cy="45720"/>
              </a:xfrm>
              <a:prstGeom prst="ellipse">
                <a:avLst/>
              </a:pr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61" name="Straight Connector 60"/>
              <p:cNvCxnSpPr/>
              <p:nvPr/>
            </p:nvCxnSpPr>
            <p:spPr>
              <a:xfrm>
                <a:off x="6858000" y="2464594"/>
                <a:ext cx="762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43" name="Group 69"/>
          <p:cNvGrpSpPr/>
          <p:nvPr/>
        </p:nvGrpSpPr>
        <p:grpSpPr>
          <a:xfrm>
            <a:off x="3657600" y="2762250"/>
            <a:ext cx="741203" cy="457200"/>
            <a:chOff x="6553200" y="2743200"/>
            <a:chExt cx="741203" cy="457200"/>
          </a:xfrm>
        </p:grpSpPr>
        <p:sp>
          <p:nvSpPr>
            <p:cNvPr id="71" name="Rectangle 70"/>
            <p:cNvSpPr/>
            <p:nvPr/>
          </p:nvSpPr>
          <p:spPr>
            <a:xfrm>
              <a:off x="6553200" y="2788920"/>
              <a:ext cx="609437" cy="36576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54" name="Group 15"/>
            <p:cNvGrpSpPr/>
            <p:nvPr/>
          </p:nvGrpSpPr>
          <p:grpSpPr>
            <a:xfrm>
              <a:off x="6553200" y="2743200"/>
              <a:ext cx="609600" cy="457200"/>
              <a:chOff x="7391399" y="685800"/>
              <a:chExt cx="1222023" cy="1905000"/>
            </a:xfrm>
            <a:solidFill>
              <a:schemeClr val="bg1"/>
            </a:solidFill>
          </p:grpSpPr>
          <p:sp>
            <p:nvSpPr>
              <p:cNvPr id="82" name="Oval 81"/>
              <p:cNvSpPr/>
              <p:nvPr/>
            </p:nvSpPr>
            <p:spPr>
              <a:xfrm>
                <a:off x="7391399" y="685800"/>
                <a:ext cx="1219200" cy="381000"/>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3" name="Oval 82"/>
              <p:cNvSpPr/>
              <p:nvPr/>
            </p:nvSpPr>
            <p:spPr>
              <a:xfrm>
                <a:off x="7391400" y="2209800"/>
                <a:ext cx="1219200" cy="381000"/>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4" name="Straight Connector 83"/>
              <p:cNvCxnSpPr>
                <a:stCxn id="82" idx="2"/>
                <a:endCxn id="83" idx="2"/>
              </p:cNvCxnSpPr>
              <p:nvPr/>
            </p:nvCxnSpPr>
            <p:spPr>
              <a:xfrm rot="10800000" flipV="1">
                <a:off x="7391399" y="876300"/>
                <a:ext cx="0" cy="1524000"/>
              </a:xfrm>
              <a:prstGeom prst="line">
                <a:avLst/>
              </a:prstGeom>
              <a:grpFill/>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0800000" flipV="1">
                <a:off x="8613422" y="855133"/>
                <a:ext cx="0" cy="1524000"/>
              </a:xfrm>
              <a:prstGeom prst="line">
                <a:avLst/>
              </a:prstGeom>
              <a:grpFill/>
              <a:ln w="254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56" name="Group 36"/>
            <p:cNvGrpSpPr/>
            <p:nvPr/>
          </p:nvGrpSpPr>
          <p:grpSpPr>
            <a:xfrm>
              <a:off x="7162800" y="2819400"/>
              <a:ext cx="131603" cy="45720"/>
              <a:chOff x="6858000" y="2438400"/>
              <a:chExt cx="131603" cy="45720"/>
            </a:xfrm>
          </p:grpSpPr>
          <p:sp>
            <p:nvSpPr>
              <p:cNvPr id="80" name="Oval 79"/>
              <p:cNvSpPr/>
              <p:nvPr/>
            </p:nvSpPr>
            <p:spPr>
              <a:xfrm>
                <a:off x="6934200" y="2438400"/>
                <a:ext cx="55403" cy="45720"/>
              </a:xfrm>
              <a:prstGeom prst="ellipse">
                <a:avLst/>
              </a:pr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1" name="Straight Connector 80"/>
              <p:cNvCxnSpPr/>
              <p:nvPr/>
            </p:nvCxnSpPr>
            <p:spPr>
              <a:xfrm>
                <a:off x="6858000" y="2464594"/>
                <a:ext cx="762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57" name="Group 37"/>
            <p:cNvGrpSpPr/>
            <p:nvPr/>
          </p:nvGrpSpPr>
          <p:grpSpPr>
            <a:xfrm>
              <a:off x="7162800" y="2940843"/>
              <a:ext cx="131603" cy="45720"/>
              <a:chOff x="6858000" y="2438400"/>
              <a:chExt cx="131603" cy="45720"/>
            </a:xfrm>
          </p:grpSpPr>
          <p:sp>
            <p:nvSpPr>
              <p:cNvPr id="78" name="Oval 77"/>
              <p:cNvSpPr/>
              <p:nvPr/>
            </p:nvSpPr>
            <p:spPr>
              <a:xfrm>
                <a:off x="6934200" y="2438400"/>
                <a:ext cx="55403" cy="45720"/>
              </a:xfrm>
              <a:prstGeom prst="ellipse">
                <a:avLst/>
              </a:pr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79" name="Straight Connector 78"/>
              <p:cNvCxnSpPr/>
              <p:nvPr/>
            </p:nvCxnSpPr>
            <p:spPr>
              <a:xfrm>
                <a:off x="6858000" y="2464594"/>
                <a:ext cx="762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58" name="Group 40"/>
            <p:cNvGrpSpPr/>
            <p:nvPr/>
          </p:nvGrpSpPr>
          <p:grpSpPr>
            <a:xfrm>
              <a:off x="7162800" y="3048000"/>
              <a:ext cx="131603" cy="45720"/>
              <a:chOff x="6858000" y="2438400"/>
              <a:chExt cx="131603" cy="45720"/>
            </a:xfrm>
          </p:grpSpPr>
          <p:sp>
            <p:nvSpPr>
              <p:cNvPr id="76" name="Oval 75"/>
              <p:cNvSpPr/>
              <p:nvPr/>
            </p:nvSpPr>
            <p:spPr>
              <a:xfrm>
                <a:off x="6934200" y="2438400"/>
                <a:ext cx="55403" cy="45720"/>
              </a:xfrm>
              <a:prstGeom prst="ellipse">
                <a:avLst/>
              </a:pr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77" name="Straight Connector 76"/>
              <p:cNvCxnSpPr/>
              <p:nvPr/>
            </p:nvCxnSpPr>
            <p:spPr>
              <a:xfrm>
                <a:off x="6858000" y="2464594"/>
                <a:ext cx="762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59" name="Group 57"/>
          <p:cNvGrpSpPr/>
          <p:nvPr/>
        </p:nvGrpSpPr>
        <p:grpSpPr>
          <a:xfrm>
            <a:off x="4038600" y="3676650"/>
            <a:ext cx="1752600" cy="1143000"/>
            <a:chOff x="2362200" y="1295400"/>
            <a:chExt cx="3028950" cy="1995121"/>
          </a:xfrm>
        </p:grpSpPr>
        <p:pic>
          <p:nvPicPr>
            <p:cNvPr id="87" name="Picture 2"/>
            <p:cNvPicPr>
              <a:picLocks noChangeAspect="1" noChangeArrowheads="1"/>
            </p:cNvPicPr>
            <p:nvPr/>
          </p:nvPicPr>
          <p:blipFill>
            <a:blip r:embed="rId7" cstate="print"/>
            <a:srcRect/>
            <a:stretch>
              <a:fillRect/>
            </a:stretch>
          </p:blipFill>
          <p:spPr bwMode="auto">
            <a:xfrm>
              <a:off x="2362200" y="1295400"/>
              <a:ext cx="2209800" cy="1661700"/>
            </a:xfrm>
            <a:prstGeom prst="rect">
              <a:avLst/>
            </a:prstGeom>
            <a:noFill/>
            <a:ln w="9525">
              <a:noFill/>
              <a:miter lim="800000"/>
              <a:headEnd/>
              <a:tailEnd/>
            </a:ln>
          </p:spPr>
        </p:pic>
        <p:pic>
          <p:nvPicPr>
            <p:cNvPr id="88" name="Picture 2"/>
            <p:cNvPicPr>
              <a:picLocks noChangeAspect="1" noChangeArrowheads="1"/>
            </p:cNvPicPr>
            <p:nvPr/>
          </p:nvPicPr>
          <p:blipFill>
            <a:blip r:embed="rId8" cstate="print"/>
            <a:srcRect/>
            <a:stretch>
              <a:fillRect/>
            </a:stretch>
          </p:blipFill>
          <p:spPr bwMode="auto">
            <a:xfrm>
              <a:off x="4191000" y="2057400"/>
              <a:ext cx="1200150" cy="1233121"/>
            </a:xfrm>
            <a:prstGeom prst="rect">
              <a:avLst/>
            </a:prstGeom>
            <a:noFill/>
            <a:ln w="9525">
              <a:noFill/>
              <a:miter lim="800000"/>
              <a:headEnd/>
              <a:tailEnd/>
            </a:ln>
          </p:spPr>
        </p:pic>
      </p:grpSp>
      <p:cxnSp>
        <p:nvCxnSpPr>
          <p:cNvPr id="90" name="Straight Connector 89"/>
          <p:cNvCxnSpPr/>
          <p:nvPr/>
        </p:nvCxnSpPr>
        <p:spPr>
          <a:xfrm rot="16200000" flipH="1">
            <a:off x="4076700" y="3333750"/>
            <a:ext cx="304800" cy="2286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rot="16200000" flipH="1">
            <a:off x="5143500" y="4781550"/>
            <a:ext cx="304800" cy="2286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rot="5400000">
            <a:off x="3962400" y="4743450"/>
            <a:ext cx="381000" cy="2286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rot="5400000">
            <a:off x="5067300" y="3333750"/>
            <a:ext cx="304800" cy="22860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70" name="Slide Number Placeholder 69"/>
          <p:cNvSpPr>
            <a:spLocks noGrp="1"/>
          </p:cNvSpPr>
          <p:nvPr>
            <p:ph type="sldNum" sz="quarter" idx="12"/>
          </p:nvPr>
        </p:nvSpPr>
        <p:spPr/>
        <p:txBody>
          <a:bodyPr/>
          <a:lstStyle/>
          <a:p>
            <a:fld id="{F82B15EE-1347-4E13-A70E-917AFD644764}" type="slidenum">
              <a:rPr lang="en-US" smtClean="0"/>
              <a:pPr/>
              <a:t>49</a:t>
            </a:fld>
            <a:endParaRPr lang="en-US"/>
          </a:p>
        </p:txBody>
      </p:sp>
      <p:sp>
        <p:nvSpPr>
          <p:cNvPr id="72" name="TextBox 71"/>
          <p:cNvSpPr txBox="1"/>
          <p:nvPr/>
        </p:nvSpPr>
        <p:spPr>
          <a:xfrm>
            <a:off x="1891025" y="6138379"/>
            <a:ext cx="5491568" cy="646331"/>
          </a:xfrm>
          <a:prstGeom prst="rect">
            <a:avLst/>
          </a:prstGeom>
          <a:noFill/>
        </p:spPr>
        <p:txBody>
          <a:bodyPr wrap="none" rtlCol="0">
            <a:spAutoFit/>
          </a:bodyPr>
          <a:lstStyle/>
          <a:p>
            <a:r>
              <a:rPr lang="en-US" dirty="0" smtClean="0">
                <a:solidFill>
                  <a:schemeClr val="tx2"/>
                </a:solidFill>
              </a:rPr>
              <a:t>NSF is supporting a new 3-year ontology project ….</a:t>
            </a:r>
          </a:p>
          <a:p>
            <a:r>
              <a:rPr lang="en-US" dirty="0">
                <a:solidFill>
                  <a:schemeClr val="tx2"/>
                </a:solidFill>
              </a:rPr>
              <a:t>	</a:t>
            </a:r>
            <a:r>
              <a:rPr lang="en-US" dirty="0" smtClean="0">
                <a:solidFill>
                  <a:schemeClr val="tx2"/>
                </a:solidFill>
              </a:rPr>
              <a:t>…. led by Richard Hooper, President of CUAHSI</a:t>
            </a:r>
            <a:endParaRPr lang="en-US" dirty="0">
              <a:solidFill>
                <a:schemeClr val="tx2"/>
              </a:solidFill>
            </a:endParaRPr>
          </a:p>
        </p:txBody>
      </p:sp>
    </p:spTree>
    <p:extLst>
      <p:ext uri="{BB962C8B-B14F-4D97-AF65-F5344CB8AC3E}">
        <p14:creationId xmlns:p14="http://schemas.microsoft.com/office/powerpoint/2010/main" val="24643294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Omnibus Public Lands Act (Public Law 111-11) </a:t>
            </a:r>
            <a:r>
              <a:rPr lang="en-US" sz="2700" dirty="0" smtClean="0"/>
              <a:t/>
            </a:r>
            <a:br>
              <a:rPr lang="en-US" sz="2700" dirty="0" smtClean="0"/>
            </a:br>
            <a:r>
              <a:rPr lang="en-US" sz="2700" dirty="0" smtClean="0"/>
              <a:t>Sec. 9506 “Climate Change and Water </a:t>
            </a:r>
            <a:r>
              <a:rPr lang="en-US" sz="2700" dirty="0" err="1" smtClean="0"/>
              <a:t>Intragovernmental</a:t>
            </a:r>
            <a:r>
              <a:rPr lang="en-US" sz="2700" dirty="0" smtClean="0"/>
              <a:t> Panel”</a:t>
            </a:r>
            <a:endParaRPr lang="en-US" sz="2700" dirty="0"/>
          </a:p>
        </p:txBody>
      </p:sp>
      <p:sp>
        <p:nvSpPr>
          <p:cNvPr id="3" name="Content Placeholder 2"/>
          <p:cNvSpPr>
            <a:spLocks noGrp="1"/>
          </p:cNvSpPr>
          <p:nvPr>
            <p:ph idx="1"/>
          </p:nvPr>
        </p:nvSpPr>
        <p:spPr/>
        <p:txBody>
          <a:bodyPr>
            <a:normAutofit/>
          </a:bodyPr>
          <a:lstStyle/>
          <a:p>
            <a:pPr marL="0" indent="0">
              <a:buNone/>
            </a:pPr>
            <a:r>
              <a:rPr lang="en-US" dirty="0" smtClean="0"/>
              <a:t>(c) Review Elements</a:t>
            </a:r>
          </a:p>
          <a:p>
            <a:pPr marL="457200" lvl="1" indent="0">
              <a:buNone/>
            </a:pPr>
            <a:r>
              <a:rPr lang="en-US" dirty="0" smtClean="0"/>
              <a:t>(3) “To establish </a:t>
            </a:r>
            <a:r>
              <a:rPr lang="en-US" dirty="0" smtClean="0">
                <a:solidFill>
                  <a:srgbClr val="FF0000"/>
                </a:solidFill>
              </a:rPr>
              <a:t>data management and communication protocols and standards </a:t>
            </a:r>
            <a:r>
              <a:rPr lang="en-US" dirty="0" smtClean="0"/>
              <a:t>to increase the quality and efficiency by which each Federal agency acquires and reports data;</a:t>
            </a:r>
          </a:p>
          <a:p>
            <a:pPr marL="457200" lvl="1" indent="0">
              <a:buNone/>
            </a:pPr>
            <a:r>
              <a:rPr lang="en-US" dirty="0" smtClean="0"/>
              <a:t>(4) To consider options for the establishment of a </a:t>
            </a:r>
            <a:r>
              <a:rPr lang="en-US" dirty="0" smtClean="0">
                <a:solidFill>
                  <a:srgbClr val="FF0000"/>
                </a:solidFill>
              </a:rPr>
              <a:t>data portal</a:t>
            </a:r>
            <a:r>
              <a:rPr lang="en-US" dirty="0" smtClean="0"/>
              <a:t> to enhance access to </a:t>
            </a:r>
            <a:r>
              <a:rPr lang="en-US" dirty="0" smtClean="0">
                <a:solidFill>
                  <a:srgbClr val="FF0000"/>
                </a:solidFill>
              </a:rPr>
              <a:t>water resource data</a:t>
            </a:r>
            <a:r>
              <a:rPr lang="en-US" dirty="0" smtClean="0"/>
              <a:t>;</a:t>
            </a:r>
          </a:p>
        </p:txBody>
      </p:sp>
      <p:sp>
        <p:nvSpPr>
          <p:cNvPr id="5" name="Rectangle 4"/>
          <p:cNvSpPr/>
          <p:nvPr/>
        </p:nvSpPr>
        <p:spPr>
          <a:xfrm>
            <a:off x="304800" y="6248400"/>
            <a:ext cx="8610600" cy="307777"/>
          </a:xfrm>
          <a:prstGeom prst="rect">
            <a:avLst/>
          </a:prstGeom>
        </p:spPr>
        <p:txBody>
          <a:bodyPr wrap="square">
            <a:spAutoFit/>
          </a:bodyPr>
          <a:lstStyle/>
          <a:p>
            <a:r>
              <a:rPr lang="en-US" sz="1400" dirty="0" smtClean="0">
                <a:hlinkClick r:id="rId2"/>
              </a:rPr>
              <a:t>http://www.blm.gov/pgdata/etc/medialib/blm/wo/Law_Enforcement/nlcs.Par.9712.File.dat/PublicLaw111-11.pdf</a:t>
            </a:r>
            <a:r>
              <a:rPr lang="en-US" sz="1400" dirty="0" smtClean="0"/>
              <a:t> </a:t>
            </a:r>
            <a:endParaRPr lang="en-US" sz="1400" dirty="0"/>
          </a:p>
        </p:txBody>
      </p:sp>
      <p:sp>
        <p:nvSpPr>
          <p:cNvPr id="6" name="TextBox 5"/>
          <p:cNvSpPr txBox="1"/>
          <p:nvPr/>
        </p:nvSpPr>
        <p:spPr>
          <a:xfrm>
            <a:off x="439443" y="5521002"/>
            <a:ext cx="8501110" cy="646331"/>
          </a:xfrm>
          <a:prstGeom prst="rect">
            <a:avLst/>
          </a:prstGeom>
          <a:noFill/>
        </p:spPr>
        <p:txBody>
          <a:bodyPr wrap="none" rtlCol="0">
            <a:spAutoFit/>
          </a:bodyPr>
          <a:lstStyle/>
          <a:p>
            <a:r>
              <a:rPr lang="en-US" dirty="0" smtClean="0">
                <a:solidFill>
                  <a:schemeClr val="tx2"/>
                </a:solidFill>
              </a:rPr>
              <a:t>This presentation addresses these topics ….</a:t>
            </a:r>
          </a:p>
          <a:p>
            <a:r>
              <a:rPr lang="en-US" dirty="0">
                <a:solidFill>
                  <a:schemeClr val="tx2"/>
                </a:solidFill>
              </a:rPr>
              <a:t>	</a:t>
            </a:r>
            <a:r>
              <a:rPr lang="en-US" dirty="0" smtClean="0">
                <a:solidFill>
                  <a:schemeClr val="tx2"/>
                </a:solidFill>
              </a:rPr>
              <a:t>	…. from the viewpoint of the CUAHSI Hydrologic Information System </a:t>
            </a:r>
            <a:endParaRPr lang="en-US" dirty="0">
              <a:solidFill>
                <a:schemeClr val="tx2"/>
              </a:solidFill>
            </a:endParaRPr>
          </a:p>
        </p:txBody>
      </p:sp>
      <p:sp>
        <p:nvSpPr>
          <p:cNvPr id="4" name="Slide Number Placeholder 3"/>
          <p:cNvSpPr>
            <a:spLocks noGrp="1"/>
          </p:cNvSpPr>
          <p:nvPr>
            <p:ph type="sldNum" sz="quarter" idx="12"/>
          </p:nvPr>
        </p:nvSpPr>
        <p:spPr/>
        <p:txBody>
          <a:bodyPr/>
          <a:lstStyle/>
          <a:p>
            <a:fld id="{F82B15EE-1347-4E13-A70E-917AFD644764}" type="slidenum">
              <a:rPr lang="en-US" smtClean="0"/>
              <a:pPr/>
              <a:t>5</a:t>
            </a:fld>
            <a:endParaRPr lang="en-US"/>
          </a:p>
        </p:txBody>
      </p:sp>
    </p:spTree>
    <p:extLst>
      <p:ext uri="{BB962C8B-B14F-4D97-AF65-F5344CB8AC3E}">
        <p14:creationId xmlns:p14="http://schemas.microsoft.com/office/powerpoint/2010/main" val="207216529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24" y="2309"/>
            <a:ext cx="9160724" cy="6855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09600" y="6324600"/>
            <a:ext cx="4554260" cy="369332"/>
          </a:xfrm>
          <a:prstGeom prst="rect">
            <a:avLst/>
          </a:prstGeom>
          <a:noFill/>
        </p:spPr>
        <p:txBody>
          <a:bodyPr wrap="none" rtlCol="0">
            <a:spAutoFit/>
          </a:bodyPr>
          <a:lstStyle/>
          <a:p>
            <a:r>
              <a:rPr lang="en-US" i="1" dirty="0" smtClean="0">
                <a:solidFill>
                  <a:srgbClr val="FFFF00"/>
                </a:solidFill>
              </a:rPr>
              <a:t>Slide from Jack </a:t>
            </a:r>
            <a:r>
              <a:rPr lang="en-US" i="1" dirty="0" err="1" smtClean="0">
                <a:solidFill>
                  <a:srgbClr val="FFFF00"/>
                </a:solidFill>
              </a:rPr>
              <a:t>Dangermond</a:t>
            </a:r>
            <a:r>
              <a:rPr lang="en-US" i="1" dirty="0" smtClean="0">
                <a:solidFill>
                  <a:srgbClr val="FFFF00"/>
                </a:solidFill>
              </a:rPr>
              <a:t>, President of ESRI</a:t>
            </a:r>
            <a:endParaRPr lang="en-US" i="1" dirty="0">
              <a:solidFill>
                <a:srgbClr val="FFFF00"/>
              </a:solidFill>
            </a:endParaRPr>
          </a:p>
        </p:txBody>
      </p:sp>
      <p:sp>
        <p:nvSpPr>
          <p:cNvPr id="3" name="Slide Number Placeholder 2"/>
          <p:cNvSpPr>
            <a:spLocks noGrp="1"/>
          </p:cNvSpPr>
          <p:nvPr>
            <p:ph type="sldNum" sz="quarter" idx="12"/>
          </p:nvPr>
        </p:nvSpPr>
        <p:spPr/>
        <p:txBody>
          <a:bodyPr/>
          <a:lstStyle/>
          <a:p>
            <a:fld id="{F82B15EE-1347-4E13-A70E-917AFD644764}" type="slidenum">
              <a:rPr lang="en-US" smtClean="0"/>
              <a:pPr/>
              <a:t>50</a:t>
            </a:fld>
            <a:endParaRPr lang="en-US"/>
          </a:p>
        </p:txBody>
      </p:sp>
    </p:spTree>
    <p:extLst>
      <p:ext uri="{BB962C8B-B14F-4D97-AF65-F5344CB8AC3E}">
        <p14:creationId xmlns:p14="http://schemas.microsoft.com/office/powerpoint/2010/main" val="254073194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838200"/>
            <a:ext cx="7915276" cy="503966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90988" y="-1066800"/>
            <a:ext cx="476250" cy="3095625"/>
          </a:xfrm>
          <a:prstGeom prst="rect">
            <a:avLst/>
          </a:prstGeom>
          <a:noFill/>
          <a:ln>
            <a:noFill/>
          </a:ln>
          <a:effectLst/>
          <a:scene3d>
            <a:camera prst="orthographicFront">
              <a:rot lat="0" lon="0" rev="1620000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838200" y="6019800"/>
            <a:ext cx="7686676" cy="646331"/>
          </a:xfrm>
          <a:prstGeom prst="rect">
            <a:avLst/>
          </a:prstGeom>
          <a:noFill/>
        </p:spPr>
        <p:txBody>
          <a:bodyPr wrap="square" rtlCol="0">
            <a:spAutoFit/>
          </a:bodyPr>
          <a:lstStyle/>
          <a:p>
            <a:r>
              <a:rPr lang="en-US" dirty="0" smtClean="0">
                <a:solidFill>
                  <a:schemeClr val="tx2"/>
                </a:solidFill>
              </a:rPr>
              <a:t>A </a:t>
            </a:r>
            <a:r>
              <a:rPr lang="en-US" dirty="0" err="1" smtClean="0">
                <a:solidFill>
                  <a:schemeClr val="tx2"/>
                </a:solidFill>
              </a:rPr>
              <a:t>multiscale</a:t>
            </a:r>
            <a:r>
              <a:rPr lang="en-US" dirty="0" smtClean="0">
                <a:solidFill>
                  <a:schemeClr val="tx2"/>
                </a:solidFill>
              </a:rPr>
              <a:t> hydro base map showing National Hydrography Dataset ….</a:t>
            </a:r>
          </a:p>
          <a:p>
            <a:r>
              <a:rPr lang="en-US" dirty="0">
                <a:solidFill>
                  <a:schemeClr val="tx2"/>
                </a:solidFill>
              </a:rPr>
              <a:t>	</a:t>
            </a:r>
            <a:r>
              <a:rPr lang="en-US" dirty="0" smtClean="0">
                <a:solidFill>
                  <a:schemeClr val="tx2"/>
                </a:solidFill>
              </a:rPr>
              <a:t>	       …. and properties of the Watershed Boundary Dataset</a:t>
            </a:r>
            <a:endParaRPr lang="en-US" dirty="0">
              <a:solidFill>
                <a:schemeClr val="tx2"/>
              </a:solidFill>
            </a:endParaRPr>
          </a:p>
        </p:txBody>
      </p:sp>
      <p:sp>
        <p:nvSpPr>
          <p:cNvPr id="3" name="Slide Number Placeholder 2"/>
          <p:cNvSpPr>
            <a:spLocks noGrp="1"/>
          </p:cNvSpPr>
          <p:nvPr>
            <p:ph type="sldNum" sz="quarter" idx="12"/>
          </p:nvPr>
        </p:nvSpPr>
        <p:spPr/>
        <p:txBody>
          <a:bodyPr/>
          <a:lstStyle/>
          <a:p>
            <a:fld id="{F82B15EE-1347-4E13-A70E-917AFD644764}" type="slidenum">
              <a:rPr lang="en-US" smtClean="0"/>
              <a:pPr/>
              <a:t>51</a:t>
            </a:fld>
            <a:endParaRPr lang="en-US"/>
          </a:p>
        </p:txBody>
      </p:sp>
    </p:spTree>
    <p:extLst>
      <p:ext uri="{BB962C8B-B14F-4D97-AF65-F5344CB8AC3E}">
        <p14:creationId xmlns:p14="http://schemas.microsoft.com/office/powerpoint/2010/main" val="393660761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648200" cy="4525963"/>
          </a:xfrm>
        </p:spPr>
        <p:txBody>
          <a:bodyPr/>
          <a:lstStyle/>
          <a:p>
            <a:r>
              <a:rPr lang="en-US" dirty="0" smtClean="0"/>
              <a:t>A </a:t>
            </a:r>
            <a:r>
              <a:rPr lang="en-US" dirty="0" smtClean="0">
                <a:solidFill>
                  <a:srgbClr val="FF0000"/>
                </a:solidFill>
              </a:rPr>
              <a:t>Water Data Portal </a:t>
            </a:r>
            <a:r>
              <a:rPr lang="en-US" dirty="0" smtClean="0"/>
              <a:t>is part of the federal government’s strategy for data sharing</a:t>
            </a:r>
          </a:p>
          <a:p>
            <a:r>
              <a:rPr lang="en-US" dirty="0" smtClean="0"/>
              <a:t>Another part is the </a:t>
            </a:r>
            <a:r>
              <a:rPr lang="en-US" dirty="0" smtClean="0">
                <a:solidFill>
                  <a:srgbClr val="FF0000"/>
                </a:solidFill>
              </a:rPr>
              <a:t>Geospatial Platform</a:t>
            </a:r>
            <a:endParaRPr lang="en-US" dirty="0">
              <a:solidFill>
                <a:srgbClr val="FF0000"/>
              </a:solidFill>
            </a:endParaRP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317607"/>
            <a:ext cx="4438650"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1347787"/>
            <a:ext cx="2116627" cy="2781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200" y="4140420"/>
            <a:ext cx="6231427" cy="2209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81600" y="317607"/>
            <a:ext cx="3635417"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F82B15EE-1347-4E13-A70E-917AFD644764}" type="slidenum">
              <a:rPr lang="en-US" smtClean="0"/>
              <a:pPr/>
              <a:t>52</a:t>
            </a:fld>
            <a:endParaRPr lang="en-US"/>
          </a:p>
        </p:txBody>
      </p:sp>
    </p:spTree>
    <p:extLst>
      <p:ext uri="{BB962C8B-B14F-4D97-AF65-F5344CB8AC3E}">
        <p14:creationId xmlns:p14="http://schemas.microsoft.com/office/powerpoint/2010/main" val="124014947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fontScale="90000"/>
          </a:bodyPr>
          <a:lstStyle/>
          <a:p>
            <a:r>
              <a:rPr lang="en-US" dirty="0" smtClean="0"/>
              <a:t>Coordination with ACWI and FGDC</a:t>
            </a:r>
            <a:br>
              <a:rPr lang="en-US" dirty="0" smtClean="0"/>
            </a:br>
            <a:r>
              <a:rPr lang="en-US" sz="3100" dirty="0" smtClean="0"/>
              <a:t>through their </a:t>
            </a:r>
            <a:r>
              <a:rPr lang="en-US" sz="3100" dirty="0" smtClean="0">
                <a:solidFill>
                  <a:schemeClr val="tx2"/>
                </a:solidFill>
              </a:rPr>
              <a:t>Subcommittee for Spatial Water Data</a:t>
            </a:r>
            <a:endParaRPr lang="en-US" sz="3100" dirty="0">
              <a:solidFill>
                <a:schemeClr val="tx2"/>
              </a:solidFill>
            </a:endParaRPr>
          </a:p>
        </p:txBody>
      </p:sp>
      <p:sp>
        <p:nvSpPr>
          <p:cNvPr id="3" name="Content Placeholder 2"/>
          <p:cNvSpPr>
            <a:spLocks noGrp="1"/>
          </p:cNvSpPr>
          <p:nvPr>
            <p:ph sz="half" idx="1"/>
          </p:nvPr>
        </p:nvSpPr>
        <p:spPr>
          <a:xfrm>
            <a:off x="457200" y="2286000"/>
            <a:ext cx="4267200" cy="3840163"/>
          </a:xfrm>
        </p:spPr>
        <p:txBody>
          <a:bodyPr>
            <a:normAutofit/>
          </a:bodyPr>
          <a:lstStyle/>
          <a:p>
            <a:r>
              <a:rPr lang="en-US" dirty="0" smtClean="0"/>
              <a:t>ACWI Subcommittees</a:t>
            </a:r>
          </a:p>
          <a:p>
            <a:pPr lvl="1"/>
            <a:r>
              <a:rPr lang="en-US" dirty="0" smtClean="0"/>
              <a:t>Hydrology</a:t>
            </a:r>
          </a:p>
          <a:p>
            <a:pPr lvl="1"/>
            <a:r>
              <a:rPr lang="en-US" dirty="0" smtClean="0"/>
              <a:t>Groundwater</a:t>
            </a:r>
          </a:p>
          <a:p>
            <a:pPr lvl="1"/>
            <a:r>
              <a:rPr lang="en-US" dirty="0" smtClean="0"/>
              <a:t>Sedimentation</a:t>
            </a:r>
          </a:p>
          <a:p>
            <a:pPr lvl="1"/>
            <a:r>
              <a:rPr lang="en-US" dirty="0" smtClean="0"/>
              <a:t>Monitoring Water Quality</a:t>
            </a:r>
          </a:p>
          <a:p>
            <a:pPr lvl="1"/>
            <a:r>
              <a:rPr lang="en-US" dirty="0" smtClean="0"/>
              <a:t>Sustainable water (use)</a:t>
            </a:r>
          </a:p>
          <a:p>
            <a:pPr lvl="1"/>
            <a:r>
              <a:rPr lang="en-US" dirty="0" smtClean="0"/>
              <a:t>Spatial Water Data</a:t>
            </a:r>
          </a:p>
        </p:txBody>
      </p:sp>
      <p:sp>
        <p:nvSpPr>
          <p:cNvPr id="4" name="Content Placeholder 3"/>
          <p:cNvSpPr>
            <a:spLocks noGrp="1"/>
          </p:cNvSpPr>
          <p:nvPr>
            <p:ph sz="half" idx="2"/>
          </p:nvPr>
        </p:nvSpPr>
        <p:spPr>
          <a:xfrm>
            <a:off x="4648200" y="2286000"/>
            <a:ext cx="4191000" cy="4114800"/>
          </a:xfrm>
        </p:spPr>
        <p:txBody>
          <a:bodyPr>
            <a:normAutofit/>
          </a:bodyPr>
          <a:lstStyle/>
          <a:p>
            <a:r>
              <a:rPr lang="en-US" dirty="0" smtClean="0"/>
              <a:t>FGDC Subcommittees</a:t>
            </a:r>
          </a:p>
          <a:p>
            <a:pPr lvl="1"/>
            <a:r>
              <a:rPr lang="en-US" dirty="0" smtClean="0"/>
              <a:t>Cadastral</a:t>
            </a:r>
          </a:p>
          <a:p>
            <a:pPr lvl="1"/>
            <a:r>
              <a:rPr lang="en-US" dirty="0" smtClean="0"/>
              <a:t>Marine and Coastal</a:t>
            </a:r>
          </a:p>
          <a:p>
            <a:pPr lvl="1"/>
            <a:r>
              <a:rPr lang="en-US" dirty="0" smtClean="0"/>
              <a:t>Transportation</a:t>
            </a:r>
          </a:p>
          <a:p>
            <a:pPr lvl="1"/>
            <a:r>
              <a:rPr lang="en-US" dirty="0" smtClean="0"/>
              <a:t>Vegetation</a:t>
            </a:r>
          </a:p>
          <a:p>
            <a:pPr lvl="1"/>
            <a:r>
              <a:rPr lang="en-US" dirty="0" smtClean="0"/>
              <a:t>Wetlands</a:t>
            </a:r>
          </a:p>
          <a:p>
            <a:pPr lvl="1"/>
            <a:r>
              <a:rPr lang="en-US" dirty="0" smtClean="0"/>
              <a:t>Spatial Water Data</a:t>
            </a:r>
          </a:p>
          <a:p>
            <a:pPr marL="457200" lvl="1" indent="0">
              <a:buNone/>
            </a:pPr>
            <a:endParaRPr lang="en-US"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1631994"/>
            <a:ext cx="3657600" cy="635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3000" y="1616458"/>
            <a:ext cx="2790825"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609600" y="4953000"/>
            <a:ext cx="7467600" cy="609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371600" y="5791200"/>
            <a:ext cx="6280565" cy="646331"/>
          </a:xfrm>
          <a:prstGeom prst="rect">
            <a:avLst/>
          </a:prstGeom>
          <a:noFill/>
        </p:spPr>
        <p:txBody>
          <a:bodyPr wrap="none" rtlCol="0">
            <a:spAutoFit/>
          </a:bodyPr>
          <a:lstStyle/>
          <a:p>
            <a:r>
              <a:rPr lang="en-US" dirty="0" smtClean="0">
                <a:solidFill>
                  <a:schemeClr val="tx2"/>
                </a:solidFill>
              </a:rPr>
              <a:t>The ACWI/FGDC Subcommittee on Spatial Water Data ….</a:t>
            </a:r>
          </a:p>
          <a:p>
            <a:r>
              <a:rPr lang="en-US" dirty="0">
                <a:solidFill>
                  <a:schemeClr val="tx2"/>
                </a:solidFill>
              </a:rPr>
              <a:t> </a:t>
            </a:r>
            <a:r>
              <a:rPr lang="en-US" dirty="0" smtClean="0">
                <a:solidFill>
                  <a:schemeClr val="tx2"/>
                </a:solidFill>
              </a:rPr>
              <a:t>       …. supports the CUAHSI/OGC strategy for water data sharing</a:t>
            </a:r>
            <a:endParaRPr lang="en-US" dirty="0">
              <a:solidFill>
                <a:schemeClr val="tx2"/>
              </a:solidFill>
            </a:endParaRPr>
          </a:p>
        </p:txBody>
      </p:sp>
      <p:sp>
        <p:nvSpPr>
          <p:cNvPr id="8" name="Slide Number Placeholder 7"/>
          <p:cNvSpPr>
            <a:spLocks noGrp="1"/>
          </p:cNvSpPr>
          <p:nvPr>
            <p:ph type="sldNum" sz="quarter" idx="12"/>
          </p:nvPr>
        </p:nvSpPr>
        <p:spPr/>
        <p:txBody>
          <a:bodyPr/>
          <a:lstStyle/>
          <a:p>
            <a:fld id="{F82B15EE-1347-4E13-A70E-917AFD644764}" type="slidenum">
              <a:rPr lang="en-US" smtClean="0"/>
              <a:pPr/>
              <a:t>53</a:t>
            </a:fld>
            <a:endParaRPr lang="en-US"/>
          </a:p>
        </p:txBody>
      </p:sp>
    </p:spTree>
    <p:extLst>
      <p:ext uri="{BB962C8B-B14F-4D97-AF65-F5344CB8AC3E}">
        <p14:creationId xmlns:p14="http://schemas.microsoft.com/office/powerpoint/2010/main" val="372085519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and Opportunities</a:t>
            </a:r>
            <a:endParaRPr lang="en-US" dirty="0"/>
          </a:p>
        </p:txBody>
      </p:sp>
      <p:sp>
        <p:nvSpPr>
          <p:cNvPr id="3" name="Content Placeholder 2"/>
          <p:cNvSpPr>
            <a:spLocks noGrp="1"/>
          </p:cNvSpPr>
          <p:nvPr>
            <p:ph idx="1"/>
          </p:nvPr>
        </p:nvSpPr>
        <p:spPr>
          <a:xfrm>
            <a:off x="457200" y="1600200"/>
            <a:ext cx="5486400" cy="4525963"/>
          </a:xfrm>
        </p:spPr>
        <p:txBody>
          <a:bodyPr>
            <a:normAutofit fontScale="92500" lnSpcReduction="10000"/>
          </a:bodyPr>
          <a:lstStyle/>
          <a:p>
            <a:r>
              <a:rPr lang="en-US" dirty="0" smtClean="0"/>
              <a:t>To share water data across agencies and across levels of government</a:t>
            </a:r>
          </a:p>
          <a:p>
            <a:endParaRPr lang="en-US" dirty="0" smtClean="0"/>
          </a:p>
          <a:p>
            <a:r>
              <a:rPr lang="en-US" dirty="0" smtClean="0"/>
              <a:t>To share water data across water disciplines and data types</a:t>
            </a:r>
          </a:p>
          <a:p>
            <a:endParaRPr lang="en-US" dirty="0" smtClean="0"/>
          </a:p>
          <a:p>
            <a:r>
              <a:rPr lang="en-US" dirty="0" smtClean="0"/>
              <a:t>To use data to link water science and water management</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3192678"/>
            <a:ext cx="2654947" cy="1430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Dam aeri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3473" y="5306036"/>
            <a:ext cx="1188673" cy="1082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95235" y="5343238"/>
            <a:ext cx="622498" cy="1091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urved Down Arrow 6"/>
          <p:cNvSpPr/>
          <p:nvPr/>
        </p:nvSpPr>
        <p:spPr>
          <a:xfrm>
            <a:off x="6629400" y="4876800"/>
            <a:ext cx="1219200" cy="3048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Curved Up Arrow 8"/>
          <p:cNvSpPr/>
          <p:nvPr/>
        </p:nvSpPr>
        <p:spPr>
          <a:xfrm>
            <a:off x="6629400" y="6476348"/>
            <a:ext cx="1219200" cy="305451"/>
          </a:xfrm>
          <a:prstGeom prst="curvedUpArrow">
            <a:avLst/>
          </a:prstGeom>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19479" y="1513318"/>
            <a:ext cx="3724521" cy="167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F82B15EE-1347-4E13-A70E-917AFD644764}" type="slidenum">
              <a:rPr lang="en-US" smtClean="0"/>
              <a:pPr/>
              <a:t>54</a:t>
            </a:fld>
            <a:endParaRPr lang="en-US"/>
          </a:p>
        </p:txBody>
      </p:sp>
    </p:spTree>
    <p:extLst>
      <p:ext uri="{BB962C8B-B14F-4D97-AF65-F5344CB8AC3E}">
        <p14:creationId xmlns:p14="http://schemas.microsoft.com/office/powerpoint/2010/main" val="145353863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lstStyle/>
          <a:p>
            <a:r>
              <a:rPr lang="en-US" dirty="0" smtClean="0"/>
              <a:t>We have an </a:t>
            </a:r>
            <a:r>
              <a:rPr lang="en-US" dirty="0" smtClean="0">
                <a:solidFill>
                  <a:srgbClr val="FF0000"/>
                </a:solidFill>
              </a:rPr>
              <a:t>extraordinary opportunity to share water data</a:t>
            </a:r>
          </a:p>
          <a:p>
            <a:pPr lvl="1"/>
            <a:r>
              <a:rPr lang="en-US" dirty="0" smtClean="0"/>
              <a:t>Across agencies and levels of government</a:t>
            </a:r>
          </a:p>
          <a:p>
            <a:pPr lvl="1"/>
            <a:r>
              <a:rPr lang="en-US" dirty="0" smtClean="0"/>
              <a:t>Across water disciplines and data types</a:t>
            </a:r>
          </a:p>
          <a:p>
            <a:pPr lvl="1"/>
            <a:r>
              <a:rPr lang="en-US" dirty="0" smtClean="0"/>
              <a:t>Linking water science and water management</a:t>
            </a:r>
          </a:p>
          <a:p>
            <a:r>
              <a:rPr lang="en-US" dirty="0" smtClean="0"/>
              <a:t>The internet provides us with the pathway but </a:t>
            </a:r>
            <a:r>
              <a:rPr lang="en-US" dirty="0" smtClean="0">
                <a:solidFill>
                  <a:srgbClr val="FF0000"/>
                </a:solidFill>
              </a:rPr>
              <a:t>leadership from SWAQ and OSTP is needed </a:t>
            </a:r>
            <a:r>
              <a:rPr lang="en-US" dirty="0" smtClean="0"/>
              <a:t>to articulate the science and technology strategy</a:t>
            </a:r>
          </a:p>
          <a:p>
            <a:pPr lvl="1"/>
            <a:endParaRPr lang="en-US" dirty="0"/>
          </a:p>
        </p:txBody>
      </p:sp>
      <p:sp>
        <p:nvSpPr>
          <p:cNvPr id="4" name="Slide Number Placeholder 3"/>
          <p:cNvSpPr>
            <a:spLocks noGrp="1"/>
          </p:cNvSpPr>
          <p:nvPr>
            <p:ph type="sldNum" sz="quarter" idx="12"/>
          </p:nvPr>
        </p:nvSpPr>
        <p:spPr/>
        <p:txBody>
          <a:bodyPr/>
          <a:lstStyle/>
          <a:p>
            <a:fld id="{F82B15EE-1347-4E13-A70E-917AFD644764}" type="slidenum">
              <a:rPr lang="en-US" smtClean="0"/>
              <a:pPr/>
              <a:t>55</a:t>
            </a:fld>
            <a:endParaRPr lang="en-US"/>
          </a:p>
        </p:txBody>
      </p:sp>
    </p:spTree>
    <p:extLst>
      <p:ext uri="{BB962C8B-B14F-4D97-AF65-F5344CB8AC3E}">
        <p14:creationId xmlns:p14="http://schemas.microsoft.com/office/powerpoint/2010/main" val="26943484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and Opportunities</a:t>
            </a:r>
            <a:endParaRPr lang="en-US" dirty="0"/>
          </a:p>
        </p:txBody>
      </p:sp>
      <p:sp>
        <p:nvSpPr>
          <p:cNvPr id="3" name="Content Placeholder 2"/>
          <p:cNvSpPr>
            <a:spLocks noGrp="1"/>
          </p:cNvSpPr>
          <p:nvPr>
            <p:ph idx="1"/>
          </p:nvPr>
        </p:nvSpPr>
        <p:spPr>
          <a:xfrm>
            <a:off x="457200" y="1600200"/>
            <a:ext cx="5486400" cy="4525963"/>
          </a:xfrm>
        </p:spPr>
        <p:txBody>
          <a:bodyPr>
            <a:normAutofit fontScale="92500" lnSpcReduction="10000"/>
          </a:bodyPr>
          <a:lstStyle/>
          <a:p>
            <a:r>
              <a:rPr lang="en-US" dirty="0" smtClean="0"/>
              <a:t>To share water data across agencies and across levels of government</a:t>
            </a:r>
          </a:p>
          <a:p>
            <a:endParaRPr lang="en-US" dirty="0" smtClean="0"/>
          </a:p>
          <a:p>
            <a:r>
              <a:rPr lang="en-US" dirty="0" smtClean="0"/>
              <a:t>To share water data across water disciplines and data types</a:t>
            </a:r>
          </a:p>
          <a:p>
            <a:endParaRPr lang="en-US" dirty="0" smtClean="0"/>
          </a:p>
          <a:p>
            <a:r>
              <a:rPr lang="en-US" dirty="0" smtClean="0"/>
              <a:t>To use data to link water science and water management</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3192678"/>
            <a:ext cx="2654947" cy="1430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Dam aeri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3473" y="5306036"/>
            <a:ext cx="1188673" cy="1082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95235" y="5343238"/>
            <a:ext cx="622498" cy="1091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urved Down Arrow 6"/>
          <p:cNvSpPr/>
          <p:nvPr/>
        </p:nvSpPr>
        <p:spPr>
          <a:xfrm>
            <a:off x="6629400" y="4876800"/>
            <a:ext cx="1219200" cy="3048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Curved Up Arrow 8"/>
          <p:cNvSpPr/>
          <p:nvPr/>
        </p:nvSpPr>
        <p:spPr>
          <a:xfrm>
            <a:off x="6629400" y="6476348"/>
            <a:ext cx="1219200" cy="305451"/>
          </a:xfrm>
          <a:prstGeom prst="curvedUpArrow">
            <a:avLst/>
          </a:prstGeom>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19479" y="1513318"/>
            <a:ext cx="3724521" cy="167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F82B15EE-1347-4E13-A70E-917AFD644764}" type="slidenum">
              <a:rPr lang="en-US" smtClean="0"/>
              <a:pPr/>
              <a:t>6</a:t>
            </a:fld>
            <a:endParaRPr lang="en-US"/>
          </a:p>
        </p:txBody>
      </p:sp>
    </p:spTree>
    <p:extLst>
      <p:ext uri="{BB962C8B-B14F-4D97-AF65-F5344CB8AC3E}">
        <p14:creationId xmlns:p14="http://schemas.microsoft.com/office/powerpoint/2010/main" val="12470183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114800" cy="4724400"/>
          </a:xfrm>
        </p:spPr>
        <p:txBody>
          <a:bodyPr>
            <a:normAutofit fontScale="92500" lnSpcReduction="10000"/>
          </a:bodyPr>
          <a:lstStyle/>
          <a:p>
            <a:r>
              <a:rPr lang="en-US" dirty="0" smtClean="0">
                <a:solidFill>
                  <a:srgbClr val="FF0000"/>
                </a:solidFill>
              </a:rPr>
              <a:t>CUAHSI</a:t>
            </a:r>
            <a:r>
              <a:rPr lang="en-US" dirty="0" smtClean="0"/>
              <a:t> is a consortium representing 125 US universities</a:t>
            </a:r>
          </a:p>
          <a:p>
            <a:r>
              <a:rPr lang="en-US" dirty="0" smtClean="0"/>
              <a:t>Supported by the </a:t>
            </a:r>
            <a:r>
              <a:rPr lang="en-US" dirty="0" smtClean="0">
                <a:solidFill>
                  <a:srgbClr val="FF0000"/>
                </a:solidFill>
              </a:rPr>
              <a:t>National Science Foundation </a:t>
            </a:r>
            <a:r>
              <a:rPr lang="en-US" dirty="0" smtClean="0"/>
              <a:t>Earth Science Division</a:t>
            </a:r>
          </a:p>
          <a:p>
            <a:r>
              <a:rPr lang="en-US" dirty="0" smtClean="0"/>
              <a:t>Advances </a:t>
            </a:r>
            <a:r>
              <a:rPr lang="en-US" dirty="0" smtClean="0">
                <a:solidFill>
                  <a:srgbClr val="FF0000"/>
                </a:solidFill>
              </a:rPr>
              <a:t>hydrologic science</a:t>
            </a:r>
            <a:r>
              <a:rPr lang="en-US" dirty="0" smtClean="0"/>
              <a:t> in nation’s universities</a:t>
            </a:r>
          </a:p>
          <a:p>
            <a:r>
              <a:rPr lang="en-US" dirty="0" smtClean="0"/>
              <a:t>Includes a </a:t>
            </a:r>
            <a:r>
              <a:rPr lang="en-US" dirty="0" smtClean="0">
                <a:solidFill>
                  <a:srgbClr val="FF0000"/>
                </a:solidFill>
              </a:rPr>
              <a:t>Hydrologic Information System </a:t>
            </a:r>
            <a:r>
              <a:rPr lang="en-US" dirty="0" smtClean="0"/>
              <a:t>project</a:t>
            </a:r>
            <a:endParaRPr lang="en-US"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228600"/>
            <a:ext cx="8610600" cy="1271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200400" y="624396"/>
            <a:ext cx="2372124" cy="369332"/>
          </a:xfrm>
          <a:prstGeom prst="rect">
            <a:avLst/>
          </a:prstGeom>
          <a:noFill/>
        </p:spPr>
        <p:txBody>
          <a:bodyPr wrap="none" rtlCol="0">
            <a:spAutoFit/>
          </a:bodyPr>
          <a:lstStyle/>
          <a:p>
            <a:r>
              <a:rPr lang="en-US" dirty="0" smtClean="0">
                <a:hlinkClick r:id="rId3"/>
              </a:rPr>
              <a:t>http://www.cuahsi.org</a:t>
            </a:r>
            <a:r>
              <a:rPr lang="en-US" dirty="0" smtClean="0"/>
              <a:t> </a:t>
            </a:r>
            <a:endParaRPr lang="en-US" dirty="0"/>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3366" y="1507301"/>
            <a:ext cx="4191000" cy="2400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Figure 5.1.  Conceptualization of the Water Cycle (Schematic view)"/>
          <p:cNvPicPr>
            <a:picLocks noGrp="1" noChangeAspect="1" noChangeArrowheads="1"/>
          </p:cNvPicPr>
          <p:nvPr>
            <p:ph sz="half" idx="2"/>
          </p:nvPr>
        </p:nvPicPr>
        <p:blipFill>
          <a:blip r:embed="rId5" cstate="print">
            <a:extLst>
              <a:ext uri="{28A0092B-C50C-407E-A947-70E740481C1C}">
                <a14:useLocalDpi xmlns:a14="http://schemas.microsoft.com/office/drawing/2010/main" val="0"/>
              </a:ext>
            </a:extLst>
          </a:blip>
          <a:srcRect/>
          <a:stretch>
            <a:fillRect/>
          </a:stretch>
        </p:blipFill>
        <p:spPr>
          <a:xfrm>
            <a:off x="5410200" y="4038600"/>
            <a:ext cx="3102349" cy="2438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p:cNvSpPr>
            <a:spLocks noGrp="1"/>
          </p:cNvSpPr>
          <p:nvPr>
            <p:ph type="sldNum" sz="quarter" idx="12"/>
          </p:nvPr>
        </p:nvSpPr>
        <p:spPr/>
        <p:txBody>
          <a:bodyPr/>
          <a:lstStyle/>
          <a:p>
            <a:fld id="{F82B15EE-1347-4E13-A70E-917AFD644764}" type="slidenum">
              <a:rPr lang="en-US" smtClean="0"/>
              <a:pPr/>
              <a:t>7</a:t>
            </a:fld>
            <a:endParaRPr lang="en-US"/>
          </a:p>
        </p:txBody>
      </p:sp>
    </p:spTree>
    <p:extLst>
      <p:ext uri="{BB962C8B-B14F-4D97-AF65-F5344CB8AC3E}">
        <p14:creationId xmlns:p14="http://schemas.microsoft.com/office/powerpoint/2010/main" val="25684225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6219" y="1331119"/>
            <a:ext cx="5856095" cy="2707481"/>
          </a:xfrm>
        </p:spPr>
        <p:txBody>
          <a:bodyPr rtlCol="0">
            <a:normAutofit fontScale="85000" lnSpcReduction="20000"/>
          </a:bodyPr>
          <a:lstStyle/>
          <a:p>
            <a:pPr fontAlgn="auto">
              <a:spcAft>
                <a:spcPts val="0"/>
              </a:spcAft>
              <a:defRPr/>
            </a:pPr>
            <a:r>
              <a:rPr lang="en-US" dirty="0" smtClean="0">
                <a:solidFill>
                  <a:srgbClr val="FF0000"/>
                </a:solidFill>
              </a:rPr>
              <a:t>CUAHSI HIS Team:</a:t>
            </a:r>
          </a:p>
          <a:p>
            <a:pPr lvl="1">
              <a:defRPr/>
            </a:pPr>
            <a:r>
              <a:rPr lang="en-US" dirty="0" smtClean="0"/>
              <a:t>University of Texas at Austin </a:t>
            </a:r>
            <a:endParaRPr lang="en-US" dirty="0"/>
          </a:p>
          <a:p>
            <a:pPr lvl="1">
              <a:defRPr/>
            </a:pPr>
            <a:r>
              <a:rPr lang="en-US" dirty="0" smtClean="0"/>
              <a:t>San Diego Supercomputer Center </a:t>
            </a:r>
            <a:endParaRPr lang="en-US" dirty="0"/>
          </a:p>
          <a:p>
            <a:pPr lvl="1">
              <a:defRPr/>
            </a:pPr>
            <a:r>
              <a:rPr lang="en-US" dirty="0" smtClean="0"/>
              <a:t>Utah State University </a:t>
            </a:r>
          </a:p>
          <a:p>
            <a:pPr lvl="1">
              <a:defRPr/>
            </a:pPr>
            <a:r>
              <a:rPr lang="en-US" dirty="0" smtClean="0"/>
              <a:t>University of South Carolina </a:t>
            </a:r>
            <a:endParaRPr lang="en-US" dirty="0"/>
          </a:p>
          <a:p>
            <a:pPr lvl="1">
              <a:defRPr/>
            </a:pPr>
            <a:r>
              <a:rPr lang="en-US" sz="3100" dirty="0" smtClean="0"/>
              <a:t>Idaho State University</a:t>
            </a:r>
          </a:p>
          <a:p>
            <a:pPr lvl="1">
              <a:defRPr/>
            </a:pPr>
            <a:r>
              <a:rPr lang="en-US" dirty="0" smtClean="0"/>
              <a:t>CUAHSI Program Office</a:t>
            </a:r>
          </a:p>
        </p:txBody>
      </p:sp>
      <p:pic>
        <p:nvPicPr>
          <p:cNvPr id="5124" name="Picture 2"/>
          <p:cNvPicPr>
            <a:picLocks noChangeAspect="1" noChangeArrowheads="1"/>
          </p:cNvPicPr>
          <p:nvPr/>
        </p:nvPicPr>
        <p:blipFill>
          <a:blip r:embed="rId3" cstate="print"/>
          <a:srcRect/>
          <a:stretch>
            <a:fillRect/>
          </a:stretch>
        </p:blipFill>
        <p:spPr bwMode="auto">
          <a:xfrm>
            <a:off x="533400" y="3996524"/>
            <a:ext cx="838200" cy="1000125"/>
          </a:xfrm>
          <a:prstGeom prst="rect">
            <a:avLst/>
          </a:prstGeom>
          <a:noFill/>
          <a:ln w="9525">
            <a:noFill/>
            <a:miter lim="800000"/>
            <a:headEnd/>
            <a:tailEnd/>
          </a:ln>
        </p:spPr>
      </p:pic>
      <p:pic>
        <p:nvPicPr>
          <p:cNvPr id="5125" name="Picture 3"/>
          <p:cNvPicPr>
            <a:picLocks noChangeAspect="1" noChangeArrowheads="1"/>
          </p:cNvPicPr>
          <p:nvPr/>
        </p:nvPicPr>
        <p:blipFill>
          <a:blip r:embed="rId4" cstate="print"/>
          <a:srcRect/>
          <a:stretch>
            <a:fillRect/>
          </a:stretch>
        </p:blipFill>
        <p:spPr bwMode="auto">
          <a:xfrm>
            <a:off x="1762125" y="4614169"/>
            <a:ext cx="1047750" cy="1028700"/>
          </a:xfrm>
          <a:prstGeom prst="rect">
            <a:avLst/>
          </a:prstGeom>
          <a:noFill/>
          <a:ln w="9525">
            <a:noFill/>
            <a:miter lim="800000"/>
            <a:headEnd/>
            <a:tailEnd/>
          </a:ln>
        </p:spPr>
      </p:pic>
      <p:pic>
        <p:nvPicPr>
          <p:cNvPr id="5126" name="Picture 4"/>
          <p:cNvPicPr>
            <a:picLocks noChangeAspect="1" noChangeArrowheads="1"/>
          </p:cNvPicPr>
          <p:nvPr/>
        </p:nvPicPr>
        <p:blipFill>
          <a:blip r:embed="rId5" cstate="print"/>
          <a:srcRect/>
          <a:stretch>
            <a:fillRect/>
          </a:stretch>
        </p:blipFill>
        <p:spPr bwMode="auto">
          <a:xfrm>
            <a:off x="3616225" y="5204719"/>
            <a:ext cx="1943100" cy="438150"/>
          </a:xfrm>
          <a:prstGeom prst="rect">
            <a:avLst/>
          </a:prstGeom>
          <a:noFill/>
          <a:ln w="9525">
            <a:noFill/>
            <a:miter lim="800000"/>
            <a:headEnd/>
            <a:tailEnd/>
          </a:ln>
        </p:spPr>
      </p:pic>
      <p:pic>
        <p:nvPicPr>
          <p:cNvPr id="5127" name="Picture 5"/>
          <p:cNvPicPr>
            <a:picLocks noChangeAspect="1" noChangeArrowheads="1"/>
          </p:cNvPicPr>
          <p:nvPr/>
        </p:nvPicPr>
        <p:blipFill>
          <a:blip r:embed="rId6" cstate="print"/>
          <a:srcRect/>
          <a:stretch>
            <a:fillRect/>
          </a:stretch>
        </p:blipFill>
        <p:spPr bwMode="auto">
          <a:xfrm>
            <a:off x="528961" y="5846500"/>
            <a:ext cx="2695575" cy="381000"/>
          </a:xfrm>
          <a:prstGeom prst="rect">
            <a:avLst/>
          </a:prstGeom>
          <a:noFill/>
          <a:ln w="9525">
            <a:noFill/>
            <a:miter lim="800000"/>
            <a:headEnd/>
            <a:tailEnd/>
          </a:ln>
        </p:spPr>
      </p:pic>
      <p:pic>
        <p:nvPicPr>
          <p:cNvPr id="5128" name="Picture 6"/>
          <p:cNvPicPr>
            <a:picLocks noChangeAspect="1" noChangeArrowheads="1"/>
          </p:cNvPicPr>
          <p:nvPr/>
        </p:nvPicPr>
        <p:blipFill>
          <a:blip r:embed="rId7" cstate="print"/>
          <a:srcRect/>
          <a:stretch>
            <a:fillRect/>
          </a:stretch>
        </p:blipFill>
        <p:spPr bwMode="auto">
          <a:xfrm>
            <a:off x="3796742" y="5798875"/>
            <a:ext cx="1352550" cy="476250"/>
          </a:xfrm>
          <a:prstGeom prst="rect">
            <a:avLst/>
          </a:prstGeom>
          <a:noFill/>
          <a:ln w="9525">
            <a:noFill/>
            <a:miter lim="800000"/>
            <a:headEnd/>
            <a:tailEnd/>
          </a:ln>
        </p:spPr>
      </p:pic>
      <p:pic>
        <p:nvPicPr>
          <p:cNvPr id="5129" name="Picture 3"/>
          <p:cNvPicPr>
            <a:picLocks noChangeAspect="1" noChangeArrowheads="1"/>
          </p:cNvPicPr>
          <p:nvPr/>
        </p:nvPicPr>
        <p:blipFill>
          <a:blip r:embed="rId8" cstate="print"/>
          <a:srcRect/>
          <a:stretch>
            <a:fillRect/>
          </a:stretch>
        </p:blipFill>
        <p:spPr bwMode="auto">
          <a:xfrm>
            <a:off x="5997574" y="5679812"/>
            <a:ext cx="2257425" cy="714375"/>
          </a:xfrm>
          <a:prstGeom prst="rect">
            <a:avLst/>
          </a:prstGeom>
          <a:noFill/>
          <a:ln w="9525">
            <a:noFill/>
            <a:miter lim="800000"/>
            <a:headEnd/>
            <a:tailEnd/>
          </a:ln>
        </p:spPr>
      </p:pic>
      <p:pic>
        <p:nvPicPr>
          <p:cNvPr id="5130" name="Picture 7"/>
          <p:cNvPicPr>
            <a:picLocks noChangeAspect="1" noChangeArrowheads="1"/>
          </p:cNvPicPr>
          <p:nvPr/>
        </p:nvPicPr>
        <p:blipFill>
          <a:blip r:embed="rId9" cstate="print"/>
          <a:srcRect/>
          <a:stretch>
            <a:fillRect/>
          </a:stretch>
        </p:blipFill>
        <p:spPr bwMode="auto">
          <a:xfrm>
            <a:off x="7162800" y="4442996"/>
            <a:ext cx="1219200" cy="1336675"/>
          </a:xfrm>
          <a:prstGeom prst="rect">
            <a:avLst/>
          </a:prstGeom>
          <a:noFill/>
          <a:ln w="9525">
            <a:noFill/>
            <a:miter lim="800000"/>
            <a:headEnd/>
            <a:tailEnd/>
          </a:ln>
        </p:spPr>
      </p:pic>
      <p:pic>
        <p:nvPicPr>
          <p:cNvPr id="5131" name="Picture 8"/>
          <p:cNvPicPr>
            <a:picLocks noChangeAspect="1" noChangeArrowheads="1"/>
          </p:cNvPicPr>
          <p:nvPr/>
        </p:nvPicPr>
        <p:blipFill>
          <a:blip r:embed="rId10" cstate="print"/>
          <a:srcRect/>
          <a:stretch>
            <a:fillRect/>
          </a:stretch>
        </p:blipFill>
        <p:spPr bwMode="auto">
          <a:xfrm>
            <a:off x="7162800" y="1371600"/>
            <a:ext cx="1685925" cy="628650"/>
          </a:xfrm>
          <a:prstGeom prst="rect">
            <a:avLst/>
          </a:prstGeom>
          <a:noFill/>
          <a:ln w="9525">
            <a:noFill/>
            <a:miter lim="800000"/>
            <a:headEnd/>
            <a:tailEnd/>
          </a:ln>
        </p:spPr>
      </p:pic>
      <p:pic>
        <p:nvPicPr>
          <p:cNvPr id="5132" name="Picture 7"/>
          <p:cNvPicPr>
            <a:picLocks noChangeAspect="1" noChangeArrowheads="1"/>
          </p:cNvPicPr>
          <p:nvPr/>
        </p:nvPicPr>
        <p:blipFill>
          <a:blip r:embed="rId11" cstate="print"/>
          <a:srcRect/>
          <a:stretch>
            <a:fillRect/>
          </a:stretch>
        </p:blipFill>
        <p:spPr bwMode="auto">
          <a:xfrm>
            <a:off x="7126287" y="2438399"/>
            <a:ext cx="1722438" cy="560388"/>
          </a:xfrm>
          <a:prstGeom prst="rect">
            <a:avLst/>
          </a:prstGeom>
          <a:noFill/>
          <a:ln w="9525">
            <a:noFill/>
            <a:miter lim="800000"/>
            <a:headEnd/>
            <a:tailEnd/>
          </a:ln>
        </p:spPr>
      </p:pic>
      <p:pic>
        <p:nvPicPr>
          <p:cNvPr id="5135" name="Picture 10"/>
          <p:cNvPicPr>
            <a:picLocks noChangeAspect="1" noChangeArrowheads="1"/>
          </p:cNvPicPr>
          <p:nvPr/>
        </p:nvPicPr>
        <p:blipFill>
          <a:blip r:embed="rId12" cstate="print"/>
          <a:srcRect/>
          <a:stretch>
            <a:fillRect/>
          </a:stretch>
        </p:blipFill>
        <p:spPr bwMode="auto">
          <a:xfrm>
            <a:off x="3005037" y="4580430"/>
            <a:ext cx="2554288" cy="381000"/>
          </a:xfrm>
          <a:prstGeom prst="rect">
            <a:avLst/>
          </a:prstGeom>
          <a:noFill/>
          <a:ln w="9525">
            <a:solidFill>
              <a:schemeClr val="accent2"/>
            </a:solidFill>
            <a:miter lim="800000"/>
            <a:headEnd/>
            <a:tailEnd/>
          </a:ln>
        </p:spPr>
      </p:pic>
      <p:pic>
        <p:nvPicPr>
          <p:cNvPr id="16"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14325" y="76200"/>
            <a:ext cx="85344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2733331" y="473074"/>
            <a:ext cx="2252220" cy="369332"/>
          </a:xfrm>
          <a:prstGeom prst="rect">
            <a:avLst/>
          </a:prstGeom>
        </p:spPr>
        <p:txBody>
          <a:bodyPr wrap="none">
            <a:spAutoFit/>
          </a:bodyPr>
          <a:lstStyle/>
          <a:p>
            <a:r>
              <a:rPr lang="en-US" dirty="0" smtClean="0">
                <a:hlinkClick r:id="rId14"/>
              </a:rPr>
              <a:t>http://his.cuahsi.org/</a:t>
            </a:r>
            <a:r>
              <a:rPr lang="en-US" dirty="0" smtClean="0"/>
              <a:t> </a:t>
            </a:r>
            <a:endParaRPr lang="en-US" dirty="0"/>
          </a:p>
        </p:txBody>
      </p:sp>
      <p:pic>
        <p:nvPicPr>
          <p:cNvPr id="20" name="Picture 19"/>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834284" y="2380487"/>
            <a:ext cx="891732" cy="676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313266" y="3995321"/>
            <a:ext cx="2224088"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900516" y="1370974"/>
            <a:ext cx="8255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528892" y="3276599"/>
            <a:ext cx="3281363" cy="527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3"/>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967550" y="4087865"/>
            <a:ext cx="3871913" cy="39001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735637" y="4945894"/>
            <a:ext cx="139065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F82B15EE-1347-4E13-A70E-917AFD644764}" type="slidenum">
              <a:rPr lang="en-US" smtClean="0"/>
              <a:pPr/>
              <a:t>8</a:t>
            </a:fld>
            <a:endParaRPr lang="en-US"/>
          </a:p>
        </p:txBody>
      </p:sp>
      <p:sp>
        <p:nvSpPr>
          <p:cNvPr id="4" name="TextBox 3"/>
          <p:cNvSpPr txBox="1"/>
          <p:nvPr/>
        </p:nvSpPr>
        <p:spPr>
          <a:xfrm>
            <a:off x="1876748" y="6394187"/>
            <a:ext cx="5477846" cy="369332"/>
          </a:xfrm>
          <a:prstGeom prst="rect">
            <a:avLst/>
          </a:prstGeom>
          <a:noFill/>
        </p:spPr>
        <p:txBody>
          <a:bodyPr wrap="none" rtlCol="0">
            <a:spAutoFit/>
          </a:bodyPr>
          <a:lstStyle/>
          <a:p>
            <a:r>
              <a:rPr lang="en-US" dirty="0" smtClean="0">
                <a:solidFill>
                  <a:schemeClr val="tx2"/>
                </a:solidFill>
              </a:rPr>
              <a:t>We have been working on water data sharing since 2004</a:t>
            </a:r>
            <a:endParaRPr lang="en-US" dirty="0">
              <a:solidFill>
                <a:schemeClr val="tx2"/>
              </a:solidFill>
            </a:endParaRPr>
          </a:p>
        </p:txBody>
      </p:sp>
    </p:spTree>
    <p:extLst>
      <p:ext uri="{BB962C8B-B14F-4D97-AF65-F5344CB8AC3E}">
        <p14:creationId xmlns:p14="http://schemas.microsoft.com/office/powerpoint/2010/main" val="6520675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p:cNvCxnSpPr/>
          <p:nvPr/>
        </p:nvCxnSpPr>
        <p:spPr bwMode="auto">
          <a:xfrm rot="10800000" flipV="1">
            <a:off x="2895600" y="4267200"/>
            <a:ext cx="762000" cy="5334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normAutofit/>
          </a:bodyPr>
          <a:lstStyle/>
          <a:p>
            <a:r>
              <a:rPr lang="en-US" sz="3600" dirty="0" smtClean="0"/>
              <a:t>CUAHSI Hydrologic Information System</a:t>
            </a:r>
            <a:endParaRPr lang="en-US" sz="3600" dirty="0"/>
          </a:p>
        </p:txBody>
      </p:sp>
      <p:grpSp>
        <p:nvGrpSpPr>
          <p:cNvPr id="3" name="Group 25"/>
          <p:cNvGrpSpPr/>
          <p:nvPr/>
        </p:nvGrpSpPr>
        <p:grpSpPr>
          <a:xfrm>
            <a:off x="6019800" y="1752600"/>
            <a:ext cx="1628775" cy="1945923"/>
            <a:chOff x="1524000" y="3581399"/>
            <a:chExt cx="1628775" cy="1945923"/>
          </a:xfrm>
        </p:grpSpPr>
        <p:pic>
          <p:nvPicPr>
            <p:cNvPr id="7" name="Picture 2"/>
            <p:cNvPicPr>
              <a:picLocks noChangeAspect="1" noChangeArrowheads="1"/>
            </p:cNvPicPr>
            <p:nvPr/>
          </p:nvPicPr>
          <p:blipFill>
            <a:blip r:embed="rId2" cstate="print"/>
            <a:srcRect/>
            <a:stretch>
              <a:fillRect/>
            </a:stretch>
          </p:blipFill>
          <p:spPr bwMode="auto">
            <a:xfrm>
              <a:off x="1524000" y="4267200"/>
              <a:ext cx="1628775" cy="1260122"/>
            </a:xfrm>
            <a:prstGeom prst="rect">
              <a:avLst/>
            </a:prstGeom>
            <a:noFill/>
            <a:ln w="9525">
              <a:noFill/>
              <a:miter lim="800000"/>
              <a:headEnd/>
              <a:tailEnd/>
            </a:ln>
          </p:spPr>
        </p:pic>
        <p:sp>
          <p:nvSpPr>
            <p:cNvPr id="11" name="TextBox 21"/>
            <p:cNvSpPr txBox="1">
              <a:spLocks noChangeArrowheads="1"/>
            </p:cNvSpPr>
            <p:nvPr/>
          </p:nvSpPr>
          <p:spPr bwMode="auto">
            <a:xfrm>
              <a:off x="1524000" y="3581399"/>
              <a:ext cx="1523999" cy="646331"/>
            </a:xfrm>
            <a:prstGeom prst="rect">
              <a:avLst/>
            </a:prstGeom>
            <a:noFill/>
            <a:ln w="9525">
              <a:noFill/>
              <a:miter lim="800000"/>
              <a:headEnd/>
              <a:tailEnd/>
            </a:ln>
          </p:spPr>
          <p:txBody>
            <a:bodyPr>
              <a:spAutoFit/>
            </a:bodyPr>
            <a:lstStyle/>
            <a:p>
              <a:pPr algn="ctr"/>
              <a:r>
                <a:rPr lang="en-US">
                  <a:solidFill>
                    <a:prstClr val="black"/>
                  </a:solidFill>
                </a:rPr>
                <a:t>Weather and Climate</a:t>
              </a:r>
            </a:p>
          </p:txBody>
        </p:sp>
      </p:grpSp>
      <p:grpSp>
        <p:nvGrpSpPr>
          <p:cNvPr id="4" name="Group 23"/>
          <p:cNvGrpSpPr/>
          <p:nvPr/>
        </p:nvGrpSpPr>
        <p:grpSpPr>
          <a:xfrm>
            <a:off x="6096000" y="4267200"/>
            <a:ext cx="2895599" cy="1390650"/>
            <a:chOff x="4876800" y="2133599"/>
            <a:chExt cx="2895599" cy="1390650"/>
          </a:xfrm>
        </p:grpSpPr>
        <p:pic>
          <p:nvPicPr>
            <p:cNvPr id="8" name="Picture 3"/>
            <p:cNvPicPr>
              <a:picLocks noChangeAspect="1" noChangeArrowheads="1"/>
            </p:cNvPicPr>
            <p:nvPr/>
          </p:nvPicPr>
          <p:blipFill>
            <a:blip r:embed="rId3" cstate="print"/>
            <a:srcRect/>
            <a:stretch>
              <a:fillRect/>
            </a:stretch>
          </p:blipFill>
          <p:spPr bwMode="auto">
            <a:xfrm>
              <a:off x="4876800" y="2133599"/>
              <a:ext cx="1514569" cy="1390650"/>
            </a:xfrm>
            <a:prstGeom prst="rect">
              <a:avLst/>
            </a:prstGeom>
            <a:noFill/>
            <a:ln w="9525">
              <a:noFill/>
              <a:miter lim="800000"/>
              <a:headEnd/>
              <a:tailEnd/>
            </a:ln>
          </p:spPr>
        </p:pic>
        <p:sp>
          <p:nvSpPr>
            <p:cNvPr id="13" name="TextBox 23"/>
            <p:cNvSpPr txBox="1">
              <a:spLocks noChangeArrowheads="1"/>
            </p:cNvSpPr>
            <p:nvPr/>
          </p:nvSpPr>
          <p:spPr bwMode="auto">
            <a:xfrm>
              <a:off x="6248400" y="2514599"/>
              <a:ext cx="1523999" cy="646331"/>
            </a:xfrm>
            <a:prstGeom prst="rect">
              <a:avLst/>
            </a:prstGeom>
            <a:noFill/>
            <a:ln w="9525">
              <a:noFill/>
              <a:miter lim="800000"/>
              <a:headEnd/>
              <a:tailEnd/>
            </a:ln>
          </p:spPr>
          <p:txBody>
            <a:bodyPr>
              <a:spAutoFit/>
            </a:bodyPr>
            <a:lstStyle/>
            <a:p>
              <a:pPr algn="ctr"/>
              <a:r>
                <a:rPr lang="en-US">
                  <a:solidFill>
                    <a:prstClr val="black"/>
                  </a:solidFill>
                </a:rPr>
                <a:t>Remote Sensing</a:t>
              </a:r>
            </a:p>
          </p:txBody>
        </p:sp>
      </p:grpSp>
      <p:grpSp>
        <p:nvGrpSpPr>
          <p:cNvPr id="9" name="Group 18"/>
          <p:cNvGrpSpPr>
            <a:grpSpLocks/>
          </p:cNvGrpSpPr>
          <p:nvPr/>
        </p:nvGrpSpPr>
        <p:grpSpPr bwMode="auto">
          <a:xfrm>
            <a:off x="685800" y="2362200"/>
            <a:ext cx="1857375" cy="1383147"/>
            <a:chOff x="838200" y="4648201"/>
            <a:chExt cx="2543175" cy="1840347"/>
          </a:xfrm>
        </p:grpSpPr>
        <p:grpSp>
          <p:nvGrpSpPr>
            <p:cNvPr id="19" name="Group 16"/>
            <p:cNvGrpSpPr>
              <a:grpSpLocks/>
            </p:cNvGrpSpPr>
            <p:nvPr/>
          </p:nvGrpSpPr>
          <p:grpSpPr bwMode="auto">
            <a:xfrm>
              <a:off x="838200" y="4800600"/>
              <a:ext cx="2543175" cy="1687948"/>
              <a:chOff x="838200" y="4800600"/>
              <a:chExt cx="2543175" cy="1687948"/>
            </a:xfrm>
          </p:grpSpPr>
          <p:pic>
            <p:nvPicPr>
              <p:cNvPr id="21" name="Picture 4"/>
              <p:cNvPicPr>
                <a:picLocks noChangeAspect="1" noChangeArrowheads="1"/>
              </p:cNvPicPr>
              <p:nvPr/>
            </p:nvPicPr>
            <p:blipFill>
              <a:blip r:embed="rId4" cstate="print"/>
              <a:srcRect/>
              <a:stretch>
                <a:fillRect/>
              </a:stretch>
            </p:blipFill>
            <p:spPr bwMode="auto">
              <a:xfrm>
                <a:off x="838200" y="4800600"/>
                <a:ext cx="2543175" cy="1687948"/>
              </a:xfrm>
              <a:prstGeom prst="rect">
                <a:avLst/>
              </a:prstGeom>
              <a:noFill/>
              <a:ln w="9525">
                <a:noFill/>
                <a:miter lim="800000"/>
                <a:headEnd/>
                <a:tailEnd/>
              </a:ln>
            </p:spPr>
          </p:pic>
          <p:sp>
            <p:nvSpPr>
              <p:cNvPr id="22" name="Rectangle 21"/>
              <p:cNvSpPr/>
              <p:nvPr/>
            </p:nvSpPr>
            <p:spPr>
              <a:xfrm>
                <a:off x="838200" y="6095091"/>
                <a:ext cx="380390" cy="3823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20" name="Rectangle 17"/>
            <p:cNvSpPr/>
            <p:nvPr/>
          </p:nvSpPr>
          <p:spPr>
            <a:xfrm>
              <a:off x="1677230" y="4648201"/>
              <a:ext cx="1065090" cy="2281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grpSp>
      <p:sp>
        <p:nvSpPr>
          <p:cNvPr id="10" name="TextBox 20"/>
          <p:cNvSpPr txBox="1">
            <a:spLocks noChangeArrowheads="1"/>
          </p:cNvSpPr>
          <p:nvPr/>
        </p:nvSpPr>
        <p:spPr bwMode="auto">
          <a:xfrm>
            <a:off x="1143000" y="2057400"/>
            <a:ext cx="1120820" cy="369332"/>
          </a:xfrm>
          <a:prstGeom prst="rect">
            <a:avLst/>
          </a:prstGeom>
          <a:noFill/>
          <a:ln w="9525">
            <a:noFill/>
            <a:miter lim="800000"/>
            <a:headEnd/>
            <a:tailEnd/>
          </a:ln>
        </p:spPr>
        <p:txBody>
          <a:bodyPr wrap="none">
            <a:spAutoFit/>
          </a:bodyPr>
          <a:lstStyle/>
          <a:p>
            <a:r>
              <a:rPr lang="en-US" dirty="0">
                <a:solidFill>
                  <a:prstClr val="black"/>
                </a:solidFill>
              </a:rPr>
              <a:t>Modeling</a:t>
            </a:r>
          </a:p>
        </p:txBody>
      </p:sp>
      <p:cxnSp>
        <p:nvCxnSpPr>
          <p:cNvPr id="15" name="Straight Connector 14"/>
          <p:cNvCxnSpPr/>
          <p:nvPr/>
        </p:nvCxnSpPr>
        <p:spPr bwMode="auto">
          <a:xfrm>
            <a:off x="4876800" y="4343400"/>
            <a:ext cx="838200" cy="685800"/>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23" name="Group 27"/>
          <p:cNvGrpSpPr/>
          <p:nvPr/>
        </p:nvGrpSpPr>
        <p:grpSpPr>
          <a:xfrm>
            <a:off x="3048000" y="1447800"/>
            <a:ext cx="2128076" cy="1420402"/>
            <a:chOff x="3213100" y="1600200"/>
            <a:chExt cx="2128076" cy="1420402"/>
          </a:xfrm>
        </p:grpSpPr>
        <p:pic>
          <p:nvPicPr>
            <p:cNvPr id="6" name="Picture 19" descr="Chart"/>
            <p:cNvPicPr>
              <a:picLocks noChangeAspect="1" noChangeArrowheads="1"/>
            </p:cNvPicPr>
            <p:nvPr/>
          </p:nvPicPr>
          <p:blipFill>
            <a:blip r:embed="rId5" cstate="print"/>
            <a:srcRect/>
            <a:stretch>
              <a:fillRect/>
            </a:stretch>
          </p:blipFill>
          <p:spPr bwMode="auto">
            <a:xfrm>
              <a:off x="3213100" y="1979554"/>
              <a:ext cx="2128076" cy="1041048"/>
            </a:xfrm>
            <a:prstGeom prst="rect">
              <a:avLst/>
            </a:prstGeom>
            <a:noFill/>
            <a:ln w="9525">
              <a:noFill/>
              <a:miter lim="800000"/>
              <a:headEnd/>
              <a:tailEnd/>
            </a:ln>
          </p:spPr>
        </p:pic>
        <p:sp>
          <p:nvSpPr>
            <p:cNvPr id="12" name="TextBox 22"/>
            <p:cNvSpPr txBox="1">
              <a:spLocks noChangeArrowheads="1"/>
            </p:cNvSpPr>
            <p:nvPr/>
          </p:nvSpPr>
          <p:spPr bwMode="auto">
            <a:xfrm>
              <a:off x="3594100" y="1600200"/>
              <a:ext cx="1523999" cy="369332"/>
            </a:xfrm>
            <a:prstGeom prst="rect">
              <a:avLst/>
            </a:prstGeom>
            <a:noFill/>
            <a:ln w="9525">
              <a:noFill/>
              <a:miter lim="800000"/>
              <a:headEnd/>
              <a:tailEnd/>
            </a:ln>
          </p:spPr>
          <p:txBody>
            <a:bodyPr>
              <a:spAutoFit/>
            </a:bodyPr>
            <a:lstStyle/>
            <a:p>
              <a:pPr algn="ctr"/>
              <a:r>
                <a:rPr lang="en-US" dirty="0" smtClean="0">
                  <a:solidFill>
                    <a:prstClr val="black"/>
                  </a:solidFill>
                </a:rPr>
                <a:t>Observations</a:t>
              </a:r>
              <a:endParaRPr lang="en-US" dirty="0">
                <a:solidFill>
                  <a:prstClr val="black"/>
                </a:solidFill>
              </a:endParaRPr>
            </a:p>
          </p:txBody>
        </p:sp>
      </p:grpSp>
      <p:cxnSp>
        <p:nvCxnSpPr>
          <p:cNvPr id="17" name="Straight Connector 16"/>
          <p:cNvCxnSpPr/>
          <p:nvPr/>
        </p:nvCxnSpPr>
        <p:spPr bwMode="auto">
          <a:xfrm>
            <a:off x="2438400" y="3352800"/>
            <a:ext cx="762000" cy="45720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5" name="Picture 9"/>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381000" y="4343400"/>
            <a:ext cx="2529682" cy="1397694"/>
          </a:xfrm>
          <a:prstGeom prst="rect">
            <a:avLst/>
          </a:prstGeom>
          <a:noFill/>
          <a:ln w="9525">
            <a:noFill/>
            <a:miter lim="800000"/>
            <a:headEnd/>
            <a:tailEnd/>
          </a:ln>
        </p:spPr>
      </p:pic>
      <p:sp>
        <p:nvSpPr>
          <p:cNvPr id="14" name="TextBox 24"/>
          <p:cNvSpPr txBox="1">
            <a:spLocks noChangeArrowheads="1"/>
          </p:cNvSpPr>
          <p:nvPr/>
        </p:nvSpPr>
        <p:spPr bwMode="auto">
          <a:xfrm>
            <a:off x="1295400" y="4038600"/>
            <a:ext cx="494046" cy="369332"/>
          </a:xfrm>
          <a:prstGeom prst="rect">
            <a:avLst/>
          </a:prstGeom>
          <a:noFill/>
          <a:ln w="9525">
            <a:noFill/>
            <a:miter lim="800000"/>
            <a:headEnd/>
            <a:tailEnd/>
          </a:ln>
        </p:spPr>
        <p:txBody>
          <a:bodyPr wrap="none">
            <a:spAutoFit/>
          </a:bodyPr>
          <a:lstStyle/>
          <a:p>
            <a:r>
              <a:rPr lang="en-US" dirty="0" smtClean="0">
                <a:solidFill>
                  <a:prstClr val="black"/>
                </a:solidFill>
              </a:rPr>
              <a:t>GIS</a:t>
            </a:r>
            <a:endParaRPr lang="en-US" dirty="0">
              <a:solidFill>
                <a:prstClr val="black"/>
              </a:solidFill>
            </a:endParaRPr>
          </a:p>
        </p:txBody>
      </p:sp>
      <p:cxnSp>
        <p:nvCxnSpPr>
          <p:cNvPr id="16" name="Straight Connector 15"/>
          <p:cNvCxnSpPr/>
          <p:nvPr/>
        </p:nvCxnSpPr>
        <p:spPr bwMode="auto">
          <a:xfrm flipV="1">
            <a:off x="4876800" y="3352800"/>
            <a:ext cx="914400" cy="45720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7" cstate="print"/>
          <a:srcRect/>
          <a:stretch>
            <a:fillRect/>
          </a:stretch>
        </p:blipFill>
        <p:spPr bwMode="auto">
          <a:xfrm>
            <a:off x="3276600" y="3124200"/>
            <a:ext cx="1733550" cy="1781175"/>
          </a:xfrm>
          <a:prstGeom prst="rect">
            <a:avLst/>
          </a:prstGeom>
          <a:noFill/>
          <a:ln w="9525">
            <a:noFill/>
            <a:miter lim="800000"/>
            <a:headEnd/>
            <a:tailEnd/>
          </a:ln>
        </p:spPr>
      </p:pic>
      <p:cxnSp>
        <p:nvCxnSpPr>
          <p:cNvPr id="37" name="Straight Connector 36"/>
          <p:cNvCxnSpPr/>
          <p:nvPr/>
        </p:nvCxnSpPr>
        <p:spPr bwMode="auto">
          <a:xfrm rot="5400000">
            <a:off x="4000500" y="3009900"/>
            <a:ext cx="228600" cy="0"/>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a:off x="2895599" y="1371600"/>
            <a:ext cx="2514601" cy="4495800"/>
            <a:chOff x="2895599" y="1371600"/>
            <a:chExt cx="2514601" cy="4495800"/>
          </a:xfrm>
        </p:grpSpPr>
        <p:sp>
          <p:nvSpPr>
            <p:cNvPr id="24" name="Rectangle 23"/>
            <p:cNvSpPr/>
            <p:nvPr/>
          </p:nvSpPr>
          <p:spPr>
            <a:xfrm>
              <a:off x="2895599" y="1371600"/>
              <a:ext cx="2514601" cy="449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3831734" y="5181600"/>
              <a:ext cx="718530" cy="369332"/>
            </a:xfrm>
            <a:prstGeom prst="rect">
              <a:avLst/>
            </a:prstGeom>
            <a:noFill/>
          </p:spPr>
          <p:txBody>
            <a:bodyPr wrap="none" rtlCol="0">
              <a:spAutoFit/>
            </a:bodyPr>
            <a:lstStyle/>
            <a:p>
              <a:r>
                <a:rPr lang="en-US" dirty="0" smtClean="0">
                  <a:solidFill>
                    <a:srgbClr val="FF0000"/>
                  </a:solidFill>
                </a:rPr>
                <a:t>Focus</a:t>
              </a:r>
              <a:endParaRPr lang="en-US" dirty="0">
                <a:solidFill>
                  <a:srgbClr val="FF0000"/>
                </a:solidFill>
              </a:endParaRPr>
            </a:p>
          </p:txBody>
        </p:sp>
      </p:grpSp>
      <p:sp>
        <p:nvSpPr>
          <p:cNvPr id="27" name="Slide Number Placeholder 26"/>
          <p:cNvSpPr>
            <a:spLocks noGrp="1"/>
          </p:cNvSpPr>
          <p:nvPr>
            <p:ph type="sldNum" sz="quarter" idx="12"/>
          </p:nvPr>
        </p:nvSpPr>
        <p:spPr/>
        <p:txBody>
          <a:bodyPr/>
          <a:lstStyle/>
          <a:p>
            <a:fld id="{F82B15EE-1347-4E13-A70E-917AFD644764}" type="slidenum">
              <a:rPr lang="en-US" smtClean="0"/>
              <a:pPr/>
              <a:t>9</a:t>
            </a:fld>
            <a:endParaRPr lang="en-US"/>
          </a:p>
        </p:txBody>
      </p:sp>
      <p:sp>
        <p:nvSpPr>
          <p:cNvPr id="28" name="TextBox 27"/>
          <p:cNvSpPr txBox="1"/>
          <p:nvPr/>
        </p:nvSpPr>
        <p:spPr>
          <a:xfrm>
            <a:off x="1770214" y="6096000"/>
            <a:ext cx="5705280" cy="646331"/>
          </a:xfrm>
          <a:prstGeom prst="rect">
            <a:avLst/>
          </a:prstGeom>
          <a:noFill/>
        </p:spPr>
        <p:txBody>
          <a:bodyPr wrap="none" rtlCol="0">
            <a:spAutoFit/>
          </a:bodyPr>
          <a:lstStyle/>
          <a:p>
            <a:r>
              <a:rPr lang="en-US" dirty="0" smtClean="0">
                <a:solidFill>
                  <a:schemeClr val="tx2"/>
                </a:solidFill>
              </a:rPr>
              <a:t>Access and Integrate water data across water disciplines ….</a:t>
            </a:r>
          </a:p>
          <a:p>
            <a:r>
              <a:rPr lang="en-US" dirty="0">
                <a:solidFill>
                  <a:schemeClr val="tx2"/>
                </a:solidFill>
              </a:rPr>
              <a:t>		</a:t>
            </a:r>
            <a:r>
              <a:rPr lang="en-US" dirty="0" smtClean="0">
                <a:solidFill>
                  <a:schemeClr val="tx2"/>
                </a:solidFill>
              </a:rPr>
              <a:t>…. and data types</a:t>
            </a:r>
            <a:endParaRPr lang="en-US" dirty="0">
              <a:solidFill>
                <a:schemeClr val="tx2"/>
              </a:solidFill>
            </a:endParaRPr>
          </a:p>
        </p:txBody>
      </p:sp>
    </p:spTree>
    <p:extLst>
      <p:ext uri="{BB962C8B-B14F-4D97-AF65-F5344CB8AC3E}">
        <p14:creationId xmlns:p14="http://schemas.microsoft.com/office/powerpoint/2010/main" val="4046319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368</TotalTime>
  <Words>2692</Words>
  <Application>Microsoft Office PowerPoint</Application>
  <PresentationFormat>On-screen Show (4:3)</PresentationFormat>
  <Paragraphs>511</Paragraphs>
  <Slides>55</Slides>
  <Notes>12</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Office Theme</vt:lpstr>
      <vt:lpstr>Water Data Sharing</vt:lpstr>
      <vt:lpstr>Water Data Sharing</vt:lpstr>
      <vt:lpstr>Water Data Sharing</vt:lpstr>
      <vt:lpstr>Subcommittee on Water Availability and Quality (SWAQ)</vt:lpstr>
      <vt:lpstr>Omnibus Public Lands Act (Public Law 111-11)  Sec. 9506 “Climate Change and Water Intragovernmental Panel”</vt:lpstr>
      <vt:lpstr>Challenges and Opportunities</vt:lpstr>
      <vt:lpstr>PowerPoint Presentation</vt:lpstr>
      <vt:lpstr>PowerPoint Presentation</vt:lpstr>
      <vt:lpstr>CUAHSI Hydrologic Information System</vt:lpstr>
      <vt:lpstr>PowerPoint Presentation</vt:lpstr>
      <vt:lpstr>CUAHSI Network-Observations Model</vt:lpstr>
      <vt:lpstr>WaterML as a Web Language</vt:lpstr>
      <vt:lpstr>WQX and STORET</vt:lpstr>
      <vt:lpstr>PowerPoint Presentation</vt:lpstr>
      <vt:lpstr>What is a “services-oriented architecture”? Networks of computers connected through the web ……. </vt:lpstr>
      <vt:lpstr>How does the internet work?</vt:lpstr>
      <vt:lpstr>What has CUAHSI Done?</vt:lpstr>
      <vt:lpstr>USGS Instantaneous Data </vt:lpstr>
      <vt:lpstr>NCDC Integrated Station Hourly Data</vt:lpstr>
      <vt:lpstr>Corps of Engineers Water Observations</vt:lpstr>
      <vt:lpstr>Reynolds Creek Experimental Watershed</vt:lpstr>
      <vt:lpstr>Iowa Tipping Bucket Raingages</vt:lpstr>
      <vt:lpstr>CUAHSI Water Data Services</vt:lpstr>
      <vt:lpstr>WaterML Services at HIS Central </vt:lpstr>
      <vt:lpstr>HydroDesktop Desktop Hydrologic Information System</vt:lpstr>
      <vt:lpstr>What have we learned?</vt:lpstr>
      <vt:lpstr>Water Data Sharing</vt:lpstr>
      <vt:lpstr>Open Geospatial Consortium  Web Service Standards</vt:lpstr>
      <vt:lpstr>PowerPoint Presentation</vt:lpstr>
      <vt:lpstr>PowerPoint Presentation</vt:lpstr>
      <vt:lpstr>Building a Services Stack Using OGC Web Service Standards</vt:lpstr>
      <vt:lpstr>Federation of Catalog Services  A MetaCatalog at CUAHSI Program Office, Boston</vt:lpstr>
      <vt:lpstr>Water Agency Service Stacks Each agency maintains its own data and metadata</vt:lpstr>
      <vt:lpstr>PowerPoint Presentation</vt:lpstr>
      <vt:lpstr>Organize Water Data Into “Themes”  </vt:lpstr>
      <vt:lpstr>Time Series as Themes</vt:lpstr>
      <vt:lpstr>Bringing Water Into GIS Thematic Maps of Water Observations as GIS Layers</vt:lpstr>
      <vt:lpstr>Searching Federal and State Data </vt:lpstr>
      <vt:lpstr>Water Data Sharing</vt:lpstr>
      <vt:lpstr>Australian Water Resources Information System iPhone App for Water Storage</vt:lpstr>
      <vt:lpstr>Corps and USBR Reservoirs Surface water storage is a critical element of water resources sustainability under climate change</vt:lpstr>
      <vt:lpstr>Multisensor Precipitation Estimate (MPE) West Gulf River Forecast Center</vt:lpstr>
      <vt:lpstr>Situational Awareness for Flash Flooding in the CAPCOG region</vt:lpstr>
      <vt:lpstr>Rainfall in Cypress Creek Watershed Drainage area – 38 Sq. Mi.</vt:lpstr>
      <vt:lpstr>Crossing the Digital Divide</vt:lpstr>
      <vt:lpstr>PowerPoint Presentation</vt:lpstr>
      <vt:lpstr>NASA Hydrologic Data Access from HydroDesktop (an example)1</vt:lpstr>
      <vt:lpstr>Working Towards Common Semantics Using an Ontology to Reconcile Meanings of Variables</vt:lpstr>
      <vt:lpstr>Catalog Services Searched Using a Common Ontology</vt:lpstr>
      <vt:lpstr>PowerPoint Presentation</vt:lpstr>
      <vt:lpstr>PowerPoint Presentation</vt:lpstr>
      <vt:lpstr>PowerPoint Presentation</vt:lpstr>
      <vt:lpstr>Coordination with ACWI and FGDC through their Subcommittee for Spatial Water Data</vt:lpstr>
      <vt:lpstr>Challenges and Opportunities</vt:lpstr>
      <vt:lpstr>Conclusions</vt:lpstr>
    </vt:vector>
  </TitlesOfParts>
  <Company>The University of Texas at Austin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Maidment, David R</dc:creator>
  <cp:lastModifiedBy>maidment</cp:lastModifiedBy>
  <cp:revision>51</cp:revision>
  <dcterms:created xsi:type="dcterms:W3CDTF">2011-01-17T20:18:54Z</dcterms:created>
  <dcterms:modified xsi:type="dcterms:W3CDTF">2011-01-18T19:58:59Z</dcterms:modified>
</cp:coreProperties>
</file>