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6" r:id="rId3"/>
    <p:sldId id="335" r:id="rId4"/>
    <p:sldId id="364" r:id="rId5"/>
    <p:sldId id="366" r:id="rId6"/>
    <p:sldId id="367" r:id="rId7"/>
    <p:sldId id="368" r:id="rId8"/>
    <p:sldId id="369" r:id="rId9"/>
    <p:sldId id="385" r:id="rId10"/>
    <p:sldId id="386" r:id="rId11"/>
    <p:sldId id="332" r:id="rId12"/>
    <p:sldId id="329" r:id="rId13"/>
    <p:sldId id="298" r:id="rId14"/>
    <p:sldId id="299" r:id="rId15"/>
    <p:sldId id="300" r:id="rId16"/>
    <p:sldId id="380" r:id="rId17"/>
    <p:sldId id="384" r:id="rId18"/>
    <p:sldId id="382" r:id="rId19"/>
    <p:sldId id="383" r:id="rId20"/>
    <p:sldId id="312" r:id="rId21"/>
    <p:sldId id="313" r:id="rId22"/>
    <p:sldId id="371" r:id="rId23"/>
    <p:sldId id="372" r:id="rId24"/>
    <p:sldId id="347" r:id="rId25"/>
    <p:sldId id="348" r:id="rId26"/>
    <p:sldId id="373" r:id="rId27"/>
    <p:sldId id="374" r:id="rId28"/>
    <p:sldId id="378" r:id="rId29"/>
    <p:sldId id="379" r:id="rId30"/>
    <p:sldId id="356" r:id="rId31"/>
    <p:sldId id="334" r:id="rId32"/>
    <p:sldId id="342" r:id="rId33"/>
    <p:sldId id="340" r:id="rId34"/>
    <p:sldId id="390" r:id="rId35"/>
    <p:sldId id="341" r:id="rId36"/>
    <p:sldId id="370" r:id="rId37"/>
    <p:sldId id="387" r:id="rId38"/>
    <p:sldId id="38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8958" autoAdjust="0"/>
  </p:normalViewPr>
  <p:slideViewPr>
    <p:cSldViewPr>
      <p:cViewPr>
        <p:scale>
          <a:sx n="66" d="100"/>
          <a:sy n="66" d="100"/>
        </p:scale>
        <p:origin x="-1018" y="-12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Meetings\SanAngeloMarch27\WaterDeman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Meetings\SanAngeloMarch27\WaterDeman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Meetings\SanAngeloMarch27\WaterDeman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41940447099284"/>
          <c:y val="3.8229089288367255E-2"/>
          <c:w val="0.74377409720336674"/>
          <c:h val="0.81153584615482388"/>
        </c:manualLayout>
      </c:layout>
      <c:scatterChart>
        <c:scatterStyle val="smoothMarker"/>
        <c:varyColors val="0"/>
        <c:ser>
          <c:idx val="0"/>
          <c:order val="0"/>
          <c:tx>
            <c:strRef>
              <c:f>Sheet1!$C$1</c:f>
              <c:strCache>
                <c:ptCount val="1"/>
                <c:pt idx="0">
                  <c:v>Demand</c:v>
                </c:pt>
              </c:strCache>
            </c:strRef>
          </c:tx>
          <c:spPr>
            <a:ln w="38100"/>
          </c:spPr>
          <c:marker>
            <c:symbol val="none"/>
          </c:marker>
          <c:xVal>
            <c:numRef>
              <c:f>Sheet1!$A$2:$A$39</c:f>
              <c:numCache>
                <c:formatCode>[$-409]mmm\-yy;@</c:formatCode>
                <c:ptCount val="38"/>
                <c:pt idx="0">
                  <c:v>40179</c:v>
                </c:pt>
                <c:pt idx="1">
                  <c:v>40211</c:v>
                </c:pt>
                <c:pt idx="2">
                  <c:v>40240</c:v>
                </c:pt>
                <c:pt idx="3">
                  <c:v>40272</c:v>
                </c:pt>
                <c:pt idx="4">
                  <c:v>40303</c:v>
                </c:pt>
                <c:pt idx="5">
                  <c:v>40335</c:v>
                </c:pt>
                <c:pt idx="6">
                  <c:v>40366</c:v>
                </c:pt>
                <c:pt idx="7">
                  <c:v>40398</c:v>
                </c:pt>
                <c:pt idx="8">
                  <c:v>40430</c:v>
                </c:pt>
                <c:pt idx="9">
                  <c:v>40461</c:v>
                </c:pt>
                <c:pt idx="10">
                  <c:v>40493</c:v>
                </c:pt>
                <c:pt idx="11">
                  <c:v>40524</c:v>
                </c:pt>
                <c:pt idx="12">
                  <c:v>40544</c:v>
                </c:pt>
                <c:pt idx="13">
                  <c:v>40576</c:v>
                </c:pt>
                <c:pt idx="14">
                  <c:v>40605</c:v>
                </c:pt>
                <c:pt idx="15">
                  <c:v>40637</c:v>
                </c:pt>
                <c:pt idx="16">
                  <c:v>40668</c:v>
                </c:pt>
                <c:pt idx="17">
                  <c:v>40700</c:v>
                </c:pt>
                <c:pt idx="18">
                  <c:v>40731</c:v>
                </c:pt>
                <c:pt idx="19">
                  <c:v>40763</c:v>
                </c:pt>
                <c:pt idx="20">
                  <c:v>40795</c:v>
                </c:pt>
                <c:pt idx="21">
                  <c:v>40826</c:v>
                </c:pt>
                <c:pt idx="22">
                  <c:v>40858</c:v>
                </c:pt>
                <c:pt idx="23">
                  <c:v>40889</c:v>
                </c:pt>
                <c:pt idx="24">
                  <c:v>40909</c:v>
                </c:pt>
                <c:pt idx="25">
                  <c:v>40941</c:v>
                </c:pt>
                <c:pt idx="26">
                  <c:v>40971</c:v>
                </c:pt>
                <c:pt idx="27">
                  <c:v>41003</c:v>
                </c:pt>
                <c:pt idx="28">
                  <c:v>41034</c:v>
                </c:pt>
                <c:pt idx="29">
                  <c:v>41066</c:v>
                </c:pt>
                <c:pt idx="30">
                  <c:v>41097</c:v>
                </c:pt>
                <c:pt idx="31">
                  <c:v>41129</c:v>
                </c:pt>
                <c:pt idx="32">
                  <c:v>41161</c:v>
                </c:pt>
                <c:pt idx="33">
                  <c:v>41192</c:v>
                </c:pt>
                <c:pt idx="34">
                  <c:v>41224</c:v>
                </c:pt>
                <c:pt idx="35">
                  <c:v>41255</c:v>
                </c:pt>
                <c:pt idx="36">
                  <c:v>41275</c:v>
                </c:pt>
                <c:pt idx="37">
                  <c:v>41307</c:v>
                </c:pt>
              </c:numCache>
            </c:numRef>
          </c:xVal>
          <c:yVal>
            <c:numRef>
              <c:f>Sheet1!$C$2:$C$39</c:f>
              <c:numCache>
                <c:formatCode>0.00</c:formatCode>
                <c:ptCount val="38"/>
                <c:pt idx="0">
                  <c:v>9.81</c:v>
                </c:pt>
                <c:pt idx="1">
                  <c:v>9.1790000000000003</c:v>
                </c:pt>
                <c:pt idx="2">
                  <c:v>9.8960000000000008</c:v>
                </c:pt>
                <c:pt idx="3">
                  <c:v>12.231</c:v>
                </c:pt>
                <c:pt idx="4">
                  <c:v>14.241</c:v>
                </c:pt>
                <c:pt idx="5">
                  <c:v>19.431000000000001</c:v>
                </c:pt>
                <c:pt idx="6">
                  <c:v>15.856999999999999</c:v>
                </c:pt>
                <c:pt idx="7">
                  <c:v>20.779</c:v>
                </c:pt>
                <c:pt idx="8">
                  <c:v>16.265000000000001</c:v>
                </c:pt>
                <c:pt idx="9">
                  <c:v>14.628</c:v>
                </c:pt>
                <c:pt idx="10">
                  <c:v>12.849</c:v>
                </c:pt>
                <c:pt idx="11">
                  <c:v>11.474</c:v>
                </c:pt>
                <c:pt idx="12">
                  <c:v>10.84</c:v>
                </c:pt>
                <c:pt idx="13">
                  <c:v>12.23</c:v>
                </c:pt>
                <c:pt idx="14">
                  <c:v>14.086</c:v>
                </c:pt>
                <c:pt idx="15">
                  <c:v>18.085999999999999</c:v>
                </c:pt>
                <c:pt idx="16">
                  <c:v>18.323</c:v>
                </c:pt>
                <c:pt idx="17">
                  <c:v>22.670999999999999</c:v>
                </c:pt>
                <c:pt idx="18">
                  <c:v>20.669</c:v>
                </c:pt>
                <c:pt idx="19">
                  <c:v>18.279</c:v>
                </c:pt>
                <c:pt idx="20">
                  <c:v>17.727</c:v>
                </c:pt>
                <c:pt idx="21">
                  <c:v>14.375</c:v>
                </c:pt>
                <c:pt idx="22">
                  <c:v>12.25</c:v>
                </c:pt>
                <c:pt idx="23">
                  <c:v>10.29</c:v>
                </c:pt>
                <c:pt idx="24">
                  <c:v>10.169</c:v>
                </c:pt>
                <c:pt idx="25">
                  <c:v>9.5210000000000008</c:v>
                </c:pt>
                <c:pt idx="26">
                  <c:v>10.269</c:v>
                </c:pt>
                <c:pt idx="27">
                  <c:v>13.108000000000001</c:v>
                </c:pt>
                <c:pt idx="28">
                  <c:v>12.778</c:v>
                </c:pt>
                <c:pt idx="29">
                  <c:v>17.478000000000002</c:v>
                </c:pt>
                <c:pt idx="30">
                  <c:v>16.37</c:v>
                </c:pt>
                <c:pt idx="31">
                  <c:v>16.16</c:v>
                </c:pt>
                <c:pt idx="32">
                  <c:v>13.35</c:v>
                </c:pt>
                <c:pt idx="33">
                  <c:v>10.28</c:v>
                </c:pt>
                <c:pt idx="34">
                  <c:v>10.68</c:v>
                </c:pt>
                <c:pt idx="35">
                  <c:v>10.14</c:v>
                </c:pt>
                <c:pt idx="36">
                  <c:v>9.84</c:v>
                </c:pt>
                <c:pt idx="37">
                  <c:v>10.01</c:v>
                </c:pt>
              </c:numCache>
            </c:numRef>
          </c:yVal>
          <c:smooth val="1"/>
        </c:ser>
        <c:dLbls>
          <c:showLegendKey val="0"/>
          <c:showVal val="0"/>
          <c:showCatName val="0"/>
          <c:showSerName val="0"/>
          <c:showPercent val="0"/>
          <c:showBubbleSize val="0"/>
        </c:dLbls>
        <c:axId val="82580224"/>
        <c:axId val="85568896"/>
      </c:scatterChart>
      <c:valAx>
        <c:axId val="82580224"/>
        <c:scaling>
          <c:orientation val="minMax"/>
          <c:max val="41470"/>
          <c:min val="40180"/>
        </c:scaling>
        <c:delete val="0"/>
        <c:axPos val="b"/>
        <c:majorGridlines/>
        <c:numFmt formatCode="[$-409]mmm\-yy;@" sourceLinked="1"/>
        <c:majorTickMark val="none"/>
        <c:minorTickMark val="none"/>
        <c:tickLblPos val="nextTo"/>
        <c:txPr>
          <a:bodyPr/>
          <a:lstStyle/>
          <a:p>
            <a:pPr>
              <a:defRPr sz="2000"/>
            </a:pPr>
            <a:endParaRPr lang="en-US"/>
          </a:p>
        </c:txPr>
        <c:crossAx val="85568896"/>
        <c:crosses val="autoZero"/>
        <c:crossBetween val="midCat"/>
        <c:majorUnit val="183"/>
      </c:valAx>
      <c:valAx>
        <c:axId val="85568896"/>
        <c:scaling>
          <c:orientation val="minMax"/>
        </c:scaling>
        <c:delete val="0"/>
        <c:axPos val="l"/>
        <c:majorGridlines/>
        <c:title>
          <c:tx>
            <c:rich>
              <a:bodyPr/>
              <a:lstStyle/>
              <a:p>
                <a:pPr>
                  <a:defRPr sz="1800"/>
                </a:pPr>
                <a:r>
                  <a:rPr lang="en-US" sz="1800" dirty="0" smtClean="0"/>
                  <a:t>Demand, MGD</a:t>
                </a:r>
              </a:p>
              <a:p>
                <a:pPr>
                  <a:defRPr sz="1800"/>
                </a:pPr>
                <a:r>
                  <a:rPr lang="en-US" sz="1800" dirty="0" smtClean="0"/>
                  <a:t> </a:t>
                </a:r>
                <a:r>
                  <a:rPr lang="en-US" sz="1800" dirty="0"/>
                  <a:t>(Millions of Gallons per Day)</a:t>
                </a:r>
              </a:p>
            </c:rich>
          </c:tx>
          <c:layout>
            <c:manualLayout>
              <c:xMode val="edge"/>
              <c:yMode val="edge"/>
              <c:x val="1.4313965064711741E-2"/>
              <c:y val="0.10104887832417173"/>
            </c:manualLayout>
          </c:layout>
          <c:overlay val="0"/>
        </c:title>
        <c:numFmt formatCode="0" sourceLinked="0"/>
        <c:majorTickMark val="none"/>
        <c:minorTickMark val="none"/>
        <c:tickLblPos val="nextTo"/>
        <c:txPr>
          <a:bodyPr/>
          <a:lstStyle/>
          <a:p>
            <a:pPr>
              <a:defRPr sz="2000"/>
            </a:pPr>
            <a:endParaRPr lang="en-US"/>
          </a:p>
        </c:txPr>
        <c:crossAx val="8258022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41940447099284"/>
          <c:y val="3.8229089288367255E-2"/>
          <c:w val="0.74377409720336674"/>
          <c:h val="0.81153584615482388"/>
        </c:manualLayout>
      </c:layout>
      <c:scatterChart>
        <c:scatterStyle val="smoothMarker"/>
        <c:varyColors val="0"/>
        <c:ser>
          <c:idx val="0"/>
          <c:order val="0"/>
          <c:tx>
            <c:strRef>
              <c:f>Sheet1!$C$1</c:f>
              <c:strCache>
                <c:ptCount val="1"/>
                <c:pt idx="0">
                  <c:v>Demand</c:v>
                </c:pt>
              </c:strCache>
            </c:strRef>
          </c:tx>
          <c:spPr>
            <a:ln w="38100"/>
          </c:spPr>
          <c:marker>
            <c:symbol val="none"/>
          </c:marker>
          <c:xVal>
            <c:numRef>
              <c:f>Sheet1!$A$2:$A$39</c:f>
              <c:numCache>
                <c:formatCode>[$-409]mmm\-yy;@</c:formatCode>
                <c:ptCount val="38"/>
                <c:pt idx="0">
                  <c:v>40179</c:v>
                </c:pt>
                <c:pt idx="1">
                  <c:v>40211</c:v>
                </c:pt>
                <c:pt idx="2">
                  <c:v>40240</c:v>
                </c:pt>
                <c:pt idx="3">
                  <c:v>40272</c:v>
                </c:pt>
                <c:pt idx="4">
                  <c:v>40303</c:v>
                </c:pt>
                <c:pt idx="5">
                  <c:v>40335</c:v>
                </c:pt>
                <c:pt idx="6">
                  <c:v>40366</c:v>
                </c:pt>
                <c:pt idx="7">
                  <c:v>40398</c:v>
                </c:pt>
                <c:pt idx="8">
                  <c:v>40430</c:v>
                </c:pt>
                <c:pt idx="9">
                  <c:v>40461</c:v>
                </c:pt>
                <c:pt idx="10">
                  <c:v>40493</c:v>
                </c:pt>
                <c:pt idx="11">
                  <c:v>40524</c:v>
                </c:pt>
                <c:pt idx="12">
                  <c:v>40544</c:v>
                </c:pt>
                <c:pt idx="13">
                  <c:v>40576</c:v>
                </c:pt>
                <c:pt idx="14">
                  <c:v>40605</c:v>
                </c:pt>
                <c:pt idx="15">
                  <c:v>40637</c:v>
                </c:pt>
                <c:pt idx="16">
                  <c:v>40668</c:v>
                </c:pt>
                <c:pt idx="17">
                  <c:v>40700</c:v>
                </c:pt>
                <c:pt idx="18">
                  <c:v>40731</c:v>
                </c:pt>
                <c:pt idx="19">
                  <c:v>40763</c:v>
                </c:pt>
                <c:pt idx="20">
                  <c:v>40795</c:v>
                </c:pt>
                <c:pt idx="21">
                  <c:v>40826</c:v>
                </c:pt>
                <c:pt idx="22">
                  <c:v>40858</c:v>
                </c:pt>
                <c:pt idx="23">
                  <c:v>40889</c:v>
                </c:pt>
                <c:pt idx="24">
                  <c:v>40909</c:v>
                </c:pt>
                <c:pt idx="25">
                  <c:v>40941</c:v>
                </c:pt>
                <c:pt idx="26">
                  <c:v>40971</c:v>
                </c:pt>
                <c:pt idx="27">
                  <c:v>41003</c:v>
                </c:pt>
                <c:pt idx="28">
                  <c:v>41034</c:v>
                </c:pt>
                <c:pt idx="29">
                  <c:v>41066</c:v>
                </c:pt>
                <c:pt idx="30">
                  <c:v>41097</c:v>
                </c:pt>
                <c:pt idx="31">
                  <c:v>41129</c:v>
                </c:pt>
                <c:pt idx="32">
                  <c:v>41161</c:v>
                </c:pt>
                <c:pt idx="33">
                  <c:v>41192</c:v>
                </c:pt>
                <c:pt idx="34">
                  <c:v>41224</c:v>
                </c:pt>
                <c:pt idx="35">
                  <c:v>41255</c:v>
                </c:pt>
                <c:pt idx="36">
                  <c:v>41275</c:v>
                </c:pt>
                <c:pt idx="37">
                  <c:v>41307</c:v>
                </c:pt>
              </c:numCache>
            </c:numRef>
          </c:xVal>
          <c:yVal>
            <c:numRef>
              <c:f>Sheet1!$C$2:$C$39</c:f>
              <c:numCache>
                <c:formatCode>0.00</c:formatCode>
                <c:ptCount val="38"/>
                <c:pt idx="0">
                  <c:v>9.81</c:v>
                </c:pt>
                <c:pt idx="1">
                  <c:v>9.1790000000000003</c:v>
                </c:pt>
                <c:pt idx="2">
                  <c:v>9.8960000000000008</c:v>
                </c:pt>
                <c:pt idx="3">
                  <c:v>12.231</c:v>
                </c:pt>
                <c:pt idx="4">
                  <c:v>14.241</c:v>
                </c:pt>
                <c:pt idx="5">
                  <c:v>19.431000000000001</c:v>
                </c:pt>
                <c:pt idx="6">
                  <c:v>15.856999999999999</c:v>
                </c:pt>
                <c:pt idx="7">
                  <c:v>20.779</c:v>
                </c:pt>
                <c:pt idx="8">
                  <c:v>16.265000000000001</c:v>
                </c:pt>
                <c:pt idx="9">
                  <c:v>14.628</c:v>
                </c:pt>
                <c:pt idx="10">
                  <c:v>12.849</c:v>
                </c:pt>
                <c:pt idx="11">
                  <c:v>11.474</c:v>
                </c:pt>
                <c:pt idx="12">
                  <c:v>10.84</c:v>
                </c:pt>
                <c:pt idx="13">
                  <c:v>12.23</c:v>
                </c:pt>
                <c:pt idx="14">
                  <c:v>14.086</c:v>
                </c:pt>
                <c:pt idx="15">
                  <c:v>18.085999999999999</c:v>
                </c:pt>
                <c:pt idx="16">
                  <c:v>18.323</c:v>
                </c:pt>
                <c:pt idx="17">
                  <c:v>22.670999999999999</c:v>
                </c:pt>
                <c:pt idx="18">
                  <c:v>20.669</c:v>
                </c:pt>
                <c:pt idx="19">
                  <c:v>18.279</c:v>
                </c:pt>
                <c:pt idx="20">
                  <c:v>17.727</c:v>
                </c:pt>
                <c:pt idx="21">
                  <c:v>14.375</c:v>
                </c:pt>
                <c:pt idx="22">
                  <c:v>12.25</c:v>
                </c:pt>
                <c:pt idx="23">
                  <c:v>10.29</c:v>
                </c:pt>
                <c:pt idx="24">
                  <c:v>10.169</c:v>
                </c:pt>
                <c:pt idx="25">
                  <c:v>9.5210000000000008</c:v>
                </c:pt>
                <c:pt idx="26">
                  <c:v>10.269</c:v>
                </c:pt>
                <c:pt idx="27">
                  <c:v>13.108000000000001</c:v>
                </c:pt>
                <c:pt idx="28">
                  <c:v>12.778</c:v>
                </c:pt>
                <c:pt idx="29">
                  <c:v>17.478000000000002</c:v>
                </c:pt>
                <c:pt idx="30">
                  <c:v>16.37</c:v>
                </c:pt>
                <c:pt idx="31">
                  <c:v>16.16</c:v>
                </c:pt>
                <c:pt idx="32">
                  <c:v>13.35</c:v>
                </c:pt>
                <c:pt idx="33">
                  <c:v>10.28</c:v>
                </c:pt>
                <c:pt idx="34">
                  <c:v>10.68</c:v>
                </c:pt>
                <c:pt idx="35">
                  <c:v>10.14</c:v>
                </c:pt>
                <c:pt idx="36">
                  <c:v>9.84</c:v>
                </c:pt>
                <c:pt idx="37">
                  <c:v>10.01</c:v>
                </c:pt>
              </c:numCache>
            </c:numRef>
          </c:yVal>
          <c:smooth val="1"/>
        </c:ser>
        <c:dLbls>
          <c:showLegendKey val="0"/>
          <c:showVal val="0"/>
          <c:showCatName val="0"/>
          <c:showSerName val="0"/>
          <c:showPercent val="0"/>
          <c:showBubbleSize val="0"/>
        </c:dLbls>
        <c:axId val="82534400"/>
        <c:axId val="82535936"/>
      </c:scatterChart>
      <c:valAx>
        <c:axId val="82534400"/>
        <c:scaling>
          <c:orientation val="minMax"/>
          <c:max val="41470"/>
          <c:min val="40180"/>
        </c:scaling>
        <c:delete val="0"/>
        <c:axPos val="b"/>
        <c:majorGridlines/>
        <c:numFmt formatCode="[$-409]mmm\-yy;@" sourceLinked="1"/>
        <c:majorTickMark val="none"/>
        <c:minorTickMark val="none"/>
        <c:tickLblPos val="nextTo"/>
        <c:txPr>
          <a:bodyPr/>
          <a:lstStyle/>
          <a:p>
            <a:pPr>
              <a:defRPr sz="2000"/>
            </a:pPr>
            <a:endParaRPr lang="en-US"/>
          </a:p>
        </c:txPr>
        <c:crossAx val="82535936"/>
        <c:crosses val="autoZero"/>
        <c:crossBetween val="midCat"/>
        <c:majorUnit val="183"/>
      </c:valAx>
      <c:valAx>
        <c:axId val="82535936"/>
        <c:scaling>
          <c:orientation val="minMax"/>
        </c:scaling>
        <c:delete val="0"/>
        <c:axPos val="l"/>
        <c:majorGridlines/>
        <c:title>
          <c:tx>
            <c:rich>
              <a:bodyPr/>
              <a:lstStyle/>
              <a:p>
                <a:pPr>
                  <a:defRPr sz="1800"/>
                </a:pPr>
                <a:r>
                  <a:rPr lang="en-US" sz="1800" dirty="0" smtClean="0"/>
                  <a:t>Demand, MGD</a:t>
                </a:r>
              </a:p>
              <a:p>
                <a:pPr>
                  <a:defRPr sz="1800"/>
                </a:pPr>
                <a:r>
                  <a:rPr lang="en-US" sz="1800" dirty="0" smtClean="0"/>
                  <a:t> </a:t>
                </a:r>
                <a:r>
                  <a:rPr lang="en-US" sz="1800" dirty="0"/>
                  <a:t>(Millions of Gallons per Day)</a:t>
                </a:r>
              </a:p>
            </c:rich>
          </c:tx>
          <c:layout>
            <c:manualLayout>
              <c:xMode val="edge"/>
              <c:yMode val="edge"/>
              <c:x val="1.4313965064711741E-2"/>
              <c:y val="0.10104887832417173"/>
            </c:manualLayout>
          </c:layout>
          <c:overlay val="0"/>
        </c:title>
        <c:numFmt formatCode="0" sourceLinked="0"/>
        <c:majorTickMark val="none"/>
        <c:minorTickMark val="none"/>
        <c:tickLblPos val="nextTo"/>
        <c:txPr>
          <a:bodyPr/>
          <a:lstStyle/>
          <a:p>
            <a:pPr>
              <a:defRPr sz="2000"/>
            </a:pPr>
            <a:endParaRPr lang="en-US"/>
          </a:p>
        </c:txPr>
        <c:crossAx val="82534400"/>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41940447099284"/>
          <c:y val="3.8229089288367255E-2"/>
          <c:w val="0.74377409720336674"/>
          <c:h val="0.81153584615482388"/>
        </c:manualLayout>
      </c:layout>
      <c:scatterChart>
        <c:scatterStyle val="smoothMarker"/>
        <c:varyColors val="0"/>
        <c:ser>
          <c:idx val="0"/>
          <c:order val="0"/>
          <c:tx>
            <c:strRef>
              <c:f>Sheet1!$C$1</c:f>
              <c:strCache>
                <c:ptCount val="1"/>
                <c:pt idx="0">
                  <c:v>Demand</c:v>
                </c:pt>
              </c:strCache>
            </c:strRef>
          </c:tx>
          <c:spPr>
            <a:ln w="38100"/>
          </c:spPr>
          <c:marker>
            <c:symbol val="none"/>
          </c:marker>
          <c:xVal>
            <c:numRef>
              <c:f>Sheet1!$A$2:$A$39</c:f>
              <c:numCache>
                <c:formatCode>[$-409]mmm\-yy;@</c:formatCode>
                <c:ptCount val="38"/>
                <c:pt idx="0">
                  <c:v>40179</c:v>
                </c:pt>
                <c:pt idx="1">
                  <c:v>40211</c:v>
                </c:pt>
                <c:pt idx="2">
                  <c:v>40240</c:v>
                </c:pt>
                <c:pt idx="3">
                  <c:v>40272</c:v>
                </c:pt>
                <c:pt idx="4">
                  <c:v>40303</c:v>
                </c:pt>
                <c:pt idx="5">
                  <c:v>40335</c:v>
                </c:pt>
                <c:pt idx="6">
                  <c:v>40366</c:v>
                </c:pt>
                <c:pt idx="7">
                  <c:v>40398</c:v>
                </c:pt>
                <c:pt idx="8">
                  <c:v>40430</c:v>
                </c:pt>
                <c:pt idx="9">
                  <c:v>40461</c:v>
                </c:pt>
                <c:pt idx="10">
                  <c:v>40493</c:v>
                </c:pt>
                <c:pt idx="11">
                  <c:v>40524</c:v>
                </c:pt>
                <c:pt idx="12">
                  <c:v>40544</c:v>
                </c:pt>
                <c:pt idx="13">
                  <c:v>40576</c:v>
                </c:pt>
                <c:pt idx="14">
                  <c:v>40605</c:v>
                </c:pt>
                <c:pt idx="15">
                  <c:v>40637</c:v>
                </c:pt>
                <c:pt idx="16">
                  <c:v>40668</c:v>
                </c:pt>
                <c:pt idx="17">
                  <c:v>40700</c:v>
                </c:pt>
                <c:pt idx="18">
                  <c:v>40731</c:v>
                </c:pt>
                <c:pt idx="19">
                  <c:v>40763</c:v>
                </c:pt>
                <c:pt idx="20">
                  <c:v>40795</c:v>
                </c:pt>
                <c:pt idx="21">
                  <c:v>40826</c:v>
                </c:pt>
                <c:pt idx="22">
                  <c:v>40858</c:v>
                </c:pt>
                <c:pt idx="23">
                  <c:v>40889</c:v>
                </c:pt>
                <c:pt idx="24">
                  <c:v>40909</c:v>
                </c:pt>
                <c:pt idx="25">
                  <c:v>40941</c:v>
                </c:pt>
                <c:pt idx="26">
                  <c:v>40971</c:v>
                </c:pt>
                <c:pt idx="27">
                  <c:v>41003</c:v>
                </c:pt>
                <c:pt idx="28">
                  <c:v>41034</c:v>
                </c:pt>
                <c:pt idx="29">
                  <c:v>41066</c:v>
                </c:pt>
                <c:pt idx="30">
                  <c:v>41097</c:v>
                </c:pt>
                <c:pt idx="31">
                  <c:v>41129</c:v>
                </c:pt>
                <c:pt idx="32">
                  <c:v>41161</c:v>
                </c:pt>
                <c:pt idx="33">
                  <c:v>41192</c:v>
                </c:pt>
                <c:pt idx="34">
                  <c:v>41224</c:v>
                </c:pt>
                <c:pt idx="35">
                  <c:v>41255</c:v>
                </c:pt>
                <c:pt idx="36">
                  <c:v>41275</c:v>
                </c:pt>
                <c:pt idx="37">
                  <c:v>41307</c:v>
                </c:pt>
              </c:numCache>
            </c:numRef>
          </c:xVal>
          <c:yVal>
            <c:numRef>
              <c:f>Sheet1!$C$2:$C$39</c:f>
              <c:numCache>
                <c:formatCode>0.00</c:formatCode>
                <c:ptCount val="38"/>
                <c:pt idx="0">
                  <c:v>9.81</c:v>
                </c:pt>
                <c:pt idx="1">
                  <c:v>9.1790000000000003</c:v>
                </c:pt>
                <c:pt idx="2">
                  <c:v>9.8960000000000008</c:v>
                </c:pt>
                <c:pt idx="3">
                  <c:v>12.231</c:v>
                </c:pt>
                <c:pt idx="4">
                  <c:v>14.241</c:v>
                </c:pt>
                <c:pt idx="5">
                  <c:v>19.431000000000001</c:v>
                </c:pt>
                <c:pt idx="6">
                  <c:v>15.856999999999999</c:v>
                </c:pt>
                <c:pt idx="7">
                  <c:v>20.779</c:v>
                </c:pt>
                <c:pt idx="8">
                  <c:v>16.265000000000001</c:v>
                </c:pt>
                <c:pt idx="9">
                  <c:v>14.628</c:v>
                </c:pt>
                <c:pt idx="10">
                  <c:v>12.849</c:v>
                </c:pt>
                <c:pt idx="11">
                  <c:v>11.474</c:v>
                </c:pt>
                <c:pt idx="12">
                  <c:v>10.84</c:v>
                </c:pt>
                <c:pt idx="13">
                  <c:v>12.23</c:v>
                </c:pt>
                <c:pt idx="14">
                  <c:v>14.086</c:v>
                </c:pt>
                <c:pt idx="15">
                  <c:v>18.085999999999999</c:v>
                </c:pt>
                <c:pt idx="16">
                  <c:v>18.323</c:v>
                </c:pt>
                <c:pt idx="17">
                  <c:v>22.670999999999999</c:v>
                </c:pt>
                <c:pt idx="18">
                  <c:v>20.669</c:v>
                </c:pt>
                <c:pt idx="19">
                  <c:v>18.279</c:v>
                </c:pt>
                <c:pt idx="20">
                  <c:v>17.727</c:v>
                </c:pt>
                <c:pt idx="21">
                  <c:v>14.375</c:v>
                </c:pt>
                <c:pt idx="22">
                  <c:v>12.25</c:v>
                </c:pt>
                <c:pt idx="23">
                  <c:v>10.29</c:v>
                </c:pt>
                <c:pt idx="24">
                  <c:v>10.169</c:v>
                </c:pt>
                <c:pt idx="25">
                  <c:v>9.5210000000000008</c:v>
                </c:pt>
                <c:pt idx="26">
                  <c:v>10.269</c:v>
                </c:pt>
                <c:pt idx="27">
                  <c:v>13.108000000000001</c:v>
                </c:pt>
                <c:pt idx="28">
                  <c:v>12.778</c:v>
                </c:pt>
                <c:pt idx="29">
                  <c:v>17.478000000000002</c:v>
                </c:pt>
                <c:pt idx="30">
                  <c:v>16.37</c:v>
                </c:pt>
                <c:pt idx="31">
                  <c:v>16.16</c:v>
                </c:pt>
                <c:pt idx="32">
                  <c:v>13.35</c:v>
                </c:pt>
                <c:pt idx="33">
                  <c:v>10.28</c:v>
                </c:pt>
                <c:pt idx="34">
                  <c:v>10.68</c:v>
                </c:pt>
                <c:pt idx="35">
                  <c:v>10.14</c:v>
                </c:pt>
                <c:pt idx="36">
                  <c:v>9.84</c:v>
                </c:pt>
                <c:pt idx="37">
                  <c:v>10.01</c:v>
                </c:pt>
              </c:numCache>
            </c:numRef>
          </c:yVal>
          <c:smooth val="1"/>
        </c:ser>
        <c:dLbls>
          <c:showLegendKey val="0"/>
          <c:showVal val="0"/>
          <c:showCatName val="0"/>
          <c:showSerName val="0"/>
          <c:showPercent val="0"/>
          <c:showBubbleSize val="0"/>
        </c:dLbls>
        <c:axId val="90335872"/>
        <c:axId val="90370432"/>
      </c:scatterChart>
      <c:valAx>
        <c:axId val="90335872"/>
        <c:scaling>
          <c:orientation val="minMax"/>
          <c:max val="41470"/>
          <c:min val="40180"/>
        </c:scaling>
        <c:delete val="0"/>
        <c:axPos val="b"/>
        <c:majorGridlines/>
        <c:numFmt formatCode="[$-409]mmm\-yy;@" sourceLinked="1"/>
        <c:majorTickMark val="none"/>
        <c:minorTickMark val="none"/>
        <c:tickLblPos val="nextTo"/>
        <c:txPr>
          <a:bodyPr/>
          <a:lstStyle/>
          <a:p>
            <a:pPr>
              <a:defRPr sz="2000"/>
            </a:pPr>
            <a:endParaRPr lang="en-US"/>
          </a:p>
        </c:txPr>
        <c:crossAx val="90370432"/>
        <c:crosses val="autoZero"/>
        <c:crossBetween val="midCat"/>
        <c:majorUnit val="183"/>
      </c:valAx>
      <c:valAx>
        <c:axId val="90370432"/>
        <c:scaling>
          <c:orientation val="minMax"/>
        </c:scaling>
        <c:delete val="0"/>
        <c:axPos val="l"/>
        <c:majorGridlines/>
        <c:title>
          <c:tx>
            <c:rich>
              <a:bodyPr/>
              <a:lstStyle/>
              <a:p>
                <a:pPr>
                  <a:defRPr sz="1800"/>
                </a:pPr>
                <a:r>
                  <a:rPr lang="en-US" sz="1800" dirty="0" smtClean="0"/>
                  <a:t>Demand, MGD</a:t>
                </a:r>
              </a:p>
              <a:p>
                <a:pPr>
                  <a:defRPr sz="1800"/>
                </a:pPr>
                <a:r>
                  <a:rPr lang="en-US" sz="1800" dirty="0" smtClean="0"/>
                  <a:t> </a:t>
                </a:r>
                <a:r>
                  <a:rPr lang="en-US" sz="1800" dirty="0"/>
                  <a:t>(Millions of Gallons per Day)</a:t>
                </a:r>
              </a:p>
            </c:rich>
          </c:tx>
          <c:layout>
            <c:manualLayout>
              <c:xMode val="edge"/>
              <c:yMode val="edge"/>
              <c:x val="1.4313965064711741E-2"/>
              <c:y val="0.10104887832417173"/>
            </c:manualLayout>
          </c:layout>
          <c:overlay val="0"/>
        </c:title>
        <c:numFmt formatCode="0" sourceLinked="0"/>
        <c:majorTickMark val="none"/>
        <c:minorTickMark val="none"/>
        <c:tickLblPos val="nextTo"/>
        <c:txPr>
          <a:bodyPr/>
          <a:lstStyle/>
          <a:p>
            <a:pPr>
              <a:defRPr sz="2000"/>
            </a:pPr>
            <a:endParaRPr lang="en-US"/>
          </a:p>
        </c:txPr>
        <c:crossAx val="90335872"/>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DAE7A6-9ACF-4AE1-A2AD-7D69748380D0}" type="datetimeFigureOut">
              <a:rPr lang="en-US" smtClean="0"/>
              <a:t>3/27/2013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B4AB-59CD-48C6-B0F5-4E17082587DB}" type="slidenum">
              <a:rPr lang="en-US" smtClean="0"/>
              <a:t>‹#›</a:t>
            </a:fld>
            <a:endParaRPr lang="en-US"/>
          </a:p>
        </p:txBody>
      </p:sp>
    </p:spTree>
    <p:extLst>
      <p:ext uri="{BB962C8B-B14F-4D97-AF65-F5344CB8AC3E}">
        <p14:creationId xmlns:p14="http://schemas.microsoft.com/office/powerpoint/2010/main" val="226882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3900">
                <a:solidFill>
                  <a:schemeClr val="bg1"/>
                </a:solidFill>
                <a:latin typeface="Arial" pitchFamily="34" charset="0"/>
                <a:ea typeface="ヒラギノ角ゴ Pro W3" charset="-128"/>
              </a:defRPr>
            </a:lvl1pPr>
            <a:lvl2pPr marL="37222402" indent="-36773751" defTabSz="911322">
              <a:defRPr sz="3900">
                <a:solidFill>
                  <a:schemeClr val="bg1"/>
                </a:solidFill>
                <a:latin typeface="Arial" pitchFamily="34" charset="0"/>
                <a:ea typeface="ヒラギノ角ゴ Pro W3" charset="-128"/>
              </a:defRPr>
            </a:lvl2pPr>
            <a:lvl3pPr>
              <a:defRPr sz="3900">
                <a:solidFill>
                  <a:schemeClr val="bg1"/>
                </a:solidFill>
                <a:latin typeface="Arial" pitchFamily="34" charset="0"/>
                <a:ea typeface="ヒラギノ角ゴ Pro W3" charset="-128"/>
              </a:defRPr>
            </a:lvl3pPr>
            <a:lvl4pPr>
              <a:defRPr sz="3900">
                <a:solidFill>
                  <a:schemeClr val="bg1"/>
                </a:solidFill>
                <a:latin typeface="Arial" pitchFamily="34" charset="0"/>
                <a:ea typeface="ヒラギノ角ゴ Pro W3" charset="-128"/>
              </a:defRPr>
            </a:lvl4pPr>
            <a:lvl5pPr>
              <a:defRPr sz="3900">
                <a:solidFill>
                  <a:schemeClr val="bg1"/>
                </a:solidFill>
                <a:latin typeface="Arial" pitchFamily="34" charset="0"/>
                <a:ea typeface="ヒラギノ角ゴ Pro W3" charset="-128"/>
              </a:defRPr>
            </a:lvl5pPr>
            <a:lvl6pPr marL="448650" eaLnBrk="0" fontAlgn="base" hangingPunct="0">
              <a:spcBef>
                <a:spcPct val="50000"/>
              </a:spcBef>
              <a:spcAft>
                <a:spcPct val="0"/>
              </a:spcAft>
              <a:defRPr sz="3900">
                <a:solidFill>
                  <a:schemeClr val="bg1"/>
                </a:solidFill>
                <a:latin typeface="Arial" pitchFamily="34" charset="0"/>
                <a:ea typeface="ヒラギノ角ゴ Pro W3" charset="-128"/>
              </a:defRPr>
            </a:lvl6pPr>
            <a:lvl7pPr marL="897301" eaLnBrk="0" fontAlgn="base" hangingPunct="0">
              <a:spcBef>
                <a:spcPct val="50000"/>
              </a:spcBef>
              <a:spcAft>
                <a:spcPct val="0"/>
              </a:spcAft>
              <a:defRPr sz="3900">
                <a:solidFill>
                  <a:schemeClr val="bg1"/>
                </a:solidFill>
                <a:latin typeface="Arial" pitchFamily="34" charset="0"/>
                <a:ea typeface="ヒラギノ角ゴ Pro W3" charset="-128"/>
              </a:defRPr>
            </a:lvl7pPr>
            <a:lvl8pPr marL="1345951" eaLnBrk="0" fontAlgn="base" hangingPunct="0">
              <a:spcBef>
                <a:spcPct val="50000"/>
              </a:spcBef>
              <a:spcAft>
                <a:spcPct val="0"/>
              </a:spcAft>
              <a:defRPr sz="3900">
                <a:solidFill>
                  <a:schemeClr val="bg1"/>
                </a:solidFill>
                <a:latin typeface="Arial" pitchFamily="34" charset="0"/>
                <a:ea typeface="ヒラギノ角ゴ Pro W3" charset="-128"/>
              </a:defRPr>
            </a:lvl8pPr>
            <a:lvl9pPr marL="1794601" eaLnBrk="0" fontAlgn="base" hangingPunct="0">
              <a:spcBef>
                <a:spcPct val="50000"/>
              </a:spcBef>
              <a:spcAft>
                <a:spcPct val="0"/>
              </a:spcAft>
              <a:defRPr sz="3900">
                <a:solidFill>
                  <a:schemeClr val="bg1"/>
                </a:solidFill>
                <a:latin typeface="Arial" pitchFamily="34" charset="0"/>
                <a:ea typeface="ヒラギノ角ゴ Pro W3" charset="-128"/>
              </a:defRPr>
            </a:lvl9pPr>
          </a:lstStyle>
          <a:p>
            <a:fld id="{BBCE0019-A9C9-4850-B4B7-AA3B553357D7}" type="slidenum">
              <a:rPr lang="en-US" sz="1200">
                <a:latin typeface="Times" charset="0"/>
              </a:rPr>
              <a:pPr/>
              <a:t>10</a:t>
            </a:fld>
            <a:endParaRPr lang="en-US" sz="1200">
              <a:latin typeface="Times"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 Texas is chronically short of water – reservoirs</a:t>
            </a:r>
            <a:r>
              <a:rPr lang="en-US" baseline="0" dirty="0" smtClean="0"/>
              <a:t> are either dry or are drying up.  Cities are building access to groundwater well fields as fast as possible.   East Texas has relatively abundant water resources.</a:t>
            </a:r>
            <a:endParaRPr lang="en-US" dirty="0"/>
          </a:p>
        </p:txBody>
      </p:sp>
      <p:sp>
        <p:nvSpPr>
          <p:cNvPr id="4" name="Slide Number Placeholder 3"/>
          <p:cNvSpPr>
            <a:spLocks noGrp="1"/>
          </p:cNvSpPr>
          <p:nvPr>
            <p:ph type="sldNum" sz="quarter" idx="10"/>
          </p:nvPr>
        </p:nvSpPr>
        <p:spPr/>
        <p:txBody>
          <a:bodyPr/>
          <a:lstStyle/>
          <a:p>
            <a:fld id="{4383979E-13C6-4E33-B556-3AB0E1FF7612}" type="slidenum">
              <a:rPr lang="en-US" smtClean="0"/>
              <a:t>11</a:t>
            </a:fld>
            <a:endParaRPr lang="en-US"/>
          </a:p>
        </p:txBody>
      </p:sp>
    </p:spTree>
    <p:extLst>
      <p:ext uri="{BB962C8B-B14F-4D97-AF65-F5344CB8AC3E}">
        <p14:creationId xmlns:p14="http://schemas.microsoft.com/office/powerpoint/2010/main" val="407703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latin typeface="Calibri"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latin typeface="Calibri"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power</a:t>
            </a:r>
            <a:r>
              <a:rPr lang="en-US" baseline="0" dirty="0" smtClean="0"/>
              <a:t> supply is threatened by the possibility of low water conditions inhibiting access to cooling water at some power plants.   This could lead to rolling blackouts in Texas (as were being warned by ERCOT in Spring 2012)</a:t>
            </a:r>
            <a:endParaRPr lang="en-US" dirty="0"/>
          </a:p>
        </p:txBody>
      </p:sp>
      <p:sp>
        <p:nvSpPr>
          <p:cNvPr id="4" name="Slide Number Placeholder 3"/>
          <p:cNvSpPr>
            <a:spLocks noGrp="1"/>
          </p:cNvSpPr>
          <p:nvPr>
            <p:ph type="sldNum" sz="quarter" idx="10"/>
          </p:nvPr>
        </p:nvSpPr>
        <p:spPr/>
        <p:txBody>
          <a:bodyPr/>
          <a:lstStyle/>
          <a:p>
            <a:fld id="{7E9239F5-6134-4EE0-AF08-5E8F5F4414F6}" type="slidenum">
              <a:rPr lang="en-US" smtClean="0"/>
              <a:t>18</a:t>
            </a:fld>
            <a:endParaRPr lang="en-US"/>
          </a:p>
        </p:txBody>
      </p:sp>
    </p:spTree>
    <p:extLst>
      <p:ext uri="{BB962C8B-B14F-4D97-AF65-F5344CB8AC3E}">
        <p14:creationId xmlns:p14="http://schemas.microsoft.com/office/powerpoint/2010/main" val="416846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7284" indent="-374701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47" eaLnBrk="0" fontAlgn="base" hangingPunct="0">
              <a:spcBef>
                <a:spcPct val="0"/>
              </a:spcBef>
              <a:spcAft>
                <a:spcPct val="0"/>
              </a:spcAft>
              <a:defRPr sz="2400">
                <a:solidFill>
                  <a:schemeClr val="tx1"/>
                </a:solidFill>
                <a:latin typeface="Arial" charset="0"/>
                <a:ea typeface="ＭＳ Ｐゴシック" charset="0"/>
              </a:defRPr>
            </a:lvl6pPr>
            <a:lvl7pPr marL="914294" eaLnBrk="0" fontAlgn="base" hangingPunct="0">
              <a:spcBef>
                <a:spcPct val="0"/>
              </a:spcBef>
              <a:spcAft>
                <a:spcPct val="0"/>
              </a:spcAft>
              <a:defRPr sz="2400">
                <a:solidFill>
                  <a:schemeClr val="tx1"/>
                </a:solidFill>
                <a:latin typeface="Arial" charset="0"/>
                <a:ea typeface="ＭＳ Ｐゴシック" charset="0"/>
              </a:defRPr>
            </a:lvl7pPr>
            <a:lvl8pPr marL="1371439" eaLnBrk="0" fontAlgn="base" hangingPunct="0">
              <a:spcBef>
                <a:spcPct val="0"/>
              </a:spcBef>
              <a:spcAft>
                <a:spcPct val="0"/>
              </a:spcAft>
              <a:defRPr sz="2400">
                <a:solidFill>
                  <a:schemeClr val="tx1"/>
                </a:solidFill>
                <a:latin typeface="Arial" charset="0"/>
                <a:ea typeface="ＭＳ Ｐゴシック" charset="0"/>
              </a:defRPr>
            </a:lvl8pPr>
            <a:lvl9pPr marL="1828585"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19</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826153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255137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28575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972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30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172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232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00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092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53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90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1595682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011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961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22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54935F-06B3-4C43-90A6-1CEDEB14CFCF}"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308951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54935F-06B3-4C43-90A6-1CEDEB14CFCF}" type="datetimeFigureOut">
              <a:rPr lang="en-US" smtClean="0"/>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4279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54935F-06B3-4C43-90A6-1CEDEB14CFCF}" type="datetimeFigureOut">
              <a:rPr lang="en-US" smtClean="0"/>
              <a:t>3/27/2013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3835284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54935F-06B3-4C43-90A6-1CEDEB14CFCF}" type="datetimeFigureOut">
              <a:rPr lang="en-US" smtClean="0"/>
              <a:t>3/27/2013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7232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54935F-06B3-4C43-90A6-1CEDEB14CFCF}" type="datetimeFigureOut">
              <a:rPr lang="en-US" smtClean="0"/>
              <a:t>3/27/2013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380356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54935F-06B3-4C43-90A6-1CEDEB14CFCF}" type="datetimeFigureOut">
              <a:rPr lang="en-US" smtClean="0"/>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93628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54935F-06B3-4C43-90A6-1CEDEB14CFCF}" type="datetimeFigureOut">
              <a:rPr lang="en-US" smtClean="0"/>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584118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4935F-06B3-4C43-90A6-1CEDEB14CFCF}" type="datetimeFigureOut">
              <a:rPr lang="en-US" smtClean="0"/>
              <a:t>3/27/2013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AA2C5-8397-4A39-B1F4-ED0A6B66CB46}" type="slidenum">
              <a:rPr lang="en-US" smtClean="0"/>
              <a:t>‹#›</a:t>
            </a:fld>
            <a:endParaRPr lang="en-US"/>
          </a:p>
        </p:txBody>
      </p:sp>
    </p:spTree>
    <p:extLst>
      <p:ext uri="{BB962C8B-B14F-4D97-AF65-F5344CB8AC3E}">
        <p14:creationId xmlns:p14="http://schemas.microsoft.com/office/powerpoint/2010/main" val="4026747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2630B-9801-4961-98DB-859CA96882FD}" type="datetimeFigureOut">
              <a:rPr lang="en-US" smtClean="0">
                <a:solidFill>
                  <a:prstClr val="black">
                    <a:tint val="75000"/>
                  </a:prstClr>
                </a:solidFill>
              </a:rPr>
              <a:pPr/>
              <a:t>3/27/2013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71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www.texastribune.org/library/data/texas-reservoir-levels/"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hyperlink" Target="http://magic.csr.utexas.edu/ndvi/flexview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hyperlink" Target="http://droughtmonitor.unl.edu/"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1470025"/>
          </a:xfrm>
        </p:spPr>
        <p:txBody>
          <a:bodyPr>
            <a:normAutofit/>
          </a:bodyPr>
          <a:lstStyle/>
          <a:p>
            <a:r>
              <a:rPr lang="en-US" sz="3600" dirty="0" smtClean="0"/>
              <a:t>Drought and Water Resources:</a:t>
            </a:r>
            <a:br>
              <a:rPr lang="en-US" sz="3600" dirty="0" smtClean="0"/>
            </a:br>
            <a:r>
              <a:rPr lang="en-US" sz="3600" dirty="0" smtClean="0"/>
              <a:t>Texas and San Angelo</a:t>
            </a:r>
            <a:endParaRPr lang="en-US" sz="3600" dirty="0"/>
          </a:p>
        </p:txBody>
      </p:sp>
      <p:sp>
        <p:nvSpPr>
          <p:cNvPr id="3" name="Subtitle 2"/>
          <p:cNvSpPr>
            <a:spLocks noGrp="1"/>
          </p:cNvSpPr>
          <p:nvPr>
            <p:ph type="subTitle" idx="1"/>
          </p:nvPr>
        </p:nvSpPr>
        <p:spPr>
          <a:xfrm>
            <a:off x="1447800" y="2543629"/>
            <a:ext cx="6400800" cy="1752600"/>
          </a:xfrm>
        </p:spPr>
        <p:txBody>
          <a:bodyPr>
            <a:normAutofit fontScale="92500"/>
          </a:bodyPr>
          <a:lstStyle/>
          <a:p>
            <a:r>
              <a:rPr lang="en-US" dirty="0" smtClean="0">
                <a:solidFill>
                  <a:schemeClr val="tx2"/>
                </a:solidFill>
              </a:rPr>
              <a:t>David R. Maidment</a:t>
            </a:r>
            <a:br>
              <a:rPr lang="en-US" dirty="0" smtClean="0">
                <a:solidFill>
                  <a:schemeClr val="tx2"/>
                </a:solidFill>
              </a:rPr>
            </a:br>
            <a:r>
              <a:rPr lang="en-US" dirty="0" smtClean="0">
                <a:solidFill>
                  <a:schemeClr val="tx2"/>
                </a:solidFill>
              </a:rPr>
              <a:t>Center for Research in Water Resources</a:t>
            </a:r>
            <a:br>
              <a:rPr lang="en-US" dirty="0" smtClean="0">
                <a:solidFill>
                  <a:schemeClr val="tx2"/>
                </a:solidFill>
              </a:rPr>
            </a:br>
            <a:r>
              <a:rPr lang="en-US" dirty="0" smtClean="0">
                <a:solidFill>
                  <a:schemeClr val="tx2"/>
                </a:solidFill>
              </a:rPr>
              <a:t>University of Texas at Austin</a:t>
            </a:r>
            <a:endParaRPr lang="en-US" dirty="0">
              <a:solidFill>
                <a:schemeClr val="tx2"/>
              </a:solidFill>
            </a:endParaRPr>
          </a:p>
        </p:txBody>
      </p:sp>
      <p:sp>
        <p:nvSpPr>
          <p:cNvPr id="4" name="TextBox 3"/>
          <p:cNvSpPr txBox="1"/>
          <p:nvPr/>
        </p:nvSpPr>
        <p:spPr>
          <a:xfrm>
            <a:off x="2878068" y="4514671"/>
            <a:ext cx="3540265" cy="1200329"/>
          </a:xfrm>
          <a:prstGeom prst="rect">
            <a:avLst/>
          </a:prstGeom>
          <a:noFill/>
        </p:spPr>
        <p:txBody>
          <a:bodyPr wrap="none" rtlCol="0">
            <a:spAutoFit/>
          </a:bodyPr>
          <a:lstStyle/>
          <a:p>
            <a:pPr algn="ctr"/>
            <a:r>
              <a:rPr lang="en-US" dirty="0" smtClean="0"/>
              <a:t>A presentation made for Texas Exes</a:t>
            </a:r>
            <a:br>
              <a:rPr lang="en-US" dirty="0" smtClean="0"/>
            </a:br>
            <a:r>
              <a:rPr lang="en-US" dirty="0" smtClean="0"/>
              <a:t>San Angelo, Texas</a:t>
            </a:r>
          </a:p>
          <a:p>
            <a:pPr algn="ctr"/>
            <a:endParaRPr lang="en-US" dirty="0"/>
          </a:p>
          <a:p>
            <a:pPr algn="ctr"/>
            <a:r>
              <a:rPr lang="en-US" dirty="0" smtClean="0"/>
              <a:t>27 March 2013</a:t>
            </a:r>
            <a:endParaRPr lang="en-US" dirty="0"/>
          </a:p>
        </p:txBody>
      </p:sp>
    </p:spTree>
    <p:extLst>
      <p:ext uri="{BB962C8B-B14F-4D97-AF65-F5344CB8AC3E}">
        <p14:creationId xmlns:p14="http://schemas.microsoft.com/office/powerpoint/2010/main" val="3853486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685800"/>
            <a:ext cx="2438400" cy="332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57200" y="6550223"/>
            <a:ext cx="4038600" cy="307777"/>
          </a:xfrm>
          <a:prstGeom prst="rect">
            <a:avLst/>
          </a:prstGeom>
          <a:noFill/>
        </p:spPr>
        <p:txBody>
          <a:bodyPr wrap="square" rtlCol="0">
            <a:spAutoFit/>
          </a:bodyPr>
          <a:lstStyle/>
          <a:p>
            <a:r>
              <a:rPr lang="en-US" sz="1400" dirty="0" smtClean="0"/>
              <a:t>John Nielson-Gammon, 2012; Danny Reible, 2013</a:t>
            </a:r>
            <a:endParaRPr lang="en-US" sz="1400" dirty="0"/>
          </a:p>
        </p:txBody>
      </p:sp>
      <p:sp>
        <p:nvSpPr>
          <p:cNvPr id="2" name="TextBox 1"/>
          <p:cNvSpPr txBox="1"/>
          <p:nvPr/>
        </p:nvSpPr>
        <p:spPr>
          <a:xfrm>
            <a:off x="229095" y="259140"/>
            <a:ext cx="7391400" cy="584775"/>
          </a:xfrm>
          <a:prstGeom prst="rect">
            <a:avLst/>
          </a:prstGeom>
          <a:noFill/>
        </p:spPr>
        <p:txBody>
          <a:bodyPr wrap="square" rtlCol="0">
            <a:spAutoFit/>
          </a:bodyPr>
          <a:lstStyle/>
          <a:p>
            <a:r>
              <a:rPr lang="en-US" sz="3200" b="1" i="1" dirty="0" smtClean="0">
                <a:effectLst>
                  <a:outerShdw blurRad="38100" dist="38100" dir="2700000" algn="tl">
                    <a:srgbClr val="000000">
                      <a:alpha val="43137"/>
                    </a:srgbClr>
                  </a:outerShdw>
                </a:effectLst>
              </a:rPr>
              <a:t>What does the longer-term future hold?</a:t>
            </a:r>
          </a:p>
        </p:txBody>
      </p:sp>
      <p:sp>
        <p:nvSpPr>
          <p:cNvPr id="3" name="TextBox 2"/>
          <p:cNvSpPr txBox="1"/>
          <p:nvPr/>
        </p:nvSpPr>
        <p:spPr>
          <a:xfrm>
            <a:off x="5831774" y="4191000"/>
            <a:ext cx="3312226" cy="1754326"/>
          </a:xfrm>
          <a:prstGeom prst="rect">
            <a:avLst/>
          </a:prstGeom>
          <a:noFill/>
        </p:spPr>
        <p:txBody>
          <a:bodyPr wrap="square" rtlCol="0">
            <a:spAutoFit/>
          </a:bodyPr>
          <a:lstStyle/>
          <a:p>
            <a:r>
              <a:rPr lang="en-US" dirty="0" smtClean="0">
                <a:solidFill>
                  <a:srgbClr val="FF0000"/>
                </a:solidFill>
              </a:rPr>
              <a:t>Temperature is expected to rise…</a:t>
            </a:r>
          </a:p>
          <a:p>
            <a:endParaRPr lang="en-US" dirty="0" smtClean="0">
              <a:solidFill>
                <a:srgbClr val="FF0000"/>
              </a:solidFill>
            </a:endParaRPr>
          </a:p>
          <a:p>
            <a:r>
              <a:rPr lang="en-US" dirty="0" smtClean="0">
                <a:solidFill>
                  <a:srgbClr val="FF0000"/>
                </a:solidFill>
              </a:rPr>
              <a:t>whether due to natural variations or anthropogenic causes</a:t>
            </a:r>
            <a:endParaRPr lang="en-US" dirty="0">
              <a:solidFill>
                <a:srgbClr val="FF0000"/>
              </a:solidFill>
            </a:endParaRPr>
          </a:p>
        </p:txBody>
      </p:sp>
      <p:sp>
        <p:nvSpPr>
          <p:cNvPr id="4" name="TextBox 3"/>
          <p:cNvSpPr txBox="1"/>
          <p:nvPr/>
        </p:nvSpPr>
        <p:spPr>
          <a:xfrm>
            <a:off x="533400" y="990600"/>
            <a:ext cx="5790705" cy="707886"/>
          </a:xfrm>
          <a:prstGeom prst="rect">
            <a:avLst/>
          </a:prstGeom>
          <a:noFill/>
        </p:spPr>
        <p:txBody>
          <a:bodyPr wrap="square" rtlCol="0">
            <a:spAutoFit/>
          </a:bodyPr>
          <a:lstStyle/>
          <a:p>
            <a:r>
              <a:rPr lang="en-US" sz="2000" b="1" dirty="0">
                <a:solidFill>
                  <a:srgbClr val="FF0000"/>
                </a:solidFill>
              </a:rPr>
              <a:t>As temperatures rise, rain decreases….</a:t>
            </a:r>
          </a:p>
          <a:p>
            <a:endParaRPr lang="en-US" sz="2000" dirty="0">
              <a:solidFill>
                <a:srgbClr val="FF0000"/>
              </a:solidFill>
            </a:endParaRPr>
          </a:p>
        </p:txBody>
      </p:sp>
      <p:pic>
        <p:nvPicPr>
          <p:cNvPr id="9" name="Picture 2" descr="drd964x.temprec.xlsx.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674911"/>
            <a:ext cx="650769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1981200" y="1752600"/>
            <a:ext cx="5639295" cy="16383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5-Point Star 15"/>
          <p:cNvSpPr/>
          <p:nvPr/>
        </p:nvSpPr>
        <p:spPr>
          <a:xfrm>
            <a:off x="1676400" y="3276600"/>
            <a:ext cx="228600" cy="228600"/>
          </a:xfrm>
          <a:prstGeom prst="star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p:cNvSpPr>
            <a:spLocks noGrp="1"/>
          </p:cNvSpPr>
          <p:nvPr>
            <p:ph type="sldNum" sz="quarter" idx="12"/>
          </p:nvPr>
        </p:nvSpPr>
        <p:spPr>
          <a:xfrm>
            <a:off x="8382000" y="6492875"/>
            <a:ext cx="762000" cy="365125"/>
          </a:xfrm>
        </p:spPr>
        <p:txBody>
          <a:bodyPr/>
          <a:lstStyle/>
          <a:p>
            <a:fld id="{2E474B75-626B-44A7-B295-4D8883FEA2B2}" type="slidenum">
              <a:rPr lang="en-US" smtClean="0"/>
              <a:pPr/>
              <a:t>10</a:t>
            </a:fld>
            <a:endParaRPr lang="en-US" dirty="0"/>
          </a:p>
        </p:txBody>
      </p:sp>
    </p:spTree>
    <p:extLst>
      <p:ext uri="{BB962C8B-B14F-4D97-AF65-F5344CB8AC3E}">
        <p14:creationId xmlns:p14="http://schemas.microsoft.com/office/powerpoint/2010/main" val="39329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6172200"/>
            <a:ext cx="7427976" cy="338554"/>
          </a:xfrm>
          <a:prstGeom prst="rect">
            <a:avLst/>
          </a:prstGeom>
        </p:spPr>
        <p:txBody>
          <a:bodyPr wrap="square">
            <a:spAutoFit/>
          </a:bodyPr>
          <a:lstStyle/>
          <a:p>
            <a:pPr algn="ctr"/>
            <a:r>
              <a:rPr lang="en-US" sz="1600" dirty="0">
                <a:hlinkClick r:id="rId3"/>
              </a:rPr>
              <a:t>http://www.texastribune.org/library/data/texas-reservoir-levels</a:t>
            </a:r>
            <a:r>
              <a:rPr lang="en-US" sz="1600" dirty="0" smtClean="0">
                <a:hlinkClick r:id="rId3"/>
              </a:rPr>
              <a:t>/</a:t>
            </a:r>
            <a:r>
              <a:rPr lang="en-US" sz="1600" dirty="0" smtClean="0"/>
              <a:t> </a:t>
            </a:r>
            <a:endParaRPr lang="en-US" sz="1600" dirty="0"/>
          </a:p>
        </p:txBody>
      </p:sp>
      <p:sp>
        <p:nvSpPr>
          <p:cNvPr id="6" name="Title 1"/>
          <p:cNvSpPr txBox="1">
            <a:spLocks/>
          </p:cNvSpPr>
          <p:nvPr/>
        </p:nvSpPr>
        <p:spPr>
          <a:xfrm>
            <a:off x="228600" y="274638"/>
            <a:ext cx="8001000" cy="1143000"/>
          </a:xfrm>
          <a:prstGeom prst="rect">
            <a:avLst/>
          </a:prstGeom>
          <a:effectLst/>
        </p:spPr>
        <p:txBody>
          <a:bodyPr vert="horz" lIns="91440" tIns="45720" rIns="91440" bIns="45720" rtlCol="0" anchor="t" anchorCtr="0">
            <a:norm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pPr>
            <a:r>
              <a:rPr lang="en-US" sz="3200" i="1" dirty="0" smtClean="0">
                <a:solidFill>
                  <a:schemeClr val="tx1"/>
                </a:solidFill>
                <a:effectLst>
                  <a:outerShdw blurRad="38100" dist="38100" dir="2700000" algn="tl">
                    <a:srgbClr val="000000">
                      <a:alpha val="43137"/>
                    </a:srgbClr>
                  </a:outerShdw>
                </a:effectLst>
              </a:rPr>
              <a:t>West Texas is in a more sustained drought</a:t>
            </a:r>
            <a:endParaRPr lang="en-US" sz="3200" i="1" dirty="0">
              <a:solidFill>
                <a:schemeClr val="tx1"/>
              </a:solidFill>
              <a:effectLst>
                <a:outerShdw blurRad="38100" dist="38100" dir="2700000" algn="tl">
                  <a:srgbClr val="000000">
                    <a:alpha val="43137"/>
                  </a:srgbClr>
                </a:outerShdw>
              </a:effectLst>
            </a:endParaRPr>
          </a:p>
        </p:txBody>
      </p:sp>
      <p:sp>
        <p:nvSpPr>
          <p:cNvPr id="7" name="Slide Number Placeholder 3"/>
          <p:cNvSpPr>
            <a:spLocks noGrp="1"/>
          </p:cNvSpPr>
          <p:nvPr>
            <p:ph type="sldNum" sz="quarter" idx="12"/>
          </p:nvPr>
        </p:nvSpPr>
        <p:spPr>
          <a:xfrm>
            <a:off x="8382000" y="6492875"/>
            <a:ext cx="762000" cy="365125"/>
          </a:xfrm>
        </p:spPr>
        <p:txBody>
          <a:bodyPr/>
          <a:lstStyle/>
          <a:p>
            <a:fld id="{2E474B75-626B-44A7-B295-4D8883FEA2B2}" type="slidenum">
              <a:rPr lang="en-US" smtClean="0"/>
              <a:pPr/>
              <a:t>11</a:t>
            </a:fld>
            <a:endParaRPr lang="en-US" dirty="0"/>
          </a:p>
        </p:txBody>
      </p:sp>
      <p:sp>
        <p:nvSpPr>
          <p:cNvPr id="4" name="Rectangle 3"/>
          <p:cNvSpPr/>
          <p:nvPr/>
        </p:nvSpPr>
        <p:spPr>
          <a:xfrm>
            <a:off x="6324600" y="1417638"/>
            <a:ext cx="2017776"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13168" y="1371600"/>
            <a:ext cx="1616432" cy="533400"/>
          </a:xfrm>
        </p:spPr>
        <p:txBody>
          <a:bodyPr>
            <a:normAutofit/>
          </a:bodyPr>
          <a:lstStyle/>
          <a:p>
            <a:pPr marL="0" indent="0" algn="l">
              <a:buNone/>
            </a:pPr>
            <a:r>
              <a:rPr lang="en-US" sz="1200" i="1" dirty="0" smtClean="0">
                <a:effectLst>
                  <a:outerShdw blurRad="38100" dist="38100" dir="2700000" algn="tl">
                    <a:srgbClr val="000000">
                      <a:alpha val="43137"/>
                    </a:srgbClr>
                  </a:outerShdw>
                </a:effectLst>
              </a:rPr>
              <a:t>Reservoir Levels </a:t>
            </a:r>
            <a:br>
              <a:rPr lang="en-US" sz="1200" i="1" dirty="0" smtClean="0">
                <a:effectLst>
                  <a:outerShdw blurRad="38100" dist="38100" dir="2700000" algn="tl">
                    <a:srgbClr val="000000">
                      <a:alpha val="43137"/>
                    </a:srgbClr>
                  </a:outerShdw>
                </a:effectLst>
              </a:rPr>
            </a:br>
            <a:r>
              <a:rPr lang="en-US" sz="1200" i="1" dirty="0" smtClean="0">
                <a:effectLst>
                  <a:outerShdw blurRad="38100" dist="38100" dir="2700000" algn="tl">
                    <a:srgbClr val="000000">
                      <a:alpha val="43137"/>
                    </a:srgbClr>
                  </a:outerShdw>
                </a:effectLst>
              </a:rPr>
              <a:t>(Dec 17, 2012)</a:t>
            </a:r>
            <a:endParaRPr lang="en-US" sz="1200" i="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69" y="928787"/>
            <a:ext cx="8104931" cy="526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012" y="2156749"/>
            <a:ext cx="238125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a:stCxn id="4099" idx="1"/>
          </p:cNvCxnSpPr>
          <p:nvPr/>
        </p:nvCxnSpPr>
        <p:spPr>
          <a:xfrm flipH="1">
            <a:off x="3429000" y="2632999"/>
            <a:ext cx="2508012" cy="9271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924291"/>
            <a:ext cx="23812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a:off x="1266825" y="2886316"/>
            <a:ext cx="1626846" cy="4587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16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Normalized Difference Vegetation Index (NDVI)</a:t>
            </a:r>
            <a:endParaRPr lang="en-US"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89" y="1865489"/>
            <a:ext cx="804698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8200" y="1154668"/>
            <a:ext cx="7804188" cy="369332"/>
          </a:xfrm>
          <a:prstGeom prst="rect">
            <a:avLst/>
          </a:prstGeom>
          <a:noFill/>
        </p:spPr>
        <p:txBody>
          <a:bodyPr wrap="none" rtlCol="0">
            <a:spAutoFit/>
          </a:bodyPr>
          <a:lstStyle/>
          <a:p>
            <a:r>
              <a:rPr lang="en-US" dirty="0" smtClean="0"/>
              <a:t>A measure (0-1) of the greenness of the land surface derived from remote sensing</a:t>
            </a:r>
            <a:endParaRPr lang="en-US" dirty="0"/>
          </a:p>
        </p:txBody>
      </p:sp>
      <p:sp>
        <p:nvSpPr>
          <p:cNvPr id="4" name="TextBox 3"/>
          <p:cNvSpPr txBox="1"/>
          <p:nvPr/>
        </p:nvSpPr>
        <p:spPr>
          <a:xfrm>
            <a:off x="2133600" y="6158089"/>
            <a:ext cx="5435719" cy="461665"/>
          </a:xfrm>
          <a:prstGeom prst="rect">
            <a:avLst/>
          </a:prstGeom>
          <a:noFill/>
        </p:spPr>
        <p:txBody>
          <a:bodyPr wrap="none" rtlCol="0">
            <a:spAutoFit/>
          </a:bodyPr>
          <a:lstStyle/>
          <a:p>
            <a:r>
              <a:rPr lang="en-US" sz="2400" dirty="0" smtClean="0"/>
              <a:t>Vegetative vigor is limited by soil moisture</a:t>
            </a:r>
            <a:endParaRPr lang="en-US" sz="2400" dirty="0"/>
          </a:p>
        </p:txBody>
      </p:sp>
    </p:spTree>
    <p:extLst>
      <p:ext uri="{BB962C8B-B14F-4D97-AF65-F5344CB8AC3E}">
        <p14:creationId xmlns:p14="http://schemas.microsoft.com/office/powerpoint/2010/main" val="442599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23" name="Group 7"/>
          <p:cNvGrpSpPr>
            <a:grpSpLocks/>
          </p:cNvGrpSpPr>
          <p:nvPr/>
        </p:nvGrpSpPr>
        <p:grpSpPr bwMode="auto">
          <a:xfrm>
            <a:off x="0" y="0"/>
            <a:ext cx="9144000" cy="6872288"/>
            <a:chOff x="0" y="0"/>
            <a:chExt cx="5760" cy="4329"/>
          </a:xfrm>
        </p:grpSpPr>
        <p:pic>
          <p:nvPicPr>
            <p:cNvPr id="34818" name="Picture 2" descr="black_background_1024x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ndvi_2010day273_tca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0"/>
              <a:ext cx="4979" cy="4329"/>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ndvi_scale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 y="1344"/>
              <a:ext cx="381" cy="867"/>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p:cNvSpPr txBox="1">
              <a:spLocks noChangeArrowheads="1"/>
            </p:cNvSpPr>
            <p:nvPr/>
          </p:nvSpPr>
          <p:spPr bwMode="auto">
            <a:xfrm>
              <a:off x="4392" y="3264"/>
              <a:ext cx="1224" cy="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sz="1400">
                  <a:solidFill>
                    <a:schemeClr val="bg1"/>
                  </a:solidFill>
                </a:rPr>
                <a:t>Normalized Difference</a:t>
              </a:r>
            </a:p>
            <a:p>
              <a:pPr algn="ctr" eaLnBrk="0" hangingPunct="0"/>
              <a:r>
                <a:rPr lang="en-US" sz="1400">
                  <a:solidFill>
                    <a:schemeClr val="bg1"/>
                  </a:solidFill>
                </a:rPr>
                <a:t>Vegetation Index</a:t>
              </a:r>
            </a:p>
            <a:p>
              <a:pPr algn="ctr" eaLnBrk="0" hangingPunct="0"/>
              <a:endParaRPr lang="en-US" sz="1400">
                <a:solidFill>
                  <a:schemeClr val="bg1"/>
                </a:solidFill>
              </a:endParaRPr>
            </a:p>
            <a:p>
              <a:pPr algn="ctr" eaLnBrk="0" hangingPunct="0"/>
              <a:r>
                <a:rPr lang="en-US" sz="1400">
                  <a:solidFill>
                    <a:schemeClr val="bg1"/>
                  </a:solidFill>
                </a:rPr>
                <a:t>September 30, 2010</a:t>
              </a:r>
            </a:p>
            <a:p>
              <a:pPr algn="ctr" eaLnBrk="0" hangingPunct="0"/>
              <a:endParaRPr lang="en-US" sz="1600">
                <a:solidFill>
                  <a:schemeClr val="bg1"/>
                </a:solidFill>
              </a:endParaRPr>
            </a:p>
            <a:p>
              <a:pPr algn="ctr" eaLnBrk="0" hangingPunct="0">
                <a:spcAft>
                  <a:spcPct val="20000"/>
                </a:spcAft>
              </a:pPr>
              <a:r>
                <a:rPr lang="en-US" sz="1000">
                  <a:solidFill>
                    <a:schemeClr val="bg1"/>
                  </a:solidFill>
                </a:rPr>
                <a:t>Source:  16-day cycle MODIS</a:t>
              </a:r>
            </a:p>
            <a:p>
              <a:pPr algn="ctr" eaLnBrk="0" hangingPunct="0"/>
              <a:r>
                <a:rPr lang="en-US" sz="900">
                  <a:solidFill>
                    <a:schemeClr val="bg1"/>
                  </a:solidFill>
                </a:rPr>
                <a:t>UT Center for Space Research</a:t>
              </a:r>
              <a:endParaRPr lang="en-US">
                <a:solidFill>
                  <a:schemeClr val="bg1"/>
                </a:solidFill>
              </a:endParaRPr>
            </a:p>
          </p:txBody>
        </p:sp>
      </p:grpSp>
      <p:sp>
        <p:nvSpPr>
          <p:cNvPr id="2" name="TextBox 1"/>
          <p:cNvSpPr txBox="1"/>
          <p:nvPr/>
        </p:nvSpPr>
        <p:spPr>
          <a:xfrm>
            <a:off x="1295400" y="152400"/>
            <a:ext cx="6228628" cy="707886"/>
          </a:xfrm>
          <a:prstGeom prst="rect">
            <a:avLst/>
          </a:prstGeom>
          <a:solidFill>
            <a:schemeClr val="bg1">
              <a:lumMod val="95000"/>
            </a:schemeClr>
          </a:solidFill>
          <a:ln>
            <a:solidFill>
              <a:schemeClr val="tx1"/>
            </a:solidFill>
          </a:ln>
        </p:spPr>
        <p:txBody>
          <a:bodyPr wrap="none" rtlCol="0">
            <a:spAutoFit/>
          </a:bodyPr>
          <a:lstStyle/>
          <a:p>
            <a:r>
              <a:rPr lang="en-US" sz="4000" dirty="0" smtClean="0"/>
              <a:t>NDVI on September 30, 2010</a:t>
            </a:r>
            <a:endParaRPr lang="en-US" sz="4000" dirty="0"/>
          </a:p>
        </p:txBody>
      </p:sp>
    </p:spTree>
    <p:extLst>
      <p:ext uri="{BB962C8B-B14F-4D97-AF65-F5344CB8AC3E}">
        <p14:creationId xmlns:p14="http://schemas.microsoft.com/office/powerpoint/2010/main" val="816861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9" name="Group 7"/>
          <p:cNvGrpSpPr>
            <a:grpSpLocks/>
          </p:cNvGrpSpPr>
          <p:nvPr/>
        </p:nvGrpSpPr>
        <p:grpSpPr bwMode="auto">
          <a:xfrm>
            <a:off x="0" y="0"/>
            <a:ext cx="9144000" cy="6869113"/>
            <a:chOff x="0" y="0"/>
            <a:chExt cx="5760" cy="4327"/>
          </a:xfrm>
        </p:grpSpPr>
        <p:pic>
          <p:nvPicPr>
            <p:cNvPr id="28674" name="Picture 2" descr="black_background_1024x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ndvi_2011day273_tca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0"/>
              <a:ext cx="4976" cy="4327"/>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ndvi_scale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 y="1344"/>
              <a:ext cx="381" cy="867"/>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4392" y="3264"/>
              <a:ext cx="1224" cy="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sz="1400">
                  <a:solidFill>
                    <a:schemeClr val="bg1"/>
                  </a:solidFill>
                </a:rPr>
                <a:t>Normalized Difference</a:t>
              </a:r>
            </a:p>
            <a:p>
              <a:pPr algn="ctr" eaLnBrk="0" hangingPunct="0"/>
              <a:r>
                <a:rPr lang="en-US" sz="1400">
                  <a:solidFill>
                    <a:schemeClr val="bg1"/>
                  </a:solidFill>
                </a:rPr>
                <a:t>Vegetation Index</a:t>
              </a:r>
            </a:p>
            <a:p>
              <a:pPr algn="ctr" eaLnBrk="0" hangingPunct="0"/>
              <a:endParaRPr lang="en-US" sz="1400">
                <a:solidFill>
                  <a:schemeClr val="bg1"/>
                </a:solidFill>
              </a:endParaRPr>
            </a:p>
            <a:p>
              <a:pPr algn="ctr" eaLnBrk="0" hangingPunct="0"/>
              <a:r>
                <a:rPr lang="en-US" sz="1400">
                  <a:solidFill>
                    <a:schemeClr val="bg1"/>
                  </a:solidFill>
                </a:rPr>
                <a:t>September 30, 2011</a:t>
              </a:r>
            </a:p>
            <a:p>
              <a:pPr algn="ctr" eaLnBrk="0" hangingPunct="0"/>
              <a:endParaRPr lang="en-US" sz="1600">
                <a:solidFill>
                  <a:schemeClr val="bg1"/>
                </a:solidFill>
              </a:endParaRPr>
            </a:p>
            <a:p>
              <a:pPr algn="ctr" eaLnBrk="0" hangingPunct="0">
                <a:spcAft>
                  <a:spcPct val="20000"/>
                </a:spcAft>
              </a:pPr>
              <a:r>
                <a:rPr lang="en-US" sz="1000">
                  <a:solidFill>
                    <a:schemeClr val="bg1"/>
                  </a:solidFill>
                </a:rPr>
                <a:t>Source:  16-day cycle MODIS</a:t>
              </a:r>
            </a:p>
            <a:p>
              <a:pPr algn="ctr" eaLnBrk="0" hangingPunct="0"/>
              <a:r>
                <a:rPr lang="en-US" sz="900">
                  <a:solidFill>
                    <a:schemeClr val="bg1"/>
                  </a:solidFill>
                </a:rPr>
                <a:t>UT Center for Space Research</a:t>
              </a:r>
              <a:endParaRPr lang="en-US">
                <a:solidFill>
                  <a:schemeClr val="bg1"/>
                </a:solidFill>
              </a:endParaRPr>
            </a:p>
          </p:txBody>
        </p:sp>
      </p:grpSp>
      <p:sp>
        <p:nvSpPr>
          <p:cNvPr id="8" name="TextBox 7"/>
          <p:cNvSpPr txBox="1"/>
          <p:nvPr/>
        </p:nvSpPr>
        <p:spPr>
          <a:xfrm>
            <a:off x="1295400" y="152400"/>
            <a:ext cx="6228628" cy="707886"/>
          </a:xfrm>
          <a:prstGeom prst="rect">
            <a:avLst/>
          </a:prstGeom>
          <a:solidFill>
            <a:schemeClr val="bg1">
              <a:lumMod val="95000"/>
            </a:schemeClr>
          </a:solidFill>
          <a:ln>
            <a:solidFill>
              <a:schemeClr val="tx1"/>
            </a:solidFill>
          </a:ln>
        </p:spPr>
        <p:txBody>
          <a:bodyPr wrap="none" rtlCol="0">
            <a:spAutoFit/>
          </a:bodyPr>
          <a:lstStyle/>
          <a:p>
            <a:r>
              <a:rPr lang="en-US" sz="4000" dirty="0" smtClean="0"/>
              <a:t>NDVI on September 30, 2011</a:t>
            </a:r>
            <a:endParaRPr lang="en-US" sz="4000" dirty="0"/>
          </a:p>
        </p:txBody>
      </p:sp>
    </p:spTree>
    <p:extLst>
      <p:ext uri="{BB962C8B-B14F-4D97-AF65-F5344CB8AC3E}">
        <p14:creationId xmlns:p14="http://schemas.microsoft.com/office/powerpoint/2010/main" val="2970793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Recent NDVI Map</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680" y="1600200"/>
            <a:ext cx="4981575" cy="45497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58588"/>
            <a:ext cx="1447800" cy="463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75680" y="6194971"/>
            <a:ext cx="4441729" cy="369332"/>
          </a:xfrm>
          <a:prstGeom prst="rect">
            <a:avLst/>
          </a:prstGeom>
        </p:spPr>
        <p:txBody>
          <a:bodyPr wrap="none">
            <a:spAutoFit/>
          </a:bodyPr>
          <a:lstStyle/>
          <a:p>
            <a:r>
              <a:rPr lang="en-US" dirty="0">
                <a:hlinkClick r:id="rId4"/>
              </a:rPr>
              <a:t>http://magic.csr.utexas.edu/ndvi/flexviewer</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467037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535362"/>
          </a:xfrm>
        </p:spPr>
        <p:txBody>
          <a:bodyPr>
            <a:normAutofit/>
          </a:bodyPr>
          <a:lstStyle/>
          <a:p>
            <a:pPr algn="l"/>
            <a:r>
              <a:rPr lang="en-US" dirty="0" smtClean="0"/>
              <a:t>NDVI </a:t>
            </a:r>
            <a:br>
              <a:rPr lang="en-US" dirty="0" smtClean="0"/>
            </a:br>
            <a:r>
              <a:rPr lang="en-US" dirty="0" smtClean="0"/>
              <a:t>in </a:t>
            </a:r>
            <a:br>
              <a:rPr lang="en-US" dirty="0" smtClean="0"/>
            </a:br>
            <a:r>
              <a:rPr lang="en-US" dirty="0" smtClean="0"/>
              <a:t>Tom </a:t>
            </a:r>
            <a:br>
              <a:rPr lang="en-US" dirty="0" smtClean="0"/>
            </a:br>
            <a:r>
              <a:rPr lang="en-US" dirty="0" smtClean="0"/>
              <a:t>Green </a:t>
            </a:r>
            <a:br>
              <a:rPr lang="en-US" dirty="0" smtClean="0"/>
            </a:br>
            <a:r>
              <a:rPr lang="en-US" dirty="0" smtClean="0"/>
              <a:t>County</a:t>
            </a:r>
            <a:endParaRPr lang="en-US" dirty="0"/>
          </a:p>
        </p:txBody>
      </p:sp>
      <p:pic>
        <p:nvPicPr>
          <p:cNvPr id="71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116" y="6137531"/>
            <a:ext cx="5156041" cy="720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1" y="4489706"/>
            <a:ext cx="2333059"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117" y="3962400"/>
            <a:ext cx="5090192" cy="199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825" y="1906226"/>
            <a:ext cx="5109483" cy="1903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6115" y="152400"/>
            <a:ext cx="5156042"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16625" y="4850321"/>
            <a:ext cx="652743" cy="369332"/>
          </a:xfrm>
          <a:prstGeom prst="rect">
            <a:avLst/>
          </a:prstGeom>
          <a:noFill/>
        </p:spPr>
        <p:txBody>
          <a:bodyPr wrap="none" rtlCol="0">
            <a:spAutoFit/>
          </a:bodyPr>
          <a:lstStyle/>
          <a:p>
            <a:r>
              <a:rPr lang="en-US" dirty="0" smtClean="0"/>
              <a:t>2011</a:t>
            </a:r>
            <a:endParaRPr lang="en-US" dirty="0"/>
          </a:p>
        </p:txBody>
      </p:sp>
      <p:sp>
        <p:nvSpPr>
          <p:cNvPr id="16" name="TextBox 15"/>
          <p:cNvSpPr txBox="1"/>
          <p:nvPr/>
        </p:nvSpPr>
        <p:spPr>
          <a:xfrm>
            <a:off x="7602157" y="2673447"/>
            <a:ext cx="652743" cy="369332"/>
          </a:xfrm>
          <a:prstGeom prst="rect">
            <a:avLst/>
          </a:prstGeom>
          <a:noFill/>
        </p:spPr>
        <p:txBody>
          <a:bodyPr wrap="none" rtlCol="0">
            <a:spAutoFit/>
          </a:bodyPr>
          <a:lstStyle/>
          <a:p>
            <a:r>
              <a:rPr lang="en-US" dirty="0" smtClean="0"/>
              <a:t>2012</a:t>
            </a:r>
            <a:endParaRPr lang="en-US" dirty="0"/>
          </a:p>
        </p:txBody>
      </p:sp>
      <p:sp>
        <p:nvSpPr>
          <p:cNvPr id="17" name="TextBox 16"/>
          <p:cNvSpPr txBox="1"/>
          <p:nvPr/>
        </p:nvSpPr>
        <p:spPr>
          <a:xfrm>
            <a:off x="7621669" y="990600"/>
            <a:ext cx="652743" cy="369332"/>
          </a:xfrm>
          <a:prstGeom prst="rect">
            <a:avLst/>
          </a:prstGeom>
          <a:noFill/>
        </p:spPr>
        <p:txBody>
          <a:bodyPr wrap="none" rtlCol="0">
            <a:spAutoFit/>
          </a:bodyPr>
          <a:lstStyle/>
          <a:p>
            <a:r>
              <a:rPr lang="en-US" dirty="0" smtClean="0"/>
              <a:t>2013</a:t>
            </a:r>
            <a:endParaRPr lang="en-US" dirty="0"/>
          </a:p>
        </p:txBody>
      </p:sp>
    </p:spTree>
    <p:extLst>
      <p:ext uri="{BB962C8B-B14F-4D97-AF65-F5344CB8AC3E}">
        <p14:creationId xmlns:p14="http://schemas.microsoft.com/office/powerpoint/2010/main" val="3183524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and Electric Power Generation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412" y="1820255"/>
            <a:ext cx="6200775" cy="499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78" y="4337603"/>
            <a:ext cx="3180571" cy="2439774"/>
          </a:xfrm>
          <a:prstGeom prst="rect">
            <a:avLst/>
          </a:prstGeom>
          <a:ln>
            <a:solidFill>
              <a:schemeClr val="tx1"/>
            </a:solidFill>
          </a:ln>
        </p:spPr>
      </p:pic>
      <p:sp>
        <p:nvSpPr>
          <p:cNvPr id="5" name="TextBox 4"/>
          <p:cNvSpPr txBox="1"/>
          <p:nvPr/>
        </p:nvSpPr>
        <p:spPr>
          <a:xfrm>
            <a:off x="6400800" y="2165866"/>
            <a:ext cx="1909433" cy="369332"/>
          </a:xfrm>
          <a:prstGeom prst="rect">
            <a:avLst/>
          </a:prstGeom>
          <a:noFill/>
        </p:spPr>
        <p:txBody>
          <a:bodyPr wrap="none" rtlCol="0">
            <a:spAutoFit/>
          </a:bodyPr>
          <a:lstStyle/>
          <a:p>
            <a:r>
              <a:rPr lang="en-US" dirty="0" smtClean="0"/>
              <a:t>ERCOT Power Pool</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741080"/>
            <a:ext cx="3124200" cy="2077593"/>
          </a:xfrm>
          <a:prstGeom prst="rect">
            <a:avLst/>
          </a:prstGeom>
        </p:spPr>
      </p:pic>
      <p:sp>
        <p:nvSpPr>
          <p:cNvPr id="7" name="TextBox 6"/>
          <p:cNvSpPr txBox="1"/>
          <p:nvPr/>
        </p:nvSpPr>
        <p:spPr>
          <a:xfrm>
            <a:off x="2743200" y="1219200"/>
            <a:ext cx="4010009" cy="369332"/>
          </a:xfrm>
          <a:prstGeom prst="rect">
            <a:avLst/>
          </a:prstGeom>
          <a:noFill/>
        </p:spPr>
        <p:txBody>
          <a:bodyPr wrap="none" rtlCol="0">
            <a:spAutoFit/>
          </a:bodyPr>
          <a:lstStyle/>
          <a:p>
            <a:r>
              <a:rPr lang="en-US" dirty="0" smtClean="0"/>
              <a:t>Water flow, level and temperature issues</a:t>
            </a:r>
            <a:endParaRPr lang="en-US" dirty="0"/>
          </a:p>
        </p:txBody>
      </p:sp>
    </p:spTree>
    <p:extLst>
      <p:ext uri="{BB962C8B-B14F-4D97-AF65-F5344CB8AC3E}">
        <p14:creationId xmlns:p14="http://schemas.microsoft.com/office/powerpoint/2010/main" val="3969661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Data\A_Projects\EnergyWater\Figures\Power Plant Withdrawal.jpg"/>
          <p:cNvPicPr/>
          <p:nvPr/>
        </p:nvPicPr>
        <p:blipFill rotWithShape="1">
          <a:blip r:embed="rId3" cstate="print">
            <a:extLst>
              <a:ext uri="{28A0092B-C50C-407E-A947-70E740481C1C}">
                <a14:useLocalDpi xmlns:a14="http://schemas.microsoft.com/office/drawing/2010/main" val="0"/>
              </a:ext>
            </a:extLst>
          </a:blip>
          <a:srcRect r="1284"/>
          <a:stretch/>
        </p:blipFill>
        <p:spPr bwMode="auto">
          <a:xfrm>
            <a:off x="381000" y="1371600"/>
            <a:ext cx="5105400" cy="5029200"/>
          </a:xfrm>
          <a:prstGeom prst="rect">
            <a:avLst/>
          </a:prstGeom>
          <a:noFill/>
          <a:ln>
            <a:noFill/>
          </a:ln>
        </p:spPr>
      </p:pic>
      <p:sp>
        <p:nvSpPr>
          <p:cNvPr id="2" name="Title 1"/>
          <p:cNvSpPr>
            <a:spLocks noGrp="1"/>
          </p:cNvSpPr>
          <p:nvPr>
            <p:ph type="title"/>
          </p:nvPr>
        </p:nvSpPr>
        <p:spPr>
          <a:xfrm>
            <a:off x="228600" y="228600"/>
            <a:ext cx="8229600" cy="1143000"/>
          </a:xfrm>
        </p:spPr>
        <p:txBody>
          <a:bodyPr>
            <a:normAutofit/>
          </a:bodyPr>
          <a:lstStyle/>
          <a:p>
            <a:pPr marL="0" indent="0" algn="l">
              <a:buNone/>
            </a:pPr>
            <a:r>
              <a:rPr lang="en-US" sz="3200" i="1" dirty="0" smtClean="0">
                <a:effectLst>
                  <a:outerShdw blurRad="38100" dist="38100" dir="2700000" algn="tl">
                    <a:srgbClr val="000000">
                      <a:alpha val="43137"/>
                    </a:srgbClr>
                  </a:outerShdw>
                </a:effectLst>
              </a:rPr>
              <a:t>Electrical supply is NOT resilient to drought</a:t>
            </a:r>
            <a:endParaRPr lang="en-US" sz="3200" i="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1319519"/>
            <a:ext cx="3048001" cy="2338081"/>
          </a:xfrm>
          <a:prstGeom prst="rect">
            <a:avLst/>
          </a:prstGeom>
          <a:ln>
            <a:solidFill>
              <a:schemeClr val="tx1"/>
            </a:solidFill>
          </a:ln>
        </p:spPr>
      </p:pic>
      <p:sp>
        <p:nvSpPr>
          <p:cNvPr id="3" name="TextBox 2"/>
          <p:cNvSpPr txBox="1"/>
          <p:nvPr/>
        </p:nvSpPr>
        <p:spPr>
          <a:xfrm>
            <a:off x="5715000" y="3810000"/>
            <a:ext cx="3352800" cy="2554545"/>
          </a:xfrm>
          <a:prstGeom prst="rect">
            <a:avLst/>
          </a:prstGeom>
          <a:noFill/>
        </p:spPr>
        <p:txBody>
          <a:bodyPr wrap="square" rtlCol="0">
            <a:spAutoFit/>
          </a:bodyPr>
          <a:lstStyle/>
          <a:p>
            <a:r>
              <a:rPr lang="en-US" sz="1600" dirty="0" smtClean="0"/>
              <a:t>Power supply in195 counties isolated from rest of US</a:t>
            </a:r>
          </a:p>
          <a:p>
            <a:endParaRPr lang="en-US" sz="1600" dirty="0"/>
          </a:p>
          <a:p>
            <a:r>
              <a:rPr lang="en-US" sz="1600" dirty="0" smtClean="0"/>
              <a:t>41% of TX water withdrawals for electricity</a:t>
            </a:r>
          </a:p>
          <a:p>
            <a:endParaRPr lang="en-US" sz="1600" dirty="0"/>
          </a:p>
          <a:p>
            <a:r>
              <a:rPr lang="en-US" sz="1600" dirty="0" smtClean="0"/>
              <a:t>77% of water is surface water</a:t>
            </a:r>
          </a:p>
          <a:p>
            <a:endParaRPr lang="en-US" sz="1600" dirty="0"/>
          </a:p>
          <a:p>
            <a:r>
              <a:rPr lang="en-US" sz="1600" dirty="0" smtClean="0"/>
              <a:t>3000 MW at risk if drought had not eased in early 2012</a:t>
            </a:r>
          </a:p>
        </p:txBody>
      </p:sp>
      <p:sp>
        <p:nvSpPr>
          <p:cNvPr id="8" name="Slide Number Placeholder 3"/>
          <p:cNvSpPr>
            <a:spLocks noGrp="1"/>
          </p:cNvSpPr>
          <p:nvPr>
            <p:ph type="sldNum" sz="quarter" idx="12"/>
          </p:nvPr>
        </p:nvSpPr>
        <p:spPr>
          <a:xfrm>
            <a:off x="8382000" y="6492875"/>
            <a:ext cx="762000" cy="365125"/>
          </a:xfrm>
        </p:spPr>
        <p:txBody>
          <a:bodyPr/>
          <a:lstStyle/>
          <a:p>
            <a:fld id="{2E474B75-626B-44A7-B295-4D8883FEA2B2}" type="slidenum">
              <a:rPr lang="en-US" smtClean="0"/>
              <a:pPr/>
              <a:t>18</a:t>
            </a:fld>
            <a:endParaRPr lang="en-US" dirty="0"/>
          </a:p>
        </p:txBody>
      </p:sp>
    </p:spTree>
    <p:extLst>
      <p:ext uri="{BB962C8B-B14F-4D97-AF65-F5344CB8AC3E}">
        <p14:creationId xmlns:p14="http://schemas.microsoft.com/office/powerpoint/2010/main" val="2220593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 y="3769127"/>
            <a:ext cx="7865441" cy="29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287212" y="3941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2002 – 2012</a:t>
            </a:r>
          </a:p>
        </p:txBody>
      </p:sp>
      <p:sp>
        <p:nvSpPr>
          <p:cNvPr id="10" name="TextBox 9"/>
          <p:cNvSpPr txBox="1"/>
          <p:nvPr/>
        </p:nvSpPr>
        <p:spPr>
          <a:xfrm>
            <a:off x="7391400" y="495699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29400" y="5829545"/>
            <a:ext cx="543723" cy="432348"/>
          </a:xfrm>
          <a:prstGeom prst="straightConnector1">
            <a:avLst/>
          </a:prstGeom>
          <a:noFill/>
          <a:ln w="19050" cap="flat" cmpd="sng" algn="ctr">
            <a:solidFill>
              <a:schemeClr val="tx2"/>
            </a:solidFill>
            <a:prstDash val="solid"/>
            <a:round/>
            <a:headEnd type="none" w="med" len="med"/>
            <a:tailEnd type="arrow"/>
          </a:ln>
          <a:effectLst/>
        </p:spPr>
      </p:cxn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49480"/>
            <a:ext cx="2391300" cy="2108120"/>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1619579" y="6077227"/>
            <a:ext cx="5771821" cy="369332"/>
          </a:xfrm>
          <a:prstGeom prst="rect">
            <a:avLst/>
          </a:prstGeom>
          <a:noFill/>
        </p:spPr>
        <p:txBody>
          <a:bodyPr wrap="square" rtlCol="0">
            <a:spAutoFit/>
          </a:bodyPr>
          <a:lstStyle/>
          <a:p>
            <a:r>
              <a:rPr lang="en-US" dirty="0" smtClean="0">
                <a:solidFill>
                  <a:prstClr val="black"/>
                </a:solidFill>
              </a:rPr>
              <a:t>In 2011, we lost </a:t>
            </a:r>
            <a:r>
              <a:rPr lang="en-US" dirty="0">
                <a:solidFill>
                  <a:prstClr val="black"/>
                </a:solidFill>
              </a:rPr>
              <a:t>100 </a:t>
            </a:r>
            <a:r>
              <a:rPr lang="en-US" dirty="0" smtClean="0">
                <a:solidFill>
                  <a:prstClr val="black"/>
                </a:solidFill>
              </a:rPr>
              <a:t>Km</a:t>
            </a:r>
            <a:r>
              <a:rPr lang="en-US" baseline="30000" dirty="0" smtClean="0">
                <a:solidFill>
                  <a:prstClr val="black"/>
                </a:solidFill>
              </a:rPr>
              <a:t>3</a:t>
            </a:r>
            <a:r>
              <a:rPr lang="en-US" dirty="0" smtClean="0">
                <a:solidFill>
                  <a:prstClr val="black"/>
                </a:solidFill>
              </a:rPr>
              <a:t> of water or 70 Lake Travis’s</a:t>
            </a:r>
            <a:endParaRPr lang="en-US" baseline="30000" dirty="0">
              <a:solidFill>
                <a:prstClr val="black"/>
              </a:solidFill>
            </a:endParaRPr>
          </a:p>
        </p:txBody>
      </p:sp>
      <p:sp>
        <p:nvSpPr>
          <p:cNvPr id="16" name="Title 2"/>
          <p:cNvSpPr>
            <a:spLocks noGrp="1"/>
          </p:cNvSpPr>
          <p:nvPr>
            <p:ph type="title"/>
          </p:nvPr>
        </p:nvSpPr>
        <p:spPr>
          <a:xfrm>
            <a:off x="381000" y="152400"/>
            <a:ext cx="8229600" cy="1143000"/>
          </a:xfrm>
        </p:spPr>
        <p:txBody>
          <a:bodyPr/>
          <a:lstStyle/>
          <a:p>
            <a:r>
              <a:rPr lang="en-US" sz="2800" dirty="0" smtClean="0"/>
              <a:t>Measuring Gravity Anomaly from Space (GRACE)</a:t>
            </a:r>
            <a:br>
              <a:rPr lang="en-US" sz="2800" dirty="0" smtClean="0"/>
            </a:br>
            <a:r>
              <a:rPr lang="en-US" sz="1800" dirty="0" smtClean="0"/>
              <a:t>Force of gravity responds to changes in water volume</a:t>
            </a:r>
            <a:br>
              <a:rPr lang="en-US" sz="1800" dirty="0" smtClean="0"/>
            </a:br>
            <a:r>
              <a:rPr lang="en-US" sz="1800" dirty="0" smtClean="0"/>
              <a:t>Water is really heavy!</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34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Facing Drought in Texas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Texas population increased by </a:t>
            </a:r>
            <a:r>
              <a:rPr lang="en-US" dirty="0" smtClean="0">
                <a:solidFill>
                  <a:srgbClr val="FF0000"/>
                </a:solidFill>
              </a:rPr>
              <a:t>4.3 million </a:t>
            </a:r>
            <a:r>
              <a:rPr lang="en-US" dirty="0" smtClean="0"/>
              <a:t>in the last 10 years</a:t>
            </a:r>
          </a:p>
          <a:p>
            <a:pPr lvl="1"/>
            <a:r>
              <a:rPr lang="en-US" dirty="0" smtClean="0"/>
              <a:t>430,000 people per year</a:t>
            </a:r>
          </a:p>
          <a:p>
            <a:pPr lvl="1"/>
            <a:r>
              <a:rPr lang="en-US" dirty="0" smtClean="0">
                <a:solidFill>
                  <a:srgbClr val="FF0000"/>
                </a:solidFill>
              </a:rPr>
              <a:t>1180 people per </a:t>
            </a:r>
            <a:r>
              <a:rPr lang="en-US" dirty="0" smtClean="0">
                <a:solidFill>
                  <a:srgbClr val="FF0000"/>
                </a:solidFill>
              </a:rPr>
              <a:t>day</a:t>
            </a:r>
          </a:p>
          <a:p>
            <a:pPr lvl="1"/>
            <a:r>
              <a:rPr lang="en-US" dirty="0" smtClean="0"/>
              <a:t>An Oklahoma in 9 years</a:t>
            </a:r>
            <a:endParaRPr lang="en-US" dirty="0" smtClean="0"/>
          </a:p>
          <a:p>
            <a:r>
              <a:rPr lang="en-US" dirty="0" smtClean="0"/>
              <a:t>We have a </a:t>
            </a:r>
            <a:r>
              <a:rPr lang="en-US" dirty="0" smtClean="0">
                <a:solidFill>
                  <a:srgbClr val="FF0000"/>
                </a:solidFill>
              </a:rPr>
              <a:t>Texas Water Plan</a:t>
            </a:r>
            <a:r>
              <a:rPr lang="en-US" dirty="0" smtClean="0"/>
              <a:t> but little money to implement </a:t>
            </a:r>
            <a:r>
              <a:rPr lang="en-US" dirty="0" smtClean="0"/>
              <a:t>it</a:t>
            </a:r>
          </a:p>
          <a:p>
            <a:r>
              <a:rPr lang="en-US" dirty="0" smtClean="0"/>
              <a:t>Legislature is debating </a:t>
            </a:r>
            <a:r>
              <a:rPr lang="en-US" dirty="0" smtClean="0">
                <a:solidFill>
                  <a:srgbClr val="FF0000"/>
                </a:solidFill>
              </a:rPr>
              <a:t>House Bill  4 </a:t>
            </a:r>
            <a:r>
              <a:rPr lang="en-US" dirty="0" smtClean="0"/>
              <a:t>today</a:t>
            </a:r>
            <a:endParaRPr lang="en-US" dirty="0" smtClean="0"/>
          </a:p>
          <a:p>
            <a:r>
              <a:rPr lang="en-US" dirty="0" smtClean="0"/>
              <a:t>The clock is ticking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1600200"/>
            <a:ext cx="4004451"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396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196" y="1628845"/>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4152900"/>
            <a:ext cx="6257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199" y="185830"/>
            <a:ext cx="8229600" cy="1143000"/>
          </a:xfrm>
        </p:spPr>
        <p:txBody>
          <a:bodyPr>
            <a:normAutofit/>
          </a:bodyPr>
          <a:lstStyle/>
          <a:p>
            <a:r>
              <a:rPr lang="en-US" sz="3600" dirty="0" smtClean="0"/>
              <a:t>GRACE and Texas Reservoir Water Storage</a:t>
            </a:r>
            <a:endParaRPr lang="en-US" sz="3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619625"/>
            <a:ext cx="2133600" cy="1333500"/>
          </a:xfrm>
          <a:prstGeom prst="rect">
            <a:avLst/>
          </a:prstGeom>
        </p:spPr>
      </p:pic>
      <p:sp>
        <p:nvSpPr>
          <p:cNvPr id="8" name="TextBox 7"/>
          <p:cNvSpPr txBox="1"/>
          <p:nvPr/>
        </p:nvSpPr>
        <p:spPr>
          <a:xfrm>
            <a:off x="281920" y="4152900"/>
            <a:ext cx="2530373" cy="369332"/>
          </a:xfrm>
          <a:prstGeom prst="rect">
            <a:avLst/>
          </a:prstGeom>
          <a:noFill/>
        </p:spPr>
        <p:txBody>
          <a:bodyPr wrap="none" rtlCol="0">
            <a:spAutoFit/>
          </a:bodyPr>
          <a:lstStyle/>
          <a:p>
            <a:r>
              <a:rPr lang="en-US" dirty="0" smtClean="0">
                <a:solidFill>
                  <a:prstClr val="black"/>
                </a:solidFill>
              </a:rPr>
              <a:t>Surface Water Reservoirs</a:t>
            </a:r>
            <a:endParaRPr lang="en-US" dirty="0">
              <a:solidFill>
                <a:prstClr val="black"/>
              </a:solidFill>
            </a:endParaRPr>
          </a:p>
        </p:txBody>
      </p:sp>
      <p:cxnSp>
        <p:nvCxnSpPr>
          <p:cNvPr id="14" name="Straight Connector 13"/>
          <p:cNvCxnSpPr/>
          <p:nvPr/>
        </p:nvCxnSpPr>
        <p:spPr>
          <a:xfrm>
            <a:off x="7705360" y="507682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43548" y="588774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62560" y="5076825"/>
            <a:ext cx="0" cy="805934"/>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513427"/>
            <a:ext cx="453156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9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reservoirs</a:t>
            </a:r>
            <a:endParaRPr lang="en-US" baseline="30000" dirty="0">
              <a:solidFill>
                <a:prstClr val="black"/>
              </a:solidFill>
            </a:endParaRPr>
          </a:p>
        </p:txBody>
      </p:sp>
      <p:sp>
        <p:nvSpPr>
          <p:cNvPr id="15" name="TextBox 14"/>
          <p:cNvSpPr txBox="1"/>
          <p:nvPr/>
        </p:nvSpPr>
        <p:spPr>
          <a:xfrm>
            <a:off x="506164" y="1582477"/>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958212" y="107846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5" name="Straight Connector 24"/>
          <p:cNvCxnSpPr/>
          <p:nvPr/>
        </p:nvCxnSpPr>
        <p:spPr>
          <a:xfrm>
            <a:off x="7630293" y="285861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572443"/>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819435"/>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3220044"/>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557151"/>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13300" y="4814541"/>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98" y="2010937"/>
            <a:ext cx="2017201" cy="1836171"/>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5420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ohn Gill/Special to the Standard-Times&#10;Some ramps are closed at O.H. Ivie Reservoir because of low water, while many have been extended to meet current levels.&#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
            <a:ext cx="8229600" cy="685800"/>
          </a:xfrm>
        </p:spPr>
        <p:txBody>
          <a:bodyPr>
            <a:normAutofit fontScale="90000"/>
          </a:bodyPr>
          <a:lstStyle/>
          <a:p>
            <a:pPr algn="ctr" fontAlgn="auto">
              <a:spcAft>
                <a:spcPts val="0"/>
              </a:spcAft>
              <a:defRPr/>
            </a:pPr>
            <a:r>
              <a:rPr lang="en-US" b="1" dirty="0" smtClean="0">
                <a:solidFill>
                  <a:schemeClr val="bg1"/>
                </a:solidFill>
              </a:rPr>
              <a:t>O.H. </a:t>
            </a:r>
            <a:r>
              <a:rPr lang="en-US" b="1" dirty="0" err="1" smtClean="0">
                <a:solidFill>
                  <a:schemeClr val="bg1"/>
                </a:solidFill>
              </a:rPr>
              <a:t>Ivie</a:t>
            </a:r>
            <a:r>
              <a:rPr lang="en-US" b="1" dirty="0" smtClean="0">
                <a:solidFill>
                  <a:schemeClr val="bg1"/>
                </a:solidFill>
              </a:rPr>
              <a:t> Reservoir</a:t>
            </a:r>
            <a:endParaRPr lang="en-US" b="1" dirty="0">
              <a:solidFill>
                <a:schemeClr val="bg1"/>
              </a:solidFill>
            </a:endParaRPr>
          </a:p>
        </p:txBody>
      </p:sp>
      <p:sp>
        <p:nvSpPr>
          <p:cNvPr id="10244" name="Content Placeholder 2"/>
          <p:cNvSpPr>
            <a:spLocks noGrp="1"/>
          </p:cNvSpPr>
          <p:nvPr>
            <p:ph idx="1"/>
          </p:nvPr>
        </p:nvSpPr>
        <p:spPr>
          <a:xfrm>
            <a:off x="228600" y="685800"/>
            <a:ext cx="8763000" cy="6172200"/>
          </a:xfrm>
        </p:spPr>
        <p:txBody>
          <a:bodyPr>
            <a:normAutofit/>
          </a:bodyPr>
          <a:lstStyle/>
          <a:p>
            <a:pPr lvl="1">
              <a:buFont typeface="Wingdings 2" pitchFamily="18" charset="2"/>
              <a:buNone/>
            </a:pPr>
            <a:r>
              <a:rPr lang="en-US" b="1" dirty="0" smtClean="0">
                <a:solidFill>
                  <a:srgbClr val="002060"/>
                </a:solidFill>
              </a:rPr>
              <a:t>Owned and operated by the Colorado River Municipal Water District</a:t>
            </a:r>
          </a:p>
          <a:p>
            <a:pPr lvl="1">
              <a:buFont typeface="Wingdings 2" pitchFamily="18" charset="2"/>
              <a:buNone/>
            </a:pPr>
            <a:r>
              <a:rPr lang="en-US" b="1" dirty="0" smtClean="0">
                <a:solidFill>
                  <a:srgbClr val="002060"/>
                </a:solidFill>
              </a:rPr>
              <a:t>Purpose:  Water Supply</a:t>
            </a:r>
          </a:p>
          <a:p>
            <a:pPr lvl="1">
              <a:buFont typeface="Wingdings 2" pitchFamily="18" charset="2"/>
              <a:buNone/>
            </a:pPr>
            <a:r>
              <a:rPr lang="en-US" b="1" dirty="0" smtClean="0">
                <a:solidFill>
                  <a:srgbClr val="002060"/>
                </a:solidFill>
              </a:rPr>
              <a:t>Supplies:  Odessa, Big Spring, Snyder, Midland, Abilene, San Angelo, Ballinger</a:t>
            </a:r>
          </a:p>
          <a:p>
            <a:pPr lvl="1">
              <a:buFont typeface="Wingdings 2" pitchFamily="18" charset="2"/>
              <a:buNone/>
            </a:pPr>
            <a:endParaRPr lang="en-US" b="1" dirty="0" smtClean="0">
              <a:solidFill>
                <a:srgbClr val="002060"/>
              </a:solidFill>
            </a:endParaRPr>
          </a:p>
          <a:p>
            <a:pPr lvl="1">
              <a:buFont typeface="Wingdings 2" pitchFamily="18" charset="2"/>
              <a:buNone/>
            </a:pPr>
            <a:endParaRPr lang="en-US" b="1" dirty="0" smtClean="0">
              <a:solidFill>
                <a:srgbClr val="002060"/>
              </a:solidFill>
            </a:endParaRPr>
          </a:p>
          <a:p>
            <a:pPr lvl="1">
              <a:buFont typeface="Wingdings 2" pitchFamily="18" charset="2"/>
              <a:buNone/>
            </a:pPr>
            <a:endParaRPr lang="en-US" b="1" dirty="0" smtClean="0">
              <a:solidFill>
                <a:srgbClr val="002060"/>
              </a:solidFill>
            </a:endParaRPr>
          </a:p>
          <a:p>
            <a:pPr lvl="1">
              <a:buFont typeface="Wingdings 2" pitchFamily="18" charset="2"/>
              <a:buNone/>
            </a:pPr>
            <a:r>
              <a:rPr lang="en-US" b="1" dirty="0" smtClean="0">
                <a:solidFill>
                  <a:srgbClr val="002060"/>
                </a:solidFill>
              </a:rPr>
              <a:t>Storage </a:t>
            </a:r>
            <a:r>
              <a:rPr lang="en-US" b="1" dirty="0" smtClean="0">
                <a:solidFill>
                  <a:srgbClr val="002060"/>
                </a:solidFill>
              </a:rPr>
              <a:t>Capacity:		554,339  acre-feet</a:t>
            </a:r>
          </a:p>
          <a:p>
            <a:pPr lvl="1">
              <a:buFont typeface="Wingdings 2" pitchFamily="18" charset="2"/>
              <a:buNone/>
            </a:pPr>
            <a:r>
              <a:rPr lang="en-US" b="1" dirty="0" smtClean="0">
                <a:solidFill>
                  <a:srgbClr val="002060"/>
                </a:solidFill>
              </a:rPr>
              <a:t>Current Storage:	</a:t>
            </a:r>
            <a:r>
              <a:rPr lang="en-US" b="1" dirty="0">
                <a:solidFill>
                  <a:srgbClr val="002060"/>
                </a:solidFill>
              </a:rPr>
              <a:t>	</a:t>
            </a:r>
            <a:r>
              <a:rPr lang="en-US" b="1" dirty="0" smtClean="0">
                <a:solidFill>
                  <a:srgbClr val="002060"/>
                </a:solidFill>
              </a:rPr>
              <a:t>114,000  acre-feet </a:t>
            </a:r>
          </a:p>
          <a:p>
            <a:pPr lvl="1">
              <a:buFont typeface="Wingdings 2" pitchFamily="18" charset="2"/>
              <a:buNone/>
            </a:pPr>
            <a:r>
              <a:rPr lang="en-US" b="1" dirty="0" smtClean="0">
                <a:solidFill>
                  <a:srgbClr val="002060"/>
                </a:solidFill>
              </a:rPr>
              <a:t>2011 Change in Storage:	- 82,000  </a:t>
            </a:r>
            <a:r>
              <a:rPr lang="en-US" b="1" dirty="0" smtClean="0">
                <a:solidFill>
                  <a:srgbClr val="002060"/>
                </a:solidFill>
              </a:rPr>
              <a:t>acre-feet</a:t>
            </a:r>
            <a:br>
              <a:rPr lang="en-US" b="1" dirty="0" smtClean="0">
                <a:solidFill>
                  <a:srgbClr val="002060"/>
                </a:solidFill>
              </a:rPr>
            </a:br>
            <a:r>
              <a:rPr lang="en-US" b="1" dirty="0" smtClean="0">
                <a:solidFill>
                  <a:srgbClr val="002060"/>
                </a:solidFill>
              </a:rPr>
              <a:t>                                 </a:t>
            </a:r>
            <a:r>
              <a:rPr lang="en-US" b="1" dirty="0" smtClean="0">
                <a:solidFill>
                  <a:srgbClr val="002060"/>
                </a:solidFill>
              </a:rPr>
              <a:t>(12,000 acre-feet to San Angelo)</a:t>
            </a:r>
            <a:endParaRPr lang="en-US" b="1" dirty="0" smtClean="0">
              <a:solidFill>
                <a:srgbClr val="002060"/>
              </a:solidFill>
            </a:endParaRPr>
          </a:p>
        </p:txBody>
      </p:sp>
      <p:sp>
        <p:nvSpPr>
          <p:cNvPr id="3" name="TextBox 2"/>
          <p:cNvSpPr txBox="1"/>
          <p:nvPr/>
        </p:nvSpPr>
        <p:spPr>
          <a:xfrm>
            <a:off x="8153400" y="6477000"/>
            <a:ext cx="851515" cy="276999"/>
          </a:xfrm>
          <a:prstGeom prst="rect">
            <a:avLst/>
          </a:prstGeom>
          <a:noFill/>
        </p:spPr>
        <p:txBody>
          <a:bodyPr wrap="none" rtlCol="0">
            <a:spAutoFit/>
          </a:bodyPr>
          <a:lstStyle/>
          <a:p>
            <a:r>
              <a:rPr lang="en-US" sz="1200" dirty="0" smtClean="0"/>
              <a:t>M. </a:t>
            </a:r>
            <a:r>
              <a:rPr lang="en-US" sz="1200" dirty="0" err="1" smtClean="0"/>
              <a:t>Bewley</a:t>
            </a:r>
            <a:endParaRPr lang="en-US" sz="1200" dirty="0"/>
          </a:p>
        </p:txBody>
      </p:sp>
    </p:spTree>
    <p:extLst>
      <p:ext uri="{BB962C8B-B14F-4D97-AF65-F5344CB8AC3E}">
        <p14:creationId xmlns:p14="http://schemas.microsoft.com/office/powerpoint/2010/main" val="1041227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OH Ivie Elevations 1992-2012.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0" y="0"/>
            <a:ext cx="9144000" cy="6858000"/>
          </a:xfrm>
        </p:spPr>
      </p:pic>
      <p:sp>
        <p:nvSpPr>
          <p:cNvPr id="2" name="TextBox 1"/>
          <p:cNvSpPr txBox="1"/>
          <p:nvPr/>
        </p:nvSpPr>
        <p:spPr>
          <a:xfrm>
            <a:off x="2895600" y="1066800"/>
            <a:ext cx="3253776" cy="369332"/>
          </a:xfrm>
          <a:prstGeom prst="rect">
            <a:avLst/>
          </a:prstGeom>
          <a:noFill/>
        </p:spPr>
        <p:txBody>
          <a:bodyPr wrap="none" rtlCol="0">
            <a:spAutoFit/>
          </a:bodyPr>
          <a:lstStyle/>
          <a:p>
            <a:r>
              <a:rPr lang="en-US" dirty="0" smtClean="0"/>
              <a:t>Drought in West Texas is chronic</a:t>
            </a:r>
            <a:endParaRPr lang="en-US" dirty="0"/>
          </a:p>
        </p:txBody>
      </p:sp>
      <p:cxnSp>
        <p:nvCxnSpPr>
          <p:cNvPr id="4" name="Straight Arrow Connector 3"/>
          <p:cNvCxnSpPr/>
          <p:nvPr/>
        </p:nvCxnSpPr>
        <p:spPr>
          <a:xfrm>
            <a:off x="1295400" y="3962400"/>
            <a:ext cx="2895600"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191000" y="3962400"/>
            <a:ext cx="2895600"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09800" y="3581400"/>
            <a:ext cx="786113" cy="369332"/>
          </a:xfrm>
          <a:prstGeom prst="rect">
            <a:avLst/>
          </a:prstGeom>
          <a:solidFill>
            <a:schemeClr val="bg1"/>
          </a:solidFill>
          <a:ln>
            <a:solidFill>
              <a:schemeClr val="accent1"/>
            </a:solidFill>
          </a:ln>
        </p:spPr>
        <p:txBody>
          <a:bodyPr wrap="none" rtlCol="0">
            <a:spAutoFit/>
          </a:bodyPr>
          <a:lstStyle/>
          <a:p>
            <a:r>
              <a:rPr lang="en-US" dirty="0" smtClean="0"/>
              <a:t>1990’s</a:t>
            </a:r>
            <a:endParaRPr lang="en-US" dirty="0"/>
          </a:p>
        </p:txBody>
      </p:sp>
      <p:sp>
        <p:nvSpPr>
          <p:cNvPr id="9" name="TextBox 8"/>
          <p:cNvSpPr txBox="1"/>
          <p:nvPr/>
        </p:nvSpPr>
        <p:spPr>
          <a:xfrm>
            <a:off x="5315034" y="3544311"/>
            <a:ext cx="786113" cy="369332"/>
          </a:xfrm>
          <a:prstGeom prst="rect">
            <a:avLst/>
          </a:prstGeom>
          <a:solidFill>
            <a:schemeClr val="bg1"/>
          </a:solidFill>
          <a:ln>
            <a:solidFill>
              <a:schemeClr val="accent1"/>
            </a:solidFill>
          </a:ln>
        </p:spPr>
        <p:txBody>
          <a:bodyPr wrap="none" rtlCol="0">
            <a:spAutoFit/>
          </a:bodyPr>
          <a:lstStyle/>
          <a:p>
            <a:r>
              <a:rPr lang="en-US" dirty="0" smtClean="0"/>
              <a:t>2000’s</a:t>
            </a:r>
            <a:endParaRPr lang="en-US" dirty="0"/>
          </a:p>
        </p:txBody>
      </p:sp>
      <p:cxnSp>
        <p:nvCxnSpPr>
          <p:cNvPr id="8" name="Straight Connector 7"/>
          <p:cNvCxnSpPr/>
          <p:nvPr/>
        </p:nvCxnSpPr>
        <p:spPr>
          <a:xfrm>
            <a:off x="4191000" y="1436132"/>
            <a:ext cx="0" cy="420266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77919" y="1436132"/>
            <a:ext cx="0" cy="420266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655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O.C. Fisher, August 2010</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78565"/>
            <a:ext cx="6477000" cy="48531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381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642" y="1578566"/>
            <a:ext cx="6446680" cy="4853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Lake O.C. Fisher, Jan 2012</a:t>
            </a:r>
            <a:endParaRPr lang="en-US" dirty="0"/>
          </a:p>
        </p:txBody>
      </p:sp>
    </p:spTree>
    <p:extLst>
      <p:ext uri="{BB962C8B-B14F-4D97-AF65-F5344CB8AC3E}">
        <p14:creationId xmlns:p14="http://schemas.microsoft.com/office/powerpoint/2010/main" val="3062701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78565"/>
            <a:ext cx="6460808" cy="48531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Lake E.V. Spence, August 2010</a:t>
            </a:r>
            <a:endParaRPr lang="en-US" dirty="0"/>
          </a:p>
        </p:txBody>
      </p:sp>
    </p:spTree>
    <p:extLst>
      <p:ext uri="{BB962C8B-B14F-4D97-AF65-F5344CB8AC3E}">
        <p14:creationId xmlns:p14="http://schemas.microsoft.com/office/powerpoint/2010/main" val="2784390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642" y="1578566"/>
            <a:ext cx="6466593" cy="48484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Lake E.V. Spence, Jan 2012</a:t>
            </a:r>
            <a:endParaRPr lang="en-US" dirty="0"/>
          </a:p>
        </p:txBody>
      </p:sp>
    </p:spTree>
    <p:extLst>
      <p:ext uri="{BB962C8B-B14F-4D97-AF65-F5344CB8AC3E}">
        <p14:creationId xmlns:p14="http://schemas.microsoft.com/office/powerpoint/2010/main" val="1441617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E.V. Spence, Sept 2012</a:t>
            </a:r>
            <a:endParaRPr lang="en-US" dirty="0"/>
          </a:p>
        </p:txBody>
      </p:sp>
      <p:grpSp>
        <p:nvGrpSpPr>
          <p:cNvPr id="4" name="Group 8"/>
          <p:cNvGrpSpPr>
            <a:grpSpLocks/>
          </p:cNvGrpSpPr>
          <p:nvPr/>
        </p:nvGrpSpPr>
        <p:grpSpPr bwMode="auto">
          <a:xfrm>
            <a:off x="914400" y="1143000"/>
            <a:ext cx="7391399" cy="5486400"/>
            <a:chOff x="0" y="0"/>
            <a:chExt cx="5760" cy="4320"/>
          </a:xfrm>
        </p:grpSpPr>
        <p:pic>
          <p:nvPicPr>
            <p:cNvPr id="5" name="Picture 4" descr="lake_spence_L7_etm+_b321_201209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p:cNvSpPr txBox="1">
              <a:spLocks noChangeArrowheads="1"/>
            </p:cNvSpPr>
            <p:nvPr/>
          </p:nvSpPr>
          <p:spPr bwMode="auto">
            <a:xfrm>
              <a:off x="4216" y="60"/>
              <a:ext cx="1519" cy="557"/>
            </a:xfrm>
            <a:prstGeom prst="rect">
              <a:avLst/>
            </a:prstGeom>
            <a:solidFill>
              <a:schemeClr val="bg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800" dirty="0">
                  <a:cs typeface="Arial" charset="0"/>
                </a:rPr>
                <a:t>Landsat 7 ETM+</a:t>
              </a:r>
            </a:p>
            <a:p>
              <a:pPr algn="ctr" eaLnBrk="1" hangingPunct="1"/>
              <a:r>
                <a:rPr lang="en-US" sz="800" dirty="0">
                  <a:cs typeface="Arial" charset="0"/>
                </a:rPr>
                <a:t>September 19, 2012 at 1210 CDT</a:t>
              </a:r>
            </a:p>
            <a:p>
              <a:pPr algn="ctr" eaLnBrk="1" hangingPunct="1"/>
              <a:r>
                <a:rPr lang="en-US" sz="800" dirty="0">
                  <a:cs typeface="Arial" charset="0"/>
                </a:rPr>
                <a:t>15-meter Pan/Visible Color</a:t>
              </a:r>
            </a:p>
            <a:p>
              <a:pPr algn="ctr" eaLnBrk="1" hangingPunct="1"/>
              <a:r>
                <a:rPr lang="en-US" sz="800" dirty="0">
                  <a:cs typeface="Arial" charset="0"/>
                </a:rPr>
                <a:t>Processed by the MAGIC DBRS, </a:t>
              </a:r>
            </a:p>
            <a:p>
              <a:pPr algn="ctr" eaLnBrk="1" hangingPunct="1"/>
              <a:r>
                <a:rPr lang="en-US" sz="800" dirty="0">
                  <a:cs typeface="Arial" charset="0"/>
                </a:rPr>
                <a:t>Center for Space Research, UT-Austin</a:t>
              </a:r>
            </a:p>
          </p:txBody>
        </p:sp>
        <p:sp>
          <p:nvSpPr>
            <p:cNvPr id="7" name="Text Box 6"/>
            <p:cNvSpPr txBox="1">
              <a:spLocks noChangeArrowheads="1"/>
            </p:cNvSpPr>
            <p:nvPr/>
          </p:nvSpPr>
          <p:spPr bwMode="auto">
            <a:xfrm>
              <a:off x="4656" y="4024"/>
              <a:ext cx="1021" cy="200"/>
            </a:xfrm>
            <a:prstGeom prst="rect">
              <a:avLst/>
            </a:prstGeom>
            <a:solidFill>
              <a:schemeClr val="bg1"/>
            </a:solidFill>
            <a:ln w="12700">
              <a:solidFill>
                <a:schemeClr val="tx1"/>
              </a:solidFill>
              <a:miter lim="800000"/>
              <a:headEnd/>
              <a:tailEnd/>
            </a:ln>
          </p:spPr>
          <p:txBody>
            <a:bodyPr wrap="none">
              <a:spAutoFit/>
            </a:bodyPr>
            <a:lstStyle/>
            <a:p>
              <a:r>
                <a:rPr lang="en-US" sz="1400"/>
                <a:t>Lake E.V. Spence</a:t>
              </a:r>
              <a:endParaRPr lang="en-US"/>
            </a:p>
          </p:txBody>
        </p:sp>
        <p:sp>
          <p:nvSpPr>
            <p:cNvPr id="8" name="Text Box 7"/>
            <p:cNvSpPr txBox="1">
              <a:spLocks noChangeArrowheads="1"/>
            </p:cNvSpPr>
            <p:nvPr/>
          </p:nvSpPr>
          <p:spPr bwMode="auto">
            <a:xfrm>
              <a:off x="3904" y="3024"/>
              <a:ext cx="512"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a:solidFill>
                    <a:srgbClr val="FFFFB3"/>
                  </a:solidFill>
                </a:rPr>
                <a:t>Robert Lee</a:t>
              </a:r>
              <a:endParaRPr lang="en-US"/>
            </a:p>
          </p:txBody>
        </p:sp>
      </p:grpSp>
    </p:spTree>
    <p:extLst>
      <p:ext uri="{BB962C8B-B14F-4D97-AF65-F5344CB8AC3E}">
        <p14:creationId xmlns:p14="http://schemas.microsoft.com/office/powerpoint/2010/main" val="1641171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E.V. Spence, Oct 2012</a:t>
            </a:r>
            <a:endParaRPr lang="en-US" dirty="0"/>
          </a:p>
        </p:txBody>
      </p:sp>
      <p:grpSp>
        <p:nvGrpSpPr>
          <p:cNvPr id="9" name="Group 8"/>
          <p:cNvGrpSpPr>
            <a:grpSpLocks/>
          </p:cNvGrpSpPr>
          <p:nvPr/>
        </p:nvGrpSpPr>
        <p:grpSpPr bwMode="auto">
          <a:xfrm>
            <a:off x="916651" y="1219200"/>
            <a:ext cx="7620000" cy="5486400"/>
            <a:chOff x="0" y="0"/>
            <a:chExt cx="5760" cy="4320"/>
          </a:xfrm>
        </p:grpSpPr>
        <p:pic>
          <p:nvPicPr>
            <p:cNvPr id="10" name="Picture 4" descr="lake_spence_L7_etm+_b321_20121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p:cNvSpPr txBox="1">
              <a:spLocks noChangeArrowheads="1"/>
            </p:cNvSpPr>
            <p:nvPr/>
          </p:nvSpPr>
          <p:spPr bwMode="auto">
            <a:xfrm>
              <a:off x="4203" y="60"/>
              <a:ext cx="1474" cy="557"/>
            </a:xfrm>
            <a:prstGeom prst="rect">
              <a:avLst/>
            </a:prstGeom>
            <a:solidFill>
              <a:schemeClr val="bg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800" dirty="0">
                  <a:cs typeface="Arial" charset="0"/>
                </a:rPr>
                <a:t>Landsat 7 ETM+</a:t>
              </a:r>
            </a:p>
            <a:p>
              <a:pPr algn="ctr" eaLnBrk="1" hangingPunct="1"/>
              <a:r>
                <a:rPr lang="en-US" sz="800" dirty="0">
                  <a:cs typeface="Arial" charset="0"/>
                </a:rPr>
                <a:t>October 21, 2012 at 1211 CDT</a:t>
              </a:r>
            </a:p>
            <a:p>
              <a:pPr algn="ctr" eaLnBrk="1" hangingPunct="1"/>
              <a:r>
                <a:rPr lang="en-US" sz="800" dirty="0">
                  <a:cs typeface="Arial" charset="0"/>
                </a:rPr>
                <a:t>15-meter Pan/Visible Color</a:t>
              </a:r>
            </a:p>
            <a:p>
              <a:pPr algn="ctr" eaLnBrk="1" hangingPunct="1"/>
              <a:r>
                <a:rPr lang="en-US" sz="800" dirty="0">
                  <a:cs typeface="Arial" charset="0"/>
                </a:rPr>
                <a:t>Processed by the MAGIC DBRS, </a:t>
              </a:r>
            </a:p>
            <a:p>
              <a:pPr algn="ctr" eaLnBrk="1" hangingPunct="1"/>
              <a:r>
                <a:rPr lang="en-US" sz="800" dirty="0">
                  <a:cs typeface="Arial" charset="0"/>
                </a:rPr>
                <a:t>Center for Space Research, UT-Austin</a:t>
              </a:r>
            </a:p>
          </p:txBody>
        </p:sp>
        <p:sp>
          <p:nvSpPr>
            <p:cNvPr id="12" name="Text Box 6"/>
            <p:cNvSpPr txBox="1">
              <a:spLocks noChangeArrowheads="1"/>
            </p:cNvSpPr>
            <p:nvPr/>
          </p:nvSpPr>
          <p:spPr bwMode="auto">
            <a:xfrm>
              <a:off x="4656" y="4024"/>
              <a:ext cx="1021" cy="200"/>
            </a:xfrm>
            <a:prstGeom prst="rect">
              <a:avLst/>
            </a:prstGeom>
            <a:solidFill>
              <a:schemeClr val="bg1"/>
            </a:solidFill>
            <a:ln w="12700">
              <a:solidFill>
                <a:schemeClr val="tx1"/>
              </a:solidFill>
              <a:miter lim="800000"/>
              <a:headEnd/>
              <a:tailEnd/>
            </a:ln>
          </p:spPr>
          <p:txBody>
            <a:bodyPr wrap="none">
              <a:spAutoFit/>
            </a:bodyPr>
            <a:lstStyle/>
            <a:p>
              <a:r>
                <a:rPr lang="en-US" sz="1400"/>
                <a:t>Lake E.V. Spence</a:t>
              </a:r>
              <a:endParaRPr lang="en-US"/>
            </a:p>
          </p:txBody>
        </p:sp>
        <p:sp>
          <p:nvSpPr>
            <p:cNvPr id="13" name="Text Box 7"/>
            <p:cNvSpPr txBox="1">
              <a:spLocks noChangeArrowheads="1"/>
            </p:cNvSpPr>
            <p:nvPr/>
          </p:nvSpPr>
          <p:spPr bwMode="auto">
            <a:xfrm>
              <a:off x="3904" y="3024"/>
              <a:ext cx="512"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a:solidFill>
                    <a:srgbClr val="FFFFB3"/>
                  </a:solidFill>
                </a:rPr>
                <a:t>Robert Lee</a:t>
              </a:r>
              <a:endParaRPr lang="en-US"/>
            </a:p>
          </p:txBody>
        </p:sp>
      </p:grpSp>
      <p:sp>
        <p:nvSpPr>
          <p:cNvPr id="3" name="TextBox 2"/>
          <p:cNvSpPr txBox="1"/>
          <p:nvPr/>
        </p:nvSpPr>
        <p:spPr>
          <a:xfrm>
            <a:off x="4114800" y="3276600"/>
            <a:ext cx="4093108" cy="461665"/>
          </a:xfrm>
          <a:prstGeom prst="rect">
            <a:avLst/>
          </a:prstGeom>
          <a:solidFill>
            <a:schemeClr val="bg1"/>
          </a:solidFill>
        </p:spPr>
        <p:txBody>
          <a:bodyPr wrap="none" rtlCol="0">
            <a:spAutoFit/>
          </a:bodyPr>
          <a:lstStyle/>
          <a:p>
            <a:r>
              <a:rPr lang="en-US" sz="2400" dirty="0" smtClean="0"/>
              <a:t>Rainfall on September 29, 2012</a:t>
            </a:r>
            <a:endParaRPr lang="en-US" sz="2400" dirty="0"/>
          </a:p>
        </p:txBody>
      </p:sp>
    </p:spTree>
    <p:extLst>
      <p:ext uri="{BB962C8B-B14F-4D97-AF65-F5344CB8AC3E}">
        <p14:creationId xmlns:p14="http://schemas.microsoft.com/office/powerpoint/2010/main" val="2808971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descr="System Map with Projects - January 2012.tif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69900"/>
            <a:ext cx="9144000" cy="5915554"/>
          </a:xfrm>
          <a:prstGeom prst="rect">
            <a:avLst/>
          </a:prstGeom>
          <a:solidFill>
            <a:schemeClr val="bg1"/>
          </a:solidFill>
        </p:spPr>
      </p:pic>
      <p:sp>
        <p:nvSpPr>
          <p:cNvPr id="4" name="TextBox 3"/>
          <p:cNvSpPr txBox="1"/>
          <p:nvPr/>
        </p:nvSpPr>
        <p:spPr>
          <a:xfrm>
            <a:off x="5640975" y="4038600"/>
            <a:ext cx="1227900" cy="369332"/>
          </a:xfrm>
          <a:prstGeom prst="rect">
            <a:avLst/>
          </a:prstGeom>
          <a:solidFill>
            <a:srgbClr val="FFC000"/>
          </a:solidFill>
          <a:ln>
            <a:solidFill>
              <a:schemeClr val="tx1"/>
            </a:solidFill>
          </a:ln>
        </p:spPr>
        <p:txBody>
          <a:bodyPr wrap="none" rtlCol="0">
            <a:spAutoFit/>
          </a:bodyPr>
          <a:lstStyle/>
          <a:p>
            <a:r>
              <a:rPr lang="en-US" dirty="0" smtClean="0"/>
              <a:t>San Angelo</a:t>
            </a:r>
            <a:endParaRPr lang="en-US" dirty="0"/>
          </a:p>
        </p:txBody>
      </p:sp>
      <p:sp>
        <p:nvSpPr>
          <p:cNvPr id="6" name="TextBox 5"/>
          <p:cNvSpPr txBox="1"/>
          <p:nvPr/>
        </p:nvSpPr>
        <p:spPr>
          <a:xfrm>
            <a:off x="1727569" y="3426077"/>
            <a:ext cx="864339" cy="369332"/>
          </a:xfrm>
          <a:prstGeom prst="rect">
            <a:avLst/>
          </a:prstGeom>
          <a:solidFill>
            <a:srgbClr val="FFC000"/>
          </a:solidFill>
          <a:ln>
            <a:solidFill>
              <a:schemeClr val="tx1"/>
            </a:solidFill>
          </a:ln>
        </p:spPr>
        <p:txBody>
          <a:bodyPr wrap="none" rtlCol="0">
            <a:spAutoFit/>
          </a:bodyPr>
          <a:lstStyle/>
          <a:p>
            <a:r>
              <a:rPr lang="en-US" dirty="0" smtClean="0"/>
              <a:t>Odessa</a:t>
            </a:r>
            <a:endParaRPr lang="en-US" dirty="0"/>
          </a:p>
        </p:txBody>
      </p:sp>
      <p:sp>
        <p:nvSpPr>
          <p:cNvPr id="8" name="TextBox 7"/>
          <p:cNvSpPr txBox="1"/>
          <p:nvPr/>
        </p:nvSpPr>
        <p:spPr>
          <a:xfrm>
            <a:off x="3276600" y="3443566"/>
            <a:ext cx="963725" cy="369332"/>
          </a:xfrm>
          <a:prstGeom prst="rect">
            <a:avLst/>
          </a:prstGeom>
          <a:solidFill>
            <a:srgbClr val="FFC000"/>
          </a:solidFill>
          <a:ln>
            <a:solidFill>
              <a:schemeClr val="tx1"/>
            </a:solidFill>
          </a:ln>
        </p:spPr>
        <p:txBody>
          <a:bodyPr wrap="none" rtlCol="0">
            <a:spAutoFit/>
          </a:bodyPr>
          <a:lstStyle/>
          <a:p>
            <a:r>
              <a:rPr lang="en-US" dirty="0" smtClean="0"/>
              <a:t>Midland</a:t>
            </a:r>
            <a:endParaRPr lang="en-US" dirty="0"/>
          </a:p>
        </p:txBody>
      </p:sp>
      <p:sp>
        <p:nvSpPr>
          <p:cNvPr id="11" name="TextBox 10"/>
          <p:cNvSpPr txBox="1"/>
          <p:nvPr/>
        </p:nvSpPr>
        <p:spPr>
          <a:xfrm>
            <a:off x="6481350" y="2895600"/>
            <a:ext cx="1151277" cy="369332"/>
          </a:xfrm>
          <a:prstGeom prst="rect">
            <a:avLst/>
          </a:prstGeom>
          <a:noFill/>
        </p:spPr>
        <p:txBody>
          <a:bodyPr wrap="none" rtlCol="0">
            <a:spAutoFit/>
          </a:bodyPr>
          <a:lstStyle/>
          <a:p>
            <a:r>
              <a:rPr lang="en-US" dirty="0" smtClean="0">
                <a:solidFill>
                  <a:schemeClr val="tx2"/>
                </a:solidFill>
              </a:rPr>
              <a:t>Reservoirs</a:t>
            </a:r>
            <a:endParaRPr lang="en-US" dirty="0">
              <a:solidFill>
                <a:schemeClr val="tx2"/>
              </a:solidFill>
            </a:endParaRPr>
          </a:p>
        </p:txBody>
      </p:sp>
      <p:cxnSp>
        <p:nvCxnSpPr>
          <p:cNvPr id="13" name="Straight Arrow Connector 12"/>
          <p:cNvCxnSpPr>
            <a:stCxn id="11" idx="1"/>
          </p:cNvCxnSpPr>
          <p:nvPr/>
        </p:nvCxnSpPr>
        <p:spPr>
          <a:xfrm flipH="1" flipV="1">
            <a:off x="4800600" y="2438400"/>
            <a:ext cx="1680750" cy="6418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867400" y="3080266"/>
            <a:ext cx="613950" cy="53047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p:cNvCxnSpPr>
          <p:nvPr/>
        </p:nvCxnSpPr>
        <p:spPr>
          <a:xfrm>
            <a:off x="6481350" y="3080266"/>
            <a:ext cx="613950" cy="1263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949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952750"/>
            <a:ext cx="3990975"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28950"/>
            <a:ext cx="3438525"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600" dirty="0" smtClean="0"/>
              <a:t>Drought in Texas – US Drought Monitor</a:t>
            </a:r>
            <a:endParaRPr lang="en-US" sz="3600" dirty="0"/>
          </a:p>
        </p:txBody>
      </p:sp>
      <p:sp>
        <p:nvSpPr>
          <p:cNvPr id="3" name="TextBox 2"/>
          <p:cNvSpPr txBox="1"/>
          <p:nvPr/>
        </p:nvSpPr>
        <p:spPr>
          <a:xfrm>
            <a:off x="5257800" y="5467350"/>
            <a:ext cx="1309782" cy="369332"/>
          </a:xfrm>
          <a:prstGeom prst="rect">
            <a:avLst/>
          </a:prstGeom>
          <a:noFill/>
        </p:spPr>
        <p:txBody>
          <a:bodyPr wrap="none" rtlCol="0">
            <a:spAutoFit/>
          </a:bodyPr>
          <a:lstStyle/>
          <a:p>
            <a:r>
              <a:rPr lang="en-US" dirty="0" smtClean="0"/>
              <a:t>March 2013</a:t>
            </a:r>
            <a:endParaRPr lang="en-US" dirty="0"/>
          </a:p>
        </p:txBody>
      </p:sp>
      <p:sp>
        <p:nvSpPr>
          <p:cNvPr id="5" name="TextBox 4"/>
          <p:cNvSpPr txBox="1"/>
          <p:nvPr/>
        </p:nvSpPr>
        <p:spPr>
          <a:xfrm>
            <a:off x="1447800" y="5543550"/>
            <a:ext cx="1058303" cy="369332"/>
          </a:xfrm>
          <a:prstGeom prst="rect">
            <a:avLst/>
          </a:prstGeom>
          <a:noFill/>
        </p:spPr>
        <p:txBody>
          <a:bodyPr wrap="none" rtlCol="0">
            <a:spAutoFit/>
          </a:bodyPr>
          <a:lstStyle/>
          <a:p>
            <a:r>
              <a:rPr lang="en-US" dirty="0" smtClean="0"/>
              <a:t>July 2011</a:t>
            </a:r>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809750"/>
            <a:ext cx="8401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34200" y="2876550"/>
            <a:ext cx="2209800" cy="646331"/>
          </a:xfrm>
          <a:prstGeom prst="rect">
            <a:avLst/>
          </a:prstGeom>
          <a:noFill/>
        </p:spPr>
        <p:txBody>
          <a:bodyPr wrap="square" rtlCol="0">
            <a:spAutoFit/>
          </a:bodyPr>
          <a:lstStyle/>
          <a:p>
            <a:r>
              <a:rPr lang="en-US" dirty="0" smtClean="0"/>
              <a:t>Texas 96%  in drought</a:t>
            </a:r>
          </a:p>
          <a:p>
            <a:r>
              <a:rPr lang="en-US" dirty="0" smtClean="0"/>
              <a:t>10% in D4</a:t>
            </a:r>
            <a:endParaRPr lang="en-US" dirty="0"/>
          </a:p>
        </p:txBody>
      </p:sp>
      <p:sp>
        <p:nvSpPr>
          <p:cNvPr id="10" name="TextBox 9"/>
          <p:cNvSpPr txBox="1"/>
          <p:nvPr/>
        </p:nvSpPr>
        <p:spPr>
          <a:xfrm>
            <a:off x="2895600" y="2829246"/>
            <a:ext cx="2209800" cy="646331"/>
          </a:xfrm>
          <a:prstGeom prst="rect">
            <a:avLst/>
          </a:prstGeom>
          <a:noFill/>
        </p:spPr>
        <p:txBody>
          <a:bodyPr wrap="square" rtlCol="0">
            <a:spAutoFit/>
          </a:bodyPr>
          <a:lstStyle/>
          <a:p>
            <a:r>
              <a:rPr lang="en-US" dirty="0" smtClean="0"/>
              <a:t>Texas 99%  in drought</a:t>
            </a:r>
          </a:p>
          <a:p>
            <a:r>
              <a:rPr lang="en-US" dirty="0" smtClean="0"/>
              <a:t>75% in D4</a:t>
            </a:r>
            <a:endParaRPr lang="en-US" dirty="0"/>
          </a:p>
        </p:txBody>
      </p:sp>
      <p:sp>
        <p:nvSpPr>
          <p:cNvPr id="6" name="Rectangle 5"/>
          <p:cNvSpPr/>
          <p:nvPr/>
        </p:nvSpPr>
        <p:spPr>
          <a:xfrm>
            <a:off x="3567266" y="6046279"/>
            <a:ext cx="3214534" cy="369332"/>
          </a:xfrm>
          <a:prstGeom prst="rect">
            <a:avLst/>
          </a:prstGeom>
        </p:spPr>
        <p:txBody>
          <a:bodyPr wrap="none">
            <a:spAutoFit/>
          </a:bodyPr>
          <a:lstStyle/>
          <a:p>
            <a:r>
              <a:rPr lang="en-US" dirty="0">
                <a:hlinkClick r:id="rId5"/>
              </a:rPr>
              <a:t>http://droughtmonitor.unl.edu</a:t>
            </a:r>
            <a:r>
              <a:rPr lang="en-US" dirty="0" smtClean="0">
                <a:hlinkClick r:id="rId5"/>
              </a:rPr>
              <a:t>/</a:t>
            </a:r>
            <a:r>
              <a:rPr lang="en-US" dirty="0" smtClean="0"/>
              <a:t> </a:t>
            </a:r>
            <a:endParaRPr lang="en-US" dirty="0"/>
          </a:p>
        </p:txBody>
      </p:sp>
      <p:sp>
        <p:nvSpPr>
          <p:cNvPr id="7" name="TextBox 6"/>
          <p:cNvSpPr txBox="1"/>
          <p:nvPr/>
        </p:nvSpPr>
        <p:spPr>
          <a:xfrm>
            <a:off x="1782214" y="1163419"/>
            <a:ext cx="5293822" cy="646331"/>
          </a:xfrm>
          <a:prstGeom prst="rect">
            <a:avLst/>
          </a:prstGeom>
          <a:noFill/>
        </p:spPr>
        <p:txBody>
          <a:bodyPr wrap="none" rtlCol="0">
            <a:spAutoFit/>
          </a:bodyPr>
          <a:lstStyle/>
          <a:p>
            <a:pPr algn="ctr"/>
            <a:r>
              <a:rPr lang="en-US" dirty="0" smtClean="0"/>
              <a:t>In 2011, Texas and Oklahoma had the hottest summer </a:t>
            </a:r>
          </a:p>
          <a:p>
            <a:pPr algn="ctr"/>
            <a:r>
              <a:rPr lang="en-US" dirty="0" smtClean="0"/>
              <a:t>ever recorded in the history of the United States</a:t>
            </a:r>
            <a:endParaRPr lang="en-US" dirty="0"/>
          </a:p>
        </p:txBody>
      </p:sp>
    </p:spTree>
    <p:extLst>
      <p:ext uri="{BB962C8B-B14F-4D97-AF65-F5344CB8AC3E}">
        <p14:creationId xmlns:p14="http://schemas.microsoft.com/office/powerpoint/2010/main" val="1526314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San Angelo Water Supply Sources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2" y="1524000"/>
            <a:ext cx="8772525" cy="4981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85800" y="3691621"/>
            <a:ext cx="1280094" cy="646331"/>
          </a:xfrm>
          <a:prstGeom prst="rect">
            <a:avLst/>
          </a:prstGeom>
          <a:noFill/>
        </p:spPr>
        <p:txBody>
          <a:bodyPr wrap="none" rtlCol="0">
            <a:spAutoFit/>
          </a:bodyPr>
          <a:lstStyle/>
          <a:p>
            <a:pPr algn="ctr"/>
            <a:r>
              <a:rPr lang="en-US" dirty="0" smtClean="0"/>
              <a:t>Twin Buttes</a:t>
            </a:r>
          </a:p>
          <a:p>
            <a:pPr algn="ctr"/>
            <a:r>
              <a:rPr lang="en-US" dirty="0" smtClean="0"/>
              <a:t>Reservoir</a:t>
            </a:r>
            <a:endParaRPr lang="en-US" dirty="0"/>
          </a:p>
        </p:txBody>
      </p:sp>
      <p:sp>
        <p:nvSpPr>
          <p:cNvPr id="7" name="TextBox 6"/>
          <p:cNvSpPr txBox="1"/>
          <p:nvPr/>
        </p:nvSpPr>
        <p:spPr>
          <a:xfrm>
            <a:off x="320968" y="2133600"/>
            <a:ext cx="1186863" cy="646331"/>
          </a:xfrm>
          <a:prstGeom prst="rect">
            <a:avLst/>
          </a:prstGeom>
          <a:noFill/>
        </p:spPr>
        <p:txBody>
          <a:bodyPr wrap="none" rtlCol="0">
            <a:spAutoFit/>
          </a:bodyPr>
          <a:lstStyle/>
          <a:p>
            <a:pPr algn="ctr"/>
            <a:r>
              <a:rPr lang="en-US" dirty="0" smtClean="0"/>
              <a:t>O.C. Fisher</a:t>
            </a:r>
          </a:p>
          <a:p>
            <a:pPr algn="ctr"/>
            <a:r>
              <a:rPr lang="en-US" dirty="0" smtClean="0"/>
              <a:t>Reservoir</a:t>
            </a:r>
            <a:endParaRPr lang="en-US" dirty="0"/>
          </a:p>
        </p:txBody>
      </p:sp>
      <p:sp>
        <p:nvSpPr>
          <p:cNvPr id="8" name="TextBox 7"/>
          <p:cNvSpPr txBox="1"/>
          <p:nvPr/>
        </p:nvSpPr>
        <p:spPr>
          <a:xfrm>
            <a:off x="6918690" y="2772292"/>
            <a:ext cx="1065483" cy="646331"/>
          </a:xfrm>
          <a:prstGeom prst="rect">
            <a:avLst/>
          </a:prstGeom>
          <a:noFill/>
        </p:spPr>
        <p:txBody>
          <a:bodyPr wrap="none" rtlCol="0">
            <a:spAutoFit/>
          </a:bodyPr>
          <a:lstStyle/>
          <a:p>
            <a:pPr algn="ctr"/>
            <a:r>
              <a:rPr lang="en-US" dirty="0" smtClean="0"/>
              <a:t>O.H. </a:t>
            </a:r>
            <a:r>
              <a:rPr lang="en-US" dirty="0" err="1" smtClean="0"/>
              <a:t>Ivie</a:t>
            </a:r>
            <a:endParaRPr lang="en-US" dirty="0" smtClean="0"/>
          </a:p>
          <a:p>
            <a:pPr algn="ctr"/>
            <a:r>
              <a:rPr lang="en-US" dirty="0" smtClean="0"/>
              <a:t>Reservoir</a:t>
            </a:r>
            <a:endParaRPr lang="en-US" dirty="0"/>
          </a:p>
        </p:txBody>
      </p:sp>
      <p:sp>
        <p:nvSpPr>
          <p:cNvPr id="11" name="TextBox 10"/>
          <p:cNvSpPr txBox="1"/>
          <p:nvPr/>
        </p:nvSpPr>
        <p:spPr>
          <a:xfrm>
            <a:off x="1655661" y="3044144"/>
            <a:ext cx="1248162" cy="646331"/>
          </a:xfrm>
          <a:prstGeom prst="rect">
            <a:avLst/>
          </a:prstGeom>
          <a:noFill/>
        </p:spPr>
        <p:txBody>
          <a:bodyPr wrap="none" rtlCol="0">
            <a:spAutoFit/>
          </a:bodyPr>
          <a:lstStyle/>
          <a:p>
            <a:pPr algn="ctr"/>
            <a:r>
              <a:rPr lang="en-US" b="1" dirty="0" smtClean="0"/>
              <a:t>City of </a:t>
            </a:r>
          </a:p>
          <a:p>
            <a:pPr algn="ctr"/>
            <a:r>
              <a:rPr lang="en-US" b="1" dirty="0" smtClean="0"/>
              <a:t>San Angelo</a:t>
            </a:r>
            <a:endParaRPr lang="en-US" b="1" dirty="0"/>
          </a:p>
        </p:txBody>
      </p:sp>
      <p:sp>
        <p:nvSpPr>
          <p:cNvPr id="12" name="TextBox 11"/>
          <p:cNvSpPr txBox="1"/>
          <p:nvPr/>
        </p:nvSpPr>
        <p:spPr>
          <a:xfrm>
            <a:off x="2665166" y="2484159"/>
            <a:ext cx="1974323" cy="646331"/>
          </a:xfrm>
          <a:prstGeom prst="rect">
            <a:avLst/>
          </a:prstGeom>
          <a:noFill/>
        </p:spPr>
        <p:txBody>
          <a:bodyPr wrap="none" rtlCol="0">
            <a:spAutoFit/>
          </a:bodyPr>
          <a:lstStyle/>
          <a:p>
            <a:pPr algn="ctr"/>
            <a:r>
              <a:rPr lang="en-US" dirty="0" smtClean="0"/>
              <a:t>Wastewater</a:t>
            </a:r>
          </a:p>
          <a:p>
            <a:pPr algn="ctr"/>
            <a:r>
              <a:rPr lang="en-US" dirty="0" smtClean="0"/>
              <a:t>reuse for irrigation</a:t>
            </a:r>
            <a:endParaRPr lang="en-US" dirty="0"/>
          </a:p>
        </p:txBody>
      </p:sp>
      <p:sp>
        <p:nvSpPr>
          <p:cNvPr id="10" name="TextBox 9"/>
          <p:cNvSpPr txBox="1"/>
          <p:nvPr/>
        </p:nvSpPr>
        <p:spPr>
          <a:xfrm>
            <a:off x="3886200" y="4355068"/>
            <a:ext cx="2833468" cy="369332"/>
          </a:xfrm>
          <a:prstGeom prst="rect">
            <a:avLst/>
          </a:prstGeom>
          <a:noFill/>
          <a:scene3d>
            <a:camera prst="orthographicFront">
              <a:rot lat="0" lon="0" rev="19920000"/>
            </a:camera>
            <a:lightRig rig="threePt" dir="t"/>
          </a:scene3d>
        </p:spPr>
        <p:txBody>
          <a:bodyPr wrap="none" rtlCol="0">
            <a:spAutoFit/>
          </a:bodyPr>
          <a:lstStyle/>
          <a:p>
            <a:r>
              <a:rPr lang="en-US" dirty="0" smtClean="0"/>
              <a:t>Pipeline Under Construction</a:t>
            </a:r>
            <a:endParaRPr lang="en-US" dirty="0"/>
          </a:p>
        </p:txBody>
      </p:sp>
      <p:sp>
        <p:nvSpPr>
          <p:cNvPr id="13" name="TextBox 12"/>
          <p:cNvSpPr txBox="1"/>
          <p:nvPr/>
        </p:nvSpPr>
        <p:spPr>
          <a:xfrm>
            <a:off x="3505200" y="1975942"/>
            <a:ext cx="2785506" cy="369332"/>
          </a:xfrm>
          <a:prstGeom prst="rect">
            <a:avLst/>
          </a:prstGeom>
          <a:noFill/>
          <a:scene3d>
            <a:camera prst="orthographicFront">
              <a:rot lat="0" lon="0" rev="21299999"/>
            </a:camera>
            <a:lightRig rig="threePt" dir="t"/>
          </a:scene3d>
        </p:spPr>
        <p:txBody>
          <a:bodyPr wrap="none" rtlCol="0">
            <a:spAutoFit/>
          </a:bodyPr>
          <a:lstStyle/>
          <a:p>
            <a:r>
              <a:rPr lang="en-US" dirty="0" smtClean="0"/>
              <a:t>Regional pipeline (CRMWD)</a:t>
            </a:r>
            <a:endParaRPr lang="en-US" dirty="0"/>
          </a:p>
        </p:txBody>
      </p:sp>
      <p:sp>
        <p:nvSpPr>
          <p:cNvPr id="3" name="TextBox 2"/>
          <p:cNvSpPr txBox="1"/>
          <p:nvPr/>
        </p:nvSpPr>
        <p:spPr>
          <a:xfrm>
            <a:off x="6355137" y="5715000"/>
            <a:ext cx="2192588" cy="646331"/>
          </a:xfrm>
          <a:prstGeom prst="rect">
            <a:avLst/>
          </a:prstGeom>
          <a:noFill/>
        </p:spPr>
        <p:txBody>
          <a:bodyPr wrap="none" rtlCol="0">
            <a:spAutoFit/>
          </a:bodyPr>
          <a:lstStyle/>
          <a:p>
            <a:r>
              <a:rPr lang="en-US" dirty="0" smtClean="0"/>
              <a:t>Hickory Underground</a:t>
            </a:r>
          </a:p>
          <a:p>
            <a:r>
              <a:rPr lang="en-US" dirty="0" smtClean="0"/>
              <a:t>Water District</a:t>
            </a:r>
            <a:endParaRPr lang="en-US" dirty="0"/>
          </a:p>
        </p:txBody>
      </p:sp>
    </p:spTree>
    <p:extLst>
      <p:ext uri="{BB962C8B-B14F-4D97-AF65-F5344CB8AC3E}">
        <p14:creationId xmlns:p14="http://schemas.microsoft.com/office/powerpoint/2010/main" val="999973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Angelo Water Infrastructure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5800725" cy="49990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524000" y="4800600"/>
            <a:ext cx="1280094" cy="646331"/>
          </a:xfrm>
          <a:prstGeom prst="rect">
            <a:avLst/>
          </a:prstGeom>
          <a:noFill/>
        </p:spPr>
        <p:txBody>
          <a:bodyPr wrap="none" rtlCol="0">
            <a:spAutoFit/>
          </a:bodyPr>
          <a:lstStyle/>
          <a:p>
            <a:pPr algn="ctr"/>
            <a:r>
              <a:rPr lang="en-US" dirty="0" smtClean="0"/>
              <a:t>Twin Buttes</a:t>
            </a:r>
          </a:p>
          <a:p>
            <a:pPr algn="ctr"/>
            <a:r>
              <a:rPr lang="en-US" dirty="0" smtClean="0"/>
              <a:t>Reservoir</a:t>
            </a:r>
            <a:endParaRPr lang="en-US" dirty="0"/>
          </a:p>
        </p:txBody>
      </p:sp>
      <p:sp>
        <p:nvSpPr>
          <p:cNvPr id="5" name="TextBox 4"/>
          <p:cNvSpPr txBox="1"/>
          <p:nvPr/>
        </p:nvSpPr>
        <p:spPr>
          <a:xfrm>
            <a:off x="2590800" y="2779931"/>
            <a:ext cx="1186863" cy="646331"/>
          </a:xfrm>
          <a:prstGeom prst="rect">
            <a:avLst/>
          </a:prstGeom>
          <a:noFill/>
        </p:spPr>
        <p:txBody>
          <a:bodyPr wrap="none" rtlCol="0">
            <a:spAutoFit/>
          </a:bodyPr>
          <a:lstStyle/>
          <a:p>
            <a:pPr algn="ctr"/>
            <a:r>
              <a:rPr lang="en-US" dirty="0" smtClean="0"/>
              <a:t>O.C. Fisher</a:t>
            </a:r>
          </a:p>
          <a:p>
            <a:pPr algn="ctr"/>
            <a:r>
              <a:rPr lang="en-US" dirty="0" smtClean="0"/>
              <a:t>Reservoir</a:t>
            </a:r>
            <a:endParaRPr lang="en-US" dirty="0"/>
          </a:p>
        </p:txBody>
      </p:sp>
      <p:sp>
        <p:nvSpPr>
          <p:cNvPr id="6" name="TextBox 5"/>
          <p:cNvSpPr txBox="1"/>
          <p:nvPr/>
        </p:nvSpPr>
        <p:spPr>
          <a:xfrm>
            <a:off x="4006817" y="4200435"/>
            <a:ext cx="1631983" cy="923330"/>
          </a:xfrm>
          <a:prstGeom prst="rect">
            <a:avLst/>
          </a:prstGeom>
          <a:noFill/>
        </p:spPr>
        <p:txBody>
          <a:bodyPr wrap="square" rtlCol="0">
            <a:spAutoFit/>
          </a:bodyPr>
          <a:lstStyle/>
          <a:p>
            <a:pPr algn="ctr"/>
            <a:r>
              <a:rPr lang="en-US" dirty="0" smtClean="0"/>
              <a:t>Water Treatment Plant</a:t>
            </a:r>
            <a:endParaRPr lang="en-US" dirty="0"/>
          </a:p>
        </p:txBody>
      </p:sp>
      <p:sp>
        <p:nvSpPr>
          <p:cNvPr id="7" name="TextBox 6"/>
          <p:cNvSpPr txBox="1"/>
          <p:nvPr/>
        </p:nvSpPr>
        <p:spPr>
          <a:xfrm>
            <a:off x="6324600" y="3112780"/>
            <a:ext cx="1631983" cy="923330"/>
          </a:xfrm>
          <a:prstGeom prst="rect">
            <a:avLst/>
          </a:prstGeom>
          <a:noFill/>
        </p:spPr>
        <p:txBody>
          <a:bodyPr wrap="square" rtlCol="0">
            <a:spAutoFit/>
          </a:bodyPr>
          <a:lstStyle/>
          <a:p>
            <a:pPr algn="ctr"/>
            <a:r>
              <a:rPr lang="en-US" dirty="0" smtClean="0"/>
              <a:t>Wastewater Treatment Plant</a:t>
            </a:r>
            <a:endParaRPr lang="en-US" dirty="0"/>
          </a:p>
        </p:txBody>
      </p:sp>
      <p:sp>
        <p:nvSpPr>
          <p:cNvPr id="8" name="TextBox 7"/>
          <p:cNvSpPr txBox="1"/>
          <p:nvPr/>
        </p:nvSpPr>
        <p:spPr>
          <a:xfrm>
            <a:off x="6172200" y="4477434"/>
            <a:ext cx="1631983" cy="646331"/>
          </a:xfrm>
          <a:prstGeom prst="rect">
            <a:avLst/>
          </a:prstGeom>
          <a:noFill/>
        </p:spPr>
        <p:txBody>
          <a:bodyPr wrap="square" rtlCol="0">
            <a:spAutoFit/>
          </a:bodyPr>
          <a:lstStyle/>
          <a:p>
            <a:pPr algn="ctr"/>
            <a:r>
              <a:rPr lang="en-US" dirty="0" smtClean="0"/>
              <a:t>Lipan Flats</a:t>
            </a:r>
            <a:br>
              <a:rPr lang="en-US" dirty="0" smtClean="0"/>
            </a:br>
            <a:r>
              <a:rPr lang="en-US" dirty="0" smtClean="0"/>
              <a:t>irrigation area</a:t>
            </a:r>
            <a:endParaRPr lang="en-US" dirty="0"/>
          </a:p>
        </p:txBody>
      </p:sp>
      <p:sp>
        <p:nvSpPr>
          <p:cNvPr id="3" name="TextBox 2"/>
          <p:cNvSpPr txBox="1"/>
          <p:nvPr/>
        </p:nvSpPr>
        <p:spPr>
          <a:xfrm>
            <a:off x="4829376" y="1987516"/>
            <a:ext cx="2287101" cy="369332"/>
          </a:xfrm>
          <a:prstGeom prst="rect">
            <a:avLst/>
          </a:prstGeom>
          <a:noFill/>
          <a:scene3d>
            <a:camera prst="orthographicFront">
              <a:rot lat="0" lon="0" rev="21299999"/>
            </a:camera>
            <a:lightRig rig="threePt" dir="t"/>
          </a:scene3d>
        </p:spPr>
        <p:txBody>
          <a:bodyPr wrap="none" rtlCol="0">
            <a:spAutoFit/>
          </a:bodyPr>
          <a:lstStyle/>
          <a:p>
            <a:r>
              <a:rPr lang="en-US" dirty="0" smtClean="0"/>
              <a:t>Pipeline from O.H. </a:t>
            </a:r>
            <a:r>
              <a:rPr lang="en-US" dirty="0" err="1" smtClean="0"/>
              <a:t>Ivie</a:t>
            </a:r>
            <a:endParaRPr lang="en-US" dirty="0"/>
          </a:p>
        </p:txBody>
      </p:sp>
    </p:spTree>
    <p:extLst>
      <p:ext uri="{BB962C8B-B14F-4D97-AF65-F5344CB8AC3E}">
        <p14:creationId xmlns:p14="http://schemas.microsoft.com/office/powerpoint/2010/main" val="24642146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186975736"/>
              </p:ext>
            </p:extLst>
          </p:nvPr>
        </p:nvGraphicFramePr>
        <p:xfrm>
          <a:off x="381000" y="2438400"/>
          <a:ext cx="88392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San </a:t>
            </a:r>
            <a:r>
              <a:rPr lang="en-US" dirty="0" smtClean="0"/>
              <a:t>Angelo Water Demand</a:t>
            </a:r>
            <a:endParaRPr lang="en-US" dirty="0"/>
          </a:p>
        </p:txBody>
      </p:sp>
    </p:spTree>
    <p:extLst>
      <p:ext uri="{BB962C8B-B14F-4D97-AF65-F5344CB8AC3E}">
        <p14:creationId xmlns:p14="http://schemas.microsoft.com/office/powerpoint/2010/main" val="340668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662287850"/>
              </p:ext>
            </p:extLst>
          </p:nvPr>
        </p:nvGraphicFramePr>
        <p:xfrm>
          <a:off x="381000" y="2438400"/>
          <a:ext cx="88392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52600" y="4572001"/>
            <a:ext cx="6477000" cy="1295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San </a:t>
            </a:r>
            <a:r>
              <a:rPr lang="en-US" dirty="0" smtClean="0"/>
              <a:t>Angelo Water Demand</a:t>
            </a:r>
            <a:endParaRPr lang="en-US" dirty="0"/>
          </a:p>
        </p:txBody>
      </p:sp>
      <p:sp>
        <p:nvSpPr>
          <p:cNvPr id="8" name="TextBox 7"/>
          <p:cNvSpPr txBox="1"/>
          <p:nvPr/>
        </p:nvSpPr>
        <p:spPr>
          <a:xfrm>
            <a:off x="7305082" y="4157769"/>
            <a:ext cx="957313" cy="369332"/>
          </a:xfrm>
          <a:prstGeom prst="rect">
            <a:avLst/>
          </a:prstGeom>
          <a:noFill/>
        </p:spPr>
        <p:txBody>
          <a:bodyPr wrap="none" rtlCol="0">
            <a:spAutoFit/>
          </a:bodyPr>
          <a:lstStyle/>
          <a:p>
            <a:r>
              <a:rPr lang="en-US" dirty="0" smtClean="0">
                <a:solidFill>
                  <a:schemeClr val="tx2"/>
                </a:solidFill>
              </a:rPr>
              <a:t>10 MGD</a:t>
            </a:r>
            <a:endParaRPr lang="en-US" dirty="0">
              <a:solidFill>
                <a:schemeClr val="tx2"/>
              </a:solidFill>
            </a:endParaRPr>
          </a:p>
        </p:txBody>
      </p:sp>
      <p:cxnSp>
        <p:nvCxnSpPr>
          <p:cNvPr id="15" name="Straight Connector 14"/>
          <p:cNvCxnSpPr/>
          <p:nvPr/>
        </p:nvCxnSpPr>
        <p:spPr>
          <a:xfrm flipV="1">
            <a:off x="1752599" y="4527101"/>
            <a:ext cx="6509796" cy="4489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69064" y="5065849"/>
            <a:ext cx="5876865" cy="461665"/>
          </a:xfrm>
          <a:prstGeom prst="rect">
            <a:avLst/>
          </a:prstGeom>
          <a:noFill/>
          <a:ln>
            <a:solidFill>
              <a:srgbClr val="0070C0"/>
            </a:solidFill>
          </a:ln>
        </p:spPr>
        <p:txBody>
          <a:bodyPr wrap="none" rtlCol="0">
            <a:spAutoFit/>
          </a:bodyPr>
          <a:lstStyle/>
          <a:p>
            <a:r>
              <a:rPr lang="en-US" sz="2400" dirty="0" smtClean="0">
                <a:solidFill>
                  <a:schemeClr val="tx2"/>
                </a:solidFill>
              </a:rPr>
              <a:t>“Base Load” of 10 MGD (70% of total volume)</a:t>
            </a:r>
            <a:endParaRPr lang="en-US" sz="2400" dirty="0">
              <a:solidFill>
                <a:schemeClr val="tx2"/>
              </a:solidFill>
            </a:endParaRPr>
          </a:p>
        </p:txBody>
      </p:sp>
      <p:sp>
        <p:nvSpPr>
          <p:cNvPr id="10" name="TextBox 9"/>
          <p:cNvSpPr txBox="1"/>
          <p:nvPr/>
        </p:nvSpPr>
        <p:spPr>
          <a:xfrm>
            <a:off x="1872329" y="2057400"/>
            <a:ext cx="6237541" cy="461665"/>
          </a:xfrm>
          <a:prstGeom prst="rect">
            <a:avLst/>
          </a:prstGeom>
          <a:noFill/>
          <a:ln>
            <a:solidFill>
              <a:srgbClr val="0070C0"/>
            </a:solidFill>
          </a:ln>
        </p:spPr>
        <p:txBody>
          <a:bodyPr wrap="none" rtlCol="0">
            <a:spAutoFit/>
          </a:bodyPr>
          <a:lstStyle/>
          <a:p>
            <a:r>
              <a:rPr lang="en-US" sz="2400" dirty="0" smtClean="0">
                <a:solidFill>
                  <a:schemeClr val="tx2"/>
                </a:solidFill>
              </a:rPr>
              <a:t>“Seasonal Load” of 4 MGD (30% of total volume)</a:t>
            </a:r>
            <a:endParaRPr lang="en-US" sz="2400" dirty="0">
              <a:solidFill>
                <a:schemeClr val="tx2"/>
              </a:solidFill>
            </a:endParaRPr>
          </a:p>
        </p:txBody>
      </p:sp>
      <p:cxnSp>
        <p:nvCxnSpPr>
          <p:cNvPr id="7" name="Straight Arrow Connector 6"/>
          <p:cNvCxnSpPr>
            <a:stCxn id="10" idx="2"/>
          </p:cNvCxnSpPr>
          <p:nvPr/>
        </p:nvCxnSpPr>
        <p:spPr>
          <a:xfrm flipH="1">
            <a:off x="4652093" y="2519065"/>
            <a:ext cx="339007" cy="9861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9449" y="1258669"/>
            <a:ext cx="7605287" cy="646331"/>
          </a:xfrm>
          <a:prstGeom prst="rect">
            <a:avLst/>
          </a:prstGeom>
          <a:noFill/>
        </p:spPr>
        <p:txBody>
          <a:bodyPr wrap="none" rtlCol="0">
            <a:spAutoFit/>
          </a:bodyPr>
          <a:lstStyle/>
          <a:p>
            <a:pPr algn="ctr"/>
            <a:r>
              <a:rPr lang="en-US" dirty="0" smtClean="0"/>
              <a:t>San Angelo has a contract for 15,000 acre-</a:t>
            </a:r>
            <a:r>
              <a:rPr lang="en-US" dirty="0" err="1" smtClean="0"/>
              <a:t>ft</a:t>
            </a:r>
            <a:r>
              <a:rPr lang="en-US" dirty="0" smtClean="0"/>
              <a:t> per year from O.H. </a:t>
            </a:r>
            <a:r>
              <a:rPr lang="en-US" dirty="0" err="1" smtClean="0"/>
              <a:t>Ivie</a:t>
            </a:r>
            <a:r>
              <a:rPr lang="en-US" dirty="0" smtClean="0"/>
              <a:t> (13.4 MGD)</a:t>
            </a:r>
          </a:p>
          <a:p>
            <a:pPr algn="ctr"/>
            <a:r>
              <a:rPr lang="en-US" dirty="0" smtClean="0"/>
              <a:t>which was reduced to 12,000 acre-feet in 2011</a:t>
            </a:r>
            <a:endParaRPr lang="en-US" dirty="0"/>
          </a:p>
        </p:txBody>
      </p:sp>
    </p:spTree>
    <p:extLst>
      <p:ext uri="{BB962C8B-B14F-4D97-AF65-F5344CB8AC3E}">
        <p14:creationId xmlns:p14="http://schemas.microsoft.com/office/powerpoint/2010/main" val="16294447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769677256"/>
              </p:ext>
            </p:extLst>
          </p:nvPr>
        </p:nvGraphicFramePr>
        <p:xfrm>
          <a:off x="381000" y="2133600"/>
          <a:ext cx="88392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sz="3600" dirty="0" smtClean="0"/>
              <a:t>Water Demand and Supply</a:t>
            </a:r>
            <a:endParaRPr lang="en-US" sz="3600" dirty="0"/>
          </a:p>
        </p:txBody>
      </p:sp>
      <p:cxnSp>
        <p:nvCxnSpPr>
          <p:cNvPr id="5" name="Straight Connector 4"/>
          <p:cNvCxnSpPr/>
          <p:nvPr/>
        </p:nvCxnSpPr>
        <p:spPr>
          <a:xfrm>
            <a:off x="1752600" y="4800600"/>
            <a:ext cx="57150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52600" y="4343400"/>
            <a:ext cx="57150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67600" y="4615934"/>
            <a:ext cx="840295" cy="369332"/>
          </a:xfrm>
          <a:prstGeom prst="rect">
            <a:avLst/>
          </a:prstGeom>
          <a:noFill/>
        </p:spPr>
        <p:txBody>
          <a:bodyPr wrap="none" rtlCol="0">
            <a:spAutoFit/>
          </a:bodyPr>
          <a:lstStyle/>
          <a:p>
            <a:r>
              <a:rPr lang="en-US" dirty="0" smtClean="0">
                <a:solidFill>
                  <a:srgbClr val="C00000"/>
                </a:solidFill>
              </a:rPr>
              <a:t>6 MGD</a:t>
            </a:r>
            <a:endParaRPr lang="en-US" dirty="0">
              <a:solidFill>
                <a:srgbClr val="C00000"/>
              </a:solidFill>
            </a:endParaRPr>
          </a:p>
        </p:txBody>
      </p:sp>
      <p:sp>
        <p:nvSpPr>
          <p:cNvPr id="8" name="TextBox 7"/>
          <p:cNvSpPr txBox="1"/>
          <p:nvPr/>
        </p:nvSpPr>
        <p:spPr>
          <a:xfrm>
            <a:off x="7467599" y="4158734"/>
            <a:ext cx="840295" cy="369332"/>
          </a:xfrm>
          <a:prstGeom prst="rect">
            <a:avLst/>
          </a:prstGeom>
          <a:noFill/>
        </p:spPr>
        <p:txBody>
          <a:bodyPr wrap="none" rtlCol="0">
            <a:spAutoFit/>
          </a:bodyPr>
          <a:lstStyle/>
          <a:p>
            <a:r>
              <a:rPr lang="en-US" dirty="0" smtClean="0">
                <a:solidFill>
                  <a:srgbClr val="C00000"/>
                </a:solidFill>
              </a:rPr>
              <a:t>9 MGD</a:t>
            </a:r>
            <a:endParaRPr lang="en-US" dirty="0">
              <a:solidFill>
                <a:srgbClr val="C00000"/>
              </a:solidFill>
            </a:endParaRPr>
          </a:p>
        </p:txBody>
      </p:sp>
      <p:sp>
        <p:nvSpPr>
          <p:cNvPr id="9" name="Right Brace 8"/>
          <p:cNvSpPr/>
          <p:nvPr/>
        </p:nvSpPr>
        <p:spPr>
          <a:xfrm>
            <a:off x="3048000" y="4800600"/>
            <a:ext cx="378905" cy="76200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426905" y="5007451"/>
            <a:ext cx="2116605" cy="369332"/>
          </a:xfrm>
          <a:prstGeom prst="rect">
            <a:avLst/>
          </a:prstGeom>
          <a:noFill/>
        </p:spPr>
        <p:txBody>
          <a:bodyPr wrap="none" rtlCol="0">
            <a:spAutoFit/>
          </a:bodyPr>
          <a:lstStyle/>
          <a:p>
            <a:r>
              <a:rPr lang="en-US" dirty="0" smtClean="0">
                <a:solidFill>
                  <a:srgbClr val="C00000"/>
                </a:solidFill>
              </a:rPr>
              <a:t>Groundwater Supply</a:t>
            </a:r>
            <a:endParaRPr lang="en-US" dirty="0">
              <a:solidFill>
                <a:srgbClr val="C00000"/>
              </a:solidFill>
            </a:endParaRPr>
          </a:p>
        </p:txBody>
      </p:sp>
      <p:sp>
        <p:nvSpPr>
          <p:cNvPr id="11" name="Right Brace 10"/>
          <p:cNvSpPr/>
          <p:nvPr/>
        </p:nvSpPr>
        <p:spPr>
          <a:xfrm>
            <a:off x="4876800" y="4343399"/>
            <a:ext cx="360179" cy="458351"/>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5274597" y="4387908"/>
            <a:ext cx="1436612" cy="369332"/>
          </a:xfrm>
          <a:prstGeom prst="rect">
            <a:avLst/>
          </a:prstGeom>
          <a:noFill/>
        </p:spPr>
        <p:txBody>
          <a:bodyPr wrap="none" rtlCol="0">
            <a:spAutoFit/>
          </a:bodyPr>
          <a:lstStyle/>
          <a:p>
            <a:r>
              <a:rPr lang="en-US" dirty="0" smtClean="0">
                <a:solidFill>
                  <a:srgbClr val="C00000"/>
                </a:solidFill>
              </a:rPr>
              <a:t>With banking</a:t>
            </a:r>
            <a:endParaRPr lang="en-US" dirty="0">
              <a:solidFill>
                <a:srgbClr val="C00000"/>
              </a:solidFill>
            </a:endParaRPr>
          </a:p>
        </p:txBody>
      </p:sp>
      <p:sp>
        <p:nvSpPr>
          <p:cNvPr id="13" name="TextBox 12"/>
          <p:cNvSpPr txBox="1"/>
          <p:nvPr/>
        </p:nvSpPr>
        <p:spPr>
          <a:xfrm>
            <a:off x="1005355" y="1219200"/>
            <a:ext cx="7377789" cy="830997"/>
          </a:xfrm>
          <a:prstGeom prst="rect">
            <a:avLst/>
          </a:prstGeom>
          <a:noFill/>
        </p:spPr>
        <p:txBody>
          <a:bodyPr wrap="none" rtlCol="0">
            <a:spAutoFit/>
          </a:bodyPr>
          <a:lstStyle/>
          <a:p>
            <a:r>
              <a:rPr lang="en-US" sz="2400" dirty="0" smtClean="0">
                <a:solidFill>
                  <a:srgbClr val="C00000"/>
                </a:solidFill>
              </a:rPr>
              <a:t>Groundwater supply could support much of the base load</a:t>
            </a:r>
          </a:p>
          <a:p>
            <a:pPr algn="ctr"/>
            <a:r>
              <a:rPr lang="en-US" sz="2400" dirty="0" smtClean="0">
                <a:solidFill>
                  <a:schemeClr val="accent1"/>
                </a:solidFill>
              </a:rPr>
              <a:t>Supplement that with surface water from lakes</a:t>
            </a:r>
            <a:endParaRPr lang="en-US" sz="2400" dirty="0">
              <a:solidFill>
                <a:schemeClr val="accent1"/>
              </a:solidFill>
            </a:endParaRPr>
          </a:p>
        </p:txBody>
      </p:sp>
    </p:spTree>
    <p:extLst>
      <p:ext uri="{BB962C8B-B14F-4D97-AF65-F5344CB8AC3E}">
        <p14:creationId xmlns:p14="http://schemas.microsoft.com/office/powerpoint/2010/main" val="21499201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Brackish 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2931" y="2284694"/>
            <a:ext cx="4836544" cy="45733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Saline </a:t>
            </a:r>
            <a:r>
              <a:rPr lang="en-US" dirty="0" err="1" smtClean="0"/>
              <a:t>Groundwaters</a:t>
            </a:r>
            <a:r>
              <a:rPr lang="en-US" dirty="0" smtClean="0"/>
              <a:t> of Texas</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71" y="1371600"/>
            <a:ext cx="6139652" cy="243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14800"/>
            <a:ext cx="3017311" cy="197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4800600" y="3505200"/>
            <a:ext cx="990600" cy="10661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81775" y="2100028"/>
            <a:ext cx="1598386" cy="369332"/>
          </a:xfrm>
          <a:prstGeom prst="rect">
            <a:avLst/>
          </a:prstGeom>
          <a:noFill/>
        </p:spPr>
        <p:txBody>
          <a:bodyPr wrap="none" rtlCol="0">
            <a:spAutoFit/>
          </a:bodyPr>
          <a:lstStyle/>
          <a:p>
            <a:r>
              <a:rPr lang="en-US" dirty="0" smtClean="0"/>
              <a:t>Pecos Alluvium</a:t>
            </a:r>
            <a:endParaRPr lang="en-US" dirty="0"/>
          </a:p>
        </p:txBody>
      </p:sp>
    </p:spTree>
    <p:extLst>
      <p:ext uri="{BB962C8B-B14F-4D97-AF65-F5344CB8AC3E}">
        <p14:creationId xmlns:p14="http://schemas.microsoft.com/office/powerpoint/2010/main" val="30368894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smtClean="0"/>
              <a:t>Largest inland desalination plant in the world</a:t>
            </a:r>
            <a:r>
              <a:rPr lang="en-US" sz="3200" dirty="0" smtClean="0"/>
              <a:t/>
            </a:r>
            <a:br>
              <a:rPr lang="en-US" sz="3200" dirty="0" smtClean="0"/>
            </a:br>
            <a:r>
              <a:rPr lang="en-US" sz="3200" dirty="0" smtClean="0"/>
              <a:t>Kay Bailey Hutchinson Plant in El Paso</a:t>
            </a:r>
            <a:br>
              <a:rPr lang="en-US" sz="3200" dirty="0" smtClean="0"/>
            </a:br>
            <a:r>
              <a:rPr lang="en-US" sz="3200" dirty="0" smtClean="0"/>
              <a:t>(</a:t>
            </a:r>
            <a:r>
              <a:rPr lang="en-US" sz="3200" dirty="0" smtClean="0"/>
              <a:t>27.5 </a:t>
            </a:r>
            <a:r>
              <a:rPr lang="en-US" sz="3200" dirty="0" smtClean="0"/>
              <a:t>MGD)</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393" y="1143000"/>
            <a:ext cx="291465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630" y="3886200"/>
            <a:ext cx="216217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52101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464" y="5568950"/>
            <a:ext cx="1390445" cy="121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07221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Drought is a fact of life in Texas</a:t>
            </a:r>
          </a:p>
          <a:p>
            <a:pPr lvl="1"/>
            <a:r>
              <a:rPr lang="en-US" dirty="0" smtClean="0"/>
              <a:t>Especially prevalent in West Texas</a:t>
            </a:r>
          </a:p>
          <a:p>
            <a:r>
              <a:rPr lang="en-US" dirty="0" smtClean="0"/>
              <a:t>The Drought of 2011 continues and we do not know when it will </a:t>
            </a:r>
            <a:r>
              <a:rPr lang="en-US" dirty="0" smtClean="0"/>
              <a:t>end</a:t>
            </a:r>
          </a:p>
          <a:p>
            <a:r>
              <a:rPr lang="en-US" dirty="0" smtClean="0"/>
              <a:t>Surface </a:t>
            </a:r>
            <a:r>
              <a:rPr lang="en-US" dirty="0" smtClean="0"/>
              <a:t>water supplies are significantly diminished </a:t>
            </a:r>
          </a:p>
          <a:p>
            <a:r>
              <a:rPr lang="en-US" dirty="0" smtClean="0"/>
              <a:t>Groundwater supply is needed but quality is a </a:t>
            </a:r>
            <a:r>
              <a:rPr lang="en-US" dirty="0" smtClean="0"/>
              <a:t>challenge</a:t>
            </a:r>
          </a:p>
          <a:p>
            <a:r>
              <a:rPr lang="en-US" dirty="0"/>
              <a:t>Texas is going to invest </a:t>
            </a:r>
            <a:r>
              <a:rPr lang="en-US" dirty="0" smtClean="0"/>
              <a:t>$billions </a:t>
            </a:r>
            <a:r>
              <a:rPr lang="en-US" dirty="0"/>
              <a:t>in water </a:t>
            </a:r>
            <a:r>
              <a:rPr lang="en-US" dirty="0" smtClean="0"/>
              <a:t>development</a:t>
            </a:r>
          </a:p>
          <a:p>
            <a:pPr marL="0" indent="0">
              <a:buNone/>
            </a:pPr>
            <a:endParaRPr lang="en-US" dirty="0" smtClean="0"/>
          </a:p>
        </p:txBody>
      </p:sp>
    </p:spTree>
    <p:extLst>
      <p:ext uri="{BB962C8B-B14F-4D97-AF65-F5344CB8AC3E}">
        <p14:creationId xmlns:p14="http://schemas.microsoft.com/office/powerpoint/2010/main" val="1106078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Texas Monthly Drought Special Report</a:t>
            </a:r>
            <a:br>
              <a:rPr lang="en-US" dirty="0" smtClean="0"/>
            </a:br>
            <a:r>
              <a:rPr lang="en-US" sz="2700" dirty="0" smtClean="0"/>
              <a:t>July 2012</a:t>
            </a:r>
            <a:endParaRPr lang="en-US" sz="27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643" y="1628378"/>
            <a:ext cx="3643447" cy="4920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28378"/>
            <a:ext cx="3325956" cy="495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1241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Mort Mertz – Drought of the </a:t>
            </a:r>
            <a:r>
              <a:rPr lang="en-US" dirty="0" smtClean="0"/>
              <a:t>1950’s</a:t>
            </a:r>
            <a:br>
              <a:rPr lang="en-US" dirty="0" smtClean="0"/>
            </a:br>
            <a:r>
              <a:rPr lang="en-US" sz="3100" dirty="0" smtClean="0"/>
              <a:t>(1950-1957)</a:t>
            </a:r>
            <a:endParaRPr lang="en-US" sz="31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1573212"/>
            <a:ext cx="2982029" cy="451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556" y="5410200"/>
            <a:ext cx="1390445" cy="121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199" y="1573212"/>
            <a:ext cx="503516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36489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Autofit/>
          </a:bodyPr>
          <a:lstStyle/>
          <a:p>
            <a:r>
              <a:rPr lang="en-US" sz="3600" dirty="0" smtClean="0"/>
              <a:t>San Angelo – </a:t>
            </a:r>
            <a:r>
              <a:rPr lang="en-US" sz="3600" dirty="0" smtClean="0"/>
              <a:t>Epicenter of the 1950’s Drought</a:t>
            </a:r>
            <a:endParaRPr lang="en-US" sz="3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371600"/>
            <a:ext cx="1390445" cy="121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971800"/>
            <a:ext cx="4961979" cy="3200400"/>
          </a:xfrm>
          <a:prstGeom prst="rect">
            <a:avLst/>
          </a:prstGeom>
          <a:noFill/>
          <a:ln w="9525">
            <a:solidFill>
              <a:schemeClr val="tx1"/>
            </a:solidFill>
            <a:miter lim="800000"/>
            <a:headEnd/>
            <a:tailEnd/>
          </a:ln>
          <a:scene3d>
            <a:camera prst="orthographicFront">
              <a:rot lat="0" lon="0" rev="10799999"/>
            </a:camera>
            <a:lightRig rig="threePt" dir="t"/>
          </a:scene3d>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32872"/>
            <a:ext cx="1895310" cy="5479292"/>
          </a:xfrm>
          <a:prstGeom prst="rect">
            <a:avLst/>
          </a:prstGeom>
          <a:noFill/>
          <a:ln>
            <a:noFill/>
          </a:ln>
          <a:scene3d>
            <a:camera prst="orthographicFront">
              <a:rot lat="0" lon="0" rev="107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55897" y="1600200"/>
            <a:ext cx="2895023" cy="646331"/>
          </a:xfrm>
          <a:prstGeom prst="rect">
            <a:avLst/>
          </a:prstGeom>
          <a:noFill/>
        </p:spPr>
        <p:txBody>
          <a:bodyPr wrap="none" rtlCol="0">
            <a:spAutoFit/>
          </a:bodyPr>
          <a:lstStyle/>
          <a:p>
            <a:r>
              <a:rPr lang="en-US" dirty="0" smtClean="0"/>
              <a:t>“If you don’t notice this ad,</a:t>
            </a:r>
          </a:p>
          <a:p>
            <a:r>
              <a:rPr lang="en-US" dirty="0" smtClean="0"/>
              <a:t>The </a:t>
            </a:r>
            <a:r>
              <a:rPr lang="en-US" dirty="0" err="1" smtClean="0"/>
              <a:t>drouth</a:t>
            </a:r>
            <a:r>
              <a:rPr lang="en-US" dirty="0" smtClean="0"/>
              <a:t> is really hurting!”</a:t>
            </a:r>
            <a:endParaRPr lang="en-US" dirty="0"/>
          </a:p>
        </p:txBody>
      </p:sp>
    </p:spTree>
    <p:extLst>
      <p:ext uri="{BB962C8B-B14F-4D97-AF65-F5344CB8AC3E}">
        <p14:creationId xmlns:p14="http://schemas.microsoft.com/office/powerpoint/2010/main" val="4268657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in Drought Severity in Texas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46" y="2819400"/>
            <a:ext cx="88868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401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17550" y="5032404"/>
            <a:ext cx="652743" cy="369332"/>
          </a:xfrm>
          <a:prstGeom prst="rect">
            <a:avLst/>
          </a:prstGeom>
          <a:noFill/>
        </p:spPr>
        <p:txBody>
          <a:bodyPr wrap="none" rtlCol="0">
            <a:spAutoFit/>
          </a:bodyPr>
          <a:lstStyle/>
          <a:p>
            <a:r>
              <a:rPr lang="en-US" dirty="0" smtClean="0"/>
              <a:t>2006</a:t>
            </a:r>
            <a:endParaRPr lang="en-US" dirty="0"/>
          </a:p>
        </p:txBody>
      </p:sp>
      <p:sp>
        <p:nvSpPr>
          <p:cNvPr id="6" name="TextBox 5"/>
          <p:cNvSpPr txBox="1"/>
          <p:nvPr/>
        </p:nvSpPr>
        <p:spPr>
          <a:xfrm>
            <a:off x="6357657" y="5032404"/>
            <a:ext cx="652743" cy="369332"/>
          </a:xfrm>
          <a:prstGeom prst="rect">
            <a:avLst/>
          </a:prstGeom>
          <a:noFill/>
        </p:spPr>
        <p:txBody>
          <a:bodyPr wrap="none" rtlCol="0">
            <a:spAutoFit/>
          </a:bodyPr>
          <a:lstStyle/>
          <a:p>
            <a:r>
              <a:rPr lang="en-US" dirty="0" smtClean="0"/>
              <a:t>2009</a:t>
            </a:r>
            <a:endParaRPr lang="en-US" dirty="0"/>
          </a:p>
        </p:txBody>
      </p:sp>
      <p:sp>
        <p:nvSpPr>
          <p:cNvPr id="7" name="TextBox 6"/>
          <p:cNvSpPr txBox="1"/>
          <p:nvPr/>
        </p:nvSpPr>
        <p:spPr>
          <a:xfrm>
            <a:off x="7620000" y="5032404"/>
            <a:ext cx="652743" cy="369332"/>
          </a:xfrm>
          <a:prstGeom prst="rect">
            <a:avLst/>
          </a:prstGeom>
          <a:noFill/>
        </p:spPr>
        <p:txBody>
          <a:bodyPr wrap="none" rtlCol="0">
            <a:spAutoFit/>
          </a:bodyPr>
          <a:lstStyle/>
          <a:p>
            <a:r>
              <a:rPr lang="en-US" dirty="0" smtClean="0"/>
              <a:t>2011</a:t>
            </a:r>
            <a:endParaRPr lang="en-US" dirty="0"/>
          </a:p>
        </p:txBody>
      </p:sp>
      <p:sp>
        <p:nvSpPr>
          <p:cNvPr id="8" name="TextBox 7"/>
          <p:cNvSpPr txBox="1"/>
          <p:nvPr/>
        </p:nvSpPr>
        <p:spPr>
          <a:xfrm>
            <a:off x="2667000" y="5032404"/>
            <a:ext cx="652743" cy="369332"/>
          </a:xfrm>
          <a:prstGeom prst="rect">
            <a:avLst/>
          </a:prstGeom>
          <a:noFill/>
        </p:spPr>
        <p:txBody>
          <a:bodyPr wrap="none" rtlCol="0">
            <a:spAutoFit/>
          </a:bodyPr>
          <a:lstStyle/>
          <a:p>
            <a:r>
              <a:rPr lang="en-US" dirty="0" smtClean="0"/>
              <a:t>2004</a:t>
            </a:r>
            <a:endParaRPr lang="en-US" dirty="0"/>
          </a:p>
        </p:txBody>
      </p:sp>
      <p:sp>
        <p:nvSpPr>
          <p:cNvPr id="9" name="TextBox 8"/>
          <p:cNvSpPr txBox="1"/>
          <p:nvPr/>
        </p:nvSpPr>
        <p:spPr>
          <a:xfrm>
            <a:off x="1600200" y="5032404"/>
            <a:ext cx="652743" cy="369332"/>
          </a:xfrm>
          <a:prstGeom prst="rect">
            <a:avLst/>
          </a:prstGeom>
          <a:noFill/>
        </p:spPr>
        <p:txBody>
          <a:bodyPr wrap="none" rtlCol="0">
            <a:spAutoFit/>
          </a:bodyPr>
          <a:lstStyle/>
          <a:p>
            <a:r>
              <a:rPr lang="en-US" dirty="0" smtClean="0"/>
              <a:t>2002</a:t>
            </a:r>
            <a:endParaRPr lang="en-US" dirty="0"/>
          </a:p>
        </p:txBody>
      </p:sp>
      <p:sp>
        <p:nvSpPr>
          <p:cNvPr id="10" name="TextBox 9"/>
          <p:cNvSpPr txBox="1"/>
          <p:nvPr/>
        </p:nvSpPr>
        <p:spPr>
          <a:xfrm>
            <a:off x="566457" y="5032404"/>
            <a:ext cx="652743" cy="369332"/>
          </a:xfrm>
          <a:prstGeom prst="rect">
            <a:avLst/>
          </a:prstGeom>
          <a:noFill/>
        </p:spPr>
        <p:txBody>
          <a:bodyPr wrap="none" rtlCol="0">
            <a:spAutoFit/>
          </a:bodyPr>
          <a:lstStyle/>
          <a:p>
            <a:r>
              <a:rPr lang="en-US" dirty="0" smtClean="0"/>
              <a:t>2000</a:t>
            </a:r>
            <a:endParaRPr lang="en-US" dirty="0"/>
          </a:p>
        </p:txBody>
      </p:sp>
    </p:spTree>
    <p:extLst>
      <p:ext uri="{BB962C8B-B14F-4D97-AF65-F5344CB8AC3E}">
        <p14:creationId xmlns:p14="http://schemas.microsoft.com/office/powerpoint/2010/main" val="2694798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Temperature Outlook for Next Three Months</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01478"/>
            <a:ext cx="7638349"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3200400"/>
            <a:ext cx="2340641" cy="646331"/>
          </a:xfrm>
          <a:prstGeom prst="rect">
            <a:avLst/>
          </a:prstGeom>
          <a:solidFill>
            <a:schemeClr val="bg1"/>
          </a:solidFill>
          <a:ln>
            <a:solidFill>
              <a:srgbClr val="C00000"/>
            </a:solidFill>
          </a:ln>
        </p:spPr>
        <p:txBody>
          <a:bodyPr wrap="none" rtlCol="0">
            <a:spAutoFit/>
          </a:bodyPr>
          <a:lstStyle/>
          <a:p>
            <a:pPr algn="ctr"/>
            <a:r>
              <a:rPr lang="en-US" dirty="0" smtClean="0"/>
              <a:t>A means Above normal</a:t>
            </a:r>
          </a:p>
          <a:p>
            <a:pPr algn="ctr"/>
            <a:r>
              <a:rPr lang="en-US" dirty="0" smtClean="0"/>
              <a:t>with 50% probability</a:t>
            </a:r>
            <a:endParaRPr lang="en-US" dirty="0"/>
          </a:p>
        </p:txBody>
      </p:sp>
      <p:cxnSp>
        <p:nvCxnSpPr>
          <p:cNvPr id="5" name="Straight Arrow Connector 4"/>
          <p:cNvCxnSpPr>
            <a:stCxn id="3" idx="3"/>
          </p:cNvCxnSpPr>
          <p:nvPr/>
        </p:nvCxnSpPr>
        <p:spPr>
          <a:xfrm>
            <a:off x="3178841" y="3523566"/>
            <a:ext cx="1621759" cy="97223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495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09" y="1752600"/>
            <a:ext cx="8373505" cy="44434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sz="3200" dirty="0" smtClean="0"/>
              <a:t>Precipitation Outlook for Next Three Months</a:t>
            </a:r>
            <a:endParaRPr lang="en-US" sz="3200" dirty="0"/>
          </a:p>
        </p:txBody>
      </p:sp>
      <p:sp>
        <p:nvSpPr>
          <p:cNvPr id="3" name="TextBox 2"/>
          <p:cNvSpPr txBox="1"/>
          <p:nvPr/>
        </p:nvSpPr>
        <p:spPr>
          <a:xfrm>
            <a:off x="838200" y="3200400"/>
            <a:ext cx="2338204" cy="646331"/>
          </a:xfrm>
          <a:prstGeom prst="rect">
            <a:avLst/>
          </a:prstGeom>
          <a:solidFill>
            <a:schemeClr val="bg1"/>
          </a:solidFill>
          <a:ln>
            <a:solidFill>
              <a:srgbClr val="C00000"/>
            </a:solidFill>
          </a:ln>
        </p:spPr>
        <p:txBody>
          <a:bodyPr wrap="none" rtlCol="0">
            <a:spAutoFit/>
          </a:bodyPr>
          <a:lstStyle/>
          <a:p>
            <a:pPr algn="ctr"/>
            <a:r>
              <a:rPr lang="en-US" dirty="0" smtClean="0"/>
              <a:t>B means Below normal</a:t>
            </a:r>
          </a:p>
          <a:p>
            <a:pPr algn="ctr"/>
            <a:r>
              <a:rPr lang="en-US" dirty="0" smtClean="0"/>
              <a:t>with 40% probability</a:t>
            </a:r>
            <a:endParaRPr lang="en-US" dirty="0"/>
          </a:p>
        </p:txBody>
      </p:sp>
      <p:cxnSp>
        <p:nvCxnSpPr>
          <p:cNvPr id="5" name="Straight Arrow Connector 4"/>
          <p:cNvCxnSpPr>
            <a:stCxn id="3" idx="3"/>
          </p:cNvCxnSpPr>
          <p:nvPr/>
        </p:nvCxnSpPr>
        <p:spPr>
          <a:xfrm>
            <a:off x="3176404" y="3523566"/>
            <a:ext cx="1624196" cy="97223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2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3233</TotalTime>
  <Words>968</Words>
  <Application>Microsoft Office PowerPoint</Application>
  <PresentationFormat>On-screen Show (4:3)</PresentationFormat>
  <Paragraphs>200</Paragraphs>
  <Slides>37</Slides>
  <Notes>6</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1_Office Theme</vt:lpstr>
      <vt:lpstr>Drought and Water Resources: Texas and San Angelo</vt:lpstr>
      <vt:lpstr>Facing Drought in Texas</vt:lpstr>
      <vt:lpstr>Drought in Texas – US Drought Monitor</vt:lpstr>
      <vt:lpstr>Texas Monthly Drought Special Report July 2012</vt:lpstr>
      <vt:lpstr>Mort Mertz – Drought of the 1950’s (1950-1957)</vt:lpstr>
      <vt:lpstr>San Angelo – Epicenter of the 1950’s Drought</vt:lpstr>
      <vt:lpstr>Trends in Drought Severity in Texas</vt:lpstr>
      <vt:lpstr>Temperature Outlook for Next Three Months</vt:lpstr>
      <vt:lpstr>Precipitation Outlook for Next Three Months</vt:lpstr>
      <vt:lpstr>PowerPoint Presentation</vt:lpstr>
      <vt:lpstr>Reservoir Levels  (Dec 17, 2012)</vt:lpstr>
      <vt:lpstr>Normalized Difference Vegetation Index (NDVI)</vt:lpstr>
      <vt:lpstr>PowerPoint Presentation</vt:lpstr>
      <vt:lpstr>PowerPoint Presentation</vt:lpstr>
      <vt:lpstr>Most Recent NDVI Map</vt:lpstr>
      <vt:lpstr>NDVI  in  Tom  Green  County</vt:lpstr>
      <vt:lpstr>Water and Electric Power Generation</vt:lpstr>
      <vt:lpstr>Electrical supply is NOT resilient to drought</vt:lpstr>
      <vt:lpstr>Measuring Gravity Anomaly from Space (GRACE) Force of gravity responds to changes in water volume Water is really heavy!</vt:lpstr>
      <vt:lpstr>GRACE and Texas Reservoir Water Storage</vt:lpstr>
      <vt:lpstr>O.H. Ivie Reservoir</vt:lpstr>
      <vt:lpstr>PowerPoint Presentation</vt:lpstr>
      <vt:lpstr>Lake O.C. Fisher, August 2010</vt:lpstr>
      <vt:lpstr>Lake O.C. Fisher, Jan 2012</vt:lpstr>
      <vt:lpstr>Lake E.V. Spence, August 2010</vt:lpstr>
      <vt:lpstr>Lake E.V. Spence, Jan 2012</vt:lpstr>
      <vt:lpstr>Lake E.V. Spence, Sept 2012</vt:lpstr>
      <vt:lpstr>Lake E.V. Spence, Oct 2012</vt:lpstr>
      <vt:lpstr>PowerPoint Presentation</vt:lpstr>
      <vt:lpstr>San Angelo Water Supply Sources</vt:lpstr>
      <vt:lpstr>San Angelo Water Infrastructure</vt:lpstr>
      <vt:lpstr>San Angelo Water Demand</vt:lpstr>
      <vt:lpstr>San Angelo Water Demand</vt:lpstr>
      <vt:lpstr>Water Demand and Supply</vt:lpstr>
      <vt:lpstr>Saline Groundwaters of Texas</vt:lpstr>
      <vt:lpstr>Largest inland desalination plant in the world Kay Bailey Hutchinson Plant in El Paso (27.5 MGD)</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dc:creator>
  <cp:lastModifiedBy>Maidment, David R</cp:lastModifiedBy>
  <cp:revision>113</cp:revision>
  <cp:lastPrinted>2012-05-22T03:29:01Z</cp:lastPrinted>
  <dcterms:created xsi:type="dcterms:W3CDTF">2012-05-19T10:38:01Z</dcterms:created>
  <dcterms:modified xsi:type="dcterms:W3CDTF">2013-03-27T16:35:39Z</dcterms:modified>
</cp:coreProperties>
</file>