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258" r:id="rId16"/>
    <p:sldId id="268" r:id="rId17"/>
    <p:sldId id="260" r:id="rId18"/>
    <p:sldId id="270" r:id="rId19"/>
    <p:sldId id="271" r:id="rId20"/>
    <p:sldId id="262" r:id="rId21"/>
    <p:sldId id="264" r:id="rId22"/>
    <p:sldId id="263" r:id="rId23"/>
    <p:sldId id="291" r:id="rId24"/>
    <p:sldId id="306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305" r:id="rId35"/>
    <p:sldId id="307" r:id="rId36"/>
    <p:sldId id="310" r:id="rId37"/>
    <p:sldId id="308" r:id="rId38"/>
    <p:sldId id="309" r:id="rId39"/>
    <p:sldId id="28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8958" autoAdjust="0"/>
  </p:normalViewPr>
  <p:slideViewPr>
    <p:cSldViewPr>
      <p:cViewPr>
        <p:scale>
          <a:sx n="66" d="100"/>
          <a:sy n="66" d="100"/>
        </p:scale>
        <p:origin x="-1626" y="-9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eetings\TAMEST\Copy%20of%20TravisCounty_SWI_January11_May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TravisCounty_SWI_January11_May1!$B$1</c:f>
              <c:strCache>
                <c:ptCount val="1"/>
                <c:pt idx="0">
                  <c:v>SWI_perc</c:v>
                </c:pt>
              </c:strCache>
            </c:strRef>
          </c:tx>
          <c:spPr>
            <a:gradFill>
              <a:gsLst>
                <a:gs pos="0">
                  <a:srgbClr val="0070C0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</c:spPr>
          <c:invertIfNegative val="0"/>
          <c:cat>
            <c:numRef>
              <c:f>TravisCounty_SWI_January11_May1!$A$2:$A$18</c:f>
              <c:numCache>
                <c:formatCode>m/d/yyyy</c:formatCode>
                <c:ptCount val="17"/>
                <c:pt idx="0">
                  <c:v>41030</c:v>
                </c:pt>
                <c:pt idx="1">
                  <c:v>41000</c:v>
                </c:pt>
                <c:pt idx="2">
                  <c:v>40969</c:v>
                </c:pt>
                <c:pt idx="3">
                  <c:v>40940</c:v>
                </c:pt>
                <c:pt idx="4">
                  <c:v>40910</c:v>
                </c:pt>
                <c:pt idx="5">
                  <c:v>40878</c:v>
                </c:pt>
                <c:pt idx="6">
                  <c:v>40848</c:v>
                </c:pt>
                <c:pt idx="7">
                  <c:v>40817</c:v>
                </c:pt>
                <c:pt idx="8">
                  <c:v>40787</c:v>
                </c:pt>
                <c:pt idx="9">
                  <c:v>40756</c:v>
                </c:pt>
                <c:pt idx="10">
                  <c:v>40725</c:v>
                </c:pt>
                <c:pt idx="11">
                  <c:v>40695</c:v>
                </c:pt>
                <c:pt idx="12">
                  <c:v>40664</c:v>
                </c:pt>
                <c:pt idx="13">
                  <c:v>40634</c:v>
                </c:pt>
                <c:pt idx="14">
                  <c:v>40603</c:v>
                </c:pt>
                <c:pt idx="15">
                  <c:v>40575</c:v>
                </c:pt>
                <c:pt idx="16">
                  <c:v>40544</c:v>
                </c:pt>
              </c:numCache>
            </c:numRef>
          </c:cat>
          <c:val>
            <c:numRef>
              <c:f>TravisCounty_SWI_January11_May1!$B$2:$B$18</c:f>
              <c:numCache>
                <c:formatCode>0.0</c:formatCode>
                <c:ptCount val="17"/>
                <c:pt idx="0">
                  <c:v>47.423069000200002</c:v>
                </c:pt>
                <c:pt idx="1">
                  <c:v>66.496086120599998</c:v>
                </c:pt>
                <c:pt idx="2">
                  <c:v>63.078014373800002</c:v>
                </c:pt>
                <c:pt idx="3">
                  <c:v>61.519954681400002</c:v>
                </c:pt>
                <c:pt idx="4">
                  <c:v>56.996017456099999</c:v>
                </c:pt>
                <c:pt idx="5">
                  <c:v>37.135871887199997</c:v>
                </c:pt>
                <c:pt idx="6">
                  <c:v>25.185497283899998</c:v>
                </c:pt>
                <c:pt idx="7">
                  <c:v>17.529579162600001</c:v>
                </c:pt>
                <c:pt idx="8">
                  <c:v>18.825130462600001</c:v>
                </c:pt>
                <c:pt idx="9">
                  <c:v>22.1837882996</c:v>
                </c:pt>
                <c:pt idx="10">
                  <c:v>30.1761894226</c:v>
                </c:pt>
                <c:pt idx="11">
                  <c:v>35.176532745400003</c:v>
                </c:pt>
                <c:pt idx="12">
                  <c:v>37.957691192600002</c:v>
                </c:pt>
                <c:pt idx="13">
                  <c:v>46.633644103999998</c:v>
                </c:pt>
                <c:pt idx="14">
                  <c:v>55.154087066700001</c:v>
                </c:pt>
                <c:pt idx="15">
                  <c:v>61.658008575399997</c:v>
                </c:pt>
                <c:pt idx="16">
                  <c:v>48.173976898200003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691200"/>
        <c:axId val="104692736"/>
      </c:barChart>
      <c:dateAx>
        <c:axId val="104691200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04692736"/>
        <c:crosses val="autoZero"/>
        <c:auto val="1"/>
        <c:lblOffset val="100"/>
        <c:baseTimeUnit val="months"/>
      </c:dateAx>
      <c:valAx>
        <c:axId val="104692736"/>
        <c:scaling>
          <c:orientation val="minMax"/>
          <c:max val="100"/>
          <c:min val="0"/>
        </c:scaling>
        <c:delete val="0"/>
        <c:axPos val="l"/>
        <c:majorGridlines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046912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AE7A6-9ACF-4AE1-A2AD-7D69748380D0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2B4AB-59CD-48C6-B0F5-4E1708258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9D6FD-AFEA-9F45-9621-C9CCAE52EA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72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smtClean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7284" indent="-374701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2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3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58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63D7D6E-F54B-6445-9B4F-BFE9DE19D05D}" type="slidenum">
              <a:rPr lang="en-US" sz="1200">
                <a:solidFill>
                  <a:prstClr val="black"/>
                </a:solidFill>
              </a:rPr>
              <a:pPr/>
              <a:t>15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935F-06B3-4C43-90A6-1CEDEB14CFC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AA2C5-8397-4A39-B1F4-ED0A6B66C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53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935F-06B3-4C43-90A6-1CEDEB14CFC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AA2C5-8397-4A39-B1F4-ED0A6B66C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37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935F-06B3-4C43-90A6-1CEDEB14CFC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AA2C5-8397-4A39-B1F4-ED0A6B66C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50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935F-06B3-4C43-90A6-1CEDEB14CFC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AA2C5-8397-4A39-B1F4-ED0A6B66C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82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935F-06B3-4C43-90A6-1CEDEB14CFC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AA2C5-8397-4A39-B1F4-ED0A6B66C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1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935F-06B3-4C43-90A6-1CEDEB14CFC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AA2C5-8397-4A39-B1F4-ED0A6B66C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92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935F-06B3-4C43-90A6-1CEDEB14CFC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AA2C5-8397-4A39-B1F4-ED0A6B66C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8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935F-06B3-4C43-90A6-1CEDEB14CFC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AA2C5-8397-4A39-B1F4-ED0A6B66C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25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935F-06B3-4C43-90A6-1CEDEB14CFC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AA2C5-8397-4A39-B1F4-ED0A6B66C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56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935F-06B3-4C43-90A6-1CEDEB14CFC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AA2C5-8397-4A39-B1F4-ED0A6B66C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80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935F-06B3-4C43-90A6-1CEDEB14CFC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AA2C5-8397-4A39-B1F4-ED0A6B66C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18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4935F-06B3-4C43-90A6-1CEDEB14CFCF}" type="datetimeFigureOut">
              <a:rPr lang="en-US" smtClean="0"/>
              <a:t>5/22/2012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AA2C5-8397-4A39-B1F4-ED0A6B66C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4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midgewater.twdb.texas.gov/Reservoirs/TWC/plothtm/State.htm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cgis.com/home/webmap/viewer.html?services=35849a2d508540f194d17380d0830266" TargetMode="Externa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traltexashub.org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xasdroughtinfo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762000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Water Availability During the Drought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81200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David R. Maidment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Center for Research in Water Resources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University of Texas at Austin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86200"/>
            <a:ext cx="56769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48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9" name="Group 7"/>
          <p:cNvGrpSpPr>
            <a:grpSpLocks/>
          </p:cNvGrpSpPr>
          <p:nvPr/>
        </p:nvGrpSpPr>
        <p:grpSpPr bwMode="auto">
          <a:xfrm>
            <a:off x="0" y="0"/>
            <a:ext cx="9144000" cy="6869113"/>
            <a:chOff x="0" y="0"/>
            <a:chExt cx="5760" cy="4327"/>
          </a:xfrm>
        </p:grpSpPr>
        <p:pic>
          <p:nvPicPr>
            <p:cNvPr id="28674" name="Picture 2" descr="black_background_1024x76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78" name="Picture 6" descr="ndvi_2011day273_tcae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" y="0"/>
              <a:ext cx="4976" cy="4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676" name="Picture 4" descr="ndvi_scaleba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" y="1344"/>
              <a:ext cx="381" cy="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677" name="Text Box 5"/>
            <p:cNvSpPr txBox="1">
              <a:spLocks noChangeArrowheads="1"/>
            </p:cNvSpPr>
            <p:nvPr/>
          </p:nvSpPr>
          <p:spPr bwMode="auto">
            <a:xfrm>
              <a:off x="4392" y="3264"/>
              <a:ext cx="1224" cy="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>
                  <a:solidFill>
                    <a:schemeClr val="bg1"/>
                  </a:solidFill>
                </a:rPr>
                <a:t>Normalized Difference</a:t>
              </a:r>
            </a:p>
            <a:p>
              <a:pPr algn="ctr" eaLnBrk="0" hangingPunct="0"/>
              <a:r>
                <a:rPr lang="en-US" sz="1400">
                  <a:solidFill>
                    <a:schemeClr val="bg1"/>
                  </a:solidFill>
                </a:rPr>
                <a:t>Vegetation Index</a:t>
              </a:r>
            </a:p>
            <a:p>
              <a:pPr algn="ctr" eaLnBrk="0" hangingPunct="0"/>
              <a:endParaRPr lang="en-US" sz="1400">
                <a:solidFill>
                  <a:schemeClr val="bg1"/>
                </a:solidFill>
              </a:endParaRPr>
            </a:p>
            <a:p>
              <a:pPr algn="ctr" eaLnBrk="0" hangingPunct="0"/>
              <a:r>
                <a:rPr lang="en-US" sz="1400">
                  <a:solidFill>
                    <a:schemeClr val="bg1"/>
                  </a:solidFill>
                </a:rPr>
                <a:t>September 30, 2011</a:t>
              </a:r>
            </a:p>
            <a:p>
              <a:pPr algn="ctr" eaLnBrk="0" hangingPunct="0"/>
              <a:endParaRPr lang="en-US" sz="1600">
                <a:solidFill>
                  <a:schemeClr val="bg1"/>
                </a:solidFill>
              </a:endParaRPr>
            </a:p>
            <a:p>
              <a:pPr algn="ctr" eaLnBrk="0" hangingPunct="0">
                <a:spcAft>
                  <a:spcPct val="20000"/>
                </a:spcAft>
              </a:pPr>
              <a:r>
                <a:rPr lang="en-US" sz="1000">
                  <a:solidFill>
                    <a:schemeClr val="bg1"/>
                  </a:solidFill>
                </a:rPr>
                <a:t>Source:  16-day cycle MODIS</a:t>
              </a:r>
            </a:p>
            <a:p>
              <a:pPr algn="ctr" eaLnBrk="0" hangingPunct="0"/>
              <a:r>
                <a:rPr lang="en-US" sz="900">
                  <a:solidFill>
                    <a:schemeClr val="bg1"/>
                  </a:solidFill>
                </a:rPr>
                <a:t>UT Center for Space Research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95400" y="152400"/>
            <a:ext cx="622862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/>
              <a:t>NDVI on September 30, 2011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7079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60" name="Group 103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3250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6" y="144"/>
              <a:ext cx="1824" cy="5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b="1">
                  <a:solidFill>
                    <a:srgbClr val="F9FC8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charset="0"/>
                </a:rPr>
                <a:t>September 30</a:t>
              </a:r>
            </a:p>
            <a:p>
              <a:r>
                <a:rPr lang="en-US" b="1">
                  <a:solidFill>
                    <a:srgbClr val="F9FC8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charset="0"/>
                </a:rPr>
                <a:t>2010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6" y="144"/>
              <a:ext cx="1824" cy="5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b="1">
                  <a:solidFill>
                    <a:srgbClr val="F9FC8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charset="0"/>
                </a:rPr>
                <a:t>September 30</a:t>
              </a:r>
            </a:p>
            <a:p>
              <a:r>
                <a:rPr lang="en-US" b="1">
                  <a:solidFill>
                    <a:srgbClr val="F9FC8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charset="0"/>
                </a:rPr>
                <a:t>2010</a:t>
              </a:r>
              <a:endParaRPr lang="en-US" b="1">
                <a:solidFill>
                  <a:srgbClr val="E46C0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endParaRPr>
            </a:p>
          </p:txBody>
        </p:sp>
        <p:sp>
          <p:nvSpPr>
            <p:cNvPr id="53255" name="AutoShape 1029"/>
            <p:cNvSpPr>
              <a:spLocks noChangeArrowheads="1"/>
            </p:cNvSpPr>
            <p:nvPr/>
          </p:nvSpPr>
          <p:spPr bwMode="auto">
            <a:xfrm>
              <a:off x="1769" y="2020"/>
              <a:ext cx="816" cy="635"/>
            </a:xfrm>
            <a:prstGeom prst="wedgeRectCallout">
              <a:avLst>
                <a:gd name="adj1" fmla="val -90565"/>
                <a:gd name="adj2" fmla="val 133306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pic>
          <p:nvPicPr>
            <p:cNvPr id="53252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6" y="46"/>
              <a:ext cx="4128" cy="2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9" name="Picture 1035" descr="yellow_dot_60x0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5" y="1152"/>
              <a:ext cx="86" cy="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353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84" name="Group 1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4274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6" y="144"/>
              <a:ext cx="1824" cy="5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b="1">
                  <a:solidFill>
                    <a:srgbClr val="F9FC8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charset="0"/>
                </a:rPr>
                <a:t>September 30</a:t>
              </a:r>
            </a:p>
            <a:p>
              <a:r>
                <a:rPr lang="en-US" b="1">
                  <a:solidFill>
                    <a:srgbClr val="F9FC8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charset="0"/>
                </a:rPr>
                <a:t>2011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6" y="144"/>
              <a:ext cx="1824" cy="5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b="1">
                  <a:solidFill>
                    <a:srgbClr val="F9FC8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charset="0"/>
                </a:rPr>
                <a:t>September 30</a:t>
              </a:r>
            </a:p>
            <a:p>
              <a:r>
                <a:rPr lang="en-US" b="1">
                  <a:solidFill>
                    <a:srgbClr val="F9FC8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charset="0"/>
                </a:rPr>
                <a:t>2011</a:t>
              </a:r>
            </a:p>
          </p:txBody>
        </p:sp>
        <p:sp>
          <p:nvSpPr>
            <p:cNvPr id="54279" name="AutoShape 1029"/>
            <p:cNvSpPr>
              <a:spLocks noChangeArrowheads="1"/>
            </p:cNvSpPr>
            <p:nvPr/>
          </p:nvSpPr>
          <p:spPr bwMode="auto">
            <a:xfrm>
              <a:off x="1769" y="2020"/>
              <a:ext cx="816" cy="635"/>
            </a:xfrm>
            <a:prstGeom prst="wedgeRectCallout">
              <a:avLst>
                <a:gd name="adj1" fmla="val -90565"/>
                <a:gd name="adj2" fmla="val 133306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pic>
          <p:nvPicPr>
            <p:cNvPr id="54276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6" y="46"/>
              <a:ext cx="4117" cy="2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3" name="Picture 11" descr="yellow_dot_60x0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5" y="1992"/>
              <a:ext cx="86" cy="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535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08" name="Group 1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5298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6" y="144"/>
              <a:ext cx="1248" cy="5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b="1">
                  <a:solidFill>
                    <a:srgbClr val="F9FC8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charset="0"/>
                </a:rPr>
                <a:t>April 6</a:t>
              </a:r>
            </a:p>
            <a:p>
              <a:r>
                <a:rPr lang="en-US" b="1">
                  <a:solidFill>
                    <a:srgbClr val="F9FC8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charset="0"/>
                </a:rPr>
                <a:t>2012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6" y="144"/>
              <a:ext cx="1248" cy="5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b="1">
                  <a:solidFill>
                    <a:srgbClr val="F9FC8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charset="0"/>
                </a:rPr>
                <a:t>April 6</a:t>
              </a:r>
            </a:p>
            <a:p>
              <a:r>
                <a:rPr lang="en-US" b="1">
                  <a:solidFill>
                    <a:srgbClr val="F9FC8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charset="0"/>
                </a:rPr>
                <a:t>2012</a:t>
              </a:r>
              <a:endParaRPr lang="en-US" b="1">
                <a:solidFill>
                  <a:srgbClr val="E46C0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charset="0"/>
              </a:endParaRPr>
            </a:p>
          </p:txBody>
        </p:sp>
        <p:sp>
          <p:nvSpPr>
            <p:cNvPr id="55303" name="AutoShape 1029"/>
            <p:cNvSpPr>
              <a:spLocks noChangeArrowheads="1"/>
            </p:cNvSpPr>
            <p:nvPr/>
          </p:nvSpPr>
          <p:spPr bwMode="auto">
            <a:xfrm>
              <a:off x="1769" y="2020"/>
              <a:ext cx="816" cy="635"/>
            </a:xfrm>
            <a:prstGeom prst="wedgeRectCallout">
              <a:avLst>
                <a:gd name="adj1" fmla="val -90565"/>
                <a:gd name="adj2" fmla="val 133306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1800"/>
            </a:p>
          </p:txBody>
        </p:sp>
        <p:pic>
          <p:nvPicPr>
            <p:cNvPr id="55300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6" y="48"/>
              <a:ext cx="4116" cy="2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7" name="Picture 11" descr="yellow_dot_60x0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2" y="438"/>
              <a:ext cx="86" cy="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940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 Availability during the Drought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Drought Technology Steering Committee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Water balance of Texas</a:t>
            </a:r>
          </a:p>
          <a:p>
            <a:r>
              <a:rPr lang="en-US" dirty="0" smtClean="0"/>
              <a:t>Drought in West Texas</a:t>
            </a:r>
          </a:p>
          <a:p>
            <a:r>
              <a:rPr lang="en-US" dirty="0" smtClean="0"/>
              <a:t>Texas water and climate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42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29" y="3843093"/>
            <a:ext cx="8490030" cy="284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 descr="csr300lnd_RL04_500x260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106122"/>
            <a:ext cx="5446888" cy="27234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41914" y="4121035"/>
            <a:ext cx="3754643" cy="358669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 smtClean="0">
                <a:ea typeface="+mn-ea"/>
                <a:cs typeface="+mn-cs"/>
              </a:rPr>
              <a:t>Gravity Anomaly of Texas, 2002 – 2012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088183" y="5116974"/>
            <a:ext cx="7358443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7568137" y="4854690"/>
            <a:ext cx="898519" cy="52456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 smtClean="0">
                <a:ea typeface="+mn-ea"/>
                <a:cs typeface="+mn-cs"/>
              </a:rPr>
              <a:t>Normal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6400800" y="5829545"/>
            <a:ext cx="1544646" cy="7564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49480"/>
            <a:ext cx="2391300" cy="210812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363201" y="5720519"/>
            <a:ext cx="5771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2011, we lost </a:t>
            </a:r>
            <a:r>
              <a:rPr lang="en-US" dirty="0"/>
              <a:t>100 </a:t>
            </a:r>
            <a:r>
              <a:rPr lang="en-US" dirty="0" smtClean="0"/>
              <a:t>Km</a:t>
            </a:r>
            <a:r>
              <a:rPr lang="en-US" baseline="30000" dirty="0" smtClean="0"/>
              <a:t>3</a:t>
            </a:r>
            <a:r>
              <a:rPr lang="en-US" dirty="0" smtClean="0"/>
              <a:t> of water or 70 Lake Travis’s</a:t>
            </a:r>
            <a:endParaRPr lang="en-US" baseline="30000" dirty="0"/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sz="2800" dirty="0" smtClean="0"/>
              <a:t>Measuring Gravity Anomaly from Space (GRACE)</a:t>
            </a:r>
            <a:br>
              <a:rPr lang="en-US" sz="2800" dirty="0" smtClean="0"/>
            </a:br>
            <a:r>
              <a:rPr lang="en-US" sz="1800" dirty="0" smtClean="0"/>
              <a:t>Force of gravity responds to changes in water volume</a:t>
            </a:r>
            <a:br>
              <a:rPr lang="en-US" sz="1800" dirty="0" smtClean="0"/>
            </a:br>
            <a:r>
              <a:rPr lang="en-US" sz="1800" dirty="0" smtClean="0"/>
              <a:t>Water is really heavy!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3955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78" y="1286933"/>
            <a:ext cx="5867399" cy="257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8583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GRACE and Texas Reservoir Water Storage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343400"/>
            <a:ext cx="1844040" cy="1152525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840" y="3733800"/>
            <a:ext cx="6438900" cy="264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6" y="1721011"/>
            <a:ext cx="2188031" cy="1928923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70509" y="6380719"/>
            <a:ext cx="5517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6"/>
              </a:rPr>
              <a:t>http://</a:t>
            </a:r>
            <a:r>
              <a:rPr lang="en-US" sz="1400" dirty="0" smtClean="0">
                <a:hlinkClick r:id="rId6"/>
              </a:rPr>
              <a:t>midgewater.twdb.texas.gov/Reservoirs/TWC/plothtm/State.htm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17203" y="3876675"/>
            <a:ext cx="170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Texas Reservoirs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7543800" y="4800600"/>
            <a:ext cx="838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543800" y="5781675"/>
            <a:ext cx="838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001000" y="4800600"/>
            <a:ext cx="0" cy="981075"/>
          </a:xfrm>
          <a:prstGeom prst="straightConnector1">
            <a:avLst/>
          </a:prstGeom>
          <a:ln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88450" y="5237202"/>
            <a:ext cx="453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2011 we lost </a:t>
            </a:r>
            <a:r>
              <a:rPr lang="en-US" dirty="0" smtClean="0">
                <a:solidFill>
                  <a:schemeClr val="tx2"/>
                </a:solidFill>
              </a:rPr>
              <a:t>9 Km</a:t>
            </a:r>
            <a:r>
              <a:rPr lang="en-US" baseline="30000" dirty="0" smtClean="0">
                <a:solidFill>
                  <a:schemeClr val="tx2"/>
                </a:solidFill>
              </a:rPr>
              <a:t>3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/>
              <a:t>of water from reservoirs</a:t>
            </a:r>
            <a:endParaRPr lang="en-US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506164" y="1306252"/>
            <a:ext cx="162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Grace Satellites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3408206" y="2423852"/>
            <a:ext cx="5081038" cy="32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58212" y="953853"/>
            <a:ext cx="754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 water loss in drought is coming from soil water and shallow groundwater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7447844" y="2458156"/>
            <a:ext cx="838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447844" y="3171989"/>
            <a:ext cx="838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905044" y="2458156"/>
            <a:ext cx="14968" cy="730766"/>
          </a:xfrm>
          <a:prstGeom prst="straightConnector1">
            <a:avLst/>
          </a:prstGeom>
          <a:ln>
            <a:headEnd type="stealt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821914" y="2819590"/>
            <a:ext cx="396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2011 we lost </a:t>
            </a:r>
            <a:r>
              <a:rPr lang="en-US" dirty="0" smtClean="0">
                <a:solidFill>
                  <a:schemeClr val="tx2"/>
                </a:solidFill>
              </a:rPr>
              <a:t>100 Km</a:t>
            </a:r>
            <a:r>
              <a:rPr lang="en-US" baseline="30000" dirty="0" smtClean="0">
                <a:solidFill>
                  <a:schemeClr val="tx2"/>
                </a:solidFill>
              </a:rPr>
              <a:t>3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/>
              <a:t>of water overall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94148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422" y="1541676"/>
            <a:ext cx="6448778" cy="254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6" y="1721011"/>
            <a:ext cx="2188031" cy="1928923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4676"/>
            <a:ext cx="2457128" cy="1625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7315200" y="3200244"/>
            <a:ext cx="102057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72200" y="2674043"/>
            <a:ext cx="1271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Texas Drought </a:t>
            </a:r>
          </a:p>
          <a:p>
            <a:pPr algn="ctr"/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74800" y="4985239"/>
            <a:ext cx="152674" cy="21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4461" y="5233072"/>
            <a:ext cx="152674" cy="21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7747" y="4083090"/>
            <a:ext cx="6345374" cy="2299964"/>
          </a:xfrm>
          <a:prstGeom prst="rect">
            <a:avLst/>
          </a:prstGeom>
        </p:spPr>
      </p:pic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106918" y="163252"/>
            <a:ext cx="9005121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GRACE and Edwards Aquifer Levels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3420386" y="2915021"/>
            <a:ext cx="1537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Texas Drought</a:t>
            </a:r>
          </a:p>
          <a:p>
            <a:pPr algn="ctr"/>
            <a:r>
              <a:rPr lang="en-US" dirty="0" smtClean="0"/>
              <a:t> 2005-2006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921460" y="3008708"/>
            <a:ext cx="643962" cy="254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897278" y="1306252"/>
            <a:ext cx="3754643" cy="358669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 smtClean="0">
                <a:ea typeface="+mn-ea"/>
                <a:cs typeface="+mn-cs"/>
              </a:rPr>
              <a:t>Gravity Anomaly of Texas, 2002 – 2012</a:t>
            </a:r>
          </a:p>
        </p:txBody>
      </p:sp>
      <p:sp>
        <p:nvSpPr>
          <p:cNvPr id="26" name="Oval 25"/>
          <p:cNvSpPr/>
          <p:nvPr/>
        </p:nvSpPr>
        <p:spPr>
          <a:xfrm>
            <a:off x="1447800" y="5389208"/>
            <a:ext cx="110067" cy="1197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625600" y="5233072"/>
            <a:ext cx="965200" cy="2081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06164" y="5851944"/>
            <a:ext cx="175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Edwards Aquifer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4430" y="4985239"/>
            <a:ext cx="1016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J-17 well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6164" y="1306252"/>
            <a:ext cx="162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Grace Satellites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127474" y="2674043"/>
            <a:ext cx="56355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97135" y="936920"/>
            <a:ext cx="741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shallow groundwater system is reacting to drought like surface reservoirs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72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343" y="1142999"/>
            <a:ext cx="489857" cy="515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947932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46" y="4724399"/>
            <a:ext cx="2179320" cy="1362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67" y="108467"/>
            <a:ext cx="8229600" cy="1066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 smtClean="0"/>
              <a:t>Surface Water Reservoir Storage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7315" y="838200"/>
            <a:ext cx="787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water reservoirs total 50 Km</a:t>
            </a:r>
            <a:r>
              <a:rPr lang="en-US" baseline="30000" dirty="0" smtClean="0"/>
              <a:t>3</a:t>
            </a:r>
            <a:r>
              <a:rPr lang="en-US" dirty="0" smtClean="0"/>
              <a:t> of capacity and were 58% full at lowest point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03593" y="5627509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Minimum in 2011, 58%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913708" y="5812175"/>
            <a:ext cx="27706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43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Soil Water In Texas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788699"/>
            <a:ext cx="1219200" cy="415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875550" y="2057400"/>
            <a:ext cx="3963649" cy="3846099"/>
            <a:chOff x="457201" y="1752600"/>
            <a:chExt cx="3618102" cy="3505200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1752600"/>
              <a:ext cx="3618102" cy="3505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676400" y="3135868"/>
              <a:ext cx="174855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Soil Texture Map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29649" y="5946615"/>
            <a:ext cx="3389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First meter of Texas soil contains 11 cm of soil water and soil air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58742" y="1419367"/>
            <a:ext cx="1962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</a:rPr>
              <a:t>Soil Wetness Index</a:t>
            </a:r>
            <a:endParaRPr lang="en-US" b="1" i="1" dirty="0">
              <a:solidFill>
                <a:schemeClr val="tx2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06011" y="1743543"/>
            <a:ext cx="3122989" cy="4197430"/>
            <a:chOff x="306011" y="1743543"/>
            <a:chExt cx="3122989" cy="4197430"/>
          </a:xfrm>
        </p:grpSpPr>
        <p:sp>
          <p:nvSpPr>
            <p:cNvPr id="7" name="Rectangle 6"/>
            <p:cNvSpPr/>
            <p:nvPr/>
          </p:nvSpPr>
          <p:spPr>
            <a:xfrm>
              <a:off x="1752600" y="2855499"/>
              <a:ext cx="1676400" cy="308547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Solid Particles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752600" y="2468855"/>
              <a:ext cx="1676400" cy="3866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Soil Water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752600" y="2169699"/>
              <a:ext cx="1676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Soil Air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752600" y="2169699"/>
              <a:ext cx="1676400" cy="37712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>
              <a:off x="1389951" y="2855499"/>
              <a:ext cx="2864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088265" y="266017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0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1371600" y="2180356"/>
              <a:ext cx="2864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14400" y="1985033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100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0112" y="2401542"/>
              <a:ext cx="1057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Oven Dry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6011" y="1743543"/>
              <a:ext cx="1093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Saturated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363132" y="914400"/>
            <a:ext cx="6832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 </a:t>
            </a:r>
            <a:r>
              <a:rPr lang="en-US" dirty="0"/>
              <a:t>water </a:t>
            </a:r>
            <a:r>
              <a:rPr lang="en-US" dirty="0" smtClean="0"/>
              <a:t>system has 78 </a:t>
            </a:r>
            <a:r>
              <a:rPr lang="en-US" dirty="0"/>
              <a:t>Km</a:t>
            </a:r>
            <a:r>
              <a:rPr lang="en-US" baseline="30000" dirty="0"/>
              <a:t>3</a:t>
            </a:r>
            <a:r>
              <a:rPr lang="en-US" dirty="0"/>
              <a:t> </a:t>
            </a:r>
            <a:r>
              <a:rPr lang="en-US" dirty="0" smtClean="0"/>
              <a:t>of water storage capacity in top 1m of soil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3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 Availability during the Drought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Drought Technology Steering Committee</a:t>
            </a:r>
          </a:p>
          <a:p>
            <a:r>
              <a:rPr lang="en-US" dirty="0" smtClean="0"/>
              <a:t>Water balance of Texas</a:t>
            </a:r>
          </a:p>
          <a:p>
            <a:r>
              <a:rPr lang="en-US" dirty="0" smtClean="0"/>
              <a:t>Drought in West Texas</a:t>
            </a:r>
          </a:p>
          <a:p>
            <a:r>
              <a:rPr lang="en-US" dirty="0" smtClean="0"/>
              <a:t>Texas water and climate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7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Texas Soil Wetness Index</a:t>
            </a:r>
            <a:br>
              <a:rPr lang="en-US" dirty="0" smtClean="0"/>
            </a:br>
            <a:endParaRPr lang="en-US" sz="27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29" y="1982484"/>
            <a:ext cx="4653364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66800" y="1600200"/>
            <a:ext cx="904874" cy="5021213"/>
            <a:chOff x="1228725" y="1066800"/>
            <a:chExt cx="933097" cy="574198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725" y="1066800"/>
              <a:ext cx="904875" cy="4905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422" y="5942013"/>
              <a:ext cx="914400" cy="866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28600" y="1219200"/>
            <a:ext cx="213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% soil water capacity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7311" y="6498302"/>
            <a:ext cx="8915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5"/>
              </a:rPr>
              <a:t>http://</a:t>
            </a:r>
            <a:r>
              <a:rPr lang="en-US" sz="1600" dirty="0" smtClean="0">
                <a:hlinkClick r:id="rId5"/>
              </a:rPr>
              <a:t>www.arcgis.com/home/webmap/viewer.html?services=35849a2d508540f194d17380d0830266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522700" y="942201"/>
            <a:ext cx="622941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 12 May 2012, soil </a:t>
            </a:r>
            <a:r>
              <a:rPr lang="en-US" dirty="0" smtClean="0"/>
              <a:t>water storage in first meter of </a:t>
            </a:r>
            <a:r>
              <a:rPr lang="en-US" dirty="0" smtClean="0"/>
              <a:t>soil was 47% full, which is equivalent to 37 Km</a:t>
            </a:r>
            <a:r>
              <a:rPr lang="en-US" baseline="30000" dirty="0" smtClean="0"/>
              <a:t>3</a:t>
            </a:r>
            <a:r>
              <a:rPr lang="en-US" dirty="0" smtClean="0"/>
              <a:t> </a:t>
            </a:r>
            <a:r>
              <a:rPr lang="en-US" dirty="0" smtClean="0"/>
              <a:t>of water </a:t>
            </a:r>
            <a:r>
              <a:rPr lang="en-US" dirty="0" smtClean="0"/>
              <a:t>volum</a:t>
            </a:r>
            <a:r>
              <a:rPr lang="en-US" dirty="0" smtClean="0"/>
              <a:t>e, or 5 cm of water uniformly distributed over Texas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03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Soil Wetness Index, Travis County, January 2011 - May 2012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9499882"/>
              </p:ext>
            </p:extLst>
          </p:nvPr>
        </p:nvGraphicFramePr>
        <p:xfrm>
          <a:off x="152400" y="1905000"/>
          <a:ext cx="86487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19956"/>
            <a:ext cx="2870501" cy="26786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3886200" y="3200400"/>
            <a:ext cx="1295400" cy="137160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29400" y="2133600"/>
            <a:ext cx="215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 of Spring Rains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707163" y="2502932"/>
            <a:ext cx="262793" cy="7934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57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Texas Soil Wetness Index (2011-2012)</a:t>
            </a:r>
            <a:endParaRPr lang="en-US" dirty="0"/>
          </a:p>
        </p:txBody>
      </p:sp>
      <p:pic>
        <p:nvPicPr>
          <p:cNvPr id="3" name="Texas Drough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956" y="1219200"/>
            <a:ext cx="866986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4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Water Balance of Texas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Overall changes in </a:t>
            </a:r>
            <a:r>
              <a:rPr lang="en-US" dirty="0" smtClean="0">
                <a:solidFill>
                  <a:srgbClr val="FF0000"/>
                </a:solidFill>
              </a:rPr>
              <a:t>Texas water storage </a:t>
            </a:r>
            <a:r>
              <a:rPr lang="en-US" dirty="0" smtClean="0"/>
              <a:t>can be measured from space by the </a:t>
            </a:r>
            <a:r>
              <a:rPr lang="en-US" dirty="0" smtClean="0">
                <a:solidFill>
                  <a:srgbClr val="FF0000"/>
                </a:solidFill>
              </a:rPr>
              <a:t>GRACE satellites</a:t>
            </a:r>
          </a:p>
          <a:p>
            <a:r>
              <a:rPr lang="en-US" dirty="0" smtClean="0"/>
              <a:t>In 2011 drought we lost </a:t>
            </a:r>
            <a:r>
              <a:rPr lang="en-US" dirty="0" smtClean="0">
                <a:solidFill>
                  <a:srgbClr val="FF0000"/>
                </a:solidFill>
              </a:rPr>
              <a:t>100 Km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of water (70 Lake Travis’s)</a:t>
            </a:r>
          </a:p>
          <a:p>
            <a:pPr lvl="1"/>
            <a:r>
              <a:rPr lang="en-US" dirty="0" smtClean="0"/>
              <a:t>About 9 </a:t>
            </a:r>
            <a:r>
              <a:rPr lang="en-US" dirty="0"/>
              <a:t>Km</a:t>
            </a:r>
            <a:r>
              <a:rPr lang="en-US" baseline="30000" dirty="0"/>
              <a:t>3</a:t>
            </a:r>
            <a:r>
              <a:rPr lang="en-US" dirty="0"/>
              <a:t> </a:t>
            </a:r>
            <a:r>
              <a:rPr lang="en-US" dirty="0" smtClean="0"/>
              <a:t>from </a:t>
            </a:r>
            <a:r>
              <a:rPr lang="en-US" dirty="0" smtClean="0">
                <a:solidFill>
                  <a:srgbClr val="FF0000"/>
                </a:solidFill>
              </a:rPr>
              <a:t>surface water reservoirs</a:t>
            </a:r>
          </a:p>
          <a:p>
            <a:pPr lvl="1"/>
            <a:r>
              <a:rPr lang="en-US" dirty="0" smtClean="0"/>
              <a:t>Approximately 15 Km</a:t>
            </a:r>
            <a:r>
              <a:rPr lang="en-US" baseline="30000" dirty="0" smtClean="0"/>
              <a:t>3</a:t>
            </a:r>
            <a:r>
              <a:rPr lang="en-US" dirty="0" smtClean="0"/>
              <a:t> from the </a:t>
            </a:r>
            <a:r>
              <a:rPr lang="en-US" dirty="0" smtClean="0">
                <a:solidFill>
                  <a:srgbClr val="FF0000"/>
                </a:solidFill>
              </a:rPr>
              <a:t>soil water system</a:t>
            </a:r>
          </a:p>
          <a:p>
            <a:pPr lvl="1"/>
            <a:r>
              <a:rPr lang="en-US" dirty="0" smtClean="0"/>
              <a:t>About three quarters from </a:t>
            </a:r>
            <a:r>
              <a:rPr lang="en-US" dirty="0" smtClean="0">
                <a:solidFill>
                  <a:srgbClr val="FF0000"/>
                </a:solidFill>
              </a:rPr>
              <a:t>shallow groundwater</a:t>
            </a:r>
          </a:p>
          <a:p>
            <a:r>
              <a:rPr lang="en-US" dirty="0" smtClean="0"/>
              <a:t>We have </a:t>
            </a:r>
            <a:r>
              <a:rPr lang="en-US" dirty="0" smtClean="0">
                <a:solidFill>
                  <a:srgbClr val="FF0000"/>
                </a:solidFill>
              </a:rPr>
              <a:t>regained </a:t>
            </a:r>
            <a:r>
              <a:rPr lang="en-US" dirty="0" smtClean="0"/>
              <a:t>most of this lost water</a:t>
            </a:r>
          </a:p>
          <a:p>
            <a:r>
              <a:rPr lang="en-US" dirty="0" smtClean="0"/>
              <a:t>We need </a:t>
            </a:r>
            <a:r>
              <a:rPr lang="en-US" dirty="0" smtClean="0">
                <a:solidFill>
                  <a:srgbClr val="FF0000"/>
                </a:solidFill>
              </a:rPr>
              <a:t>county level </a:t>
            </a:r>
            <a:r>
              <a:rPr lang="en-US" dirty="0" smtClean="0"/>
              <a:t>metrics of water availability for better drought management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60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 Availability during the Drought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Drought Technology Steering Committee</a:t>
            </a:r>
          </a:p>
          <a:p>
            <a:r>
              <a:rPr lang="en-US" dirty="0" smtClean="0"/>
              <a:t>Water balance of Texas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Drought in West Texas</a:t>
            </a:r>
          </a:p>
          <a:p>
            <a:r>
              <a:rPr lang="en-US" dirty="0" smtClean="0"/>
              <a:t>Texas water and climate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42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Drought in West Texas</a:t>
            </a:r>
            <a:endParaRPr lang="en-US" dirty="0"/>
          </a:p>
        </p:txBody>
      </p:sp>
      <p:pic>
        <p:nvPicPr>
          <p:cNvPr id="3" name="Picture 4" descr="SB1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5257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71800" y="3352800"/>
            <a:ext cx="2362200" cy="1295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8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ystem Map with Projects - January 2012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900"/>
            <a:ext cx="9144000" cy="59155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5867400" y="4827601"/>
            <a:ext cx="12279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San Angelo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27569" y="3426077"/>
            <a:ext cx="864339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Odessa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76600" y="3443566"/>
            <a:ext cx="963725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Midland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81350" y="2895600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Reservoirs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 flipV="1">
            <a:off x="4800600" y="2438400"/>
            <a:ext cx="1680750" cy="64186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867400" y="3080266"/>
            <a:ext cx="613950" cy="53047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1"/>
          </p:cNvCxnSpPr>
          <p:nvPr/>
        </p:nvCxnSpPr>
        <p:spPr>
          <a:xfrm>
            <a:off x="6481350" y="3080266"/>
            <a:ext cx="613950" cy="126313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867400" y="3080266"/>
            <a:ext cx="613950" cy="164413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30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Lake O.C. Fisher, August 2010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78565"/>
            <a:ext cx="6477000" cy="48531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99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642" y="1578566"/>
            <a:ext cx="6446680" cy="4853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Lake O.C. Fisher, Jan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8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78565"/>
            <a:ext cx="6460808" cy="48531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Lake E.V. Spence, August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4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 Availability during the Drought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FF0000"/>
                </a:solidFill>
              </a:rPr>
              <a:t>Drought Technology Steering Committee</a:t>
            </a:r>
          </a:p>
          <a:p>
            <a:r>
              <a:rPr lang="en-US" dirty="0" smtClean="0"/>
              <a:t>Water balance of Texas</a:t>
            </a:r>
          </a:p>
          <a:p>
            <a:r>
              <a:rPr lang="en-US" dirty="0" smtClean="0"/>
              <a:t>Drought in West Texas</a:t>
            </a:r>
          </a:p>
          <a:p>
            <a:r>
              <a:rPr lang="en-US" dirty="0" smtClean="0"/>
              <a:t>Texas water and climate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642" y="1578566"/>
            <a:ext cx="6466593" cy="4848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Lake E.V. Spence, Jan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1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ohn Gill/Special to the Standard-Times&#10;Some ramps are closed at O.H. Ivie Reservoir because of low water, while many have been extended to meet current levels.&#10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</a:rPr>
              <a:t>O.H. </a:t>
            </a:r>
            <a:r>
              <a:rPr lang="en-US" b="1" dirty="0" err="1" smtClean="0">
                <a:solidFill>
                  <a:schemeClr val="bg1"/>
                </a:solidFill>
              </a:rPr>
              <a:t>Ivie</a:t>
            </a:r>
            <a:r>
              <a:rPr lang="en-US" b="1" dirty="0" smtClean="0">
                <a:solidFill>
                  <a:schemeClr val="bg1"/>
                </a:solidFill>
              </a:rPr>
              <a:t> Reservoir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244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6172200"/>
          </a:xfrm>
        </p:spPr>
        <p:txBody>
          <a:bodyPr>
            <a:normAutofit lnSpcReduction="10000"/>
          </a:bodyPr>
          <a:lstStyle/>
          <a:p>
            <a:pPr lvl="1">
              <a:buFont typeface="Wingdings 2" pitchFamily="18" charset="2"/>
              <a:buNone/>
            </a:pPr>
            <a:r>
              <a:rPr lang="en-US" b="1" dirty="0" smtClean="0">
                <a:solidFill>
                  <a:srgbClr val="002060"/>
                </a:solidFill>
              </a:rPr>
              <a:t>Owned and operated by the Colorado River Municipal Water District</a:t>
            </a:r>
          </a:p>
          <a:p>
            <a:pPr lvl="1">
              <a:buFont typeface="Wingdings 2" pitchFamily="18" charset="2"/>
              <a:buNone/>
            </a:pPr>
            <a:r>
              <a:rPr lang="en-US" b="1" dirty="0" smtClean="0">
                <a:solidFill>
                  <a:srgbClr val="002060"/>
                </a:solidFill>
              </a:rPr>
              <a:t>Purpose:  Water Supply</a:t>
            </a:r>
          </a:p>
          <a:p>
            <a:pPr lvl="1">
              <a:buFont typeface="Wingdings 2" pitchFamily="18" charset="2"/>
              <a:buNone/>
            </a:pPr>
            <a:r>
              <a:rPr lang="en-US" b="1" dirty="0" smtClean="0">
                <a:solidFill>
                  <a:srgbClr val="002060"/>
                </a:solidFill>
              </a:rPr>
              <a:t>Supplies:  Odessa, Big Spring, Snyder, Midland, Abilene, San Angelo, Ballinger</a:t>
            </a:r>
          </a:p>
          <a:p>
            <a:pPr lvl="1">
              <a:buFont typeface="Wingdings 2" pitchFamily="18" charset="2"/>
              <a:buNone/>
            </a:pPr>
            <a:endParaRPr lang="en-US" b="1" dirty="0" smtClean="0">
              <a:solidFill>
                <a:srgbClr val="002060"/>
              </a:solidFill>
            </a:endParaRPr>
          </a:p>
          <a:p>
            <a:pPr lvl="1">
              <a:buFont typeface="Wingdings 2" pitchFamily="18" charset="2"/>
              <a:buNone/>
            </a:pPr>
            <a:endParaRPr lang="en-US" b="1" dirty="0" smtClean="0">
              <a:solidFill>
                <a:srgbClr val="002060"/>
              </a:solidFill>
            </a:endParaRPr>
          </a:p>
          <a:p>
            <a:pPr lvl="1">
              <a:buFont typeface="Wingdings 2" pitchFamily="18" charset="2"/>
              <a:buNone/>
            </a:pPr>
            <a:endParaRPr lang="en-US" b="1" dirty="0" smtClean="0">
              <a:solidFill>
                <a:srgbClr val="002060"/>
              </a:solidFill>
            </a:endParaRPr>
          </a:p>
          <a:p>
            <a:pPr lvl="1">
              <a:buFont typeface="Wingdings 2" pitchFamily="18" charset="2"/>
              <a:buNone/>
            </a:pPr>
            <a:endParaRPr lang="en-US" b="1" dirty="0" smtClean="0">
              <a:solidFill>
                <a:srgbClr val="002060"/>
              </a:solidFill>
            </a:endParaRPr>
          </a:p>
          <a:p>
            <a:pPr lvl="1">
              <a:buFont typeface="Wingdings 2" pitchFamily="18" charset="2"/>
              <a:buNone/>
            </a:pPr>
            <a:endParaRPr lang="en-US" b="1" dirty="0" smtClean="0">
              <a:solidFill>
                <a:srgbClr val="002060"/>
              </a:solidFill>
            </a:endParaRPr>
          </a:p>
          <a:p>
            <a:pPr lvl="1">
              <a:buFont typeface="Wingdings 2" pitchFamily="18" charset="2"/>
              <a:buNone/>
            </a:pPr>
            <a:r>
              <a:rPr lang="en-US" b="1" dirty="0" smtClean="0">
                <a:solidFill>
                  <a:srgbClr val="002060"/>
                </a:solidFill>
              </a:rPr>
              <a:t>Storage Capacity:		554,339  acre-feet</a:t>
            </a:r>
          </a:p>
          <a:p>
            <a:pPr lvl="1">
              <a:buFont typeface="Wingdings 2" pitchFamily="18" charset="2"/>
              <a:buNone/>
            </a:pPr>
            <a:r>
              <a:rPr lang="en-US" b="1" dirty="0" smtClean="0">
                <a:solidFill>
                  <a:srgbClr val="002060"/>
                </a:solidFill>
              </a:rPr>
              <a:t>Current Storage:	</a:t>
            </a:r>
            <a:r>
              <a:rPr lang="en-US" b="1" dirty="0">
                <a:solidFill>
                  <a:srgbClr val="002060"/>
                </a:solidFill>
              </a:rPr>
              <a:t>	</a:t>
            </a:r>
            <a:r>
              <a:rPr lang="en-US" b="1" dirty="0" smtClean="0">
                <a:solidFill>
                  <a:srgbClr val="002060"/>
                </a:solidFill>
              </a:rPr>
              <a:t>98,400  acre-feet </a:t>
            </a:r>
          </a:p>
          <a:p>
            <a:pPr lvl="1">
              <a:buFont typeface="Wingdings 2" pitchFamily="18" charset="2"/>
              <a:buNone/>
            </a:pPr>
            <a:r>
              <a:rPr lang="en-US" b="1" dirty="0" smtClean="0">
                <a:solidFill>
                  <a:srgbClr val="002060"/>
                </a:solidFill>
              </a:rPr>
              <a:t>2011 Change in Storage:	 -81,820  acre-feet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53400" y="6477000"/>
            <a:ext cx="851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M. </a:t>
            </a:r>
            <a:r>
              <a:rPr lang="en-US" sz="1200" dirty="0" err="1" smtClean="0"/>
              <a:t>Bewley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8373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6387" name="Content Placeholder 3" descr="OH Ivie Elevations 1992-20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extBox 1"/>
          <p:cNvSpPr txBox="1"/>
          <p:nvPr/>
        </p:nvSpPr>
        <p:spPr>
          <a:xfrm>
            <a:off x="2895600" y="1066800"/>
            <a:ext cx="3253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Drought in West Texas is chronic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71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Brackish map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2931" y="2284694"/>
            <a:ext cx="4836544" cy="457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Saline </a:t>
            </a:r>
            <a:r>
              <a:rPr lang="en-US" dirty="0" err="1" smtClean="0"/>
              <a:t>Groundwaters</a:t>
            </a:r>
            <a:r>
              <a:rPr lang="en-US" dirty="0" smtClean="0"/>
              <a:t> of Texas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771" y="1371600"/>
            <a:ext cx="6139652" cy="2435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14800"/>
            <a:ext cx="3017311" cy="197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800600" y="3505200"/>
            <a:ext cx="990600" cy="106614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781775" y="2100028"/>
            <a:ext cx="1598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Pecos Alluvium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1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 Availability during the Drought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Drought Technology Steering Committee</a:t>
            </a:r>
          </a:p>
          <a:p>
            <a:r>
              <a:rPr lang="en-US" dirty="0" smtClean="0"/>
              <a:t>Water balance of Texas</a:t>
            </a:r>
          </a:p>
          <a:p>
            <a:r>
              <a:rPr lang="en-US" dirty="0" smtClean="0"/>
              <a:t>Drought in West Texas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Texas water and climate model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2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Texas Water and Climate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Last severe drought in 1996 led to </a:t>
            </a:r>
            <a:r>
              <a:rPr lang="en-US" dirty="0" smtClean="0">
                <a:solidFill>
                  <a:srgbClr val="FF0000"/>
                </a:solidFill>
              </a:rPr>
              <a:t>Senate Bill 1</a:t>
            </a:r>
            <a:r>
              <a:rPr lang="en-US" dirty="0" smtClean="0"/>
              <a:t> in 1997 and SB2, SB3 later</a:t>
            </a:r>
          </a:p>
          <a:p>
            <a:r>
              <a:rPr lang="en-US" dirty="0" smtClean="0"/>
              <a:t>Great improvement in </a:t>
            </a:r>
            <a:r>
              <a:rPr lang="en-US" dirty="0" smtClean="0">
                <a:solidFill>
                  <a:srgbClr val="FF0000"/>
                </a:solidFill>
              </a:rPr>
              <a:t>long term water planning </a:t>
            </a:r>
            <a:r>
              <a:rPr lang="en-US" dirty="0" smtClean="0"/>
              <a:t>(10 to 50 years in future)</a:t>
            </a:r>
          </a:p>
          <a:p>
            <a:r>
              <a:rPr lang="en-US" dirty="0" smtClean="0"/>
              <a:t>The 2011 drought exposed</a:t>
            </a:r>
          </a:p>
          <a:p>
            <a:pPr lvl="1"/>
            <a:r>
              <a:rPr lang="en-US" dirty="0" smtClean="0"/>
              <a:t>We don’t have synthesized </a:t>
            </a:r>
            <a:r>
              <a:rPr lang="en-US" dirty="0" smtClean="0">
                <a:solidFill>
                  <a:srgbClr val="FF0000"/>
                </a:solidFill>
              </a:rPr>
              <a:t>situational awareness</a:t>
            </a:r>
            <a:r>
              <a:rPr lang="en-US" dirty="0" smtClean="0"/>
              <a:t> of current condition of our water system state-wide</a:t>
            </a:r>
          </a:p>
          <a:p>
            <a:pPr lvl="1"/>
            <a:r>
              <a:rPr lang="en-US" dirty="0" smtClean="0"/>
              <a:t>We need to be able to </a:t>
            </a:r>
            <a:r>
              <a:rPr lang="en-US" dirty="0" smtClean="0">
                <a:solidFill>
                  <a:srgbClr val="FF0000"/>
                </a:solidFill>
              </a:rPr>
              <a:t>see ahead</a:t>
            </a:r>
            <a:r>
              <a:rPr lang="en-US" dirty="0" smtClean="0"/>
              <a:t> 6-18 months for rational water decision making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2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cygwin\home\xc885\Working\TxNoahMP\Static\gvf_Ju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841377"/>
            <a:ext cx="1828800" cy="149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Calculate the Soil Water Balance of Texas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867400" y="2112764"/>
            <a:ext cx="3276600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smtClean="0"/>
              <a:t>Temperature</a:t>
            </a:r>
          </a:p>
          <a:p>
            <a:r>
              <a:rPr lang="en-US" sz="2000" b="1" dirty="0" smtClean="0"/>
              <a:t>Precipitation</a:t>
            </a:r>
          </a:p>
          <a:p>
            <a:r>
              <a:rPr lang="en-US" sz="2000" b="1" dirty="0" smtClean="0"/>
              <a:t>Wind speed</a:t>
            </a:r>
          </a:p>
          <a:p>
            <a:r>
              <a:rPr lang="en-US" sz="2000" b="1" dirty="0" smtClean="0"/>
              <a:t>Specific humidity</a:t>
            </a:r>
          </a:p>
          <a:p>
            <a:r>
              <a:rPr lang="en-US" sz="2000" b="1" dirty="0" smtClean="0"/>
              <a:t>Surface pressure</a:t>
            </a:r>
          </a:p>
          <a:p>
            <a:r>
              <a:rPr lang="en-US" sz="2000" b="1" dirty="0"/>
              <a:t>D</a:t>
            </a:r>
            <a:r>
              <a:rPr lang="en-US" sz="2000" b="1" dirty="0" smtClean="0"/>
              <a:t>ownward SW radiation</a:t>
            </a:r>
          </a:p>
          <a:p>
            <a:r>
              <a:rPr lang="en-US" sz="2000" b="1" dirty="0"/>
              <a:t>D</a:t>
            </a:r>
            <a:r>
              <a:rPr lang="en-US" sz="2000" b="1" dirty="0" smtClean="0"/>
              <a:t>ownward LW radiation</a:t>
            </a:r>
            <a:endParaRPr lang="en-US" sz="2000" b="1" dirty="0"/>
          </a:p>
        </p:txBody>
      </p:sp>
      <p:sp>
        <p:nvSpPr>
          <p:cNvPr id="8" name="Oval 7"/>
          <p:cNvSpPr/>
          <p:nvPr/>
        </p:nvSpPr>
        <p:spPr>
          <a:xfrm>
            <a:off x="2979420" y="2575917"/>
            <a:ext cx="2438400" cy="1143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Noah-MP land surface model</a:t>
            </a:r>
            <a:endParaRPr lang="en-US" sz="2000" dirty="0"/>
          </a:p>
        </p:txBody>
      </p:sp>
      <p:sp>
        <p:nvSpPr>
          <p:cNvPr id="10" name="Right Arrow 9"/>
          <p:cNvSpPr/>
          <p:nvPr/>
        </p:nvSpPr>
        <p:spPr>
          <a:xfrm>
            <a:off x="2667000" y="2995017"/>
            <a:ext cx="31242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400000">
            <a:off x="3789282" y="3995381"/>
            <a:ext cx="818676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ket 11"/>
          <p:cNvSpPr/>
          <p:nvPr/>
        </p:nvSpPr>
        <p:spPr>
          <a:xfrm rot="5400000">
            <a:off x="4120515" y="3530322"/>
            <a:ext cx="156210" cy="2209800"/>
          </a:xfrm>
          <a:prstGeom prst="lef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93720" y="4785717"/>
            <a:ext cx="3276600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smtClean="0"/>
              <a:t>Surface runoff</a:t>
            </a:r>
          </a:p>
          <a:p>
            <a:r>
              <a:rPr lang="en-US" sz="2000" b="1" dirty="0" smtClean="0"/>
              <a:t>Sub-surface runoff</a:t>
            </a:r>
          </a:p>
          <a:p>
            <a:r>
              <a:rPr lang="en-US" sz="2000" b="1" dirty="0" smtClean="0"/>
              <a:t>Soil moisture</a:t>
            </a:r>
          </a:p>
          <a:p>
            <a:r>
              <a:rPr lang="en-US" sz="2000" b="1" dirty="0" smtClean="0"/>
              <a:t>Evapotranspiration</a:t>
            </a:r>
          </a:p>
          <a:p>
            <a:r>
              <a:rPr lang="en-US" sz="2000" b="1" dirty="0" smtClean="0"/>
              <a:t>Water table ……</a:t>
            </a:r>
            <a:endParaRPr lang="en-US" sz="2000" b="1" dirty="0"/>
          </a:p>
        </p:txBody>
      </p:sp>
      <p:pic>
        <p:nvPicPr>
          <p:cNvPr id="1028" name="Picture 4" descr="C:\cygwin\home\xc885\Working\TxNoahMP\Static\soilcol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153928"/>
            <a:ext cx="1828800" cy="148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cygwin\home\xc885\Working\TxNoahMP\Static\ve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505670"/>
            <a:ext cx="1828800" cy="148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28600" y="1972270"/>
            <a:ext cx="12954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smtClean="0"/>
              <a:t>Soil </a:t>
            </a:r>
          </a:p>
          <a:p>
            <a:r>
              <a:rPr lang="en-US" sz="2000" b="1" dirty="0" smtClean="0"/>
              <a:t>type</a:t>
            </a:r>
            <a:endParaRPr 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8600" y="3572470"/>
            <a:ext cx="990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smtClean="0"/>
              <a:t>Soil </a:t>
            </a:r>
          </a:p>
          <a:p>
            <a:r>
              <a:rPr lang="en-US" sz="2000" b="1" dirty="0" smtClean="0"/>
              <a:t>color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28600" y="4486870"/>
            <a:ext cx="118872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smtClean="0"/>
              <a:t>Green </a:t>
            </a:r>
          </a:p>
          <a:p>
            <a:r>
              <a:rPr lang="en-US" sz="2000" b="1" dirty="0"/>
              <a:t>v</a:t>
            </a:r>
            <a:r>
              <a:rPr lang="en-US" sz="2000" b="1" dirty="0" smtClean="0"/>
              <a:t>egetation fraction</a:t>
            </a:r>
            <a:endParaRPr lang="en-US" sz="2000" b="1" dirty="0"/>
          </a:p>
        </p:txBody>
      </p:sp>
      <p:pic>
        <p:nvPicPr>
          <p:cNvPr id="1026" name="Picture 2" descr="C:\cygwin\home\xc885\Working\TxNoahMP\Static\soi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1828800" cy="149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8600" y="2810470"/>
            <a:ext cx="12954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smtClean="0"/>
              <a:t>Land</a:t>
            </a:r>
          </a:p>
          <a:p>
            <a:r>
              <a:rPr lang="en-US" sz="2000" b="1" dirty="0" smtClean="0"/>
              <a:t>cover</a:t>
            </a:r>
            <a:endParaRPr lang="en-US" sz="2000" b="1" dirty="0"/>
          </a:p>
        </p:txBody>
      </p:sp>
      <p:sp>
        <p:nvSpPr>
          <p:cNvPr id="15" name="Left Bracket 14"/>
          <p:cNvSpPr/>
          <p:nvPr/>
        </p:nvSpPr>
        <p:spPr>
          <a:xfrm>
            <a:off x="5806440" y="1965751"/>
            <a:ext cx="144780" cy="2363332"/>
          </a:xfrm>
          <a:prstGeom prst="leftBracket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flipH="1">
            <a:off x="5425440" y="2995017"/>
            <a:ext cx="37338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209800" y="5328047"/>
            <a:ext cx="8382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Model output</a:t>
            </a:r>
            <a:endParaRPr lang="en-US" sz="2000" b="1" dirty="0">
              <a:solidFill>
                <a:srgbClr val="FF66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62600" y="1490246"/>
            <a:ext cx="3276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b="1" dirty="0" smtClean="0">
                <a:solidFill>
                  <a:srgbClr val="FF6600"/>
                </a:solidFill>
              </a:rPr>
              <a:t>NLDAS atmospheric forcing</a:t>
            </a:r>
            <a:endParaRPr lang="en-US" sz="2200" b="1" dirty="0">
              <a:solidFill>
                <a:srgbClr val="FF6600"/>
              </a:solidFill>
            </a:endParaRPr>
          </a:p>
        </p:txBody>
      </p:sp>
      <p:pic>
        <p:nvPicPr>
          <p:cNvPr id="26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3120" y="5383213"/>
            <a:ext cx="2833687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28600" y="1490246"/>
            <a:ext cx="32766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200" b="1" dirty="0" smtClean="0">
                <a:solidFill>
                  <a:srgbClr val="FF6600"/>
                </a:solidFill>
              </a:rPr>
              <a:t>Land surface features</a:t>
            </a:r>
            <a:endParaRPr lang="en-US" sz="22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2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 animBg="1"/>
      <p:bldP spid="11" grpId="0" animBg="1"/>
      <p:bldP spid="12" grpId="0" animBg="1"/>
      <p:bldP spid="13" grpId="0"/>
      <p:bldP spid="18" grpId="0"/>
      <p:bldP spid="21" grpId="0"/>
      <p:bldP spid="22" grpId="0"/>
      <p:bldP spid="17" grpId="0"/>
      <p:bldP spid="15" grpId="0" animBg="1"/>
      <p:bldP spid="24" grpId="0" animBg="1"/>
      <p:bldP spid="25" grpId="0"/>
      <p:bldP spid="20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g12_20040301_2004063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8587" y="-762000"/>
            <a:ext cx="9956800" cy="746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4999" y="5993771"/>
            <a:ext cx="521431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/>
              <a:t>RAPID River Flow Model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844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Synthesized Real-Time Water Models, Observations, Maps and Graphs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7168436" cy="49156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8146" y="6439692"/>
            <a:ext cx="331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http://www.CentralTexasHub.org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6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029200"/>
          </a:xfrm>
        </p:spPr>
        <p:txBody>
          <a:bodyPr>
            <a:normAutofit/>
          </a:bodyPr>
          <a:lstStyle/>
          <a:p>
            <a:r>
              <a:rPr lang="en-US" dirty="0"/>
              <a:t>GRACE Satellites can directly measure overall change in </a:t>
            </a:r>
            <a:r>
              <a:rPr lang="en-US" dirty="0">
                <a:solidFill>
                  <a:srgbClr val="FF0000"/>
                </a:solidFill>
              </a:rPr>
              <a:t>water storage </a:t>
            </a:r>
            <a:r>
              <a:rPr lang="en-US" dirty="0"/>
              <a:t>in Texas</a:t>
            </a:r>
          </a:p>
          <a:p>
            <a:r>
              <a:rPr lang="en-US" dirty="0" smtClean="0"/>
              <a:t>In 2011, we lost </a:t>
            </a:r>
            <a:r>
              <a:rPr lang="en-US" dirty="0" smtClean="0">
                <a:solidFill>
                  <a:srgbClr val="FF0000"/>
                </a:solidFill>
              </a:rPr>
              <a:t>100 Km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of water, but conditions have returned to nearly normal</a:t>
            </a:r>
          </a:p>
          <a:p>
            <a:r>
              <a:rPr lang="en-US" dirty="0" smtClean="0"/>
              <a:t>County-based metrics are needed to </a:t>
            </a:r>
            <a:r>
              <a:rPr lang="en-US" dirty="0" smtClean="0">
                <a:solidFill>
                  <a:srgbClr val="FF0000"/>
                </a:solidFill>
              </a:rPr>
              <a:t>quantify drought severity </a:t>
            </a:r>
            <a:r>
              <a:rPr lang="en-US" dirty="0" smtClean="0"/>
              <a:t>and its spatial patterns</a:t>
            </a:r>
          </a:p>
          <a:p>
            <a:r>
              <a:rPr lang="en-US" dirty="0" smtClean="0"/>
              <a:t>Surface water storage is almost gone in </a:t>
            </a:r>
            <a:r>
              <a:rPr lang="en-US" dirty="0" smtClean="0">
                <a:solidFill>
                  <a:srgbClr val="FF0000"/>
                </a:solidFill>
              </a:rPr>
              <a:t>West Texas</a:t>
            </a:r>
            <a:r>
              <a:rPr lang="en-US" dirty="0" smtClean="0"/>
              <a:t> – switching to groundwater supply</a:t>
            </a:r>
          </a:p>
          <a:p>
            <a:r>
              <a:rPr lang="en-US" dirty="0" smtClean="0"/>
              <a:t>We need a </a:t>
            </a:r>
            <a:r>
              <a:rPr lang="en-US" dirty="0" smtClean="0">
                <a:solidFill>
                  <a:srgbClr val="FF0000"/>
                </a:solidFill>
              </a:rPr>
              <a:t>Texas Water and Climate Model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4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943" y="2057400"/>
            <a:ext cx="8305800" cy="41909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Drought Forum</a:t>
            </a:r>
            <a:r>
              <a:rPr lang="en-US" dirty="0" smtClean="0"/>
              <a:t>, Feb 13, 2012</a:t>
            </a:r>
          </a:p>
          <a:p>
            <a:r>
              <a:rPr lang="en-US" dirty="0" smtClean="0"/>
              <a:t>State water agencies and academic speakers</a:t>
            </a:r>
          </a:p>
          <a:p>
            <a:r>
              <a:rPr lang="en-US" dirty="0" smtClean="0"/>
              <a:t>Formed a </a:t>
            </a:r>
            <a:r>
              <a:rPr lang="en-US" dirty="0" smtClean="0">
                <a:solidFill>
                  <a:srgbClr val="FF0000"/>
                </a:solidFill>
              </a:rPr>
              <a:t>Drought Technology Steering Committee</a:t>
            </a:r>
            <a:r>
              <a:rPr lang="en-US" dirty="0" smtClean="0"/>
              <a:t> to continue dialog</a:t>
            </a:r>
          </a:p>
          <a:p>
            <a:pPr lvl="1"/>
            <a:r>
              <a:rPr lang="en-US" dirty="0" smtClean="0"/>
              <a:t>TWDB, TCEQ, TPWD, TDEM</a:t>
            </a:r>
          </a:p>
          <a:p>
            <a:pPr lvl="1"/>
            <a:r>
              <a:rPr lang="en-US" dirty="0" smtClean="0"/>
              <a:t>UT Austin, TAMU – College Station, Texas Tech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Acknowledgements: </a:t>
            </a:r>
            <a:r>
              <a:rPr lang="en-US" dirty="0" smtClean="0"/>
              <a:t>Brenner Brown, Kathy Alexander, David </a:t>
            </a:r>
            <a:r>
              <a:rPr lang="en-US" dirty="0" err="1" smtClean="0"/>
              <a:t>Bradsby</a:t>
            </a:r>
            <a:r>
              <a:rPr lang="en-US" dirty="0" smtClean="0"/>
              <a:t>, Mike Bewley, </a:t>
            </a:r>
            <a:r>
              <a:rPr lang="en-US" dirty="0"/>
              <a:t>Byron </a:t>
            </a:r>
            <a:r>
              <a:rPr lang="en-US" dirty="0" err="1"/>
              <a:t>Tapley</a:t>
            </a:r>
            <a:r>
              <a:rPr lang="en-US" dirty="0"/>
              <a:t>, </a:t>
            </a:r>
            <a:r>
              <a:rPr lang="en-US" dirty="0" err="1" smtClean="0"/>
              <a:t>Himanshu</a:t>
            </a:r>
            <a:r>
              <a:rPr lang="en-US" dirty="0" smtClean="0"/>
              <a:t> Save, Gordon Wells, Teresa Howard, Johnnie Sullivan, Zong-Liang Yang, Xitian Cai, Jay Banner, Eric James, Charlie </a:t>
            </a:r>
            <a:r>
              <a:rPr lang="en-US" dirty="0" err="1" smtClean="0"/>
              <a:t>Kreitler</a:t>
            </a:r>
            <a:r>
              <a:rPr lang="en-US" dirty="0" smtClean="0"/>
              <a:t>, Cedric David, </a:t>
            </a:r>
            <a:r>
              <a:rPr lang="en-US" dirty="0" err="1" smtClean="0"/>
              <a:t>Dharhas</a:t>
            </a:r>
            <a:r>
              <a:rPr lang="en-US" dirty="0" smtClean="0"/>
              <a:t> </a:t>
            </a:r>
            <a:r>
              <a:rPr lang="en-US" dirty="0" err="1" smtClean="0"/>
              <a:t>Pothina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708558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8400" y="6172199"/>
            <a:ext cx="4410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hlinkClick r:id="rId3"/>
              </a:rPr>
              <a:t>http://www.texasdroughtinfo.org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715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WS_1203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381000"/>
            <a:ext cx="2666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About 1000 water systems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600 Groundwater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400 Surface 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73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 and Electric Power Generation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412" y="1820255"/>
            <a:ext cx="6200775" cy="499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78" y="4337603"/>
            <a:ext cx="3180571" cy="24397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400800" y="2165866"/>
            <a:ext cx="1909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ERCOT Power Pool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41080"/>
            <a:ext cx="3124200" cy="20775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0" y="1219200"/>
            <a:ext cx="401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flow, level and temperature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6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601" y="152400"/>
            <a:ext cx="8229600" cy="1143000"/>
          </a:xfrm>
        </p:spPr>
        <p:txBody>
          <a:bodyPr/>
          <a:lstStyle/>
          <a:p>
            <a:r>
              <a:rPr lang="en-US" dirty="0" smtClean="0"/>
              <a:t>Impact on Agriculture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00200"/>
            <a:ext cx="6823676" cy="4544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7085" y="6216134"/>
            <a:ext cx="215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Texas </a:t>
            </a:r>
            <a:r>
              <a:rPr lang="en-US" dirty="0" err="1" smtClean="0"/>
              <a:t>Agrilife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76600" y="1225224"/>
            <a:ext cx="271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Pasture in Burleson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39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Normalized Difference Vegetation Index (NDVI)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89" y="1865489"/>
            <a:ext cx="8046987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1154668"/>
            <a:ext cx="7804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measure (0-1) of the greenness of the land surface derived from remote sensing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6158089"/>
            <a:ext cx="5435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Vegetative vigor is limited by soil moisture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259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23" name="Group 7"/>
          <p:cNvGrpSpPr>
            <a:grpSpLocks/>
          </p:cNvGrpSpPr>
          <p:nvPr/>
        </p:nvGrpSpPr>
        <p:grpSpPr bwMode="auto">
          <a:xfrm>
            <a:off x="0" y="0"/>
            <a:ext cx="9144000" cy="6872288"/>
            <a:chOff x="0" y="0"/>
            <a:chExt cx="5760" cy="4329"/>
          </a:xfrm>
        </p:grpSpPr>
        <p:pic>
          <p:nvPicPr>
            <p:cNvPr id="34818" name="Picture 2" descr="black_background_1024x76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22" name="Picture 6" descr="ndvi_2010day273_tcae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" y="0"/>
              <a:ext cx="4979" cy="4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20" name="Picture 4" descr="ndvi_scaleba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" y="1344"/>
              <a:ext cx="381" cy="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821" name="Text Box 5"/>
            <p:cNvSpPr txBox="1">
              <a:spLocks noChangeArrowheads="1"/>
            </p:cNvSpPr>
            <p:nvPr/>
          </p:nvSpPr>
          <p:spPr bwMode="auto">
            <a:xfrm>
              <a:off x="4392" y="3264"/>
              <a:ext cx="1224" cy="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>
                  <a:solidFill>
                    <a:schemeClr val="bg1"/>
                  </a:solidFill>
                </a:rPr>
                <a:t>Normalized Difference</a:t>
              </a:r>
            </a:p>
            <a:p>
              <a:pPr algn="ctr" eaLnBrk="0" hangingPunct="0"/>
              <a:r>
                <a:rPr lang="en-US" sz="1400">
                  <a:solidFill>
                    <a:schemeClr val="bg1"/>
                  </a:solidFill>
                </a:rPr>
                <a:t>Vegetation Index</a:t>
              </a:r>
            </a:p>
            <a:p>
              <a:pPr algn="ctr" eaLnBrk="0" hangingPunct="0"/>
              <a:endParaRPr lang="en-US" sz="1400">
                <a:solidFill>
                  <a:schemeClr val="bg1"/>
                </a:solidFill>
              </a:endParaRPr>
            </a:p>
            <a:p>
              <a:pPr algn="ctr" eaLnBrk="0" hangingPunct="0"/>
              <a:r>
                <a:rPr lang="en-US" sz="1400">
                  <a:solidFill>
                    <a:schemeClr val="bg1"/>
                  </a:solidFill>
                </a:rPr>
                <a:t>September 30, 2010</a:t>
              </a:r>
            </a:p>
            <a:p>
              <a:pPr algn="ctr" eaLnBrk="0" hangingPunct="0"/>
              <a:endParaRPr lang="en-US" sz="1600">
                <a:solidFill>
                  <a:schemeClr val="bg1"/>
                </a:solidFill>
              </a:endParaRPr>
            </a:p>
            <a:p>
              <a:pPr algn="ctr" eaLnBrk="0" hangingPunct="0">
                <a:spcAft>
                  <a:spcPct val="20000"/>
                </a:spcAft>
              </a:pPr>
              <a:r>
                <a:rPr lang="en-US" sz="1000">
                  <a:solidFill>
                    <a:schemeClr val="bg1"/>
                  </a:solidFill>
                </a:rPr>
                <a:t>Source:  16-day cycle MODIS</a:t>
              </a:r>
            </a:p>
            <a:p>
              <a:pPr algn="ctr" eaLnBrk="0" hangingPunct="0"/>
              <a:r>
                <a:rPr lang="en-US" sz="900">
                  <a:solidFill>
                    <a:schemeClr val="bg1"/>
                  </a:solidFill>
                </a:rPr>
                <a:t>UT Center for Space Research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95400" y="152400"/>
            <a:ext cx="622862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/>
              <a:t>NDVI on September 30, 2010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1686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2971</TotalTime>
  <Words>970</Words>
  <Application>Microsoft Office PowerPoint</Application>
  <PresentationFormat>On-screen Show (4:3)</PresentationFormat>
  <Paragraphs>192</Paragraphs>
  <Slides>39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Water Availability During the Drought</vt:lpstr>
      <vt:lpstr>Water Availability during the Drought</vt:lpstr>
      <vt:lpstr>Water Availability during the Drought</vt:lpstr>
      <vt:lpstr>PowerPoint Presentation</vt:lpstr>
      <vt:lpstr>PowerPoint Presentation</vt:lpstr>
      <vt:lpstr>Water and Electric Power Generation</vt:lpstr>
      <vt:lpstr>Impact on Agriculture</vt:lpstr>
      <vt:lpstr>Normalized Difference Vegetation Index (NDVI)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Availability during the Drought</vt:lpstr>
      <vt:lpstr>Measuring Gravity Anomaly from Space (GRACE) Force of gravity responds to changes in water volume Water is really heavy!</vt:lpstr>
      <vt:lpstr>GRACE and Texas Reservoir Water Storage</vt:lpstr>
      <vt:lpstr>GRACE and Edwards Aquifer Levels</vt:lpstr>
      <vt:lpstr>Surface Water Reservoir Storage</vt:lpstr>
      <vt:lpstr>Soil Water In Texas</vt:lpstr>
      <vt:lpstr>Texas Soil Wetness Index </vt:lpstr>
      <vt:lpstr>Soil Wetness Index, Travis County, January 2011 - May 2012</vt:lpstr>
      <vt:lpstr>Texas Soil Wetness Index (2011-2012)</vt:lpstr>
      <vt:lpstr>Summary Water Balance of Texas </vt:lpstr>
      <vt:lpstr>Water Availability during the Drought</vt:lpstr>
      <vt:lpstr>Drought in West Texas</vt:lpstr>
      <vt:lpstr>PowerPoint Presentation</vt:lpstr>
      <vt:lpstr>Lake O.C. Fisher, August 2010</vt:lpstr>
      <vt:lpstr>Lake O.C. Fisher, Jan 2012</vt:lpstr>
      <vt:lpstr>Lake E.V. Spence, August 2010</vt:lpstr>
      <vt:lpstr>Lake E.V. Spence, Jan 2012</vt:lpstr>
      <vt:lpstr>O.H. Ivie Reservoir</vt:lpstr>
      <vt:lpstr>PowerPoint Presentation</vt:lpstr>
      <vt:lpstr>Saline Groundwaters of Texas</vt:lpstr>
      <vt:lpstr>Water Availability during the Drought</vt:lpstr>
      <vt:lpstr>Texas Water and Climate Model</vt:lpstr>
      <vt:lpstr>Calculate the Soil Water Balance of Texas</vt:lpstr>
      <vt:lpstr>PowerPoint Presentation</vt:lpstr>
      <vt:lpstr>Synthesized Real-Time Water Models, Observations, Maps and Graphs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Maidment</dc:creator>
  <cp:lastModifiedBy>Maidment, David R</cp:lastModifiedBy>
  <cp:revision>62</cp:revision>
  <cp:lastPrinted>2012-05-22T03:29:01Z</cp:lastPrinted>
  <dcterms:created xsi:type="dcterms:W3CDTF">2012-05-19T10:38:01Z</dcterms:created>
  <dcterms:modified xsi:type="dcterms:W3CDTF">2012-05-22T18:44:15Z</dcterms:modified>
</cp:coreProperties>
</file>