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tiff" ContentType="image/tif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8" r:id="rId3"/>
    <p:sldMasterId id="2147483726" r:id="rId4"/>
    <p:sldMasterId id="2147483739" r:id="rId5"/>
    <p:sldMasterId id="2147483752" r:id="rId6"/>
    <p:sldMasterId id="2147483789" r:id="rId7"/>
    <p:sldMasterId id="2147483813" r:id="rId8"/>
    <p:sldMasterId id="2147483824" r:id="rId9"/>
    <p:sldMasterId id="2147483836" r:id="rId10"/>
    <p:sldMasterId id="2147483848" r:id="rId11"/>
  </p:sldMasterIdLst>
  <p:notesMasterIdLst>
    <p:notesMasterId r:id="rId80"/>
  </p:notesMasterIdLst>
  <p:sldIdLst>
    <p:sldId id="411" r:id="rId12"/>
    <p:sldId id="361" r:id="rId13"/>
    <p:sldId id="344" r:id="rId14"/>
    <p:sldId id="413" r:id="rId15"/>
    <p:sldId id="414" r:id="rId16"/>
    <p:sldId id="415" r:id="rId17"/>
    <p:sldId id="416" r:id="rId18"/>
    <p:sldId id="417" r:id="rId19"/>
    <p:sldId id="418" r:id="rId20"/>
    <p:sldId id="420" r:id="rId21"/>
    <p:sldId id="375" r:id="rId22"/>
    <p:sldId id="376" r:id="rId23"/>
    <p:sldId id="377" r:id="rId24"/>
    <p:sldId id="383" r:id="rId25"/>
    <p:sldId id="384" r:id="rId26"/>
    <p:sldId id="385" r:id="rId27"/>
    <p:sldId id="386" r:id="rId28"/>
    <p:sldId id="387" r:id="rId29"/>
    <p:sldId id="388" r:id="rId30"/>
    <p:sldId id="390" r:id="rId31"/>
    <p:sldId id="389" r:id="rId32"/>
    <p:sldId id="421" r:id="rId33"/>
    <p:sldId id="362" r:id="rId34"/>
    <p:sldId id="363" r:id="rId35"/>
    <p:sldId id="365" r:id="rId36"/>
    <p:sldId id="366" r:id="rId37"/>
    <p:sldId id="367" r:id="rId38"/>
    <p:sldId id="368" r:id="rId39"/>
    <p:sldId id="369" r:id="rId40"/>
    <p:sldId id="370" r:id="rId41"/>
    <p:sldId id="371" r:id="rId42"/>
    <p:sldId id="301" r:id="rId43"/>
    <p:sldId id="302" r:id="rId44"/>
    <p:sldId id="304" r:id="rId45"/>
    <p:sldId id="305" r:id="rId46"/>
    <p:sldId id="306" r:id="rId47"/>
    <p:sldId id="392" r:id="rId48"/>
    <p:sldId id="393" r:id="rId49"/>
    <p:sldId id="307" r:id="rId50"/>
    <p:sldId id="308" r:id="rId51"/>
    <p:sldId id="309" r:id="rId52"/>
    <p:sldId id="310" r:id="rId53"/>
    <p:sldId id="311" r:id="rId54"/>
    <p:sldId id="394" r:id="rId55"/>
    <p:sldId id="297" r:id="rId56"/>
    <p:sldId id="298" r:id="rId57"/>
    <p:sldId id="299" r:id="rId58"/>
    <p:sldId id="396" r:id="rId59"/>
    <p:sldId id="397" r:id="rId60"/>
    <p:sldId id="398" r:id="rId61"/>
    <p:sldId id="399" r:id="rId62"/>
    <p:sldId id="400" r:id="rId63"/>
    <p:sldId id="401" r:id="rId64"/>
    <p:sldId id="402" r:id="rId65"/>
    <p:sldId id="403" r:id="rId66"/>
    <p:sldId id="404" r:id="rId67"/>
    <p:sldId id="405" r:id="rId68"/>
    <p:sldId id="406" r:id="rId69"/>
    <p:sldId id="407" r:id="rId70"/>
    <p:sldId id="408" r:id="rId71"/>
    <p:sldId id="409" r:id="rId72"/>
    <p:sldId id="395" r:id="rId73"/>
    <p:sldId id="348" r:id="rId74"/>
    <p:sldId id="410" r:id="rId75"/>
    <p:sldId id="347" r:id="rId76"/>
    <p:sldId id="351" r:id="rId77"/>
    <p:sldId id="352" r:id="rId78"/>
    <p:sldId id="412" r:id="rId7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50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9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tableStyles" Target="tableStyle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07E64-EB3E-401A-A921-A9C6FE23208C}" type="datetimeFigureOut">
              <a:rPr lang="en-US" smtClean="0"/>
              <a:t>11/13/2014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55BBCD-7A03-49C8-BFC3-969FF580D8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39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003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83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66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279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186B3D-7C16-45FA-A5D8-DE524A2ED5B4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7243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9339" indent="-288207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52830" indent="-230566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13962" indent="-230566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75094" indent="-230566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36226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97357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58489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19621" indent="-23056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9846778-D0F5-45E1-B481-D84F8B30376F}" type="slidenum">
              <a:rPr lang="en-US" smtClean="0">
                <a:solidFill>
                  <a:srgbClr val="000000"/>
                </a:solidFill>
              </a:rPr>
              <a:pPr eaLnBrk="1" hangingPunct="1"/>
              <a:t>48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34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730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13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4987A-59E1-4D51-9654-31D09320D6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0A00CE-1EFA-46BD-8113-1885A897A6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024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8C998-E82A-4796-943B-37D929E3353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E7DDF-8323-4E84-BD55-0A171B0185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371354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FE17F4-1635-446C-92C1-D339BD02CDB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4CC7CF-12AF-43B9-8EB2-34789C326A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5702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9391B-5AEC-48B9-99C6-2B06D88A38E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041C6-F933-4CE9-BA52-04D4AA799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61303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5E397-C642-4629-93C7-D850E167D98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811DCA-66CB-4B47-8A82-8FEE51364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4651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B6A01-77A8-4762-A5C1-4AEE8F2A156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E69BF-58BE-44AF-868B-091D7EBE87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63358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26D0F-A754-4EA3-AA34-713A02A0EA8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457C36-27F4-4C1E-BCC8-DA7350E6D8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56295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5598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6453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67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780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1471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242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3745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647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6262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534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6707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854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51155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29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5268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22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659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207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084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75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69497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3527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1309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1142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40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570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804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646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96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76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933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30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052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23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981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ltGray">
          <a:xfrm>
            <a:off x="-899556" y="5567277"/>
            <a:ext cx="10043557" cy="1290751"/>
          </a:xfrm>
          <a:custGeom>
            <a:avLst/>
            <a:gdLst/>
            <a:ahLst/>
            <a:cxnLst/>
            <a:rect l="l" t="t" r="r" b="b"/>
            <a:pathLst>
              <a:path w="10043557" h="1290751">
                <a:moveTo>
                  <a:pt x="8132411" y="0"/>
                </a:moveTo>
                <a:cubicBezTo>
                  <a:pt x="8583764" y="0"/>
                  <a:pt x="9032446" y="11434"/>
                  <a:pt x="9478183" y="34029"/>
                </a:cubicBezTo>
                <a:lnTo>
                  <a:pt x="10043557" y="69857"/>
                </a:lnTo>
                <a:lnTo>
                  <a:pt x="10043557" y="1290751"/>
                </a:lnTo>
                <a:lnTo>
                  <a:pt x="0" y="1290751"/>
                </a:lnTo>
                <a:lnTo>
                  <a:pt x="125788" y="1248403"/>
                </a:lnTo>
                <a:cubicBezTo>
                  <a:pt x="2649168" y="437759"/>
                  <a:pt x="5339667" y="0"/>
                  <a:pt x="8132411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25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1374841" y="2428193"/>
            <a:ext cx="6394330" cy="914400"/>
          </a:xfrm>
        </p:spPr>
        <p:txBody>
          <a:bodyPr rIns="0" anchor="b">
            <a:noAutofit/>
          </a:bodyPr>
          <a:lstStyle>
            <a:lvl1pPr algn="ctr">
              <a:defRPr sz="255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371600" y="3465218"/>
            <a:ext cx="6400801" cy="914400"/>
          </a:xfrm>
          <a:noFill/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7" name="Picture 6" descr="esri-10GlobeLogo_No-r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746" y="365138"/>
            <a:ext cx="1626553" cy="967642"/>
          </a:xfrm>
          <a:prstGeom prst="rect">
            <a:avLst/>
          </a:prstGeom>
        </p:spPr>
      </p:pic>
      <p:sp>
        <p:nvSpPr>
          <p:cNvPr id="9" name="Rectangle 3"/>
          <p:cNvSpPr/>
          <p:nvPr/>
        </p:nvSpPr>
        <p:spPr bwMode="invGray">
          <a:xfrm flipH="1">
            <a:off x="3488233" y="4204225"/>
            <a:ext cx="5655779" cy="2653803"/>
          </a:xfrm>
          <a:custGeom>
            <a:avLst/>
            <a:gdLst/>
            <a:ahLst/>
            <a:cxnLst/>
            <a:rect l="l" t="t" r="r" b="b"/>
            <a:pathLst>
              <a:path w="5655779" h="2653803">
                <a:moveTo>
                  <a:pt x="0" y="0"/>
                </a:moveTo>
                <a:lnTo>
                  <a:pt x="0" y="2653803"/>
                </a:lnTo>
                <a:lnTo>
                  <a:pt x="5655779" y="2653803"/>
                </a:lnTo>
                <a:lnTo>
                  <a:pt x="5368634" y="2452474"/>
                </a:lnTo>
                <a:cubicBezTo>
                  <a:pt x="3880066" y="1444637"/>
                  <a:pt x="2250051" y="660920"/>
                  <a:pt x="518426" y="144676"/>
                </a:cubicBezTo>
                <a:close/>
              </a:path>
            </a:pathLst>
          </a:custGeom>
          <a:solidFill>
            <a:srgbClr val="053264">
              <a:alpha val="1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05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914402" y="1828800"/>
            <a:ext cx="73152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1" y="1097308"/>
            <a:ext cx="7772400" cy="184666"/>
          </a:xfrm>
        </p:spPr>
        <p:txBody>
          <a:bodyPr anchor="t" anchorCtr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0" indent="0">
              <a:buNone/>
              <a:defRPr sz="1050"/>
            </a:lvl2pPr>
            <a:lvl3pPr marL="0" indent="0">
              <a:buNone/>
              <a:defRPr sz="1050"/>
            </a:lvl3pPr>
            <a:lvl4pPr marL="0" indent="0">
              <a:buNone/>
              <a:defRPr sz="1050"/>
            </a:lvl4pPr>
            <a:lvl5pPr marL="0" indent="0">
              <a:buNone/>
              <a:defRPr sz="1050"/>
            </a:lvl5pPr>
          </a:lstStyle>
          <a:p>
            <a:pPr lvl="0"/>
            <a:r>
              <a:rPr lang="en-US" dirty="0" smtClean="0"/>
              <a:t>Click to Edit Subtitle (optional)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914401" y="1828804"/>
            <a:ext cx="7315200" cy="34274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90332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682626"/>
            <a:ext cx="7772400" cy="276999"/>
          </a:xfrm>
          <a:noFill/>
        </p:spPr>
        <p:txBody>
          <a:bodyPr vert="horz" lIns="0" tIns="0" rIns="0" bIns="0" rtlCol="0" anchor="t">
            <a:spAutoFit/>
          </a:bodyPr>
          <a:lstStyle>
            <a:lvl1pPr>
              <a:defRPr lang="en-US" dirty="0"/>
            </a:lvl1pPr>
          </a:lstStyle>
          <a:p>
            <a:pPr marL="0"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1828800"/>
            <a:ext cx="7315200" cy="3429000"/>
          </a:xfrm>
        </p:spPr>
        <p:txBody>
          <a:bodyPr/>
          <a:lstStyle>
            <a:lvl1pPr>
              <a:lnSpc>
                <a:spcPct val="100000"/>
              </a:lnSpc>
              <a:defRPr sz="1500"/>
            </a:lvl1pPr>
            <a:lvl2pPr>
              <a:lnSpc>
                <a:spcPct val="100000"/>
              </a:lnSpc>
              <a:defRPr sz="1350"/>
            </a:lvl2pPr>
            <a:lvl3pPr>
              <a:lnSpc>
                <a:spcPct val="100000"/>
              </a:lnSpc>
              <a:defRPr sz="1200"/>
            </a:lvl3pPr>
            <a:lvl4pPr>
              <a:defRPr sz="1050"/>
            </a:lvl4pPr>
            <a:lvl5pPr>
              <a:lnSpc>
                <a:spcPts val="1350"/>
              </a:lnSpc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1" y="6230946"/>
            <a:ext cx="7772400" cy="161583"/>
          </a:xfrm>
        </p:spPr>
        <p:txBody>
          <a:bodyPr anchor="b">
            <a:spAutoFit/>
          </a:bodyPr>
          <a:lstStyle>
            <a:lvl1pPr marL="0" marR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050" b="0" i="1" kern="1200" baseline="0" dirty="0" smtClean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en-US" dirty="0" smtClean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178648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85801" y="682625"/>
            <a:ext cx="7772400" cy="27699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1"/>
          <p:cNvSpPr>
            <a:spLocks noGrp="1"/>
          </p:cNvSpPr>
          <p:nvPr>
            <p:ph sz="quarter" idx="18"/>
          </p:nvPr>
        </p:nvSpPr>
        <p:spPr>
          <a:xfrm>
            <a:off x="914401" y="1828800"/>
            <a:ext cx="7315200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8832306" y="1514615"/>
            <a:ext cx="914401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endParaRPr lang="en-US" sz="1050" b="1" dirty="0" smtClean="0">
              <a:solidFill>
                <a:prstClr val="white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685801" y="1097308"/>
            <a:ext cx="7772400" cy="184666"/>
          </a:xfrm>
        </p:spPr>
        <p:txBody>
          <a:bodyPr vert="horz" lIns="0" tIns="0" rIns="0" bIns="0" rtlCol="0" anchor="t">
            <a:spAutoFit/>
          </a:bodyPr>
          <a:lstStyle>
            <a:lvl1pPr marL="0" indent="0" algn="l" defTabSz="3429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1200" b="1" kern="1200" dirty="0" smtClean="0">
                <a:solidFill>
                  <a:srgbClr val="94E6FF"/>
                </a:solidFill>
                <a:latin typeface="+mj-lt"/>
                <a:ea typeface="+mj-ea"/>
                <a:cs typeface="Arial"/>
              </a:defRPr>
            </a:lvl1pPr>
            <a:lvl2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2pPr>
            <a:lvl3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3pPr>
            <a:lvl4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4pPr>
            <a:lvl5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800" b="1" kern="1200" dirty="0" smtClean="0">
                <a:solidFill>
                  <a:schemeClr val="tx1"/>
                </a:solidFill>
                <a:latin typeface="+mj-lt"/>
                <a:ea typeface="+mj-ea"/>
                <a:cs typeface="Arial"/>
              </a:defRPr>
            </a:lvl5pPr>
          </a:lstStyle>
          <a:p>
            <a:pPr lvl="0"/>
            <a:r>
              <a:rPr lang="en-US" dirty="0" smtClean="0"/>
              <a:t>Click to Edit Subtitle (optional)</a:t>
            </a:r>
            <a:endParaRPr lang="en-US" dirty="0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1" y="6239217"/>
            <a:ext cx="7772400" cy="161583"/>
          </a:xfrm>
        </p:spPr>
        <p:txBody>
          <a:bodyPr anchor="b">
            <a:sp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1050" b="0" i="1" baseline="0">
                <a:solidFill>
                  <a:schemeClr val="tx2"/>
                </a:solidFill>
              </a:defRPr>
            </a:lvl1pPr>
            <a:lvl2pPr marL="0" indent="0" algn="r">
              <a:buNone/>
              <a:defRPr sz="1200"/>
            </a:lvl2pPr>
            <a:lvl3pPr marL="0" indent="0" algn="r">
              <a:buNone/>
              <a:defRPr sz="1200"/>
            </a:lvl3pPr>
            <a:lvl4pPr marL="0" indent="0" algn="r">
              <a:buNone/>
              <a:defRPr sz="1200"/>
            </a:lvl4pPr>
            <a:lvl5pPr marL="0" indent="0" algn="r">
              <a:buNone/>
              <a:defRPr sz="1200"/>
            </a:lvl5pPr>
          </a:lstStyle>
          <a:p>
            <a:pPr lvl="0"/>
            <a:r>
              <a:rPr lang="en-US" dirty="0" smtClean="0"/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206547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772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6708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263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03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12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8701" y="3060742"/>
            <a:ext cx="3771900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2043299"/>
            <a:ext cx="3771900" cy="877163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85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350" baseline="0"/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Rectangle 7"/>
          <p:cNvSpPr/>
          <p:nvPr/>
        </p:nvSpPr>
        <p:spPr bwMode="ltGray">
          <a:xfrm>
            <a:off x="12" y="5567277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1" name="Rectangle 12"/>
          <p:cNvSpPr/>
          <p:nvPr/>
        </p:nvSpPr>
        <p:spPr bwMode="ltGray">
          <a:xfrm>
            <a:off x="12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7407" y="648643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600" y="6604262"/>
            <a:ext cx="136779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/>
            <a:r>
              <a:rPr lang="en-US" sz="600" dirty="0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3973717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hidden">
          <a:xfrm>
            <a:off x="12" y="0"/>
            <a:ext cx="5486399" cy="6858000"/>
          </a:xfrm>
          <a:prstGeom prst="rect">
            <a:avLst/>
          </a:prstGeom>
          <a:gradFill flip="none" rotWithShape="1">
            <a:gsLst>
              <a:gs pos="0">
                <a:srgbClr val="053264"/>
              </a:gs>
              <a:gs pos="50000">
                <a:srgbClr val="053264">
                  <a:alpha val="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28701" y="3060742"/>
            <a:ext cx="3771900" cy="253916"/>
          </a:xfrm>
          <a:noFill/>
        </p:spPr>
        <p:txBody>
          <a:bodyPr wrap="square" anchor="t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50" b="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2043299"/>
            <a:ext cx="3771900" cy="877163"/>
          </a:xfrm>
        </p:spPr>
        <p:txBody>
          <a:bodyPr wrap="square" anchor="b">
            <a:spAutoFit/>
          </a:bodyPr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285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 smtClean="0"/>
              <a:t>Click to </a:t>
            </a:r>
            <a:r>
              <a:rPr kumimoji="0" lang="en-US" dirty="0"/>
              <a:t>Edit </a:t>
            </a:r>
            <a:br>
              <a:rPr kumimoji="0" lang="en-US" dirty="0"/>
            </a:br>
            <a:r>
              <a:rPr kumimoji="0" lang="en-US" dirty="0" smtClean="0"/>
              <a:t>Demo </a:t>
            </a:r>
            <a:r>
              <a:rPr kumimoji="0" lang="en-US" dirty="0"/>
              <a:t>Title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5486400" y="0"/>
            <a:ext cx="3657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1350" baseline="0"/>
            </a:lvl1pPr>
          </a:lstStyle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Click icon to insert Picture</a:t>
            </a:r>
            <a:endParaRPr kumimoji="0" lang="en-US" sz="15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 bwMode="ltGray">
          <a:xfrm>
            <a:off x="-36052" y="457228"/>
            <a:ext cx="1618488" cy="455883"/>
          </a:xfrm>
          <a:solidFill>
            <a:schemeClr val="bg2"/>
          </a:solidFill>
          <a:ln w="12700">
            <a:solidFill>
              <a:srgbClr val="B9E0F7">
                <a:alpha val="50000"/>
              </a:srgbClr>
            </a:solidFill>
            <a:round/>
            <a:headEnd/>
            <a:tailEnd/>
          </a:ln>
        </p:spPr>
        <p:txBody>
          <a:bodyPr wrap="square" lIns="0" tIns="45720" rIns="182880" bIns="4572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tabLst/>
              <a:defRPr lang="en-US" sz="1500" b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defRPr>
            </a:lvl1pPr>
            <a:lvl2pPr marL="0" indent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5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2pPr>
            <a:lvl3pPr marL="2381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5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3pPr>
            <a:lvl4pPr marL="0" indent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500" b="0" smtClean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4pPr>
            <a:lvl5pPr marL="0" indent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lang="en-US" sz="1500" b="0">
                <a:solidFill>
                  <a:schemeClr val="tx2">
                    <a:lumMod val="20000"/>
                    <a:lumOff val="80000"/>
                  </a:schemeClr>
                </a:solidFill>
                <a:cs typeface="+mn-cs"/>
              </a:defRPr>
            </a:lvl5pPr>
          </a:lstStyle>
          <a:p>
            <a:pPr marL="0" lvl="0" indent="0" eaLnBrk="0" hangingPunct="0"/>
            <a:r>
              <a:rPr lang="en-US" dirty="0" smtClean="0"/>
              <a:t>Text</a:t>
            </a:r>
          </a:p>
        </p:txBody>
      </p:sp>
      <p:sp>
        <p:nvSpPr>
          <p:cNvPr id="8" name="Rectangle 7"/>
          <p:cNvSpPr/>
          <p:nvPr/>
        </p:nvSpPr>
        <p:spPr bwMode="gray">
          <a:xfrm>
            <a:off x="12" y="5567277"/>
            <a:ext cx="5486399" cy="1290751"/>
          </a:xfrm>
          <a:custGeom>
            <a:avLst/>
            <a:gdLst/>
            <a:ahLst/>
            <a:cxnLst/>
            <a:rect l="l" t="t" r="r" b="b"/>
            <a:pathLst>
              <a:path w="5486399" h="1290751">
                <a:moveTo>
                  <a:pt x="3575254" y="0"/>
                </a:moveTo>
                <a:cubicBezTo>
                  <a:pt x="4026607" y="0"/>
                  <a:pt x="4475289" y="11434"/>
                  <a:pt x="4921026" y="34029"/>
                </a:cubicBezTo>
                <a:lnTo>
                  <a:pt x="5486399" y="69857"/>
                </a:lnTo>
                <a:lnTo>
                  <a:pt x="5486399" y="1290751"/>
                </a:lnTo>
                <a:lnTo>
                  <a:pt x="0" y="1290751"/>
                </a:lnTo>
                <a:lnTo>
                  <a:pt x="0" y="242604"/>
                </a:lnTo>
                <a:lnTo>
                  <a:pt x="479973" y="181259"/>
                </a:lnTo>
                <a:cubicBezTo>
                  <a:pt x="1495074" y="61560"/>
                  <a:pt x="2527975" y="0"/>
                  <a:pt x="3575254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  <a:alpha val="30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gray">
          <a:xfrm>
            <a:off x="12" y="4204198"/>
            <a:ext cx="5486399" cy="2653802"/>
          </a:xfrm>
          <a:custGeom>
            <a:avLst/>
            <a:gdLst/>
            <a:ahLst/>
            <a:cxnLst/>
            <a:rect l="l" t="t" r="r" b="b"/>
            <a:pathLst>
              <a:path w="5486399" h="2653802">
                <a:moveTo>
                  <a:pt x="5486399" y="0"/>
                </a:moveTo>
                <a:lnTo>
                  <a:pt x="5486399" y="2653802"/>
                </a:lnTo>
                <a:lnTo>
                  <a:pt x="0" y="2653802"/>
                </a:lnTo>
                <a:lnTo>
                  <a:pt x="0" y="2535044"/>
                </a:lnTo>
                <a:lnTo>
                  <a:pt x="117766" y="2452473"/>
                </a:lnTo>
                <a:cubicBezTo>
                  <a:pt x="1606334" y="1444636"/>
                  <a:pt x="3236349" y="660919"/>
                  <a:pt x="4967974" y="144675"/>
                </a:cubicBezTo>
                <a:close/>
              </a:path>
            </a:pathLst>
          </a:custGeom>
          <a:solidFill>
            <a:srgbClr val="053264">
              <a:alpha val="3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7407" y="648643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101600" y="6604262"/>
            <a:ext cx="136779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/>
            <a:r>
              <a:rPr lang="en-US" sz="600" dirty="0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1434609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User Screens Title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7407" y="648643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rgbClr val="AAD04B"/>
                </a:solidFill>
              </a:defRPr>
            </a:lvl1pPr>
          </a:lstStyle>
          <a:p>
            <a:r>
              <a:rPr lang="en-US" smtClean="0"/>
              <a:t>Creating a Hydrologically Conditioned DEM</a:t>
            </a:r>
            <a:endParaRPr lang="en-US" dirty="0" smtClean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101600" y="6604262"/>
            <a:ext cx="136779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/>
            <a:r>
              <a:rPr lang="en-US" sz="600" dirty="0" smtClean="0">
                <a:solidFill>
                  <a:srgbClr val="AAD04B"/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42465568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27" y="2359759"/>
            <a:ext cx="7775575" cy="1107996"/>
          </a:xfrm>
        </p:spPr>
        <p:txBody>
          <a:bodyPr anchor="b"/>
          <a:lstStyle>
            <a:lvl1pPr>
              <a:spcAft>
                <a:spcPts val="0"/>
              </a:spcAft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BIG Word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27" y="3467761"/>
            <a:ext cx="7775575" cy="461665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>
              <a:spcAft>
                <a:spcPts val="0"/>
              </a:spcAft>
              <a:buFontTx/>
              <a:buNone/>
              <a:defRPr lang="en-US" sz="3000" b="1" baseline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  <a:buNone/>
            </a:pPr>
            <a:r>
              <a:rPr lang="en-US" dirty="0" smtClean="0"/>
              <a:t>Smaller word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0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213" y="2740856"/>
            <a:ext cx="5486400" cy="346249"/>
          </a:xfrm>
        </p:spPr>
        <p:txBody>
          <a:bodyPr anchor="b"/>
          <a:lstStyle>
            <a:lvl1pPr>
              <a:spcAft>
                <a:spcPts val="0"/>
              </a:spcAft>
              <a:defRPr sz="225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“Quote”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84213" y="3683197"/>
            <a:ext cx="5486400" cy="300082"/>
          </a:xfrm>
          <a:noFill/>
        </p:spPr>
        <p:txBody>
          <a:bodyPr vert="horz" wrap="square" lIns="0" tIns="0" rIns="0" bIns="0" rtlCol="0" anchor="t">
            <a:spAutoFit/>
          </a:bodyPr>
          <a:lstStyle>
            <a:lvl1pPr marL="0" indent="0" algn="r">
              <a:spcAft>
                <a:spcPts val="0"/>
              </a:spcAft>
              <a:buFontTx/>
              <a:buNone/>
              <a:defRPr lang="en-US" sz="1950" b="0" baseline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  <a:ea typeface="+mj-ea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795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716588"/>
            <a:ext cx="9144000" cy="11414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9" y="6041067"/>
            <a:ext cx="4568371" cy="4572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r">
              <a:defRPr sz="1950" b="1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Section Heading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5710193" y="5934015"/>
            <a:ext cx="2971800" cy="671304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 baseline="0">
                <a:solidFill>
                  <a:srgbClr val="7F7F7F"/>
                </a:solidFill>
              </a:defRPr>
            </a:lvl1pPr>
          </a:lstStyle>
          <a:p>
            <a:pPr lvl="0"/>
            <a:r>
              <a:rPr lang="en-US" dirty="0" smtClean="0"/>
              <a:t>Sub Heading/Description Goes Here (2 lines max)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486399" y="6058694"/>
            <a:ext cx="0" cy="457200"/>
          </a:xfrm>
          <a:prstGeom prst="line">
            <a:avLst/>
          </a:prstGeom>
          <a:noFill/>
          <a:ln w="3175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760417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subject—wh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1" y="5943600"/>
            <a:ext cx="9144000" cy="9144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1" y="6240805"/>
            <a:ext cx="7772400" cy="16158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050" b="0" baseline="0">
                <a:solidFill>
                  <a:srgbClr val="404040"/>
                </a:solidFill>
              </a:defRPr>
            </a:lvl1pPr>
          </a:lstStyle>
          <a:p>
            <a:r>
              <a:rPr lang="en-US" dirty="0" smtClean="0"/>
              <a:t>Subject | Description (this line of text is the least important item on this slide)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712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ll su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85801" y="6240805"/>
            <a:ext cx="7772400" cy="16158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b" anchorCtr="0">
            <a:spAutoFit/>
          </a:bodyPr>
          <a:lstStyle>
            <a:lvl1pPr>
              <a:defRPr sz="1050" b="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Subject | Description (this line of text is the least important item on this slide)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78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sri-10GlobeLogo_TagLockup4Lg_sRGBRev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994609" y="2205648"/>
            <a:ext cx="3154785" cy="2446711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316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939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91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0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9404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820863"/>
            <a:ext cx="3600450" cy="417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3850" y="1820863"/>
            <a:ext cx="3600450" cy="4173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83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226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210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5448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557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69747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366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39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92800" y="1255713"/>
            <a:ext cx="1841500" cy="473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3538" y="1255713"/>
            <a:ext cx="5376862" cy="473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484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1365250"/>
            <a:ext cx="7065963" cy="4333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950" y="1892300"/>
            <a:ext cx="7245350" cy="41735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676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33479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9553463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4066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4023987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839059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4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950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094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729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936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3858547340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4409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4623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6875099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4463142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431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205425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5887027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062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6934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6033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78142660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81FB0E-EC4F-3E46-89F5-0B0A2450D137}" type="datetimeFigureOut">
              <a:rPr lang="en-US">
                <a:solidFill>
                  <a:prstClr val="black"/>
                </a:solidFill>
              </a:rPr>
              <a:pPr/>
              <a:t>11/13/2014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027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881FB0E-EC4F-3E46-89F5-0B0A2450D137}" type="datetimeFigureOut">
              <a:rPr lang="en-US">
                <a:solidFill>
                  <a:prstClr val="black"/>
                </a:solidFill>
              </a:rPr>
              <a:pPr/>
              <a:t>11/13/2014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1299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72911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582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0675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05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495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462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5573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674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80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555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1174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463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835541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1229652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97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7169242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044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8657347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407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3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664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576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252948053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BBF22-0BC3-446C-BFE3-04D8C2CA33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0FFD4E-FACD-4B03-9338-BB03CBDAF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7476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5BCED-380B-4561-AEE5-78301ED295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6893DC-C1E4-42FC-BFB9-E593715D8E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25399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BB8E4-FE60-429D-BC43-A7C59B1521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11470-C932-42F0-995D-817D3CD24B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630978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7449-6A68-42CD-808C-A577FC73E01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7A600-33F2-4BA0-9A5B-A32A369990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324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334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240A8-63D2-4F96-B39F-C2872E68F2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F98BF-DC9A-4D7A-BC88-13A79EA63B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44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81FB0E-EC4F-3E46-89F5-0B0A2450D1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497F040-B850-EF4D-8141-826F90229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5EE9F-FB65-4135-B3AB-56E7D76FDB2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D071D-E0A9-46C5-9293-B54AC43598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16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B9F2"/>
            </a:gs>
            <a:gs pos="90000">
              <a:srgbClr val="053264"/>
            </a:gs>
            <a:gs pos="30000">
              <a:srgbClr val="007AC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2625"/>
            <a:ext cx="7772400" cy="276999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1828800"/>
            <a:ext cx="7315200" cy="342900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27407" y="648643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</a:lstStyle>
          <a:p>
            <a:pPr defTabSz="342900"/>
            <a:r>
              <a:rPr lang="en-US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Creating a Hydrologically Conditioned DEM</a:t>
            </a:r>
            <a:endParaRPr lang="en-US" dirty="0" smtClean="0">
              <a:solidFill>
                <a:srgbClr val="007AC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01600" y="6604262"/>
            <a:ext cx="1367790" cy="25373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/>
            <a:r>
              <a:rPr lang="en-US" sz="600" dirty="0" smtClean="0">
                <a:solidFill>
                  <a:srgbClr val="007AC2">
                    <a:lumMod val="20000"/>
                    <a:lumOff val="80000"/>
                  </a:srgbClr>
                </a:solidFill>
              </a:rPr>
              <a:t>Esri UC 2014 | Technical Workshop |</a:t>
            </a:r>
          </a:p>
        </p:txBody>
      </p:sp>
    </p:spTree>
    <p:extLst>
      <p:ext uri="{BB962C8B-B14F-4D97-AF65-F5344CB8AC3E}">
        <p14:creationId xmlns:p14="http://schemas.microsoft.com/office/powerpoint/2010/main" val="3638405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ransition spd="med">
    <p:fad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32160" indent="-132160" algn="l" defTabSz="342900" rtl="0" eaLnBrk="1" latinLnBrk="0" hangingPunct="1">
        <a:lnSpc>
          <a:spcPct val="100000"/>
        </a:lnSpc>
        <a:spcBef>
          <a:spcPts val="225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15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342900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35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596646" indent="-130302" algn="l" defTabSz="342900" rtl="0" eaLnBrk="1" latinLnBrk="0" hangingPunct="1">
        <a:lnSpc>
          <a:spcPct val="10000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2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912114" indent="-130302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05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159669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lang="en-US" sz="1050" b="1" kern="1200" dirty="0">
          <a:solidFill>
            <a:schemeClr val="tx1"/>
          </a:solidFill>
          <a:latin typeface="+mn-lt"/>
          <a:ea typeface="+mn-ea"/>
          <a:cs typeface="Arial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ChangeArrowheads="1"/>
          </p:cNvSpPr>
          <p:nvPr userDrawn="1"/>
        </p:nvSpPr>
        <p:spPr bwMode="auto">
          <a:xfrm>
            <a:off x="0" y="990600"/>
            <a:ext cx="9140825" cy="58674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ECB7"/>
              </a:gs>
              <a:gs pos="100000">
                <a:srgbClr val="FFF5DC"/>
              </a:gs>
            </a:gsLst>
            <a:lin ang="5400000" scaled="1"/>
          </a:gradFill>
          <a:ln w="38100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0825" cy="992188"/>
          </a:xfrm>
          <a:prstGeom prst="rect">
            <a:avLst/>
          </a:prstGeom>
          <a:solidFill>
            <a:srgbClr val="00568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0" rIns="4572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br>
              <a:rPr lang="en-US" smtClean="0"/>
            </a:br>
            <a:endParaRPr lang="en-US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8275" y="1746250"/>
            <a:ext cx="7245350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1030" name="Picture 9" descr="UBCWCID_New-Logo-for-Web-Site_3.pn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0"/>
            <a:ext cx="1981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 userDrawn="1"/>
        </p:nvCxnSpPr>
        <p:spPr>
          <a:xfrm>
            <a:off x="0" y="1066800"/>
            <a:ext cx="73152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649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Futura Md BT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8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400" b="1">
          <a:solidFill>
            <a:schemeClr val="tx1"/>
          </a:solidFill>
          <a:latin typeface="Calibri" pitchFamily="34" charset="0"/>
        </a:defRPr>
      </a:lvl2pPr>
      <a:lvl3pPr marL="11430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400" b="1">
          <a:solidFill>
            <a:schemeClr val="tx1"/>
          </a:solidFill>
          <a:latin typeface="Calibri" pitchFamily="34" charset="0"/>
        </a:defRPr>
      </a:lvl3pPr>
      <a:lvl4pPr marL="16002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85000"/>
        </a:lnSpc>
        <a:spcBef>
          <a:spcPct val="50000"/>
        </a:spcBef>
        <a:spcAft>
          <a:spcPct val="0"/>
        </a:spcAft>
        <a:buSzPct val="7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700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7356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2" r:id="rId9"/>
    <p:sldLayoutId id="2147483763" r:id="rId10"/>
    <p:sldLayoutId id="2147483764" r:id="rId11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C9036-9AC5-4CA0-9A37-E4DE98C71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DFB48-AF7B-437F-9F60-225C775BBAC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3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78908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4219CA-20BF-40FC-ADBA-501B8EF7B8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11/13/2014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17C0CA4-BB18-4313-AE30-342941BEF53D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kko Rounded Pro Thin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kko Rounded Pro Thin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kko Rounded Pro Thin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kko Rounded Pro Thi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6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gif"/><Relationship Id="rId7" Type="http://schemas.openxmlformats.org/officeDocument/2006/relationships/image" Target="file://localhost/Volumes/Data/Projects/Modernizing_Flood_Response/links/Android.pn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9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61.png"/><Relationship Id="rId4" Type="http://schemas.openxmlformats.org/officeDocument/2006/relationships/image" Target="../media/image19.w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texassoilmoisture.azurewebsites.net/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tiff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tiff"/><Relationship Id="rId1" Type="http://schemas.openxmlformats.org/officeDocument/2006/relationships/slideLayout" Target="../slideLayouts/slideLayout4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okiweb01.cloudapp.net:8080/KiWIS/KiWIS?service=kisters&amp;type=queryServices&amp;request=getTimeseriesList&amp;datasource=0&amp;format=ascii&amp;&amp;timeseriesgroup_id=146856&amp;returnfields=station_name,parametertype_name,coverage&amp;dateformat=yyyy-MM-dd%20HH:mm:ss" TargetMode="External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0.w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gif"/><Relationship Id="rId7" Type="http://schemas.openxmlformats.org/officeDocument/2006/relationships/image" Target="file://localhost/Volumes/Data/Projects/Modernizing_Flood_Response/links/Android.pn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371" y="925739"/>
            <a:ext cx="7772400" cy="1470025"/>
          </a:xfrm>
        </p:spPr>
        <p:txBody>
          <a:bodyPr/>
          <a:lstStyle/>
          <a:p>
            <a:r>
              <a:rPr lang="en-US" dirty="0" smtClean="0"/>
              <a:t>Wide Area Flood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4171" y="2870200"/>
            <a:ext cx="6400800" cy="238397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By David R. Maidment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Center for Research in Water Resources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University of Texas at Austin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1"/>
                </a:solidFill>
              </a:rPr>
              <a:t>Presented to the Texas Flash Flood Coalition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University of Texas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12 November 2014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1241" y="6052457"/>
            <a:ext cx="764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presentation has been edited from the form in which it was originally given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589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smtClean="0"/>
              <a:t>Linkages among federal agencies for flood response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18094" y="2366128"/>
            <a:ext cx="1975797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Atmosphere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6353" y="3426796"/>
            <a:ext cx="1226682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Stream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162" y="4672556"/>
            <a:ext cx="1064459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Street</a:t>
            </a:r>
          </a:p>
        </p:txBody>
      </p:sp>
      <p:sp>
        <p:nvSpPr>
          <p:cNvPr id="7" name="Bent Arrow 6"/>
          <p:cNvSpPr/>
          <p:nvPr/>
        </p:nvSpPr>
        <p:spPr>
          <a:xfrm rot="5400000">
            <a:off x="3581345" y="2564550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rot="5400000">
            <a:off x="5456403" y="3813181"/>
            <a:ext cx="829807" cy="72820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9513" y="5762533"/>
            <a:ext cx="2335443" cy="65430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846" y="5329029"/>
            <a:ext cx="2608289" cy="9251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300" y="2896469"/>
            <a:ext cx="1509048" cy="15090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232" y="4023989"/>
            <a:ext cx="1615315" cy="1209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19" y="2975277"/>
            <a:ext cx="2085395" cy="16683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56" y="1868782"/>
            <a:ext cx="1750453" cy="13128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86" y="1245227"/>
            <a:ext cx="1406412" cy="10548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44" y="5565244"/>
            <a:ext cx="1398512" cy="104888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2" name="Up Arrow 21"/>
          <p:cNvSpPr/>
          <p:nvPr/>
        </p:nvSpPr>
        <p:spPr>
          <a:xfrm>
            <a:off x="1798320" y="4628563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3441" y="4643593"/>
            <a:ext cx="861454" cy="52322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5B9BD5"/>
                </a:solidFill>
              </a:rPr>
              <a:t>Data</a:t>
            </a:r>
          </a:p>
        </p:txBody>
      </p:sp>
      <p:sp>
        <p:nvSpPr>
          <p:cNvPr id="24" name="Up Arrow 23"/>
          <p:cNvSpPr/>
          <p:nvPr/>
        </p:nvSpPr>
        <p:spPr>
          <a:xfrm rot="1620000">
            <a:off x="3359224" y="4793528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Up Arrow 24"/>
          <p:cNvSpPr/>
          <p:nvPr/>
        </p:nvSpPr>
        <p:spPr>
          <a:xfrm rot="5400000">
            <a:off x="4902382" y="5470824"/>
            <a:ext cx="419100" cy="80449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869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086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Climate Data Initiative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6095" y="1107168"/>
            <a:ext cx="3886200" cy="4351338"/>
          </a:xfrm>
        </p:spPr>
        <p:txBody>
          <a:bodyPr/>
          <a:lstStyle/>
          <a:p>
            <a:r>
              <a:rPr lang="en-US" dirty="0" smtClean="0"/>
              <a:t>Prepare for </a:t>
            </a:r>
            <a:r>
              <a:rPr lang="en-US" dirty="0" smtClean="0">
                <a:solidFill>
                  <a:srgbClr val="FF0000"/>
                </a:solidFill>
              </a:rPr>
              <a:t>climate change</a:t>
            </a:r>
          </a:p>
          <a:p>
            <a:r>
              <a:rPr lang="en-US" dirty="0" smtClean="0"/>
              <a:t>Make </a:t>
            </a:r>
            <a:r>
              <a:rPr lang="en-US" dirty="0" smtClean="0">
                <a:solidFill>
                  <a:srgbClr val="FF0000"/>
                </a:solidFill>
              </a:rPr>
              <a:t>government data </a:t>
            </a:r>
            <a:r>
              <a:rPr lang="en-US" dirty="0" smtClean="0"/>
              <a:t>accessible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rgbClr val="FF0000"/>
                </a:solidFill>
              </a:rPr>
              <a:t>private sector</a:t>
            </a:r>
          </a:p>
          <a:p>
            <a:pPr lvl="1"/>
            <a:r>
              <a:rPr lang="en-US" dirty="0" smtClean="0"/>
              <a:t>ESRI, Microsoft, Google, Intel ….</a:t>
            </a:r>
          </a:p>
          <a:p>
            <a:r>
              <a:rPr lang="en-US" dirty="0" smtClean="0"/>
              <a:t>Engage </a:t>
            </a:r>
            <a:r>
              <a:rPr lang="en-US" dirty="0" smtClean="0">
                <a:solidFill>
                  <a:srgbClr val="FF0000"/>
                </a:solidFill>
              </a:rPr>
              <a:t>communities</a:t>
            </a:r>
          </a:p>
          <a:p>
            <a:pPr lvl="1"/>
            <a:r>
              <a:rPr lang="en-US" dirty="0" smtClean="0"/>
              <a:t>Chesapeake, New Orleans, World Bank, …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526" y="1970089"/>
            <a:ext cx="4129328" cy="309086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201886" y="5340352"/>
            <a:ext cx="4833257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Why not a Water Data Initiative?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6085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771269" y="1662113"/>
            <a:ext cx="3181350" cy="2816338"/>
          </a:xfrm>
        </p:spPr>
        <p:txBody>
          <a:bodyPr>
            <a:normAutofit/>
          </a:bodyPr>
          <a:lstStyle/>
          <a:p>
            <a:r>
              <a:rPr lang="en-US" dirty="0" smtClean="0"/>
              <a:t>Subcommittee on Spatial Water Data will lead this effort</a:t>
            </a:r>
          </a:p>
          <a:p>
            <a:r>
              <a:rPr lang="en-US" dirty="0" smtClean="0"/>
              <a:t>This reports to both FGDC and ACWI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5346" y="1859458"/>
            <a:ext cx="2753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err="1">
                <a:solidFill>
                  <a:prstClr val="black"/>
                </a:solidFill>
              </a:rPr>
              <a:t>Asst</a:t>
            </a:r>
            <a:r>
              <a:rPr lang="en-US" dirty="0">
                <a:solidFill>
                  <a:prstClr val="black"/>
                </a:solidFill>
              </a:rPr>
              <a:t> 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7545672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Open Water Data Initiative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2139964" y="1082156"/>
            <a:ext cx="6672942" cy="1959429"/>
            <a:chOff x="1235529" y="2775855"/>
            <a:chExt cx="6672942" cy="1959429"/>
          </a:xfrm>
          <a:solidFill>
            <a:schemeClr val="accent1">
              <a:alpha val="50000"/>
            </a:schemeClr>
          </a:solidFill>
        </p:grpSpPr>
        <p:sp>
          <p:nvSpPr>
            <p:cNvPr id="3" name="Right Arrow 2"/>
            <p:cNvSpPr/>
            <p:nvPr/>
          </p:nvSpPr>
          <p:spPr>
            <a:xfrm>
              <a:off x="1235529" y="2775855"/>
              <a:ext cx="6672942" cy="1959429"/>
            </a:xfrm>
            <a:prstGeom prst="rightArrow">
              <a:avLst/>
            </a:prstGeom>
            <a:grp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698172" y="3432405"/>
              <a:ext cx="518225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Open Water Web (applications)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 rot="16200000">
            <a:off x="4312312" y="3742266"/>
            <a:ext cx="2775857" cy="1321993"/>
            <a:chOff x="2928257" y="4430486"/>
            <a:chExt cx="2775857" cy="968828"/>
          </a:xfrm>
        </p:grpSpPr>
        <p:sp>
          <p:nvSpPr>
            <p:cNvPr id="17" name="Rectangle 16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83065" y="4565818"/>
              <a:ext cx="1564851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Water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Pollution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 rot="16200000">
            <a:off x="5739460" y="3757287"/>
            <a:ext cx="2775857" cy="1321993"/>
            <a:chOff x="2928257" y="4430486"/>
            <a:chExt cx="2775857" cy="968828"/>
          </a:xfrm>
        </p:grpSpPr>
        <p:sp>
          <p:nvSpPr>
            <p:cNvPr id="20" name="Rectangle 19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93012" y="4519219"/>
              <a:ext cx="1923925" cy="699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Ecological </a:t>
              </a:r>
            </a:p>
            <a:p>
              <a:pPr algn="ctr"/>
              <a:r>
                <a:rPr lang="en-US" sz="2800" dirty="0" smtClean="0">
                  <a:solidFill>
                    <a:prstClr val="black"/>
                  </a:solidFill>
                </a:rPr>
                <a:t>Integrity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 rot="16200000">
            <a:off x="2885162" y="3742266"/>
            <a:ext cx="2775857" cy="1321993"/>
            <a:chOff x="2928257" y="4430486"/>
            <a:chExt cx="2775857" cy="968828"/>
          </a:xfrm>
        </p:grpSpPr>
        <p:sp>
          <p:nvSpPr>
            <p:cNvPr id="23" name="Rectangle 22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698233" y="4697221"/>
              <a:ext cx="1465466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Drought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 rot="16200000">
            <a:off x="1413033" y="3742267"/>
            <a:ext cx="2775857" cy="1321993"/>
            <a:chOff x="2928257" y="4430486"/>
            <a:chExt cx="2775857" cy="968828"/>
          </a:xfrm>
        </p:grpSpPr>
        <p:sp>
          <p:nvSpPr>
            <p:cNvPr id="26" name="Rectangle 25"/>
            <p:cNvSpPr/>
            <p:nvPr/>
          </p:nvSpPr>
          <p:spPr>
            <a:xfrm>
              <a:off x="2928257" y="4430486"/>
              <a:ext cx="2775857" cy="96882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36090" y="4734607"/>
              <a:ext cx="1085554" cy="383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black"/>
                  </a:solidFill>
                </a:rPr>
                <a:t>Flood</a:t>
              </a:r>
              <a:endParaRPr lang="en-US" sz="2800" dirty="0">
                <a:solidFill>
                  <a:prstClr val="black"/>
                </a:solidFill>
              </a:endParaRPr>
            </a:p>
          </p:txBody>
        </p:sp>
      </p:grpSp>
      <p:sp>
        <p:nvSpPr>
          <p:cNvPr id="31" name="Right Arrow 30"/>
          <p:cNvSpPr/>
          <p:nvPr/>
        </p:nvSpPr>
        <p:spPr>
          <a:xfrm rot="16200000" flipV="1">
            <a:off x="-1153883" y="2634339"/>
            <a:ext cx="4223650" cy="2090057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-621128" y="3315651"/>
            <a:ext cx="31630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National Water</a:t>
            </a:r>
          </a:p>
          <a:p>
            <a:pPr algn="ctr"/>
            <a:r>
              <a:rPr lang="en-US" sz="2800" dirty="0" smtClean="0">
                <a:solidFill>
                  <a:prstClr val="black"/>
                </a:solidFill>
              </a:rPr>
              <a:t>Data Infrastructure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02607" y="5983497"/>
            <a:ext cx="4084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Concept: Nate Booth, USGS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054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164" y="1141717"/>
            <a:ext cx="8733076" cy="4480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National </a:t>
            </a:r>
            <a:r>
              <a:rPr lang="en-US" i="1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Water</a:t>
            </a:r>
            <a:r>
              <a:rPr lang="en-US" dirty="0" smtClean="0">
                <a:solidFill>
                  <a:schemeClr val="tx2">
                    <a:lumMod val="50000"/>
                    <a:lumOff val="50000"/>
                  </a:schemeClr>
                </a:solidFill>
              </a:rPr>
              <a:t> Data Infrastructure (NWDI)</a:t>
            </a:r>
            <a:endParaRPr lang="en-US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0" y="1792968"/>
            <a:ext cx="5294313" cy="3178175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 </a:t>
            </a:r>
            <a:r>
              <a:rPr lang="en-US" dirty="0"/>
              <a:t>thematically organized set of water information </a:t>
            </a:r>
            <a:r>
              <a:rPr lang="en-US" dirty="0" smtClean="0"/>
              <a:t>data layers</a:t>
            </a:r>
          </a:p>
          <a:p>
            <a:r>
              <a:rPr lang="en-US" dirty="0" smtClean="0"/>
              <a:t>Authoritative </a:t>
            </a:r>
            <a:r>
              <a:rPr lang="en-US" dirty="0"/>
              <a:t>for the </a:t>
            </a:r>
            <a:r>
              <a:rPr lang="en-US" dirty="0" smtClean="0"/>
              <a:t>nation</a:t>
            </a:r>
          </a:p>
          <a:p>
            <a:r>
              <a:rPr lang="en-US" dirty="0"/>
              <a:t>A</a:t>
            </a:r>
            <a:r>
              <a:rPr lang="en-US" dirty="0" smtClean="0"/>
              <a:t>ssembled </a:t>
            </a:r>
            <a:r>
              <a:rPr lang="en-US" dirty="0"/>
              <a:t>from best available </a:t>
            </a:r>
            <a:r>
              <a:rPr lang="en-US" dirty="0" smtClean="0"/>
              <a:t>sources</a:t>
            </a:r>
          </a:p>
          <a:p>
            <a:r>
              <a:rPr lang="en-US" dirty="0" smtClean="0"/>
              <a:t>Made </a:t>
            </a:r>
            <a:r>
              <a:rPr lang="en-US" dirty="0"/>
              <a:t>freely available through water information services.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859" y="5107704"/>
            <a:ext cx="6888781" cy="17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65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Hydrologic Measurement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234" y="1734487"/>
            <a:ext cx="2936023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8" name="Picture 7" descr="stream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986" y="1734487"/>
            <a:ext cx="1600200" cy="1955800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178" y="4187207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6786" y="1734487"/>
            <a:ext cx="1612814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0256" y="4187207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977986" y="4187207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18037" y="1371600"/>
            <a:ext cx="23200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76481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600712" y="1371600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52587" y="3843276"/>
            <a:ext cx="187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610948" y="3843276"/>
            <a:ext cx="164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78249" y="6258894"/>
            <a:ext cx="3644895" cy="3429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Time series data at point locations</a:t>
            </a:r>
          </a:p>
          <a:p>
            <a:pPr eaLnBrk="0" hangingPunct="0"/>
            <a:r>
              <a:rPr lang="en-US" sz="1600" dirty="0">
                <a:solidFill>
                  <a:prstClr val="white"/>
                </a:solidFill>
              </a:rPr>
              <a:t> </a:t>
            </a:r>
            <a:r>
              <a:rPr lang="en-US" sz="1600" dirty="0" smtClean="0">
                <a:solidFill>
                  <a:prstClr val="white"/>
                </a:solidFill>
              </a:rPr>
              <a:t>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7030576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Designed the </a:t>
            </a:r>
            <a:r>
              <a:rPr lang="en-US" b="1" dirty="0" err="1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WaterML</a:t>
            </a:r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 language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8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800" b="1" dirty="0" smtClean="0">
                <a:solidFill>
                  <a:srgbClr val="C37411"/>
                </a:solidFill>
              </a:rPr>
              <a:t>hydrologic science 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8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8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</p:txBody>
      </p:sp>
    </p:spTree>
    <p:extLst>
      <p:ext uri="{BB962C8B-B14F-4D97-AF65-F5344CB8AC3E}">
        <p14:creationId xmlns:p14="http://schemas.microsoft.com/office/powerpoint/2010/main" val="4192843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358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349343" cy="484632"/>
          </a:xfrm>
        </p:spPr>
        <p:txBody>
          <a:bodyPr/>
          <a:lstStyle/>
          <a:p>
            <a:r>
              <a:rPr lang="en-US" dirty="0" smtClean="0"/>
              <a:t>Water Data Distribution by US Geological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40" y="1381805"/>
            <a:ext cx="7829550" cy="4638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9427" y="41411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prstClr val="black"/>
                </a:solidFill>
              </a:rPr>
              <a:t>Web page </a:t>
            </a:r>
            <a:r>
              <a:rPr lang="en-US" sz="2000" b="1" dirty="0" smtClean="0">
                <a:solidFill>
                  <a:prstClr val="black"/>
                </a:solidFill>
              </a:rPr>
              <a:t>requests (millions/month)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4099" y="3131915"/>
            <a:ext cx="2405743" cy="315686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000" b="1" dirty="0">
                <a:solidFill>
                  <a:srgbClr val="FF0000"/>
                </a:solidFill>
              </a:rPr>
              <a:t>Web </a:t>
            </a:r>
            <a:r>
              <a:rPr lang="en-US" sz="2000" b="1" dirty="0" smtClean="0">
                <a:solidFill>
                  <a:srgbClr val="FF0000"/>
                </a:solidFill>
              </a:rPr>
              <a:t>service requests (millions/month)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148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Area Flood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Wide Area Flood Plan </a:t>
            </a:r>
            <a:r>
              <a:rPr lang="en-US" dirty="0" smtClean="0"/>
              <a:t>enhances flood emergency response fo</a:t>
            </a:r>
            <a:r>
              <a:rPr lang="en-US" dirty="0" smtClean="0"/>
              <a:t>r communities</a:t>
            </a:r>
          </a:p>
          <a:p>
            <a:r>
              <a:rPr lang="en-US" dirty="0" smtClean="0"/>
              <a:t>Linked to new flood forecast procedures being developed at the National Water Center in the </a:t>
            </a:r>
            <a:r>
              <a:rPr lang="en-US" dirty="0" smtClean="0">
                <a:solidFill>
                  <a:srgbClr val="FF0000"/>
                </a:solidFill>
              </a:rPr>
              <a:t>National Flood Interoperability Experiment</a:t>
            </a:r>
          </a:p>
          <a:p>
            <a:r>
              <a:rPr lang="en-US" dirty="0" smtClean="0"/>
              <a:t>Develop this plan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Travis and Williamson Counties </a:t>
            </a:r>
            <a:r>
              <a:rPr lang="en-US" dirty="0" smtClean="0"/>
              <a:t>in </a:t>
            </a:r>
            <a:r>
              <a:rPr lang="en-US" i="1" dirty="0" smtClean="0">
                <a:solidFill>
                  <a:schemeClr val="tx2"/>
                </a:solidFill>
              </a:rPr>
              <a:t>one year</a:t>
            </a:r>
          </a:p>
          <a:p>
            <a:r>
              <a:rPr lang="en-US" dirty="0" smtClean="0"/>
              <a:t>Engage the </a:t>
            </a:r>
            <a:r>
              <a:rPr lang="en-US" dirty="0" smtClean="0">
                <a:solidFill>
                  <a:srgbClr val="FF0000"/>
                </a:solidFill>
              </a:rPr>
              <a:t>Texas Flash Flood Coalition </a:t>
            </a:r>
            <a:r>
              <a:rPr lang="en-US" dirty="0" smtClean="0"/>
              <a:t>to guide the development of the effort</a:t>
            </a:r>
          </a:p>
          <a:p>
            <a:r>
              <a:rPr lang="en-US" dirty="0" smtClean="0"/>
              <a:t>Have </a:t>
            </a:r>
            <a:r>
              <a:rPr lang="en-US" dirty="0" smtClean="0">
                <a:solidFill>
                  <a:srgbClr val="FF0000"/>
                </a:solidFill>
              </a:rPr>
              <a:t>quarterly meetings </a:t>
            </a:r>
            <a:r>
              <a:rPr lang="en-US" dirty="0" smtClean="0"/>
              <a:t>of the TFFC to review progress and provide feedback</a:t>
            </a:r>
          </a:p>
          <a:p>
            <a:r>
              <a:rPr lang="en-US" dirty="0" smtClean="0"/>
              <a:t>Use the discussion at this meeting to set the direction and </a:t>
            </a:r>
            <a:r>
              <a:rPr lang="en-US" dirty="0" smtClean="0">
                <a:solidFill>
                  <a:srgbClr val="FF0000"/>
                </a:solidFill>
              </a:rPr>
              <a:t>identify leadership </a:t>
            </a:r>
            <a:r>
              <a:rPr lang="en-US" dirty="0" smtClean="0"/>
              <a:t>from the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9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1116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Goals </a:t>
            </a:r>
            <a:br>
              <a:rPr lang="en-US" sz="2800" dirty="0" smtClean="0"/>
            </a:br>
            <a:r>
              <a:rPr lang="en-US" sz="2800" dirty="0" smtClean="0"/>
              <a:t>National Flood Interoperability 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136" y="1685155"/>
            <a:ext cx="5581208" cy="3248477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Close the gap between national flood forecasting </a:t>
            </a:r>
            <a:b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and local emergency response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Impact at the street level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Create real-time flood information services </a:t>
            </a:r>
            <a:endParaRPr lang="en-US" sz="1800" dirty="0">
              <a:solidFill>
                <a:srgbClr val="007AC2"/>
              </a:solidFill>
              <a:latin typeface="Arial"/>
              <a:cs typeface="Arial"/>
            </a:endParaRPr>
          </a:p>
          <a:p>
            <a:pPr lvl="1"/>
            <a:r>
              <a:rPr lang="en-US" sz="1700" dirty="0" smtClean="0">
                <a:latin typeface="Arial"/>
                <a:cs typeface="Arial"/>
              </a:rPr>
              <a:t>Shared among organizations, geographies, people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Engage academic community through the National Water Center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Innovation for transformative change</a:t>
            </a: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76" y="3250992"/>
            <a:ext cx="1135710" cy="1142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59" y="1732852"/>
            <a:ext cx="1836280" cy="1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86386" y="2598645"/>
            <a:ext cx="1042269" cy="1794899"/>
            <a:chOff x="7607413" y="3365814"/>
            <a:chExt cx="1097342" cy="1889741"/>
          </a:xfrm>
        </p:grpSpPr>
        <p:pic>
          <p:nvPicPr>
            <p:cNvPr id="9" name="Picture 8" descr="zoomin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6501" r="24470"/>
            <a:stretch/>
          </p:blipFill>
          <p:spPr bwMode="auto">
            <a:xfrm>
              <a:off x="7776857" y="3695083"/>
              <a:ext cx="750894" cy="1202653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pic>
          <p:nvPicPr>
            <p:cNvPr id="5" name="Android.png" descr="/Volumes/Data/Projects/Modernizing_Flood_Response/links/Android.png"/>
            <p:cNvPicPr>
              <a:picLocks noChangeAspect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8" t="12738" r="13070" b="6433"/>
            <a:stretch/>
          </p:blipFill>
          <p:spPr>
            <a:xfrm>
              <a:off x="7607413" y="3365814"/>
              <a:ext cx="1097342" cy="188974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alphaModFix amt="6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15673" b="9875"/>
          <a:stretch/>
        </p:blipFill>
        <p:spPr>
          <a:xfrm>
            <a:off x="-91441" y="5256387"/>
            <a:ext cx="9250025" cy="16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6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NHDPlus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700" b="1" i="1" dirty="0" smtClean="0">
                <a:solidFill>
                  <a:schemeClr val="tx2"/>
                </a:solidFill>
              </a:rPr>
              <a:t>Geospatial base for National Water Data Infrastructure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0" y="1690689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19" y="1633987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0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13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02" y="3553846"/>
            <a:ext cx="2663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National Elevation Dataset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006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National Hydrography Dataset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03749" y="4399916"/>
            <a:ext cx="2848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National Land Cover Dataset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03749" y="3547333"/>
            <a:ext cx="293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Watershed Boundary Dataset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 rot="1920000">
            <a:off x="2532184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44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15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2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4559" y="2178474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</a:rPr>
              <a:t>NHDPlus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74122" y="5887623"/>
            <a:ext cx="2749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3 million </a:t>
            </a:r>
            <a:r>
              <a:rPr lang="en-US" dirty="0" smtClean="0">
                <a:solidFill>
                  <a:prstClr val="black"/>
                </a:solidFill>
              </a:rPr>
              <a:t>catchments </a:t>
            </a:r>
            <a:r>
              <a:rPr lang="en-US" dirty="0">
                <a:solidFill>
                  <a:prstClr val="black"/>
                </a:solidFill>
              </a:rPr>
              <a:t>average area 3 km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, </a:t>
            </a:r>
            <a:endParaRPr lang="en-US" dirty="0" smtClean="0">
              <a:solidFill>
                <a:prstClr val="black"/>
              </a:solidFill>
            </a:endParaRP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reach </a:t>
            </a:r>
            <a:r>
              <a:rPr lang="en-US" dirty="0">
                <a:solidFill>
                  <a:prstClr val="black"/>
                </a:solidFill>
              </a:rPr>
              <a:t>length </a:t>
            </a:r>
            <a:r>
              <a:rPr lang="en-US" dirty="0" smtClean="0">
                <a:solidFill>
                  <a:prstClr val="black"/>
                </a:solidFill>
              </a:rPr>
              <a:t>2 km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75540" y="2640139"/>
            <a:ext cx="1811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(built 2004-2014)</a:t>
            </a:r>
          </a:p>
        </p:txBody>
      </p:sp>
    </p:spTree>
    <p:extLst>
      <p:ext uri="{BB962C8B-B14F-4D97-AF65-F5344CB8AC3E}">
        <p14:creationId xmlns:p14="http://schemas.microsoft.com/office/powerpoint/2010/main" val="2237985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Spatial Coverage of NFIE-Hydro</a:t>
            </a:r>
            <a:br>
              <a:rPr lang="en-US" dirty="0" smtClean="0"/>
            </a:br>
            <a:r>
              <a:rPr lang="en-US" sz="3600" dirty="0" smtClean="0"/>
              <a:t>Built on top of the </a:t>
            </a:r>
            <a:r>
              <a:rPr lang="en-US" sz="3600" dirty="0" err="1" smtClean="0"/>
              <a:t>NHDPlus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89905"/>
            <a:ext cx="8006542" cy="45870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1198" y="5696457"/>
            <a:ext cx="636334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2.67 million catchments, average area 3 km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, average length 2 km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0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Modelling the terrestrial water cycle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560935" y="1266236"/>
            <a:ext cx="8022130" cy="5042907"/>
            <a:chOff x="464580" y="1229591"/>
            <a:chExt cx="8022130" cy="5042907"/>
          </a:xfrm>
        </p:grpSpPr>
        <p:sp>
          <p:nvSpPr>
            <p:cNvPr id="10" name="Bent Arrow 9"/>
            <p:cNvSpPr/>
            <p:nvPr/>
          </p:nvSpPr>
          <p:spPr>
            <a:xfrm flipV="1">
              <a:off x="2324622" y="2947901"/>
              <a:ext cx="813816" cy="868680"/>
            </a:xfrm>
            <a:prstGeom prst="ben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sp>
          <p:nvSpPr>
            <p:cNvPr id="11" name="Bent Arrow 10"/>
            <p:cNvSpPr/>
            <p:nvPr/>
          </p:nvSpPr>
          <p:spPr>
            <a:xfrm flipV="1">
              <a:off x="4775214" y="4985420"/>
              <a:ext cx="813816" cy="868680"/>
            </a:xfrm>
            <a:prstGeom prst="ben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black"/>
                </a:solidFill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580" y="1229591"/>
              <a:ext cx="2266950" cy="21526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089" y="2149087"/>
              <a:ext cx="2024412" cy="254250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2110" y="4281773"/>
              <a:ext cx="2514600" cy="1990725"/>
            </a:xfrm>
            <a:prstGeom prst="rect">
              <a:avLst/>
            </a:prstGeom>
            <a:noFill/>
            <a:ln w="28575" cmpd="sng">
              <a:solidFill>
                <a:schemeClr val="tx2">
                  <a:lumMod val="25000"/>
                  <a:lumOff val="75000"/>
                </a:schemeClr>
              </a:solidFill>
              <a:miter lim="800000"/>
              <a:headEnd/>
              <a:tailEnd/>
            </a:ln>
            <a:effectLst/>
          </p:spPr>
        </p:pic>
      </p:grpSp>
      <p:sp>
        <p:nvSpPr>
          <p:cNvPr id="21" name="TextBox 20"/>
          <p:cNvSpPr txBox="1"/>
          <p:nvPr/>
        </p:nvSpPr>
        <p:spPr>
          <a:xfrm>
            <a:off x="550370" y="3635294"/>
            <a:ext cx="1967234" cy="6831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u="sng" dirty="0">
                <a:solidFill>
                  <a:prstClr val="black"/>
                </a:solidFill>
              </a:rPr>
              <a:t>Atmosphere</a:t>
            </a:r>
          </a:p>
          <a:p>
            <a:pPr eaLnBrk="0" hangingPunct="0">
              <a:lnSpc>
                <a:spcPts val="1800"/>
              </a:lnSpc>
            </a:pPr>
            <a:r>
              <a:rPr lang="en-US" sz="1200" dirty="0">
                <a:solidFill>
                  <a:prstClr val="black"/>
                </a:solidFill>
              </a:rPr>
              <a:t>Observation datasets and numerical weather models</a:t>
            </a:r>
          </a:p>
          <a:p>
            <a:pPr eaLnBrk="0" hangingPunct="0">
              <a:lnSpc>
                <a:spcPts val="1800"/>
              </a:lnSpc>
            </a:pPr>
            <a:r>
              <a:rPr lang="en-US" sz="1200" b="1" i="1" dirty="0">
                <a:solidFill>
                  <a:prstClr val="white"/>
                </a:solidFill>
              </a:rPr>
              <a:t>Precipitation, temperature, solar radiation etc.</a:t>
            </a:r>
            <a:r>
              <a:rPr lang="en-US" sz="12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12795" y="4888412"/>
            <a:ext cx="1967234" cy="6831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u="sng" dirty="0">
                <a:solidFill>
                  <a:prstClr val="black"/>
                </a:solidFill>
              </a:rPr>
              <a:t>Land Surface</a:t>
            </a:r>
          </a:p>
          <a:p>
            <a:pPr eaLnBrk="0" hangingPunct="0">
              <a:lnSpc>
                <a:spcPts val="1800"/>
              </a:lnSpc>
            </a:pPr>
            <a:r>
              <a:rPr lang="en-US" sz="1200" dirty="0">
                <a:solidFill>
                  <a:prstClr val="black"/>
                </a:solidFill>
              </a:rPr>
              <a:t>Remote sensing and land surface models</a:t>
            </a:r>
          </a:p>
          <a:p>
            <a:pPr eaLnBrk="0" hangingPunct="0">
              <a:lnSpc>
                <a:spcPts val="1800"/>
              </a:lnSpc>
            </a:pPr>
            <a:r>
              <a:rPr lang="en-US" sz="1200" b="1" i="1" dirty="0">
                <a:solidFill>
                  <a:prstClr val="white"/>
                </a:solidFill>
              </a:rPr>
              <a:t>Evaporation, soil moisture, surface runoff etc.</a:t>
            </a:r>
            <a:r>
              <a:rPr lang="en-US" sz="1200" b="1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36656" y="2984546"/>
            <a:ext cx="1967234" cy="68312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u="sng" dirty="0">
                <a:solidFill>
                  <a:prstClr val="black"/>
                </a:solidFill>
              </a:rPr>
              <a:t>Rivers</a:t>
            </a:r>
          </a:p>
          <a:p>
            <a:pPr eaLnBrk="0" hangingPunct="0">
              <a:lnSpc>
                <a:spcPts val="1800"/>
              </a:lnSpc>
            </a:pPr>
            <a:r>
              <a:rPr lang="en-US" sz="1200" dirty="0" err="1">
                <a:solidFill>
                  <a:prstClr val="black"/>
                </a:solidFill>
              </a:rPr>
              <a:t>Lidar</a:t>
            </a:r>
            <a:r>
              <a:rPr lang="en-US" sz="1200" dirty="0">
                <a:solidFill>
                  <a:prstClr val="black"/>
                </a:solidFill>
              </a:rPr>
              <a:t>, surveys and river routing models</a:t>
            </a:r>
          </a:p>
          <a:p>
            <a:pPr eaLnBrk="0" hangingPunct="0">
              <a:lnSpc>
                <a:spcPts val="1800"/>
              </a:lnSpc>
            </a:pPr>
            <a:r>
              <a:rPr lang="en-US" sz="1200" b="1" i="1" dirty="0" err="1">
                <a:solidFill>
                  <a:prstClr val="white"/>
                </a:solidFill>
              </a:rPr>
              <a:t>Streamflow</a:t>
            </a:r>
            <a:r>
              <a:rPr lang="en-US" sz="1200" b="1" i="1" dirty="0">
                <a:solidFill>
                  <a:prstClr val="white"/>
                </a:solidFill>
              </a:rPr>
              <a:t>, water level, fish etc.</a:t>
            </a:r>
            <a:endParaRPr lang="en-US" sz="12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57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Technology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1185040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>
                <a:solidFill>
                  <a:prstClr val="white"/>
                </a:solidFill>
              </a:rPr>
              <a:t>Build a national high spatial resolution, near real-time river and stream model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9180" y="3030505"/>
            <a:ext cx="2322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prstClr val="black"/>
                </a:solidFill>
              </a:rPr>
              <a:t>Like this but for </a:t>
            </a:r>
            <a:br>
              <a:rPr lang="en-US" sz="1500" dirty="0" smtClean="0">
                <a:solidFill>
                  <a:prstClr val="black"/>
                </a:solidFill>
              </a:rPr>
            </a:br>
            <a:r>
              <a:rPr lang="en-US" sz="1500" dirty="0" smtClean="0">
                <a:solidFill>
                  <a:prstClr val="black"/>
                </a:solidFill>
              </a:rPr>
              <a:t>whole continental US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7500" y="4800091"/>
            <a:ext cx="22790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</a:rPr>
              <a:t>Build on </a:t>
            </a:r>
            <a:r>
              <a:rPr lang="en-US" sz="1500" dirty="0" err="1" smtClean="0">
                <a:solidFill>
                  <a:srgbClr val="007AC2"/>
                </a:solidFill>
              </a:rPr>
              <a:t>NHDPlus</a:t>
            </a:r>
            <a:endParaRPr lang="en-US" sz="1500" dirty="0" smtClean="0">
              <a:solidFill>
                <a:srgbClr val="007AC2"/>
              </a:solidFill>
            </a:endParaRPr>
          </a:p>
          <a:p>
            <a:pPr algn="ctr"/>
            <a:r>
              <a:rPr lang="en-US" sz="1500" dirty="0" smtClean="0">
                <a:solidFill>
                  <a:prstClr val="black"/>
                </a:solidFill>
              </a:rPr>
              <a:t>(from EPA and USGS)</a:t>
            </a:r>
          </a:p>
          <a:p>
            <a:pPr algn="ctr"/>
            <a:r>
              <a:rPr lang="en-US" sz="1500" dirty="0" smtClean="0">
                <a:solidFill>
                  <a:prstClr val="black"/>
                </a:solidFill>
              </a:rPr>
              <a:t>using </a:t>
            </a:r>
            <a:r>
              <a:rPr lang="en-US" sz="1500" dirty="0" smtClean="0">
                <a:solidFill>
                  <a:srgbClr val="007AC2"/>
                </a:solidFill>
              </a:rPr>
              <a:t>RAPID</a:t>
            </a:r>
            <a:r>
              <a:rPr lang="en-US" sz="1500" dirty="0" smtClean="0">
                <a:solidFill>
                  <a:prstClr val="black"/>
                </a:solidFill>
              </a:rPr>
              <a:t> river model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8023" y="4693951"/>
            <a:ext cx="20336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500" dirty="0" smtClean="0">
                <a:solidFill>
                  <a:prstClr val="black"/>
                </a:solidFill>
              </a:rPr>
              <a:t>Link to current </a:t>
            </a:r>
          </a:p>
          <a:p>
            <a:pPr algn="r"/>
            <a:r>
              <a:rPr lang="en-US" sz="1500" dirty="0" smtClean="0">
                <a:solidFill>
                  <a:prstClr val="black"/>
                </a:solidFill>
              </a:rPr>
              <a:t>NWS River Forecasts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79078" y="2023012"/>
            <a:ext cx="2167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prstClr val="black"/>
                </a:solidFill>
              </a:rPr>
              <a:t>Use </a:t>
            </a:r>
            <a:r>
              <a:rPr lang="en-US" sz="1500" dirty="0" smtClean="0">
                <a:solidFill>
                  <a:srgbClr val="007AC2"/>
                </a:solidFill>
              </a:rPr>
              <a:t>W</a:t>
            </a:r>
            <a:r>
              <a:rPr lang="en-US" sz="1500" dirty="0" smtClean="0">
                <a:solidFill>
                  <a:prstClr val="black"/>
                </a:solidFill>
              </a:rPr>
              <a:t>eather </a:t>
            </a:r>
            <a:r>
              <a:rPr lang="en-US" sz="1500" dirty="0" smtClean="0">
                <a:solidFill>
                  <a:srgbClr val="007AC2"/>
                </a:solidFill>
              </a:rPr>
              <a:t>R</a:t>
            </a:r>
            <a:r>
              <a:rPr lang="en-US" sz="1500" dirty="0" smtClean="0">
                <a:solidFill>
                  <a:prstClr val="black"/>
                </a:solidFill>
              </a:rPr>
              <a:t>esearch and </a:t>
            </a:r>
            <a:r>
              <a:rPr lang="en-US" sz="1500" dirty="0" smtClean="0">
                <a:solidFill>
                  <a:srgbClr val="007AC2"/>
                </a:solidFill>
              </a:rPr>
              <a:t>F</a:t>
            </a:r>
            <a:r>
              <a:rPr lang="en-US" sz="1500" dirty="0" smtClean="0">
                <a:solidFill>
                  <a:prstClr val="black"/>
                </a:solidFill>
              </a:rPr>
              <a:t>orecasting Hydro model (</a:t>
            </a:r>
            <a:r>
              <a:rPr lang="en-US" sz="1500" dirty="0" smtClean="0">
                <a:solidFill>
                  <a:srgbClr val="007AC2"/>
                </a:solidFill>
              </a:rPr>
              <a:t>WRF-Hydro</a:t>
            </a:r>
            <a:r>
              <a:rPr lang="en-US" sz="1500" dirty="0" smtClean="0">
                <a:solidFill>
                  <a:prstClr val="black"/>
                </a:solidFill>
              </a:rPr>
              <a:t>)</a:t>
            </a:r>
          </a:p>
          <a:p>
            <a:pPr algn="ctr"/>
            <a:r>
              <a:rPr lang="en-US" sz="1500" dirty="0" smtClean="0">
                <a:solidFill>
                  <a:prstClr val="black"/>
                </a:solidFill>
              </a:rPr>
              <a:t>(from NCAR) </a:t>
            </a:r>
            <a:endParaRPr lang="en-US" sz="1500" dirty="0">
              <a:solidFill>
                <a:prstClr val="black"/>
              </a:solidFill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876352" y="3030505"/>
            <a:ext cx="1849362" cy="17484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6" name="Picture 5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352" y="3030505"/>
            <a:ext cx="1849362" cy="174841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632338" y="5342231"/>
            <a:ext cx="214674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     </a:t>
            </a:r>
            <a:r>
              <a:rPr lang="en-US" sz="1000" dirty="0" smtClean="0">
                <a:solidFill>
                  <a:prstClr val="black"/>
                </a:solidFill>
              </a:rPr>
              <a:t> Source: http</a:t>
            </a:r>
            <a:r>
              <a:rPr lang="en-US" sz="1000" dirty="0">
                <a:solidFill>
                  <a:prstClr val="black"/>
                </a:solidFill>
              </a:rPr>
              <a:t>://rapid-hub.org</a:t>
            </a:r>
            <a:r>
              <a:rPr lang="en-US" sz="1000" dirty="0" smtClean="0">
                <a:solidFill>
                  <a:prstClr val="black"/>
                </a:solidFill>
              </a:rPr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02278" y="2148697"/>
            <a:ext cx="3965222" cy="338554"/>
          </a:xfrm>
          <a:prstGeom prst="rect">
            <a:avLst/>
          </a:prstGeom>
          <a:solidFill>
            <a:srgbClr val="007AC2"/>
          </a:solidFill>
          <a:ln>
            <a:noFill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white"/>
                </a:solidFill>
              </a:rPr>
              <a:t>River flow in the Mississippi River Basin</a:t>
            </a:r>
          </a:p>
        </p:txBody>
      </p:sp>
      <p:pic>
        <p:nvPicPr>
          <p:cNvPr id="4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438" t="18045" r="15917" b="19292"/>
          <a:stretch/>
        </p:blipFill>
        <p:spPr>
          <a:xfrm>
            <a:off x="2702278" y="2490611"/>
            <a:ext cx="3965222" cy="292805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97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5" y="1828800"/>
            <a:ext cx="7892071" cy="4277337"/>
          </a:xfrm>
          <a:prstGeom prst="rect">
            <a:avLst/>
          </a:prstGeom>
          <a:noFill/>
          <a:ln w="28575" cmpd="sng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5800" y="457200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0070C0"/>
                </a:solidFill>
              </a:rPr>
              <a:t>RAPID River Routing Model</a:t>
            </a:r>
          </a:p>
          <a:p>
            <a:r>
              <a:rPr lang="en-US" sz="1400" dirty="0">
                <a:solidFill>
                  <a:srgbClr val="FF0000"/>
                </a:solidFill>
              </a:rPr>
              <a:t>R</a:t>
            </a:r>
            <a:r>
              <a:rPr lang="en-US" sz="1400" dirty="0">
                <a:solidFill>
                  <a:srgbClr val="0070C0"/>
                </a:solidFill>
              </a:rPr>
              <a:t>iver </a:t>
            </a:r>
            <a:r>
              <a:rPr lang="en-US" sz="1400" dirty="0">
                <a:solidFill>
                  <a:srgbClr val="FF0000"/>
                </a:solidFill>
              </a:rPr>
              <a:t>A</a:t>
            </a:r>
            <a:r>
              <a:rPr lang="en-US" sz="1400" dirty="0">
                <a:solidFill>
                  <a:srgbClr val="0070C0"/>
                </a:solidFill>
              </a:rPr>
              <a:t>pplication for </a:t>
            </a:r>
            <a:r>
              <a:rPr lang="en-US" sz="1400" dirty="0">
                <a:solidFill>
                  <a:srgbClr val="FF0000"/>
                </a:solidFill>
              </a:rPr>
              <a:t>P</a:t>
            </a:r>
            <a:r>
              <a:rPr lang="en-US" sz="1400" dirty="0">
                <a:solidFill>
                  <a:srgbClr val="0070C0"/>
                </a:solidFill>
              </a:rPr>
              <a:t>arallel </a:t>
            </a:r>
            <a:r>
              <a:rPr lang="en-US" sz="1400" dirty="0" err="1">
                <a:solidFill>
                  <a:srgbClr val="0070C0"/>
                </a:solidFill>
              </a:rPr>
              <a:t>Computat</a:t>
            </a:r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 err="1">
                <a:solidFill>
                  <a:srgbClr val="0070C0"/>
                </a:solidFill>
              </a:rPr>
              <a:t>on</a:t>
            </a:r>
            <a:r>
              <a:rPr lang="en-US" sz="1400" dirty="0">
                <a:solidFill>
                  <a:srgbClr val="0070C0"/>
                </a:solidFill>
              </a:rPr>
              <a:t> of </a:t>
            </a:r>
            <a:r>
              <a:rPr lang="en-US" sz="1400" dirty="0">
                <a:solidFill>
                  <a:srgbClr val="FF0000"/>
                </a:solidFill>
              </a:rPr>
              <a:t>D</a:t>
            </a:r>
            <a:r>
              <a:rPr lang="en-US" sz="1400" dirty="0">
                <a:solidFill>
                  <a:srgbClr val="0070C0"/>
                </a:solidFill>
              </a:rPr>
              <a:t>ischarge</a:t>
            </a:r>
            <a:endParaRPr lang="en-US" sz="1400" i="1" dirty="0">
              <a:solidFill>
                <a:srgbClr val="0070C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966728" y="250200"/>
            <a:ext cx="2932816" cy="1302786"/>
            <a:chOff x="5966728" y="168424"/>
            <a:chExt cx="2932816" cy="1302786"/>
          </a:xfrm>
        </p:grpSpPr>
        <p:grpSp>
          <p:nvGrpSpPr>
            <p:cNvPr id="17" name="Group 16"/>
            <p:cNvGrpSpPr/>
            <p:nvPr/>
          </p:nvGrpSpPr>
          <p:grpSpPr>
            <a:xfrm>
              <a:off x="5966728" y="457200"/>
              <a:ext cx="2786246" cy="1014010"/>
              <a:chOff x="5865128" y="578771"/>
              <a:chExt cx="2786246" cy="1014010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865128" y="1004058"/>
                <a:ext cx="2430049" cy="588723"/>
              </a:xfrm>
              <a:prstGeom prst="rect">
                <a:avLst/>
              </a:prstGeom>
              <a:noFill/>
              <a:effectLst/>
            </p:spPr>
            <p:txBody>
              <a:bodyPr wrap="square" lIns="0" tIns="0" rIns="0" bIns="0" rtlCol="0">
                <a:noAutofit/>
              </a:bodyPr>
              <a:lstStyle/>
              <a:p>
                <a:pPr eaLnBrk="0" hangingPunct="0">
                  <a:lnSpc>
                    <a:spcPts val="2400"/>
                  </a:lnSpc>
                </a:pPr>
                <a:r>
                  <a:rPr lang="en-US" sz="1600" dirty="0" err="1">
                    <a:solidFill>
                      <a:prstClr val="black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prstClr val="black"/>
                    </a:solidFill>
                  </a:rPr>
                  <a:t>prism</a:t>
                </a:r>
                <a:r>
                  <a:rPr lang="en-US" sz="16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K</a:t>
                </a:r>
                <a:r>
                  <a:rPr lang="en-US" sz="1600" dirty="0">
                    <a:solidFill>
                      <a:prstClr val="black"/>
                    </a:solidFill>
                  </a:rPr>
                  <a:t>Q</a:t>
                </a:r>
              </a:p>
              <a:p>
                <a:pPr eaLnBrk="0" hangingPunct="0">
                  <a:lnSpc>
                    <a:spcPts val="2400"/>
                  </a:lnSpc>
                </a:pPr>
                <a:r>
                  <a:rPr lang="en-US" sz="1600" dirty="0" err="1">
                    <a:solidFill>
                      <a:prstClr val="black"/>
                    </a:solidFill>
                  </a:rPr>
                  <a:t>S</a:t>
                </a:r>
                <a:r>
                  <a:rPr lang="en-US" sz="1600" baseline="-25000" dirty="0" err="1">
                    <a:solidFill>
                      <a:prstClr val="black"/>
                    </a:solidFill>
                  </a:rPr>
                  <a:t>wedge</a:t>
                </a:r>
                <a:r>
                  <a:rPr lang="en-US" sz="1600" baseline="-25000" dirty="0">
                    <a:solidFill>
                      <a:prstClr val="black"/>
                    </a:solidFill>
                  </a:rPr>
                  <a:t> </a:t>
                </a:r>
                <a:r>
                  <a:rPr lang="en-US" sz="1600" dirty="0">
                    <a:solidFill>
                      <a:prstClr val="black"/>
                    </a:solidFill>
                  </a:rPr>
                  <a:t>= </a:t>
                </a:r>
                <a:r>
                  <a:rPr lang="en-US" sz="1600" dirty="0">
                    <a:solidFill>
                      <a:srgbClr val="FF0000"/>
                    </a:solidFill>
                  </a:rPr>
                  <a:t>KX</a:t>
                </a:r>
                <a:r>
                  <a:rPr lang="en-US" sz="1600" dirty="0">
                    <a:solidFill>
                      <a:prstClr val="black"/>
                    </a:solidFill>
                  </a:rPr>
                  <a:t> (I – Q)</a:t>
                </a: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 rot="21397274">
                <a:off x="6401469" y="578771"/>
                <a:ext cx="2249905" cy="1013841"/>
                <a:chOff x="6617369" y="591471"/>
                <a:chExt cx="2249905" cy="1013841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7116635" y="591471"/>
                  <a:ext cx="1310048" cy="494814"/>
                  <a:chOff x="6991459" y="461172"/>
                  <a:chExt cx="1703639" cy="643476"/>
                </a:xfrm>
              </p:grpSpPr>
              <p:sp>
                <p:nvSpPr>
                  <p:cNvPr id="14" name="Isosceles Triangle 13"/>
                  <p:cNvSpPr/>
                  <p:nvPr/>
                </p:nvSpPr>
                <p:spPr bwMode="auto">
                  <a:xfrm rot="1422264">
                    <a:off x="7122263" y="461172"/>
                    <a:ext cx="1572835" cy="365125"/>
                  </a:xfrm>
                  <a:prstGeom prst="triangle">
                    <a:avLst>
                      <a:gd name="adj" fmla="val 0"/>
                    </a:avLst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 bwMode="auto">
                  <a:xfrm rot="1425084">
                    <a:off x="6991459" y="791072"/>
                    <a:ext cx="1576137" cy="313576"/>
                  </a:xfrm>
                  <a:prstGeom prst="rect">
                    <a:avLst/>
                  </a:prstGeom>
                  <a:solidFill>
                    <a:schemeClr val="tx2">
                      <a:lumMod val="25000"/>
                      <a:lumOff val="75000"/>
                    </a:schemeClr>
                  </a:solidFill>
                  <a:ln>
                    <a:noFill/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algn="ctr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sz="1400" b="1" dirty="0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12" name="Straight Connector 11"/>
                <p:cNvCxnSpPr/>
                <p:nvPr/>
              </p:nvCxnSpPr>
              <p:spPr bwMode="auto">
                <a:xfrm>
                  <a:off x="6617369" y="617040"/>
                  <a:ext cx="2249905" cy="988272"/>
                </a:xfrm>
                <a:prstGeom prst="line">
                  <a:avLst/>
                </a:prstGeom>
                <a:noFill/>
                <a:ln w="38100" cap="flat" cmpd="sng" algn="ctr">
                  <a:solidFill>
                    <a:schemeClr val="tx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</p:grpSp>
        <p:sp>
          <p:nvSpPr>
            <p:cNvPr id="18" name="TextBox 17"/>
            <p:cNvSpPr txBox="1"/>
            <p:nvPr/>
          </p:nvSpPr>
          <p:spPr>
            <a:xfrm>
              <a:off x="7985144" y="16842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i="1" dirty="0">
                  <a:solidFill>
                    <a:prstClr val="black"/>
                  </a:solidFill>
                </a:rPr>
                <a:t>Muskingum</a:t>
              </a:r>
            </a:p>
            <a:p>
              <a:pPr eaLnBrk="0" hangingPunct="0">
                <a:lnSpc>
                  <a:spcPts val="1800"/>
                </a:lnSpc>
              </a:pPr>
              <a:r>
                <a:rPr lang="en-US" sz="1400" i="1" dirty="0">
                  <a:solidFill>
                    <a:prstClr val="black"/>
                  </a:solidFill>
                </a:rPr>
                <a:t>Method</a:t>
              </a:r>
            </a:p>
          </p:txBody>
        </p:sp>
      </p:grpSp>
      <p:cxnSp>
        <p:nvCxnSpPr>
          <p:cNvPr id="5" name="Straight Arrow Connector 4"/>
          <p:cNvCxnSpPr/>
          <p:nvPr/>
        </p:nvCxnSpPr>
        <p:spPr bwMode="auto">
          <a:xfrm>
            <a:off x="6955470" y="3471416"/>
            <a:ext cx="170584" cy="170584"/>
          </a:xfrm>
          <a:prstGeom prst="straightConnector1">
            <a:avLst/>
          </a:prstGeom>
          <a:noFill/>
          <a:ln w="2540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694054" y="3236400"/>
            <a:ext cx="457200" cy="2286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100" b="1" i="1" dirty="0" smtClean="0">
                <a:solidFill>
                  <a:prstClr val="black"/>
                </a:solidFill>
              </a:rPr>
              <a:t>Flow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7138054" y="3800668"/>
            <a:ext cx="152400" cy="1524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58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11565" y="4953000"/>
            <a:ext cx="1369635" cy="1160337"/>
            <a:chOff x="611565" y="4953000"/>
            <a:chExt cx="1369635" cy="1160337"/>
          </a:xfrm>
        </p:grpSpPr>
        <p:sp>
          <p:nvSpPr>
            <p:cNvPr id="10" name="Rectangle 9"/>
            <p:cNvSpPr/>
            <p:nvPr/>
          </p:nvSpPr>
          <p:spPr bwMode="auto">
            <a:xfrm>
              <a:off x="611565" y="4953000"/>
              <a:ext cx="1369635" cy="1160337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762000" y="5585068"/>
              <a:ext cx="152400" cy="1524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7400" y="5026025"/>
              <a:ext cx="1066800" cy="246637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black"/>
                  </a:solidFill>
                </a:rPr>
                <a:t>Legend</a:t>
              </a:r>
            </a:p>
          </p:txBody>
        </p:sp>
        <p:sp>
          <p:nvSpPr>
            <p:cNvPr id="21" name="Isosceles Triangle 20"/>
            <p:cNvSpPr/>
            <p:nvPr/>
          </p:nvSpPr>
          <p:spPr bwMode="auto">
            <a:xfrm rot="10800000">
              <a:off x="749808" y="5334000"/>
              <a:ext cx="176784" cy="152400"/>
            </a:xfrm>
            <a:prstGeom prst="triangle">
              <a:avLst/>
            </a:prstGeom>
            <a:solidFill>
              <a:srgbClr val="CC00FF"/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710575" y="5835750"/>
              <a:ext cx="268800" cy="184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58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040775" y="5277999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 smtClean="0">
                <a:solidFill>
                  <a:prstClr val="black"/>
                </a:solidFill>
              </a:rPr>
              <a:t>Dam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40775" y="5530850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 smtClean="0">
                <a:solidFill>
                  <a:prstClr val="black"/>
                </a:solidFill>
              </a:rPr>
              <a:t>Junction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40775" y="5803900"/>
            <a:ext cx="1066800" cy="24663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000" dirty="0" smtClean="0">
                <a:solidFill>
                  <a:prstClr val="black"/>
                </a:solidFill>
              </a:rPr>
              <a:t>Catchment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765" y="1524000"/>
            <a:ext cx="2997825" cy="533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i="1" dirty="0" smtClean="0">
                <a:solidFill>
                  <a:prstClr val="black"/>
                </a:solidFill>
              </a:rPr>
              <a:t>Computational Unit for Rivers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371477" y="2438400"/>
            <a:ext cx="2970818" cy="3048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lIns="0" tIns="0" rIns="0" bIns="0" rtlCol="0" anchor="ctr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200" b="1" dirty="0" smtClean="0">
                <a:solidFill>
                  <a:prstClr val="black"/>
                </a:solidFill>
              </a:rPr>
              <a:t> Forcing: Runoff and reservoir releases</a:t>
            </a:r>
          </a:p>
        </p:txBody>
      </p:sp>
    </p:spTree>
    <p:extLst>
      <p:ext uri="{BB962C8B-B14F-4D97-AF65-F5344CB8AC3E}">
        <p14:creationId xmlns:p14="http://schemas.microsoft.com/office/powerpoint/2010/main" val="16031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Forecast Services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8415" r="2084" b="3332"/>
          <a:stretch/>
        </p:blipFill>
        <p:spPr bwMode="auto">
          <a:xfrm>
            <a:off x="762000" y="1219200"/>
            <a:ext cx="7620000" cy="5244528"/>
          </a:xfrm>
          <a:prstGeom prst="rect">
            <a:avLst/>
          </a:prstGeom>
          <a:noFill/>
          <a:ln w="31750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1219200"/>
            <a:ext cx="7620000" cy="524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679" y="1226820"/>
            <a:ext cx="7615321" cy="524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319232" y="5257800"/>
            <a:ext cx="1578321" cy="762000"/>
            <a:chOff x="2620298" y="6103620"/>
            <a:chExt cx="1578321" cy="762000"/>
          </a:xfrm>
        </p:grpSpPr>
        <p:sp>
          <p:nvSpPr>
            <p:cNvPr id="13" name="Rectangle 12"/>
            <p:cNvSpPr/>
            <p:nvPr/>
          </p:nvSpPr>
          <p:spPr bwMode="auto">
            <a:xfrm>
              <a:off x="2620298" y="6103620"/>
              <a:ext cx="157832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58399" y="6126480"/>
              <a:ext cx="1447800" cy="7315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lIns="0" tIns="0" rIns="0" bIns="0" rtlCol="0">
              <a:noAutofit/>
            </a:bodyPr>
            <a:lstStyle/>
            <a:p>
              <a:pPr algn="r" eaLnBrk="0" hangingPunct="0">
                <a:lnSpc>
                  <a:spcPts val="1800"/>
                </a:lnSpc>
              </a:pPr>
              <a:r>
                <a:rPr lang="en-US" sz="1100" b="1" i="1" dirty="0" smtClean="0">
                  <a:solidFill>
                    <a:prstClr val="black"/>
                  </a:solidFill>
                </a:rPr>
                <a:t>Web services provide data in csv, </a:t>
              </a:r>
              <a:r>
                <a:rPr lang="en-US" sz="1100" b="1" i="1" dirty="0" err="1" smtClean="0">
                  <a:solidFill>
                    <a:prstClr val="black"/>
                  </a:solidFill>
                </a:rPr>
                <a:t>ascii</a:t>
              </a:r>
              <a:r>
                <a:rPr lang="en-US" sz="1100" b="1" i="1" dirty="0" smtClean="0">
                  <a:solidFill>
                    <a:prstClr val="black"/>
                  </a:solidFill>
                </a:rPr>
                <a:t>, </a:t>
              </a:r>
              <a:r>
                <a:rPr lang="en-US" sz="1100" b="1" i="1" dirty="0" err="1" smtClean="0">
                  <a:solidFill>
                    <a:prstClr val="black"/>
                  </a:solidFill>
                </a:rPr>
                <a:t>WaterML</a:t>
              </a:r>
              <a:r>
                <a:rPr lang="en-US" sz="1100" b="1" i="1" dirty="0" smtClean="0">
                  <a:solidFill>
                    <a:prstClr val="black"/>
                  </a:solidFill>
                </a:rPr>
                <a:t> etc.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57598" y="1524000"/>
            <a:ext cx="6628804" cy="4229100"/>
            <a:chOff x="1257598" y="1524000"/>
            <a:chExt cx="6628804" cy="4229100"/>
          </a:xfrm>
        </p:grpSpPr>
        <p:pic>
          <p:nvPicPr>
            <p:cNvPr id="2055" name="Picture 7" descr="http://wwokiweb01.cloudapp.net:8080/KiWIS/KiWIS?datasource=0&amp;service=kisters&amp;type=queryServices&amp;request=getgraph&amp;renderer=XYBarRenderer&amp;format=png&amp;width=650&amp;height=400&amp;ts_id=62806042&amp;period=p30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598" y="1524000"/>
              <a:ext cx="2437804" cy="1500187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wwokiweb01.cloudapp.net:8080/KiWIS/KiWIS?datasource=0&amp;service=kisters&amp;type=queryServices&amp;request=getgraph&amp;renderer=XYBarRenderer&amp;format=png&amp;width=650&amp;height=400&amp;ts_id=62788042&amp;period=p30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7598" y="4267200"/>
              <a:ext cx="2414588" cy="1485900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 bwMode="auto">
            <a:xfrm flipV="1">
              <a:off x="4876800" y="2788920"/>
              <a:ext cx="457200" cy="381000"/>
            </a:xfrm>
            <a:prstGeom prst="straightConnector1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3810000" y="3931920"/>
              <a:ext cx="471786" cy="259080"/>
            </a:xfrm>
            <a:prstGeom prst="straightConnector1">
              <a:avLst/>
            </a:prstGeom>
            <a:noFill/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5" name="TextBox 14"/>
            <p:cNvSpPr txBox="1"/>
            <p:nvPr/>
          </p:nvSpPr>
          <p:spPr>
            <a:xfrm>
              <a:off x="5774653" y="1828800"/>
              <a:ext cx="762000" cy="3048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KEMT2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67000" y="4549632"/>
              <a:ext cx="762000" cy="3048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b="1" dirty="0" smtClean="0">
                  <a:solidFill>
                    <a:prstClr val="black"/>
                  </a:solidFill>
                </a:rPr>
                <a:t>JOCT2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" y="6343650"/>
            <a:ext cx="6801631" cy="390525"/>
            <a:chOff x="60468" y="6400800"/>
            <a:chExt cx="6801631" cy="39052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60468" y="6400800"/>
              <a:ext cx="6801631" cy="381000"/>
            </a:xfrm>
            <a:prstGeom prst="rect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5840" y="6410325"/>
              <a:ext cx="6615959" cy="381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eaLnBrk="0" hangingPunct="0">
                <a:lnSpc>
                  <a:spcPts val="1200"/>
                </a:lnSpc>
              </a:pPr>
              <a:r>
                <a:rPr lang="en-US" sz="800" b="1" i="1" dirty="0" smtClean="0">
                  <a:solidFill>
                    <a:prstClr val="black"/>
                  </a:solidFill>
                </a:rPr>
                <a:t>http://wwokiweb01.cloudapp.net:8080/KiWIS/KiWIS?datasource=0&amp;service=kisters&amp;type=queryServices&amp;request=getTimeseriesValues&amp;format=ascii&amp;ts_id=62806042&amp;period=p5d&amp;metadata=true&amp;md_returnfields=station_no,ts_id</a:t>
              </a:r>
            </a:p>
          </p:txBody>
        </p:sp>
      </p:grpSp>
      <p:pic>
        <p:nvPicPr>
          <p:cNvPr id="2063" name="Picture 1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51401" y="3238860"/>
            <a:ext cx="1621396" cy="2926343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962025" y="3377142"/>
            <a:ext cx="1676400" cy="585258"/>
            <a:chOff x="990600" y="3308562"/>
            <a:chExt cx="1676400" cy="585258"/>
          </a:xfrm>
        </p:grpSpPr>
        <p:sp>
          <p:nvSpPr>
            <p:cNvPr id="26" name="Rectangle 25"/>
            <p:cNvSpPr/>
            <p:nvPr/>
          </p:nvSpPr>
          <p:spPr bwMode="auto">
            <a:xfrm>
              <a:off x="990600" y="3308562"/>
              <a:ext cx="1676400" cy="5852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95374" y="3346662"/>
              <a:ext cx="1495426" cy="50292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srgbClr val="FF0000"/>
                  </a:solidFill>
                </a:rPr>
                <a:t>Surface runoff in </a:t>
              </a:r>
            </a:p>
            <a:p>
              <a:pPr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srgbClr val="FF0000"/>
                  </a:solidFill>
                </a:rPr>
                <a:t>m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m per unit area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66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Dynamic Downscaling of NWS Forecasts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i="1" dirty="0" smtClean="0"/>
              <a:t>NWS Forecast Basin to </a:t>
            </a:r>
            <a:r>
              <a:rPr lang="en-US" sz="1800" i="1" dirty="0" err="1" smtClean="0"/>
              <a:t>NHDPlus</a:t>
            </a:r>
            <a:r>
              <a:rPr lang="en-US" sz="1800" i="1" dirty="0" smtClean="0"/>
              <a:t> Catchment </a:t>
            </a:r>
            <a:endParaRPr lang="en-US" i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319" y="1604489"/>
            <a:ext cx="3542722" cy="191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9" y="4121994"/>
            <a:ext cx="2964972" cy="217790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519" y="1699903"/>
            <a:ext cx="2964972" cy="242209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 bwMode="auto">
          <a:xfrm>
            <a:off x="2757979" y="3546938"/>
            <a:ext cx="484632" cy="673893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4332662" y="4921164"/>
            <a:ext cx="755394" cy="484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855" y="1527144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2060"/>
                </a:solidFill>
              </a:rPr>
              <a:t>NWS River Forecast Centers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2733" y="6052073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white"/>
                </a:solidFill>
              </a:rPr>
              <a:t>Forecast </a:t>
            </a:r>
            <a:r>
              <a:rPr lang="en-US" sz="1400" b="1" dirty="0" err="1">
                <a:solidFill>
                  <a:prstClr val="white"/>
                </a:solidFill>
              </a:rPr>
              <a:t>Subbasins</a:t>
            </a:r>
            <a:r>
              <a:rPr lang="en-US" sz="1400" b="1" dirty="0">
                <a:solidFill>
                  <a:prstClr val="white"/>
                </a:solidFill>
              </a:rPr>
              <a:t> for 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white"/>
                </a:solidFill>
              </a:rPr>
              <a:t>West Gulf River Forecast Center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2909" y="4921164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2060"/>
                </a:solidFill>
              </a:rPr>
              <a:t>NWS Forecast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err="1">
                <a:solidFill>
                  <a:srgbClr val="002060"/>
                </a:solidFill>
              </a:rPr>
              <a:t>Subbasin</a:t>
            </a:r>
            <a:r>
              <a:rPr lang="en-US" sz="1400" b="1" dirty="0">
                <a:solidFill>
                  <a:srgbClr val="002060"/>
                </a:solidFill>
              </a:rPr>
              <a:t> ATIT2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85164" y="3598495"/>
            <a:ext cx="2478281" cy="247828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>
              <a:lnSpc>
                <a:spcPts val="1800"/>
              </a:lnSpc>
            </a:pPr>
            <a:r>
              <a:rPr lang="en-US" sz="1400" b="1" dirty="0" err="1">
                <a:solidFill>
                  <a:srgbClr val="002060"/>
                </a:solidFill>
              </a:rPr>
              <a:t>NHDPlus</a:t>
            </a:r>
            <a:endParaRPr lang="en-US" sz="1400" b="1" dirty="0">
              <a:solidFill>
                <a:srgbClr val="002060"/>
              </a:solidFill>
            </a:endParaRPr>
          </a:p>
          <a:p>
            <a:pPr algn="r" eaLnBrk="0" hangingPunct="0">
              <a:lnSpc>
                <a:spcPts val="1800"/>
              </a:lnSpc>
            </a:pPr>
            <a:r>
              <a:rPr lang="en-US" sz="1400" b="1" dirty="0">
                <a:solidFill>
                  <a:srgbClr val="002060"/>
                </a:solidFill>
              </a:rPr>
              <a:t>Catchments</a:t>
            </a:r>
          </a:p>
        </p:txBody>
      </p:sp>
      <p:sp>
        <p:nvSpPr>
          <p:cNvPr id="14" name="Right Arrow 13"/>
          <p:cNvSpPr/>
          <p:nvPr/>
        </p:nvSpPr>
        <p:spPr bwMode="auto">
          <a:xfrm rot="16200000">
            <a:off x="6289992" y="3849521"/>
            <a:ext cx="755394" cy="484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84946" y="3678526"/>
            <a:ext cx="3694628" cy="2497461"/>
            <a:chOff x="232546" y="3678526"/>
            <a:chExt cx="3694628" cy="2497461"/>
          </a:xfrm>
        </p:grpSpPr>
        <p:sp>
          <p:nvSpPr>
            <p:cNvPr id="15" name="Cloud 14"/>
            <p:cNvSpPr/>
            <p:nvPr/>
          </p:nvSpPr>
          <p:spPr bwMode="auto">
            <a:xfrm rot="682617">
              <a:off x="232546" y="4089417"/>
              <a:ext cx="1781095" cy="1118466"/>
            </a:xfrm>
            <a:prstGeom prst="cloud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25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386" y="3678526"/>
              <a:ext cx="2871788" cy="2497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80055" y="4383999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smtClean="0">
                  <a:solidFill>
                    <a:prstClr val="white"/>
                  </a:solidFill>
                </a:rPr>
                <a:t>Azure</a:t>
              </a:r>
            </a:p>
            <a:p>
              <a:pPr eaLnBrk="0" hangingPunct="0">
                <a:lnSpc>
                  <a:spcPts val="1800"/>
                </a:lnSpc>
              </a:pPr>
              <a:r>
                <a:rPr lang="en-US" sz="1400" b="1" dirty="0" err="1" smtClean="0">
                  <a:solidFill>
                    <a:prstClr val="white"/>
                  </a:solidFill>
                </a:rPr>
                <a:t>Wiski</a:t>
              </a:r>
              <a:endParaRPr lang="en-US" sz="14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3074" name="Picture 2" descr="http://wwokiweb01.cloudapp.net:8080/KiWIS/KiWIS?datasource=0&amp;service=kisters&amp;type=queryServices&amp;request=getgraph&amp;renderer=XYBarRenderer&amp;format=png&amp;width=650&amp;height=400&amp;ts_id=62223042&amp;period=p30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304" y="5533076"/>
            <a:ext cx="1874764" cy="1153701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3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  <p:bldP spid="11" grpId="0"/>
      <p:bldP spid="12" grpId="0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West Gulf Region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0584" y="1219200"/>
            <a:ext cx="7622833" cy="5237916"/>
          </a:xfrm>
          <a:prstGeom prst="rect">
            <a:avLst/>
          </a:prstGeom>
          <a:noFill/>
          <a:ln w="28575" cmpd="sng">
            <a:solidFill>
              <a:schemeClr val="tx2">
                <a:lumMod val="25000"/>
                <a:lumOff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5486400" y="3505200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791200" y="2588768"/>
            <a:ext cx="736600" cy="858550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1028" name="Picture 4" descr="http://wwokiweb01.cloudapp.net:8080/KiWIS/KiWIS?datasource=0&amp;service=kisters&amp;type=queryServices&amp;request=getgraph&amp;format=png&amp;width=650&amp;height=400&amp;ts_id=58261042&amp;period=p110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55600"/>
            <a:ext cx="3403537" cy="2094484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okiweb01.cloudapp.net:8080/KiWIS/KiWIS?datasource=0&amp;service=kisters&amp;type=queryServices&amp;request=getgraph&amp;format=png&amp;width=650&amp;height=400&amp;ts_id=60699042&amp;period=p110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1" y="3733800"/>
            <a:ext cx="3405188" cy="2095500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 bwMode="auto">
          <a:xfrm>
            <a:off x="4800600" y="3429000"/>
            <a:ext cx="2286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3975463" y="3634014"/>
            <a:ext cx="676367" cy="202154"/>
          </a:xfrm>
          <a:prstGeom prst="straightConnector1">
            <a:avLst/>
          </a:prstGeom>
          <a:noFill/>
          <a:ln w="444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391400" y="789432"/>
            <a:ext cx="762000" cy="3048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/>
            <a:r>
              <a:rPr lang="en-US" sz="1200" b="1" u="sng" dirty="0" smtClean="0">
                <a:solidFill>
                  <a:prstClr val="black"/>
                </a:solidFill>
              </a:rPr>
              <a:t>COMID</a:t>
            </a:r>
          </a:p>
          <a:p>
            <a:pPr algn="ctr" eaLnBrk="0" hangingPunct="0"/>
            <a:r>
              <a:rPr lang="en-US" sz="1200" dirty="0" smtClean="0">
                <a:solidFill>
                  <a:prstClr val="black"/>
                </a:solidFill>
              </a:rPr>
              <a:t>5557990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43000" y="4191000"/>
            <a:ext cx="762000" cy="304800"/>
          </a:xfrm>
          <a:prstGeom prst="rect">
            <a:avLst/>
          </a:prstGeom>
          <a:noFill/>
          <a:effectLst/>
        </p:spPr>
        <p:txBody>
          <a:bodyPr wrap="none" lIns="0" tIns="0" rIns="0" bIns="0" rtlCol="0" anchor="ctr">
            <a:noAutofit/>
          </a:bodyPr>
          <a:lstStyle/>
          <a:p>
            <a:pPr algn="ctr" eaLnBrk="0" hangingPunct="0"/>
            <a:r>
              <a:rPr lang="en-US" sz="1200" b="1" u="sng" dirty="0" smtClean="0">
                <a:solidFill>
                  <a:prstClr val="black"/>
                </a:solidFill>
              </a:rPr>
              <a:t>COMID</a:t>
            </a:r>
          </a:p>
          <a:p>
            <a:pPr algn="ctr" eaLnBrk="0" hangingPunct="0"/>
            <a:r>
              <a:rPr lang="en-US" sz="1200" dirty="0" smtClean="0">
                <a:solidFill>
                  <a:prstClr val="black"/>
                </a:solidFill>
              </a:rPr>
              <a:t>5586778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8200" y="3915265"/>
            <a:ext cx="2453641" cy="2233386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</p:pic>
      <p:grpSp>
        <p:nvGrpSpPr>
          <p:cNvPr id="19" name="Group 18"/>
          <p:cNvGrpSpPr/>
          <p:nvPr/>
        </p:nvGrpSpPr>
        <p:grpSpPr>
          <a:xfrm>
            <a:off x="7250696" y="4650958"/>
            <a:ext cx="1578321" cy="762000"/>
            <a:chOff x="2620298" y="6103620"/>
            <a:chExt cx="1578321" cy="7620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620298" y="6103620"/>
              <a:ext cx="1578321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58399" y="6126480"/>
              <a:ext cx="1447800" cy="7315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lIns="0" tIns="0" rIns="0" bIns="0" rtlCol="0">
              <a:noAutofit/>
            </a:bodyPr>
            <a:lstStyle/>
            <a:p>
              <a:pPr algn="r" eaLnBrk="0" hangingPunct="0">
                <a:lnSpc>
                  <a:spcPts val="1800"/>
                </a:lnSpc>
              </a:pPr>
              <a:r>
                <a:rPr lang="en-US" sz="1100" b="1" i="1" dirty="0" smtClean="0">
                  <a:solidFill>
                    <a:prstClr val="black"/>
                  </a:solidFill>
                </a:rPr>
                <a:t>Web services provide data in csv, </a:t>
              </a:r>
              <a:r>
                <a:rPr lang="en-US" sz="1100" b="1" i="1" dirty="0" err="1" smtClean="0">
                  <a:solidFill>
                    <a:prstClr val="black"/>
                  </a:solidFill>
                </a:rPr>
                <a:t>ascii</a:t>
              </a:r>
              <a:r>
                <a:rPr lang="en-US" sz="1100" b="1" i="1" dirty="0" smtClean="0">
                  <a:solidFill>
                    <a:prstClr val="black"/>
                  </a:solidFill>
                </a:rPr>
                <a:t>, </a:t>
              </a:r>
              <a:r>
                <a:rPr lang="en-US" sz="1100" b="1" i="1" dirty="0" err="1" smtClean="0">
                  <a:solidFill>
                    <a:prstClr val="black"/>
                  </a:solidFill>
                </a:rPr>
                <a:t>WaterML</a:t>
              </a:r>
              <a:r>
                <a:rPr lang="en-US" sz="1100" b="1" i="1" dirty="0" smtClean="0">
                  <a:solidFill>
                    <a:prstClr val="black"/>
                  </a:solidFill>
                </a:rPr>
                <a:t> etc.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52400" y="6343650"/>
            <a:ext cx="6801631" cy="390525"/>
            <a:chOff x="60468" y="6400800"/>
            <a:chExt cx="6801631" cy="39052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60468" y="6400800"/>
              <a:ext cx="6801631" cy="381000"/>
            </a:xfrm>
            <a:prstGeom prst="rect">
              <a:avLst/>
            </a:prstGeom>
            <a:ln>
              <a:solidFill>
                <a:srgbClr val="00206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65840" y="6410325"/>
              <a:ext cx="6615959" cy="381000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ctr">
              <a:noAutofit/>
            </a:bodyPr>
            <a:lstStyle/>
            <a:p>
              <a:pPr eaLnBrk="0" hangingPunct="0">
                <a:lnSpc>
                  <a:spcPts val="1200"/>
                </a:lnSpc>
              </a:pPr>
              <a:r>
                <a:rPr lang="en-US" sz="800" b="1" i="1" dirty="0" smtClean="0">
                  <a:solidFill>
                    <a:prstClr val="black"/>
                  </a:solidFill>
                </a:rPr>
                <a:t>http://wwokiweb01.cloudapp.net:8080/KiWIS/KiWIS?datasource=0&amp;service=kisters&amp;type=queryServices&amp;request=getTimeseriesValues&amp;format=ascii&amp;ts_id=58261042&amp;period=p10d&amp;metadata=true&amp;md_returnfields=station_no,ts_id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914400" y="1363980"/>
            <a:ext cx="1676400" cy="502920"/>
            <a:chOff x="990600" y="3274039"/>
            <a:chExt cx="1676400" cy="502920"/>
          </a:xfrm>
        </p:grpSpPr>
        <p:sp>
          <p:nvSpPr>
            <p:cNvPr id="26" name="Rectangle 25"/>
            <p:cNvSpPr/>
            <p:nvPr/>
          </p:nvSpPr>
          <p:spPr bwMode="auto">
            <a:xfrm>
              <a:off x="990600" y="3308562"/>
              <a:ext cx="1676400" cy="4069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95374" y="3274039"/>
              <a:ext cx="1495426" cy="50292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1400" b="1" dirty="0" err="1" smtClean="0">
                  <a:solidFill>
                    <a:srgbClr val="FF0000"/>
                  </a:solidFill>
                </a:rPr>
                <a:t>Streamflow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 in </a:t>
              </a:r>
              <a:r>
                <a:rPr lang="en-US" sz="1400" b="1" dirty="0" err="1" smtClean="0">
                  <a:solidFill>
                    <a:srgbClr val="FF0000"/>
                  </a:solidFill>
                </a:rPr>
                <a:t>cfs</a:t>
              </a:r>
              <a:endParaRPr lang="en-US" sz="1400" b="1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55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APID WGRFC - NW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7753" y="1511925"/>
            <a:ext cx="6768494" cy="482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7753" y="1511925"/>
            <a:ext cx="6768494" cy="4840750"/>
          </a:xfrm>
          <a:prstGeom prst="rect">
            <a:avLst/>
          </a:prstGeom>
          <a:noFill/>
          <a:ln w="28575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 Gulf River Flow Animation</a:t>
            </a:r>
            <a:br>
              <a:rPr lang="en-US" dirty="0" smtClean="0"/>
            </a:br>
            <a:r>
              <a:rPr lang="en-US" sz="1800" i="1" dirty="0" smtClean="0"/>
              <a:t>World Wide Telescope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9703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21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– People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1175" y="1017469"/>
            <a:ext cx="7763850" cy="646331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On average, more people die annually from flooding than from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any other form of natural disaster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9880" b="3948"/>
          <a:stretch/>
        </p:blipFill>
        <p:spPr>
          <a:xfrm>
            <a:off x="4081267" y="3466050"/>
            <a:ext cx="2692226" cy="13414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127" y="1944005"/>
            <a:ext cx="4272439" cy="13046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7450" y="1848965"/>
            <a:ext cx="2418528" cy="206809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6455" y="4474452"/>
            <a:ext cx="3093119" cy="174483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1886" y="3333207"/>
            <a:ext cx="3742038" cy="3250454"/>
            <a:chOff x="251886" y="3295097"/>
            <a:chExt cx="3742038" cy="3250454"/>
          </a:xfrm>
        </p:grpSpPr>
        <p:sp>
          <p:nvSpPr>
            <p:cNvPr id="14" name="TextBox 13"/>
            <p:cNvSpPr txBox="1"/>
            <p:nvPr/>
          </p:nvSpPr>
          <p:spPr>
            <a:xfrm>
              <a:off x="251886" y="5633147"/>
              <a:ext cx="3742038" cy="9124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solidFill>
                    <a:prstClr val="black"/>
                  </a:solidFill>
                </a:rPr>
                <a:t>Spatial Distribution of </a:t>
              </a:r>
              <a:br>
                <a:rPr lang="en-US" sz="1500" dirty="0" smtClean="0">
                  <a:solidFill>
                    <a:prstClr val="black"/>
                  </a:solidFill>
                </a:rPr>
              </a:br>
              <a:r>
                <a:rPr lang="en-US" sz="1500" dirty="0" smtClean="0">
                  <a:solidFill>
                    <a:prstClr val="black"/>
                  </a:solidFill>
                </a:rPr>
                <a:t>Flood Fatalities 2007-2013 </a:t>
              </a:r>
              <a:br>
                <a:rPr lang="en-US" sz="1500" dirty="0" smtClean="0">
                  <a:solidFill>
                    <a:prstClr val="black"/>
                  </a:solidFill>
                </a:rPr>
              </a:br>
              <a:r>
                <a:rPr lang="en-US" sz="1300" dirty="0" smtClean="0">
                  <a:solidFill>
                    <a:prstClr val="black"/>
                  </a:solidFill>
                </a:rPr>
                <a:t>(source: NWS StormDat)</a:t>
              </a:r>
              <a:endParaRPr lang="en-US" sz="1300" dirty="0">
                <a:solidFill>
                  <a:prstClr val="black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7410" r="4895" b="1817"/>
            <a:stretch/>
          </p:blipFill>
          <p:spPr>
            <a:xfrm>
              <a:off x="251886" y="3295097"/>
              <a:ext cx="3742038" cy="2421104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019648" y="5368103"/>
            <a:ext cx="1798271" cy="292388"/>
          </a:xfrm>
          <a:prstGeom prst="rect">
            <a:avLst/>
          </a:prstGeom>
          <a:solidFill>
            <a:srgbClr val="007AC2">
              <a:alpha val="73000"/>
            </a:srgbClr>
          </a:solidFill>
          <a:ln>
            <a:solidFill>
              <a:srgbClr val="007AC2"/>
            </a:solidFill>
          </a:ln>
        </p:spPr>
        <p:txBody>
          <a:bodyPr wrap="square" rtlCol="0">
            <a:spAutoFit/>
          </a:bodyPr>
          <a:lstStyle/>
          <a:p>
            <a:r>
              <a:rPr lang="en-US" sz="1300" b="1" dirty="0" smtClean="0">
                <a:solidFill>
                  <a:prstClr val="white"/>
                </a:solidFill>
              </a:rPr>
              <a:t>Low water crossing</a:t>
            </a:r>
            <a:endParaRPr lang="en-US" sz="1300" b="1" dirty="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9127" y="505709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84</a:t>
            </a:r>
          </a:p>
        </p:txBody>
      </p:sp>
    </p:spTree>
    <p:extLst>
      <p:ext uri="{BB962C8B-B14F-4D97-AF65-F5344CB8AC3E}">
        <p14:creationId xmlns:p14="http://schemas.microsoft.com/office/powerpoint/2010/main" val="28473948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/>
        </p:nvSpPr>
        <p:spPr>
          <a:xfrm>
            <a:off x="339365" y="3455946"/>
            <a:ext cx="2290713" cy="1706252"/>
          </a:xfrm>
          <a:custGeom>
            <a:avLst/>
            <a:gdLst>
              <a:gd name="connsiteX0" fmla="*/ 28280 w 2290713"/>
              <a:gd name="connsiteY0" fmla="*/ 1272619 h 1706252"/>
              <a:gd name="connsiteX1" fmla="*/ 301658 w 2290713"/>
              <a:gd name="connsiteY1" fmla="*/ 1084083 h 1706252"/>
              <a:gd name="connsiteX2" fmla="*/ 424206 w 2290713"/>
              <a:gd name="connsiteY2" fmla="*/ 772998 h 1706252"/>
              <a:gd name="connsiteX3" fmla="*/ 678730 w 2290713"/>
              <a:gd name="connsiteY3" fmla="*/ 358219 h 1706252"/>
              <a:gd name="connsiteX4" fmla="*/ 970961 w 2290713"/>
              <a:gd name="connsiteY4" fmla="*/ 0 h 1706252"/>
              <a:gd name="connsiteX5" fmla="*/ 1366887 w 2290713"/>
              <a:gd name="connsiteY5" fmla="*/ 367645 h 1706252"/>
              <a:gd name="connsiteX6" fmla="*/ 1545996 w 2290713"/>
              <a:gd name="connsiteY6" fmla="*/ 820132 h 1706252"/>
              <a:gd name="connsiteX7" fmla="*/ 1800520 w 2290713"/>
              <a:gd name="connsiteY7" fmla="*/ 1216058 h 1706252"/>
              <a:gd name="connsiteX8" fmla="*/ 2187019 w 2290713"/>
              <a:gd name="connsiteY8" fmla="*/ 1432874 h 1706252"/>
              <a:gd name="connsiteX9" fmla="*/ 2290713 w 2290713"/>
              <a:gd name="connsiteY9" fmla="*/ 1489435 h 1706252"/>
              <a:gd name="connsiteX10" fmla="*/ 2253006 w 2290713"/>
              <a:gd name="connsiteY10" fmla="*/ 1640264 h 1706252"/>
              <a:gd name="connsiteX11" fmla="*/ 1989056 w 2290713"/>
              <a:gd name="connsiteY11" fmla="*/ 1621410 h 1706252"/>
              <a:gd name="connsiteX12" fmla="*/ 1593130 w 2290713"/>
              <a:gd name="connsiteY12" fmla="*/ 1574276 h 1706252"/>
              <a:gd name="connsiteX13" fmla="*/ 1366887 w 2290713"/>
              <a:gd name="connsiteY13" fmla="*/ 1461155 h 1706252"/>
              <a:gd name="connsiteX14" fmla="*/ 1282045 w 2290713"/>
              <a:gd name="connsiteY14" fmla="*/ 1442301 h 1706252"/>
              <a:gd name="connsiteX15" fmla="*/ 1008668 w 2290713"/>
              <a:gd name="connsiteY15" fmla="*/ 1197204 h 1706252"/>
              <a:gd name="connsiteX16" fmla="*/ 857839 w 2290713"/>
              <a:gd name="connsiteY16" fmla="*/ 1366887 h 1706252"/>
              <a:gd name="connsiteX17" fmla="*/ 744717 w 2290713"/>
              <a:gd name="connsiteY17" fmla="*/ 1498862 h 1706252"/>
              <a:gd name="connsiteX18" fmla="*/ 461913 w 2290713"/>
              <a:gd name="connsiteY18" fmla="*/ 1640264 h 1706252"/>
              <a:gd name="connsiteX19" fmla="*/ 160256 w 2290713"/>
              <a:gd name="connsiteY19" fmla="*/ 1706252 h 1706252"/>
              <a:gd name="connsiteX20" fmla="*/ 37707 w 2290713"/>
              <a:gd name="connsiteY20" fmla="*/ 1687398 h 1706252"/>
              <a:gd name="connsiteX21" fmla="*/ 37707 w 2290713"/>
              <a:gd name="connsiteY21" fmla="*/ 1687398 h 1706252"/>
              <a:gd name="connsiteX22" fmla="*/ 0 w 2290713"/>
              <a:gd name="connsiteY22" fmla="*/ 1414021 h 1706252"/>
              <a:gd name="connsiteX23" fmla="*/ 28280 w 2290713"/>
              <a:gd name="connsiteY23" fmla="*/ 1272619 h 1706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290713" h="1706252">
                <a:moveTo>
                  <a:pt x="28280" y="1272619"/>
                </a:moveTo>
                <a:lnTo>
                  <a:pt x="301658" y="1084083"/>
                </a:lnTo>
                <a:lnTo>
                  <a:pt x="424206" y="772998"/>
                </a:lnTo>
                <a:lnTo>
                  <a:pt x="678730" y="358219"/>
                </a:lnTo>
                <a:lnTo>
                  <a:pt x="970961" y="0"/>
                </a:lnTo>
                <a:lnTo>
                  <a:pt x="1366887" y="367645"/>
                </a:lnTo>
                <a:lnTo>
                  <a:pt x="1545996" y="820132"/>
                </a:lnTo>
                <a:lnTo>
                  <a:pt x="1800520" y="1216058"/>
                </a:lnTo>
                <a:lnTo>
                  <a:pt x="2187019" y="1432874"/>
                </a:lnTo>
                <a:lnTo>
                  <a:pt x="2290713" y="1489435"/>
                </a:lnTo>
                <a:lnTo>
                  <a:pt x="2253006" y="1640264"/>
                </a:lnTo>
                <a:lnTo>
                  <a:pt x="1989056" y="1621410"/>
                </a:lnTo>
                <a:lnTo>
                  <a:pt x="1593130" y="1574276"/>
                </a:lnTo>
                <a:lnTo>
                  <a:pt x="1366887" y="1461155"/>
                </a:lnTo>
                <a:lnTo>
                  <a:pt x="1282045" y="1442301"/>
                </a:lnTo>
                <a:lnTo>
                  <a:pt x="1008668" y="1197204"/>
                </a:lnTo>
                <a:lnTo>
                  <a:pt x="857839" y="1366887"/>
                </a:lnTo>
                <a:lnTo>
                  <a:pt x="744717" y="1498862"/>
                </a:lnTo>
                <a:lnTo>
                  <a:pt x="461913" y="1640264"/>
                </a:lnTo>
                <a:lnTo>
                  <a:pt x="160256" y="1706252"/>
                </a:lnTo>
                <a:lnTo>
                  <a:pt x="37707" y="1687398"/>
                </a:lnTo>
                <a:lnTo>
                  <a:pt x="37707" y="1687398"/>
                </a:lnTo>
                <a:lnTo>
                  <a:pt x="0" y="1414021"/>
                </a:lnTo>
                <a:lnTo>
                  <a:pt x="28280" y="1272619"/>
                </a:lnTo>
                <a:close/>
              </a:path>
            </a:pathLst>
          </a:cu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106" y="1875884"/>
            <a:ext cx="5569001" cy="4473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063" y="438394"/>
            <a:ext cx="4181475" cy="136207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325225" y="3367552"/>
            <a:ext cx="14140" cy="183604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9365" y="5203596"/>
            <a:ext cx="222472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2857" y="2956822"/>
            <a:ext cx="225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Flood Water Elevation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66401" y="5203596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Time</a:t>
            </a:r>
          </a:p>
        </p:txBody>
      </p:sp>
      <p:sp>
        <p:nvSpPr>
          <p:cNvPr id="13" name="Freeform 12"/>
          <p:cNvSpPr/>
          <p:nvPr/>
        </p:nvSpPr>
        <p:spPr>
          <a:xfrm>
            <a:off x="358219" y="4167554"/>
            <a:ext cx="2243579" cy="904067"/>
          </a:xfrm>
          <a:custGeom>
            <a:avLst/>
            <a:gdLst>
              <a:gd name="connsiteX0" fmla="*/ 0 w 2243579"/>
              <a:gd name="connsiteY0" fmla="*/ 904067 h 904067"/>
              <a:gd name="connsiteX1" fmla="*/ 329938 w 2243579"/>
              <a:gd name="connsiteY1" fmla="*/ 856933 h 904067"/>
              <a:gd name="connsiteX2" fmla="*/ 603315 w 2243579"/>
              <a:gd name="connsiteY2" fmla="*/ 649543 h 904067"/>
              <a:gd name="connsiteX3" fmla="*/ 716437 w 2243579"/>
              <a:gd name="connsiteY3" fmla="*/ 291324 h 904067"/>
              <a:gd name="connsiteX4" fmla="*/ 810705 w 2243579"/>
              <a:gd name="connsiteY4" fmla="*/ 36801 h 904067"/>
              <a:gd name="connsiteX5" fmla="*/ 1084082 w 2243579"/>
              <a:gd name="connsiteY5" fmla="*/ 27374 h 904067"/>
              <a:gd name="connsiteX6" fmla="*/ 1263191 w 2243579"/>
              <a:gd name="connsiteY6" fmla="*/ 281898 h 904067"/>
              <a:gd name="connsiteX7" fmla="*/ 1555422 w 2243579"/>
              <a:gd name="connsiteY7" fmla="*/ 602409 h 904067"/>
              <a:gd name="connsiteX8" fmla="*/ 1857080 w 2243579"/>
              <a:gd name="connsiteY8" fmla="*/ 762665 h 904067"/>
              <a:gd name="connsiteX9" fmla="*/ 2130457 w 2243579"/>
              <a:gd name="connsiteY9" fmla="*/ 790945 h 904067"/>
              <a:gd name="connsiteX10" fmla="*/ 2243579 w 2243579"/>
              <a:gd name="connsiteY10" fmla="*/ 819225 h 90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43579" h="904067">
                <a:moveTo>
                  <a:pt x="0" y="904067"/>
                </a:moveTo>
                <a:cubicBezTo>
                  <a:pt x="114693" y="901710"/>
                  <a:pt x="229386" y="899354"/>
                  <a:pt x="329938" y="856933"/>
                </a:cubicBezTo>
                <a:cubicBezTo>
                  <a:pt x="430490" y="814512"/>
                  <a:pt x="538898" y="743811"/>
                  <a:pt x="603315" y="649543"/>
                </a:cubicBezTo>
                <a:cubicBezTo>
                  <a:pt x="667732" y="555275"/>
                  <a:pt x="681872" y="393448"/>
                  <a:pt x="716437" y="291324"/>
                </a:cubicBezTo>
                <a:cubicBezTo>
                  <a:pt x="751002" y="189200"/>
                  <a:pt x="749431" y="80793"/>
                  <a:pt x="810705" y="36801"/>
                </a:cubicBezTo>
                <a:cubicBezTo>
                  <a:pt x="871979" y="-7191"/>
                  <a:pt x="1008668" y="-13476"/>
                  <a:pt x="1084082" y="27374"/>
                </a:cubicBezTo>
                <a:cubicBezTo>
                  <a:pt x="1159496" y="68223"/>
                  <a:pt x="1184634" y="186059"/>
                  <a:pt x="1263191" y="281898"/>
                </a:cubicBezTo>
                <a:cubicBezTo>
                  <a:pt x="1341748" y="377737"/>
                  <a:pt x="1456441" y="522281"/>
                  <a:pt x="1555422" y="602409"/>
                </a:cubicBezTo>
                <a:cubicBezTo>
                  <a:pt x="1654403" y="682537"/>
                  <a:pt x="1761241" y="731242"/>
                  <a:pt x="1857080" y="762665"/>
                </a:cubicBezTo>
                <a:cubicBezTo>
                  <a:pt x="1952919" y="794088"/>
                  <a:pt x="2066041" y="781518"/>
                  <a:pt x="2130457" y="790945"/>
                </a:cubicBezTo>
                <a:cubicBezTo>
                  <a:pt x="2194874" y="800372"/>
                  <a:pt x="2219226" y="809798"/>
                  <a:pt x="2243579" y="81922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857" y="2044948"/>
            <a:ext cx="22381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Ensemble Flood 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Forecasting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Percentile Maps of Soil Moisture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45" y="1635124"/>
            <a:ext cx="8695907" cy="447344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6987" y="6141390"/>
            <a:ext cx="4362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http://texassoilmoisture.azurewebsites.net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862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75" y="1295400"/>
            <a:ext cx="5229167" cy="5322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HUC-10 Watersheds and Rivers in Travis and Williamson Counties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06753" y="2431574"/>
            <a:ext cx="1783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San Gabriel River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92829" y="2956825"/>
            <a:ext cx="1411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Brushy Creek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5612" y="4876800"/>
            <a:ext cx="1562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Colorado River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7790" y="5306110"/>
            <a:ext cx="1343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Onion Creek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1375" y="4732939"/>
            <a:ext cx="1407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Barton Creek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4288234"/>
            <a:ext cx="175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Pedernales</a:t>
            </a:r>
            <a:r>
              <a:rPr lang="en-US" dirty="0" smtClean="0">
                <a:solidFill>
                  <a:prstClr val="black"/>
                </a:solidFill>
              </a:rPr>
              <a:t> River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544" y="3422033"/>
            <a:ext cx="2825043" cy="327886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 flipH="1">
            <a:off x="3429000" y="4800600"/>
            <a:ext cx="2855544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429000" y="3881792"/>
            <a:ext cx="2865376" cy="217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2209800" y="4070307"/>
            <a:ext cx="4068217" cy="3367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385612" y="5243953"/>
            <a:ext cx="1883682" cy="1337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23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City Jurisdiction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15180"/>
            <a:ext cx="5486400" cy="5287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609600"/>
            <a:ext cx="2228850" cy="6000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5990" y="4953000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93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100-year floodplain for Travis and Williamson Counties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725" y="1415534"/>
            <a:ext cx="5162550" cy="50728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20745" y="6303746"/>
            <a:ext cx="5069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13% ( &gt; 1/8) of the land is in the 100-year floodplain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2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HUC-10 Watersheds </a:t>
            </a:r>
            <a:r>
              <a:rPr lang="en-US" dirty="0" smtClean="0"/>
              <a:t>for City of Austin-Colorado River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84927"/>
            <a:ext cx="3519376" cy="408473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5000" y="6105236"/>
            <a:ext cx="561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19 Watersheds: Prioritize and Rank in Order of Importance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73" y="1727033"/>
            <a:ext cx="4167055" cy="42005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2743200" y="2362200"/>
            <a:ext cx="2590800" cy="1828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2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HUC-12 </a:t>
            </a:r>
            <a:r>
              <a:rPr lang="en-US" dirty="0" err="1" smtClean="0">
                <a:solidFill>
                  <a:srgbClr val="FF0000"/>
                </a:solidFill>
              </a:rPr>
              <a:t>Subwatersheds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 City of Austin-Colorado River HUC-10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814" y="2057400"/>
            <a:ext cx="2750960" cy="17042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33600" y="5791200"/>
            <a:ext cx="4448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Use these Units for Wide Area Flood Planning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5466156" cy="316345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09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11613"/>
            <a:ext cx="568801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52720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1"/>
          <p:cNvSpPr txBox="1">
            <a:spLocks noChangeArrowheads="1"/>
          </p:cNvSpPr>
          <p:nvPr/>
        </p:nvSpPr>
        <p:spPr bwMode="auto">
          <a:xfrm rot="-5400000">
            <a:off x="-32543" y="3015456"/>
            <a:ext cx="1524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Upstream</a:t>
            </a:r>
          </a:p>
        </p:txBody>
      </p:sp>
      <p:sp>
        <p:nvSpPr>
          <p:cNvPr id="16389" name="TextBox 2"/>
          <p:cNvSpPr txBox="1">
            <a:spLocks noChangeArrowheads="1"/>
          </p:cNvSpPr>
          <p:nvPr/>
        </p:nvSpPr>
        <p:spPr bwMode="auto">
          <a:xfrm rot="5400000">
            <a:off x="6781800" y="5524500"/>
            <a:ext cx="2133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Downstream</a:t>
            </a:r>
          </a:p>
        </p:txBody>
      </p:sp>
      <p:sp>
        <p:nvSpPr>
          <p:cNvPr id="163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 smtClean="0"/>
              <a:t>Eanes</a:t>
            </a:r>
            <a:r>
              <a:rPr lang="en-US" altLang="en-US" dirty="0" smtClean="0"/>
              <a:t> Creek Model</a:t>
            </a:r>
          </a:p>
        </p:txBody>
      </p:sp>
      <p:sp>
        <p:nvSpPr>
          <p:cNvPr id="2" name="Rectangle 1"/>
          <p:cNvSpPr/>
          <p:nvPr/>
        </p:nvSpPr>
        <p:spPr>
          <a:xfrm>
            <a:off x="30312" y="5530334"/>
            <a:ext cx="1768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Tomas Rodriguez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City of Austin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78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481013"/>
            <a:ext cx="7521575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1" name="Group 2"/>
          <p:cNvGrpSpPr>
            <a:grpSpLocks/>
          </p:cNvGrpSpPr>
          <p:nvPr/>
        </p:nvGrpSpPr>
        <p:grpSpPr bwMode="auto">
          <a:xfrm>
            <a:off x="5562600" y="1752600"/>
            <a:ext cx="2362200" cy="674688"/>
            <a:chOff x="4572000" y="1219200"/>
            <a:chExt cx="2362200" cy="674906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4572000" y="1219200"/>
              <a:ext cx="2362200" cy="674906"/>
            </a:xfrm>
            <a:prstGeom prst="wedgeRoundRectCallout">
              <a:avLst>
                <a:gd name="adj1" fmla="val -33736"/>
                <a:gd name="adj2" fmla="val 387101"/>
                <a:gd name="adj3" fmla="val 1666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414" name="TextBox 4"/>
            <p:cNvSpPr txBox="1">
              <a:spLocks noChangeArrowheads="1"/>
            </p:cNvSpPr>
            <p:nvPr/>
          </p:nvSpPr>
          <p:spPr bwMode="auto">
            <a:xfrm>
              <a:off x="4866143" y="1247775"/>
              <a:ext cx="1600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smtClean="0">
                  <a:solidFill>
                    <a:prstClr val="black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CAD Report Rcvd 02:11</a:t>
              </a:r>
            </a:p>
          </p:txBody>
        </p:sp>
      </p:grpSp>
      <p:sp>
        <p:nvSpPr>
          <p:cNvPr id="17412" name="TextBox 1"/>
          <p:cNvSpPr txBox="1">
            <a:spLocks noChangeArrowheads="1"/>
          </p:cNvSpPr>
          <p:nvPr/>
        </p:nvSpPr>
        <p:spPr bwMode="auto">
          <a:xfrm>
            <a:off x="2819400" y="381000"/>
            <a:ext cx="289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75 m</a:t>
            </a:r>
            <a:r>
              <a:rPr lang="en-US" altLang="en-US" sz="1800" baseline="300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altLang="en-US" sz="1800" smtClean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Model Resolution</a:t>
            </a:r>
            <a:endParaRPr lang="en-US" altLang="en-US" sz="1800" baseline="30000" smtClean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9677" y="5068421"/>
            <a:ext cx="17681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Slide: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Tomas Rodriguez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City of Austin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4800" y="8046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kko Rounded Pro Thin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kko Rounded Pro Thin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kko Rounded Pro Thin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kko Rounded Pro Thin" pitchFamily="34" charset="0"/>
              </a:defRPr>
            </a:lvl9pPr>
          </a:lstStyle>
          <a:p>
            <a:r>
              <a:rPr lang="en-US" altLang="en-US" smtClean="0"/>
              <a:t>Eanes Creek Model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26639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NHDPlus</a:t>
            </a:r>
            <a:r>
              <a:rPr lang="en-US" dirty="0" smtClean="0">
                <a:solidFill>
                  <a:srgbClr val="FF0000"/>
                </a:solidFill>
              </a:rPr>
              <a:t> Catchments </a:t>
            </a:r>
            <a:r>
              <a:rPr lang="en-US" dirty="0" smtClean="0"/>
              <a:t>in Lake Austin-Town Lake HUC12 </a:t>
            </a:r>
            <a:r>
              <a:rPr lang="en-US" dirty="0" err="1" smtClean="0"/>
              <a:t>Subwatershed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81846"/>
            <a:ext cx="5362575" cy="399641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581846"/>
            <a:ext cx="2266950" cy="402321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6800" y="5943600"/>
            <a:ext cx="7569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Flood forecasting operates at this level.  Each catchment has one stream reach.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A flow forecast is made for that stream reach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1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260475" y="2689225"/>
            <a:ext cx="7883525" cy="207168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Located on Tuscaloosa Campus of University of Alabama</a:t>
            </a:r>
          </a:p>
          <a:p>
            <a:r>
              <a:rPr lang="en-US" dirty="0" smtClean="0"/>
              <a:t>Operated by National Weather Service</a:t>
            </a:r>
            <a:r>
              <a:rPr lang="en-US" dirty="0"/>
              <a:t> </a:t>
            </a:r>
            <a:r>
              <a:rPr lang="en-US" dirty="0" smtClean="0"/>
              <a:t>to support IWRSS partners (NWS, USGS, Corps of Engineers, FEMA)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4958883"/>
            <a:ext cx="8420100" cy="17811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1529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Eanes</a:t>
            </a:r>
            <a:r>
              <a:rPr lang="en-US" dirty="0" smtClean="0"/>
              <a:t> </a:t>
            </a:r>
            <a:r>
              <a:rPr lang="en-US" dirty="0" smtClean="0"/>
              <a:t>Creek – Flood Response Mapping and Planning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01241"/>
            <a:ext cx="6453188" cy="494718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71600" y="5643418"/>
            <a:ext cx="2078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Catchment 5781289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Eanes</a:t>
            </a:r>
            <a:r>
              <a:rPr lang="en-US" dirty="0" smtClean="0"/>
              <a:t> </a:t>
            </a:r>
            <a:r>
              <a:rPr lang="en-US" dirty="0" smtClean="0"/>
              <a:t>Creek Floodplain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6294121" cy="48006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95800"/>
            <a:ext cx="2095500" cy="206355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00600" y="3962400"/>
            <a:ext cx="609600" cy="533400"/>
          </a:xfrm>
          <a:prstGeom prst="rect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9600" y="3962400"/>
            <a:ext cx="4191000" cy="53340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705100" y="4495800"/>
            <a:ext cx="2705100" cy="206355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12455" y="4953000"/>
            <a:ext cx="2962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Identify buildings at flood risk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5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Eanes</a:t>
            </a:r>
            <a:r>
              <a:rPr lang="en-US" dirty="0" smtClean="0"/>
              <a:t> </a:t>
            </a:r>
            <a:r>
              <a:rPr lang="en-US" dirty="0" smtClean="0"/>
              <a:t>Creek Transportation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54" y="1676400"/>
            <a:ext cx="6455121" cy="4724400"/>
          </a:xfrm>
          <a:prstGeom prst="rect">
            <a:avLst/>
          </a:prstGeom>
          <a:noFill/>
          <a:ln w="63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91000" y="3154157"/>
            <a:ext cx="2358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Bee Cave Rd (FM 2244)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3733800" y="3338823"/>
            <a:ext cx="457200" cy="9017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724400" y="4495800"/>
            <a:ext cx="12954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8799" y="5680363"/>
            <a:ext cx="2986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Identify streets with flood risk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635771" y="5334000"/>
            <a:ext cx="393429" cy="52179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176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Eanes</a:t>
            </a:r>
            <a:r>
              <a:rPr lang="en-US" dirty="0" smtClean="0"/>
              <a:t> </a:t>
            </a:r>
            <a:r>
              <a:rPr lang="en-US" dirty="0" smtClean="0"/>
              <a:t>Creek Jurisdiction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48118"/>
            <a:ext cx="7133280" cy="49898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4992" y="2133600"/>
            <a:ext cx="158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West Lake Hills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267200"/>
            <a:ext cx="1344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</a:rPr>
              <a:t>Rollingwood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4953000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79187" y="2819400"/>
            <a:ext cx="778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5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Cells of US National Grid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828800"/>
            <a:ext cx="4811474" cy="4648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33716" y="54864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5596 cells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1232972"/>
            <a:ext cx="169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Each 1km x 1km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National Grid </a:t>
            </a:r>
            <a:r>
              <a:rPr lang="en-US" dirty="0" smtClean="0"/>
              <a:t>Cells in </a:t>
            </a:r>
            <a:r>
              <a:rPr lang="en-US" dirty="0" err="1" smtClean="0"/>
              <a:t>Eanes</a:t>
            </a:r>
            <a:r>
              <a:rPr lang="en-US" dirty="0" smtClean="0"/>
              <a:t> Creek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676400"/>
            <a:ext cx="7017242" cy="49470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2192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NHDPlus</a:t>
            </a:r>
            <a:r>
              <a:rPr lang="en-US" dirty="0" smtClean="0"/>
              <a:t> Catchments in Travis and Williamson Counties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280666"/>
            <a:ext cx="377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1020 Catchments and Stream Reaches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716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0" y="5181600"/>
            <a:ext cx="110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Dry Creek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853927" y="4800600"/>
            <a:ext cx="1032273" cy="565666"/>
          </a:xfrm>
          <a:prstGeom prst="straightConnector1">
            <a:avLst/>
          </a:prstGeom>
          <a:ln w="190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9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How to connect gridded input runoff data (</a:t>
            </a:r>
            <a:r>
              <a:rPr lang="en-US" dirty="0" err="1" smtClean="0"/>
              <a:t>WRFHydro</a:t>
            </a:r>
            <a:r>
              <a:rPr lang="en-US" dirty="0" smtClean="0"/>
              <a:t>) to </a:t>
            </a:r>
            <a:r>
              <a:rPr lang="en-US" dirty="0" err="1" smtClean="0"/>
              <a:t>NHDplus</a:t>
            </a:r>
            <a:r>
              <a:rPr lang="en-US" dirty="0" smtClean="0"/>
              <a:t> network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737030" y="5424487"/>
            <a:ext cx="579119" cy="1524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209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524000"/>
            <a:ext cx="5913583" cy="439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AC2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819400"/>
            <a:ext cx="9144000" cy="9144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Upper Brushy Creek Water Control &amp; Improvement District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943600"/>
            <a:ext cx="6400800" cy="550863"/>
          </a:xfrm>
        </p:spPr>
        <p:txBody>
          <a:bodyPr/>
          <a:lstStyle/>
          <a:p>
            <a:pPr eaLnBrk="1" hangingPunct="1"/>
            <a:r>
              <a:rPr lang="en-US" sz="2000" dirty="0" smtClean="0"/>
              <a:t>Ruth </a:t>
            </a:r>
            <a:r>
              <a:rPr lang="en-US" sz="2000" dirty="0" err="1" smtClean="0"/>
              <a:t>Haberman</a:t>
            </a:r>
            <a:r>
              <a:rPr lang="en-US" sz="2000" dirty="0" smtClean="0"/>
              <a:t>, General Manager, UBCWCID</a:t>
            </a:r>
          </a:p>
        </p:txBody>
      </p:sp>
      <p:sp>
        <p:nvSpPr>
          <p:cNvPr id="2052" name="Rectangle 36"/>
          <p:cNvSpPr>
            <a:spLocks noChangeArrowheads="1"/>
          </p:cNvSpPr>
          <p:nvPr/>
        </p:nvSpPr>
        <p:spPr bwMode="auto">
          <a:xfrm>
            <a:off x="0" y="0"/>
            <a:ext cx="9144000" cy="1552575"/>
          </a:xfrm>
          <a:prstGeom prst="rect">
            <a:avLst/>
          </a:prstGeom>
          <a:solidFill>
            <a:srgbClr val="00568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3" name="Line 37"/>
          <p:cNvSpPr>
            <a:spLocks noChangeShapeType="1"/>
          </p:cNvSpPr>
          <p:nvPr/>
        </p:nvSpPr>
        <p:spPr bwMode="auto">
          <a:xfrm>
            <a:off x="0" y="16764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54" name="Line 39"/>
          <p:cNvSpPr>
            <a:spLocks noChangeShapeType="1"/>
          </p:cNvSpPr>
          <p:nvPr/>
        </p:nvSpPr>
        <p:spPr bwMode="auto">
          <a:xfrm>
            <a:off x="0" y="1581150"/>
            <a:ext cx="91440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4104" name="Picture 41" descr="Highland Lakes Flooding copy"/>
          <p:cNvPicPr preferRelativeResize="0">
            <a:picLocks noChangeArrowheads="1"/>
          </p:cNvPicPr>
          <p:nvPr/>
        </p:nvPicPr>
        <p:blipFill>
          <a:blip r:embed="rId3">
            <a:lum bright="-10000" contrast="30000"/>
          </a:blip>
          <a:srcRect t="22603" r="32362"/>
          <a:stretch>
            <a:fillRect/>
          </a:stretch>
        </p:blipFill>
        <p:spPr bwMode="auto">
          <a:xfrm>
            <a:off x="228600" y="4114800"/>
            <a:ext cx="1825625" cy="14017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5" name="Picture 42" descr="07 - 031907 dam15 045"/>
          <p:cNvPicPr preferRelativeResize="0">
            <a:picLocks noChangeArrowheads="1"/>
          </p:cNvPicPr>
          <p:nvPr/>
        </p:nvPicPr>
        <p:blipFill>
          <a:blip r:embed="rId4">
            <a:lum bright="-10000" contrast="30000"/>
          </a:blip>
          <a:srcRect l="7263" r="4263"/>
          <a:stretch>
            <a:fillRect/>
          </a:stretch>
        </p:blipFill>
        <p:spPr bwMode="auto">
          <a:xfrm>
            <a:off x="48006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6" name="Picture 43" descr="06"/>
          <p:cNvPicPr preferRelativeResize="0">
            <a:picLocks noChangeArrowheads="1"/>
          </p:cNvPicPr>
          <p:nvPr/>
        </p:nvPicPr>
        <p:blipFill>
          <a:blip r:embed="rId5">
            <a:lum bright="-10000" contrast="30000"/>
          </a:blip>
          <a:srcRect t="21875" r="6000" b="27875"/>
          <a:stretch>
            <a:fillRect/>
          </a:stretch>
        </p:blipFill>
        <p:spPr bwMode="auto">
          <a:xfrm>
            <a:off x="24384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07" name="Picture 44" descr="SW2"/>
          <p:cNvPicPr preferRelativeResize="0">
            <a:picLocks noChangeArrowheads="1"/>
          </p:cNvPicPr>
          <p:nvPr/>
        </p:nvPicPr>
        <p:blipFill>
          <a:blip r:embed="rId6">
            <a:lum bright="-10000" contrast="30000"/>
          </a:blip>
          <a:srcRect t="15640" r="25874"/>
          <a:stretch>
            <a:fillRect/>
          </a:stretch>
        </p:blipFill>
        <p:spPr bwMode="auto">
          <a:xfrm>
            <a:off x="7086600" y="4114800"/>
            <a:ext cx="1825625" cy="1398588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59" name="Picture 17" descr="UBCWCID_New-Logo-for-Web-Site_3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286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60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idx="4294967295"/>
          </p:nvPr>
        </p:nvSpPr>
        <p:spPr/>
        <p:txBody>
          <a:bodyPr tIns="45720" bIns="45720" anchor="ctr"/>
          <a:lstStyle/>
          <a:p>
            <a:r>
              <a:rPr lang="en-US" sz="2600" dirty="0" smtClean="0"/>
              <a:t>JURISDICTIONAL BOUNDARIES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" y="1916248"/>
            <a:ext cx="8001000" cy="491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214401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8534400" cy="4859827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152400" y="1219200"/>
            <a:ext cx="7065963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Calibri" pitchFamily="34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Futura Md BT" pitchFamily="34" charset="0"/>
              </a:defRPr>
            </a:lvl9pPr>
          </a:lstStyle>
          <a:p>
            <a:r>
              <a:rPr lang="en-US" sz="2600" dirty="0" smtClean="0">
                <a:solidFill>
                  <a:srgbClr val="000000"/>
                </a:solidFill>
              </a:rPr>
              <a:t>DRAINAGE AREAS</a:t>
            </a:r>
          </a:p>
        </p:txBody>
      </p:sp>
    </p:spTree>
    <p:extLst>
      <p:ext uri="{BB962C8B-B14F-4D97-AF65-F5344CB8AC3E}">
        <p14:creationId xmlns:p14="http://schemas.microsoft.com/office/powerpoint/2010/main" val="312900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8359" y="2133600"/>
            <a:ext cx="5598441" cy="409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3810000"/>
            <a:ext cx="2209800" cy="144042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0288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5" y="2205037"/>
            <a:ext cx="5419727" cy="42145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95800" y="1384012"/>
            <a:ext cx="27164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Subwatersheds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1" y="2209953"/>
            <a:ext cx="2756468" cy="30503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893" y="4953000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230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3" y="2205037"/>
            <a:ext cx="5943600" cy="399219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8090" y="4097594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384012"/>
            <a:ext cx="1936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Floodplain</a:t>
            </a:r>
          </a:p>
        </p:txBody>
      </p:sp>
    </p:spTree>
    <p:extLst>
      <p:ext uri="{BB962C8B-B14F-4D97-AF65-F5344CB8AC3E}">
        <p14:creationId xmlns:p14="http://schemas.microsoft.com/office/powerpoint/2010/main" val="503711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563" y="2219786"/>
            <a:ext cx="5848518" cy="40355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495800" y="1384012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</a:rPr>
              <a:t>FlowLines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9600" y="4648200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46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64" y="2165708"/>
            <a:ext cx="5387817" cy="4035553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1384012"/>
            <a:ext cx="21630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Catchments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426" y="4392562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290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53" y="4343400"/>
            <a:ext cx="1383145" cy="601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0" y="5105399"/>
            <a:ext cx="1173673" cy="96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98" y="1676400"/>
            <a:ext cx="25558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1410564"/>
            <a:ext cx="5844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Each Catchment has one </a:t>
            </a:r>
            <a:r>
              <a:rPr lang="en-US" sz="3200" dirty="0" err="1">
                <a:solidFill>
                  <a:srgbClr val="FF0000"/>
                </a:solidFill>
              </a:rPr>
              <a:t>FlowLine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691" y="2209798"/>
            <a:ext cx="4724400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rved Right Arrow 3"/>
          <p:cNvSpPr/>
          <p:nvPr/>
        </p:nvSpPr>
        <p:spPr>
          <a:xfrm>
            <a:off x="685800" y="2628900"/>
            <a:ext cx="228600" cy="4191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2662091" y="2622550"/>
            <a:ext cx="228600" cy="419100"/>
          </a:xfrm>
          <a:prstGeom prst="curvedRightArrow">
            <a:avLst/>
          </a:prstGeom>
          <a:scene3d>
            <a:camera prst="orthographicFront">
              <a:rot lat="39" lon="0" rev="1080002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92867" y="5761099"/>
            <a:ext cx="40384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This identifier, 5671589, 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is unique for the whole United States</a:t>
            </a:r>
          </a:p>
          <a:p>
            <a:pPr algn="ctr"/>
            <a:r>
              <a:rPr lang="en-US" i="1" dirty="0">
                <a:solidFill>
                  <a:srgbClr val="FF0000"/>
                </a:solidFill>
              </a:rPr>
              <a:t>There are 2.6 million of these catchments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" y="4384680"/>
            <a:ext cx="851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3.62 km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5479" y="5417567"/>
            <a:ext cx="9204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6.23 km</a:t>
            </a:r>
            <a:r>
              <a:rPr lang="en-US" sz="1600" baseline="30000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271960"/>
            <a:ext cx="1676400" cy="1812304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64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1384012"/>
            <a:ext cx="2950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US National Grid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09800"/>
            <a:ext cx="5833157" cy="4149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8929" y="3561735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837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225" y="2209798"/>
            <a:ext cx="5586375" cy="418795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495800" y="1384012"/>
            <a:ext cx="2634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Transportation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8929" y="3276600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016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0" y="1384012"/>
            <a:ext cx="2634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Address Points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313" y="1968787"/>
            <a:ext cx="5670727" cy="419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8769" y="2707640"/>
            <a:ext cx="18288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647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NWS River Forecast Centers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44" y="1441864"/>
            <a:ext cx="8239301" cy="43908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3908" y="2067617"/>
            <a:ext cx="5736772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Perform precipitation, runoff and river flow simulation and forecasting for five days ahead, updated daily, more frequently during floods</a:t>
            </a:r>
          </a:p>
        </p:txBody>
      </p:sp>
    </p:spTree>
    <p:extLst>
      <p:ext uri="{BB962C8B-B14F-4D97-AF65-F5344CB8AC3E}">
        <p14:creationId xmlns:p14="http://schemas.microsoft.com/office/powerpoint/2010/main" val="3055874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Flood Geodatabase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84597" y="1417638"/>
            <a:ext cx="3441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A National Grid Cell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215009"/>
            <a:ext cx="4429125" cy="4307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98" y="2200121"/>
            <a:ext cx="2756468" cy="30503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1000" y="2438400"/>
            <a:ext cx="2514599" cy="1371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52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Grid Cells and Catchments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203034"/>
            <a:ext cx="7705725" cy="4638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5108" y="5999778"/>
            <a:ext cx="7187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Cells are 1x1 km, hence smaller than catchments. 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Clip floodplain so that there is a piece in each cell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241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4km mesh for WRF-Hydro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855" y="1437991"/>
            <a:ext cx="5421426" cy="510348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378" y="3059721"/>
            <a:ext cx="4286326" cy="3671887"/>
          </a:xfrm>
          <a:prstGeom prst="rect">
            <a:avLst/>
          </a:prstGeom>
        </p:spPr>
      </p:pic>
      <p:sp>
        <p:nvSpPr>
          <p:cNvPr id="5" name="Curved Down Arrow 4"/>
          <p:cNvSpPr/>
          <p:nvPr/>
        </p:nvSpPr>
        <p:spPr>
          <a:xfrm>
            <a:off x="3480211" y="3385038"/>
            <a:ext cx="1899139" cy="404446"/>
          </a:xfrm>
          <a:prstGeom prst="curvedDown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11115" y="5196253"/>
            <a:ext cx="321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USGS Water Resource Region 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51878" y="4710999"/>
            <a:ext cx="2468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Austin </a:t>
            </a:r>
            <a:r>
              <a:rPr lang="en-US" dirty="0" smtClean="0">
                <a:solidFill>
                  <a:prstClr val="black"/>
                </a:solidFill>
              </a:rPr>
              <a:t>watershed region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83" y="-55579"/>
            <a:ext cx="2481379" cy="31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804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02702"/>
            <a:ext cx="4034240" cy="3599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0112" y="1726160"/>
            <a:ext cx="3024336" cy="295232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2400" dirty="0" smtClean="0">
                <a:solidFill>
                  <a:prstClr val="black"/>
                </a:solidFill>
              </a:rPr>
              <a:t>RAPID Model is built for all the </a:t>
            </a:r>
            <a:r>
              <a:rPr lang="en-US" sz="2400" dirty="0" err="1" smtClean="0">
                <a:solidFill>
                  <a:prstClr val="black"/>
                </a:solidFill>
              </a:rPr>
              <a:t>NHDPlus</a:t>
            </a:r>
            <a:r>
              <a:rPr lang="en-US" sz="2400" dirty="0" smtClean="0">
                <a:solidFill>
                  <a:prstClr val="black"/>
                </a:solidFill>
              </a:rPr>
              <a:t> reaches in Travis and Williamson County. </a:t>
            </a:r>
            <a:r>
              <a:rPr lang="en-US" sz="2400" dirty="0">
                <a:solidFill>
                  <a:prstClr val="black"/>
                </a:solidFill>
              </a:rPr>
              <a:t>T</a:t>
            </a:r>
            <a:r>
              <a:rPr lang="en-US" sz="2400" dirty="0" smtClean="0">
                <a:solidFill>
                  <a:prstClr val="black"/>
                </a:solidFill>
              </a:rPr>
              <a:t>he simulation results are published on the Internet using web service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91680" y="3537012"/>
            <a:ext cx="1584176" cy="46805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</a:rPr>
              <a:t>Travis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5736" y="2204864"/>
            <a:ext cx="1728192" cy="46805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/>
            <a:r>
              <a:rPr lang="en-US" sz="2400" b="1" dirty="0" smtClean="0">
                <a:solidFill>
                  <a:srgbClr val="FF0000"/>
                </a:solidFill>
              </a:rPr>
              <a:t>Williamson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5342" y="5660798"/>
            <a:ext cx="8496944" cy="28803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  <a:hlinkClick r:id="rId3"/>
              </a:rPr>
              <a:t>http://wwokiweb01.cloudapp.net:8080/KiWIS/KiWIS?service=kisters&amp;type=queryServices&amp;request=getTimeseriesList&amp;datasource=0&amp;format=ascii&amp;&amp;timeseriesgroup_id=146856&amp;returnfields=station_name,parametertype_name,coverage&amp;dateformat=yyyy-MM-dd%20HH:mm:ss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3436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HEC Software</a:t>
            </a:r>
          </a:p>
        </p:txBody>
      </p:sp>
      <p:grpSp>
        <p:nvGrpSpPr>
          <p:cNvPr id="67" name="Group 72"/>
          <p:cNvGrpSpPr>
            <a:grpSpLocks/>
          </p:cNvGrpSpPr>
          <p:nvPr/>
        </p:nvGrpSpPr>
        <p:grpSpPr bwMode="auto">
          <a:xfrm>
            <a:off x="392883" y="870086"/>
            <a:ext cx="7859614" cy="5045118"/>
            <a:chOff x="528" y="952"/>
            <a:chExt cx="4688" cy="2853"/>
          </a:xfrm>
        </p:grpSpPr>
        <p:graphicFrame>
          <p:nvGraphicFramePr>
            <p:cNvPr id="68" name="Object 2"/>
            <p:cNvGraphicFramePr>
              <a:graphicFrameLocks noChangeAspect="1"/>
            </p:cNvGraphicFramePr>
            <p:nvPr/>
          </p:nvGraphicFramePr>
          <p:xfrm>
            <a:off x="1224" y="1281"/>
            <a:ext cx="3992" cy="25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6" name="Clip" r:id="rId3" imgW="3709440" imgH="2963520" progId="">
                    <p:embed/>
                  </p:oleObj>
                </mc:Choice>
                <mc:Fallback>
                  <p:oleObj name="Clip" r:id="rId3" imgW="3709440" imgH="2963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4" y="1281"/>
                          <a:ext cx="3992" cy="25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" name="Text Box 3"/>
            <p:cNvSpPr txBox="1">
              <a:spLocks noChangeArrowheads="1"/>
            </p:cNvSpPr>
            <p:nvPr/>
          </p:nvSpPr>
          <p:spPr bwMode="auto">
            <a:xfrm>
              <a:off x="1224" y="1427"/>
              <a:ext cx="1294" cy="5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25" tIns="45696" rIns="91425" bIns="45696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600" kern="0" dirty="0" smtClean="0">
                  <a:solidFill>
                    <a:srgbClr val="000000"/>
                  </a:solidFill>
                  <a:latin typeface="Times New Roman" pitchFamily="18" charset="0"/>
                </a:rPr>
                <a:t>Data Collection</a:t>
              </a:r>
            </a:p>
          </p:txBody>
        </p:sp>
        <p:sp>
          <p:nvSpPr>
            <p:cNvPr id="70" name="Text Box 4"/>
            <p:cNvSpPr txBox="1">
              <a:spLocks noChangeArrowheads="1"/>
            </p:cNvSpPr>
            <p:nvPr/>
          </p:nvSpPr>
          <p:spPr bwMode="auto">
            <a:xfrm>
              <a:off x="4015" y="1557"/>
              <a:ext cx="1055" cy="30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25" tIns="45696" rIns="91425" bIns="45696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000000"/>
                  </a:solidFill>
                  <a:latin typeface="Times New Roman" pitchFamily="18" charset="0"/>
                </a:rPr>
                <a:t>Database</a:t>
              </a:r>
            </a:p>
          </p:txBody>
        </p:sp>
        <p:sp>
          <p:nvSpPr>
            <p:cNvPr id="71" name="Text Box 5"/>
            <p:cNvSpPr txBox="1">
              <a:spLocks noChangeArrowheads="1"/>
            </p:cNvSpPr>
            <p:nvPr/>
          </p:nvSpPr>
          <p:spPr bwMode="auto">
            <a:xfrm>
              <a:off x="2738" y="2812"/>
              <a:ext cx="1011" cy="2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25" tIns="45696" rIns="91425" bIns="45696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smtClean="0">
                  <a:solidFill>
                    <a:srgbClr val="000000"/>
                  </a:solidFill>
                  <a:latin typeface="Times New Roman" pitchFamily="18" charset="0"/>
                </a:rPr>
                <a:t>Modeling</a:t>
              </a:r>
            </a:p>
          </p:txBody>
        </p:sp>
        <p:sp>
          <p:nvSpPr>
            <p:cNvPr id="72" name="Text Box 6"/>
            <p:cNvSpPr txBox="1">
              <a:spLocks noChangeArrowheads="1"/>
            </p:cNvSpPr>
            <p:nvPr/>
          </p:nvSpPr>
          <p:spPr bwMode="auto">
            <a:xfrm>
              <a:off x="3671" y="3158"/>
              <a:ext cx="1463" cy="5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25" tIns="45696" rIns="91425" bIns="45696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000000"/>
                  </a:solidFill>
                  <a:latin typeface="Times New Roman" pitchFamily="18" charset="0"/>
                </a:rPr>
                <a:t>Information dissemination</a:t>
              </a:r>
            </a:p>
          </p:txBody>
        </p:sp>
        <p:sp>
          <p:nvSpPr>
            <p:cNvPr id="73" name="Text Box 7"/>
            <p:cNvSpPr txBox="1">
              <a:spLocks noChangeArrowheads="1"/>
            </p:cNvSpPr>
            <p:nvPr/>
          </p:nvSpPr>
          <p:spPr bwMode="auto">
            <a:xfrm>
              <a:off x="1262" y="3101"/>
              <a:ext cx="1335" cy="55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25" tIns="45696" rIns="91425" bIns="45696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000000"/>
                  </a:solidFill>
                  <a:latin typeface="Times New Roman" pitchFamily="18" charset="0"/>
                </a:rPr>
                <a:t>Data</a:t>
              </a:r>
            </a:p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000000"/>
                  </a:solidFill>
                  <a:latin typeface="Times New Roman" pitchFamily="18" charset="0"/>
                </a:rPr>
                <a:t>Visualization</a:t>
              </a:r>
            </a:p>
          </p:txBody>
        </p:sp>
        <p:graphicFrame>
          <p:nvGraphicFramePr>
            <p:cNvPr id="74" name="Object 8"/>
            <p:cNvGraphicFramePr>
              <a:graphicFrameLocks noChangeAspect="1"/>
            </p:cNvGraphicFramePr>
            <p:nvPr/>
          </p:nvGraphicFramePr>
          <p:xfrm>
            <a:off x="2692" y="1860"/>
            <a:ext cx="1009" cy="9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7" name="Clip" r:id="rId5" imgW="1369440" imgH="1370520" progId="">
                    <p:embed/>
                  </p:oleObj>
                </mc:Choice>
                <mc:Fallback>
                  <p:oleObj name="Clip" r:id="rId5" imgW="1369440" imgH="1370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2" y="1860"/>
                          <a:ext cx="1009" cy="9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5" name="Freeform 13"/>
            <p:cNvSpPr>
              <a:spLocks/>
            </p:cNvSpPr>
            <p:nvPr/>
          </p:nvSpPr>
          <p:spPr bwMode="auto">
            <a:xfrm>
              <a:off x="3150" y="2501"/>
              <a:ext cx="1517" cy="1278"/>
            </a:xfrm>
            <a:custGeom>
              <a:avLst/>
              <a:gdLst/>
              <a:ahLst/>
              <a:cxnLst>
                <a:cxn ang="0">
                  <a:pos x="1680" y="7"/>
                </a:cxn>
                <a:cxn ang="0">
                  <a:pos x="0" y="0"/>
                </a:cxn>
                <a:cxn ang="0">
                  <a:pos x="3" y="1439"/>
                </a:cxn>
                <a:cxn ang="0">
                  <a:pos x="60" y="1442"/>
                </a:cxn>
                <a:cxn ang="0">
                  <a:pos x="141" y="1430"/>
                </a:cxn>
                <a:cxn ang="0">
                  <a:pos x="206" y="1403"/>
                </a:cxn>
                <a:cxn ang="0">
                  <a:pos x="242" y="1389"/>
                </a:cxn>
                <a:cxn ang="0">
                  <a:pos x="280" y="1366"/>
                </a:cxn>
                <a:cxn ang="0">
                  <a:pos x="316" y="1339"/>
                </a:cxn>
                <a:cxn ang="0">
                  <a:pos x="350" y="1304"/>
                </a:cxn>
                <a:cxn ang="0">
                  <a:pos x="381" y="1252"/>
                </a:cxn>
                <a:cxn ang="0">
                  <a:pos x="398" y="1205"/>
                </a:cxn>
                <a:cxn ang="0">
                  <a:pos x="405" y="1167"/>
                </a:cxn>
                <a:cxn ang="0">
                  <a:pos x="408" y="1128"/>
                </a:cxn>
                <a:cxn ang="0">
                  <a:pos x="406" y="1090"/>
                </a:cxn>
                <a:cxn ang="0">
                  <a:pos x="391" y="1049"/>
                </a:cxn>
                <a:cxn ang="0">
                  <a:pos x="384" y="1001"/>
                </a:cxn>
                <a:cxn ang="0">
                  <a:pos x="365" y="953"/>
                </a:cxn>
                <a:cxn ang="0">
                  <a:pos x="360" y="919"/>
                </a:cxn>
                <a:cxn ang="0">
                  <a:pos x="355" y="887"/>
                </a:cxn>
                <a:cxn ang="0">
                  <a:pos x="355" y="857"/>
                </a:cxn>
                <a:cxn ang="0">
                  <a:pos x="377" y="828"/>
                </a:cxn>
                <a:cxn ang="0">
                  <a:pos x="396" y="802"/>
                </a:cxn>
                <a:cxn ang="0">
                  <a:pos x="434" y="775"/>
                </a:cxn>
                <a:cxn ang="0">
                  <a:pos x="478" y="751"/>
                </a:cxn>
                <a:cxn ang="0">
                  <a:pos x="521" y="737"/>
                </a:cxn>
                <a:cxn ang="0">
                  <a:pos x="557" y="727"/>
                </a:cxn>
                <a:cxn ang="0">
                  <a:pos x="619" y="710"/>
                </a:cxn>
                <a:cxn ang="0">
                  <a:pos x="660" y="708"/>
                </a:cxn>
                <a:cxn ang="0">
                  <a:pos x="710" y="698"/>
                </a:cxn>
                <a:cxn ang="0">
                  <a:pos x="756" y="689"/>
                </a:cxn>
                <a:cxn ang="0">
                  <a:pos x="792" y="684"/>
                </a:cxn>
                <a:cxn ang="0">
                  <a:pos x="826" y="674"/>
                </a:cxn>
                <a:cxn ang="0">
                  <a:pos x="864" y="660"/>
                </a:cxn>
                <a:cxn ang="0">
                  <a:pos x="881" y="648"/>
                </a:cxn>
                <a:cxn ang="0">
                  <a:pos x="919" y="617"/>
                </a:cxn>
                <a:cxn ang="0">
                  <a:pos x="934" y="586"/>
                </a:cxn>
                <a:cxn ang="0">
                  <a:pos x="943" y="544"/>
                </a:cxn>
                <a:cxn ang="0">
                  <a:pos x="938" y="502"/>
                </a:cxn>
                <a:cxn ang="0">
                  <a:pos x="940" y="459"/>
                </a:cxn>
                <a:cxn ang="0">
                  <a:pos x="950" y="396"/>
                </a:cxn>
                <a:cxn ang="0">
                  <a:pos x="970" y="377"/>
                </a:cxn>
                <a:cxn ang="0">
                  <a:pos x="982" y="362"/>
                </a:cxn>
                <a:cxn ang="0">
                  <a:pos x="1032" y="322"/>
                </a:cxn>
                <a:cxn ang="0">
                  <a:pos x="1104" y="302"/>
                </a:cxn>
                <a:cxn ang="0">
                  <a:pos x="1186" y="295"/>
                </a:cxn>
                <a:cxn ang="0">
                  <a:pos x="1272" y="293"/>
                </a:cxn>
                <a:cxn ang="0">
                  <a:pos x="1346" y="300"/>
                </a:cxn>
                <a:cxn ang="0">
                  <a:pos x="1402" y="300"/>
                </a:cxn>
                <a:cxn ang="0">
                  <a:pos x="1445" y="302"/>
                </a:cxn>
                <a:cxn ang="0">
                  <a:pos x="1522" y="298"/>
                </a:cxn>
                <a:cxn ang="0">
                  <a:pos x="1560" y="290"/>
                </a:cxn>
                <a:cxn ang="0">
                  <a:pos x="1584" y="286"/>
                </a:cxn>
                <a:cxn ang="0">
                  <a:pos x="1615" y="269"/>
                </a:cxn>
                <a:cxn ang="0">
                  <a:pos x="1634" y="247"/>
                </a:cxn>
                <a:cxn ang="0">
                  <a:pos x="1646" y="233"/>
                </a:cxn>
                <a:cxn ang="0">
                  <a:pos x="1658" y="216"/>
                </a:cxn>
                <a:cxn ang="0">
                  <a:pos x="1670" y="174"/>
                </a:cxn>
                <a:cxn ang="0">
                  <a:pos x="1675" y="115"/>
                </a:cxn>
                <a:cxn ang="0">
                  <a:pos x="1678" y="58"/>
                </a:cxn>
                <a:cxn ang="0">
                  <a:pos x="1680" y="7"/>
                </a:cxn>
              </a:cxnLst>
              <a:rect l="0" t="0" r="r" b="b"/>
              <a:pathLst>
                <a:path w="1680" h="1442">
                  <a:moveTo>
                    <a:pt x="1680" y="7"/>
                  </a:moveTo>
                  <a:lnTo>
                    <a:pt x="0" y="0"/>
                  </a:lnTo>
                  <a:lnTo>
                    <a:pt x="3" y="1439"/>
                  </a:lnTo>
                  <a:lnTo>
                    <a:pt x="60" y="1442"/>
                  </a:lnTo>
                  <a:lnTo>
                    <a:pt x="141" y="1430"/>
                  </a:lnTo>
                  <a:lnTo>
                    <a:pt x="206" y="1403"/>
                  </a:lnTo>
                  <a:lnTo>
                    <a:pt x="242" y="1389"/>
                  </a:lnTo>
                  <a:lnTo>
                    <a:pt x="280" y="1366"/>
                  </a:lnTo>
                  <a:lnTo>
                    <a:pt x="316" y="1339"/>
                  </a:lnTo>
                  <a:lnTo>
                    <a:pt x="350" y="1304"/>
                  </a:lnTo>
                  <a:lnTo>
                    <a:pt x="381" y="1252"/>
                  </a:lnTo>
                  <a:lnTo>
                    <a:pt x="398" y="1205"/>
                  </a:lnTo>
                  <a:lnTo>
                    <a:pt x="405" y="1167"/>
                  </a:lnTo>
                  <a:lnTo>
                    <a:pt x="408" y="1128"/>
                  </a:lnTo>
                  <a:lnTo>
                    <a:pt x="406" y="1090"/>
                  </a:lnTo>
                  <a:lnTo>
                    <a:pt x="391" y="1049"/>
                  </a:lnTo>
                  <a:lnTo>
                    <a:pt x="384" y="1001"/>
                  </a:lnTo>
                  <a:lnTo>
                    <a:pt x="365" y="953"/>
                  </a:lnTo>
                  <a:lnTo>
                    <a:pt x="360" y="919"/>
                  </a:lnTo>
                  <a:lnTo>
                    <a:pt x="355" y="887"/>
                  </a:lnTo>
                  <a:lnTo>
                    <a:pt x="355" y="857"/>
                  </a:lnTo>
                  <a:lnTo>
                    <a:pt x="377" y="828"/>
                  </a:lnTo>
                  <a:lnTo>
                    <a:pt x="396" y="802"/>
                  </a:lnTo>
                  <a:lnTo>
                    <a:pt x="434" y="775"/>
                  </a:lnTo>
                  <a:lnTo>
                    <a:pt x="478" y="751"/>
                  </a:lnTo>
                  <a:lnTo>
                    <a:pt x="521" y="737"/>
                  </a:lnTo>
                  <a:lnTo>
                    <a:pt x="557" y="727"/>
                  </a:lnTo>
                  <a:lnTo>
                    <a:pt x="619" y="710"/>
                  </a:lnTo>
                  <a:lnTo>
                    <a:pt x="660" y="708"/>
                  </a:lnTo>
                  <a:lnTo>
                    <a:pt x="710" y="698"/>
                  </a:lnTo>
                  <a:lnTo>
                    <a:pt x="756" y="689"/>
                  </a:lnTo>
                  <a:lnTo>
                    <a:pt x="792" y="684"/>
                  </a:lnTo>
                  <a:lnTo>
                    <a:pt x="826" y="674"/>
                  </a:lnTo>
                  <a:lnTo>
                    <a:pt x="864" y="660"/>
                  </a:lnTo>
                  <a:lnTo>
                    <a:pt x="881" y="648"/>
                  </a:lnTo>
                  <a:lnTo>
                    <a:pt x="919" y="617"/>
                  </a:lnTo>
                  <a:lnTo>
                    <a:pt x="934" y="586"/>
                  </a:lnTo>
                  <a:lnTo>
                    <a:pt x="943" y="544"/>
                  </a:lnTo>
                  <a:lnTo>
                    <a:pt x="938" y="502"/>
                  </a:lnTo>
                  <a:lnTo>
                    <a:pt x="940" y="459"/>
                  </a:lnTo>
                  <a:lnTo>
                    <a:pt x="950" y="396"/>
                  </a:lnTo>
                  <a:lnTo>
                    <a:pt x="970" y="377"/>
                  </a:lnTo>
                  <a:lnTo>
                    <a:pt x="982" y="362"/>
                  </a:lnTo>
                  <a:lnTo>
                    <a:pt x="1032" y="322"/>
                  </a:lnTo>
                  <a:lnTo>
                    <a:pt x="1104" y="302"/>
                  </a:lnTo>
                  <a:lnTo>
                    <a:pt x="1186" y="295"/>
                  </a:lnTo>
                  <a:lnTo>
                    <a:pt x="1272" y="293"/>
                  </a:lnTo>
                  <a:lnTo>
                    <a:pt x="1346" y="300"/>
                  </a:lnTo>
                  <a:lnTo>
                    <a:pt x="1402" y="300"/>
                  </a:lnTo>
                  <a:lnTo>
                    <a:pt x="1445" y="302"/>
                  </a:lnTo>
                  <a:lnTo>
                    <a:pt x="1522" y="298"/>
                  </a:lnTo>
                  <a:lnTo>
                    <a:pt x="1560" y="290"/>
                  </a:lnTo>
                  <a:lnTo>
                    <a:pt x="1584" y="286"/>
                  </a:lnTo>
                  <a:lnTo>
                    <a:pt x="1615" y="269"/>
                  </a:lnTo>
                  <a:lnTo>
                    <a:pt x="1634" y="247"/>
                  </a:lnTo>
                  <a:lnTo>
                    <a:pt x="1646" y="233"/>
                  </a:lnTo>
                  <a:lnTo>
                    <a:pt x="1658" y="216"/>
                  </a:lnTo>
                  <a:lnTo>
                    <a:pt x="1670" y="174"/>
                  </a:lnTo>
                  <a:lnTo>
                    <a:pt x="1675" y="115"/>
                  </a:lnTo>
                  <a:lnTo>
                    <a:pt x="1678" y="58"/>
                  </a:lnTo>
                  <a:lnTo>
                    <a:pt x="1680" y="7"/>
                  </a:lnTo>
                  <a:close/>
                </a:path>
              </a:pathLst>
            </a:custGeom>
            <a:gradFill rotWithShape="0">
              <a:gsLst>
                <a:gs pos="0">
                  <a:srgbClr val="FFFFCC"/>
                </a:gs>
                <a:gs pos="100000">
                  <a:srgbClr val="FFFF00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76" name="Text Box 14"/>
            <p:cNvSpPr txBox="1">
              <a:spLocks noChangeArrowheads="1"/>
            </p:cNvSpPr>
            <p:nvPr/>
          </p:nvSpPr>
          <p:spPr bwMode="auto">
            <a:xfrm>
              <a:off x="3295" y="2624"/>
              <a:ext cx="79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dirty="0" smtClean="0">
                  <a:solidFill>
                    <a:srgbClr val="808080"/>
                  </a:solidFill>
                  <a:latin typeface="Times New Roman" pitchFamily="18" charset="0"/>
                </a:rPr>
                <a:t>RAS</a:t>
              </a:r>
            </a:p>
          </p:txBody>
        </p:sp>
        <p:sp>
          <p:nvSpPr>
            <p:cNvPr id="77" name="Text Box 15"/>
            <p:cNvSpPr txBox="1">
              <a:spLocks noChangeArrowheads="1"/>
            </p:cNvSpPr>
            <p:nvPr/>
          </p:nvSpPr>
          <p:spPr bwMode="auto">
            <a:xfrm>
              <a:off x="3306" y="2808"/>
              <a:ext cx="84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kern="0" smtClean="0">
                  <a:solidFill>
                    <a:srgbClr val="808080"/>
                  </a:solidFill>
                  <a:latin typeface="Times New Roman" pitchFamily="18" charset="0"/>
                </a:rPr>
                <a:t>(Hydraulics)</a:t>
              </a:r>
            </a:p>
          </p:txBody>
        </p:sp>
        <p:sp>
          <p:nvSpPr>
            <p:cNvPr id="78" name="Freeform 17"/>
            <p:cNvSpPr>
              <a:spLocks/>
            </p:cNvSpPr>
            <p:nvPr/>
          </p:nvSpPr>
          <p:spPr bwMode="auto">
            <a:xfrm>
              <a:off x="1683" y="2486"/>
              <a:ext cx="1518" cy="1294"/>
            </a:xfrm>
            <a:custGeom>
              <a:avLst/>
              <a:gdLst/>
              <a:ahLst/>
              <a:cxnLst>
                <a:cxn ang="0">
                  <a:pos x="1669" y="1433"/>
                </a:cxn>
                <a:cxn ang="0">
                  <a:pos x="1589" y="1435"/>
                </a:cxn>
                <a:cxn ang="0">
                  <a:pos x="1503" y="1430"/>
                </a:cxn>
                <a:cxn ang="0">
                  <a:pos x="1421" y="1408"/>
                </a:cxn>
                <a:cxn ang="0">
                  <a:pos x="1342" y="1355"/>
                </a:cxn>
                <a:cxn ang="0">
                  <a:pos x="1301" y="1307"/>
                </a:cxn>
                <a:cxn ang="0">
                  <a:pos x="1282" y="1259"/>
                </a:cxn>
                <a:cxn ang="0">
                  <a:pos x="1270" y="1199"/>
                </a:cxn>
                <a:cxn ang="0">
                  <a:pos x="1284" y="1113"/>
                </a:cxn>
                <a:cxn ang="0">
                  <a:pos x="1306" y="1043"/>
                </a:cxn>
                <a:cxn ang="0">
                  <a:pos x="1323" y="978"/>
                </a:cxn>
                <a:cxn ang="0">
                  <a:pos x="1320" y="938"/>
                </a:cxn>
                <a:cxn ang="0">
                  <a:pos x="1291" y="906"/>
                </a:cxn>
                <a:cxn ang="0">
                  <a:pos x="1272" y="882"/>
                </a:cxn>
                <a:cxn ang="0">
                  <a:pos x="1234" y="844"/>
                </a:cxn>
                <a:cxn ang="0">
                  <a:pos x="1162" y="802"/>
                </a:cxn>
                <a:cxn ang="0">
                  <a:pos x="1073" y="785"/>
                </a:cxn>
                <a:cxn ang="0">
                  <a:pos x="1016" y="782"/>
                </a:cxn>
                <a:cxn ang="0">
                  <a:pos x="980" y="770"/>
                </a:cxn>
                <a:cxn ang="0">
                  <a:pos x="917" y="758"/>
                </a:cxn>
                <a:cxn ang="0">
                  <a:pos x="867" y="751"/>
                </a:cxn>
                <a:cxn ang="0">
                  <a:pos x="800" y="730"/>
                </a:cxn>
                <a:cxn ang="0">
                  <a:pos x="754" y="684"/>
                </a:cxn>
                <a:cxn ang="0">
                  <a:pos x="733" y="622"/>
                </a:cxn>
                <a:cxn ang="0">
                  <a:pos x="730" y="586"/>
                </a:cxn>
                <a:cxn ang="0">
                  <a:pos x="737" y="546"/>
                </a:cxn>
                <a:cxn ang="0">
                  <a:pos x="730" y="496"/>
                </a:cxn>
                <a:cxn ang="0">
                  <a:pos x="697" y="432"/>
                </a:cxn>
                <a:cxn ang="0">
                  <a:pos x="644" y="396"/>
                </a:cxn>
                <a:cxn ang="0">
                  <a:pos x="567" y="374"/>
                </a:cxn>
                <a:cxn ang="0">
                  <a:pos x="466" y="362"/>
                </a:cxn>
                <a:cxn ang="0">
                  <a:pos x="358" y="367"/>
                </a:cxn>
                <a:cxn ang="0">
                  <a:pos x="279" y="377"/>
                </a:cxn>
                <a:cxn ang="0">
                  <a:pos x="183" y="382"/>
                </a:cxn>
                <a:cxn ang="0">
                  <a:pos x="99" y="360"/>
                </a:cxn>
                <a:cxn ang="0">
                  <a:pos x="34" y="312"/>
                </a:cxn>
                <a:cxn ang="0">
                  <a:pos x="25" y="286"/>
                </a:cxn>
                <a:cxn ang="0">
                  <a:pos x="3" y="254"/>
                </a:cxn>
                <a:cxn ang="0">
                  <a:pos x="0" y="14"/>
                </a:cxn>
                <a:cxn ang="0">
                  <a:pos x="1683" y="9"/>
                </a:cxn>
                <a:cxn ang="0">
                  <a:pos x="1668" y="0"/>
                </a:cxn>
                <a:cxn ang="0">
                  <a:pos x="1669" y="1433"/>
                </a:cxn>
              </a:cxnLst>
              <a:rect l="0" t="0" r="r" b="b"/>
              <a:pathLst>
                <a:path w="1683" h="1435">
                  <a:moveTo>
                    <a:pt x="1669" y="1433"/>
                  </a:moveTo>
                  <a:lnTo>
                    <a:pt x="1589" y="1435"/>
                  </a:lnTo>
                  <a:lnTo>
                    <a:pt x="1503" y="1430"/>
                  </a:lnTo>
                  <a:lnTo>
                    <a:pt x="1421" y="1408"/>
                  </a:lnTo>
                  <a:lnTo>
                    <a:pt x="1342" y="1355"/>
                  </a:lnTo>
                  <a:lnTo>
                    <a:pt x="1301" y="1307"/>
                  </a:lnTo>
                  <a:lnTo>
                    <a:pt x="1282" y="1259"/>
                  </a:lnTo>
                  <a:lnTo>
                    <a:pt x="1270" y="1199"/>
                  </a:lnTo>
                  <a:lnTo>
                    <a:pt x="1284" y="1113"/>
                  </a:lnTo>
                  <a:lnTo>
                    <a:pt x="1306" y="1043"/>
                  </a:lnTo>
                  <a:lnTo>
                    <a:pt x="1323" y="978"/>
                  </a:lnTo>
                  <a:lnTo>
                    <a:pt x="1320" y="938"/>
                  </a:lnTo>
                  <a:lnTo>
                    <a:pt x="1291" y="906"/>
                  </a:lnTo>
                  <a:lnTo>
                    <a:pt x="1272" y="882"/>
                  </a:lnTo>
                  <a:lnTo>
                    <a:pt x="1234" y="844"/>
                  </a:lnTo>
                  <a:lnTo>
                    <a:pt x="1162" y="802"/>
                  </a:lnTo>
                  <a:lnTo>
                    <a:pt x="1073" y="785"/>
                  </a:lnTo>
                  <a:lnTo>
                    <a:pt x="1016" y="782"/>
                  </a:lnTo>
                  <a:lnTo>
                    <a:pt x="980" y="770"/>
                  </a:lnTo>
                  <a:lnTo>
                    <a:pt x="917" y="758"/>
                  </a:lnTo>
                  <a:lnTo>
                    <a:pt x="867" y="751"/>
                  </a:lnTo>
                  <a:lnTo>
                    <a:pt x="800" y="730"/>
                  </a:lnTo>
                  <a:lnTo>
                    <a:pt x="754" y="684"/>
                  </a:lnTo>
                  <a:lnTo>
                    <a:pt x="733" y="622"/>
                  </a:lnTo>
                  <a:lnTo>
                    <a:pt x="730" y="586"/>
                  </a:lnTo>
                  <a:lnTo>
                    <a:pt x="737" y="546"/>
                  </a:lnTo>
                  <a:lnTo>
                    <a:pt x="730" y="496"/>
                  </a:lnTo>
                  <a:lnTo>
                    <a:pt x="697" y="432"/>
                  </a:lnTo>
                  <a:lnTo>
                    <a:pt x="644" y="396"/>
                  </a:lnTo>
                  <a:lnTo>
                    <a:pt x="567" y="374"/>
                  </a:lnTo>
                  <a:lnTo>
                    <a:pt x="466" y="362"/>
                  </a:lnTo>
                  <a:lnTo>
                    <a:pt x="358" y="367"/>
                  </a:lnTo>
                  <a:lnTo>
                    <a:pt x="279" y="377"/>
                  </a:lnTo>
                  <a:lnTo>
                    <a:pt x="183" y="382"/>
                  </a:lnTo>
                  <a:lnTo>
                    <a:pt x="99" y="360"/>
                  </a:lnTo>
                  <a:lnTo>
                    <a:pt x="34" y="312"/>
                  </a:lnTo>
                  <a:lnTo>
                    <a:pt x="25" y="286"/>
                  </a:lnTo>
                  <a:lnTo>
                    <a:pt x="3" y="254"/>
                  </a:lnTo>
                  <a:lnTo>
                    <a:pt x="0" y="14"/>
                  </a:lnTo>
                  <a:lnTo>
                    <a:pt x="1683" y="9"/>
                  </a:lnTo>
                  <a:lnTo>
                    <a:pt x="1668" y="0"/>
                  </a:lnTo>
                  <a:lnTo>
                    <a:pt x="1669" y="1433"/>
                  </a:ln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FFCC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79" name="Text Box 18"/>
            <p:cNvSpPr txBox="1">
              <a:spLocks noChangeArrowheads="1"/>
            </p:cNvSpPr>
            <p:nvPr/>
          </p:nvSpPr>
          <p:spPr bwMode="auto">
            <a:xfrm>
              <a:off x="2423" y="2633"/>
              <a:ext cx="71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000000"/>
                  </a:solidFill>
                  <a:latin typeface="Times New Roman" pitchFamily="18" charset="0"/>
                </a:rPr>
                <a:t>FIA</a:t>
              </a:r>
            </a:p>
          </p:txBody>
        </p:sp>
        <p:sp>
          <p:nvSpPr>
            <p:cNvPr id="80" name="Text Box 19"/>
            <p:cNvSpPr txBox="1">
              <a:spLocks noChangeArrowheads="1"/>
            </p:cNvSpPr>
            <p:nvPr/>
          </p:nvSpPr>
          <p:spPr bwMode="auto">
            <a:xfrm>
              <a:off x="2471" y="2816"/>
              <a:ext cx="84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kern="0" smtClean="0">
                  <a:solidFill>
                    <a:srgbClr val="000000"/>
                  </a:solidFill>
                  <a:latin typeface="Times New Roman" pitchFamily="18" charset="0"/>
                </a:rPr>
                <a:t>(Damages)</a:t>
              </a:r>
            </a:p>
          </p:txBody>
        </p:sp>
        <p:sp>
          <p:nvSpPr>
            <p:cNvPr id="81" name="Freeform 21"/>
            <p:cNvSpPr>
              <a:spLocks/>
            </p:cNvSpPr>
            <p:nvPr/>
          </p:nvSpPr>
          <p:spPr bwMode="auto">
            <a:xfrm>
              <a:off x="3151" y="1286"/>
              <a:ext cx="1522" cy="1227"/>
            </a:xfrm>
            <a:custGeom>
              <a:avLst/>
              <a:gdLst/>
              <a:ahLst/>
              <a:cxnLst>
                <a:cxn ang="0">
                  <a:pos x="5" y="5"/>
                </a:cxn>
                <a:cxn ang="0">
                  <a:pos x="53" y="2"/>
                </a:cxn>
                <a:cxn ang="0">
                  <a:pos x="108" y="0"/>
                </a:cxn>
                <a:cxn ang="0">
                  <a:pos x="183" y="3"/>
                </a:cxn>
                <a:cxn ang="0">
                  <a:pos x="262" y="32"/>
                </a:cxn>
                <a:cxn ang="0">
                  <a:pos x="341" y="86"/>
                </a:cxn>
                <a:cxn ang="0">
                  <a:pos x="392" y="125"/>
                </a:cxn>
                <a:cxn ang="0">
                  <a:pos x="418" y="185"/>
                </a:cxn>
                <a:cxn ang="0">
                  <a:pos x="428" y="247"/>
                </a:cxn>
                <a:cxn ang="0">
                  <a:pos x="413" y="338"/>
                </a:cxn>
                <a:cxn ang="0">
                  <a:pos x="392" y="401"/>
                </a:cxn>
                <a:cxn ang="0">
                  <a:pos x="370" y="478"/>
                </a:cxn>
                <a:cxn ang="0">
                  <a:pos x="375" y="494"/>
                </a:cxn>
                <a:cxn ang="0">
                  <a:pos x="377" y="516"/>
                </a:cxn>
                <a:cxn ang="0">
                  <a:pos x="392" y="539"/>
                </a:cxn>
                <a:cxn ang="0">
                  <a:pos x="411" y="564"/>
                </a:cxn>
                <a:cxn ang="0">
                  <a:pos x="466" y="598"/>
                </a:cxn>
                <a:cxn ang="0">
                  <a:pos x="540" y="636"/>
                </a:cxn>
                <a:cxn ang="0">
                  <a:pos x="634" y="655"/>
                </a:cxn>
                <a:cxn ang="0">
                  <a:pos x="706" y="657"/>
                </a:cxn>
                <a:cxn ang="0">
                  <a:pos x="761" y="673"/>
                </a:cxn>
                <a:cxn ang="0">
                  <a:pos x="821" y="687"/>
                </a:cxn>
                <a:cxn ang="0">
                  <a:pos x="893" y="713"/>
                </a:cxn>
                <a:cxn ang="0">
                  <a:pos x="941" y="761"/>
                </a:cxn>
                <a:cxn ang="0">
                  <a:pos x="953" y="825"/>
                </a:cxn>
                <a:cxn ang="0">
                  <a:pos x="946" y="903"/>
                </a:cxn>
                <a:cxn ang="0">
                  <a:pos x="953" y="953"/>
                </a:cxn>
                <a:cxn ang="0">
                  <a:pos x="989" y="1000"/>
                </a:cxn>
                <a:cxn ang="0">
                  <a:pos x="1047" y="1036"/>
                </a:cxn>
                <a:cxn ang="0">
                  <a:pos x="1100" y="1055"/>
                </a:cxn>
                <a:cxn ang="0">
                  <a:pos x="1212" y="1069"/>
                </a:cxn>
                <a:cxn ang="0">
                  <a:pos x="1323" y="1062"/>
                </a:cxn>
                <a:cxn ang="0">
                  <a:pos x="1402" y="1050"/>
                </a:cxn>
                <a:cxn ang="0">
                  <a:pos x="1503" y="1052"/>
                </a:cxn>
                <a:cxn ang="0">
                  <a:pos x="1589" y="1069"/>
                </a:cxn>
                <a:cxn ang="0">
                  <a:pos x="1656" y="1133"/>
                </a:cxn>
                <a:cxn ang="0">
                  <a:pos x="1685" y="1196"/>
                </a:cxn>
                <a:cxn ang="0">
                  <a:pos x="1683" y="1440"/>
                </a:cxn>
                <a:cxn ang="0">
                  <a:pos x="0" y="1435"/>
                </a:cxn>
                <a:cxn ang="0">
                  <a:pos x="5" y="5"/>
                </a:cxn>
              </a:cxnLst>
              <a:rect l="0" t="0" r="r" b="b"/>
              <a:pathLst>
                <a:path w="1685" h="1440">
                  <a:moveTo>
                    <a:pt x="5" y="5"/>
                  </a:moveTo>
                  <a:lnTo>
                    <a:pt x="53" y="2"/>
                  </a:lnTo>
                  <a:lnTo>
                    <a:pt x="108" y="0"/>
                  </a:lnTo>
                  <a:lnTo>
                    <a:pt x="183" y="3"/>
                  </a:lnTo>
                  <a:lnTo>
                    <a:pt x="262" y="32"/>
                  </a:lnTo>
                  <a:lnTo>
                    <a:pt x="341" y="86"/>
                  </a:lnTo>
                  <a:lnTo>
                    <a:pt x="392" y="125"/>
                  </a:lnTo>
                  <a:lnTo>
                    <a:pt x="418" y="185"/>
                  </a:lnTo>
                  <a:lnTo>
                    <a:pt x="428" y="247"/>
                  </a:lnTo>
                  <a:lnTo>
                    <a:pt x="413" y="338"/>
                  </a:lnTo>
                  <a:lnTo>
                    <a:pt x="392" y="401"/>
                  </a:lnTo>
                  <a:lnTo>
                    <a:pt x="370" y="478"/>
                  </a:lnTo>
                  <a:lnTo>
                    <a:pt x="375" y="494"/>
                  </a:lnTo>
                  <a:lnTo>
                    <a:pt x="377" y="516"/>
                  </a:lnTo>
                  <a:lnTo>
                    <a:pt x="392" y="539"/>
                  </a:lnTo>
                  <a:lnTo>
                    <a:pt x="411" y="564"/>
                  </a:lnTo>
                  <a:lnTo>
                    <a:pt x="466" y="598"/>
                  </a:lnTo>
                  <a:lnTo>
                    <a:pt x="540" y="636"/>
                  </a:lnTo>
                  <a:lnTo>
                    <a:pt x="634" y="655"/>
                  </a:lnTo>
                  <a:lnTo>
                    <a:pt x="706" y="657"/>
                  </a:lnTo>
                  <a:lnTo>
                    <a:pt x="761" y="673"/>
                  </a:lnTo>
                  <a:lnTo>
                    <a:pt x="821" y="687"/>
                  </a:lnTo>
                  <a:lnTo>
                    <a:pt x="893" y="713"/>
                  </a:lnTo>
                  <a:lnTo>
                    <a:pt x="941" y="761"/>
                  </a:lnTo>
                  <a:lnTo>
                    <a:pt x="953" y="825"/>
                  </a:lnTo>
                  <a:lnTo>
                    <a:pt x="946" y="903"/>
                  </a:lnTo>
                  <a:lnTo>
                    <a:pt x="953" y="953"/>
                  </a:lnTo>
                  <a:lnTo>
                    <a:pt x="989" y="1000"/>
                  </a:lnTo>
                  <a:lnTo>
                    <a:pt x="1047" y="1036"/>
                  </a:lnTo>
                  <a:lnTo>
                    <a:pt x="1100" y="1055"/>
                  </a:lnTo>
                  <a:lnTo>
                    <a:pt x="1212" y="1069"/>
                  </a:lnTo>
                  <a:lnTo>
                    <a:pt x="1323" y="1062"/>
                  </a:lnTo>
                  <a:lnTo>
                    <a:pt x="1402" y="1050"/>
                  </a:lnTo>
                  <a:lnTo>
                    <a:pt x="1503" y="1052"/>
                  </a:lnTo>
                  <a:lnTo>
                    <a:pt x="1589" y="1069"/>
                  </a:lnTo>
                  <a:lnTo>
                    <a:pt x="1656" y="1133"/>
                  </a:lnTo>
                  <a:lnTo>
                    <a:pt x="1685" y="1196"/>
                  </a:lnTo>
                  <a:lnTo>
                    <a:pt x="1683" y="1440"/>
                  </a:lnTo>
                  <a:lnTo>
                    <a:pt x="0" y="1435"/>
                  </a:lnTo>
                  <a:lnTo>
                    <a:pt x="5" y="5"/>
                  </a:lnTo>
                  <a:close/>
                </a:path>
              </a:pathLst>
            </a:custGeom>
            <a:gradFill rotWithShape="0">
              <a:gsLst>
                <a:gs pos="0">
                  <a:srgbClr val="FFFFCC"/>
                </a:gs>
                <a:gs pos="100000">
                  <a:srgbClr val="FFFF00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82" name="Text Box 22"/>
            <p:cNvSpPr txBox="1">
              <a:spLocks noChangeArrowheads="1"/>
            </p:cNvSpPr>
            <p:nvPr/>
          </p:nvSpPr>
          <p:spPr bwMode="auto">
            <a:xfrm>
              <a:off x="3237" y="1986"/>
              <a:ext cx="919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006600"/>
                  </a:solidFill>
                  <a:latin typeface="Times New Roman" pitchFamily="18" charset="0"/>
                </a:rPr>
                <a:t>ResSim</a:t>
              </a:r>
            </a:p>
          </p:txBody>
        </p:sp>
        <p:sp>
          <p:nvSpPr>
            <p:cNvPr id="83" name="Text Box 23"/>
            <p:cNvSpPr txBox="1">
              <a:spLocks noChangeArrowheads="1"/>
            </p:cNvSpPr>
            <p:nvPr/>
          </p:nvSpPr>
          <p:spPr bwMode="auto">
            <a:xfrm>
              <a:off x="3442" y="2161"/>
              <a:ext cx="6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kern="0" smtClean="0">
                  <a:solidFill>
                    <a:srgbClr val="006600"/>
                  </a:solidFill>
                  <a:latin typeface="Times New Roman" pitchFamily="18" charset="0"/>
                </a:rPr>
                <a:t>(Storage)</a:t>
              </a:r>
            </a:p>
          </p:txBody>
        </p:sp>
        <p:sp>
          <p:nvSpPr>
            <p:cNvPr id="84" name="Freeform 25"/>
            <p:cNvSpPr>
              <a:spLocks/>
            </p:cNvSpPr>
            <p:nvPr/>
          </p:nvSpPr>
          <p:spPr bwMode="auto">
            <a:xfrm>
              <a:off x="1681" y="1290"/>
              <a:ext cx="1506" cy="1226"/>
            </a:xfrm>
            <a:custGeom>
              <a:avLst/>
              <a:gdLst/>
              <a:ahLst/>
              <a:cxnLst>
                <a:cxn ang="0">
                  <a:pos x="0" y="1440"/>
                </a:cxn>
                <a:cxn ang="0">
                  <a:pos x="1670" y="1435"/>
                </a:cxn>
                <a:cxn ang="0">
                  <a:pos x="1670" y="0"/>
                </a:cxn>
                <a:cxn ang="0">
                  <a:pos x="1615" y="0"/>
                </a:cxn>
                <a:cxn ang="0">
                  <a:pos x="1545" y="5"/>
                </a:cxn>
                <a:cxn ang="0">
                  <a:pos x="1478" y="20"/>
                </a:cxn>
                <a:cxn ang="0">
                  <a:pos x="1442" y="35"/>
                </a:cxn>
                <a:cxn ang="0">
                  <a:pos x="1404" y="58"/>
                </a:cxn>
                <a:cxn ang="0">
                  <a:pos x="1368" y="85"/>
                </a:cxn>
                <a:cxn ang="0">
                  <a:pos x="1334" y="121"/>
                </a:cxn>
                <a:cxn ang="0">
                  <a:pos x="1303" y="174"/>
                </a:cxn>
                <a:cxn ang="0">
                  <a:pos x="1286" y="222"/>
                </a:cxn>
                <a:cxn ang="0">
                  <a:pos x="1279" y="260"/>
                </a:cxn>
                <a:cxn ang="0">
                  <a:pos x="1289" y="302"/>
                </a:cxn>
                <a:cxn ang="0">
                  <a:pos x="1293" y="338"/>
                </a:cxn>
                <a:cxn ang="0">
                  <a:pos x="1303" y="374"/>
                </a:cxn>
                <a:cxn ang="0">
                  <a:pos x="1317" y="422"/>
                </a:cxn>
                <a:cxn ang="0">
                  <a:pos x="1334" y="475"/>
                </a:cxn>
                <a:cxn ang="0">
                  <a:pos x="1323" y="528"/>
                </a:cxn>
                <a:cxn ang="0">
                  <a:pos x="1294" y="566"/>
                </a:cxn>
                <a:cxn ang="0">
                  <a:pos x="1255" y="595"/>
                </a:cxn>
                <a:cxn ang="0">
                  <a:pos x="1227" y="619"/>
                </a:cxn>
                <a:cxn ang="0">
                  <a:pos x="1188" y="629"/>
                </a:cxn>
                <a:cxn ang="0">
                  <a:pos x="1150" y="641"/>
                </a:cxn>
                <a:cxn ang="0">
                  <a:pos x="1119" y="648"/>
                </a:cxn>
                <a:cxn ang="0">
                  <a:pos x="1071" y="655"/>
                </a:cxn>
                <a:cxn ang="0">
                  <a:pos x="1020" y="662"/>
                </a:cxn>
                <a:cxn ang="0">
                  <a:pos x="963" y="670"/>
                </a:cxn>
                <a:cxn ang="0">
                  <a:pos x="919" y="682"/>
                </a:cxn>
                <a:cxn ang="0">
                  <a:pos x="879" y="689"/>
                </a:cxn>
                <a:cxn ang="0">
                  <a:pos x="833" y="706"/>
                </a:cxn>
                <a:cxn ang="0">
                  <a:pos x="797" y="727"/>
                </a:cxn>
                <a:cxn ang="0">
                  <a:pos x="775" y="754"/>
                </a:cxn>
                <a:cxn ang="0">
                  <a:pos x="760" y="788"/>
                </a:cxn>
                <a:cxn ang="0">
                  <a:pos x="746" y="846"/>
                </a:cxn>
                <a:cxn ang="0">
                  <a:pos x="747" y="890"/>
                </a:cxn>
                <a:cxn ang="0">
                  <a:pos x="746" y="937"/>
                </a:cxn>
                <a:cxn ang="0">
                  <a:pos x="737" y="982"/>
                </a:cxn>
                <a:cxn ang="0">
                  <a:pos x="701" y="1018"/>
                </a:cxn>
                <a:cxn ang="0">
                  <a:pos x="687" y="1025"/>
                </a:cxn>
                <a:cxn ang="0">
                  <a:pos x="677" y="1034"/>
                </a:cxn>
                <a:cxn ang="0">
                  <a:pos x="646" y="1044"/>
                </a:cxn>
                <a:cxn ang="0">
                  <a:pos x="571" y="1070"/>
                </a:cxn>
                <a:cxn ang="0">
                  <a:pos x="514" y="1075"/>
                </a:cxn>
                <a:cxn ang="0">
                  <a:pos x="442" y="1073"/>
                </a:cxn>
                <a:cxn ang="0">
                  <a:pos x="360" y="1070"/>
                </a:cxn>
                <a:cxn ang="0">
                  <a:pos x="300" y="1068"/>
                </a:cxn>
                <a:cxn ang="0">
                  <a:pos x="238" y="1063"/>
                </a:cxn>
                <a:cxn ang="0">
                  <a:pos x="163" y="1068"/>
                </a:cxn>
                <a:cxn ang="0">
                  <a:pos x="115" y="1075"/>
                </a:cxn>
                <a:cxn ang="0">
                  <a:pos x="84" y="1099"/>
                </a:cxn>
                <a:cxn ang="0">
                  <a:pos x="53" y="1128"/>
                </a:cxn>
                <a:cxn ang="0">
                  <a:pos x="36" y="1164"/>
                </a:cxn>
                <a:cxn ang="0">
                  <a:pos x="27" y="1195"/>
                </a:cxn>
                <a:cxn ang="0">
                  <a:pos x="26" y="1227"/>
                </a:cxn>
                <a:cxn ang="0">
                  <a:pos x="14" y="1271"/>
                </a:cxn>
                <a:cxn ang="0">
                  <a:pos x="10" y="1337"/>
                </a:cxn>
                <a:cxn ang="0">
                  <a:pos x="5" y="1382"/>
                </a:cxn>
                <a:cxn ang="0">
                  <a:pos x="0" y="1440"/>
                </a:cxn>
              </a:cxnLst>
              <a:rect l="0" t="0" r="r" b="b"/>
              <a:pathLst>
                <a:path w="1670" h="1440">
                  <a:moveTo>
                    <a:pt x="0" y="1440"/>
                  </a:moveTo>
                  <a:lnTo>
                    <a:pt x="1670" y="1435"/>
                  </a:lnTo>
                  <a:lnTo>
                    <a:pt x="1670" y="0"/>
                  </a:lnTo>
                  <a:lnTo>
                    <a:pt x="1615" y="0"/>
                  </a:lnTo>
                  <a:lnTo>
                    <a:pt x="1545" y="5"/>
                  </a:lnTo>
                  <a:lnTo>
                    <a:pt x="1478" y="20"/>
                  </a:lnTo>
                  <a:lnTo>
                    <a:pt x="1442" y="35"/>
                  </a:lnTo>
                  <a:lnTo>
                    <a:pt x="1404" y="58"/>
                  </a:lnTo>
                  <a:lnTo>
                    <a:pt x="1368" y="85"/>
                  </a:lnTo>
                  <a:lnTo>
                    <a:pt x="1334" y="121"/>
                  </a:lnTo>
                  <a:lnTo>
                    <a:pt x="1303" y="174"/>
                  </a:lnTo>
                  <a:lnTo>
                    <a:pt x="1286" y="222"/>
                  </a:lnTo>
                  <a:lnTo>
                    <a:pt x="1279" y="260"/>
                  </a:lnTo>
                  <a:lnTo>
                    <a:pt x="1289" y="302"/>
                  </a:lnTo>
                  <a:lnTo>
                    <a:pt x="1293" y="338"/>
                  </a:lnTo>
                  <a:lnTo>
                    <a:pt x="1303" y="374"/>
                  </a:lnTo>
                  <a:lnTo>
                    <a:pt x="1317" y="422"/>
                  </a:lnTo>
                  <a:lnTo>
                    <a:pt x="1334" y="475"/>
                  </a:lnTo>
                  <a:lnTo>
                    <a:pt x="1323" y="528"/>
                  </a:lnTo>
                  <a:lnTo>
                    <a:pt x="1294" y="566"/>
                  </a:lnTo>
                  <a:lnTo>
                    <a:pt x="1255" y="595"/>
                  </a:lnTo>
                  <a:lnTo>
                    <a:pt x="1227" y="619"/>
                  </a:lnTo>
                  <a:lnTo>
                    <a:pt x="1188" y="629"/>
                  </a:lnTo>
                  <a:lnTo>
                    <a:pt x="1150" y="641"/>
                  </a:lnTo>
                  <a:lnTo>
                    <a:pt x="1119" y="648"/>
                  </a:lnTo>
                  <a:lnTo>
                    <a:pt x="1071" y="655"/>
                  </a:lnTo>
                  <a:lnTo>
                    <a:pt x="1020" y="662"/>
                  </a:lnTo>
                  <a:lnTo>
                    <a:pt x="963" y="670"/>
                  </a:lnTo>
                  <a:lnTo>
                    <a:pt x="919" y="682"/>
                  </a:lnTo>
                  <a:lnTo>
                    <a:pt x="879" y="689"/>
                  </a:lnTo>
                  <a:lnTo>
                    <a:pt x="833" y="706"/>
                  </a:lnTo>
                  <a:lnTo>
                    <a:pt x="797" y="727"/>
                  </a:lnTo>
                  <a:lnTo>
                    <a:pt x="775" y="754"/>
                  </a:lnTo>
                  <a:lnTo>
                    <a:pt x="760" y="788"/>
                  </a:lnTo>
                  <a:lnTo>
                    <a:pt x="746" y="846"/>
                  </a:lnTo>
                  <a:lnTo>
                    <a:pt x="747" y="890"/>
                  </a:lnTo>
                  <a:lnTo>
                    <a:pt x="746" y="937"/>
                  </a:lnTo>
                  <a:lnTo>
                    <a:pt x="737" y="982"/>
                  </a:lnTo>
                  <a:lnTo>
                    <a:pt x="701" y="1018"/>
                  </a:lnTo>
                  <a:lnTo>
                    <a:pt x="687" y="1025"/>
                  </a:lnTo>
                  <a:lnTo>
                    <a:pt x="677" y="1034"/>
                  </a:lnTo>
                  <a:lnTo>
                    <a:pt x="646" y="1044"/>
                  </a:lnTo>
                  <a:lnTo>
                    <a:pt x="571" y="1070"/>
                  </a:lnTo>
                  <a:lnTo>
                    <a:pt x="514" y="1075"/>
                  </a:lnTo>
                  <a:lnTo>
                    <a:pt x="442" y="1073"/>
                  </a:lnTo>
                  <a:lnTo>
                    <a:pt x="360" y="1070"/>
                  </a:lnTo>
                  <a:lnTo>
                    <a:pt x="300" y="1068"/>
                  </a:lnTo>
                  <a:lnTo>
                    <a:pt x="238" y="1063"/>
                  </a:lnTo>
                  <a:lnTo>
                    <a:pt x="163" y="1068"/>
                  </a:lnTo>
                  <a:lnTo>
                    <a:pt x="115" y="1075"/>
                  </a:lnTo>
                  <a:lnTo>
                    <a:pt x="84" y="1099"/>
                  </a:lnTo>
                  <a:lnTo>
                    <a:pt x="53" y="1128"/>
                  </a:lnTo>
                  <a:lnTo>
                    <a:pt x="36" y="1164"/>
                  </a:lnTo>
                  <a:lnTo>
                    <a:pt x="27" y="1195"/>
                  </a:lnTo>
                  <a:lnTo>
                    <a:pt x="26" y="1227"/>
                  </a:lnTo>
                  <a:lnTo>
                    <a:pt x="14" y="1271"/>
                  </a:lnTo>
                  <a:lnTo>
                    <a:pt x="10" y="1337"/>
                  </a:lnTo>
                  <a:lnTo>
                    <a:pt x="5" y="1382"/>
                  </a:lnTo>
                  <a:lnTo>
                    <a:pt x="0" y="1440"/>
                  </a:ln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FFCC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85" name="Text Box 26"/>
            <p:cNvSpPr txBox="1">
              <a:spLocks noChangeArrowheads="1"/>
            </p:cNvSpPr>
            <p:nvPr/>
          </p:nvSpPr>
          <p:spPr bwMode="auto">
            <a:xfrm>
              <a:off x="2423" y="1992"/>
              <a:ext cx="713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600" kern="0" smtClean="0">
                  <a:solidFill>
                    <a:srgbClr val="CC0000"/>
                  </a:solidFill>
                  <a:latin typeface="Times New Roman" pitchFamily="18" charset="0"/>
                </a:rPr>
                <a:t>HMS</a:t>
              </a:r>
            </a:p>
          </p:txBody>
        </p:sp>
        <p:sp>
          <p:nvSpPr>
            <p:cNvPr id="86" name="Text Box 27"/>
            <p:cNvSpPr txBox="1">
              <a:spLocks noChangeArrowheads="1"/>
            </p:cNvSpPr>
            <p:nvPr/>
          </p:nvSpPr>
          <p:spPr bwMode="auto">
            <a:xfrm>
              <a:off x="2419" y="2163"/>
              <a:ext cx="8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600" kern="0" smtClean="0">
                  <a:solidFill>
                    <a:srgbClr val="CC0000"/>
                  </a:solidFill>
                  <a:latin typeface="Times New Roman" pitchFamily="18" charset="0"/>
                </a:rPr>
                <a:t>(Hydrology)</a:t>
              </a:r>
            </a:p>
          </p:txBody>
        </p:sp>
        <p:sp>
          <p:nvSpPr>
            <p:cNvPr id="87" name="Line 28"/>
            <p:cNvSpPr>
              <a:spLocks noChangeShapeType="1"/>
            </p:cNvSpPr>
            <p:nvPr/>
          </p:nvSpPr>
          <p:spPr bwMode="auto">
            <a:xfrm>
              <a:off x="3023" y="2151"/>
              <a:ext cx="344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88" name="Line 29"/>
            <p:cNvSpPr>
              <a:spLocks noChangeShapeType="1"/>
            </p:cNvSpPr>
            <p:nvPr/>
          </p:nvSpPr>
          <p:spPr bwMode="auto">
            <a:xfrm>
              <a:off x="3703" y="2365"/>
              <a:ext cx="0" cy="313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89" name="Line 30"/>
            <p:cNvSpPr>
              <a:spLocks noChangeShapeType="1"/>
            </p:cNvSpPr>
            <p:nvPr/>
          </p:nvSpPr>
          <p:spPr bwMode="auto">
            <a:xfrm flipH="1">
              <a:off x="3001" y="2784"/>
              <a:ext cx="344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90" name="Line 32"/>
            <p:cNvSpPr>
              <a:spLocks noChangeShapeType="1"/>
            </p:cNvSpPr>
            <p:nvPr/>
          </p:nvSpPr>
          <p:spPr bwMode="auto">
            <a:xfrm>
              <a:off x="1683" y="2479"/>
              <a:ext cx="298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91" name="Line 33"/>
            <p:cNvSpPr>
              <a:spLocks noChangeShapeType="1"/>
            </p:cNvSpPr>
            <p:nvPr/>
          </p:nvSpPr>
          <p:spPr bwMode="auto">
            <a:xfrm>
              <a:off x="3190" y="1296"/>
              <a:ext cx="0" cy="248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92" name="Freeform 34"/>
            <p:cNvSpPr>
              <a:spLocks/>
            </p:cNvSpPr>
            <p:nvPr/>
          </p:nvSpPr>
          <p:spPr bwMode="auto">
            <a:xfrm>
              <a:off x="1683" y="1290"/>
              <a:ext cx="3001" cy="2497"/>
            </a:xfrm>
            <a:custGeom>
              <a:avLst/>
              <a:gdLst/>
              <a:ahLst/>
              <a:cxnLst>
                <a:cxn ang="0">
                  <a:pos x="763" y="252"/>
                </a:cxn>
                <a:cxn ang="0">
                  <a:pos x="736" y="120"/>
                </a:cxn>
                <a:cxn ang="0">
                  <a:pos x="830" y="14"/>
                </a:cxn>
                <a:cxn ang="0">
                  <a:pos x="1043" y="3"/>
                </a:cxn>
                <a:cxn ang="0">
                  <a:pos x="1148" y="65"/>
                </a:cxn>
                <a:cxn ang="0">
                  <a:pos x="1171" y="173"/>
                </a:cxn>
                <a:cxn ang="0">
                  <a:pos x="1151" y="289"/>
                </a:cxn>
                <a:cxn ang="0">
                  <a:pos x="1254" y="358"/>
                </a:cxn>
                <a:cxn ang="0">
                  <a:pos x="1411" y="387"/>
                </a:cxn>
                <a:cxn ang="0">
                  <a:pos x="1476" y="441"/>
                </a:cxn>
                <a:cxn ang="0">
                  <a:pos x="1479" y="518"/>
                </a:cxn>
                <a:cxn ang="0">
                  <a:pos x="1539" y="587"/>
                </a:cxn>
                <a:cxn ang="0">
                  <a:pos x="1664" y="600"/>
                </a:cxn>
                <a:cxn ang="0">
                  <a:pos x="1798" y="594"/>
                </a:cxn>
                <a:cxn ang="0">
                  <a:pos x="1878" y="628"/>
                </a:cxn>
                <a:cxn ang="0">
                  <a:pos x="1897" y="749"/>
                </a:cxn>
                <a:cxn ang="0">
                  <a:pos x="1878" y="910"/>
                </a:cxn>
                <a:cxn ang="0">
                  <a:pos x="1797" y="948"/>
                </a:cxn>
                <a:cxn ang="0">
                  <a:pos x="1650" y="943"/>
                </a:cxn>
                <a:cxn ang="0">
                  <a:pos x="1542" y="955"/>
                </a:cxn>
                <a:cxn ang="0">
                  <a:pos x="1482" y="1002"/>
                </a:cxn>
                <a:cxn ang="0">
                  <a:pos x="1476" y="1093"/>
                </a:cxn>
                <a:cxn ang="0">
                  <a:pos x="1406" y="1157"/>
                </a:cxn>
                <a:cxn ang="0">
                  <a:pos x="1281" y="1178"/>
                </a:cxn>
                <a:cxn ang="0">
                  <a:pos x="1171" y="1222"/>
                </a:cxn>
                <a:cxn ang="0">
                  <a:pos x="1148" y="1311"/>
                </a:cxn>
                <a:cxn ang="0">
                  <a:pos x="1171" y="1420"/>
                </a:cxn>
                <a:cxn ang="0">
                  <a:pos x="1119" y="1524"/>
                </a:cxn>
                <a:cxn ang="0">
                  <a:pos x="1028" y="1578"/>
                </a:cxn>
                <a:cxn ang="0">
                  <a:pos x="886" y="1583"/>
                </a:cxn>
                <a:cxn ang="0">
                  <a:pos x="779" y="1543"/>
                </a:cxn>
                <a:cxn ang="0">
                  <a:pos x="729" y="1465"/>
                </a:cxn>
                <a:cxn ang="0">
                  <a:pos x="742" y="1374"/>
                </a:cxn>
                <a:cxn ang="0">
                  <a:pos x="750" y="1292"/>
                </a:cxn>
                <a:cxn ang="0">
                  <a:pos x="679" y="1233"/>
                </a:cxn>
                <a:cxn ang="0">
                  <a:pos x="562" y="1211"/>
                </a:cxn>
                <a:cxn ang="0">
                  <a:pos x="450" y="1177"/>
                </a:cxn>
                <a:cxn ang="0">
                  <a:pos x="420" y="1086"/>
                </a:cxn>
                <a:cxn ang="0">
                  <a:pos x="386" y="1010"/>
                </a:cxn>
                <a:cxn ang="0">
                  <a:pos x="274" y="982"/>
                </a:cxn>
                <a:cxn ang="0">
                  <a:pos x="160" y="990"/>
                </a:cxn>
                <a:cxn ang="0">
                  <a:pos x="37" y="966"/>
                </a:cxn>
                <a:cxn ang="0">
                  <a:pos x="2" y="860"/>
                </a:cxn>
                <a:cxn ang="0">
                  <a:pos x="9" y="708"/>
                </a:cxn>
                <a:cxn ang="0">
                  <a:pos x="46" y="617"/>
                </a:cxn>
                <a:cxn ang="0">
                  <a:pos x="141" y="593"/>
                </a:cxn>
                <a:cxn ang="0">
                  <a:pos x="281" y="601"/>
                </a:cxn>
                <a:cxn ang="0">
                  <a:pos x="405" y="565"/>
                </a:cxn>
                <a:cxn ang="0">
                  <a:pos x="427" y="481"/>
                </a:cxn>
                <a:cxn ang="0">
                  <a:pos x="473" y="397"/>
                </a:cxn>
                <a:cxn ang="0">
                  <a:pos x="605" y="368"/>
                </a:cxn>
              </a:cxnLst>
              <a:rect l="0" t="0" r="r" b="b"/>
              <a:pathLst>
                <a:path w="1899" h="1585">
                  <a:moveTo>
                    <a:pt x="723" y="331"/>
                  </a:moveTo>
                  <a:lnTo>
                    <a:pt x="742" y="313"/>
                  </a:lnTo>
                  <a:lnTo>
                    <a:pt x="756" y="296"/>
                  </a:lnTo>
                  <a:lnTo>
                    <a:pt x="763" y="277"/>
                  </a:lnTo>
                  <a:lnTo>
                    <a:pt x="763" y="252"/>
                  </a:lnTo>
                  <a:lnTo>
                    <a:pt x="754" y="224"/>
                  </a:lnTo>
                  <a:lnTo>
                    <a:pt x="747" y="200"/>
                  </a:lnTo>
                  <a:lnTo>
                    <a:pt x="736" y="171"/>
                  </a:lnTo>
                  <a:lnTo>
                    <a:pt x="732" y="139"/>
                  </a:lnTo>
                  <a:lnTo>
                    <a:pt x="736" y="120"/>
                  </a:lnTo>
                  <a:lnTo>
                    <a:pt x="744" y="97"/>
                  </a:lnTo>
                  <a:lnTo>
                    <a:pt x="759" y="72"/>
                  </a:lnTo>
                  <a:lnTo>
                    <a:pt x="779" y="48"/>
                  </a:lnTo>
                  <a:lnTo>
                    <a:pt x="806" y="29"/>
                  </a:lnTo>
                  <a:lnTo>
                    <a:pt x="830" y="14"/>
                  </a:lnTo>
                  <a:lnTo>
                    <a:pt x="862" y="5"/>
                  </a:lnTo>
                  <a:lnTo>
                    <a:pt x="901" y="1"/>
                  </a:lnTo>
                  <a:lnTo>
                    <a:pt x="942" y="0"/>
                  </a:lnTo>
                  <a:lnTo>
                    <a:pt x="998" y="0"/>
                  </a:lnTo>
                  <a:lnTo>
                    <a:pt x="1043" y="3"/>
                  </a:lnTo>
                  <a:lnTo>
                    <a:pt x="1068" y="10"/>
                  </a:lnTo>
                  <a:lnTo>
                    <a:pt x="1087" y="19"/>
                  </a:lnTo>
                  <a:lnTo>
                    <a:pt x="1108" y="29"/>
                  </a:lnTo>
                  <a:lnTo>
                    <a:pt x="1128" y="45"/>
                  </a:lnTo>
                  <a:lnTo>
                    <a:pt x="1148" y="65"/>
                  </a:lnTo>
                  <a:lnTo>
                    <a:pt x="1162" y="83"/>
                  </a:lnTo>
                  <a:lnTo>
                    <a:pt x="1170" y="99"/>
                  </a:lnTo>
                  <a:lnTo>
                    <a:pt x="1176" y="126"/>
                  </a:lnTo>
                  <a:lnTo>
                    <a:pt x="1176" y="150"/>
                  </a:lnTo>
                  <a:lnTo>
                    <a:pt x="1171" y="173"/>
                  </a:lnTo>
                  <a:lnTo>
                    <a:pt x="1165" y="191"/>
                  </a:lnTo>
                  <a:lnTo>
                    <a:pt x="1158" y="220"/>
                  </a:lnTo>
                  <a:lnTo>
                    <a:pt x="1148" y="251"/>
                  </a:lnTo>
                  <a:lnTo>
                    <a:pt x="1143" y="270"/>
                  </a:lnTo>
                  <a:lnTo>
                    <a:pt x="1151" y="289"/>
                  </a:lnTo>
                  <a:lnTo>
                    <a:pt x="1159" y="303"/>
                  </a:lnTo>
                  <a:lnTo>
                    <a:pt x="1176" y="321"/>
                  </a:lnTo>
                  <a:lnTo>
                    <a:pt x="1199" y="335"/>
                  </a:lnTo>
                  <a:lnTo>
                    <a:pt x="1222" y="348"/>
                  </a:lnTo>
                  <a:lnTo>
                    <a:pt x="1254" y="358"/>
                  </a:lnTo>
                  <a:lnTo>
                    <a:pt x="1287" y="365"/>
                  </a:lnTo>
                  <a:lnTo>
                    <a:pt x="1318" y="370"/>
                  </a:lnTo>
                  <a:lnTo>
                    <a:pt x="1350" y="374"/>
                  </a:lnTo>
                  <a:lnTo>
                    <a:pt x="1384" y="380"/>
                  </a:lnTo>
                  <a:lnTo>
                    <a:pt x="1411" y="387"/>
                  </a:lnTo>
                  <a:lnTo>
                    <a:pt x="1432" y="395"/>
                  </a:lnTo>
                  <a:lnTo>
                    <a:pt x="1448" y="404"/>
                  </a:lnTo>
                  <a:lnTo>
                    <a:pt x="1460" y="414"/>
                  </a:lnTo>
                  <a:lnTo>
                    <a:pt x="1468" y="427"/>
                  </a:lnTo>
                  <a:lnTo>
                    <a:pt x="1476" y="441"/>
                  </a:lnTo>
                  <a:lnTo>
                    <a:pt x="1479" y="455"/>
                  </a:lnTo>
                  <a:lnTo>
                    <a:pt x="1482" y="467"/>
                  </a:lnTo>
                  <a:lnTo>
                    <a:pt x="1482" y="484"/>
                  </a:lnTo>
                  <a:lnTo>
                    <a:pt x="1479" y="503"/>
                  </a:lnTo>
                  <a:lnTo>
                    <a:pt x="1479" y="518"/>
                  </a:lnTo>
                  <a:lnTo>
                    <a:pt x="1483" y="536"/>
                  </a:lnTo>
                  <a:lnTo>
                    <a:pt x="1494" y="552"/>
                  </a:lnTo>
                  <a:lnTo>
                    <a:pt x="1505" y="565"/>
                  </a:lnTo>
                  <a:lnTo>
                    <a:pt x="1520" y="575"/>
                  </a:lnTo>
                  <a:lnTo>
                    <a:pt x="1539" y="587"/>
                  </a:lnTo>
                  <a:lnTo>
                    <a:pt x="1559" y="593"/>
                  </a:lnTo>
                  <a:lnTo>
                    <a:pt x="1588" y="598"/>
                  </a:lnTo>
                  <a:lnTo>
                    <a:pt x="1613" y="600"/>
                  </a:lnTo>
                  <a:lnTo>
                    <a:pt x="1637" y="601"/>
                  </a:lnTo>
                  <a:lnTo>
                    <a:pt x="1664" y="600"/>
                  </a:lnTo>
                  <a:lnTo>
                    <a:pt x="1696" y="598"/>
                  </a:lnTo>
                  <a:lnTo>
                    <a:pt x="1721" y="597"/>
                  </a:lnTo>
                  <a:lnTo>
                    <a:pt x="1747" y="594"/>
                  </a:lnTo>
                  <a:lnTo>
                    <a:pt x="1770" y="593"/>
                  </a:lnTo>
                  <a:lnTo>
                    <a:pt x="1798" y="594"/>
                  </a:lnTo>
                  <a:lnTo>
                    <a:pt x="1813" y="597"/>
                  </a:lnTo>
                  <a:lnTo>
                    <a:pt x="1831" y="600"/>
                  </a:lnTo>
                  <a:lnTo>
                    <a:pt x="1847" y="607"/>
                  </a:lnTo>
                  <a:lnTo>
                    <a:pt x="1865" y="617"/>
                  </a:lnTo>
                  <a:lnTo>
                    <a:pt x="1878" y="628"/>
                  </a:lnTo>
                  <a:lnTo>
                    <a:pt x="1888" y="645"/>
                  </a:lnTo>
                  <a:lnTo>
                    <a:pt x="1893" y="660"/>
                  </a:lnTo>
                  <a:lnTo>
                    <a:pt x="1896" y="678"/>
                  </a:lnTo>
                  <a:lnTo>
                    <a:pt x="1899" y="710"/>
                  </a:lnTo>
                  <a:lnTo>
                    <a:pt x="1897" y="749"/>
                  </a:lnTo>
                  <a:lnTo>
                    <a:pt x="1899" y="789"/>
                  </a:lnTo>
                  <a:lnTo>
                    <a:pt x="1894" y="837"/>
                  </a:lnTo>
                  <a:lnTo>
                    <a:pt x="1890" y="869"/>
                  </a:lnTo>
                  <a:lnTo>
                    <a:pt x="1886" y="895"/>
                  </a:lnTo>
                  <a:lnTo>
                    <a:pt x="1878" y="910"/>
                  </a:lnTo>
                  <a:lnTo>
                    <a:pt x="1866" y="923"/>
                  </a:lnTo>
                  <a:lnTo>
                    <a:pt x="1853" y="932"/>
                  </a:lnTo>
                  <a:lnTo>
                    <a:pt x="1835" y="940"/>
                  </a:lnTo>
                  <a:lnTo>
                    <a:pt x="1815" y="945"/>
                  </a:lnTo>
                  <a:lnTo>
                    <a:pt x="1797" y="948"/>
                  </a:lnTo>
                  <a:lnTo>
                    <a:pt x="1760" y="949"/>
                  </a:lnTo>
                  <a:lnTo>
                    <a:pt x="1727" y="948"/>
                  </a:lnTo>
                  <a:lnTo>
                    <a:pt x="1701" y="945"/>
                  </a:lnTo>
                  <a:lnTo>
                    <a:pt x="1677" y="944"/>
                  </a:lnTo>
                  <a:lnTo>
                    <a:pt x="1650" y="943"/>
                  </a:lnTo>
                  <a:lnTo>
                    <a:pt x="1627" y="943"/>
                  </a:lnTo>
                  <a:lnTo>
                    <a:pt x="1606" y="944"/>
                  </a:lnTo>
                  <a:lnTo>
                    <a:pt x="1584" y="945"/>
                  </a:lnTo>
                  <a:lnTo>
                    <a:pt x="1557" y="950"/>
                  </a:lnTo>
                  <a:lnTo>
                    <a:pt x="1542" y="955"/>
                  </a:lnTo>
                  <a:lnTo>
                    <a:pt x="1529" y="959"/>
                  </a:lnTo>
                  <a:lnTo>
                    <a:pt x="1511" y="968"/>
                  </a:lnTo>
                  <a:lnTo>
                    <a:pt x="1500" y="980"/>
                  </a:lnTo>
                  <a:lnTo>
                    <a:pt x="1491" y="990"/>
                  </a:lnTo>
                  <a:lnTo>
                    <a:pt x="1482" y="1002"/>
                  </a:lnTo>
                  <a:lnTo>
                    <a:pt x="1477" y="1015"/>
                  </a:lnTo>
                  <a:lnTo>
                    <a:pt x="1476" y="1028"/>
                  </a:lnTo>
                  <a:lnTo>
                    <a:pt x="1477" y="1043"/>
                  </a:lnTo>
                  <a:lnTo>
                    <a:pt x="1477" y="1068"/>
                  </a:lnTo>
                  <a:lnTo>
                    <a:pt x="1476" y="1093"/>
                  </a:lnTo>
                  <a:lnTo>
                    <a:pt x="1467" y="1113"/>
                  </a:lnTo>
                  <a:lnTo>
                    <a:pt x="1458" y="1128"/>
                  </a:lnTo>
                  <a:lnTo>
                    <a:pt x="1445" y="1140"/>
                  </a:lnTo>
                  <a:lnTo>
                    <a:pt x="1426" y="1149"/>
                  </a:lnTo>
                  <a:lnTo>
                    <a:pt x="1406" y="1157"/>
                  </a:lnTo>
                  <a:lnTo>
                    <a:pt x="1384" y="1161"/>
                  </a:lnTo>
                  <a:lnTo>
                    <a:pt x="1356" y="1166"/>
                  </a:lnTo>
                  <a:lnTo>
                    <a:pt x="1332" y="1171"/>
                  </a:lnTo>
                  <a:lnTo>
                    <a:pt x="1304" y="1175"/>
                  </a:lnTo>
                  <a:lnTo>
                    <a:pt x="1281" y="1178"/>
                  </a:lnTo>
                  <a:lnTo>
                    <a:pt x="1254" y="1182"/>
                  </a:lnTo>
                  <a:lnTo>
                    <a:pt x="1233" y="1190"/>
                  </a:lnTo>
                  <a:lnTo>
                    <a:pt x="1210" y="1198"/>
                  </a:lnTo>
                  <a:lnTo>
                    <a:pt x="1188" y="1208"/>
                  </a:lnTo>
                  <a:lnTo>
                    <a:pt x="1171" y="1222"/>
                  </a:lnTo>
                  <a:lnTo>
                    <a:pt x="1156" y="1238"/>
                  </a:lnTo>
                  <a:lnTo>
                    <a:pt x="1145" y="1257"/>
                  </a:lnTo>
                  <a:lnTo>
                    <a:pt x="1142" y="1274"/>
                  </a:lnTo>
                  <a:lnTo>
                    <a:pt x="1143" y="1293"/>
                  </a:lnTo>
                  <a:lnTo>
                    <a:pt x="1148" y="1311"/>
                  </a:lnTo>
                  <a:lnTo>
                    <a:pt x="1155" y="1330"/>
                  </a:lnTo>
                  <a:lnTo>
                    <a:pt x="1161" y="1351"/>
                  </a:lnTo>
                  <a:lnTo>
                    <a:pt x="1165" y="1371"/>
                  </a:lnTo>
                  <a:lnTo>
                    <a:pt x="1171" y="1395"/>
                  </a:lnTo>
                  <a:lnTo>
                    <a:pt x="1171" y="1420"/>
                  </a:lnTo>
                  <a:lnTo>
                    <a:pt x="1164" y="1445"/>
                  </a:lnTo>
                  <a:lnTo>
                    <a:pt x="1156" y="1464"/>
                  </a:lnTo>
                  <a:lnTo>
                    <a:pt x="1148" y="1483"/>
                  </a:lnTo>
                  <a:lnTo>
                    <a:pt x="1136" y="1501"/>
                  </a:lnTo>
                  <a:lnTo>
                    <a:pt x="1119" y="1524"/>
                  </a:lnTo>
                  <a:lnTo>
                    <a:pt x="1102" y="1538"/>
                  </a:lnTo>
                  <a:lnTo>
                    <a:pt x="1087" y="1549"/>
                  </a:lnTo>
                  <a:lnTo>
                    <a:pt x="1068" y="1561"/>
                  </a:lnTo>
                  <a:lnTo>
                    <a:pt x="1047" y="1572"/>
                  </a:lnTo>
                  <a:lnTo>
                    <a:pt x="1028" y="1578"/>
                  </a:lnTo>
                  <a:lnTo>
                    <a:pt x="1010" y="1581"/>
                  </a:lnTo>
                  <a:lnTo>
                    <a:pt x="980" y="1583"/>
                  </a:lnTo>
                  <a:lnTo>
                    <a:pt x="946" y="1585"/>
                  </a:lnTo>
                  <a:lnTo>
                    <a:pt x="905" y="1583"/>
                  </a:lnTo>
                  <a:lnTo>
                    <a:pt x="886" y="1583"/>
                  </a:lnTo>
                  <a:lnTo>
                    <a:pt x="861" y="1580"/>
                  </a:lnTo>
                  <a:lnTo>
                    <a:pt x="834" y="1574"/>
                  </a:lnTo>
                  <a:lnTo>
                    <a:pt x="810" y="1564"/>
                  </a:lnTo>
                  <a:lnTo>
                    <a:pt x="796" y="1555"/>
                  </a:lnTo>
                  <a:lnTo>
                    <a:pt x="779" y="1543"/>
                  </a:lnTo>
                  <a:lnTo>
                    <a:pt x="766" y="1532"/>
                  </a:lnTo>
                  <a:lnTo>
                    <a:pt x="753" y="1517"/>
                  </a:lnTo>
                  <a:lnTo>
                    <a:pt x="742" y="1502"/>
                  </a:lnTo>
                  <a:lnTo>
                    <a:pt x="734" y="1484"/>
                  </a:lnTo>
                  <a:lnTo>
                    <a:pt x="729" y="1465"/>
                  </a:lnTo>
                  <a:lnTo>
                    <a:pt x="728" y="1451"/>
                  </a:lnTo>
                  <a:lnTo>
                    <a:pt x="728" y="1430"/>
                  </a:lnTo>
                  <a:lnTo>
                    <a:pt x="729" y="1413"/>
                  </a:lnTo>
                  <a:lnTo>
                    <a:pt x="736" y="1395"/>
                  </a:lnTo>
                  <a:lnTo>
                    <a:pt x="742" y="1374"/>
                  </a:lnTo>
                  <a:lnTo>
                    <a:pt x="750" y="1354"/>
                  </a:lnTo>
                  <a:lnTo>
                    <a:pt x="754" y="1336"/>
                  </a:lnTo>
                  <a:lnTo>
                    <a:pt x="756" y="1319"/>
                  </a:lnTo>
                  <a:lnTo>
                    <a:pt x="754" y="1305"/>
                  </a:lnTo>
                  <a:lnTo>
                    <a:pt x="750" y="1292"/>
                  </a:lnTo>
                  <a:lnTo>
                    <a:pt x="738" y="1275"/>
                  </a:lnTo>
                  <a:lnTo>
                    <a:pt x="726" y="1264"/>
                  </a:lnTo>
                  <a:lnTo>
                    <a:pt x="711" y="1251"/>
                  </a:lnTo>
                  <a:lnTo>
                    <a:pt x="695" y="1242"/>
                  </a:lnTo>
                  <a:lnTo>
                    <a:pt x="679" y="1233"/>
                  </a:lnTo>
                  <a:lnTo>
                    <a:pt x="655" y="1226"/>
                  </a:lnTo>
                  <a:lnTo>
                    <a:pt x="634" y="1222"/>
                  </a:lnTo>
                  <a:lnTo>
                    <a:pt x="608" y="1217"/>
                  </a:lnTo>
                  <a:lnTo>
                    <a:pt x="584" y="1215"/>
                  </a:lnTo>
                  <a:lnTo>
                    <a:pt x="562" y="1211"/>
                  </a:lnTo>
                  <a:lnTo>
                    <a:pt x="535" y="1206"/>
                  </a:lnTo>
                  <a:lnTo>
                    <a:pt x="513" y="1199"/>
                  </a:lnTo>
                  <a:lnTo>
                    <a:pt x="487" y="1194"/>
                  </a:lnTo>
                  <a:lnTo>
                    <a:pt x="466" y="1187"/>
                  </a:lnTo>
                  <a:lnTo>
                    <a:pt x="450" y="1177"/>
                  </a:lnTo>
                  <a:lnTo>
                    <a:pt x="436" y="1163"/>
                  </a:lnTo>
                  <a:lnTo>
                    <a:pt x="427" y="1146"/>
                  </a:lnTo>
                  <a:lnTo>
                    <a:pt x="420" y="1124"/>
                  </a:lnTo>
                  <a:lnTo>
                    <a:pt x="419" y="1106"/>
                  </a:lnTo>
                  <a:lnTo>
                    <a:pt x="420" y="1086"/>
                  </a:lnTo>
                  <a:lnTo>
                    <a:pt x="423" y="1070"/>
                  </a:lnTo>
                  <a:lnTo>
                    <a:pt x="420" y="1051"/>
                  </a:lnTo>
                  <a:lnTo>
                    <a:pt x="413" y="1036"/>
                  </a:lnTo>
                  <a:lnTo>
                    <a:pt x="399" y="1020"/>
                  </a:lnTo>
                  <a:lnTo>
                    <a:pt x="386" y="1010"/>
                  </a:lnTo>
                  <a:lnTo>
                    <a:pt x="370" y="1000"/>
                  </a:lnTo>
                  <a:lnTo>
                    <a:pt x="348" y="993"/>
                  </a:lnTo>
                  <a:lnTo>
                    <a:pt x="322" y="986"/>
                  </a:lnTo>
                  <a:lnTo>
                    <a:pt x="296" y="984"/>
                  </a:lnTo>
                  <a:lnTo>
                    <a:pt x="274" y="982"/>
                  </a:lnTo>
                  <a:lnTo>
                    <a:pt x="248" y="982"/>
                  </a:lnTo>
                  <a:lnTo>
                    <a:pt x="226" y="984"/>
                  </a:lnTo>
                  <a:lnTo>
                    <a:pt x="204" y="985"/>
                  </a:lnTo>
                  <a:lnTo>
                    <a:pt x="182" y="988"/>
                  </a:lnTo>
                  <a:lnTo>
                    <a:pt x="160" y="990"/>
                  </a:lnTo>
                  <a:lnTo>
                    <a:pt x="123" y="990"/>
                  </a:lnTo>
                  <a:lnTo>
                    <a:pt x="99" y="989"/>
                  </a:lnTo>
                  <a:lnTo>
                    <a:pt x="74" y="984"/>
                  </a:lnTo>
                  <a:lnTo>
                    <a:pt x="56" y="977"/>
                  </a:lnTo>
                  <a:lnTo>
                    <a:pt x="37" y="966"/>
                  </a:lnTo>
                  <a:lnTo>
                    <a:pt x="24" y="954"/>
                  </a:lnTo>
                  <a:lnTo>
                    <a:pt x="15" y="940"/>
                  </a:lnTo>
                  <a:lnTo>
                    <a:pt x="4" y="914"/>
                  </a:lnTo>
                  <a:lnTo>
                    <a:pt x="3" y="887"/>
                  </a:lnTo>
                  <a:lnTo>
                    <a:pt x="2" y="860"/>
                  </a:lnTo>
                  <a:lnTo>
                    <a:pt x="0" y="826"/>
                  </a:lnTo>
                  <a:lnTo>
                    <a:pt x="3" y="797"/>
                  </a:lnTo>
                  <a:lnTo>
                    <a:pt x="4" y="766"/>
                  </a:lnTo>
                  <a:lnTo>
                    <a:pt x="6" y="738"/>
                  </a:lnTo>
                  <a:lnTo>
                    <a:pt x="9" y="708"/>
                  </a:lnTo>
                  <a:lnTo>
                    <a:pt x="13" y="686"/>
                  </a:lnTo>
                  <a:lnTo>
                    <a:pt x="18" y="661"/>
                  </a:lnTo>
                  <a:lnTo>
                    <a:pt x="24" y="642"/>
                  </a:lnTo>
                  <a:lnTo>
                    <a:pt x="33" y="629"/>
                  </a:lnTo>
                  <a:lnTo>
                    <a:pt x="46" y="617"/>
                  </a:lnTo>
                  <a:lnTo>
                    <a:pt x="59" y="609"/>
                  </a:lnTo>
                  <a:lnTo>
                    <a:pt x="77" y="600"/>
                  </a:lnTo>
                  <a:lnTo>
                    <a:pt x="93" y="598"/>
                  </a:lnTo>
                  <a:lnTo>
                    <a:pt x="114" y="594"/>
                  </a:lnTo>
                  <a:lnTo>
                    <a:pt x="141" y="593"/>
                  </a:lnTo>
                  <a:lnTo>
                    <a:pt x="164" y="594"/>
                  </a:lnTo>
                  <a:lnTo>
                    <a:pt x="197" y="598"/>
                  </a:lnTo>
                  <a:lnTo>
                    <a:pt x="225" y="599"/>
                  </a:lnTo>
                  <a:lnTo>
                    <a:pt x="248" y="600"/>
                  </a:lnTo>
                  <a:lnTo>
                    <a:pt x="281" y="601"/>
                  </a:lnTo>
                  <a:lnTo>
                    <a:pt x="315" y="598"/>
                  </a:lnTo>
                  <a:lnTo>
                    <a:pt x="343" y="593"/>
                  </a:lnTo>
                  <a:lnTo>
                    <a:pt x="370" y="585"/>
                  </a:lnTo>
                  <a:lnTo>
                    <a:pt x="387" y="578"/>
                  </a:lnTo>
                  <a:lnTo>
                    <a:pt x="405" y="565"/>
                  </a:lnTo>
                  <a:lnTo>
                    <a:pt x="419" y="549"/>
                  </a:lnTo>
                  <a:lnTo>
                    <a:pt x="427" y="534"/>
                  </a:lnTo>
                  <a:lnTo>
                    <a:pt x="430" y="517"/>
                  </a:lnTo>
                  <a:lnTo>
                    <a:pt x="429" y="504"/>
                  </a:lnTo>
                  <a:lnTo>
                    <a:pt x="427" y="481"/>
                  </a:lnTo>
                  <a:lnTo>
                    <a:pt x="429" y="457"/>
                  </a:lnTo>
                  <a:lnTo>
                    <a:pt x="435" y="439"/>
                  </a:lnTo>
                  <a:lnTo>
                    <a:pt x="442" y="422"/>
                  </a:lnTo>
                  <a:lnTo>
                    <a:pt x="453" y="410"/>
                  </a:lnTo>
                  <a:lnTo>
                    <a:pt x="473" y="397"/>
                  </a:lnTo>
                  <a:lnTo>
                    <a:pt x="495" y="388"/>
                  </a:lnTo>
                  <a:lnTo>
                    <a:pt x="524" y="382"/>
                  </a:lnTo>
                  <a:lnTo>
                    <a:pt x="552" y="376"/>
                  </a:lnTo>
                  <a:lnTo>
                    <a:pt x="575" y="371"/>
                  </a:lnTo>
                  <a:lnTo>
                    <a:pt x="605" y="368"/>
                  </a:lnTo>
                  <a:lnTo>
                    <a:pt x="633" y="364"/>
                  </a:lnTo>
                  <a:lnTo>
                    <a:pt x="665" y="357"/>
                  </a:lnTo>
                  <a:lnTo>
                    <a:pt x="697" y="347"/>
                  </a:lnTo>
                  <a:lnTo>
                    <a:pt x="723" y="331"/>
                  </a:lnTo>
                  <a:close/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sp>
          <p:nvSpPr>
            <p:cNvPr id="93" name="Freeform 39"/>
            <p:cNvSpPr>
              <a:spLocks/>
            </p:cNvSpPr>
            <p:nvPr/>
          </p:nvSpPr>
          <p:spPr bwMode="auto">
            <a:xfrm>
              <a:off x="528" y="952"/>
              <a:ext cx="1060" cy="1064"/>
            </a:xfrm>
            <a:custGeom>
              <a:avLst/>
              <a:gdLst/>
              <a:ahLst/>
              <a:cxnLst>
                <a:cxn ang="0">
                  <a:pos x="763" y="252"/>
                </a:cxn>
                <a:cxn ang="0">
                  <a:pos x="736" y="120"/>
                </a:cxn>
                <a:cxn ang="0">
                  <a:pos x="830" y="14"/>
                </a:cxn>
                <a:cxn ang="0">
                  <a:pos x="1043" y="3"/>
                </a:cxn>
                <a:cxn ang="0">
                  <a:pos x="1148" y="65"/>
                </a:cxn>
                <a:cxn ang="0">
                  <a:pos x="1171" y="173"/>
                </a:cxn>
                <a:cxn ang="0">
                  <a:pos x="1151" y="289"/>
                </a:cxn>
                <a:cxn ang="0">
                  <a:pos x="1254" y="358"/>
                </a:cxn>
                <a:cxn ang="0">
                  <a:pos x="1411" y="387"/>
                </a:cxn>
                <a:cxn ang="0">
                  <a:pos x="1476" y="441"/>
                </a:cxn>
                <a:cxn ang="0">
                  <a:pos x="1479" y="518"/>
                </a:cxn>
                <a:cxn ang="0">
                  <a:pos x="1539" y="587"/>
                </a:cxn>
                <a:cxn ang="0">
                  <a:pos x="1664" y="600"/>
                </a:cxn>
                <a:cxn ang="0">
                  <a:pos x="1798" y="594"/>
                </a:cxn>
                <a:cxn ang="0">
                  <a:pos x="1878" y="628"/>
                </a:cxn>
                <a:cxn ang="0">
                  <a:pos x="1897" y="749"/>
                </a:cxn>
                <a:cxn ang="0">
                  <a:pos x="1878" y="910"/>
                </a:cxn>
                <a:cxn ang="0">
                  <a:pos x="1797" y="948"/>
                </a:cxn>
                <a:cxn ang="0">
                  <a:pos x="1650" y="943"/>
                </a:cxn>
                <a:cxn ang="0">
                  <a:pos x="1542" y="955"/>
                </a:cxn>
                <a:cxn ang="0">
                  <a:pos x="1482" y="1002"/>
                </a:cxn>
                <a:cxn ang="0">
                  <a:pos x="1476" y="1093"/>
                </a:cxn>
                <a:cxn ang="0">
                  <a:pos x="1406" y="1157"/>
                </a:cxn>
                <a:cxn ang="0">
                  <a:pos x="1281" y="1178"/>
                </a:cxn>
                <a:cxn ang="0">
                  <a:pos x="1171" y="1222"/>
                </a:cxn>
                <a:cxn ang="0">
                  <a:pos x="1148" y="1311"/>
                </a:cxn>
                <a:cxn ang="0">
                  <a:pos x="1171" y="1420"/>
                </a:cxn>
                <a:cxn ang="0">
                  <a:pos x="1119" y="1524"/>
                </a:cxn>
                <a:cxn ang="0">
                  <a:pos x="1028" y="1578"/>
                </a:cxn>
                <a:cxn ang="0">
                  <a:pos x="886" y="1583"/>
                </a:cxn>
                <a:cxn ang="0">
                  <a:pos x="779" y="1543"/>
                </a:cxn>
                <a:cxn ang="0">
                  <a:pos x="729" y="1465"/>
                </a:cxn>
                <a:cxn ang="0">
                  <a:pos x="742" y="1374"/>
                </a:cxn>
                <a:cxn ang="0">
                  <a:pos x="750" y="1292"/>
                </a:cxn>
                <a:cxn ang="0">
                  <a:pos x="679" y="1233"/>
                </a:cxn>
                <a:cxn ang="0">
                  <a:pos x="562" y="1211"/>
                </a:cxn>
                <a:cxn ang="0">
                  <a:pos x="450" y="1177"/>
                </a:cxn>
                <a:cxn ang="0">
                  <a:pos x="420" y="1086"/>
                </a:cxn>
                <a:cxn ang="0">
                  <a:pos x="386" y="1010"/>
                </a:cxn>
                <a:cxn ang="0">
                  <a:pos x="274" y="982"/>
                </a:cxn>
                <a:cxn ang="0">
                  <a:pos x="160" y="990"/>
                </a:cxn>
                <a:cxn ang="0">
                  <a:pos x="37" y="966"/>
                </a:cxn>
                <a:cxn ang="0">
                  <a:pos x="2" y="860"/>
                </a:cxn>
                <a:cxn ang="0">
                  <a:pos x="9" y="708"/>
                </a:cxn>
                <a:cxn ang="0">
                  <a:pos x="46" y="617"/>
                </a:cxn>
                <a:cxn ang="0">
                  <a:pos x="141" y="593"/>
                </a:cxn>
                <a:cxn ang="0">
                  <a:pos x="281" y="601"/>
                </a:cxn>
                <a:cxn ang="0">
                  <a:pos x="405" y="565"/>
                </a:cxn>
                <a:cxn ang="0">
                  <a:pos x="427" y="481"/>
                </a:cxn>
                <a:cxn ang="0">
                  <a:pos x="473" y="397"/>
                </a:cxn>
                <a:cxn ang="0">
                  <a:pos x="605" y="368"/>
                </a:cxn>
              </a:cxnLst>
              <a:rect l="0" t="0" r="r" b="b"/>
              <a:pathLst>
                <a:path w="1899" h="1585">
                  <a:moveTo>
                    <a:pt x="723" y="331"/>
                  </a:moveTo>
                  <a:lnTo>
                    <a:pt x="742" y="313"/>
                  </a:lnTo>
                  <a:lnTo>
                    <a:pt x="756" y="296"/>
                  </a:lnTo>
                  <a:lnTo>
                    <a:pt x="763" y="277"/>
                  </a:lnTo>
                  <a:lnTo>
                    <a:pt x="763" y="252"/>
                  </a:lnTo>
                  <a:lnTo>
                    <a:pt x="754" y="224"/>
                  </a:lnTo>
                  <a:lnTo>
                    <a:pt x="747" y="200"/>
                  </a:lnTo>
                  <a:lnTo>
                    <a:pt x="736" y="171"/>
                  </a:lnTo>
                  <a:lnTo>
                    <a:pt x="732" y="139"/>
                  </a:lnTo>
                  <a:lnTo>
                    <a:pt x="736" y="120"/>
                  </a:lnTo>
                  <a:lnTo>
                    <a:pt x="744" y="97"/>
                  </a:lnTo>
                  <a:lnTo>
                    <a:pt x="759" y="72"/>
                  </a:lnTo>
                  <a:lnTo>
                    <a:pt x="779" y="48"/>
                  </a:lnTo>
                  <a:lnTo>
                    <a:pt x="806" y="29"/>
                  </a:lnTo>
                  <a:lnTo>
                    <a:pt x="830" y="14"/>
                  </a:lnTo>
                  <a:lnTo>
                    <a:pt x="862" y="5"/>
                  </a:lnTo>
                  <a:lnTo>
                    <a:pt x="901" y="1"/>
                  </a:lnTo>
                  <a:lnTo>
                    <a:pt x="942" y="0"/>
                  </a:lnTo>
                  <a:lnTo>
                    <a:pt x="998" y="0"/>
                  </a:lnTo>
                  <a:lnTo>
                    <a:pt x="1043" y="3"/>
                  </a:lnTo>
                  <a:lnTo>
                    <a:pt x="1068" y="10"/>
                  </a:lnTo>
                  <a:lnTo>
                    <a:pt x="1087" y="19"/>
                  </a:lnTo>
                  <a:lnTo>
                    <a:pt x="1108" y="29"/>
                  </a:lnTo>
                  <a:lnTo>
                    <a:pt x="1128" y="45"/>
                  </a:lnTo>
                  <a:lnTo>
                    <a:pt x="1148" y="65"/>
                  </a:lnTo>
                  <a:lnTo>
                    <a:pt x="1162" y="83"/>
                  </a:lnTo>
                  <a:lnTo>
                    <a:pt x="1170" y="99"/>
                  </a:lnTo>
                  <a:lnTo>
                    <a:pt x="1176" y="126"/>
                  </a:lnTo>
                  <a:lnTo>
                    <a:pt x="1176" y="150"/>
                  </a:lnTo>
                  <a:lnTo>
                    <a:pt x="1171" y="173"/>
                  </a:lnTo>
                  <a:lnTo>
                    <a:pt x="1165" y="191"/>
                  </a:lnTo>
                  <a:lnTo>
                    <a:pt x="1158" y="220"/>
                  </a:lnTo>
                  <a:lnTo>
                    <a:pt x="1148" y="251"/>
                  </a:lnTo>
                  <a:lnTo>
                    <a:pt x="1143" y="270"/>
                  </a:lnTo>
                  <a:lnTo>
                    <a:pt x="1151" y="289"/>
                  </a:lnTo>
                  <a:lnTo>
                    <a:pt x="1159" y="303"/>
                  </a:lnTo>
                  <a:lnTo>
                    <a:pt x="1176" y="321"/>
                  </a:lnTo>
                  <a:lnTo>
                    <a:pt x="1199" y="335"/>
                  </a:lnTo>
                  <a:lnTo>
                    <a:pt x="1222" y="348"/>
                  </a:lnTo>
                  <a:lnTo>
                    <a:pt x="1254" y="358"/>
                  </a:lnTo>
                  <a:lnTo>
                    <a:pt x="1287" y="365"/>
                  </a:lnTo>
                  <a:lnTo>
                    <a:pt x="1318" y="370"/>
                  </a:lnTo>
                  <a:lnTo>
                    <a:pt x="1350" y="374"/>
                  </a:lnTo>
                  <a:lnTo>
                    <a:pt x="1384" y="380"/>
                  </a:lnTo>
                  <a:lnTo>
                    <a:pt x="1411" y="387"/>
                  </a:lnTo>
                  <a:lnTo>
                    <a:pt x="1432" y="395"/>
                  </a:lnTo>
                  <a:lnTo>
                    <a:pt x="1448" y="404"/>
                  </a:lnTo>
                  <a:lnTo>
                    <a:pt x="1460" y="414"/>
                  </a:lnTo>
                  <a:lnTo>
                    <a:pt x="1468" y="427"/>
                  </a:lnTo>
                  <a:lnTo>
                    <a:pt x="1476" y="441"/>
                  </a:lnTo>
                  <a:lnTo>
                    <a:pt x="1479" y="455"/>
                  </a:lnTo>
                  <a:lnTo>
                    <a:pt x="1482" y="467"/>
                  </a:lnTo>
                  <a:lnTo>
                    <a:pt x="1482" y="484"/>
                  </a:lnTo>
                  <a:lnTo>
                    <a:pt x="1479" y="503"/>
                  </a:lnTo>
                  <a:lnTo>
                    <a:pt x="1479" y="518"/>
                  </a:lnTo>
                  <a:lnTo>
                    <a:pt x="1483" y="536"/>
                  </a:lnTo>
                  <a:lnTo>
                    <a:pt x="1494" y="552"/>
                  </a:lnTo>
                  <a:lnTo>
                    <a:pt x="1505" y="565"/>
                  </a:lnTo>
                  <a:lnTo>
                    <a:pt x="1520" y="575"/>
                  </a:lnTo>
                  <a:lnTo>
                    <a:pt x="1539" y="587"/>
                  </a:lnTo>
                  <a:lnTo>
                    <a:pt x="1559" y="593"/>
                  </a:lnTo>
                  <a:lnTo>
                    <a:pt x="1588" y="598"/>
                  </a:lnTo>
                  <a:lnTo>
                    <a:pt x="1613" y="600"/>
                  </a:lnTo>
                  <a:lnTo>
                    <a:pt x="1637" y="601"/>
                  </a:lnTo>
                  <a:lnTo>
                    <a:pt x="1664" y="600"/>
                  </a:lnTo>
                  <a:lnTo>
                    <a:pt x="1696" y="598"/>
                  </a:lnTo>
                  <a:lnTo>
                    <a:pt x="1721" y="597"/>
                  </a:lnTo>
                  <a:lnTo>
                    <a:pt x="1747" y="594"/>
                  </a:lnTo>
                  <a:lnTo>
                    <a:pt x="1770" y="593"/>
                  </a:lnTo>
                  <a:lnTo>
                    <a:pt x="1798" y="594"/>
                  </a:lnTo>
                  <a:lnTo>
                    <a:pt x="1813" y="597"/>
                  </a:lnTo>
                  <a:lnTo>
                    <a:pt x="1831" y="600"/>
                  </a:lnTo>
                  <a:lnTo>
                    <a:pt x="1847" y="607"/>
                  </a:lnTo>
                  <a:lnTo>
                    <a:pt x="1865" y="617"/>
                  </a:lnTo>
                  <a:lnTo>
                    <a:pt x="1878" y="628"/>
                  </a:lnTo>
                  <a:lnTo>
                    <a:pt x="1888" y="645"/>
                  </a:lnTo>
                  <a:lnTo>
                    <a:pt x="1893" y="660"/>
                  </a:lnTo>
                  <a:lnTo>
                    <a:pt x="1896" y="678"/>
                  </a:lnTo>
                  <a:lnTo>
                    <a:pt x="1899" y="710"/>
                  </a:lnTo>
                  <a:lnTo>
                    <a:pt x="1897" y="749"/>
                  </a:lnTo>
                  <a:lnTo>
                    <a:pt x="1899" y="789"/>
                  </a:lnTo>
                  <a:lnTo>
                    <a:pt x="1894" y="837"/>
                  </a:lnTo>
                  <a:lnTo>
                    <a:pt x="1890" y="869"/>
                  </a:lnTo>
                  <a:lnTo>
                    <a:pt x="1886" y="895"/>
                  </a:lnTo>
                  <a:lnTo>
                    <a:pt x="1878" y="910"/>
                  </a:lnTo>
                  <a:lnTo>
                    <a:pt x="1866" y="923"/>
                  </a:lnTo>
                  <a:lnTo>
                    <a:pt x="1853" y="932"/>
                  </a:lnTo>
                  <a:lnTo>
                    <a:pt x="1835" y="940"/>
                  </a:lnTo>
                  <a:lnTo>
                    <a:pt x="1815" y="945"/>
                  </a:lnTo>
                  <a:lnTo>
                    <a:pt x="1797" y="948"/>
                  </a:lnTo>
                  <a:lnTo>
                    <a:pt x="1760" y="949"/>
                  </a:lnTo>
                  <a:lnTo>
                    <a:pt x="1727" y="948"/>
                  </a:lnTo>
                  <a:lnTo>
                    <a:pt x="1701" y="945"/>
                  </a:lnTo>
                  <a:lnTo>
                    <a:pt x="1677" y="944"/>
                  </a:lnTo>
                  <a:lnTo>
                    <a:pt x="1650" y="943"/>
                  </a:lnTo>
                  <a:lnTo>
                    <a:pt x="1627" y="943"/>
                  </a:lnTo>
                  <a:lnTo>
                    <a:pt x="1606" y="944"/>
                  </a:lnTo>
                  <a:lnTo>
                    <a:pt x="1584" y="945"/>
                  </a:lnTo>
                  <a:lnTo>
                    <a:pt x="1557" y="950"/>
                  </a:lnTo>
                  <a:lnTo>
                    <a:pt x="1542" y="955"/>
                  </a:lnTo>
                  <a:lnTo>
                    <a:pt x="1529" y="959"/>
                  </a:lnTo>
                  <a:lnTo>
                    <a:pt x="1511" y="968"/>
                  </a:lnTo>
                  <a:lnTo>
                    <a:pt x="1500" y="980"/>
                  </a:lnTo>
                  <a:lnTo>
                    <a:pt x="1491" y="990"/>
                  </a:lnTo>
                  <a:lnTo>
                    <a:pt x="1482" y="1002"/>
                  </a:lnTo>
                  <a:lnTo>
                    <a:pt x="1477" y="1015"/>
                  </a:lnTo>
                  <a:lnTo>
                    <a:pt x="1476" y="1028"/>
                  </a:lnTo>
                  <a:lnTo>
                    <a:pt x="1477" y="1043"/>
                  </a:lnTo>
                  <a:lnTo>
                    <a:pt x="1477" y="1068"/>
                  </a:lnTo>
                  <a:lnTo>
                    <a:pt x="1476" y="1093"/>
                  </a:lnTo>
                  <a:lnTo>
                    <a:pt x="1467" y="1113"/>
                  </a:lnTo>
                  <a:lnTo>
                    <a:pt x="1458" y="1128"/>
                  </a:lnTo>
                  <a:lnTo>
                    <a:pt x="1445" y="1140"/>
                  </a:lnTo>
                  <a:lnTo>
                    <a:pt x="1426" y="1149"/>
                  </a:lnTo>
                  <a:lnTo>
                    <a:pt x="1406" y="1157"/>
                  </a:lnTo>
                  <a:lnTo>
                    <a:pt x="1384" y="1161"/>
                  </a:lnTo>
                  <a:lnTo>
                    <a:pt x="1356" y="1166"/>
                  </a:lnTo>
                  <a:lnTo>
                    <a:pt x="1332" y="1171"/>
                  </a:lnTo>
                  <a:lnTo>
                    <a:pt x="1304" y="1175"/>
                  </a:lnTo>
                  <a:lnTo>
                    <a:pt x="1281" y="1178"/>
                  </a:lnTo>
                  <a:lnTo>
                    <a:pt x="1254" y="1182"/>
                  </a:lnTo>
                  <a:lnTo>
                    <a:pt x="1233" y="1190"/>
                  </a:lnTo>
                  <a:lnTo>
                    <a:pt x="1210" y="1198"/>
                  </a:lnTo>
                  <a:lnTo>
                    <a:pt x="1188" y="1208"/>
                  </a:lnTo>
                  <a:lnTo>
                    <a:pt x="1171" y="1222"/>
                  </a:lnTo>
                  <a:lnTo>
                    <a:pt x="1156" y="1238"/>
                  </a:lnTo>
                  <a:lnTo>
                    <a:pt x="1145" y="1257"/>
                  </a:lnTo>
                  <a:lnTo>
                    <a:pt x="1142" y="1274"/>
                  </a:lnTo>
                  <a:lnTo>
                    <a:pt x="1143" y="1293"/>
                  </a:lnTo>
                  <a:lnTo>
                    <a:pt x="1148" y="1311"/>
                  </a:lnTo>
                  <a:lnTo>
                    <a:pt x="1155" y="1330"/>
                  </a:lnTo>
                  <a:lnTo>
                    <a:pt x="1161" y="1351"/>
                  </a:lnTo>
                  <a:lnTo>
                    <a:pt x="1165" y="1371"/>
                  </a:lnTo>
                  <a:lnTo>
                    <a:pt x="1171" y="1395"/>
                  </a:lnTo>
                  <a:lnTo>
                    <a:pt x="1171" y="1420"/>
                  </a:lnTo>
                  <a:lnTo>
                    <a:pt x="1164" y="1445"/>
                  </a:lnTo>
                  <a:lnTo>
                    <a:pt x="1156" y="1464"/>
                  </a:lnTo>
                  <a:lnTo>
                    <a:pt x="1148" y="1483"/>
                  </a:lnTo>
                  <a:lnTo>
                    <a:pt x="1136" y="1501"/>
                  </a:lnTo>
                  <a:lnTo>
                    <a:pt x="1119" y="1524"/>
                  </a:lnTo>
                  <a:lnTo>
                    <a:pt x="1102" y="1538"/>
                  </a:lnTo>
                  <a:lnTo>
                    <a:pt x="1087" y="1549"/>
                  </a:lnTo>
                  <a:lnTo>
                    <a:pt x="1068" y="1561"/>
                  </a:lnTo>
                  <a:lnTo>
                    <a:pt x="1047" y="1572"/>
                  </a:lnTo>
                  <a:lnTo>
                    <a:pt x="1028" y="1578"/>
                  </a:lnTo>
                  <a:lnTo>
                    <a:pt x="1010" y="1581"/>
                  </a:lnTo>
                  <a:lnTo>
                    <a:pt x="980" y="1583"/>
                  </a:lnTo>
                  <a:lnTo>
                    <a:pt x="946" y="1585"/>
                  </a:lnTo>
                  <a:lnTo>
                    <a:pt x="905" y="1583"/>
                  </a:lnTo>
                  <a:lnTo>
                    <a:pt x="886" y="1583"/>
                  </a:lnTo>
                  <a:lnTo>
                    <a:pt x="861" y="1580"/>
                  </a:lnTo>
                  <a:lnTo>
                    <a:pt x="834" y="1574"/>
                  </a:lnTo>
                  <a:lnTo>
                    <a:pt x="810" y="1564"/>
                  </a:lnTo>
                  <a:lnTo>
                    <a:pt x="796" y="1555"/>
                  </a:lnTo>
                  <a:lnTo>
                    <a:pt x="779" y="1543"/>
                  </a:lnTo>
                  <a:lnTo>
                    <a:pt x="766" y="1532"/>
                  </a:lnTo>
                  <a:lnTo>
                    <a:pt x="753" y="1517"/>
                  </a:lnTo>
                  <a:lnTo>
                    <a:pt x="742" y="1502"/>
                  </a:lnTo>
                  <a:lnTo>
                    <a:pt x="734" y="1484"/>
                  </a:lnTo>
                  <a:lnTo>
                    <a:pt x="729" y="1465"/>
                  </a:lnTo>
                  <a:lnTo>
                    <a:pt x="728" y="1451"/>
                  </a:lnTo>
                  <a:lnTo>
                    <a:pt x="728" y="1430"/>
                  </a:lnTo>
                  <a:lnTo>
                    <a:pt x="729" y="1413"/>
                  </a:lnTo>
                  <a:lnTo>
                    <a:pt x="736" y="1395"/>
                  </a:lnTo>
                  <a:lnTo>
                    <a:pt x="742" y="1374"/>
                  </a:lnTo>
                  <a:lnTo>
                    <a:pt x="750" y="1354"/>
                  </a:lnTo>
                  <a:lnTo>
                    <a:pt x="754" y="1336"/>
                  </a:lnTo>
                  <a:lnTo>
                    <a:pt x="756" y="1319"/>
                  </a:lnTo>
                  <a:lnTo>
                    <a:pt x="754" y="1305"/>
                  </a:lnTo>
                  <a:lnTo>
                    <a:pt x="750" y="1292"/>
                  </a:lnTo>
                  <a:lnTo>
                    <a:pt x="738" y="1275"/>
                  </a:lnTo>
                  <a:lnTo>
                    <a:pt x="726" y="1264"/>
                  </a:lnTo>
                  <a:lnTo>
                    <a:pt x="711" y="1251"/>
                  </a:lnTo>
                  <a:lnTo>
                    <a:pt x="695" y="1242"/>
                  </a:lnTo>
                  <a:lnTo>
                    <a:pt x="679" y="1233"/>
                  </a:lnTo>
                  <a:lnTo>
                    <a:pt x="655" y="1226"/>
                  </a:lnTo>
                  <a:lnTo>
                    <a:pt x="634" y="1222"/>
                  </a:lnTo>
                  <a:lnTo>
                    <a:pt x="608" y="1217"/>
                  </a:lnTo>
                  <a:lnTo>
                    <a:pt x="584" y="1215"/>
                  </a:lnTo>
                  <a:lnTo>
                    <a:pt x="562" y="1211"/>
                  </a:lnTo>
                  <a:lnTo>
                    <a:pt x="535" y="1206"/>
                  </a:lnTo>
                  <a:lnTo>
                    <a:pt x="513" y="1199"/>
                  </a:lnTo>
                  <a:lnTo>
                    <a:pt x="487" y="1194"/>
                  </a:lnTo>
                  <a:lnTo>
                    <a:pt x="466" y="1187"/>
                  </a:lnTo>
                  <a:lnTo>
                    <a:pt x="450" y="1177"/>
                  </a:lnTo>
                  <a:lnTo>
                    <a:pt x="436" y="1163"/>
                  </a:lnTo>
                  <a:lnTo>
                    <a:pt x="427" y="1146"/>
                  </a:lnTo>
                  <a:lnTo>
                    <a:pt x="420" y="1124"/>
                  </a:lnTo>
                  <a:lnTo>
                    <a:pt x="419" y="1106"/>
                  </a:lnTo>
                  <a:lnTo>
                    <a:pt x="420" y="1086"/>
                  </a:lnTo>
                  <a:lnTo>
                    <a:pt x="423" y="1070"/>
                  </a:lnTo>
                  <a:lnTo>
                    <a:pt x="420" y="1051"/>
                  </a:lnTo>
                  <a:lnTo>
                    <a:pt x="413" y="1036"/>
                  </a:lnTo>
                  <a:lnTo>
                    <a:pt x="399" y="1020"/>
                  </a:lnTo>
                  <a:lnTo>
                    <a:pt x="386" y="1010"/>
                  </a:lnTo>
                  <a:lnTo>
                    <a:pt x="370" y="1000"/>
                  </a:lnTo>
                  <a:lnTo>
                    <a:pt x="348" y="993"/>
                  </a:lnTo>
                  <a:lnTo>
                    <a:pt x="322" y="986"/>
                  </a:lnTo>
                  <a:lnTo>
                    <a:pt x="296" y="984"/>
                  </a:lnTo>
                  <a:lnTo>
                    <a:pt x="274" y="982"/>
                  </a:lnTo>
                  <a:lnTo>
                    <a:pt x="248" y="982"/>
                  </a:lnTo>
                  <a:lnTo>
                    <a:pt x="226" y="984"/>
                  </a:lnTo>
                  <a:lnTo>
                    <a:pt x="204" y="985"/>
                  </a:lnTo>
                  <a:lnTo>
                    <a:pt x="182" y="988"/>
                  </a:lnTo>
                  <a:lnTo>
                    <a:pt x="160" y="990"/>
                  </a:lnTo>
                  <a:lnTo>
                    <a:pt x="123" y="990"/>
                  </a:lnTo>
                  <a:lnTo>
                    <a:pt x="99" y="989"/>
                  </a:lnTo>
                  <a:lnTo>
                    <a:pt x="74" y="984"/>
                  </a:lnTo>
                  <a:lnTo>
                    <a:pt x="56" y="977"/>
                  </a:lnTo>
                  <a:lnTo>
                    <a:pt x="37" y="966"/>
                  </a:lnTo>
                  <a:lnTo>
                    <a:pt x="24" y="954"/>
                  </a:lnTo>
                  <a:lnTo>
                    <a:pt x="15" y="940"/>
                  </a:lnTo>
                  <a:lnTo>
                    <a:pt x="4" y="914"/>
                  </a:lnTo>
                  <a:lnTo>
                    <a:pt x="3" y="887"/>
                  </a:lnTo>
                  <a:lnTo>
                    <a:pt x="2" y="860"/>
                  </a:lnTo>
                  <a:lnTo>
                    <a:pt x="0" y="826"/>
                  </a:lnTo>
                  <a:lnTo>
                    <a:pt x="3" y="797"/>
                  </a:lnTo>
                  <a:lnTo>
                    <a:pt x="4" y="766"/>
                  </a:lnTo>
                  <a:lnTo>
                    <a:pt x="6" y="738"/>
                  </a:lnTo>
                  <a:lnTo>
                    <a:pt x="9" y="708"/>
                  </a:lnTo>
                  <a:lnTo>
                    <a:pt x="13" y="686"/>
                  </a:lnTo>
                  <a:lnTo>
                    <a:pt x="18" y="661"/>
                  </a:lnTo>
                  <a:lnTo>
                    <a:pt x="24" y="642"/>
                  </a:lnTo>
                  <a:lnTo>
                    <a:pt x="33" y="629"/>
                  </a:lnTo>
                  <a:lnTo>
                    <a:pt x="46" y="617"/>
                  </a:lnTo>
                  <a:lnTo>
                    <a:pt x="59" y="609"/>
                  </a:lnTo>
                  <a:lnTo>
                    <a:pt x="77" y="600"/>
                  </a:lnTo>
                  <a:lnTo>
                    <a:pt x="93" y="598"/>
                  </a:lnTo>
                  <a:lnTo>
                    <a:pt x="114" y="594"/>
                  </a:lnTo>
                  <a:lnTo>
                    <a:pt x="141" y="593"/>
                  </a:lnTo>
                  <a:lnTo>
                    <a:pt x="164" y="594"/>
                  </a:lnTo>
                  <a:lnTo>
                    <a:pt x="197" y="598"/>
                  </a:lnTo>
                  <a:lnTo>
                    <a:pt x="225" y="599"/>
                  </a:lnTo>
                  <a:lnTo>
                    <a:pt x="248" y="600"/>
                  </a:lnTo>
                  <a:lnTo>
                    <a:pt x="281" y="601"/>
                  </a:lnTo>
                  <a:lnTo>
                    <a:pt x="315" y="598"/>
                  </a:lnTo>
                  <a:lnTo>
                    <a:pt x="343" y="593"/>
                  </a:lnTo>
                  <a:lnTo>
                    <a:pt x="370" y="585"/>
                  </a:lnTo>
                  <a:lnTo>
                    <a:pt x="387" y="578"/>
                  </a:lnTo>
                  <a:lnTo>
                    <a:pt x="405" y="565"/>
                  </a:lnTo>
                  <a:lnTo>
                    <a:pt x="419" y="549"/>
                  </a:lnTo>
                  <a:lnTo>
                    <a:pt x="427" y="534"/>
                  </a:lnTo>
                  <a:lnTo>
                    <a:pt x="430" y="517"/>
                  </a:lnTo>
                  <a:lnTo>
                    <a:pt x="429" y="504"/>
                  </a:lnTo>
                  <a:lnTo>
                    <a:pt x="427" y="481"/>
                  </a:lnTo>
                  <a:lnTo>
                    <a:pt x="429" y="457"/>
                  </a:lnTo>
                  <a:lnTo>
                    <a:pt x="435" y="439"/>
                  </a:lnTo>
                  <a:lnTo>
                    <a:pt x="442" y="422"/>
                  </a:lnTo>
                  <a:lnTo>
                    <a:pt x="453" y="410"/>
                  </a:lnTo>
                  <a:lnTo>
                    <a:pt x="473" y="397"/>
                  </a:lnTo>
                  <a:lnTo>
                    <a:pt x="495" y="388"/>
                  </a:lnTo>
                  <a:lnTo>
                    <a:pt x="524" y="382"/>
                  </a:lnTo>
                  <a:lnTo>
                    <a:pt x="552" y="376"/>
                  </a:lnTo>
                  <a:lnTo>
                    <a:pt x="575" y="371"/>
                  </a:lnTo>
                  <a:lnTo>
                    <a:pt x="605" y="368"/>
                  </a:lnTo>
                  <a:lnTo>
                    <a:pt x="633" y="364"/>
                  </a:lnTo>
                  <a:lnTo>
                    <a:pt x="665" y="357"/>
                  </a:lnTo>
                  <a:lnTo>
                    <a:pt x="697" y="347"/>
                  </a:lnTo>
                  <a:lnTo>
                    <a:pt x="723" y="331"/>
                  </a:lnTo>
                  <a:close/>
                </a:path>
              </a:pathLst>
            </a:custGeom>
            <a:gradFill rotWithShape="0">
              <a:gsLst>
                <a:gs pos="0">
                  <a:srgbClr val="FFFF00"/>
                </a:gs>
                <a:gs pos="100000">
                  <a:srgbClr val="FFFFCC"/>
                </a:gs>
              </a:gsLst>
              <a:lin ang="5400000" scaled="1"/>
            </a:gradFill>
            <a:ln w="1905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94" name="Object 40"/>
            <p:cNvGraphicFramePr>
              <a:graphicFrameLocks noChangeAspect="1"/>
            </p:cNvGraphicFramePr>
            <p:nvPr/>
          </p:nvGraphicFramePr>
          <p:xfrm>
            <a:off x="876" y="1145"/>
            <a:ext cx="358" cy="3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58" name="Clip" r:id="rId7" imgW="1369440" imgH="1370520" progId="">
                    <p:embed/>
                  </p:oleObj>
                </mc:Choice>
                <mc:Fallback>
                  <p:oleObj name="Clip" r:id="rId7" imgW="1369440" imgH="137052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6" y="1145"/>
                          <a:ext cx="358" cy="39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gradFill rotWithShape="0">
                                <a:gsLst>
                                  <a:gs pos="0">
                                    <a:srgbClr val="FFFF00"/>
                                  </a:gs>
                                  <a:gs pos="100000">
                                    <a:srgbClr val="FFFFCC"/>
                                  </a:gs>
                                </a:gsLst>
                                <a:lin ang="5400000" scaled="1"/>
                              </a:gra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5" name="Text Box 41"/>
            <p:cNvSpPr txBox="1">
              <a:spLocks noChangeArrowheads="1"/>
            </p:cNvSpPr>
            <p:nvPr/>
          </p:nvSpPr>
          <p:spPr bwMode="auto">
            <a:xfrm>
              <a:off x="724" y="1522"/>
              <a:ext cx="64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25" tIns="45696" rIns="91425" bIns="45696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kern="0" smtClean="0">
                  <a:solidFill>
                    <a:srgbClr val="000000"/>
                  </a:solidFill>
                  <a:latin typeface="Times New Roman" pitchFamily="18" charset="0"/>
                </a:rPr>
                <a:t>Modeling</a:t>
              </a:r>
            </a:p>
          </p:txBody>
        </p:sp>
        <p:grpSp>
          <p:nvGrpSpPr>
            <p:cNvPr id="96" name="Group 71"/>
            <p:cNvGrpSpPr>
              <a:grpSpLocks/>
            </p:cNvGrpSpPr>
            <p:nvPr/>
          </p:nvGrpSpPr>
          <p:grpSpPr bwMode="auto">
            <a:xfrm>
              <a:off x="912" y="1948"/>
              <a:ext cx="1073" cy="756"/>
              <a:chOff x="928" y="1684"/>
              <a:chExt cx="1121" cy="908"/>
            </a:xfrm>
          </p:grpSpPr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 rot="17234106" flipV="1">
                <a:off x="1138" y="1533"/>
                <a:ext cx="449" cy="751"/>
              </a:xfrm>
              <a:custGeom>
                <a:avLst/>
                <a:gdLst/>
                <a:ahLst/>
                <a:cxnLst>
                  <a:cxn ang="0">
                    <a:pos x="1144" y="790"/>
                  </a:cxn>
                  <a:cxn ang="0">
                    <a:pos x="1144" y="733"/>
                  </a:cxn>
                  <a:cxn ang="0">
                    <a:pos x="1061" y="717"/>
                  </a:cxn>
                  <a:cxn ang="0">
                    <a:pos x="986" y="698"/>
                  </a:cxn>
                  <a:cxn ang="0">
                    <a:pos x="918" y="674"/>
                  </a:cxn>
                  <a:cxn ang="0">
                    <a:pos x="847" y="651"/>
                  </a:cxn>
                  <a:cxn ang="0">
                    <a:pos x="787" y="627"/>
                  </a:cxn>
                  <a:cxn ang="0">
                    <a:pos x="736" y="604"/>
                  </a:cxn>
                  <a:cxn ang="0">
                    <a:pos x="689" y="582"/>
                  </a:cxn>
                  <a:cxn ang="0">
                    <a:pos x="635" y="555"/>
                  </a:cxn>
                  <a:cxn ang="0">
                    <a:pos x="588" y="524"/>
                  </a:cxn>
                  <a:cxn ang="0">
                    <a:pos x="534" y="485"/>
                  </a:cxn>
                  <a:cxn ang="0">
                    <a:pos x="491" y="450"/>
                  </a:cxn>
                  <a:cxn ang="0">
                    <a:pos x="448" y="415"/>
                  </a:cxn>
                  <a:cxn ang="0">
                    <a:pos x="408" y="375"/>
                  </a:cxn>
                  <a:cxn ang="0">
                    <a:pos x="357" y="328"/>
                  </a:cxn>
                  <a:cxn ang="0">
                    <a:pos x="303" y="274"/>
                  </a:cxn>
                  <a:cxn ang="0">
                    <a:pos x="272" y="235"/>
                  </a:cxn>
                  <a:cxn ang="0">
                    <a:pos x="240" y="193"/>
                  </a:cxn>
                  <a:cxn ang="0">
                    <a:pos x="207" y="154"/>
                  </a:cxn>
                  <a:cxn ang="0">
                    <a:pos x="178" y="113"/>
                  </a:cxn>
                  <a:cxn ang="0">
                    <a:pos x="142" y="51"/>
                  </a:cxn>
                  <a:cxn ang="0">
                    <a:pos x="120" y="0"/>
                  </a:cxn>
                  <a:cxn ang="0">
                    <a:pos x="0" y="15"/>
                  </a:cxn>
                  <a:cxn ang="0">
                    <a:pos x="40" y="102"/>
                  </a:cxn>
                  <a:cxn ang="0">
                    <a:pos x="99" y="193"/>
                  </a:cxn>
                  <a:cxn ang="0">
                    <a:pos x="160" y="270"/>
                  </a:cxn>
                  <a:cxn ang="0">
                    <a:pos x="240" y="352"/>
                  </a:cxn>
                  <a:cxn ang="0">
                    <a:pos x="347" y="469"/>
                  </a:cxn>
                  <a:cxn ang="0">
                    <a:pos x="466" y="567"/>
                  </a:cxn>
                  <a:cxn ang="0">
                    <a:pos x="592" y="651"/>
                  </a:cxn>
                  <a:cxn ang="0">
                    <a:pos x="704" y="701"/>
                  </a:cxn>
                  <a:cxn ang="0">
                    <a:pos x="843" y="752"/>
                  </a:cxn>
                  <a:cxn ang="0">
                    <a:pos x="958" y="772"/>
                  </a:cxn>
                  <a:cxn ang="0">
                    <a:pos x="1144" y="790"/>
                  </a:cxn>
                </a:cxnLst>
                <a:rect l="0" t="0" r="r" b="b"/>
                <a:pathLst>
                  <a:path w="1144" h="790">
                    <a:moveTo>
                      <a:pt x="1144" y="790"/>
                    </a:moveTo>
                    <a:lnTo>
                      <a:pt x="1144" y="733"/>
                    </a:lnTo>
                    <a:lnTo>
                      <a:pt x="1061" y="717"/>
                    </a:lnTo>
                    <a:lnTo>
                      <a:pt x="986" y="698"/>
                    </a:lnTo>
                    <a:lnTo>
                      <a:pt x="918" y="674"/>
                    </a:lnTo>
                    <a:lnTo>
                      <a:pt x="847" y="651"/>
                    </a:lnTo>
                    <a:lnTo>
                      <a:pt x="787" y="627"/>
                    </a:lnTo>
                    <a:lnTo>
                      <a:pt x="736" y="604"/>
                    </a:lnTo>
                    <a:lnTo>
                      <a:pt x="689" y="582"/>
                    </a:lnTo>
                    <a:lnTo>
                      <a:pt x="635" y="555"/>
                    </a:lnTo>
                    <a:lnTo>
                      <a:pt x="588" y="524"/>
                    </a:lnTo>
                    <a:lnTo>
                      <a:pt x="534" y="485"/>
                    </a:lnTo>
                    <a:lnTo>
                      <a:pt x="491" y="450"/>
                    </a:lnTo>
                    <a:lnTo>
                      <a:pt x="448" y="415"/>
                    </a:lnTo>
                    <a:lnTo>
                      <a:pt x="408" y="375"/>
                    </a:lnTo>
                    <a:lnTo>
                      <a:pt x="357" y="328"/>
                    </a:lnTo>
                    <a:lnTo>
                      <a:pt x="303" y="274"/>
                    </a:lnTo>
                    <a:lnTo>
                      <a:pt x="272" y="235"/>
                    </a:lnTo>
                    <a:lnTo>
                      <a:pt x="240" y="193"/>
                    </a:lnTo>
                    <a:lnTo>
                      <a:pt x="207" y="154"/>
                    </a:lnTo>
                    <a:lnTo>
                      <a:pt x="178" y="113"/>
                    </a:lnTo>
                    <a:lnTo>
                      <a:pt x="142" y="51"/>
                    </a:lnTo>
                    <a:lnTo>
                      <a:pt x="120" y="0"/>
                    </a:lnTo>
                    <a:lnTo>
                      <a:pt x="0" y="15"/>
                    </a:lnTo>
                    <a:lnTo>
                      <a:pt x="40" y="102"/>
                    </a:lnTo>
                    <a:lnTo>
                      <a:pt x="99" y="193"/>
                    </a:lnTo>
                    <a:lnTo>
                      <a:pt x="160" y="270"/>
                    </a:lnTo>
                    <a:lnTo>
                      <a:pt x="240" y="352"/>
                    </a:lnTo>
                    <a:lnTo>
                      <a:pt x="347" y="469"/>
                    </a:lnTo>
                    <a:lnTo>
                      <a:pt x="466" y="567"/>
                    </a:lnTo>
                    <a:lnTo>
                      <a:pt x="592" y="651"/>
                    </a:lnTo>
                    <a:lnTo>
                      <a:pt x="704" y="701"/>
                    </a:lnTo>
                    <a:lnTo>
                      <a:pt x="843" y="752"/>
                    </a:lnTo>
                    <a:lnTo>
                      <a:pt x="958" y="772"/>
                    </a:lnTo>
                    <a:lnTo>
                      <a:pt x="1144" y="790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 rot="17234106" flipV="1">
                <a:off x="1595" y="2204"/>
                <a:ext cx="233" cy="543"/>
              </a:xfrm>
              <a:custGeom>
                <a:avLst/>
                <a:gdLst/>
                <a:ahLst/>
                <a:cxnLst>
                  <a:cxn ang="0">
                    <a:pos x="593" y="128"/>
                  </a:cxn>
                  <a:cxn ang="0">
                    <a:pos x="593" y="0"/>
                  </a:cxn>
                  <a:cxn ang="0">
                    <a:pos x="569" y="33"/>
                  </a:cxn>
                  <a:cxn ang="0">
                    <a:pos x="542" y="67"/>
                  </a:cxn>
                  <a:cxn ang="0">
                    <a:pos x="507" y="102"/>
                  </a:cxn>
                  <a:cxn ang="0">
                    <a:pos x="464" y="142"/>
                  </a:cxn>
                  <a:cxn ang="0">
                    <a:pos x="422" y="187"/>
                  </a:cxn>
                  <a:cxn ang="0">
                    <a:pos x="379" y="229"/>
                  </a:cxn>
                  <a:cxn ang="0">
                    <a:pos x="339" y="264"/>
                  </a:cxn>
                  <a:cxn ang="0">
                    <a:pos x="303" y="295"/>
                  </a:cxn>
                  <a:cxn ang="0">
                    <a:pos x="263" y="324"/>
                  </a:cxn>
                  <a:cxn ang="0">
                    <a:pos x="222" y="352"/>
                  </a:cxn>
                  <a:cxn ang="0">
                    <a:pos x="174" y="382"/>
                  </a:cxn>
                  <a:cxn ang="0">
                    <a:pos x="130" y="406"/>
                  </a:cxn>
                  <a:cxn ang="0">
                    <a:pos x="84" y="427"/>
                  </a:cxn>
                  <a:cxn ang="0">
                    <a:pos x="36" y="449"/>
                  </a:cxn>
                  <a:cxn ang="0">
                    <a:pos x="0" y="467"/>
                  </a:cxn>
                  <a:cxn ang="0">
                    <a:pos x="0" y="568"/>
                  </a:cxn>
                  <a:cxn ang="0">
                    <a:pos x="65" y="547"/>
                  </a:cxn>
                  <a:cxn ang="0">
                    <a:pos x="160" y="502"/>
                  </a:cxn>
                  <a:cxn ang="0">
                    <a:pos x="281" y="446"/>
                  </a:cxn>
                  <a:cxn ang="0">
                    <a:pos x="370" y="386"/>
                  </a:cxn>
                  <a:cxn ang="0">
                    <a:pos x="452" y="300"/>
                  </a:cxn>
                  <a:cxn ang="0">
                    <a:pos x="533" y="229"/>
                  </a:cxn>
                  <a:cxn ang="0">
                    <a:pos x="593" y="159"/>
                  </a:cxn>
                  <a:cxn ang="0">
                    <a:pos x="593" y="2"/>
                  </a:cxn>
                  <a:cxn ang="0">
                    <a:pos x="593" y="4"/>
                  </a:cxn>
                  <a:cxn ang="0">
                    <a:pos x="593" y="128"/>
                  </a:cxn>
                </a:cxnLst>
                <a:rect l="0" t="0" r="r" b="b"/>
                <a:pathLst>
                  <a:path w="593" h="568">
                    <a:moveTo>
                      <a:pt x="593" y="128"/>
                    </a:moveTo>
                    <a:lnTo>
                      <a:pt x="593" y="0"/>
                    </a:lnTo>
                    <a:lnTo>
                      <a:pt x="569" y="33"/>
                    </a:lnTo>
                    <a:lnTo>
                      <a:pt x="542" y="67"/>
                    </a:lnTo>
                    <a:lnTo>
                      <a:pt x="507" y="102"/>
                    </a:lnTo>
                    <a:lnTo>
                      <a:pt x="464" y="142"/>
                    </a:lnTo>
                    <a:lnTo>
                      <a:pt x="422" y="187"/>
                    </a:lnTo>
                    <a:lnTo>
                      <a:pt x="379" y="229"/>
                    </a:lnTo>
                    <a:lnTo>
                      <a:pt x="339" y="264"/>
                    </a:lnTo>
                    <a:lnTo>
                      <a:pt x="303" y="295"/>
                    </a:lnTo>
                    <a:lnTo>
                      <a:pt x="263" y="324"/>
                    </a:lnTo>
                    <a:lnTo>
                      <a:pt x="222" y="352"/>
                    </a:lnTo>
                    <a:lnTo>
                      <a:pt x="174" y="382"/>
                    </a:lnTo>
                    <a:lnTo>
                      <a:pt x="130" y="406"/>
                    </a:lnTo>
                    <a:lnTo>
                      <a:pt x="84" y="427"/>
                    </a:lnTo>
                    <a:lnTo>
                      <a:pt x="36" y="449"/>
                    </a:lnTo>
                    <a:lnTo>
                      <a:pt x="0" y="467"/>
                    </a:lnTo>
                    <a:lnTo>
                      <a:pt x="0" y="568"/>
                    </a:lnTo>
                    <a:lnTo>
                      <a:pt x="65" y="547"/>
                    </a:lnTo>
                    <a:lnTo>
                      <a:pt x="160" y="502"/>
                    </a:lnTo>
                    <a:lnTo>
                      <a:pt x="281" y="446"/>
                    </a:lnTo>
                    <a:lnTo>
                      <a:pt x="370" y="386"/>
                    </a:lnTo>
                    <a:lnTo>
                      <a:pt x="452" y="300"/>
                    </a:lnTo>
                    <a:lnTo>
                      <a:pt x="533" y="229"/>
                    </a:lnTo>
                    <a:lnTo>
                      <a:pt x="593" y="159"/>
                    </a:lnTo>
                    <a:lnTo>
                      <a:pt x="593" y="2"/>
                    </a:lnTo>
                    <a:lnTo>
                      <a:pt x="593" y="4"/>
                    </a:lnTo>
                    <a:lnTo>
                      <a:pt x="593" y="128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 rot="17234106" flipV="1">
                <a:off x="1743" y="2096"/>
                <a:ext cx="277" cy="334"/>
              </a:xfrm>
              <a:custGeom>
                <a:avLst/>
                <a:gdLst/>
                <a:ahLst/>
                <a:cxnLst>
                  <a:cxn ang="0">
                    <a:pos x="709" y="352"/>
                  </a:cxn>
                  <a:cxn ang="0">
                    <a:pos x="709" y="243"/>
                  </a:cxn>
                  <a:cxn ang="0">
                    <a:pos x="663" y="234"/>
                  </a:cxn>
                  <a:cxn ang="0">
                    <a:pos x="616" y="225"/>
                  </a:cxn>
                  <a:cxn ang="0">
                    <a:pos x="572" y="213"/>
                  </a:cxn>
                  <a:cxn ang="0">
                    <a:pos x="526" y="202"/>
                  </a:cxn>
                  <a:cxn ang="0">
                    <a:pos x="473" y="187"/>
                  </a:cxn>
                  <a:cxn ang="0">
                    <a:pos x="415" y="172"/>
                  </a:cxn>
                  <a:cxn ang="0">
                    <a:pos x="343" y="148"/>
                  </a:cxn>
                  <a:cxn ang="0">
                    <a:pos x="273" y="126"/>
                  </a:cxn>
                  <a:cxn ang="0">
                    <a:pos x="228" y="110"/>
                  </a:cxn>
                  <a:cxn ang="0">
                    <a:pos x="173" y="88"/>
                  </a:cxn>
                  <a:cxn ang="0">
                    <a:pos x="115" y="61"/>
                  </a:cxn>
                  <a:cxn ang="0">
                    <a:pos x="62" y="35"/>
                  </a:cxn>
                  <a:cxn ang="0">
                    <a:pos x="23" y="14"/>
                  </a:cxn>
                  <a:cxn ang="0">
                    <a:pos x="0" y="0"/>
                  </a:cxn>
                  <a:cxn ang="0">
                    <a:pos x="0" y="134"/>
                  </a:cxn>
                  <a:cxn ang="0">
                    <a:pos x="45" y="168"/>
                  </a:cxn>
                  <a:cxn ang="0">
                    <a:pos x="134" y="215"/>
                  </a:cxn>
                  <a:cxn ang="0">
                    <a:pos x="237" y="262"/>
                  </a:cxn>
                  <a:cxn ang="0">
                    <a:pos x="330" y="288"/>
                  </a:cxn>
                  <a:cxn ang="0">
                    <a:pos x="437" y="320"/>
                  </a:cxn>
                  <a:cxn ang="0">
                    <a:pos x="544" y="343"/>
                  </a:cxn>
                  <a:cxn ang="0">
                    <a:pos x="620" y="350"/>
                  </a:cxn>
                  <a:cxn ang="0">
                    <a:pos x="709" y="352"/>
                  </a:cxn>
                </a:cxnLst>
                <a:rect l="0" t="0" r="r" b="b"/>
                <a:pathLst>
                  <a:path w="709" h="352">
                    <a:moveTo>
                      <a:pt x="709" y="352"/>
                    </a:moveTo>
                    <a:lnTo>
                      <a:pt x="709" y="243"/>
                    </a:lnTo>
                    <a:lnTo>
                      <a:pt x="663" y="234"/>
                    </a:lnTo>
                    <a:lnTo>
                      <a:pt x="616" y="225"/>
                    </a:lnTo>
                    <a:lnTo>
                      <a:pt x="572" y="213"/>
                    </a:lnTo>
                    <a:lnTo>
                      <a:pt x="526" y="202"/>
                    </a:lnTo>
                    <a:lnTo>
                      <a:pt x="473" y="187"/>
                    </a:lnTo>
                    <a:lnTo>
                      <a:pt x="415" y="172"/>
                    </a:lnTo>
                    <a:lnTo>
                      <a:pt x="343" y="148"/>
                    </a:lnTo>
                    <a:lnTo>
                      <a:pt x="273" y="126"/>
                    </a:lnTo>
                    <a:lnTo>
                      <a:pt x="228" y="110"/>
                    </a:lnTo>
                    <a:lnTo>
                      <a:pt x="173" y="88"/>
                    </a:lnTo>
                    <a:lnTo>
                      <a:pt x="115" y="61"/>
                    </a:lnTo>
                    <a:lnTo>
                      <a:pt x="62" y="35"/>
                    </a:lnTo>
                    <a:lnTo>
                      <a:pt x="23" y="14"/>
                    </a:lnTo>
                    <a:lnTo>
                      <a:pt x="0" y="0"/>
                    </a:lnTo>
                    <a:lnTo>
                      <a:pt x="0" y="134"/>
                    </a:lnTo>
                    <a:lnTo>
                      <a:pt x="45" y="168"/>
                    </a:lnTo>
                    <a:lnTo>
                      <a:pt x="134" y="215"/>
                    </a:lnTo>
                    <a:lnTo>
                      <a:pt x="237" y="262"/>
                    </a:lnTo>
                    <a:lnTo>
                      <a:pt x="330" y="288"/>
                    </a:lnTo>
                    <a:lnTo>
                      <a:pt x="437" y="320"/>
                    </a:lnTo>
                    <a:lnTo>
                      <a:pt x="544" y="343"/>
                    </a:lnTo>
                    <a:lnTo>
                      <a:pt x="620" y="350"/>
                    </a:lnTo>
                    <a:lnTo>
                      <a:pt x="709" y="352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 rot="17234106" flipV="1">
                <a:off x="1051" y="1594"/>
                <a:ext cx="777" cy="1023"/>
              </a:xfrm>
              <a:custGeom>
                <a:avLst/>
                <a:gdLst/>
                <a:ahLst/>
                <a:cxnLst>
                  <a:cxn ang="0">
                    <a:pos x="1869" y="1074"/>
                  </a:cxn>
                  <a:cxn ang="0">
                    <a:pos x="1751" y="1074"/>
                  </a:cxn>
                  <a:cxn ang="0">
                    <a:pos x="1628" y="1065"/>
                  </a:cxn>
                  <a:cxn ang="0">
                    <a:pos x="1514" y="1047"/>
                  </a:cxn>
                  <a:cxn ang="0">
                    <a:pos x="1382" y="1016"/>
                  </a:cxn>
                  <a:cxn ang="0">
                    <a:pos x="1256" y="973"/>
                  </a:cxn>
                  <a:cxn ang="0">
                    <a:pos x="1122" y="914"/>
                  </a:cxn>
                  <a:cxn ang="0">
                    <a:pos x="1003" y="853"/>
                  </a:cxn>
                  <a:cxn ang="0">
                    <a:pos x="890" y="791"/>
                  </a:cxn>
                  <a:cxn ang="0">
                    <a:pos x="774" y="721"/>
                  </a:cxn>
                  <a:cxn ang="0">
                    <a:pos x="666" y="643"/>
                  </a:cxn>
                  <a:cxn ang="0">
                    <a:pos x="562" y="553"/>
                  </a:cxn>
                  <a:cxn ang="0">
                    <a:pos x="476" y="463"/>
                  </a:cxn>
                  <a:cxn ang="0">
                    <a:pos x="418" y="379"/>
                  </a:cxn>
                  <a:cxn ang="0">
                    <a:pos x="59" y="407"/>
                  </a:cxn>
                  <a:cxn ang="0">
                    <a:pos x="182" y="348"/>
                  </a:cxn>
                  <a:cxn ang="0">
                    <a:pos x="267" y="301"/>
                  </a:cxn>
                  <a:cxn ang="0">
                    <a:pos x="338" y="253"/>
                  </a:cxn>
                  <a:cxn ang="0">
                    <a:pos x="406" y="193"/>
                  </a:cxn>
                  <a:cxn ang="0">
                    <a:pos x="487" y="114"/>
                  </a:cxn>
                  <a:cxn ang="0">
                    <a:pos x="564" y="39"/>
                  </a:cxn>
                  <a:cxn ang="0">
                    <a:pos x="627" y="17"/>
                  </a:cxn>
                  <a:cxn ang="0">
                    <a:pos x="694" y="53"/>
                  </a:cxn>
                  <a:cxn ang="0">
                    <a:pos x="777" y="90"/>
                  </a:cxn>
                  <a:cxn ang="0">
                    <a:pos x="853" y="116"/>
                  </a:cxn>
                  <a:cxn ang="0">
                    <a:pos x="939" y="142"/>
                  </a:cxn>
                  <a:cxn ang="0">
                    <a:pos x="1027" y="167"/>
                  </a:cxn>
                  <a:cxn ang="0">
                    <a:pos x="1112" y="186"/>
                  </a:cxn>
                  <a:cxn ang="0">
                    <a:pos x="1194" y="206"/>
                  </a:cxn>
                  <a:cxn ang="0">
                    <a:pos x="1305" y="224"/>
                  </a:cxn>
                  <a:cxn ang="0">
                    <a:pos x="901" y="368"/>
                  </a:cxn>
                  <a:cxn ang="0">
                    <a:pos x="996" y="502"/>
                  </a:cxn>
                  <a:cxn ang="0">
                    <a:pos x="1068" y="580"/>
                  </a:cxn>
                  <a:cxn ang="0">
                    <a:pos x="1173" y="686"/>
                  </a:cxn>
                  <a:cxn ang="0">
                    <a:pos x="1263" y="768"/>
                  </a:cxn>
                  <a:cxn ang="0">
                    <a:pos x="1335" y="829"/>
                  </a:cxn>
                  <a:cxn ang="0">
                    <a:pos x="1425" y="890"/>
                  </a:cxn>
                  <a:cxn ang="0">
                    <a:pos x="1518" y="941"/>
                  </a:cxn>
                  <a:cxn ang="0">
                    <a:pos x="1628" y="984"/>
                  </a:cxn>
                  <a:cxn ang="0">
                    <a:pos x="1747" y="1016"/>
                  </a:cxn>
                  <a:cxn ang="0">
                    <a:pos x="1873" y="1043"/>
                  </a:cxn>
                </a:cxnLst>
                <a:rect l="0" t="0" r="r" b="b"/>
                <a:pathLst>
                  <a:path w="1978" h="1074">
                    <a:moveTo>
                      <a:pt x="1978" y="1065"/>
                    </a:moveTo>
                    <a:lnTo>
                      <a:pt x="1869" y="1074"/>
                    </a:lnTo>
                    <a:lnTo>
                      <a:pt x="1816" y="1074"/>
                    </a:lnTo>
                    <a:lnTo>
                      <a:pt x="1751" y="1074"/>
                    </a:lnTo>
                    <a:lnTo>
                      <a:pt x="1690" y="1069"/>
                    </a:lnTo>
                    <a:lnTo>
                      <a:pt x="1628" y="1065"/>
                    </a:lnTo>
                    <a:lnTo>
                      <a:pt x="1568" y="1057"/>
                    </a:lnTo>
                    <a:lnTo>
                      <a:pt x="1514" y="1047"/>
                    </a:lnTo>
                    <a:lnTo>
                      <a:pt x="1454" y="1035"/>
                    </a:lnTo>
                    <a:lnTo>
                      <a:pt x="1382" y="1016"/>
                    </a:lnTo>
                    <a:lnTo>
                      <a:pt x="1317" y="992"/>
                    </a:lnTo>
                    <a:lnTo>
                      <a:pt x="1256" y="973"/>
                    </a:lnTo>
                    <a:lnTo>
                      <a:pt x="1187" y="945"/>
                    </a:lnTo>
                    <a:lnTo>
                      <a:pt x="1122" y="914"/>
                    </a:lnTo>
                    <a:lnTo>
                      <a:pt x="1057" y="883"/>
                    </a:lnTo>
                    <a:lnTo>
                      <a:pt x="1003" y="853"/>
                    </a:lnTo>
                    <a:lnTo>
                      <a:pt x="942" y="821"/>
                    </a:lnTo>
                    <a:lnTo>
                      <a:pt x="890" y="791"/>
                    </a:lnTo>
                    <a:lnTo>
                      <a:pt x="832" y="756"/>
                    </a:lnTo>
                    <a:lnTo>
                      <a:pt x="774" y="721"/>
                    </a:lnTo>
                    <a:lnTo>
                      <a:pt x="717" y="678"/>
                    </a:lnTo>
                    <a:lnTo>
                      <a:pt x="666" y="643"/>
                    </a:lnTo>
                    <a:lnTo>
                      <a:pt x="612" y="596"/>
                    </a:lnTo>
                    <a:lnTo>
                      <a:pt x="562" y="553"/>
                    </a:lnTo>
                    <a:lnTo>
                      <a:pt x="515" y="510"/>
                    </a:lnTo>
                    <a:lnTo>
                      <a:pt x="476" y="463"/>
                    </a:lnTo>
                    <a:lnTo>
                      <a:pt x="444" y="422"/>
                    </a:lnTo>
                    <a:lnTo>
                      <a:pt x="418" y="379"/>
                    </a:lnTo>
                    <a:lnTo>
                      <a:pt x="0" y="438"/>
                    </a:lnTo>
                    <a:lnTo>
                      <a:pt x="59" y="407"/>
                    </a:lnTo>
                    <a:lnTo>
                      <a:pt x="127" y="375"/>
                    </a:lnTo>
                    <a:lnTo>
                      <a:pt x="182" y="348"/>
                    </a:lnTo>
                    <a:lnTo>
                      <a:pt x="222" y="327"/>
                    </a:lnTo>
                    <a:lnTo>
                      <a:pt x="267" y="301"/>
                    </a:lnTo>
                    <a:lnTo>
                      <a:pt x="303" y="278"/>
                    </a:lnTo>
                    <a:lnTo>
                      <a:pt x="338" y="253"/>
                    </a:lnTo>
                    <a:lnTo>
                      <a:pt x="369" y="223"/>
                    </a:lnTo>
                    <a:lnTo>
                      <a:pt x="406" y="193"/>
                    </a:lnTo>
                    <a:lnTo>
                      <a:pt x="447" y="155"/>
                    </a:lnTo>
                    <a:lnTo>
                      <a:pt x="487" y="114"/>
                    </a:lnTo>
                    <a:lnTo>
                      <a:pt x="522" y="81"/>
                    </a:lnTo>
                    <a:lnTo>
                      <a:pt x="564" y="39"/>
                    </a:lnTo>
                    <a:lnTo>
                      <a:pt x="594" y="0"/>
                    </a:lnTo>
                    <a:lnTo>
                      <a:pt x="627" y="17"/>
                    </a:lnTo>
                    <a:lnTo>
                      <a:pt x="659" y="36"/>
                    </a:lnTo>
                    <a:lnTo>
                      <a:pt x="694" y="53"/>
                    </a:lnTo>
                    <a:lnTo>
                      <a:pt x="735" y="71"/>
                    </a:lnTo>
                    <a:lnTo>
                      <a:pt x="777" y="90"/>
                    </a:lnTo>
                    <a:lnTo>
                      <a:pt x="815" y="104"/>
                    </a:lnTo>
                    <a:lnTo>
                      <a:pt x="853" y="116"/>
                    </a:lnTo>
                    <a:lnTo>
                      <a:pt x="895" y="130"/>
                    </a:lnTo>
                    <a:lnTo>
                      <a:pt x="939" y="142"/>
                    </a:lnTo>
                    <a:lnTo>
                      <a:pt x="985" y="155"/>
                    </a:lnTo>
                    <a:lnTo>
                      <a:pt x="1027" y="167"/>
                    </a:lnTo>
                    <a:lnTo>
                      <a:pt x="1068" y="178"/>
                    </a:lnTo>
                    <a:lnTo>
                      <a:pt x="1112" y="186"/>
                    </a:lnTo>
                    <a:lnTo>
                      <a:pt x="1155" y="197"/>
                    </a:lnTo>
                    <a:lnTo>
                      <a:pt x="1194" y="206"/>
                    </a:lnTo>
                    <a:lnTo>
                      <a:pt x="1241" y="216"/>
                    </a:lnTo>
                    <a:lnTo>
                      <a:pt x="1305" y="224"/>
                    </a:lnTo>
                    <a:lnTo>
                      <a:pt x="872" y="305"/>
                    </a:lnTo>
                    <a:lnTo>
                      <a:pt x="901" y="368"/>
                    </a:lnTo>
                    <a:lnTo>
                      <a:pt x="934" y="414"/>
                    </a:lnTo>
                    <a:lnTo>
                      <a:pt x="996" y="502"/>
                    </a:lnTo>
                    <a:lnTo>
                      <a:pt x="1032" y="541"/>
                    </a:lnTo>
                    <a:lnTo>
                      <a:pt x="1068" y="580"/>
                    </a:lnTo>
                    <a:lnTo>
                      <a:pt x="1133" y="647"/>
                    </a:lnTo>
                    <a:lnTo>
                      <a:pt x="1173" y="686"/>
                    </a:lnTo>
                    <a:lnTo>
                      <a:pt x="1219" y="733"/>
                    </a:lnTo>
                    <a:lnTo>
                      <a:pt x="1263" y="768"/>
                    </a:lnTo>
                    <a:lnTo>
                      <a:pt x="1299" y="799"/>
                    </a:lnTo>
                    <a:lnTo>
                      <a:pt x="1335" y="829"/>
                    </a:lnTo>
                    <a:lnTo>
                      <a:pt x="1378" y="859"/>
                    </a:lnTo>
                    <a:lnTo>
                      <a:pt x="1425" y="890"/>
                    </a:lnTo>
                    <a:lnTo>
                      <a:pt x="1472" y="914"/>
                    </a:lnTo>
                    <a:lnTo>
                      <a:pt x="1518" y="941"/>
                    </a:lnTo>
                    <a:lnTo>
                      <a:pt x="1575" y="965"/>
                    </a:lnTo>
                    <a:lnTo>
                      <a:pt x="1628" y="984"/>
                    </a:lnTo>
                    <a:lnTo>
                      <a:pt x="1690" y="1000"/>
                    </a:lnTo>
                    <a:lnTo>
                      <a:pt x="1747" y="1016"/>
                    </a:lnTo>
                    <a:lnTo>
                      <a:pt x="1809" y="1031"/>
                    </a:lnTo>
                    <a:lnTo>
                      <a:pt x="1873" y="1043"/>
                    </a:lnTo>
                    <a:lnTo>
                      <a:pt x="1978" y="1065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 smtClean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59650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Progress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07500" y="1112789"/>
            <a:ext cx="7608916" cy="94805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/>
            <a:r>
              <a:rPr lang="en-US" sz="2800" dirty="0" smtClean="0">
                <a:solidFill>
                  <a:prstClr val="black"/>
                </a:solidFill>
              </a:rPr>
              <a:t>Workflow for connecting the NFIE with </a:t>
            </a:r>
            <a:r>
              <a:rPr lang="en-US" sz="2800" dirty="0" smtClean="0">
                <a:solidFill>
                  <a:prstClr val="black"/>
                </a:solidFill>
              </a:rPr>
              <a:t>HEC-RAS model in Upper Brushy Creek</a:t>
            </a:r>
            <a:endParaRPr lang="en-US" sz="2800" b="1" dirty="0" smtClean="0">
              <a:solidFill>
                <a:prstClr val="black"/>
              </a:solidFill>
            </a:endParaRPr>
          </a:p>
        </p:txBody>
      </p:sp>
      <p:sp>
        <p:nvSpPr>
          <p:cNvPr id="4" name="流程图: 过程 3"/>
          <p:cNvSpPr/>
          <p:nvPr/>
        </p:nvSpPr>
        <p:spPr bwMode="auto">
          <a:xfrm>
            <a:off x="731727" y="2072365"/>
            <a:ext cx="2808312" cy="652084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</a:rPr>
              <a:t>NWS </a:t>
            </a:r>
            <a:r>
              <a:rPr lang="en-US" sz="2100" dirty="0" smtClean="0">
                <a:solidFill>
                  <a:srgbClr val="000000"/>
                </a:solidFill>
              </a:rPr>
              <a:t>Forecasts Data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 bwMode="auto">
          <a:xfrm>
            <a:off x="2140718" y="2735064"/>
            <a:ext cx="0" cy="43610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流程图: 决策 11"/>
          <p:cNvSpPr/>
          <p:nvPr/>
        </p:nvSpPr>
        <p:spPr bwMode="auto">
          <a:xfrm>
            <a:off x="707500" y="3171168"/>
            <a:ext cx="2808312" cy="761888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RAPID Model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19" name="流程图: 过程 18"/>
          <p:cNvSpPr/>
          <p:nvPr/>
        </p:nvSpPr>
        <p:spPr bwMode="auto">
          <a:xfrm>
            <a:off x="707500" y="4384483"/>
            <a:ext cx="2808312" cy="992539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Flow data for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every NHD reach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at a 3-hour interval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24" name="直接箭头连接符 23"/>
          <p:cNvCxnSpPr/>
          <p:nvPr/>
        </p:nvCxnSpPr>
        <p:spPr bwMode="auto">
          <a:xfrm>
            <a:off x="2100094" y="3933056"/>
            <a:ext cx="0" cy="43610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直接箭头连接符 24"/>
          <p:cNvCxnSpPr/>
          <p:nvPr/>
        </p:nvCxnSpPr>
        <p:spPr bwMode="auto">
          <a:xfrm>
            <a:off x="2100094" y="5377022"/>
            <a:ext cx="0" cy="43610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流程图: 决策 25"/>
          <p:cNvSpPr/>
          <p:nvPr/>
        </p:nvSpPr>
        <p:spPr bwMode="auto">
          <a:xfrm>
            <a:off x="695938" y="5813127"/>
            <a:ext cx="2808312" cy="784226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Web Service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29" name="直接箭头连接符 28"/>
          <p:cNvCxnSpPr>
            <a:stCxn id="26" idx="3"/>
          </p:cNvCxnSpPr>
          <p:nvPr/>
        </p:nvCxnSpPr>
        <p:spPr bwMode="auto">
          <a:xfrm>
            <a:off x="3504250" y="6205240"/>
            <a:ext cx="707710" cy="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流程图: 过程 32"/>
          <p:cNvSpPr/>
          <p:nvPr/>
        </p:nvSpPr>
        <p:spPr bwMode="auto">
          <a:xfrm>
            <a:off x="4221538" y="5879198"/>
            <a:ext cx="2078654" cy="652084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HEC DSS File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36" name="直接箭头连接符 35"/>
          <p:cNvCxnSpPr/>
          <p:nvPr/>
        </p:nvCxnSpPr>
        <p:spPr bwMode="auto">
          <a:xfrm flipV="1">
            <a:off x="5253839" y="5443094"/>
            <a:ext cx="0" cy="43610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流程图: 决策 36"/>
          <p:cNvSpPr/>
          <p:nvPr/>
        </p:nvSpPr>
        <p:spPr bwMode="auto">
          <a:xfrm>
            <a:off x="3849683" y="4658868"/>
            <a:ext cx="2808312" cy="784226"/>
          </a:xfrm>
          <a:prstGeom prst="flowChartDecision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HEC-RAS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38" name="直接箭头连接符 37"/>
          <p:cNvCxnSpPr>
            <a:stCxn id="37" idx="0"/>
          </p:cNvCxnSpPr>
          <p:nvPr/>
        </p:nvCxnSpPr>
        <p:spPr bwMode="auto">
          <a:xfrm flipV="1">
            <a:off x="5253839" y="3592172"/>
            <a:ext cx="7026" cy="106669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9" name="流程图: 过程 38"/>
          <p:cNvSpPr/>
          <p:nvPr/>
        </p:nvSpPr>
        <p:spPr bwMode="auto">
          <a:xfrm>
            <a:off x="3858105" y="2940088"/>
            <a:ext cx="2808312" cy="652084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0000"/>
                </a:solidFill>
              </a:rPr>
              <a:t>Flood Inundation Map</a:t>
            </a:r>
          </a:p>
        </p:txBody>
      </p:sp>
      <p:cxnSp>
        <p:nvCxnSpPr>
          <p:cNvPr id="40" name="直接箭头连接符 39"/>
          <p:cNvCxnSpPr/>
          <p:nvPr/>
        </p:nvCxnSpPr>
        <p:spPr bwMode="auto">
          <a:xfrm>
            <a:off x="6657995" y="5050981"/>
            <a:ext cx="707710" cy="0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流程图: 过程 40"/>
          <p:cNvSpPr/>
          <p:nvPr/>
        </p:nvSpPr>
        <p:spPr bwMode="auto">
          <a:xfrm>
            <a:off x="5546205" y="3717076"/>
            <a:ext cx="2632829" cy="652084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Flood Velocity Map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45" name="直接箭头连接符 44"/>
          <p:cNvCxnSpPr/>
          <p:nvPr/>
        </p:nvCxnSpPr>
        <p:spPr bwMode="auto">
          <a:xfrm flipV="1">
            <a:off x="5783740" y="4369160"/>
            <a:ext cx="1092516" cy="450946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流程图: 过程 45"/>
          <p:cNvSpPr/>
          <p:nvPr/>
        </p:nvSpPr>
        <p:spPr bwMode="auto">
          <a:xfrm>
            <a:off x="7365705" y="4724939"/>
            <a:ext cx="1670791" cy="652084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 smtClean="0">
                <a:solidFill>
                  <a:srgbClr val="000000"/>
                </a:solidFill>
              </a:rPr>
              <a:t>Rating Curve</a:t>
            </a:r>
            <a:endParaRPr lang="en-US" sz="2100" dirty="0">
              <a:solidFill>
                <a:srgbClr val="000000"/>
              </a:solidFill>
            </a:endParaRPr>
          </a:p>
        </p:txBody>
      </p:sp>
      <p:cxnSp>
        <p:nvCxnSpPr>
          <p:cNvPr id="52" name="直接箭头连接符 51"/>
          <p:cNvCxnSpPr/>
          <p:nvPr/>
        </p:nvCxnSpPr>
        <p:spPr bwMode="auto">
          <a:xfrm flipV="1">
            <a:off x="6657995" y="2564904"/>
            <a:ext cx="1370387" cy="60626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直接箭头连接符 54"/>
          <p:cNvCxnSpPr/>
          <p:nvPr/>
        </p:nvCxnSpPr>
        <p:spPr bwMode="auto">
          <a:xfrm flipV="1">
            <a:off x="8179034" y="2564904"/>
            <a:ext cx="353406" cy="1158584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7" name="直接箭头连接符 56"/>
          <p:cNvCxnSpPr/>
          <p:nvPr/>
        </p:nvCxnSpPr>
        <p:spPr bwMode="auto">
          <a:xfrm flipV="1">
            <a:off x="8807267" y="2561726"/>
            <a:ext cx="0" cy="2163213"/>
          </a:xfrm>
          <a:prstGeom prst="straightConnector1">
            <a:avLst/>
          </a:prstGeom>
          <a:noFill/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流程图: 过程 63"/>
          <p:cNvSpPr/>
          <p:nvPr/>
        </p:nvSpPr>
        <p:spPr bwMode="auto">
          <a:xfrm>
            <a:off x="7974631" y="2057670"/>
            <a:ext cx="1115617" cy="504056"/>
          </a:xfrm>
          <a:prstGeom prst="flowChartProcess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smtClean="0">
                <a:solidFill>
                  <a:srgbClr val="000000"/>
                </a:solidFill>
              </a:rPr>
              <a:t>…</a:t>
            </a:r>
            <a:endParaRPr lang="en-US" sz="21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005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Unsteady </a:t>
            </a:r>
            <a:r>
              <a:rPr lang="en-US" dirty="0" smtClean="0"/>
              <a:t>Simulation in HEC-RAS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18" y="1268760"/>
            <a:ext cx="8495239" cy="33523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2718" y="1268760"/>
            <a:ext cx="3747234" cy="36004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North Fork of Brushy </a:t>
            </a:r>
            <a:r>
              <a:rPr lang="en-US" sz="1400" b="1" dirty="0">
                <a:solidFill>
                  <a:prstClr val="black"/>
                </a:solidFill>
              </a:rPr>
              <a:t>Creek </a:t>
            </a:r>
            <a:r>
              <a:rPr lang="en-US" sz="1400" b="1" dirty="0" smtClean="0">
                <a:solidFill>
                  <a:prstClr val="black"/>
                </a:solidFill>
              </a:rPr>
              <a:t>Tributary1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52" y="4713671"/>
            <a:ext cx="4489769" cy="21634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1149" y="5547501"/>
            <a:ext cx="2002734" cy="247902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2100" b="1" dirty="0" smtClean="0">
                <a:solidFill>
                  <a:prstClr val="black"/>
                </a:solidFill>
              </a:rPr>
              <a:t>Geometry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4193" y="1518703"/>
            <a:ext cx="2592288" cy="32403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100" b="1" dirty="0" smtClean="0">
                <a:solidFill>
                  <a:srgbClr val="FF0000"/>
                </a:solidFill>
              </a:rPr>
              <a:t>Flow Data</a:t>
            </a:r>
          </a:p>
        </p:txBody>
      </p:sp>
    </p:spTree>
    <p:extLst>
      <p:ext uri="{BB962C8B-B14F-4D97-AF65-F5344CB8AC3E}">
        <p14:creationId xmlns:p14="http://schemas.microsoft.com/office/powerpoint/2010/main" val="14697976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51190" cy="484632"/>
          </a:xfrm>
        </p:spPr>
        <p:txBody>
          <a:bodyPr/>
          <a:lstStyle/>
          <a:p>
            <a:r>
              <a:rPr lang="en-US" dirty="0"/>
              <a:t>Unsteady </a:t>
            </a:r>
            <a:r>
              <a:rPr lang="en-US" dirty="0" smtClean="0"/>
              <a:t>Simulation Results using HEC-RAS</a:t>
            </a:r>
            <a:endParaRPr 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77" y="1918379"/>
            <a:ext cx="4228572" cy="35785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82665"/>
            <a:ext cx="4235714" cy="36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10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 Area Flood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FF0000"/>
                </a:solidFill>
              </a:rPr>
              <a:t>Wide Area Flood Plan </a:t>
            </a:r>
            <a:r>
              <a:rPr lang="en-US" dirty="0" smtClean="0"/>
              <a:t>enhances flood emergency response fo</a:t>
            </a:r>
            <a:r>
              <a:rPr lang="en-US" dirty="0" smtClean="0"/>
              <a:t>r communities</a:t>
            </a:r>
          </a:p>
          <a:p>
            <a:r>
              <a:rPr lang="en-US" dirty="0" smtClean="0"/>
              <a:t>Linked to new flood forecast procedures being developed at the National Water Center in the </a:t>
            </a:r>
            <a:r>
              <a:rPr lang="en-US" dirty="0" smtClean="0">
                <a:solidFill>
                  <a:srgbClr val="FF0000"/>
                </a:solidFill>
              </a:rPr>
              <a:t>National Flood Interoperability Experiment</a:t>
            </a:r>
          </a:p>
          <a:p>
            <a:r>
              <a:rPr lang="en-US" dirty="0" smtClean="0"/>
              <a:t>Develop this plan </a:t>
            </a:r>
            <a:r>
              <a:rPr lang="en-US" dirty="0" smtClean="0"/>
              <a:t>for </a:t>
            </a:r>
            <a:r>
              <a:rPr lang="en-US" dirty="0" smtClean="0">
                <a:solidFill>
                  <a:srgbClr val="FF0000"/>
                </a:solidFill>
              </a:rPr>
              <a:t>Travis and Williamson Counties </a:t>
            </a:r>
            <a:r>
              <a:rPr lang="en-US" dirty="0" smtClean="0"/>
              <a:t>in </a:t>
            </a:r>
            <a:r>
              <a:rPr lang="en-US" i="1" dirty="0" smtClean="0">
                <a:solidFill>
                  <a:schemeClr val="tx2"/>
                </a:solidFill>
              </a:rPr>
              <a:t>one year</a:t>
            </a:r>
          </a:p>
          <a:p>
            <a:r>
              <a:rPr lang="en-US" dirty="0" smtClean="0"/>
              <a:t>Engage the </a:t>
            </a:r>
            <a:r>
              <a:rPr lang="en-US" dirty="0" smtClean="0">
                <a:solidFill>
                  <a:srgbClr val="FF0000"/>
                </a:solidFill>
              </a:rPr>
              <a:t>Texas Flash Flood Coalition </a:t>
            </a:r>
            <a:r>
              <a:rPr lang="en-US" dirty="0" smtClean="0"/>
              <a:t>to guide the development of the effort</a:t>
            </a:r>
          </a:p>
          <a:p>
            <a:r>
              <a:rPr lang="en-US" dirty="0" smtClean="0"/>
              <a:t>Have </a:t>
            </a:r>
            <a:r>
              <a:rPr lang="en-US" dirty="0" smtClean="0">
                <a:solidFill>
                  <a:srgbClr val="FF0000"/>
                </a:solidFill>
              </a:rPr>
              <a:t>quarterly meetings </a:t>
            </a:r>
            <a:r>
              <a:rPr lang="en-US" dirty="0" smtClean="0"/>
              <a:t>of the TFFC to review progress and provide feedback</a:t>
            </a:r>
          </a:p>
          <a:p>
            <a:r>
              <a:rPr lang="en-US" dirty="0" smtClean="0"/>
              <a:t>Use the discussion at this meeting to set the direction and </a:t>
            </a:r>
            <a:r>
              <a:rPr lang="en-US" dirty="0" smtClean="0">
                <a:solidFill>
                  <a:srgbClr val="FF0000"/>
                </a:solidFill>
              </a:rPr>
              <a:t>identify leadership </a:t>
            </a:r>
            <a:r>
              <a:rPr lang="en-US" dirty="0" smtClean="0"/>
              <a:t>from the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3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Nationally Synthesize Operations of Regional River Forecast Centers</a:t>
            </a:r>
            <a:endParaRPr lang="en-US" dirty="0"/>
          </a:p>
        </p:txBody>
      </p:sp>
      <p:pic>
        <p:nvPicPr>
          <p:cNvPr id="4" name="Picture 3" descr="HydroCentralizationnolegend-wnwc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2" y="1059316"/>
            <a:ext cx="6541706" cy="478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47" y="2655234"/>
            <a:ext cx="8717504" cy="31001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87" y="71437"/>
            <a:ext cx="7210425" cy="24098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Right Arrow 5"/>
          <p:cNvSpPr/>
          <p:nvPr/>
        </p:nvSpPr>
        <p:spPr>
          <a:xfrm>
            <a:off x="779929" y="6024282"/>
            <a:ext cx="941295" cy="5513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1" y="6011008"/>
            <a:ext cx="5884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Open Water Data Infrastructure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591671" y="4558553"/>
            <a:ext cx="2702858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1671" y="2656073"/>
            <a:ext cx="3792070" cy="43030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8304" y="2686560"/>
            <a:ext cx="221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9BD5">
                    <a:lumMod val="75000"/>
                  </a:srgbClr>
                </a:solidFill>
              </a:rPr>
              <a:t>Temporal information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28833" y="4568139"/>
            <a:ext cx="2341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B9BD5">
                    <a:lumMod val="75000"/>
                  </a:srgbClr>
                </a:solidFill>
              </a:rPr>
              <a:t>Geospatial information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01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8" y="41116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Goals </a:t>
            </a:r>
            <a:br>
              <a:rPr lang="en-US" sz="2800" dirty="0" smtClean="0"/>
            </a:br>
            <a:r>
              <a:rPr lang="en-US" sz="2800" dirty="0" smtClean="0"/>
              <a:t>National Flood Interoperability Experiment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4136" y="1685155"/>
            <a:ext cx="5581208" cy="3248477"/>
          </a:xfrm>
        </p:spPr>
        <p:txBody>
          <a:bodyPr>
            <a:normAutofit/>
          </a:bodyPr>
          <a:lstStyle/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Close the gap between national flood forecasting </a:t>
            </a:r>
            <a:b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</a:br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and local emergency response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Impact at the street level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Create real-time flood information services </a:t>
            </a:r>
            <a:endParaRPr lang="en-US" sz="1800" dirty="0">
              <a:solidFill>
                <a:srgbClr val="007AC2"/>
              </a:solidFill>
              <a:latin typeface="Arial"/>
              <a:cs typeface="Arial"/>
            </a:endParaRPr>
          </a:p>
          <a:p>
            <a:pPr lvl="1"/>
            <a:r>
              <a:rPr lang="en-US" sz="1700" dirty="0" smtClean="0">
                <a:latin typeface="Arial"/>
                <a:cs typeface="Arial"/>
              </a:rPr>
              <a:t>Shared among organizations, geographies, people</a:t>
            </a:r>
          </a:p>
          <a:p>
            <a:r>
              <a:rPr lang="en-US" sz="1800" dirty="0" smtClean="0">
                <a:solidFill>
                  <a:srgbClr val="007AC2"/>
                </a:solidFill>
                <a:latin typeface="Arial"/>
                <a:cs typeface="Arial"/>
              </a:rPr>
              <a:t>Engage academic community through the National Water Center</a:t>
            </a:r>
          </a:p>
          <a:p>
            <a:pPr lvl="1"/>
            <a:r>
              <a:rPr lang="en-US" sz="1700" dirty="0" smtClean="0">
                <a:latin typeface="Arial"/>
                <a:cs typeface="Arial"/>
              </a:rPr>
              <a:t>Innovation for transformative change</a:t>
            </a:r>
            <a:endParaRPr lang="en-US" sz="1700" dirty="0"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76" y="3250992"/>
            <a:ext cx="1135710" cy="114255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859" y="1732852"/>
            <a:ext cx="1836280" cy="134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7686386" y="2598645"/>
            <a:ext cx="1042269" cy="1794899"/>
            <a:chOff x="7607413" y="3365814"/>
            <a:chExt cx="1097342" cy="1889741"/>
          </a:xfrm>
        </p:grpSpPr>
        <p:pic>
          <p:nvPicPr>
            <p:cNvPr id="9" name="Picture 8" descr="zoomin"/>
            <p:cNvPicPr>
              <a:picLocks noChangeAspect="1" noChangeArrowheads="1"/>
            </p:cNvPicPr>
            <p:nvPr/>
          </p:nvPicPr>
          <p:blipFill rotWithShape="1">
            <a:blip r:embed="rId5" cstate="print"/>
            <a:srcRect l="16501" r="24470"/>
            <a:stretch/>
          </p:blipFill>
          <p:spPr bwMode="auto">
            <a:xfrm>
              <a:off x="7776857" y="3695083"/>
              <a:ext cx="750894" cy="1202653"/>
            </a:xfrm>
            <a:prstGeom prst="rect">
              <a:avLst/>
            </a:prstGeom>
            <a:solidFill>
              <a:schemeClr val="bg1"/>
            </a:solidFill>
            <a:ln w="3175">
              <a:noFill/>
              <a:miter lim="800000"/>
              <a:headEnd/>
              <a:tailEnd/>
            </a:ln>
          </p:spPr>
        </p:pic>
        <p:pic>
          <p:nvPicPr>
            <p:cNvPr id="5" name="Android.png" descr="/Volumes/Data/Projects/Modernizing_Flood_Response/links/Android.png"/>
            <p:cNvPicPr>
              <a:picLocks noChangeAspect="1"/>
            </p:cNvPicPr>
            <p:nvPr/>
          </p:nvPicPr>
          <p:blipFill rotWithShape="1">
            <a:blip r:embed="rId6" r:link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98" t="12738" r="13070" b="6433"/>
            <a:stretch/>
          </p:blipFill>
          <p:spPr>
            <a:xfrm>
              <a:off x="7607413" y="3365814"/>
              <a:ext cx="1097342" cy="1889741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alphaModFix amt="69000"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6" t="15673" b="9875"/>
          <a:stretch/>
        </p:blipFill>
        <p:spPr>
          <a:xfrm>
            <a:off x="-91441" y="5256387"/>
            <a:ext cx="9250025" cy="160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066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sri_Corporate_Template">
  <a:themeElements>
    <a:clrScheme name="Esri dark background">
      <a:dk1>
        <a:sysClr val="windowText" lastClr="000000"/>
      </a:dk1>
      <a:lt1>
        <a:sysClr val="window" lastClr="FFFFFF"/>
      </a:lt1>
      <a:dk2>
        <a:srgbClr val="007AC2"/>
      </a:dk2>
      <a:lt2>
        <a:srgbClr val="C6ECFF"/>
      </a:lt2>
      <a:accent1>
        <a:srgbClr val="FABE3C"/>
      </a:accent1>
      <a:accent2>
        <a:srgbClr val="00B9F2"/>
      </a:accent2>
      <a:accent3>
        <a:srgbClr val="AAD04B"/>
      </a:accent3>
      <a:accent4>
        <a:srgbClr val="8791FF"/>
      </a:accent4>
      <a:accent5>
        <a:srgbClr val="BF8CC9"/>
      </a:accent5>
      <a:accent6>
        <a:srgbClr val="BE9969"/>
      </a:accent6>
      <a:hlink>
        <a:srgbClr val="C9F2FF"/>
      </a:hlink>
      <a:folHlink>
        <a:srgbClr val="94E6FF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 smtClean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Design_1">
  <a:themeElements>
    <a:clrScheme name="1_Design_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sign_1">
      <a:majorFont>
        <a:latin typeface="Futura Md BT"/>
        <a:ea typeface=""/>
        <a:cs typeface=""/>
      </a:majorFont>
      <a:minorFont>
        <a:latin typeface="Futura Bk B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sign_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sign_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sign_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arrow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</TotalTime>
  <Words>1421</Words>
  <Application>Microsoft Office PowerPoint</Application>
  <PresentationFormat>On-screen Show (4:3)</PresentationFormat>
  <Paragraphs>323</Paragraphs>
  <Slides>68</Slides>
  <Notes>6</Notes>
  <HiddenSlides>0</HiddenSlides>
  <MMClips>2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93" baseType="lpstr">
      <vt:lpstr>ＭＳ Ｐゴシック</vt:lpstr>
      <vt:lpstr>Akko Rounded Pro Thin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Futura Bk BT</vt:lpstr>
      <vt:lpstr>Futura Md BT</vt:lpstr>
      <vt:lpstr>Lucida Grande</vt:lpstr>
      <vt:lpstr>Times New Roman</vt:lpstr>
      <vt:lpstr>Wingdings</vt:lpstr>
      <vt:lpstr>1_Office Theme</vt:lpstr>
      <vt:lpstr>Office Theme</vt:lpstr>
      <vt:lpstr>Esri_Corporate_Template</vt:lpstr>
      <vt:lpstr>1_Design_1</vt:lpstr>
      <vt:lpstr>1_Optional_Corporate_PPT_Template-Arial</vt:lpstr>
      <vt:lpstr>Optional_Corporate_PPT_Template-Arial</vt:lpstr>
      <vt:lpstr>5_Office Theme</vt:lpstr>
      <vt:lpstr>2_Optional_Corporate_PPT_Template-Arial</vt:lpstr>
      <vt:lpstr>3_Office Theme</vt:lpstr>
      <vt:lpstr>6_Office Theme</vt:lpstr>
      <vt:lpstr>4_Office Theme</vt:lpstr>
      <vt:lpstr>Clip</vt:lpstr>
      <vt:lpstr>Wide Area Flood Plan</vt:lpstr>
      <vt:lpstr>Wide Area Flood Plan</vt:lpstr>
      <vt:lpstr>Why – People</vt:lpstr>
      <vt:lpstr>PowerPoint Presentation</vt:lpstr>
      <vt:lpstr>PowerPoint Presentation</vt:lpstr>
      <vt:lpstr>NWS River Forecast Centers</vt:lpstr>
      <vt:lpstr>Nationally Synthesize Operations of Regional River Forecast Centers</vt:lpstr>
      <vt:lpstr>PowerPoint Presentation</vt:lpstr>
      <vt:lpstr>Goals  National Flood Interoperability Experiment</vt:lpstr>
      <vt:lpstr>Linkages among federal agencies for flood response</vt:lpstr>
      <vt:lpstr>President’s Climate Data Initiative</vt:lpstr>
      <vt:lpstr>Goals of Climate Data Initiative</vt:lpstr>
      <vt:lpstr>Open Water Data Initiative</vt:lpstr>
      <vt:lpstr>Open Water Data Initiative</vt:lpstr>
      <vt:lpstr>National Water Data Infrastructure (NWDI)</vt:lpstr>
      <vt:lpstr>Hydrologic Measurement</vt:lpstr>
      <vt:lpstr>PowerPoint Presentation</vt:lpstr>
      <vt:lpstr>WaterML Web Services –  CUAHSI, USGS, OGC, WMO …..</vt:lpstr>
      <vt:lpstr>Water Data Distribution by US Geological Survey</vt:lpstr>
      <vt:lpstr>Goals  National Flood Interoperability Experiment</vt:lpstr>
      <vt:lpstr>NHDPlus Geospatial base for National Water Data Infrastructure </vt:lpstr>
      <vt:lpstr>Spatial Coverage of NFIE-Hydro Built on top of the NHDPlus</vt:lpstr>
      <vt:lpstr>Modelling the terrestrial water cycle</vt:lpstr>
      <vt:lpstr>Why – Technology</vt:lpstr>
      <vt:lpstr>PowerPoint Presentation</vt:lpstr>
      <vt:lpstr>NWS Forecast Services </vt:lpstr>
      <vt:lpstr>Dynamic Downscaling of NWS Forecasts NWS Forecast Basin to NHDPlus Catchment </vt:lpstr>
      <vt:lpstr>NWS West Gulf Region</vt:lpstr>
      <vt:lpstr>West Gulf River Flow Animation World Wide Telescope</vt:lpstr>
      <vt:lpstr>PowerPoint Presentation</vt:lpstr>
      <vt:lpstr>Percentile Maps of Soil Moisture</vt:lpstr>
      <vt:lpstr>HUC-10 Watersheds and Rivers in Travis and Williamson Counties</vt:lpstr>
      <vt:lpstr>City Jurisdiction</vt:lpstr>
      <vt:lpstr>100-year floodplain for Travis and Williamson Counties</vt:lpstr>
      <vt:lpstr>HUC-10 Watersheds for City of Austin-Colorado River</vt:lpstr>
      <vt:lpstr>HUC-12 Subwatersheds in City of Austin-Colorado River HUC-10</vt:lpstr>
      <vt:lpstr>Eanes Creek Model</vt:lpstr>
      <vt:lpstr>PowerPoint Presentation</vt:lpstr>
      <vt:lpstr>NHDPlus Catchments in Lake Austin-Town Lake HUC12 Subwatershed </vt:lpstr>
      <vt:lpstr>Eanes Creek – Flood Response Mapping and Planning </vt:lpstr>
      <vt:lpstr>Eanes Creek Floodplain</vt:lpstr>
      <vt:lpstr>Eanes Creek Transportation</vt:lpstr>
      <vt:lpstr>Eanes Creek Jurisdiction</vt:lpstr>
      <vt:lpstr>Cells of US National Grid</vt:lpstr>
      <vt:lpstr>US National Grid Cells in Eanes Creek</vt:lpstr>
      <vt:lpstr>NHDPlus Catchments in Travis and Williamson Counties</vt:lpstr>
      <vt:lpstr>How to connect gridded input runoff data (WRFHydro) to NHDplus network </vt:lpstr>
      <vt:lpstr>Upper Brushy Creek Water Control &amp; Improvement District</vt:lpstr>
      <vt:lpstr>JURISDICTIONAL BOUNDARIES</vt:lpstr>
      <vt:lpstr>PowerPoint Presentation</vt:lpstr>
      <vt:lpstr>Upper Brushy Flood Geodatabase</vt:lpstr>
      <vt:lpstr>Upper Brushy Flood Geodatabase</vt:lpstr>
      <vt:lpstr>Upper Brushy Flood Geodatabase</vt:lpstr>
      <vt:lpstr>Upper Brushy Flood Geodatabase</vt:lpstr>
      <vt:lpstr>Upper Brushy Flood Geodatabase</vt:lpstr>
      <vt:lpstr>Upper Brushy Flood Geodatabase</vt:lpstr>
      <vt:lpstr>Upper Brushy Flood Geodatabase</vt:lpstr>
      <vt:lpstr>Upper Brushy Flood Geodatabase</vt:lpstr>
      <vt:lpstr>Upper Brushy Flood Geodatabase</vt:lpstr>
      <vt:lpstr>Upper Brushy Flood Geodatabase</vt:lpstr>
      <vt:lpstr>National Grid Cells and Catchments</vt:lpstr>
      <vt:lpstr>4km mesh for WRF-Hydro</vt:lpstr>
      <vt:lpstr>Case Study</vt:lpstr>
      <vt:lpstr>HEC Software</vt:lpstr>
      <vt:lpstr>Current Progress</vt:lpstr>
      <vt:lpstr>Unsteady Simulation in HEC-RAS</vt:lpstr>
      <vt:lpstr>Unsteady Simulation Results using HEC-RAS</vt:lpstr>
      <vt:lpstr>Wide Area Flood Plan</vt:lpstr>
    </vt:vector>
  </TitlesOfParts>
  <Company>Cockrell School of Engineering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29</cp:revision>
  <dcterms:created xsi:type="dcterms:W3CDTF">2014-11-12T16:08:02Z</dcterms:created>
  <dcterms:modified xsi:type="dcterms:W3CDTF">2014-11-13T17:02:38Z</dcterms:modified>
</cp:coreProperties>
</file>