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tiff" ContentType="image/tif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  <p:sldMasterId id="2147483818" r:id="rId7"/>
    <p:sldMasterId id="2147483830" r:id="rId8"/>
    <p:sldMasterId id="2147483842" r:id="rId9"/>
    <p:sldMasterId id="2147483854" r:id="rId10"/>
    <p:sldMasterId id="2147483878" r:id="rId11"/>
    <p:sldMasterId id="2147483891" r:id="rId12"/>
    <p:sldMasterId id="2147483903" r:id="rId13"/>
  </p:sldMasterIdLst>
  <p:notesMasterIdLst>
    <p:notesMasterId r:id="rId78"/>
  </p:notesMasterIdLst>
  <p:sldIdLst>
    <p:sldId id="350" r:id="rId14"/>
    <p:sldId id="655" r:id="rId15"/>
    <p:sldId id="600" r:id="rId16"/>
    <p:sldId id="635" r:id="rId17"/>
    <p:sldId id="473" r:id="rId18"/>
    <p:sldId id="656" r:id="rId19"/>
    <p:sldId id="684" r:id="rId20"/>
    <p:sldId id="683" r:id="rId21"/>
    <p:sldId id="472" r:id="rId22"/>
    <p:sldId id="601" r:id="rId23"/>
    <p:sldId id="602" r:id="rId24"/>
    <p:sldId id="634" r:id="rId25"/>
    <p:sldId id="606" r:id="rId26"/>
    <p:sldId id="618" r:id="rId27"/>
    <p:sldId id="651" r:id="rId28"/>
    <p:sldId id="621" r:id="rId29"/>
    <p:sldId id="622" r:id="rId30"/>
    <p:sldId id="623" r:id="rId31"/>
    <p:sldId id="624" r:id="rId32"/>
    <p:sldId id="625" r:id="rId33"/>
    <p:sldId id="626" r:id="rId34"/>
    <p:sldId id="633" r:id="rId35"/>
    <p:sldId id="654" r:id="rId36"/>
    <p:sldId id="685" r:id="rId37"/>
    <p:sldId id="686" r:id="rId38"/>
    <p:sldId id="687" r:id="rId39"/>
    <p:sldId id="688" r:id="rId40"/>
    <p:sldId id="689" r:id="rId41"/>
    <p:sldId id="690" r:id="rId42"/>
    <p:sldId id="691" r:id="rId43"/>
    <p:sldId id="692" r:id="rId44"/>
    <p:sldId id="693" r:id="rId45"/>
    <p:sldId id="694" r:id="rId46"/>
    <p:sldId id="695" r:id="rId47"/>
    <p:sldId id="696" r:id="rId48"/>
    <p:sldId id="697" r:id="rId49"/>
    <p:sldId id="698" r:id="rId50"/>
    <p:sldId id="659" r:id="rId51"/>
    <p:sldId id="660" r:id="rId52"/>
    <p:sldId id="661" r:id="rId53"/>
    <p:sldId id="662" r:id="rId54"/>
    <p:sldId id="663" r:id="rId55"/>
    <p:sldId id="664" r:id="rId56"/>
    <p:sldId id="665" r:id="rId57"/>
    <p:sldId id="666" r:id="rId58"/>
    <p:sldId id="701" r:id="rId59"/>
    <p:sldId id="636" r:id="rId60"/>
    <p:sldId id="557" r:id="rId61"/>
    <p:sldId id="558" r:id="rId62"/>
    <p:sldId id="564" r:id="rId63"/>
    <p:sldId id="676" r:id="rId64"/>
    <p:sldId id="677" r:id="rId65"/>
    <p:sldId id="678" r:id="rId66"/>
    <p:sldId id="681" r:id="rId67"/>
    <p:sldId id="682" r:id="rId68"/>
    <p:sldId id="699" r:id="rId69"/>
    <p:sldId id="700" r:id="rId70"/>
    <p:sldId id="571" r:id="rId71"/>
    <p:sldId id="577" r:id="rId72"/>
    <p:sldId id="578" r:id="rId73"/>
    <p:sldId id="579" r:id="rId74"/>
    <p:sldId id="583" r:id="rId75"/>
    <p:sldId id="582" r:id="rId76"/>
    <p:sldId id="658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orient="horz" pos="4015">
          <p15:clr>
            <a:srgbClr val="A4A3A4"/>
          </p15:clr>
        </p15:guide>
        <p15:guide id="3" pos="5326">
          <p15:clr>
            <a:srgbClr val="A4A3A4"/>
          </p15:clr>
        </p15:guide>
        <p15:guide id="4" pos="4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91ED"/>
    <a:srgbClr val="56C2F2"/>
    <a:srgbClr val="28B7F2"/>
    <a:srgbClr val="AED968"/>
    <a:srgbClr val="AFD951"/>
    <a:srgbClr val="F7C842"/>
    <a:srgbClr val="35AC46"/>
    <a:srgbClr val="1BFEFF"/>
    <a:srgbClr val="BDD5F0"/>
    <a:srgbClr val="C0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5" autoAdjust="0"/>
    <p:restoredTop sz="98445" autoAdjust="0"/>
  </p:normalViewPr>
  <p:slideViewPr>
    <p:cSldViewPr snapToGrid="0" snapToObjects="1">
      <p:cViewPr varScale="1">
        <p:scale>
          <a:sx n="98" d="100"/>
          <a:sy n="98" d="100"/>
        </p:scale>
        <p:origin x="1070" y="77"/>
      </p:cViewPr>
      <p:guideLst>
        <p:guide orient="horz" pos="288"/>
        <p:guide orient="horz" pos="4015"/>
        <p:guide pos="5326"/>
        <p:guide pos="4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8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2.xml"/><Relationship Id="rId71" Type="http://schemas.openxmlformats.org/officeDocument/2006/relationships/slide" Target="slides/slide58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presProps" Target="presProps.xml"/><Relationship Id="rId5" Type="http://schemas.openxmlformats.org/officeDocument/2006/relationships/customXml" Target="../customXml/item5.xml"/><Relationship Id="rId61" Type="http://schemas.openxmlformats.org/officeDocument/2006/relationships/slide" Target="slides/slide48.xml"/><Relationship Id="rId82" Type="http://schemas.openxmlformats.org/officeDocument/2006/relationships/tableStyles" Target="tableStyles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EC3315-0CF0-024A-9648-93B7E091D134}" type="doc">
      <dgm:prSet loTypeId="urn:microsoft.com/office/officeart/2005/8/layout/hList7" loCatId="" qsTypeId="urn:microsoft.com/office/officeart/2005/8/quickstyle/simple4" qsCatId="simple" csTypeId="urn:microsoft.com/office/officeart/2005/8/colors/accent1_2" csCatId="accent1" phldr="1"/>
      <dgm:spPr/>
    </dgm:pt>
    <dgm:pt modelId="{29E6EB7D-12B0-5840-B411-84D5DBBAD32C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0" dirty="0" smtClean="0">
              <a:latin typeface="Arial"/>
              <a:cs typeface="Arial"/>
            </a:rPr>
            <a:t>Flooding</a:t>
          </a:r>
          <a:endParaRPr lang="en-US" b="1" i="0" dirty="0">
            <a:latin typeface="Arial"/>
            <a:cs typeface="Arial"/>
          </a:endParaRPr>
        </a:p>
      </dgm:t>
    </dgm:pt>
    <dgm:pt modelId="{DA1D8052-D8E3-AC41-B6D2-9D71E1855F35}" type="parTrans" cxnId="{615034E4-0230-784D-BA5D-22635FD928B9}">
      <dgm:prSet/>
      <dgm:spPr/>
      <dgm:t>
        <a:bodyPr/>
        <a:lstStyle/>
        <a:p>
          <a:endParaRPr lang="en-US"/>
        </a:p>
      </dgm:t>
    </dgm:pt>
    <dgm:pt modelId="{E36A559A-1EE6-6E40-B158-8A96AB1F2D27}" type="sibTrans" cxnId="{615034E4-0230-784D-BA5D-22635FD928B9}">
      <dgm:prSet/>
      <dgm:spPr/>
      <dgm:t>
        <a:bodyPr/>
        <a:lstStyle/>
        <a:p>
          <a:endParaRPr lang="en-US"/>
        </a:p>
      </dgm:t>
    </dgm:pt>
    <dgm:pt modelId="{F9E68D16-6463-ED47-B636-7DE33C00862A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0" dirty="0" smtClean="0">
              <a:latin typeface="Arial"/>
              <a:cs typeface="Arial"/>
            </a:rPr>
            <a:t>Water Quality</a:t>
          </a:r>
          <a:endParaRPr lang="en-US" b="1" i="0" dirty="0">
            <a:latin typeface="Arial"/>
            <a:cs typeface="Arial"/>
          </a:endParaRPr>
        </a:p>
      </dgm:t>
    </dgm:pt>
    <dgm:pt modelId="{77021574-4B2F-9940-A3E9-697AF8A7BA26}" type="parTrans" cxnId="{BA31C35C-CF94-6040-B2C9-1E25D40A8C56}">
      <dgm:prSet/>
      <dgm:spPr/>
      <dgm:t>
        <a:bodyPr/>
        <a:lstStyle/>
        <a:p>
          <a:endParaRPr lang="en-US"/>
        </a:p>
      </dgm:t>
    </dgm:pt>
    <dgm:pt modelId="{C9733BFC-C6FE-B748-86C4-ED007ABBA2D9}" type="sibTrans" cxnId="{BA31C35C-CF94-6040-B2C9-1E25D40A8C56}">
      <dgm:prSet/>
      <dgm:spPr/>
      <dgm:t>
        <a:bodyPr/>
        <a:lstStyle/>
        <a:p>
          <a:endParaRPr lang="en-US"/>
        </a:p>
      </dgm:t>
    </dgm:pt>
    <dgm:pt modelId="{F968E381-7E77-9B41-8B74-5912C5B33BD3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0" dirty="0" smtClean="0">
              <a:latin typeface="Arial"/>
              <a:cs typeface="Arial"/>
            </a:rPr>
            <a:t>Water Availability</a:t>
          </a:r>
          <a:endParaRPr lang="en-US" b="1" i="0" dirty="0">
            <a:latin typeface="Arial"/>
            <a:cs typeface="Arial"/>
          </a:endParaRPr>
        </a:p>
      </dgm:t>
    </dgm:pt>
    <dgm:pt modelId="{3C7AF43C-56F6-7341-BAAE-B4CD0807BA3D}" type="parTrans" cxnId="{F1137849-DB33-1B4F-998E-43DD5DFD0D24}">
      <dgm:prSet/>
      <dgm:spPr/>
      <dgm:t>
        <a:bodyPr/>
        <a:lstStyle/>
        <a:p>
          <a:endParaRPr lang="en-US"/>
        </a:p>
      </dgm:t>
    </dgm:pt>
    <dgm:pt modelId="{BEF8B508-3928-7748-9C85-853A67162208}" type="sibTrans" cxnId="{F1137849-DB33-1B4F-998E-43DD5DFD0D24}">
      <dgm:prSet/>
      <dgm:spPr/>
      <dgm:t>
        <a:bodyPr/>
        <a:lstStyle/>
        <a:p>
          <a:endParaRPr lang="en-US"/>
        </a:p>
      </dgm:t>
    </dgm:pt>
    <dgm:pt modelId="{DA9C0CEC-EAD1-F844-A7CC-82FC7070EFEF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0" dirty="0" smtClean="0">
              <a:latin typeface="Arial"/>
              <a:cs typeface="Arial"/>
            </a:rPr>
            <a:t>Drought</a:t>
          </a:r>
          <a:endParaRPr lang="en-US" b="1" i="0" dirty="0">
            <a:latin typeface="Arial"/>
            <a:cs typeface="Arial"/>
          </a:endParaRPr>
        </a:p>
      </dgm:t>
    </dgm:pt>
    <dgm:pt modelId="{F6CA13A1-1F6D-2D46-AC56-837865CC07AF}" type="parTrans" cxnId="{AE970A5D-D6D7-024C-919B-8BBC22732E9D}">
      <dgm:prSet/>
      <dgm:spPr/>
      <dgm:t>
        <a:bodyPr/>
        <a:lstStyle/>
        <a:p>
          <a:endParaRPr lang="en-US"/>
        </a:p>
      </dgm:t>
    </dgm:pt>
    <dgm:pt modelId="{319EC0F5-2619-A44F-9139-B1F2BF05B297}" type="sibTrans" cxnId="{AE970A5D-D6D7-024C-919B-8BBC22732E9D}">
      <dgm:prSet/>
      <dgm:spPr/>
      <dgm:t>
        <a:bodyPr/>
        <a:lstStyle/>
        <a:p>
          <a:endParaRPr lang="en-US"/>
        </a:p>
      </dgm:t>
    </dgm:pt>
    <dgm:pt modelId="{983BAA56-C311-E640-AD4E-02BA7AE1C6D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0" dirty="0" smtClean="0">
              <a:latin typeface="Arial"/>
              <a:cs typeface="Arial"/>
            </a:rPr>
            <a:t>Climate Change</a:t>
          </a:r>
          <a:endParaRPr lang="en-US" b="1" i="0" dirty="0">
            <a:latin typeface="Arial"/>
            <a:cs typeface="Arial"/>
          </a:endParaRPr>
        </a:p>
      </dgm:t>
    </dgm:pt>
    <dgm:pt modelId="{DF2F4807-5885-994C-AFA9-9B8869FAD514}" type="parTrans" cxnId="{DD50E4E0-6C84-BD4E-AB7B-78A2DAD91118}">
      <dgm:prSet/>
      <dgm:spPr/>
      <dgm:t>
        <a:bodyPr/>
        <a:lstStyle/>
        <a:p>
          <a:endParaRPr lang="en-US"/>
        </a:p>
      </dgm:t>
    </dgm:pt>
    <dgm:pt modelId="{DA897CF0-A59E-9448-997F-70F99CFACB68}" type="sibTrans" cxnId="{DD50E4E0-6C84-BD4E-AB7B-78A2DAD91118}">
      <dgm:prSet/>
      <dgm:spPr/>
      <dgm:t>
        <a:bodyPr/>
        <a:lstStyle/>
        <a:p>
          <a:endParaRPr lang="en-US"/>
        </a:p>
      </dgm:t>
    </dgm:pt>
    <dgm:pt modelId="{B25A4A69-BA2D-1345-960C-8725D7CB7516}" type="pres">
      <dgm:prSet presAssocID="{03EC3315-0CF0-024A-9648-93B7E091D134}" presName="Name0" presStyleCnt="0">
        <dgm:presLayoutVars>
          <dgm:dir/>
          <dgm:resizeHandles val="exact"/>
        </dgm:presLayoutVars>
      </dgm:prSet>
      <dgm:spPr/>
    </dgm:pt>
    <dgm:pt modelId="{C3D6D326-5C8A-154F-93EC-0CFC4A697269}" type="pres">
      <dgm:prSet presAssocID="{03EC3315-0CF0-024A-9648-93B7E091D134}" presName="fgShape" presStyleLbl="fgShp" presStyleIdx="0" presStyleCnt="1" custScaleX="105234" custScaleY="138889"/>
      <dgm:spPr/>
    </dgm:pt>
    <dgm:pt modelId="{8475117D-5172-3F44-BA14-C193EF8655CB}" type="pres">
      <dgm:prSet presAssocID="{03EC3315-0CF0-024A-9648-93B7E091D134}" presName="linComp" presStyleCnt="0"/>
      <dgm:spPr/>
    </dgm:pt>
    <dgm:pt modelId="{905FD324-728A-A04A-84EC-43B1158A5162}" type="pres">
      <dgm:prSet presAssocID="{29E6EB7D-12B0-5840-B411-84D5DBBAD32C}" presName="compNode" presStyleCnt="0"/>
      <dgm:spPr/>
    </dgm:pt>
    <dgm:pt modelId="{CC39D618-A85A-E24D-88F8-2CAE696AFB1A}" type="pres">
      <dgm:prSet presAssocID="{29E6EB7D-12B0-5840-B411-84D5DBBAD32C}" presName="bkgdShape" presStyleLbl="node1" presStyleIdx="0" presStyleCnt="5"/>
      <dgm:spPr/>
      <dgm:t>
        <a:bodyPr/>
        <a:lstStyle/>
        <a:p>
          <a:endParaRPr lang="en-US"/>
        </a:p>
      </dgm:t>
    </dgm:pt>
    <dgm:pt modelId="{D2ADF0BE-CB79-9D4C-9F8E-6A8B5E9B97ED}" type="pres">
      <dgm:prSet presAssocID="{29E6EB7D-12B0-5840-B411-84D5DBBAD32C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941423-2267-E54D-A49E-16EB02D68278}" type="pres">
      <dgm:prSet presAssocID="{29E6EB7D-12B0-5840-B411-84D5DBBAD32C}" presName="invisiNode" presStyleLbl="node1" presStyleIdx="0" presStyleCnt="5"/>
      <dgm:spPr/>
    </dgm:pt>
    <dgm:pt modelId="{1A2CD221-4355-D74C-98C7-BDBD2448FF64}" type="pres">
      <dgm:prSet presAssocID="{29E6EB7D-12B0-5840-B411-84D5DBBAD32C}" presName="imagNode" presStyleLbl="fgImgPlace1" presStyleIdx="0" presStyleCnt="5" custScaleX="116300" custScaleY="116300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CC1C86BF-F742-4B4E-B0FA-14C9477A2AF9}" type="pres">
      <dgm:prSet presAssocID="{E36A559A-1EE6-6E40-B158-8A96AB1F2D2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9E22EC6-8BD9-1145-8BE2-0BABEE5892B6}" type="pres">
      <dgm:prSet presAssocID="{F9E68D16-6463-ED47-B636-7DE33C00862A}" presName="compNode" presStyleCnt="0"/>
      <dgm:spPr/>
    </dgm:pt>
    <dgm:pt modelId="{8E4F7F2E-F1F8-2648-ADBE-8AFB835CC53E}" type="pres">
      <dgm:prSet presAssocID="{F9E68D16-6463-ED47-B636-7DE33C00862A}" presName="bkgdShape" presStyleLbl="node1" presStyleIdx="1" presStyleCnt="5"/>
      <dgm:spPr/>
      <dgm:t>
        <a:bodyPr/>
        <a:lstStyle/>
        <a:p>
          <a:endParaRPr lang="en-US"/>
        </a:p>
      </dgm:t>
    </dgm:pt>
    <dgm:pt modelId="{40F7455F-4C8D-964D-AEF3-3F8A4F1E8648}" type="pres">
      <dgm:prSet presAssocID="{F9E68D16-6463-ED47-B636-7DE33C00862A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F9F3B-0809-2A40-A3E1-D20FDC8EFC44}" type="pres">
      <dgm:prSet presAssocID="{F9E68D16-6463-ED47-B636-7DE33C00862A}" presName="invisiNode" presStyleLbl="node1" presStyleIdx="1" presStyleCnt="5"/>
      <dgm:spPr/>
    </dgm:pt>
    <dgm:pt modelId="{46335CD2-F08A-1544-8F7C-C8E923F098A9}" type="pres">
      <dgm:prSet presAssocID="{F9E68D16-6463-ED47-B636-7DE33C00862A}" presName="imagNode" presStyleLbl="fgImgPlace1" presStyleIdx="1" presStyleCnt="5" custScaleX="116300" custScaleY="116300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63DFF72B-5F11-9441-B40D-CBCC05807870}" type="pres">
      <dgm:prSet presAssocID="{C9733BFC-C6FE-B748-86C4-ED007ABBA2D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9F068F2-A801-F549-AEC2-9F59A9A19386}" type="pres">
      <dgm:prSet presAssocID="{F968E381-7E77-9B41-8B74-5912C5B33BD3}" presName="compNode" presStyleCnt="0"/>
      <dgm:spPr/>
    </dgm:pt>
    <dgm:pt modelId="{DAB14C4F-AD01-0E42-88DA-FA180DD5E45D}" type="pres">
      <dgm:prSet presAssocID="{F968E381-7E77-9B41-8B74-5912C5B33BD3}" presName="bkgdShape" presStyleLbl="node1" presStyleIdx="2" presStyleCnt="5"/>
      <dgm:spPr/>
      <dgm:t>
        <a:bodyPr/>
        <a:lstStyle/>
        <a:p>
          <a:endParaRPr lang="en-US"/>
        </a:p>
      </dgm:t>
    </dgm:pt>
    <dgm:pt modelId="{75B0326D-F835-7E40-8CAA-4330C7037DAA}" type="pres">
      <dgm:prSet presAssocID="{F968E381-7E77-9B41-8B74-5912C5B33BD3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523E9B-4F37-9B40-8BF2-D7EA29155ECA}" type="pres">
      <dgm:prSet presAssocID="{F968E381-7E77-9B41-8B74-5912C5B33BD3}" presName="invisiNode" presStyleLbl="node1" presStyleIdx="2" presStyleCnt="5"/>
      <dgm:spPr/>
    </dgm:pt>
    <dgm:pt modelId="{8BC33A04-14A9-CD4A-8AF3-7A92C0298972}" type="pres">
      <dgm:prSet presAssocID="{F968E381-7E77-9B41-8B74-5912C5B33BD3}" presName="imagNode" presStyleLbl="fgImgPlace1" presStyleIdx="2" presStyleCnt="5" custScaleX="116300" custScaleY="116300"/>
      <dgm:spPr>
        <a:blipFill rotWithShape="1">
          <a:blip xmlns:r="http://schemas.openxmlformats.org/officeDocument/2006/relationships" r:embed="rId3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01C98C76-40AC-584A-BCBB-23A1FC740515}" type="pres">
      <dgm:prSet presAssocID="{BEF8B508-3928-7748-9C85-853A6716220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AB64724-21BC-D44D-B2E6-B32AA5646080}" type="pres">
      <dgm:prSet presAssocID="{DA9C0CEC-EAD1-F844-A7CC-82FC7070EFEF}" presName="compNode" presStyleCnt="0"/>
      <dgm:spPr/>
    </dgm:pt>
    <dgm:pt modelId="{E1AC0490-14D6-A241-B84E-8AD4F9D37563}" type="pres">
      <dgm:prSet presAssocID="{DA9C0CEC-EAD1-F844-A7CC-82FC7070EFEF}" presName="bkgdShape" presStyleLbl="node1" presStyleIdx="3" presStyleCnt="5"/>
      <dgm:spPr/>
      <dgm:t>
        <a:bodyPr/>
        <a:lstStyle/>
        <a:p>
          <a:endParaRPr lang="en-US"/>
        </a:p>
      </dgm:t>
    </dgm:pt>
    <dgm:pt modelId="{E238AEF2-E3B1-2047-890D-039CC23FDE23}" type="pres">
      <dgm:prSet presAssocID="{DA9C0CEC-EAD1-F844-A7CC-82FC7070EFEF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9E3E62-7099-1F41-80D5-0EB2AA99D445}" type="pres">
      <dgm:prSet presAssocID="{DA9C0CEC-EAD1-F844-A7CC-82FC7070EFEF}" presName="invisiNode" presStyleLbl="node1" presStyleIdx="3" presStyleCnt="5"/>
      <dgm:spPr/>
    </dgm:pt>
    <dgm:pt modelId="{60198288-F69C-C445-9EFD-97ECBB38A74F}" type="pres">
      <dgm:prSet presAssocID="{DA9C0CEC-EAD1-F844-A7CC-82FC7070EFEF}" presName="imagNode" presStyleLbl="fgImgPlace1" presStyleIdx="3" presStyleCnt="5" custScaleX="116300" custScaleY="116300"/>
      <dgm:spPr>
        <a:blipFill rotWithShape="1">
          <a:blip xmlns:r="http://schemas.openxmlformats.org/officeDocument/2006/relationships" r:embed="rId4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195B2B0B-456B-7A48-9217-D17EC10C1202}" type="pres">
      <dgm:prSet presAssocID="{319EC0F5-2619-A44F-9139-B1F2BF05B29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51A69F2-0697-ED4C-88B9-2BF38B4AD6DD}" type="pres">
      <dgm:prSet presAssocID="{983BAA56-C311-E640-AD4E-02BA7AE1C6D8}" presName="compNode" presStyleCnt="0"/>
      <dgm:spPr/>
    </dgm:pt>
    <dgm:pt modelId="{DF65D40F-73A5-9B49-8A83-DC1A84CB8164}" type="pres">
      <dgm:prSet presAssocID="{983BAA56-C311-E640-AD4E-02BA7AE1C6D8}" presName="bkgdShape" presStyleLbl="node1" presStyleIdx="4" presStyleCnt="5"/>
      <dgm:spPr/>
      <dgm:t>
        <a:bodyPr/>
        <a:lstStyle/>
        <a:p>
          <a:endParaRPr lang="en-US"/>
        </a:p>
      </dgm:t>
    </dgm:pt>
    <dgm:pt modelId="{825D0C0A-A1BD-5C46-A63A-8BC50615DB32}" type="pres">
      <dgm:prSet presAssocID="{983BAA56-C311-E640-AD4E-02BA7AE1C6D8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9DEAF-A1E1-AF43-9FCD-4F4406D7B34D}" type="pres">
      <dgm:prSet presAssocID="{983BAA56-C311-E640-AD4E-02BA7AE1C6D8}" presName="invisiNode" presStyleLbl="node1" presStyleIdx="4" presStyleCnt="5"/>
      <dgm:spPr/>
    </dgm:pt>
    <dgm:pt modelId="{03B2D2B9-2306-B043-8792-7E5DEE07CB69}" type="pres">
      <dgm:prSet presAssocID="{983BAA56-C311-E640-AD4E-02BA7AE1C6D8}" presName="imagNode" presStyleLbl="fgImgPlace1" presStyleIdx="4" presStyleCnt="5" custScaleX="116300" custScaleY="116300"/>
      <dgm:spPr>
        <a:blipFill rotWithShape="1">
          <a:blip xmlns:r="http://schemas.openxmlformats.org/officeDocument/2006/relationships" r:embed="rId5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</dgm:ptLst>
  <dgm:cxnLst>
    <dgm:cxn modelId="{B24A90EE-4A6C-40D9-8E4D-259F91E99992}" type="presOf" srcId="{29E6EB7D-12B0-5840-B411-84D5DBBAD32C}" destId="{D2ADF0BE-CB79-9D4C-9F8E-6A8B5E9B97ED}" srcOrd="1" destOrd="0" presId="urn:microsoft.com/office/officeart/2005/8/layout/hList7"/>
    <dgm:cxn modelId="{07C9704C-3D35-48F1-A465-995D3D525C74}" type="presOf" srcId="{F9E68D16-6463-ED47-B636-7DE33C00862A}" destId="{40F7455F-4C8D-964D-AEF3-3F8A4F1E8648}" srcOrd="1" destOrd="0" presId="urn:microsoft.com/office/officeart/2005/8/layout/hList7"/>
    <dgm:cxn modelId="{DD50E4E0-6C84-BD4E-AB7B-78A2DAD91118}" srcId="{03EC3315-0CF0-024A-9648-93B7E091D134}" destId="{983BAA56-C311-E640-AD4E-02BA7AE1C6D8}" srcOrd="4" destOrd="0" parTransId="{DF2F4807-5885-994C-AFA9-9B8869FAD514}" sibTransId="{DA897CF0-A59E-9448-997F-70F99CFACB68}"/>
    <dgm:cxn modelId="{DE829FD9-9FF2-4573-A11C-9ECBEDA9AECB}" type="presOf" srcId="{29E6EB7D-12B0-5840-B411-84D5DBBAD32C}" destId="{CC39D618-A85A-E24D-88F8-2CAE696AFB1A}" srcOrd="0" destOrd="0" presId="urn:microsoft.com/office/officeart/2005/8/layout/hList7"/>
    <dgm:cxn modelId="{1FC43907-9002-440C-8076-497FBE9E579C}" type="presOf" srcId="{F968E381-7E77-9B41-8B74-5912C5B33BD3}" destId="{75B0326D-F835-7E40-8CAA-4330C7037DAA}" srcOrd="1" destOrd="0" presId="urn:microsoft.com/office/officeart/2005/8/layout/hList7"/>
    <dgm:cxn modelId="{8560441D-1A6D-4E8B-BD44-AE90FB928E99}" type="presOf" srcId="{DA9C0CEC-EAD1-F844-A7CC-82FC7070EFEF}" destId="{E1AC0490-14D6-A241-B84E-8AD4F9D37563}" srcOrd="0" destOrd="0" presId="urn:microsoft.com/office/officeart/2005/8/layout/hList7"/>
    <dgm:cxn modelId="{615034E4-0230-784D-BA5D-22635FD928B9}" srcId="{03EC3315-0CF0-024A-9648-93B7E091D134}" destId="{29E6EB7D-12B0-5840-B411-84D5DBBAD32C}" srcOrd="0" destOrd="0" parTransId="{DA1D8052-D8E3-AC41-B6D2-9D71E1855F35}" sibTransId="{E36A559A-1EE6-6E40-B158-8A96AB1F2D27}"/>
    <dgm:cxn modelId="{F1137849-DB33-1B4F-998E-43DD5DFD0D24}" srcId="{03EC3315-0CF0-024A-9648-93B7E091D134}" destId="{F968E381-7E77-9B41-8B74-5912C5B33BD3}" srcOrd="2" destOrd="0" parTransId="{3C7AF43C-56F6-7341-BAAE-B4CD0807BA3D}" sibTransId="{BEF8B508-3928-7748-9C85-853A67162208}"/>
    <dgm:cxn modelId="{BA31C35C-CF94-6040-B2C9-1E25D40A8C56}" srcId="{03EC3315-0CF0-024A-9648-93B7E091D134}" destId="{F9E68D16-6463-ED47-B636-7DE33C00862A}" srcOrd="1" destOrd="0" parTransId="{77021574-4B2F-9940-A3E9-697AF8A7BA26}" sibTransId="{C9733BFC-C6FE-B748-86C4-ED007ABBA2D9}"/>
    <dgm:cxn modelId="{3BF20EB4-4B8D-42FB-BEC7-A25392D78029}" type="presOf" srcId="{F9E68D16-6463-ED47-B636-7DE33C00862A}" destId="{8E4F7F2E-F1F8-2648-ADBE-8AFB835CC53E}" srcOrd="0" destOrd="0" presId="urn:microsoft.com/office/officeart/2005/8/layout/hList7"/>
    <dgm:cxn modelId="{D4E2A346-1DE5-4E31-9806-517ED5821D29}" type="presOf" srcId="{DA9C0CEC-EAD1-F844-A7CC-82FC7070EFEF}" destId="{E238AEF2-E3B1-2047-890D-039CC23FDE23}" srcOrd="1" destOrd="0" presId="urn:microsoft.com/office/officeart/2005/8/layout/hList7"/>
    <dgm:cxn modelId="{151801BE-5624-4E54-A178-FDA14868C055}" type="presOf" srcId="{E36A559A-1EE6-6E40-B158-8A96AB1F2D27}" destId="{CC1C86BF-F742-4B4E-B0FA-14C9477A2AF9}" srcOrd="0" destOrd="0" presId="urn:microsoft.com/office/officeart/2005/8/layout/hList7"/>
    <dgm:cxn modelId="{C127AF12-097E-4B20-89BA-ACD6D688CDBD}" type="presOf" srcId="{BEF8B508-3928-7748-9C85-853A67162208}" destId="{01C98C76-40AC-584A-BCBB-23A1FC740515}" srcOrd="0" destOrd="0" presId="urn:microsoft.com/office/officeart/2005/8/layout/hList7"/>
    <dgm:cxn modelId="{7B07EEBB-F0EF-455C-9FEF-15BF4F6932CA}" type="presOf" srcId="{319EC0F5-2619-A44F-9139-B1F2BF05B297}" destId="{195B2B0B-456B-7A48-9217-D17EC10C1202}" srcOrd="0" destOrd="0" presId="urn:microsoft.com/office/officeart/2005/8/layout/hList7"/>
    <dgm:cxn modelId="{AAE7DB5E-B6D1-4F3C-9365-76E517EB7B8F}" type="presOf" srcId="{983BAA56-C311-E640-AD4E-02BA7AE1C6D8}" destId="{DF65D40F-73A5-9B49-8A83-DC1A84CB8164}" srcOrd="0" destOrd="0" presId="urn:microsoft.com/office/officeart/2005/8/layout/hList7"/>
    <dgm:cxn modelId="{CD71B965-5A03-47C0-812D-5174804DC832}" type="presOf" srcId="{983BAA56-C311-E640-AD4E-02BA7AE1C6D8}" destId="{825D0C0A-A1BD-5C46-A63A-8BC50615DB32}" srcOrd="1" destOrd="0" presId="urn:microsoft.com/office/officeart/2005/8/layout/hList7"/>
    <dgm:cxn modelId="{ECF38EBC-D85E-4295-AFEC-B0EA954E227B}" type="presOf" srcId="{03EC3315-0CF0-024A-9648-93B7E091D134}" destId="{B25A4A69-BA2D-1345-960C-8725D7CB7516}" srcOrd="0" destOrd="0" presId="urn:microsoft.com/office/officeart/2005/8/layout/hList7"/>
    <dgm:cxn modelId="{3F0754DC-D0C3-471A-B8BF-0968BFA977FC}" type="presOf" srcId="{C9733BFC-C6FE-B748-86C4-ED007ABBA2D9}" destId="{63DFF72B-5F11-9441-B40D-CBCC05807870}" srcOrd="0" destOrd="0" presId="urn:microsoft.com/office/officeart/2005/8/layout/hList7"/>
    <dgm:cxn modelId="{AE970A5D-D6D7-024C-919B-8BBC22732E9D}" srcId="{03EC3315-0CF0-024A-9648-93B7E091D134}" destId="{DA9C0CEC-EAD1-F844-A7CC-82FC7070EFEF}" srcOrd="3" destOrd="0" parTransId="{F6CA13A1-1F6D-2D46-AC56-837865CC07AF}" sibTransId="{319EC0F5-2619-A44F-9139-B1F2BF05B297}"/>
    <dgm:cxn modelId="{DA13C035-FCDD-4091-B1A8-40F502F9ED2A}" type="presOf" srcId="{F968E381-7E77-9B41-8B74-5912C5B33BD3}" destId="{DAB14C4F-AD01-0E42-88DA-FA180DD5E45D}" srcOrd="0" destOrd="0" presId="urn:microsoft.com/office/officeart/2005/8/layout/hList7"/>
    <dgm:cxn modelId="{25695841-11DA-4530-A062-0428D5E02627}" type="presParOf" srcId="{B25A4A69-BA2D-1345-960C-8725D7CB7516}" destId="{C3D6D326-5C8A-154F-93EC-0CFC4A697269}" srcOrd="0" destOrd="0" presId="urn:microsoft.com/office/officeart/2005/8/layout/hList7"/>
    <dgm:cxn modelId="{5727D99B-1342-49CE-AA85-AC493621E0B2}" type="presParOf" srcId="{B25A4A69-BA2D-1345-960C-8725D7CB7516}" destId="{8475117D-5172-3F44-BA14-C193EF8655CB}" srcOrd="1" destOrd="0" presId="urn:microsoft.com/office/officeart/2005/8/layout/hList7"/>
    <dgm:cxn modelId="{AE670E9D-544A-4236-AD51-309A3D434412}" type="presParOf" srcId="{8475117D-5172-3F44-BA14-C193EF8655CB}" destId="{905FD324-728A-A04A-84EC-43B1158A5162}" srcOrd="0" destOrd="0" presId="urn:microsoft.com/office/officeart/2005/8/layout/hList7"/>
    <dgm:cxn modelId="{CBBB463B-FCFA-4E1F-AE01-EC5138A525F3}" type="presParOf" srcId="{905FD324-728A-A04A-84EC-43B1158A5162}" destId="{CC39D618-A85A-E24D-88F8-2CAE696AFB1A}" srcOrd="0" destOrd="0" presId="urn:microsoft.com/office/officeart/2005/8/layout/hList7"/>
    <dgm:cxn modelId="{DB6D6183-1C41-49E1-A77D-9DB3BFEE524C}" type="presParOf" srcId="{905FD324-728A-A04A-84EC-43B1158A5162}" destId="{D2ADF0BE-CB79-9D4C-9F8E-6A8B5E9B97ED}" srcOrd="1" destOrd="0" presId="urn:microsoft.com/office/officeart/2005/8/layout/hList7"/>
    <dgm:cxn modelId="{F8D1C14F-06DA-489D-8FC9-6ABAE7D04A43}" type="presParOf" srcId="{905FD324-728A-A04A-84EC-43B1158A5162}" destId="{08941423-2267-E54D-A49E-16EB02D68278}" srcOrd="2" destOrd="0" presId="urn:microsoft.com/office/officeart/2005/8/layout/hList7"/>
    <dgm:cxn modelId="{42B16595-0EFD-4D2A-9E3D-37888DF57D9F}" type="presParOf" srcId="{905FD324-728A-A04A-84EC-43B1158A5162}" destId="{1A2CD221-4355-D74C-98C7-BDBD2448FF64}" srcOrd="3" destOrd="0" presId="urn:microsoft.com/office/officeart/2005/8/layout/hList7"/>
    <dgm:cxn modelId="{5DFA37E7-BD82-486D-A37D-2C15970C5CA5}" type="presParOf" srcId="{8475117D-5172-3F44-BA14-C193EF8655CB}" destId="{CC1C86BF-F742-4B4E-B0FA-14C9477A2AF9}" srcOrd="1" destOrd="0" presId="urn:microsoft.com/office/officeart/2005/8/layout/hList7"/>
    <dgm:cxn modelId="{B3E34C67-75AC-4C7A-AB20-A978AEDBCD1F}" type="presParOf" srcId="{8475117D-5172-3F44-BA14-C193EF8655CB}" destId="{B9E22EC6-8BD9-1145-8BE2-0BABEE5892B6}" srcOrd="2" destOrd="0" presId="urn:microsoft.com/office/officeart/2005/8/layout/hList7"/>
    <dgm:cxn modelId="{46C33A2D-6163-43F0-956C-4146CAE76A06}" type="presParOf" srcId="{B9E22EC6-8BD9-1145-8BE2-0BABEE5892B6}" destId="{8E4F7F2E-F1F8-2648-ADBE-8AFB835CC53E}" srcOrd="0" destOrd="0" presId="urn:microsoft.com/office/officeart/2005/8/layout/hList7"/>
    <dgm:cxn modelId="{005D7D9C-5011-4038-B0F8-8EEBC45D3D17}" type="presParOf" srcId="{B9E22EC6-8BD9-1145-8BE2-0BABEE5892B6}" destId="{40F7455F-4C8D-964D-AEF3-3F8A4F1E8648}" srcOrd="1" destOrd="0" presId="urn:microsoft.com/office/officeart/2005/8/layout/hList7"/>
    <dgm:cxn modelId="{B60F143B-3CA5-4516-8467-3A84E41F8049}" type="presParOf" srcId="{B9E22EC6-8BD9-1145-8BE2-0BABEE5892B6}" destId="{24FF9F3B-0809-2A40-A3E1-D20FDC8EFC44}" srcOrd="2" destOrd="0" presId="urn:microsoft.com/office/officeart/2005/8/layout/hList7"/>
    <dgm:cxn modelId="{F3ECCFCA-D985-4EFF-B5FA-5A8C870D7FFC}" type="presParOf" srcId="{B9E22EC6-8BD9-1145-8BE2-0BABEE5892B6}" destId="{46335CD2-F08A-1544-8F7C-C8E923F098A9}" srcOrd="3" destOrd="0" presId="urn:microsoft.com/office/officeart/2005/8/layout/hList7"/>
    <dgm:cxn modelId="{15832965-C5A8-480B-9D4A-572FA1864D59}" type="presParOf" srcId="{8475117D-5172-3F44-BA14-C193EF8655CB}" destId="{63DFF72B-5F11-9441-B40D-CBCC05807870}" srcOrd="3" destOrd="0" presId="urn:microsoft.com/office/officeart/2005/8/layout/hList7"/>
    <dgm:cxn modelId="{61717A44-9467-436E-8594-F51317B6C1E0}" type="presParOf" srcId="{8475117D-5172-3F44-BA14-C193EF8655CB}" destId="{E9F068F2-A801-F549-AEC2-9F59A9A19386}" srcOrd="4" destOrd="0" presId="urn:microsoft.com/office/officeart/2005/8/layout/hList7"/>
    <dgm:cxn modelId="{FB908080-5AE0-4340-904A-CD6DE186A20F}" type="presParOf" srcId="{E9F068F2-A801-F549-AEC2-9F59A9A19386}" destId="{DAB14C4F-AD01-0E42-88DA-FA180DD5E45D}" srcOrd="0" destOrd="0" presId="urn:microsoft.com/office/officeart/2005/8/layout/hList7"/>
    <dgm:cxn modelId="{D9E3D655-A67B-4005-B2F0-4F561D17DF8C}" type="presParOf" srcId="{E9F068F2-A801-F549-AEC2-9F59A9A19386}" destId="{75B0326D-F835-7E40-8CAA-4330C7037DAA}" srcOrd="1" destOrd="0" presId="urn:microsoft.com/office/officeart/2005/8/layout/hList7"/>
    <dgm:cxn modelId="{76BD495C-DACA-432B-A975-269C70141E3F}" type="presParOf" srcId="{E9F068F2-A801-F549-AEC2-9F59A9A19386}" destId="{9C523E9B-4F37-9B40-8BF2-D7EA29155ECA}" srcOrd="2" destOrd="0" presId="urn:microsoft.com/office/officeart/2005/8/layout/hList7"/>
    <dgm:cxn modelId="{A6A55B46-F63F-490E-8957-2B3D928CC3B8}" type="presParOf" srcId="{E9F068F2-A801-F549-AEC2-9F59A9A19386}" destId="{8BC33A04-14A9-CD4A-8AF3-7A92C0298972}" srcOrd="3" destOrd="0" presId="urn:microsoft.com/office/officeart/2005/8/layout/hList7"/>
    <dgm:cxn modelId="{CA7A5B3F-1D1A-4C8F-98AE-628278AD1C27}" type="presParOf" srcId="{8475117D-5172-3F44-BA14-C193EF8655CB}" destId="{01C98C76-40AC-584A-BCBB-23A1FC740515}" srcOrd="5" destOrd="0" presId="urn:microsoft.com/office/officeart/2005/8/layout/hList7"/>
    <dgm:cxn modelId="{F23E09A4-CEF5-41ED-87FE-013A413318CF}" type="presParOf" srcId="{8475117D-5172-3F44-BA14-C193EF8655CB}" destId="{1AB64724-21BC-D44D-B2E6-B32AA5646080}" srcOrd="6" destOrd="0" presId="urn:microsoft.com/office/officeart/2005/8/layout/hList7"/>
    <dgm:cxn modelId="{5E0CCC70-50AF-439B-B8DA-24B526C68FBC}" type="presParOf" srcId="{1AB64724-21BC-D44D-B2E6-B32AA5646080}" destId="{E1AC0490-14D6-A241-B84E-8AD4F9D37563}" srcOrd="0" destOrd="0" presId="urn:microsoft.com/office/officeart/2005/8/layout/hList7"/>
    <dgm:cxn modelId="{98AF37FB-AFDA-407F-A0D2-47BC5ED44A61}" type="presParOf" srcId="{1AB64724-21BC-D44D-B2E6-B32AA5646080}" destId="{E238AEF2-E3B1-2047-890D-039CC23FDE23}" srcOrd="1" destOrd="0" presId="urn:microsoft.com/office/officeart/2005/8/layout/hList7"/>
    <dgm:cxn modelId="{344A0094-1846-4F0D-A58C-B70C9DE42F10}" type="presParOf" srcId="{1AB64724-21BC-D44D-B2E6-B32AA5646080}" destId="{C99E3E62-7099-1F41-80D5-0EB2AA99D445}" srcOrd="2" destOrd="0" presId="urn:microsoft.com/office/officeart/2005/8/layout/hList7"/>
    <dgm:cxn modelId="{99240AB0-2AB8-4FFE-AC4D-5ACBD1CF303C}" type="presParOf" srcId="{1AB64724-21BC-D44D-B2E6-B32AA5646080}" destId="{60198288-F69C-C445-9EFD-97ECBB38A74F}" srcOrd="3" destOrd="0" presId="urn:microsoft.com/office/officeart/2005/8/layout/hList7"/>
    <dgm:cxn modelId="{8EF03D45-D59B-4172-B257-4852E1F4BBB8}" type="presParOf" srcId="{8475117D-5172-3F44-BA14-C193EF8655CB}" destId="{195B2B0B-456B-7A48-9217-D17EC10C1202}" srcOrd="7" destOrd="0" presId="urn:microsoft.com/office/officeart/2005/8/layout/hList7"/>
    <dgm:cxn modelId="{E5C9AC17-4A9E-4A5A-AE1A-CC80B78B8062}" type="presParOf" srcId="{8475117D-5172-3F44-BA14-C193EF8655CB}" destId="{151A69F2-0697-ED4C-88B9-2BF38B4AD6DD}" srcOrd="8" destOrd="0" presId="urn:microsoft.com/office/officeart/2005/8/layout/hList7"/>
    <dgm:cxn modelId="{CF0B931E-7A52-49B2-931E-A945C7E2BAAC}" type="presParOf" srcId="{151A69F2-0697-ED4C-88B9-2BF38B4AD6DD}" destId="{DF65D40F-73A5-9B49-8A83-DC1A84CB8164}" srcOrd="0" destOrd="0" presId="urn:microsoft.com/office/officeart/2005/8/layout/hList7"/>
    <dgm:cxn modelId="{EC2429E3-CCFB-41A6-A55C-652F4CB15BFB}" type="presParOf" srcId="{151A69F2-0697-ED4C-88B9-2BF38B4AD6DD}" destId="{825D0C0A-A1BD-5C46-A63A-8BC50615DB32}" srcOrd="1" destOrd="0" presId="urn:microsoft.com/office/officeart/2005/8/layout/hList7"/>
    <dgm:cxn modelId="{0A555012-0674-404B-9C02-540D5763DD8C}" type="presParOf" srcId="{151A69F2-0697-ED4C-88B9-2BF38B4AD6DD}" destId="{3B99DEAF-A1E1-AF43-9FCD-4F4406D7B34D}" srcOrd="2" destOrd="0" presId="urn:microsoft.com/office/officeart/2005/8/layout/hList7"/>
    <dgm:cxn modelId="{52B8A8E9-D387-464B-8F13-43F8F7260B37}" type="presParOf" srcId="{151A69F2-0697-ED4C-88B9-2BF38B4AD6DD}" destId="{03B2D2B9-2306-B043-8792-7E5DEE07CB6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F395B-1775-448D-8A77-4A3C802EFF71}" type="datetimeFigureOut">
              <a:rPr lang="en-US" smtClean="0"/>
              <a:t>6/25/2015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CDC92-BE71-4559-8C54-BAA292643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9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7238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5225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195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98675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14AB998-37B3-4B06-A779-641A938B5D8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847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(1)    A four-year international effort has been undertaken to reconcile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WaterML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international standards;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    This effort was initiated with the establishment of an Hydrology Domain Working Group by the Open Geospatial Consortium in September 2008;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(3)    An OGC representative attended the WMO Congress of the Commission for Hydrology in 2008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(4)    A formal agreement between Secretary General of WMO and President of OGC in 2009 to jointly develop standards for hydrology, climatology, oceanography and climatology;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(5)    The joint OGC/WMO Hydrology Domain Working Group was supported by a large work effort, annual week-long workshops, four interoperability experiments for surface and groundwater data exchange, and participation by many countries;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(6)    In June 2012, the OGC voted to adopt the revised version, WaterML2 as an international standard for exchange of water resources time series (the first such public standard that has existed);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(7)    This Congress to the WMO Commission for Hydrology to whom I am speaking is considering WaterML2 for adoption as an official standard by WMO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4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EFC7E-8948-4F55-9C9A-831C6A325BD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85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Point to make here is the need for physically based models given the dynamic and complex nature of rainfall.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B2DFF9-8104-4AE9-B737-1955E07525FB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63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B2DFF9-8104-4AE9-B737-1955E07525FB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89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endParaRPr lang="en-US" dirty="0" smtClean="0"/>
          </a:p>
          <a:p>
            <a:r>
              <a:rPr lang="en-US" dirty="0" smtClean="0"/>
              <a:t>NEW MISSION FOCUS</a:t>
            </a:r>
          </a:p>
          <a:p>
            <a:r>
              <a:rPr lang="en-US" baseline="0" dirty="0" smtClean="0"/>
              <a:t>TECHNICAL	APPROACH</a:t>
            </a:r>
          </a:p>
          <a:p>
            <a:r>
              <a:rPr lang="en-US" baseline="0" dirty="0" smtClean="0"/>
              <a:t>SCALE IMPLICATIONS</a:t>
            </a:r>
          </a:p>
          <a:p>
            <a:r>
              <a:rPr lang="en-US" baseline="0" dirty="0" smtClean="0"/>
              <a:t>NATIONAL WATER CENTER (Organization, Functions, Staffing, Initial Activities, Design Tour)</a:t>
            </a:r>
          </a:p>
          <a:p>
            <a:r>
              <a:rPr lang="en-US" baseline="0" dirty="0" smtClean="0"/>
              <a:t>SUMMARY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20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871" y="4342465"/>
            <a:ext cx="5488264" cy="4114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</a:rPr>
              <a:t>RFC Summary</a:t>
            </a:r>
            <a:endParaRPr lang="en-US" dirty="0">
              <a:latin typeface="Arial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4800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 INTO METHODS</a:t>
            </a:r>
          </a:p>
          <a:p>
            <a:endParaRPr lang="en-US" dirty="0" smtClean="0"/>
          </a:p>
          <a:p>
            <a:r>
              <a:rPr lang="en-US" dirty="0" smtClean="0"/>
              <a:t>FY15 PROJECT HAS FOUR</a:t>
            </a:r>
            <a:r>
              <a:rPr lang="en-US" baseline="0" dirty="0" smtClean="0"/>
              <a:t> CORE COMPONENTS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RFC archive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Model evaluation service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Modeling </a:t>
            </a:r>
            <a:r>
              <a:rPr lang="en-US" baseline="0" dirty="0" err="1" smtClean="0"/>
              <a:t>testbed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Centralized modeling demonstration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06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 message was</a:t>
            </a:r>
            <a:r>
              <a:rPr lang="en-US" baseline="0" dirty="0" smtClean="0"/>
              <a:t> loud and clear: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While flooding remains a high priority, most stakeholders are concerned about the full gamut of water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They need more, and better integrated water prediction information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They need actionable WATER INTELLIGENCE</a:t>
            </a:r>
          </a:p>
          <a:p>
            <a:pPr marL="628650" lvl="1" indent="-171450">
              <a:buFont typeface="Arial"/>
              <a:buChar char="•"/>
            </a:pP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pPr marL="0" indent="0">
              <a:buFont typeface="Arial"/>
              <a:buNone/>
            </a:pPr>
            <a:r>
              <a:rPr lang="en-US" baseline="0" dirty="0" smtClean="0"/>
              <a:t>&lt;&lt; CLICK ONCE TO REVEAL LIST 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656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4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Comparison of today and tomorrow – orders of magnitude</a:t>
            </a:r>
            <a:r>
              <a:rPr lang="en-US" baseline="0" dirty="0" smtClean="0"/>
              <a:t> more ‘complex’ prediction paradigm – mainly in data density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63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endParaRPr lang="en-US" dirty="0" smtClean="0"/>
          </a:p>
          <a:p>
            <a:r>
              <a:rPr lang="en-US" dirty="0" smtClean="0"/>
              <a:t>NEW MISSION FOCUS</a:t>
            </a:r>
          </a:p>
          <a:p>
            <a:r>
              <a:rPr lang="en-US" baseline="0" dirty="0" smtClean="0"/>
              <a:t>TECHNICAL	APPROACH</a:t>
            </a:r>
          </a:p>
          <a:p>
            <a:r>
              <a:rPr lang="en-US" baseline="0" dirty="0" smtClean="0"/>
              <a:t>SCALE IMPLICATIONS</a:t>
            </a:r>
          </a:p>
          <a:p>
            <a:r>
              <a:rPr lang="en-US" baseline="0" dirty="0" smtClean="0"/>
              <a:t>NATIONAL WATER CENTER (Organization, Functions, Staffing, Initial Activities, Design Tour)</a:t>
            </a:r>
          </a:p>
          <a:p>
            <a:r>
              <a:rPr lang="en-US" baseline="0" dirty="0" smtClean="0"/>
              <a:t>SUMMARY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30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3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680169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1049860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009C-3CBF-5247-AF17-4C1938944F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4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AAC2-72D4-7741-AEC6-C0D6F8F8F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8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BB0B-A469-684D-A0E4-B212875F0F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3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5210-EFBA-EE40-971E-15DDDAA9C4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4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F8DD-B3B6-BB4C-8865-9A19E2E1E8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751D-F7F9-374E-841A-6861913C13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7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004F-435F-2C4C-90A9-0B23A0251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3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D733-CFF9-1049-954F-19CF75C880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E41B-F91F-4D4C-8C20-A105390F72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745391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9C44-78DA-8C49-A3D9-34997ECD6A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C7AC-17AD-3348-B1B5-7E93EE63A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3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009C-3CBF-5247-AF17-4C1938944F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2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AAC2-72D4-7741-AEC6-C0D6F8F8F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BB0B-A469-684D-A0E4-B212875F0F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5210-EFBA-EE40-971E-15DDDAA9C4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1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F8DD-B3B6-BB4C-8865-9A19E2E1E8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9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751D-F7F9-374E-841A-6861913C13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004F-435F-2C4C-90A9-0B23A0251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D733-CFF9-1049-954F-19CF75C880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12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E41B-F91F-4D4C-8C20-A105390F72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9C44-78DA-8C49-A3D9-34997ECD6A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C7AC-17AD-3348-B1B5-7E93EE63A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5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009C-3CBF-5247-AF17-4C1938944F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AAC2-72D4-7741-AEC6-C0D6F8F8F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BB0B-A469-684D-A0E4-B212875F0F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5210-EFBA-EE40-971E-15DDDAA9C4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F8DD-B3B6-BB4C-8865-9A19E2E1E8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4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751D-F7F9-374E-841A-6861913C13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004F-435F-2C4C-90A9-0B23A0251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1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128361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D733-CFF9-1049-954F-19CF75C880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2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E41B-F91F-4D4C-8C20-A105390F72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6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9C44-78DA-8C49-A3D9-34997ECD6A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8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C7AC-17AD-3348-B1B5-7E93EE63A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009C-3CBF-5247-AF17-4C1938944F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6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AAC2-72D4-7741-AEC6-C0D6F8F8F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BB0B-A469-684D-A0E4-B212875F0F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5210-EFBA-EE40-971E-15DDDAA9C4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F8DD-B3B6-BB4C-8865-9A19E2E1E8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5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751D-F7F9-374E-841A-6861913C13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15094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004F-435F-2C4C-90A9-0B23A0251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1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D733-CFF9-1049-954F-19CF75C880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7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E41B-F91F-4D4C-8C20-A105390F72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34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9C44-78DA-8C49-A3D9-34997ECD6A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9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C7AC-17AD-3348-B1B5-7E93EE63A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7720248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12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9292406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703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360394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3560389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86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528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61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734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559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443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908040998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072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868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D9ED-A841-40DE-8FA6-257F682CEA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979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F104-FDA1-4AF8-8FB1-E5A2A94A68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341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D4EE-FBDF-4CDC-9B61-E94513B1AE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8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75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E699-D527-47E0-B9B1-E5D2E39B77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846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77C9-FCF0-47AC-AABB-017D676D1C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153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0F1-C01C-4D30-93AB-F395757EFA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211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BC32D-1976-446A-BDE1-85385A68E6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201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080-1845-4BE2-B5A9-4689DECEDA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895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98567-B8FA-48D9-8F9D-18BD817B93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627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0BC6-3736-4B9B-8BB5-DF1592FBAF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0188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5349-97F4-4807-B74F-0D3FBF0338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026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726153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7699700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4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4026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208855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8532729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649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721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3885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894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961787264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EE9FC-806B-4CFE-92F5-C78DF746F1F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99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56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561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1F01-3804-F24B-BDF1-82CAB97F0D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6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1F01-3804-F24B-BDF1-82CAB97F0D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8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1F01-3804-F24B-BDF1-82CAB97F0D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1F01-3804-F24B-BDF1-82CAB97F0D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6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1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810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E02D4-958E-4C43-8AA9-0BED26EA34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0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6288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f.gov/about/transformative_research/definition.jsp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chnology_readiness_level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ee.utexas.edu/prof/maidment/CE397Flood/Assignment2/NFIEGeo.pdf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fe5oRdsCp0&amp;feature=youtu.be&amp;t=7s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hyperlink" Target="http://www.cuahsi.org/" TargetMode="Externa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hyperlink" Target="http://waterservices.usgs.gov/nwis/iv/?format=waterml,2.0&amp;sites=08158000&amp;period=P1D&amp;parameterCd=0006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usgs.gov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hyperlink" Target="http://waterservices.usgs.gov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weather.gov/ahps2/inundation/inundation_google.php?gage=atit2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gis.ncdc.noaa.gov/map/viewer/#app=cdo&amp;cfg=radar&amp;theme=radar&amp;display=nexrad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ympaR6YUxiA&amp;feature=youtube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1612" y="2808543"/>
            <a:ext cx="5715000" cy="1219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/>
            <a:r>
              <a:rPr lang="en-US" sz="2400" dirty="0"/>
              <a:t>David R. Maidment</a:t>
            </a:r>
          </a:p>
          <a:p>
            <a:pPr algn="r" eaLnBrk="0" hangingPunct="0"/>
            <a:r>
              <a:rPr lang="en-US" dirty="0"/>
              <a:t>Center for Research in Water Resources</a:t>
            </a:r>
          </a:p>
          <a:p>
            <a:pPr algn="r" eaLnBrk="0" hangingPunct="0"/>
            <a:r>
              <a:rPr lang="en-US" dirty="0"/>
              <a:t>University of Texas at Austin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4953000"/>
            <a:ext cx="9144000" cy="1384738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659" y="5057420"/>
            <a:ext cx="8573427" cy="123711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dirty="0" smtClean="0">
                <a:solidFill>
                  <a:srgbClr val="FFFFFF"/>
                </a:solidFill>
              </a:rPr>
              <a:t>Texas Floodplain Management Association</a:t>
            </a:r>
          </a:p>
          <a:p>
            <a:pPr eaLnBrk="0" hangingPunct="0"/>
            <a:r>
              <a:rPr lang="en-US" sz="1600" dirty="0" smtClean="0">
                <a:solidFill>
                  <a:srgbClr val="FFFFFF"/>
                </a:solidFill>
              </a:rPr>
              <a:t>San Antonio, TX</a:t>
            </a:r>
            <a:r>
              <a:rPr lang="en-US" sz="1600" dirty="0" smtClean="0">
                <a:solidFill>
                  <a:schemeClr val="accent4"/>
                </a:solidFill>
              </a:rPr>
              <a:t>|</a:t>
            </a:r>
            <a:r>
              <a:rPr lang="en-US" sz="1600" dirty="0" smtClean="0">
                <a:solidFill>
                  <a:srgbClr val="FFFFFF"/>
                </a:solidFill>
              </a:rPr>
              <a:t> 11 June 2015</a:t>
            </a:r>
          </a:p>
          <a:p>
            <a:pPr eaLnBrk="0" hangingPunct="0"/>
            <a:endParaRPr lang="en-US" sz="1600" dirty="0">
              <a:solidFill>
                <a:srgbClr val="FFFFFF"/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Acknowledgements: Ed Clark, Fernando Salas, Marcelo Somos Valenzuela</a:t>
            </a:r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Andy Ernest </a:t>
            </a:r>
          </a:p>
          <a:p>
            <a:pPr eaLnBrk="0" hangingPunct="0"/>
            <a:r>
              <a:rPr lang="en-US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ESRI, </a:t>
            </a:r>
            <a:r>
              <a:rPr lang="en-US" sz="16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Kisters</a:t>
            </a:r>
            <a:r>
              <a:rPr lang="en-US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Microsoft Research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7442" y="955972"/>
            <a:ext cx="7551073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National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Flood Interoperability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Experiment </a:t>
            </a:r>
            <a:r>
              <a:rPr lang="en-US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in Texas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8859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Line 48"/>
          <p:cNvSpPr>
            <a:spLocks noChangeShapeType="1"/>
          </p:cNvSpPr>
          <p:nvPr/>
        </p:nvSpPr>
        <p:spPr bwMode="auto">
          <a:xfrm flipH="1">
            <a:off x="228600" y="1295400"/>
            <a:ext cx="8458200" cy="0"/>
          </a:xfrm>
          <a:prstGeom prst="line">
            <a:avLst/>
          </a:prstGeom>
          <a:noFill/>
          <a:ln w="381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5366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3" y="-126435"/>
            <a:ext cx="8713509" cy="698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43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Flood Interoperability Experiment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4214" y="22341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The Bad News ….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5150" y="307628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The Good News ….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9949" y="398367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Where to go from here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083324" y="2677212"/>
            <a:ext cx="4600280" cy="810706"/>
          </a:xfrm>
          <a:prstGeom prst="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6099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89"/>
          <p:cNvSpPr/>
          <p:nvPr/>
        </p:nvSpPr>
        <p:spPr>
          <a:xfrm>
            <a:off x="6355762" y="5516829"/>
            <a:ext cx="2653637" cy="119335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7" name="Shape 85"/>
          <p:cNvSpPr txBox="1">
            <a:spLocks/>
          </p:cNvSpPr>
          <p:nvPr/>
        </p:nvSpPr>
        <p:spPr>
          <a:xfrm>
            <a:off x="316188" y="1426290"/>
            <a:ext cx="8614859" cy="1919167"/>
          </a:xfrm>
          <a:prstGeom prst="rect">
            <a:avLst/>
          </a:prstGeom>
          <a:noFill/>
          <a:ln>
            <a:noFill/>
          </a:ln>
          <a:effectLst/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pPr>
              <a:buClr>
                <a:prstClr val="white"/>
              </a:buClr>
              <a:buSzPct val="25000"/>
            </a:pPr>
            <a:r>
              <a:rPr lang="en-US" sz="4800" b="1" dirty="0" smtClean="0">
                <a:solidFill>
                  <a:prstClr val="black"/>
                </a:solidFill>
              </a:rPr>
              <a:t>Transforming the </a:t>
            </a:r>
          </a:p>
          <a:p>
            <a:pPr>
              <a:buClr>
                <a:prstClr val="white"/>
              </a:buClr>
              <a:buSzPct val="25000"/>
            </a:pPr>
            <a:r>
              <a:rPr lang="en-US" sz="4800" b="1" dirty="0" smtClean="0">
                <a:solidFill>
                  <a:prstClr val="black"/>
                </a:solidFill>
              </a:rPr>
              <a:t>National Weather Service’s </a:t>
            </a:r>
            <a:r>
              <a:rPr lang="en-US" sz="4800" b="1" dirty="0" smtClean="0">
                <a:solidFill>
                  <a:srgbClr val="0052CB"/>
                </a:solidFill>
              </a:rPr>
              <a:t>Water Services</a:t>
            </a:r>
            <a:endParaRPr lang="en-US" sz="4800" b="1" dirty="0">
              <a:solidFill>
                <a:srgbClr val="0052CB"/>
              </a:solidFill>
              <a:ea typeface="Arial Narrow"/>
              <a:sym typeface="Arial Narrow"/>
            </a:endParaRPr>
          </a:p>
        </p:txBody>
      </p:sp>
      <p:sp>
        <p:nvSpPr>
          <p:cNvPr id="8" name="Shape 86"/>
          <p:cNvSpPr txBox="1">
            <a:spLocks/>
          </p:cNvSpPr>
          <p:nvPr/>
        </p:nvSpPr>
        <p:spPr>
          <a:xfrm>
            <a:off x="355174" y="3971979"/>
            <a:ext cx="8788825" cy="167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Clr>
                <a:srgbClr val="D99593"/>
              </a:buClr>
              <a:buSzPct val="25000"/>
              <a:buFont typeface="Arial Narrow"/>
              <a:buNone/>
            </a:pPr>
            <a:r>
              <a:rPr lang="en-US" sz="2800" b="1" dirty="0" smtClean="0">
                <a:solidFill>
                  <a:prstClr val="black"/>
                </a:solidFill>
                <a:ea typeface="Arial Narrow"/>
                <a:sym typeface="Arial Narrow"/>
              </a:rPr>
              <a:t>Edward Clark</a:t>
            </a:r>
          </a:p>
          <a:p>
            <a:pPr>
              <a:spcBef>
                <a:spcPts val="640"/>
              </a:spcBef>
              <a:buClr>
                <a:srgbClr val="D99593"/>
              </a:buClr>
              <a:buSzPct val="25000"/>
              <a:buFont typeface="Arial Narrow"/>
              <a:buNone/>
            </a:pPr>
            <a:r>
              <a:rPr lang="en-US" sz="2000" b="1" i="1" dirty="0" smtClean="0">
                <a:solidFill>
                  <a:prstClr val="black"/>
                </a:solidFill>
                <a:ea typeface="Arial Narrow"/>
                <a:sym typeface="Arial Narrow"/>
              </a:rPr>
              <a:t>National Weather Service, NOAA</a:t>
            </a:r>
            <a:endParaRPr lang="en-US" sz="2000" b="1" i="1" dirty="0">
              <a:solidFill>
                <a:prstClr val="black"/>
              </a:solidFill>
              <a:ea typeface="Arial Narrow"/>
              <a:sym typeface="Arial Narro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5174" y="5905568"/>
            <a:ext cx="2414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D99593"/>
              </a:buClr>
              <a:buSzPct val="25000"/>
              <a:buFont typeface="Arial Narrow"/>
              <a:buNone/>
            </a:pPr>
            <a:r>
              <a:rPr lang="en-US" sz="2400" b="1" dirty="0" smtClean="0">
                <a:solidFill>
                  <a:srgbClr val="FF0000"/>
                </a:solidFill>
                <a:ea typeface="Arial Narrow"/>
                <a:sym typeface="Arial Narrow"/>
              </a:rPr>
              <a:t>(adapted slightly)</a:t>
            </a:r>
            <a:endParaRPr lang="en-US" sz="2400" b="1" dirty="0">
              <a:solidFill>
                <a:srgbClr val="FF0000"/>
              </a:solidFill>
              <a:ea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55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"/>
            <a:ext cx="9144000" cy="8621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 eaLnBrk="1" hangingPunct="1"/>
            <a:r>
              <a:rPr lang="en-US" sz="3600" b="1" dirty="0" smtClean="0">
                <a:latin typeface="Arial"/>
                <a:cs typeface="Arial"/>
              </a:rPr>
              <a:t>NWS River </a:t>
            </a:r>
            <a:r>
              <a:rPr lang="en-US" sz="3600" b="1" dirty="0">
                <a:latin typeface="Arial"/>
                <a:cs typeface="Arial"/>
              </a:rPr>
              <a:t>Forecast Centers (RFCs)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8465" y="954371"/>
            <a:ext cx="4056465" cy="2473088"/>
          </a:xfrm>
        </p:spPr>
        <p:txBody>
          <a:bodyPr>
            <a:noAutofit/>
          </a:bodyPr>
          <a:lstStyle/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Prepare river and flood forecasts </a:t>
            </a:r>
            <a:r>
              <a:rPr lang="en-US" sz="2000" b="1" dirty="0" smtClean="0">
                <a:latin typeface="Arial"/>
                <a:cs typeface="Arial"/>
              </a:rPr>
              <a:t>using models based </a:t>
            </a:r>
            <a:r>
              <a:rPr lang="en-US" sz="2000" b="1" dirty="0">
                <a:latin typeface="Arial"/>
                <a:cs typeface="Arial"/>
              </a:rPr>
              <a:t>on </a:t>
            </a:r>
            <a:r>
              <a:rPr lang="en-US" sz="2000" b="1" dirty="0" smtClean="0">
                <a:latin typeface="Arial"/>
                <a:cs typeface="Arial"/>
              </a:rPr>
              <a:t>average basin characteristics</a:t>
            </a:r>
            <a:endParaRPr lang="en-US" sz="2000" b="1" dirty="0">
              <a:latin typeface="Arial"/>
              <a:cs typeface="Arial"/>
            </a:endParaRP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Provide forecast guidance to Weather Forecast Offices (WFOs)</a:t>
            </a: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Issue daily stage and </a:t>
            </a:r>
            <a:r>
              <a:rPr lang="en-US" sz="2000" b="1" dirty="0" err="1">
                <a:latin typeface="Arial"/>
                <a:cs typeface="Arial"/>
              </a:rPr>
              <a:t>streamflow</a:t>
            </a:r>
            <a:r>
              <a:rPr lang="en-US" sz="2000" b="1" dirty="0">
                <a:latin typeface="Arial"/>
                <a:cs typeface="Arial"/>
              </a:rPr>
              <a:t> forecasts, rainfall and drought data and information, and flash flood guidance</a:t>
            </a: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Work with water managers and other Federal Agencies</a:t>
            </a:r>
          </a:p>
        </p:txBody>
      </p:sp>
      <p:sp>
        <p:nvSpPr>
          <p:cNvPr id="8" name="Slide Number Placeholder 23"/>
          <p:cNvSpPr txBox="1">
            <a:spLocks noGrp="1"/>
          </p:cNvSpPr>
          <p:nvPr/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r" eaLnBrk="1" hangingPunct="1"/>
            <a:fld id="{1DDC4E95-52BB-48C4-810C-60101B8553A9}" type="slidenum">
              <a:rPr lang="en-US" sz="1400">
                <a:solidFill>
                  <a:srgbClr val="FFFFCC"/>
                </a:solidFill>
                <a:latin typeface="Franklin Gothic Medium Cond" pitchFamily="34" charset="0"/>
              </a:rPr>
              <a:pPr algn="r" eaLnBrk="1" hangingPunct="1"/>
              <a:t>14</a:t>
            </a:fld>
            <a:endParaRPr lang="en-US" sz="1400">
              <a:solidFill>
                <a:srgbClr val="FFFFCC"/>
              </a:solidFill>
              <a:latin typeface="Franklin Gothic Medium Con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9953" y="1435635"/>
            <a:ext cx="5479976" cy="4346473"/>
            <a:chOff x="263205" y="1215358"/>
            <a:chExt cx="2798021" cy="2133600"/>
          </a:xfrm>
        </p:grpSpPr>
        <p:pic>
          <p:nvPicPr>
            <p:cNvPr id="7" name="Picture 6" descr="RFCCHps_ts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55" y="1215358"/>
              <a:ext cx="699051" cy="69905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404257" y="6030686"/>
            <a:ext cx="334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6000 sub-basins in continental 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24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8629" y="0"/>
            <a:ext cx="7739862" cy="5843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93" y="324131"/>
            <a:ext cx="1594520" cy="1572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5180" y="4057233"/>
            <a:ext cx="6986107" cy="249299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FY15 Centralized Water Forecasting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Centralized Data Archive – all RFC data 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Modeling Evaluation Service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RFC and NWC modeling and forecasts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Modeling </a:t>
            </a:r>
            <a:r>
              <a:rPr lang="en-US" sz="2400" b="1" dirty="0" err="1" smtClean="0">
                <a:solidFill>
                  <a:srgbClr val="000000"/>
                </a:solidFill>
              </a:rPr>
              <a:t>Testbed</a:t>
            </a:r>
            <a:r>
              <a:rPr lang="en-US" sz="2400" b="1" dirty="0" smtClean="0">
                <a:solidFill>
                  <a:srgbClr val="000000"/>
                </a:solidFill>
              </a:rPr>
              <a:t> – new NWC capabilities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Centralized Water Forecasting Demonstration</a:t>
            </a:r>
          </a:p>
        </p:txBody>
      </p:sp>
      <p:sp>
        <p:nvSpPr>
          <p:cNvPr id="19" name="Freeform 18"/>
          <p:cNvSpPr/>
          <p:nvPr/>
        </p:nvSpPr>
        <p:spPr>
          <a:xfrm>
            <a:off x="4133833" y="2306517"/>
            <a:ext cx="868235" cy="686772"/>
          </a:xfrm>
          <a:custGeom>
            <a:avLst/>
            <a:gdLst>
              <a:gd name="connsiteX0" fmla="*/ 0 w 868235"/>
              <a:gd name="connsiteY0" fmla="*/ 0 h 686772"/>
              <a:gd name="connsiteX1" fmla="*/ 518349 w 868235"/>
              <a:gd name="connsiteY1" fmla="*/ 298033 h 686772"/>
              <a:gd name="connsiteX2" fmla="*/ 868235 w 868235"/>
              <a:gd name="connsiteY2" fmla="*/ 686772 h 68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8235" h="686772">
                <a:moveTo>
                  <a:pt x="0" y="0"/>
                </a:moveTo>
                <a:cubicBezTo>
                  <a:pt x="186821" y="91785"/>
                  <a:pt x="373643" y="183571"/>
                  <a:pt x="518349" y="298033"/>
                </a:cubicBezTo>
                <a:cubicBezTo>
                  <a:pt x="663055" y="412495"/>
                  <a:pt x="868235" y="686772"/>
                  <a:pt x="868235" y="68677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965370" y="2697481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820646" y="2980331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146792" y="1386502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810000" y="2990850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003800" y="2051050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016500" y="1695450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5010150" y="1314450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003800" y="2959100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117600" y="984250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6" name="Freeform 95"/>
          <p:cNvSpPr/>
          <p:nvPr/>
        </p:nvSpPr>
        <p:spPr>
          <a:xfrm>
            <a:off x="990600" y="2023797"/>
            <a:ext cx="4006850" cy="941653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7" name="Freeform 96"/>
          <p:cNvSpPr/>
          <p:nvPr/>
        </p:nvSpPr>
        <p:spPr>
          <a:xfrm>
            <a:off x="2120900" y="1943100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8" name="Freeform 97"/>
          <p:cNvSpPr/>
          <p:nvPr/>
        </p:nvSpPr>
        <p:spPr>
          <a:xfrm>
            <a:off x="1238250" y="2979274"/>
            <a:ext cx="3778250" cy="164352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42679" y="2981904"/>
            <a:ext cx="366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25400" dist="50800" dir="2700000" algn="tl" rotWithShape="0">
                    <a:prstClr val="black">
                      <a:alpha val="52000"/>
                    </a:prstClr>
                  </a:outerShdw>
                </a:effectLst>
              </a:rPr>
              <a:t>National Water Center</a:t>
            </a:r>
            <a:endParaRPr lang="en-US" sz="2400" b="1" dirty="0">
              <a:solidFill>
                <a:srgbClr val="FFFF00"/>
              </a:solidFill>
              <a:effectLst>
                <a:outerShdw blurRad="25400" dist="50800" dir="2700000" algn="tl" rotWithShape="0">
                  <a:prstClr val="black">
                    <a:alpha val="52000"/>
                  </a:prstClr>
                </a:outerShdw>
              </a:effectLst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1270088" y="3014505"/>
            <a:ext cx="3771781" cy="162911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1000632" y="2059085"/>
            <a:ext cx="4050637" cy="1048786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3983076" y="2744039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2119364" y="1980036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3846948" y="3027786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1096822" y="1021186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4116393" y="1413816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5031127" y="2097608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5043827" y="1713142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5027856" y="1341764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5011885" y="2996036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4857594" y="2998023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806950" y="2768600"/>
            <a:ext cx="393700" cy="3937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3733800" y="31496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886200" y="26543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718050" y="34544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327650" y="2876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245100" y="19685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62050" y="45466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006600" y="18415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89000" y="19621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025900" y="2241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064000" y="13144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867400" y="1606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6546850" y="12128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35050" y="9207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96" grpId="0" animBg="1"/>
      <p:bldP spid="97" grpId="0" animBg="1"/>
      <p:bldP spid="98" grpId="0" animBg="1"/>
      <p:bldP spid="3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8333"/>
          </a:xfrm>
          <a:effectLst/>
        </p:spPr>
        <p:txBody>
          <a:bodyPr>
            <a:normAutofit/>
          </a:bodyPr>
          <a:lstStyle/>
          <a:p>
            <a:r>
              <a:rPr lang="en-US" sz="5400" b="1" dirty="0" smtClean="0">
                <a:latin typeface="Arial"/>
                <a:cs typeface="Arial"/>
              </a:rPr>
              <a:t>Stakeholder Priorities</a:t>
            </a:r>
            <a:endParaRPr lang="en-US" sz="5400" b="1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169333" y="1241779"/>
          <a:ext cx="886177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2111" y="4600225"/>
            <a:ext cx="81280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Need integrated understanding of near- and long-term outlook and </a:t>
            </a: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isks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9334" y="5729112"/>
            <a:ext cx="8861778" cy="87488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Actionable Water Intelligence</a:t>
            </a:r>
            <a:endParaRPr lang="en-US" sz="32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164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631081"/>
            <a:ext cx="8421687" cy="1362075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rial"/>
                <a:cs typeface="Arial"/>
              </a:rPr>
              <a:t>WATER PREDICTION (NHD Plus)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+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err="1" smtClean="0">
                <a:latin typeface="Arial"/>
                <a:cs typeface="Arial"/>
              </a:rPr>
              <a:t>GeoINTELLIGENCE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4" y="3130894"/>
            <a:ext cx="7772400" cy="15001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“Street Level” Water Prediction and</a:t>
            </a:r>
          </a:p>
          <a:p>
            <a:r>
              <a:rPr lang="en-US" sz="2800" dirty="0" smtClean="0"/>
              <a:t>Impact-Based Decision Support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ationalMajorRiversAHPSpoint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r="5481"/>
          <a:stretch/>
        </p:blipFill>
        <p:spPr>
          <a:xfrm>
            <a:off x="-1" y="1011211"/>
            <a:ext cx="9149895" cy="58467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00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/>
                <a:cs typeface="Arial"/>
              </a:rPr>
              <a:t>Hydrography, AHPS Forecast Points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78118" y="3797915"/>
            <a:ext cx="2053990" cy="1234998"/>
          </a:xfrm>
          <a:prstGeom prst="rect">
            <a:avLst/>
          </a:prstGeom>
          <a:noFill/>
          <a:ln w="152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5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semap_FCPts_MajMinRiver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9144000" cy="50420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8300" y="3632200"/>
            <a:ext cx="1270000" cy="8128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00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/>
                <a:cs typeface="Arial"/>
              </a:rPr>
              <a:t>Hydrography, AHPS Forecast Points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9128" y="6159444"/>
            <a:ext cx="994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1000 km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3520" y="6337704"/>
            <a:ext cx="4021535" cy="117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232702" y="6349004"/>
            <a:ext cx="3911298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7487" y="5208909"/>
            <a:ext cx="1021133" cy="461665"/>
          </a:xfrm>
          <a:prstGeom prst="rect">
            <a:avLst/>
          </a:prstGeom>
          <a:noFill/>
          <a:effectLst>
            <a:outerShdw blurRad="34925" dist="38100" dir="2700000" algn="tl" rotWithShape="0">
              <a:srgbClr val="000000">
                <a:alpha val="7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ABRFC</a:t>
            </a:r>
            <a:endParaRPr lang="en-US" sz="2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1250" y="2174823"/>
            <a:ext cx="1103637" cy="461665"/>
          </a:xfrm>
          <a:prstGeom prst="rect">
            <a:avLst/>
          </a:prstGeom>
          <a:noFill/>
          <a:effectLst>
            <a:outerShdw blurRad="34925" dist="38100" dir="2700000" algn="tl" rotWithShape="0">
              <a:srgbClr val="000000">
                <a:alpha val="7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MBRFC</a:t>
            </a:r>
            <a:endParaRPr lang="en-US" sz="2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1216" y="5360854"/>
            <a:ext cx="1061258" cy="461665"/>
          </a:xfrm>
          <a:prstGeom prst="rect">
            <a:avLst/>
          </a:prstGeom>
          <a:noFill/>
          <a:effectLst>
            <a:outerShdw blurRad="34925" dist="38100" dir="2700000" algn="tl" rotWithShape="0">
              <a:srgbClr val="000000">
                <a:alpha val="7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LMRFC</a:t>
            </a:r>
            <a:endParaRPr lang="en-US" sz="2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1058" y="1504144"/>
            <a:ext cx="1027745" cy="461665"/>
          </a:xfrm>
          <a:prstGeom prst="rect">
            <a:avLst/>
          </a:prstGeom>
          <a:noFill/>
          <a:effectLst>
            <a:outerShdw blurRad="34925" dist="38100" dir="2700000" algn="tl" rotWithShape="0">
              <a:srgbClr val="000000">
                <a:alpha val="7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NCRFC</a:t>
            </a:r>
            <a:endParaRPr lang="en-US" sz="2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06597" y="3396765"/>
            <a:ext cx="1064414" cy="461665"/>
          </a:xfrm>
          <a:prstGeom prst="rect">
            <a:avLst/>
          </a:prstGeom>
          <a:noFill/>
          <a:effectLst>
            <a:outerShdw blurRad="34925" dist="38100" dir="2700000" algn="tl" rotWithShape="0">
              <a:srgbClr val="000000">
                <a:alpha val="7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OHRFC</a:t>
            </a:r>
            <a:endParaRPr lang="en-US" sz="2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24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3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54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ringfieldMO_EmergencyServic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/>
          <a:stretch/>
        </p:blipFill>
        <p:spPr>
          <a:xfrm>
            <a:off x="0" y="1552089"/>
            <a:ext cx="9144000" cy="46846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08449" y="3306710"/>
            <a:ext cx="555625" cy="41275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282192"/>
            <a:ext cx="9144000" cy="770068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latin typeface="Arial"/>
                <a:cs typeface="Arial"/>
              </a:rPr>
              <a:t>NATIONAL INFRASTRUCTURE</a:t>
            </a:r>
            <a:r>
              <a:rPr lang="en-US" b="1" dirty="0" smtClean="0">
                <a:latin typeface="Arial"/>
                <a:cs typeface="Arial"/>
              </a:rPr>
              <a:t/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Hospitals, EMS &amp; Fire Stations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sz="3100" b="1" dirty="0">
                <a:latin typeface="Arial"/>
                <a:cs typeface="Arial"/>
              </a:rPr>
              <a:t>F</a:t>
            </a:r>
            <a:r>
              <a:rPr lang="en-US" sz="3100" b="1" dirty="0" smtClean="0">
                <a:latin typeface="Arial"/>
                <a:cs typeface="Arial"/>
              </a:rPr>
              <a:t>ull Resolution National Hydrography Dataset NHD+</a:t>
            </a:r>
            <a:endParaRPr lang="en-US" sz="31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1139" y="5455834"/>
            <a:ext cx="2696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AHPS Forecast Point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James River at Galena, MO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>
            <a:off x="3680530" y="5779000"/>
            <a:ext cx="1140609" cy="606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86164" y="615944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150 km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3520" y="6337704"/>
            <a:ext cx="4021535" cy="117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32702" y="6349004"/>
            <a:ext cx="3911298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00184" y="2927352"/>
            <a:ext cx="1350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Springfield, MO</a:t>
            </a:r>
            <a:endParaRPr 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SIP DEMO DISPLAY_250mgrid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1000"/>
                    </a14:imgEffect>
                    <a14:imgEffect>
                      <a14:saturation sat="83000"/>
                    </a14:imgEffect>
                    <a14:imgEffect>
                      <a14:brightnessContrast bright="30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2" t="20650" r="7273" b="13747"/>
          <a:stretch/>
        </p:blipFill>
        <p:spPr>
          <a:xfrm>
            <a:off x="0" y="1034429"/>
            <a:ext cx="9144000" cy="540783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-14159" y="1033338"/>
            <a:ext cx="9158159" cy="5407835"/>
            <a:chOff x="-14159" y="1033338"/>
            <a:chExt cx="9158159" cy="5407835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032140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046696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539418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553974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061252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568530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075808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583086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090371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66638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81194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73916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88472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95750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003028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510306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017584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524862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-14159" y="5905409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0" y="6398254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-14159" y="5397286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-14159" y="4889165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-14159" y="4381044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-14159" y="3872923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-14159" y="3364802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-14159" y="2856681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-14159" y="2348560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-14159" y="1840439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-14159" y="1332318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70068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latin typeface="Arial"/>
                <a:cs typeface="Arial"/>
              </a:rPr>
              <a:t>High Spatial Resolution Forecasting </a:t>
            </a:r>
            <a:br>
              <a:rPr lang="en-US" sz="2700" b="1" dirty="0" smtClean="0">
                <a:latin typeface="Arial"/>
                <a:cs typeface="Arial"/>
              </a:rPr>
            </a:br>
            <a:r>
              <a:rPr lang="en-US" sz="2700" b="1" dirty="0" smtClean="0">
                <a:latin typeface="Arial"/>
                <a:cs typeface="Arial"/>
              </a:rPr>
              <a:t>at Stream and Street Level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74405" y="6429878"/>
            <a:ext cx="760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18 km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flipH="1" flipV="1">
            <a:off x="23518" y="6608137"/>
            <a:ext cx="4150887" cy="64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993113" y="6619438"/>
            <a:ext cx="4150887" cy="64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20227202">
            <a:off x="3457111" y="4456378"/>
            <a:ext cx="143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50800" dist="50800" dir="2700000" algn="tl" rotWithShape="0">
                    <a:srgbClr val="000000">
                      <a:alpha val="98000"/>
                    </a:srgbClr>
                  </a:outerShdw>
                </a:effectLst>
              </a:rPr>
              <a:t>Ward Branch</a:t>
            </a:r>
            <a:endParaRPr lang="en-US" b="1" dirty="0">
              <a:solidFill>
                <a:srgbClr val="FFFFFF"/>
              </a:solidFill>
              <a:effectLst>
                <a:outerShdw blurRad="50800" dist="50800" dir="2700000" algn="tl" rotWithShape="0">
                  <a:srgbClr val="000000">
                    <a:alpha val="98000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 rot="17388398">
            <a:off x="1798972" y="3679876"/>
            <a:ext cx="185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50800" dist="50800" dir="2700000" algn="tl" rotWithShape="0">
                    <a:srgbClr val="000000">
                      <a:alpha val="98000"/>
                    </a:srgbClr>
                  </a:outerShdw>
                </a:effectLst>
              </a:rPr>
              <a:t>Workman Branch</a:t>
            </a:r>
            <a:endParaRPr lang="en-US" b="1" dirty="0">
              <a:solidFill>
                <a:srgbClr val="FFFFFF"/>
              </a:solidFill>
              <a:effectLst>
                <a:outerShdw blurRad="50800" dist="50800" dir="2700000" algn="tl" rotWithShape="0">
                  <a:srgbClr val="000000">
                    <a:alpha val="9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899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6538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rial"/>
                <a:cs typeface="Arial"/>
              </a:rPr>
              <a:t>NWS Water Prediction</a:t>
            </a:r>
            <a:endParaRPr lang="en-US" sz="4800" b="1" dirty="0"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616649" y="910153"/>
            <a:ext cx="4285733" cy="639762"/>
          </a:xfrm>
          <a:solidFill>
            <a:srgbClr val="3366FF"/>
          </a:solidFill>
        </p:spPr>
        <p:txBody>
          <a:bodyPr anchor="ctr"/>
          <a:lstStyle/>
          <a:p>
            <a:pPr algn="ctr"/>
            <a:r>
              <a:rPr lang="en-US" dirty="0" smtClean="0"/>
              <a:t>TOMORROW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01576" y="1549915"/>
            <a:ext cx="4295812" cy="489103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0000"/>
                </a:solidFill>
              </a:rPr>
              <a:t>Approximately </a:t>
            </a:r>
            <a:r>
              <a:rPr lang="en-US" sz="2200" dirty="0" smtClean="0">
                <a:solidFill>
                  <a:srgbClr val="FF0000"/>
                </a:solidFill>
              </a:rPr>
              <a:t>6000 forecast locations at points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0000"/>
                </a:solidFill>
              </a:rPr>
              <a:t>Driven by large catchment “lumped” modeling</a:t>
            </a:r>
          </a:p>
          <a:p>
            <a:pPr>
              <a:lnSpc>
                <a:spcPct val="90000"/>
              </a:lnSpc>
            </a:pPr>
            <a:r>
              <a:rPr lang="en-US" sz="2200" b="1" dirty="0" smtClean="0">
                <a:solidFill>
                  <a:srgbClr val="000000"/>
                </a:solidFill>
              </a:rPr>
              <a:t>Requires: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Precipitation and Air Temperature (averaged over watershed)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Reservoir Information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River Network Topology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Hydraulic modeling for large channels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Stream Gage Data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General Impacts near Gages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Local servers and storage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213575" y="910153"/>
            <a:ext cx="4284800" cy="639762"/>
          </a:xfrm>
          <a:solidFill>
            <a:srgbClr val="000090"/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TODAY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549914"/>
            <a:ext cx="4294879" cy="530808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Approximately </a:t>
            </a:r>
            <a:r>
              <a:rPr lang="en-US" dirty="0" smtClean="0">
                <a:solidFill>
                  <a:srgbClr val="FF0000"/>
                </a:solidFill>
              </a:rPr>
              <a:t>2,700,000 forecast stream reaches</a:t>
            </a:r>
          </a:p>
          <a:p>
            <a:r>
              <a:rPr lang="en-US" dirty="0" smtClean="0"/>
              <a:t>Driven by high/hyper resolution Earth System modeling</a:t>
            </a:r>
          </a:p>
          <a:p>
            <a:r>
              <a:rPr lang="en-US" b="1" dirty="0" smtClean="0"/>
              <a:t>Requires:</a:t>
            </a:r>
          </a:p>
          <a:p>
            <a:pPr lvl="1"/>
            <a:r>
              <a:rPr lang="en-US" dirty="0" smtClean="0"/>
              <a:t>Full high-resolution meteorological suite</a:t>
            </a:r>
          </a:p>
          <a:p>
            <a:pPr lvl="1"/>
            <a:r>
              <a:rPr lang="en-US" dirty="0" smtClean="0"/>
              <a:t>Reservoir Information</a:t>
            </a:r>
          </a:p>
          <a:p>
            <a:pPr lvl="1"/>
            <a:r>
              <a:rPr lang="en-US" dirty="0" smtClean="0"/>
              <a:t>Stream Network Topology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Hydraulic modeling for small channels</a:t>
            </a:r>
          </a:p>
          <a:p>
            <a:pPr lvl="1"/>
            <a:r>
              <a:rPr lang="en-US" dirty="0" smtClean="0"/>
              <a:t>High Resolution Terrain Data</a:t>
            </a:r>
          </a:p>
          <a:p>
            <a:pPr lvl="1"/>
            <a:r>
              <a:rPr lang="en-US" dirty="0" smtClean="0"/>
              <a:t>Land Cover Change Data</a:t>
            </a:r>
          </a:p>
          <a:p>
            <a:pPr lvl="1"/>
            <a:r>
              <a:rPr lang="en-US" dirty="0" smtClean="0"/>
              <a:t>Stream Gage Data (enhanced)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Reach-based Inundation Mapping and Impacts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Centralized high-performance computing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89"/>
          <p:cNvSpPr/>
          <p:nvPr/>
        </p:nvSpPr>
        <p:spPr>
          <a:xfrm>
            <a:off x="6355762" y="5516829"/>
            <a:ext cx="2653637" cy="119335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7" name="Shape 85"/>
          <p:cNvSpPr txBox="1">
            <a:spLocks/>
          </p:cNvSpPr>
          <p:nvPr/>
        </p:nvSpPr>
        <p:spPr>
          <a:xfrm>
            <a:off x="316188" y="1426290"/>
            <a:ext cx="8614859" cy="1919167"/>
          </a:xfrm>
          <a:prstGeom prst="rect">
            <a:avLst/>
          </a:prstGeom>
          <a:noFill/>
          <a:ln>
            <a:noFill/>
          </a:ln>
          <a:effectLst/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pPr>
              <a:buClr>
                <a:prstClr val="white"/>
              </a:buClr>
              <a:buSzPct val="25000"/>
            </a:pPr>
            <a:r>
              <a:rPr lang="en-US" sz="4800" b="1" dirty="0" smtClean="0">
                <a:solidFill>
                  <a:prstClr val="black"/>
                </a:solidFill>
              </a:rPr>
              <a:t>Transforming the </a:t>
            </a:r>
          </a:p>
          <a:p>
            <a:pPr>
              <a:buClr>
                <a:prstClr val="white"/>
              </a:buClr>
              <a:buSzPct val="25000"/>
            </a:pPr>
            <a:r>
              <a:rPr lang="en-US" sz="4800" b="1" dirty="0" smtClean="0">
                <a:solidFill>
                  <a:prstClr val="black"/>
                </a:solidFill>
              </a:rPr>
              <a:t>National Weather Service’s </a:t>
            </a:r>
            <a:r>
              <a:rPr lang="en-US" sz="4800" b="1" dirty="0" smtClean="0">
                <a:solidFill>
                  <a:srgbClr val="0052CB"/>
                </a:solidFill>
              </a:rPr>
              <a:t>Water Services</a:t>
            </a:r>
            <a:endParaRPr lang="en-US" sz="4800" b="1" dirty="0">
              <a:solidFill>
                <a:srgbClr val="0052CB"/>
              </a:solidFill>
              <a:ea typeface="Arial Narrow"/>
              <a:sym typeface="Arial Narrow"/>
            </a:endParaRPr>
          </a:p>
        </p:txBody>
      </p:sp>
      <p:sp>
        <p:nvSpPr>
          <p:cNvPr id="8" name="Shape 86"/>
          <p:cNvSpPr txBox="1">
            <a:spLocks/>
          </p:cNvSpPr>
          <p:nvPr/>
        </p:nvSpPr>
        <p:spPr>
          <a:xfrm>
            <a:off x="355174" y="3971979"/>
            <a:ext cx="8788825" cy="167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Clr>
                <a:srgbClr val="D99593"/>
              </a:buClr>
              <a:buSzPct val="25000"/>
              <a:buFont typeface="Arial Narrow"/>
              <a:buNone/>
            </a:pPr>
            <a:r>
              <a:rPr lang="en-US" sz="2800" b="1" dirty="0" smtClean="0">
                <a:solidFill>
                  <a:prstClr val="black"/>
                </a:solidFill>
                <a:ea typeface="Arial Narrow"/>
                <a:sym typeface="Arial Narrow"/>
              </a:rPr>
              <a:t>Edward Clark</a:t>
            </a:r>
          </a:p>
          <a:p>
            <a:pPr>
              <a:spcBef>
                <a:spcPts val="640"/>
              </a:spcBef>
              <a:buClr>
                <a:srgbClr val="D99593"/>
              </a:buClr>
              <a:buSzPct val="25000"/>
              <a:buFont typeface="Arial Narrow"/>
              <a:buNone/>
            </a:pPr>
            <a:r>
              <a:rPr lang="en-US" sz="2000" b="1" i="1" dirty="0" smtClean="0">
                <a:solidFill>
                  <a:prstClr val="black"/>
                </a:solidFill>
                <a:ea typeface="Arial Narrow"/>
                <a:sym typeface="Arial Narrow"/>
              </a:rPr>
              <a:t>National Weather Service, NOAA</a:t>
            </a:r>
            <a:endParaRPr lang="en-US" sz="2000" b="1" i="1" dirty="0">
              <a:solidFill>
                <a:prstClr val="black"/>
              </a:solidFill>
              <a:ea typeface="Arial Narrow"/>
              <a:sym typeface="Arial Narrow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5174" y="5905568"/>
            <a:ext cx="3930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D99593"/>
              </a:buClr>
              <a:buSzPct val="25000"/>
              <a:buFont typeface="Arial Narrow"/>
              <a:buNone/>
            </a:pPr>
            <a:r>
              <a:rPr lang="en-US" sz="2400" b="1" dirty="0" smtClean="0">
                <a:solidFill>
                  <a:srgbClr val="FF0000"/>
                </a:solidFill>
                <a:ea typeface="Arial Narrow"/>
                <a:sym typeface="Arial Narrow"/>
              </a:rPr>
              <a:t>End of Slides by Edward Clark</a:t>
            </a:r>
            <a:endParaRPr lang="en-US" sz="2400" b="1" dirty="0">
              <a:solidFill>
                <a:srgbClr val="FF0000"/>
              </a:solidFill>
              <a:ea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4621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ED31AD-F2C8-9249-BDEC-2852C3DD7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PRE-DECISIONAL - DO NOT DISTRIBUTE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EA7525-BC21-4740-9E26-BEDE38A67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NWC May2014 Group Phot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b="7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1650" y="6515157"/>
            <a:ext cx="3338740" cy="38471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defTabSz="457200"/>
            <a:r>
              <a:rPr lang="en-US" sz="1900" b="1" dirty="0">
                <a:solidFill>
                  <a:srgbClr val="000000"/>
                </a:solidFill>
              </a:rPr>
              <a:t>Inaugural Meeting – May, 2014</a:t>
            </a:r>
          </a:p>
        </p:txBody>
      </p:sp>
    </p:spTree>
    <p:extLst>
      <p:ext uri="{BB962C8B-B14F-4D97-AF65-F5344CB8AC3E}">
        <p14:creationId xmlns:p14="http://schemas.microsoft.com/office/powerpoint/2010/main" val="21596119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Transformative Research (NSF)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82666" y="1079197"/>
            <a:ext cx="71192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324674"/>
                </a:solidFill>
                <a:latin typeface="Verdana" panose="020B0604030504040204" pitchFamily="34" charset="0"/>
              </a:rPr>
              <a:t>Transformative research involves ideas, discoveries, or tools that radically change our understanding of an important existing scientific or engineering concept or educational practice or leads to the creation of a new paradigm or field of science, engineering, or education. Such research challenges current understanding or provides pathways to new frontiers.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8607" y="4495517"/>
            <a:ext cx="6727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2"/>
              </a:rPr>
              <a:t>http://www.nsf.gov/about/transformative_research/definition.jsp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7742" y="5148943"/>
            <a:ext cx="594425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How to move from </a:t>
            </a:r>
            <a:r>
              <a:rPr lang="en-US" sz="2400" b="1" i="1" dirty="0" smtClean="0">
                <a:solidFill>
                  <a:srgbClr val="FF0000"/>
                </a:solidFill>
              </a:rPr>
              <a:t>evolutionary </a:t>
            </a:r>
            <a:r>
              <a:rPr lang="en-US" sz="2400" b="1" i="1" dirty="0" smtClean="0">
                <a:solidFill>
                  <a:prstClr val="black"/>
                </a:solidFill>
              </a:rPr>
              <a:t>change</a:t>
            </a:r>
          </a:p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 to </a:t>
            </a:r>
            <a:r>
              <a:rPr lang="en-US" sz="2400" b="1" i="1" dirty="0" smtClean="0">
                <a:solidFill>
                  <a:srgbClr val="FF0000"/>
                </a:solidFill>
              </a:rPr>
              <a:t>transformative </a:t>
            </a:r>
            <a:r>
              <a:rPr lang="en-US" sz="2400" b="1" i="1" dirty="0" smtClean="0">
                <a:solidFill>
                  <a:prstClr val="black"/>
                </a:solidFill>
              </a:rPr>
              <a:t>change?</a:t>
            </a:r>
            <a:endParaRPr lang="en-US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174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Partnership with the academic community (Interagency Agreement between NSF and NOAA)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5566" y="1893719"/>
            <a:ext cx="7886700" cy="3179763"/>
          </a:xfrm>
        </p:spPr>
        <p:txBody>
          <a:bodyPr/>
          <a:lstStyle/>
          <a:p>
            <a:r>
              <a:rPr lang="en-US" dirty="0" smtClean="0"/>
              <a:t>National Weather Service has joined with CUAHSI to conduct a one-year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National Flood Interoperability Experiment (NFIE)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</a:p>
          <a:p>
            <a:r>
              <a:rPr lang="en-US" dirty="0" smtClean="0"/>
              <a:t>Includes a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Summer Institute </a:t>
            </a:r>
            <a:r>
              <a:rPr lang="en-US" dirty="0" smtClean="0"/>
              <a:t>for students and faculty at the National Water Center, June 1 to July 17,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883072"/>
            <a:ext cx="4475195" cy="1142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00" y="4443483"/>
            <a:ext cx="3161950" cy="20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666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the Experiment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19303" y="1293436"/>
            <a:ext cx="7886700" cy="4630738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Close the gap </a:t>
            </a:r>
            <a:r>
              <a:rPr lang="en-US" dirty="0" smtClean="0"/>
              <a:t>between National Flood Forecasting and Local Emergency Response</a:t>
            </a:r>
          </a:p>
          <a:p>
            <a:r>
              <a:rPr lang="en-US" dirty="0" smtClean="0"/>
              <a:t>Demonstrate forecasting of flood impacts at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“stream and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street level”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3276" y="3424139"/>
            <a:ext cx="3066735" cy="2663551"/>
            <a:chOff x="1821764" y="3368383"/>
            <a:chExt cx="3066735" cy="2663551"/>
          </a:xfrm>
        </p:grpSpPr>
        <p:sp>
          <p:nvSpPr>
            <p:cNvPr id="4" name="Curved Right Arrow 3"/>
            <p:cNvSpPr/>
            <p:nvPr/>
          </p:nvSpPr>
          <p:spPr>
            <a:xfrm>
              <a:off x="1821764" y="3479896"/>
              <a:ext cx="941142" cy="2464419"/>
            </a:xfrm>
            <a:prstGeom prst="curved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Curved Left Arrow 4"/>
            <p:cNvSpPr/>
            <p:nvPr/>
          </p:nvSpPr>
          <p:spPr>
            <a:xfrm flipV="1">
              <a:off x="3981790" y="3368383"/>
              <a:ext cx="906709" cy="2575932"/>
            </a:xfrm>
            <a:prstGeom prst="curvedLef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31386" y="3368383"/>
              <a:ext cx="1046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National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00319" y="5662602"/>
              <a:ext cx="764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Local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3166" y="3380026"/>
            <a:ext cx="4970911" cy="2846163"/>
            <a:chOff x="3405204" y="3441217"/>
            <a:chExt cx="4970911" cy="2846163"/>
          </a:xfrm>
        </p:grpSpPr>
        <p:grpSp>
          <p:nvGrpSpPr>
            <p:cNvPr id="14" name="Group 13"/>
            <p:cNvGrpSpPr/>
            <p:nvPr/>
          </p:nvGrpSpPr>
          <p:grpSpPr>
            <a:xfrm>
              <a:off x="3405204" y="3441217"/>
              <a:ext cx="4970911" cy="1015663"/>
              <a:chOff x="3560401" y="3489200"/>
              <a:chExt cx="4970911" cy="101566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490790" y="3489200"/>
                <a:ext cx="2413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Weather and Hydrology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60401" y="3858532"/>
                <a:ext cx="4970911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National Weather Service and federal agencies</a:t>
                </a:r>
              </a:p>
              <a:p>
                <a:pPr algn="ctr"/>
                <a:r>
                  <a:rPr lang="en-US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National Water Center</a:t>
                </a:r>
                <a:endPara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490636" y="5098857"/>
              <a:ext cx="4605825" cy="1188523"/>
              <a:chOff x="3770489" y="5234296"/>
              <a:chExt cx="4605825" cy="118852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770489" y="5234296"/>
                <a:ext cx="460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River Flooding and Emergency Response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35042" y="5776488"/>
                <a:ext cx="3842852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Local, State and Regional Agencies</a:t>
                </a:r>
              </a:p>
              <a:p>
                <a:pPr algn="ctr"/>
                <a:r>
                  <a:rPr lang="en-US" dirty="0" smtClean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Citizens</a:t>
                </a:r>
                <a:endParaRPr lang="en-US" dirty="0">
                  <a:solidFill>
                    <a:srgbClr val="001446">
                      <a:lumMod val="75000"/>
                      <a:lumOff val="25000"/>
                    </a:srgb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64957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Readiness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6095" y="1488618"/>
            <a:ext cx="3886200" cy="4351337"/>
          </a:xfrm>
        </p:spPr>
        <p:txBody>
          <a:bodyPr/>
          <a:lstStyle/>
          <a:p>
            <a:r>
              <a:rPr lang="en-US" dirty="0" smtClean="0"/>
              <a:t>The NFIE is a research effort</a:t>
            </a:r>
          </a:p>
          <a:p>
            <a:r>
              <a:rPr lang="en-US" dirty="0" smtClean="0"/>
              <a:t>It will not create an operational system</a:t>
            </a:r>
          </a:p>
          <a:p>
            <a:r>
              <a:rPr lang="en-US" dirty="0" smtClean="0"/>
              <a:t>It will not produce public forecast information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480" y="1470582"/>
            <a:ext cx="3230870" cy="52228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8165" y="4703974"/>
            <a:ext cx="6438507" cy="11312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3152" y="4903997"/>
            <a:ext cx="10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NFIE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1743" y="6179275"/>
            <a:ext cx="6260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en.wikipedia.org/wiki/Technology_readiness_level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759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NFIE Conceptual Framework…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34649" y="5486400"/>
              <a:ext cx="4198507" cy="309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NFIE-Services: </a:t>
              </a:r>
              <a:r>
                <a:rPr lang="en-US" dirty="0">
                  <a:solidFill>
                    <a:prstClr val="black"/>
                  </a:solidFill>
                </a:rPr>
                <a:t>Web services for flood information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NFIE-Geo: </a:t>
              </a:r>
              <a:r>
                <a:rPr lang="en-US" dirty="0">
                  <a:solidFill>
                    <a:prstClr val="black"/>
                  </a:solidFill>
                </a:rPr>
                <a:t>National geospatial framework for hydrology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NFIE-Hydro: </a:t>
              </a:r>
              <a:r>
                <a:rPr lang="en-US" dirty="0">
                  <a:solidFill>
                    <a:prstClr val="black"/>
                  </a:solidFill>
                </a:rPr>
                <a:t>National high spatial resolution hydrologic forecasting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89" y="4059201"/>
              <a:ext cx="196631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NFIE-River: </a:t>
              </a:r>
              <a:r>
                <a:rPr lang="en-US" dirty="0">
                  <a:solidFill>
                    <a:prstClr val="black"/>
                  </a:solidFill>
                </a:rPr>
                <a:t>River</a:t>
              </a:r>
              <a:r>
                <a:rPr lang="en-US" dirty="0">
                  <a:solidFill>
                    <a:srgbClr val="1F497D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</a:rPr>
                <a:t>channel information and real-time flood inundation mapping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NFIE-Response: </a:t>
              </a:r>
              <a:r>
                <a:rPr lang="en-US" dirty="0">
                  <a:solidFill>
                    <a:prstClr val="black"/>
                  </a:solidFill>
                </a:rPr>
                <a:t>Wide area planning for flood emergency response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14592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Flood Interoperability Experiment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4214" y="22341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The Bad News ….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5150" y="307628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The Good News ….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9949" y="398367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Where to go from here ….</a:t>
            </a:r>
          </a:p>
        </p:txBody>
      </p:sp>
    </p:spTree>
    <p:extLst>
      <p:ext uri="{BB962C8B-B14F-4D97-AF65-F5344CB8AC3E}">
        <p14:creationId xmlns:p14="http://schemas.microsoft.com/office/powerpoint/2010/main" val="1882881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72235" y="1963615"/>
            <a:ext cx="2491068" cy="363415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NFIE </a:t>
            </a:r>
            <a:r>
              <a:rPr lang="en-US" dirty="0" smtClean="0"/>
              <a:t>Continental scale…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237155" y="5486400"/>
              <a:ext cx="4610431" cy="309762"/>
            </a:xfrm>
            <a:prstGeom prst="rect">
              <a:avLst/>
            </a:prstGeom>
            <a:pattFill prst="pct25">
              <a:fgClr>
                <a:schemeClr val="accent1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NFIE-Services: </a:t>
              </a:r>
              <a:r>
                <a:rPr lang="en-US" dirty="0">
                  <a:solidFill>
                    <a:prstClr val="black"/>
                  </a:solidFill>
                </a:rPr>
                <a:t>Web services for flood information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NFIE-Geo: </a:t>
              </a:r>
              <a:r>
                <a:rPr lang="en-US" dirty="0">
                  <a:solidFill>
                    <a:prstClr val="black"/>
                  </a:solidFill>
                </a:rPr>
                <a:t>National geospatial framework for hydrology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NFIE-Hydro: </a:t>
              </a:r>
              <a:r>
                <a:rPr lang="en-US" dirty="0">
                  <a:solidFill>
                    <a:prstClr val="black"/>
                  </a:solidFill>
                </a:rPr>
                <a:t>National high spatial resolution hydrologic forecasting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89" y="4059201"/>
              <a:ext cx="196631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NFIE-River: </a:t>
              </a:r>
              <a:r>
                <a:rPr lang="en-US" dirty="0">
                  <a:solidFill>
                    <a:prstClr val="black"/>
                  </a:solidFill>
                </a:rPr>
                <a:t>River</a:t>
              </a:r>
              <a:r>
                <a:rPr lang="en-US" dirty="0">
                  <a:solidFill>
                    <a:srgbClr val="1F497D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</a:rPr>
                <a:t>channel information and real-time flood inundation mapping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NFIE-Response: </a:t>
              </a:r>
              <a:r>
                <a:rPr lang="en-US" dirty="0">
                  <a:solidFill>
                    <a:prstClr val="black"/>
                  </a:solidFill>
                </a:rPr>
                <a:t>Wide area planning for flood emergency response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9183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6" y="1690701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21" y="1633999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oo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9297" y="3440734"/>
            <a:ext cx="1992086" cy="1883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871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3679" y="4865925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10" y="355384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Elevation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Hydrography Dataset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3756" y="439991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Land Cover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3757" y="3547333"/>
            <a:ext cx="320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Watershed Boundary Dataset</a:t>
            </a:r>
          </a:p>
        </p:txBody>
      </p:sp>
      <p:sp>
        <p:nvSpPr>
          <p:cNvPr id="14" name="Right Arrow 13"/>
          <p:cNvSpPr/>
          <p:nvPr/>
        </p:nvSpPr>
        <p:spPr>
          <a:xfrm rot="1920000">
            <a:off x="2532190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8700000">
            <a:off x="5102950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2900000">
            <a:off x="4936721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-2220000">
            <a:off x="2786328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3525" y="1698642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NHDPlus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Geospatial foundation for a national water data infrastructure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53819" y="2237917"/>
            <a:ext cx="31721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2.67 million </a:t>
            </a:r>
            <a:r>
              <a:rPr lang="en-US" sz="1400" dirty="0" smtClean="0">
                <a:solidFill>
                  <a:prstClr val="black"/>
                </a:solidFill>
              </a:rPr>
              <a:t>reach catchments in US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average </a:t>
            </a:r>
            <a:r>
              <a:rPr lang="en-US" sz="1400" dirty="0">
                <a:solidFill>
                  <a:prstClr val="black"/>
                </a:solidFill>
              </a:rPr>
              <a:t>area 3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  <a:r>
              <a:rPr lang="en-US" sz="1400" baseline="30000" dirty="0" smtClean="0">
                <a:solidFill>
                  <a:prstClr val="black"/>
                </a:solidFill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reach length 2 km</a:t>
            </a:r>
          </a:p>
        </p:txBody>
      </p:sp>
    </p:spTree>
    <p:extLst>
      <p:ext uri="{BB962C8B-B14F-4D97-AF65-F5344CB8AC3E}">
        <p14:creationId xmlns:p14="http://schemas.microsoft.com/office/powerpoint/2010/main" val="51703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88" y="457200"/>
            <a:ext cx="8392886" cy="484632"/>
          </a:xfrm>
        </p:spPr>
        <p:txBody>
          <a:bodyPr>
            <a:noAutofit/>
          </a:bodyPr>
          <a:lstStyle/>
          <a:p>
            <a:r>
              <a:rPr lang="en-US" sz="2400" dirty="0" smtClean="0"/>
              <a:t>NFIE-Geo for National Flood Interoperability Experiment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endParaRPr lang="en-US" sz="2400" b="1" i="1" dirty="0"/>
          </a:p>
        </p:txBody>
      </p:sp>
      <p:pic>
        <p:nvPicPr>
          <p:cNvPr id="7" name="Picture 6" descr="zoom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7483" y="4664797"/>
            <a:ext cx="2082669" cy="196898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Enhanced geospatial database for a national water data infrastructure</a:t>
            </a:r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2" y="2895600"/>
            <a:ext cx="2554977" cy="1343926"/>
            <a:chOff x="264423" y="4781294"/>
            <a:chExt cx="2554977" cy="134392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23" y="4781294"/>
              <a:ext cx="2554977" cy="1343926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23" y="5843885"/>
              <a:ext cx="771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3134894" y="1461532"/>
            <a:ext cx="2798021" cy="2496241"/>
            <a:chOff x="263205" y="1393463"/>
            <a:chExt cx="2798021" cy="2496241"/>
          </a:xfrm>
        </p:grpSpPr>
        <p:pic>
          <p:nvPicPr>
            <p:cNvPr id="22" name="Picture 21" descr="RFCCHps_t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70489" y="3432504"/>
              <a:ext cx="1524000" cy="4572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NWS Basins and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Forecast Points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74" y="2709641"/>
              <a:ext cx="699051" cy="699051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770489" y="4508355"/>
            <a:ext cx="1524000" cy="457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USGS Water Watch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Points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248400" y="2667007"/>
            <a:ext cx="2422798" cy="2203325"/>
            <a:chOff x="5702439" y="2006725"/>
            <a:chExt cx="2422798" cy="220332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439" y="2006725"/>
              <a:ext cx="2422798" cy="161116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6151838" y="3752850"/>
              <a:ext cx="1524000" cy="4572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National Flood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Hazard Layer</a:t>
              </a:r>
            </a:p>
          </p:txBody>
        </p:sp>
      </p:grpSp>
      <p:sp>
        <p:nvSpPr>
          <p:cNvPr id="26" name="Down Arrow 25"/>
          <p:cNvSpPr/>
          <p:nvPr/>
        </p:nvSpPr>
        <p:spPr bwMode="auto">
          <a:xfrm>
            <a:off x="4267201" y="3957773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Down Arrow 33"/>
          <p:cNvSpPr/>
          <p:nvPr/>
        </p:nvSpPr>
        <p:spPr bwMode="auto">
          <a:xfrm>
            <a:off x="5476615" y="4045898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5" name="Down Arrow 34"/>
          <p:cNvSpPr/>
          <p:nvPr/>
        </p:nvSpPr>
        <p:spPr bwMode="auto">
          <a:xfrm>
            <a:off x="3092572" y="4008043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62973" y="6390339"/>
            <a:ext cx="1044641" cy="243446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err="1">
                <a:solidFill>
                  <a:prstClr val="black"/>
                </a:solidFill>
              </a:rPr>
              <a:t>NHDPlus</a:t>
            </a:r>
            <a:endParaRPr lang="en-US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09071" y="50889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Feature classes:</a:t>
            </a:r>
          </a:p>
          <a:p>
            <a:pPr eaLnBrk="0" hangingPunct="0">
              <a:lnSpc>
                <a:spcPts val="1800"/>
              </a:lnSpc>
            </a:pPr>
            <a:endParaRPr lang="en-US" sz="1400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sz="1400" b="1" dirty="0" err="1" smtClean="0">
                <a:solidFill>
                  <a:prstClr val="black"/>
                </a:solidFill>
              </a:rPr>
              <a:t>Subwatershed</a:t>
            </a:r>
            <a:r>
              <a:rPr lang="en-US" sz="1400" b="1" dirty="0" smtClean="0">
                <a:solidFill>
                  <a:prstClr val="black"/>
                </a:solidFill>
              </a:rPr>
              <a:t> (HUC12)</a:t>
            </a:r>
            <a:r>
              <a:rPr lang="en-US" sz="1400" b="1" dirty="0">
                <a:solidFill>
                  <a:prstClr val="black"/>
                </a:solidFill>
              </a:rPr>
              <a:t/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Catchment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 err="1">
                <a:solidFill>
                  <a:prstClr val="black"/>
                </a:solidFill>
              </a:rPr>
              <a:t>Flowline</a:t>
            </a:r>
            <a:endParaRPr lang="en-US" sz="1400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Waterbody</a:t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 err="1" smtClean="0">
                <a:solidFill>
                  <a:prstClr val="black"/>
                </a:solidFill>
              </a:rPr>
              <a:t>Streamgage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75289" y="564929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NFIE-Geo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9 feature classes</a:t>
            </a: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</a:rPr>
              <a:t>5 from </a:t>
            </a:r>
            <a:r>
              <a:rPr lang="en-US" sz="1400" b="1" dirty="0" err="1">
                <a:solidFill>
                  <a:prstClr val="black"/>
                </a:solidFill>
              </a:rPr>
              <a:t>NHDPlus</a:t>
            </a:r>
            <a:endParaRPr lang="en-US" sz="1400" b="1" dirty="0">
              <a:solidFill>
                <a:prstClr val="black"/>
              </a:solidFill>
            </a:endParaRP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</a:rPr>
              <a:t>4 from IWRSS</a:t>
            </a:r>
          </a:p>
        </p:txBody>
      </p:sp>
    </p:spTree>
    <p:extLst>
      <p:ext uri="{BB962C8B-B14F-4D97-AF65-F5344CB8AC3E}">
        <p14:creationId xmlns:p14="http://schemas.microsoft.com/office/powerpoint/2010/main" val="389898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for Travis county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96" y="1375276"/>
            <a:ext cx="6481594" cy="497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7500" y="6388162"/>
            <a:ext cx="86867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sz="1600" dirty="0" smtClean="0">
                <a:solidFill>
                  <a:prstClr val="black"/>
                </a:solidFill>
                <a:hlinkClick r:id="rId3"/>
              </a:rPr>
              <a:t>www.caee.utexas.edu/prof/maidment/CE397Flood/Assignment2/NFIEGeo.pdf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28704" y="4858552"/>
            <a:ext cx="163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Map courtesy of Cyndi Castro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UT Austin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8549" y="1801989"/>
            <a:ext cx="1595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County subset of national geospatial data layers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840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231" y="2590800"/>
            <a:ext cx="4931279" cy="4267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for Texas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4761" y="5320002"/>
            <a:ext cx="4912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102,000 </a:t>
            </a:r>
            <a:r>
              <a:rPr lang="en-US" dirty="0" err="1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NHDPlus</a:t>
            </a:r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 reach catchments for Texas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Average area 7.1 km</a:t>
            </a:r>
            <a:r>
              <a:rPr lang="en-US" baseline="30000" dirty="0" smtClean="0">
                <a:solidFill>
                  <a:prstClr val="black"/>
                </a:solidFill>
              </a:rPr>
              <a:t>2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Average reach length 3 km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 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6" y="1075347"/>
            <a:ext cx="2402865" cy="225528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9008" y="3330627"/>
            <a:ext cx="3407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NHDPlus</a:t>
            </a:r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 reach catchment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Uniquely labeled across nation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 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11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for the Blanco Basin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84885"/>
            <a:ext cx="6965180" cy="3212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8358" y="5213023"/>
            <a:ext cx="49167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NHDPlus</a:t>
            </a:r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 Reach Catchments = 158 </a:t>
            </a:r>
          </a:p>
          <a:p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      of which 129 are upstream of Wimberley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Average area = 6.73 Km</a:t>
            </a:r>
            <a:r>
              <a:rPr lang="en-US" baseline="30000" dirty="0" smtClean="0">
                <a:solidFill>
                  <a:prstClr val="black"/>
                </a:solidFill>
              </a:rPr>
              <a:t>2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Average reach length = 3.13 Km</a:t>
            </a:r>
            <a:endParaRPr lang="en-US" baseline="30000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0254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4724400"/>
            <a:ext cx="516359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500,000 processors operating in parallel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600" y="228600"/>
            <a:ext cx="2076979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white"/>
                </a:solidFill>
              </a:rPr>
              <a:t>Stampede</a:t>
            </a:r>
            <a:endParaRPr 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2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NFIE-Hydro Forecasting Model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 rot="5400000" flipH="1" flipV="1">
            <a:off x="4456720" y="5209062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8548" y="4999688"/>
            <a:ext cx="8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Runoff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473" y="1889753"/>
            <a:ext cx="2540550" cy="166570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2" name="Down Arrow 11"/>
          <p:cNvSpPr/>
          <p:nvPr/>
        </p:nvSpPr>
        <p:spPr>
          <a:xfrm flipV="1">
            <a:off x="6757748" y="3659445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88308" y="3727584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Streamflow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68167" y="6385541"/>
            <a:ext cx="3840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RAPID</a:t>
            </a:r>
            <a:r>
              <a:rPr lang="en-US" dirty="0" smtClean="0">
                <a:solidFill>
                  <a:prstClr val="black"/>
                </a:solidFill>
              </a:rPr>
              <a:t> flow routing (for continental US)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4491" y="1478382"/>
            <a:ext cx="276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Probabilistic flood forecasts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56842" y="1478382"/>
            <a:ext cx="4019049" cy="5270356"/>
            <a:chOff x="337268" y="1478382"/>
            <a:chExt cx="4019049" cy="5270356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50" y="4241768"/>
              <a:ext cx="2710370" cy="2083598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7" name="Picture 24" descr="Total Precipitation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218" y="1853342"/>
              <a:ext cx="1839310" cy="1660077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1" name="Down Arrow 10"/>
            <p:cNvSpPr/>
            <p:nvPr/>
          </p:nvSpPr>
          <p:spPr>
            <a:xfrm>
              <a:off x="1581375" y="3646838"/>
              <a:ext cx="230560" cy="5056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268" y="1478382"/>
              <a:ext cx="3662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Weather model and forecasts </a:t>
              </a:r>
              <a:r>
                <a:rPr lang="en-US" dirty="0" smtClean="0">
                  <a:solidFill>
                    <a:srgbClr val="FF0000"/>
                  </a:solidFill>
                </a:rPr>
                <a:t>(HRRR)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268" y="6379406"/>
              <a:ext cx="4019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Land-Atmosphere Model </a:t>
              </a:r>
              <a:r>
                <a:rPr lang="en-US" dirty="0" smtClean="0">
                  <a:solidFill>
                    <a:srgbClr val="FF0000"/>
                  </a:solidFill>
                </a:rPr>
                <a:t>(NOAH-MP)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11934" y="3699357"/>
              <a:ext cx="1430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Precipitation 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1992" y="3685545"/>
              <a:ext cx="1052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Weather 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30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438" t="18045" r="15917" b="19292"/>
          <a:stretch/>
        </p:blipFill>
        <p:spPr>
          <a:xfrm>
            <a:off x="5450150" y="4296405"/>
            <a:ext cx="2777397" cy="20509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86694" y="2554349"/>
            <a:ext cx="173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Catchment-level forecasts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866" y="9841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i="1" dirty="0" smtClean="0">
                <a:solidFill>
                  <a:srgbClr val="FF0000"/>
                </a:solidFill>
              </a:rPr>
              <a:t>Computed for the continental US in 10 minutes at Texas Advanced Computing Center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3746" y="3200680"/>
            <a:ext cx="1746816" cy="16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979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President’s Climate Data Initiative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46980"/>
            <a:ext cx="7689850" cy="45387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4476" y="5974834"/>
            <a:ext cx="699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John </a:t>
            </a:r>
            <a:r>
              <a:rPr lang="en-US" dirty="0" err="1" smtClean="0">
                <a:solidFill>
                  <a:prstClr val="black"/>
                </a:solidFill>
              </a:rPr>
              <a:t>Podesta</a:t>
            </a:r>
            <a:r>
              <a:rPr lang="en-US" dirty="0" smtClean="0">
                <a:solidFill>
                  <a:prstClr val="black"/>
                </a:solidFill>
              </a:rPr>
              <a:t>, Counsellor to the President, White House, March 19,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775" y="6433235"/>
            <a:ext cx="7442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www.youtube.com/watch?v=pfe5oRdsCp0&amp;feature=youtu.be&amp;t=7s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489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Open Water Data Initiative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84133" y="1203891"/>
            <a:ext cx="3583017" cy="425971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Subcommittee on Spatial Water Data leads this effort</a:t>
            </a:r>
          </a:p>
          <a:p>
            <a:r>
              <a:rPr lang="en-US" dirty="0" smtClean="0"/>
              <a:t>This reports to both FGDC and ACWI</a:t>
            </a:r>
          </a:p>
          <a:p>
            <a:r>
              <a:rPr lang="en-US" dirty="0" smtClean="0"/>
              <a:t>Sponsoring a series of “experiments” with water information services</a:t>
            </a:r>
          </a:p>
          <a:p>
            <a:r>
              <a:rPr lang="en-US" dirty="0" smtClean="0"/>
              <a:t>National Flood Interoperability Experiment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45" y="1662113"/>
            <a:ext cx="2149475" cy="29670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37" y="5786438"/>
            <a:ext cx="4903859" cy="41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46" y="4902994"/>
            <a:ext cx="2724150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Bent Arrow 7"/>
          <p:cNvSpPr/>
          <p:nvPr/>
        </p:nvSpPr>
        <p:spPr>
          <a:xfrm rot="5400000">
            <a:off x="6578600" y="3302000"/>
            <a:ext cx="1295400" cy="13589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0815" y="287208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Chair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64525" y="1764506"/>
            <a:ext cx="2753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Anne Castle, </a:t>
            </a:r>
            <a:r>
              <a:rPr lang="en-US" dirty="0" smtClean="0">
                <a:solidFill>
                  <a:prstClr val="black"/>
                </a:solidFill>
              </a:rPr>
              <a:t>Former </a:t>
            </a:r>
            <a:r>
              <a:rPr lang="en-US" dirty="0" err="1" smtClean="0">
                <a:solidFill>
                  <a:prstClr val="black"/>
                </a:solidFill>
              </a:rPr>
              <a:t>Asst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Secretary for Water and Science, </a:t>
            </a:r>
            <a:r>
              <a:rPr lang="en-US" dirty="0" err="1">
                <a:solidFill>
                  <a:prstClr val="black"/>
                </a:solidFill>
              </a:rPr>
              <a:t>Dept</a:t>
            </a:r>
            <a:r>
              <a:rPr lang="en-US" dirty="0">
                <a:solidFill>
                  <a:prstClr val="black"/>
                </a:solidFill>
              </a:rPr>
              <a:t> of Interior</a:t>
            </a:r>
          </a:p>
        </p:txBody>
      </p:sp>
    </p:spTree>
    <p:extLst>
      <p:ext uri="{BB962C8B-B14F-4D97-AF65-F5344CB8AC3E}">
        <p14:creationId xmlns:p14="http://schemas.microsoft.com/office/powerpoint/2010/main" val="2412036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Flood Interoperability Experiment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4214" y="22341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The Bad News ….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5150" y="307628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The Good News ….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9949" y="398367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Where to go from here ….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743959" y="1880647"/>
            <a:ext cx="4600280" cy="810706"/>
          </a:xfrm>
          <a:prstGeom prst="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6949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Observation – In Situ</a:t>
            </a:r>
            <a:endParaRPr lang="en-US" dirty="0"/>
          </a:p>
        </p:txBody>
      </p:sp>
      <p:pic>
        <p:nvPicPr>
          <p:cNvPr id="5" name="Picture 4" descr="rain-gauge-platform-4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" r="945"/>
          <a:stretch/>
        </p:blipFill>
        <p:spPr bwMode="auto">
          <a:xfrm>
            <a:off x="3131740" y="1926719"/>
            <a:ext cx="2880522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1" name="Picture 15" descr="VAIRA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7481" y="4416426"/>
            <a:ext cx="2869039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4" name="Picture 6" descr="tdr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35" t="22540" b="8125"/>
          <a:stretch/>
        </p:blipFill>
        <p:spPr bwMode="auto">
          <a:xfrm>
            <a:off x="6374445" y="1926719"/>
            <a:ext cx="2050801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129" y="4416426"/>
            <a:ext cx="1609344" cy="1944624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20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10"/>
          <a:stretch>
            <a:fillRect/>
          </a:stretch>
        </p:blipFill>
        <p:spPr bwMode="auto">
          <a:xfrm>
            <a:off x="1130415" y="4416426"/>
            <a:ext cx="1600200" cy="195738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85799" y="1569087"/>
            <a:ext cx="2063720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Water Quantity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47785" y="1563832"/>
            <a:ext cx="1648431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Rainfall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49786" y="1563832"/>
            <a:ext cx="2095003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Soil Water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22002" y="4072495"/>
            <a:ext cx="1615188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Water Quality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69029" y="4072495"/>
            <a:ext cx="1648431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Meteorology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68586" y="4072495"/>
            <a:ext cx="1648431" cy="323922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Groundwater</a:t>
            </a:r>
          </a:p>
        </p:txBody>
      </p:sp>
      <p:pic>
        <p:nvPicPr>
          <p:cNvPr id="17" name="Picture 8" descr="TCO Sept 20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" r="23108"/>
          <a:stretch/>
        </p:blipFill>
        <p:spPr bwMode="auto">
          <a:xfrm>
            <a:off x="685800" y="1926719"/>
            <a:ext cx="2051389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64507" y="1084951"/>
            <a:ext cx="5814986" cy="3452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wrap="none" lIns="0" tIns="45720" rIns="0" bIns="45720" rtlCol="0" anchor="b">
            <a:noAutofit/>
          </a:bodyPr>
          <a:lstStyle/>
          <a:p>
            <a:pPr marL="690563" algn="ctr" eaLnBrk="0" hangingPunct="0"/>
            <a:r>
              <a:rPr lang="en-US" dirty="0" smtClean="0">
                <a:solidFill>
                  <a:prstClr val="black"/>
                </a:solidFill>
              </a:rPr>
              <a:t>Time series data at point locations</a:t>
            </a:r>
          </a:p>
        </p:txBody>
      </p:sp>
    </p:spTree>
    <p:extLst>
      <p:ext uri="{BB962C8B-B14F-4D97-AF65-F5344CB8AC3E}">
        <p14:creationId xmlns:p14="http://schemas.microsoft.com/office/powerpoint/2010/main" val="16613140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0" y="473021"/>
            <a:ext cx="9144000" cy="2267912"/>
          </a:xfrm>
          <a:prstGeom prst="rect">
            <a:avLst/>
          </a:prstGeom>
          <a:solidFill>
            <a:schemeClr val="bg1"/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304548"/>
            <a:ext cx="9144000" cy="1019772"/>
            <a:chOff x="0" y="285109"/>
            <a:chExt cx="9144000" cy="1019772"/>
          </a:xfrm>
        </p:grpSpPr>
        <p:pic>
          <p:nvPicPr>
            <p:cNvPr id="25" name="Picture 24" descr="masthead2 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t="17110" r="2345" b="7310"/>
            <a:stretch/>
          </p:blipFill>
          <p:spPr>
            <a:xfrm>
              <a:off x="0" y="454019"/>
              <a:ext cx="9144000" cy="763279"/>
            </a:xfrm>
            <a:prstGeom prst="rect">
              <a:avLst/>
            </a:prstGeom>
          </p:spPr>
        </p:pic>
        <p:pic>
          <p:nvPicPr>
            <p:cNvPr id="19" name="Picture 18" descr="cuahsi-gw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5" y="285109"/>
              <a:ext cx="1035788" cy="1019772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2" y="1300783"/>
            <a:ext cx="2344116" cy="13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7377357" y="863824"/>
            <a:ext cx="1077669" cy="26161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solidFill>
                  <a:prstClr val="black"/>
                </a:solidFill>
                <a:hlinkClick r:id="rId5"/>
              </a:rPr>
              <a:t>www.cuahsi.org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1819" y="565879"/>
            <a:ext cx="301320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r" eaLnBrk="0" hangingPunct="0"/>
            <a:r>
              <a:rPr lang="en-US" sz="1200" dirty="0" smtClean="0">
                <a:solidFill>
                  <a:srgbClr val="FFFFFF"/>
                </a:solidFill>
              </a:rPr>
              <a:t>Consortium of Universities for the Advancement of Hydrologic Science, Inc.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615653" y="1482787"/>
            <a:ext cx="4486633" cy="1135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336799"/>
                </a:solidFill>
              </a:rPr>
              <a:t>CUAHSI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A consortium representing 125 US universities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Dr. Richard Hooper, President and CEO</a:t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 bwMode="auto">
          <a:xfrm>
            <a:off x="0" y="2704847"/>
            <a:ext cx="9144000" cy="3017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3019" y="2704846"/>
            <a:ext cx="3838698" cy="3017520"/>
          </a:xfr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02754" y="6039121"/>
            <a:ext cx="5552271" cy="36009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r" eaLnBrk="0" hangingPunct="0"/>
            <a:r>
              <a:rPr lang="en-US" b="1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Building an academic prototype system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615653" y="2911408"/>
            <a:ext cx="3081885" cy="2693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Supported by the </a:t>
            </a:r>
            <a:r>
              <a:rPr sz="1500" b="1" dirty="0" smtClean="0">
                <a:solidFill>
                  <a:srgbClr val="ED982D">
                    <a:lumMod val="75000"/>
                  </a:srgbClr>
                </a:solidFill>
              </a:rPr>
              <a:t>National Science Foundation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Earth Science Division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Advances </a:t>
            </a:r>
            <a:r>
              <a:rPr sz="1500" b="1" dirty="0" smtClean="0">
                <a:solidFill>
                  <a:srgbClr val="C37411"/>
                </a:solidFill>
              </a:rPr>
              <a:t>hydrologic science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 nation’s universities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Includes a </a:t>
            </a:r>
            <a:r>
              <a:rPr sz="1500" b="1" dirty="0" smtClean="0">
                <a:solidFill>
                  <a:srgbClr val="C37411"/>
                </a:solidFill>
              </a:rPr>
              <a:t>Hydrologic Information System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project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Invented </a:t>
            </a:r>
            <a:r>
              <a:rPr sz="1500" b="1" dirty="0" err="1" smtClean="0">
                <a:solidFill>
                  <a:srgbClr val="C37411"/>
                </a:solidFill>
              </a:rPr>
              <a:t>WaterML</a:t>
            </a:r>
            <a:r>
              <a:rPr sz="1500" dirty="0" smtClean="0">
                <a:solidFill>
                  <a:srgbClr val="C37411"/>
                </a:solidFill>
              </a:rPr>
              <a:t>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language for water resources time series</a:t>
            </a:r>
            <a:endParaRPr sz="15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890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457200"/>
            <a:ext cx="8915400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Web Services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 CUAHSI, USGS, OGC, WMO …..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53" y="1477199"/>
            <a:ext cx="4228732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457200" eaLnBrk="0" hangingPunct="0"/>
            <a:r>
              <a:rPr lang="en-US" sz="1600" dirty="0">
                <a:solidFill>
                  <a:srgbClr val="5EB4E6">
                    <a:lumMod val="20000"/>
                    <a:lumOff val="80000"/>
                  </a:srgbClr>
                </a:solidFill>
                <a:cs typeface="Avenir LT Std 85 Heavy"/>
              </a:rPr>
              <a:t>Water time series data on the internet</a:t>
            </a:r>
            <a:endParaRPr lang="en-US" sz="1600" dirty="0" smtClean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5290979" y="1774465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8" y="3032520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960" y="5183794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prstClr val="white"/>
                </a:solidFill>
              </a:rPr>
              <a:t>24/7/365 </a:t>
            </a:r>
            <a:r>
              <a:rPr lang="en-US" sz="1400" b="1" dirty="0" smtClean="0">
                <a:solidFill>
                  <a:prstClr val="white"/>
                </a:solidFill>
              </a:rPr>
              <a:t>service </a:t>
            </a:r>
          </a:p>
          <a:p>
            <a:pPr algn="l"/>
            <a:r>
              <a:rPr lang="en-US" sz="1400" dirty="0" smtClean="0">
                <a:solidFill>
                  <a:prstClr val="white"/>
                </a:solidFill>
              </a:rPr>
              <a:t>For daily </a:t>
            </a:r>
            <a:r>
              <a:rPr lang="en-US" sz="1400" dirty="0">
                <a:solidFill>
                  <a:prstClr val="white"/>
                </a:solidFill>
              </a:rPr>
              <a:t>and real-time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7233" y="6133543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.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. O</a:t>
            </a:r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perational water web services system for the United States                  </a:t>
            </a:r>
            <a:endParaRPr lang="en-US" sz="14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5895"/>
            <a:ext cx="4440631" cy="2701002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72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prstClr val="white"/>
                </a:solidFill>
                <a:hlinkClick r:id="rId7"/>
              </a:rPr>
              <a:t>http://waterservices.usgs.gov/nwis/iv/?</a:t>
            </a:r>
            <a:r>
              <a:rPr lang="en-US" sz="1050" dirty="0" smtClean="0">
                <a:solidFill>
                  <a:prstClr val="white"/>
                </a:solidFill>
                <a:hlinkClick r:id="rId7"/>
              </a:rPr>
              <a:t>format=waterml,2.0&amp;sites=08158000&amp;period=P1D&amp;parameterCd=00060</a:t>
            </a:r>
            <a:r>
              <a:rPr lang="en-US" sz="1050" dirty="0" smtClean="0">
                <a:solidFill>
                  <a:prstClr val="white"/>
                </a:solidFill>
              </a:rPr>
              <a:t> </a:t>
            </a:r>
            <a:endParaRPr lang="en-US" sz="105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35" y="4513469"/>
            <a:ext cx="4440095" cy="168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537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 flipH="1">
            <a:off x="178411" y="1844271"/>
            <a:ext cx="4094100" cy="1140329"/>
          </a:xfrm>
          <a:prstGeom prst="rect">
            <a:avLst/>
          </a:prstGeom>
          <a:gradFill flip="none" rotWithShape="1">
            <a:gsLst>
              <a:gs pos="0">
                <a:srgbClr val="007AC2"/>
              </a:gs>
              <a:gs pos="100000">
                <a:srgbClr val="007AC2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7AC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3703" cy="484632"/>
          </a:xfrm>
        </p:spPr>
        <p:txBody>
          <a:bodyPr/>
          <a:lstStyle/>
          <a:p>
            <a:r>
              <a:rPr lang="en-US" dirty="0" smtClean="0"/>
              <a:t>Web Pages and Web Services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89984"/>
            <a:ext cx="3692336" cy="339311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9471" y="1995325"/>
            <a:ext cx="3534599" cy="59697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600" b="1" dirty="0">
                <a:solidFill>
                  <a:prstClr val="white"/>
                </a:solidFill>
              </a:rPr>
              <a:t>Web pages </a:t>
            </a:r>
            <a:r>
              <a:rPr lang="en-US" sz="1600" dirty="0" smtClean="0">
                <a:solidFill>
                  <a:prstClr val="white">
                    <a:lumMod val="85000"/>
                  </a:prstClr>
                </a:solidFill>
              </a:rPr>
              <a:t>deliver </a:t>
            </a:r>
            <a:r>
              <a:rPr lang="en-US" sz="1600" dirty="0">
                <a:solidFill>
                  <a:prstClr val="white">
                    <a:lumMod val="85000"/>
                  </a:prstClr>
                </a:solidFill>
              </a:rPr>
              <a:t>text and images</a:t>
            </a:r>
          </a:p>
          <a:p>
            <a:pPr algn="r"/>
            <a:r>
              <a:rPr lang="en-US" sz="1400" dirty="0">
                <a:solidFill>
                  <a:prstClr val="black"/>
                </a:solidFill>
                <a:hlinkClick r:id="rId3"/>
              </a:rPr>
              <a:t>http://water.usgs.gov</a:t>
            </a:r>
            <a:endParaRPr lang="en-US" sz="1400" b="1" dirty="0" smtClean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008031" y="1844271"/>
            <a:ext cx="4730192" cy="1140329"/>
          </a:xfrm>
          <a:prstGeom prst="rect">
            <a:avLst/>
          </a:prstGeom>
          <a:gradFill flip="none" rotWithShape="1">
            <a:gsLst>
              <a:gs pos="0">
                <a:srgbClr val="35AC46"/>
              </a:gs>
              <a:gs pos="100000">
                <a:srgbClr val="35AC46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7AC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9006" y="1995325"/>
            <a:ext cx="4076148" cy="80920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en-US" sz="1600" b="1" dirty="0">
                <a:solidFill>
                  <a:prstClr val="white"/>
                </a:solidFill>
              </a:rPr>
              <a:t>Web </a:t>
            </a:r>
            <a:r>
              <a:rPr lang="en-US" sz="1600" b="1" dirty="0" smtClean="0">
                <a:solidFill>
                  <a:prstClr val="white"/>
                </a:solidFill>
              </a:rPr>
              <a:t>services </a:t>
            </a:r>
            <a:r>
              <a:rPr lang="en-US" sz="1600" dirty="0" smtClean="0">
                <a:solidFill>
                  <a:prstClr val="white">
                    <a:lumMod val="85000"/>
                  </a:prstClr>
                </a:solidFill>
              </a:rPr>
              <a:t>deliver data encoded in XML</a:t>
            </a:r>
            <a:endParaRPr lang="en-US" sz="1600" dirty="0">
              <a:solidFill>
                <a:prstClr val="white">
                  <a:lumMod val="85000"/>
                </a:prstClr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  <a:hlinkClick r:id="rId4"/>
              </a:rPr>
              <a:t>http://waterservices.usgs.gov/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953" y="2689984"/>
            <a:ext cx="3770214" cy="3402644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824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1253987"/>
            <a:ext cx="8789766" cy="52760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NWISWeb</a:t>
            </a:r>
            <a:r>
              <a:rPr lang="en-US" dirty="0" smtClean="0"/>
              <a:t> and NWIS Water 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54756" y="286247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Water Service Requests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4792" y="483373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Web Page Requests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02704" y="361121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Requests per month</a:t>
            </a:r>
          </a:p>
        </p:txBody>
      </p:sp>
    </p:spTree>
    <p:extLst>
      <p:ext uri="{BB962C8B-B14F-4D97-AF65-F5344CB8AC3E}">
        <p14:creationId xmlns:p14="http://schemas.microsoft.com/office/powerpoint/2010/main" val="2237869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 flipH="1" flipV="1">
            <a:off x="5320847" y="5388429"/>
            <a:ext cx="13153" cy="478972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685800" y="304800"/>
            <a:ext cx="7973786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endParaRPr lang="en-US" sz="2800" b="1" dirty="0" smtClean="0">
              <a:solidFill>
                <a:srgbClr val="00144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895" y="457200"/>
            <a:ext cx="8780105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– an international standard for time series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72213" y="5837202"/>
            <a:ext cx="1138494" cy="920966"/>
            <a:chOff x="459249" y="5837202"/>
            <a:chExt cx="1138494" cy="920966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895357" y="5837202"/>
              <a:ext cx="267335" cy="267335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2005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94581" y="5807150"/>
            <a:ext cx="1138494" cy="951018"/>
            <a:chOff x="459249" y="5807150"/>
            <a:chExt cx="1138494" cy="951018"/>
          </a:xfrm>
        </p:grpSpPr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849165" y="5807150"/>
              <a:ext cx="272700" cy="27269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2011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051105" y="5806025"/>
            <a:ext cx="1138494" cy="952143"/>
            <a:chOff x="459249" y="5806025"/>
            <a:chExt cx="1138494" cy="952143"/>
          </a:xfrm>
        </p:grpSpPr>
        <p:sp>
          <p:nvSpPr>
            <p:cNvPr id="45" name="Oval 44"/>
            <p:cNvSpPr>
              <a:spLocks noChangeAspect="1"/>
            </p:cNvSpPr>
            <p:nvPr/>
          </p:nvSpPr>
          <p:spPr bwMode="auto">
            <a:xfrm>
              <a:off x="891585" y="5806025"/>
              <a:ext cx="274948" cy="27494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2015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88454" y="2821031"/>
            <a:ext cx="2673097" cy="3937137"/>
            <a:chOff x="2388454" y="2821031"/>
            <a:chExt cx="2673097" cy="3937137"/>
          </a:xfrm>
        </p:grpSpPr>
        <p:grpSp>
          <p:nvGrpSpPr>
            <p:cNvPr id="38" name="Group 37"/>
            <p:cNvGrpSpPr/>
            <p:nvPr/>
          </p:nvGrpSpPr>
          <p:grpSpPr>
            <a:xfrm>
              <a:off x="3094493" y="5807439"/>
              <a:ext cx="1138494" cy="950729"/>
              <a:chOff x="459249" y="5807439"/>
              <a:chExt cx="1138494" cy="950729"/>
            </a:xfrm>
          </p:grpSpPr>
          <p:sp>
            <p:nvSpPr>
              <p:cNvPr id="39" name="Oval 38"/>
              <p:cNvSpPr>
                <a:spLocks noChangeAspect="1"/>
              </p:cNvSpPr>
              <p:nvPr/>
            </p:nvSpPr>
            <p:spPr bwMode="auto">
              <a:xfrm>
                <a:off x="892998" y="5807439"/>
                <a:ext cx="272122" cy="272120"/>
              </a:xfrm>
              <a:prstGeom prst="ellipse">
                <a:avLst/>
              </a:prstGeom>
              <a:solidFill>
                <a:schemeClr val="accent3"/>
              </a:solidFill>
              <a:ln w="5715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59249" y="6204130"/>
                <a:ext cx="1138494" cy="554038"/>
              </a:xfrm>
              <a:prstGeom prst="rect">
                <a:avLst/>
              </a:prstGeom>
              <a:noFill/>
              <a:effectLst/>
            </p:spPr>
            <p:txBody>
              <a:bodyPr lIns="0" tIns="0" rIns="0" bIns="0"/>
              <a:lstStyle/>
              <a:p>
                <a:pPr algn="ctr" eaLnBrk="0" hangingPunct="0">
                  <a:lnSpc>
                    <a:spcPts val="1800"/>
                  </a:lnSpc>
                  <a:defRPr/>
                </a:pPr>
                <a:r>
                  <a:rPr lang="en-US" b="1" dirty="0" smtClean="0">
                    <a:solidFill>
                      <a:srgbClr val="5EB4E6">
                        <a:lumMod val="20000"/>
                        <a:lumOff val="80000"/>
                      </a:srgbClr>
                    </a:solidFill>
                  </a:rPr>
                  <a:t>2009</a:t>
                </a:r>
                <a:endParaRPr lang="en-US" b="1" dirty="0">
                  <a:solidFill>
                    <a:srgbClr val="5EB4E6">
                      <a:lumMod val="20000"/>
                      <a:lumOff val="80000"/>
                    </a:srgbClr>
                  </a:solidFill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388454" y="2821031"/>
              <a:ext cx="2673097" cy="2957548"/>
              <a:chOff x="771456" y="3045853"/>
              <a:chExt cx="2673097" cy="2734891"/>
            </a:xfrm>
          </p:grpSpPr>
          <p:cxnSp>
            <p:nvCxnSpPr>
              <p:cNvPr id="56" name="Straight Connector 55"/>
              <p:cNvCxnSpPr/>
              <p:nvPr/>
            </p:nvCxnSpPr>
            <p:spPr bwMode="auto">
              <a:xfrm flipV="1">
                <a:off x="2061492" y="4276253"/>
                <a:ext cx="768" cy="1504491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47" name="Group 46"/>
              <p:cNvGrpSpPr/>
              <p:nvPr/>
            </p:nvGrpSpPr>
            <p:grpSpPr>
              <a:xfrm>
                <a:off x="771456" y="3045853"/>
                <a:ext cx="2673097" cy="1489460"/>
                <a:chOff x="4463267" y="88333"/>
                <a:chExt cx="3358418" cy="1984472"/>
              </a:xfrm>
            </p:grpSpPr>
            <p:pic>
              <p:nvPicPr>
                <p:cNvPr id="49" name="Picture 48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21690" b="930"/>
                <a:stretch/>
              </p:blipFill>
              <p:spPr bwMode="auto">
                <a:xfrm>
                  <a:off x="4463271" y="99346"/>
                  <a:ext cx="3350451" cy="1973459"/>
                </a:xfrm>
                <a:prstGeom prst="rect">
                  <a:avLst/>
                </a:prstGeom>
                <a:solidFill>
                  <a:schemeClr val="bg1"/>
                </a:solidFill>
                <a:ln w="19050" cmpd="sng">
                  <a:solidFill>
                    <a:srgbClr val="00B9F2"/>
                  </a:solidFill>
                  <a:miter lim="800000"/>
                  <a:headEnd/>
                  <a:tailEnd/>
                </a:ln>
                <a:effectLst/>
                <a:extLst/>
              </p:spPr>
            </p:pic>
            <p:sp>
              <p:nvSpPr>
                <p:cNvPr id="50" name="TextBox 16"/>
                <p:cNvSpPr txBox="1"/>
                <p:nvPr/>
              </p:nvSpPr>
              <p:spPr>
                <a:xfrm>
                  <a:off x="4463267" y="88333"/>
                  <a:ext cx="3358418" cy="307774"/>
                </a:xfrm>
                <a:prstGeom prst="rect">
                  <a:avLst/>
                </a:prstGeom>
                <a:solidFill>
                  <a:srgbClr val="00B9F2"/>
                </a:solidFill>
                <a:ln>
                  <a:solidFill>
                    <a:srgbClr val="00B9F2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b="1" dirty="0" smtClean="0">
                      <a:solidFill>
                        <a:prstClr val="white"/>
                      </a:solidFill>
                    </a:rPr>
                    <a:t>November 2009</a:t>
                  </a:r>
                  <a:endParaRPr lang="en-US" sz="1400" b="1" dirty="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3" name="Group 2"/>
          <p:cNvGrpSpPr/>
          <p:nvPr/>
        </p:nvGrpSpPr>
        <p:grpSpPr>
          <a:xfrm>
            <a:off x="295462" y="2161075"/>
            <a:ext cx="3249864" cy="3676121"/>
            <a:chOff x="295497" y="2985076"/>
            <a:chExt cx="3264032" cy="2852126"/>
          </a:xfrm>
        </p:grpSpPr>
        <p:cxnSp>
          <p:nvCxnSpPr>
            <p:cNvPr id="21" name="Straight Connector 20"/>
            <p:cNvCxnSpPr/>
            <p:nvPr/>
          </p:nvCxnSpPr>
          <p:spPr bwMode="auto">
            <a:xfrm flipV="1">
              <a:off x="496022" y="3353483"/>
              <a:ext cx="1925" cy="248371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295497" y="2985076"/>
              <a:ext cx="3264032" cy="3694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CUAHSI Hydrologic Information System project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starts working on </a:t>
              </a:r>
              <a:r>
                <a:rPr lang="en-US" sz="1200" dirty="0" err="1" smtClean="0">
                  <a:solidFill>
                    <a:prstClr val="black"/>
                  </a:solidFill>
                </a:rPr>
                <a:t>WaterML</a:t>
              </a:r>
              <a:endParaRPr lang="en-US" sz="1200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04616" y="2399386"/>
            <a:ext cx="6535824" cy="3424444"/>
            <a:chOff x="2360797" y="2792896"/>
            <a:chExt cx="6535824" cy="3424444"/>
          </a:xfrm>
        </p:grpSpPr>
        <p:cxnSp>
          <p:nvCxnSpPr>
            <p:cNvPr id="62" name="Straight Connector 61"/>
            <p:cNvCxnSpPr/>
            <p:nvPr/>
          </p:nvCxnSpPr>
          <p:spPr bwMode="auto">
            <a:xfrm flipH="1" flipV="1">
              <a:off x="8876533" y="2792896"/>
              <a:ext cx="20088" cy="3424444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 flipV="1">
              <a:off x="2360797" y="4713140"/>
              <a:ext cx="0" cy="1504200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4089999" y="4905499"/>
              <a:ext cx="2938871" cy="11708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Technical Meetings Each 3 Months</a:t>
              </a:r>
              <a:br>
                <a:rPr lang="en-US" sz="1200" dirty="0" smtClean="0">
                  <a:solidFill>
                    <a:prstClr val="black"/>
                  </a:solidFill>
                </a:rPr>
              </a:br>
              <a:r>
                <a:rPr lang="en-US" sz="1200" dirty="0" smtClean="0">
                  <a:solidFill>
                    <a:prstClr val="black"/>
                  </a:solidFill>
                </a:rPr>
                <a:t>Four Interoperability Experiments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 (Surface water, groundwater, forecasting)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Annual week-long workshops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Involvement by many countries</a:t>
              </a:r>
            </a:p>
          </p:txBody>
        </p:sp>
      </p:grpSp>
      <p:cxnSp>
        <p:nvCxnSpPr>
          <p:cNvPr id="68" name="Straight Connector 67"/>
          <p:cNvCxnSpPr/>
          <p:nvPr/>
        </p:nvCxnSpPr>
        <p:spPr bwMode="auto">
          <a:xfrm flipV="1">
            <a:off x="7012678" y="3207664"/>
            <a:ext cx="0" cy="2599487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Rectangle 47"/>
          <p:cNvSpPr/>
          <p:nvPr/>
        </p:nvSpPr>
        <p:spPr>
          <a:xfrm>
            <a:off x="313571" y="1472551"/>
            <a:ext cx="368595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9F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Acknowledgements: OGC, WMO,  GRDC</a:t>
            </a:r>
            <a:r>
              <a:rPr lang="en-US" sz="1200" dirty="0">
                <a:solidFill>
                  <a:prstClr val="black"/>
                </a:solidFill>
              </a:rPr>
              <a:t>, CUAHSI, BoM/CSIRO, USGS</a:t>
            </a:r>
            <a:r>
              <a:rPr lang="en-US" sz="1200" dirty="0" smtClean="0">
                <a:solidFill>
                  <a:prstClr val="black"/>
                </a:solidFill>
              </a:rPr>
              <a:t>, GSC, </a:t>
            </a:r>
            <a:r>
              <a:rPr lang="en-US" sz="1200" dirty="0" err="1" smtClean="0">
                <a:solidFill>
                  <a:prstClr val="black"/>
                </a:solidFill>
              </a:rPr>
              <a:t>Kisters</a:t>
            </a:r>
            <a:r>
              <a:rPr lang="en-US" sz="1200" dirty="0" smtClean="0">
                <a:solidFill>
                  <a:prstClr val="black"/>
                </a:solidFill>
              </a:rPr>
              <a:t>, …….</a:t>
            </a:r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445947" y="5806025"/>
            <a:ext cx="1138494" cy="952143"/>
            <a:chOff x="459249" y="5806025"/>
            <a:chExt cx="1138494" cy="952143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 bwMode="auto">
            <a:xfrm>
              <a:off x="891585" y="5806025"/>
              <a:ext cx="274948" cy="27494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2013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7227651" y="1679079"/>
            <a:ext cx="1832194" cy="892473"/>
          </a:xfrm>
          <a:prstGeom prst="rect">
            <a:avLst/>
          </a:prstGeom>
          <a:solidFill>
            <a:schemeClr val="bg1"/>
          </a:solidFill>
          <a:ln w="19050">
            <a:solidFill>
              <a:srgbClr val="00B9F2"/>
            </a:solidFill>
          </a:ln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200" dirty="0" err="1" smtClean="0">
                <a:solidFill>
                  <a:prstClr val="black"/>
                </a:solidFill>
              </a:rPr>
              <a:t>TimeSeriesML</a:t>
            </a:r>
            <a:r>
              <a:rPr lang="en-US" sz="1200" dirty="0" smtClean="0">
                <a:solidFill>
                  <a:prstClr val="black"/>
                </a:solidFill>
              </a:rPr>
              <a:t> being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200" dirty="0" smtClean="0">
                <a:solidFill>
                  <a:prstClr val="black"/>
                </a:solidFill>
              </a:rPr>
              <a:t>processed for adoption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200" dirty="0" smtClean="0">
                <a:solidFill>
                  <a:prstClr val="black"/>
                </a:solidFill>
              </a:rPr>
              <a:t>by OGC and WMO for all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200" dirty="0" smtClean="0">
                <a:solidFill>
                  <a:prstClr val="black"/>
                </a:solidFill>
              </a:rPr>
              <a:t>forms of time series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89228" y="3879669"/>
            <a:ext cx="1470131" cy="2878499"/>
            <a:chOff x="1189228" y="3879669"/>
            <a:chExt cx="1470131" cy="2878499"/>
          </a:xfrm>
        </p:grpSpPr>
        <p:grpSp>
          <p:nvGrpSpPr>
            <p:cNvPr id="35" name="Group 34"/>
            <p:cNvGrpSpPr/>
            <p:nvPr/>
          </p:nvGrpSpPr>
          <p:grpSpPr>
            <a:xfrm>
              <a:off x="1520865" y="5807730"/>
              <a:ext cx="1138494" cy="950438"/>
              <a:chOff x="459249" y="5807730"/>
              <a:chExt cx="1138494" cy="950438"/>
            </a:xfrm>
          </p:grpSpPr>
          <p:sp>
            <p:nvSpPr>
              <p:cNvPr id="36" name="Oval 35"/>
              <p:cNvSpPr>
                <a:spLocks noChangeAspect="1"/>
              </p:cNvSpPr>
              <p:nvPr/>
            </p:nvSpPr>
            <p:spPr bwMode="auto">
              <a:xfrm>
                <a:off x="893289" y="5807730"/>
                <a:ext cx="271540" cy="271538"/>
              </a:xfrm>
              <a:prstGeom prst="ellipse">
                <a:avLst/>
              </a:prstGeom>
              <a:solidFill>
                <a:schemeClr val="accent3"/>
              </a:solidFill>
              <a:ln w="5715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59249" y="6204130"/>
                <a:ext cx="1138494" cy="554038"/>
              </a:xfrm>
              <a:prstGeom prst="rect">
                <a:avLst/>
              </a:prstGeom>
              <a:noFill/>
              <a:effectLst/>
            </p:spPr>
            <p:txBody>
              <a:bodyPr lIns="0" tIns="0" rIns="0" bIns="0"/>
              <a:lstStyle/>
              <a:p>
                <a:pPr algn="ctr" eaLnBrk="0" hangingPunct="0">
                  <a:lnSpc>
                    <a:spcPts val="1800"/>
                  </a:lnSpc>
                  <a:defRPr/>
                </a:pPr>
                <a:r>
                  <a:rPr lang="en-US" b="1" dirty="0" smtClean="0">
                    <a:solidFill>
                      <a:srgbClr val="5EB4E6">
                        <a:lumMod val="20000"/>
                        <a:lumOff val="80000"/>
                      </a:srgbClr>
                    </a:solidFill>
                  </a:rPr>
                  <a:t>2007</a:t>
                </a:r>
                <a:endParaRPr lang="en-US" b="1" dirty="0">
                  <a:solidFill>
                    <a:srgbClr val="5EB4E6">
                      <a:lumMod val="20000"/>
                      <a:lumOff val="80000"/>
                    </a:srgbClr>
                  </a:solidFill>
                </a:endParaRP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1189228" y="3879669"/>
              <a:ext cx="1108426" cy="46555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USGS adopts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err="1" smtClean="0">
                  <a:solidFill>
                    <a:prstClr val="black"/>
                  </a:solidFill>
                </a:rPr>
                <a:t>WaterML</a:t>
              </a:r>
              <a:endParaRPr lang="en-US" sz="1200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65205" y="3207664"/>
            <a:ext cx="2466538" cy="914203"/>
            <a:chOff x="5258312" y="3253128"/>
            <a:chExt cx="2466538" cy="695461"/>
          </a:xfrm>
        </p:grpSpPr>
        <p:sp>
          <p:nvSpPr>
            <p:cNvPr id="86" name="TextBox 85"/>
            <p:cNvSpPr txBox="1"/>
            <p:nvPr/>
          </p:nvSpPr>
          <p:spPr>
            <a:xfrm>
              <a:off x="5258312" y="3253128"/>
              <a:ext cx="2466538" cy="69546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endParaRPr lang="en-US" sz="1200" dirty="0">
                <a:solidFill>
                  <a:prstClr val="black"/>
                </a:solidFill>
              </a:endParaRPr>
            </a:p>
            <a:p>
              <a:pPr algn="ctr" eaLnBrk="0" hangingPunct="0">
                <a:lnSpc>
                  <a:spcPts val="1800"/>
                </a:lnSpc>
              </a:pPr>
              <a:endParaRPr lang="en-US" sz="1200" dirty="0" smtClean="0">
                <a:solidFill>
                  <a:prstClr val="black"/>
                </a:solidFill>
              </a:endParaRP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Adopted and endorsed by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Executive Office of the President</a:t>
              </a:r>
            </a:p>
          </p:txBody>
        </p:sp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6953" y="3339952"/>
              <a:ext cx="1469256" cy="21439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332" y="1510111"/>
            <a:ext cx="2938609" cy="1113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8781" y="94183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i="1" dirty="0" smtClean="0">
                <a:solidFill>
                  <a:srgbClr val="FF0000"/>
                </a:solidFill>
                <a:ea typeface="+mn-ea"/>
                <a:cs typeface="+mn-cs"/>
              </a:rPr>
              <a:t>We need to adopt this for all our observation networks in Texas</a:t>
            </a:r>
          </a:p>
        </p:txBody>
      </p:sp>
    </p:spTree>
    <p:extLst>
      <p:ext uri="{BB962C8B-B14F-4D97-AF65-F5344CB8AC3E}">
        <p14:creationId xmlns:p14="http://schemas.microsoft.com/office/powerpoint/2010/main" val="3008413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– Local Communication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19303" y="1293436"/>
            <a:ext cx="7886700" cy="4630738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Close the gap </a:t>
            </a:r>
            <a:r>
              <a:rPr lang="en-US" dirty="0" smtClean="0"/>
              <a:t>between National Flood Forecasting and Local Emergency Response</a:t>
            </a:r>
          </a:p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Local observations </a:t>
            </a:r>
            <a:r>
              <a:rPr lang="en-US" dirty="0" smtClean="0"/>
              <a:t>are needed to calibrate and adjust a national model in real-time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3276" y="3424139"/>
            <a:ext cx="3066735" cy="2663551"/>
            <a:chOff x="1821764" y="3368383"/>
            <a:chExt cx="3066735" cy="2663551"/>
          </a:xfrm>
        </p:grpSpPr>
        <p:sp>
          <p:nvSpPr>
            <p:cNvPr id="4" name="Curved Right Arrow 3"/>
            <p:cNvSpPr/>
            <p:nvPr/>
          </p:nvSpPr>
          <p:spPr>
            <a:xfrm>
              <a:off x="1821764" y="3479896"/>
              <a:ext cx="941142" cy="2464419"/>
            </a:xfrm>
            <a:prstGeom prst="curved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Curved Left Arrow 4"/>
            <p:cNvSpPr/>
            <p:nvPr/>
          </p:nvSpPr>
          <p:spPr>
            <a:xfrm flipV="1">
              <a:off x="3981790" y="3368383"/>
              <a:ext cx="906709" cy="2575932"/>
            </a:xfrm>
            <a:prstGeom prst="curvedLef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31386" y="3368383"/>
              <a:ext cx="1046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National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00319" y="5662602"/>
              <a:ext cx="764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Local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3166" y="3380026"/>
            <a:ext cx="4970911" cy="2846163"/>
            <a:chOff x="3405204" y="3441217"/>
            <a:chExt cx="4970911" cy="2846163"/>
          </a:xfrm>
        </p:grpSpPr>
        <p:grpSp>
          <p:nvGrpSpPr>
            <p:cNvPr id="14" name="Group 13"/>
            <p:cNvGrpSpPr/>
            <p:nvPr/>
          </p:nvGrpSpPr>
          <p:grpSpPr>
            <a:xfrm>
              <a:off x="3405204" y="3441217"/>
              <a:ext cx="4970911" cy="1015663"/>
              <a:chOff x="3560401" y="3489200"/>
              <a:chExt cx="4970911" cy="101566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490790" y="3489200"/>
                <a:ext cx="2413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Weather and Hydrology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60401" y="3858532"/>
                <a:ext cx="4970911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National Weather Service and federal agencies</a:t>
                </a:r>
              </a:p>
              <a:p>
                <a:pPr algn="ctr"/>
                <a:r>
                  <a:rPr lang="en-US" dirty="0" smtClean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National Water Center</a:t>
                </a:r>
                <a:endParaRPr lang="en-US" dirty="0">
                  <a:solidFill>
                    <a:srgbClr val="001446">
                      <a:lumMod val="75000"/>
                      <a:lumOff val="25000"/>
                    </a:srgbClr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490636" y="5098857"/>
              <a:ext cx="4605825" cy="1188523"/>
              <a:chOff x="3770489" y="5234296"/>
              <a:chExt cx="4605825" cy="118852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770489" y="5234296"/>
                <a:ext cx="460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River Flooding and Emergency Response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35042" y="5776488"/>
                <a:ext cx="3842852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Local, State and Regional Agencies</a:t>
                </a:r>
              </a:p>
              <a:p>
                <a:pPr algn="ctr"/>
                <a:r>
                  <a:rPr lang="en-US" dirty="0" smtClean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Citizens</a:t>
                </a:r>
                <a:endParaRPr lang="en-US" dirty="0">
                  <a:solidFill>
                    <a:srgbClr val="001446">
                      <a:lumMod val="75000"/>
                      <a:lumOff val="25000"/>
                    </a:srgbClr>
                  </a:solidFill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872260" y="463433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WaterML</a:t>
            </a:r>
            <a:r>
              <a:rPr lang="en-US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 Web Services</a:t>
            </a:r>
          </a:p>
        </p:txBody>
      </p:sp>
    </p:spTree>
    <p:extLst>
      <p:ext uri="{BB962C8B-B14F-4D97-AF65-F5344CB8AC3E}">
        <p14:creationId xmlns:p14="http://schemas.microsoft.com/office/powerpoint/2010/main" val="1886800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Flood Interoperability Experiment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4214" y="22341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The Bad News ….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5150" y="307628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The Good News ….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9949" y="398367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Where to go from here ….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450970" y="3585328"/>
            <a:ext cx="5571240" cy="810706"/>
          </a:xfrm>
          <a:prstGeom prst="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2113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69261" y="1963615"/>
            <a:ext cx="2491068" cy="363415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NFIE </a:t>
            </a:r>
            <a:r>
              <a:rPr lang="en-US" dirty="0" smtClean="0"/>
              <a:t>Regional and Local scale…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34649" y="5486400"/>
              <a:ext cx="4198507" cy="3097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NFIE-Services: </a:t>
              </a:r>
              <a:r>
                <a:rPr lang="en-US" dirty="0">
                  <a:solidFill>
                    <a:prstClr val="black"/>
                  </a:solidFill>
                </a:rPr>
                <a:t>Web services for flood information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NFIE-Geo: </a:t>
              </a:r>
              <a:r>
                <a:rPr lang="en-US" dirty="0">
                  <a:solidFill>
                    <a:prstClr val="black"/>
                  </a:solidFill>
                </a:rPr>
                <a:t>National geospatial framework for hydrology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NFIE-Hydro: </a:t>
              </a:r>
              <a:r>
                <a:rPr lang="en-US" dirty="0">
                  <a:solidFill>
                    <a:prstClr val="black"/>
                  </a:solidFill>
                </a:rPr>
                <a:t>National high spatial resolution hydrologic forecasting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89" y="4059201"/>
              <a:ext cx="196631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NFIE-River: </a:t>
              </a:r>
              <a:r>
                <a:rPr lang="en-US" dirty="0">
                  <a:solidFill>
                    <a:prstClr val="black"/>
                  </a:solidFill>
                </a:rPr>
                <a:t>River</a:t>
              </a:r>
              <a:r>
                <a:rPr lang="en-US" dirty="0">
                  <a:solidFill>
                    <a:srgbClr val="1F497D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</a:rPr>
                <a:t>channel information and real-time flood inundation mapping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NFIE-Response: </a:t>
              </a:r>
              <a:r>
                <a:rPr lang="en-US" dirty="0">
                  <a:solidFill>
                    <a:prstClr val="black"/>
                  </a:solidFill>
                </a:rPr>
                <a:t>Wide area planning for flood emergency response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01098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NFIE-River…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7807" y="1336151"/>
            <a:ext cx="7886700" cy="4351338"/>
          </a:xfrm>
        </p:spPr>
        <p:txBody>
          <a:bodyPr/>
          <a:lstStyle/>
          <a:p>
            <a:r>
              <a:rPr lang="en-US" dirty="0" smtClean="0">
                <a:solidFill>
                  <a:srgbClr val="1491ED"/>
                </a:solidFill>
              </a:rPr>
              <a:t>NFIE-River: </a:t>
            </a:r>
            <a:r>
              <a:rPr lang="en-US" dirty="0" smtClean="0"/>
              <a:t>Dynamic flood modeling,  forecasting and inundation mapping in space and time</a:t>
            </a:r>
          </a:p>
          <a:p>
            <a:r>
              <a:rPr lang="en-US" dirty="0" smtClean="0"/>
              <a:t>Requires LIDAR terrain data so can only be done for particular regions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89" y="3336754"/>
            <a:ext cx="3463732" cy="295646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923" y="3435489"/>
            <a:ext cx="685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2273" y="6334468"/>
            <a:ext cx="309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Iowa Flood Information System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92" y="3336754"/>
            <a:ext cx="3693265" cy="3096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63" y="5238371"/>
            <a:ext cx="1606993" cy="14058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76849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442" y="457200"/>
            <a:ext cx="7312991" cy="484632"/>
          </a:xfrm>
        </p:spPr>
        <p:txBody>
          <a:bodyPr/>
          <a:lstStyle/>
          <a:p>
            <a:r>
              <a:rPr lang="en-US" dirty="0" smtClean="0"/>
              <a:t>Flood Disaster in Texas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44" y="1548124"/>
            <a:ext cx="4907264" cy="36381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3482502" y="2402733"/>
            <a:ext cx="1920199" cy="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701" y="941832"/>
            <a:ext cx="3575928" cy="2224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4323" y="541798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Enough rain to cover entire state in 8” of water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70 Texas counties declared flood disaster areas by the state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28 flood deaths, other people are still missing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9966" y="3263735"/>
            <a:ext cx="22108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Swift water rescue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967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871" y="457200"/>
            <a:ext cx="8688129" cy="484632"/>
          </a:xfrm>
        </p:spPr>
        <p:txBody>
          <a:bodyPr>
            <a:noAutofit/>
          </a:bodyPr>
          <a:lstStyle/>
          <a:p>
            <a:r>
              <a:rPr lang="en-US" dirty="0" smtClean="0"/>
              <a:t>Real-Time Flood Inundation Mapping (USGS/NWS)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546" y="1045172"/>
            <a:ext cx="6457025" cy="503994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55871" y="6152101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water.weather.gov/ahps2/inundation/inundation_google.php?gage=atit2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92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levation-indexed flood mapping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2" y="1715402"/>
            <a:ext cx="3844814" cy="4240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2" y="1715402"/>
            <a:ext cx="3844814" cy="4240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2" y="1715402"/>
            <a:ext cx="3844814" cy="4240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2" y="1715402"/>
            <a:ext cx="3844814" cy="4240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1" y="1715402"/>
            <a:ext cx="3844814" cy="4240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0" y="1715402"/>
            <a:ext cx="3844814" cy="4240898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 bwMode="auto">
          <a:xfrm>
            <a:off x="2499655" y="3650498"/>
            <a:ext cx="824813" cy="494270"/>
          </a:xfrm>
          <a:prstGeom prst="rightArrow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 smtClean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7862" y="5970030"/>
            <a:ext cx="6858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r>
              <a:rPr lang="en-US" sz="2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Map sequence for each point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87" y="2290079"/>
            <a:ext cx="3927732" cy="309154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4187" y="1715402"/>
            <a:ext cx="6858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r>
              <a:rPr lang="en-US" sz="2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Center Points of Reaches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9885" y="5580161"/>
            <a:ext cx="1599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Travis County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2912061" y="4441371"/>
            <a:ext cx="1696669" cy="70757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arrow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686099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NFIE Case </a:t>
            </a:r>
            <a:r>
              <a:rPr lang="en-US" dirty="0"/>
              <a:t>Study: North Carolina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HEC-RAS Cross Section Dataset</a:t>
            </a:r>
            <a:br>
              <a:rPr lang="en-US" dirty="0" smtClean="0"/>
            </a:br>
            <a:r>
              <a:rPr lang="en-US" dirty="0" smtClean="0"/>
              <a:t>17637 Cross Sections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08" y="1762125"/>
            <a:ext cx="7475537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264" y="601430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Slide: Xing Zheng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9464" y="6379420"/>
            <a:ext cx="3100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We need to do this for Texas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324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Return Period – Discharge – Stage Height – Water Surface Elevation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39450"/>
            <a:ext cx="7848600" cy="530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5317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829"/>
            <a:ext cx="903889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019800"/>
            <a:ext cx="1276350" cy="493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2895598" y="3902529"/>
            <a:ext cx="5889171" cy="1709057"/>
            <a:chOff x="1132114" y="2928257"/>
            <a:chExt cx="5889171" cy="1709057"/>
          </a:xfrm>
        </p:grpSpPr>
        <p:sp>
          <p:nvSpPr>
            <p:cNvPr id="4" name="Rectangle 3"/>
            <p:cNvSpPr/>
            <p:nvPr/>
          </p:nvSpPr>
          <p:spPr bwMode="auto">
            <a:xfrm>
              <a:off x="1132114" y="2928257"/>
              <a:ext cx="5889171" cy="1513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273628" y="3091543"/>
              <a:ext cx="5747657" cy="154577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2400" b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ea"/>
                  <a:cs typeface="+mn-cs"/>
                </a:rPr>
                <a:t>Solve 100 million equations each night </a:t>
              </a:r>
            </a:p>
            <a:p>
              <a:pPr algn="l" eaLnBrk="0" hangingPunct="0">
                <a:lnSpc>
                  <a:spcPts val="1800"/>
                </a:lnSpc>
              </a:pPr>
              <a:endPara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 algn="l" eaLnBrk="0" hangingPunct="0">
                <a:lnSpc>
                  <a:spcPts val="1800"/>
                </a:lnSpc>
              </a:pPr>
              <a:r>
                <a:rPr lang="en-US" sz="2400" b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ea"/>
                  <a:cs typeface="+mn-cs"/>
                </a:rPr>
                <a:t>to check the effects of design changes </a:t>
              </a:r>
            </a:p>
            <a:p>
              <a:pPr algn="l" eaLnBrk="0" hangingPunct="0">
                <a:lnSpc>
                  <a:spcPts val="1800"/>
                </a:lnSpc>
              </a:pPr>
              <a:endPara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 algn="l" eaLnBrk="0" hangingPunct="0">
                <a:lnSpc>
                  <a:spcPts val="1800"/>
                </a:lnSpc>
              </a:pPr>
              <a:r>
                <a:rPr lang="en-US" sz="2400" b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ea"/>
                  <a:cs typeface="+mn-cs"/>
                </a:rPr>
                <a:t>made during the 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8278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6368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0114" y="6019799"/>
            <a:ext cx="6461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SPRNT model adapts VLSI design to computation of flow in large river networks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153853"/>
            <a:ext cx="1276350" cy="49389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4" y="6019799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21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F66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7" y="764450"/>
            <a:ext cx="9152437" cy="610254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23900"/>
          </a:xfrm>
          <a:prstGeom prst="rect">
            <a:avLst/>
          </a:prstGeom>
          <a:solidFill>
            <a:schemeClr val="accent5">
              <a:lumMod val="50000"/>
              <a:alpha val="99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Kozuka Gothic Pro B" pitchFamily="34" charset="-128"/>
              <a:ea typeface="Kozuka Gothic Pro B" pitchFamily="34" charset="-128"/>
              <a:cs typeface="Arial" charset="0"/>
            </a:endParaRPr>
          </a:p>
        </p:txBody>
      </p:sp>
      <p:pic>
        <p:nvPicPr>
          <p:cNvPr id="8" name="Picture 7" descr="Dan_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499" y="2679700"/>
            <a:ext cx="2700301" cy="3919792"/>
          </a:xfrm>
          <a:prstGeom prst="rect">
            <a:avLst/>
          </a:prstGeom>
          <a:ln w="19050">
            <a:solidFill>
              <a:schemeClr val="lt1"/>
            </a:solidFill>
          </a:ln>
        </p:spPr>
      </p:pic>
      <p:sp>
        <p:nvSpPr>
          <p:cNvPr id="9" name="Oval 8"/>
          <p:cNvSpPr/>
          <p:nvPr/>
        </p:nvSpPr>
        <p:spPr>
          <a:xfrm>
            <a:off x="4152900" y="2540000"/>
            <a:ext cx="698500" cy="698500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 descr="sen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9865" y="1931377"/>
            <a:ext cx="2632174" cy="3759200"/>
          </a:xfrm>
          <a:prstGeom prst="rect">
            <a:avLst/>
          </a:prstGeom>
          <a:ln w="19050">
            <a:solidFill>
              <a:schemeClr val="bg1">
                <a:alpha val="99000"/>
              </a:schemeClr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rot="10800000" flipH="1">
            <a:off x="-12700" y="730250"/>
            <a:ext cx="9144000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085" y="95900"/>
            <a:ext cx="8707969" cy="507833"/>
          </a:xfrm>
          <a:prstGeom prst="rect">
            <a:avLst/>
          </a:prstGeom>
          <a:solidFill>
            <a:srgbClr val="32879B">
              <a:alpha val="50000"/>
            </a:srgbClr>
          </a:solidFill>
        </p:spPr>
        <p:txBody>
          <a:bodyPr wrap="square" lIns="274320" rIns="274320" rtlCol="0" anchor="ctr">
            <a:no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Install water level sensors on the back of bridges ($3000 per site)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3" name="Arc 12"/>
          <p:cNvSpPr>
            <a:spLocks noChangeAspect="1"/>
          </p:cNvSpPr>
          <p:nvPr/>
        </p:nvSpPr>
        <p:spPr>
          <a:xfrm rot="8100000">
            <a:off x="4284470" y="3309126"/>
            <a:ext cx="457200" cy="45720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Arc 14"/>
          <p:cNvSpPr>
            <a:spLocks noChangeAspect="1"/>
          </p:cNvSpPr>
          <p:nvPr/>
        </p:nvSpPr>
        <p:spPr>
          <a:xfrm rot="8100000">
            <a:off x="4101590" y="3399497"/>
            <a:ext cx="822960" cy="82296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Arc 15"/>
          <p:cNvSpPr>
            <a:spLocks noChangeAspect="1"/>
          </p:cNvSpPr>
          <p:nvPr/>
        </p:nvSpPr>
        <p:spPr>
          <a:xfrm rot="8100000">
            <a:off x="3552950" y="3673817"/>
            <a:ext cx="1920240" cy="192024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Arc 16"/>
          <p:cNvSpPr>
            <a:spLocks noChangeAspect="1"/>
          </p:cNvSpPr>
          <p:nvPr/>
        </p:nvSpPr>
        <p:spPr>
          <a:xfrm rot="8100000">
            <a:off x="3735830" y="3582377"/>
            <a:ext cx="1554480" cy="155448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Arc 17"/>
          <p:cNvSpPr>
            <a:spLocks noChangeAspect="1"/>
          </p:cNvSpPr>
          <p:nvPr/>
        </p:nvSpPr>
        <p:spPr>
          <a:xfrm rot="8100000">
            <a:off x="3918710" y="3490937"/>
            <a:ext cx="1188720" cy="118872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99533" y="963994"/>
            <a:ext cx="2605323" cy="4572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2400" dirty="0" smtClean="0">
                <a:solidFill>
                  <a:prstClr val="black"/>
                </a:solidFill>
              </a:rPr>
              <a:t> University of Iowa</a:t>
            </a:r>
          </a:p>
        </p:txBody>
      </p:sp>
    </p:spTree>
    <p:extLst>
      <p:ext uri="{BB962C8B-B14F-4D97-AF65-F5344CB8AC3E}">
        <p14:creationId xmlns:p14="http://schemas.microsoft.com/office/powerpoint/2010/main" val="41524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t="1517" r="18537" b="7035"/>
          <a:stretch/>
        </p:blipFill>
        <p:spPr bwMode="auto">
          <a:xfrm>
            <a:off x="1415230" y="1003982"/>
            <a:ext cx="6378941" cy="509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5686" y="330729"/>
            <a:ext cx="8512628" cy="663198"/>
          </a:xfrm>
        </p:spPr>
        <p:txBody>
          <a:bodyPr/>
          <a:lstStyle/>
          <a:p>
            <a:pPr algn="ctr"/>
            <a:r>
              <a:rPr lang="en-US" dirty="0" smtClean="0"/>
              <a:t>Iowa has 250 </a:t>
            </a:r>
            <a:r>
              <a:rPr lang="en-US" dirty="0"/>
              <a:t>of these sensors </a:t>
            </a:r>
            <a:r>
              <a:rPr lang="en-US" dirty="0" smtClean="0"/>
              <a:t>already deployed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07106" y="6112164"/>
            <a:ext cx="6858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We should adopt this approach in Texas</a:t>
            </a:r>
          </a:p>
        </p:txBody>
      </p:sp>
    </p:spTree>
    <p:extLst>
      <p:ext uri="{BB962C8B-B14F-4D97-AF65-F5344CB8AC3E}">
        <p14:creationId xmlns:p14="http://schemas.microsoft.com/office/powerpoint/2010/main" val="18173974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WRSS-R2O-DSSIC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83" y="941832"/>
            <a:ext cx="7322208" cy="565216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66800" y="520037"/>
            <a:ext cx="7886700" cy="13255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583" y="381539"/>
            <a:ext cx="7312991" cy="484632"/>
          </a:xfrm>
        </p:spPr>
        <p:txBody>
          <a:bodyPr/>
          <a:lstStyle/>
          <a:p>
            <a:r>
              <a:rPr lang="en-US" dirty="0" smtClean="0">
                <a:solidFill>
                  <a:srgbClr val="1491ED"/>
                </a:solidFill>
              </a:rPr>
              <a:t>NFIE-Response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43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Address Points -- used for directing emergency response vehicles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00" y="1631279"/>
            <a:ext cx="4655277" cy="4029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364" y="2630422"/>
            <a:ext cx="1123339" cy="390525"/>
          </a:xfrm>
          <a:prstGeom prst="rect">
            <a:avLst/>
          </a:prstGeom>
        </p:spPr>
      </p:pic>
      <p:pic>
        <p:nvPicPr>
          <p:cNvPr id="1026" name="Picture 2" descr="http://louisianarecord.com/wp-content/uploads/2013/01/Ford_E350_ambulance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39" y="1827306"/>
            <a:ext cx="2553968" cy="160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40352" y="3982383"/>
            <a:ext cx="4007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All legal residences have an address point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Established when the lot is legally platted and registered with the county</a:t>
            </a:r>
          </a:p>
        </p:txBody>
      </p:sp>
      <p:sp>
        <p:nvSpPr>
          <p:cNvPr id="6" name="Right Arrow 5"/>
          <p:cNvSpPr/>
          <p:nvPr/>
        </p:nvSpPr>
        <p:spPr>
          <a:xfrm flipH="1">
            <a:off x="5108377" y="2666651"/>
            <a:ext cx="560887" cy="195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4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/>
          <p:cNvGrpSpPr/>
          <p:nvPr/>
        </p:nvGrpSpPr>
        <p:grpSpPr>
          <a:xfrm>
            <a:off x="0" y="1524000"/>
            <a:ext cx="9144000" cy="5341079"/>
            <a:chOff x="-59254" y="1545664"/>
            <a:chExt cx="9203254" cy="534107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254" y="1545664"/>
              <a:ext cx="9203254" cy="534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" name="TextBox 102"/>
            <p:cNvSpPr txBox="1"/>
            <p:nvPr/>
          </p:nvSpPr>
          <p:spPr>
            <a:xfrm>
              <a:off x="6678843" y="5019913"/>
              <a:ext cx="245228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Saturday, May 23, 6 AM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 txBox="1">
            <a:spLocks/>
          </p:cNvSpPr>
          <p:nvPr/>
        </p:nvSpPr>
        <p:spPr>
          <a:xfrm>
            <a:off x="685800" y="495098"/>
            <a:ext cx="7892143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1491ED"/>
                </a:solidFill>
              </a:rPr>
              <a:t>Storm Rainfall during Memorial Day Weekend</a:t>
            </a:r>
            <a:br>
              <a:rPr lang="en-US" dirty="0" smtClean="0">
                <a:solidFill>
                  <a:srgbClr val="1491ED"/>
                </a:solidFill>
              </a:rPr>
            </a:br>
            <a:r>
              <a:rPr lang="en-US" dirty="0" smtClean="0">
                <a:solidFill>
                  <a:srgbClr val="1491ED"/>
                </a:solidFill>
              </a:rPr>
              <a:t/>
            </a:r>
            <a:br>
              <a:rPr lang="en-US" dirty="0" smtClean="0">
                <a:solidFill>
                  <a:srgbClr val="1491ED"/>
                </a:solidFill>
              </a:rPr>
            </a:br>
            <a:endParaRPr lang="en-US" dirty="0">
              <a:solidFill>
                <a:srgbClr val="1491ED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87584" y="1062652"/>
            <a:ext cx="8865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http://gis.ncdc.noaa.gov/map/viewer/#app=cdo&amp;cfg=radar&amp;theme=radar&amp;display=nexrad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6394" y="1531269"/>
            <a:ext cx="9131213" cy="5326541"/>
            <a:chOff x="-1" y="1545663"/>
            <a:chExt cx="9131213" cy="532654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545663"/>
              <a:ext cx="9131213" cy="5326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Box 103"/>
            <p:cNvSpPr txBox="1"/>
            <p:nvPr/>
          </p:nvSpPr>
          <p:spPr>
            <a:xfrm>
              <a:off x="6694714" y="5030795"/>
              <a:ext cx="243649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Saturday, May 23, noon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-10155" y="1538371"/>
            <a:ext cx="9164310" cy="5312337"/>
            <a:chOff x="0" y="1545662"/>
            <a:chExt cx="9164310" cy="53123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45662"/>
              <a:ext cx="9164310" cy="531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TextBox 106"/>
            <p:cNvSpPr txBox="1"/>
            <p:nvPr/>
          </p:nvSpPr>
          <p:spPr>
            <a:xfrm>
              <a:off x="6727812" y="5032390"/>
              <a:ext cx="243649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Saturday, May 23, 6 PM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-10155" y="1522893"/>
            <a:ext cx="9164310" cy="5343293"/>
            <a:chOff x="0" y="1545664"/>
            <a:chExt cx="9164310" cy="5343293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45664"/>
              <a:ext cx="9131212" cy="5343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TextBox 110"/>
            <p:cNvSpPr txBox="1"/>
            <p:nvPr/>
          </p:nvSpPr>
          <p:spPr>
            <a:xfrm>
              <a:off x="6444784" y="5032390"/>
              <a:ext cx="271952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Saturday, May 23, Midnight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-29903" y="1538372"/>
            <a:ext cx="9203806" cy="5312335"/>
            <a:chOff x="-10887" y="1528484"/>
            <a:chExt cx="9203806" cy="5312335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87" y="1528484"/>
              <a:ext cx="9203806" cy="5312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TextBox 113"/>
            <p:cNvSpPr txBox="1"/>
            <p:nvPr/>
          </p:nvSpPr>
          <p:spPr>
            <a:xfrm>
              <a:off x="6966857" y="4976021"/>
              <a:ext cx="222606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Sunday, May 24, 6 AM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" y="1538372"/>
            <a:ext cx="9165109" cy="532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TextBox 116"/>
          <p:cNvSpPr txBox="1"/>
          <p:nvPr/>
        </p:nvSpPr>
        <p:spPr>
          <a:xfrm>
            <a:off x="6947842" y="5009619"/>
            <a:ext cx="2226061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Sunday, May 24, noon</a:t>
            </a: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-18272" y="1510944"/>
            <a:ext cx="9182721" cy="5346866"/>
            <a:chOff x="9858375" y="2206459"/>
            <a:chExt cx="9182721" cy="5346866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8375" y="2206459"/>
              <a:ext cx="9150960" cy="534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TextBox 118"/>
            <p:cNvSpPr txBox="1"/>
            <p:nvPr/>
          </p:nvSpPr>
          <p:spPr>
            <a:xfrm>
              <a:off x="16815035" y="5669916"/>
              <a:ext cx="222606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Sunday, May 24, 6 PM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-4557" y="1598861"/>
            <a:ext cx="9178460" cy="5206836"/>
            <a:chOff x="-4557" y="1598861"/>
            <a:chExt cx="9178460" cy="5206836"/>
          </a:xfrm>
        </p:grpSpPr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557" y="1598861"/>
              <a:ext cx="9148557" cy="5206836"/>
            </a:xfrm>
            <a:prstGeom prst="rect">
              <a:avLst/>
            </a:prstGeom>
          </p:spPr>
        </p:pic>
        <p:sp>
          <p:nvSpPr>
            <p:cNvPr id="220" name="TextBox 219"/>
            <p:cNvSpPr txBox="1"/>
            <p:nvPr/>
          </p:nvSpPr>
          <p:spPr>
            <a:xfrm>
              <a:off x="6583103" y="4974401"/>
              <a:ext cx="25908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Sunday, May 24, Midnight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1244" y="3719604"/>
            <a:ext cx="8459600" cy="1076377"/>
            <a:chOff x="535630" y="2458353"/>
            <a:chExt cx="8459600" cy="1076377"/>
          </a:xfrm>
        </p:grpSpPr>
        <p:sp>
          <p:nvSpPr>
            <p:cNvPr id="28" name="Rectangle 27"/>
            <p:cNvSpPr/>
            <p:nvPr/>
          </p:nvSpPr>
          <p:spPr bwMode="auto">
            <a:xfrm>
              <a:off x="535630" y="2458353"/>
              <a:ext cx="8459600" cy="44747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2362" y="262033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2400" b="1" dirty="0">
                  <a:solidFill>
                    <a:prstClr val="black"/>
                  </a:solidFill>
                </a:rPr>
                <a:t>Where are the corresponding flood maps on the ground?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54827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and the Flood Hazard Zone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67" y="1129208"/>
            <a:ext cx="5295360" cy="4903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646" y="2300140"/>
            <a:ext cx="21116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495,000 </a:t>
            </a:r>
            <a:r>
              <a:rPr lang="en-US" dirty="0">
                <a:solidFill>
                  <a:prstClr val="black"/>
                </a:solidFill>
              </a:rPr>
              <a:t>Address points in the two counties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How many points are in the flood hazard zone?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Where are the high flood risk areas in these counties?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26144" y="4526436"/>
            <a:ext cx="211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Travis County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2178" y="1494549"/>
            <a:ext cx="21116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Williamson County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799" y="3779362"/>
            <a:ext cx="1388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Austin, Texas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7830" y="6174549"/>
            <a:ext cx="512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We need to compile all these data across Texas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29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and the Floodplain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885" y="1938403"/>
            <a:ext cx="6316436" cy="4571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84" y="3242821"/>
            <a:ext cx="2250777" cy="93048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3529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Connecting with Local Decision Makers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9620" y="1841304"/>
            <a:ext cx="4565650" cy="2162175"/>
          </a:xfrm>
        </p:spPr>
        <p:txBody>
          <a:bodyPr/>
          <a:lstStyle/>
          <a:p>
            <a:r>
              <a:rPr lang="en-US" dirty="0" smtClean="0"/>
              <a:t>Work with the first response community to define flood strategy and tactics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72" y="3659435"/>
            <a:ext cx="6495068" cy="2707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891" y="1825625"/>
            <a:ext cx="3593054" cy="28998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4612" y="6374612"/>
            <a:ext cx="7624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https://www.youtube.com/watch?v=ympaR6YUxiA&amp;feature=youtube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4702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Transformative for the 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5557" y="1235777"/>
            <a:ext cx="7886700" cy="2274888"/>
          </a:xfrm>
        </p:spPr>
        <p:txBody>
          <a:bodyPr/>
          <a:lstStyle/>
          <a:p>
            <a:r>
              <a:rPr lang="en-US" dirty="0" smtClean="0"/>
              <a:t>Forecasts produced by</a:t>
            </a:r>
          </a:p>
          <a:p>
            <a:pPr lvl="1"/>
            <a:r>
              <a:rPr lang="en-US" dirty="0" smtClean="0">
                <a:solidFill>
                  <a:srgbClr val="1491ED"/>
                </a:solidFill>
              </a:rPr>
              <a:t>Current system </a:t>
            </a:r>
            <a:r>
              <a:rPr lang="en-US" dirty="0" smtClean="0"/>
              <a:t>– 6000 locations </a:t>
            </a:r>
          </a:p>
          <a:p>
            <a:pPr lvl="1"/>
            <a:r>
              <a:rPr lang="en-US" dirty="0" smtClean="0">
                <a:solidFill>
                  <a:srgbClr val="1491ED"/>
                </a:solidFill>
              </a:rPr>
              <a:t>NFIE system </a:t>
            </a:r>
            <a:r>
              <a:rPr lang="en-US" dirty="0" smtClean="0"/>
              <a:t>– 2.67 million locations</a:t>
            </a:r>
          </a:p>
          <a:p>
            <a:r>
              <a:rPr lang="en-US" dirty="0" smtClean="0">
                <a:solidFill>
                  <a:srgbClr val="1491ED"/>
                </a:solidFill>
              </a:rPr>
              <a:t>New Information </a:t>
            </a:r>
            <a:r>
              <a:rPr lang="en-US" dirty="0" smtClean="0"/>
              <a:t>to help emergency managers save lives and keep people safe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98309" y="3480355"/>
            <a:ext cx="3909524" cy="2977005"/>
            <a:chOff x="263205" y="1215358"/>
            <a:chExt cx="2798021" cy="2133600"/>
          </a:xfrm>
        </p:grpSpPr>
        <p:pic>
          <p:nvPicPr>
            <p:cNvPr id="5" name="Picture 4" descr="RFCCHps_ts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55" y="1215358"/>
              <a:ext cx="699051" cy="699051"/>
            </a:xfrm>
            <a:prstGeom prst="rect">
              <a:avLst/>
            </a:prstGeom>
          </p:spPr>
        </p:pic>
      </p:grpSp>
      <p:pic>
        <p:nvPicPr>
          <p:cNvPr id="7" name="Picture 2" descr="Imágenes integradas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528" y="3975575"/>
            <a:ext cx="3930246" cy="261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56390" y="1843912"/>
            <a:ext cx="230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400 times more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Curved Left Arrow 10"/>
          <p:cNvSpPr/>
          <p:nvPr/>
        </p:nvSpPr>
        <p:spPr>
          <a:xfrm>
            <a:off x="5392132" y="1785086"/>
            <a:ext cx="245097" cy="579318"/>
          </a:xfrm>
          <a:prstGeom prst="curvedLeftArrow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084957" y="5274949"/>
            <a:ext cx="527901" cy="286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10922" y="3700309"/>
            <a:ext cx="1136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B9BD5">
                    <a:lumMod val="75000"/>
                  </a:srgbClr>
                </a:solidFill>
              </a:rPr>
              <a:t>Current</a:t>
            </a:r>
            <a:endParaRPr lang="en-US" sz="2400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3324" y="3517804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B9BD5">
                    <a:lumMod val="75000"/>
                  </a:srgbClr>
                </a:solidFill>
              </a:rPr>
              <a:t>Proposed in NFIE</a:t>
            </a:r>
            <a:endParaRPr lang="en-US" sz="2400" dirty="0">
              <a:solidFill>
                <a:srgbClr val="5B9BD5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91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need your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421493"/>
            <a:ext cx="7935912" cy="2286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Adopt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WaterML2</a:t>
            </a:r>
            <a:r>
              <a:rPr lang="en-US" dirty="0" smtClean="0"/>
              <a:t> water data services framework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Compile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cross-sections</a:t>
            </a:r>
            <a:r>
              <a:rPr lang="en-US" dirty="0" smtClean="0"/>
              <a:t> into a statewide system so we can do proper modeling of hydraulics of large river networks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Densify our observation network with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water level sensors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Compile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Address Points </a:t>
            </a:r>
            <a:r>
              <a:rPr lang="en-US" dirty="0" smtClean="0"/>
              <a:t>as a service across Texas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Can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TFMA </a:t>
            </a:r>
            <a:r>
              <a:rPr lang="en-US" dirty="0" smtClean="0"/>
              <a:t>collaborate with UT and other </a:t>
            </a:r>
            <a:r>
              <a:rPr lang="en-US" dirty="0" err="1" smtClean="0"/>
              <a:t>Tx</a:t>
            </a:r>
            <a:r>
              <a:rPr lang="en-US" dirty="0" smtClean="0"/>
              <a:t> Universities to make all this real for our state?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3352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Memorial Day Weekend Precipitation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143" y="1421401"/>
            <a:ext cx="6902034" cy="4761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61" y="2640742"/>
            <a:ext cx="990054" cy="2959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034" y="1994411"/>
            <a:ext cx="1330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Total </a:t>
            </a:r>
            <a:r>
              <a:rPr lang="en-US" dirty="0" err="1" smtClean="0"/>
              <a:t>Precip</a:t>
            </a:r>
            <a:r>
              <a:rPr lang="en-US" dirty="0" smtClean="0"/>
              <a:t>.</a:t>
            </a:r>
          </a:p>
          <a:p>
            <a:pPr algn="ctr"/>
            <a:r>
              <a:rPr lang="en-US" dirty="0" smtClean="0"/>
              <a:t>(inches)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3954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in Blanco River at Wimberley</a:t>
            </a:r>
            <a:endParaRPr lang="en-US" dirty="0"/>
          </a:p>
        </p:txBody>
      </p:sp>
      <p:pic>
        <p:nvPicPr>
          <p:cNvPr id="3" name="Picture 2" descr="http://waterdata.usgs.gov/nwisweb/graph?agency_cd=USGS&amp;site_no=08171000&amp;parm_cd=00060&amp;begin_date=2015-05-20&amp;end_date=2015-05-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1" y="1302901"/>
            <a:ext cx="7181140" cy="49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1577" y="1929212"/>
            <a:ext cx="3368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 </a:t>
            </a:r>
            <a:r>
              <a:rPr lang="en-US" dirty="0" err="1" smtClean="0"/>
              <a:t>ft</a:t>
            </a:r>
            <a:r>
              <a:rPr lang="en-US" dirty="0" smtClean="0"/>
              <a:t> wall of water overwhelmed the gage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0288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13" y="2325865"/>
            <a:ext cx="8588471" cy="3856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392088"/>
            <a:ext cx="7886700" cy="1325563"/>
          </a:xfrm>
        </p:spPr>
        <p:txBody>
          <a:bodyPr/>
          <a:lstStyle/>
          <a:p>
            <a:r>
              <a:rPr lang="en-US" dirty="0" smtClean="0"/>
              <a:t>Drought to Deluge!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47075" y="3553905"/>
            <a:ext cx="443420" cy="18526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31603" y="4898909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Reservoir storage doubled in 10 days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AutoShape 2" descr="Image result for water levels, lake trav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result for water levels, lake trav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000302"/>
            <a:ext cx="2149753" cy="12304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0128" y="1358795"/>
            <a:ext cx="573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Lake Travis near Austin, Texas, has been in drought for the last four years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937" y="3356887"/>
            <a:ext cx="2726280" cy="11184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10128" y="6219667"/>
            <a:ext cx="4238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smtClean="0">
                <a:solidFill>
                  <a:srgbClr val="1491ED"/>
                </a:solidFill>
              </a:rPr>
              <a:t>How can this happen?</a:t>
            </a:r>
            <a:endParaRPr lang="en-US" sz="3200" i="1" dirty="0">
              <a:solidFill>
                <a:srgbClr val="1491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847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DD32A8EE-1D00-4079-928F-056EAFD9D028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E74EC3CC-B916-48D2-8663-5A2ADDD6D352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DD8DDAA0-1AE6-4308-B011-7306F5DA5364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EE0CD638-B504-4B70-87E3-6A6931D65E39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F3E0D255-C573-410C-AE5C-B082F8F00D44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4742</TotalTime>
  <Words>2040</Words>
  <Application>Microsoft Office PowerPoint</Application>
  <PresentationFormat>On-screen Show (4:3)</PresentationFormat>
  <Paragraphs>433</Paragraphs>
  <Slides>64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64</vt:i4>
      </vt:variant>
    </vt:vector>
  </HeadingPairs>
  <TitlesOfParts>
    <vt:vector size="84" baseType="lpstr">
      <vt:lpstr>ＭＳ Ｐゴシック</vt:lpstr>
      <vt:lpstr>Arial</vt:lpstr>
      <vt:lpstr>Arial Narrow</vt:lpstr>
      <vt:lpstr>Avenir LT Std 55 Roman</vt:lpstr>
      <vt:lpstr>Avenir LT Std 65 Medium</vt:lpstr>
      <vt:lpstr>Avenir LT Std 85 Heavy</vt:lpstr>
      <vt:lpstr>Calibri</vt:lpstr>
      <vt:lpstr>Franklin Gothic Medium Cond</vt:lpstr>
      <vt:lpstr>Kozuka Gothic Pro B</vt:lpstr>
      <vt:lpstr>Lucida Grande</vt:lpstr>
      <vt:lpstr>Times New Roman</vt:lpstr>
      <vt:lpstr>Verdana</vt:lpstr>
      <vt:lpstr>Optional_Corporate_PPT_Template-Arial</vt:lpstr>
      <vt:lpstr>Office Theme</vt:lpstr>
      <vt:lpstr>1_Office Theme</vt:lpstr>
      <vt:lpstr>2_Office Theme</vt:lpstr>
      <vt:lpstr>3_Office Theme</vt:lpstr>
      <vt:lpstr>2_Optional_Corporate_PPT_Template-Arial</vt:lpstr>
      <vt:lpstr>4_Office Theme</vt:lpstr>
      <vt:lpstr>3_Optional_Corporate_PPT_Template-Arial</vt:lpstr>
      <vt:lpstr>PowerPoint Presentation</vt:lpstr>
      <vt:lpstr>Thank you!</vt:lpstr>
      <vt:lpstr>National Flood Interoperability Experiment</vt:lpstr>
      <vt:lpstr>National Flood Interoperability Experiment</vt:lpstr>
      <vt:lpstr>Flood Disaster in Texas</vt:lpstr>
      <vt:lpstr>PowerPoint Presentation</vt:lpstr>
      <vt:lpstr>Memorial Day Weekend Precipitation</vt:lpstr>
      <vt:lpstr>Flow in Blanco River at Wimberley</vt:lpstr>
      <vt:lpstr>Drought to Deluge!</vt:lpstr>
      <vt:lpstr>PowerPoint Presentation</vt:lpstr>
      <vt:lpstr>PowerPoint Presentation</vt:lpstr>
      <vt:lpstr>National Flood Interoperability Experiment</vt:lpstr>
      <vt:lpstr>PowerPoint Presentation</vt:lpstr>
      <vt:lpstr>NWS River Forecast Centers (RFCs)</vt:lpstr>
      <vt:lpstr>PowerPoint Presentation</vt:lpstr>
      <vt:lpstr>Stakeholder Priorities</vt:lpstr>
      <vt:lpstr>WATER PREDICTION (NHD Plus) +  GeoINTELLIGENCE</vt:lpstr>
      <vt:lpstr>Hydrography, AHPS Forecast Points</vt:lpstr>
      <vt:lpstr>Hydrography, AHPS Forecast Points</vt:lpstr>
      <vt:lpstr>NATIONAL INFRASTRUCTURE Hospitals, EMS &amp; Fire Stations Full Resolution National Hydrography Dataset NHD+</vt:lpstr>
      <vt:lpstr>High Spatial Resolution Forecasting  at Stream and Street Level</vt:lpstr>
      <vt:lpstr>NWS Water Prediction</vt:lpstr>
      <vt:lpstr>PowerPoint Presentation</vt:lpstr>
      <vt:lpstr>PowerPoint Presentation</vt:lpstr>
      <vt:lpstr>Transformative Research (NSF)</vt:lpstr>
      <vt:lpstr>Partnership with the academic community (Interagency Agreement between NSF and NOAA)</vt:lpstr>
      <vt:lpstr>Goal of the Experiment …</vt:lpstr>
      <vt:lpstr>Technical Readiness Levels</vt:lpstr>
      <vt:lpstr>NFIE Conceptual Framework…</vt:lpstr>
      <vt:lpstr>NFIE Continental scale…</vt:lpstr>
      <vt:lpstr>NHDPlus Version 2 </vt:lpstr>
      <vt:lpstr>NFIE-Geo for National Flood Interoperability Experiment </vt:lpstr>
      <vt:lpstr>NFIE-Geo for Travis county</vt:lpstr>
      <vt:lpstr>NFIE-Geo for Texas</vt:lpstr>
      <vt:lpstr>NFIE-Geo for the Blanco Basin</vt:lpstr>
      <vt:lpstr>PowerPoint Presentation</vt:lpstr>
      <vt:lpstr>NFIE-Hydro Forecasting Model</vt:lpstr>
      <vt:lpstr>President’s Climate Data Initiative</vt:lpstr>
      <vt:lpstr>Open Water Data Initiative</vt:lpstr>
      <vt:lpstr>Water Observation – In Situ</vt:lpstr>
      <vt:lpstr>PowerPoint Presentation</vt:lpstr>
      <vt:lpstr>WaterML Web Services –  CUAHSI, USGS, OGC, WMO …..</vt:lpstr>
      <vt:lpstr>Web Pages and Web Services</vt:lpstr>
      <vt:lpstr>NWISWeb and NWIS Water Services</vt:lpstr>
      <vt:lpstr>WaterML – an international standard for time series</vt:lpstr>
      <vt:lpstr>National – Local Communication </vt:lpstr>
      <vt:lpstr>National Flood Interoperability Experiment</vt:lpstr>
      <vt:lpstr>NFIE Regional and Local scale…</vt:lpstr>
      <vt:lpstr>NFIE-River…</vt:lpstr>
      <vt:lpstr>Real-Time Flood Inundation Mapping (USGS/NWS) </vt:lpstr>
      <vt:lpstr>Elevation-indexed flood mapping</vt:lpstr>
      <vt:lpstr>NFIE Case Study: North Carolina HEC-RAS Cross Section Dataset 17637 Cross Sections</vt:lpstr>
      <vt:lpstr>Return Period – Discharge – Stage Height – Water Surface Elevation</vt:lpstr>
      <vt:lpstr>PowerPoint Presentation</vt:lpstr>
      <vt:lpstr>PowerPoint Presentation</vt:lpstr>
      <vt:lpstr>PowerPoint Presentation</vt:lpstr>
      <vt:lpstr>Iowa has 250 of these sensors already deployed</vt:lpstr>
      <vt:lpstr>NFIE-Response </vt:lpstr>
      <vt:lpstr>Address Points -- used for directing emergency response vehicles</vt:lpstr>
      <vt:lpstr>Address Points and the Flood Hazard Zone</vt:lpstr>
      <vt:lpstr>Address Points and the Floodplain</vt:lpstr>
      <vt:lpstr>Connecting with Local Decision Makers</vt:lpstr>
      <vt:lpstr>Transformative for the nation</vt:lpstr>
      <vt:lpstr>We need your help</vt:lpstr>
    </vt:vector>
  </TitlesOfParts>
  <Company>The University of Texas at Austin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 Global Water Information System</dc:title>
  <dc:creator>Maidment, David R</dc:creator>
  <cp:lastModifiedBy>Maidment, David R</cp:lastModifiedBy>
  <cp:revision>481</cp:revision>
  <dcterms:created xsi:type="dcterms:W3CDTF">2012-11-05T01:06:42Z</dcterms:created>
  <dcterms:modified xsi:type="dcterms:W3CDTF">2015-06-25T18:57:05Z</dcterms:modified>
</cp:coreProperties>
</file>