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720" r:id="rId6"/>
    <p:sldMasterId id="2147483734" r:id="rId7"/>
  </p:sldMasterIdLst>
  <p:notesMasterIdLst>
    <p:notesMasterId r:id="rId47"/>
  </p:notesMasterIdLst>
  <p:sldIdLst>
    <p:sldId id="256" r:id="rId8"/>
    <p:sldId id="335" r:id="rId9"/>
    <p:sldId id="393" r:id="rId10"/>
    <p:sldId id="394" r:id="rId11"/>
    <p:sldId id="395" r:id="rId12"/>
    <p:sldId id="396" r:id="rId13"/>
    <p:sldId id="397" r:id="rId14"/>
    <p:sldId id="414" r:id="rId15"/>
    <p:sldId id="415" r:id="rId16"/>
    <p:sldId id="416" r:id="rId17"/>
    <p:sldId id="417" r:id="rId18"/>
    <p:sldId id="418" r:id="rId19"/>
    <p:sldId id="366" r:id="rId20"/>
    <p:sldId id="367" r:id="rId21"/>
    <p:sldId id="385" r:id="rId22"/>
    <p:sldId id="386" r:id="rId23"/>
    <p:sldId id="332" r:id="rId24"/>
    <p:sldId id="329" r:id="rId25"/>
    <p:sldId id="298" r:id="rId26"/>
    <p:sldId id="299" r:id="rId27"/>
    <p:sldId id="300" r:id="rId28"/>
    <p:sldId id="382" r:id="rId29"/>
    <p:sldId id="383" r:id="rId30"/>
    <p:sldId id="399" r:id="rId31"/>
    <p:sldId id="400" r:id="rId32"/>
    <p:sldId id="398" r:id="rId33"/>
    <p:sldId id="401" r:id="rId34"/>
    <p:sldId id="402" r:id="rId35"/>
    <p:sldId id="403" r:id="rId36"/>
    <p:sldId id="404" r:id="rId37"/>
    <p:sldId id="405" r:id="rId38"/>
    <p:sldId id="412" r:id="rId39"/>
    <p:sldId id="413" r:id="rId40"/>
    <p:sldId id="406" r:id="rId41"/>
    <p:sldId id="407" r:id="rId42"/>
    <p:sldId id="408" r:id="rId43"/>
    <p:sldId id="409" r:id="rId44"/>
    <p:sldId id="410" r:id="rId45"/>
    <p:sldId id="38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8958" autoAdjust="0"/>
  </p:normalViewPr>
  <p:slideViewPr>
    <p:cSldViewPr>
      <p:cViewPr varScale="1">
        <p:scale>
          <a:sx n="68" d="100"/>
          <a:sy n="68" d="100"/>
        </p:scale>
        <p:origin x="-9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AE7A6-9ACF-4AE1-A2AD-7D69748380D0}" type="datetimeFigureOut">
              <a:rPr lang="en-US" smtClean="0"/>
              <a:t>5/20/2013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B4AB-59CD-48C6-B0F5-4E17082587DB}" type="slidenum">
              <a:rPr lang="en-US" smtClean="0"/>
              <a:t>‹#›</a:t>
            </a:fld>
            <a:endParaRPr lang="en-US"/>
          </a:p>
        </p:txBody>
      </p:sp>
    </p:spTree>
    <p:extLst>
      <p:ext uri="{BB962C8B-B14F-4D97-AF65-F5344CB8AC3E}">
        <p14:creationId xmlns:p14="http://schemas.microsoft.com/office/powerpoint/2010/main" val="22688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5</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50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384B80-251F-4C9E-9A83-0EAD1F4BF45E}"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2B4AB-59CD-48C6-B0F5-4E17082587DB}" type="slidenum">
              <a:rPr lang="en-US" smtClean="0"/>
              <a:t>6</a:t>
            </a:fld>
            <a:endParaRPr lang="en-US"/>
          </a:p>
        </p:txBody>
      </p:sp>
    </p:spTree>
    <p:extLst>
      <p:ext uri="{BB962C8B-B14F-4D97-AF65-F5344CB8AC3E}">
        <p14:creationId xmlns:p14="http://schemas.microsoft.com/office/powerpoint/2010/main" val="124447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113" eaLnBrk="0" hangingPunct="0">
              <a:defRPr>
                <a:solidFill>
                  <a:schemeClr val="tx1"/>
                </a:solidFill>
                <a:latin typeface="Arial" charset="0"/>
                <a:cs typeface="Arial" charset="0"/>
              </a:defRPr>
            </a:lvl1pPr>
            <a:lvl2pPr marL="742950" indent="-285750" defTabSz="900113" eaLnBrk="0" hangingPunct="0">
              <a:defRPr>
                <a:solidFill>
                  <a:schemeClr val="tx1"/>
                </a:solidFill>
                <a:latin typeface="Arial" charset="0"/>
                <a:cs typeface="Arial" charset="0"/>
              </a:defRPr>
            </a:lvl2pPr>
            <a:lvl3pPr marL="1143000" indent="-228600" defTabSz="900113" eaLnBrk="0" hangingPunct="0">
              <a:defRPr>
                <a:solidFill>
                  <a:schemeClr val="tx1"/>
                </a:solidFill>
                <a:latin typeface="Arial" charset="0"/>
                <a:cs typeface="Arial" charset="0"/>
              </a:defRPr>
            </a:lvl3pPr>
            <a:lvl4pPr marL="1600200" indent="-228600" defTabSz="900113" eaLnBrk="0" hangingPunct="0">
              <a:defRPr>
                <a:solidFill>
                  <a:schemeClr val="tx1"/>
                </a:solidFill>
                <a:latin typeface="Arial" charset="0"/>
                <a:cs typeface="Arial" charset="0"/>
              </a:defRPr>
            </a:lvl4pPr>
            <a:lvl5pPr marL="2057400" indent="-228600" defTabSz="900113" eaLnBrk="0" hangingPunct="0">
              <a:defRPr>
                <a:solidFill>
                  <a:schemeClr val="tx1"/>
                </a:solidFill>
                <a:latin typeface="Arial" charset="0"/>
                <a:cs typeface="Arial" charset="0"/>
              </a:defRPr>
            </a:lvl5pPr>
            <a:lvl6pPr marL="2514600" indent="-228600" defTabSz="900113" eaLnBrk="0" fontAlgn="base" hangingPunct="0">
              <a:spcBef>
                <a:spcPct val="0"/>
              </a:spcBef>
              <a:spcAft>
                <a:spcPct val="0"/>
              </a:spcAft>
              <a:defRPr>
                <a:solidFill>
                  <a:schemeClr val="tx1"/>
                </a:solidFill>
                <a:latin typeface="Arial" charset="0"/>
                <a:cs typeface="Arial" charset="0"/>
              </a:defRPr>
            </a:lvl6pPr>
            <a:lvl7pPr marL="2971800" indent="-228600" defTabSz="900113" eaLnBrk="0" fontAlgn="base" hangingPunct="0">
              <a:spcBef>
                <a:spcPct val="0"/>
              </a:spcBef>
              <a:spcAft>
                <a:spcPct val="0"/>
              </a:spcAft>
              <a:defRPr>
                <a:solidFill>
                  <a:schemeClr val="tx1"/>
                </a:solidFill>
                <a:latin typeface="Arial" charset="0"/>
                <a:cs typeface="Arial" charset="0"/>
              </a:defRPr>
            </a:lvl7pPr>
            <a:lvl8pPr marL="3429000" indent="-228600" defTabSz="900113" eaLnBrk="0" fontAlgn="base" hangingPunct="0">
              <a:spcBef>
                <a:spcPct val="0"/>
              </a:spcBef>
              <a:spcAft>
                <a:spcPct val="0"/>
              </a:spcAft>
              <a:defRPr>
                <a:solidFill>
                  <a:schemeClr val="tx1"/>
                </a:solidFill>
                <a:latin typeface="Arial" charset="0"/>
                <a:cs typeface="Arial" charset="0"/>
              </a:defRPr>
            </a:lvl8pPr>
            <a:lvl9pPr marL="3886200" indent="-228600" defTabSz="900113" eaLnBrk="0" fontAlgn="base" hangingPunct="0">
              <a:spcBef>
                <a:spcPct val="0"/>
              </a:spcBef>
              <a:spcAft>
                <a:spcPct val="0"/>
              </a:spcAft>
              <a:defRPr>
                <a:solidFill>
                  <a:schemeClr val="tx1"/>
                </a:solidFill>
                <a:latin typeface="Arial" charset="0"/>
                <a:cs typeface="Arial" charset="0"/>
              </a:defRPr>
            </a:lvl9pPr>
          </a:lstStyle>
          <a:p>
            <a:pPr eaLnBrk="1" hangingPunct="1"/>
            <a:fld id="{2D3E4546-9387-4B6D-A81F-28BBEF30305E}" type="slidenum">
              <a:rPr lang="en-US" smtClean="0"/>
              <a:pPr eaLnBrk="1" hangingPunct="1"/>
              <a:t>8</a:t>
            </a:fld>
            <a:endParaRPr lang="en-US" smtClean="0"/>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3900">
                <a:solidFill>
                  <a:schemeClr val="bg1"/>
                </a:solidFill>
                <a:latin typeface="Arial" pitchFamily="34" charset="0"/>
                <a:ea typeface="ヒラギノ角ゴ Pro W3" charset="-128"/>
              </a:defRPr>
            </a:lvl1pPr>
            <a:lvl2pPr marL="37222402" indent="-36773751" defTabSz="911322">
              <a:defRPr sz="3900">
                <a:solidFill>
                  <a:schemeClr val="bg1"/>
                </a:solidFill>
                <a:latin typeface="Arial" pitchFamily="34" charset="0"/>
                <a:ea typeface="ヒラギノ角ゴ Pro W3" charset="-128"/>
              </a:defRPr>
            </a:lvl2pPr>
            <a:lvl3pPr>
              <a:defRPr sz="3900">
                <a:solidFill>
                  <a:schemeClr val="bg1"/>
                </a:solidFill>
                <a:latin typeface="Arial" pitchFamily="34" charset="0"/>
                <a:ea typeface="ヒラギノ角ゴ Pro W3" charset="-128"/>
              </a:defRPr>
            </a:lvl3pPr>
            <a:lvl4pPr>
              <a:defRPr sz="3900">
                <a:solidFill>
                  <a:schemeClr val="bg1"/>
                </a:solidFill>
                <a:latin typeface="Arial" pitchFamily="34" charset="0"/>
                <a:ea typeface="ヒラギノ角ゴ Pro W3" charset="-128"/>
              </a:defRPr>
            </a:lvl4pPr>
            <a:lvl5pPr>
              <a:defRPr sz="3900">
                <a:solidFill>
                  <a:schemeClr val="bg1"/>
                </a:solidFill>
                <a:latin typeface="Arial" pitchFamily="34" charset="0"/>
                <a:ea typeface="ヒラギノ角ゴ Pro W3" charset="-128"/>
              </a:defRPr>
            </a:lvl5pPr>
            <a:lvl6pPr marL="448650" eaLnBrk="0" fontAlgn="base" hangingPunct="0">
              <a:spcBef>
                <a:spcPct val="50000"/>
              </a:spcBef>
              <a:spcAft>
                <a:spcPct val="0"/>
              </a:spcAft>
              <a:defRPr sz="3900">
                <a:solidFill>
                  <a:schemeClr val="bg1"/>
                </a:solidFill>
                <a:latin typeface="Arial" pitchFamily="34" charset="0"/>
                <a:ea typeface="ヒラギノ角ゴ Pro W3" charset="-128"/>
              </a:defRPr>
            </a:lvl6pPr>
            <a:lvl7pPr marL="897301" eaLnBrk="0" fontAlgn="base" hangingPunct="0">
              <a:spcBef>
                <a:spcPct val="50000"/>
              </a:spcBef>
              <a:spcAft>
                <a:spcPct val="0"/>
              </a:spcAft>
              <a:defRPr sz="3900">
                <a:solidFill>
                  <a:schemeClr val="bg1"/>
                </a:solidFill>
                <a:latin typeface="Arial" pitchFamily="34" charset="0"/>
                <a:ea typeface="ヒラギノ角ゴ Pro W3" charset="-128"/>
              </a:defRPr>
            </a:lvl7pPr>
            <a:lvl8pPr marL="1345951" eaLnBrk="0" fontAlgn="base" hangingPunct="0">
              <a:spcBef>
                <a:spcPct val="50000"/>
              </a:spcBef>
              <a:spcAft>
                <a:spcPct val="0"/>
              </a:spcAft>
              <a:defRPr sz="3900">
                <a:solidFill>
                  <a:schemeClr val="bg1"/>
                </a:solidFill>
                <a:latin typeface="Arial" pitchFamily="34" charset="0"/>
                <a:ea typeface="ヒラギノ角ゴ Pro W3" charset="-128"/>
              </a:defRPr>
            </a:lvl8pPr>
            <a:lvl9pPr marL="1794601" eaLnBrk="0" fontAlgn="base" hangingPunct="0">
              <a:spcBef>
                <a:spcPct val="50000"/>
              </a:spcBef>
              <a:spcAft>
                <a:spcPct val="0"/>
              </a:spcAft>
              <a:defRPr sz="3900">
                <a:solidFill>
                  <a:schemeClr val="bg1"/>
                </a:solidFill>
                <a:latin typeface="Arial" pitchFamily="34" charset="0"/>
                <a:ea typeface="ヒラギノ角ゴ Pro W3" charset="-128"/>
              </a:defRPr>
            </a:lvl9pPr>
          </a:lstStyle>
          <a:p>
            <a:fld id="{BBCE0019-A9C9-4850-B4B7-AA3B553357D7}" type="slidenum">
              <a:rPr lang="en-US" sz="1200">
                <a:latin typeface="Times" charset="0"/>
              </a:rPr>
              <a:pPr/>
              <a:t>17</a:t>
            </a:fld>
            <a:endParaRPr lang="en-US" sz="1200">
              <a:latin typeface="Time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charset="0"/>
              <a:ea typeface="ＭＳ Ｐゴシック" pitchFamily="34" charset="-128"/>
            </a:endParaRPr>
          </a:p>
        </p:txBody>
      </p:sp>
    </p:spTree>
    <p:extLst>
      <p:ext uri="{BB962C8B-B14F-4D97-AF65-F5344CB8AC3E}">
        <p14:creationId xmlns:p14="http://schemas.microsoft.com/office/powerpoint/2010/main" val="113776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Texas is chronically short of water – reservoirs</a:t>
            </a:r>
            <a:r>
              <a:rPr lang="en-US" baseline="0" dirty="0" smtClean="0"/>
              <a:t> are either dry or are drying up.  Cities are building access to groundwater well fields as fast as possible.   East Texas has relatively abundant water resources.</a:t>
            </a:r>
            <a:endParaRPr lang="en-US" dirty="0"/>
          </a:p>
        </p:txBody>
      </p:sp>
      <p:sp>
        <p:nvSpPr>
          <p:cNvPr id="4" name="Slide Number Placeholder 3"/>
          <p:cNvSpPr>
            <a:spLocks noGrp="1"/>
          </p:cNvSpPr>
          <p:nvPr>
            <p:ph type="sldNum" sz="quarter" idx="10"/>
          </p:nvPr>
        </p:nvSpPr>
        <p:spPr/>
        <p:txBody>
          <a:bodyPr/>
          <a:lstStyle/>
          <a:p>
            <a:fld id="{4383979E-13C6-4E33-B556-3AB0E1FF7612}" type="slidenum">
              <a:rPr lang="en-US" smtClean="0"/>
              <a:t>18</a:t>
            </a:fld>
            <a:endParaRPr lang="en-US"/>
          </a:p>
        </p:txBody>
      </p:sp>
    </p:spTree>
    <p:extLst>
      <p:ext uri="{BB962C8B-B14F-4D97-AF65-F5344CB8AC3E}">
        <p14:creationId xmlns:p14="http://schemas.microsoft.com/office/powerpoint/2010/main" val="407703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extLst>
      <p:ext uri="{BB962C8B-B14F-4D97-AF65-F5344CB8AC3E}">
        <p14:creationId xmlns:p14="http://schemas.microsoft.com/office/powerpoint/2010/main" val="298789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extLst>
      <p:ext uri="{BB962C8B-B14F-4D97-AF65-F5344CB8AC3E}">
        <p14:creationId xmlns:p14="http://schemas.microsoft.com/office/powerpoint/2010/main" val="198218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power</a:t>
            </a:r>
            <a:r>
              <a:rPr lang="en-US" baseline="0" dirty="0" smtClean="0"/>
              <a:t> supply is threatened by the possibility of low water conditions inhibiting access to cooling water at some power plants.   This could lead to rolling blackouts in Texas (as were being warned by ERCOT in Spring 2012)</a:t>
            </a:r>
            <a:endParaRPr lang="en-US" dirty="0"/>
          </a:p>
        </p:txBody>
      </p:sp>
      <p:sp>
        <p:nvSpPr>
          <p:cNvPr id="4" name="Slide Number Placeholder 3"/>
          <p:cNvSpPr>
            <a:spLocks noGrp="1"/>
          </p:cNvSpPr>
          <p:nvPr>
            <p:ph type="sldNum" sz="quarter" idx="10"/>
          </p:nvPr>
        </p:nvSpPr>
        <p:spPr/>
        <p:txBody>
          <a:bodyPr/>
          <a:lstStyle/>
          <a:p>
            <a:fld id="{7E9239F5-6134-4EE0-AF08-5E8F5F4414F6}" type="slidenum">
              <a:rPr lang="en-US" smtClean="0"/>
              <a:t>23</a:t>
            </a:fld>
            <a:endParaRPr lang="en-US"/>
          </a:p>
        </p:txBody>
      </p:sp>
    </p:spTree>
    <p:extLst>
      <p:ext uri="{BB962C8B-B14F-4D97-AF65-F5344CB8AC3E}">
        <p14:creationId xmlns:p14="http://schemas.microsoft.com/office/powerpoint/2010/main" val="4168467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384B80-251F-4C9E-9A83-0EAD1F4BF45E}" type="slidenum">
              <a:rPr lang="en-US" smtClean="0">
                <a:solidFill>
                  <a:prstClr val="black"/>
                </a:solidFill>
              </a:rPr>
              <a:pPr/>
              <a:t>26</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5.jpeg"/><Relationship Id="rId16" Type="http://schemas.openxmlformats.org/officeDocument/2006/relationships/image" Target="../media/image18.png"/><Relationship Id="rId1" Type="http://schemas.openxmlformats.org/officeDocument/2006/relationships/slideMaster" Target="../slideMasters/slideMaster5.xml"/><Relationship Id="rId6" Type="http://schemas.openxmlformats.org/officeDocument/2006/relationships/image" Target="../media/image9.jpeg"/><Relationship Id="rId11" Type="http://schemas.openxmlformats.org/officeDocument/2006/relationships/image" Target="../media/image13.png"/><Relationship Id="rId5" Type="http://schemas.openxmlformats.org/officeDocument/2006/relationships/image" Target="../media/image8.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3.jpeg"/><Relationship Id="rId14" Type="http://schemas.openxmlformats.org/officeDocument/2006/relationships/image" Target="../media/image1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82615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2551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28575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157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322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237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759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991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432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3214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018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1595682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565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9660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5786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84293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553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242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8752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2618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136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134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54935F-06B3-4C43-90A6-1CEDEB14CFCF}"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089515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85612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5502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65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7267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9422148-ED13-2A45-A468-B780AB04E6E8}" type="datetimeFigureOut">
              <a:rPr lang="en-US" smtClean="0"/>
              <a:pPr/>
              <a:t>5/20/2013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3B3B3B"/>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38E8505-EF2A-5644-9238-5DD2EBA89FE4}" type="slidenum">
              <a:rPr lang="en-US" smtClean="0">
                <a:solidFill>
                  <a:srgbClr val="3B3B3B"/>
                </a:solidFill>
              </a:rPr>
              <a:pPr/>
              <a:t>‹#›</a:t>
            </a:fld>
            <a:endParaRPr lang="en-US">
              <a:solidFill>
                <a:srgbClr val="3B3B3B"/>
              </a:solidFill>
            </a:endParaRPr>
          </a:p>
        </p:txBody>
      </p:sp>
    </p:spTree>
    <p:extLst>
      <p:ext uri="{BB962C8B-B14F-4D97-AF65-F5344CB8AC3E}">
        <p14:creationId xmlns:p14="http://schemas.microsoft.com/office/powerpoint/2010/main" val="18386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38E8505-EF2A-5644-9238-5DD2EBA89FE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59821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0C94032-CD4C-4C25-B0C2-CEC720522D9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a:solidFill>
                <a:srgbClr val="3B3B3B"/>
              </a:solidFill>
            </a:endParaRPr>
          </a:p>
        </p:txBody>
      </p:sp>
    </p:spTree>
    <p:extLst>
      <p:ext uri="{BB962C8B-B14F-4D97-AF65-F5344CB8AC3E}">
        <p14:creationId xmlns:p14="http://schemas.microsoft.com/office/powerpoint/2010/main" val="1465741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9422148-ED13-2A45-A468-B780AB04E6E8}" type="datetimeFigureOut">
              <a:rPr lang="en-US" smtClean="0">
                <a:solidFill>
                  <a:srgbClr val="3B3B3B"/>
                </a:solidFill>
              </a:rPr>
              <a:pPr/>
              <a:t>5/20/2013</a:t>
            </a:fld>
            <a:endParaRPr lang="en-US">
              <a:solidFill>
                <a:srgbClr val="3B3B3B"/>
              </a:solidFill>
            </a:endParaRPr>
          </a:p>
        </p:txBody>
      </p:sp>
      <p:sp>
        <p:nvSpPr>
          <p:cNvPr id="10" name="Slide Number Placeholder 9"/>
          <p:cNvSpPr>
            <a:spLocks noGrp="1"/>
          </p:cNvSpPr>
          <p:nvPr>
            <p:ph type="sldNum" sz="quarter" idx="16"/>
          </p:nvPr>
        </p:nvSpPr>
        <p:spPr/>
        <p:txBody>
          <a:bodyPr rtlCol="0"/>
          <a:lstStyle/>
          <a:p>
            <a:fld id="{438E8505-EF2A-5644-9238-5DD2EBA89FE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3B3B3B"/>
              </a:solidFill>
            </a:endParaRPr>
          </a:p>
        </p:txBody>
      </p:sp>
    </p:spTree>
    <p:extLst>
      <p:ext uri="{BB962C8B-B14F-4D97-AF65-F5344CB8AC3E}">
        <p14:creationId xmlns:p14="http://schemas.microsoft.com/office/powerpoint/2010/main" val="3320992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9422148-ED13-2A45-A468-B780AB04E6E8}" type="datetimeFigureOut">
              <a:rPr lang="en-US" smtClean="0">
                <a:solidFill>
                  <a:srgbClr val="3B3B3B"/>
                </a:solidFill>
              </a:rPr>
              <a:pPr/>
              <a:t>5/20/2013</a:t>
            </a:fld>
            <a:endParaRPr lang="en-US">
              <a:solidFill>
                <a:srgbClr val="3B3B3B"/>
              </a:solidFill>
            </a:endParaRPr>
          </a:p>
        </p:txBody>
      </p:sp>
      <p:sp>
        <p:nvSpPr>
          <p:cNvPr id="12" name="Slide Number Placeholder 11"/>
          <p:cNvSpPr>
            <a:spLocks noGrp="1"/>
          </p:cNvSpPr>
          <p:nvPr>
            <p:ph type="sldNum" sz="quarter" idx="16"/>
          </p:nvPr>
        </p:nvSpPr>
        <p:spPr/>
        <p:txBody>
          <a:bodyPr rtlCol="0"/>
          <a:lstStyle/>
          <a:p>
            <a:fld id="{438E8505-EF2A-5644-9238-5DD2EBA89FE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3B3B3B"/>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40961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4" name="Footer Placeholder 3"/>
          <p:cNvSpPr>
            <a:spLocks noGrp="1"/>
          </p:cNvSpPr>
          <p:nvPr>
            <p:ph type="ftr" sz="quarter" idx="11"/>
          </p:nvPr>
        </p:nvSpPr>
        <p:spPr/>
        <p:txBody>
          <a:bodyPr/>
          <a:lstStyle/>
          <a:p>
            <a:endParaRPr lang="en-US">
              <a:solidFill>
                <a:srgbClr val="3B3B3B"/>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38E8505-EF2A-5644-9238-5DD2EBA89FE4}" type="slidenum">
              <a:rPr lang="en-US" smtClean="0"/>
              <a:pPr/>
              <a:t>‹#›</a:t>
            </a:fld>
            <a:endParaRPr lang="en-US"/>
          </a:p>
        </p:txBody>
      </p:sp>
    </p:spTree>
    <p:extLst>
      <p:ext uri="{BB962C8B-B14F-4D97-AF65-F5344CB8AC3E}">
        <p14:creationId xmlns:p14="http://schemas.microsoft.com/office/powerpoint/2010/main" val="286459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54935F-06B3-4C43-90A6-1CEDEB14CFCF}"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42792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3" name="Footer Placeholder 2"/>
          <p:cNvSpPr>
            <a:spLocks noGrp="1"/>
          </p:cNvSpPr>
          <p:nvPr>
            <p:ph type="ftr" sz="quarter" idx="11"/>
          </p:nvPr>
        </p:nvSpPr>
        <p:spPr/>
        <p:txBody>
          <a:bodyPr/>
          <a:lstStyle/>
          <a:p>
            <a:endParaRPr lang="en-US">
              <a:solidFill>
                <a:srgbClr val="3B3B3B"/>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38E8505-EF2A-5644-9238-5DD2EBA89FE4}" type="slidenum">
              <a:rPr lang="en-US" smtClean="0">
                <a:solidFill>
                  <a:srgbClr val="3B3B3B"/>
                </a:solidFill>
              </a:rPr>
              <a:pPr/>
              <a:t>‹#›</a:t>
            </a:fld>
            <a:endParaRPr lang="en-US">
              <a:solidFill>
                <a:srgbClr val="3B3B3B"/>
              </a:solidFill>
            </a:endParaRPr>
          </a:p>
        </p:txBody>
      </p:sp>
    </p:spTree>
    <p:extLst>
      <p:ext uri="{BB962C8B-B14F-4D97-AF65-F5344CB8AC3E}">
        <p14:creationId xmlns:p14="http://schemas.microsoft.com/office/powerpoint/2010/main" val="3546372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38E8505-EF2A-5644-9238-5DD2EBA89FE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19975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49422148-ED13-2A45-A468-B780AB04E6E8}" type="datetimeFigureOut">
              <a:rPr lang="en-US" smtClean="0">
                <a:solidFill>
                  <a:srgbClr val="3B3B3B"/>
                </a:solidFill>
              </a:rPr>
              <a:pPr/>
              <a:t>5/20/2013</a:t>
            </a:fld>
            <a:endParaRPr lang="en-US">
              <a:solidFill>
                <a:srgbClr val="3B3B3B"/>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38E8505-EF2A-5644-9238-5DD2EBA89FE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3B3B3B"/>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14386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438E8505-EF2A-5644-9238-5DD2EBA89FE4}" type="slidenum">
              <a:rPr lang="en-US" smtClean="0"/>
              <a:pPr/>
              <a:t>‹#›</a:t>
            </a:fld>
            <a:endParaRPr lang="en-US"/>
          </a:p>
        </p:txBody>
      </p:sp>
    </p:spTree>
    <p:extLst>
      <p:ext uri="{BB962C8B-B14F-4D97-AF65-F5344CB8AC3E}">
        <p14:creationId xmlns:p14="http://schemas.microsoft.com/office/powerpoint/2010/main" val="1044168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9422148-ED13-2A45-A468-B780AB04E6E8}" type="datetimeFigureOut">
              <a:rPr lang="en-US" smtClean="0">
                <a:solidFill>
                  <a:srgbClr val="3B3B3B"/>
                </a:solidFill>
              </a:rPr>
              <a:pPr/>
              <a:t>5/20/2013</a:t>
            </a:fld>
            <a:endParaRPr lang="en-US">
              <a:solidFill>
                <a:srgbClr val="3B3B3B"/>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3B3B3B"/>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438E8505-EF2A-5644-9238-5DD2EBA89FE4}" type="slidenum">
              <a:rPr lang="en-US" smtClean="0"/>
              <a:pPr/>
              <a:t>‹#›</a:t>
            </a:fld>
            <a:endParaRPr lang="en-US"/>
          </a:p>
        </p:txBody>
      </p:sp>
    </p:spTree>
    <p:extLst>
      <p:ext uri="{BB962C8B-B14F-4D97-AF65-F5344CB8AC3E}">
        <p14:creationId xmlns:p14="http://schemas.microsoft.com/office/powerpoint/2010/main" val="1461641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098" name="Picture 3" descr="E:\图片夹\国外网美图\玻璃水珠\20091026_3d1b4748c4ad09431dc9jc37SRLqpQ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0"/>
            <a:ext cx="16573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3" descr="E:\图片夹\国外网美图\玻璃水珠\20091026_3d1b4748c4ad09431dc9jc37SRLqpQ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6" y="0"/>
            <a:ext cx="9382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0" name="Picture 3" descr="E:\图片夹\国外网美图\玻璃水珠\20091026_3d1b4748c4ad09431dc9jc37SRLqpQ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050" y="0"/>
            <a:ext cx="18748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1" name="Picture 3" descr="E:\图片夹\国外网美图\玻璃水珠\20091026_3d1b4748c4ad09431dc9jc37SRLqpQ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0"/>
            <a:ext cx="15113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2" name="Picture 3" descr="E:\图片夹\国外网美图\玻璃水珠\20091026_3d1b4748c4ad09431dc9jc37SRLqpQ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0"/>
            <a:ext cx="7937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3" descr="E:\图片夹\国外网美图\玻璃水珠\20091026_3d1b4748c4ad09431dc9jc37SRLqpQ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9826" y="0"/>
            <a:ext cx="10826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4" name="Picture 3" descr="E:\图片夹\国外网美图\玻璃水珠\20091026_3d1b4748c4ad09431dc9jc37SRLqpQ0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1375" y="0"/>
            <a:ext cx="719138"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5" name="Picture 3" descr="E:\图片夹\国外网美图\玻璃水珠\20091026_3d1b4748c4ad09431dc9jc37SRLqpQ03.jpg"/>
          <p:cNvPicPr>
            <a:picLocks noChangeAspect="1" noChangeArrowheads="1"/>
          </p:cNvPicPr>
          <p:nvPr/>
        </p:nvPicPr>
        <p:blipFill>
          <a:blip r:embed="rId9">
            <a:extLst>
              <a:ext uri="{28A0092B-C50C-407E-A947-70E740481C1C}">
                <a14:useLocalDpi xmlns:a14="http://schemas.microsoft.com/office/drawing/2010/main" val="0"/>
              </a:ext>
            </a:extLst>
          </a:blip>
          <a:srcRect r="89244"/>
          <a:stretch>
            <a:fillRect/>
          </a:stretch>
        </p:blipFill>
        <p:spPr bwMode="auto">
          <a:xfrm>
            <a:off x="1" y="0"/>
            <a:ext cx="10445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6" name="矩形 15"/>
          <p:cNvSpPr>
            <a:spLocks noChangeArrowheads="1"/>
          </p:cNvSpPr>
          <p:nvPr/>
        </p:nvSpPr>
        <p:spPr bwMode="auto">
          <a:xfrm>
            <a:off x="3049589" y="1354456"/>
            <a:ext cx="6084887" cy="1520190"/>
          </a:xfrm>
          <a:prstGeom prst="rect">
            <a:avLst/>
          </a:prstGeom>
          <a:solidFill>
            <a:srgbClr val="7F7F7F">
              <a:alpha val="50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fontAlgn="base">
              <a:spcBef>
                <a:spcPct val="0"/>
              </a:spcBef>
              <a:spcAft>
                <a:spcPct val="0"/>
              </a:spcAft>
            </a:pPr>
            <a:endParaRPr lang="zh-CN" altLang="en-US" smtClean="0">
              <a:solidFill>
                <a:srgbClr val="FFFFFF"/>
              </a:solidFill>
              <a:ea typeface="宋体" pitchFamily="2" charset="-122"/>
            </a:endParaRPr>
          </a:p>
        </p:txBody>
      </p:sp>
      <p:pic>
        <p:nvPicPr>
          <p:cNvPr id="4107" name="Picture 7" descr="F:\work\第二\大桥\未标题-6副本.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9588" y="1354456"/>
            <a:ext cx="6202362" cy="1520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108" name="Group 12"/>
          <p:cNvGrpSpPr>
            <a:grpSpLocks/>
          </p:cNvGrpSpPr>
          <p:nvPr/>
        </p:nvGrpSpPr>
        <p:grpSpPr bwMode="auto">
          <a:xfrm>
            <a:off x="6461126" y="2552701"/>
            <a:ext cx="830263" cy="1002030"/>
            <a:chOff x="0" y="0"/>
            <a:chExt cx="523" cy="526"/>
          </a:xfrm>
        </p:grpSpPr>
        <p:pic>
          <p:nvPicPr>
            <p:cNvPr id="4109" name="椭圆 10"/>
            <p:cNvPicPr>
              <a:picLocks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523" cy="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10" name="Text Box 14"/>
            <p:cNvSpPr txBox="1">
              <a:spLocks noChangeArrowheads="1"/>
            </p:cNvSpPr>
            <p:nvPr userDrawn="1"/>
          </p:nvSpPr>
          <p:spPr bwMode="auto">
            <a:xfrm>
              <a:off x="133" y="135"/>
              <a:ext cx="257" cy="2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11" name="Group 15"/>
          <p:cNvGrpSpPr>
            <a:grpSpLocks/>
          </p:cNvGrpSpPr>
          <p:nvPr/>
        </p:nvGrpSpPr>
        <p:grpSpPr bwMode="auto">
          <a:xfrm>
            <a:off x="4949825" y="2318386"/>
            <a:ext cx="1225550" cy="1470660"/>
            <a:chOff x="0" y="0"/>
            <a:chExt cx="772" cy="772"/>
          </a:xfrm>
        </p:grpSpPr>
        <p:pic>
          <p:nvPicPr>
            <p:cNvPr id="4112" name="椭圆 20"/>
            <p:cNvPicPr>
              <a:picLocks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0"/>
              <a:ext cx="772" cy="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13" name="Text Box 17"/>
            <p:cNvSpPr txBox="1">
              <a:spLocks noChangeArrowheads="1"/>
            </p:cNvSpPr>
            <p:nvPr userDrawn="1"/>
          </p:nvSpPr>
          <p:spPr bwMode="auto">
            <a:xfrm>
              <a:off x="169" y="170"/>
              <a:ext cx="433" cy="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14" name="Group 18"/>
          <p:cNvGrpSpPr>
            <a:grpSpLocks/>
          </p:cNvGrpSpPr>
          <p:nvPr/>
        </p:nvGrpSpPr>
        <p:grpSpPr bwMode="auto">
          <a:xfrm>
            <a:off x="2517776" y="3446146"/>
            <a:ext cx="828675" cy="1002030"/>
            <a:chOff x="0" y="0"/>
            <a:chExt cx="522" cy="526"/>
          </a:xfrm>
        </p:grpSpPr>
        <p:pic>
          <p:nvPicPr>
            <p:cNvPr id="4115" name="椭圆 23"/>
            <p:cNvPicPr>
              <a:picLocks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522" cy="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16" name="Text Box 20"/>
            <p:cNvSpPr txBox="1">
              <a:spLocks noChangeArrowheads="1"/>
            </p:cNvSpPr>
            <p:nvPr userDrawn="1"/>
          </p:nvSpPr>
          <p:spPr bwMode="auto">
            <a:xfrm>
              <a:off x="132" y="134"/>
              <a:ext cx="257"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17" name="Group 21"/>
          <p:cNvGrpSpPr>
            <a:grpSpLocks/>
          </p:cNvGrpSpPr>
          <p:nvPr/>
        </p:nvGrpSpPr>
        <p:grpSpPr bwMode="auto">
          <a:xfrm>
            <a:off x="4529139" y="2253616"/>
            <a:ext cx="828675" cy="994410"/>
            <a:chOff x="0" y="0"/>
            <a:chExt cx="522" cy="522"/>
          </a:xfrm>
        </p:grpSpPr>
        <p:pic>
          <p:nvPicPr>
            <p:cNvPr id="4118" name="椭圆 24"/>
            <p:cNvPicPr>
              <a:picLocks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522" cy="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19" name="Text Box 23"/>
            <p:cNvSpPr txBox="1">
              <a:spLocks noChangeArrowheads="1"/>
            </p:cNvSpPr>
            <p:nvPr userDrawn="1"/>
          </p:nvSpPr>
          <p:spPr bwMode="auto">
            <a:xfrm>
              <a:off x="133" y="132"/>
              <a:ext cx="257"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20" name="Group 24"/>
          <p:cNvGrpSpPr>
            <a:grpSpLocks/>
          </p:cNvGrpSpPr>
          <p:nvPr/>
        </p:nvGrpSpPr>
        <p:grpSpPr bwMode="auto">
          <a:xfrm>
            <a:off x="7858126" y="819151"/>
            <a:ext cx="974725" cy="1184910"/>
            <a:chOff x="0" y="0"/>
            <a:chExt cx="614" cy="622"/>
          </a:xfrm>
        </p:grpSpPr>
        <p:pic>
          <p:nvPicPr>
            <p:cNvPr id="4121" name="椭圆 25"/>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614" cy="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22" name="Text Box 26"/>
            <p:cNvSpPr txBox="1">
              <a:spLocks noChangeArrowheads="1"/>
            </p:cNvSpPr>
            <p:nvPr userDrawn="1"/>
          </p:nvSpPr>
          <p:spPr bwMode="auto">
            <a:xfrm>
              <a:off x="147" y="147"/>
              <a:ext cx="321"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23" name="Group 27"/>
          <p:cNvGrpSpPr>
            <a:grpSpLocks/>
          </p:cNvGrpSpPr>
          <p:nvPr/>
        </p:nvGrpSpPr>
        <p:grpSpPr bwMode="auto">
          <a:xfrm>
            <a:off x="3181350" y="4827270"/>
            <a:ext cx="914400" cy="1097280"/>
            <a:chOff x="0" y="0"/>
            <a:chExt cx="576" cy="576"/>
          </a:xfrm>
        </p:grpSpPr>
        <p:pic>
          <p:nvPicPr>
            <p:cNvPr id="4124" name="椭圆 26"/>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576" cy="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25" name="Text Box 29"/>
            <p:cNvSpPr txBox="1">
              <a:spLocks noChangeArrowheads="1"/>
            </p:cNvSpPr>
            <p:nvPr userDrawn="1"/>
          </p:nvSpPr>
          <p:spPr bwMode="auto">
            <a:xfrm>
              <a:off x="141" y="143"/>
              <a:ext cx="294" cy="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26" name="Group 30"/>
          <p:cNvGrpSpPr>
            <a:grpSpLocks/>
          </p:cNvGrpSpPr>
          <p:nvPr/>
        </p:nvGrpSpPr>
        <p:grpSpPr bwMode="auto">
          <a:xfrm>
            <a:off x="3267075" y="3013710"/>
            <a:ext cx="744538" cy="893446"/>
            <a:chOff x="0" y="0"/>
            <a:chExt cx="469" cy="469"/>
          </a:xfrm>
        </p:grpSpPr>
        <p:pic>
          <p:nvPicPr>
            <p:cNvPr id="4127" name="椭圆 31"/>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469" cy="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28" name="Text Box 32"/>
            <p:cNvSpPr txBox="1">
              <a:spLocks noChangeArrowheads="1"/>
            </p:cNvSpPr>
            <p:nvPr userDrawn="1"/>
          </p:nvSpPr>
          <p:spPr bwMode="auto">
            <a:xfrm>
              <a:off x="126" y="127"/>
              <a:ext cx="216" cy="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29" name="Group 33"/>
          <p:cNvGrpSpPr>
            <a:grpSpLocks/>
          </p:cNvGrpSpPr>
          <p:nvPr/>
        </p:nvGrpSpPr>
        <p:grpSpPr bwMode="auto">
          <a:xfrm>
            <a:off x="2762250" y="3482340"/>
            <a:ext cx="914400" cy="1097280"/>
            <a:chOff x="0" y="0"/>
            <a:chExt cx="576" cy="576"/>
          </a:xfrm>
        </p:grpSpPr>
        <p:pic>
          <p:nvPicPr>
            <p:cNvPr id="4130" name="椭圆 21"/>
            <p:cNvPicPr>
              <a:picLocks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576" cy="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31" name="Text Box 35"/>
            <p:cNvSpPr txBox="1">
              <a:spLocks noChangeArrowheads="1"/>
            </p:cNvSpPr>
            <p:nvPr userDrawn="1"/>
          </p:nvSpPr>
          <p:spPr bwMode="auto">
            <a:xfrm>
              <a:off x="141" y="142"/>
              <a:ext cx="294" cy="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32" name="Group 36"/>
          <p:cNvGrpSpPr>
            <a:grpSpLocks/>
          </p:cNvGrpSpPr>
          <p:nvPr/>
        </p:nvGrpSpPr>
        <p:grpSpPr bwMode="auto">
          <a:xfrm>
            <a:off x="4816476" y="3013710"/>
            <a:ext cx="785813" cy="942976"/>
            <a:chOff x="0" y="0"/>
            <a:chExt cx="495" cy="495"/>
          </a:xfrm>
        </p:grpSpPr>
        <p:pic>
          <p:nvPicPr>
            <p:cNvPr id="4133" name="椭圆 22"/>
            <p:cNvPicPr>
              <a:picLocks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495" cy="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34" name="Text Box 38"/>
            <p:cNvSpPr txBox="1">
              <a:spLocks noChangeArrowheads="1"/>
            </p:cNvSpPr>
            <p:nvPr userDrawn="1"/>
          </p:nvSpPr>
          <p:spPr bwMode="auto">
            <a:xfrm>
              <a:off x="130" y="131"/>
              <a:ext cx="236" cy="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35" name="Group 39"/>
          <p:cNvGrpSpPr>
            <a:grpSpLocks/>
          </p:cNvGrpSpPr>
          <p:nvPr/>
        </p:nvGrpSpPr>
        <p:grpSpPr bwMode="auto">
          <a:xfrm>
            <a:off x="6778626" y="937260"/>
            <a:ext cx="785813" cy="942976"/>
            <a:chOff x="0" y="0"/>
            <a:chExt cx="495" cy="495"/>
          </a:xfrm>
        </p:grpSpPr>
        <p:pic>
          <p:nvPicPr>
            <p:cNvPr id="4136" name="椭圆 27"/>
            <p:cNvPicPr>
              <a:picLocks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495" cy="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37" name="Text Box 41"/>
            <p:cNvSpPr txBox="1">
              <a:spLocks noChangeArrowheads="1"/>
            </p:cNvSpPr>
            <p:nvPr userDrawn="1"/>
          </p:nvSpPr>
          <p:spPr bwMode="auto">
            <a:xfrm>
              <a:off x="128" y="130"/>
              <a:ext cx="237" cy="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grpSp>
        <p:nvGrpSpPr>
          <p:cNvPr id="4138" name="Group 42"/>
          <p:cNvGrpSpPr>
            <a:grpSpLocks/>
          </p:cNvGrpSpPr>
          <p:nvPr/>
        </p:nvGrpSpPr>
        <p:grpSpPr bwMode="auto">
          <a:xfrm>
            <a:off x="1347788" y="3606166"/>
            <a:ext cx="742950" cy="893444"/>
            <a:chOff x="0" y="0"/>
            <a:chExt cx="468" cy="469"/>
          </a:xfrm>
        </p:grpSpPr>
        <p:pic>
          <p:nvPicPr>
            <p:cNvPr id="4139" name="椭圆 29"/>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468" cy="4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40" name="Text Box 44"/>
            <p:cNvSpPr txBox="1">
              <a:spLocks noChangeArrowheads="1"/>
            </p:cNvSpPr>
            <p:nvPr userDrawn="1"/>
          </p:nvSpPr>
          <p:spPr bwMode="auto">
            <a:xfrm>
              <a:off x="125" y="127"/>
              <a:ext cx="217" cy="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sp>
        <p:nvSpPr>
          <p:cNvPr id="4141" name="Rectangle 45"/>
          <p:cNvSpPr>
            <a:spLocks noGrp="1" noChangeArrowheads="1"/>
          </p:cNvSpPr>
          <p:nvPr>
            <p:ph type="subTitle" idx="1"/>
          </p:nvPr>
        </p:nvSpPr>
        <p:spPr>
          <a:xfrm>
            <a:off x="3995739" y="2306956"/>
            <a:ext cx="5113337" cy="603884"/>
          </a:xfrm>
        </p:spPr>
        <p:txBody>
          <a:bodyPr/>
          <a:lstStyle>
            <a:lvl1pPr marL="0" indent="0" algn="r">
              <a:buFont typeface="Arial" pitchFamily="34" charset="0"/>
              <a:buNone/>
              <a:defRPr sz="2000">
                <a:solidFill>
                  <a:schemeClr val="tx1"/>
                </a:solidFill>
              </a:defRPr>
            </a:lvl1pPr>
          </a:lstStyle>
          <a:p>
            <a:pPr lvl="0"/>
            <a:r>
              <a:rPr lang="zh-CN" noProof="0" smtClean="0"/>
              <a:t>单击此处编辑母版副标题样式</a:t>
            </a:r>
          </a:p>
        </p:txBody>
      </p:sp>
      <p:sp>
        <p:nvSpPr>
          <p:cNvPr id="4142" name="Rectangle 46"/>
          <p:cNvSpPr>
            <a:spLocks noGrp="1" noChangeArrowheads="1"/>
          </p:cNvSpPr>
          <p:nvPr>
            <p:ph type="ctrTitle"/>
          </p:nvPr>
        </p:nvSpPr>
        <p:spPr>
          <a:xfrm>
            <a:off x="3133726" y="1443990"/>
            <a:ext cx="5972175" cy="862966"/>
          </a:xfrm>
        </p:spPr>
        <p:txBody>
          <a:bodyPr/>
          <a:lstStyle>
            <a:lvl1pPr algn="r">
              <a:defRPr sz="3200"/>
            </a:lvl1pPr>
          </a:lstStyle>
          <a:p>
            <a:pPr lvl="0"/>
            <a:r>
              <a:rPr lang="zh-CN" noProof="0" smtClean="0"/>
              <a:t>单击此处编辑母版标题样式</a:t>
            </a:r>
          </a:p>
        </p:txBody>
      </p:sp>
    </p:spTree>
    <p:extLst>
      <p:ext uri="{BB962C8B-B14F-4D97-AF65-F5344CB8AC3E}">
        <p14:creationId xmlns:p14="http://schemas.microsoft.com/office/powerpoint/2010/main" val="4093631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1"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wipe(up)">
                                      <p:cBhvr>
                                        <p:cTn id="10" dur="500"/>
                                        <p:tgtEl>
                                          <p:spTgt spid="4099"/>
                                        </p:tgtEl>
                                      </p:cBhvr>
                                    </p:animEffect>
                                  </p:childTnLst>
                                </p:cTn>
                              </p:par>
                              <p:par>
                                <p:cTn id="11" presetID="22" presetClass="entr" presetSubtype="4"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wipe(down)">
                                      <p:cBhvr>
                                        <p:cTn id="13" dur="500"/>
                                        <p:tgtEl>
                                          <p:spTgt spid="4100"/>
                                        </p:tgtEl>
                                      </p:cBhvr>
                                    </p:animEffect>
                                  </p:childTnLst>
                                </p:cTn>
                              </p:par>
                              <p:par>
                                <p:cTn id="14" presetID="22" presetClass="entr" presetSubtype="1" fill="hold" nodeType="with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wipe(up)">
                                      <p:cBhvr>
                                        <p:cTn id="16" dur="500"/>
                                        <p:tgtEl>
                                          <p:spTgt spid="4101"/>
                                        </p:tgtEl>
                                      </p:cBhvr>
                                    </p:animEffect>
                                  </p:childTnLst>
                                </p:cTn>
                              </p:par>
                              <p:par>
                                <p:cTn id="17" presetID="22" presetClass="entr" presetSubtype="4" fill="hold" nodeType="withEffect">
                                  <p:stCondLst>
                                    <p:cond delay="0"/>
                                  </p:stCondLst>
                                  <p:childTnLst>
                                    <p:set>
                                      <p:cBhvr>
                                        <p:cTn id="18" dur="1" fill="hold">
                                          <p:stCondLst>
                                            <p:cond delay="0"/>
                                          </p:stCondLst>
                                        </p:cTn>
                                        <p:tgtEl>
                                          <p:spTgt spid="4103"/>
                                        </p:tgtEl>
                                        <p:attrNameLst>
                                          <p:attrName>style.visibility</p:attrName>
                                        </p:attrNameLst>
                                      </p:cBhvr>
                                      <p:to>
                                        <p:strVal val="visible"/>
                                      </p:to>
                                    </p:set>
                                    <p:animEffect transition="in" filter="wipe(down)">
                                      <p:cBhvr>
                                        <p:cTn id="19" dur="500"/>
                                        <p:tgtEl>
                                          <p:spTgt spid="4103"/>
                                        </p:tgtEl>
                                      </p:cBhvr>
                                    </p:animEffect>
                                  </p:childTnLst>
                                </p:cTn>
                              </p:par>
                              <p:par>
                                <p:cTn id="20" presetID="22" presetClass="entr" presetSubtype="1"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wipe(up)">
                                      <p:cBhvr>
                                        <p:cTn id="22" dur="500"/>
                                        <p:tgtEl>
                                          <p:spTgt spid="4102"/>
                                        </p:tgtEl>
                                      </p:cBhvr>
                                    </p:animEffect>
                                  </p:childTnLst>
                                </p:cTn>
                              </p:par>
                              <p:par>
                                <p:cTn id="23" presetID="22" presetClass="entr" presetSubtype="1"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wipe(up)">
                                      <p:cBhvr>
                                        <p:cTn id="25" dur="500"/>
                                        <p:tgtEl>
                                          <p:spTgt spid="4104"/>
                                        </p:tgtEl>
                                      </p:cBhvr>
                                    </p:animEffect>
                                  </p:childTnLst>
                                </p:cTn>
                              </p:par>
                              <p:par>
                                <p:cTn id="26" presetID="22" presetClass="entr" presetSubtype="4" fill="hold" nodeType="withEffect">
                                  <p:stCondLst>
                                    <p:cond delay="0"/>
                                  </p:stCondLst>
                                  <p:childTnLst>
                                    <p:set>
                                      <p:cBhvr>
                                        <p:cTn id="27" dur="1" fill="hold">
                                          <p:stCondLst>
                                            <p:cond delay="0"/>
                                          </p:stCondLst>
                                        </p:cTn>
                                        <p:tgtEl>
                                          <p:spTgt spid="4105"/>
                                        </p:tgtEl>
                                        <p:attrNameLst>
                                          <p:attrName>style.visibility</p:attrName>
                                        </p:attrNameLst>
                                      </p:cBhvr>
                                      <p:to>
                                        <p:strVal val="visible"/>
                                      </p:to>
                                    </p:set>
                                    <p:animEffect transition="in" filter="wipe(down)">
                                      <p:cBhvr>
                                        <p:cTn id="28" dur="500"/>
                                        <p:tgtEl>
                                          <p:spTgt spid="4105"/>
                                        </p:tgtEl>
                                      </p:cBhvr>
                                    </p:animEffect>
                                  </p:childTnLst>
                                </p:cTn>
                              </p:par>
                            </p:childTnLst>
                          </p:cTn>
                        </p:par>
                        <p:par>
                          <p:cTn id="29" fill="hold" nodeType="afterGroup">
                            <p:stCondLst>
                              <p:cond delay="500"/>
                            </p:stCondLst>
                            <p:childTnLst>
                              <p:par>
                                <p:cTn id="30" presetID="12" presetClass="entr" presetSubtype="2" fill="hold" grpId="0" nodeType="afterEffect">
                                  <p:stCondLst>
                                    <p:cond delay="0"/>
                                  </p:stCondLst>
                                  <p:childTnLst>
                                    <p:set>
                                      <p:cBhvr>
                                        <p:cTn id="31" dur="1" fill="hold">
                                          <p:stCondLst>
                                            <p:cond delay="0"/>
                                          </p:stCondLst>
                                        </p:cTn>
                                        <p:tgtEl>
                                          <p:spTgt spid="4106"/>
                                        </p:tgtEl>
                                        <p:attrNameLst>
                                          <p:attrName>style.visibility</p:attrName>
                                        </p:attrNameLst>
                                      </p:cBhvr>
                                      <p:to>
                                        <p:strVal val="visible"/>
                                      </p:to>
                                    </p:set>
                                    <p:anim calcmode="lin" valueType="num">
                                      <p:cBhvr additive="base">
                                        <p:cTn id="32" dur="500"/>
                                        <p:tgtEl>
                                          <p:spTgt spid="4106"/>
                                        </p:tgtEl>
                                        <p:attrNameLst>
                                          <p:attrName>ppt_x</p:attrName>
                                        </p:attrNameLst>
                                      </p:cBhvr>
                                      <p:tavLst>
                                        <p:tav tm="0">
                                          <p:val>
                                            <p:strVal val="#ppt_x+#ppt_w*1.125000"/>
                                          </p:val>
                                        </p:tav>
                                        <p:tav tm="100000">
                                          <p:val>
                                            <p:strVal val="#ppt_x"/>
                                          </p:val>
                                        </p:tav>
                                      </p:tavLst>
                                    </p:anim>
                                    <p:animEffect transition="in" filter="wipe(left)">
                                      <p:cBhvr>
                                        <p:cTn id="33" dur="500"/>
                                        <p:tgtEl>
                                          <p:spTgt spid="4106"/>
                                        </p:tgtEl>
                                      </p:cBhvr>
                                    </p:animEffect>
                                  </p:childTnLst>
                                </p:cTn>
                              </p:par>
                            </p:childTnLst>
                          </p:cTn>
                        </p:par>
                        <p:par>
                          <p:cTn id="34" fill="hold" nodeType="afterGroup">
                            <p:stCondLst>
                              <p:cond delay="1000"/>
                            </p:stCondLst>
                            <p:childTnLst>
                              <p:par>
                                <p:cTn id="35" presetID="21" presetClass="entr" presetSubtype="2" fill="hold" nodeType="afterEffect">
                                  <p:stCondLst>
                                    <p:cond delay="0"/>
                                  </p:stCondLst>
                                  <p:childTnLst>
                                    <p:set>
                                      <p:cBhvr>
                                        <p:cTn id="36" dur="1" fill="hold">
                                          <p:stCondLst>
                                            <p:cond delay="0"/>
                                          </p:stCondLst>
                                        </p:cTn>
                                        <p:tgtEl>
                                          <p:spTgt spid="4107"/>
                                        </p:tgtEl>
                                        <p:attrNameLst>
                                          <p:attrName>style.visibility</p:attrName>
                                        </p:attrNameLst>
                                      </p:cBhvr>
                                      <p:to>
                                        <p:strVal val="visible"/>
                                      </p:to>
                                    </p:set>
                                    <p:animEffect transition="in" filter="wheel(2)">
                                      <p:cBhvr>
                                        <p:cTn id="37" dur="1000"/>
                                        <p:tgtEl>
                                          <p:spTgt spid="4107"/>
                                        </p:tgtEl>
                                      </p:cBhvr>
                                    </p:animEffect>
                                  </p:childTnLst>
                                </p:cTn>
                              </p:par>
                              <p:par>
                                <p:cTn id="38" presetID="10" presetClass="entr" presetSubtype="0" fill="hold" nodeType="withEffect">
                                  <p:stCondLst>
                                    <p:cond delay="0"/>
                                  </p:stCondLst>
                                  <p:childTnLst>
                                    <p:set>
                                      <p:cBhvr>
                                        <p:cTn id="39" dur="1" fill="hold">
                                          <p:stCondLst>
                                            <p:cond delay="0"/>
                                          </p:stCondLst>
                                        </p:cTn>
                                        <p:tgtEl>
                                          <p:spTgt spid="4111"/>
                                        </p:tgtEl>
                                        <p:attrNameLst>
                                          <p:attrName>style.visibility</p:attrName>
                                        </p:attrNameLst>
                                      </p:cBhvr>
                                      <p:to>
                                        <p:strVal val="visible"/>
                                      </p:to>
                                    </p:set>
                                    <p:animEffect transition="in" filter="fade">
                                      <p:cBhvr>
                                        <p:cTn id="40" dur="500"/>
                                        <p:tgtEl>
                                          <p:spTgt spid="4111"/>
                                        </p:tgtEl>
                                      </p:cBhvr>
                                    </p:animEffect>
                                  </p:childTnLst>
                                </p:cTn>
                              </p:par>
                              <p:par>
                                <p:cTn id="41" presetID="10" presetClass="entr" presetSubtype="0" repeatCount="indefinite" fill="hold" nodeType="withEffect">
                                  <p:stCondLst>
                                    <p:cond delay="0"/>
                                  </p:stCondLst>
                                  <p:childTnLst>
                                    <p:set>
                                      <p:cBhvr>
                                        <p:cTn id="42" dur="1" fill="hold">
                                          <p:stCondLst>
                                            <p:cond delay="0"/>
                                          </p:stCondLst>
                                        </p:cTn>
                                        <p:tgtEl>
                                          <p:spTgt spid="4120"/>
                                        </p:tgtEl>
                                        <p:attrNameLst>
                                          <p:attrName>style.visibility</p:attrName>
                                        </p:attrNameLst>
                                      </p:cBhvr>
                                      <p:to>
                                        <p:strVal val="visible"/>
                                      </p:to>
                                    </p:set>
                                    <p:animEffect transition="in" filter="fade">
                                      <p:cBhvr>
                                        <p:cTn id="43" dur="500"/>
                                        <p:tgtEl>
                                          <p:spTgt spid="4120"/>
                                        </p:tgtEl>
                                      </p:cBhvr>
                                    </p:animEffect>
                                  </p:childTnLst>
                                </p:cTn>
                              </p:par>
                              <p:par>
                                <p:cTn id="44" presetID="10" presetClass="entr" presetSubtype="0" repeatCount="indefinite" fill="hold" nodeType="withEffect">
                                  <p:stCondLst>
                                    <p:cond delay="0"/>
                                  </p:stCondLst>
                                  <p:childTnLst>
                                    <p:set>
                                      <p:cBhvr>
                                        <p:cTn id="45" dur="1" fill="hold">
                                          <p:stCondLst>
                                            <p:cond delay="0"/>
                                          </p:stCondLst>
                                        </p:cTn>
                                        <p:tgtEl>
                                          <p:spTgt spid="4117"/>
                                        </p:tgtEl>
                                        <p:attrNameLst>
                                          <p:attrName>style.visibility</p:attrName>
                                        </p:attrNameLst>
                                      </p:cBhvr>
                                      <p:to>
                                        <p:strVal val="visible"/>
                                      </p:to>
                                    </p:set>
                                    <p:animEffect transition="in" filter="fade">
                                      <p:cBhvr>
                                        <p:cTn id="46" dur="500"/>
                                        <p:tgtEl>
                                          <p:spTgt spid="4117"/>
                                        </p:tgtEl>
                                      </p:cBhvr>
                                    </p:animEffect>
                                  </p:childTnLst>
                                </p:cTn>
                              </p:par>
                              <p:par>
                                <p:cTn id="47" presetID="10" presetClass="entr" presetSubtype="0" fill="hold" nodeType="withEffect">
                                  <p:stCondLst>
                                    <p:cond delay="0"/>
                                  </p:stCondLst>
                                  <p:childTnLst>
                                    <p:set>
                                      <p:cBhvr>
                                        <p:cTn id="48" dur="1" fill="hold">
                                          <p:stCondLst>
                                            <p:cond delay="0"/>
                                          </p:stCondLst>
                                        </p:cTn>
                                        <p:tgtEl>
                                          <p:spTgt spid="4108"/>
                                        </p:tgtEl>
                                        <p:attrNameLst>
                                          <p:attrName>style.visibility</p:attrName>
                                        </p:attrNameLst>
                                      </p:cBhvr>
                                      <p:to>
                                        <p:strVal val="visible"/>
                                      </p:to>
                                    </p:set>
                                    <p:animEffect transition="in" filter="fade">
                                      <p:cBhvr>
                                        <p:cTn id="49" dur="500"/>
                                        <p:tgtEl>
                                          <p:spTgt spid="4108"/>
                                        </p:tgtEl>
                                      </p:cBhvr>
                                    </p:animEffect>
                                  </p:childTnLst>
                                </p:cTn>
                              </p:par>
                              <p:par>
                                <p:cTn id="50" presetID="10" presetClass="entr" presetSubtype="0" fill="hold" nodeType="withEffect">
                                  <p:stCondLst>
                                    <p:cond delay="0"/>
                                  </p:stCondLst>
                                  <p:childTnLst>
                                    <p:set>
                                      <p:cBhvr>
                                        <p:cTn id="51" dur="1" fill="hold">
                                          <p:stCondLst>
                                            <p:cond delay="0"/>
                                          </p:stCondLst>
                                        </p:cTn>
                                        <p:tgtEl>
                                          <p:spTgt spid="4123"/>
                                        </p:tgtEl>
                                        <p:attrNameLst>
                                          <p:attrName>style.visibility</p:attrName>
                                        </p:attrNameLst>
                                      </p:cBhvr>
                                      <p:to>
                                        <p:strVal val="visible"/>
                                      </p:to>
                                    </p:set>
                                    <p:animEffect transition="in" filter="fade">
                                      <p:cBhvr>
                                        <p:cTn id="52" dur="500"/>
                                        <p:tgtEl>
                                          <p:spTgt spid="4123"/>
                                        </p:tgtEl>
                                      </p:cBhvr>
                                    </p:animEffect>
                                  </p:childTnLst>
                                </p:cTn>
                              </p:par>
                              <p:par>
                                <p:cTn id="53" presetID="10" presetClass="entr" presetSubtype="0" fill="hold" nodeType="withEffect">
                                  <p:stCondLst>
                                    <p:cond delay="0"/>
                                  </p:stCondLst>
                                  <p:childTnLst>
                                    <p:set>
                                      <p:cBhvr>
                                        <p:cTn id="54" dur="1" fill="hold">
                                          <p:stCondLst>
                                            <p:cond delay="0"/>
                                          </p:stCondLst>
                                        </p:cTn>
                                        <p:tgtEl>
                                          <p:spTgt spid="4126"/>
                                        </p:tgtEl>
                                        <p:attrNameLst>
                                          <p:attrName>style.visibility</p:attrName>
                                        </p:attrNameLst>
                                      </p:cBhvr>
                                      <p:to>
                                        <p:strVal val="visible"/>
                                      </p:to>
                                    </p:set>
                                    <p:animEffect transition="in" filter="fade">
                                      <p:cBhvr>
                                        <p:cTn id="55" dur="500"/>
                                        <p:tgtEl>
                                          <p:spTgt spid="4126"/>
                                        </p:tgtEl>
                                      </p:cBhvr>
                                    </p:animEffect>
                                  </p:childTnLst>
                                </p:cTn>
                              </p:par>
                              <p:par>
                                <p:cTn id="56" presetID="10" presetClass="entr" presetSubtype="0" fill="hold" nodeType="withEffect">
                                  <p:stCondLst>
                                    <p:cond delay="0"/>
                                  </p:stCondLst>
                                  <p:childTnLst>
                                    <p:set>
                                      <p:cBhvr>
                                        <p:cTn id="57" dur="1" fill="hold">
                                          <p:stCondLst>
                                            <p:cond delay="0"/>
                                          </p:stCondLst>
                                        </p:cTn>
                                        <p:tgtEl>
                                          <p:spTgt spid="4129"/>
                                        </p:tgtEl>
                                        <p:attrNameLst>
                                          <p:attrName>style.visibility</p:attrName>
                                        </p:attrNameLst>
                                      </p:cBhvr>
                                      <p:to>
                                        <p:strVal val="visible"/>
                                      </p:to>
                                    </p:set>
                                    <p:animEffect transition="in" filter="fade">
                                      <p:cBhvr>
                                        <p:cTn id="58" dur="500"/>
                                        <p:tgtEl>
                                          <p:spTgt spid="4129"/>
                                        </p:tgtEl>
                                      </p:cBhvr>
                                    </p:animEffect>
                                  </p:childTnLst>
                                </p:cTn>
                              </p:par>
                              <p:par>
                                <p:cTn id="59" presetID="10" presetClass="entr" presetSubtype="0" fill="hold" nodeType="withEffect">
                                  <p:stCondLst>
                                    <p:cond delay="0"/>
                                  </p:stCondLst>
                                  <p:childTnLst>
                                    <p:set>
                                      <p:cBhvr>
                                        <p:cTn id="60" dur="1" fill="hold">
                                          <p:stCondLst>
                                            <p:cond delay="0"/>
                                          </p:stCondLst>
                                        </p:cTn>
                                        <p:tgtEl>
                                          <p:spTgt spid="4132"/>
                                        </p:tgtEl>
                                        <p:attrNameLst>
                                          <p:attrName>style.visibility</p:attrName>
                                        </p:attrNameLst>
                                      </p:cBhvr>
                                      <p:to>
                                        <p:strVal val="visible"/>
                                      </p:to>
                                    </p:set>
                                    <p:animEffect transition="in" filter="fade">
                                      <p:cBhvr>
                                        <p:cTn id="61" dur="500"/>
                                        <p:tgtEl>
                                          <p:spTgt spid="4132"/>
                                        </p:tgtEl>
                                      </p:cBhvr>
                                    </p:animEffect>
                                  </p:childTnLst>
                                </p:cTn>
                              </p:par>
                              <p:par>
                                <p:cTn id="62" presetID="10" presetClass="entr" presetSubtype="0" fill="hold" nodeType="withEffect">
                                  <p:stCondLst>
                                    <p:cond delay="0"/>
                                  </p:stCondLst>
                                  <p:childTnLst>
                                    <p:set>
                                      <p:cBhvr>
                                        <p:cTn id="63" dur="1" fill="hold">
                                          <p:stCondLst>
                                            <p:cond delay="0"/>
                                          </p:stCondLst>
                                        </p:cTn>
                                        <p:tgtEl>
                                          <p:spTgt spid="4135"/>
                                        </p:tgtEl>
                                        <p:attrNameLst>
                                          <p:attrName>style.visibility</p:attrName>
                                        </p:attrNameLst>
                                      </p:cBhvr>
                                      <p:to>
                                        <p:strVal val="visible"/>
                                      </p:to>
                                    </p:set>
                                    <p:animEffect transition="in" filter="fade">
                                      <p:cBhvr>
                                        <p:cTn id="64" dur="500"/>
                                        <p:tgtEl>
                                          <p:spTgt spid="4135"/>
                                        </p:tgtEl>
                                      </p:cBhvr>
                                    </p:animEffect>
                                  </p:childTnLst>
                                </p:cTn>
                              </p:par>
                              <p:par>
                                <p:cTn id="65" presetID="10" presetClass="entr" presetSubtype="0" fill="hold" nodeType="withEffect">
                                  <p:stCondLst>
                                    <p:cond delay="0"/>
                                  </p:stCondLst>
                                  <p:childTnLst>
                                    <p:set>
                                      <p:cBhvr>
                                        <p:cTn id="66" dur="1" fill="hold">
                                          <p:stCondLst>
                                            <p:cond delay="0"/>
                                          </p:stCondLst>
                                        </p:cTn>
                                        <p:tgtEl>
                                          <p:spTgt spid="4138"/>
                                        </p:tgtEl>
                                        <p:attrNameLst>
                                          <p:attrName>style.visibility</p:attrName>
                                        </p:attrNameLst>
                                      </p:cBhvr>
                                      <p:to>
                                        <p:strVal val="visible"/>
                                      </p:to>
                                    </p:set>
                                    <p:animEffect transition="in" filter="fade">
                                      <p:cBhvr>
                                        <p:cTn id="67" dur="500"/>
                                        <p:tgtEl>
                                          <p:spTgt spid="4138"/>
                                        </p:tgtEl>
                                      </p:cBhvr>
                                    </p:animEffect>
                                  </p:childTnLst>
                                </p:cTn>
                              </p:par>
                              <p:par>
                                <p:cTn id="68" presetID="10" presetClass="entr" presetSubtype="0" fill="hold" nodeType="withEffect">
                                  <p:stCondLst>
                                    <p:cond delay="0"/>
                                  </p:stCondLst>
                                  <p:childTnLst>
                                    <p:set>
                                      <p:cBhvr>
                                        <p:cTn id="69" dur="1" fill="hold">
                                          <p:stCondLst>
                                            <p:cond delay="0"/>
                                          </p:stCondLst>
                                        </p:cTn>
                                        <p:tgtEl>
                                          <p:spTgt spid="4114"/>
                                        </p:tgtEl>
                                        <p:attrNameLst>
                                          <p:attrName>style.visibility</p:attrName>
                                        </p:attrNameLst>
                                      </p:cBhvr>
                                      <p:to>
                                        <p:strVal val="visible"/>
                                      </p:to>
                                    </p:set>
                                    <p:animEffect transition="in" filter="fade">
                                      <p:cBhvr>
                                        <p:cTn id="70" dur="500"/>
                                        <p:tgtEl>
                                          <p:spTgt spid="4114"/>
                                        </p:tgtEl>
                                      </p:cBhvr>
                                    </p:animEffect>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111"/>
                                        </p:tgtEl>
                                      </p:cBhvr>
                                    </p:animEffect>
                                    <p:animScale>
                                      <p:cBhvr>
                                        <p:cTn id="73" dur="250" autoRev="1" fill="hold"/>
                                        <p:tgtEl>
                                          <p:spTgt spid="4111"/>
                                        </p:tgtEl>
                                      </p:cBhvr>
                                      <p:by x="105000" y="105000"/>
                                    </p:animScale>
                                  </p:childTnLst>
                                </p:cTn>
                              </p:par>
                              <p:par>
                                <p:cTn id="74" presetID="26" presetClass="emph" presetSubtype="0" repeatCount="indefinite" fill="hold" nodeType="withEffect">
                                  <p:stCondLst>
                                    <p:cond delay="0"/>
                                  </p:stCondLst>
                                  <p:childTnLst>
                                    <p:animEffect transition="out" filter="fade">
                                      <p:cBhvr>
                                        <p:cTn id="75" dur="500" tmFilter="0, 0; .2, .5; .8, .5; 1, 0"/>
                                        <p:tgtEl>
                                          <p:spTgt spid="4108"/>
                                        </p:tgtEl>
                                      </p:cBhvr>
                                    </p:animEffect>
                                    <p:animScale>
                                      <p:cBhvr>
                                        <p:cTn id="76" dur="250" autoRev="1" fill="hold"/>
                                        <p:tgtEl>
                                          <p:spTgt spid="4108"/>
                                        </p:tgtEl>
                                      </p:cBhvr>
                                      <p:by x="105000" y="105000"/>
                                    </p:animScale>
                                  </p:childTnLst>
                                </p:cTn>
                              </p:par>
                              <p:par>
                                <p:cTn id="77" presetID="26" presetClass="emph" presetSubtype="0" repeatCount="indefinite" fill="hold" nodeType="withEffect">
                                  <p:stCondLst>
                                    <p:cond delay="0"/>
                                  </p:stCondLst>
                                  <p:childTnLst>
                                    <p:animEffect transition="out" filter="fade">
                                      <p:cBhvr>
                                        <p:cTn id="78" dur="2000" tmFilter="0, 0; .2, .5; .8, .5; 1, 0"/>
                                        <p:tgtEl>
                                          <p:spTgt spid="4123"/>
                                        </p:tgtEl>
                                      </p:cBhvr>
                                    </p:animEffect>
                                    <p:animScale>
                                      <p:cBhvr>
                                        <p:cTn id="79" dur="1000" autoRev="1" fill="hold"/>
                                        <p:tgtEl>
                                          <p:spTgt spid="4123"/>
                                        </p:tgtEl>
                                      </p:cBhvr>
                                      <p:by x="105000" y="105000"/>
                                    </p:animScale>
                                  </p:childTnLst>
                                </p:cTn>
                              </p:par>
                              <p:par>
                                <p:cTn id="80" presetID="26" presetClass="emph" presetSubtype="0" repeatCount="indefinite" fill="hold" nodeType="withEffect">
                                  <p:stCondLst>
                                    <p:cond delay="0"/>
                                  </p:stCondLst>
                                  <p:childTnLst>
                                    <p:animEffect transition="out" filter="fade">
                                      <p:cBhvr>
                                        <p:cTn id="81" dur="500" tmFilter="0, 0; .2, .5; .8, .5; 1, 0"/>
                                        <p:tgtEl>
                                          <p:spTgt spid="4126"/>
                                        </p:tgtEl>
                                      </p:cBhvr>
                                    </p:animEffect>
                                    <p:animScale>
                                      <p:cBhvr>
                                        <p:cTn id="82" dur="250" autoRev="1" fill="hold"/>
                                        <p:tgtEl>
                                          <p:spTgt spid="4126"/>
                                        </p:tgtEl>
                                      </p:cBhvr>
                                      <p:by x="105000" y="105000"/>
                                    </p:animScale>
                                  </p:childTnLst>
                                </p:cTn>
                              </p:par>
                              <p:par>
                                <p:cTn id="83" presetID="26" presetClass="emph" presetSubtype="0" repeatCount="indefinite" fill="hold" nodeType="withEffect">
                                  <p:stCondLst>
                                    <p:cond delay="0"/>
                                  </p:stCondLst>
                                  <p:childTnLst>
                                    <p:animEffect transition="out" filter="fade">
                                      <p:cBhvr>
                                        <p:cTn id="84" dur="2000" tmFilter="0, 0; .2, .5; .8, .5; 1, 0"/>
                                        <p:tgtEl>
                                          <p:spTgt spid="4129"/>
                                        </p:tgtEl>
                                      </p:cBhvr>
                                    </p:animEffect>
                                    <p:animScale>
                                      <p:cBhvr>
                                        <p:cTn id="85" dur="1000" autoRev="1" fill="hold"/>
                                        <p:tgtEl>
                                          <p:spTgt spid="4129"/>
                                        </p:tgtEl>
                                      </p:cBhvr>
                                      <p:by x="105000" y="105000"/>
                                    </p:animScale>
                                  </p:childTnLst>
                                </p:cTn>
                              </p:par>
                              <p:par>
                                <p:cTn id="86" presetID="26" presetClass="emph" presetSubtype="0" repeatCount="indefinite" fill="hold" nodeType="withEffect">
                                  <p:stCondLst>
                                    <p:cond delay="0"/>
                                  </p:stCondLst>
                                  <p:childTnLst>
                                    <p:animEffect transition="out" filter="fade">
                                      <p:cBhvr>
                                        <p:cTn id="87" dur="2000" tmFilter="0, 0; .2, .5; .8, .5; 1, 0"/>
                                        <p:tgtEl>
                                          <p:spTgt spid="4132"/>
                                        </p:tgtEl>
                                      </p:cBhvr>
                                    </p:animEffect>
                                    <p:animScale>
                                      <p:cBhvr>
                                        <p:cTn id="88" dur="1000" autoRev="1" fill="hold"/>
                                        <p:tgtEl>
                                          <p:spTgt spid="4132"/>
                                        </p:tgtEl>
                                      </p:cBhvr>
                                      <p:by x="105000" y="105000"/>
                                    </p:animScale>
                                  </p:childTnLst>
                                </p:cTn>
                              </p:par>
                              <p:par>
                                <p:cTn id="89" presetID="26" presetClass="emph" presetSubtype="0" repeatCount="indefinite" fill="hold" nodeType="withEffect">
                                  <p:stCondLst>
                                    <p:cond delay="0"/>
                                  </p:stCondLst>
                                  <p:childTnLst>
                                    <p:animEffect transition="out" filter="fade">
                                      <p:cBhvr>
                                        <p:cTn id="90" dur="2000" tmFilter="0, 0; .2, .5; .8, .5; 1, 0"/>
                                        <p:tgtEl>
                                          <p:spTgt spid="4135"/>
                                        </p:tgtEl>
                                      </p:cBhvr>
                                    </p:animEffect>
                                    <p:animScale>
                                      <p:cBhvr>
                                        <p:cTn id="91" dur="1000" autoRev="1" fill="hold"/>
                                        <p:tgtEl>
                                          <p:spTgt spid="4135"/>
                                        </p:tgtEl>
                                      </p:cBhvr>
                                      <p:by x="105000" y="105000"/>
                                    </p:animScale>
                                  </p:childTnLst>
                                </p:cTn>
                              </p:par>
                              <p:par>
                                <p:cTn id="92" presetID="26" presetClass="emph" presetSubtype="0" repeatCount="indefinite" fill="hold" nodeType="withEffect">
                                  <p:stCondLst>
                                    <p:cond delay="0"/>
                                  </p:stCondLst>
                                  <p:childTnLst>
                                    <p:animEffect transition="out" filter="fade">
                                      <p:cBhvr>
                                        <p:cTn id="93" dur="500" tmFilter="0, 0; .2, .5; .8, .5; 1, 0"/>
                                        <p:tgtEl>
                                          <p:spTgt spid="4138"/>
                                        </p:tgtEl>
                                      </p:cBhvr>
                                    </p:animEffect>
                                    <p:animScale>
                                      <p:cBhvr>
                                        <p:cTn id="94" dur="250" autoRev="1" fill="hold"/>
                                        <p:tgtEl>
                                          <p:spTgt spid="41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animBg="1" autoUpdateAnimBg="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191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266"/>
            <a:ext cx="7772400" cy="1362074"/>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7030"/>
            <a:ext cx="7772400" cy="149923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80793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527810"/>
            <a:ext cx="4038600" cy="50749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527810"/>
            <a:ext cx="4038600" cy="50749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7799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430"/>
            <a:ext cx="4040188"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511"/>
            <a:ext cx="4040188"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430"/>
            <a:ext cx="4041775"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511"/>
            <a:ext cx="4041775"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998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54935F-06B3-4C43-90A6-1CEDEB14CFCF}" type="datetimeFigureOut">
              <a:rPr lang="en-US" smtClean="0"/>
              <a:t>5/20/2013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835284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396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416"/>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416"/>
            <a:ext cx="5111750" cy="58540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4466"/>
            <a:ext cx="3008313" cy="46920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3222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69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41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8291"/>
            <a:ext cx="5486400" cy="8039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1612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626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664846"/>
            <a:ext cx="2057400" cy="593788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664846"/>
            <a:ext cx="6019800" cy="59378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684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29790"/>
            <a:ext cx="7772400" cy="1470660"/>
          </a:xfrm>
        </p:spPr>
        <p:txBody>
          <a:bodyPr/>
          <a:lstStyle>
            <a:lvl1pPr>
              <a:defRPr/>
            </a:lvl1pPr>
          </a:lstStyle>
          <a:p>
            <a:pPr lvl="0"/>
            <a:r>
              <a:rPr lang="zh-CN" noProof="0" smtClean="0"/>
              <a:t>单击此处编辑母版标题样式</a:t>
            </a:r>
          </a:p>
        </p:txBody>
      </p:sp>
      <p:sp>
        <p:nvSpPr>
          <p:cNvPr id="2051" name="Rectangle 3"/>
          <p:cNvSpPr>
            <a:spLocks noGrp="1" noChangeArrowheads="1"/>
          </p:cNvSpPr>
          <p:nvPr>
            <p:ph type="subTitle" idx="1"/>
          </p:nvPr>
        </p:nvSpPr>
        <p:spPr>
          <a:xfrm>
            <a:off x="1403350" y="3718560"/>
            <a:ext cx="6400800" cy="695326"/>
          </a:xfrm>
        </p:spPr>
        <p:txBody>
          <a:bodyPr/>
          <a:lstStyle>
            <a:lvl1pPr marL="0" indent="0" algn="ctr">
              <a:buFontTx/>
              <a:buNone/>
              <a:defRPr/>
            </a:lvl1pPr>
          </a:lstStyle>
          <a:p>
            <a:pPr lvl="0"/>
            <a:r>
              <a:rPr lang="zh-CN" noProof="0" smtClean="0"/>
              <a:t>单击此处编辑母版副标题样式</a:t>
            </a:r>
          </a:p>
        </p:txBody>
      </p:sp>
      <p:sp>
        <p:nvSpPr>
          <p:cNvPr id="2052" name="Rectangle 4"/>
          <p:cNvSpPr>
            <a:spLocks noGrp="1" noChangeArrowheads="1"/>
          </p:cNvSpPr>
          <p:nvPr>
            <p:ph type="dt" sz="half" idx="2"/>
          </p:nvPr>
        </p:nvSpPr>
        <p:spPr/>
        <p:txBody>
          <a:bodyPr/>
          <a:lstStyle>
            <a:lvl1pPr eaLnBrk="0" hangingPunct="0">
              <a:defRPr/>
            </a:lvl1pPr>
          </a:lstStyle>
          <a:p>
            <a:fld id="{4F919508-0FF1-43F3-BB90-AE6082FE0A6A}" type="datetimeFigureOut">
              <a:rPr lang="zh-CN" altLang="en-US">
                <a:solidFill>
                  <a:srgbClr val="000000"/>
                </a:solidFill>
              </a:rPr>
              <a:pPr/>
              <a:t>2013/5/20</a:t>
            </a:fld>
            <a:endParaRPr lang="zh-CN" altLang="en-US">
              <a:solidFill>
                <a:srgbClr val="000000"/>
              </a:solidFill>
            </a:endParaRPr>
          </a:p>
        </p:txBody>
      </p:sp>
      <p:sp>
        <p:nvSpPr>
          <p:cNvPr id="2053" name="Rectangle 5"/>
          <p:cNvSpPr>
            <a:spLocks noGrp="1" noChangeArrowheads="1"/>
          </p:cNvSpPr>
          <p:nvPr>
            <p:ph type="ftr" sz="quarter" idx="3"/>
          </p:nvPr>
        </p:nvSpPr>
        <p:spPr/>
        <p:txBody>
          <a:bodyPr/>
          <a:lstStyle>
            <a:lvl1pPr eaLnBrk="0" hangingPunct="0">
              <a:defRPr/>
            </a:lvl1pPr>
          </a:lstStyle>
          <a:p>
            <a:endParaRPr lang="zh-CN" altLang="en-US">
              <a:solidFill>
                <a:srgbClr val="000000"/>
              </a:solidFill>
            </a:endParaRPr>
          </a:p>
        </p:txBody>
      </p:sp>
      <p:sp>
        <p:nvSpPr>
          <p:cNvPr id="2054" name="Rectangle 6"/>
          <p:cNvSpPr>
            <a:spLocks noGrp="1" noChangeArrowheads="1"/>
          </p:cNvSpPr>
          <p:nvPr>
            <p:ph type="sldNum" sz="quarter" idx="4"/>
          </p:nvPr>
        </p:nvSpPr>
        <p:spPr/>
        <p:txBody>
          <a:bodyPr/>
          <a:lstStyle>
            <a:lvl1pPr eaLnBrk="0" hangingPunct="0">
              <a:defRPr/>
            </a:lvl1pPr>
          </a:lstStyle>
          <a:p>
            <a:fld id="{C4ECC323-0E25-4B2E-9363-343BEDCE2F8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72213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zh-C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46CE59-7B8E-4C1D-A8B5-B2463FB28D9B}"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322678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266"/>
            <a:ext cx="7772400" cy="1362074"/>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7030"/>
            <a:ext cx="7772400" cy="149923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zh-C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773B55-0A05-4C95-857F-7CF8E1801251}"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404433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773556"/>
            <a:ext cx="4038600" cy="43186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7725" y="1773556"/>
            <a:ext cx="4038600" cy="43186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zh-C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8C18CC-4C7E-4353-AA77-8FBFBE346177}"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15015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4935F-06B3-4C43-90A6-1CEDEB14CFCF}" type="datetimeFigureOut">
              <a:rPr lang="en-US" smtClean="0"/>
              <a:t>5/20/2013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72325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430"/>
            <a:ext cx="4040188"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512"/>
            <a:ext cx="4040188"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430"/>
            <a:ext cx="4041775"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5512"/>
            <a:ext cx="4041775" cy="395097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zh-CN"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zh-CN"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AE13621-0791-4124-A3FC-E4A5B893987E}"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2916418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zh-CN"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zh-CN"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5D1723E-8D7E-48F2-9AFE-F5746023746E}"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658978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zh-CN"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zh-CN"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9973512-9EAD-4901-807B-EAA791C89008}"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333458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2416"/>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416"/>
            <a:ext cx="5111750" cy="58540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4466"/>
            <a:ext cx="3008313" cy="469201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zh-C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D5A1E-BF75-4763-9E7B-F5D4E7B8F42E}"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880820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769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41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8292"/>
            <a:ext cx="5486400" cy="8039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zh-CN"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zh-CN"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4C3BE6-FF79-4ECF-A846-8076500E8016}"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198298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zh-C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7D934E-38F1-42D5-A784-7EFEEA69904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3790065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765810"/>
            <a:ext cx="2057400" cy="53263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6725" y="765810"/>
            <a:ext cx="6021388" cy="53263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zh-CN"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zh-CN"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959164-5301-42FD-91B3-6FD2645F099F}"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5504775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765812"/>
            <a:ext cx="8229600" cy="72009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6725" y="1773556"/>
            <a:ext cx="4038600" cy="43186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773556"/>
            <a:ext cx="4038600" cy="20669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4023362"/>
            <a:ext cx="4038600" cy="20688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4592"/>
            <a:ext cx="2133600" cy="476250"/>
          </a:xfrm>
        </p:spPr>
        <p:txBody>
          <a:bodyPr/>
          <a:lstStyle>
            <a:lvl1pPr>
              <a:defRPr/>
            </a:lvl1pPr>
          </a:lstStyle>
          <a:p>
            <a:endParaRPr lang="zh-CN" altLang="en-US">
              <a:solidFill>
                <a:srgbClr val="000000"/>
              </a:solidFill>
            </a:endParaRPr>
          </a:p>
        </p:txBody>
      </p:sp>
      <p:sp>
        <p:nvSpPr>
          <p:cNvPr id="7" name="Footer Placeholder 6"/>
          <p:cNvSpPr>
            <a:spLocks noGrp="1"/>
          </p:cNvSpPr>
          <p:nvPr>
            <p:ph type="ftr" sz="quarter" idx="11"/>
          </p:nvPr>
        </p:nvSpPr>
        <p:spPr>
          <a:xfrm>
            <a:off x="3124200" y="6244592"/>
            <a:ext cx="2895600" cy="476250"/>
          </a:xfrm>
        </p:spPr>
        <p:txBody>
          <a:bodyPr/>
          <a:lstStyle>
            <a:lvl1pPr>
              <a:defRPr/>
            </a:lvl1pPr>
          </a:lstStyle>
          <a:p>
            <a:endParaRPr lang="zh-CN" altLang="en-US">
              <a:solidFill>
                <a:srgbClr val="000000"/>
              </a:solidFill>
            </a:endParaRPr>
          </a:p>
        </p:txBody>
      </p:sp>
      <p:sp>
        <p:nvSpPr>
          <p:cNvPr id="8" name="Slide Number Placeholder 7"/>
          <p:cNvSpPr>
            <a:spLocks noGrp="1"/>
          </p:cNvSpPr>
          <p:nvPr>
            <p:ph type="sldNum" sz="quarter" idx="12"/>
          </p:nvPr>
        </p:nvSpPr>
        <p:spPr>
          <a:xfrm>
            <a:off x="6553200" y="6244592"/>
            <a:ext cx="2133600" cy="476250"/>
          </a:xfrm>
        </p:spPr>
        <p:txBody>
          <a:bodyPr/>
          <a:lstStyle>
            <a:lvl1pPr>
              <a:defRPr/>
            </a:lvl1pPr>
          </a:lstStyle>
          <a:p>
            <a:fld id="{4802EDE0-9A3B-498A-A077-3C3780299C73}"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2718476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765812"/>
            <a:ext cx="8229600" cy="72009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6725" y="1773556"/>
            <a:ext cx="4038600" cy="43186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773556"/>
            <a:ext cx="4038600" cy="20669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4023362"/>
            <a:ext cx="4038600" cy="20688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4592"/>
            <a:ext cx="2133600" cy="476250"/>
          </a:xfrm>
        </p:spPr>
        <p:txBody>
          <a:bodyPr/>
          <a:lstStyle>
            <a:lvl1pPr>
              <a:defRPr/>
            </a:lvl1pPr>
          </a:lstStyle>
          <a:p>
            <a:endParaRPr lang="zh-CN" altLang="en-US">
              <a:solidFill>
                <a:srgbClr val="000000"/>
              </a:solidFill>
            </a:endParaRPr>
          </a:p>
        </p:txBody>
      </p:sp>
      <p:sp>
        <p:nvSpPr>
          <p:cNvPr id="7" name="Footer Placeholder 6"/>
          <p:cNvSpPr>
            <a:spLocks noGrp="1"/>
          </p:cNvSpPr>
          <p:nvPr>
            <p:ph type="ftr" sz="quarter" idx="11"/>
          </p:nvPr>
        </p:nvSpPr>
        <p:spPr>
          <a:xfrm>
            <a:off x="3124200" y="6244592"/>
            <a:ext cx="2895600" cy="476250"/>
          </a:xfrm>
        </p:spPr>
        <p:txBody>
          <a:bodyPr/>
          <a:lstStyle>
            <a:lvl1pPr>
              <a:defRPr/>
            </a:lvl1pPr>
          </a:lstStyle>
          <a:p>
            <a:endParaRPr lang="zh-CN" altLang="en-US">
              <a:solidFill>
                <a:srgbClr val="000000"/>
              </a:solidFill>
            </a:endParaRPr>
          </a:p>
        </p:txBody>
      </p:sp>
      <p:sp>
        <p:nvSpPr>
          <p:cNvPr id="8" name="Slide Number Placeholder 7"/>
          <p:cNvSpPr>
            <a:spLocks noGrp="1"/>
          </p:cNvSpPr>
          <p:nvPr>
            <p:ph type="sldNum" sz="quarter" idx="12"/>
          </p:nvPr>
        </p:nvSpPr>
        <p:spPr>
          <a:xfrm>
            <a:off x="6553200" y="6244592"/>
            <a:ext cx="2133600" cy="476250"/>
          </a:xfrm>
        </p:spPr>
        <p:txBody>
          <a:bodyPr/>
          <a:lstStyle>
            <a:lvl1pPr>
              <a:defRPr/>
            </a:lvl1pPr>
          </a:lstStyle>
          <a:p>
            <a:fld id="{074E6FCD-B708-45D9-8B7B-47966D04C9CC}" type="slidenum">
              <a:rPr lang="zh-CN" altLang="en-US">
                <a:solidFill>
                  <a:srgbClr val="000000"/>
                </a:solidFill>
              </a:rPr>
              <a:pPr/>
              <a:t>‹#›</a:t>
            </a:fld>
            <a:endParaRPr lang="zh-CN" altLang="en-US">
              <a:solidFill>
                <a:srgbClr val="000000"/>
              </a:solidFill>
            </a:endParaRPr>
          </a:p>
        </p:txBody>
      </p:sp>
    </p:spTree>
    <p:extLst>
      <p:ext uri="{BB962C8B-B14F-4D97-AF65-F5344CB8AC3E}">
        <p14:creationId xmlns:p14="http://schemas.microsoft.com/office/powerpoint/2010/main" val="17416252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42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4935F-06B3-4C43-90A6-1CEDEB14CFCF}" type="datetimeFigureOut">
              <a:rPr lang="en-US" smtClean="0"/>
              <a:t>5/20/2013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380356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195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4911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9622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520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914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238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786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5673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0172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75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9362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58411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1.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4935F-06B3-4C43-90A6-1CEDEB14CFCF}" type="datetimeFigureOut">
              <a:rPr lang="en-US" smtClean="0"/>
              <a:t>5/20/2013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AA2C5-8397-4A39-B1F4-ED0A6B66CB46}" type="slidenum">
              <a:rPr lang="en-US" smtClean="0"/>
              <a:t>‹#›</a:t>
            </a:fld>
            <a:endParaRPr lang="en-US"/>
          </a:p>
        </p:txBody>
      </p:sp>
    </p:spTree>
    <p:extLst>
      <p:ext uri="{BB962C8B-B14F-4D97-AF65-F5344CB8AC3E}">
        <p14:creationId xmlns:p14="http://schemas.microsoft.com/office/powerpoint/2010/main" val="40267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8906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C61B5-6F60-422F-A016-5EF83B2E47F6}" type="datetimeFigureOut">
              <a:rPr lang="en-US" smtClean="0">
                <a:solidFill>
                  <a:prstClr val="black">
                    <a:tint val="75000"/>
                  </a:prstClr>
                </a:solidFill>
              </a:rPr>
              <a:pPr/>
              <a:t>5/20/2013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742B5D-5724-4238-8639-A7B22C07BD4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1706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457200"/>
            <a:fld id="{49422148-ED13-2A45-A468-B780AB04E6E8}" type="datetimeFigureOut">
              <a:rPr lang="en-US" smtClean="0">
                <a:solidFill>
                  <a:srgbClr val="3B3B3B"/>
                </a:solidFill>
              </a:rPr>
              <a:pPr defTabSz="457200"/>
              <a:t>5/20/2013</a:t>
            </a:fld>
            <a:endParaRPr lang="en-US">
              <a:solidFill>
                <a:srgbClr val="3B3B3B"/>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457200"/>
            <a:endParaRPr lang="en-US">
              <a:solidFill>
                <a:srgbClr val="3B3B3B"/>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457200"/>
            <a:fld id="{438E8505-EF2A-5644-9238-5DD2EBA89FE4}" type="slidenum">
              <a:rPr lang="en-US" smtClean="0"/>
              <a:pPr defTabSz="457200"/>
              <a:t>‹#›</a:t>
            </a:fld>
            <a:endParaRPr lang="en-US"/>
          </a:p>
        </p:txBody>
      </p:sp>
    </p:spTree>
    <p:extLst>
      <p:ext uri="{BB962C8B-B14F-4D97-AF65-F5344CB8AC3E}">
        <p14:creationId xmlns:p14="http://schemas.microsoft.com/office/powerpoint/2010/main" val="2601230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3074" name="Picture 3" descr="E:\图片夹\国外网美图\玻璃水珠\20091026_3d1b4748c4ad09431dc9jc37SRLqpQ03.jpg"/>
          <p:cNvPicPr>
            <a:picLocks noChangeAspect="1" noChangeArrowheads="1"/>
          </p:cNvPicPr>
          <p:nvPr/>
        </p:nvPicPr>
        <p:blipFill>
          <a:blip r:embed="rId13">
            <a:lum bright="24000"/>
            <a:grayscl/>
            <a:extLst>
              <a:ext uri="{28A0092B-C50C-407E-A947-70E740481C1C}">
                <a14:useLocalDpi xmlns:a14="http://schemas.microsoft.com/office/drawing/2010/main" val="0"/>
              </a:ext>
            </a:extLst>
          </a:blip>
          <a:srcRect/>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 name="Group 3"/>
          <p:cNvGrpSpPr>
            <a:grpSpLocks/>
          </p:cNvGrpSpPr>
          <p:nvPr/>
        </p:nvGrpSpPr>
        <p:grpSpPr bwMode="auto">
          <a:xfrm>
            <a:off x="282575" y="520066"/>
            <a:ext cx="8610600" cy="6337934"/>
            <a:chOff x="0" y="0"/>
            <a:chExt cx="8610600" cy="5281770"/>
          </a:xfrm>
        </p:grpSpPr>
        <p:sp>
          <p:nvSpPr>
            <p:cNvPr id="3076" name="矩形 5"/>
            <p:cNvSpPr>
              <a:spLocks noChangeArrowheads="1"/>
            </p:cNvSpPr>
            <p:nvPr userDrawn="1"/>
          </p:nvSpPr>
          <p:spPr bwMode="auto">
            <a:xfrm>
              <a:off x="112713" y="263533"/>
              <a:ext cx="8353425" cy="4824556"/>
            </a:xfrm>
            <a:prstGeom prst="rect">
              <a:avLst/>
            </a:prstGeom>
            <a:solidFill>
              <a:schemeClr val="tx1">
                <a:alpha val="56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endParaRPr lang="zh-CN" altLang="en-US" smtClean="0">
                <a:solidFill>
                  <a:srgbClr val="FFFFFF"/>
                </a:solidFill>
                <a:ea typeface="宋体" pitchFamily="2" charset="-122"/>
              </a:endParaRPr>
            </a:p>
          </p:txBody>
        </p:sp>
        <p:pic>
          <p:nvPicPr>
            <p:cNvPr id="3077" name="Picture 6" descr="F:\work\第二\大桥\未标题-5副本.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8610600" cy="528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8" name="文本占位符 2"/>
          <p:cNvSpPr>
            <a:spLocks noGrp="1" noChangeArrowheads="1"/>
          </p:cNvSpPr>
          <p:nvPr>
            <p:ph type="body" idx="1"/>
          </p:nvPr>
        </p:nvSpPr>
        <p:spPr bwMode="auto">
          <a:xfrm>
            <a:off x="468313" y="1527810"/>
            <a:ext cx="8229600" cy="507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3079" name="标题占位符 1"/>
          <p:cNvSpPr>
            <a:spLocks noGrp="1" noChangeArrowheads="1"/>
          </p:cNvSpPr>
          <p:nvPr>
            <p:ph type="title"/>
          </p:nvPr>
        </p:nvSpPr>
        <p:spPr bwMode="auto">
          <a:xfrm>
            <a:off x="468313" y="664846"/>
            <a:ext cx="8208962" cy="86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Tree>
    <p:extLst>
      <p:ext uri="{BB962C8B-B14F-4D97-AF65-F5344CB8AC3E}">
        <p14:creationId xmlns:p14="http://schemas.microsoft.com/office/powerpoint/2010/main" val="4264179366"/>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2pPr>
      <a:lvl3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3pPr>
      <a:lvl4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4pPr>
      <a:lvl5pPr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5pPr>
      <a:lvl6pPr marL="4572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6pPr>
      <a:lvl7pPr marL="9144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7pPr>
      <a:lvl8pPr marL="13716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8pPr>
      <a:lvl9pPr marL="1828800" algn="ctr" rtl="0" eaLnBrk="0" fontAlgn="base" hangingPunct="0">
        <a:spcBef>
          <a:spcPct val="0"/>
        </a:spcBef>
        <a:spcAft>
          <a:spcPct val="0"/>
        </a:spcAft>
        <a:defRPr sz="2400">
          <a:solidFill>
            <a:schemeClr val="bg1"/>
          </a:solidFill>
          <a:effectLst>
            <a:outerShdw blurRad="38100" dist="38100" dir="2700000" algn="tl">
              <a:srgbClr val="C0C0C0"/>
            </a:outerShdw>
          </a:effectLst>
          <a:latin typeface="Calibri" pitchFamily="34" charset="0"/>
          <a:ea typeface="Microsoft YaHei" pitchFamily="34" charset="-122"/>
        </a:defRPr>
      </a:lvl9pPr>
    </p:titleStyle>
    <p:bodyStyle>
      <a:lvl1pPr marL="342900" indent="-342900" algn="l" rtl="0" eaLnBrk="0" fontAlgn="base" hangingPunct="0">
        <a:spcBef>
          <a:spcPct val="20000"/>
        </a:spcBef>
        <a:spcAft>
          <a:spcPct val="0"/>
        </a:spcAft>
        <a:buFont typeface="Arial" pitchFamily="34" charset="0"/>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000">
          <a:solidFill>
            <a:schemeClr val="bg1"/>
          </a:solidFill>
          <a:latin typeface="+mn-lt"/>
          <a:ea typeface="+mn-ea"/>
        </a:defRPr>
      </a:lvl2pPr>
      <a:lvl3pPr marL="1143000" indent="-228600" algn="l" rtl="0" eaLnBrk="0" fontAlgn="base" hangingPunct="0">
        <a:spcBef>
          <a:spcPct val="20000"/>
        </a:spcBef>
        <a:spcAft>
          <a:spcPct val="0"/>
        </a:spcAft>
        <a:buFont typeface="Arial" pitchFamily="34" charset="0"/>
        <a:buChar char="•"/>
        <a:defRPr>
          <a:solidFill>
            <a:schemeClr val="bg1"/>
          </a:solidFill>
          <a:latin typeface="+mn-lt"/>
          <a:ea typeface="+mn-ea"/>
        </a:defRPr>
      </a:lvl3pPr>
      <a:lvl4pPr marL="16002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4pPr>
      <a:lvl5pPr marL="20574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5pPr>
      <a:lvl6pPr marL="25146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6pPr>
      <a:lvl7pPr marL="29718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7pPr>
      <a:lvl8pPr marL="34290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8pPr>
      <a:lvl9pPr marL="3886200" indent="-228600" algn="l" rtl="0" eaLnBrk="0" fontAlgn="base" hangingPunct="0">
        <a:spcBef>
          <a:spcPct val="20000"/>
        </a:spcBef>
        <a:spcAft>
          <a:spcPct val="0"/>
        </a:spcAft>
        <a:buFont typeface="Arial" pitchFamily="34" charset="0"/>
        <a:buChar char="»"/>
        <a:defRPr sz="16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765812"/>
            <a:ext cx="8229600"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1027" name="Rectangle 3"/>
          <p:cNvSpPr>
            <a:spLocks noGrp="1" noChangeArrowheads="1"/>
          </p:cNvSpPr>
          <p:nvPr>
            <p:ph type="body" idx="1"/>
          </p:nvPr>
        </p:nvSpPr>
        <p:spPr bwMode="auto">
          <a:xfrm>
            <a:off x="466725" y="1773556"/>
            <a:ext cx="8229600" cy="431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1028" name="Rectangle 4"/>
          <p:cNvSpPr>
            <a:spLocks noGrp="1" noChangeArrowheads="1"/>
          </p:cNvSpPr>
          <p:nvPr>
            <p:ph type="dt" sz="half" idx="2"/>
          </p:nvPr>
        </p:nvSpPr>
        <p:spPr bwMode="auto">
          <a:xfrm>
            <a:off x="457200" y="6244592"/>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zh-CN" altLang="en-US" smtClean="0">
              <a:solidFill>
                <a:srgbClr val="000000"/>
              </a:solidFill>
              <a:latin typeface="Calibri" pitchFamily="34" charset="0"/>
              <a:ea typeface="宋体" pitchFamily="2" charset="-122"/>
            </a:endParaRPr>
          </a:p>
        </p:txBody>
      </p:sp>
      <p:sp>
        <p:nvSpPr>
          <p:cNvPr id="1029" name="Rectangle 5"/>
          <p:cNvSpPr>
            <a:spLocks noGrp="1" noChangeArrowheads="1"/>
          </p:cNvSpPr>
          <p:nvPr>
            <p:ph type="ftr" sz="quarter" idx="3"/>
          </p:nvPr>
        </p:nvSpPr>
        <p:spPr bwMode="auto">
          <a:xfrm>
            <a:off x="3124200" y="6244592"/>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zh-CN" altLang="en-US" smtClean="0">
              <a:solidFill>
                <a:srgbClr val="000000"/>
              </a:solidFill>
              <a:latin typeface="Calibri" pitchFamily="34" charset="0"/>
              <a:ea typeface="宋体" pitchFamily="2" charset="-122"/>
            </a:endParaRPr>
          </a:p>
        </p:txBody>
      </p:sp>
      <p:sp>
        <p:nvSpPr>
          <p:cNvPr id="1030" name="Rectangle 6"/>
          <p:cNvSpPr>
            <a:spLocks noGrp="1" noChangeArrowheads="1"/>
          </p:cNvSpPr>
          <p:nvPr>
            <p:ph type="sldNum" sz="quarter" idx="4"/>
          </p:nvPr>
        </p:nvSpPr>
        <p:spPr bwMode="auto">
          <a:xfrm>
            <a:off x="6553200" y="6244592"/>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14BF60E-E5B5-4527-BD36-610DB5063B5E}" type="slidenum">
              <a:rPr lang="zh-CN" altLang="en-US" smtClean="0">
                <a:solidFill>
                  <a:srgbClr val="000000"/>
                </a:solidFill>
                <a:latin typeface="Calibri" pitchFamily="34" charset="0"/>
                <a:ea typeface="宋体" pitchFamily="2" charset="-122"/>
              </a:rPr>
              <a:pPr fontAlgn="base">
                <a:spcBef>
                  <a:spcPct val="0"/>
                </a:spcBef>
                <a:spcAft>
                  <a:spcPct val="0"/>
                </a:spcAft>
              </a:pPr>
              <a:t>‹#›</a:t>
            </a:fld>
            <a:endParaRPr lang="zh-CN" altLang="en-US" smtClean="0">
              <a:solidFill>
                <a:srgbClr val="000000"/>
              </a:solidFill>
              <a:latin typeface="Calibri" pitchFamily="34" charset="0"/>
              <a:ea typeface="宋体" pitchFamily="2" charset="-122"/>
            </a:endParaRPr>
          </a:p>
        </p:txBody>
      </p:sp>
    </p:spTree>
    <p:extLst>
      <p:ext uri="{BB962C8B-B14F-4D97-AF65-F5344CB8AC3E}">
        <p14:creationId xmlns:p14="http://schemas.microsoft.com/office/powerpoint/2010/main" val="29616125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pitchFamily="34" charset="0"/>
          <a:ea typeface="SimHei" pitchFamily="49" charset="-122"/>
        </a:defRPr>
      </a:lvl2pPr>
      <a:lvl3pPr algn="ctr" rtl="0" eaLnBrk="0" fontAlgn="base" hangingPunct="0">
        <a:spcBef>
          <a:spcPct val="0"/>
        </a:spcBef>
        <a:spcAft>
          <a:spcPct val="0"/>
        </a:spcAft>
        <a:defRPr sz="3200">
          <a:solidFill>
            <a:schemeClr val="tx2"/>
          </a:solidFill>
          <a:latin typeface="Arial" pitchFamily="34" charset="0"/>
          <a:ea typeface="SimHei" pitchFamily="49" charset="-122"/>
        </a:defRPr>
      </a:lvl3pPr>
      <a:lvl4pPr algn="ctr" rtl="0" eaLnBrk="0" fontAlgn="base" hangingPunct="0">
        <a:spcBef>
          <a:spcPct val="0"/>
        </a:spcBef>
        <a:spcAft>
          <a:spcPct val="0"/>
        </a:spcAft>
        <a:defRPr sz="3200">
          <a:solidFill>
            <a:schemeClr val="tx2"/>
          </a:solidFill>
          <a:latin typeface="Arial" pitchFamily="34" charset="0"/>
          <a:ea typeface="SimHei" pitchFamily="49" charset="-122"/>
        </a:defRPr>
      </a:lvl4pPr>
      <a:lvl5pPr algn="ctr" rtl="0" eaLnBrk="0" fontAlgn="base" hangingPunct="0">
        <a:spcBef>
          <a:spcPct val="0"/>
        </a:spcBef>
        <a:spcAft>
          <a:spcPct val="0"/>
        </a:spcAft>
        <a:defRPr sz="3200">
          <a:solidFill>
            <a:schemeClr val="tx2"/>
          </a:solidFill>
          <a:latin typeface="Arial" pitchFamily="34" charset="0"/>
          <a:ea typeface="SimHei" pitchFamily="49" charset="-122"/>
        </a:defRPr>
      </a:lvl5pPr>
      <a:lvl6pPr marL="457200" algn="ctr" rtl="0" eaLnBrk="0" fontAlgn="base" hangingPunct="0">
        <a:spcBef>
          <a:spcPct val="0"/>
        </a:spcBef>
        <a:spcAft>
          <a:spcPct val="0"/>
        </a:spcAft>
        <a:defRPr sz="3200">
          <a:solidFill>
            <a:schemeClr val="tx2"/>
          </a:solidFill>
          <a:latin typeface="Arial" pitchFamily="34" charset="0"/>
          <a:ea typeface="SimHei" pitchFamily="49" charset="-122"/>
        </a:defRPr>
      </a:lvl6pPr>
      <a:lvl7pPr marL="914400" algn="ctr" rtl="0" eaLnBrk="0" fontAlgn="base" hangingPunct="0">
        <a:spcBef>
          <a:spcPct val="0"/>
        </a:spcBef>
        <a:spcAft>
          <a:spcPct val="0"/>
        </a:spcAft>
        <a:defRPr sz="3200">
          <a:solidFill>
            <a:schemeClr val="tx2"/>
          </a:solidFill>
          <a:latin typeface="Arial" pitchFamily="34" charset="0"/>
          <a:ea typeface="SimHei" pitchFamily="49" charset="-122"/>
        </a:defRPr>
      </a:lvl7pPr>
      <a:lvl8pPr marL="1371600" algn="ctr" rtl="0" eaLnBrk="0" fontAlgn="base" hangingPunct="0">
        <a:spcBef>
          <a:spcPct val="0"/>
        </a:spcBef>
        <a:spcAft>
          <a:spcPct val="0"/>
        </a:spcAft>
        <a:defRPr sz="3200">
          <a:solidFill>
            <a:schemeClr val="tx2"/>
          </a:solidFill>
          <a:latin typeface="Arial" pitchFamily="34" charset="0"/>
          <a:ea typeface="SimHei" pitchFamily="49" charset="-122"/>
        </a:defRPr>
      </a:lvl8pPr>
      <a:lvl9pPr marL="1828800" algn="ctr" rtl="0" eaLnBrk="0" fontAlgn="base" hangingPunct="0">
        <a:spcBef>
          <a:spcPct val="0"/>
        </a:spcBef>
        <a:spcAft>
          <a:spcPct val="0"/>
        </a:spcAft>
        <a:defRPr sz="3200">
          <a:solidFill>
            <a:schemeClr val="tx2"/>
          </a:solidFill>
          <a:latin typeface="Arial" pitchFamily="34" charset="0"/>
          <a:ea typeface="SimHei" pitchFamily="49" charset="-122"/>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eaLnBrk="0" fontAlgn="base" hangingPunct="0">
        <a:spcBef>
          <a:spcPct val="20000"/>
        </a:spcBef>
        <a:spcAft>
          <a:spcPct val="0"/>
        </a:spcAft>
        <a:buChar char="»"/>
        <a:defRPr sz="1400">
          <a:solidFill>
            <a:schemeClr val="tx1"/>
          </a:solidFill>
          <a:latin typeface="+mn-lt"/>
          <a:ea typeface="+mn-ea"/>
        </a:defRPr>
      </a:lvl6pPr>
      <a:lvl7pPr marL="2971800" indent="-228600" algn="l" rtl="0" eaLnBrk="0" fontAlgn="base" hangingPunct="0">
        <a:spcBef>
          <a:spcPct val="20000"/>
        </a:spcBef>
        <a:spcAft>
          <a:spcPct val="0"/>
        </a:spcAft>
        <a:buChar char="»"/>
        <a:defRPr sz="1400">
          <a:solidFill>
            <a:schemeClr val="tx1"/>
          </a:solidFill>
          <a:latin typeface="+mn-lt"/>
          <a:ea typeface="+mn-ea"/>
        </a:defRPr>
      </a:lvl7pPr>
      <a:lvl8pPr marL="3429000" indent="-228600" algn="l" rtl="0" eaLnBrk="0" fontAlgn="base" hangingPunct="0">
        <a:spcBef>
          <a:spcPct val="20000"/>
        </a:spcBef>
        <a:spcAft>
          <a:spcPct val="0"/>
        </a:spcAft>
        <a:buChar char="»"/>
        <a:defRPr sz="1400">
          <a:solidFill>
            <a:schemeClr val="tx1"/>
          </a:solidFill>
          <a:latin typeface="+mn-lt"/>
          <a:ea typeface="+mn-ea"/>
        </a:defRPr>
      </a:lvl8pPr>
      <a:lvl9pPr marL="38862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A2FAB6-7F66-4AF2-8718-2F4B71418E8C}"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154FF-EA30-468B-9D9A-6907ADF39D2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30453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hyperlink" Target="http://www.texastribune.org/library/data/texas-reservoir-levels/"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gif"/></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hyperlink" Target="http://droughtmonitor.unl.edu/"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ftp://ftp.ci.austin.tx.us/GIS-Data/Regional/coa_gis.html" TargetMode="External"/><Relationship Id="rId2" Type="http://schemas.openxmlformats.org/officeDocument/2006/relationships/image" Target="../media/image84.pn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9.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8.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gif"/></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1470025"/>
          </a:xfrm>
        </p:spPr>
        <p:txBody>
          <a:bodyPr>
            <a:normAutofit/>
          </a:bodyPr>
          <a:lstStyle/>
          <a:p>
            <a:r>
              <a:rPr lang="en-US" sz="3600" dirty="0" smtClean="0"/>
              <a:t>Texas Water Resources and Rainwater Harvesting</a:t>
            </a:r>
            <a:endParaRPr lang="en-US" sz="3600" dirty="0"/>
          </a:p>
        </p:txBody>
      </p:sp>
      <p:sp>
        <p:nvSpPr>
          <p:cNvPr id="3" name="Subtitle 2"/>
          <p:cNvSpPr>
            <a:spLocks noGrp="1"/>
          </p:cNvSpPr>
          <p:nvPr>
            <p:ph type="subTitle" idx="1"/>
          </p:nvPr>
        </p:nvSpPr>
        <p:spPr>
          <a:xfrm>
            <a:off x="1447800" y="2543629"/>
            <a:ext cx="6400800" cy="1752600"/>
          </a:xfrm>
        </p:spPr>
        <p:txBody>
          <a:bodyPr>
            <a:normAutofit fontScale="92500"/>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Center for Research in Water Resources</a:t>
            </a:r>
            <a:br>
              <a:rPr lang="en-US" dirty="0" smtClean="0">
                <a:solidFill>
                  <a:schemeClr val="tx2"/>
                </a:solidFill>
              </a:rPr>
            </a:br>
            <a:r>
              <a:rPr lang="en-US" dirty="0" smtClean="0">
                <a:solidFill>
                  <a:schemeClr val="tx2"/>
                </a:solidFill>
              </a:rPr>
              <a:t>University of Texas at Austin</a:t>
            </a:r>
            <a:endParaRPr lang="en-US" dirty="0">
              <a:solidFill>
                <a:schemeClr val="tx2"/>
              </a:solidFill>
            </a:endParaRPr>
          </a:p>
        </p:txBody>
      </p:sp>
      <p:sp>
        <p:nvSpPr>
          <p:cNvPr id="4" name="TextBox 3"/>
          <p:cNvSpPr txBox="1"/>
          <p:nvPr/>
        </p:nvSpPr>
        <p:spPr>
          <a:xfrm>
            <a:off x="1537485" y="4514671"/>
            <a:ext cx="6221447" cy="1200329"/>
          </a:xfrm>
          <a:prstGeom prst="rect">
            <a:avLst/>
          </a:prstGeom>
          <a:noFill/>
        </p:spPr>
        <p:txBody>
          <a:bodyPr wrap="none" rtlCol="0">
            <a:spAutoFit/>
          </a:bodyPr>
          <a:lstStyle/>
          <a:p>
            <a:pPr algn="ctr"/>
            <a:r>
              <a:rPr lang="en-US" dirty="0" smtClean="0"/>
              <a:t>A presentation made for Texas Rainwater Catchment Association</a:t>
            </a:r>
            <a:br>
              <a:rPr lang="en-US" dirty="0" smtClean="0"/>
            </a:br>
            <a:r>
              <a:rPr lang="en-US" dirty="0" smtClean="0"/>
              <a:t>San Marcos, Texas</a:t>
            </a:r>
          </a:p>
          <a:p>
            <a:pPr algn="ctr"/>
            <a:endParaRPr lang="en-US" dirty="0"/>
          </a:p>
          <a:p>
            <a:pPr algn="ctr"/>
            <a:r>
              <a:rPr lang="en-US" dirty="0" smtClean="0"/>
              <a:t>11 May 2013</a:t>
            </a:r>
            <a:endParaRPr lang="en-US" dirty="0"/>
          </a:p>
        </p:txBody>
      </p:sp>
    </p:spTree>
    <p:extLst>
      <p:ext uri="{BB962C8B-B14F-4D97-AF65-F5344CB8AC3E}">
        <p14:creationId xmlns:p14="http://schemas.microsoft.com/office/powerpoint/2010/main" val="3853486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Soil Moisture Conditions</a:t>
            </a:r>
            <a:endParaRPr lang="en-US" dirty="0"/>
          </a:p>
        </p:txBody>
      </p:sp>
      <p:pic>
        <p:nvPicPr>
          <p:cNvPr id="3" name="Picture 2" descr="Macintosh HD:Users:Johnny:Downloads:NLDAS Point Location.jpg"/>
          <p:cNvPicPr/>
          <p:nvPr/>
        </p:nvPicPr>
        <p:blipFill rotWithShape="1">
          <a:blip r:embed="rId2">
            <a:extLst>
              <a:ext uri="{28A0092B-C50C-407E-A947-70E740481C1C}">
                <a14:useLocalDpi xmlns:a14="http://schemas.microsoft.com/office/drawing/2010/main" val="0"/>
              </a:ext>
            </a:extLst>
          </a:blip>
          <a:srcRect l="1619" t="8084" r="1621" b="1797"/>
          <a:stretch/>
        </p:blipFill>
        <p:spPr bwMode="auto">
          <a:xfrm>
            <a:off x="685808" y="1253423"/>
            <a:ext cx="4754880" cy="3423920"/>
          </a:xfrm>
          <a:prstGeom prst="rect">
            <a:avLst/>
          </a:prstGeom>
          <a:noFill/>
          <a:ln>
            <a:noFill/>
          </a:ln>
          <a:extLst>
            <a:ext uri="{53640926-AAD7-44D8-BBD7-CCE9431645EC}">
              <a14:shadowObscured xmlns:a14="http://schemas.microsoft.com/office/drawing/2010/main"/>
            </a:ext>
          </a:extLst>
        </p:spPr>
      </p:pic>
      <p:sp>
        <p:nvSpPr>
          <p:cNvPr id="5" name="Curved Down Arrow 4"/>
          <p:cNvSpPr/>
          <p:nvPr/>
        </p:nvSpPr>
        <p:spPr bwMode="auto">
          <a:xfrm>
            <a:off x="2793425" y="2569477"/>
            <a:ext cx="759244" cy="372085"/>
          </a:xfrm>
          <a:prstGeom prst="curvedDownArrow">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chemeClr val="tx2">
                  <a:lumMod val="50000"/>
                  <a:lumOff val="50000"/>
                </a:schemeClr>
              </a:solidFill>
              <a:latin typeface="Arial" charset="0"/>
              <a:ea typeface="ＭＳ Ｐゴシック" pitchFamily="16" charset="-128"/>
              <a:cs typeface="ＭＳ Ｐゴシック" pitchFamily="-97" charset="-128"/>
            </a:endParaRPr>
          </a:p>
        </p:txBody>
      </p:sp>
      <p:sp>
        <p:nvSpPr>
          <p:cNvPr id="6" name="Rectangle 5"/>
          <p:cNvSpPr/>
          <p:nvPr/>
        </p:nvSpPr>
        <p:spPr>
          <a:xfrm>
            <a:off x="5440688" y="2014594"/>
            <a:ext cx="3426800" cy="954107"/>
          </a:xfrm>
          <a:prstGeom prst="rect">
            <a:avLst/>
          </a:prstGeom>
        </p:spPr>
        <p:txBody>
          <a:bodyPr wrap="square">
            <a:spAutoFit/>
          </a:bodyPr>
          <a:lstStyle/>
          <a:p>
            <a:pPr algn="ctr"/>
            <a:r>
              <a:rPr lang="en-US" sz="2800" b="1" dirty="0" smtClean="0">
                <a:solidFill>
                  <a:srgbClr val="007AC2"/>
                </a:solidFill>
              </a:rPr>
              <a:t>Time </a:t>
            </a:r>
            <a:r>
              <a:rPr lang="en-US" sz="2800" b="1" dirty="0">
                <a:solidFill>
                  <a:srgbClr val="007AC2"/>
                </a:solidFill>
              </a:rPr>
              <a:t>series at every point</a:t>
            </a:r>
            <a:endParaRPr lang="en-US" dirty="0"/>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bwMode="auto">
          <a:xfrm>
            <a:off x="3173047" y="2968701"/>
            <a:ext cx="5008301" cy="3453488"/>
          </a:xfrm>
          <a:prstGeom prst="rect">
            <a:avLst/>
          </a:prstGeom>
          <a:noFill/>
          <a:ln>
            <a:solidFill>
              <a:schemeClr val="tx2">
                <a:lumMod val="25000"/>
                <a:lumOff val="75000"/>
              </a:schemeClr>
            </a:solidFill>
          </a:ln>
        </p:spPr>
      </p:pic>
    </p:spTree>
    <p:extLst>
      <p:ext uri="{BB962C8B-B14F-4D97-AF65-F5344CB8AC3E}">
        <p14:creationId xmlns:p14="http://schemas.microsoft.com/office/powerpoint/2010/main" val="111568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Rods”</a:t>
            </a:r>
            <a:br>
              <a:rPr lang="en-US" dirty="0" smtClean="0"/>
            </a:br>
            <a:r>
              <a:rPr lang="en-US" dirty="0" smtClean="0"/>
              <a:t>for Texas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3291844" y="206422"/>
            <a:ext cx="5486400" cy="6384925"/>
          </a:xfrm>
          <a:prstGeom prst="rect">
            <a:avLst/>
          </a:prstGeom>
          <a:noFill/>
          <a:ln>
            <a:noFill/>
          </a:ln>
        </p:spPr>
      </p:pic>
      <p:sp>
        <p:nvSpPr>
          <p:cNvPr id="5" name="Text Box 1"/>
          <p:cNvSpPr txBox="1">
            <a:spLocks noChangeArrowheads="1"/>
          </p:cNvSpPr>
          <p:nvPr/>
        </p:nvSpPr>
        <p:spPr bwMode="auto">
          <a:xfrm>
            <a:off x="3291844" y="931556"/>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charset="0"/>
                <a:ea typeface="ÇlÇr ñæí©" charset="0"/>
              </a:rPr>
              <a:t>2012</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6" name="Text Box 2"/>
          <p:cNvSpPr txBox="1">
            <a:spLocks noChangeArrowheads="1"/>
          </p:cNvSpPr>
          <p:nvPr/>
        </p:nvSpPr>
        <p:spPr bwMode="auto">
          <a:xfrm>
            <a:off x="3291844" y="265399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charset="0"/>
                <a:ea typeface="ÇlÇr ñæí©" charset="0"/>
              </a:rPr>
              <a:t>2011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sp>
        <p:nvSpPr>
          <p:cNvPr id="7" name="Text Box 3"/>
          <p:cNvSpPr txBox="1">
            <a:spLocks noChangeArrowheads="1"/>
          </p:cNvSpPr>
          <p:nvPr/>
        </p:nvSpPr>
        <p:spPr bwMode="auto">
          <a:xfrm>
            <a:off x="3291844" y="4387544"/>
            <a:ext cx="928688" cy="457200"/>
          </a:xfrm>
          <a:prstGeom prst="rect">
            <a:avLst/>
          </a:prstGeom>
          <a:noFill/>
          <a:ln>
            <a:noFill/>
          </a:ln>
          <a:extLst/>
        </p:spPr>
        <p:txBody>
          <a:bodyPr vert="horz" wrap="square" lIns="91440" tIns="91440" rIns="91440" bIns="9144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Calibri" charset="0"/>
                <a:ea typeface="ÇlÇr ñæí©" charset="0"/>
              </a:rPr>
              <a:t>2010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bwMode="auto">
          <a:xfrm>
            <a:off x="281920" y="2183684"/>
            <a:ext cx="2791064" cy="2432460"/>
          </a:xfrm>
          <a:prstGeom prst="rect">
            <a:avLst/>
          </a:prstGeom>
          <a:noFill/>
          <a:ln>
            <a:solidFill>
              <a:schemeClr val="tx1"/>
            </a:solidFill>
          </a:ln>
        </p:spPr>
      </p:pic>
      <p:sp>
        <p:nvSpPr>
          <p:cNvPr id="9" name="TextBox 8"/>
          <p:cNvSpPr txBox="1"/>
          <p:nvPr/>
        </p:nvSpPr>
        <p:spPr>
          <a:xfrm>
            <a:off x="1184219" y="4844744"/>
            <a:ext cx="914400" cy="914400"/>
          </a:xfrm>
          <a:prstGeom prst="rect">
            <a:avLst/>
          </a:prstGeom>
          <a:noFill/>
          <a:effectLst/>
        </p:spPr>
        <p:txBody>
          <a:bodyPr wrap="none" lIns="0" tIns="0" rIns="0" bIns="0" rtlCol="0">
            <a:noAutofit/>
          </a:bodyPr>
          <a:lstStyle/>
          <a:p>
            <a:pPr algn="ctr" eaLnBrk="0" hangingPunct="0">
              <a:lnSpc>
                <a:spcPts val="1800"/>
              </a:lnSpc>
            </a:pPr>
            <a:r>
              <a:rPr lang="en-US" b="1" dirty="0" smtClean="0"/>
              <a:t>April 25, 2013</a:t>
            </a:r>
            <a:br>
              <a:rPr lang="en-US" b="1" dirty="0" smtClean="0"/>
            </a:br>
            <a:endParaRPr lang="en-US" b="1" dirty="0" smtClean="0"/>
          </a:p>
          <a:p>
            <a:pPr algn="ctr" eaLnBrk="0" hangingPunct="0">
              <a:lnSpc>
                <a:spcPts val="1800"/>
              </a:lnSpc>
            </a:pPr>
            <a:r>
              <a:rPr lang="en-US" b="1" dirty="0" smtClean="0"/>
              <a:t>Soil moisture </a:t>
            </a:r>
          </a:p>
          <a:p>
            <a:pPr algn="ctr" eaLnBrk="0" hangingPunct="0">
              <a:lnSpc>
                <a:spcPts val="1800"/>
              </a:lnSpc>
            </a:pPr>
            <a:r>
              <a:rPr lang="en-US" b="1" dirty="0" smtClean="0"/>
              <a:t>in top 1m  of soil</a:t>
            </a:r>
          </a:p>
        </p:txBody>
      </p:sp>
    </p:spTree>
    <p:extLst>
      <p:ext uri="{BB962C8B-B14F-4D97-AF65-F5344CB8AC3E}">
        <p14:creationId xmlns:p14="http://schemas.microsoft.com/office/powerpoint/2010/main" val="193114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395" y="165769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85830"/>
            <a:ext cx="8229600" cy="1143000"/>
          </a:xfrm>
        </p:spPr>
        <p:txBody>
          <a:bodyPr>
            <a:normAutofit fontScale="90000"/>
          </a:bodyPr>
          <a:lstStyle/>
          <a:p>
            <a:r>
              <a:rPr lang="en-US" dirty="0" smtClean="0"/>
              <a:t>GRACE and Texas Soil Water Storage</a:t>
            </a:r>
            <a:endParaRPr lang="en-US" dirty="0"/>
          </a:p>
        </p:txBody>
      </p:sp>
      <p:sp>
        <p:nvSpPr>
          <p:cNvPr id="8" name="TextBox 7"/>
          <p:cNvSpPr txBox="1"/>
          <p:nvPr/>
        </p:nvSpPr>
        <p:spPr>
          <a:xfrm>
            <a:off x="281920" y="4152900"/>
            <a:ext cx="2317686" cy="369332"/>
          </a:xfrm>
          <a:prstGeom prst="rect">
            <a:avLst/>
          </a:prstGeom>
          <a:noFill/>
        </p:spPr>
        <p:txBody>
          <a:bodyPr wrap="none" rtlCol="0">
            <a:spAutoFit/>
          </a:bodyPr>
          <a:lstStyle/>
          <a:p>
            <a:r>
              <a:rPr lang="en-US" dirty="0" smtClean="0">
                <a:solidFill>
                  <a:prstClr val="black"/>
                </a:solidFill>
              </a:rPr>
              <a:t>Soil Water in top 1m</a:t>
            </a:r>
            <a:endParaRPr lang="en-US" dirty="0">
              <a:solidFill>
                <a:prstClr val="black"/>
              </a:solidFill>
            </a:endParaRPr>
          </a:p>
        </p:txBody>
      </p:sp>
      <p:cxnSp>
        <p:nvCxnSpPr>
          <p:cNvPr id="23" name="Straight Arrow Connector 22"/>
          <p:cNvCxnSpPr/>
          <p:nvPr/>
        </p:nvCxnSpPr>
        <p:spPr>
          <a:xfrm flipH="1">
            <a:off x="7740271" y="5125065"/>
            <a:ext cx="130" cy="774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2720" y="5666539"/>
            <a:ext cx="3693255" cy="307777"/>
          </a:xfrm>
          <a:prstGeom prst="rect">
            <a:avLst/>
          </a:prstGeom>
          <a:noFill/>
        </p:spPr>
        <p:txBody>
          <a:bodyPr wrap="none" rtlCol="0">
            <a:spAutoFit/>
          </a:bodyPr>
          <a:lstStyle/>
          <a:p>
            <a:r>
              <a:rPr lang="en-US" sz="1400" dirty="0" smtClean="0">
                <a:solidFill>
                  <a:prstClr val="black"/>
                </a:solidFill>
              </a:rPr>
              <a:t>and an </a:t>
            </a:r>
            <a:r>
              <a:rPr lang="en-US" sz="1400" dirty="0" smtClean="0">
                <a:solidFill>
                  <a:srgbClr val="1F497D"/>
                </a:solidFill>
              </a:rPr>
              <a:t>8.4 Km</a:t>
            </a:r>
            <a:r>
              <a:rPr lang="en-US" sz="1400" baseline="30000" dirty="0" smtClean="0">
                <a:solidFill>
                  <a:srgbClr val="1F497D"/>
                </a:solidFill>
              </a:rPr>
              <a:t>3</a:t>
            </a:r>
            <a:r>
              <a:rPr lang="en-US" sz="1400" dirty="0" smtClean="0">
                <a:solidFill>
                  <a:srgbClr val="1F497D"/>
                </a:solidFill>
              </a:rPr>
              <a:t> </a:t>
            </a:r>
            <a:r>
              <a:rPr lang="en-US" sz="1400" dirty="0" smtClean="0">
                <a:solidFill>
                  <a:schemeClr val="tx2"/>
                </a:solidFill>
              </a:rPr>
              <a:t>deficit</a:t>
            </a:r>
            <a:r>
              <a:rPr lang="en-US" sz="1400" dirty="0" smtClean="0">
                <a:solidFill>
                  <a:prstClr val="black"/>
                </a:solidFill>
              </a:rPr>
              <a:t> in reservoir water storage</a:t>
            </a:r>
            <a:endParaRPr lang="en-US" sz="1400"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705609" y="87798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7" name="Straight Arrow Connector 26"/>
          <p:cNvCxnSpPr/>
          <p:nvPr/>
        </p:nvCxnSpPr>
        <p:spPr>
          <a:xfrm>
            <a:off x="7663924" y="285861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7413" y="26069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560094" y="48227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875086" y="3360877"/>
            <a:ext cx="3276218" cy="307777"/>
          </a:xfrm>
          <a:prstGeom prst="rect">
            <a:avLst/>
          </a:prstGeom>
          <a:noFill/>
        </p:spPr>
        <p:txBody>
          <a:bodyPr wrap="none" rtlCol="0">
            <a:spAutoFit/>
          </a:bodyPr>
          <a:lstStyle/>
          <a:p>
            <a:pPr algn="ctr"/>
            <a:r>
              <a:rPr lang="en-US" sz="1400" dirty="0" smtClean="0"/>
              <a:t>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a:t>
            </a:r>
            <a:r>
              <a:rPr lang="en-US" sz="1400" dirty="0" smtClean="0"/>
              <a:t>total water deficit</a:t>
            </a:r>
          </a:p>
        </p:txBody>
      </p:sp>
      <p:pic>
        <p:nvPicPr>
          <p:cNvPr id="19" name="Picture 18" descr="Macintosh HD:Users:Johnny:Dropbox:Thesis:Figures:SoilMoistureStorage.png"/>
          <p:cNvPicPr/>
          <p:nvPr/>
        </p:nvPicPr>
        <p:blipFill>
          <a:blip r:embed="rId4">
            <a:extLst>
              <a:ext uri="{28A0092B-C50C-407E-A947-70E740481C1C}">
                <a14:useLocalDpi xmlns:a14="http://schemas.microsoft.com/office/drawing/2010/main" val="0"/>
              </a:ext>
            </a:extLst>
          </a:blip>
          <a:srcRect/>
          <a:stretch>
            <a:fillRect/>
          </a:stretch>
        </p:blipFill>
        <p:spPr bwMode="auto">
          <a:xfrm>
            <a:off x="2611395" y="4428127"/>
            <a:ext cx="6532606" cy="2168165"/>
          </a:xfrm>
          <a:prstGeom prst="rect">
            <a:avLst/>
          </a:prstGeom>
          <a:noFill/>
          <a:ln>
            <a:noFill/>
          </a:ln>
        </p:spPr>
      </p:pic>
      <p:sp>
        <p:nvSpPr>
          <p:cNvPr id="22" name="TextBox 21"/>
          <p:cNvSpPr txBox="1"/>
          <p:nvPr/>
        </p:nvSpPr>
        <p:spPr>
          <a:xfrm>
            <a:off x="4442850" y="5799236"/>
            <a:ext cx="2869696" cy="307777"/>
          </a:xfrm>
          <a:prstGeom prst="rect">
            <a:avLst/>
          </a:prstGeom>
          <a:noFill/>
        </p:spPr>
        <p:txBody>
          <a:bodyPr wrap="none" rtlCol="0">
            <a:spAutoFit/>
          </a:bodyPr>
          <a:lstStyle/>
          <a:p>
            <a:pPr algn="ctr"/>
            <a:r>
              <a:rPr lang="en-US" sz="1400" dirty="0" smtClean="0"/>
              <a:t>Of this </a:t>
            </a:r>
            <a:r>
              <a:rPr lang="en-US" sz="1400" dirty="0" smtClean="0">
                <a:solidFill>
                  <a:srgbClr val="FF0000"/>
                </a:solidFill>
              </a:rPr>
              <a:t>45 Km</a:t>
            </a:r>
            <a:r>
              <a:rPr lang="en-US" sz="1400" baseline="30000" dirty="0" smtClean="0">
                <a:solidFill>
                  <a:srgbClr val="FF0000"/>
                </a:solidFill>
              </a:rPr>
              <a:t>3</a:t>
            </a:r>
            <a:r>
              <a:rPr lang="en-US" sz="1400" dirty="0" smtClean="0">
                <a:solidFill>
                  <a:srgbClr val="FF0000"/>
                </a:solidFill>
              </a:rPr>
              <a:t> </a:t>
            </a:r>
            <a:r>
              <a:rPr lang="en-US" sz="1400" dirty="0" smtClean="0"/>
              <a:t>is in top 1 m of soil</a:t>
            </a:r>
          </a:p>
        </p:txBody>
      </p:sp>
      <p:cxnSp>
        <p:nvCxnSpPr>
          <p:cNvPr id="25" name="Straight Arrow Connector 24"/>
          <p:cNvCxnSpPr/>
          <p:nvPr/>
        </p:nvCxnSpPr>
        <p:spPr>
          <a:xfrm>
            <a:off x="7642821" y="5281567"/>
            <a:ext cx="0" cy="769941"/>
          </a:xfrm>
          <a:prstGeom prst="straightConnector1">
            <a:avLst/>
          </a:prstGeom>
          <a:ln>
            <a:solidFill>
              <a:schemeClr val="tx2">
                <a:lumMod val="90000"/>
                <a:lumOff val="1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p:nvPr/>
        </p:nvPicPr>
        <p:blipFill>
          <a:blip r:embed="rId5" cstate="print">
            <a:extLst>
              <a:ext uri="{28A0092B-C50C-407E-A947-70E740481C1C}">
                <a14:useLocalDpi xmlns:a14="http://schemas.microsoft.com/office/drawing/2010/main" val="0"/>
              </a:ext>
            </a:extLst>
          </a:blip>
          <a:stretch>
            <a:fillRect/>
          </a:stretch>
        </p:blipFill>
        <p:spPr bwMode="auto">
          <a:xfrm>
            <a:off x="281920" y="4584700"/>
            <a:ext cx="2287521" cy="1855020"/>
          </a:xfrm>
          <a:prstGeom prst="rect">
            <a:avLst/>
          </a:prstGeom>
          <a:noFill/>
          <a:ln>
            <a:solidFill>
              <a:schemeClr val="tx1"/>
            </a:solidFill>
          </a:ln>
        </p:spPr>
      </p:pic>
    </p:spTree>
    <p:extLst>
      <p:ext uri="{BB962C8B-B14F-4D97-AF65-F5344CB8AC3E}">
        <p14:creationId xmlns:p14="http://schemas.microsoft.com/office/powerpoint/2010/main" val="363197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Monthly Drought Special Report</a:t>
            </a:r>
            <a:br>
              <a:rPr lang="en-US" dirty="0" smtClean="0"/>
            </a:br>
            <a:r>
              <a:rPr lang="en-US" sz="2700" dirty="0" smtClean="0"/>
              <a:t>July 2012</a:t>
            </a:r>
            <a:endParaRPr lang="en-US" sz="27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643" y="1628378"/>
            <a:ext cx="3643447" cy="4920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28378"/>
            <a:ext cx="3325956" cy="495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41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Mort Mertz – Drought of the 1950’s</a:t>
            </a:r>
            <a:br>
              <a:rPr lang="en-US" dirty="0" smtClean="0"/>
            </a:br>
            <a:r>
              <a:rPr lang="en-US" sz="3100" dirty="0" smtClean="0"/>
              <a:t>(1950-1957)</a:t>
            </a:r>
            <a:endParaRPr lang="en-US" sz="31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573212"/>
            <a:ext cx="2982029" cy="451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556" y="541020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1573212"/>
            <a:ext cx="503516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36489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Temperature Outlook for Next Three Months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01478"/>
            <a:ext cx="763834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200400"/>
            <a:ext cx="2340641" cy="646331"/>
          </a:xfrm>
          <a:prstGeom prst="rect">
            <a:avLst/>
          </a:prstGeom>
          <a:solidFill>
            <a:schemeClr val="bg1"/>
          </a:solidFill>
          <a:ln>
            <a:solidFill>
              <a:srgbClr val="C00000"/>
            </a:solidFill>
          </a:ln>
        </p:spPr>
        <p:txBody>
          <a:bodyPr wrap="none" rtlCol="0">
            <a:spAutoFit/>
          </a:bodyPr>
          <a:lstStyle/>
          <a:p>
            <a:pPr algn="ctr"/>
            <a:r>
              <a:rPr lang="en-US" dirty="0" smtClean="0"/>
              <a:t>A means Above normal</a:t>
            </a:r>
          </a:p>
          <a:p>
            <a:pPr algn="ctr"/>
            <a:r>
              <a:rPr lang="en-US" dirty="0" smtClean="0"/>
              <a:t>with 50% probability</a:t>
            </a:r>
            <a:endParaRPr lang="en-US" dirty="0"/>
          </a:p>
        </p:txBody>
      </p:sp>
      <p:cxnSp>
        <p:nvCxnSpPr>
          <p:cNvPr id="5" name="Straight Arrow Connector 4"/>
          <p:cNvCxnSpPr>
            <a:stCxn id="3" idx="3"/>
          </p:cNvCxnSpPr>
          <p:nvPr/>
        </p:nvCxnSpPr>
        <p:spPr>
          <a:xfrm>
            <a:off x="3178841" y="3523566"/>
            <a:ext cx="1621759" cy="9722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95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09" y="1752600"/>
            <a:ext cx="8373505" cy="44434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sz="3200" dirty="0" smtClean="0"/>
              <a:t>Precipitation Outlook for Next Three Months</a:t>
            </a:r>
            <a:endParaRPr lang="en-US" sz="3200" dirty="0"/>
          </a:p>
        </p:txBody>
      </p:sp>
      <p:sp>
        <p:nvSpPr>
          <p:cNvPr id="3" name="TextBox 2"/>
          <p:cNvSpPr txBox="1"/>
          <p:nvPr/>
        </p:nvSpPr>
        <p:spPr>
          <a:xfrm>
            <a:off x="533400" y="2362200"/>
            <a:ext cx="2338204" cy="646331"/>
          </a:xfrm>
          <a:prstGeom prst="rect">
            <a:avLst/>
          </a:prstGeom>
          <a:solidFill>
            <a:schemeClr val="bg1"/>
          </a:solidFill>
          <a:ln>
            <a:solidFill>
              <a:srgbClr val="C00000"/>
            </a:solidFill>
          </a:ln>
        </p:spPr>
        <p:txBody>
          <a:bodyPr wrap="none" rtlCol="0">
            <a:spAutoFit/>
          </a:bodyPr>
          <a:lstStyle/>
          <a:p>
            <a:pPr algn="ctr"/>
            <a:r>
              <a:rPr lang="en-US" dirty="0" smtClean="0"/>
              <a:t>B means Below normal</a:t>
            </a:r>
          </a:p>
          <a:p>
            <a:pPr algn="ctr"/>
            <a:r>
              <a:rPr lang="en-US" dirty="0" smtClean="0"/>
              <a:t>with 40% probability</a:t>
            </a:r>
            <a:endParaRPr lang="en-US" dirty="0"/>
          </a:p>
        </p:txBody>
      </p:sp>
      <p:cxnSp>
        <p:nvCxnSpPr>
          <p:cNvPr id="5" name="Straight Arrow Connector 4"/>
          <p:cNvCxnSpPr>
            <a:stCxn id="3" idx="3"/>
          </p:cNvCxnSpPr>
          <p:nvPr/>
        </p:nvCxnSpPr>
        <p:spPr>
          <a:xfrm>
            <a:off x="2871604" y="2685366"/>
            <a:ext cx="1624196" cy="19628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2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685800"/>
            <a:ext cx="2438400" cy="332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57200" y="6550223"/>
            <a:ext cx="4038600" cy="307777"/>
          </a:xfrm>
          <a:prstGeom prst="rect">
            <a:avLst/>
          </a:prstGeom>
          <a:noFill/>
        </p:spPr>
        <p:txBody>
          <a:bodyPr wrap="square" rtlCol="0">
            <a:spAutoFit/>
          </a:bodyPr>
          <a:lstStyle/>
          <a:p>
            <a:r>
              <a:rPr lang="en-US" sz="1400" dirty="0" smtClean="0"/>
              <a:t>John Nielson-Gammon, 2012; Danny Reible, 2013</a:t>
            </a:r>
            <a:endParaRPr lang="en-US" sz="1400" dirty="0"/>
          </a:p>
        </p:txBody>
      </p:sp>
      <p:sp>
        <p:nvSpPr>
          <p:cNvPr id="2" name="TextBox 1"/>
          <p:cNvSpPr txBox="1"/>
          <p:nvPr/>
        </p:nvSpPr>
        <p:spPr>
          <a:xfrm>
            <a:off x="229095" y="259140"/>
            <a:ext cx="7391400" cy="584775"/>
          </a:xfrm>
          <a:prstGeom prst="rect">
            <a:avLst/>
          </a:prstGeom>
          <a:noFill/>
        </p:spPr>
        <p:txBody>
          <a:bodyPr wrap="square" rtlCol="0">
            <a:spAutoFit/>
          </a:bodyPr>
          <a:lstStyle/>
          <a:p>
            <a:r>
              <a:rPr lang="en-US" sz="3200" b="1" i="1" dirty="0" smtClean="0">
                <a:effectLst>
                  <a:outerShdw blurRad="38100" dist="38100" dir="2700000" algn="tl">
                    <a:srgbClr val="000000">
                      <a:alpha val="43137"/>
                    </a:srgbClr>
                  </a:outerShdw>
                </a:effectLst>
              </a:rPr>
              <a:t>What does the longer-term future hold?</a:t>
            </a:r>
          </a:p>
        </p:txBody>
      </p:sp>
      <p:sp>
        <p:nvSpPr>
          <p:cNvPr id="3" name="TextBox 2"/>
          <p:cNvSpPr txBox="1"/>
          <p:nvPr/>
        </p:nvSpPr>
        <p:spPr>
          <a:xfrm>
            <a:off x="5831774" y="4191000"/>
            <a:ext cx="3312226" cy="1754326"/>
          </a:xfrm>
          <a:prstGeom prst="rect">
            <a:avLst/>
          </a:prstGeom>
          <a:noFill/>
        </p:spPr>
        <p:txBody>
          <a:bodyPr wrap="square" rtlCol="0">
            <a:spAutoFit/>
          </a:bodyPr>
          <a:lstStyle/>
          <a:p>
            <a:r>
              <a:rPr lang="en-US" dirty="0" smtClean="0">
                <a:solidFill>
                  <a:srgbClr val="FF0000"/>
                </a:solidFill>
              </a:rPr>
              <a:t>Temperature is expected to rise…</a:t>
            </a:r>
          </a:p>
          <a:p>
            <a:endParaRPr lang="en-US" dirty="0" smtClean="0">
              <a:solidFill>
                <a:srgbClr val="FF0000"/>
              </a:solidFill>
            </a:endParaRPr>
          </a:p>
          <a:p>
            <a:r>
              <a:rPr lang="en-US" dirty="0" smtClean="0">
                <a:solidFill>
                  <a:srgbClr val="FF0000"/>
                </a:solidFill>
              </a:rPr>
              <a:t>whether due to natural variations or anthropogenic causes</a:t>
            </a:r>
            <a:endParaRPr lang="en-US" dirty="0">
              <a:solidFill>
                <a:srgbClr val="FF0000"/>
              </a:solidFill>
            </a:endParaRPr>
          </a:p>
        </p:txBody>
      </p:sp>
      <p:sp>
        <p:nvSpPr>
          <p:cNvPr id="4" name="TextBox 3"/>
          <p:cNvSpPr txBox="1"/>
          <p:nvPr/>
        </p:nvSpPr>
        <p:spPr>
          <a:xfrm>
            <a:off x="533400" y="990600"/>
            <a:ext cx="5790705" cy="707886"/>
          </a:xfrm>
          <a:prstGeom prst="rect">
            <a:avLst/>
          </a:prstGeom>
          <a:noFill/>
        </p:spPr>
        <p:txBody>
          <a:bodyPr wrap="square" rtlCol="0">
            <a:spAutoFit/>
          </a:bodyPr>
          <a:lstStyle/>
          <a:p>
            <a:r>
              <a:rPr lang="en-US" sz="2000" b="1" dirty="0">
                <a:solidFill>
                  <a:srgbClr val="FF0000"/>
                </a:solidFill>
              </a:rPr>
              <a:t>As temperatures rise, rain decreases….</a:t>
            </a:r>
          </a:p>
          <a:p>
            <a:endParaRPr lang="en-US" sz="2000" dirty="0">
              <a:solidFill>
                <a:srgbClr val="FF0000"/>
              </a:solidFill>
            </a:endParaRPr>
          </a:p>
        </p:txBody>
      </p:sp>
      <p:pic>
        <p:nvPicPr>
          <p:cNvPr id="9" name="Picture 2" descr="drd964x.temprec.xlsx.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74911"/>
            <a:ext cx="650769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981200" y="1752600"/>
            <a:ext cx="5639295" cy="16383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1676400" y="3276600"/>
            <a:ext cx="228600" cy="2286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17</a:t>
            </a:fld>
            <a:endParaRPr lang="en-US" dirty="0"/>
          </a:p>
        </p:txBody>
      </p:sp>
    </p:spTree>
    <p:extLst>
      <p:ext uri="{BB962C8B-B14F-4D97-AF65-F5344CB8AC3E}">
        <p14:creationId xmlns:p14="http://schemas.microsoft.com/office/powerpoint/2010/main" val="39329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172200"/>
            <a:ext cx="7427976" cy="338554"/>
          </a:xfrm>
          <a:prstGeom prst="rect">
            <a:avLst/>
          </a:prstGeom>
        </p:spPr>
        <p:txBody>
          <a:bodyPr wrap="square">
            <a:spAutoFit/>
          </a:bodyPr>
          <a:lstStyle/>
          <a:p>
            <a:pPr algn="ctr"/>
            <a:r>
              <a:rPr lang="en-US" sz="1600" dirty="0">
                <a:hlinkClick r:id="rId3"/>
              </a:rPr>
              <a:t>http://www.texastribune.org/library/data/texas-reservoir-levels</a:t>
            </a:r>
            <a:r>
              <a:rPr lang="en-US" sz="1600" dirty="0" smtClean="0">
                <a:hlinkClick r:id="rId3"/>
              </a:rPr>
              <a:t>/</a:t>
            </a:r>
            <a:r>
              <a:rPr lang="en-US" sz="1600" dirty="0" smtClean="0"/>
              <a:t> </a:t>
            </a:r>
            <a:endParaRPr lang="en-US" sz="1600" dirty="0"/>
          </a:p>
        </p:txBody>
      </p:sp>
      <p:sp>
        <p:nvSpPr>
          <p:cNvPr id="6" name="Title 1"/>
          <p:cNvSpPr txBox="1">
            <a:spLocks/>
          </p:cNvSpPr>
          <p:nvPr/>
        </p:nvSpPr>
        <p:spPr>
          <a:xfrm>
            <a:off x="228600" y="274638"/>
            <a:ext cx="8001000" cy="1143000"/>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3200" i="1" dirty="0" smtClean="0">
                <a:solidFill>
                  <a:schemeClr val="tx1"/>
                </a:solidFill>
                <a:effectLst>
                  <a:outerShdw blurRad="38100" dist="38100" dir="2700000" algn="tl">
                    <a:srgbClr val="000000">
                      <a:alpha val="43137"/>
                    </a:srgbClr>
                  </a:outerShdw>
                </a:effectLst>
              </a:rPr>
              <a:t>West Texas is in a more sustained drought</a:t>
            </a:r>
            <a:endParaRPr lang="en-US" sz="3200" i="1" dirty="0">
              <a:solidFill>
                <a:schemeClr val="tx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18</a:t>
            </a:fld>
            <a:endParaRPr lang="en-US" dirty="0"/>
          </a:p>
        </p:txBody>
      </p:sp>
      <p:sp>
        <p:nvSpPr>
          <p:cNvPr id="4" name="Rectangle 3"/>
          <p:cNvSpPr/>
          <p:nvPr/>
        </p:nvSpPr>
        <p:spPr>
          <a:xfrm>
            <a:off x="6324600" y="1417638"/>
            <a:ext cx="201777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13168" y="1371600"/>
            <a:ext cx="1616432" cy="533400"/>
          </a:xfrm>
        </p:spPr>
        <p:txBody>
          <a:bodyPr>
            <a:normAutofit/>
          </a:bodyPr>
          <a:lstStyle/>
          <a:p>
            <a:pPr marL="0" indent="0" algn="l">
              <a:buNone/>
            </a:pPr>
            <a:r>
              <a:rPr lang="en-US" sz="1200" i="1" dirty="0" smtClean="0">
                <a:effectLst>
                  <a:outerShdw blurRad="38100" dist="38100" dir="2700000" algn="tl">
                    <a:srgbClr val="000000">
                      <a:alpha val="43137"/>
                    </a:srgbClr>
                  </a:outerShdw>
                </a:effectLst>
              </a:rPr>
              <a:t>Reservoir Levels </a:t>
            </a:r>
            <a:br>
              <a:rPr lang="en-US" sz="1200" i="1" dirty="0" smtClean="0">
                <a:effectLst>
                  <a:outerShdw blurRad="38100" dist="38100" dir="2700000" algn="tl">
                    <a:srgbClr val="000000">
                      <a:alpha val="43137"/>
                    </a:srgbClr>
                  </a:outerShdw>
                </a:effectLst>
              </a:rPr>
            </a:br>
            <a:r>
              <a:rPr lang="en-US" sz="1200" i="1" dirty="0" smtClean="0">
                <a:effectLst>
                  <a:outerShdw blurRad="38100" dist="38100" dir="2700000" algn="tl">
                    <a:srgbClr val="000000">
                      <a:alpha val="43137"/>
                    </a:srgbClr>
                  </a:outerShdw>
                </a:effectLst>
              </a:rPr>
              <a:t>(Dec 17, 2012)</a:t>
            </a:r>
            <a:endParaRPr lang="en-US" sz="1200" i="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69" y="928787"/>
            <a:ext cx="8104931" cy="526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012" y="2156749"/>
            <a:ext cx="23812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a:stCxn id="4099" idx="1"/>
          </p:cNvCxnSpPr>
          <p:nvPr/>
        </p:nvCxnSpPr>
        <p:spPr>
          <a:xfrm flipH="1">
            <a:off x="3429000" y="2632999"/>
            <a:ext cx="2508012" cy="927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924291"/>
            <a:ext cx="23812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1266825" y="2886316"/>
            <a:ext cx="1626846" cy="458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6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Normalized Difference Vegetation Index (NDVI)</a:t>
            </a:r>
            <a:endParaRPr 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89" y="1865489"/>
            <a:ext cx="8046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1154668"/>
            <a:ext cx="7804188" cy="369332"/>
          </a:xfrm>
          <a:prstGeom prst="rect">
            <a:avLst/>
          </a:prstGeom>
          <a:noFill/>
        </p:spPr>
        <p:txBody>
          <a:bodyPr wrap="none" rtlCol="0">
            <a:spAutoFit/>
          </a:bodyPr>
          <a:lstStyle/>
          <a:p>
            <a:r>
              <a:rPr lang="en-US" dirty="0" smtClean="0"/>
              <a:t>A measure (0-1) of the greenness of the land surface derived from remote sensing</a:t>
            </a:r>
            <a:endParaRPr lang="en-US" dirty="0"/>
          </a:p>
        </p:txBody>
      </p:sp>
      <p:sp>
        <p:nvSpPr>
          <p:cNvPr id="4" name="TextBox 3"/>
          <p:cNvSpPr txBox="1"/>
          <p:nvPr/>
        </p:nvSpPr>
        <p:spPr>
          <a:xfrm>
            <a:off x="2133600" y="6158089"/>
            <a:ext cx="5435719" cy="461665"/>
          </a:xfrm>
          <a:prstGeom prst="rect">
            <a:avLst/>
          </a:prstGeom>
          <a:noFill/>
        </p:spPr>
        <p:txBody>
          <a:bodyPr wrap="none" rtlCol="0">
            <a:spAutoFit/>
          </a:bodyPr>
          <a:lstStyle/>
          <a:p>
            <a:r>
              <a:rPr lang="en-US" sz="2400" dirty="0" smtClean="0"/>
              <a:t>Vegetative vigor is limited by soil moisture</a:t>
            </a:r>
            <a:endParaRPr lang="en-US" sz="2400" dirty="0"/>
          </a:p>
        </p:txBody>
      </p:sp>
    </p:spTree>
    <p:extLst>
      <p:ext uri="{BB962C8B-B14F-4D97-AF65-F5344CB8AC3E}">
        <p14:creationId xmlns:p14="http://schemas.microsoft.com/office/powerpoint/2010/main" val="442599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Drought in Texas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Texas population increased by </a:t>
            </a:r>
            <a:r>
              <a:rPr lang="en-US" dirty="0" smtClean="0">
                <a:solidFill>
                  <a:srgbClr val="FF0000"/>
                </a:solidFill>
              </a:rPr>
              <a:t>4.3 million </a:t>
            </a:r>
            <a:r>
              <a:rPr lang="en-US" dirty="0" smtClean="0"/>
              <a:t>in the last 10 years</a:t>
            </a:r>
          </a:p>
          <a:p>
            <a:pPr lvl="1"/>
            <a:r>
              <a:rPr lang="en-US" dirty="0" smtClean="0"/>
              <a:t>430,000 people per year</a:t>
            </a:r>
          </a:p>
          <a:p>
            <a:pPr lvl="1"/>
            <a:r>
              <a:rPr lang="en-US" dirty="0" smtClean="0">
                <a:solidFill>
                  <a:srgbClr val="FF0000"/>
                </a:solidFill>
              </a:rPr>
              <a:t>1180 people per day</a:t>
            </a:r>
          </a:p>
          <a:p>
            <a:pPr lvl="1"/>
            <a:r>
              <a:rPr lang="en-US" dirty="0" smtClean="0"/>
              <a:t>An Oklahoma in 9 years</a:t>
            </a:r>
          </a:p>
          <a:p>
            <a:r>
              <a:rPr lang="en-US" dirty="0" smtClean="0"/>
              <a:t>We have a </a:t>
            </a:r>
            <a:r>
              <a:rPr lang="en-US" dirty="0" smtClean="0">
                <a:solidFill>
                  <a:srgbClr val="FF0000"/>
                </a:solidFill>
              </a:rPr>
              <a:t>Texas Water Plan</a:t>
            </a:r>
            <a:r>
              <a:rPr lang="en-US" dirty="0" smtClean="0"/>
              <a:t> but little money to implement it</a:t>
            </a:r>
          </a:p>
          <a:p>
            <a:r>
              <a:rPr lang="en-US" dirty="0" smtClean="0"/>
              <a:t>Legislature is debating </a:t>
            </a:r>
            <a:r>
              <a:rPr lang="en-US" dirty="0" smtClean="0">
                <a:solidFill>
                  <a:srgbClr val="FF0000"/>
                </a:solidFill>
              </a:rPr>
              <a:t>water funding </a:t>
            </a:r>
          </a:p>
          <a:p>
            <a:r>
              <a:rPr lang="en-US" dirty="0" smtClean="0"/>
              <a:t>The clock is ticking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600200"/>
            <a:ext cx="4004451"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396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Group 7"/>
          <p:cNvGrpSpPr>
            <a:grpSpLocks/>
          </p:cNvGrpSpPr>
          <p:nvPr/>
        </p:nvGrpSpPr>
        <p:grpSpPr bwMode="auto">
          <a:xfrm>
            <a:off x="0" y="0"/>
            <a:ext cx="9144000" cy="6872288"/>
            <a:chOff x="0" y="0"/>
            <a:chExt cx="5760" cy="4329"/>
          </a:xfrm>
        </p:grpSpPr>
        <p:pic>
          <p:nvPicPr>
            <p:cNvPr id="34818"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ndvi_2010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9" cy="432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2010</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2" name="TextBox 1"/>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2010</a:t>
            </a:r>
            <a:endParaRPr lang="en-US" sz="4000" dirty="0"/>
          </a:p>
        </p:txBody>
      </p:sp>
    </p:spTree>
    <p:extLst>
      <p:ext uri="{BB962C8B-B14F-4D97-AF65-F5344CB8AC3E}">
        <p14:creationId xmlns:p14="http://schemas.microsoft.com/office/powerpoint/2010/main" val="816861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9" name="Group 7"/>
          <p:cNvGrpSpPr>
            <a:grpSpLocks/>
          </p:cNvGrpSpPr>
          <p:nvPr/>
        </p:nvGrpSpPr>
        <p:grpSpPr bwMode="auto">
          <a:xfrm>
            <a:off x="0" y="0"/>
            <a:ext cx="9144000" cy="6869113"/>
            <a:chOff x="0" y="0"/>
            <a:chExt cx="5760" cy="4327"/>
          </a:xfrm>
        </p:grpSpPr>
        <p:pic>
          <p:nvPicPr>
            <p:cNvPr id="28674"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dvi_2011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6" cy="432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2011</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8" name="TextBox 7"/>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2011</a:t>
            </a:r>
            <a:endParaRPr lang="en-US" sz="4000" dirty="0"/>
          </a:p>
        </p:txBody>
      </p:sp>
    </p:spTree>
    <p:extLst>
      <p:ext uri="{BB962C8B-B14F-4D97-AF65-F5344CB8AC3E}">
        <p14:creationId xmlns:p14="http://schemas.microsoft.com/office/powerpoint/2010/main" val="29707934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3969661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Data\A_Projects\EnergyWater\Figures\Power Plant Withdrawal.jpg"/>
          <p:cNvPicPr/>
          <p:nvPr/>
        </p:nvPicPr>
        <p:blipFill rotWithShape="1">
          <a:blip r:embed="rId3" cstate="print">
            <a:extLst>
              <a:ext uri="{28A0092B-C50C-407E-A947-70E740481C1C}">
                <a14:useLocalDpi xmlns:a14="http://schemas.microsoft.com/office/drawing/2010/main" val="0"/>
              </a:ext>
            </a:extLst>
          </a:blip>
          <a:srcRect r="1284"/>
          <a:stretch/>
        </p:blipFill>
        <p:spPr bwMode="auto">
          <a:xfrm>
            <a:off x="381000" y="1371600"/>
            <a:ext cx="5105400" cy="5029200"/>
          </a:xfrm>
          <a:prstGeom prst="rect">
            <a:avLst/>
          </a:prstGeom>
          <a:noFill/>
          <a:ln>
            <a:noFill/>
          </a:ln>
        </p:spPr>
      </p:pic>
      <p:sp>
        <p:nvSpPr>
          <p:cNvPr id="2" name="Title 1"/>
          <p:cNvSpPr>
            <a:spLocks noGrp="1"/>
          </p:cNvSpPr>
          <p:nvPr>
            <p:ph type="title"/>
          </p:nvPr>
        </p:nvSpPr>
        <p:spPr>
          <a:xfrm>
            <a:off x="228600" y="228600"/>
            <a:ext cx="8229600" cy="1143000"/>
          </a:xfrm>
        </p:spPr>
        <p:txBody>
          <a:bodyPr>
            <a:normAutofit/>
          </a:bodyPr>
          <a:lstStyle/>
          <a:p>
            <a:pPr marL="0" indent="0" algn="l">
              <a:buNone/>
            </a:pPr>
            <a:r>
              <a:rPr lang="en-US" sz="3200" i="1" dirty="0" smtClean="0">
                <a:effectLst>
                  <a:outerShdw blurRad="38100" dist="38100" dir="2700000" algn="tl">
                    <a:srgbClr val="000000">
                      <a:alpha val="43137"/>
                    </a:srgbClr>
                  </a:outerShdw>
                </a:effectLst>
              </a:rPr>
              <a:t>Electrical supply is NOT resilient to drought</a:t>
            </a:r>
            <a:endParaRPr lang="en-US" sz="32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319519"/>
            <a:ext cx="3048001" cy="2338081"/>
          </a:xfrm>
          <a:prstGeom prst="rect">
            <a:avLst/>
          </a:prstGeom>
          <a:ln>
            <a:solidFill>
              <a:schemeClr val="tx1"/>
            </a:solidFill>
          </a:ln>
        </p:spPr>
      </p:pic>
      <p:sp>
        <p:nvSpPr>
          <p:cNvPr id="3" name="TextBox 2"/>
          <p:cNvSpPr txBox="1"/>
          <p:nvPr/>
        </p:nvSpPr>
        <p:spPr>
          <a:xfrm>
            <a:off x="5715000" y="3810000"/>
            <a:ext cx="3352800" cy="2554545"/>
          </a:xfrm>
          <a:prstGeom prst="rect">
            <a:avLst/>
          </a:prstGeom>
          <a:noFill/>
        </p:spPr>
        <p:txBody>
          <a:bodyPr wrap="square" rtlCol="0">
            <a:spAutoFit/>
          </a:bodyPr>
          <a:lstStyle/>
          <a:p>
            <a:r>
              <a:rPr lang="en-US" sz="1600" dirty="0" smtClean="0"/>
              <a:t>Power supply in195 counties isolated from rest of US</a:t>
            </a:r>
          </a:p>
          <a:p>
            <a:endParaRPr lang="en-US" sz="1600" dirty="0"/>
          </a:p>
          <a:p>
            <a:r>
              <a:rPr lang="en-US" sz="1600" dirty="0" smtClean="0"/>
              <a:t>41% of TX water withdrawals for electricity</a:t>
            </a:r>
          </a:p>
          <a:p>
            <a:endParaRPr lang="en-US" sz="1600" dirty="0"/>
          </a:p>
          <a:p>
            <a:r>
              <a:rPr lang="en-US" sz="1600" dirty="0" smtClean="0"/>
              <a:t>77% of water is surface water</a:t>
            </a:r>
          </a:p>
          <a:p>
            <a:endParaRPr lang="en-US" sz="1600" dirty="0"/>
          </a:p>
          <a:p>
            <a:r>
              <a:rPr lang="en-US" sz="1600" dirty="0" smtClean="0"/>
              <a:t>3000 MW at risk if drought had not eased in early 2012</a:t>
            </a:r>
          </a:p>
        </p:txBody>
      </p:sp>
      <p:sp>
        <p:nvSpPr>
          <p:cNvPr id="8"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23</a:t>
            </a:fld>
            <a:endParaRPr lang="en-US" dirty="0"/>
          </a:p>
        </p:txBody>
      </p:sp>
    </p:spTree>
    <p:extLst>
      <p:ext uri="{BB962C8B-B14F-4D97-AF65-F5344CB8AC3E}">
        <p14:creationId xmlns:p14="http://schemas.microsoft.com/office/powerpoint/2010/main" val="2220593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Brackish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2931" y="2284694"/>
            <a:ext cx="4836544" cy="4573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Saline </a:t>
            </a:r>
            <a:r>
              <a:rPr lang="en-US" dirty="0" err="1" smtClean="0"/>
              <a:t>Groundwaters</a:t>
            </a:r>
            <a:r>
              <a:rPr lang="en-US" dirty="0" smtClean="0"/>
              <a:t> of Texas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1" y="1371600"/>
            <a:ext cx="6139652" cy="24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14800"/>
            <a:ext cx="3017311" cy="197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800600" y="3505200"/>
            <a:ext cx="990600" cy="10661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81775" y="2100028"/>
            <a:ext cx="1598386" cy="369332"/>
          </a:xfrm>
          <a:prstGeom prst="rect">
            <a:avLst/>
          </a:prstGeom>
          <a:noFill/>
        </p:spPr>
        <p:txBody>
          <a:bodyPr wrap="none" rtlCol="0">
            <a:spAutoFit/>
          </a:bodyPr>
          <a:lstStyle/>
          <a:p>
            <a:r>
              <a:rPr lang="en-US" dirty="0" smtClean="0"/>
              <a:t>Pecos Alluvium</a:t>
            </a:r>
            <a:endParaRPr lang="en-US" dirty="0"/>
          </a:p>
        </p:txBody>
      </p:sp>
    </p:spTree>
    <p:extLst>
      <p:ext uri="{BB962C8B-B14F-4D97-AF65-F5344CB8AC3E}">
        <p14:creationId xmlns:p14="http://schemas.microsoft.com/office/powerpoint/2010/main" val="353797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Largest inland desalination plant in the world</a:t>
            </a:r>
            <a:br>
              <a:rPr lang="en-US" sz="3200" dirty="0" smtClean="0"/>
            </a:br>
            <a:r>
              <a:rPr lang="en-US" sz="3200" dirty="0" smtClean="0"/>
              <a:t>Kay Bailey Hutchinson Plant in El Paso</a:t>
            </a:r>
            <a:br>
              <a:rPr lang="en-US" sz="3200" dirty="0" smtClean="0"/>
            </a:br>
            <a:r>
              <a:rPr lang="en-US" sz="3200" dirty="0" smtClean="0"/>
              <a:t>(27.5 MGD)</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393" y="1143000"/>
            <a:ext cx="29146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630" y="3886200"/>
            <a:ext cx="216217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2101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64" y="556895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795966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548640"/>
          </a:xfrm>
        </p:spPr>
        <p:txBody>
          <a:bodyPr>
            <a:spAutoFit/>
          </a:bodyPr>
          <a:lstStyle/>
          <a:p>
            <a:pPr algn="l"/>
            <a:r>
              <a:rPr lang="en-US" sz="3000" dirty="0" smtClean="0">
                <a:solidFill>
                  <a:schemeClr val="accent1">
                    <a:lumMod val="75000"/>
                  </a:schemeClr>
                </a:solidFill>
                <a:latin typeface="Trebuchet MS" pitchFamily="34" charset="0"/>
              </a:rPr>
              <a:t>Rainwater harvesting system components</a:t>
            </a:r>
            <a:endParaRPr lang="en-US" sz="3000" dirty="0">
              <a:solidFill>
                <a:schemeClr val="accent1">
                  <a:lumMod val="75000"/>
                </a:schemeClr>
              </a:solidFill>
              <a:latin typeface="Trebuchet MS" pitchFamily="34" charset="0"/>
            </a:endParaRPr>
          </a:p>
        </p:txBody>
      </p:sp>
      <p:sp>
        <p:nvSpPr>
          <p:cNvPr id="3" name="Subtitle 2"/>
          <p:cNvSpPr>
            <a:spLocks noGrp="1"/>
          </p:cNvSpPr>
          <p:nvPr>
            <p:ph type="subTitle" idx="1"/>
          </p:nvPr>
        </p:nvSpPr>
        <p:spPr>
          <a:xfrm>
            <a:off x="685800" y="1409950"/>
            <a:ext cx="3733800" cy="4290405"/>
          </a:xfrm>
        </p:spPr>
        <p:txBody>
          <a:bodyPr wrap="square">
            <a:spAutoFit/>
          </a:bodyPr>
          <a:lstStyle/>
          <a:p>
            <a:pPr algn="l"/>
            <a:r>
              <a:rPr lang="en-US" sz="2400" dirty="0" smtClean="0">
                <a:solidFill>
                  <a:schemeClr val="tx1"/>
                </a:solidFill>
                <a:latin typeface="Segoe UI" pitchFamily="34" charset="0"/>
                <a:ea typeface="Segoe UI" pitchFamily="34" charset="0"/>
                <a:cs typeface="Segoe UI" pitchFamily="34" charset="0"/>
              </a:rPr>
              <a:t>Basic unit</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Roof</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Conveyance system</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Storage system</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Distribution system</a:t>
            </a:r>
          </a:p>
          <a:p>
            <a:pPr algn="l"/>
            <a:r>
              <a:rPr lang="en-US" sz="2400" dirty="0" smtClean="0">
                <a:solidFill>
                  <a:schemeClr val="tx1"/>
                </a:solidFill>
                <a:latin typeface="Segoe UI" pitchFamily="34" charset="0"/>
                <a:ea typeface="Segoe UI" pitchFamily="34" charset="0"/>
                <a:cs typeface="Segoe UI" pitchFamily="34" charset="0"/>
              </a:rPr>
              <a:t>More complex unit (in addition to components in basic unit)</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Pump and pressure tank</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Filtration system</a:t>
            </a:r>
          </a:p>
          <a:p>
            <a:pPr marL="688975" lvl="1" indent="-274320" algn="l">
              <a:spcBef>
                <a:spcPts val="0"/>
              </a:spcBef>
              <a:spcAft>
                <a:spcPts val="600"/>
              </a:spcAft>
              <a:buClr>
                <a:srgbClr val="C00000"/>
              </a:buClr>
              <a:buFont typeface="Wingdings" pitchFamily="2" charset="2"/>
              <a:buChar char="§"/>
            </a:pPr>
            <a:r>
              <a:rPr lang="en-US" sz="2000" dirty="0" smtClean="0">
                <a:solidFill>
                  <a:schemeClr val="tx1"/>
                </a:solidFill>
                <a:latin typeface="Segoe UI" pitchFamily="34" charset="0"/>
                <a:ea typeface="Segoe UI" pitchFamily="34" charset="0"/>
                <a:cs typeface="Segoe UI" pitchFamily="34" charset="0"/>
              </a:rPr>
              <a:t>Disinfection system</a:t>
            </a:r>
          </a:p>
        </p:txBody>
      </p:sp>
      <p:pic>
        <p:nvPicPr>
          <p:cNvPr id="4" name="Picture 6" descr="TWDB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8080" y="6217920"/>
            <a:ext cx="1406038" cy="365760"/>
          </a:xfrm>
          <a:prstGeom prst="rect">
            <a:avLst/>
          </a:prstGeom>
          <a:noFill/>
          <a:ln w="9525">
            <a:noFill/>
            <a:miter lim="800000"/>
            <a:headEnd/>
            <a:tailEnd/>
          </a:ln>
        </p:spPr>
      </p:pic>
      <p:cxnSp>
        <p:nvCxnSpPr>
          <p:cNvPr id="6" name="Straight Connector 5" descr="Thin red line separating title from content"/>
          <p:cNvCxnSpPr/>
          <p:nvPr/>
        </p:nvCxnSpPr>
        <p:spPr>
          <a:xfrm>
            <a:off x="685800" y="914400"/>
            <a:ext cx="7772400"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7" name="Picture 2" descr="Cartoon of a house showing typical components of a rainwater harvesting system. These include a sloping roof, gutters, a downspout, first-flush diverter, cistern, and filter and pump shed."/>
          <p:cNvPicPr>
            <a:picLocks noChangeAspect="1" noChangeArrowheads="1"/>
          </p:cNvPicPr>
          <p:nvPr/>
        </p:nvPicPr>
        <p:blipFill>
          <a:blip r:embed="rId4" cstate="print"/>
          <a:srcRect/>
          <a:stretch>
            <a:fillRect/>
          </a:stretch>
        </p:blipFill>
        <p:spPr bwMode="auto">
          <a:xfrm>
            <a:off x="4919656" y="1600200"/>
            <a:ext cx="3538544" cy="3657600"/>
          </a:xfrm>
          <a:prstGeom prst="rect">
            <a:avLst/>
          </a:prstGeom>
          <a:noFill/>
          <a:ln w="9525">
            <a:noFill/>
            <a:miter lim="800000"/>
            <a:headEnd/>
            <a:tailEnd/>
          </a:ln>
          <a:effectLst>
            <a:outerShdw blurRad="190500" algn="tl" rotWithShape="0">
              <a:srgbClr val="000000">
                <a:alpha val="70000"/>
              </a:srgbClr>
            </a:outerShdw>
          </a:effectLst>
        </p:spPr>
      </p:pic>
      <p:sp>
        <p:nvSpPr>
          <p:cNvPr id="5" name="Rectangle 4"/>
          <p:cNvSpPr/>
          <p:nvPr/>
        </p:nvSpPr>
        <p:spPr>
          <a:xfrm>
            <a:off x="3124200" y="6205428"/>
            <a:ext cx="2895600" cy="369332"/>
          </a:xfrm>
          <a:prstGeom prst="rect">
            <a:avLst/>
          </a:prstGeom>
        </p:spPr>
        <p:txBody>
          <a:bodyPr wrap="square">
            <a:spAutoFit/>
          </a:bodyPr>
          <a:lstStyle/>
          <a:p>
            <a:pPr algn="ctr">
              <a:spcAft>
                <a:spcPts val="600"/>
              </a:spcAft>
              <a:buClr>
                <a:srgbClr val="C00000"/>
              </a:buClr>
            </a:pPr>
            <a:r>
              <a:rPr lang="en-US" dirty="0" smtClean="0">
                <a:latin typeface="Segoe UI" pitchFamily="34" charset="0"/>
                <a:ea typeface="Segoe UI" pitchFamily="34" charset="0"/>
                <a:cs typeface="Segoe UI" pitchFamily="34" charset="0"/>
              </a:rPr>
              <a:t>Slide: </a:t>
            </a:r>
            <a:r>
              <a:rPr lang="en-US" dirty="0" err="1" smtClean="0">
                <a:latin typeface="Segoe UI" pitchFamily="34" charset="0"/>
                <a:ea typeface="Segoe UI" pitchFamily="34" charset="0"/>
                <a:cs typeface="Segoe UI" pitchFamily="34" charset="0"/>
              </a:rPr>
              <a:t>Sanjeev</a:t>
            </a:r>
            <a:r>
              <a:rPr lang="en-US" dirty="0" smtClean="0">
                <a:latin typeface="Segoe UI" pitchFamily="34" charset="0"/>
                <a:ea typeface="Segoe UI" pitchFamily="34" charset="0"/>
                <a:cs typeface="Segoe UI" pitchFamily="34" charset="0"/>
              </a:rPr>
              <a:t> </a:t>
            </a:r>
            <a:r>
              <a:rPr lang="en-US" dirty="0" err="1" smtClean="0">
                <a:latin typeface="Segoe UI" pitchFamily="34" charset="0"/>
                <a:ea typeface="Segoe UI" pitchFamily="34" charset="0"/>
                <a:cs typeface="Segoe UI" pitchFamily="34" charset="0"/>
              </a:rPr>
              <a:t>Kalaswad</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48399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1310"/>
            <a:ext cx="7772400" cy="523220"/>
          </a:xfrm>
        </p:spPr>
        <p:txBody>
          <a:bodyPr>
            <a:spAutoFit/>
          </a:bodyPr>
          <a:lstStyle/>
          <a:p>
            <a:pPr algn="l"/>
            <a:r>
              <a:rPr lang="en-US" sz="2800" dirty="0">
                <a:solidFill>
                  <a:schemeClr val="accent1">
                    <a:lumMod val="75000"/>
                  </a:schemeClr>
                </a:solidFill>
                <a:latin typeface="Trebuchet MS" pitchFamily="34" charset="0"/>
              </a:rPr>
              <a:t>How much rainwater can we collect?</a:t>
            </a:r>
            <a:endParaRPr lang="en-US" sz="2900" dirty="0">
              <a:solidFill>
                <a:schemeClr val="accent1">
                  <a:lumMod val="75000"/>
                </a:schemeClr>
              </a:solidFill>
              <a:latin typeface="Trebuchet MS" pitchFamily="34" charset="0"/>
            </a:endParaRPr>
          </a:p>
        </p:txBody>
      </p:sp>
      <p:pic>
        <p:nvPicPr>
          <p:cNvPr id="4" name="Picture 6" descr="TWDB logo"/>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98080" y="6217920"/>
            <a:ext cx="1406038" cy="365760"/>
          </a:xfrm>
          <a:prstGeom prst="rect">
            <a:avLst/>
          </a:prstGeom>
          <a:noFill/>
          <a:ln w="9525">
            <a:noFill/>
            <a:miter lim="800000"/>
            <a:headEnd/>
            <a:tailEnd/>
          </a:ln>
        </p:spPr>
      </p:pic>
      <p:cxnSp>
        <p:nvCxnSpPr>
          <p:cNvPr id="6" name="Straight Connector 5" descr="Thin red line separating title from content"/>
          <p:cNvCxnSpPr/>
          <p:nvPr/>
        </p:nvCxnSpPr>
        <p:spPr>
          <a:xfrm>
            <a:off x="685800" y="914400"/>
            <a:ext cx="7772400" cy="0"/>
          </a:xfrm>
          <a:prstGeom prst="line">
            <a:avLst/>
          </a:prstGeom>
          <a:ln w="19050">
            <a:solidFill>
              <a:srgbClr val="C00000"/>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685800" y="1447800"/>
            <a:ext cx="7889938" cy="3931920"/>
            <a:chOff x="685800" y="1554480"/>
            <a:chExt cx="7889938" cy="3931920"/>
          </a:xfrm>
        </p:grpSpPr>
        <p:pic>
          <p:nvPicPr>
            <p:cNvPr id="7" name="Picture 2" descr="Map of Texas showing the average annual runoff (in thousands of gallons) across the state using contour lines. Runoff decreases from east (shown in tones of blue) to west (shown in tones of r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1554480"/>
              <a:ext cx="3931920" cy="3931920"/>
            </a:xfrm>
            <a:prstGeom prst="rect">
              <a:avLst/>
            </a:prstGeom>
            <a:noFill/>
          </p:spPr>
        </p:pic>
        <p:sp>
          <p:nvSpPr>
            <p:cNvPr id="10" name="Oval 9"/>
            <p:cNvSpPr/>
            <p:nvPr/>
          </p:nvSpPr>
          <p:spPr>
            <a:xfrm>
              <a:off x="3196428" y="3865576"/>
              <a:ext cx="76200" cy="76200"/>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16" name="Group 15"/>
            <p:cNvGrpSpPr/>
            <p:nvPr/>
          </p:nvGrpSpPr>
          <p:grpSpPr>
            <a:xfrm>
              <a:off x="4648200" y="1608150"/>
              <a:ext cx="3927538" cy="3477874"/>
              <a:chOff x="4643438" y="1759429"/>
              <a:chExt cx="3927538" cy="2148109"/>
            </a:xfrm>
          </p:grpSpPr>
          <p:sp>
            <p:nvSpPr>
              <p:cNvPr id="8" name="Content Placeholder 7"/>
              <p:cNvSpPr txBox="1">
                <a:spLocks/>
              </p:cNvSpPr>
              <p:nvPr/>
            </p:nvSpPr>
            <p:spPr>
              <a:xfrm>
                <a:off x="4643438" y="1759429"/>
                <a:ext cx="3924300" cy="2148109"/>
              </a:xfrm>
              <a:prstGeom prst="rect">
                <a:avLst/>
              </a:prstGeom>
              <a:ln>
                <a:solidFill>
                  <a:schemeClr val="accent1"/>
                </a:solidFill>
              </a:ln>
            </p:spPr>
            <p:txBody>
              <a:bodyPr>
                <a:spAutoFit/>
              </a:bodyPr>
              <a:lstStyle/>
              <a:p>
                <a:pPr>
                  <a:defRPr/>
                </a:pPr>
                <a:r>
                  <a:rPr lang="en-US" sz="2000" dirty="0" smtClean="0">
                    <a:solidFill>
                      <a:prstClr val="black"/>
                    </a:solidFill>
                    <a:latin typeface="Segoe UI" pitchFamily="34" charset="0"/>
                    <a:ea typeface="Segoe UI" pitchFamily="34" charset="0"/>
                    <a:cs typeface="Segoe UI" pitchFamily="34" charset="0"/>
                  </a:rPr>
                  <a:t>Or, </a:t>
                </a:r>
                <a:r>
                  <a:rPr lang="en-US" sz="2000" dirty="0">
                    <a:solidFill>
                      <a:prstClr val="black"/>
                    </a:solidFill>
                    <a:latin typeface="Segoe UI" pitchFamily="34" charset="0"/>
                    <a:ea typeface="Segoe UI" pitchFamily="34" charset="0"/>
                    <a:cs typeface="Segoe UI" pitchFamily="34" charset="0"/>
                  </a:rPr>
                  <a:t>an approximate volume can be </a:t>
                </a:r>
                <a:r>
                  <a:rPr lang="en-US" sz="2000" dirty="0" smtClean="0">
                    <a:solidFill>
                      <a:prstClr val="black"/>
                    </a:solidFill>
                    <a:latin typeface="Segoe UI" pitchFamily="34" charset="0"/>
                    <a:ea typeface="Segoe UI" pitchFamily="34" charset="0"/>
                    <a:cs typeface="Segoe UI" pitchFamily="34" charset="0"/>
                  </a:rPr>
                  <a:t>estimated using the rainwater harvesting runoff map (left)</a:t>
                </a:r>
                <a:endParaRPr lang="en-US" sz="2000" b="1" dirty="0" smtClean="0">
                  <a:solidFill>
                    <a:prstClr val="black"/>
                  </a:solidFill>
                  <a:latin typeface="Segoe UI" pitchFamily="34" charset="0"/>
                  <a:ea typeface="Segoe UI" pitchFamily="34" charset="0"/>
                  <a:cs typeface="Segoe UI" pitchFamily="34" charset="0"/>
                </a:endParaRPr>
              </a:p>
              <a:p>
                <a:pPr marL="342900" indent="-342900">
                  <a:spcBef>
                    <a:spcPct val="20000"/>
                  </a:spcBef>
                  <a:defRPr/>
                </a:pPr>
                <a:endParaRPr lang="en-US" sz="2000" b="1" dirty="0" smtClean="0">
                  <a:solidFill>
                    <a:prstClr val="black"/>
                  </a:solidFill>
                  <a:latin typeface="Segoe UI" pitchFamily="34" charset="0"/>
                  <a:ea typeface="Segoe UI" pitchFamily="34" charset="0"/>
                  <a:cs typeface="Segoe UI" pitchFamily="34" charset="0"/>
                </a:endParaRPr>
              </a:p>
              <a:p>
                <a:pPr marL="342900" indent="-342900">
                  <a:spcBef>
                    <a:spcPct val="20000"/>
                  </a:spcBef>
                  <a:defRPr/>
                </a:pPr>
                <a:r>
                  <a:rPr lang="en-US" sz="2000" b="1" dirty="0" smtClean="0">
                    <a:solidFill>
                      <a:prstClr val="black"/>
                    </a:solidFill>
                    <a:latin typeface="Segoe UI" pitchFamily="34" charset="0"/>
                    <a:ea typeface="Segoe UI" pitchFamily="34" charset="0"/>
                    <a:cs typeface="Segoe UI" pitchFamily="34" charset="0"/>
                  </a:rPr>
                  <a:t>Example:</a:t>
                </a:r>
              </a:p>
              <a:p>
                <a:pPr marL="342900" indent="-342900">
                  <a:spcBef>
                    <a:spcPct val="20000"/>
                  </a:spcBef>
                  <a:defRPr/>
                </a:pPr>
                <a:r>
                  <a:rPr lang="en-US" sz="2000" dirty="0" smtClean="0">
                    <a:solidFill>
                      <a:prstClr val="black"/>
                    </a:solidFill>
                    <a:latin typeface="Segoe UI" pitchFamily="34" charset="0"/>
                    <a:ea typeface="Segoe UI" pitchFamily="34" charset="0"/>
                    <a:cs typeface="Segoe UI" pitchFamily="34" charset="0"/>
                  </a:rPr>
                  <a:t>For a 2,000 square foot roof in:</a:t>
                </a:r>
              </a:p>
              <a:p>
                <a:pPr marL="573088" lvl="1" indent="-285750">
                  <a:spcBef>
                    <a:spcPct val="20000"/>
                  </a:spcBef>
                  <a:buClr>
                    <a:srgbClr val="C00000"/>
                  </a:buClr>
                  <a:buFont typeface="Wingdings" pitchFamily="2" charset="2"/>
                  <a:buChar char="§"/>
                  <a:defRPr/>
                </a:pPr>
                <a:r>
                  <a:rPr lang="en-US" sz="2000" dirty="0" smtClean="0">
                    <a:solidFill>
                      <a:prstClr val="black"/>
                    </a:solidFill>
                    <a:latin typeface="Segoe UI" pitchFamily="34" charset="0"/>
                    <a:ea typeface="Segoe UI" pitchFamily="34" charset="0"/>
                    <a:cs typeface="Segoe UI" pitchFamily="34" charset="0"/>
                  </a:rPr>
                  <a:t>Hays County ( ) </a:t>
                </a:r>
              </a:p>
              <a:p>
                <a:pPr marL="573088" lvl="2">
                  <a:spcBef>
                    <a:spcPct val="20000"/>
                  </a:spcBef>
                  <a:defRPr/>
                </a:pPr>
                <a:r>
                  <a:rPr lang="en-US" sz="2000" dirty="0" smtClean="0">
                    <a:solidFill>
                      <a:prstClr val="black"/>
                    </a:solidFill>
                    <a:latin typeface="Segoe UI" pitchFamily="34" charset="0"/>
                    <a:ea typeface="Segoe UI" pitchFamily="34" charset="0"/>
                    <a:cs typeface="Segoe UI" pitchFamily="34" charset="0"/>
                  </a:rPr>
                  <a:t>About </a:t>
                </a:r>
                <a:r>
                  <a:rPr lang="en-US" sz="2000" dirty="0" smtClean="0">
                    <a:solidFill>
                      <a:srgbClr val="FF0000"/>
                    </a:solidFill>
                    <a:latin typeface="Segoe UI" pitchFamily="34" charset="0"/>
                    <a:ea typeface="Segoe UI" pitchFamily="34" charset="0"/>
                    <a:cs typeface="Segoe UI" pitchFamily="34" charset="0"/>
                  </a:rPr>
                  <a:t>36,000 gallons </a:t>
                </a:r>
                <a:r>
                  <a:rPr lang="en-US" sz="2000" dirty="0" smtClean="0">
                    <a:solidFill>
                      <a:prstClr val="black"/>
                    </a:solidFill>
                    <a:latin typeface="Segoe UI" pitchFamily="34" charset="0"/>
                    <a:ea typeface="Segoe UI" pitchFamily="34" charset="0"/>
                    <a:cs typeface="Segoe UI" pitchFamily="34" charset="0"/>
                  </a:rPr>
                  <a:t>of rainwater can be collected annually</a:t>
                </a:r>
              </a:p>
            </p:txBody>
          </p:sp>
          <p:sp>
            <p:nvSpPr>
              <p:cNvPr id="11" name="Oval 10"/>
              <p:cNvSpPr/>
              <p:nvPr/>
            </p:nvSpPr>
            <p:spPr>
              <a:xfrm>
                <a:off x="6863662" y="3148400"/>
                <a:ext cx="76200" cy="49394"/>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4" name="Straight Connector 13"/>
              <p:cNvCxnSpPr/>
              <p:nvPr/>
            </p:nvCxnSpPr>
            <p:spPr>
              <a:xfrm>
                <a:off x="4648200" y="2432254"/>
                <a:ext cx="3922776"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 name="Rectangle 11"/>
          <p:cNvSpPr/>
          <p:nvPr/>
        </p:nvSpPr>
        <p:spPr>
          <a:xfrm>
            <a:off x="3124200" y="6205428"/>
            <a:ext cx="2895600" cy="369332"/>
          </a:xfrm>
          <a:prstGeom prst="rect">
            <a:avLst/>
          </a:prstGeom>
        </p:spPr>
        <p:txBody>
          <a:bodyPr wrap="square">
            <a:spAutoFit/>
          </a:bodyPr>
          <a:lstStyle/>
          <a:p>
            <a:pPr algn="ctr">
              <a:spcAft>
                <a:spcPts val="600"/>
              </a:spcAft>
              <a:buClr>
                <a:srgbClr val="C00000"/>
              </a:buClr>
            </a:pPr>
            <a:r>
              <a:rPr lang="en-US" dirty="0" smtClean="0">
                <a:latin typeface="Segoe UI" pitchFamily="34" charset="0"/>
                <a:ea typeface="Segoe UI" pitchFamily="34" charset="0"/>
                <a:cs typeface="Segoe UI" pitchFamily="34" charset="0"/>
              </a:rPr>
              <a:t>Slide: </a:t>
            </a:r>
            <a:r>
              <a:rPr lang="en-US" dirty="0" err="1" smtClean="0">
                <a:latin typeface="Segoe UI" pitchFamily="34" charset="0"/>
                <a:ea typeface="Segoe UI" pitchFamily="34" charset="0"/>
                <a:cs typeface="Segoe UI" pitchFamily="34" charset="0"/>
              </a:rPr>
              <a:t>Sanjeev</a:t>
            </a:r>
            <a:r>
              <a:rPr lang="en-US" dirty="0" smtClean="0">
                <a:latin typeface="Segoe UI" pitchFamily="34" charset="0"/>
                <a:ea typeface="Segoe UI" pitchFamily="34" charset="0"/>
                <a:cs typeface="Segoe UI" pitchFamily="34" charset="0"/>
              </a:rPr>
              <a:t> </a:t>
            </a:r>
            <a:r>
              <a:rPr lang="en-US" dirty="0" err="1" smtClean="0">
                <a:latin typeface="Segoe UI" pitchFamily="34" charset="0"/>
                <a:ea typeface="Segoe UI" pitchFamily="34" charset="0"/>
                <a:cs typeface="Segoe UI" pitchFamily="34" charset="0"/>
              </a:rPr>
              <a:t>Kalaswad</a:t>
            </a:r>
            <a:endParaRPr lang="en-US"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231743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Roof Surface Area</a:t>
            </a:r>
            <a:endParaRPr lang="en-US" dirty="0"/>
          </a:p>
        </p:txBody>
      </p:sp>
      <p:sp>
        <p:nvSpPr>
          <p:cNvPr id="3" name="Content Placeholder 2"/>
          <p:cNvSpPr>
            <a:spLocks noGrp="1"/>
          </p:cNvSpPr>
          <p:nvPr>
            <p:ph sz="quarter" idx="1"/>
          </p:nvPr>
        </p:nvSpPr>
        <p:spPr/>
        <p:txBody>
          <a:bodyPr/>
          <a:lstStyle/>
          <a:p>
            <a:r>
              <a:rPr lang="en-US" dirty="0" err="1" smtClean="0"/>
              <a:t>ArcGIS</a:t>
            </a:r>
            <a:r>
              <a:rPr lang="en-US" dirty="0" smtClean="0"/>
              <a:t> 10</a:t>
            </a:r>
          </a:p>
          <a:p>
            <a:pPr lvl="1"/>
            <a:r>
              <a:rPr lang="en-US" dirty="0" smtClean="0"/>
              <a:t>6 inch </a:t>
            </a:r>
            <a:r>
              <a:rPr lang="en-US" dirty="0" err="1" smtClean="0"/>
              <a:t>orthoimage</a:t>
            </a:r>
            <a:r>
              <a:rPr lang="en-US" dirty="0" smtClean="0"/>
              <a:t> available from </a:t>
            </a:r>
            <a:r>
              <a:rPr lang="en-US" dirty="0" err="1" smtClean="0"/>
              <a:t>CapCOG</a:t>
            </a:r>
            <a:endParaRPr lang="en-US" dirty="0" smtClean="0"/>
          </a:p>
          <a:p>
            <a:pPr lvl="1"/>
            <a:r>
              <a:rPr lang="en-US" dirty="0" smtClean="0"/>
              <a:t>2761 ft</a:t>
            </a:r>
            <a:r>
              <a:rPr lang="en-US" baseline="30000" dirty="0" smtClean="0"/>
              <a:t>2</a:t>
            </a:r>
            <a:endParaRPr lang="en-US" dirty="0" smtClean="0"/>
          </a:p>
        </p:txBody>
      </p:sp>
      <p:pic>
        <p:nvPicPr>
          <p:cNvPr id="4" name="Picture 3"/>
          <p:cNvPicPr/>
          <p:nvPr/>
        </p:nvPicPr>
        <p:blipFill>
          <a:blip r:embed="rId2"/>
          <a:stretch>
            <a:fillRect/>
          </a:stretch>
        </p:blipFill>
        <p:spPr>
          <a:xfrm>
            <a:off x="2416199" y="3257053"/>
            <a:ext cx="4505325" cy="3000375"/>
          </a:xfrm>
          <a:prstGeom prst="rect">
            <a:avLst/>
          </a:prstGeom>
        </p:spPr>
      </p:pic>
    </p:spTree>
    <p:extLst>
      <p:ext uri="{BB962C8B-B14F-4D97-AF65-F5344CB8AC3E}">
        <p14:creationId xmlns:p14="http://schemas.microsoft.com/office/powerpoint/2010/main" val="23078796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Roof Surface Area</a:t>
            </a:r>
            <a:endParaRPr lang="en-US" dirty="0"/>
          </a:p>
        </p:txBody>
      </p:sp>
      <p:sp>
        <p:nvSpPr>
          <p:cNvPr id="3" name="Content Placeholder 2"/>
          <p:cNvSpPr>
            <a:spLocks noGrp="1"/>
          </p:cNvSpPr>
          <p:nvPr>
            <p:ph sz="quarter" idx="1"/>
          </p:nvPr>
        </p:nvSpPr>
        <p:spPr/>
        <p:txBody>
          <a:bodyPr/>
          <a:lstStyle/>
          <a:p>
            <a:r>
              <a:rPr lang="en-US" dirty="0" err="1" smtClean="0"/>
              <a:t>ArcGIS</a:t>
            </a:r>
            <a:r>
              <a:rPr lang="en-US" dirty="0" smtClean="0"/>
              <a:t> Explorer</a:t>
            </a:r>
          </a:p>
          <a:p>
            <a:pPr lvl="1"/>
            <a:r>
              <a:rPr lang="en-US" dirty="0" smtClean="0"/>
              <a:t>Free online version</a:t>
            </a:r>
          </a:p>
          <a:p>
            <a:pPr lvl="1"/>
            <a:r>
              <a:rPr lang="en-US" dirty="0" smtClean="0"/>
              <a:t>2568 ft</a:t>
            </a:r>
            <a:r>
              <a:rPr lang="en-US" baseline="30000" dirty="0" smtClean="0"/>
              <a:t>2</a:t>
            </a:r>
          </a:p>
          <a:p>
            <a:pPr lvl="1"/>
            <a:r>
              <a:rPr lang="en-US" dirty="0" smtClean="0"/>
              <a:t>~200 ft</a:t>
            </a:r>
            <a:r>
              <a:rPr lang="en-US" baseline="30000" dirty="0" smtClean="0"/>
              <a:t>2</a:t>
            </a:r>
            <a:r>
              <a:rPr lang="en-US" dirty="0" smtClean="0"/>
              <a:t> difference</a:t>
            </a:r>
          </a:p>
          <a:p>
            <a:pPr lvl="1"/>
            <a:r>
              <a:rPr lang="en-US" dirty="0" smtClean="0"/>
              <a:t>Less resolution?</a:t>
            </a:r>
          </a:p>
          <a:p>
            <a:pPr lvl="1"/>
            <a:r>
              <a:rPr lang="en-US" dirty="0" smtClean="0"/>
              <a:t>User error?</a:t>
            </a:r>
          </a:p>
          <a:p>
            <a:endParaRPr lang="en-US" dirty="0"/>
          </a:p>
        </p:txBody>
      </p:sp>
      <p:pic>
        <p:nvPicPr>
          <p:cNvPr id="4" name="Picture 3"/>
          <p:cNvPicPr/>
          <p:nvPr/>
        </p:nvPicPr>
        <p:blipFill>
          <a:blip r:embed="rId2"/>
          <a:stretch>
            <a:fillRect/>
          </a:stretch>
        </p:blipFill>
        <p:spPr>
          <a:xfrm>
            <a:off x="4222857" y="2139658"/>
            <a:ext cx="4400550" cy="3181350"/>
          </a:xfrm>
          <a:prstGeom prst="rect">
            <a:avLst/>
          </a:prstGeom>
        </p:spPr>
      </p:pic>
    </p:spTree>
    <p:extLst>
      <p:ext uri="{BB962C8B-B14F-4D97-AF65-F5344CB8AC3E}">
        <p14:creationId xmlns:p14="http://schemas.microsoft.com/office/powerpoint/2010/main" val="701121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2617836"/>
            <a:ext cx="7162800" cy="338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600" dirty="0" smtClean="0"/>
              <a:t>Drought in Texas – US Drought Monitor</a:t>
            </a:r>
            <a:endParaRPr lang="en-US" sz="3600" dirty="0"/>
          </a:p>
        </p:txBody>
      </p:sp>
      <p:sp>
        <p:nvSpPr>
          <p:cNvPr id="3" name="TextBox 2"/>
          <p:cNvSpPr txBox="1"/>
          <p:nvPr/>
        </p:nvSpPr>
        <p:spPr>
          <a:xfrm>
            <a:off x="5486400" y="5631417"/>
            <a:ext cx="1146468" cy="369332"/>
          </a:xfrm>
          <a:prstGeom prst="rect">
            <a:avLst/>
          </a:prstGeom>
          <a:solidFill>
            <a:schemeClr val="bg1"/>
          </a:solidFill>
        </p:spPr>
        <p:txBody>
          <a:bodyPr wrap="none" rtlCol="0">
            <a:spAutoFit/>
          </a:bodyPr>
          <a:lstStyle/>
          <a:p>
            <a:r>
              <a:rPr lang="en-US" dirty="0" smtClean="0"/>
              <a:t>April 2013</a:t>
            </a:r>
            <a:endParaRPr lang="en-US" dirty="0"/>
          </a:p>
        </p:txBody>
      </p:sp>
      <p:sp>
        <p:nvSpPr>
          <p:cNvPr id="5" name="TextBox 4"/>
          <p:cNvSpPr txBox="1"/>
          <p:nvPr/>
        </p:nvSpPr>
        <p:spPr>
          <a:xfrm>
            <a:off x="1600200" y="5631417"/>
            <a:ext cx="1739259" cy="369332"/>
          </a:xfrm>
          <a:prstGeom prst="rect">
            <a:avLst/>
          </a:prstGeom>
          <a:solidFill>
            <a:schemeClr val="bg1"/>
          </a:solidFill>
        </p:spPr>
        <p:txBody>
          <a:bodyPr wrap="none" rtlCol="0">
            <a:spAutoFit/>
          </a:bodyPr>
          <a:lstStyle/>
          <a:p>
            <a:r>
              <a:rPr lang="en-US" dirty="0" smtClean="0"/>
              <a:t>September 2011</a:t>
            </a:r>
            <a:endParaRPr lang="en-US"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0975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0" y="2790068"/>
            <a:ext cx="2209800" cy="646331"/>
          </a:xfrm>
          <a:prstGeom prst="rect">
            <a:avLst/>
          </a:prstGeom>
          <a:noFill/>
        </p:spPr>
        <p:txBody>
          <a:bodyPr wrap="square" rtlCol="0">
            <a:spAutoFit/>
          </a:bodyPr>
          <a:lstStyle/>
          <a:p>
            <a:r>
              <a:rPr lang="en-US" dirty="0" smtClean="0"/>
              <a:t>Texas 98%  in drought</a:t>
            </a:r>
          </a:p>
          <a:p>
            <a:r>
              <a:rPr lang="en-US" dirty="0" smtClean="0"/>
              <a:t>12% in D4</a:t>
            </a:r>
            <a:endParaRPr lang="en-US" dirty="0"/>
          </a:p>
        </p:txBody>
      </p:sp>
      <p:sp>
        <p:nvSpPr>
          <p:cNvPr id="10" name="TextBox 9"/>
          <p:cNvSpPr txBox="1"/>
          <p:nvPr/>
        </p:nvSpPr>
        <p:spPr>
          <a:xfrm>
            <a:off x="2895600" y="2772597"/>
            <a:ext cx="2209800" cy="646331"/>
          </a:xfrm>
          <a:prstGeom prst="rect">
            <a:avLst/>
          </a:prstGeom>
          <a:noFill/>
        </p:spPr>
        <p:txBody>
          <a:bodyPr wrap="square" rtlCol="0">
            <a:spAutoFit/>
          </a:bodyPr>
          <a:lstStyle/>
          <a:p>
            <a:r>
              <a:rPr lang="en-US" dirty="0" smtClean="0"/>
              <a:t>Texas 99%  in drought</a:t>
            </a:r>
          </a:p>
          <a:p>
            <a:r>
              <a:rPr lang="en-US" dirty="0" smtClean="0"/>
              <a:t>87% in D4</a:t>
            </a:r>
            <a:endParaRPr lang="en-US" dirty="0"/>
          </a:p>
        </p:txBody>
      </p:sp>
      <p:sp>
        <p:nvSpPr>
          <p:cNvPr id="6" name="Rectangle 5"/>
          <p:cNvSpPr/>
          <p:nvPr/>
        </p:nvSpPr>
        <p:spPr>
          <a:xfrm>
            <a:off x="3567266" y="6046279"/>
            <a:ext cx="3214534" cy="369332"/>
          </a:xfrm>
          <a:prstGeom prst="rect">
            <a:avLst/>
          </a:prstGeom>
        </p:spPr>
        <p:txBody>
          <a:bodyPr wrap="none">
            <a:spAutoFit/>
          </a:bodyPr>
          <a:lstStyle/>
          <a:p>
            <a:r>
              <a:rPr lang="en-US" dirty="0">
                <a:hlinkClick r:id="rId4"/>
              </a:rPr>
              <a:t>http://droughtmonitor.unl.edu</a:t>
            </a:r>
            <a:r>
              <a:rPr lang="en-US" dirty="0" smtClean="0">
                <a:hlinkClick r:id="rId4"/>
              </a:rPr>
              <a:t>/</a:t>
            </a:r>
            <a:r>
              <a:rPr lang="en-US" dirty="0" smtClean="0"/>
              <a:t> </a:t>
            </a:r>
            <a:endParaRPr lang="en-US" dirty="0"/>
          </a:p>
        </p:txBody>
      </p:sp>
      <p:sp>
        <p:nvSpPr>
          <p:cNvPr id="7" name="TextBox 6"/>
          <p:cNvSpPr txBox="1"/>
          <p:nvPr/>
        </p:nvSpPr>
        <p:spPr>
          <a:xfrm>
            <a:off x="1782214" y="1163419"/>
            <a:ext cx="5293822" cy="646331"/>
          </a:xfrm>
          <a:prstGeom prst="rect">
            <a:avLst/>
          </a:prstGeom>
          <a:noFill/>
        </p:spPr>
        <p:txBody>
          <a:bodyPr wrap="none" rtlCol="0">
            <a:spAutoFit/>
          </a:bodyPr>
          <a:lstStyle/>
          <a:p>
            <a:pPr algn="ctr"/>
            <a:r>
              <a:rPr lang="en-US" dirty="0" smtClean="0"/>
              <a:t>In 2011, Texas and Oklahoma had the hottest summer </a:t>
            </a:r>
          </a:p>
          <a:p>
            <a:pPr algn="ctr"/>
            <a:r>
              <a:rPr lang="en-US" dirty="0" smtClean="0"/>
              <a:t>ever recorded in the history of the United States</a:t>
            </a:r>
            <a:endParaRPr lang="en-US" dirty="0"/>
          </a:p>
        </p:txBody>
      </p:sp>
    </p:spTree>
    <p:extLst>
      <p:ext uri="{BB962C8B-B14F-4D97-AF65-F5344CB8AC3E}">
        <p14:creationId xmlns:p14="http://schemas.microsoft.com/office/powerpoint/2010/main" val="77121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Precipitation Data</a:t>
            </a:r>
            <a:endParaRPr lang="en-US" dirty="0"/>
          </a:p>
        </p:txBody>
      </p:sp>
      <p:sp>
        <p:nvSpPr>
          <p:cNvPr id="3" name="Content Placeholder 2"/>
          <p:cNvSpPr>
            <a:spLocks noGrp="1"/>
          </p:cNvSpPr>
          <p:nvPr>
            <p:ph sz="quarter" idx="1"/>
          </p:nvPr>
        </p:nvSpPr>
        <p:spPr>
          <a:xfrm>
            <a:off x="612648" y="1600200"/>
            <a:ext cx="8153400" cy="5257800"/>
          </a:xfrm>
        </p:spPr>
        <p:txBody>
          <a:bodyPr>
            <a:normAutofit/>
          </a:bodyPr>
          <a:lstStyle/>
          <a:p>
            <a:r>
              <a:rPr lang="en-US" dirty="0" smtClean="0"/>
              <a:t>Hydro Desktop – free and open source</a:t>
            </a:r>
          </a:p>
          <a:p>
            <a:pPr lvl="1"/>
            <a:r>
              <a:rPr lang="en-US" sz="2000" dirty="0" smtClean="0"/>
              <a:t>Identified 6 gauges with robust data close to house</a:t>
            </a:r>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lvl="1"/>
            <a:r>
              <a:rPr lang="en-US" sz="2000" dirty="0" smtClean="0"/>
              <a:t>NOAA’s National Weather Service West Gulf River Forecast Center</a:t>
            </a:r>
            <a:endParaRPr lang="en-US" sz="2000" dirty="0"/>
          </a:p>
        </p:txBody>
      </p:sp>
      <p:pic>
        <p:nvPicPr>
          <p:cNvPr id="6" name="Picture 5" descr="close gauges.JPG"/>
          <p:cNvPicPr>
            <a:picLocks noChangeAspect="1"/>
          </p:cNvPicPr>
          <p:nvPr/>
        </p:nvPicPr>
        <p:blipFill>
          <a:blip r:embed="rId2"/>
          <a:stretch>
            <a:fillRect/>
          </a:stretch>
        </p:blipFill>
        <p:spPr>
          <a:xfrm>
            <a:off x="1696674" y="2626954"/>
            <a:ext cx="5813239" cy="3463206"/>
          </a:xfrm>
          <a:prstGeom prst="rect">
            <a:avLst/>
          </a:prstGeom>
        </p:spPr>
      </p:pic>
    </p:spTree>
    <p:extLst>
      <p:ext uri="{BB962C8B-B14F-4D97-AF65-F5344CB8AC3E}">
        <p14:creationId xmlns:p14="http://schemas.microsoft.com/office/powerpoint/2010/main" val="34155208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Precipitation Data</a:t>
            </a:r>
            <a:endParaRPr lang="en-US" dirty="0"/>
          </a:p>
        </p:txBody>
      </p:sp>
      <p:sp>
        <p:nvSpPr>
          <p:cNvPr id="3" name="Content Placeholder 2"/>
          <p:cNvSpPr>
            <a:spLocks noGrp="1"/>
          </p:cNvSpPr>
          <p:nvPr>
            <p:ph sz="quarter" idx="1"/>
          </p:nvPr>
        </p:nvSpPr>
        <p:spPr>
          <a:xfrm>
            <a:off x="612648" y="1797232"/>
            <a:ext cx="8153400" cy="1071404"/>
          </a:xfrm>
        </p:spPr>
        <p:txBody>
          <a:bodyPr>
            <a:normAutofit/>
          </a:bodyPr>
          <a:lstStyle/>
          <a:p>
            <a:r>
              <a:rPr lang="en-US" dirty="0" smtClean="0"/>
              <a:t>Histogram with data from all 6 sites</a:t>
            </a:r>
          </a:p>
          <a:p>
            <a:r>
              <a:rPr lang="en-US" dirty="0" smtClean="0"/>
              <a:t>Rainfall localized, but gauges have similar spikes</a:t>
            </a:r>
            <a:endParaRPr lang="en-US" dirty="0"/>
          </a:p>
        </p:txBody>
      </p:sp>
      <p:pic>
        <p:nvPicPr>
          <p:cNvPr id="4" name="Picture 3" descr="precip nov00-nov10 6 gauges.JPG"/>
          <p:cNvPicPr>
            <a:picLocks noChangeAspect="1"/>
          </p:cNvPicPr>
          <p:nvPr/>
        </p:nvPicPr>
        <p:blipFill>
          <a:blip r:embed="rId2"/>
          <a:stretch>
            <a:fillRect/>
          </a:stretch>
        </p:blipFill>
        <p:spPr>
          <a:xfrm>
            <a:off x="940769" y="2997778"/>
            <a:ext cx="7336934" cy="3594463"/>
          </a:xfrm>
          <a:prstGeom prst="rect">
            <a:avLst/>
          </a:prstGeom>
        </p:spPr>
      </p:pic>
    </p:spTree>
    <p:extLst>
      <p:ext uri="{BB962C8B-B14F-4D97-AF65-F5344CB8AC3E}">
        <p14:creationId xmlns:p14="http://schemas.microsoft.com/office/powerpoint/2010/main" val="2569446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746" t="7136" r="20179" b="28523"/>
          <a:stretch>
            <a:fillRect/>
          </a:stretch>
        </p:blipFill>
        <p:spPr bwMode="auto">
          <a:xfrm>
            <a:off x="685800" y="1327088"/>
            <a:ext cx="7772400" cy="5117463"/>
          </a:xfrm>
          <a:prstGeom prst="rect">
            <a:avLst/>
          </a:prstGeom>
          <a:noFill/>
          <a:ln w="9525">
            <a:noFill/>
            <a:miter lim="800000"/>
            <a:headEnd/>
            <a:tailEnd/>
          </a:ln>
        </p:spPr>
      </p:pic>
      <p:sp>
        <p:nvSpPr>
          <p:cNvPr id="5" name="Title 1"/>
          <p:cNvSpPr txBox="1">
            <a:spLocks/>
          </p:cNvSpPr>
          <p:nvPr/>
        </p:nvSpPr>
        <p:spPr>
          <a:xfrm>
            <a:off x="0" y="228600"/>
            <a:ext cx="9144000" cy="1066800"/>
          </a:xfrm>
          <a:prstGeom prst="rect">
            <a:avLst/>
          </a:prstGeom>
        </p:spPr>
        <p:txBody>
          <a:bodyPr vert="horz" lIns="91440" tIns="45720" rIns="91440" bIns="45720" rtlCol="0" anchor="ctr">
            <a:normAutofit fontScale="92500" lnSpcReduction="10000"/>
          </a:bodyPr>
          <a:lstStyle/>
          <a:p>
            <a:pPr algn="ctr">
              <a:spcBef>
                <a:spcPct val="0"/>
              </a:spcBef>
              <a:defRPr/>
            </a:pPr>
            <a:r>
              <a:rPr lang="en-US" sz="4400" smtClean="0">
                <a:solidFill>
                  <a:prstClr val="black"/>
                </a:solidFill>
              </a:rPr>
              <a:t>3D Model of UT Campus in Google Earth </a:t>
            </a:r>
            <a:br>
              <a:rPr lang="en-US" sz="4400" smtClean="0">
                <a:solidFill>
                  <a:prstClr val="black"/>
                </a:solidFill>
              </a:rPr>
            </a:br>
            <a:r>
              <a:rPr lang="en-US" sz="2800" smtClean="0">
                <a:solidFill>
                  <a:prstClr val="black"/>
                </a:solidFill>
              </a:rPr>
              <a:t>Data from City of Austin</a:t>
            </a:r>
            <a:endParaRPr lang="en-US" sz="2800" dirty="0">
              <a:solidFill>
                <a:prstClr val="black"/>
              </a:solidFill>
            </a:endParaRPr>
          </a:p>
        </p:txBody>
      </p:sp>
      <p:sp>
        <p:nvSpPr>
          <p:cNvPr id="6" name="Rectangle 5"/>
          <p:cNvSpPr/>
          <p:nvPr/>
        </p:nvSpPr>
        <p:spPr>
          <a:xfrm>
            <a:off x="1752600" y="6488668"/>
            <a:ext cx="5427448" cy="369332"/>
          </a:xfrm>
          <a:prstGeom prst="rect">
            <a:avLst/>
          </a:prstGeom>
        </p:spPr>
        <p:txBody>
          <a:bodyPr wrap="none">
            <a:spAutoFit/>
          </a:bodyPr>
          <a:lstStyle/>
          <a:p>
            <a:r>
              <a:rPr lang="en-US" dirty="0">
                <a:solidFill>
                  <a:prstClr val="black"/>
                </a:solidFill>
                <a:hlinkClick r:id="rId3"/>
              </a:rPr>
              <a:t>ftp://</a:t>
            </a:r>
            <a:r>
              <a:rPr lang="en-US" dirty="0" smtClean="0">
                <a:solidFill>
                  <a:prstClr val="black"/>
                </a:solidFill>
                <a:hlinkClick r:id="rId3"/>
              </a:rPr>
              <a:t>ftp.ci.austin.tx.us/GIS-Data/Regional/coa_gis.html</a:t>
            </a:r>
            <a:r>
              <a:rPr lang="en-US" dirty="0" smtClean="0">
                <a:solidFill>
                  <a:prstClr val="black"/>
                </a:solidFill>
              </a:rPr>
              <a:t> </a:t>
            </a:r>
            <a:endParaRPr lang="en-US" dirty="0">
              <a:solidFill>
                <a:prstClr val="black"/>
              </a:solidFill>
            </a:endParaRPr>
          </a:p>
        </p:txBody>
      </p:sp>
      <p:sp>
        <p:nvSpPr>
          <p:cNvPr id="7" name="Rectangle 6"/>
          <p:cNvSpPr/>
          <p:nvPr/>
        </p:nvSpPr>
        <p:spPr>
          <a:xfrm>
            <a:off x="2819400" y="3657600"/>
            <a:ext cx="2590800" cy="9144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181600" y="3352800"/>
            <a:ext cx="2743200" cy="646331"/>
          </a:xfrm>
          <a:prstGeom prst="rect">
            <a:avLst/>
          </a:prstGeom>
          <a:solidFill>
            <a:schemeClr val="accent1"/>
          </a:solidFill>
        </p:spPr>
        <p:txBody>
          <a:bodyPr wrap="square" rtlCol="0">
            <a:spAutoFit/>
          </a:bodyPr>
          <a:lstStyle/>
          <a:p>
            <a:r>
              <a:rPr lang="en-US" dirty="0" smtClean="0">
                <a:solidFill>
                  <a:srgbClr val="FFFF00"/>
                </a:solidFill>
              </a:rPr>
              <a:t>“Egg shell” of NHB building – built from aerial images</a:t>
            </a:r>
            <a:endParaRPr lang="en-US" dirty="0">
              <a:solidFill>
                <a:srgbClr val="FFFF00"/>
              </a:solidFill>
            </a:endParaRPr>
          </a:p>
        </p:txBody>
      </p:sp>
    </p:spTree>
    <p:extLst>
      <p:ext uri="{BB962C8B-B14F-4D97-AF65-F5344CB8AC3E}">
        <p14:creationId xmlns:p14="http://schemas.microsoft.com/office/powerpoint/2010/main" val="16379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28600"/>
            <a:ext cx="9144000" cy="1066800"/>
          </a:xfrm>
          <a:prstGeom prst="rect">
            <a:avLst/>
          </a:prstGeom>
        </p:spPr>
        <p:txBody>
          <a:bodyPr vert="horz" lIns="91440" tIns="45720" rIns="91440" bIns="45720" rtlCol="0" anchor="ctr">
            <a:normAutofit fontScale="92500" lnSpcReduction="10000"/>
          </a:bodyPr>
          <a:lstStyle/>
          <a:p>
            <a:pPr algn="ctr">
              <a:spcBef>
                <a:spcPct val="0"/>
              </a:spcBef>
              <a:defRPr/>
            </a:pPr>
            <a:r>
              <a:rPr lang="en-US" sz="4400" dirty="0" smtClean="0">
                <a:solidFill>
                  <a:prstClr val="black"/>
                </a:solidFill>
              </a:rPr>
              <a:t>BIM of UT Norman </a:t>
            </a:r>
            <a:r>
              <a:rPr lang="en-US" sz="4400" dirty="0" err="1" smtClean="0">
                <a:solidFill>
                  <a:prstClr val="black"/>
                </a:solidFill>
              </a:rPr>
              <a:t>Hackerman</a:t>
            </a:r>
            <a:r>
              <a:rPr lang="en-US" sz="4400" dirty="0" smtClean="0">
                <a:solidFill>
                  <a:prstClr val="black"/>
                </a:solidFill>
              </a:rPr>
              <a:t> Building</a:t>
            </a:r>
            <a:br>
              <a:rPr lang="en-US" sz="4400" dirty="0" smtClean="0">
                <a:solidFill>
                  <a:prstClr val="black"/>
                </a:solidFill>
              </a:rPr>
            </a:br>
            <a:r>
              <a:rPr lang="en-US" sz="2800" dirty="0" smtClean="0">
                <a:solidFill>
                  <a:prstClr val="black"/>
                </a:solidFill>
              </a:rPr>
              <a:t>Data from Beck Construction and UT-Austin</a:t>
            </a:r>
            <a:endParaRPr lang="en-US" sz="2800" dirty="0">
              <a:solidFill>
                <a:prstClr val="black"/>
              </a:solidFill>
            </a:endParaRPr>
          </a:p>
        </p:txBody>
      </p:sp>
      <p:pic>
        <p:nvPicPr>
          <p:cNvPr id="2050" name="Picture 2"/>
          <p:cNvPicPr>
            <a:picLocks noChangeAspect="1" noChangeArrowheads="1"/>
          </p:cNvPicPr>
          <p:nvPr/>
        </p:nvPicPr>
        <p:blipFill>
          <a:blip r:embed="rId2" cstate="print"/>
          <a:srcRect l="27916" t="59874" r="25525" b="18310"/>
          <a:stretch>
            <a:fillRect/>
          </a:stretch>
        </p:blipFill>
        <p:spPr bwMode="auto">
          <a:xfrm>
            <a:off x="133114" y="3934965"/>
            <a:ext cx="8868843" cy="2597229"/>
          </a:xfrm>
          <a:prstGeom prst="rect">
            <a:avLst/>
          </a:prstGeom>
          <a:noFill/>
          <a:ln w="9525">
            <a:noFill/>
            <a:miter lim="800000"/>
            <a:headEnd/>
            <a:tailEnd/>
          </a:ln>
        </p:spPr>
      </p:pic>
      <p:pic>
        <p:nvPicPr>
          <p:cNvPr id="10" name="Picture 9" descr="Beam Object.PNG"/>
          <p:cNvPicPr/>
          <p:nvPr/>
        </p:nvPicPr>
        <p:blipFill>
          <a:blip r:embed="rId3" cstate="print"/>
          <a:srcRect l="21982" t="3557" r="2141" b="6708"/>
          <a:stretch>
            <a:fillRect/>
          </a:stretch>
        </p:blipFill>
        <p:spPr>
          <a:xfrm>
            <a:off x="152400" y="1295400"/>
            <a:ext cx="4024544" cy="2167632"/>
          </a:xfrm>
          <a:prstGeom prst="rect">
            <a:avLst/>
          </a:prstGeom>
          <a:ln w="12700">
            <a:solidFill>
              <a:schemeClr val="tx1"/>
            </a:solidFill>
          </a:ln>
        </p:spPr>
      </p:pic>
      <p:pic>
        <p:nvPicPr>
          <p:cNvPr id="9" name="Picture 8" descr="Custom Window.PNG"/>
          <p:cNvPicPr/>
          <p:nvPr/>
        </p:nvPicPr>
        <p:blipFill>
          <a:blip r:embed="rId4" cstate="print"/>
          <a:srcRect l="24443" t="1514" r="1606" b="4307"/>
          <a:stretch>
            <a:fillRect/>
          </a:stretch>
        </p:blipFill>
        <p:spPr>
          <a:xfrm>
            <a:off x="3733800" y="1828800"/>
            <a:ext cx="2485008" cy="1776783"/>
          </a:xfrm>
          <a:prstGeom prst="rect">
            <a:avLst/>
          </a:prstGeom>
          <a:ln w="12700">
            <a:solidFill>
              <a:schemeClr val="tx1"/>
            </a:solidFill>
          </a:ln>
        </p:spPr>
      </p:pic>
      <p:pic>
        <p:nvPicPr>
          <p:cNvPr id="11" name="Picture 10" descr="Curtain Wall.PNG"/>
          <p:cNvPicPr/>
          <p:nvPr/>
        </p:nvPicPr>
        <p:blipFill>
          <a:blip r:embed="rId5" cstate="print"/>
          <a:stretch>
            <a:fillRect/>
          </a:stretch>
        </p:blipFill>
        <p:spPr>
          <a:xfrm>
            <a:off x="6172200" y="1370208"/>
            <a:ext cx="2819400" cy="1753992"/>
          </a:xfrm>
          <a:prstGeom prst="rect">
            <a:avLst/>
          </a:prstGeom>
          <a:ln w="12700">
            <a:solidFill>
              <a:schemeClr val="tx1"/>
            </a:solidFill>
          </a:ln>
        </p:spPr>
      </p:pic>
      <p:sp>
        <p:nvSpPr>
          <p:cNvPr id="12" name="TextBox 11"/>
          <p:cNvSpPr txBox="1"/>
          <p:nvPr/>
        </p:nvSpPr>
        <p:spPr>
          <a:xfrm>
            <a:off x="76200" y="3440668"/>
            <a:ext cx="2438400" cy="369332"/>
          </a:xfrm>
          <a:prstGeom prst="rect">
            <a:avLst/>
          </a:prstGeom>
          <a:noFill/>
        </p:spPr>
        <p:txBody>
          <a:bodyPr wrap="square" rtlCol="0">
            <a:spAutoFit/>
          </a:bodyPr>
          <a:lstStyle/>
          <a:p>
            <a:r>
              <a:rPr lang="en-US" dirty="0" smtClean="0">
                <a:solidFill>
                  <a:prstClr val="black"/>
                </a:solidFill>
              </a:rPr>
              <a:t>Steel Structure</a:t>
            </a:r>
            <a:endParaRPr lang="en-US" dirty="0">
              <a:solidFill>
                <a:prstClr val="black"/>
              </a:solidFill>
            </a:endParaRPr>
          </a:p>
        </p:txBody>
      </p:sp>
      <p:sp>
        <p:nvSpPr>
          <p:cNvPr id="13" name="TextBox 12"/>
          <p:cNvSpPr txBox="1"/>
          <p:nvPr/>
        </p:nvSpPr>
        <p:spPr>
          <a:xfrm>
            <a:off x="3657600" y="3593068"/>
            <a:ext cx="2438400" cy="369332"/>
          </a:xfrm>
          <a:prstGeom prst="rect">
            <a:avLst/>
          </a:prstGeom>
          <a:noFill/>
        </p:spPr>
        <p:txBody>
          <a:bodyPr wrap="square" rtlCol="0">
            <a:spAutoFit/>
          </a:bodyPr>
          <a:lstStyle/>
          <a:p>
            <a:r>
              <a:rPr lang="en-US" dirty="0" smtClean="0">
                <a:solidFill>
                  <a:prstClr val="black"/>
                </a:solidFill>
              </a:rPr>
              <a:t>Exterior Enclosure</a:t>
            </a:r>
            <a:endParaRPr lang="en-US" dirty="0">
              <a:solidFill>
                <a:prstClr val="black"/>
              </a:solidFill>
            </a:endParaRPr>
          </a:p>
        </p:txBody>
      </p:sp>
      <p:sp>
        <p:nvSpPr>
          <p:cNvPr id="14" name="TextBox 13"/>
          <p:cNvSpPr txBox="1"/>
          <p:nvPr/>
        </p:nvSpPr>
        <p:spPr>
          <a:xfrm>
            <a:off x="6248400" y="3135868"/>
            <a:ext cx="2438400" cy="369332"/>
          </a:xfrm>
          <a:prstGeom prst="rect">
            <a:avLst/>
          </a:prstGeom>
          <a:noFill/>
        </p:spPr>
        <p:txBody>
          <a:bodyPr wrap="square" rtlCol="0">
            <a:spAutoFit/>
          </a:bodyPr>
          <a:lstStyle/>
          <a:p>
            <a:r>
              <a:rPr lang="en-US" dirty="0" smtClean="0">
                <a:solidFill>
                  <a:prstClr val="black"/>
                </a:solidFill>
              </a:rPr>
              <a:t>Curtain Wall</a:t>
            </a:r>
            <a:endParaRPr lang="en-US" dirty="0">
              <a:solidFill>
                <a:prstClr val="black"/>
              </a:solidFill>
            </a:endParaRPr>
          </a:p>
        </p:txBody>
      </p:sp>
      <p:sp>
        <p:nvSpPr>
          <p:cNvPr id="15" name="TextBox 14"/>
          <p:cNvSpPr txBox="1"/>
          <p:nvPr/>
        </p:nvSpPr>
        <p:spPr>
          <a:xfrm>
            <a:off x="152400" y="6488668"/>
            <a:ext cx="7162800" cy="369332"/>
          </a:xfrm>
          <a:prstGeom prst="rect">
            <a:avLst/>
          </a:prstGeom>
          <a:noFill/>
        </p:spPr>
        <p:txBody>
          <a:bodyPr wrap="square" rtlCol="0">
            <a:spAutoFit/>
          </a:bodyPr>
          <a:lstStyle/>
          <a:p>
            <a:r>
              <a:rPr lang="en-US" dirty="0" smtClean="0">
                <a:solidFill>
                  <a:prstClr val="black"/>
                </a:solidFill>
              </a:rPr>
              <a:t>Mechanical, Electrical, Plumbing and Fire Protection</a:t>
            </a:r>
            <a:endParaRPr lang="en-US" dirty="0">
              <a:solidFill>
                <a:prstClr val="black"/>
              </a:solidFill>
            </a:endParaRPr>
          </a:p>
        </p:txBody>
      </p:sp>
    </p:spTree>
    <p:extLst>
      <p:ext uri="{BB962C8B-B14F-4D97-AF65-F5344CB8AC3E}">
        <p14:creationId xmlns:p14="http://schemas.microsoft.com/office/powerpoint/2010/main" val="17760504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zh-CN" altLang="en-US" sz="2800"/>
              <a:t/>
            </a:r>
            <a:br>
              <a:rPr lang="zh-CN" altLang="en-US" sz="2800"/>
            </a:br>
            <a:r>
              <a:rPr lang="zh-CN" altLang="en-US" sz="2800"/>
              <a:t>Rainwater Harvesting using 3D roofs in Corpus Christi, Texas</a:t>
            </a:r>
          </a:p>
        </p:txBody>
      </p:sp>
      <p:sp>
        <p:nvSpPr>
          <p:cNvPr id="8195" name="Rectangle 3"/>
          <p:cNvSpPr>
            <a:spLocks noGrp="1" noChangeArrowheads="1"/>
          </p:cNvSpPr>
          <p:nvPr>
            <p:ph type="subTitle" idx="1"/>
          </p:nvPr>
        </p:nvSpPr>
        <p:spPr>
          <a:xfrm>
            <a:off x="3851275" y="5156836"/>
            <a:ext cx="5113338" cy="603884"/>
          </a:xfrm>
        </p:spPr>
        <p:txBody>
          <a:bodyPr/>
          <a:lstStyle/>
          <a:p>
            <a:r>
              <a:rPr lang="zh-CN" altLang="en-US"/>
              <a:t>By Tongren Zhu Dec. 20th,2012</a:t>
            </a:r>
          </a:p>
        </p:txBody>
      </p:sp>
    </p:spTree>
    <p:extLst>
      <p:ext uri="{BB962C8B-B14F-4D97-AF65-F5344CB8AC3E}">
        <p14:creationId xmlns:p14="http://schemas.microsoft.com/office/powerpoint/2010/main" val="3356533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ext Box 24"/>
          <p:cNvSpPr txBox="1">
            <a:spLocks noChangeArrowheads="1"/>
          </p:cNvSpPr>
          <p:nvPr/>
        </p:nvSpPr>
        <p:spPr bwMode="auto">
          <a:xfrm>
            <a:off x="2063750" y="2125982"/>
            <a:ext cx="449580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50000"/>
              </a:spcBef>
              <a:spcAft>
                <a:spcPct val="0"/>
              </a:spcAft>
              <a:buClr>
                <a:srgbClr val="000000"/>
              </a:buClr>
            </a:pPr>
            <a:endParaRPr lang="en-US" sz="2400" b="1" smtClean="0">
              <a:solidFill>
                <a:srgbClr val="FFFFFF"/>
              </a:solidFill>
            </a:endParaRPr>
          </a:p>
        </p:txBody>
      </p:sp>
      <p:sp>
        <p:nvSpPr>
          <p:cNvPr id="9219" name="Rectangle 3"/>
          <p:cNvSpPr>
            <a:spLocks noGrp="1" noChangeArrowheads="1"/>
          </p:cNvSpPr>
          <p:nvPr>
            <p:ph type="title"/>
          </p:nvPr>
        </p:nvSpPr>
        <p:spPr>
          <a:xfrm>
            <a:off x="1981205" y="329566"/>
            <a:ext cx="4968875" cy="1190624"/>
          </a:xfr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ea typeface="宋体" pitchFamily="2" charset="-122"/>
              </a:rPr>
              <a:t>Rainwater Harvesting</a:t>
            </a:r>
            <a:endParaRPr lang="zh-CN" altLang="en-US" sz="2800">
              <a:ea typeface="宋体" pitchFamily="2" charset="-122"/>
            </a:endParaRPr>
          </a:p>
        </p:txBody>
      </p:sp>
      <p:grpSp>
        <p:nvGrpSpPr>
          <p:cNvPr id="9220" name="Group 4"/>
          <p:cNvGrpSpPr>
            <a:grpSpLocks/>
          </p:cNvGrpSpPr>
          <p:nvPr/>
        </p:nvGrpSpPr>
        <p:grpSpPr bwMode="auto">
          <a:xfrm>
            <a:off x="755650" y="1701166"/>
            <a:ext cx="7797800" cy="1285874"/>
            <a:chOff x="0" y="0"/>
            <a:chExt cx="3504" cy="823"/>
          </a:xfrm>
        </p:grpSpPr>
        <p:sp>
          <p:nvSpPr>
            <p:cNvPr id="9221" name="AutoShape 5"/>
            <p:cNvSpPr>
              <a:spLocks noChangeArrowheads="1"/>
            </p:cNvSpPr>
            <p:nvPr/>
          </p:nvSpPr>
          <p:spPr bwMode="auto">
            <a:xfrm>
              <a:off x="0" y="0"/>
              <a:ext cx="3504" cy="823"/>
            </a:xfrm>
            <a:prstGeom prst="roundRect">
              <a:avLst>
                <a:gd name="adj" fmla="val 10889"/>
              </a:avLst>
            </a:prstGeom>
            <a:gradFill rotWithShape="1">
              <a:gsLst>
                <a:gs pos="0">
                  <a:srgbClr val="DDDDDD">
                    <a:gamma/>
                    <a:tint val="51373"/>
                    <a:invGamma/>
                  </a:srgbClr>
                </a:gs>
                <a:gs pos="100000">
                  <a:srgbClr val="DDDDDD"/>
                </a:gs>
              </a:gsLst>
              <a:lin ang="2700000" scaled="1"/>
            </a:gradFill>
            <a:ln w="38100" cap="flat" cmpd="sng">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22" name="AutoShape 6"/>
            <p:cNvSpPr>
              <a:spLocks noChangeArrowheads="1"/>
            </p:cNvSpPr>
            <p:nvPr/>
          </p:nvSpPr>
          <p:spPr bwMode="auto">
            <a:xfrm>
              <a:off x="77" y="76"/>
              <a:ext cx="675" cy="673"/>
            </a:xfrm>
            <a:prstGeom prst="roundRect">
              <a:avLst>
                <a:gd name="adj" fmla="val 11921"/>
              </a:avLst>
            </a:prstGeom>
            <a:gradFill rotWithShape="1">
              <a:gsLst>
                <a:gs pos="0">
                  <a:srgbClr val="0066CC"/>
                </a:gs>
                <a:gs pos="100000">
                  <a:srgbClr val="0066CC">
                    <a:gamma/>
                    <a:shade val="69804"/>
                    <a:invGamma/>
                  </a:srgbClr>
                </a:gs>
              </a:gsLst>
              <a:lin ang="5400000" scaled="1"/>
            </a:gradFill>
            <a:ln w="38100" cap="flat"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23" name="未知"/>
            <p:cNvSpPr>
              <a:spLocks/>
            </p:cNvSpPr>
            <p:nvPr/>
          </p:nvSpPr>
          <p:spPr bwMode="auto">
            <a:xfrm>
              <a:off x="119" y="119"/>
              <a:ext cx="337" cy="3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66CC">
                    <a:gamma/>
                    <a:tint val="54510"/>
                    <a:invGamma/>
                  </a:srgbClr>
                </a:gs>
                <a:gs pos="50000">
                  <a:srgbClr val="0066CC">
                    <a:alpha val="0"/>
                  </a:srgbClr>
                </a:gs>
                <a:gs pos="100000">
                  <a:srgbClr val="0066CC">
                    <a:gamma/>
                    <a:tint val="54510"/>
                    <a:invGamma/>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24" name="Text Box 8"/>
            <p:cNvSpPr txBox="1">
              <a:spLocks noChangeArrowheads="1"/>
            </p:cNvSpPr>
            <p:nvPr/>
          </p:nvSpPr>
          <p:spPr bwMode="auto">
            <a:xfrm>
              <a:off x="125" y="260"/>
              <a:ext cx="564"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zh-CN" altLang="en-US" sz="2000" smtClean="0">
                  <a:solidFill>
                    <a:srgbClr val="FFFFFF"/>
                  </a:solidFill>
                  <a:effectLst>
                    <a:outerShdw blurRad="38100" dist="38100" dir="2700000" algn="tl">
                      <a:srgbClr val="C0C0C0"/>
                    </a:outerShdw>
                  </a:effectLst>
                  <a:ea typeface="宋体" pitchFamily="2" charset="-122"/>
                </a:rPr>
                <a:t>Definition</a:t>
              </a:r>
            </a:p>
          </p:txBody>
        </p:sp>
        <p:sp>
          <p:nvSpPr>
            <p:cNvPr id="9225" name="Text Box 9"/>
            <p:cNvSpPr txBox="1">
              <a:spLocks noChangeArrowheads="1"/>
            </p:cNvSpPr>
            <p:nvPr/>
          </p:nvSpPr>
          <p:spPr bwMode="auto">
            <a:xfrm>
              <a:off x="844" y="127"/>
              <a:ext cx="257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mtClean="0">
                  <a:solidFill>
                    <a:srgbClr val="000000"/>
                  </a:solidFill>
                  <a:ea typeface="宋体" pitchFamily="2" charset="-122"/>
                </a:rPr>
                <a:t>Rainwater harvesting is the accumulation and storage of rainwater for reuse before it reaches the aquifer.</a:t>
              </a:r>
            </a:p>
          </p:txBody>
        </p:sp>
      </p:grpSp>
      <p:grpSp>
        <p:nvGrpSpPr>
          <p:cNvPr id="9226" name="Group 10"/>
          <p:cNvGrpSpPr>
            <a:grpSpLocks/>
          </p:cNvGrpSpPr>
          <p:nvPr/>
        </p:nvGrpSpPr>
        <p:grpSpPr bwMode="auto">
          <a:xfrm>
            <a:off x="755650" y="3120393"/>
            <a:ext cx="7797800" cy="1283970"/>
            <a:chOff x="0" y="0"/>
            <a:chExt cx="3504" cy="823"/>
          </a:xfrm>
        </p:grpSpPr>
        <p:sp>
          <p:nvSpPr>
            <p:cNvPr id="9227" name="AutoShape 11"/>
            <p:cNvSpPr>
              <a:spLocks noChangeArrowheads="1"/>
            </p:cNvSpPr>
            <p:nvPr/>
          </p:nvSpPr>
          <p:spPr bwMode="auto">
            <a:xfrm>
              <a:off x="0" y="0"/>
              <a:ext cx="3504" cy="823"/>
            </a:xfrm>
            <a:prstGeom prst="roundRect">
              <a:avLst>
                <a:gd name="adj" fmla="val 10889"/>
              </a:avLst>
            </a:prstGeom>
            <a:gradFill rotWithShape="1">
              <a:gsLst>
                <a:gs pos="0">
                  <a:srgbClr val="DDDDDD">
                    <a:gamma/>
                    <a:tint val="51373"/>
                    <a:invGamma/>
                  </a:srgbClr>
                </a:gs>
                <a:gs pos="100000">
                  <a:srgbClr val="DDDDDD"/>
                </a:gs>
              </a:gsLst>
              <a:lin ang="2700000" scaled="1"/>
            </a:gradFill>
            <a:ln w="38100" cap="flat" cmpd="sng">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28" name="AutoShape 12"/>
            <p:cNvSpPr>
              <a:spLocks noChangeArrowheads="1"/>
            </p:cNvSpPr>
            <p:nvPr/>
          </p:nvSpPr>
          <p:spPr bwMode="auto">
            <a:xfrm>
              <a:off x="77" y="76"/>
              <a:ext cx="675" cy="673"/>
            </a:xfrm>
            <a:prstGeom prst="roundRect">
              <a:avLst>
                <a:gd name="adj" fmla="val 11921"/>
              </a:avLst>
            </a:prstGeom>
            <a:gradFill rotWithShape="1">
              <a:gsLst>
                <a:gs pos="0">
                  <a:srgbClr val="009999"/>
                </a:gs>
                <a:gs pos="100000">
                  <a:srgbClr val="009999">
                    <a:gamma/>
                    <a:shade val="69804"/>
                    <a:invGamma/>
                  </a:srgbClr>
                </a:gs>
              </a:gsLst>
              <a:lin ang="5400000" scaled="1"/>
            </a:gradFill>
            <a:ln w="38100" cap="flat"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29" name="未知"/>
            <p:cNvSpPr>
              <a:spLocks/>
            </p:cNvSpPr>
            <p:nvPr/>
          </p:nvSpPr>
          <p:spPr bwMode="auto">
            <a:xfrm>
              <a:off x="119" y="119"/>
              <a:ext cx="337" cy="3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9999">
                    <a:gamma/>
                    <a:tint val="42353"/>
                    <a:invGamma/>
                  </a:srgbClr>
                </a:gs>
                <a:gs pos="100000">
                  <a:srgbClr val="009999">
                    <a:alpha val="0"/>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30" name="Text Box 14"/>
            <p:cNvSpPr txBox="1">
              <a:spLocks noChangeArrowheads="1"/>
            </p:cNvSpPr>
            <p:nvPr/>
          </p:nvSpPr>
          <p:spPr bwMode="auto">
            <a:xfrm>
              <a:off x="234" y="261"/>
              <a:ext cx="346"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zh-CN" altLang="en-US" sz="2000" smtClean="0">
                  <a:solidFill>
                    <a:srgbClr val="FFFFFF"/>
                  </a:solidFill>
                  <a:ea typeface="宋体" pitchFamily="2" charset="-122"/>
                </a:rPr>
                <a:t>Uses</a:t>
              </a:r>
              <a:endParaRPr lang="en-US" sz="2000" smtClean="0">
                <a:solidFill>
                  <a:srgbClr val="FFFFFF"/>
                </a:solidFill>
                <a:ea typeface="宋体" pitchFamily="2" charset="-122"/>
              </a:endParaRPr>
            </a:p>
          </p:txBody>
        </p:sp>
        <p:sp>
          <p:nvSpPr>
            <p:cNvPr id="9231" name="Text Box 15"/>
            <p:cNvSpPr txBox="1">
              <a:spLocks noChangeArrowheads="1"/>
            </p:cNvSpPr>
            <p:nvPr/>
          </p:nvSpPr>
          <p:spPr bwMode="auto">
            <a:xfrm>
              <a:off x="844" y="112"/>
              <a:ext cx="2576" cy="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US" smtClean="0">
                  <a:solidFill>
                    <a:srgbClr val="000000"/>
                  </a:solidFill>
                  <a:ea typeface="宋体" pitchFamily="2" charset="-122"/>
                </a:rPr>
                <a:t>Including</a:t>
              </a:r>
              <a:r>
                <a:rPr lang="en-US" smtClean="0">
                  <a:solidFill>
                    <a:srgbClr val="000000"/>
                  </a:solidFill>
                  <a:ea typeface="宋体" pitchFamily="2" charset="-122"/>
                </a:rPr>
                <a:t> water for garden, water for livestock, water for irrigation, cleaning of bathrooms as in first flush, etc.</a:t>
              </a:r>
            </a:p>
          </p:txBody>
        </p:sp>
      </p:grpSp>
      <p:grpSp>
        <p:nvGrpSpPr>
          <p:cNvPr id="9232" name="Group 16"/>
          <p:cNvGrpSpPr>
            <a:grpSpLocks/>
          </p:cNvGrpSpPr>
          <p:nvPr/>
        </p:nvGrpSpPr>
        <p:grpSpPr bwMode="auto">
          <a:xfrm>
            <a:off x="755650" y="4556763"/>
            <a:ext cx="7797800" cy="1283970"/>
            <a:chOff x="0" y="0"/>
            <a:chExt cx="3504" cy="823"/>
          </a:xfrm>
        </p:grpSpPr>
        <p:sp>
          <p:nvSpPr>
            <p:cNvPr id="9233" name="AutoShape 17"/>
            <p:cNvSpPr>
              <a:spLocks noChangeArrowheads="1"/>
            </p:cNvSpPr>
            <p:nvPr/>
          </p:nvSpPr>
          <p:spPr bwMode="auto">
            <a:xfrm>
              <a:off x="0" y="0"/>
              <a:ext cx="3504" cy="823"/>
            </a:xfrm>
            <a:prstGeom prst="roundRect">
              <a:avLst>
                <a:gd name="adj" fmla="val 10889"/>
              </a:avLst>
            </a:prstGeom>
            <a:gradFill rotWithShape="1">
              <a:gsLst>
                <a:gs pos="0">
                  <a:srgbClr val="DDDDDD">
                    <a:gamma/>
                    <a:tint val="51373"/>
                    <a:invGamma/>
                  </a:srgbClr>
                </a:gs>
                <a:gs pos="100000">
                  <a:srgbClr val="DDDDDD"/>
                </a:gs>
              </a:gsLst>
              <a:lin ang="2700000" scaled="1"/>
            </a:gradFill>
            <a:ln w="38100" cap="flat" cmpd="sng">
              <a:solidFill>
                <a:srgbClr val="FFFFFF"/>
              </a:solidFill>
              <a:round/>
              <a:headEnd/>
              <a:tailEnd/>
            </a:ln>
            <a:effectLst>
              <a:outerShdw dist="135003" dir="2928844" algn="ctr" rotWithShape="0">
                <a:srgbClr val="000000">
                  <a:alpha val="50000"/>
                </a:srgbClr>
              </a:outerShdw>
            </a:effec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34" name="AutoShape 18"/>
            <p:cNvSpPr>
              <a:spLocks noChangeArrowheads="1"/>
            </p:cNvSpPr>
            <p:nvPr/>
          </p:nvSpPr>
          <p:spPr bwMode="auto">
            <a:xfrm>
              <a:off x="77" y="76"/>
              <a:ext cx="675" cy="673"/>
            </a:xfrm>
            <a:prstGeom prst="roundRect">
              <a:avLst>
                <a:gd name="adj" fmla="val 11921"/>
              </a:avLst>
            </a:prstGeom>
            <a:gradFill rotWithShape="1">
              <a:gsLst>
                <a:gs pos="0">
                  <a:srgbClr val="EC941E"/>
                </a:gs>
                <a:gs pos="100000">
                  <a:srgbClr val="EC941E">
                    <a:gamma/>
                    <a:shade val="69804"/>
                    <a:invGamma/>
                  </a:srgbClr>
                </a:gs>
              </a:gsLst>
              <a:lin ang="5400000" scaled="1"/>
            </a:gradFill>
            <a:ln w="38100" cap="flat"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35" name="未知"/>
            <p:cNvSpPr>
              <a:spLocks/>
            </p:cNvSpPr>
            <p:nvPr/>
          </p:nvSpPr>
          <p:spPr bwMode="auto">
            <a:xfrm>
              <a:off x="119" y="119"/>
              <a:ext cx="337" cy="337"/>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EC941E">
                    <a:gamma/>
                    <a:tint val="48627"/>
                    <a:invGamma/>
                  </a:srgbClr>
                </a:gs>
                <a:gs pos="100000">
                  <a:srgbClr val="EC941E">
                    <a:alpha val="0"/>
                  </a:srgb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sp>
          <p:nvSpPr>
            <p:cNvPr id="9236" name="Text Box 20"/>
            <p:cNvSpPr txBox="1">
              <a:spLocks noChangeArrowheads="1"/>
            </p:cNvSpPr>
            <p:nvPr/>
          </p:nvSpPr>
          <p:spPr bwMode="auto">
            <a:xfrm>
              <a:off x="186" y="260"/>
              <a:ext cx="442"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zh-CN" altLang="en-US" sz="2000" smtClean="0">
                  <a:solidFill>
                    <a:srgbClr val="FFFFFF"/>
                  </a:solidFill>
                  <a:ea typeface="宋体" pitchFamily="2" charset="-122"/>
                </a:rPr>
                <a:t>Benefit</a:t>
              </a:r>
              <a:endParaRPr lang="en-US" sz="2000" smtClean="0">
                <a:solidFill>
                  <a:srgbClr val="FFFFFF"/>
                </a:solidFill>
                <a:ea typeface="宋体" pitchFamily="2" charset="-122"/>
              </a:endParaRPr>
            </a:p>
          </p:txBody>
        </p:sp>
        <p:sp>
          <p:nvSpPr>
            <p:cNvPr id="9237" name="Text Box 21"/>
            <p:cNvSpPr txBox="1">
              <a:spLocks noChangeArrowheads="1"/>
            </p:cNvSpPr>
            <p:nvPr/>
          </p:nvSpPr>
          <p:spPr bwMode="auto">
            <a:xfrm>
              <a:off x="844" y="112"/>
              <a:ext cx="2576" cy="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zh-CN" altLang="en-US" smtClean="0">
                  <a:solidFill>
                    <a:srgbClr val="000000"/>
                  </a:solidFill>
                  <a:ea typeface="宋体" pitchFamily="2" charset="-122"/>
                </a:rPr>
                <a:t>P</a:t>
              </a:r>
              <a:r>
                <a:rPr lang="en-US" smtClean="0">
                  <a:solidFill>
                    <a:srgbClr val="000000"/>
                  </a:solidFill>
                  <a:ea typeface="宋体" pitchFamily="2" charset="-122"/>
                </a:rPr>
                <a:t>rovide sufficient</a:t>
              </a:r>
              <a:r>
                <a:rPr lang="zh-CN" altLang="en-US" smtClean="0">
                  <a:solidFill>
                    <a:srgbClr val="000000"/>
                  </a:solidFill>
                  <a:ea typeface="宋体" pitchFamily="2" charset="-122"/>
                </a:rPr>
                <a:t> </a:t>
              </a:r>
              <a:r>
                <a:rPr lang="en-US" smtClean="0">
                  <a:solidFill>
                    <a:srgbClr val="000000"/>
                  </a:solidFill>
                  <a:ea typeface="宋体" pitchFamily="2" charset="-122"/>
                </a:rPr>
                <a:t>water supply, serve as a valuable stormwater management tool.</a:t>
              </a:r>
            </a:p>
          </p:txBody>
        </p:sp>
      </p:grpSp>
    </p:spTree>
    <p:extLst>
      <p:ext uri="{BB962C8B-B14F-4D97-AF65-F5344CB8AC3E}">
        <p14:creationId xmlns:p14="http://schemas.microsoft.com/office/powerpoint/2010/main" val="2745693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par>
                                <p:cTn id="8" presetID="9"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dissolve">
                                      <p:cBhvr>
                                        <p:cTn id="10" dur="500"/>
                                        <p:tgtEl>
                                          <p:spTgt spid="92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9226"/>
                                        </p:tgtEl>
                                        <p:attrNameLst>
                                          <p:attrName>style.visibility</p:attrName>
                                        </p:attrNameLst>
                                      </p:cBhvr>
                                      <p:to>
                                        <p:strVal val="visible"/>
                                      </p:to>
                                    </p:set>
                                    <p:animEffect transition="in" filter="dissolve">
                                      <p:cBhvr>
                                        <p:cTn id="15" dur="500"/>
                                        <p:tgtEl>
                                          <p:spTgt spid="92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9232"/>
                                        </p:tgtEl>
                                        <p:attrNameLst>
                                          <p:attrName>style.visibility</p:attrName>
                                        </p:attrNameLst>
                                      </p:cBhvr>
                                      <p:to>
                                        <p:strVal val="visible"/>
                                      </p:to>
                                    </p:set>
                                    <p:animEffect transition="in" filter="dissolve">
                                      <p:cBhvr>
                                        <p:cTn id="20" dur="500"/>
                                        <p:tgtEl>
                                          <p:spTgt spid="9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ldLvl="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3060705" y="491490"/>
            <a:ext cx="3209925" cy="809626"/>
            <a:chOff x="0" y="0"/>
            <a:chExt cx="6120680" cy="1584176"/>
          </a:xfrm>
        </p:grpSpPr>
        <p:grpSp>
          <p:nvGrpSpPr>
            <p:cNvPr id="12291" name="Group 3"/>
            <p:cNvGrpSpPr>
              <a:grpSpLocks/>
            </p:cNvGrpSpPr>
            <p:nvPr/>
          </p:nvGrpSpPr>
          <p:grpSpPr bwMode="auto">
            <a:xfrm>
              <a:off x="-284423" y="-260336"/>
              <a:ext cx="6693517" cy="2299927"/>
              <a:chOff x="0" y="0"/>
              <a:chExt cx="3511296" cy="981456"/>
            </a:xfrm>
          </p:grpSpPr>
          <p:pic>
            <p:nvPicPr>
              <p:cNvPr id="12292" name="圆角矩形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11296" cy="98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182204" y="144095"/>
                <a:ext cx="3144794" cy="61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fontAlgn="base" hangingPunct="1">
                  <a:spcBef>
                    <a:spcPct val="0"/>
                  </a:spcBef>
                  <a:spcAft>
                    <a:spcPct val="0"/>
                  </a:spcAft>
                </a:pPr>
                <a:endParaRPr lang="zh-CN" altLang="en-US" smtClean="0">
                  <a:solidFill>
                    <a:srgbClr val="FFFFFF"/>
                  </a:solidFill>
                </a:endParaRPr>
              </a:p>
            </p:txBody>
          </p:sp>
        </p:grpSp>
        <p:sp>
          <p:nvSpPr>
            <p:cNvPr id="12294" name="圆角矩形 4"/>
            <p:cNvSpPr>
              <a:spLocks/>
            </p:cNvSpPr>
            <p:nvPr/>
          </p:nvSpPr>
          <p:spPr bwMode="auto">
            <a:xfrm>
              <a:off x="-684" y="1561"/>
              <a:ext cx="6122047" cy="792387"/>
            </a:xfrm>
            <a:custGeom>
              <a:avLst/>
              <a:gdLst>
                <a:gd name="T0" fmla="*/ 264035 w 6120680"/>
                <a:gd name="T1" fmla="*/ 0 h 1008112"/>
                <a:gd name="T2" fmla="*/ 5856645 w 6120680"/>
                <a:gd name="T3" fmla="*/ 0 h 1008112"/>
                <a:gd name="T4" fmla="*/ 6120680 w 6120680"/>
                <a:gd name="T5" fmla="*/ 264035 h 1008112"/>
                <a:gd name="T6" fmla="*/ 6120680 w 6120680"/>
                <a:gd name="T7" fmla="*/ 1008112 h 1008112"/>
                <a:gd name="T8" fmla="*/ 0 w 6120680"/>
                <a:gd name="T9" fmla="*/ 1008112 h 1008112"/>
                <a:gd name="T10" fmla="*/ 0 w 6120680"/>
                <a:gd name="T11" fmla="*/ 264035 h 1008112"/>
                <a:gd name="T12" fmla="*/ 264035 w 6120680"/>
                <a:gd name="T13" fmla="*/ 0 h 1008112"/>
              </a:gdLst>
              <a:ahLst/>
              <a:cxnLst>
                <a:cxn ang="0">
                  <a:pos x="T0" y="T1"/>
                </a:cxn>
                <a:cxn ang="0">
                  <a:pos x="T2" y="T3"/>
                </a:cxn>
                <a:cxn ang="0">
                  <a:pos x="T4" y="T5"/>
                </a:cxn>
                <a:cxn ang="0">
                  <a:pos x="T6" y="T7"/>
                </a:cxn>
                <a:cxn ang="0">
                  <a:pos x="T8" y="T9"/>
                </a:cxn>
                <a:cxn ang="0">
                  <a:pos x="T10" y="T11"/>
                </a:cxn>
                <a:cxn ang="0">
                  <a:pos x="T12" y="T13"/>
                </a:cxn>
              </a:cxnLst>
              <a:rect l="0" t="0" r="r" b="b"/>
              <a:pathLst>
                <a:path w="6120680" h="1008112">
                  <a:moveTo>
                    <a:pt x="264035" y="0"/>
                  </a:moveTo>
                  <a:lnTo>
                    <a:pt x="5856645" y="0"/>
                  </a:lnTo>
                  <a:cubicBezTo>
                    <a:pt x="6002468" y="0"/>
                    <a:pt x="6120680" y="118212"/>
                    <a:pt x="6120680" y="264035"/>
                  </a:cubicBezTo>
                  <a:lnTo>
                    <a:pt x="6120680" y="1008112"/>
                  </a:lnTo>
                  <a:lnTo>
                    <a:pt x="0" y="1008112"/>
                  </a:lnTo>
                  <a:lnTo>
                    <a:pt x="0" y="264035"/>
                  </a:lnTo>
                  <a:cubicBezTo>
                    <a:pt x="0" y="118212"/>
                    <a:pt x="118212" y="0"/>
                    <a:pt x="264035" y="0"/>
                  </a:cubicBezTo>
                  <a:close/>
                </a:path>
              </a:pathLst>
            </a:custGeom>
            <a:gradFill rotWithShape="0">
              <a:gsLst>
                <a:gs pos="0">
                  <a:srgbClr val="D9D9D9">
                    <a:alpha val="20000"/>
                  </a:srgbClr>
                </a:gs>
                <a:gs pos="50000">
                  <a:srgbClr val="D9D9D9">
                    <a:alpha val="60000"/>
                  </a:srgbClr>
                </a:gs>
                <a:gs pos="100000">
                  <a:srgbClr val="FFFFFF"/>
                </a:gs>
              </a:gsLst>
              <a:lin ang="5400000"/>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fontAlgn="base">
                <a:spcBef>
                  <a:spcPct val="0"/>
                </a:spcBef>
                <a:spcAft>
                  <a:spcPct val="0"/>
                </a:spcAft>
              </a:pPr>
              <a:endParaRPr lang="en-US" smtClean="0">
                <a:solidFill>
                  <a:srgbClr val="000000"/>
                </a:solidFill>
                <a:latin typeface="Calibri" pitchFamily="34" charset="0"/>
                <a:ea typeface="宋体" pitchFamily="2" charset="-122"/>
              </a:endParaRPr>
            </a:p>
          </p:txBody>
        </p:sp>
      </p:grpSp>
      <p:sp>
        <p:nvSpPr>
          <p:cNvPr id="12295" name="Rectangle 7"/>
          <p:cNvSpPr>
            <a:spLocks noGrp="1" noChangeArrowheads="1"/>
          </p:cNvSpPr>
          <p:nvPr>
            <p:ph type="title"/>
          </p:nvPr>
        </p:nvSpPr>
        <p:spPr>
          <a:xfrm>
            <a:off x="3563943" y="491493"/>
            <a:ext cx="2160587" cy="720090"/>
          </a:xfrm>
        </p:spPr>
        <p:txBody>
          <a:bodyPr/>
          <a:lstStyle/>
          <a:p>
            <a:r>
              <a:rPr lang="zh-CN" altLang="en-US" sz="2800"/>
              <a:t>Project Area</a:t>
            </a:r>
          </a:p>
        </p:txBody>
      </p:sp>
      <p:sp>
        <p:nvSpPr>
          <p:cNvPr id="12296" name="矩形 6"/>
          <p:cNvSpPr>
            <a:spLocks noChangeArrowheads="1"/>
          </p:cNvSpPr>
          <p:nvPr/>
        </p:nvSpPr>
        <p:spPr bwMode="auto">
          <a:xfrm>
            <a:off x="4932363" y="1786890"/>
            <a:ext cx="381635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tabLst>
                <a:tab pos="4038600" algn="l"/>
              </a:tabLst>
            </a:pPr>
            <a:r>
              <a:rPr lang="zh-CN" altLang="en-US" smtClean="0">
                <a:solidFill>
                  <a:srgbClr val="000000"/>
                </a:solidFill>
                <a:latin typeface="Microsoft YaHei" pitchFamily="34" charset="-122"/>
                <a:ea typeface="Microsoft YaHei" pitchFamily="34" charset="-122"/>
              </a:rPr>
              <a:t>237 buildings in total</a:t>
            </a:r>
          </a:p>
          <a:p>
            <a:pPr fontAlgn="base">
              <a:spcBef>
                <a:spcPct val="0"/>
              </a:spcBef>
              <a:spcAft>
                <a:spcPct val="0"/>
              </a:spcAft>
              <a:tabLst>
                <a:tab pos="4038600" algn="l"/>
              </a:tabLst>
            </a:pPr>
            <a:endParaRPr lang="zh-CN" altLang="en-US" smtClean="0">
              <a:solidFill>
                <a:srgbClr val="000000"/>
              </a:solidFill>
              <a:latin typeface="Microsoft YaHei" pitchFamily="34" charset="-122"/>
              <a:ea typeface="Microsoft YaHei" pitchFamily="34" charset="-122"/>
            </a:endParaRPr>
          </a:p>
          <a:p>
            <a:pPr fontAlgn="base">
              <a:spcBef>
                <a:spcPct val="0"/>
              </a:spcBef>
              <a:spcAft>
                <a:spcPct val="0"/>
              </a:spcAft>
              <a:tabLst>
                <a:tab pos="4038600" algn="l"/>
              </a:tabLst>
            </a:pPr>
            <a:r>
              <a:rPr lang="zh-CN" altLang="en-US" smtClean="0">
                <a:solidFill>
                  <a:srgbClr val="000000"/>
                </a:solidFill>
                <a:latin typeface="Microsoft YaHei" pitchFamily="34" charset="-122"/>
                <a:ea typeface="Microsoft YaHei" pitchFamily="34" charset="-122"/>
              </a:rPr>
              <a:t>All commercial buildings in downtown</a:t>
            </a:r>
          </a:p>
          <a:p>
            <a:pPr fontAlgn="base">
              <a:spcBef>
                <a:spcPct val="0"/>
              </a:spcBef>
              <a:spcAft>
                <a:spcPct val="0"/>
              </a:spcAft>
              <a:tabLst>
                <a:tab pos="4038600" algn="l"/>
              </a:tabLst>
            </a:pPr>
            <a:endParaRPr lang="zh-CN" altLang="en-US" smtClean="0">
              <a:solidFill>
                <a:srgbClr val="000000"/>
              </a:solidFill>
              <a:latin typeface="Microsoft YaHei" pitchFamily="34" charset="-122"/>
              <a:ea typeface="Microsoft YaHei" pitchFamily="34" charset="-122"/>
            </a:endParaRPr>
          </a:p>
          <a:p>
            <a:pPr fontAlgn="base">
              <a:spcBef>
                <a:spcPct val="0"/>
              </a:spcBef>
              <a:spcAft>
                <a:spcPct val="0"/>
              </a:spcAft>
              <a:tabLst>
                <a:tab pos="4038600" algn="l"/>
              </a:tabLst>
            </a:pPr>
            <a:r>
              <a:rPr lang="zh-CN" altLang="en-US" smtClean="0">
                <a:solidFill>
                  <a:srgbClr val="000000"/>
                </a:solidFill>
                <a:latin typeface="Microsoft YaHei" pitchFamily="34" charset="-122"/>
                <a:ea typeface="Microsoft YaHei" pitchFamily="34" charset="-122"/>
              </a:rPr>
              <a:t>With field value of roof areaXY, facade area, reletive height, roof slope etc.</a:t>
            </a:r>
          </a:p>
          <a:p>
            <a:pPr fontAlgn="base">
              <a:spcBef>
                <a:spcPct val="0"/>
              </a:spcBef>
              <a:spcAft>
                <a:spcPct val="0"/>
              </a:spcAft>
              <a:tabLst>
                <a:tab pos="4038600" algn="l"/>
              </a:tabLst>
            </a:pPr>
            <a:endParaRPr lang="zh-CN" altLang="en-US" smtClean="0">
              <a:solidFill>
                <a:srgbClr val="000000"/>
              </a:solidFill>
              <a:latin typeface="Microsoft YaHei" pitchFamily="34" charset="-122"/>
              <a:ea typeface="Microsoft YaHei" pitchFamily="34" charset="-122"/>
            </a:endParaRPr>
          </a:p>
          <a:p>
            <a:pPr fontAlgn="base">
              <a:spcBef>
                <a:spcPct val="0"/>
              </a:spcBef>
              <a:spcAft>
                <a:spcPct val="0"/>
              </a:spcAft>
              <a:tabLst>
                <a:tab pos="4038600" algn="l"/>
              </a:tabLst>
            </a:pPr>
            <a:r>
              <a:rPr lang="zh-CN" altLang="en-US" smtClean="0">
                <a:solidFill>
                  <a:srgbClr val="000000"/>
                </a:solidFill>
                <a:latin typeface="Microsoft YaHei" pitchFamily="34" charset="-122"/>
                <a:ea typeface="Microsoft YaHei" pitchFamily="34" charset="-122"/>
              </a:rPr>
              <a:t>Will look into potential of rainwater for toilet use</a:t>
            </a:r>
            <a:r>
              <a:rPr lang="en-US" smtClean="0">
                <a:solidFill>
                  <a:srgbClr val="0099FF"/>
                </a:solidFill>
                <a:latin typeface="Microsoft YaHei" pitchFamily="34" charset="-122"/>
                <a:ea typeface="Microsoft YaHei" pitchFamily="34" charset="-122"/>
              </a:rPr>
              <a:t/>
            </a:r>
            <a:br>
              <a:rPr lang="en-US" smtClean="0">
                <a:solidFill>
                  <a:srgbClr val="0099FF"/>
                </a:solidFill>
                <a:latin typeface="Microsoft YaHei" pitchFamily="34" charset="-122"/>
                <a:ea typeface="Microsoft YaHei" pitchFamily="34" charset="-122"/>
              </a:rPr>
            </a:br>
            <a:endParaRPr lang="zh-CN" altLang="en-US" smtClean="0">
              <a:solidFill>
                <a:srgbClr val="0099FF"/>
              </a:solidFill>
              <a:latin typeface="Microsoft YaHei" pitchFamily="34" charset="-122"/>
              <a:ea typeface="Microsoft YaHei" pitchFamily="34" charset="-122"/>
            </a:endParaRPr>
          </a:p>
        </p:txBody>
      </p:sp>
      <p:pic>
        <p:nvPicPr>
          <p:cNvPr id="12297" name="Picture 9" descr="CorpusChristi底图"/>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1193" y="1786890"/>
            <a:ext cx="4149725" cy="3688080"/>
          </a:xfrm>
          <a:noFill/>
          <a:ln/>
        </p:spPr>
      </p:pic>
    </p:spTree>
    <p:extLst>
      <p:ext uri="{BB962C8B-B14F-4D97-AF65-F5344CB8AC3E}">
        <p14:creationId xmlns:p14="http://schemas.microsoft.com/office/powerpoint/2010/main" val="3614899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400"/>
                                  </p:stCondLst>
                                  <p:childTnLst>
                                    <p:set>
                                      <p:cBhvr>
                                        <p:cTn id="6" dur="1" fill="hold">
                                          <p:stCondLst>
                                            <p:cond delay="0"/>
                                          </p:stCondLst>
                                        </p:cTn>
                                        <p:tgtEl>
                                          <p:spTgt spid="12296"/>
                                        </p:tgtEl>
                                        <p:attrNameLst>
                                          <p:attrName>style.visibility</p:attrName>
                                        </p:attrNameLst>
                                      </p:cBhvr>
                                      <p:to>
                                        <p:strVal val="visible"/>
                                      </p:to>
                                    </p:set>
                                    <p:animEffect transition="in" filter="fade">
                                      <p:cBhvr>
                                        <p:cTn id="7" dur="1000"/>
                                        <p:tgtEl>
                                          <p:spTgt spid="12296"/>
                                        </p:tgtEl>
                                      </p:cBhvr>
                                    </p:animEffect>
                                    <p:anim calcmode="lin" valueType="num">
                                      <p:cBhvr>
                                        <p:cTn id="8" dur="1000" fill="hold"/>
                                        <p:tgtEl>
                                          <p:spTgt spid="12296"/>
                                        </p:tgtEl>
                                        <p:attrNameLst>
                                          <p:attrName>ppt_x</p:attrName>
                                        </p:attrNameLst>
                                      </p:cBhvr>
                                      <p:tavLst>
                                        <p:tav tm="0">
                                          <p:val>
                                            <p:strVal val="#ppt_x"/>
                                          </p:val>
                                        </p:tav>
                                        <p:tav tm="100000">
                                          <p:val>
                                            <p:strVal val="#ppt_x"/>
                                          </p:val>
                                        </p:tav>
                                      </p:tavLst>
                                    </p:anim>
                                    <p:anim calcmode="lin" valueType="num">
                                      <p:cBhvr>
                                        <p:cTn id="9" dur="1000" fill="hold"/>
                                        <p:tgtEl>
                                          <p:spTgt spid="12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6725" y="318136"/>
            <a:ext cx="8229600" cy="721994"/>
          </a:xfrm>
        </p:spPr>
        <p:txBody>
          <a:bodyPr/>
          <a:lstStyle/>
          <a:p>
            <a:r>
              <a:rPr lang="zh-CN" altLang="en-US"/>
              <a:t>Calculation of Toilet Water Needs</a:t>
            </a:r>
            <a:endParaRPr lang="en-US" altLang="en-US"/>
          </a:p>
        </p:txBody>
      </p:sp>
      <p:grpSp>
        <p:nvGrpSpPr>
          <p:cNvPr id="13315" name="Group 3"/>
          <p:cNvGrpSpPr>
            <a:grpSpLocks/>
          </p:cNvGrpSpPr>
          <p:nvPr/>
        </p:nvGrpSpPr>
        <p:grpSpPr bwMode="auto">
          <a:xfrm>
            <a:off x="539750" y="2825116"/>
            <a:ext cx="5892800" cy="1712594"/>
            <a:chOff x="0" y="0"/>
            <a:chExt cx="9280" cy="2249"/>
          </a:xfrm>
        </p:grpSpPr>
        <p:pic>
          <p:nvPicPr>
            <p:cNvPr id="13316" name="Picture 4" descr="fauc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 y="113"/>
              <a:ext cx="2136" cy="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0" y="0"/>
              <a:ext cx="6778"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zh-CN" altLang="en-US" smtClean="0">
                  <a:solidFill>
                    <a:srgbClr val="000000"/>
                  </a:solidFill>
                  <a:latin typeface="Calibri" pitchFamily="34" charset="0"/>
                  <a:ea typeface="宋体" pitchFamily="2" charset="-122"/>
                </a:rPr>
                <a:t>Lavatory Faucet: 5.7L(1.5 gallon) per minute</a:t>
              </a:r>
            </a:p>
          </p:txBody>
        </p:sp>
      </p:grpSp>
      <p:sp>
        <p:nvSpPr>
          <p:cNvPr id="13318" name="Rectangle 6"/>
          <p:cNvSpPr>
            <a:spLocks noGrp="1" noChangeArrowheads="1"/>
          </p:cNvSpPr>
          <p:nvPr>
            <p:ph type="body" sz="half" idx="1"/>
          </p:nvPr>
        </p:nvSpPr>
        <p:spPr>
          <a:xfrm>
            <a:off x="539750" y="3947160"/>
            <a:ext cx="6840538" cy="2407920"/>
          </a:xfrm>
        </p:spPr>
        <p:txBody>
          <a:bodyPr/>
          <a:lstStyle/>
          <a:p>
            <a:pPr>
              <a:lnSpc>
                <a:spcPct val="80000"/>
              </a:lnSpc>
              <a:buFontTx/>
              <a:buNone/>
            </a:pPr>
            <a:r>
              <a:rPr lang="zh-CN" altLang="en-US" sz="1800">
                <a:latin typeface="Calibri" pitchFamily="34" charset="0"/>
              </a:rPr>
              <a:t>Assume 10 hours in the office per day</a:t>
            </a:r>
          </a:p>
          <a:p>
            <a:pPr>
              <a:lnSpc>
                <a:spcPct val="80000"/>
              </a:lnSpc>
              <a:buFontTx/>
              <a:buNone/>
            </a:pPr>
            <a:r>
              <a:rPr lang="zh-CN" altLang="en-US" sz="1800">
                <a:latin typeface="Calibri" pitchFamily="34" charset="0"/>
              </a:rPr>
              <a:t>For male, use toilet 1 time, use urinal 4 times, 21.2L/(cap-day)</a:t>
            </a:r>
          </a:p>
          <a:p>
            <a:pPr>
              <a:lnSpc>
                <a:spcPct val="80000"/>
              </a:lnSpc>
              <a:buFontTx/>
              <a:buNone/>
            </a:pPr>
            <a:r>
              <a:rPr lang="zh-CN" altLang="en-US" sz="1800">
                <a:latin typeface="Calibri" pitchFamily="34" charset="0"/>
              </a:rPr>
              <a:t>For female, use toilet 5 times,30L/(cap-day)</a:t>
            </a:r>
          </a:p>
          <a:p>
            <a:pPr>
              <a:lnSpc>
                <a:spcPct val="80000"/>
              </a:lnSpc>
              <a:buFontTx/>
              <a:buNone/>
            </a:pPr>
            <a:endParaRPr lang="zh-CN" altLang="en-US" sz="1800">
              <a:latin typeface="Calibri" pitchFamily="34" charset="0"/>
            </a:endParaRPr>
          </a:p>
          <a:p>
            <a:pPr>
              <a:lnSpc>
                <a:spcPct val="80000"/>
              </a:lnSpc>
              <a:buFontTx/>
              <a:buNone/>
            </a:pPr>
            <a:r>
              <a:rPr lang="zh-CN" altLang="en-US" sz="1800">
                <a:latin typeface="Calibri" pitchFamily="34" charset="0"/>
              </a:rPr>
              <a:t>For one capita, 25.6L/day. We use 30L/day here. </a:t>
            </a:r>
            <a:endParaRPr lang="en-US" altLang="en-US" sz="1800">
              <a:latin typeface="Calibri" pitchFamily="34" charset="0"/>
            </a:endParaRPr>
          </a:p>
        </p:txBody>
      </p:sp>
      <p:grpSp>
        <p:nvGrpSpPr>
          <p:cNvPr id="13319" name="Group 7"/>
          <p:cNvGrpSpPr>
            <a:grpSpLocks/>
          </p:cNvGrpSpPr>
          <p:nvPr/>
        </p:nvGrpSpPr>
        <p:grpSpPr bwMode="auto">
          <a:xfrm>
            <a:off x="539754" y="1615441"/>
            <a:ext cx="7620635" cy="1280921"/>
            <a:chOff x="0" y="0"/>
            <a:chExt cx="12002" cy="1683"/>
          </a:xfrm>
        </p:grpSpPr>
        <p:pic>
          <p:nvPicPr>
            <p:cNvPr id="13320" name="Picture 8" descr="ur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9" y="0"/>
              <a:ext cx="1683" cy="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0" y="680"/>
              <a:ext cx="4743"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zh-CN" altLang="en-US" smtClean="0">
                  <a:solidFill>
                    <a:srgbClr val="000000"/>
                  </a:solidFill>
                  <a:latin typeface="Calibri" pitchFamily="34" charset="0"/>
                  <a:ea typeface="宋体" pitchFamily="2" charset="-122"/>
                </a:rPr>
                <a:t>Urinal: 3.8L(1 gallon) per flush</a:t>
              </a:r>
            </a:p>
          </p:txBody>
        </p:sp>
      </p:grpSp>
      <p:grpSp>
        <p:nvGrpSpPr>
          <p:cNvPr id="13322" name="Group 10"/>
          <p:cNvGrpSpPr>
            <a:grpSpLocks/>
          </p:cNvGrpSpPr>
          <p:nvPr/>
        </p:nvGrpSpPr>
        <p:grpSpPr bwMode="auto">
          <a:xfrm>
            <a:off x="539751" y="1442086"/>
            <a:ext cx="6049010" cy="1256156"/>
            <a:chOff x="0" y="0"/>
            <a:chExt cx="9525" cy="1649"/>
          </a:xfrm>
        </p:grpSpPr>
        <p:pic>
          <p:nvPicPr>
            <p:cNvPr id="13323" name="Picture 11" descr="toil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8" y="0"/>
              <a:ext cx="1247" cy="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12"/>
            <p:cNvSpPr txBox="1">
              <a:spLocks noChangeArrowheads="1"/>
            </p:cNvSpPr>
            <p:nvPr/>
          </p:nvSpPr>
          <p:spPr bwMode="auto">
            <a:xfrm>
              <a:off x="0" y="0"/>
              <a:ext cx="4654"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zh-CN" altLang="en-US" smtClean="0">
                  <a:solidFill>
                    <a:srgbClr val="000000"/>
                  </a:solidFill>
                  <a:latin typeface="Calibri" pitchFamily="34" charset="0"/>
                  <a:ea typeface="宋体" pitchFamily="2" charset="-122"/>
                </a:rPr>
                <a:t>Toilet: 6L(1.6 gallon) per flush</a:t>
              </a:r>
              <a:endParaRPr lang="en-US" altLang="en-US" smtClean="0">
                <a:solidFill>
                  <a:srgbClr val="000000"/>
                </a:solidFill>
                <a:latin typeface="Calibri" pitchFamily="34" charset="0"/>
                <a:ea typeface="宋体" pitchFamily="2" charset="-122"/>
              </a:endParaRPr>
            </a:p>
          </p:txBody>
        </p:sp>
      </p:grpSp>
      <p:grpSp>
        <p:nvGrpSpPr>
          <p:cNvPr id="13325" name="Group 13"/>
          <p:cNvGrpSpPr>
            <a:grpSpLocks/>
          </p:cNvGrpSpPr>
          <p:nvPr/>
        </p:nvGrpSpPr>
        <p:grpSpPr bwMode="auto">
          <a:xfrm>
            <a:off x="6516688" y="2825116"/>
            <a:ext cx="2519997" cy="3091814"/>
            <a:chOff x="0" y="0"/>
            <a:chExt cx="3969" cy="4059"/>
          </a:xfrm>
        </p:grpSpPr>
        <p:grpSp>
          <p:nvGrpSpPr>
            <p:cNvPr id="13326" name="Group 14"/>
            <p:cNvGrpSpPr>
              <a:grpSpLocks/>
            </p:cNvGrpSpPr>
            <p:nvPr/>
          </p:nvGrpSpPr>
          <p:grpSpPr bwMode="auto">
            <a:xfrm>
              <a:off x="0" y="793"/>
              <a:ext cx="3969" cy="3266"/>
              <a:chOff x="0" y="0"/>
              <a:chExt cx="3969" cy="3266"/>
            </a:xfrm>
          </p:grpSpPr>
          <p:pic>
            <p:nvPicPr>
              <p:cNvPr id="13327" name="Picture 15" descr="water-droplet-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69" cy="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 Box 16"/>
              <p:cNvSpPr txBox="1">
                <a:spLocks noChangeArrowheads="1"/>
              </p:cNvSpPr>
              <p:nvPr/>
            </p:nvSpPr>
            <p:spPr bwMode="auto">
              <a:xfrm>
                <a:off x="1132" y="1701"/>
                <a:ext cx="168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zh-CN" altLang="en-US" sz="1400" b="1" smtClean="0">
                    <a:solidFill>
                      <a:srgbClr val="FF0000"/>
                    </a:solidFill>
                    <a:latin typeface="Calibri" pitchFamily="34" charset="0"/>
                    <a:ea typeface="宋体" pitchFamily="2" charset="-122"/>
                  </a:rPr>
                  <a:t>30L/(Cap-d)</a:t>
                </a:r>
              </a:p>
            </p:txBody>
          </p:sp>
        </p:grpSp>
        <p:pic>
          <p:nvPicPr>
            <p:cNvPr id="13329" name="图片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00000">
              <a:off x="113" y="0"/>
              <a:ext cx="1393" cy="1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2745650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linds(horizontal)">
                                      <p:cBhvr>
                                        <p:cTn id="7" dur="500"/>
                                        <p:tgtEl>
                                          <p:spTgt spid="13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dissolve">
                                      <p:cBhvr>
                                        <p:cTn id="12" dur="500"/>
                                        <p:tgtEl>
                                          <p:spTgt spid="13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315"/>
                                        </p:tgtEl>
                                        <p:attrNameLst>
                                          <p:attrName>style.visibility</p:attrName>
                                        </p:attrNameLst>
                                      </p:cBhvr>
                                      <p:to>
                                        <p:strVal val="visible"/>
                                      </p:to>
                                    </p:set>
                                    <p:animEffect transition="in" filter="blinds(horizontal)">
                                      <p:cBhvr>
                                        <p:cTn id="17" dur="500"/>
                                        <p:tgtEl>
                                          <p:spTgt spid="133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3318">
                                            <p:txEl>
                                              <p:pRg st="0" end="0"/>
                                            </p:txEl>
                                          </p:spTgt>
                                        </p:tgtEl>
                                        <p:attrNameLst>
                                          <p:attrName>style.visibility</p:attrName>
                                        </p:attrNameLst>
                                      </p:cBhvr>
                                      <p:to>
                                        <p:strVal val="visible"/>
                                      </p:to>
                                    </p:set>
                                    <p:animEffect transition="in" filter="dissolve">
                                      <p:cBhvr>
                                        <p:cTn id="22" dur="500"/>
                                        <p:tgtEl>
                                          <p:spTgt spid="13318">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3318">
                                            <p:txEl>
                                              <p:pRg st="1" end="1"/>
                                            </p:txEl>
                                          </p:spTgt>
                                        </p:tgtEl>
                                        <p:attrNameLst>
                                          <p:attrName>style.visibility</p:attrName>
                                        </p:attrNameLst>
                                      </p:cBhvr>
                                      <p:to>
                                        <p:strVal val="visible"/>
                                      </p:to>
                                    </p:set>
                                    <p:animEffect transition="in" filter="dissolve">
                                      <p:cBhvr>
                                        <p:cTn id="25" dur="500"/>
                                        <p:tgtEl>
                                          <p:spTgt spid="13318">
                                            <p:txEl>
                                              <p:pRg st="1" end="1"/>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13318">
                                            <p:txEl>
                                              <p:pRg st="2" end="2"/>
                                            </p:txEl>
                                          </p:spTgt>
                                        </p:tgtEl>
                                        <p:attrNameLst>
                                          <p:attrName>style.visibility</p:attrName>
                                        </p:attrNameLst>
                                      </p:cBhvr>
                                      <p:to>
                                        <p:strVal val="visible"/>
                                      </p:to>
                                    </p:set>
                                    <p:animEffect transition="in" filter="dissolve">
                                      <p:cBhvr>
                                        <p:cTn id="28" dur="500"/>
                                        <p:tgtEl>
                                          <p:spTgt spid="1331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3318">
                                            <p:txEl>
                                              <p:pRg st="4" end="4"/>
                                            </p:txEl>
                                          </p:spTgt>
                                        </p:tgtEl>
                                        <p:attrNameLst>
                                          <p:attrName>style.visibility</p:attrName>
                                        </p:attrNameLst>
                                      </p:cBhvr>
                                      <p:to>
                                        <p:strVal val="visible"/>
                                      </p:to>
                                    </p:set>
                                    <p:animEffect transition="in" filter="dissolve">
                                      <p:cBhvr>
                                        <p:cTn id="33" dur="500"/>
                                        <p:tgtEl>
                                          <p:spTgt spid="13318">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13325"/>
                                        </p:tgtEl>
                                        <p:attrNameLst>
                                          <p:attrName>style.visibility</p:attrName>
                                        </p:attrNameLst>
                                      </p:cBhvr>
                                      <p:to>
                                        <p:strVal val="visible"/>
                                      </p:to>
                                    </p:set>
                                    <p:animEffect transition="in" filter="blinds(horizontal)">
                                      <p:cBhvr>
                                        <p:cTn id="38" dur="500"/>
                                        <p:tgtEl>
                                          <p:spTgt spid="13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6725" y="405766"/>
            <a:ext cx="8229600" cy="720090"/>
          </a:xfrm>
        </p:spPr>
        <p:txBody>
          <a:bodyPr/>
          <a:lstStyle/>
          <a:p>
            <a:r>
              <a:rPr lang="zh-CN" altLang="en-US" sz="2800"/>
              <a:t>Month Toilet Water Needs in Each Building </a:t>
            </a:r>
          </a:p>
        </p:txBody>
      </p:sp>
      <p:pic>
        <p:nvPicPr>
          <p:cNvPr id="15363" name="Picture 3" descr="MonthlyWaterU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419226"/>
            <a:ext cx="6007100" cy="4672964"/>
          </a:xfrm>
          <a:noFill/>
          <a:ln/>
        </p:spPr>
      </p:pic>
    </p:spTree>
    <p:extLst>
      <p:ext uri="{BB962C8B-B14F-4D97-AF65-F5344CB8AC3E}">
        <p14:creationId xmlns:p14="http://schemas.microsoft.com/office/powerpoint/2010/main" val="40261246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Drought is a fact of life in Texas</a:t>
            </a:r>
          </a:p>
          <a:p>
            <a:pPr lvl="1"/>
            <a:r>
              <a:rPr lang="en-US" dirty="0" smtClean="0"/>
              <a:t>Especially prevalent in West Texas</a:t>
            </a:r>
          </a:p>
          <a:p>
            <a:r>
              <a:rPr lang="en-US" dirty="0" smtClean="0"/>
              <a:t>The Drought of 2011 continues and we do not know when it will end</a:t>
            </a:r>
          </a:p>
          <a:p>
            <a:r>
              <a:rPr lang="en-US" dirty="0" smtClean="0"/>
              <a:t>Surface water supplies are significantly diminished </a:t>
            </a:r>
          </a:p>
          <a:p>
            <a:r>
              <a:rPr lang="en-US" dirty="0" smtClean="0"/>
              <a:t>Rainwater harvesting is an important water source</a:t>
            </a:r>
          </a:p>
          <a:p>
            <a:r>
              <a:rPr lang="en-US" dirty="0" smtClean="0"/>
              <a:t>GIS and new water web services technologies can help </a:t>
            </a:r>
            <a:r>
              <a:rPr lang="en-US" smtClean="0"/>
              <a:t>with design.</a:t>
            </a:r>
            <a:endParaRPr lang="en-US" dirty="0" smtClean="0"/>
          </a:p>
          <a:p>
            <a:pPr marL="0" indent="0">
              <a:buNone/>
            </a:pPr>
            <a:endParaRPr lang="en-US" dirty="0" smtClean="0"/>
          </a:p>
        </p:txBody>
      </p:sp>
    </p:spTree>
    <p:extLst>
      <p:ext uri="{BB962C8B-B14F-4D97-AF65-F5344CB8AC3E}">
        <p14:creationId xmlns:p14="http://schemas.microsoft.com/office/powerpoint/2010/main" val="110607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752725"/>
            <a:ext cx="8991599"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Trends in Drought Severity in Texas</a:t>
            </a: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7550" y="5184804"/>
            <a:ext cx="652743" cy="369332"/>
          </a:xfrm>
          <a:prstGeom prst="rect">
            <a:avLst/>
          </a:prstGeom>
          <a:noFill/>
        </p:spPr>
        <p:txBody>
          <a:bodyPr wrap="none" rtlCol="0">
            <a:spAutoFit/>
          </a:bodyPr>
          <a:lstStyle/>
          <a:p>
            <a:r>
              <a:rPr lang="en-US" dirty="0" smtClean="0"/>
              <a:t>2006</a:t>
            </a:r>
            <a:endParaRPr lang="en-US" dirty="0"/>
          </a:p>
        </p:txBody>
      </p:sp>
      <p:sp>
        <p:nvSpPr>
          <p:cNvPr id="6" name="TextBox 5"/>
          <p:cNvSpPr txBox="1"/>
          <p:nvPr/>
        </p:nvSpPr>
        <p:spPr>
          <a:xfrm>
            <a:off x="6357657" y="5184804"/>
            <a:ext cx="652743" cy="369332"/>
          </a:xfrm>
          <a:prstGeom prst="rect">
            <a:avLst/>
          </a:prstGeom>
          <a:noFill/>
        </p:spPr>
        <p:txBody>
          <a:bodyPr wrap="none" rtlCol="0">
            <a:spAutoFit/>
          </a:bodyPr>
          <a:lstStyle/>
          <a:p>
            <a:r>
              <a:rPr lang="en-US" dirty="0" smtClean="0"/>
              <a:t>2009</a:t>
            </a:r>
            <a:endParaRPr lang="en-US" dirty="0"/>
          </a:p>
        </p:txBody>
      </p:sp>
      <p:sp>
        <p:nvSpPr>
          <p:cNvPr id="7" name="TextBox 6"/>
          <p:cNvSpPr txBox="1"/>
          <p:nvPr/>
        </p:nvSpPr>
        <p:spPr>
          <a:xfrm>
            <a:off x="7620000" y="5184804"/>
            <a:ext cx="652743" cy="369332"/>
          </a:xfrm>
          <a:prstGeom prst="rect">
            <a:avLst/>
          </a:prstGeom>
          <a:noFill/>
        </p:spPr>
        <p:txBody>
          <a:bodyPr wrap="none" rtlCol="0">
            <a:spAutoFit/>
          </a:bodyPr>
          <a:lstStyle/>
          <a:p>
            <a:r>
              <a:rPr lang="en-US" dirty="0" smtClean="0"/>
              <a:t>2011</a:t>
            </a:r>
            <a:endParaRPr lang="en-US" dirty="0"/>
          </a:p>
        </p:txBody>
      </p:sp>
      <p:sp>
        <p:nvSpPr>
          <p:cNvPr id="8" name="TextBox 7"/>
          <p:cNvSpPr txBox="1"/>
          <p:nvPr/>
        </p:nvSpPr>
        <p:spPr>
          <a:xfrm>
            <a:off x="2667000" y="5184804"/>
            <a:ext cx="652743" cy="369332"/>
          </a:xfrm>
          <a:prstGeom prst="rect">
            <a:avLst/>
          </a:prstGeom>
          <a:noFill/>
        </p:spPr>
        <p:txBody>
          <a:bodyPr wrap="none" rtlCol="0">
            <a:spAutoFit/>
          </a:bodyPr>
          <a:lstStyle/>
          <a:p>
            <a:r>
              <a:rPr lang="en-US" dirty="0" smtClean="0"/>
              <a:t>2004</a:t>
            </a:r>
            <a:endParaRPr lang="en-US" dirty="0"/>
          </a:p>
        </p:txBody>
      </p:sp>
      <p:sp>
        <p:nvSpPr>
          <p:cNvPr id="9" name="TextBox 8"/>
          <p:cNvSpPr txBox="1"/>
          <p:nvPr/>
        </p:nvSpPr>
        <p:spPr>
          <a:xfrm>
            <a:off x="1600200" y="5184804"/>
            <a:ext cx="652743" cy="369332"/>
          </a:xfrm>
          <a:prstGeom prst="rect">
            <a:avLst/>
          </a:prstGeom>
          <a:noFill/>
        </p:spPr>
        <p:txBody>
          <a:bodyPr wrap="none" rtlCol="0">
            <a:spAutoFit/>
          </a:bodyPr>
          <a:lstStyle/>
          <a:p>
            <a:r>
              <a:rPr lang="en-US" dirty="0" smtClean="0"/>
              <a:t>2002</a:t>
            </a:r>
            <a:endParaRPr lang="en-US" dirty="0"/>
          </a:p>
        </p:txBody>
      </p:sp>
      <p:sp>
        <p:nvSpPr>
          <p:cNvPr id="10" name="TextBox 9"/>
          <p:cNvSpPr txBox="1"/>
          <p:nvPr/>
        </p:nvSpPr>
        <p:spPr>
          <a:xfrm>
            <a:off x="566457" y="5184804"/>
            <a:ext cx="652743" cy="369332"/>
          </a:xfrm>
          <a:prstGeom prst="rect">
            <a:avLst/>
          </a:prstGeom>
          <a:noFill/>
        </p:spPr>
        <p:txBody>
          <a:bodyPr wrap="none" rtlCol="0">
            <a:spAutoFit/>
          </a:bodyPr>
          <a:lstStyle/>
          <a:p>
            <a:r>
              <a:rPr lang="en-US" dirty="0" smtClean="0"/>
              <a:t>2000</a:t>
            </a:r>
            <a:endParaRPr lang="en-US" dirty="0"/>
          </a:p>
        </p:txBody>
      </p:sp>
    </p:spTree>
    <p:extLst>
      <p:ext uri="{BB962C8B-B14F-4D97-AF65-F5344CB8AC3E}">
        <p14:creationId xmlns:p14="http://schemas.microsoft.com/office/powerpoint/2010/main" val="1769829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r300lnd_RL04_500x260.gif"/>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076357" y="3998556"/>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2003 – 2013</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itle 2"/>
          <p:cNvSpPr>
            <a:spLocks noGrp="1"/>
          </p:cNvSpPr>
          <p:nvPr>
            <p:ph type="title"/>
          </p:nvPr>
        </p:nvSpPr>
        <p:spPr>
          <a:xfrm>
            <a:off x="381000" y="152400"/>
            <a:ext cx="8229600" cy="1143000"/>
          </a:xfrm>
        </p:spPr>
        <p:txBody>
          <a:bodyPr/>
          <a:lstStyle/>
          <a:p>
            <a:r>
              <a:rPr lang="en-US" sz="2800" dirty="0" smtClean="0"/>
              <a:t>Gravity Recovery and Climate Experiment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pic>
        <p:nvPicPr>
          <p:cNvPr id="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199" y="435722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a:off x="7414728" y="555814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98217" y="530645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23" name="TextBox 22"/>
          <p:cNvSpPr txBox="1"/>
          <p:nvPr/>
        </p:nvSpPr>
        <p:spPr>
          <a:xfrm>
            <a:off x="3320676" y="6060407"/>
            <a:ext cx="3886641" cy="523220"/>
          </a:xfrm>
          <a:prstGeom prst="rect">
            <a:avLst/>
          </a:prstGeom>
          <a:noFill/>
        </p:spPr>
        <p:txBody>
          <a:bodyPr wrap="none" rtlCol="0">
            <a:spAutoFit/>
          </a:bodyPr>
          <a:lstStyle/>
          <a:p>
            <a:pPr algn="ctr"/>
            <a:r>
              <a:rPr lang="en-US" sz="1400" dirty="0" smtClean="0"/>
              <a:t>At peak drought, 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water deficit</a:t>
            </a:r>
          </a:p>
          <a:p>
            <a:pPr algn="ctr"/>
            <a:r>
              <a:rPr lang="en-US" sz="1400" dirty="0" smtClean="0"/>
              <a:t>(equivalent to 70 Lake Travis’s)</a:t>
            </a:r>
            <a:endParaRPr lang="en-US" sz="1400" dirty="0"/>
          </a:p>
        </p:txBody>
      </p:sp>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629" y="4527746"/>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4846" y="609600"/>
            <a:ext cx="13049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266" y="673437"/>
            <a:ext cx="923925"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3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8229600" cy="914400"/>
          </a:xfrm>
        </p:spPr>
        <p:txBody>
          <a:bodyPr/>
          <a:lstStyle/>
          <a:p>
            <a:r>
              <a:rPr lang="en-US" dirty="0" smtClean="0"/>
              <a:t>Drought and GRACE</a:t>
            </a:r>
            <a:endParaRPr lang="en-US" dirty="0"/>
          </a:p>
        </p:txBody>
      </p:sp>
      <p:grpSp>
        <p:nvGrpSpPr>
          <p:cNvPr id="16" name="Group 15"/>
          <p:cNvGrpSpPr/>
          <p:nvPr/>
        </p:nvGrpSpPr>
        <p:grpSpPr>
          <a:xfrm>
            <a:off x="457200" y="1512930"/>
            <a:ext cx="8443784" cy="5000185"/>
            <a:chOff x="700216" y="1691590"/>
            <a:chExt cx="8443784" cy="5000185"/>
          </a:xfrm>
        </p:grpSpPr>
        <p:sp>
          <p:nvSpPr>
            <p:cNvPr id="9" name="TextBox 8"/>
            <p:cNvSpPr txBox="1"/>
            <p:nvPr/>
          </p:nvSpPr>
          <p:spPr>
            <a:xfrm>
              <a:off x="700216" y="2538270"/>
              <a:ext cx="2403863"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Percent of Area in Drought</a:t>
              </a:r>
              <a:endParaRPr lang="en-US" sz="1600" dirty="0"/>
            </a:p>
          </p:txBody>
        </p:sp>
        <p:grpSp>
          <p:nvGrpSpPr>
            <p:cNvPr id="15" name="Group 14"/>
            <p:cNvGrpSpPr/>
            <p:nvPr/>
          </p:nvGrpSpPr>
          <p:grpSpPr>
            <a:xfrm>
              <a:off x="1676400" y="1691590"/>
              <a:ext cx="7467600" cy="5000185"/>
              <a:chOff x="1676400" y="1691590"/>
              <a:chExt cx="7467600" cy="5000185"/>
            </a:xfrm>
          </p:grpSpPr>
          <p:grpSp>
            <p:nvGrpSpPr>
              <p:cNvPr id="7" name="Group 6"/>
              <p:cNvGrpSpPr/>
              <p:nvPr/>
            </p:nvGrpSpPr>
            <p:grpSpPr>
              <a:xfrm>
                <a:off x="1676400" y="1789547"/>
                <a:ext cx="7467600" cy="4902228"/>
                <a:chOff x="1676400" y="1789547"/>
                <a:chExt cx="7467600" cy="4902228"/>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191000"/>
                  <a:ext cx="7467600"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1" y="1789547"/>
                  <a:ext cx="6096000" cy="2464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5043" y="1728659"/>
                <a:ext cx="457200" cy="1863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300" y="1691590"/>
                <a:ext cx="419100" cy="203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a:off x="7543800" y="2286000"/>
                <a:ext cx="0" cy="3810000"/>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17228" y="4427838"/>
                <a:ext cx="1271182" cy="646331"/>
              </a:xfrm>
              <a:prstGeom prst="rect">
                <a:avLst/>
              </a:prstGeom>
              <a:solidFill>
                <a:schemeClr val="bg1"/>
              </a:solidFill>
              <a:ln>
                <a:solidFill>
                  <a:schemeClr val="accent1"/>
                </a:solidFill>
              </a:ln>
            </p:spPr>
            <p:txBody>
              <a:bodyPr wrap="none" rtlCol="0">
                <a:spAutoFit/>
              </a:bodyPr>
              <a:lstStyle/>
              <a:p>
                <a:pPr algn="ctr"/>
                <a:r>
                  <a:rPr lang="en-US" dirty="0" smtClean="0"/>
                  <a:t>September </a:t>
                </a:r>
              </a:p>
              <a:p>
                <a:pPr algn="ctr"/>
                <a:r>
                  <a:rPr lang="en-US" dirty="0" smtClean="0"/>
                  <a:t>2011</a:t>
                </a:r>
                <a:endParaRPr lang="en-US" dirty="0"/>
              </a:p>
            </p:txBody>
          </p:sp>
        </p:grpSp>
      </p:gr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85" y="2057829"/>
            <a:ext cx="1337999" cy="1355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650" y="4763788"/>
            <a:ext cx="1308507" cy="1153552"/>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381000" y="4267200"/>
            <a:ext cx="875496" cy="369332"/>
          </a:xfrm>
          <a:prstGeom prst="rect">
            <a:avLst/>
          </a:prstGeom>
          <a:noFill/>
        </p:spPr>
        <p:txBody>
          <a:bodyPr wrap="none" rtlCol="0">
            <a:spAutoFit/>
          </a:bodyPr>
          <a:lstStyle/>
          <a:p>
            <a:r>
              <a:rPr lang="en-US" dirty="0" smtClean="0"/>
              <a:t>GRACE </a:t>
            </a:r>
            <a:endParaRPr lang="en-US" dirty="0"/>
          </a:p>
        </p:txBody>
      </p:sp>
      <p:sp>
        <p:nvSpPr>
          <p:cNvPr id="18" name="TextBox 17"/>
          <p:cNvSpPr txBox="1"/>
          <p:nvPr/>
        </p:nvSpPr>
        <p:spPr>
          <a:xfrm>
            <a:off x="162671" y="1411498"/>
            <a:ext cx="1312154" cy="646331"/>
          </a:xfrm>
          <a:prstGeom prst="rect">
            <a:avLst/>
          </a:prstGeom>
          <a:noFill/>
        </p:spPr>
        <p:txBody>
          <a:bodyPr wrap="none" rtlCol="0">
            <a:spAutoFit/>
          </a:bodyPr>
          <a:lstStyle/>
          <a:p>
            <a:pPr algn="ctr"/>
            <a:r>
              <a:rPr lang="en-US" dirty="0" smtClean="0"/>
              <a:t>US Drought </a:t>
            </a:r>
          </a:p>
          <a:p>
            <a:pPr algn="ctr"/>
            <a:r>
              <a:rPr lang="en-US" dirty="0" smtClean="0"/>
              <a:t>Monitor</a:t>
            </a:r>
            <a:endParaRPr lang="en-US" dirty="0"/>
          </a:p>
        </p:txBody>
      </p:sp>
      <p:sp>
        <p:nvSpPr>
          <p:cNvPr id="19" name="TextBox 18"/>
          <p:cNvSpPr txBox="1"/>
          <p:nvPr/>
        </p:nvSpPr>
        <p:spPr>
          <a:xfrm>
            <a:off x="2271585" y="5658593"/>
            <a:ext cx="4404988" cy="584775"/>
          </a:xfrm>
          <a:prstGeom prst="rect">
            <a:avLst/>
          </a:prstGeom>
          <a:noFill/>
        </p:spPr>
        <p:txBody>
          <a:bodyPr wrap="none" rtlCol="0">
            <a:spAutoFit/>
          </a:bodyPr>
          <a:lstStyle/>
          <a:p>
            <a:pPr algn="ctr"/>
            <a:r>
              <a:rPr lang="en-US" sz="1600" dirty="0" smtClean="0"/>
              <a:t>At peak drought, Texas had a </a:t>
            </a:r>
            <a:r>
              <a:rPr lang="en-US" sz="1600" dirty="0" smtClean="0">
                <a:solidFill>
                  <a:srgbClr val="FF0000"/>
                </a:solidFill>
              </a:rPr>
              <a:t>100 Km</a:t>
            </a:r>
            <a:r>
              <a:rPr lang="en-US" sz="1600" baseline="30000" dirty="0" smtClean="0">
                <a:solidFill>
                  <a:srgbClr val="FF0000"/>
                </a:solidFill>
              </a:rPr>
              <a:t>3</a:t>
            </a:r>
            <a:r>
              <a:rPr lang="en-US" sz="1600" dirty="0" smtClean="0">
                <a:solidFill>
                  <a:srgbClr val="FF0000"/>
                </a:solidFill>
              </a:rPr>
              <a:t> water deficit</a:t>
            </a:r>
          </a:p>
          <a:p>
            <a:pPr algn="ctr"/>
            <a:r>
              <a:rPr lang="en-US" sz="1600" dirty="0" smtClean="0"/>
              <a:t>(equivalent to 70 Lake Travis’s)</a:t>
            </a:r>
            <a:endParaRPr lang="en-US" sz="1600" dirty="0"/>
          </a:p>
        </p:txBody>
      </p:sp>
      <p:sp>
        <p:nvSpPr>
          <p:cNvPr id="20" name="Rectangle 19"/>
          <p:cNvSpPr/>
          <p:nvPr/>
        </p:nvSpPr>
        <p:spPr>
          <a:xfrm>
            <a:off x="1956807" y="973863"/>
            <a:ext cx="6248400" cy="369332"/>
          </a:xfrm>
          <a:prstGeom prst="rect">
            <a:avLst/>
          </a:prstGeom>
        </p:spPr>
        <p:txBody>
          <a:bodyPr wrap="square">
            <a:spAutoFit/>
          </a:bodyPr>
          <a:lstStyle/>
          <a:p>
            <a:r>
              <a:rPr lang="en-US" dirty="0" smtClean="0">
                <a:solidFill>
                  <a:prstClr val="black"/>
                </a:solidFill>
              </a:rPr>
              <a:t>US Drought Monitor is </a:t>
            </a:r>
            <a:r>
              <a:rPr lang="en-US" dirty="0">
                <a:solidFill>
                  <a:prstClr val="black"/>
                </a:solidFill>
              </a:rPr>
              <a:t>closely correlated with the GRACE data</a:t>
            </a:r>
          </a:p>
        </p:txBody>
      </p:sp>
    </p:spTree>
    <p:extLst>
      <p:ext uri="{BB962C8B-B14F-4D97-AF65-F5344CB8AC3E}">
        <p14:creationId xmlns:p14="http://schemas.microsoft.com/office/powerpoint/2010/main" val="3797635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375" y="4138178"/>
            <a:ext cx="6393426" cy="238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395" y="1657695"/>
            <a:ext cx="6423453" cy="25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Reservoir Water Storage</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19625"/>
            <a:ext cx="2133600" cy="1333500"/>
          </a:xfrm>
          <a:prstGeom prst="rect">
            <a:avLst/>
          </a:prstGeom>
        </p:spPr>
      </p:pic>
      <p:sp>
        <p:nvSpPr>
          <p:cNvPr id="8" name="TextBox 7"/>
          <p:cNvSpPr txBox="1"/>
          <p:nvPr/>
        </p:nvSpPr>
        <p:spPr>
          <a:xfrm>
            <a:off x="281920" y="4152900"/>
            <a:ext cx="2530373" cy="369332"/>
          </a:xfrm>
          <a:prstGeom prst="rect">
            <a:avLst/>
          </a:prstGeom>
          <a:noFill/>
        </p:spPr>
        <p:txBody>
          <a:bodyPr wrap="none" rtlCol="0">
            <a:spAutoFit/>
          </a:bodyPr>
          <a:lstStyle/>
          <a:p>
            <a:r>
              <a:rPr lang="en-US" dirty="0" smtClean="0">
                <a:solidFill>
                  <a:prstClr val="black"/>
                </a:solidFill>
              </a:rPr>
              <a:t>Surface Water Reservoirs</a:t>
            </a:r>
            <a:endParaRPr lang="en-US" dirty="0">
              <a:solidFill>
                <a:prstClr val="black"/>
              </a:solidFill>
            </a:endParaRPr>
          </a:p>
        </p:txBody>
      </p:sp>
      <p:cxnSp>
        <p:nvCxnSpPr>
          <p:cNvPr id="23" name="Straight Arrow Connector 22"/>
          <p:cNvCxnSpPr/>
          <p:nvPr/>
        </p:nvCxnSpPr>
        <p:spPr>
          <a:xfrm flipH="1">
            <a:off x="7740271" y="5125065"/>
            <a:ext cx="130" cy="7742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862720" y="5666539"/>
            <a:ext cx="3693255" cy="307777"/>
          </a:xfrm>
          <a:prstGeom prst="rect">
            <a:avLst/>
          </a:prstGeom>
          <a:noFill/>
        </p:spPr>
        <p:txBody>
          <a:bodyPr wrap="none" rtlCol="0">
            <a:spAutoFit/>
          </a:bodyPr>
          <a:lstStyle/>
          <a:p>
            <a:r>
              <a:rPr lang="en-US" sz="1400" dirty="0" smtClean="0">
                <a:solidFill>
                  <a:prstClr val="black"/>
                </a:solidFill>
              </a:rPr>
              <a:t>and an </a:t>
            </a:r>
            <a:r>
              <a:rPr lang="en-US" sz="1400" dirty="0" smtClean="0">
                <a:solidFill>
                  <a:srgbClr val="1F497D"/>
                </a:solidFill>
              </a:rPr>
              <a:t>8.4 Km</a:t>
            </a:r>
            <a:r>
              <a:rPr lang="en-US" sz="1400" baseline="30000" dirty="0" smtClean="0">
                <a:solidFill>
                  <a:srgbClr val="1F497D"/>
                </a:solidFill>
              </a:rPr>
              <a:t>3</a:t>
            </a:r>
            <a:r>
              <a:rPr lang="en-US" sz="1400" dirty="0" smtClean="0">
                <a:solidFill>
                  <a:srgbClr val="1F497D"/>
                </a:solidFill>
              </a:rPr>
              <a:t> </a:t>
            </a:r>
            <a:r>
              <a:rPr lang="en-US" sz="1400" dirty="0" smtClean="0">
                <a:solidFill>
                  <a:schemeClr val="tx2"/>
                </a:solidFill>
              </a:rPr>
              <a:t>deficit</a:t>
            </a:r>
            <a:r>
              <a:rPr lang="en-US" sz="1400" dirty="0" smtClean="0">
                <a:solidFill>
                  <a:prstClr val="black"/>
                </a:solidFill>
              </a:rPr>
              <a:t> in reservoir water storage</a:t>
            </a:r>
            <a:endParaRPr lang="en-US" sz="1400"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58212" y="107846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7" name="Straight Arrow Connector 26"/>
          <p:cNvCxnSpPr/>
          <p:nvPr/>
        </p:nvCxnSpPr>
        <p:spPr>
          <a:xfrm>
            <a:off x="7663924" y="2858610"/>
            <a:ext cx="0" cy="76994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47413" y="26069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560094" y="4822723"/>
            <a:ext cx="898519" cy="262283"/>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3399507" y="3360877"/>
            <a:ext cx="4227376" cy="523220"/>
          </a:xfrm>
          <a:prstGeom prst="rect">
            <a:avLst/>
          </a:prstGeom>
          <a:noFill/>
        </p:spPr>
        <p:txBody>
          <a:bodyPr wrap="none" rtlCol="0">
            <a:spAutoFit/>
          </a:bodyPr>
          <a:lstStyle/>
          <a:p>
            <a:pPr algn="ctr"/>
            <a:r>
              <a:rPr lang="en-US" sz="1400" dirty="0" smtClean="0"/>
              <a:t>At peak drought, Texas had a </a:t>
            </a:r>
            <a:r>
              <a:rPr lang="en-US" sz="1400" dirty="0" smtClean="0">
                <a:solidFill>
                  <a:srgbClr val="FF0000"/>
                </a:solidFill>
              </a:rPr>
              <a:t>100 Km</a:t>
            </a:r>
            <a:r>
              <a:rPr lang="en-US" sz="1400" baseline="30000" dirty="0" smtClean="0">
                <a:solidFill>
                  <a:srgbClr val="FF0000"/>
                </a:solidFill>
              </a:rPr>
              <a:t>3</a:t>
            </a:r>
            <a:r>
              <a:rPr lang="en-US" sz="1400" dirty="0" smtClean="0">
                <a:solidFill>
                  <a:srgbClr val="FF0000"/>
                </a:solidFill>
              </a:rPr>
              <a:t> total water deficit</a:t>
            </a:r>
          </a:p>
          <a:p>
            <a:pPr algn="ctr"/>
            <a:r>
              <a:rPr lang="en-US" sz="1400" dirty="0" smtClean="0"/>
              <a:t>(equivalent to 70 Lake Travis’s)</a:t>
            </a:r>
            <a:endParaRPr lang="en-US" sz="1400" dirty="0"/>
          </a:p>
        </p:txBody>
      </p:sp>
      <p:grpSp>
        <p:nvGrpSpPr>
          <p:cNvPr id="28" name="Group 27"/>
          <p:cNvGrpSpPr/>
          <p:nvPr/>
        </p:nvGrpSpPr>
        <p:grpSpPr>
          <a:xfrm>
            <a:off x="3460309" y="3581400"/>
            <a:ext cx="5605958" cy="2133600"/>
            <a:chOff x="3460309" y="3581400"/>
            <a:chExt cx="5605958" cy="2133600"/>
          </a:xfrm>
        </p:grpSpPr>
        <p:cxnSp>
          <p:nvCxnSpPr>
            <p:cNvPr id="26" name="Straight Arrow Connector 25"/>
            <p:cNvCxnSpPr/>
            <p:nvPr/>
          </p:nvCxnSpPr>
          <p:spPr>
            <a:xfrm flipV="1">
              <a:off x="4648200" y="3581400"/>
              <a:ext cx="1222888" cy="2133600"/>
            </a:xfrm>
            <a:prstGeom prst="straightConnector1">
              <a:avLst/>
            </a:prstGeom>
            <a:ln w="12700">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460309" y="4038600"/>
              <a:ext cx="5605958" cy="369332"/>
            </a:xfrm>
            <a:prstGeom prst="rect">
              <a:avLst/>
            </a:prstGeom>
            <a:solidFill>
              <a:schemeClr val="bg1"/>
            </a:solidFill>
            <a:ln>
              <a:solidFill>
                <a:schemeClr val="accent1"/>
              </a:solidFill>
            </a:ln>
          </p:spPr>
          <p:txBody>
            <a:bodyPr wrap="none" rtlCol="0">
              <a:spAutoFit/>
            </a:bodyPr>
            <a:lstStyle/>
            <a:p>
              <a:r>
                <a:rPr lang="en-US" dirty="0" smtClean="0"/>
                <a:t>90% of the water deficit is in soil water and groundwater</a:t>
              </a:r>
              <a:endParaRPr lang="en-US" dirty="0"/>
            </a:p>
          </p:txBody>
        </p:sp>
      </p:grpSp>
    </p:spTree>
    <p:extLst>
      <p:ext uri="{BB962C8B-B14F-4D97-AF65-F5344CB8AC3E}">
        <p14:creationId xmlns:p14="http://schemas.microsoft.com/office/powerpoint/2010/main" val="305498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Bent Arrow 27"/>
          <p:cNvSpPr/>
          <p:nvPr/>
        </p:nvSpPr>
        <p:spPr bwMode="auto">
          <a:xfrm rot="5400000">
            <a:off x="2377423" y="1440249"/>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6" name="Rectangle 15"/>
          <p:cNvSpPr/>
          <p:nvPr/>
        </p:nvSpPr>
        <p:spPr bwMode="auto">
          <a:xfrm>
            <a:off x="0" y="5178176"/>
            <a:ext cx="9144000" cy="1679824"/>
          </a:xfrm>
          <a:prstGeom prst="rect">
            <a:avLst/>
          </a:prstGeom>
          <a:gradFill flip="none" rotWithShape="1">
            <a:gsLst>
              <a:gs pos="0">
                <a:srgbClr val="007AC2"/>
              </a:gs>
              <a:gs pos="100000">
                <a:srgbClr val="007AC2">
                  <a:alpha val="0"/>
                </a:srgbClr>
              </a:gs>
            </a:gsLst>
            <a:lin ang="0" scaled="1"/>
            <a:tileRect/>
          </a:gradFill>
          <a:ln w="12700" cap="flat" cmpd="sng" algn="ctr">
            <a:noFill/>
            <a:prstDash val="solid"/>
            <a:round/>
            <a:headEnd type="none" w="med" len="med"/>
            <a:tailEnd type="none" w="med" len="med"/>
          </a:ln>
          <a:effectLst/>
        </p:spPr>
        <p:txBody>
          <a:bodyPr vert="horz" wrap="none" lIns="91796" tIns="45898" rIns="91796" bIns="45898" numCol="1" rtlCol="0" anchor="ctr" anchorCtr="0" compatLnSpc="1">
            <a:prstTxWarp prst="textNoShape">
              <a:avLst/>
            </a:prstTxWarp>
          </a:bodyPr>
          <a:lstStyle/>
          <a:p>
            <a:pPr algn="ctr"/>
            <a:endParaRPr lang="en-US" kern="0" dirty="0">
              <a:solidFill>
                <a:srgbClr val="007AC2"/>
              </a:solidFill>
              <a:latin typeface="Arial" charset="0"/>
              <a:ea typeface="ＭＳ Ｐゴシック" pitchFamily="16" charset="-128"/>
            </a:endParaRPr>
          </a:p>
        </p:txBody>
      </p:sp>
      <p:sp>
        <p:nvSpPr>
          <p:cNvPr id="10244" name="Text Box 4"/>
          <p:cNvSpPr txBox="1">
            <a:spLocks noChangeArrowheads="1"/>
          </p:cNvSpPr>
          <p:nvPr/>
        </p:nvSpPr>
        <p:spPr bwMode="auto">
          <a:xfrm>
            <a:off x="530450" y="2904028"/>
            <a:ext cx="1829455" cy="738664"/>
          </a:xfrm>
          <a:prstGeom prst="rect">
            <a:avLst/>
          </a:prstGeom>
          <a:noFill/>
          <a:ln w="28575" cmpd="sng">
            <a:noFill/>
            <a:miter lim="800000"/>
            <a:headEnd/>
            <a:tailEnd/>
          </a:ln>
          <a:effectLst/>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1400" dirty="0" smtClean="0"/>
              <a:t>Observations Datasets, Numerical Weather Model</a:t>
            </a:r>
            <a:endParaRPr lang="en-US" sz="1400" dirty="0"/>
          </a:p>
        </p:txBody>
      </p:sp>
      <p:sp>
        <p:nvSpPr>
          <p:cNvPr id="10246" name="Text Box 6"/>
          <p:cNvSpPr txBox="1">
            <a:spLocks noChangeArrowheads="1"/>
          </p:cNvSpPr>
          <p:nvPr/>
        </p:nvSpPr>
        <p:spPr bwMode="auto">
          <a:xfrm>
            <a:off x="2534704" y="4402776"/>
            <a:ext cx="2166859" cy="307777"/>
          </a:xfrm>
          <a:prstGeom prst="rect">
            <a:avLst/>
          </a:prstGeom>
          <a:noFill/>
          <a:ln w="9525">
            <a:noFill/>
            <a:miter lim="800000"/>
            <a:headEnd/>
            <a:tailEnd/>
          </a:ln>
        </p:spPr>
        <p:txBody>
          <a:bodyPr wrap="square" l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1400" dirty="0"/>
              <a:t>Land Surface Model</a:t>
            </a:r>
          </a:p>
        </p:txBody>
      </p:sp>
      <p:pic>
        <p:nvPicPr>
          <p:cNvPr id="1024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0224" y="2317850"/>
            <a:ext cx="2710370" cy="2083598"/>
          </a:xfrm>
          <a:prstGeom prst="rect">
            <a:avLst/>
          </a:prstGeom>
          <a:noFill/>
          <a:ln w="28575" cmpd="sng">
            <a:solidFill>
              <a:schemeClr val="accent4"/>
            </a:solidFill>
            <a:miter lim="800000"/>
            <a:headEnd/>
            <a:tailEnd/>
          </a:ln>
          <a:effectLst/>
          <a:extLst/>
        </p:spPr>
      </p:pic>
      <p:pic>
        <p:nvPicPr>
          <p:cNvPr id="10251" name="Picture 24" descr="Total Precipitation"/>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516" y="1228336"/>
            <a:ext cx="1839310" cy="1660077"/>
          </a:xfrm>
          <a:prstGeom prst="rect">
            <a:avLst/>
          </a:prstGeom>
          <a:noFill/>
          <a:ln w="28575" cmpd="sng">
            <a:solidFill>
              <a:schemeClr val="accent4"/>
            </a:solidFill>
            <a:miter lim="800000"/>
            <a:headEnd/>
            <a:tailEnd/>
          </a:ln>
          <a:effectLst/>
          <a:extLst/>
        </p:spPr>
      </p:pic>
      <p:sp>
        <p:nvSpPr>
          <p:cNvPr id="12" name="Title 1"/>
          <p:cNvSpPr>
            <a:spLocks noGrp="1"/>
          </p:cNvSpPr>
          <p:nvPr>
            <p:ph type="title"/>
          </p:nvPr>
        </p:nvSpPr>
        <p:spPr/>
        <p:txBody>
          <a:bodyPr>
            <a:normAutofit fontScale="90000"/>
          </a:bodyPr>
          <a:lstStyle/>
          <a:p>
            <a:r>
              <a:rPr lang="en-US" dirty="0" smtClean="0"/>
              <a:t>LDAS – Land Data Assimilation System</a:t>
            </a:r>
            <a:endParaRPr lang="en-US" dirty="0"/>
          </a:p>
        </p:txBody>
      </p:sp>
      <p:graphicFrame>
        <p:nvGraphicFramePr>
          <p:cNvPr id="31" name="Table 30"/>
          <p:cNvGraphicFramePr>
            <a:graphicFrameLocks noGrp="1"/>
          </p:cNvGraphicFramePr>
          <p:nvPr>
            <p:extLst>
              <p:ext uri="{D42A27DB-BD31-4B8C-83A1-F6EECF244321}">
                <p14:modId xmlns:p14="http://schemas.microsoft.com/office/powerpoint/2010/main" val="1068943561"/>
              </p:ext>
            </p:extLst>
          </p:nvPr>
        </p:nvGraphicFramePr>
        <p:xfrm>
          <a:off x="5489846" y="4174350"/>
          <a:ext cx="3199443" cy="1414847"/>
        </p:xfrm>
        <a:graphic>
          <a:graphicData uri="http://schemas.openxmlformats.org/drawingml/2006/table">
            <a:tbl>
              <a:tblPr firstRow="1" bandRow="1">
                <a:tableStyleId>{00A15C55-8517-42AA-B614-E9B94910E393}</a:tableStyleId>
              </a:tblPr>
              <a:tblGrid>
                <a:gridCol w="1044811"/>
                <a:gridCol w="1221357"/>
                <a:gridCol w="933275"/>
              </a:tblGrid>
              <a:tr h="464887">
                <a:tc>
                  <a:txBody>
                    <a:bodyPr/>
                    <a:lstStyle/>
                    <a:p>
                      <a:r>
                        <a:rPr lang="en-US" sz="1600" dirty="0" smtClean="0"/>
                        <a:t>Domain</a:t>
                      </a:r>
                      <a:endParaRPr lang="en-US" sz="1600" dirty="0"/>
                    </a:p>
                  </a:txBody>
                  <a:tcPr/>
                </a:tc>
                <a:tc>
                  <a:txBody>
                    <a:bodyPr/>
                    <a:lstStyle/>
                    <a:p>
                      <a:r>
                        <a:rPr lang="en-US" sz="1600" dirty="0" smtClean="0"/>
                        <a:t>Space</a:t>
                      </a:r>
                      <a:endParaRPr lang="en-US" sz="1600" dirty="0"/>
                    </a:p>
                  </a:txBody>
                  <a:tcPr/>
                </a:tc>
                <a:tc>
                  <a:txBody>
                    <a:bodyPr/>
                    <a:lstStyle/>
                    <a:p>
                      <a:r>
                        <a:rPr lang="en-US" sz="1600" dirty="0" smtClean="0"/>
                        <a:t>Time</a:t>
                      </a:r>
                      <a:endParaRPr lang="en-US" sz="1600" dirty="0"/>
                    </a:p>
                  </a:txBody>
                  <a:tcPr/>
                </a:tc>
              </a:tr>
              <a:tr h="370840">
                <a:tc>
                  <a:txBody>
                    <a:bodyPr/>
                    <a:lstStyle/>
                    <a:p>
                      <a:r>
                        <a:rPr lang="en-US" sz="1600" dirty="0" smtClean="0"/>
                        <a:t>North America</a:t>
                      </a:r>
                      <a:endParaRPr lang="en-US" sz="1600" dirty="0"/>
                    </a:p>
                  </a:txBody>
                  <a:tcPr/>
                </a:tc>
                <a:tc>
                  <a:txBody>
                    <a:bodyPr/>
                    <a:lstStyle/>
                    <a:p>
                      <a:r>
                        <a:rPr lang="en-US" sz="1600" dirty="0" smtClean="0"/>
                        <a:t>1/8 degree</a:t>
                      </a:r>
                      <a:endParaRPr lang="en-US" sz="1600" dirty="0"/>
                    </a:p>
                  </a:txBody>
                  <a:tcPr/>
                </a:tc>
                <a:tc>
                  <a:txBody>
                    <a:bodyPr/>
                    <a:lstStyle/>
                    <a:p>
                      <a:r>
                        <a:rPr lang="en-US" sz="1600" dirty="0" smtClean="0"/>
                        <a:t>1 hour</a:t>
                      </a:r>
                      <a:endParaRPr lang="en-US" sz="1600" dirty="0"/>
                    </a:p>
                  </a:txBody>
                  <a:tcPr/>
                </a:tc>
              </a:tr>
              <a:tr h="370840">
                <a:tc>
                  <a:txBody>
                    <a:bodyPr/>
                    <a:lstStyle/>
                    <a:p>
                      <a:r>
                        <a:rPr lang="en-US" sz="1600" dirty="0" smtClean="0"/>
                        <a:t>Global</a:t>
                      </a:r>
                      <a:endParaRPr lang="en-US" sz="1600" dirty="0"/>
                    </a:p>
                  </a:txBody>
                  <a:tcPr/>
                </a:tc>
                <a:tc>
                  <a:txBody>
                    <a:bodyPr/>
                    <a:lstStyle/>
                    <a:p>
                      <a:r>
                        <a:rPr lang="en-US" sz="1600" dirty="0" smtClean="0"/>
                        <a:t>1/4 degree</a:t>
                      </a:r>
                      <a:endParaRPr lang="en-US" sz="1600" dirty="0"/>
                    </a:p>
                  </a:txBody>
                  <a:tcPr/>
                </a:tc>
                <a:tc>
                  <a:txBody>
                    <a:bodyPr/>
                    <a:lstStyle/>
                    <a:p>
                      <a:r>
                        <a:rPr lang="en-US" sz="1600" dirty="0" smtClean="0"/>
                        <a:t>3 hours</a:t>
                      </a:r>
                      <a:endParaRPr lang="en-US" sz="1600" dirty="0"/>
                    </a:p>
                  </a:txBody>
                  <a:tcPr/>
                </a:tc>
              </a:tr>
            </a:tbl>
          </a:graphicData>
        </a:graphic>
      </p:graphicFrame>
      <p:pic>
        <p:nvPicPr>
          <p:cNvPr id="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747" y="1119696"/>
            <a:ext cx="1803596" cy="717339"/>
          </a:xfrm>
          <a:prstGeom prst="rect">
            <a:avLst/>
          </a:prstGeom>
          <a:noFill/>
          <a:ln w="28575"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3218879" y="1212494"/>
            <a:ext cx="1579121" cy="1096367"/>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l" eaLnBrk="0" hangingPunct="0">
              <a:lnSpc>
                <a:spcPts val="1800"/>
              </a:lnSpc>
            </a:pPr>
            <a:r>
              <a:rPr lang="en-US" sz="1400" b="1" dirty="0" smtClean="0">
                <a:solidFill>
                  <a:srgbClr val="007AC2"/>
                </a:solidFill>
                <a:ea typeface="+mn-ea"/>
                <a:cs typeface="+mn-cs"/>
              </a:rPr>
              <a:t>Forcing:</a:t>
            </a:r>
          </a:p>
          <a:p>
            <a:pPr marL="111125" algn="l" eaLnBrk="0" hangingPunct="0">
              <a:lnSpc>
                <a:spcPts val="1800"/>
              </a:lnSpc>
            </a:pPr>
            <a:r>
              <a:rPr lang="en-US" sz="1400" b="1" dirty="0" smtClean="0">
                <a:solidFill>
                  <a:srgbClr val="007AC2"/>
                </a:solidFill>
                <a:ea typeface="+mn-ea"/>
                <a:cs typeface="+mn-cs"/>
              </a:rPr>
              <a:t>Radiation </a:t>
            </a:r>
          </a:p>
          <a:p>
            <a:pPr marL="111125" algn="l" eaLnBrk="0" hangingPunct="0">
              <a:lnSpc>
                <a:spcPts val="1800"/>
              </a:lnSpc>
            </a:pPr>
            <a:r>
              <a:rPr lang="en-US" sz="1400" b="1" dirty="0" smtClean="0">
                <a:solidFill>
                  <a:srgbClr val="007AC2"/>
                </a:solidFill>
                <a:ea typeface="+mn-ea"/>
                <a:cs typeface="+mn-cs"/>
              </a:rPr>
              <a:t>Precipitation </a:t>
            </a:r>
          </a:p>
          <a:p>
            <a:pPr marL="111125" algn="l" eaLnBrk="0" hangingPunct="0">
              <a:lnSpc>
                <a:spcPts val="1800"/>
              </a:lnSpc>
            </a:pPr>
            <a:r>
              <a:rPr lang="en-US" sz="1400" b="1" dirty="0" smtClean="0">
                <a:solidFill>
                  <a:srgbClr val="007AC2"/>
                </a:solidFill>
                <a:ea typeface="+mn-ea"/>
                <a:cs typeface="+mn-cs"/>
              </a:rPr>
              <a:t>Surface climate</a:t>
            </a:r>
          </a:p>
        </p:txBody>
      </p:sp>
      <p:sp>
        <p:nvSpPr>
          <p:cNvPr id="34" name="TextBox 33"/>
          <p:cNvSpPr txBox="1"/>
          <p:nvPr/>
        </p:nvSpPr>
        <p:spPr>
          <a:xfrm>
            <a:off x="5493951" y="2202020"/>
            <a:ext cx="2643647" cy="1015635"/>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defPPr>
              <a:defRPr lang="en-US"/>
            </a:defPPr>
            <a:lvl1pPr eaLnBrk="0" hangingPunct="0">
              <a:lnSpc>
                <a:spcPts val="1800"/>
              </a:lnSpc>
              <a:defRPr sz="14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007AC2"/>
                </a:solidFill>
              </a:rPr>
              <a:t>Evaporation</a:t>
            </a:r>
          </a:p>
          <a:p>
            <a:r>
              <a:rPr lang="en-US" dirty="0">
                <a:solidFill>
                  <a:srgbClr val="007AC2"/>
                </a:solidFill>
              </a:rPr>
              <a:t>Soil Moisture</a:t>
            </a:r>
          </a:p>
          <a:p>
            <a:r>
              <a:rPr lang="en-US" dirty="0">
                <a:solidFill>
                  <a:srgbClr val="007AC2"/>
                </a:solidFill>
              </a:rPr>
              <a:t>Runoff</a:t>
            </a:r>
          </a:p>
          <a:p>
            <a:r>
              <a:rPr lang="en-US" dirty="0">
                <a:solidFill>
                  <a:srgbClr val="007AC2"/>
                </a:solidFill>
              </a:rPr>
              <a:t>Recharge</a:t>
            </a:r>
          </a:p>
        </p:txBody>
      </p:sp>
      <p:sp>
        <p:nvSpPr>
          <p:cNvPr id="35" name="TextBox 34"/>
          <p:cNvSpPr txBox="1"/>
          <p:nvPr/>
        </p:nvSpPr>
        <p:spPr>
          <a:xfrm>
            <a:off x="6077200" y="3637055"/>
            <a:ext cx="1826126" cy="345211"/>
          </a:xfrm>
          <a:prstGeom prst="rect">
            <a:avLst/>
          </a:prstGeom>
          <a:noFill/>
          <a:effectLst/>
        </p:spPr>
        <p:txBody>
          <a:bodyPr wrap="none" lIns="0" tIns="0" rIns="0" bIns="0" rtlCol="0" anchor="b">
            <a:noAutofit/>
          </a:bodyPr>
          <a:lstStyle/>
          <a:p>
            <a:pPr eaLnBrk="0" hangingPunct="0">
              <a:lnSpc>
                <a:spcPts val="1800"/>
              </a:lnSpc>
            </a:pPr>
            <a:r>
              <a:rPr lang="en-US" sz="1400" b="1" dirty="0" smtClean="0">
                <a:solidFill>
                  <a:srgbClr val="595959"/>
                </a:solidFill>
                <a:ea typeface="+mn-ea"/>
                <a:cs typeface="+mn-cs"/>
              </a:rPr>
              <a:t>1979 to present</a:t>
            </a:r>
          </a:p>
        </p:txBody>
      </p:sp>
      <p:sp>
        <p:nvSpPr>
          <p:cNvPr id="36" name="TextBox 35"/>
          <p:cNvSpPr txBox="1"/>
          <p:nvPr/>
        </p:nvSpPr>
        <p:spPr>
          <a:xfrm>
            <a:off x="685801" y="5436124"/>
            <a:ext cx="4111202" cy="1258533"/>
          </a:xfrm>
          <a:prstGeom prst="rect">
            <a:avLst/>
          </a:prstGeom>
          <a:noFill/>
          <a:effectLst/>
        </p:spPr>
        <p:txBody>
          <a:bodyPr wrap="none" lIns="0" tIns="0" rIns="0" bIns="0" rtlCol="0">
            <a:normAutofit/>
          </a:bodyPr>
          <a:lstStyle/>
          <a:p>
            <a:pPr algn="l" eaLnBrk="0" hangingPunct="0">
              <a:lnSpc>
                <a:spcPts val="1800"/>
              </a:lnSpc>
            </a:pPr>
            <a:r>
              <a:rPr lang="en-US" b="1" dirty="0" smtClean="0">
                <a:solidFill>
                  <a:schemeClr val="accent4">
                    <a:lumMod val="20000"/>
                    <a:lumOff val="80000"/>
                  </a:schemeClr>
                </a:solidFill>
              </a:rPr>
              <a:t>Deduction</a:t>
            </a:r>
            <a:r>
              <a:rPr lang="en-US" dirty="0" smtClean="0">
                <a:solidFill>
                  <a:schemeClr val="accent4">
                    <a:lumMod val="20000"/>
                    <a:lumOff val="80000"/>
                  </a:schemeClr>
                </a:solidFill>
              </a:rPr>
              <a:t>: </a:t>
            </a:r>
            <a:endParaRPr lang="en-US" dirty="0">
              <a:solidFill>
                <a:schemeClr val="accent4">
                  <a:lumMod val="20000"/>
                  <a:lumOff val="80000"/>
                </a:schemeClr>
              </a:solidFill>
            </a:endParaRPr>
          </a:p>
          <a:p>
            <a:pPr marL="111125" algn="l" eaLnBrk="0" hangingPunct="0">
              <a:lnSpc>
                <a:spcPts val="1800"/>
              </a:lnSpc>
            </a:pPr>
            <a:r>
              <a:rPr lang="en-US" sz="1400" b="1" dirty="0" smtClean="0">
                <a:solidFill>
                  <a:srgbClr val="FFFFFF"/>
                </a:solidFill>
              </a:rPr>
              <a:t>Given</a:t>
            </a:r>
            <a:r>
              <a:rPr lang="en-US" sz="1400" dirty="0" smtClean="0">
                <a:solidFill>
                  <a:srgbClr val="FFFFFF"/>
                </a:solidFill>
              </a:rPr>
              <a:t> these forcing and land surface conditions</a:t>
            </a:r>
          </a:p>
          <a:p>
            <a:pPr marL="111125" algn="l" eaLnBrk="0" hangingPunct="0">
              <a:lnSpc>
                <a:spcPts val="1800"/>
              </a:lnSpc>
            </a:pPr>
            <a:r>
              <a:rPr lang="en-US" sz="1400" b="1" dirty="0" smtClean="0">
                <a:solidFill>
                  <a:srgbClr val="FFFFFF"/>
                </a:solidFill>
              </a:rPr>
              <a:t>Then</a:t>
            </a:r>
            <a:r>
              <a:rPr lang="en-US" sz="1400" dirty="0" smtClean="0">
                <a:solidFill>
                  <a:srgbClr val="FFFFFF"/>
                </a:solidFill>
              </a:rPr>
              <a:t>, using a land surface simulation model</a:t>
            </a:r>
          </a:p>
          <a:p>
            <a:pPr marL="111125" algn="l" eaLnBrk="0" hangingPunct="0">
              <a:lnSpc>
                <a:spcPts val="1800"/>
              </a:lnSpc>
            </a:pPr>
            <a:r>
              <a:rPr lang="en-US" sz="1400" b="1" dirty="0" smtClean="0">
                <a:solidFill>
                  <a:srgbClr val="FFFFFF"/>
                </a:solidFill>
              </a:rPr>
              <a:t>Derive</a:t>
            </a:r>
            <a:r>
              <a:rPr lang="en-US" sz="1400" dirty="0" smtClean="0">
                <a:solidFill>
                  <a:srgbClr val="FFFFFF"/>
                </a:solidFill>
              </a:rPr>
              <a:t> surface moisture and energy balance</a:t>
            </a:r>
          </a:p>
        </p:txBody>
      </p:sp>
      <p:sp>
        <p:nvSpPr>
          <p:cNvPr id="37" name="Rectangle 36"/>
          <p:cNvSpPr/>
          <p:nvPr/>
        </p:nvSpPr>
        <p:spPr>
          <a:xfrm>
            <a:off x="517853" y="3711053"/>
            <a:ext cx="1982099" cy="78483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0" tIns="0" rIns="91440" bIns="0" rtlCol="0">
            <a:noAutofit/>
          </a:bodyPr>
          <a:lstStyle/>
          <a:p>
            <a:pPr algn="r" eaLnBrk="0" hangingPunct="0">
              <a:lnSpc>
                <a:spcPts val="1800"/>
              </a:lnSpc>
            </a:pPr>
            <a:r>
              <a:rPr lang="en-US" sz="1400" b="1" dirty="0">
                <a:solidFill>
                  <a:srgbClr val="007AC2"/>
                </a:solidFill>
              </a:rPr>
              <a:t>Soil </a:t>
            </a:r>
          </a:p>
          <a:p>
            <a:pPr algn="r" eaLnBrk="0" hangingPunct="0">
              <a:lnSpc>
                <a:spcPts val="1800"/>
              </a:lnSpc>
            </a:pPr>
            <a:r>
              <a:rPr lang="en-US" sz="1400" b="1" dirty="0">
                <a:solidFill>
                  <a:srgbClr val="007AC2"/>
                </a:solidFill>
              </a:rPr>
              <a:t>Vegetation </a:t>
            </a:r>
          </a:p>
          <a:p>
            <a:pPr algn="r" eaLnBrk="0" hangingPunct="0">
              <a:lnSpc>
                <a:spcPts val="1800"/>
              </a:lnSpc>
            </a:pPr>
            <a:r>
              <a:rPr lang="en-US" sz="1400" b="1" dirty="0">
                <a:solidFill>
                  <a:srgbClr val="007AC2"/>
                </a:solidFill>
              </a:rPr>
              <a:t>Terrain</a:t>
            </a:r>
          </a:p>
        </p:txBody>
      </p:sp>
      <p:sp>
        <p:nvSpPr>
          <p:cNvPr id="17" name="Bent Arrow 16"/>
          <p:cNvSpPr/>
          <p:nvPr/>
        </p:nvSpPr>
        <p:spPr bwMode="auto">
          <a:xfrm rot="5400000">
            <a:off x="5272568" y="3371291"/>
            <a:ext cx="816998" cy="634925"/>
          </a:xfrm>
          <a:prstGeom prst="bentArrow">
            <a:avLst>
              <a:gd name="adj1" fmla="val 17308"/>
              <a:gd name="adj2" fmla="val 20707"/>
              <a:gd name="adj3" fmla="val 24108"/>
              <a:gd name="adj4" fmla="val 53428"/>
            </a:avLst>
          </a:prstGeom>
          <a:gradFill>
            <a:gsLst>
              <a:gs pos="26000">
                <a:srgbClr val="5AC3FA"/>
              </a:gs>
              <a:gs pos="100000">
                <a:schemeClr val="accent4">
                  <a:tint val="50000"/>
                  <a:shade val="100000"/>
                  <a:satMod val="350000"/>
                  <a:alpha val="0"/>
                </a:schemeClr>
              </a:gs>
            </a:gsLst>
            <a:lin ang="6420000" scaled="0"/>
          </a:gradFill>
          <a:ln>
            <a:gradFill flip="none" rotWithShape="1">
              <a:gsLst>
                <a:gs pos="0">
                  <a:srgbClr val="007AC2"/>
                </a:gs>
                <a:gs pos="100000">
                  <a:srgbClr val="FFFFFF">
                    <a:alpha val="0"/>
                  </a:srgbClr>
                </a:gs>
              </a:gsLst>
              <a:lin ang="6120000" scaled="0"/>
              <a:tileRect/>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7652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LDAS “Data Rods” project</a:t>
            </a:r>
            <a:endParaRPr lang="en-US" dirty="0"/>
          </a:p>
        </p:txBody>
      </p:sp>
      <p:pic>
        <p:nvPicPr>
          <p:cNvPr id="3" name="Picture 2" descr="Macintosh HD:Users:Johnny:Downloads:NLDAS Point Location.jpg"/>
          <p:cNvPicPr/>
          <p:nvPr/>
        </p:nvPicPr>
        <p:blipFill rotWithShape="1">
          <a:blip r:embed="rId2">
            <a:extLst>
              <a:ext uri="{28A0092B-C50C-407E-A947-70E740481C1C}">
                <a14:useLocalDpi xmlns:a14="http://schemas.microsoft.com/office/drawing/2010/main" val="0"/>
              </a:ext>
            </a:extLst>
          </a:blip>
          <a:srcRect l="1619" t="8084" r="1621" b="1797"/>
          <a:stretch/>
        </p:blipFill>
        <p:spPr bwMode="auto">
          <a:xfrm>
            <a:off x="685808" y="1253423"/>
            <a:ext cx="4754880" cy="3423920"/>
          </a:xfrm>
          <a:prstGeom prst="rect">
            <a:avLst/>
          </a:prstGeom>
          <a:noFill/>
          <a:ln>
            <a:noFill/>
          </a:ln>
          <a:extLst>
            <a:ext uri="{53640926-AAD7-44D8-BBD7-CCE9431645EC}">
              <a14:shadowObscured xmlns:a14="http://schemas.microsoft.com/office/drawing/2010/main"/>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bwMode="auto">
          <a:xfrm>
            <a:off x="3387777" y="3032522"/>
            <a:ext cx="5486400" cy="2750820"/>
          </a:xfrm>
          <a:prstGeom prst="rect">
            <a:avLst/>
          </a:prstGeom>
          <a:noFill/>
          <a:ln>
            <a:solidFill>
              <a:schemeClr val="tx2">
                <a:lumMod val="25000"/>
                <a:lumOff val="75000"/>
              </a:schemeClr>
            </a:solidFill>
          </a:ln>
        </p:spPr>
      </p:pic>
      <p:sp>
        <p:nvSpPr>
          <p:cNvPr id="5" name="Curved Down Arrow 4"/>
          <p:cNvSpPr/>
          <p:nvPr/>
        </p:nvSpPr>
        <p:spPr bwMode="auto">
          <a:xfrm>
            <a:off x="2793425" y="2569477"/>
            <a:ext cx="759244" cy="372085"/>
          </a:xfrm>
          <a:prstGeom prst="curvedDownArrow">
            <a:avLst/>
          </a:prstGeom>
          <a:solidFill>
            <a:srgbClr val="00B0F0"/>
          </a:soli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chemeClr val="tx2">
                  <a:lumMod val="50000"/>
                  <a:lumOff val="50000"/>
                </a:schemeClr>
              </a:solidFill>
              <a:latin typeface="Arial" charset="0"/>
              <a:ea typeface="ＭＳ Ｐゴシック" pitchFamily="16" charset="-128"/>
              <a:cs typeface="ＭＳ Ｐゴシック" pitchFamily="-97" charset="-128"/>
            </a:endParaRPr>
          </a:p>
        </p:txBody>
      </p:sp>
      <p:sp>
        <p:nvSpPr>
          <p:cNvPr id="6" name="Rectangle 5"/>
          <p:cNvSpPr/>
          <p:nvPr/>
        </p:nvSpPr>
        <p:spPr>
          <a:xfrm>
            <a:off x="5440688" y="2014594"/>
            <a:ext cx="3426800" cy="954107"/>
          </a:xfrm>
          <a:prstGeom prst="rect">
            <a:avLst/>
          </a:prstGeom>
        </p:spPr>
        <p:txBody>
          <a:bodyPr wrap="square">
            <a:spAutoFit/>
          </a:bodyPr>
          <a:lstStyle/>
          <a:p>
            <a:pPr algn="ctr"/>
            <a:r>
              <a:rPr lang="en-US" sz="2800" b="1" dirty="0" smtClean="0">
                <a:solidFill>
                  <a:srgbClr val="007AC2"/>
                </a:solidFill>
              </a:rPr>
              <a:t>Time </a:t>
            </a:r>
            <a:r>
              <a:rPr lang="en-US" sz="2800" b="1" dirty="0">
                <a:solidFill>
                  <a:srgbClr val="007AC2"/>
                </a:solidFill>
              </a:rPr>
              <a:t>series at every point</a:t>
            </a:r>
            <a:endParaRPr lang="en-US" dirty="0"/>
          </a:p>
        </p:txBody>
      </p:sp>
    </p:spTree>
    <p:extLst>
      <p:ext uri="{BB962C8B-B14F-4D97-AF65-F5344CB8AC3E}">
        <p14:creationId xmlns:p14="http://schemas.microsoft.com/office/powerpoint/2010/main" val="19753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主题​​">
  <a:themeElements>
    <a:clrScheme name="2_Office 主题​​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2_Office 主题​​">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主题​​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简约绿">
  <a:themeElements>
    <a:clrScheme name="简约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简约绿">
      <a:majorFont>
        <a:latin typeface="Arial"/>
        <a:ea typeface="SimHei"/>
        <a:cs typeface=""/>
      </a:majorFont>
      <a:minorFont>
        <a:latin typeface="Arial"/>
        <a:ea typeface="Sim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简约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简约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简约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简约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简约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简约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简约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简约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简约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简约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简约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简约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3255</TotalTime>
  <Words>1208</Words>
  <Application>Microsoft Office PowerPoint</Application>
  <PresentationFormat>On-screen Show (4:3)</PresentationFormat>
  <Paragraphs>256</Paragraphs>
  <Slides>39</Slides>
  <Notes>10</Notes>
  <HiddenSlides>0</HiddenSlides>
  <MMClips>0</MMClips>
  <ScaleCrop>false</ScaleCrop>
  <HeadingPairs>
    <vt:vector size="4" baseType="variant">
      <vt:variant>
        <vt:lpstr>Theme</vt:lpstr>
      </vt:variant>
      <vt:variant>
        <vt:i4>7</vt:i4>
      </vt:variant>
      <vt:variant>
        <vt:lpstr>Slide Titles</vt:lpstr>
      </vt:variant>
      <vt:variant>
        <vt:i4>39</vt:i4>
      </vt:variant>
    </vt:vector>
  </HeadingPairs>
  <TitlesOfParts>
    <vt:vector size="46" baseType="lpstr">
      <vt:lpstr>Office Theme</vt:lpstr>
      <vt:lpstr>2_Office Theme</vt:lpstr>
      <vt:lpstr>1_Office Theme</vt:lpstr>
      <vt:lpstr>Median</vt:lpstr>
      <vt:lpstr>2_Office 主题​​</vt:lpstr>
      <vt:lpstr>简约绿</vt:lpstr>
      <vt:lpstr>3_Office Theme</vt:lpstr>
      <vt:lpstr>Texas Water Resources and Rainwater Harvesting</vt:lpstr>
      <vt:lpstr>Facing Drought in Texas</vt:lpstr>
      <vt:lpstr>Drought in Texas – US Drought Monitor</vt:lpstr>
      <vt:lpstr>Trends in Drought Severity in Texas</vt:lpstr>
      <vt:lpstr>Gravity Recovery and Climate Experiment (GRACE) Force of gravity responds to changes in water volume Water is really heavy!</vt:lpstr>
      <vt:lpstr>Drought and GRACE</vt:lpstr>
      <vt:lpstr>GRACE and Texas Reservoir Water Storage</vt:lpstr>
      <vt:lpstr>LDAS – Land Data Assimilation System</vt:lpstr>
      <vt:lpstr>LDAS “Data Rods” project</vt:lpstr>
      <vt:lpstr>Current Soil Moisture Conditions</vt:lpstr>
      <vt:lpstr>“Data Rods” for Texas</vt:lpstr>
      <vt:lpstr>GRACE and Texas Soil Water Storage</vt:lpstr>
      <vt:lpstr>Texas Monthly Drought Special Report July 2012</vt:lpstr>
      <vt:lpstr>Mort Mertz – Drought of the 1950’s (1950-1957)</vt:lpstr>
      <vt:lpstr>Temperature Outlook for Next Three Months</vt:lpstr>
      <vt:lpstr>Precipitation Outlook for Next Three Months</vt:lpstr>
      <vt:lpstr>PowerPoint Presentation</vt:lpstr>
      <vt:lpstr>Reservoir Levels  (Dec 17, 2012)</vt:lpstr>
      <vt:lpstr>Normalized Difference Vegetation Index (NDVI)</vt:lpstr>
      <vt:lpstr>PowerPoint Presentation</vt:lpstr>
      <vt:lpstr>PowerPoint Presentation</vt:lpstr>
      <vt:lpstr>Water and Electric Power Generation</vt:lpstr>
      <vt:lpstr>Electrical supply is NOT resilient to drought</vt:lpstr>
      <vt:lpstr>Saline Groundwaters of Texas</vt:lpstr>
      <vt:lpstr>Largest inland desalination plant in the world Kay Bailey Hutchinson Plant in El Paso (27.5 MGD)</vt:lpstr>
      <vt:lpstr>Rainwater harvesting system components</vt:lpstr>
      <vt:lpstr>How much rainwater can we collect?</vt:lpstr>
      <vt:lpstr>Estimating Roof Surface Area</vt:lpstr>
      <vt:lpstr>Estimating Roof Surface Area</vt:lpstr>
      <vt:lpstr>Finding Precipitation Data</vt:lpstr>
      <vt:lpstr>Assessing Precipitation Data</vt:lpstr>
      <vt:lpstr>PowerPoint Presentation</vt:lpstr>
      <vt:lpstr>PowerPoint Presentation</vt:lpstr>
      <vt:lpstr> Rainwater Harvesting using 3D roofs in Corpus Christi, Texas</vt:lpstr>
      <vt:lpstr>Rainwater Harvesting</vt:lpstr>
      <vt:lpstr>Project Area</vt:lpstr>
      <vt:lpstr>Calculation of Toilet Water Needs</vt:lpstr>
      <vt:lpstr>Month Toilet Water Needs in Each Building </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 David R</cp:lastModifiedBy>
  <cp:revision>123</cp:revision>
  <cp:lastPrinted>2012-05-22T03:29:01Z</cp:lastPrinted>
  <dcterms:created xsi:type="dcterms:W3CDTF">2012-05-19T10:38:01Z</dcterms:created>
  <dcterms:modified xsi:type="dcterms:W3CDTF">2013-05-20T13:19:24Z</dcterms:modified>
</cp:coreProperties>
</file>