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33" r:id="rId3"/>
    <p:sldId id="362" r:id="rId4"/>
    <p:sldId id="350" r:id="rId5"/>
    <p:sldId id="351" r:id="rId6"/>
    <p:sldId id="359" r:id="rId7"/>
    <p:sldId id="352" r:id="rId8"/>
    <p:sldId id="360" r:id="rId9"/>
    <p:sldId id="361" r:id="rId10"/>
    <p:sldId id="363" r:id="rId11"/>
    <p:sldId id="364" r:id="rId12"/>
    <p:sldId id="365" r:id="rId13"/>
    <p:sldId id="366" r:id="rId14"/>
    <p:sldId id="383" r:id="rId15"/>
    <p:sldId id="367" r:id="rId16"/>
    <p:sldId id="374" r:id="rId17"/>
    <p:sldId id="375" r:id="rId18"/>
    <p:sldId id="368" r:id="rId19"/>
    <p:sldId id="369" r:id="rId20"/>
    <p:sldId id="371" r:id="rId21"/>
    <p:sldId id="372" r:id="rId22"/>
    <p:sldId id="373" r:id="rId23"/>
    <p:sldId id="379" r:id="rId24"/>
    <p:sldId id="380" r:id="rId25"/>
    <p:sldId id="381" r:id="rId26"/>
    <p:sldId id="370" r:id="rId27"/>
    <p:sldId id="376" r:id="rId28"/>
    <p:sldId id="377" r:id="rId29"/>
    <p:sldId id="378" r:id="rId30"/>
    <p:sldId id="307" r:id="rId31"/>
    <p:sldId id="3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2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63F8F-646F-4A8F-B801-153BDE051BFA}" type="datetimeFigureOut">
              <a:rPr lang="en-US" smtClean="0"/>
              <a:pPr/>
              <a:t>3/4/2011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1C43A-FF4B-4FC2-9A57-D24BAF03706C}" type="slidenum">
              <a:rPr lang="en-US" smtClean="0"/>
              <a:pPr/>
              <a:t>‹#›</a:t>
            </a:fld>
            <a:endParaRPr lang="en-US"/>
          </a:p>
        </p:txBody>
      </p:sp>
    </p:spTree>
    <p:extLst>
      <p:ext uri="{BB962C8B-B14F-4D97-AF65-F5344CB8AC3E}">
        <p14:creationId xmlns:p14="http://schemas.microsoft.com/office/powerpoint/2010/main" val="284529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92C8F3-8800-458A-B88C-1807EFA4BB31}" type="slidenum">
              <a:rPr lang="en-US" smtClean="0"/>
              <a:pPr eaLnBrk="1" hangingPunct="1"/>
              <a:t>4</a:t>
            </a:fld>
            <a:endParaRPr lang="en-US" smtClean="0"/>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There are four basic problems to be solved in natural water systems:</a:t>
            </a:r>
          </a:p>
          <a:p>
            <a:pPr marL="228600" indent="-228600" eaLnBrk="1" hangingPunct="1">
              <a:buFontTx/>
              <a:buAutoNum type="arabicParenBoth"/>
            </a:pPr>
            <a:r>
              <a:rPr lang="en-US" smtClean="0"/>
              <a:t>Flooding – how to characterize and mitigate floods</a:t>
            </a:r>
          </a:p>
          <a:p>
            <a:pPr marL="228600" indent="-228600" eaLnBrk="1" hangingPunct="1">
              <a:buFontTx/>
              <a:buAutoNum type="arabicParenBoth"/>
            </a:pPr>
            <a:r>
              <a:rPr lang="en-US" smtClean="0"/>
              <a:t> Droughts – how to assess water availability and define water supply</a:t>
            </a:r>
          </a:p>
          <a:p>
            <a:pPr marL="228600" indent="-228600" eaLnBrk="1" hangingPunct="1">
              <a:buFontTx/>
              <a:buAutoNum type="arabicParenBoth"/>
            </a:pPr>
            <a:r>
              <a:rPr lang="en-US" smtClean="0"/>
              <a:t> Dirty water – how to assess water quality assessment and calculate Total Maximum Daily Load estimates</a:t>
            </a:r>
          </a:p>
          <a:p>
            <a:pPr marL="228600" indent="-228600" eaLnBrk="1" hangingPunct="1">
              <a:buFontTx/>
              <a:buAutoNum type="arabicParenBoth"/>
            </a:pPr>
            <a:r>
              <a:rPr lang="en-US" smtClean="0"/>
              <a:t> Environmental Issues – how to ensure that there is enough water quantity and quality to support aquatic life?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data are recorded over time to monitor a hydrologic process or property.</a:t>
            </a:r>
            <a:endParaRPr lang="en-US" dirty="0" smtClean="0"/>
          </a:p>
        </p:txBody>
      </p:sp>
      <p:sp>
        <p:nvSpPr>
          <p:cNvPr id="4" name="Slide Number Placeholder 3"/>
          <p:cNvSpPr>
            <a:spLocks noGrp="1"/>
          </p:cNvSpPr>
          <p:nvPr>
            <p:ph type="sldNum" sz="quarter" idx="10"/>
          </p:nvPr>
        </p:nvSpPr>
        <p:spPr/>
        <p:txBody>
          <a:bodyPr/>
          <a:lstStyle/>
          <a:p>
            <a:fld id="{75A08714-0123-4697-BB9E-E797D37FF921}"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1C43A-FF4B-4FC2-9A57-D24BAF03706C}" type="slidenum">
              <a:rPr lang="en-US" smtClean="0"/>
              <a:pPr/>
              <a:t>16</a:t>
            </a:fld>
            <a:endParaRPr lang="en-US"/>
          </a:p>
        </p:txBody>
      </p:sp>
    </p:spTree>
    <p:extLst>
      <p:ext uri="{BB962C8B-B14F-4D97-AF65-F5344CB8AC3E}">
        <p14:creationId xmlns:p14="http://schemas.microsoft.com/office/powerpoint/2010/main" val="230468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Hydrology Domain Working Group was initiated by the Open Geospatial Consortium in September 2008.   The OGC</a:t>
            </a:r>
            <a:r>
              <a:rPr lang="en-US" baseline="0" dirty="0" smtClean="0"/>
              <a:t> has about 400 companies and agencies that have developed the most widely used standards for conveying geospatial information on the internet (Web Mapping Service, Web Feature Service, Web Coverage Service, Catalog Services for the Web, Sensor Observation Service).   In November 2009, OGC and WMO agreed to collaborate to provide information data exchange standards in hydrology, climatology, oceanography and meteorology – there are now two working groups – the OGC/WMO Joint Hydrology Domain Working Group and a similar Met-Oceans Working Group.  HDWG is proposing a new standard for </a:t>
            </a:r>
            <a:r>
              <a:rPr lang="en-US" baseline="0" dirty="0" err="1" smtClean="0"/>
              <a:t>WaterML</a:t>
            </a:r>
            <a:r>
              <a:rPr lang="en-US" baseline="0" dirty="0" smtClean="0"/>
              <a:t> in December 2010 that is a customization of the OGC Sensor Observation Services’ Get Observations function adapted for conveying time series through the internet (WaterML2).   The technical specification for the “service stack” will be presented and peer-reviewed through the Hydrology Domain Working Group.</a:t>
            </a:r>
            <a:endParaRPr lang="en-US" dirty="0"/>
          </a:p>
        </p:txBody>
      </p:sp>
      <p:sp>
        <p:nvSpPr>
          <p:cNvPr id="4" name="Slide Number Placeholder 3"/>
          <p:cNvSpPr>
            <a:spLocks noGrp="1"/>
          </p:cNvSpPr>
          <p:nvPr>
            <p:ph type="sldNum" sz="quarter" idx="10"/>
          </p:nvPr>
        </p:nvSpPr>
        <p:spPr/>
        <p:txBody>
          <a:bodyPr/>
          <a:lstStyle/>
          <a:p>
            <a:fld id="{522B80A7-C1F2-45F1-86EE-1EF5909884B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6431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Federal</a:t>
            </a:r>
            <a:r>
              <a:rPr lang="en-US" baseline="0" dirty="0" smtClean="0"/>
              <a:t> Government already supports Catalog Services for the Web through Geodata.gov and is moving to </a:t>
            </a:r>
            <a:r>
              <a:rPr lang="en-US" baseline="0" dirty="0" err="1" smtClean="0"/>
              <a:t>Data.Gov</a:t>
            </a:r>
            <a:r>
              <a:rPr lang="en-US" baseline="0" dirty="0" smtClean="0"/>
              <a:t> and a new initiative called the </a:t>
            </a:r>
            <a:r>
              <a:rPr lang="en-US" baseline="0" dirty="0" err="1" smtClean="0"/>
              <a:t>Geoplatform</a:t>
            </a:r>
            <a:r>
              <a:rPr lang="en-US" baseline="0" dirty="0" smtClean="0"/>
              <a:t> (requested by OMB in 2011).   Cataloging water observations data under this system is a straightforward extension of what is already being done to federate the federal government’s geospatial data layers. State water observations data systems like that coming from the Texas Water Development Board can be federated and searched along with the federal water observations data services</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p:spPr>
        <p:txBody>
          <a:bodyPr/>
          <a:lstStyle/>
          <a:p>
            <a:endParaRPr lang="en-US" dirty="0" smtClean="0">
              <a:latin typeface="Arial" pitchFamily="34" charset="0"/>
              <a:ea typeface="ＭＳ Ｐゴシック"/>
              <a:cs typeface="ＭＳ Ｐゴシック"/>
            </a:endParaRPr>
          </a:p>
        </p:txBody>
      </p:sp>
      <p:sp>
        <p:nvSpPr>
          <p:cNvPr id="83972" name="Slide Number Placeholder 3"/>
          <p:cNvSpPr>
            <a:spLocks noGrp="1"/>
          </p:cNvSpPr>
          <p:nvPr>
            <p:ph type="sldNum" sz="quarter" idx="5"/>
          </p:nvPr>
        </p:nvSpPr>
        <p:spPr>
          <a:noFill/>
        </p:spPr>
        <p:txBody>
          <a:bodyPr/>
          <a:lstStyle/>
          <a:p>
            <a:fld id="{4A51B8D1-4508-4080-A134-5CD5D288BF77}" type="slidenum">
              <a:rPr lang="en-US" smtClean="0">
                <a:latin typeface="Times New Roman" pitchFamily="18" charset="0"/>
                <a:ea typeface="ＭＳ Ｐゴシック"/>
                <a:cs typeface="ＭＳ Ｐゴシック"/>
              </a:rPr>
              <a:pPr/>
              <a:t>26</a:t>
            </a:fld>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showing where </a:t>
            </a:r>
            <a:r>
              <a:rPr lang="en-US" dirty="0" err="1" smtClean="0"/>
              <a:t>streamflow</a:t>
            </a:r>
            <a:r>
              <a:rPr lang="en-US" dirty="0" smtClean="0"/>
              <a:t> is measured</a:t>
            </a:r>
            <a:r>
              <a:rPr lang="en-US" baseline="0" dirty="0" smtClean="0"/>
              <a:t> in Texas from two different services (i.e., data providers).</a:t>
            </a:r>
            <a:endParaRPr lang="en-US" dirty="0"/>
          </a:p>
        </p:txBody>
      </p:sp>
      <p:sp>
        <p:nvSpPr>
          <p:cNvPr id="4" name="Slide Number Placeholder 3"/>
          <p:cNvSpPr>
            <a:spLocks noGrp="1"/>
          </p:cNvSpPr>
          <p:nvPr>
            <p:ph type="sldNum" sz="quarter" idx="10"/>
          </p:nvPr>
        </p:nvSpPr>
        <p:spPr/>
        <p:txBody>
          <a:bodyPr/>
          <a:lstStyle/>
          <a:p>
            <a:fld id="{1438A6BE-8007-484C-AB75-D6FA5D1B5F66}"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38A6BE-8007-484C-AB75-D6FA5D1B5F66}"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38A6BE-8007-484C-AB75-D6FA5D1B5F66}"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C62FE-1493-471A-9FED-BD4A94DE5BF8}" type="datetime1">
              <a:rPr lang="en-US" smtClean="0"/>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150488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29468-DE1E-4403-8E91-8EDF8C07E50A}" type="datetime1">
              <a:rPr lang="en-US" smtClean="0"/>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416613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79FAC-98DC-4198-8905-50D8C22CA596}" type="datetime1">
              <a:rPr lang="en-US" smtClean="0"/>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410075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38114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760"/>
          </a:xfrm>
        </p:spPr>
        <p:txBody>
          <a:bodyPr/>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912813" y="1078992"/>
            <a:ext cx="7313612" cy="342900"/>
          </a:xfrm>
        </p:spPr>
        <p:txBody>
          <a:bodyPr/>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p:nvPr>
        </p:nvSpPr>
        <p:spPr>
          <a:xfrm>
            <a:off x="911225" y="5716588"/>
            <a:ext cx="73152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8650495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640BF-3A7C-4F7C-8478-7E78DD1802E2}" type="datetime1">
              <a:rPr lang="en-US" smtClean="0"/>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51950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1CB0C-20F1-49DF-8A2E-2E54D8714C0B}" type="datetime1">
              <a:rPr lang="en-US" smtClean="0"/>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102766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FF34C-14E9-48E2-8094-12CC9E8E573E}" type="datetime1">
              <a:rPr lang="en-US" smtClean="0"/>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304352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20DF0-D2AF-4C46-B8A9-813960162A27}" type="datetime1">
              <a:rPr lang="en-US" smtClean="0"/>
              <a:t>3/4/2011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260987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360DC6-0E1F-4DF4-AA57-7FF0307B94AC}" type="datetime1">
              <a:rPr lang="en-US" smtClean="0"/>
              <a:t>3/4/2011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348094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F070A-BA06-48C3-9828-54389A1D3CE3}" type="datetime1">
              <a:rPr lang="en-US" smtClean="0"/>
              <a:t>3/4/2011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274177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195FA-3C7F-4039-B868-46EA445AD008}" type="datetime1">
              <a:rPr lang="en-US" smtClean="0"/>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304182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71A0E-2A04-4F75-AB10-DBEBD58EB8B1}" type="datetime1">
              <a:rPr lang="en-US" smtClean="0"/>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B15EE-1347-4E13-A70E-917AFD644764}" type="slidenum">
              <a:rPr lang="en-US" smtClean="0"/>
              <a:pPr/>
              <a:t>‹#›</a:t>
            </a:fld>
            <a:endParaRPr lang="en-US"/>
          </a:p>
        </p:txBody>
      </p:sp>
    </p:spTree>
    <p:extLst>
      <p:ext uri="{BB962C8B-B14F-4D97-AF65-F5344CB8AC3E}">
        <p14:creationId xmlns:p14="http://schemas.microsoft.com/office/powerpoint/2010/main" val="239482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23986-8C30-4527-8F45-B9A08A0C0D81}" type="datetime1">
              <a:rPr lang="en-US" smtClean="0"/>
              <a:t>3/4/2011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B15EE-1347-4E13-A70E-917AFD644764}" type="slidenum">
              <a:rPr lang="en-US" smtClean="0"/>
              <a:pPr/>
              <a:t>‹#›</a:t>
            </a:fld>
            <a:endParaRPr lang="en-US"/>
          </a:p>
        </p:txBody>
      </p:sp>
    </p:spTree>
    <p:extLst>
      <p:ext uri="{BB962C8B-B14F-4D97-AF65-F5344CB8AC3E}">
        <p14:creationId xmlns:p14="http://schemas.microsoft.com/office/powerpoint/2010/main" val="211239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uahsi.org/" TargetMode="External"/><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aterservices.usgs.gov/nwis/iv?sites=08158000&amp;period=P7D&amp;parameterCd=00060"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itunes.apple.com/au/app/water-storage/id380627384" TargetMode="External"/><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772400" cy="1470025"/>
          </a:xfrm>
        </p:spPr>
        <p:txBody>
          <a:bodyPr>
            <a:normAutofit/>
          </a:bodyPr>
          <a:lstStyle/>
          <a:p>
            <a:r>
              <a:rPr lang="en-US" sz="3600" dirty="0" smtClean="0"/>
              <a:t>Web Services for Water Data in Texas</a:t>
            </a:r>
            <a:endParaRPr lang="en-US" sz="3600" dirty="0"/>
          </a:p>
        </p:txBody>
      </p:sp>
      <p:sp>
        <p:nvSpPr>
          <p:cNvPr id="3" name="Subtitle 2"/>
          <p:cNvSpPr>
            <a:spLocks noGrp="1"/>
          </p:cNvSpPr>
          <p:nvPr>
            <p:ph type="subTitle" idx="1"/>
          </p:nvPr>
        </p:nvSpPr>
        <p:spPr>
          <a:xfrm>
            <a:off x="228600" y="2057400"/>
            <a:ext cx="8382000" cy="1752600"/>
          </a:xfrm>
        </p:spPr>
        <p:txBody>
          <a:bodyPr>
            <a:normAutofit/>
          </a:bodyPr>
          <a:lstStyle/>
          <a:p>
            <a:r>
              <a:rPr lang="en-US" sz="2800" dirty="0" smtClean="0">
                <a:solidFill>
                  <a:schemeClr val="tx2"/>
                </a:solidFill>
              </a:rPr>
              <a:t>Presented by David R. Maidment</a:t>
            </a:r>
          </a:p>
          <a:p>
            <a:r>
              <a:rPr lang="en-US" sz="2800" dirty="0" smtClean="0">
                <a:solidFill>
                  <a:schemeClr val="tx2"/>
                </a:solidFill>
              </a:rPr>
              <a:t>Director, Center for Research in Water Resources, University of Texas at Austin</a:t>
            </a:r>
            <a:endParaRPr lang="en-US" sz="2800" dirty="0">
              <a:solidFill>
                <a:schemeClr val="tx2"/>
              </a:solidFill>
            </a:endParaRPr>
          </a:p>
        </p:txBody>
      </p:sp>
      <p:sp>
        <p:nvSpPr>
          <p:cNvPr id="4" name="Subtitle 2"/>
          <p:cNvSpPr txBox="1">
            <a:spLocks/>
          </p:cNvSpPr>
          <p:nvPr/>
        </p:nvSpPr>
        <p:spPr>
          <a:xfrm>
            <a:off x="1371600" y="4267200"/>
            <a:ext cx="6400800" cy="17526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accent1"/>
                </a:solidFill>
              </a:rPr>
              <a:t>Presented to </a:t>
            </a:r>
          </a:p>
          <a:p>
            <a:r>
              <a:rPr lang="en-US" dirty="0" smtClean="0">
                <a:solidFill>
                  <a:schemeClr val="accent1"/>
                </a:solidFill>
              </a:rPr>
              <a:t>Texas Water Conservation Association</a:t>
            </a:r>
          </a:p>
          <a:p>
            <a:r>
              <a:rPr lang="en-US" dirty="0" smtClean="0">
                <a:solidFill>
                  <a:schemeClr val="accent1"/>
                </a:solidFill>
              </a:rPr>
              <a:t>67</a:t>
            </a:r>
            <a:r>
              <a:rPr lang="en-US" baseline="30000" dirty="0" smtClean="0">
                <a:solidFill>
                  <a:schemeClr val="accent1"/>
                </a:solidFill>
              </a:rPr>
              <a:t>th</a:t>
            </a:r>
            <a:r>
              <a:rPr lang="en-US" dirty="0" smtClean="0">
                <a:solidFill>
                  <a:schemeClr val="accent1"/>
                </a:solidFill>
              </a:rPr>
              <a:t> Annual Convention</a:t>
            </a:r>
          </a:p>
          <a:p>
            <a:r>
              <a:rPr lang="en-US" dirty="0" smtClean="0">
                <a:solidFill>
                  <a:schemeClr val="accent1"/>
                </a:solidFill>
              </a:rPr>
              <a:t>Austin, Texas, March 4, 2011</a:t>
            </a:r>
            <a:endParaRPr lang="en-US" dirty="0">
              <a:solidFill>
                <a:schemeClr val="accent1"/>
              </a:solidFill>
            </a:endParaRPr>
          </a:p>
        </p:txBody>
      </p:sp>
    </p:spTree>
    <p:extLst>
      <p:ext uri="{BB962C8B-B14F-4D97-AF65-F5344CB8AC3E}">
        <p14:creationId xmlns:p14="http://schemas.microsoft.com/office/powerpoint/2010/main" val="51992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114800" cy="4724400"/>
          </a:xfrm>
        </p:spPr>
        <p:txBody>
          <a:bodyPr>
            <a:normAutofit fontScale="92500" lnSpcReduction="10000"/>
          </a:bodyPr>
          <a:lstStyle/>
          <a:p>
            <a:r>
              <a:rPr lang="en-US" dirty="0" smtClean="0">
                <a:solidFill>
                  <a:srgbClr val="FF0000"/>
                </a:solidFill>
              </a:rPr>
              <a:t>CUAHSI</a:t>
            </a:r>
            <a:r>
              <a:rPr lang="en-US" dirty="0" smtClean="0"/>
              <a:t> is a consortium representing 125 US universities</a:t>
            </a:r>
          </a:p>
          <a:p>
            <a:r>
              <a:rPr lang="en-US" dirty="0" smtClean="0"/>
              <a:t>Supported by the </a:t>
            </a:r>
            <a:r>
              <a:rPr lang="en-US" dirty="0" smtClean="0">
                <a:solidFill>
                  <a:srgbClr val="FF0000"/>
                </a:solidFill>
              </a:rPr>
              <a:t>National Science Foundation </a:t>
            </a:r>
            <a:r>
              <a:rPr lang="en-US" dirty="0" smtClean="0"/>
              <a:t>Earth Science Division</a:t>
            </a:r>
          </a:p>
          <a:p>
            <a:r>
              <a:rPr lang="en-US" dirty="0" smtClean="0"/>
              <a:t>Advances </a:t>
            </a:r>
            <a:r>
              <a:rPr lang="en-US" dirty="0" smtClean="0">
                <a:solidFill>
                  <a:srgbClr val="FF0000"/>
                </a:solidFill>
              </a:rPr>
              <a:t>hydrologic science</a:t>
            </a:r>
            <a:r>
              <a:rPr lang="en-US" dirty="0" smtClean="0"/>
              <a:t> in nation’s universities</a:t>
            </a:r>
          </a:p>
          <a:p>
            <a:r>
              <a:rPr lang="en-US" dirty="0" smtClean="0"/>
              <a:t>Includes a </a:t>
            </a:r>
            <a:r>
              <a:rPr lang="en-US" dirty="0" smtClean="0">
                <a:solidFill>
                  <a:srgbClr val="FF0000"/>
                </a:solidFill>
              </a:rPr>
              <a:t>Hydrologic Information System </a:t>
            </a:r>
            <a:r>
              <a:rPr lang="en-US" dirty="0" smtClean="0"/>
              <a:t>project</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610600" cy="12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00400" y="624396"/>
            <a:ext cx="2372124" cy="369332"/>
          </a:xfrm>
          <a:prstGeom prst="rect">
            <a:avLst/>
          </a:prstGeom>
          <a:noFill/>
        </p:spPr>
        <p:txBody>
          <a:bodyPr wrap="none" rtlCol="0">
            <a:spAutoFit/>
          </a:bodyPr>
          <a:lstStyle/>
          <a:p>
            <a:r>
              <a:rPr lang="en-US" dirty="0" smtClean="0">
                <a:hlinkClick r:id="rId3"/>
              </a:rPr>
              <a:t>http://www.cuahsi.org</a:t>
            </a:r>
            <a:r>
              <a:rPr lang="en-US" dirty="0" smtClean="0"/>
              <a:t> </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366" y="1507301"/>
            <a:ext cx="4191000" cy="240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Figure 5.1.  Conceptualization of the Water Cycle (Schematic view)"/>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5410200" y="4038600"/>
            <a:ext cx="3102349"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F82B15EE-1347-4E13-A70E-917AFD644764}" type="slidenum">
              <a:rPr lang="en-US" smtClean="0"/>
              <a:pPr/>
              <a:t>10</a:t>
            </a:fld>
            <a:endParaRPr lang="en-US"/>
          </a:p>
        </p:txBody>
      </p:sp>
    </p:spTree>
    <p:extLst>
      <p:ext uri="{BB962C8B-B14F-4D97-AF65-F5344CB8AC3E}">
        <p14:creationId xmlns:p14="http://schemas.microsoft.com/office/powerpoint/2010/main" val="3983271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Catalog</a:t>
            </a:r>
            <a:br>
              <a:rPr lang="en-US" sz="2600" dirty="0" smtClean="0"/>
            </a:br>
            <a:r>
              <a:rPr lang="en-US" sz="2600" dirty="0" smtClean="0"/>
              <a:t>(Google)</a:t>
            </a:r>
            <a:endParaRPr lang="en-US" sz="2600" dirty="0"/>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Web Server</a:t>
            </a:r>
          </a:p>
          <a:p>
            <a:pPr algn="ctr">
              <a:defRPr/>
            </a:pPr>
            <a:r>
              <a:rPr lang="en-US" sz="2600" dirty="0" smtClean="0"/>
              <a:t>(CNN.com)</a:t>
            </a:r>
            <a:endParaRPr lang="en-US" sz="2600" dirty="0"/>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Browser</a:t>
            </a:r>
          </a:p>
          <a:p>
            <a:pPr algn="ctr">
              <a:defRPr/>
            </a:pPr>
            <a:r>
              <a:rPr lang="en-US" sz="2600" dirty="0" smtClean="0"/>
              <a:t>(Firefox)</a:t>
            </a:r>
            <a:endParaRPr lang="en-US" sz="2600" dirty="0"/>
          </a:p>
        </p:txBody>
      </p:sp>
      <p:cxnSp>
        <p:nvCxnSpPr>
          <p:cNvPr id="9" name="Straight Arrow Connector 8"/>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06" name="TextBox 15"/>
          <p:cNvSpPr txBox="1">
            <a:spLocks noChangeArrowheads="1"/>
          </p:cNvSpPr>
          <p:nvPr/>
        </p:nvSpPr>
        <p:spPr bwMode="auto">
          <a:xfrm>
            <a:off x="4090988" y="4648200"/>
            <a:ext cx="889987" cy="400110"/>
          </a:xfrm>
          <a:prstGeom prst="rect">
            <a:avLst/>
          </a:prstGeom>
          <a:noFill/>
          <a:ln w="9525">
            <a:noFill/>
            <a:miter lim="800000"/>
            <a:headEnd/>
            <a:tailEnd/>
          </a:ln>
        </p:spPr>
        <p:txBody>
          <a:bodyPr wrap="none">
            <a:spAutoFit/>
          </a:bodyPr>
          <a:lstStyle/>
          <a:p>
            <a:r>
              <a:rPr lang="en-US" sz="2000" b="1" dirty="0" smtClean="0"/>
              <a:t>Access</a:t>
            </a:r>
            <a:endParaRPr lang="en-US" sz="2000" b="1" dirty="0"/>
          </a:p>
        </p:txBody>
      </p:sp>
      <p:sp>
        <p:nvSpPr>
          <p:cNvPr id="4107" name="TextBox 16"/>
          <p:cNvSpPr txBox="1">
            <a:spLocks noChangeArrowheads="1"/>
          </p:cNvSpPr>
          <p:nvPr/>
        </p:nvSpPr>
        <p:spPr bwMode="auto">
          <a:xfrm rot="19137784">
            <a:off x="2270949" y="3436852"/>
            <a:ext cx="1832681" cy="400110"/>
          </a:xfrm>
          <a:prstGeom prst="rect">
            <a:avLst/>
          </a:prstGeom>
          <a:noFill/>
          <a:ln w="9525">
            <a:noFill/>
            <a:miter lim="800000"/>
            <a:headEnd/>
            <a:tailEnd/>
          </a:ln>
        </p:spPr>
        <p:txBody>
          <a:bodyPr wrap="none">
            <a:spAutoFit/>
          </a:bodyPr>
          <a:lstStyle/>
          <a:p>
            <a:r>
              <a:rPr lang="en-US" sz="2000" b="1" dirty="0" smtClean="0"/>
              <a:t>Catalog harvest</a:t>
            </a:r>
            <a:endParaRPr lang="en-US" sz="2000" b="1" dirty="0"/>
          </a:p>
        </p:txBody>
      </p:sp>
      <p:sp>
        <p:nvSpPr>
          <p:cNvPr id="4108" name="TextBox 17"/>
          <p:cNvSpPr txBox="1">
            <a:spLocks noChangeArrowheads="1"/>
          </p:cNvSpPr>
          <p:nvPr/>
        </p:nvSpPr>
        <p:spPr bwMode="auto">
          <a:xfrm rot="2301016">
            <a:off x="5339120" y="3443231"/>
            <a:ext cx="895951" cy="400110"/>
          </a:xfrm>
          <a:prstGeom prst="rect">
            <a:avLst/>
          </a:prstGeom>
          <a:noFill/>
          <a:ln w="9525">
            <a:noFill/>
            <a:miter lim="800000"/>
            <a:headEnd/>
            <a:tailEnd/>
          </a:ln>
        </p:spPr>
        <p:txBody>
          <a:bodyPr wrap="none">
            <a:spAutoFit/>
          </a:bodyPr>
          <a:lstStyle/>
          <a:p>
            <a:r>
              <a:rPr lang="en-US" sz="2000" b="1" dirty="0" smtClean="0"/>
              <a:t>Search</a:t>
            </a:r>
            <a:endParaRPr lang="en-US" sz="2000" b="1" dirty="0"/>
          </a:p>
        </p:txBody>
      </p:sp>
      <p:sp>
        <p:nvSpPr>
          <p:cNvPr id="20" name="Title 19"/>
          <p:cNvSpPr>
            <a:spLocks noGrp="1"/>
          </p:cNvSpPr>
          <p:nvPr>
            <p:ph type="title"/>
          </p:nvPr>
        </p:nvSpPr>
        <p:spPr/>
        <p:txBody>
          <a:bodyPr>
            <a:normAutofit/>
          </a:bodyPr>
          <a:lstStyle/>
          <a:p>
            <a:r>
              <a:rPr lang="en-US" dirty="0" smtClean="0"/>
              <a:t>How the web works</a:t>
            </a:r>
            <a:endParaRPr lang="en-US" dirty="0"/>
          </a:p>
        </p:txBody>
      </p:sp>
      <p:sp>
        <p:nvSpPr>
          <p:cNvPr id="2" name="TextBox 1"/>
          <p:cNvSpPr txBox="1"/>
          <p:nvPr/>
        </p:nvSpPr>
        <p:spPr>
          <a:xfrm>
            <a:off x="1905000" y="5712767"/>
            <a:ext cx="5536644" cy="461665"/>
          </a:xfrm>
          <a:prstGeom prst="rect">
            <a:avLst/>
          </a:prstGeom>
          <a:noFill/>
          <a:ln>
            <a:solidFill>
              <a:srgbClr val="0070C0"/>
            </a:solidFill>
          </a:ln>
        </p:spPr>
        <p:txBody>
          <a:bodyPr wrap="none" rtlCol="0">
            <a:spAutoFit/>
          </a:bodyPr>
          <a:lstStyle/>
          <a:p>
            <a:r>
              <a:rPr lang="en-US" sz="2400" dirty="0" smtClean="0"/>
              <a:t>HTML – web language for text and pictures</a:t>
            </a:r>
            <a:endParaRPr lang="en-US" sz="2400" dirty="0"/>
          </a:p>
        </p:txBody>
      </p:sp>
    </p:spTree>
    <p:extLst>
      <p:ext uri="{BB962C8B-B14F-4D97-AF65-F5344CB8AC3E}">
        <p14:creationId xmlns:p14="http://schemas.microsoft.com/office/powerpoint/2010/main" val="3936401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Catalog</a:t>
            </a:r>
            <a:endParaRPr lang="en-US" sz="2600" dirty="0"/>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Server</a:t>
            </a:r>
            <a:endParaRPr lang="en-US" sz="2600" dirty="0"/>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User</a:t>
            </a:r>
            <a:endParaRPr lang="en-US" sz="2600" dirty="0"/>
          </a:p>
        </p:txBody>
      </p:sp>
      <p:cxnSp>
        <p:nvCxnSpPr>
          <p:cNvPr id="9" name="Straight Arrow Connector 8"/>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06" name="TextBox 15"/>
          <p:cNvSpPr txBox="1">
            <a:spLocks noChangeArrowheads="1"/>
          </p:cNvSpPr>
          <p:nvPr/>
        </p:nvSpPr>
        <p:spPr bwMode="auto">
          <a:xfrm>
            <a:off x="3862388" y="4648200"/>
            <a:ext cx="1417311" cy="400110"/>
          </a:xfrm>
          <a:prstGeom prst="rect">
            <a:avLst/>
          </a:prstGeom>
          <a:noFill/>
          <a:ln w="9525">
            <a:noFill/>
            <a:miter lim="800000"/>
            <a:headEnd/>
            <a:tailEnd/>
          </a:ln>
        </p:spPr>
        <p:txBody>
          <a:bodyPr wrap="none">
            <a:spAutoFit/>
          </a:bodyPr>
          <a:lstStyle/>
          <a:p>
            <a:r>
              <a:rPr lang="en-US" sz="2000" b="1" dirty="0" smtClean="0"/>
              <a:t>Data access</a:t>
            </a:r>
            <a:endParaRPr lang="en-US" sz="2000" b="1" dirty="0"/>
          </a:p>
        </p:txBody>
      </p:sp>
      <p:sp>
        <p:nvSpPr>
          <p:cNvPr id="4107" name="TextBox 16"/>
          <p:cNvSpPr txBox="1">
            <a:spLocks noChangeArrowheads="1"/>
          </p:cNvSpPr>
          <p:nvPr/>
        </p:nvSpPr>
        <p:spPr bwMode="auto">
          <a:xfrm rot="19189103">
            <a:off x="2213297" y="3274185"/>
            <a:ext cx="2236190" cy="400110"/>
          </a:xfrm>
          <a:prstGeom prst="rect">
            <a:avLst/>
          </a:prstGeom>
          <a:noFill/>
          <a:ln w="9525">
            <a:noFill/>
            <a:miter lim="800000"/>
            <a:headEnd/>
            <a:tailEnd/>
          </a:ln>
        </p:spPr>
        <p:txBody>
          <a:bodyPr wrap="none">
            <a:spAutoFit/>
          </a:bodyPr>
          <a:lstStyle/>
          <a:p>
            <a:r>
              <a:rPr lang="en-US" sz="2000" b="1" dirty="0"/>
              <a:t>Service registration</a:t>
            </a:r>
          </a:p>
        </p:txBody>
      </p:sp>
      <p:sp>
        <p:nvSpPr>
          <p:cNvPr id="4108" name="TextBox 17"/>
          <p:cNvSpPr txBox="1">
            <a:spLocks noChangeArrowheads="1"/>
          </p:cNvSpPr>
          <p:nvPr/>
        </p:nvSpPr>
        <p:spPr bwMode="auto">
          <a:xfrm rot="2301016">
            <a:off x="5339120" y="3443231"/>
            <a:ext cx="895951" cy="400110"/>
          </a:xfrm>
          <a:prstGeom prst="rect">
            <a:avLst/>
          </a:prstGeom>
          <a:noFill/>
          <a:ln w="9525">
            <a:noFill/>
            <a:miter lim="800000"/>
            <a:headEnd/>
            <a:tailEnd/>
          </a:ln>
        </p:spPr>
        <p:txBody>
          <a:bodyPr wrap="none">
            <a:spAutoFit/>
          </a:bodyPr>
          <a:lstStyle/>
          <a:p>
            <a:r>
              <a:rPr lang="en-US" sz="2000" b="1" dirty="0" smtClean="0"/>
              <a:t>Search</a:t>
            </a:r>
            <a:endParaRPr lang="en-US" sz="2000" b="1" dirty="0"/>
          </a:p>
        </p:txBody>
      </p:sp>
      <p:sp>
        <p:nvSpPr>
          <p:cNvPr id="20" name="Title 19"/>
          <p:cNvSpPr>
            <a:spLocks noGrp="1"/>
          </p:cNvSpPr>
          <p:nvPr>
            <p:ph type="title"/>
          </p:nvPr>
        </p:nvSpPr>
        <p:spPr>
          <a:xfrm>
            <a:off x="457200" y="533400"/>
            <a:ext cx="8229600" cy="1143000"/>
          </a:xfrm>
        </p:spPr>
        <p:txBody>
          <a:bodyPr>
            <a:normAutofit fontScale="90000"/>
          </a:bodyPr>
          <a:lstStyle/>
          <a:p>
            <a:r>
              <a:rPr lang="en-US" dirty="0" smtClean="0"/>
              <a:t>Services-Oriented Architecture for Water Data</a:t>
            </a:r>
            <a:endParaRPr lang="en-US" dirty="0"/>
          </a:p>
        </p:txBody>
      </p:sp>
      <p:sp>
        <p:nvSpPr>
          <p:cNvPr id="25" name="TextBox 16"/>
          <p:cNvSpPr txBox="1">
            <a:spLocks noChangeArrowheads="1"/>
          </p:cNvSpPr>
          <p:nvPr/>
        </p:nvSpPr>
        <p:spPr bwMode="auto">
          <a:xfrm rot="19189103">
            <a:off x="2567709" y="3605533"/>
            <a:ext cx="1832681" cy="400110"/>
          </a:xfrm>
          <a:prstGeom prst="rect">
            <a:avLst/>
          </a:prstGeom>
          <a:noFill/>
          <a:ln w="9525">
            <a:noFill/>
            <a:miter lim="800000"/>
            <a:headEnd/>
            <a:tailEnd/>
          </a:ln>
        </p:spPr>
        <p:txBody>
          <a:bodyPr wrap="none">
            <a:spAutoFit/>
          </a:bodyPr>
          <a:lstStyle/>
          <a:p>
            <a:r>
              <a:rPr lang="en-US" sz="2000" b="1" dirty="0" smtClean="0"/>
              <a:t>Catalog harvest</a:t>
            </a:r>
            <a:endParaRPr lang="en-US" sz="2000" b="1" dirty="0"/>
          </a:p>
        </p:txBody>
      </p:sp>
      <p:sp>
        <p:nvSpPr>
          <p:cNvPr id="14" name="TextBox 13"/>
          <p:cNvSpPr txBox="1"/>
          <p:nvPr/>
        </p:nvSpPr>
        <p:spPr>
          <a:xfrm>
            <a:off x="2057400" y="5865167"/>
            <a:ext cx="5206810" cy="461665"/>
          </a:xfrm>
          <a:prstGeom prst="rect">
            <a:avLst/>
          </a:prstGeom>
          <a:noFill/>
          <a:ln>
            <a:solidFill>
              <a:srgbClr val="0070C0"/>
            </a:solidFill>
          </a:ln>
        </p:spPr>
        <p:txBody>
          <a:bodyPr wrap="none" rtlCol="0">
            <a:spAutoFit/>
          </a:bodyPr>
          <a:lstStyle/>
          <a:p>
            <a:r>
              <a:rPr lang="en-US" sz="2400" dirty="0" err="1" smtClean="0"/>
              <a:t>WaterML</a:t>
            </a:r>
            <a:r>
              <a:rPr lang="en-US" sz="2400" dirty="0" smtClean="0"/>
              <a:t> – web language for water data</a:t>
            </a:r>
            <a:endParaRPr lang="en-US" sz="2400" dirty="0"/>
          </a:p>
        </p:txBody>
      </p:sp>
    </p:spTree>
    <p:extLst>
      <p:ext uri="{BB962C8B-B14F-4D97-AF65-F5344CB8AC3E}">
        <p14:creationId xmlns:p14="http://schemas.microsoft.com/office/powerpoint/2010/main" val="3377664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WaterML as a Web Language</a:t>
            </a:r>
          </a:p>
        </p:txBody>
      </p:sp>
      <p:pic>
        <p:nvPicPr>
          <p:cNvPr id="14339" name="Picture 4"/>
          <p:cNvPicPr>
            <a:picLocks noChangeAspect="1" noChangeArrowheads="1"/>
          </p:cNvPicPr>
          <p:nvPr/>
        </p:nvPicPr>
        <p:blipFill>
          <a:blip r:embed="rId2" cstate="print"/>
          <a:srcRect/>
          <a:stretch>
            <a:fillRect/>
          </a:stretch>
        </p:blipFill>
        <p:spPr bwMode="auto">
          <a:xfrm>
            <a:off x="-152400" y="2286000"/>
            <a:ext cx="9439275" cy="3657600"/>
          </a:xfrm>
          <a:prstGeom prst="rect">
            <a:avLst/>
          </a:prstGeom>
          <a:noFill/>
          <a:ln w="9525">
            <a:noFill/>
            <a:miter lim="800000"/>
            <a:headEnd/>
            <a:tailEnd/>
          </a:ln>
        </p:spPr>
      </p:pic>
      <p:pic>
        <p:nvPicPr>
          <p:cNvPr id="14340" name="Picture 2"/>
          <p:cNvPicPr>
            <a:picLocks noChangeAspect="1" noChangeArrowheads="1"/>
          </p:cNvPicPr>
          <p:nvPr/>
        </p:nvPicPr>
        <p:blipFill>
          <a:blip r:embed="rId3" cstate="print"/>
          <a:srcRect/>
          <a:stretch>
            <a:fillRect/>
          </a:stretch>
        </p:blipFill>
        <p:spPr bwMode="auto">
          <a:xfrm>
            <a:off x="4724400" y="2514600"/>
            <a:ext cx="4419600" cy="2657475"/>
          </a:xfrm>
          <a:prstGeom prst="rect">
            <a:avLst/>
          </a:prstGeom>
          <a:noFill/>
          <a:ln w="9525">
            <a:noFill/>
            <a:miter lim="800000"/>
            <a:headEnd/>
            <a:tailEnd/>
          </a:ln>
        </p:spPr>
      </p:pic>
      <p:sp>
        <p:nvSpPr>
          <p:cNvPr id="14341" name="TextBox 5"/>
          <p:cNvSpPr txBox="1">
            <a:spLocks noChangeArrowheads="1"/>
          </p:cNvSpPr>
          <p:nvPr/>
        </p:nvSpPr>
        <p:spPr bwMode="auto">
          <a:xfrm>
            <a:off x="5638800" y="1447800"/>
            <a:ext cx="2667000" cy="1200150"/>
          </a:xfrm>
          <a:prstGeom prst="rect">
            <a:avLst/>
          </a:prstGeom>
          <a:noFill/>
          <a:ln w="9525">
            <a:noFill/>
            <a:miter lim="800000"/>
            <a:headEnd/>
            <a:tailEnd/>
          </a:ln>
        </p:spPr>
        <p:txBody>
          <a:bodyPr>
            <a:spAutoFit/>
          </a:bodyPr>
          <a:lstStyle/>
          <a:p>
            <a:r>
              <a:rPr lang="en-US">
                <a:latin typeface="Calibri" pitchFamily="34" charset="0"/>
              </a:rPr>
              <a:t>Discharge of the San Marcos River at Luling, TX June 28 - July 18, 2002</a:t>
            </a:r>
          </a:p>
        </p:txBody>
      </p:sp>
      <p:sp>
        <p:nvSpPr>
          <p:cNvPr id="14342" name="TextBox 6"/>
          <p:cNvSpPr txBox="1">
            <a:spLocks noChangeArrowheads="1"/>
          </p:cNvSpPr>
          <p:nvPr/>
        </p:nvSpPr>
        <p:spPr bwMode="auto">
          <a:xfrm>
            <a:off x="381000" y="1600200"/>
            <a:ext cx="4342151" cy="369332"/>
          </a:xfrm>
          <a:prstGeom prst="rect">
            <a:avLst/>
          </a:prstGeom>
          <a:noFill/>
          <a:ln w="9525">
            <a:noFill/>
            <a:miter lim="800000"/>
            <a:headEnd/>
            <a:tailEnd/>
          </a:ln>
        </p:spPr>
        <p:txBody>
          <a:bodyPr wrap="none">
            <a:spAutoFit/>
          </a:bodyPr>
          <a:lstStyle/>
          <a:p>
            <a:r>
              <a:rPr lang="en-US" dirty="0" smtClean="0">
                <a:latin typeface="Calibri" pitchFamily="34" charset="0"/>
              </a:rPr>
              <a:t>USGS </a:t>
            </a:r>
            <a:r>
              <a:rPr lang="en-US" dirty="0" err="1" smtClean="0">
                <a:latin typeface="Calibri" pitchFamily="34" charset="0"/>
              </a:rPr>
              <a:t>Streamflow</a:t>
            </a:r>
            <a:r>
              <a:rPr lang="en-US" dirty="0" smtClean="0">
                <a:latin typeface="Calibri" pitchFamily="34" charset="0"/>
              </a:rPr>
              <a:t> </a:t>
            </a:r>
            <a:r>
              <a:rPr lang="en-US" dirty="0">
                <a:latin typeface="Calibri" pitchFamily="34" charset="0"/>
              </a:rPr>
              <a:t>data in </a:t>
            </a:r>
            <a:r>
              <a:rPr lang="en-US" dirty="0" err="1">
                <a:latin typeface="Calibri" pitchFamily="34" charset="0"/>
              </a:rPr>
              <a:t>WaterML</a:t>
            </a:r>
            <a:r>
              <a:rPr lang="en-US" dirty="0">
                <a:latin typeface="Calibri" pitchFamily="34" charset="0"/>
              </a:rPr>
              <a:t> language</a:t>
            </a:r>
          </a:p>
        </p:txBody>
      </p:sp>
      <p:sp>
        <p:nvSpPr>
          <p:cNvPr id="8" name="TextBox 7"/>
          <p:cNvSpPr txBox="1"/>
          <p:nvPr/>
        </p:nvSpPr>
        <p:spPr>
          <a:xfrm>
            <a:off x="1545296" y="6009503"/>
            <a:ext cx="6743384" cy="369332"/>
          </a:xfrm>
          <a:prstGeom prst="rect">
            <a:avLst/>
          </a:prstGeom>
          <a:solidFill>
            <a:srgbClr val="FFFF00"/>
          </a:solidFill>
          <a:ln>
            <a:solidFill>
              <a:schemeClr val="tx2"/>
            </a:solidFill>
          </a:ln>
        </p:spPr>
        <p:txBody>
          <a:bodyPr wrap="none" rtlCol="0">
            <a:spAutoFit/>
          </a:bodyPr>
          <a:lstStyle/>
          <a:p>
            <a:r>
              <a:rPr lang="en-US" dirty="0" smtClean="0"/>
              <a:t>The USGS now publishes its time series data as </a:t>
            </a:r>
            <a:r>
              <a:rPr lang="en-US" dirty="0" err="1" smtClean="0"/>
              <a:t>WaterML</a:t>
            </a:r>
            <a:r>
              <a:rPr lang="en-US" dirty="0" smtClean="0"/>
              <a:t> web services</a:t>
            </a:r>
            <a:endParaRPr lang="en-US" dirty="0"/>
          </a:p>
        </p:txBody>
      </p:sp>
      <p:sp>
        <p:nvSpPr>
          <p:cNvPr id="2" name="Slide Number Placeholder 1"/>
          <p:cNvSpPr>
            <a:spLocks noGrp="1"/>
          </p:cNvSpPr>
          <p:nvPr>
            <p:ph type="sldNum" sz="quarter" idx="12"/>
          </p:nvPr>
        </p:nvSpPr>
        <p:spPr/>
        <p:txBody>
          <a:bodyPr/>
          <a:lstStyle/>
          <a:p>
            <a:fld id="{F82B15EE-1347-4E13-A70E-917AFD644764}" type="slidenum">
              <a:rPr lang="en-US" smtClean="0"/>
              <a:pPr/>
              <a:t>13</a:t>
            </a:fld>
            <a:endParaRPr lang="en-US"/>
          </a:p>
        </p:txBody>
      </p:sp>
    </p:spTree>
    <p:extLst>
      <p:ext uri="{BB962C8B-B14F-4D97-AF65-F5344CB8AC3E}">
        <p14:creationId xmlns:p14="http://schemas.microsoft.com/office/powerpoint/2010/main" val="23857697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River at Austin</a:t>
            </a:r>
            <a:endParaRPr lang="en-US" dirty="0"/>
          </a:p>
        </p:txBody>
      </p:sp>
      <p:sp>
        <p:nvSpPr>
          <p:cNvPr id="3" name="Slide Number Placeholder 2"/>
          <p:cNvSpPr>
            <a:spLocks noGrp="1"/>
          </p:cNvSpPr>
          <p:nvPr>
            <p:ph type="sldNum" sz="quarter" idx="12"/>
          </p:nvPr>
        </p:nvSpPr>
        <p:spPr/>
        <p:txBody>
          <a:bodyPr/>
          <a:lstStyle/>
          <a:p>
            <a:fld id="{F82B15EE-1347-4E13-A70E-917AFD644764}" type="slidenum">
              <a:rPr lang="en-US" smtClean="0"/>
              <a:pPr/>
              <a:t>14</a:t>
            </a:fld>
            <a:endParaRPr lang="en-US"/>
          </a:p>
        </p:txBody>
      </p:sp>
      <p:sp>
        <p:nvSpPr>
          <p:cNvPr id="4" name="Rectangle 3"/>
          <p:cNvSpPr/>
          <p:nvPr/>
        </p:nvSpPr>
        <p:spPr>
          <a:xfrm>
            <a:off x="228600" y="2362200"/>
            <a:ext cx="8915400" cy="369332"/>
          </a:xfrm>
          <a:prstGeom prst="rect">
            <a:avLst/>
          </a:prstGeom>
        </p:spPr>
        <p:txBody>
          <a:bodyPr wrap="square">
            <a:spAutoFit/>
          </a:bodyPr>
          <a:lstStyle/>
          <a:p>
            <a:r>
              <a:rPr lang="en-US" dirty="0">
                <a:hlinkClick r:id="rId2"/>
              </a:rPr>
              <a:t>http://</a:t>
            </a:r>
            <a:r>
              <a:rPr lang="en-US" dirty="0" smtClean="0">
                <a:hlinkClick r:id="rId2"/>
              </a:rPr>
              <a:t>waterservices.usgs.gov/nwis/iv?sites=08158000&amp;period=P7D&amp;parameterCd=00060</a:t>
            </a:r>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03" y="3657600"/>
            <a:ext cx="763077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83091" y="1752600"/>
            <a:ext cx="6500177" cy="369332"/>
          </a:xfrm>
          <a:prstGeom prst="rect">
            <a:avLst/>
          </a:prstGeom>
          <a:noFill/>
        </p:spPr>
        <p:txBody>
          <a:bodyPr wrap="none" rtlCol="0">
            <a:spAutoFit/>
          </a:bodyPr>
          <a:lstStyle/>
          <a:p>
            <a:r>
              <a:rPr lang="en-US" dirty="0" smtClean="0"/>
              <a:t>I accessed this </a:t>
            </a:r>
            <a:r>
              <a:rPr lang="en-US" dirty="0" err="1" smtClean="0"/>
              <a:t>WaterML</a:t>
            </a:r>
            <a:r>
              <a:rPr lang="en-US" dirty="0" smtClean="0"/>
              <a:t> service from USGS at 7:23AM this morning</a:t>
            </a:r>
            <a:endParaRPr lang="en-US" dirty="0"/>
          </a:p>
        </p:txBody>
      </p:sp>
      <p:sp>
        <p:nvSpPr>
          <p:cNvPr id="7" name="TextBox 6"/>
          <p:cNvSpPr txBox="1"/>
          <p:nvPr/>
        </p:nvSpPr>
        <p:spPr>
          <a:xfrm>
            <a:off x="985614" y="2977978"/>
            <a:ext cx="7495129" cy="369332"/>
          </a:xfrm>
          <a:prstGeom prst="rect">
            <a:avLst/>
          </a:prstGeom>
          <a:noFill/>
        </p:spPr>
        <p:txBody>
          <a:bodyPr wrap="none" rtlCol="0">
            <a:spAutoFit/>
          </a:bodyPr>
          <a:lstStyle/>
          <a:p>
            <a:r>
              <a:rPr lang="en-US" dirty="0" smtClean="0"/>
              <a:t>And got back these flow data from USGS which are up to 6:45AM Central time</a:t>
            </a:r>
            <a:endParaRPr lang="en-US" dirty="0"/>
          </a:p>
        </p:txBody>
      </p:sp>
    </p:spTree>
    <p:extLst>
      <p:ext uri="{BB962C8B-B14F-4D97-AF65-F5344CB8AC3E}">
        <p14:creationId xmlns:p14="http://schemas.microsoft.com/office/powerpoint/2010/main" val="578011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437"/>
            <a:ext cx="9144000" cy="1142757"/>
          </a:xfrm>
        </p:spPr>
        <p:txBody>
          <a:bodyPr/>
          <a:lstStyle/>
          <a:p>
            <a:pPr eaLnBrk="1" hangingPunct="1"/>
            <a:r>
              <a:rPr lang="en-US" sz="4000" dirty="0" smtClean="0"/>
              <a:t>CUAHSI Water Data </a:t>
            </a:r>
            <a:r>
              <a:rPr lang="en-US" sz="4000" dirty="0" smtClean="0"/>
              <a:t>Services Catalog</a:t>
            </a:r>
            <a:endParaRPr lang="en-US" sz="4000" dirty="0" smtClean="0"/>
          </a:p>
        </p:txBody>
      </p:sp>
      <p:sp>
        <p:nvSpPr>
          <p:cNvPr id="1331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BE5A4D4-6644-4310-BFB3-98D8F59A8C92}" type="slidenum">
              <a:rPr lang="en-US" smtClean="0">
                <a:solidFill>
                  <a:srgbClr val="898989"/>
                </a:solidFill>
              </a:rPr>
              <a:pPr/>
              <a:t>15</a:t>
            </a:fld>
            <a:endParaRPr lang="en-US" smtClean="0">
              <a:solidFill>
                <a:srgbClr val="898989"/>
              </a:solidFill>
            </a:endParaRPr>
          </a:p>
        </p:txBody>
      </p:sp>
      <p:pic>
        <p:nvPicPr>
          <p:cNvPr id="13319" name="Picture 2"/>
          <p:cNvPicPr>
            <a:picLocks noChangeAspect="1" noChangeArrowheads="1"/>
          </p:cNvPicPr>
          <p:nvPr/>
        </p:nvPicPr>
        <p:blipFill>
          <a:blip r:embed="rId2" cstate="print"/>
          <a:srcRect/>
          <a:stretch>
            <a:fillRect/>
          </a:stretch>
        </p:blipFill>
        <p:spPr bwMode="auto">
          <a:xfrm>
            <a:off x="871628" y="1067252"/>
            <a:ext cx="7586647" cy="4290787"/>
          </a:xfrm>
          <a:prstGeom prst="rect">
            <a:avLst/>
          </a:prstGeom>
          <a:noFill/>
          <a:ln w="9525">
            <a:noFill/>
            <a:miter lim="800000"/>
            <a:headEnd/>
            <a:tailEnd/>
          </a:ln>
        </p:spPr>
      </p:pic>
      <p:sp>
        <p:nvSpPr>
          <p:cNvPr id="44037" name="TextBox 7"/>
          <p:cNvSpPr txBox="1">
            <a:spLocks noChangeArrowheads="1"/>
          </p:cNvSpPr>
          <p:nvPr/>
        </p:nvSpPr>
        <p:spPr bwMode="auto">
          <a:xfrm>
            <a:off x="0" y="4190596"/>
            <a:ext cx="4114139" cy="2616089"/>
          </a:xfrm>
          <a:prstGeom prst="rect">
            <a:avLst/>
          </a:prstGeom>
          <a:noFill/>
          <a:ln w="9525">
            <a:noFill/>
            <a:miter lim="800000"/>
            <a:headEnd/>
            <a:tailEnd/>
          </a:ln>
        </p:spPr>
        <p:txBody>
          <a:bodyPr lIns="91427" tIns="45714" rIns="91427" bIns="45714">
            <a:spAutoFit/>
          </a:bodyPr>
          <a:lstStyle/>
          <a:p>
            <a:pPr algn="ctr" eaLnBrk="1" hangingPunct="1">
              <a:defRPr/>
            </a:pPr>
            <a:r>
              <a:rPr lang="en-US" sz="2800" dirty="0" smtClean="0">
                <a:solidFill>
                  <a:prstClr val="black"/>
                </a:solidFill>
                <a:latin typeface="Arial" pitchFamily="34" charset="0"/>
              </a:rPr>
              <a:t>66 </a:t>
            </a:r>
            <a:r>
              <a:rPr lang="en-US" sz="2800" dirty="0">
                <a:solidFill>
                  <a:prstClr val="black"/>
                </a:solidFill>
                <a:latin typeface="Arial" pitchFamily="34" charset="0"/>
              </a:rPr>
              <a:t>public services</a:t>
            </a:r>
          </a:p>
          <a:p>
            <a:pPr algn="ctr" eaLnBrk="1" hangingPunct="1">
              <a:defRPr/>
            </a:pPr>
            <a:r>
              <a:rPr lang="en-US" sz="2800" dirty="0" smtClean="0">
                <a:solidFill>
                  <a:prstClr val="black"/>
                </a:solidFill>
                <a:latin typeface="Arial" pitchFamily="34" charset="0"/>
              </a:rPr>
              <a:t>18,000 variables</a:t>
            </a:r>
            <a:endParaRPr lang="en-US" sz="2800" dirty="0">
              <a:solidFill>
                <a:prstClr val="black"/>
              </a:solidFill>
              <a:latin typeface="Arial" pitchFamily="34" charset="0"/>
            </a:endParaRPr>
          </a:p>
          <a:p>
            <a:pPr algn="ctr" eaLnBrk="1" hangingPunct="1">
              <a:defRPr/>
            </a:pPr>
            <a:r>
              <a:rPr lang="en-US" sz="2800" dirty="0" smtClean="0">
                <a:solidFill>
                  <a:prstClr val="black"/>
                </a:solidFill>
                <a:latin typeface="Arial" pitchFamily="34" charset="0"/>
              </a:rPr>
              <a:t>1.9 million </a:t>
            </a:r>
            <a:r>
              <a:rPr lang="en-US" sz="2800" dirty="0">
                <a:solidFill>
                  <a:prstClr val="black"/>
                </a:solidFill>
                <a:latin typeface="Arial" pitchFamily="34" charset="0"/>
              </a:rPr>
              <a:t>sites</a:t>
            </a:r>
          </a:p>
          <a:p>
            <a:pPr algn="ctr" eaLnBrk="1" hangingPunct="1">
              <a:defRPr/>
            </a:pPr>
            <a:r>
              <a:rPr lang="en-US" sz="2800" dirty="0" smtClean="0">
                <a:solidFill>
                  <a:prstClr val="black"/>
                </a:solidFill>
                <a:latin typeface="Arial" pitchFamily="34" charset="0"/>
              </a:rPr>
              <a:t>23 </a:t>
            </a:r>
            <a:r>
              <a:rPr lang="en-US" sz="2800" dirty="0">
                <a:solidFill>
                  <a:prstClr val="black"/>
                </a:solidFill>
                <a:latin typeface="Arial" pitchFamily="34" charset="0"/>
              </a:rPr>
              <a:t>million series</a:t>
            </a:r>
          </a:p>
          <a:p>
            <a:pPr algn="ctr" eaLnBrk="1" hangingPunct="1">
              <a:defRPr/>
            </a:pPr>
            <a:r>
              <a:rPr lang="en-US" sz="2800" dirty="0" smtClean="0">
                <a:solidFill>
                  <a:prstClr val="black"/>
                </a:solidFill>
                <a:latin typeface="Arial" pitchFamily="34" charset="0"/>
              </a:rPr>
              <a:t>5.1 </a:t>
            </a:r>
            <a:r>
              <a:rPr lang="en-US" sz="2800" dirty="0">
                <a:solidFill>
                  <a:prstClr val="black"/>
                </a:solidFill>
                <a:latin typeface="Arial" pitchFamily="34" charset="0"/>
              </a:rPr>
              <a:t>billion data values</a:t>
            </a:r>
          </a:p>
          <a:p>
            <a:pPr algn="ctr" eaLnBrk="1" hangingPunct="1">
              <a:defRPr/>
            </a:pPr>
            <a:r>
              <a:rPr lang="en-US" sz="2000" i="1" dirty="0">
                <a:solidFill>
                  <a:prstClr val="black"/>
                </a:solidFill>
                <a:latin typeface="Arial" pitchFamily="34" charset="0"/>
              </a:rPr>
              <a:t>And growing</a:t>
            </a:r>
            <a:endParaRPr lang="en-US" sz="2800" i="1" dirty="0">
              <a:solidFill>
                <a:prstClr val="black"/>
              </a:solidFill>
              <a:latin typeface="Arial" pitchFamily="34" charset="0"/>
            </a:endParaRPr>
          </a:p>
        </p:txBody>
      </p:sp>
      <p:sp>
        <p:nvSpPr>
          <p:cNvPr id="9" name="TextBox 8"/>
          <p:cNvSpPr txBox="1"/>
          <p:nvPr/>
        </p:nvSpPr>
        <p:spPr>
          <a:xfrm>
            <a:off x="4800600" y="4919020"/>
            <a:ext cx="4038600" cy="1938980"/>
          </a:xfrm>
          <a:prstGeom prst="rect">
            <a:avLst/>
          </a:prstGeom>
          <a:noFill/>
        </p:spPr>
        <p:txBody>
          <a:bodyPr wrap="square" lIns="91427" tIns="45714" rIns="91427" bIns="45714">
            <a:spAutoFit/>
          </a:bodyPr>
          <a:lstStyle/>
          <a:p>
            <a:pPr eaLnBrk="1" hangingPunct="1">
              <a:defRPr/>
            </a:pPr>
            <a:r>
              <a:rPr lang="en-US" sz="2400" i="1" dirty="0">
                <a:solidFill>
                  <a:srgbClr val="FF0000"/>
                </a:solidFill>
                <a:latin typeface="Arial" pitchFamily="34" charset="0"/>
              </a:rPr>
              <a:t>The largest water data</a:t>
            </a:r>
            <a:br>
              <a:rPr lang="en-US" sz="2400" i="1" dirty="0">
                <a:solidFill>
                  <a:srgbClr val="FF0000"/>
                </a:solidFill>
                <a:latin typeface="Arial" pitchFamily="34" charset="0"/>
              </a:rPr>
            </a:br>
            <a:r>
              <a:rPr lang="en-US" sz="2400" i="1" dirty="0">
                <a:solidFill>
                  <a:srgbClr val="FF0000"/>
                </a:solidFill>
                <a:latin typeface="Arial" pitchFamily="34" charset="0"/>
              </a:rPr>
              <a:t>catalog in the </a:t>
            </a:r>
            <a:r>
              <a:rPr lang="en-US" sz="2400" i="1" dirty="0" smtClean="0">
                <a:solidFill>
                  <a:srgbClr val="FF0000"/>
                </a:solidFill>
                <a:latin typeface="Arial" pitchFamily="34" charset="0"/>
              </a:rPr>
              <a:t>world</a:t>
            </a:r>
          </a:p>
          <a:p>
            <a:pPr eaLnBrk="1" hangingPunct="1">
              <a:defRPr/>
            </a:pPr>
            <a:endParaRPr lang="en-US" sz="2400" i="1" dirty="0" smtClean="0">
              <a:solidFill>
                <a:srgbClr val="FF0000"/>
              </a:solidFill>
              <a:latin typeface="Arial" pitchFamily="34" charset="0"/>
            </a:endParaRPr>
          </a:p>
          <a:p>
            <a:pPr eaLnBrk="1" hangingPunct="1">
              <a:defRPr/>
            </a:pPr>
            <a:r>
              <a:rPr lang="en-US" sz="2400" i="1" dirty="0" smtClean="0">
                <a:solidFill>
                  <a:srgbClr val="FF0000"/>
                </a:solidFill>
                <a:latin typeface="Arial" pitchFamily="34" charset="0"/>
              </a:rPr>
              <a:t>maintained at the San Diego Supercomputer Center</a:t>
            </a:r>
            <a:endParaRPr lang="en-US" sz="2400" i="1" dirty="0">
              <a:solidFill>
                <a:srgbClr val="FF0000"/>
              </a:solidFill>
              <a:latin typeface="Arial" pitchFamily="34" charset="0"/>
            </a:endParaRPr>
          </a:p>
        </p:txBody>
      </p:sp>
    </p:spTree>
    <p:extLst>
      <p:ext uri="{BB962C8B-B14F-4D97-AF65-F5344CB8AC3E}">
        <p14:creationId xmlns:p14="http://schemas.microsoft.com/office/powerpoint/2010/main" val="279451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71600"/>
            <a:ext cx="2369897" cy="30541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76200"/>
            <a:ext cx="8816266" cy="1143000"/>
          </a:xfrm>
        </p:spPr>
        <p:txBody>
          <a:bodyPr>
            <a:normAutofit/>
          </a:bodyPr>
          <a:lstStyle/>
          <a:p>
            <a:r>
              <a:rPr lang="en-US" sz="2800" dirty="0" smtClean="0"/>
              <a:t>Subcommittee on Water Availability and Quality (SWAQ)</a:t>
            </a:r>
            <a:endParaRPr lang="en-US" sz="28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687011"/>
            <a:ext cx="2752818" cy="354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838200"/>
            <a:ext cx="8191923" cy="369332"/>
          </a:xfrm>
          <a:prstGeom prst="rect">
            <a:avLst/>
          </a:prstGeom>
          <a:noFill/>
        </p:spPr>
        <p:txBody>
          <a:bodyPr wrap="none" rtlCol="0">
            <a:spAutoFit/>
          </a:bodyPr>
          <a:lstStyle/>
          <a:p>
            <a:r>
              <a:rPr lang="en-US" dirty="0" smtClean="0">
                <a:solidFill>
                  <a:schemeClr val="tx2"/>
                </a:solidFill>
              </a:rPr>
              <a:t>Supports the Office of Science and Technology Policy, Executive Office of the President</a:t>
            </a:r>
            <a:endParaRPr lang="en-US" dirty="0">
              <a:solidFill>
                <a:schemeClr val="tx2"/>
              </a:solidFill>
            </a:endParaRPr>
          </a:p>
        </p:txBody>
      </p:sp>
      <p:sp>
        <p:nvSpPr>
          <p:cNvPr id="7" name="TextBox 6"/>
          <p:cNvSpPr txBox="1"/>
          <p:nvPr/>
        </p:nvSpPr>
        <p:spPr>
          <a:xfrm>
            <a:off x="304800" y="5627132"/>
            <a:ext cx="8763000" cy="923330"/>
          </a:xfrm>
          <a:prstGeom prst="rect">
            <a:avLst/>
          </a:prstGeom>
          <a:noFill/>
        </p:spPr>
        <p:txBody>
          <a:bodyPr wrap="square" rtlCol="0">
            <a:spAutoFit/>
          </a:bodyPr>
          <a:lstStyle/>
          <a:p>
            <a:endParaRPr lang="en-US" dirty="0"/>
          </a:p>
          <a:p>
            <a:r>
              <a:rPr lang="en-US" dirty="0"/>
              <a:t> </a:t>
            </a:r>
            <a:r>
              <a:rPr lang="en-US" dirty="0" smtClean="0">
                <a:solidFill>
                  <a:schemeClr val="tx2"/>
                </a:solidFill>
              </a:rPr>
              <a:t>To </a:t>
            </a:r>
            <a:r>
              <a:rPr lang="en-US" dirty="0">
                <a:solidFill>
                  <a:schemeClr val="tx2"/>
                </a:solidFill>
              </a:rPr>
              <a:t>provide guidance concerning the science and technology </a:t>
            </a:r>
            <a:r>
              <a:rPr lang="en-US" dirty="0" smtClean="0">
                <a:solidFill>
                  <a:schemeClr val="tx2"/>
                </a:solidFill>
              </a:rPr>
              <a:t>needed ….. </a:t>
            </a:r>
          </a:p>
          <a:p>
            <a:r>
              <a:rPr lang="en-US" dirty="0" smtClean="0">
                <a:solidFill>
                  <a:schemeClr val="tx2"/>
                </a:solidFill>
              </a:rPr>
              <a:t>            …..  to assure the </a:t>
            </a:r>
            <a:r>
              <a:rPr lang="en-US" dirty="0">
                <a:solidFill>
                  <a:schemeClr val="tx2"/>
                </a:solidFill>
              </a:rPr>
              <a:t>availability and quality of water resources of the United States </a:t>
            </a:r>
          </a:p>
        </p:txBody>
      </p:sp>
      <p:sp>
        <p:nvSpPr>
          <p:cNvPr id="4" name="TextBox 3"/>
          <p:cNvSpPr txBox="1"/>
          <p:nvPr/>
        </p:nvSpPr>
        <p:spPr>
          <a:xfrm>
            <a:off x="1275546" y="4495800"/>
            <a:ext cx="1342803" cy="369332"/>
          </a:xfrm>
          <a:prstGeom prst="rect">
            <a:avLst/>
          </a:prstGeom>
          <a:noFill/>
        </p:spPr>
        <p:txBody>
          <a:bodyPr wrap="none" rtlCol="0">
            <a:spAutoFit/>
          </a:bodyPr>
          <a:lstStyle/>
          <a:p>
            <a:r>
              <a:rPr lang="en-US" dirty="0" smtClean="0"/>
              <a:t>2004 Report</a:t>
            </a:r>
            <a:endParaRPr lang="en-US" dirty="0"/>
          </a:p>
        </p:txBody>
      </p:sp>
      <p:sp>
        <p:nvSpPr>
          <p:cNvPr id="9" name="TextBox 8"/>
          <p:cNvSpPr txBox="1"/>
          <p:nvPr/>
        </p:nvSpPr>
        <p:spPr>
          <a:xfrm>
            <a:off x="3851429" y="5240784"/>
            <a:ext cx="1342803" cy="369332"/>
          </a:xfrm>
          <a:prstGeom prst="rect">
            <a:avLst/>
          </a:prstGeom>
          <a:noFill/>
        </p:spPr>
        <p:txBody>
          <a:bodyPr wrap="none" rtlCol="0">
            <a:spAutoFit/>
          </a:bodyPr>
          <a:lstStyle/>
          <a:p>
            <a:r>
              <a:rPr lang="en-US" dirty="0" smtClean="0"/>
              <a:t>2007 Report</a:t>
            </a:r>
            <a:endParaRPr lang="en-US" dirty="0"/>
          </a:p>
        </p:txBody>
      </p:sp>
      <p:grpSp>
        <p:nvGrpSpPr>
          <p:cNvPr id="5" name="Group 4"/>
          <p:cNvGrpSpPr/>
          <p:nvPr/>
        </p:nvGrpSpPr>
        <p:grpSpPr>
          <a:xfrm>
            <a:off x="5680688" y="1546435"/>
            <a:ext cx="2894173" cy="4390454"/>
            <a:chOff x="5903650" y="1480139"/>
            <a:chExt cx="3086523" cy="4762101"/>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3650" y="1851786"/>
              <a:ext cx="3086523" cy="43904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53200" y="1480139"/>
              <a:ext cx="1870512" cy="369332"/>
            </a:xfrm>
            <a:prstGeom prst="rect">
              <a:avLst/>
            </a:prstGeom>
            <a:noFill/>
          </p:spPr>
          <p:txBody>
            <a:bodyPr wrap="none" rtlCol="0">
              <a:spAutoFit/>
            </a:bodyPr>
            <a:lstStyle/>
            <a:p>
              <a:r>
                <a:rPr lang="en-US" dirty="0" smtClean="0"/>
                <a:t>2010 Draft Report</a:t>
              </a:r>
              <a:endParaRPr lang="en-US" dirty="0"/>
            </a:p>
          </p:txBody>
        </p:sp>
      </p:grpSp>
      <p:sp>
        <p:nvSpPr>
          <p:cNvPr id="6" name="Slide Number Placeholder 5"/>
          <p:cNvSpPr>
            <a:spLocks noGrp="1"/>
          </p:cNvSpPr>
          <p:nvPr>
            <p:ph type="sldNum" sz="quarter" idx="12"/>
          </p:nvPr>
        </p:nvSpPr>
        <p:spPr/>
        <p:txBody>
          <a:bodyPr/>
          <a:lstStyle/>
          <a:p>
            <a:fld id="{F82B15EE-1347-4E13-A70E-917AFD644764}" type="slidenum">
              <a:rPr lang="en-US" smtClean="0"/>
              <a:pPr/>
              <a:t>16</a:t>
            </a:fld>
            <a:endParaRPr lang="en-US"/>
          </a:p>
        </p:txBody>
      </p:sp>
    </p:spTree>
    <p:extLst>
      <p:ext uri="{BB962C8B-B14F-4D97-AF65-F5344CB8AC3E}">
        <p14:creationId xmlns:p14="http://schemas.microsoft.com/office/powerpoint/2010/main" val="211241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Omnibus Public Lands Act (Public Law 111-11) </a:t>
            </a:r>
            <a:r>
              <a:rPr lang="en-US" sz="2700" dirty="0" smtClean="0"/>
              <a:t/>
            </a:r>
            <a:br>
              <a:rPr lang="en-US" sz="2700" dirty="0" smtClean="0"/>
            </a:br>
            <a:r>
              <a:rPr lang="en-US" sz="2700" dirty="0" smtClean="0"/>
              <a:t>Sec. 9506 “Climate Change and Water </a:t>
            </a:r>
            <a:r>
              <a:rPr lang="en-US" sz="2700" dirty="0" err="1" smtClean="0"/>
              <a:t>Intragovernmental</a:t>
            </a:r>
            <a:r>
              <a:rPr lang="en-US" sz="2700" dirty="0" smtClean="0"/>
              <a:t> Panel”</a:t>
            </a:r>
            <a:endParaRPr lang="en-US" sz="2700" dirty="0"/>
          </a:p>
        </p:txBody>
      </p:sp>
      <p:sp>
        <p:nvSpPr>
          <p:cNvPr id="3" name="Content Placeholder 2"/>
          <p:cNvSpPr>
            <a:spLocks noGrp="1"/>
          </p:cNvSpPr>
          <p:nvPr>
            <p:ph idx="1"/>
          </p:nvPr>
        </p:nvSpPr>
        <p:spPr/>
        <p:txBody>
          <a:bodyPr>
            <a:normAutofit/>
          </a:bodyPr>
          <a:lstStyle/>
          <a:p>
            <a:pPr marL="0" indent="0">
              <a:buNone/>
            </a:pPr>
            <a:r>
              <a:rPr lang="en-US" dirty="0" smtClean="0"/>
              <a:t>(c) Review Elements</a:t>
            </a:r>
          </a:p>
          <a:p>
            <a:pPr marL="457200" lvl="1" indent="0">
              <a:buNone/>
            </a:pPr>
            <a:r>
              <a:rPr lang="en-US" dirty="0" smtClean="0"/>
              <a:t>(3) “To establish </a:t>
            </a:r>
            <a:r>
              <a:rPr lang="en-US" dirty="0" smtClean="0">
                <a:solidFill>
                  <a:srgbClr val="FF0000"/>
                </a:solidFill>
              </a:rPr>
              <a:t>data management and communication protocols and standards </a:t>
            </a:r>
            <a:r>
              <a:rPr lang="en-US" dirty="0" smtClean="0"/>
              <a:t>to increase the quality and efficiency by which each Federal agency acquires and reports data;</a:t>
            </a:r>
          </a:p>
          <a:p>
            <a:pPr marL="457200" lvl="1" indent="0">
              <a:buNone/>
            </a:pPr>
            <a:r>
              <a:rPr lang="en-US" dirty="0" smtClean="0"/>
              <a:t>(4) To consider options for the establishment of a </a:t>
            </a:r>
            <a:r>
              <a:rPr lang="en-US" dirty="0" smtClean="0">
                <a:solidFill>
                  <a:srgbClr val="FF0000"/>
                </a:solidFill>
              </a:rPr>
              <a:t>data portal</a:t>
            </a:r>
            <a:r>
              <a:rPr lang="en-US" dirty="0" smtClean="0"/>
              <a:t> to enhance access to </a:t>
            </a:r>
            <a:r>
              <a:rPr lang="en-US" dirty="0" smtClean="0">
                <a:solidFill>
                  <a:srgbClr val="FF0000"/>
                </a:solidFill>
              </a:rPr>
              <a:t>water resource data</a:t>
            </a:r>
            <a:r>
              <a:rPr lang="en-US" dirty="0" smtClean="0"/>
              <a:t>;</a:t>
            </a:r>
          </a:p>
        </p:txBody>
      </p:sp>
      <p:sp>
        <p:nvSpPr>
          <p:cNvPr id="6" name="TextBox 5"/>
          <p:cNvSpPr txBox="1"/>
          <p:nvPr/>
        </p:nvSpPr>
        <p:spPr>
          <a:xfrm>
            <a:off x="533400" y="5542904"/>
            <a:ext cx="7956537" cy="461665"/>
          </a:xfrm>
          <a:prstGeom prst="rect">
            <a:avLst/>
          </a:prstGeom>
          <a:noFill/>
          <a:ln>
            <a:solidFill>
              <a:srgbClr val="0070C0"/>
            </a:solidFill>
          </a:ln>
        </p:spPr>
        <p:txBody>
          <a:bodyPr wrap="none" rtlCol="0">
            <a:spAutoFit/>
          </a:bodyPr>
          <a:lstStyle/>
          <a:p>
            <a:r>
              <a:rPr lang="en-US" sz="2400" dirty="0" smtClean="0"/>
              <a:t>The Federal government has a mandate for water data sharing</a:t>
            </a:r>
            <a:endParaRPr lang="en-US" sz="2400" dirty="0"/>
          </a:p>
        </p:txBody>
      </p:sp>
      <p:sp>
        <p:nvSpPr>
          <p:cNvPr id="4" name="Slide Number Placeholder 3"/>
          <p:cNvSpPr>
            <a:spLocks noGrp="1"/>
          </p:cNvSpPr>
          <p:nvPr>
            <p:ph type="sldNum" sz="quarter" idx="12"/>
          </p:nvPr>
        </p:nvSpPr>
        <p:spPr/>
        <p:txBody>
          <a:bodyPr/>
          <a:lstStyle/>
          <a:p>
            <a:fld id="{F82B15EE-1347-4E13-A70E-917AFD644764}" type="slidenum">
              <a:rPr lang="en-US" smtClean="0"/>
              <a:pPr/>
              <a:t>17</a:t>
            </a:fld>
            <a:endParaRPr lang="en-US"/>
          </a:p>
        </p:txBody>
      </p:sp>
    </p:spTree>
    <p:extLst>
      <p:ext uri="{BB962C8B-B14F-4D97-AF65-F5344CB8AC3E}">
        <p14:creationId xmlns:p14="http://schemas.microsoft.com/office/powerpoint/2010/main" val="323706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228600" y="228600"/>
            <a:ext cx="8534400" cy="1657350"/>
          </a:xfrm>
          <a:prstGeom prst="rect">
            <a:avLst/>
          </a:prstGeom>
          <a:noFill/>
          <a:ln w="9525">
            <a:solidFill>
              <a:schemeClr val="accent1">
                <a:shade val="50000"/>
              </a:schemeClr>
            </a:solid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381000" y="1981200"/>
            <a:ext cx="5238750" cy="4600575"/>
          </a:xfrm>
          <a:prstGeom prst="rect">
            <a:avLst/>
          </a:prstGeom>
          <a:noFill/>
          <a:ln w="9525">
            <a:solidFill>
              <a:schemeClr val="accent1">
                <a:shade val="50000"/>
              </a:schemeClr>
            </a:solidFill>
            <a:miter lim="800000"/>
            <a:headEnd/>
            <a:tailEnd/>
          </a:ln>
        </p:spPr>
      </p:pic>
      <p:sp>
        <p:nvSpPr>
          <p:cNvPr id="4" name="TextBox 3"/>
          <p:cNvSpPr txBox="1"/>
          <p:nvPr/>
        </p:nvSpPr>
        <p:spPr>
          <a:xfrm>
            <a:off x="5715000" y="2895600"/>
            <a:ext cx="2910540" cy="923330"/>
          </a:xfrm>
          <a:prstGeom prst="rect">
            <a:avLst/>
          </a:prstGeom>
          <a:noFill/>
          <a:ln>
            <a:solidFill>
              <a:schemeClr val="tx2"/>
            </a:solidFill>
          </a:ln>
        </p:spPr>
        <p:txBody>
          <a:bodyPr wrap="none" rtlCol="0">
            <a:spAutoFit/>
          </a:bodyPr>
          <a:lstStyle/>
          <a:p>
            <a:r>
              <a:rPr lang="en-US" dirty="0" smtClean="0">
                <a:solidFill>
                  <a:prstClr val="black"/>
                </a:solidFill>
              </a:rPr>
              <a:t>Meets every 3 months</a:t>
            </a:r>
          </a:p>
          <a:p>
            <a:endParaRPr lang="en-US" dirty="0" smtClean="0">
              <a:solidFill>
                <a:prstClr val="black"/>
              </a:solidFill>
            </a:endParaRPr>
          </a:p>
          <a:p>
            <a:r>
              <a:rPr lang="en-US" dirty="0" smtClean="0">
                <a:solidFill>
                  <a:prstClr val="black"/>
                </a:solidFill>
              </a:rPr>
              <a:t>Teleconferences most weeks</a:t>
            </a:r>
            <a:endParaRPr lang="en-US" dirty="0">
              <a:solidFill>
                <a:prstClr val="black"/>
              </a:solidFill>
            </a:endParaRPr>
          </a:p>
        </p:txBody>
      </p:sp>
      <p:sp>
        <p:nvSpPr>
          <p:cNvPr id="5" name="TextBox 4"/>
          <p:cNvSpPr txBox="1"/>
          <p:nvPr/>
        </p:nvSpPr>
        <p:spPr>
          <a:xfrm>
            <a:off x="5715000" y="4800600"/>
            <a:ext cx="2971800" cy="646331"/>
          </a:xfrm>
          <a:prstGeom prst="rect">
            <a:avLst/>
          </a:prstGeom>
          <a:noFill/>
          <a:ln>
            <a:solidFill>
              <a:schemeClr val="tx2"/>
            </a:solidFill>
          </a:ln>
        </p:spPr>
        <p:txBody>
          <a:bodyPr wrap="square" rtlCol="0">
            <a:spAutoFit/>
          </a:bodyPr>
          <a:lstStyle/>
          <a:p>
            <a:r>
              <a:rPr lang="en-US" dirty="0" err="1" smtClean="0">
                <a:solidFill>
                  <a:srgbClr val="FF0000"/>
                </a:solidFill>
              </a:rPr>
              <a:t>WaterML</a:t>
            </a:r>
            <a:r>
              <a:rPr lang="en-US" dirty="0" smtClean="0">
                <a:solidFill>
                  <a:srgbClr val="FF0000"/>
                </a:solidFill>
              </a:rPr>
              <a:t> Version 2 standard </a:t>
            </a:r>
            <a:r>
              <a:rPr lang="en-US" dirty="0" smtClean="0">
                <a:solidFill>
                  <a:prstClr val="black"/>
                </a:solidFill>
              </a:rPr>
              <a:t>being proposed</a:t>
            </a:r>
            <a:endParaRPr lang="en-US" dirty="0">
              <a:solidFill>
                <a:prstClr val="black"/>
              </a:solidFill>
            </a:endParaRPr>
          </a:p>
        </p:txBody>
      </p:sp>
      <p:sp>
        <p:nvSpPr>
          <p:cNvPr id="11" name="TextBox 10"/>
          <p:cNvSpPr txBox="1"/>
          <p:nvPr/>
        </p:nvSpPr>
        <p:spPr>
          <a:xfrm>
            <a:off x="2209800" y="304800"/>
            <a:ext cx="4593630" cy="369332"/>
          </a:xfrm>
          <a:prstGeom prst="rect">
            <a:avLst/>
          </a:prstGeom>
          <a:solidFill>
            <a:schemeClr val="bg1"/>
          </a:solidFill>
          <a:ln>
            <a:solidFill>
              <a:schemeClr val="accent1">
                <a:shade val="95000"/>
                <a:satMod val="105000"/>
              </a:schemeClr>
            </a:solidFill>
          </a:ln>
        </p:spPr>
        <p:txBody>
          <a:bodyPr wrap="none" rtlCol="0">
            <a:spAutoFit/>
          </a:bodyPr>
          <a:lstStyle/>
          <a:p>
            <a:r>
              <a:rPr lang="en-US" dirty="0" smtClean="0">
                <a:solidFill>
                  <a:prstClr val="black"/>
                </a:solidFill>
              </a:rPr>
              <a:t>Jointly with World Meteorological Organization</a:t>
            </a:r>
            <a:endParaRPr lang="en-US" dirty="0">
              <a:solidFill>
                <a:prstClr val="black"/>
              </a:solidFill>
            </a:endParaRPr>
          </a:p>
        </p:txBody>
      </p:sp>
      <p:sp>
        <p:nvSpPr>
          <p:cNvPr id="12" name="TextBox 11"/>
          <p:cNvSpPr txBox="1"/>
          <p:nvPr/>
        </p:nvSpPr>
        <p:spPr>
          <a:xfrm>
            <a:off x="4267200" y="2130490"/>
            <a:ext cx="4751302" cy="369332"/>
          </a:xfrm>
          <a:prstGeom prst="rect">
            <a:avLst/>
          </a:prstGeom>
          <a:solidFill>
            <a:srgbClr val="FFFF00"/>
          </a:solidFill>
          <a:ln>
            <a:solidFill>
              <a:schemeClr val="tx2"/>
            </a:solidFill>
          </a:ln>
        </p:spPr>
        <p:txBody>
          <a:bodyPr wrap="none" rtlCol="0">
            <a:spAutoFit/>
          </a:bodyPr>
          <a:lstStyle/>
          <a:p>
            <a:pPr algn="ctr"/>
            <a:r>
              <a:rPr lang="en-US" dirty="0" smtClean="0">
                <a:solidFill>
                  <a:prstClr val="black"/>
                </a:solidFill>
              </a:rPr>
              <a:t>Evolving </a:t>
            </a:r>
            <a:r>
              <a:rPr lang="en-US" dirty="0" err="1" smtClean="0">
                <a:solidFill>
                  <a:prstClr val="black"/>
                </a:solidFill>
              </a:rPr>
              <a:t>WaterML</a:t>
            </a:r>
            <a:r>
              <a:rPr lang="en-US" dirty="0" smtClean="0">
                <a:solidFill>
                  <a:prstClr val="black"/>
                </a:solidFill>
              </a:rPr>
              <a:t> into an International Standard</a:t>
            </a:r>
            <a:endParaRPr lang="en-US" dirty="0">
              <a:solidFill>
                <a:prstClr val="black"/>
              </a:solidFill>
            </a:endParaRPr>
          </a:p>
        </p:txBody>
      </p:sp>
      <p:grpSp>
        <p:nvGrpSpPr>
          <p:cNvPr id="8" name="Group 7"/>
          <p:cNvGrpSpPr/>
          <p:nvPr/>
        </p:nvGrpSpPr>
        <p:grpSpPr>
          <a:xfrm>
            <a:off x="228600" y="2541376"/>
            <a:ext cx="8819754" cy="2075779"/>
            <a:chOff x="228600" y="2541376"/>
            <a:chExt cx="8819754" cy="2075779"/>
          </a:xfrm>
        </p:grpSpPr>
        <p:grpSp>
          <p:nvGrpSpPr>
            <p:cNvPr id="3" name="Group 2"/>
            <p:cNvGrpSpPr/>
            <p:nvPr/>
          </p:nvGrpSpPr>
          <p:grpSpPr>
            <a:xfrm>
              <a:off x="228600" y="2541376"/>
              <a:ext cx="3957470" cy="1984122"/>
              <a:chOff x="1936155" y="2368902"/>
              <a:chExt cx="4867275" cy="2858855"/>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6155" y="2368902"/>
                <a:ext cx="4867275" cy="2781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48485" y="4753269"/>
                <a:ext cx="1954937" cy="474488"/>
              </a:xfrm>
              <a:prstGeom prst="rect">
                <a:avLst/>
              </a:prstGeom>
              <a:noFill/>
            </p:spPr>
            <p:txBody>
              <a:bodyPr wrap="none" rtlCol="0">
                <a:spAutoFit/>
              </a:bodyPr>
              <a:lstStyle/>
              <a:p>
                <a:r>
                  <a:rPr lang="en-US" sz="1600" dirty="0" smtClean="0">
                    <a:solidFill>
                      <a:prstClr val="black"/>
                    </a:solidFill>
                  </a:rPr>
                  <a:t>November 2009</a:t>
                </a:r>
                <a:endParaRPr lang="en-US" sz="1600" dirty="0">
                  <a:solidFill>
                    <a:prstClr val="black"/>
                  </a:solidFill>
                </a:endParaRPr>
              </a:p>
            </p:txBody>
          </p:sp>
        </p:grpSp>
        <p:sp>
          <p:nvSpPr>
            <p:cNvPr id="14" name="TextBox 13"/>
            <p:cNvSpPr txBox="1"/>
            <p:nvPr/>
          </p:nvSpPr>
          <p:spPr>
            <a:xfrm>
              <a:off x="3546271" y="4247823"/>
              <a:ext cx="5502083" cy="369332"/>
            </a:xfrm>
            <a:prstGeom prst="rect">
              <a:avLst/>
            </a:prstGeom>
            <a:solidFill>
              <a:srgbClr val="FFFF00"/>
            </a:solidFill>
            <a:ln>
              <a:solidFill>
                <a:schemeClr val="tx2"/>
              </a:solidFill>
            </a:ln>
          </p:spPr>
          <p:txBody>
            <a:bodyPr wrap="none" rtlCol="0">
              <a:spAutoFit/>
            </a:bodyPr>
            <a:lstStyle/>
            <a:p>
              <a:pPr algn="ctr"/>
              <a:r>
                <a:rPr lang="en-US" dirty="0" smtClean="0">
                  <a:solidFill>
                    <a:prstClr val="black"/>
                  </a:solidFill>
                </a:rPr>
                <a:t>Hydrology, Meteorology, Climatology, and Oceanography</a:t>
              </a:r>
              <a:endParaRPr lang="en-US" dirty="0">
                <a:solidFill>
                  <a:prstClr val="black"/>
                </a:solidFill>
              </a:endParaRPr>
            </a:p>
          </p:txBody>
        </p:sp>
      </p:grpSp>
    </p:spTree>
    <p:extLst>
      <p:ext uri="{BB962C8B-B14F-4D97-AF65-F5344CB8AC3E}">
        <p14:creationId xmlns:p14="http://schemas.microsoft.com/office/powerpoint/2010/main" val="7431251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smtClean="0"/>
              <a:t>Water Agency Service Stacks</a:t>
            </a:r>
            <a:br>
              <a:rPr lang="en-US" dirty="0" smtClean="0"/>
            </a:br>
            <a:r>
              <a:rPr lang="en-US" sz="3100" dirty="0" smtClean="0"/>
              <a:t>Each agency maintains its own data and metadata</a:t>
            </a:r>
            <a:endParaRPr lang="en-US" sz="3100" dirty="0"/>
          </a:p>
        </p:txBody>
      </p:sp>
      <p:grpSp>
        <p:nvGrpSpPr>
          <p:cNvPr id="3" name="Group 24"/>
          <p:cNvGrpSpPr/>
          <p:nvPr/>
        </p:nvGrpSpPr>
        <p:grpSpPr>
          <a:xfrm>
            <a:off x="1219200" y="1447800"/>
            <a:ext cx="1354812" cy="1295400"/>
            <a:chOff x="5943599" y="2438400"/>
            <a:chExt cx="1354812" cy="1295400"/>
          </a:xfrm>
        </p:grpSpPr>
        <p:sp>
          <p:nvSpPr>
            <p:cNvPr id="4" name="TextBox 3"/>
            <p:cNvSpPr txBox="1"/>
            <p:nvPr/>
          </p:nvSpPr>
          <p:spPr>
            <a:xfrm>
              <a:off x="7101122" y="2659098"/>
              <a:ext cx="184731" cy="369332"/>
            </a:xfrm>
            <a:prstGeom prst="rect">
              <a:avLst/>
            </a:prstGeom>
            <a:noFill/>
          </p:spPr>
          <p:txBody>
            <a:bodyPr wrap="none" rtlCol="0">
              <a:spAutoFit/>
            </a:bodyPr>
            <a:lstStyle/>
            <a:p>
              <a:endParaRPr lang="en-US" dirty="0">
                <a:solidFill>
                  <a:prstClr val="black"/>
                </a:solidFill>
              </a:endParaRPr>
            </a:p>
          </p:txBody>
        </p:sp>
        <p:grpSp>
          <p:nvGrpSpPr>
            <p:cNvPr id="5" name="Group 26"/>
            <p:cNvGrpSpPr/>
            <p:nvPr/>
          </p:nvGrpSpPr>
          <p:grpSpPr>
            <a:xfrm>
              <a:off x="5943599" y="2438400"/>
              <a:ext cx="1181490" cy="1295400"/>
              <a:chOff x="6553199" y="1295400"/>
              <a:chExt cx="1676401" cy="1905000"/>
            </a:xfrm>
          </p:grpSpPr>
          <p:grpSp>
            <p:nvGrpSpPr>
              <p:cNvPr id="9" name="Group 15"/>
              <p:cNvGrpSpPr/>
              <p:nvPr/>
            </p:nvGrpSpPr>
            <p:grpSpPr>
              <a:xfrm>
                <a:off x="6553199" y="1295400"/>
                <a:ext cx="1222023" cy="1905000"/>
                <a:chOff x="7391399" y="685800"/>
                <a:chExt cx="1222023" cy="1905000"/>
              </a:xfrm>
            </p:grpSpPr>
            <p:sp>
              <p:nvSpPr>
                <p:cNvPr id="16" name="Oval 15"/>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17"/>
                <p:cNvCxnSpPr>
                  <a:stCxn id="16" idx="2"/>
                  <a:endCxn id="17"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7772400" y="1828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77200" y="17526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7109875" y="2977670"/>
              <a:ext cx="184731" cy="369332"/>
            </a:xfrm>
            <a:prstGeom prst="rect">
              <a:avLst/>
            </a:prstGeom>
            <a:noFill/>
          </p:spPr>
          <p:txBody>
            <a:bodyPr wrap="none" rtlCol="0">
              <a:spAutoFit/>
            </a:bodyPr>
            <a:lstStyle/>
            <a:p>
              <a:endParaRPr lang="en-US" dirty="0">
                <a:solidFill>
                  <a:prstClr val="black"/>
                </a:solidFill>
              </a:endParaRPr>
            </a:p>
          </p:txBody>
        </p:sp>
        <p:sp>
          <p:nvSpPr>
            <p:cNvPr id="7" name="TextBox 6"/>
            <p:cNvSpPr txBox="1"/>
            <p:nvPr/>
          </p:nvSpPr>
          <p:spPr>
            <a:xfrm>
              <a:off x="7113680" y="3309677"/>
              <a:ext cx="184731" cy="369332"/>
            </a:xfrm>
            <a:prstGeom prst="rect">
              <a:avLst/>
            </a:prstGeom>
            <a:noFill/>
          </p:spPr>
          <p:txBody>
            <a:bodyPr wrap="none" rtlCol="0">
              <a:spAutoFit/>
            </a:bodyPr>
            <a:lstStyle/>
            <a:p>
              <a:endParaRPr lang="en-US" dirty="0">
                <a:solidFill>
                  <a:prstClr val="black"/>
                </a:solidFill>
              </a:endParaRPr>
            </a:p>
          </p:txBody>
        </p:sp>
        <p:sp>
          <p:nvSpPr>
            <p:cNvPr id="8" name="TextBox 7"/>
            <p:cNvSpPr txBox="1"/>
            <p:nvPr/>
          </p:nvSpPr>
          <p:spPr>
            <a:xfrm>
              <a:off x="5943600" y="2905125"/>
              <a:ext cx="590247" cy="313932"/>
            </a:xfrm>
            <a:prstGeom prst="rect">
              <a:avLst/>
            </a:prstGeom>
            <a:noFill/>
          </p:spPr>
          <p:txBody>
            <a:bodyPr wrap="none" rtlCol="0">
              <a:spAutoFit/>
            </a:bodyPr>
            <a:lstStyle/>
            <a:p>
              <a:r>
                <a:rPr lang="en-US" sz="2400" dirty="0" smtClean="0">
                  <a:solidFill>
                    <a:prstClr val="black"/>
                  </a:solidFill>
                </a:rPr>
                <a:t>NWIS</a:t>
              </a:r>
              <a:endParaRPr lang="en-US" sz="2400" dirty="0">
                <a:solidFill>
                  <a:prstClr val="black"/>
                </a:solidFill>
              </a:endParaRPr>
            </a:p>
          </p:txBody>
        </p:sp>
      </p:grpSp>
      <p:sp>
        <p:nvSpPr>
          <p:cNvPr id="21" name="Up Arrow 20"/>
          <p:cNvSpPr/>
          <p:nvPr/>
        </p:nvSpPr>
        <p:spPr>
          <a:xfrm>
            <a:off x="1371600" y="2819400"/>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p:cNvPicPr>
            <a:picLocks noChangeAspect="1" noChangeArrowheads="1"/>
          </p:cNvPicPr>
          <p:nvPr/>
        </p:nvPicPr>
        <p:blipFill>
          <a:blip r:embed="rId3" cstate="print"/>
          <a:srcRect/>
          <a:stretch>
            <a:fillRect/>
          </a:stretch>
        </p:blipFill>
        <p:spPr bwMode="auto">
          <a:xfrm>
            <a:off x="685800" y="3505200"/>
            <a:ext cx="1981200" cy="575003"/>
          </a:xfrm>
          <a:prstGeom prst="rect">
            <a:avLst/>
          </a:prstGeom>
          <a:noFill/>
          <a:ln w="9525">
            <a:noFill/>
            <a:miter lim="800000"/>
            <a:headEnd/>
            <a:tailEnd/>
          </a:ln>
        </p:spPr>
      </p:pic>
      <p:grpSp>
        <p:nvGrpSpPr>
          <p:cNvPr id="20" name="Group 49"/>
          <p:cNvGrpSpPr/>
          <p:nvPr/>
        </p:nvGrpSpPr>
        <p:grpSpPr>
          <a:xfrm>
            <a:off x="2971800" y="2057400"/>
            <a:ext cx="1431012" cy="3171825"/>
            <a:chOff x="5334000" y="1752600"/>
            <a:chExt cx="1431012" cy="3171825"/>
          </a:xfrm>
        </p:grpSpPr>
        <p:grpSp>
          <p:nvGrpSpPr>
            <p:cNvPr id="22" name="Group 48"/>
            <p:cNvGrpSpPr/>
            <p:nvPr/>
          </p:nvGrpSpPr>
          <p:grpSpPr>
            <a:xfrm>
              <a:off x="5381626" y="1752600"/>
              <a:ext cx="1383386" cy="1295400"/>
              <a:chOff x="5381626" y="1752600"/>
              <a:chExt cx="1383386" cy="1295400"/>
            </a:xfrm>
          </p:grpSpPr>
          <p:sp>
            <p:nvSpPr>
              <p:cNvPr id="31" name="TextBox 30"/>
              <p:cNvSpPr txBox="1"/>
              <p:nvPr/>
            </p:nvSpPr>
            <p:spPr>
              <a:xfrm>
                <a:off x="6567723" y="1973298"/>
                <a:ext cx="184731" cy="369332"/>
              </a:xfrm>
              <a:prstGeom prst="rect">
                <a:avLst/>
              </a:prstGeom>
              <a:noFill/>
            </p:spPr>
            <p:txBody>
              <a:bodyPr wrap="none" rtlCol="0">
                <a:spAutoFit/>
              </a:bodyPr>
              <a:lstStyle/>
              <a:p>
                <a:endParaRPr lang="en-US" dirty="0">
                  <a:solidFill>
                    <a:prstClr val="black"/>
                  </a:solidFill>
                </a:endParaRPr>
              </a:p>
            </p:txBody>
          </p:sp>
          <p:grpSp>
            <p:nvGrpSpPr>
              <p:cNvPr id="23" name="Group 26"/>
              <p:cNvGrpSpPr/>
              <p:nvPr/>
            </p:nvGrpSpPr>
            <p:grpSpPr>
              <a:xfrm>
                <a:off x="5410200" y="1752600"/>
                <a:ext cx="1181490" cy="1295400"/>
                <a:chOff x="6553199" y="1295400"/>
                <a:chExt cx="1676401" cy="1905000"/>
              </a:xfrm>
            </p:grpSpPr>
            <p:grpSp>
              <p:nvGrpSpPr>
                <p:cNvPr id="24" name="Group 15"/>
                <p:cNvGrpSpPr/>
                <p:nvPr/>
              </p:nvGrpSpPr>
              <p:grpSpPr>
                <a:xfrm>
                  <a:off x="6553199" y="1295400"/>
                  <a:ext cx="1222023" cy="1905000"/>
                  <a:chOff x="7391399" y="685800"/>
                  <a:chExt cx="1222023" cy="1905000"/>
                </a:xfrm>
              </p:grpSpPr>
              <p:sp>
                <p:nvSpPr>
                  <p:cNvPr id="43" name="Oval 42"/>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 name="Straight Connector 44"/>
                  <p:cNvCxnSpPr>
                    <a:stCxn id="43" idx="2"/>
                    <a:endCxn id="44"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7772400" y="1828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10"/>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8077200" y="17526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3" name="TextBox 32"/>
              <p:cNvSpPr txBox="1"/>
              <p:nvPr/>
            </p:nvSpPr>
            <p:spPr>
              <a:xfrm>
                <a:off x="6576476" y="2291870"/>
                <a:ext cx="184731" cy="369332"/>
              </a:xfrm>
              <a:prstGeom prst="rect">
                <a:avLst/>
              </a:prstGeom>
              <a:noFill/>
            </p:spPr>
            <p:txBody>
              <a:bodyPr wrap="none" rtlCol="0">
                <a:spAutoFit/>
              </a:bodyPr>
              <a:lstStyle/>
              <a:p>
                <a:endParaRPr lang="en-US" dirty="0">
                  <a:solidFill>
                    <a:prstClr val="black"/>
                  </a:solidFill>
                </a:endParaRPr>
              </a:p>
            </p:txBody>
          </p:sp>
          <p:sp>
            <p:nvSpPr>
              <p:cNvPr id="34" name="TextBox 6"/>
              <p:cNvSpPr txBox="1"/>
              <p:nvPr/>
            </p:nvSpPr>
            <p:spPr>
              <a:xfrm>
                <a:off x="6580281" y="2623877"/>
                <a:ext cx="184731" cy="369332"/>
              </a:xfrm>
              <a:prstGeom prst="rect">
                <a:avLst/>
              </a:prstGeom>
              <a:noFill/>
            </p:spPr>
            <p:txBody>
              <a:bodyPr wrap="none" rtlCol="0">
                <a:spAutoFit/>
              </a:bodyPr>
              <a:lstStyle/>
              <a:p>
                <a:endParaRPr lang="en-US" dirty="0">
                  <a:solidFill>
                    <a:prstClr val="black"/>
                  </a:solidFill>
                </a:endParaRPr>
              </a:p>
            </p:txBody>
          </p:sp>
          <p:sp>
            <p:nvSpPr>
              <p:cNvPr id="35" name="TextBox 34"/>
              <p:cNvSpPr txBox="1"/>
              <p:nvPr/>
            </p:nvSpPr>
            <p:spPr>
              <a:xfrm>
                <a:off x="5381626" y="2162175"/>
                <a:ext cx="945387" cy="461665"/>
              </a:xfrm>
              <a:prstGeom prst="rect">
                <a:avLst/>
              </a:prstGeom>
              <a:noFill/>
            </p:spPr>
            <p:txBody>
              <a:bodyPr wrap="none" rtlCol="0">
                <a:spAutoFit/>
              </a:bodyPr>
              <a:lstStyle/>
              <a:p>
                <a:r>
                  <a:rPr lang="en-US" sz="2400" dirty="0" err="1" smtClean="0">
                    <a:solidFill>
                      <a:prstClr val="black"/>
                    </a:solidFill>
                  </a:rPr>
                  <a:t>Storet</a:t>
                </a:r>
                <a:endParaRPr lang="en-US" sz="2400" dirty="0">
                  <a:solidFill>
                    <a:prstClr val="black"/>
                  </a:solidFill>
                </a:endParaRPr>
              </a:p>
            </p:txBody>
          </p:sp>
        </p:grpSp>
        <p:sp>
          <p:nvSpPr>
            <p:cNvPr id="29" name="Up Arrow 28"/>
            <p:cNvSpPr/>
            <p:nvPr/>
          </p:nvSpPr>
          <p:spPr>
            <a:xfrm>
              <a:off x="5562600" y="3124200"/>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2" name="Picture 4"/>
            <p:cNvPicPr>
              <a:picLocks noChangeAspect="1" noChangeArrowheads="1"/>
            </p:cNvPicPr>
            <p:nvPr/>
          </p:nvPicPr>
          <p:blipFill>
            <a:blip r:embed="rId4" cstate="print"/>
            <a:srcRect/>
            <a:stretch>
              <a:fillRect/>
            </a:stretch>
          </p:blipFill>
          <p:spPr bwMode="auto">
            <a:xfrm>
              <a:off x="5334000" y="3733800"/>
              <a:ext cx="1105221" cy="1190625"/>
            </a:xfrm>
            <a:prstGeom prst="rect">
              <a:avLst/>
            </a:prstGeom>
            <a:noFill/>
            <a:ln w="9525">
              <a:noFill/>
              <a:miter lim="800000"/>
              <a:headEnd/>
              <a:tailEnd/>
            </a:ln>
          </p:spPr>
        </p:pic>
      </p:grpSp>
      <p:grpSp>
        <p:nvGrpSpPr>
          <p:cNvPr id="25" name="Group 94"/>
          <p:cNvGrpSpPr/>
          <p:nvPr/>
        </p:nvGrpSpPr>
        <p:grpSpPr>
          <a:xfrm>
            <a:off x="4495800" y="2743200"/>
            <a:ext cx="1800225" cy="2620464"/>
            <a:chOff x="4495800" y="2743200"/>
            <a:chExt cx="1800225" cy="2620464"/>
          </a:xfrm>
        </p:grpSpPr>
        <p:grpSp>
          <p:nvGrpSpPr>
            <p:cNvPr id="26" name="Group 24"/>
            <p:cNvGrpSpPr/>
            <p:nvPr/>
          </p:nvGrpSpPr>
          <p:grpSpPr>
            <a:xfrm>
              <a:off x="4876800" y="2743200"/>
              <a:ext cx="1354812" cy="1295400"/>
              <a:chOff x="5943599" y="2438400"/>
              <a:chExt cx="1354812" cy="1295400"/>
            </a:xfrm>
          </p:grpSpPr>
          <p:sp>
            <p:nvSpPr>
              <p:cNvPr id="55" name="TextBox 54"/>
              <p:cNvSpPr txBox="1"/>
              <p:nvPr/>
            </p:nvSpPr>
            <p:spPr>
              <a:xfrm>
                <a:off x="7101122" y="2659098"/>
                <a:ext cx="184731" cy="369332"/>
              </a:xfrm>
              <a:prstGeom prst="rect">
                <a:avLst/>
              </a:prstGeom>
              <a:noFill/>
            </p:spPr>
            <p:txBody>
              <a:bodyPr wrap="none" rtlCol="0">
                <a:spAutoFit/>
              </a:bodyPr>
              <a:lstStyle/>
              <a:p>
                <a:endParaRPr lang="en-US" dirty="0">
                  <a:solidFill>
                    <a:prstClr val="black"/>
                  </a:solidFill>
                </a:endParaRPr>
              </a:p>
            </p:txBody>
          </p:sp>
          <p:grpSp>
            <p:nvGrpSpPr>
              <p:cNvPr id="27" name="Group 26"/>
              <p:cNvGrpSpPr/>
              <p:nvPr/>
            </p:nvGrpSpPr>
            <p:grpSpPr>
              <a:xfrm>
                <a:off x="5943599" y="2438400"/>
                <a:ext cx="1181490" cy="1295400"/>
                <a:chOff x="6553199" y="1295400"/>
                <a:chExt cx="1676401" cy="1905000"/>
              </a:xfrm>
            </p:grpSpPr>
            <p:grpSp>
              <p:nvGrpSpPr>
                <p:cNvPr id="28" name="Group 15"/>
                <p:cNvGrpSpPr/>
                <p:nvPr/>
              </p:nvGrpSpPr>
              <p:grpSpPr>
                <a:xfrm>
                  <a:off x="6553199" y="1295400"/>
                  <a:ext cx="1222023" cy="1905000"/>
                  <a:chOff x="7391399" y="685800"/>
                  <a:chExt cx="1222023" cy="1905000"/>
                </a:xfrm>
              </p:grpSpPr>
              <p:sp>
                <p:nvSpPr>
                  <p:cNvPr id="67" name="Oval 66"/>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9" name="Straight Connector 68"/>
                  <p:cNvCxnSpPr>
                    <a:stCxn id="67" idx="2"/>
                    <a:endCxn id="68"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a:off x="7772400" y="1828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10"/>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8077200" y="17526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TextBox 56"/>
              <p:cNvSpPr txBox="1"/>
              <p:nvPr/>
            </p:nvSpPr>
            <p:spPr>
              <a:xfrm>
                <a:off x="7109875" y="2977670"/>
                <a:ext cx="184731" cy="369332"/>
              </a:xfrm>
              <a:prstGeom prst="rect">
                <a:avLst/>
              </a:prstGeom>
              <a:noFill/>
            </p:spPr>
            <p:txBody>
              <a:bodyPr wrap="none" rtlCol="0">
                <a:spAutoFit/>
              </a:bodyPr>
              <a:lstStyle/>
              <a:p>
                <a:endParaRPr lang="en-US" dirty="0">
                  <a:solidFill>
                    <a:prstClr val="black"/>
                  </a:solidFill>
                </a:endParaRPr>
              </a:p>
            </p:txBody>
          </p:sp>
          <p:sp>
            <p:nvSpPr>
              <p:cNvPr id="58" name="TextBox 6"/>
              <p:cNvSpPr txBox="1"/>
              <p:nvPr/>
            </p:nvSpPr>
            <p:spPr>
              <a:xfrm>
                <a:off x="7113680" y="3309677"/>
                <a:ext cx="184731" cy="369332"/>
              </a:xfrm>
              <a:prstGeom prst="rect">
                <a:avLst/>
              </a:prstGeom>
              <a:noFill/>
            </p:spPr>
            <p:txBody>
              <a:bodyPr wrap="none" rtlCol="0">
                <a:spAutoFit/>
              </a:bodyPr>
              <a:lstStyle/>
              <a:p>
                <a:endParaRPr lang="en-US" dirty="0">
                  <a:solidFill>
                    <a:prstClr val="black"/>
                  </a:solidFill>
                </a:endParaRPr>
              </a:p>
            </p:txBody>
          </p:sp>
          <p:sp>
            <p:nvSpPr>
              <p:cNvPr id="59" name="TextBox 58"/>
              <p:cNvSpPr txBox="1"/>
              <p:nvPr/>
            </p:nvSpPr>
            <p:spPr>
              <a:xfrm>
                <a:off x="5943600" y="2905125"/>
                <a:ext cx="899605" cy="461665"/>
              </a:xfrm>
              <a:prstGeom prst="rect">
                <a:avLst/>
              </a:prstGeom>
              <a:noFill/>
            </p:spPr>
            <p:txBody>
              <a:bodyPr wrap="none" rtlCol="0">
                <a:spAutoFit/>
              </a:bodyPr>
              <a:lstStyle/>
              <a:p>
                <a:r>
                  <a:rPr lang="en-US" sz="2400" dirty="0" smtClean="0">
                    <a:solidFill>
                      <a:prstClr val="black"/>
                    </a:solidFill>
                  </a:rPr>
                  <a:t>NCDC</a:t>
                </a:r>
                <a:endParaRPr lang="en-US" sz="2400" dirty="0">
                  <a:solidFill>
                    <a:prstClr val="black"/>
                  </a:solidFill>
                </a:endParaRPr>
              </a:p>
            </p:txBody>
          </p:sp>
        </p:grpSp>
        <p:sp>
          <p:nvSpPr>
            <p:cNvPr id="53" name="Up Arrow 52"/>
            <p:cNvSpPr/>
            <p:nvPr/>
          </p:nvSpPr>
          <p:spPr>
            <a:xfrm>
              <a:off x="5029200" y="4114800"/>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3" name="Picture 5"/>
            <p:cNvPicPr>
              <a:picLocks noChangeAspect="1" noChangeArrowheads="1"/>
            </p:cNvPicPr>
            <p:nvPr/>
          </p:nvPicPr>
          <p:blipFill>
            <a:blip r:embed="rId5" cstate="print"/>
            <a:srcRect/>
            <a:stretch>
              <a:fillRect/>
            </a:stretch>
          </p:blipFill>
          <p:spPr bwMode="auto">
            <a:xfrm>
              <a:off x="4495800" y="4724400"/>
              <a:ext cx="1800225" cy="639264"/>
            </a:xfrm>
            <a:prstGeom prst="rect">
              <a:avLst/>
            </a:prstGeom>
            <a:noFill/>
            <a:ln w="9525">
              <a:noFill/>
              <a:miter lim="800000"/>
              <a:headEnd/>
              <a:tailEnd/>
            </a:ln>
          </p:spPr>
        </p:pic>
      </p:grpSp>
      <p:grpSp>
        <p:nvGrpSpPr>
          <p:cNvPr id="30" name="Group 96"/>
          <p:cNvGrpSpPr/>
          <p:nvPr/>
        </p:nvGrpSpPr>
        <p:grpSpPr>
          <a:xfrm>
            <a:off x="6400800" y="2971800"/>
            <a:ext cx="2190750" cy="3785387"/>
            <a:chOff x="6400800" y="2971800"/>
            <a:chExt cx="2190750" cy="3785387"/>
          </a:xfrm>
        </p:grpSpPr>
        <p:grpSp>
          <p:nvGrpSpPr>
            <p:cNvPr id="2048" name="Group 95"/>
            <p:cNvGrpSpPr/>
            <p:nvPr/>
          </p:nvGrpSpPr>
          <p:grpSpPr>
            <a:xfrm>
              <a:off x="6972301" y="3657600"/>
              <a:ext cx="1392911" cy="1295400"/>
              <a:chOff x="6972301" y="3657600"/>
              <a:chExt cx="1392911" cy="1295400"/>
            </a:xfrm>
          </p:grpSpPr>
          <p:sp>
            <p:nvSpPr>
              <p:cNvPr id="75" name="TextBox 74"/>
              <p:cNvSpPr txBox="1"/>
              <p:nvPr/>
            </p:nvSpPr>
            <p:spPr>
              <a:xfrm>
                <a:off x="8167923" y="3878298"/>
                <a:ext cx="184731" cy="369332"/>
              </a:xfrm>
              <a:prstGeom prst="rect">
                <a:avLst/>
              </a:prstGeom>
              <a:noFill/>
            </p:spPr>
            <p:txBody>
              <a:bodyPr wrap="none" rtlCol="0">
                <a:spAutoFit/>
              </a:bodyPr>
              <a:lstStyle/>
              <a:p>
                <a:endParaRPr lang="en-US" dirty="0">
                  <a:solidFill>
                    <a:prstClr val="black"/>
                  </a:solidFill>
                </a:endParaRPr>
              </a:p>
            </p:txBody>
          </p:sp>
          <p:grpSp>
            <p:nvGrpSpPr>
              <p:cNvPr id="2049" name="Group 26"/>
              <p:cNvGrpSpPr/>
              <p:nvPr/>
            </p:nvGrpSpPr>
            <p:grpSpPr>
              <a:xfrm>
                <a:off x="7010400" y="3657600"/>
                <a:ext cx="1181490" cy="1295400"/>
                <a:chOff x="6553199" y="1295400"/>
                <a:chExt cx="1676401" cy="1905000"/>
              </a:xfrm>
            </p:grpSpPr>
            <p:grpSp>
              <p:nvGrpSpPr>
                <p:cNvPr id="2050" name="Group 15"/>
                <p:cNvGrpSpPr/>
                <p:nvPr/>
              </p:nvGrpSpPr>
              <p:grpSpPr>
                <a:xfrm>
                  <a:off x="6553199" y="1295400"/>
                  <a:ext cx="1222023" cy="1905000"/>
                  <a:chOff x="7391399" y="685800"/>
                  <a:chExt cx="1222023" cy="1905000"/>
                </a:xfrm>
              </p:grpSpPr>
              <p:sp>
                <p:nvSpPr>
                  <p:cNvPr id="87" name="Oval 86"/>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9" name="Straight Connector 88"/>
                  <p:cNvCxnSpPr>
                    <a:stCxn id="87" idx="2"/>
                    <a:endCxn id="88"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7772400" y="1828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10"/>
                <p:cNvCxnSpPr/>
                <p:nvPr/>
              </p:nvCxnSpPr>
              <p:spPr>
                <a:xfrm>
                  <a:off x="7772400" y="22860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8077200" y="17526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a:off x="8077200" y="2209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Oval 85"/>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7" name="TextBox 76"/>
              <p:cNvSpPr txBox="1"/>
              <p:nvPr/>
            </p:nvSpPr>
            <p:spPr>
              <a:xfrm>
                <a:off x="8176676" y="4196870"/>
                <a:ext cx="184731" cy="369332"/>
              </a:xfrm>
              <a:prstGeom prst="rect">
                <a:avLst/>
              </a:prstGeom>
              <a:noFill/>
            </p:spPr>
            <p:txBody>
              <a:bodyPr wrap="none" rtlCol="0">
                <a:spAutoFit/>
              </a:bodyPr>
              <a:lstStyle/>
              <a:p>
                <a:endParaRPr lang="en-US" dirty="0">
                  <a:solidFill>
                    <a:prstClr val="black"/>
                  </a:solidFill>
                </a:endParaRPr>
              </a:p>
            </p:txBody>
          </p:sp>
          <p:sp>
            <p:nvSpPr>
              <p:cNvPr id="78" name="TextBox 6"/>
              <p:cNvSpPr txBox="1"/>
              <p:nvPr/>
            </p:nvSpPr>
            <p:spPr>
              <a:xfrm>
                <a:off x="8180481" y="4528877"/>
                <a:ext cx="184731" cy="369332"/>
              </a:xfrm>
              <a:prstGeom prst="rect">
                <a:avLst/>
              </a:prstGeom>
              <a:noFill/>
            </p:spPr>
            <p:txBody>
              <a:bodyPr wrap="none" rtlCol="0">
                <a:spAutoFit/>
              </a:bodyPr>
              <a:lstStyle/>
              <a:p>
                <a:endParaRPr lang="en-US" dirty="0">
                  <a:solidFill>
                    <a:prstClr val="black"/>
                  </a:solidFill>
                </a:endParaRPr>
              </a:p>
            </p:txBody>
          </p:sp>
          <p:sp>
            <p:nvSpPr>
              <p:cNvPr id="79" name="TextBox 78"/>
              <p:cNvSpPr txBox="1"/>
              <p:nvPr/>
            </p:nvSpPr>
            <p:spPr>
              <a:xfrm>
                <a:off x="6972301" y="4133850"/>
                <a:ext cx="965329" cy="461665"/>
              </a:xfrm>
              <a:prstGeom prst="rect">
                <a:avLst/>
              </a:prstGeom>
              <a:noFill/>
            </p:spPr>
            <p:txBody>
              <a:bodyPr wrap="none" rtlCol="0">
                <a:spAutoFit/>
              </a:bodyPr>
              <a:lstStyle/>
              <a:p>
                <a:r>
                  <a:rPr lang="en-US" sz="2400" dirty="0" smtClean="0">
                    <a:solidFill>
                      <a:prstClr val="black"/>
                    </a:solidFill>
                  </a:rPr>
                  <a:t>TWDB</a:t>
                </a:r>
                <a:endParaRPr lang="en-US" sz="2400" dirty="0">
                  <a:solidFill>
                    <a:prstClr val="black"/>
                  </a:solidFill>
                </a:endParaRPr>
              </a:p>
            </p:txBody>
          </p:sp>
        </p:grpSp>
        <p:sp>
          <p:nvSpPr>
            <p:cNvPr id="73" name="Up Arrow 72"/>
            <p:cNvSpPr/>
            <p:nvPr/>
          </p:nvSpPr>
          <p:spPr>
            <a:xfrm>
              <a:off x="7162800" y="5029200"/>
              <a:ext cx="609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4" name="Picture 6"/>
            <p:cNvPicPr>
              <a:picLocks noChangeAspect="1" noChangeArrowheads="1"/>
            </p:cNvPicPr>
            <p:nvPr/>
          </p:nvPicPr>
          <p:blipFill>
            <a:blip r:embed="rId6" cstate="print"/>
            <a:srcRect/>
            <a:stretch>
              <a:fillRect/>
            </a:stretch>
          </p:blipFill>
          <p:spPr bwMode="auto">
            <a:xfrm>
              <a:off x="6400800" y="5638800"/>
              <a:ext cx="2190750" cy="1118387"/>
            </a:xfrm>
            <a:prstGeom prst="rect">
              <a:avLst/>
            </a:prstGeom>
            <a:noFill/>
            <a:ln w="9525">
              <a:solidFill>
                <a:schemeClr val="accent1"/>
              </a:solidFill>
              <a:miter lim="800000"/>
              <a:headEnd/>
              <a:tailEnd/>
            </a:ln>
          </p:spPr>
        </p:pic>
        <p:sp>
          <p:nvSpPr>
            <p:cNvPr id="94" name="TextBox 93"/>
            <p:cNvSpPr txBox="1"/>
            <p:nvPr/>
          </p:nvSpPr>
          <p:spPr>
            <a:xfrm>
              <a:off x="7162800" y="2971800"/>
              <a:ext cx="891206" cy="461665"/>
            </a:xfrm>
            <a:prstGeom prst="rect">
              <a:avLst/>
            </a:prstGeom>
            <a:noFill/>
          </p:spPr>
          <p:txBody>
            <a:bodyPr wrap="none" rtlCol="0">
              <a:spAutoFit/>
            </a:bodyPr>
            <a:lstStyle/>
            <a:p>
              <a:r>
                <a:rPr lang="en-US" sz="2400" dirty="0" smtClean="0">
                  <a:solidFill>
                    <a:srgbClr val="FF0000"/>
                  </a:solidFill>
                </a:rPr>
                <a:t>State </a:t>
              </a:r>
              <a:endParaRPr lang="en-US" sz="2400" dirty="0">
                <a:solidFill>
                  <a:srgbClr val="FF0000"/>
                </a:solidFill>
              </a:endParaRPr>
            </a:p>
          </p:txBody>
        </p:sp>
      </p:grpSp>
      <p:sp>
        <p:nvSpPr>
          <p:cNvPr id="2055" name="TextBox 2054"/>
          <p:cNvSpPr txBox="1"/>
          <p:nvPr/>
        </p:nvSpPr>
        <p:spPr>
          <a:xfrm>
            <a:off x="382526" y="5904331"/>
            <a:ext cx="5862374" cy="646331"/>
          </a:xfrm>
          <a:prstGeom prst="rect">
            <a:avLst/>
          </a:prstGeom>
          <a:noFill/>
        </p:spPr>
        <p:txBody>
          <a:bodyPr wrap="none" rtlCol="0">
            <a:spAutoFit/>
          </a:bodyPr>
          <a:lstStyle/>
          <a:p>
            <a:r>
              <a:rPr lang="en-US" dirty="0" smtClean="0">
                <a:solidFill>
                  <a:schemeClr val="tx2"/>
                </a:solidFill>
              </a:rPr>
              <a:t>A </a:t>
            </a:r>
            <a:r>
              <a:rPr lang="en-US" dirty="0" smtClean="0">
                <a:solidFill>
                  <a:srgbClr val="FF0000"/>
                </a:solidFill>
              </a:rPr>
              <a:t>water data portal for the </a:t>
            </a:r>
            <a:r>
              <a:rPr lang="en-US" dirty="0" smtClean="0">
                <a:solidFill>
                  <a:srgbClr val="FF0000"/>
                </a:solidFill>
              </a:rPr>
              <a:t>Texas </a:t>
            </a:r>
            <a:r>
              <a:rPr lang="en-US" dirty="0" smtClean="0">
                <a:solidFill>
                  <a:schemeClr val="tx2"/>
                </a:solidFill>
              </a:rPr>
              <a:t>is being built </a:t>
            </a:r>
            <a:r>
              <a:rPr lang="en-US" dirty="0" smtClean="0">
                <a:solidFill>
                  <a:schemeClr val="tx2"/>
                </a:solidFill>
              </a:rPr>
              <a:t>….</a:t>
            </a:r>
          </a:p>
          <a:p>
            <a:r>
              <a:rPr lang="en-US" dirty="0">
                <a:solidFill>
                  <a:schemeClr val="tx2"/>
                </a:solidFill>
              </a:rPr>
              <a:t> </a:t>
            </a:r>
            <a:r>
              <a:rPr lang="en-US" dirty="0" smtClean="0">
                <a:solidFill>
                  <a:schemeClr val="tx2"/>
                </a:solidFill>
              </a:rPr>
              <a:t>   ….. as a </a:t>
            </a:r>
            <a:r>
              <a:rPr lang="en-US" dirty="0" err="1" smtClean="0">
                <a:solidFill>
                  <a:schemeClr val="tx2"/>
                </a:solidFill>
              </a:rPr>
              <a:t>metacatalog</a:t>
            </a:r>
            <a:r>
              <a:rPr lang="en-US" dirty="0" smtClean="0">
                <a:solidFill>
                  <a:schemeClr val="tx2"/>
                </a:solidFill>
              </a:rPr>
              <a:t> linking the catalogs from these stacks</a:t>
            </a:r>
            <a:endParaRPr lang="en-US" dirty="0">
              <a:solidFill>
                <a:schemeClr val="tx2"/>
              </a:solidFill>
            </a:endParaRPr>
          </a:p>
        </p:txBody>
      </p:sp>
      <p:sp>
        <p:nvSpPr>
          <p:cNvPr id="2056" name="Slide Number Placeholder 2055"/>
          <p:cNvSpPr>
            <a:spLocks noGrp="1"/>
          </p:cNvSpPr>
          <p:nvPr>
            <p:ph type="sldNum" sz="quarter" idx="12"/>
          </p:nvPr>
        </p:nvSpPr>
        <p:spPr/>
        <p:txBody>
          <a:bodyPr/>
          <a:lstStyle/>
          <a:p>
            <a:fld id="{F82B15EE-1347-4E13-A70E-917AFD644764}" type="slidenum">
              <a:rPr lang="en-US" smtClean="0"/>
              <a:pPr/>
              <a:t>19</a:t>
            </a:fld>
            <a:endParaRPr lang="en-US"/>
          </a:p>
        </p:txBody>
      </p:sp>
    </p:spTree>
    <p:extLst>
      <p:ext uri="{BB962C8B-B14F-4D97-AF65-F5344CB8AC3E}">
        <p14:creationId xmlns:p14="http://schemas.microsoft.com/office/powerpoint/2010/main" val="2806066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Services for Water Data in Texas</a:t>
            </a:r>
          </a:p>
        </p:txBody>
      </p:sp>
      <p:sp>
        <p:nvSpPr>
          <p:cNvPr id="3" name="Content Placeholder 2"/>
          <p:cNvSpPr>
            <a:spLocks noGrp="1"/>
          </p:cNvSpPr>
          <p:nvPr>
            <p:ph idx="1"/>
          </p:nvPr>
        </p:nvSpPr>
        <p:spPr>
          <a:xfrm>
            <a:off x="228600" y="1600200"/>
            <a:ext cx="8763000" cy="4525963"/>
          </a:xfrm>
        </p:spPr>
        <p:txBody>
          <a:bodyPr/>
          <a:lstStyle/>
          <a:p>
            <a:r>
              <a:rPr lang="en-US" dirty="0" smtClean="0">
                <a:solidFill>
                  <a:srgbClr val="FF0000"/>
                </a:solidFill>
              </a:rPr>
              <a:t>The vision </a:t>
            </a:r>
            <a:r>
              <a:rPr lang="en-US" dirty="0" smtClean="0"/>
              <a:t>– a unified view of water data in Texas</a:t>
            </a:r>
          </a:p>
          <a:p>
            <a:r>
              <a:rPr lang="en-US" dirty="0" smtClean="0"/>
              <a:t>Making it </a:t>
            </a:r>
            <a:r>
              <a:rPr lang="en-US" dirty="0" smtClean="0">
                <a:solidFill>
                  <a:srgbClr val="FF0000"/>
                </a:solidFill>
              </a:rPr>
              <a:t>happen</a:t>
            </a:r>
            <a:r>
              <a:rPr lang="en-US" dirty="0" smtClean="0"/>
              <a:t> – web services</a:t>
            </a:r>
          </a:p>
          <a:p>
            <a:r>
              <a:rPr lang="en-US" dirty="0" smtClean="0"/>
              <a:t>Making it </a:t>
            </a:r>
            <a:r>
              <a:rPr lang="en-US" dirty="0" smtClean="0">
                <a:solidFill>
                  <a:srgbClr val="FF0000"/>
                </a:solidFill>
              </a:rPr>
              <a:t>useful</a:t>
            </a:r>
            <a:r>
              <a:rPr lang="en-US" dirty="0" smtClean="0"/>
              <a:t> – rapid, authoritative information</a:t>
            </a:r>
          </a:p>
          <a:p>
            <a:r>
              <a:rPr lang="en-US" dirty="0" smtClean="0">
                <a:solidFill>
                  <a:srgbClr val="FF0000"/>
                </a:solidFill>
              </a:rPr>
              <a:t>Next steps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82B15EE-1347-4E13-A70E-917AFD64476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7584" y="1134990"/>
            <a:ext cx="5831173" cy="47520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srcRect/>
          <a:stretch>
            <a:fillRect/>
          </a:stretch>
        </p:blipFill>
        <p:spPr bwMode="auto">
          <a:xfrm>
            <a:off x="356118" y="2861504"/>
            <a:ext cx="2861109" cy="3124200"/>
          </a:xfrm>
          <a:prstGeom prst="rect">
            <a:avLst/>
          </a:prstGeom>
          <a:noFill/>
          <a:ln w="9525">
            <a:noFill/>
            <a:miter lim="800000"/>
            <a:headEnd/>
            <a:tailEnd/>
          </a:ln>
        </p:spPr>
      </p:pic>
      <p:grpSp>
        <p:nvGrpSpPr>
          <p:cNvPr id="4" name="Group 3"/>
          <p:cNvGrpSpPr/>
          <p:nvPr/>
        </p:nvGrpSpPr>
        <p:grpSpPr>
          <a:xfrm>
            <a:off x="6600045" y="4653907"/>
            <a:ext cx="2301988" cy="1096167"/>
            <a:chOff x="6477000" y="4724400"/>
            <a:chExt cx="2301988" cy="1096167"/>
          </a:xfrm>
        </p:grpSpPr>
        <p:sp>
          <p:nvSpPr>
            <p:cNvPr id="20" name="Rectangle 19"/>
            <p:cNvSpPr/>
            <p:nvPr/>
          </p:nvSpPr>
          <p:spPr>
            <a:xfrm>
              <a:off x="6477000" y="4724400"/>
              <a:ext cx="2209800" cy="109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553200" y="4772465"/>
              <a:ext cx="2020219" cy="369332"/>
              <a:chOff x="6553200" y="4772465"/>
              <a:chExt cx="2020219" cy="369332"/>
            </a:xfrm>
          </p:grpSpPr>
          <p:sp>
            <p:nvSpPr>
              <p:cNvPr id="8" name="Oval 7"/>
              <p:cNvSpPr/>
              <p:nvPr/>
            </p:nvSpPr>
            <p:spPr>
              <a:xfrm>
                <a:off x="6553200" y="4876800"/>
                <a:ext cx="152400" cy="152400"/>
              </a:xfrm>
              <a:prstGeom prst="ellipse">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05600" y="4772465"/>
                <a:ext cx="1867819" cy="369332"/>
              </a:xfrm>
              <a:prstGeom prst="rect">
                <a:avLst/>
              </a:prstGeom>
              <a:noFill/>
              <a:ln w="9525">
                <a:noFill/>
              </a:ln>
            </p:spPr>
            <p:txBody>
              <a:bodyPr wrap="none" rtlCol="0">
                <a:spAutoFit/>
              </a:bodyPr>
              <a:lstStyle/>
              <a:p>
                <a:r>
                  <a:rPr lang="en-US" dirty="0" smtClean="0"/>
                  <a:t>USGS Daily Values</a:t>
                </a:r>
                <a:endParaRPr lang="en-US" dirty="0"/>
              </a:p>
            </p:txBody>
          </p:sp>
        </p:grpSp>
        <p:grpSp>
          <p:nvGrpSpPr>
            <p:cNvPr id="14" name="Group 13"/>
            <p:cNvGrpSpPr/>
            <p:nvPr/>
          </p:nvGrpSpPr>
          <p:grpSpPr>
            <a:xfrm>
              <a:off x="6553200" y="5105400"/>
              <a:ext cx="1474300" cy="369332"/>
              <a:chOff x="6553200" y="4772465"/>
              <a:chExt cx="1474300" cy="369332"/>
            </a:xfrm>
          </p:grpSpPr>
          <p:sp>
            <p:nvSpPr>
              <p:cNvPr id="15" name="Oval 14"/>
              <p:cNvSpPr/>
              <p:nvPr/>
            </p:nvSpPr>
            <p:spPr>
              <a:xfrm>
                <a:off x="6553200" y="4876800"/>
                <a:ext cx="152400" cy="152400"/>
              </a:xfrm>
              <a:prstGeom prst="ellipse">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05600" y="4772465"/>
                <a:ext cx="1321900" cy="369332"/>
              </a:xfrm>
              <a:prstGeom prst="rect">
                <a:avLst/>
              </a:prstGeom>
              <a:noFill/>
            </p:spPr>
            <p:txBody>
              <a:bodyPr wrap="none" rtlCol="0">
                <a:spAutoFit/>
              </a:bodyPr>
              <a:lstStyle/>
              <a:p>
                <a:r>
                  <a:rPr lang="en-US" dirty="0" smtClean="0"/>
                  <a:t>Texas TWDB</a:t>
                </a:r>
                <a:endParaRPr lang="en-US" dirty="0"/>
              </a:p>
            </p:txBody>
          </p:sp>
        </p:grpSp>
        <p:grpSp>
          <p:nvGrpSpPr>
            <p:cNvPr id="17" name="Group 16"/>
            <p:cNvGrpSpPr/>
            <p:nvPr/>
          </p:nvGrpSpPr>
          <p:grpSpPr>
            <a:xfrm>
              <a:off x="6553200" y="5451235"/>
              <a:ext cx="2225788" cy="369332"/>
              <a:chOff x="6553200" y="4772465"/>
              <a:chExt cx="2225788" cy="369332"/>
            </a:xfrm>
          </p:grpSpPr>
          <p:sp>
            <p:nvSpPr>
              <p:cNvPr id="18" name="Oval 17"/>
              <p:cNvSpPr/>
              <p:nvPr/>
            </p:nvSpPr>
            <p:spPr>
              <a:xfrm>
                <a:off x="6553200" y="4876800"/>
                <a:ext cx="152400" cy="152400"/>
              </a:xfrm>
              <a:prstGeom prst="ellipse">
                <a:avLst/>
              </a:prstGeom>
              <a:solidFill>
                <a:srgbClr val="66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05600" y="4772465"/>
                <a:ext cx="2073388" cy="369332"/>
              </a:xfrm>
              <a:prstGeom prst="rect">
                <a:avLst/>
              </a:prstGeom>
              <a:noFill/>
            </p:spPr>
            <p:txBody>
              <a:bodyPr wrap="none" rtlCol="0">
                <a:spAutoFit/>
              </a:bodyPr>
              <a:lstStyle/>
              <a:p>
                <a:r>
                  <a:rPr lang="en-US" dirty="0" smtClean="0"/>
                  <a:t>Texas TCEQ &amp; TPWD</a:t>
                </a:r>
                <a:endParaRPr lang="en-US" dirty="0"/>
              </a:p>
            </p:txBody>
          </p:sp>
        </p:gr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118" y="651704"/>
            <a:ext cx="278892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69508" y="1347861"/>
            <a:ext cx="1019703" cy="369332"/>
          </a:xfrm>
          <a:prstGeom prst="rect">
            <a:avLst/>
          </a:prstGeom>
          <a:noFill/>
        </p:spPr>
        <p:txBody>
          <a:bodyPr wrap="none" rtlCol="0">
            <a:spAutoFit/>
          </a:bodyPr>
          <a:lstStyle/>
          <a:p>
            <a:r>
              <a:rPr lang="en-US" dirty="0" smtClean="0">
                <a:solidFill>
                  <a:srgbClr val="FF0000"/>
                </a:solidFill>
              </a:rPr>
              <a:t>(Federal)</a:t>
            </a:r>
            <a:endParaRPr lang="en-US" dirty="0">
              <a:solidFill>
                <a:srgbClr val="FF0000"/>
              </a:solidFill>
            </a:endParaRPr>
          </a:p>
        </p:txBody>
      </p:sp>
      <p:sp>
        <p:nvSpPr>
          <p:cNvPr id="23" name="TextBox 22"/>
          <p:cNvSpPr txBox="1"/>
          <p:nvPr/>
        </p:nvSpPr>
        <p:spPr>
          <a:xfrm>
            <a:off x="2147765" y="1717193"/>
            <a:ext cx="804003" cy="369332"/>
          </a:xfrm>
          <a:prstGeom prst="rect">
            <a:avLst/>
          </a:prstGeom>
          <a:noFill/>
        </p:spPr>
        <p:txBody>
          <a:bodyPr wrap="none" rtlCol="0">
            <a:spAutoFit/>
          </a:bodyPr>
          <a:lstStyle/>
          <a:p>
            <a:r>
              <a:rPr lang="en-US" dirty="0" smtClean="0">
                <a:solidFill>
                  <a:srgbClr val="FF0000"/>
                </a:solidFill>
              </a:rPr>
              <a:t>(State)</a:t>
            </a:r>
            <a:endParaRPr lang="en-US" dirty="0">
              <a:solidFill>
                <a:srgbClr val="FF0000"/>
              </a:solidFill>
            </a:endParaRPr>
          </a:p>
        </p:txBody>
      </p:sp>
      <p:sp>
        <p:nvSpPr>
          <p:cNvPr id="2" name="Title 1"/>
          <p:cNvSpPr>
            <a:spLocks noGrp="1"/>
          </p:cNvSpPr>
          <p:nvPr>
            <p:ph type="title"/>
          </p:nvPr>
        </p:nvSpPr>
        <p:spPr>
          <a:xfrm>
            <a:off x="550698" y="-228600"/>
            <a:ext cx="8229600" cy="1143000"/>
          </a:xfrm>
          <a:solidFill>
            <a:schemeClr val="bg1"/>
          </a:solidFill>
        </p:spPr>
        <p:txBody>
          <a:bodyPr>
            <a:normAutofit/>
          </a:bodyPr>
          <a:lstStyle/>
          <a:p>
            <a:r>
              <a:rPr lang="en-US" dirty="0" smtClean="0"/>
              <a:t>Searching Federal and State Data </a:t>
            </a:r>
            <a:endParaRPr lang="en-US" dirty="0"/>
          </a:p>
        </p:txBody>
      </p:sp>
      <p:sp>
        <p:nvSpPr>
          <p:cNvPr id="6" name="Slide Number Placeholder 5"/>
          <p:cNvSpPr>
            <a:spLocks noGrp="1"/>
          </p:cNvSpPr>
          <p:nvPr>
            <p:ph type="sldNum" sz="quarter" idx="12"/>
          </p:nvPr>
        </p:nvSpPr>
        <p:spPr/>
        <p:txBody>
          <a:bodyPr/>
          <a:lstStyle/>
          <a:p>
            <a:fld id="{F82B15EE-1347-4E13-A70E-917AFD644764}" type="slidenum">
              <a:rPr lang="en-US" smtClean="0"/>
              <a:pPr/>
              <a:t>20</a:t>
            </a:fld>
            <a:endParaRPr lang="en-US"/>
          </a:p>
        </p:txBody>
      </p:sp>
      <p:sp>
        <p:nvSpPr>
          <p:cNvPr id="11" name="TextBox 10"/>
          <p:cNvSpPr txBox="1"/>
          <p:nvPr/>
        </p:nvSpPr>
        <p:spPr>
          <a:xfrm>
            <a:off x="588734" y="6077634"/>
            <a:ext cx="7320337" cy="646331"/>
          </a:xfrm>
          <a:prstGeom prst="rect">
            <a:avLst/>
          </a:prstGeom>
          <a:noFill/>
        </p:spPr>
        <p:txBody>
          <a:bodyPr wrap="none" rtlCol="0">
            <a:spAutoFit/>
          </a:bodyPr>
          <a:lstStyle/>
          <a:p>
            <a:r>
              <a:rPr lang="en-US" dirty="0" smtClean="0">
                <a:solidFill>
                  <a:schemeClr val="tx2"/>
                </a:solidFill>
              </a:rPr>
              <a:t>A single search accesses federal water data from a catalog at HIS Central ….</a:t>
            </a:r>
          </a:p>
          <a:p>
            <a:r>
              <a:rPr lang="en-US" dirty="0">
                <a:solidFill>
                  <a:schemeClr val="tx2"/>
                </a:solidFill>
              </a:rPr>
              <a:t>	</a:t>
            </a:r>
            <a:r>
              <a:rPr lang="en-US" dirty="0" smtClean="0">
                <a:solidFill>
                  <a:schemeClr val="tx2"/>
                </a:solidFill>
              </a:rPr>
              <a:t>	    …. </a:t>
            </a:r>
            <a:r>
              <a:rPr lang="en-US" dirty="0">
                <a:solidFill>
                  <a:schemeClr val="tx2"/>
                </a:solidFill>
              </a:rPr>
              <a:t>a</a:t>
            </a:r>
            <a:r>
              <a:rPr lang="en-US" dirty="0" smtClean="0">
                <a:solidFill>
                  <a:schemeClr val="tx2"/>
                </a:solidFill>
              </a:rPr>
              <a:t>nd state water data from a catalog in Austin, Texas</a:t>
            </a:r>
            <a:endParaRPr lang="en-US" dirty="0">
              <a:solidFill>
                <a:schemeClr val="tx2"/>
              </a:solidFill>
            </a:endParaRPr>
          </a:p>
        </p:txBody>
      </p:sp>
    </p:spTree>
    <p:extLst>
      <p:ext uri="{BB962C8B-B14F-4D97-AF65-F5344CB8AC3E}">
        <p14:creationId xmlns:p14="http://schemas.microsoft.com/office/powerpoint/2010/main" val="1348770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701297"/>
            <a:ext cx="6858000" cy="482097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92026"/>
            <a:ext cx="4819416" cy="47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81929" y="381000"/>
            <a:ext cx="7808741" cy="584775"/>
          </a:xfrm>
          <a:prstGeom prst="rect">
            <a:avLst/>
          </a:prstGeom>
          <a:noFill/>
        </p:spPr>
        <p:txBody>
          <a:bodyPr wrap="none" rtlCol="0">
            <a:spAutoFit/>
          </a:bodyPr>
          <a:lstStyle/>
          <a:p>
            <a:r>
              <a:rPr lang="en-US" sz="3200" dirty="0" smtClean="0"/>
              <a:t>Searching USGS,  LCRA and City of Austin data</a:t>
            </a:r>
            <a:endParaRPr lang="en-US" sz="3200" dirty="0"/>
          </a:p>
        </p:txBody>
      </p:sp>
    </p:spTree>
    <p:extLst>
      <p:ext uri="{BB962C8B-B14F-4D97-AF65-F5344CB8AC3E}">
        <p14:creationId xmlns:p14="http://schemas.microsoft.com/office/powerpoint/2010/main" val="3234242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Services for Water Data in Texas</a:t>
            </a:r>
          </a:p>
        </p:txBody>
      </p:sp>
      <p:sp>
        <p:nvSpPr>
          <p:cNvPr id="3" name="Content Placeholder 2"/>
          <p:cNvSpPr>
            <a:spLocks noGrp="1"/>
          </p:cNvSpPr>
          <p:nvPr>
            <p:ph idx="1"/>
          </p:nvPr>
        </p:nvSpPr>
        <p:spPr>
          <a:xfrm>
            <a:off x="228600" y="1600200"/>
            <a:ext cx="8763000" cy="4525963"/>
          </a:xfrm>
        </p:spPr>
        <p:txBody>
          <a:bodyPr/>
          <a:lstStyle/>
          <a:p>
            <a:r>
              <a:rPr lang="en-US" dirty="0" smtClean="0">
                <a:solidFill>
                  <a:srgbClr val="FF0000"/>
                </a:solidFill>
              </a:rPr>
              <a:t>The vision </a:t>
            </a:r>
            <a:r>
              <a:rPr lang="en-US" dirty="0" smtClean="0"/>
              <a:t>– a unified view of water data in Texas</a:t>
            </a:r>
          </a:p>
          <a:p>
            <a:r>
              <a:rPr lang="en-US" dirty="0" smtClean="0"/>
              <a:t>Making it </a:t>
            </a:r>
            <a:r>
              <a:rPr lang="en-US" dirty="0" smtClean="0">
                <a:solidFill>
                  <a:srgbClr val="FF0000"/>
                </a:solidFill>
              </a:rPr>
              <a:t>happen</a:t>
            </a:r>
            <a:r>
              <a:rPr lang="en-US" dirty="0" smtClean="0"/>
              <a:t> – web services</a:t>
            </a:r>
          </a:p>
          <a:p>
            <a:r>
              <a:rPr lang="en-US" dirty="0" smtClean="0"/>
              <a:t>Making it </a:t>
            </a:r>
            <a:r>
              <a:rPr lang="en-US" dirty="0" smtClean="0">
                <a:solidFill>
                  <a:srgbClr val="FF0000"/>
                </a:solidFill>
              </a:rPr>
              <a:t>useful</a:t>
            </a:r>
            <a:r>
              <a:rPr lang="en-US" dirty="0" smtClean="0"/>
              <a:t> – rapid, authoritative information</a:t>
            </a:r>
          </a:p>
          <a:p>
            <a:r>
              <a:rPr lang="en-US" dirty="0" smtClean="0">
                <a:solidFill>
                  <a:srgbClr val="FF0000"/>
                </a:solidFill>
              </a:rPr>
              <a:t>Next steps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82B15EE-1347-4E13-A70E-917AFD644764}" type="slidenum">
              <a:rPr lang="en-US" smtClean="0"/>
              <a:pPr/>
              <a:t>22</a:t>
            </a:fld>
            <a:endParaRPr lang="en-US"/>
          </a:p>
        </p:txBody>
      </p:sp>
      <p:sp>
        <p:nvSpPr>
          <p:cNvPr id="5" name="Rectangle 4"/>
          <p:cNvSpPr/>
          <p:nvPr/>
        </p:nvSpPr>
        <p:spPr>
          <a:xfrm>
            <a:off x="240956" y="2895600"/>
            <a:ext cx="7074243"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601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t>Multisensor</a:t>
            </a:r>
            <a:r>
              <a:rPr lang="en-US" sz="3600" dirty="0" smtClean="0"/>
              <a:t> Precipitation Estimate (MPE) West Gulf River Forecast Center</a:t>
            </a:r>
            <a:endParaRPr lang="en-US" sz="3600" dirty="0"/>
          </a:p>
        </p:txBody>
      </p:sp>
      <p:pic>
        <p:nvPicPr>
          <p:cNvPr id="8194" name="Picture 2"/>
          <p:cNvPicPr>
            <a:picLocks noChangeAspect="1" noChangeArrowheads="1"/>
          </p:cNvPicPr>
          <p:nvPr/>
        </p:nvPicPr>
        <p:blipFill>
          <a:blip r:embed="rId2" cstate="print"/>
          <a:srcRect/>
          <a:stretch>
            <a:fillRect/>
          </a:stretch>
        </p:blipFill>
        <p:spPr bwMode="auto">
          <a:xfrm>
            <a:off x="1600200" y="1600199"/>
            <a:ext cx="6019800" cy="4890271"/>
          </a:xfrm>
          <a:prstGeom prst="rect">
            <a:avLst/>
          </a:prstGeom>
          <a:noFill/>
          <a:ln w="9525">
            <a:noFill/>
            <a:miter lim="800000"/>
            <a:headEnd/>
            <a:tailEnd/>
          </a:ln>
        </p:spPr>
      </p:pic>
      <p:sp>
        <p:nvSpPr>
          <p:cNvPr id="3" name="TextBox 2"/>
          <p:cNvSpPr txBox="1"/>
          <p:nvPr/>
        </p:nvSpPr>
        <p:spPr>
          <a:xfrm>
            <a:off x="3657600" y="1602507"/>
            <a:ext cx="3830792" cy="1200329"/>
          </a:xfrm>
          <a:prstGeom prst="rect">
            <a:avLst/>
          </a:prstGeom>
          <a:solidFill>
            <a:schemeClr val="bg1"/>
          </a:solidFill>
        </p:spPr>
        <p:txBody>
          <a:bodyPr wrap="square" rtlCol="0">
            <a:spAutoFit/>
          </a:bodyPr>
          <a:lstStyle/>
          <a:p>
            <a:r>
              <a:rPr lang="en-US" dirty="0" smtClean="0"/>
              <a:t>Exported by NWS to CUAHSI Observations Data Model and </a:t>
            </a:r>
            <a:r>
              <a:rPr lang="en-US" dirty="0" err="1" smtClean="0"/>
              <a:t>WaterML</a:t>
            </a:r>
            <a:r>
              <a:rPr lang="en-US" dirty="0" smtClean="0"/>
              <a:t> web services at </a:t>
            </a:r>
            <a:r>
              <a:rPr lang="en-US" dirty="0" smtClean="0">
                <a:solidFill>
                  <a:srgbClr val="FF0000"/>
                </a:solidFill>
              </a:rPr>
              <a:t>University of Texas at Arlington</a:t>
            </a:r>
            <a:endParaRPr lang="en-US" dirty="0">
              <a:solidFill>
                <a:srgbClr val="FF0000"/>
              </a:solidFill>
            </a:endParaRPr>
          </a:p>
        </p:txBody>
      </p:sp>
      <p:sp>
        <p:nvSpPr>
          <p:cNvPr id="4" name="TextBox 3"/>
          <p:cNvSpPr txBox="1"/>
          <p:nvPr/>
        </p:nvSpPr>
        <p:spPr>
          <a:xfrm>
            <a:off x="6192992" y="4807634"/>
            <a:ext cx="2590800" cy="646331"/>
          </a:xfrm>
          <a:prstGeom prst="rect">
            <a:avLst/>
          </a:prstGeom>
          <a:solidFill>
            <a:schemeClr val="bg1"/>
          </a:solidFill>
          <a:ln w="25400">
            <a:solidFill>
              <a:schemeClr val="accent3">
                <a:lumMod val="75000"/>
              </a:schemeClr>
            </a:solidFill>
          </a:ln>
        </p:spPr>
        <p:txBody>
          <a:bodyPr wrap="square" rtlCol="0">
            <a:spAutoFit/>
          </a:bodyPr>
          <a:lstStyle/>
          <a:p>
            <a:r>
              <a:rPr lang="en-US" dirty="0" smtClean="0"/>
              <a:t>Capital Area Council of Governments (CAPCOG)</a:t>
            </a:r>
            <a:endParaRPr lang="en-US" dirty="0"/>
          </a:p>
        </p:txBody>
      </p:sp>
      <p:sp>
        <p:nvSpPr>
          <p:cNvPr id="5" name="Slide Number Placeholder 4"/>
          <p:cNvSpPr>
            <a:spLocks noGrp="1"/>
          </p:cNvSpPr>
          <p:nvPr>
            <p:ph type="sldNum" sz="quarter" idx="12"/>
          </p:nvPr>
        </p:nvSpPr>
        <p:spPr/>
        <p:txBody>
          <a:bodyPr/>
          <a:lstStyle/>
          <a:p>
            <a:fld id="{F82B15EE-1347-4E13-A70E-917AFD644764}" type="slidenum">
              <a:rPr lang="en-US" smtClean="0"/>
              <a:pPr/>
              <a:t>23</a:t>
            </a:fld>
            <a:endParaRPr lang="en-US"/>
          </a:p>
        </p:txBody>
      </p:sp>
    </p:spTree>
    <p:extLst>
      <p:ext uri="{BB962C8B-B14F-4D97-AF65-F5344CB8AC3E}">
        <p14:creationId xmlns:p14="http://schemas.microsoft.com/office/powerpoint/2010/main" val="133939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Situational Awareness for Flash Flooding in the CAPCOG region</a:t>
            </a:r>
            <a:endParaRPr lang="en-US" sz="3200" dirty="0"/>
          </a:p>
        </p:txBody>
      </p:sp>
      <p:pic>
        <p:nvPicPr>
          <p:cNvPr id="10242" name="Picture 2"/>
          <p:cNvPicPr>
            <a:picLocks noChangeAspect="1" noChangeArrowheads="1"/>
          </p:cNvPicPr>
          <p:nvPr/>
        </p:nvPicPr>
        <p:blipFill>
          <a:blip r:embed="rId2" cstate="print"/>
          <a:srcRect/>
          <a:stretch>
            <a:fillRect/>
          </a:stretch>
        </p:blipFill>
        <p:spPr bwMode="auto">
          <a:xfrm>
            <a:off x="1143000" y="1676400"/>
            <a:ext cx="7381875" cy="4804550"/>
          </a:xfrm>
          <a:prstGeom prst="rect">
            <a:avLst/>
          </a:prstGeom>
          <a:noFill/>
          <a:ln w="9525">
            <a:noFill/>
            <a:miter lim="800000"/>
            <a:headEnd/>
            <a:tailEnd/>
          </a:ln>
        </p:spPr>
      </p:pic>
      <p:sp>
        <p:nvSpPr>
          <p:cNvPr id="4" name="TextBox 3"/>
          <p:cNvSpPr txBox="1"/>
          <p:nvPr/>
        </p:nvSpPr>
        <p:spPr>
          <a:xfrm>
            <a:off x="228600" y="6096000"/>
            <a:ext cx="6732420" cy="646331"/>
          </a:xfrm>
          <a:prstGeom prst="rect">
            <a:avLst/>
          </a:prstGeom>
          <a:solidFill>
            <a:schemeClr val="bg1"/>
          </a:solidFill>
          <a:ln w="12700">
            <a:solidFill>
              <a:schemeClr val="tx1"/>
            </a:solidFill>
          </a:ln>
        </p:spPr>
        <p:txBody>
          <a:bodyPr wrap="none" rtlCol="0">
            <a:spAutoFit/>
          </a:bodyPr>
          <a:lstStyle/>
          <a:p>
            <a:r>
              <a:rPr lang="en-US" dirty="0" smtClean="0">
                <a:solidFill>
                  <a:schemeClr val="tx2"/>
                </a:solidFill>
              </a:rPr>
              <a:t>Combines federal, river authority, city and water district data ….</a:t>
            </a:r>
          </a:p>
          <a:p>
            <a:r>
              <a:rPr lang="en-US" dirty="0" smtClean="0">
                <a:solidFill>
                  <a:schemeClr val="tx2"/>
                </a:solidFill>
              </a:rPr>
              <a:t>		…. to support real-time flood emergency response</a:t>
            </a:r>
            <a:endParaRPr lang="en-US" dirty="0">
              <a:solidFill>
                <a:schemeClr val="tx2"/>
              </a:solidFill>
            </a:endParaRPr>
          </a:p>
        </p:txBody>
      </p:sp>
      <p:pic>
        <p:nvPicPr>
          <p:cNvPr id="5" name="Picture 4"/>
          <p:cNvPicPr>
            <a:picLocks noChangeAspect="1" noChangeArrowheads="1"/>
          </p:cNvPicPr>
          <p:nvPr/>
        </p:nvPicPr>
        <p:blipFill>
          <a:blip r:embed="rId3" cstate="print"/>
          <a:srcRect/>
          <a:stretch>
            <a:fillRect/>
          </a:stretch>
        </p:blipFill>
        <p:spPr bwMode="auto">
          <a:xfrm>
            <a:off x="6477000" y="1371600"/>
            <a:ext cx="2247900" cy="168086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82B15EE-1347-4E13-A70E-917AFD644764}" type="slidenum">
              <a:rPr lang="en-US" smtClean="0"/>
              <a:pPr/>
              <a:t>24</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30238"/>
            <a:ext cx="2945080" cy="9928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5429" y="1186934"/>
            <a:ext cx="2631490" cy="646331"/>
          </a:xfrm>
          <a:prstGeom prst="rect">
            <a:avLst/>
          </a:prstGeom>
          <a:noFill/>
        </p:spPr>
        <p:txBody>
          <a:bodyPr wrap="none" rtlCol="0">
            <a:spAutoFit/>
          </a:bodyPr>
          <a:lstStyle/>
          <a:p>
            <a:r>
              <a:rPr lang="en-US" dirty="0" smtClean="0">
                <a:solidFill>
                  <a:schemeClr val="tx2"/>
                </a:solidFill>
              </a:rPr>
              <a:t>National Weather Service,</a:t>
            </a:r>
          </a:p>
          <a:p>
            <a:r>
              <a:rPr lang="en-US" dirty="0" smtClean="0">
                <a:solidFill>
                  <a:schemeClr val="tx2"/>
                </a:solidFill>
              </a:rPr>
              <a:t>USGS, Corps of Engineers</a:t>
            </a:r>
            <a:endParaRPr lang="en-US" dirty="0">
              <a:solidFill>
                <a:schemeClr val="tx2"/>
              </a:solidFill>
            </a:endParaRPr>
          </a:p>
        </p:txBody>
      </p:sp>
    </p:spTree>
    <p:extLst>
      <p:ext uri="{BB962C8B-B14F-4D97-AF65-F5344CB8AC3E}">
        <p14:creationId xmlns:p14="http://schemas.microsoft.com/office/powerpoint/2010/main" val="1658101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5372100" y="1295400"/>
            <a:ext cx="3771900" cy="2568946"/>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Rainfall in Cypress Creek Watershed</a:t>
            </a:r>
            <a:br>
              <a:rPr lang="en-US" dirty="0" smtClean="0"/>
            </a:br>
            <a:r>
              <a:rPr lang="en-US" sz="2700" dirty="0" smtClean="0"/>
              <a:t>Drainage area – 38 Sq. Mi.</a:t>
            </a:r>
            <a:endParaRPr lang="en-US" sz="2700" dirty="0"/>
          </a:p>
        </p:txBody>
      </p:sp>
      <p:pic>
        <p:nvPicPr>
          <p:cNvPr id="3075" name="Picture 3"/>
          <p:cNvPicPr>
            <a:picLocks noChangeAspect="1" noChangeArrowheads="1"/>
          </p:cNvPicPr>
          <p:nvPr/>
        </p:nvPicPr>
        <p:blipFill>
          <a:blip r:embed="rId3" cstate="print"/>
          <a:srcRect/>
          <a:stretch>
            <a:fillRect/>
          </a:stretch>
        </p:blipFill>
        <p:spPr bwMode="auto">
          <a:xfrm>
            <a:off x="381000" y="2590800"/>
            <a:ext cx="4676775" cy="3593229"/>
          </a:xfrm>
          <a:prstGeom prst="rect">
            <a:avLst/>
          </a:prstGeom>
          <a:noFill/>
          <a:ln w="25400">
            <a:solidFill>
              <a:schemeClr val="accent1"/>
            </a:solidFill>
            <a:miter lim="800000"/>
            <a:headEnd/>
            <a:tailEnd/>
          </a:ln>
        </p:spPr>
      </p:pic>
      <p:sp>
        <p:nvSpPr>
          <p:cNvPr id="7" name="Rectangle 6"/>
          <p:cNvSpPr/>
          <p:nvPr/>
        </p:nvSpPr>
        <p:spPr>
          <a:xfrm>
            <a:off x="6553200" y="2743200"/>
            <a:ext cx="3810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10800000">
            <a:off x="5105400" y="2590800"/>
            <a:ext cx="182880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57700" y="3695700"/>
            <a:ext cx="3124200" cy="1828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905000"/>
            <a:ext cx="5005922" cy="369332"/>
          </a:xfrm>
          <a:prstGeom prst="rect">
            <a:avLst/>
          </a:prstGeom>
          <a:noFill/>
        </p:spPr>
        <p:txBody>
          <a:bodyPr wrap="none" rtlCol="0">
            <a:spAutoFit/>
          </a:bodyPr>
          <a:lstStyle/>
          <a:p>
            <a:r>
              <a:rPr lang="en-US" dirty="0" smtClean="0">
                <a:solidFill>
                  <a:schemeClr val="accent2"/>
                </a:solidFill>
              </a:rPr>
              <a:t>“Virtual Rain Gages”— </a:t>
            </a:r>
            <a:r>
              <a:rPr lang="en-US" dirty="0" err="1" smtClean="0">
                <a:solidFill>
                  <a:schemeClr val="accent2"/>
                </a:solidFill>
              </a:rPr>
              <a:t>Nexrad</a:t>
            </a:r>
            <a:r>
              <a:rPr lang="en-US" dirty="0" smtClean="0">
                <a:solidFill>
                  <a:schemeClr val="accent2"/>
                </a:solidFill>
              </a:rPr>
              <a:t> Radar Rainfall points</a:t>
            </a:r>
            <a:endParaRPr lang="en-US" dirty="0">
              <a:solidFill>
                <a:schemeClr val="accent2"/>
              </a:solidFill>
            </a:endParaRPr>
          </a:p>
        </p:txBody>
      </p:sp>
      <p:cxnSp>
        <p:nvCxnSpPr>
          <p:cNvPr id="14" name="Straight Arrow Connector 13"/>
          <p:cNvCxnSpPr/>
          <p:nvPr/>
        </p:nvCxnSpPr>
        <p:spPr>
          <a:xfrm rot="16200000" flipH="1">
            <a:off x="1905000" y="2514600"/>
            <a:ext cx="990600" cy="381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4" cstate="print"/>
          <a:srcRect/>
          <a:stretch>
            <a:fillRect/>
          </a:stretch>
        </p:blipFill>
        <p:spPr bwMode="auto">
          <a:xfrm>
            <a:off x="5410200" y="3733800"/>
            <a:ext cx="3629025" cy="2500941"/>
          </a:xfrm>
          <a:prstGeom prst="rect">
            <a:avLst/>
          </a:prstGeom>
          <a:noFill/>
          <a:ln w="9525">
            <a:solidFill>
              <a:srgbClr val="C00000"/>
            </a:solidFill>
            <a:miter lim="800000"/>
            <a:headEnd/>
            <a:tailEnd/>
          </a:ln>
        </p:spPr>
      </p:pic>
      <p:cxnSp>
        <p:nvCxnSpPr>
          <p:cNvPr id="21" name="Straight Arrow Connector 20"/>
          <p:cNvCxnSpPr/>
          <p:nvPr/>
        </p:nvCxnSpPr>
        <p:spPr>
          <a:xfrm>
            <a:off x="4495800" y="5257800"/>
            <a:ext cx="8382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00800" y="4343400"/>
            <a:ext cx="2251514" cy="369332"/>
          </a:xfrm>
          <a:prstGeom prst="rect">
            <a:avLst/>
          </a:prstGeom>
          <a:noFill/>
        </p:spPr>
        <p:txBody>
          <a:bodyPr wrap="none" rtlCol="0">
            <a:spAutoFit/>
          </a:bodyPr>
          <a:lstStyle/>
          <a:p>
            <a:r>
              <a:rPr lang="en-US" dirty="0" smtClean="0"/>
              <a:t>Time Series of Rainfall</a:t>
            </a:r>
            <a:endParaRPr lang="en-US" dirty="0"/>
          </a:p>
        </p:txBody>
      </p:sp>
      <p:sp>
        <p:nvSpPr>
          <p:cNvPr id="24" name="TextBox 23"/>
          <p:cNvSpPr txBox="1"/>
          <p:nvPr/>
        </p:nvSpPr>
        <p:spPr>
          <a:xfrm>
            <a:off x="228600" y="6324600"/>
            <a:ext cx="6521914" cy="369332"/>
          </a:xfrm>
          <a:prstGeom prst="rect">
            <a:avLst/>
          </a:prstGeom>
          <a:solidFill>
            <a:schemeClr val="bg1"/>
          </a:solidFill>
          <a:ln>
            <a:solidFill>
              <a:schemeClr val="accent1"/>
            </a:solidFill>
          </a:ln>
        </p:spPr>
        <p:txBody>
          <a:bodyPr wrap="none" rtlCol="0">
            <a:spAutoFit/>
          </a:bodyPr>
          <a:lstStyle/>
          <a:p>
            <a:r>
              <a:rPr lang="en-US" dirty="0" smtClean="0"/>
              <a:t>Data obtained via </a:t>
            </a:r>
            <a:r>
              <a:rPr lang="en-US" dirty="0" err="1" smtClean="0"/>
              <a:t>WaterML</a:t>
            </a:r>
            <a:r>
              <a:rPr lang="en-US" dirty="0" smtClean="0"/>
              <a:t> web service from NWS and UT Arlington</a:t>
            </a:r>
            <a:endParaRPr lang="en-US" dirty="0"/>
          </a:p>
        </p:txBody>
      </p:sp>
      <p:sp>
        <p:nvSpPr>
          <p:cNvPr id="3" name="Slide Number Placeholder 2"/>
          <p:cNvSpPr>
            <a:spLocks noGrp="1"/>
          </p:cNvSpPr>
          <p:nvPr>
            <p:ph type="sldNum" sz="quarter" idx="12"/>
          </p:nvPr>
        </p:nvSpPr>
        <p:spPr/>
        <p:txBody>
          <a:bodyPr/>
          <a:lstStyle/>
          <a:p>
            <a:fld id="{F82B15EE-1347-4E13-A70E-917AFD644764}" type="slidenum">
              <a:rPr lang="en-US" smtClean="0"/>
              <a:pPr/>
              <a:t>25</a:t>
            </a:fld>
            <a:endParaRPr lang="en-US"/>
          </a:p>
        </p:txBody>
      </p:sp>
    </p:spTree>
    <p:extLst>
      <p:ext uri="{BB962C8B-B14F-4D97-AF65-F5344CB8AC3E}">
        <p14:creationId xmlns:p14="http://schemas.microsoft.com/office/powerpoint/2010/main" val="3000003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125"/>
          </a:xfrm>
        </p:spPr>
        <p:txBody>
          <a:bodyPr>
            <a:normAutofit fontScale="90000"/>
          </a:bodyPr>
          <a:lstStyle/>
          <a:p>
            <a:pPr>
              <a:defRPr/>
            </a:pPr>
            <a:r>
              <a:rPr lang="en-US" sz="4000" dirty="0" smtClean="0"/>
              <a:t>Organize Water Data Into “Themes” </a:t>
            </a:r>
            <a:r>
              <a:rPr lang="en-US" dirty="0" smtClean="0"/>
              <a:t/>
            </a:r>
            <a:br>
              <a:rPr lang="en-US" dirty="0" smtClean="0"/>
            </a:br>
            <a:endParaRPr lang="en-US" dirty="0"/>
          </a:p>
        </p:txBody>
      </p:sp>
      <p:sp>
        <p:nvSpPr>
          <p:cNvPr id="26" name="Text Placeholder 25"/>
          <p:cNvSpPr>
            <a:spLocks noGrp="1"/>
          </p:cNvSpPr>
          <p:nvPr>
            <p:ph type="body" sz="quarter" idx="10"/>
          </p:nvPr>
        </p:nvSpPr>
        <p:spPr>
          <a:xfrm>
            <a:off x="912813" y="1079500"/>
            <a:ext cx="7313612" cy="342900"/>
          </a:xfrm>
        </p:spPr>
        <p:txBody>
          <a:bodyPr/>
          <a:lstStyle/>
          <a:p>
            <a:pPr>
              <a:defRPr/>
            </a:pPr>
            <a:r>
              <a:rPr dirty="0" smtClean="0">
                <a:solidFill>
                  <a:schemeClr val="accent1"/>
                </a:solidFill>
              </a:rPr>
              <a:t>Integrating Water Data Services From Multiple Sources</a:t>
            </a:r>
            <a:endParaRPr dirty="0">
              <a:solidFill>
                <a:schemeClr val="accent1"/>
              </a:solidFill>
            </a:endParaRPr>
          </a:p>
        </p:txBody>
      </p:sp>
      <p:sp>
        <p:nvSpPr>
          <p:cNvPr id="27" name="Text Placeholder 26"/>
          <p:cNvSpPr>
            <a:spLocks noGrp="1"/>
          </p:cNvSpPr>
          <p:nvPr>
            <p:ph type="body" sz="quarter" idx="11"/>
          </p:nvPr>
        </p:nvSpPr>
        <p:spPr>
          <a:xfrm>
            <a:off x="914400" y="6096000"/>
            <a:ext cx="7315200" cy="457200"/>
          </a:xfrm>
        </p:spPr>
        <p:txBody>
          <a:bodyPr/>
          <a:lstStyle/>
          <a:p>
            <a:pPr>
              <a:defRPr/>
            </a:pPr>
            <a:r>
              <a:rPr lang="en-US" dirty="0" smtClean="0"/>
              <a:t>			</a:t>
            </a:r>
            <a:r>
              <a:rPr lang="en-US" sz="1800" dirty="0" smtClean="0">
                <a:solidFill>
                  <a:schemeClr val="accent1"/>
                </a:solidFill>
              </a:rPr>
              <a:t>. . . Across Groups of Organizations</a:t>
            </a:r>
          </a:p>
        </p:txBody>
      </p:sp>
      <p:pic>
        <p:nvPicPr>
          <p:cNvPr id="45061" name="Picture 24" descr="Figure10_noText.png"/>
          <p:cNvPicPr>
            <a:picLocks noChangeAspect="1"/>
          </p:cNvPicPr>
          <p:nvPr/>
        </p:nvPicPr>
        <p:blipFill>
          <a:blip r:embed="rId3" cstate="print"/>
          <a:srcRect/>
          <a:stretch>
            <a:fillRect/>
          </a:stretch>
        </p:blipFill>
        <p:spPr bwMode="auto">
          <a:xfrm>
            <a:off x="533400" y="1752600"/>
            <a:ext cx="8483889" cy="3276600"/>
          </a:xfrm>
          <a:prstGeom prst="rect">
            <a:avLst/>
          </a:prstGeom>
          <a:noFill/>
          <a:ln w="9525">
            <a:noFill/>
            <a:miter lim="800000"/>
            <a:headEnd/>
            <a:tailEnd/>
          </a:ln>
        </p:spPr>
      </p:pic>
      <p:sp>
        <p:nvSpPr>
          <p:cNvPr id="7" name="TextBox 6"/>
          <p:cNvSpPr txBox="1"/>
          <p:nvPr/>
        </p:nvSpPr>
        <p:spPr>
          <a:xfrm rot="16200000">
            <a:off x="2095422" y="5448378"/>
            <a:ext cx="1055289" cy="369332"/>
          </a:xfrm>
          <a:prstGeom prst="rect">
            <a:avLst/>
          </a:prstGeom>
          <a:noFill/>
        </p:spPr>
        <p:txBody>
          <a:bodyPr wrap="none" rtlCol="0">
            <a:spAutoFit/>
          </a:bodyPr>
          <a:lstStyle/>
          <a:p>
            <a:r>
              <a:rPr lang="en-US" dirty="0" err="1" smtClean="0"/>
              <a:t>WaterML</a:t>
            </a:r>
            <a:endParaRPr lang="en-US" dirty="0"/>
          </a:p>
        </p:txBody>
      </p:sp>
      <p:sp>
        <p:nvSpPr>
          <p:cNvPr id="8" name="TextBox 7"/>
          <p:cNvSpPr txBox="1"/>
          <p:nvPr/>
        </p:nvSpPr>
        <p:spPr>
          <a:xfrm rot="16200000">
            <a:off x="6438822" y="5372178"/>
            <a:ext cx="1055289" cy="369332"/>
          </a:xfrm>
          <a:prstGeom prst="rect">
            <a:avLst/>
          </a:prstGeom>
          <a:noFill/>
        </p:spPr>
        <p:txBody>
          <a:bodyPr wrap="none" rtlCol="0">
            <a:spAutoFit/>
          </a:bodyPr>
          <a:lstStyle/>
          <a:p>
            <a:r>
              <a:rPr lang="en-US" dirty="0" err="1" smtClean="0"/>
              <a:t>WaterML</a:t>
            </a:r>
            <a:endParaRPr lang="en-US" dirty="0"/>
          </a:p>
        </p:txBody>
      </p:sp>
      <p:sp>
        <p:nvSpPr>
          <p:cNvPr id="9" name="TextBox 8"/>
          <p:cNvSpPr txBox="1"/>
          <p:nvPr/>
        </p:nvSpPr>
        <p:spPr>
          <a:xfrm rot="16200000">
            <a:off x="3543222" y="5448378"/>
            <a:ext cx="1055289" cy="369332"/>
          </a:xfrm>
          <a:prstGeom prst="rect">
            <a:avLst/>
          </a:prstGeom>
          <a:noFill/>
        </p:spPr>
        <p:txBody>
          <a:bodyPr wrap="none" rtlCol="0">
            <a:spAutoFit/>
          </a:bodyPr>
          <a:lstStyle/>
          <a:p>
            <a:r>
              <a:rPr lang="en-US" dirty="0" err="1" smtClean="0"/>
              <a:t>WaterML</a:t>
            </a:r>
            <a:endParaRPr lang="en-US" dirty="0"/>
          </a:p>
        </p:txBody>
      </p:sp>
      <p:sp>
        <p:nvSpPr>
          <p:cNvPr id="10" name="TextBox 9"/>
          <p:cNvSpPr txBox="1"/>
          <p:nvPr/>
        </p:nvSpPr>
        <p:spPr>
          <a:xfrm rot="16200000">
            <a:off x="4914822" y="5372178"/>
            <a:ext cx="1055289" cy="369332"/>
          </a:xfrm>
          <a:prstGeom prst="rect">
            <a:avLst/>
          </a:prstGeom>
          <a:noFill/>
        </p:spPr>
        <p:txBody>
          <a:bodyPr wrap="none" rtlCol="0">
            <a:spAutoFit/>
          </a:bodyPr>
          <a:lstStyle/>
          <a:p>
            <a:r>
              <a:rPr lang="en-US" dirty="0" err="1" smtClean="0"/>
              <a:t>WaterML</a:t>
            </a:r>
            <a:endParaRPr lang="en-US" dirty="0"/>
          </a:p>
        </p:txBody>
      </p:sp>
      <p:sp>
        <p:nvSpPr>
          <p:cNvPr id="11" name="TextBox 10"/>
          <p:cNvSpPr txBox="1"/>
          <p:nvPr/>
        </p:nvSpPr>
        <p:spPr>
          <a:xfrm rot="16200000">
            <a:off x="7734222" y="5372179"/>
            <a:ext cx="1055289" cy="369332"/>
          </a:xfrm>
          <a:prstGeom prst="rect">
            <a:avLst/>
          </a:prstGeom>
          <a:noFill/>
        </p:spPr>
        <p:txBody>
          <a:bodyPr wrap="none" rtlCol="0">
            <a:spAutoFit/>
          </a:bodyPr>
          <a:lstStyle/>
          <a:p>
            <a:r>
              <a:rPr lang="en-US" dirty="0" err="1" smtClean="0"/>
              <a:t>WaterML</a:t>
            </a:r>
            <a:endParaRPr lang="en-US" dirty="0"/>
          </a:p>
        </p:txBody>
      </p:sp>
    </p:spTree>
    <p:extLst>
      <p:ext uri="{BB962C8B-B14F-4D97-AF65-F5344CB8AC3E}">
        <p14:creationId xmlns:p14="http://schemas.microsoft.com/office/powerpoint/2010/main" val="112863540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1920240" y="457200"/>
            <a:ext cx="7067550" cy="5753100"/>
          </a:xfrm>
          <a:prstGeom prst="rect">
            <a:avLst/>
          </a:prstGeom>
          <a:noFill/>
          <a:ln w="9525">
            <a:noFill/>
            <a:miter lim="800000"/>
            <a:headEnd/>
            <a:tailEnd/>
          </a:ln>
        </p:spPr>
      </p:pic>
      <p:sp>
        <p:nvSpPr>
          <p:cNvPr id="5" name="TextBox 4"/>
          <p:cNvSpPr txBox="1"/>
          <p:nvPr/>
        </p:nvSpPr>
        <p:spPr>
          <a:xfrm>
            <a:off x="228600" y="304800"/>
            <a:ext cx="3048000" cy="1323439"/>
          </a:xfrm>
          <a:prstGeom prst="rect">
            <a:avLst/>
          </a:prstGeom>
          <a:noFill/>
        </p:spPr>
        <p:txBody>
          <a:bodyPr wrap="square" rtlCol="0">
            <a:spAutoFit/>
          </a:bodyPr>
          <a:lstStyle/>
          <a:p>
            <a:r>
              <a:rPr lang="en-US" sz="4000" b="1" dirty="0" err="1" smtClean="0">
                <a:solidFill>
                  <a:schemeClr val="tx2">
                    <a:lumMod val="40000"/>
                    <a:lumOff val="60000"/>
                  </a:schemeClr>
                </a:solidFill>
                <a:effectLst>
                  <a:outerShdw blurRad="38100" dist="38100" dir="2700000" algn="tl">
                    <a:srgbClr val="000000">
                      <a:alpha val="43137"/>
                    </a:srgbClr>
                  </a:outerShdw>
                </a:effectLst>
              </a:rPr>
              <a:t>Streamflow</a:t>
            </a:r>
            <a:r>
              <a:rPr lang="en-US" sz="4000" b="1" dirty="0" smtClean="0">
                <a:solidFill>
                  <a:schemeClr val="tx2">
                    <a:lumMod val="40000"/>
                    <a:lumOff val="60000"/>
                  </a:schemeClr>
                </a:solidFill>
                <a:effectLst>
                  <a:outerShdw blurRad="38100" dist="38100" dir="2700000" algn="tl">
                    <a:srgbClr val="000000">
                      <a:alpha val="43137"/>
                    </a:srgbClr>
                  </a:outerShdw>
                </a:effectLst>
              </a:rPr>
              <a:t> Data Services</a:t>
            </a:r>
            <a:endParaRPr lang="en-US" sz="4000" b="1" dirty="0" smtClean="0">
              <a:solidFill>
                <a:schemeClr val="tx2">
                  <a:lumMod val="40000"/>
                  <a:lumOff val="60000"/>
                </a:schemeClr>
              </a:solidFill>
              <a:effectLst>
                <a:outerShdw blurRad="38100" dist="38100" dir="2700000" algn="tl">
                  <a:srgbClr val="000000">
                    <a:alpha val="43137"/>
                  </a:srgbClr>
                </a:outerShdw>
              </a:effectLst>
            </a:endParaRPr>
          </a:p>
        </p:txBody>
      </p:sp>
      <p:sp>
        <p:nvSpPr>
          <p:cNvPr id="8" name="TextBox 7"/>
          <p:cNvSpPr txBox="1"/>
          <p:nvPr/>
        </p:nvSpPr>
        <p:spPr>
          <a:xfrm>
            <a:off x="533400" y="4114800"/>
            <a:ext cx="3352800" cy="2246769"/>
          </a:xfrm>
          <a:prstGeom prst="rect">
            <a:avLst/>
          </a:prstGeom>
          <a:noFill/>
        </p:spPr>
        <p:txBody>
          <a:bodyPr wrap="square" rtlCol="0">
            <a:spAutoFit/>
          </a:bodyPr>
          <a:lstStyle/>
          <a:p>
            <a:r>
              <a:rPr lang="en-US" sz="2800" b="1" dirty="0" smtClean="0"/>
              <a:t>2 services</a:t>
            </a:r>
          </a:p>
          <a:p>
            <a:r>
              <a:rPr lang="en-US" sz="2800" b="1" dirty="0" smtClean="0"/>
              <a:t>7  variables</a:t>
            </a:r>
          </a:p>
          <a:p>
            <a:r>
              <a:rPr lang="en-US" sz="2800" b="1" dirty="0" smtClean="0"/>
              <a:t>4,363 sites</a:t>
            </a:r>
          </a:p>
          <a:p>
            <a:r>
              <a:rPr lang="en-US" sz="2800" b="1" dirty="0" smtClean="0"/>
              <a:t>11,484 series</a:t>
            </a:r>
          </a:p>
          <a:p>
            <a:r>
              <a:rPr lang="en-US" sz="2800" b="1" dirty="0" smtClean="0"/>
              <a:t>9,493,968 records</a:t>
            </a:r>
          </a:p>
        </p:txBody>
      </p:sp>
      <p:pic>
        <p:nvPicPr>
          <p:cNvPr id="2052" name="Picture 4"/>
          <p:cNvPicPr>
            <a:picLocks noChangeAspect="1" noChangeArrowheads="1"/>
          </p:cNvPicPr>
          <p:nvPr/>
        </p:nvPicPr>
        <p:blipFill>
          <a:blip r:embed="rId4" cstate="print"/>
          <a:srcRect/>
          <a:stretch>
            <a:fillRect/>
          </a:stretch>
        </p:blipFill>
        <p:spPr bwMode="auto">
          <a:xfrm>
            <a:off x="3810000" y="4572000"/>
            <a:ext cx="1348490" cy="1935480"/>
          </a:xfrm>
          <a:prstGeom prst="rect">
            <a:avLst/>
          </a:prstGeom>
          <a:noFill/>
          <a:ln w="9525">
            <a:noFill/>
            <a:miter lim="800000"/>
            <a:headEnd/>
            <a:tailEnd/>
          </a:ln>
        </p:spPr>
      </p:pic>
    </p:spTree>
    <p:extLst>
      <p:ext uri="{BB962C8B-B14F-4D97-AF65-F5344CB8AC3E}">
        <p14:creationId xmlns:p14="http://schemas.microsoft.com/office/powerpoint/2010/main" val="387130614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920240" y="457200"/>
            <a:ext cx="7067550" cy="5762625"/>
          </a:xfrm>
          <a:prstGeom prst="rect">
            <a:avLst/>
          </a:prstGeom>
          <a:noFill/>
          <a:ln w="9525">
            <a:noFill/>
            <a:miter lim="800000"/>
            <a:headEnd/>
            <a:tailEnd/>
          </a:ln>
        </p:spPr>
      </p:pic>
      <p:sp>
        <p:nvSpPr>
          <p:cNvPr id="5" name="TextBox 4"/>
          <p:cNvSpPr txBox="1"/>
          <p:nvPr/>
        </p:nvSpPr>
        <p:spPr>
          <a:xfrm>
            <a:off x="228600" y="304800"/>
            <a:ext cx="3048000" cy="1938992"/>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Water</a:t>
            </a:r>
          </a:p>
          <a:p>
            <a:r>
              <a:rPr lang="en-US" sz="4000" b="1" dirty="0" smtClean="0">
                <a:solidFill>
                  <a:srgbClr val="FF0000"/>
                </a:solidFill>
                <a:effectLst>
                  <a:outerShdw blurRad="38100" dist="38100" dir="2700000" algn="tl">
                    <a:srgbClr val="000000">
                      <a:alpha val="43137"/>
                    </a:srgbClr>
                  </a:outerShdw>
                </a:effectLst>
              </a:rPr>
              <a:t>Temperature Data Services</a:t>
            </a:r>
            <a:endParaRPr lang="en-US" sz="4000" b="1" dirty="0" smtClean="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533400" y="4114800"/>
            <a:ext cx="3352800" cy="2246769"/>
          </a:xfrm>
          <a:prstGeom prst="rect">
            <a:avLst/>
          </a:prstGeom>
          <a:noFill/>
        </p:spPr>
        <p:txBody>
          <a:bodyPr wrap="square" rtlCol="0">
            <a:spAutoFit/>
          </a:bodyPr>
          <a:lstStyle/>
          <a:p>
            <a:r>
              <a:rPr lang="en-US" sz="2800" b="1" dirty="0" smtClean="0"/>
              <a:t>6 services</a:t>
            </a:r>
          </a:p>
          <a:p>
            <a:r>
              <a:rPr lang="en-US" sz="2800" b="1" dirty="0" smtClean="0"/>
              <a:t>11  variables</a:t>
            </a:r>
          </a:p>
          <a:p>
            <a:r>
              <a:rPr lang="en-US" sz="2800" b="1" dirty="0" smtClean="0"/>
              <a:t>11,158 sites</a:t>
            </a:r>
          </a:p>
          <a:p>
            <a:r>
              <a:rPr lang="en-US" sz="2800" b="1" dirty="0" smtClean="0"/>
              <a:t>22,953 series</a:t>
            </a:r>
          </a:p>
          <a:p>
            <a:r>
              <a:rPr lang="en-US" sz="2800" b="1" dirty="0" smtClean="0"/>
              <a:t>1,546,841 records</a:t>
            </a:r>
          </a:p>
        </p:txBody>
      </p:sp>
    </p:spTree>
    <p:extLst>
      <p:ext uri="{BB962C8B-B14F-4D97-AF65-F5344CB8AC3E}">
        <p14:creationId xmlns:p14="http://schemas.microsoft.com/office/powerpoint/2010/main" val="360250966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920240" y="457200"/>
            <a:ext cx="7067550" cy="5762625"/>
          </a:xfrm>
          <a:prstGeom prst="rect">
            <a:avLst/>
          </a:prstGeom>
          <a:noFill/>
          <a:ln w="9525">
            <a:noFill/>
            <a:miter lim="800000"/>
            <a:headEnd/>
            <a:tailEnd/>
          </a:ln>
        </p:spPr>
      </p:pic>
      <p:sp>
        <p:nvSpPr>
          <p:cNvPr id="5" name="TextBox 4"/>
          <p:cNvSpPr txBox="1"/>
          <p:nvPr/>
        </p:nvSpPr>
        <p:spPr>
          <a:xfrm>
            <a:off x="228600" y="304800"/>
            <a:ext cx="3048000" cy="1323439"/>
          </a:xfrm>
          <a:prstGeom prst="rect">
            <a:avLst/>
          </a:prstGeom>
          <a:noFill/>
        </p:spPr>
        <p:txBody>
          <a:bodyPr wrap="square" rtlCol="0">
            <a:spAutoFit/>
          </a:bodyPr>
          <a:lstStyle/>
          <a:p>
            <a:r>
              <a:rPr lang="en-US" sz="4000" b="1" dirty="0" smtClean="0">
                <a:solidFill>
                  <a:srgbClr val="FF6600"/>
                </a:solidFill>
                <a:effectLst>
                  <a:outerShdw blurRad="38100" dist="38100" dir="2700000" algn="tl">
                    <a:srgbClr val="000000">
                      <a:alpha val="43137"/>
                    </a:srgbClr>
                  </a:outerShdw>
                </a:effectLst>
              </a:rPr>
              <a:t>Bacteria Data Services</a:t>
            </a:r>
            <a:endParaRPr lang="en-US" sz="4000" b="1" dirty="0" smtClean="0">
              <a:solidFill>
                <a:srgbClr val="FF6600"/>
              </a:solidFill>
              <a:effectLst>
                <a:outerShdw blurRad="38100" dist="38100" dir="2700000" algn="tl">
                  <a:srgbClr val="000000">
                    <a:alpha val="43137"/>
                  </a:srgbClr>
                </a:outerShdw>
              </a:effectLst>
            </a:endParaRPr>
          </a:p>
        </p:txBody>
      </p:sp>
      <p:sp>
        <p:nvSpPr>
          <p:cNvPr id="8" name="TextBox 7"/>
          <p:cNvSpPr txBox="1"/>
          <p:nvPr/>
        </p:nvSpPr>
        <p:spPr>
          <a:xfrm>
            <a:off x="533400" y="4114800"/>
            <a:ext cx="3352800" cy="2246769"/>
          </a:xfrm>
          <a:prstGeom prst="rect">
            <a:avLst/>
          </a:prstGeom>
          <a:noFill/>
        </p:spPr>
        <p:txBody>
          <a:bodyPr wrap="square" rtlCol="0">
            <a:spAutoFit/>
          </a:bodyPr>
          <a:lstStyle/>
          <a:p>
            <a:r>
              <a:rPr lang="en-US" sz="2800" b="1" dirty="0" smtClean="0"/>
              <a:t>1 service</a:t>
            </a:r>
          </a:p>
          <a:p>
            <a:r>
              <a:rPr lang="en-US" sz="2800" b="1" dirty="0" smtClean="0"/>
              <a:t>21  variables</a:t>
            </a:r>
          </a:p>
          <a:p>
            <a:r>
              <a:rPr lang="en-US" sz="2800" b="1" dirty="0" smtClean="0"/>
              <a:t>4,801 sites</a:t>
            </a:r>
          </a:p>
          <a:p>
            <a:r>
              <a:rPr lang="en-US" sz="2800" b="1" dirty="0" smtClean="0"/>
              <a:t>15,483 series</a:t>
            </a:r>
          </a:p>
          <a:p>
            <a:r>
              <a:rPr lang="en-US" sz="2800" b="1" dirty="0" smtClean="0"/>
              <a:t>297,849 records</a:t>
            </a:r>
          </a:p>
        </p:txBody>
      </p:sp>
    </p:spTree>
    <p:extLst>
      <p:ext uri="{BB962C8B-B14F-4D97-AF65-F5344CB8AC3E}">
        <p14:creationId xmlns:p14="http://schemas.microsoft.com/office/powerpoint/2010/main" val="34923583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Services for Water Data in Texas</a:t>
            </a:r>
          </a:p>
        </p:txBody>
      </p:sp>
      <p:sp>
        <p:nvSpPr>
          <p:cNvPr id="3" name="Content Placeholder 2"/>
          <p:cNvSpPr>
            <a:spLocks noGrp="1"/>
          </p:cNvSpPr>
          <p:nvPr>
            <p:ph idx="1"/>
          </p:nvPr>
        </p:nvSpPr>
        <p:spPr>
          <a:xfrm>
            <a:off x="228600" y="1600200"/>
            <a:ext cx="8763000" cy="4525963"/>
          </a:xfrm>
        </p:spPr>
        <p:txBody>
          <a:bodyPr/>
          <a:lstStyle/>
          <a:p>
            <a:r>
              <a:rPr lang="en-US" dirty="0" smtClean="0">
                <a:solidFill>
                  <a:srgbClr val="FF0000"/>
                </a:solidFill>
              </a:rPr>
              <a:t>The vision </a:t>
            </a:r>
            <a:r>
              <a:rPr lang="en-US" dirty="0" smtClean="0"/>
              <a:t>– a unified view of water data in Texas</a:t>
            </a:r>
          </a:p>
          <a:p>
            <a:r>
              <a:rPr lang="en-US" dirty="0" smtClean="0"/>
              <a:t>Making it </a:t>
            </a:r>
            <a:r>
              <a:rPr lang="en-US" dirty="0" smtClean="0">
                <a:solidFill>
                  <a:srgbClr val="FF0000"/>
                </a:solidFill>
              </a:rPr>
              <a:t>happen</a:t>
            </a:r>
            <a:r>
              <a:rPr lang="en-US" dirty="0" smtClean="0"/>
              <a:t> – web services</a:t>
            </a:r>
          </a:p>
          <a:p>
            <a:r>
              <a:rPr lang="en-US" dirty="0" smtClean="0"/>
              <a:t>Making it </a:t>
            </a:r>
            <a:r>
              <a:rPr lang="en-US" dirty="0" smtClean="0">
                <a:solidFill>
                  <a:srgbClr val="FF0000"/>
                </a:solidFill>
              </a:rPr>
              <a:t>useful</a:t>
            </a:r>
            <a:r>
              <a:rPr lang="en-US" dirty="0" smtClean="0"/>
              <a:t> – rapid, authoritative information</a:t>
            </a:r>
          </a:p>
          <a:p>
            <a:r>
              <a:rPr lang="en-US" dirty="0" smtClean="0">
                <a:solidFill>
                  <a:srgbClr val="FF0000"/>
                </a:solidFill>
              </a:rPr>
              <a:t>Next steps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82B15EE-1347-4E13-A70E-917AFD644764}" type="slidenum">
              <a:rPr lang="en-US" smtClean="0"/>
              <a:pPr/>
              <a:t>3</a:t>
            </a:fld>
            <a:endParaRPr lang="en-US"/>
          </a:p>
        </p:txBody>
      </p:sp>
      <p:sp>
        <p:nvSpPr>
          <p:cNvPr id="5" name="Rectangle 4"/>
          <p:cNvSpPr/>
          <p:nvPr/>
        </p:nvSpPr>
        <p:spPr>
          <a:xfrm>
            <a:off x="228600" y="1598141"/>
            <a:ext cx="8610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418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Australian Water Resources Information System</a:t>
            </a:r>
            <a:br>
              <a:rPr lang="en-US" sz="3200" dirty="0" smtClean="0"/>
            </a:br>
            <a:r>
              <a:rPr lang="en-US" sz="3200" dirty="0" smtClean="0"/>
              <a:t>iPhone App for Water Storage</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3124200"/>
            <a:ext cx="1762125" cy="323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928" y="1752600"/>
            <a:ext cx="30289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iphone-landscap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7676" y="4470708"/>
            <a:ext cx="3658494" cy="201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am aeri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4667" y="1400175"/>
            <a:ext cx="165735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ustralia land 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663" y="1385887"/>
            <a:ext cx="16684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453432" y="1383268"/>
            <a:ext cx="1495859" cy="369332"/>
          </a:xfrm>
          <a:prstGeom prst="rect">
            <a:avLst/>
          </a:prstGeom>
          <a:noFill/>
        </p:spPr>
        <p:txBody>
          <a:bodyPr wrap="none" rtlCol="0">
            <a:spAutoFit/>
          </a:bodyPr>
          <a:lstStyle/>
          <a:p>
            <a:r>
              <a:rPr lang="en-US" dirty="0" smtClean="0"/>
              <a:t>National View</a:t>
            </a:r>
            <a:endParaRPr lang="en-US" dirty="0"/>
          </a:p>
        </p:txBody>
      </p:sp>
      <p:sp>
        <p:nvSpPr>
          <p:cNvPr id="12" name="TextBox 11"/>
          <p:cNvSpPr txBox="1"/>
          <p:nvPr/>
        </p:nvSpPr>
        <p:spPr>
          <a:xfrm>
            <a:off x="5536295" y="4200617"/>
            <a:ext cx="1506759" cy="369332"/>
          </a:xfrm>
          <a:prstGeom prst="rect">
            <a:avLst/>
          </a:prstGeom>
          <a:noFill/>
        </p:spPr>
        <p:txBody>
          <a:bodyPr wrap="none" rtlCol="0">
            <a:spAutoFit/>
          </a:bodyPr>
          <a:lstStyle/>
          <a:p>
            <a:r>
              <a:rPr lang="en-US" dirty="0" smtClean="0"/>
              <a:t>Regional View</a:t>
            </a:r>
            <a:endParaRPr lang="en-US" dirty="0"/>
          </a:p>
        </p:txBody>
      </p:sp>
      <p:sp>
        <p:nvSpPr>
          <p:cNvPr id="6" name="TextBox 5"/>
          <p:cNvSpPr txBox="1"/>
          <p:nvPr/>
        </p:nvSpPr>
        <p:spPr>
          <a:xfrm>
            <a:off x="2314667" y="3113193"/>
            <a:ext cx="2667000" cy="1200329"/>
          </a:xfrm>
          <a:prstGeom prst="rect">
            <a:avLst/>
          </a:prstGeom>
          <a:noFill/>
        </p:spPr>
        <p:txBody>
          <a:bodyPr wrap="square" rtlCol="0">
            <a:spAutoFit/>
          </a:bodyPr>
          <a:lstStyle/>
          <a:p>
            <a:r>
              <a:rPr lang="en-US" dirty="0" smtClean="0"/>
              <a:t>Summarizes the current volume of water in reservoir  storage and its change over time</a:t>
            </a:r>
            <a:endParaRPr lang="en-US" dirty="0"/>
          </a:p>
        </p:txBody>
      </p:sp>
      <p:sp>
        <p:nvSpPr>
          <p:cNvPr id="7" name="Rectangle 6"/>
          <p:cNvSpPr/>
          <p:nvPr/>
        </p:nvSpPr>
        <p:spPr>
          <a:xfrm>
            <a:off x="1447800" y="6396335"/>
            <a:ext cx="6019802" cy="369332"/>
          </a:xfrm>
          <a:prstGeom prst="rect">
            <a:avLst/>
          </a:prstGeom>
        </p:spPr>
        <p:txBody>
          <a:bodyPr wrap="square">
            <a:spAutoFit/>
          </a:bodyPr>
          <a:lstStyle/>
          <a:p>
            <a:r>
              <a:rPr lang="en-US" u="sng" dirty="0">
                <a:hlinkClick r:id="rId7"/>
              </a:rPr>
              <a:t>http://itunes.apple.com/au/app/water-storage/id380627384</a:t>
            </a:r>
            <a:endParaRPr lang="en-US" dirty="0"/>
          </a:p>
        </p:txBody>
      </p:sp>
      <p:sp>
        <p:nvSpPr>
          <p:cNvPr id="3" name="Slide Number Placeholder 2"/>
          <p:cNvSpPr>
            <a:spLocks noGrp="1"/>
          </p:cNvSpPr>
          <p:nvPr>
            <p:ph type="sldNum" sz="quarter" idx="12"/>
          </p:nvPr>
        </p:nvSpPr>
        <p:spPr/>
        <p:txBody>
          <a:bodyPr/>
          <a:lstStyle/>
          <a:p>
            <a:fld id="{F82B15EE-1347-4E13-A70E-917AFD644764}" type="slidenum">
              <a:rPr lang="en-US" smtClean="0"/>
              <a:pPr/>
              <a:t>30</a:t>
            </a:fld>
            <a:endParaRPr lang="en-US"/>
          </a:p>
        </p:txBody>
      </p:sp>
    </p:spTree>
    <p:extLst>
      <p:ext uri="{BB962C8B-B14F-4D97-AF65-F5344CB8AC3E}">
        <p14:creationId xmlns:p14="http://schemas.microsoft.com/office/powerpoint/2010/main" val="261637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Public, </a:t>
            </a:r>
            <a:r>
              <a:rPr lang="en-US" dirty="0" smtClean="0">
                <a:solidFill>
                  <a:srgbClr val="FF0000"/>
                </a:solidFill>
              </a:rPr>
              <a:t>open source standards for water data </a:t>
            </a:r>
            <a:r>
              <a:rPr lang="en-US" dirty="0" smtClean="0"/>
              <a:t>are emerging for the first time (</a:t>
            </a:r>
            <a:r>
              <a:rPr lang="en-US" dirty="0" err="1" smtClean="0"/>
              <a:t>WaterML</a:t>
            </a:r>
            <a:r>
              <a:rPr lang="en-US" dirty="0" smtClean="0"/>
              <a:t>)</a:t>
            </a:r>
          </a:p>
          <a:p>
            <a:r>
              <a:rPr lang="en-US" dirty="0" smtClean="0"/>
              <a:t>We can use these to build </a:t>
            </a:r>
            <a:r>
              <a:rPr lang="en-US" dirty="0" smtClean="0">
                <a:solidFill>
                  <a:srgbClr val="FF0000"/>
                </a:solidFill>
              </a:rPr>
              <a:t>an integrated view of water data in Texas</a:t>
            </a:r>
            <a:r>
              <a:rPr lang="en-US" dirty="0" smtClean="0"/>
              <a:t> like what we have for GIS data</a:t>
            </a:r>
          </a:p>
          <a:p>
            <a:r>
              <a:rPr lang="en-US" dirty="0" smtClean="0">
                <a:solidFill>
                  <a:srgbClr val="FF0000"/>
                </a:solidFill>
              </a:rPr>
              <a:t>There is commitment </a:t>
            </a:r>
            <a:r>
              <a:rPr lang="en-US" dirty="0" smtClean="0"/>
              <a:t>at the international, national and state level to this process</a:t>
            </a:r>
          </a:p>
          <a:p>
            <a:r>
              <a:rPr lang="en-US" dirty="0" smtClean="0"/>
              <a:t>We invite </a:t>
            </a:r>
            <a:r>
              <a:rPr lang="en-US" dirty="0" smtClean="0">
                <a:solidFill>
                  <a:srgbClr val="FF0000"/>
                </a:solidFill>
              </a:rPr>
              <a:t>your participation</a:t>
            </a:r>
            <a:r>
              <a:rPr lang="en-US" dirty="0" smtClean="0"/>
              <a:t>!</a:t>
            </a:r>
            <a:endParaRPr lang="en-US" dirty="0"/>
          </a:p>
        </p:txBody>
      </p:sp>
      <p:sp>
        <p:nvSpPr>
          <p:cNvPr id="4" name="Slide Number Placeholder 3"/>
          <p:cNvSpPr>
            <a:spLocks noGrp="1"/>
          </p:cNvSpPr>
          <p:nvPr>
            <p:ph type="sldNum" sz="quarter" idx="12"/>
          </p:nvPr>
        </p:nvSpPr>
        <p:spPr/>
        <p:txBody>
          <a:bodyPr/>
          <a:lstStyle/>
          <a:p>
            <a:fld id="{F82B15EE-1347-4E13-A70E-917AFD644764}" type="slidenum">
              <a:rPr lang="en-US" smtClean="0"/>
              <a:pPr/>
              <a:t>31</a:t>
            </a:fld>
            <a:endParaRPr lang="en-US"/>
          </a:p>
        </p:txBody>
      </p:sp>
    </p:spTree>
    <p:extLst>
      <p:ext uri="{BB962C8B-B14F-4D97-AF65-F5344CB8AC3E}">
        <p14:creationId xmlns:p14="http://schemas.microsoft.com/office/powerpoint/2010/main" val="318341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12drought2_6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368747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16" descr="Polluted Ri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95400"/>
            <a:ext cx="3810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 descr="image467_l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14450"/>
            <a:ext cx="36274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4"/>
          <p:cNvSpPr>
            <a:spLocks noChangeShapeType="1"/>
          </p:cNvSpPr>
          <p:nvPr/>
        </p:nvSpPr>
        <p:spPr bwMode="auto">
          <a:xfrm>
            <a:off x="4343400" y="1295400"/>
            <a:ext cx="0" cy="51054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2054" name="Line 5"/>
          <p:cNvSpPr>
            <a:spLocks noChangeShapeType="1"/>
          </p:cNvSpPr>
          <p:nvPr/>
        </p:nvSpPr>
        <p:spPr bwMode="auto">
          <a:xfrm>
            <a:off x="533400" y="3810000"/>
            <a:ext cx="78486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2055" name="Text Box 6"/>
          <p:cNvSpPr txBox="1">
            <a:spLocks noChangeArrowheads="1"/>
          </p:cNvSpPr>
          <p:nvPr/>
        </p:nvSpPr>
        <p:spPr bwMode="auto">
          <a:xfrm>
            <a:off x="1008386" y="1331269"/>
            <a:ext cx="2673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FFFF00"/>
                </a:solidFill>
                <a:latin typeface="Times New Roman" pitchFamily="18" charset="0"/>
              </a:rPr>
              <a:t>Too much water</a:t>
            </a:r>
          </a:p>
          <a:p>
            <a:pPr algn="ctr" eaLnBrk="1" hangingPunct="1"/>
            <a:r>
              <a:rPr lang="en-US" sz="2800" b="1" dirty="0">
                <a:solidFill>
                  <a:srgbClr val="FFFF00"/>
                </a:solidFill>
                <a:latin typeface="Times New Roman" pitchFamily="18" charset="0"/>
              </a:rPr>
              <a:t>(flooding)</a:t>
            </a:r>
          </a:p>
        </p:txBody>
      </p:sp>
      <p:sp>
        <p:nvSpPr>
          <p:cNvPr id="2056" name="Text Box 7"/>
          <p:cNvSpPr txBox="1">
            <a:spLocks noChangeArrowheads="1"/>
          </p:cNvSpPr>
          <p:nvPr/>
        </p:nvSpPr>
        <p:spPr bwMode="auto">
          <a:xfrm>
            <a:off x="900906" y="5246688"/>
            <a:ext cx="2892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FFFF00"/>
                </a:solidFill>
                <a:latin typeface="Times New Roman" pitchFamily="18" charset="0"/>
              </a:rPr>
              <a:t>Not enough water</a:t>
            </a:r>
          </a:p>
          <a:p>
            <a:pPr algn="ctr" eaLnBrk="1" hangingPunct="1"/>
            <a:r>
              <a:rPr lang="en-US" sz="2800" b="1" dirty="0">
                <a:solidFill>
                  <a:srgbClr val="FFFF00"/>
                </a:solidFill>
                <a:latin typeface="Times New Roman" pitchFamily="18" charset="0"/>
              </a:rPr>
              <a:t>(droughts)</a:t>
            </a:r>
          </a:p>
        </p:txBody>
      </p:sp>
      <p:sp>
        <p:nvSpPr>
          <p:cNvPr id="2057" name="Text Box 8"/>
          <p:cNvSpPr txBox="1">
            <a:spLocks noChangeArrowheads="1"/>
          </p:cNvSpPr>
          <p:nvPr/>
        </p:nvSpPr>
        <p:spPr bwMode="auto">
          <a:xfrm>
            <a:off x="4424749" y="1295400"/>
            <a:ext cx="2447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FFFF00"/>
                </a:solidFill>
                <a:latin typeface="Times New Roman" pitchFamily="18" charset="0"/>
              </a:rPr>
              <a:t>Dirty water</a:t>
            </a:r>
          </a:p>
          <a:p>
            <a:pPr algn="ctr" eaLnBrk="1" hangingPunct="1"/>
            <a:r>
              <a:rPr lang="en-US" sz="2800" b="1" dirty="0">
                <a:solidFill>
                  <a:srgbClr val="FFFF00"/>
                </a:solidFill>
                <a:latin typeface="Times New Roman" pitchFamily="18" charset="0"/>
              </a:rPr>
              <a:t>(water quality)</a:t>
            </a:r>
          </a:p>
        </p:txBody>
      </p:sp>
      <p:pic>
        <p:nvPicPr>
          <p:cNvPr id="205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0386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9"/>
          <p:cNvSpPr txBox="1">
            <a:spLocks noChangeArrowheads="1"/>
          </p:cNvSpPr>
          <p:nvPr/>
        </p:nvSpPr>
        <p:spPr bwMode="auto">
          <a:xfrm>
            <a:off x="4419600" y="5360988"/>
            <a:ext cx="34734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FFFF00"/>
                </a:solidFill>
                <a:latin typeface="Times New Roman" pitchFamily="18" charset="0"/>
              </a:rPr>
              <a:t>Environmental Issues</a:t>
            </a:r>
          </a:p>
          <a:p>
            <a:pPr algn="ctr" eaLnBrk="1" hangingPunct="1"/>
            <a:r>
              <a:rPr lang="en-US" sz="2800" b="1" dirty="0">
                <a:solidFill>
                  <a:srgbClr val="FFFF00"/>
                </a:solidFill>
                <a:latin typeface="Times New Roman" pitchFamily="18" charset="0"/>
              </a:rPr>
              <a:t>(aquatic life)</a:t>
            </a:r>
          </a:p>
        </p:txBody>
      </p:sp>
      <p:sp>
        <p:nvSpPr>
          <p:cNvPr id="2061" name="Text Box 19"/>
          <p:cNvSpPr txBox="1">
            <a:spLocks noChangeArrowheads="1"/>
          </p:cNvSpPr>
          <p:nvPr/>
        </p:nvSpPr>
        <p:spPr bwMode="auto">
          <a:xfrm>
            <a:off x="1037218" y="381000"/>
            <a:ext cx="70695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dirty="0">
                <a:latin typeface="Times New Roman" pitchFamily="18" charset="0"/>
              </a:rPr>
              <a:t>Four water problems to be solved</a:t>
            </a:r>
          </a:p>
        </p:txBody>
      </p:sp>
    </p:spTree>
    <p:extLst>
      <p:ext uri="{BB962C8B-B14F-4D97-AF65-F5344CB8AC3E}">
        <p14:creationId xmlns:p14="http://schemas.microsoft.com/office/powerpoint/2010/main" val="3278054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108325" y="1290638"/>
            <a:ext cx="2922588" cy="2325687"/>
            <a:chOff x="3108865" y="1290638"/>
            <a:chExt cx="2921508" cy="2326124"/>
          </a:xfrm>
        </p:grpSpPr>
        <p:pic>
          <p:nvPicPr>
            <p:cNvPr id="3" name="Picture 2" descr="rain-gauge-platform-400"/>
            <p:cNvPicPr>
              <a:picLocks noChangeAspect="1" noChangeArrowheads="1"/>
            </p:cNvPicPr>
            <p:nvPr/>
          </p:nvPicPr>
          <p:blipFill>
            <a:blip r:embed="rId2" cstate="print"/>
            <a:srcRect l="6047" r="9295"/>
            <a:stretch>
              <a:fillRect/>
            </a:stretch>
          </p:blipFill>
          <p:spPr bwMode="auto">
            <a:xfrm>
              <a:off x="3108865" y="1668534"/>
              <a:ext cx="2921508" cy="1948228"/>
            </a:xfrm>
            <a:prstGeom prst="rect">
              <a:avLst/>
            </a:prstGeom>
            <a:noFill/>
            <a:ln w="9525">
              <a:noFill/>
              <a:miter lim="800000"/>
              <a:headEnd/>
              <a:tailEnd/>
            </a:ln>
            <a:effectLst>
              <a:outerShdw blurRad="127000" dist="63500" dir="2700000">
                <a:srgbClr val="000000">
                  <a:alpha val="40000"/>
                </a:srgbClr>
              </a:outerShdw>
            </a:effectLst>
          </p:spPr>
        </p:pic>
        <p:sp>
          <p:nvSpPr>
            <p:cNvPr id="4" name="Text Box 4"/>
            <p:cNvSpPr txBox="1">
              <a:spLocks noChangeArrowheads="1"/>
            </p:cNvSpPr>
            <p:nvPr/>
          </p:nvSpPr>
          <p:spPr bwMode="auto">
            <a:xfrm>
              <a:off x="3837259" y="1290638"/>
              <a:ext cx="1599609" cy="369401"/>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Rainfall</a:t>
              </a:r>
            </a:p>
          </p:txBody>
        </p:sp>
      </p:grpSp>
      <p:grpSp>
        <p:nvGrpSpPr>
          <p:cNvPr id="5" name="Group 17"/>
          <p:cNvGrpSpPr>
            <a:grpSpLocks/>
          </p:cNvGrpSpPr>
          <p:nvPr/>
        </p:nvGrpSpPr>
        <p:grpSpPr bwMode="auto">
          <a:xfrm>
            <a:off x="912813" y="1290638"/>
            <a:ext cx="1600200" cy="2327275"/>
            <a:chOff x="912813" y="1290638"/>
            <a:chExt cx="1600200" cy="2326941"/>
          </a:xfrm>
        </p:grpSpPr>
        <p:pic>
          <p:nvPicPr>
            <p:cNvPr id="6" name="Picture 5" descr="stream3"/>
            <p:cNvPicPr>
              <a:picLocks noChangeAspect="1" noChangeArrowheads="1"/>
            </p:cNvPicPr>
            <p:nvPr/>
          </p:nvPicPr>
          <p:blipFill>
            <a:blip r:embed="rId3" cstate="print"/>
            <a:srcRect r="3028" b="6181"/>
            <a:stretch>
              <a:fillRect/>
            </a:stretch>
          </p:blipFill>
          <p:spPr bwMode="auto">
            <a:xfrm>
              <a:off x="912813" y="1662060"/>
              <a:ext cx="1600200" cy="1955519"/>
            </a:xfrm>
            <a:prstGeom prst="rect">
              <a:avLst/>
            </a:prstGeom>
            <a:noFill/>
            <a:ln w="9525">
              <a:noFill/>
              <a:miter lim="800000"/>
              <a:headEnd/>
              <a:tailEnd/>
            </a:ln>
            <a:effectLst>
              <a:outerShdw blurRad="127000" dist="63500" dir="2700000">
                <a:srgbClr val="000000">
                  <a:alpha val="40000"/>
                </a:srgbClr>
              </a:outerShdw>
            </a:effectLst>
          </p:spPr>
        </p:pic>
        <p:sp>
          <p:nvSpPr>
            <p:cNvPr id="7" name="Text Box 7"/>
            <p:cNvSpPr txBox="1">
              <a:spLocks noChangeArrowheads="1"/>
            </p:cNvSpPr>
            <p:nvPr/>
          </p:nvSpPr>
          <p:spPr bwMode="auto">
            <a:xfrm>
              <a:off x="912813" y="1290638"/>
              <a:ext cx="1600200" cy="369279"/>
            </a:xfrm>
            <a:prstGeom prst="rect">
              <a:avLst/>
            </a:prstGeom>
            <a:noFill/>
            <a:ln w="9525">
              <a:noFill/>
              <a:miter lim="800000"/>
              <a:headEnd/>
              <a:tailEnd/>
            </a:ln>
          </p:spPr>
          <p:txBody>
            <a:bodyPr>
              <a:spAutoFit/>
            </a:bodyPr>
            <a:lstStyle/>
            <a:p>
              <a:pPr algn="ctr" eaLnBrk="0" hangingPunct="0">
                <a:spcBef>
                  <a:spcPct val="50000"/>
                </a:spcBef>
                <a:defRPr/>
              </a:pPr>
              <a:r>
                <a:rPr lang="en-US" dirty="0"/>
                <a:t>Water quantity</a:t>
              </a:r>
            </a:p>
          </p:txBody>
        </p:sp>
      </p:grpSp>
      <p:grpSp>
        <p:nvGrpSpPr>
          <p:cNvPr id="8" name="Group 19"/>
          <p:cNvGrpSpPr>
            <a:grpSpLocks/>
          </p:cNvGrpSpPr>
          <p:nvPr/>
        </p:nvGrpSpPr>
        <p:grpSpPr bwMode="auto">
          <a:xfrm>
            <a:off x="3141663" y="3835400"/>
            <a:ext cx="2855912" cy="2335213"/>
            <a:chOff x="3142143" y="3835400"/>
            <a:chExt cx="2854951" cy="2335891"/>
          </a:xfrm>
        </p:grpSpPr>
        <p:pic>
          <p:nvPicPr>
            <p:cNvPr id="9" name="Picture 15" descr="VAIRA3"/>
            <p:cNvPicPr>
              <a:picLocks noChangeAspect="1" noChangeArrowheads="1"/>
            </p:cNvPicPr>
            <p:nvPr/>
          </p:nvPicPr>
          <p:blipFill>
            <a:blip r:embed="rId4" cstate="print"/>
            <a:srcRect t="16559" b="5535"/>
            <a:stretch>
              <a:fillRect/>
            </a:stretch>
          </p:blipFill>
          <p:spPr bwMode="auto">
            <a:xfrm>
              <a:off x="3142143" y="4222862"/>
              <a:ext cx="2854951" cy="1948429"/>
            </a:xfrm>
            <a:prstGeom prst="rect">
              <a:avLst/>
            </a:prstGeom>
            <a:noFill/>
            <a:ln w="9525">
              <a:noFill/>
              <a:miter lim="800000"/>
              <a:headEnd/>
              <a:tailEnd/>
            </a:ln>
            <a:effectLst>
              <a:outerShdw blurRad="127000" dist="63500" dir="2700000">
                <a:srgbClr val="000000">
                  <a:alpha val="40000"/>
                </a:srgbClr>
              </a:outerShdw>
            </a:effectLst>
          </p:spPr>
        </p:pic>
        <p:sp>
          <p:nvSpPr>
            <p:cNvPr id="10" name="Text Box 17"/>
            <p:cNvSpPr txBox="1">
              <a:spLocks noChangeArrowheads="1"/>
            </p:cNvSpPr>
            <p:nvPr/>
          </p:nvSpPr>
          <p:spPr bwMode="auto">
            <a:xfrm>
              <a:off x="3472232" y="3835400"/>
              <a:ext cx="2194773" cy="36943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Meteorology</a:t>
              </a:r>
            </a:p>
          </p:txBody>
        </p:sp>
      </p:grpSp>
      <p:grpSp>
        <p:nvGrpSpPr>
          <p:cNvPr id="11" name="Group 20"/>
          <p:cNvGrpSpPr>
            <a:grpSpLocks/>
          </p:cNvGrpSpPr>
          <p:nvPr/>
        </p:nvGrpSpPr>
        <p:grpSpPr bwMode="auto">
          <a:xfrm>
            <a:off x="6626225" y="1290638"/>
            <a:ext cx="1600200" cy="2319337"/>
            <a:chOff x="6626225" y="1290638"/>
            <a:chExt cx="1600200" cy="2319631"/>
          </a:xfrm>
        </p:grpSpPr>
        <p:pic>
          <p:nvPicPr>
            <p:cNvPr id="12" name="Picture 6" descr="tdr"/>
            <p:cNvPicPr>
              <a:picLocks noChangeAspect="1" noChangeArrowheads="1"/>
            </p:cNvPicPr>
            <p:nvPr/>
          </p:nvPicPr>
          <p:blipFill>
            <a:blip r:embed="rId5" cstate="print"/>
            <a:srcRect t="15483"/>
            <a:stretch>
              <a:fillRect/>
            </a:stretch>
          </p:blipFill>
          <p:spPr bwMode="auto">
            <a:xfrm>
              <a:off x="6626225" y="1668511"/>
              <a:ext cx="1600200" cy="1941758"/>
            </a:xfrm>
            <a:prstGeom prst="rect">
              <a:avLst/>
            </a:prstGeom>
            <a:noFill/>
            <a:ln w="9525">
              <a:noFill/>
              <a:miter lim="800000"/>
              <a:headEnd/>
              <a:tailEnd/>
            </a:ln>
            <a:effectLst>
              <a:outerShdw blurRad="127000" dist="63500" dir="2700000">
                <a:srgbClr val="000000">
                  <a:alpha val="40000"/>
                </a:srgbClr>
              </a:outerShdw>
            </a:effectLst>
          </p:spPr>
        </p:pic>
        <p:sp>
          <p:nvSpPr>
            <p:cNvPr id="13" name="Text Box 18"/>
            <p:cNvSpPr txBox="1">
              <a:spLocks noChangeArrowheads="1"/>
            </p:cNvSpPr>
            <p:nvPr/>
          </p:nvSpPr>
          <p:spPr bwMode="auto">
            <a:xfrm>
              <a:off x="6761163" y="1290638"/>
              <a:ext cx="1465262" cy="36937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Soil water </a:t>
              </a:r>
            </a:p>
          </p:txBody>
        </p:sp>
      </p:grpSp>
      <p:grpSp>
        <p:nvGrpSpPr>
          <p:cNvPr id="14" name="Group 21"/>
          <p:cNvGrpSpPr>
            <a:grpSpLocks/>
          </p:cNvGrpSpPr>
          <p:nvPr/>
        </p:nvGrpSpPr>
        <p:grpSpPr bwMode="auto">
          <a:xfrm>
            <a:off x="6626225" y="3835400"/>
            <a:ext cx="1600200" cy="2322513"/>
            <a:chOff x="6626225" y="3835400"/>
            <a:chExt cx="1600200" cy="2321794"/>
          </a:xfrm>
        </p:grpSpPr>
        <p:sp>
          <p:nvSpPr>
            <p:cNvPr id="15" name="Text Box 10"/>
            <p:cNvSpPr txBox="1">
              <a:spLocks noChangeArrowheads="1"/>
            </p:cNvSpPr>
            <p:nvPr/>
          </p:nvSpPr>
          <p:spPr bwMode="auto">
            <a:xfrm>
              <a:off x="6626225" y="3835400"/>
              <a:ext cx="1600200" cy="369218"/>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Groundwater</a:t>
              </a:r>
            </a:p>
          </p:txBody>
        </p:sp>
        <p:pic>
          <p:nvPicPr>
            <p:cNvPr id="16" name="Picture 2"/>
            <p:cNvPicPr>
              <a:picLocks noChangeAspect="1" noChangeArrowheads="1"/>
            </p:cNvPicPr>
            <p:nvPr/>
          </p:nvPicPr>
          <p:blipFill>
            <a:blip r:embed="rId6" cstate="print"/>
            <a:srcRect b="3039"/>
            <a:stretch>
              <a:fillRect/>
            </a:stretch>
          </p:blipFill>
          <p:spPr bwMode="auto">
            <a:xfrm>
              <a:off x="6626225" y="4224218"/>
              <a:ext cx="1600200" cy="1932976"/>
            </a:xfrm>
            <a:prstGeom prst="rect">
              <a:avLst/>
            </a:prstGeom>
            <a:noFill/>
            <a:ln w="9525">
              <a:noFill/>
              <a:miter lim="800000"/>
              <a:headEnd/>
              <a:tailEnd/>
            </a:ln>
            <a:effectLst>
              <a:outerShdw blurRad="127000" dist="63500" dir="2700000">
                <a:srgbClr val="000000">
                  <a:alpha val="40000"/>
                </a:srgbClr>
              </a:outerShdw>
            </a:effectLst>
          </p:spPr>
        </p:pic>
      </p:grpSp>
      <p:sp>
        <p:nvSpPr>
          <p:cNvPr id="17" name="Title 15"/>
          <p:cNvSpPr txBox="1">
            <a:spLocks/>
          </p:cNvSpPr>
          <p:nvPr/>
        </p:nvSpPr>
        <p:spPr>
          <a:xfrm>
            <a:off x="912813" y="322263"/>
            <a:ext cx="7313612"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effectLst/>
                <a:uLnTx/>
                <a:uFillTx/>
                <a:latin typeface="Calibri" charset="0"/>
                <a:ea typeface="+mj-ea"/>
                <a:cs typeface="+mj-cs"/>
              </a:rPr>
              <a:t>We Collect Lots of Water Data</a:t>
            </a:r>
            <a:r>
              <a:rPr kumimoji="0" lang="en-US" sz="4000" b="1" i="0" u="none" strike="noStrike" kern="0" cap="none" spc="0" normalizeH="0" noProof="0" dirty="0" smtClean="0">
                <a:ln>
                  <a:noFill/>
                </a:ln>
                <a:effectLst/>
                <a:uLnTx/>
                <a:uFillTx/>
                <a:latin typeface="Calibri" charset="0"/>
                <a:ea typeface="+mj-ea"/>
                <a:cs typeface="+mj-cs"/>
              </a:rPr>
              <a:t> </a:t>
            </a:r>
            <a:endParaRPr kumimoji="0" lang="en-US" sz="4000" b="1" i="0" u="none" strike="noStrike" kern="0" cap="none" spc="0" normalizeH="0" baseline="0" noProof="0" dirty="0">
              <a:ln>
                <a:noFill/>
              </a:ln>
              <a:effectLst/>
              <a:uLnTx/>
              <a:uFillTx/>
              <a:latin typeface="+mj-lt"/>
              <a:ea typeface="+mj-ea"/>
              <a:cs typeface="+mj-cs"/>
            </a:endParaRPr>
          </a:p>
        </p:txBody>
      </p:sp>
      <p:sp>
        <p:nvSpPr>
          <p:cNvPr id="18" name="Text Box 7"/>
          <p:cNvSpPr txBox="1">
            <a:spLocks noChangeArrowheads="1"/>
          </p:cNvSpPr>
          <p:nvPr/>
        </p:nvSpPr>
        <p:spPr bwMode="auto">
          <a:xfrm>
            <a:off x="912813" y="3835400"/>
            <a:ext cx="1600200" cy="369332"/>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Water quality </a:t>
            </a:r>
          </a:p>
        </p:txBody>
      </p:sp>
      <p:pic>
        <p:nvPicPr>
          <p:cNvPr id="19" name="Picture 5" descr="Contaminants biologists monitoring water quality"/>
          <p:cNvPicPr>
            <a:picLocks noChangeAspect="1" noChangeArrowheads="1"/>
          </p:cNvPicPr>
          <p:nvPr/>
        </p:nvPicPr>
        <p:blipFill>
          <a:blip r:embed="rId7" cstate="print"/>
          <a:srcRect b="22210"/>
          <a:stretch>
            <a:fillRect/>
          </a:stretch>
        </p:blipFill>
        <p:spPr bwMode="auto">
          <a:xfrm>
            <a:off x="912813" y="4211638"/>
            <a:ext cx="1600200" cy="1957387"/>
          </a:xfrm>
          <a:prstGeom prst="rect">
            <a:avLst/>
          </a:prstGeom>
          <a:noFill/>
          <a:ln w="9525">
            <a:noFill/>
            <a:miter lim="800000"/>
            <a:headEnd/>
            <a:tailEnd/>
          </a:ln>
          <a:effectLst>
            <a:outerShdw blurRad="127000" dist="63500" dir="2700000">
              <a:srgbClr val="000000">
                <a:alpha val="40000"/>
              </a:srgbClr>
            </a:outerShdw>
          </a:effectLst>
        </p:spPr>
      </p:pic>
    </p:spTree>
    <p:extLst>
      <p:ext uri="{BB962C8B-B14F-4D97-AF65-F5344CB8AC3E}">
        <p14:creationId xmlns:p14="http://schemas.microsoft.com/office/powerpoint/2010/main" val="18588867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dirty="0" smtClean="0"/>
              <a:t>The Data have a Common Structure</a:t>
            </a:r>
            <a:endParaRPr lang="en-US" dirty="0" smtClean="0"/>
          </a:p>
        </p:txBody>
      </p:sp>
      <p:pic>
        <p:nvPicPr>
          <p:cNvPr id="14339" name="Picture 2"/>
          <p:cNvPicPr>
            <a:picLocks noChangeAspect="1" noChangeArrowheads="1"/>
          </p:cNvPicPr>
          <p:nvPr/>
        </p:nvPicPr>
        <p:blipFill>
          <a:blip r:embed="rId3" cstate="print"/>
          <a:srcRect/>
          <a:stretch>
            <a:fillRect/>
          </a:stretch>
        </p:blipFill>
        <p:spPr bwMode="auto">
          <a:xfrm>
            <a:off x="3962400" y="2133600"/>
            <a:ext cx="4419600" cy="2657475"/>
          </a:xfrm>
          <a:prstGeom prst="rect">
            <a:avLst/>
          </a:prstGeom>
          <a:noFill/>
          <a:ln w="9525">
            <a:noFill/>
            <a:miter lim="800000"/>
            <a:headEnd/>
            <a:tailEnd/>
          </a:ln>
        </p:spPr>
      </p:pic>
      <p:pic>
        <p:nvPicPr>
          <p:cNvPr id="14340" name="Picture 5" descr="stream3"/>
          <p:cNvPicPr>
            <a:picLocks noChangeAspect="1" noChangeArrowheads="1"/>
          </p:cNvPicPr>
          <p:nvPr/>
        </p:nvPicPr>
        <p:blipFill>
          <a:blip r:embed="rId4" cstate="print"/>
          <a:srcRect/>
          <a:stretch>
            <a:fillRect/>
          </a:stretch>
        </p:blipFill>
        <p:spPr bwMode="auto">
          <a:xfrm>
            <a:off x="1066800" y="2209800"/>
            <a:ext cx="2290763" cy="2895600"/>
          </a:xfrm>
          <a:prstGeom prst="rect">
            <a:avLst/>
          </a:prstGeom>
          <a:noFill/>
          <a:ln w="9525">
            <a:noFill/>
            <a:miter lim="800000"/>
            <a:headEnd/>
            <a:tailEnd/>
          </a:ln>
        </p:spPr>
      </p:pic>
      <p:sp>
        <p:nvSpPr>
          <p:cNvPr id="14341" name="TextBox 4"/>
          <p:cNvSpPr txBox="1">
            <a:spLocks noChangeArrowheads="1"/>
          </p:cNvSpPr>
          <p:nvPr/>
        </p:nvSpPr>
        <p:spPr bwMode="auto">
          <a:xfrm>
            <a:off x="685800" y="5219700"/>
            <a:ext cx="3241675" cy="461963"/>
          </a:xfrm>
          <a:prstGeom prst="rect">
            <a:avLst/>
          </a:prstGeom>
          <a:noFill/>
          <a:ln w="9525">
            <a:noFill/>
            <a:miter lim="800000"/>
            <a:headEnd/>
            <a:tailEnd/>
          </a:ln>
        </p:spPr>
        <p:txBody>
          <a:bodyPr wrap="none">
            <a:spAutoFit/>
          </a:bodyPr>
          <a:lstStyle/>
          <a:p>
            <a:r>
              <a:rPr lang="en-US" sz="2400" dirty="0">
                <a:latin typeface="Calibri" pitchFamily="34" charset="0"/>
              </a:rPr>
              <a:t>A </a:t>
            </a:r>
            <a:r>
              <a:rPr lang="en-US" sz="2400" b="1" dirty="0">
                <a:solidFill>
                  <a:schemeClr val="tx2"/>
                </a:solidFill>
                <a:latin typeface="Calibri" pitchFamily="34" charset="0"/>
              </a:rPr>
              <a:t>point</a:t>
            </a:r>
            <a:r>
              <a:rPr lang="en-US" sz="2400" dirty="0">
                <a:latin typeface="Calibri" pitchFamily="34" charset="0"/>
              </a:rPr>
              <a:t> location in </a:t>
            </a:r>
            <a:r>
              <a:rPr lang="en-US" sz="2400" b="1" dirty="0">
                <a:solidFill>
                  <a:schemeClr val="tx2"/>
                </a:solidFill>
                <a:latin typeface="Calibri" pitchFamily="34" charset="0"/>
              </a:rPr>
              <a:t>space</a:t>
            </a:r>
          </a:p>
        </p:txBody>
      </p:sp>
      <p:sp>
        <p:nvSpPr>
          <p:cNvPr id="14342" name="TextBox 5"/>
          <p:cNvSpPr txBox="1">
            <a:spLocks noChangeArrowheads="1"/>
          </p:cNvSpPr>
          <p:nvPr/>
        </p:nvSpPr>
        <p:spPr bwMode="auto">
          <a:xfrm>
            <a:off x="4800600" y="5219700"/>
            <a:ext cx="3315651" cy="461665"/>
          </a:xfrm>
          <a:prstGeom prst="rect">
            <a:avLst/>
          </a:prstGeom>
          <a:noFill/>
          <a:ln w="9525">
            <a:noFill/>
            <a:miter lim="800000"/>
            <a:headEnd/>
            <a:tailEnd/>
          </a:ln>
        </p:spPr>
        <p:txBody>
          <a:bodyPr wrap="none">
            <a:spAutoFit/>
          </a:bodyPr>
          <a:lstStyle/>
          <a:p>
            <a:r>
              <a:rPr lang="en-US" sz="2400" dirty="0">
                <a:latin typeface="Calibri" pitchFamily="34" charset="0"/>
              </a:rPr>
              <a:t>A </a:t>
            </a:r>
            <a:r>
              <a:rPr lang="en-US" sz="2400" b="1" dirty="0">
                <a:solidFill>
                  <a:schemeClr val="tx2"/>
                </a:solidFill>
                <a:latin typeface="Calibri" pitchFamily="34" charset="0"/>
              </a:rPr>
              <a:t>series</a:t>
            </a:r>
            <a:r>
              <a:rPr lang="en-US" sz="2400" dirty="0">
                <a:latin typeface="Calibri" pitchFamily="34" charset="0"/>
              </a:rPr>
              <a:t> of values in </a:t>
            </a:r>
            <a:r>
              <a:rPr lang="en-US" sz="2400" b="1" dirty="0">
                <a:solidFill>
                  <a:schemeClr val="tx2"/>
                </a:solidFill>
                <a:latin typeface="Calibri" pitchFamily="34" charset="0"/>
              </a:rPr>
              <a:t>time</a:t>
            </a:r>
          </a:p>
        </p:txBody>
      </p:sp>
      <p:sp>
        <p:nvSpPr>
          <p:cNvPr id="3" name="TextBox 2"/>
          <p:cNvSpPr txBox="1"/>
          <p:nvPr/>
        </p:nvSpPr>
        <p:spPr>
          <a:xfrm>
            <a:off x="4800600" y="5912020"/>
            <a:ext cx="3144002" cy="646331"/>
          </a:xfrm>
          <a:prstGeom prst="rect">
            <a:avLst/>
          </a:prstGeom>
          <a:noFill/>
        </p:spPr>
        <p:txBody>
          <a:bodyPr wrap="none" rtlCol="0">
            <a:spAutoFit/>
          </a:bodyPr>
          <a:lstStyle/>
          <a:p>
            <a:r>
              <a:rPr lang="en-US" dirty="0" smtClean="0"/>
              <a:t>Gaging – regular time series</a:t>
            </a:r>
          </a:p>
          <a:p>
            <a:r>
              <a:rPr lang="en-US" dirty="0" smtClean="0"/>
              <a:t>Sampling – irregular time series</a:t>
            </a:r>
            <a:endParaRPr lang="en-US" dirty="0"/>
          </a:p>
        </p:txBody>
      </p:sp>
    </p:spTree>
    <p:extLst>
      <p:ext uri="{BB962C8B-B14F-4D97-AF65-F5344CB8AC3E}">
        <p14:creationId xmlns:p14="http://schemas.microsoft.com/office/powerpoint/2010/main" val="27255074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5"/>
          <p:cNvSpPr txBox="1">
            <a:spLocks/>
          </p:cNvSpPr>
          <p:nvPr/>
        </p:nvSpPr>
        <p:spPr>
          <a:xfrm>
            <a:off x="912813" y="322263"/>
            <a:ext cx="7313612"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smtClean="0">
                <a:ln>
                  <a:noFill/>
                </a:ln>
                <a:solidFill>
                  <a:srgbClr val="FF0000"/>
                </a:solidFill>
                <a:effectLst/>
                <a:uLnTx/>
                <a:uFillTx/>
                <a:latin typeface="Calibri" charset="0"/>
                <a:ea typeface="+mj-ea"/>
                <a:cs typeface="+mj-cs"/>
              </a:rPr>
              <a:t>The</a:t>
            </a:r>
            <a:r>
              <a:rPr kumimoji="0" lang="en-US" sz="4000" i="0" u="none" strike="noStrike" kern="0" cap="none" spc="0" normalizeH="0" noProof="0" dirty="0" smtClean="0">
                <a:ln>
                  <a:noFill/>
                </a:ln>
                <a:solidFill>
                  <a:srgbClr val="FF0000"/>
                </a:solidFill>
                <a:effectLst/>
                <a:uLnTx/>
                <a:uFillTx/>
                <a:latin typeface="Calibri" charset="0"/>
                <a:ea typeface="+mj-ea"/>
                <a:cs typeface="+mj-cs"/>
              </a:rPr>
              <a:t> Data are Collected by Many Organizations</a:t>
            </a:r>
            <a:endParaRPr kumimoji="0" lang="en-US" sz="4000" i="0" u="none" strike="noStrike" kern="0" cap="none" spc="0" normalizeH="0" baseline="0" noProof="0" dirty="0">
              <a:ln>
                <a:noFill/>
              </a:ln>
              <a:solidFill>
                <a:srgbClr val="FF0000"/>
              </a:solidFill>
              <a:effectLst/>
              <a:uLnTx/>
              <a:uFillTx/>
              <a:latin typeface="+mj-lt"/>
              <a:ea typeface="+mj-ea"/>
              <a:cs typeface="+mj-cs"/>
            </a:endParaRPr>
          </a:p>
        </p:txBody>
      </p:sp>
      <p:sp>
        <p:nvSpPr>
          <p:cNvPr id="20" name="TextBox 19"/>
          <p:cNvSpPr txBox="1"/>
          <p:nvPr/>
        </p:nvSpPr>
        <p:spPr>
          <a:xfrm>
            <a:off x="2663322" y="6244281"/>
            <a:ext cx="5915594" cy="461665"/>
          </a:xfrm>
          <a:prstGeom prst="rect">
            <a:avLst/>
          </a:prstGeom>
          <a:noFill/>
        </p:spPr>
        <p:txBody>
          <a:bodyPr wrap="none" rtlCol="0">
            <a:spAutoFit/>
          </a:bodyPr>
          <a:lstStyle/>
          <a:p>
            <a:r>
              <a:rPr lang="en-US" dirty="0" smtClean="0">
                <a:solidFill>
                  <a:srgbClr val="FF0000"/>
                </a:solidFill>
              </a:rPr>
              <a:t>….</a:t>
            </a:r>
            <a:r>
              <a:rPr lang="en-US" dirty="0" smtClean="0"/>
              <a:t> </a:t>
            </a:r>
            <a:r>
              <a:rPr lang="en-US" sz="2400" dirty="0" smtClean="0">
                <a:solidFill>
                  <a:srgbClr val="FF0000"/>
                </a:solidFill>
              </a:rPr>
              <a:t>and the data are continuously accumulating</a:t>
            </a:r>
            <a:endParaRPr lang="en-US" sz="2400" dirty="0">
              <a:solidFill>
                <a:srgbClr val="FF0000"/>
              </a:solidFill>
            </a:endParaRPr>
          </a:p>
        </p:txBody>
      </p:sp>
      <p:sp>
        <p:nvSpPr>
          <p:cNvPr id="21" name="TextBox 20"/>
          <p:cNvSpPr txBox="1"/>
          <p:nvPr/>
        </p:nvSpPr>
        <p:spPr>
          <a:xfrm>
            <a:off x="1524000" y="2514600"/>
            <a:ext cx="2989729" cy="584775"/>
          </a:xfrm>
          <a:prstGeom prst="rect">
            <a:avLst/>
          </a:prstGeom>
          <a:noFill/>
        </p:spPr>
        <p:txBody>
          <a:bodyPr wrap="none" rtlCol="0">
            <a:spAutoFit/>
          </a:bodyPr>
          <a:lstStyle/>
          <a:p>
            <a:r>
              <a:rPr lang="en-US" sz="3200" dirty="0" smtClean="0"/>
              <a:t>Federal Agencies</a:t>
            </a:r>
            <a:endParaRPr lang="en-US" sz="3200" dirty="0"/>
          </a:p>
        </p:txBody>
      </p:sp>
      <p:sp>
        <p:nvSpPr>
          <p:cNvPr id="22" name="TextBox 21"/>
          <p:cNvSpPr txBox="1"/>
          <p:nvPr/>
        </p:nvSpPr>
        <p:spPr>
          <a:xfrm>
            <a:off x="1722378" y="3890665"/>
            <a:ext cx="2609432" cy="584775"/>
          </a:xfrm>
          <a:prstGeom prst="rect">
            <a:avLst/>
          </a:prstGeom>
          <a:noFill/>
        </p:spPr>
        <p:txBody>
          <a:bodyPr wrap="none" rtlCol="0">
            <a:spAutoFit/>
          </a:bodyPr>
          <a:lstStyle/>
          <a:p>
            <a:r>
              <a:rPr lang="en-US" sz="3200" dirty="0" smtClean="0"/>
              <a:t>State Agencies</a:t>
            </a:r>
            <a:endParaRPr lang="en-US" sz="3200" dirty="0"/>
          </a:p>
        </p:txBody>
      </p:sp>
      <p:sp>
        <p:nvSpPr>
          <p:cNvPr id="23" name="TextBox 22"/>
          <p:cNvSpPr txBox="1"/>
          <p:nvPr/>
        </p:nvSpPr>
        <p:spPr>
          <a:xfrm>
            <a:off x="5064100" y="4590535"/>
            <a:ext cx="1095172" cy="584775"/>
          </a:xfrm>
          <a:prstGeom prst="rect">
            <a:avLst/>
          </a:prstGeom>
          <a:noFill/>
        </p:spPr>
        <p:txBody>
          <a:bodyPr wrap="none" rtlCol="0">
            <a:spAutoFit/>
          </a:bodyPr>
          <a:lstStyle/>
          <a:p>
            <a:r>
              <a:rPr lang="en-US" sz="3200" dirty="0" smtClean="0"/>
              <a:t>Cities</a:t>
            </a:r>
            <a:endParaRPr lang="en-US" sz="3200" dirty="0"/>
          </a:p>
        </p:txBody>
      </p:sp>
      <p:sp>
        <p:nvSpPr>
          <p:cNvPr id="24" name="TextBox 23"/>
          <p:cNvSpPr txBox="1"/>
          <p:nvPr/>
        </p:nvSpPr>
        <p:spPr>
          <a:xfrm>
            <a:off x="5585144" y="3429000"/>
            <a:ext cx="2981072" cy="584775"/>
          </a:xfrm>
          <a:prstGeom prst="rect">
            <a:avLst/>
          </a:prstGeom>
          <a:noFill/>
        </p:spPr>
        <p:txBody>
          <a:bodyPr wrap="none" rtlCol="0">
            <a:spAutoFit/>
          </a:bodyPr>
          <a:lstStyle/>
          <a:p>
            <a:r>
              <a:rPr lang="en-US" sz="3200" dirty="0" smtClean="0"/>
              <a:t>River Authorities</a:t>
            </a:r>
            <a:endParaRPr lang="en-US" sz="3200" dirty="0"/>
          </a:p>
        </p:txBody>
      </p:sp>
      <p:sp>
        <p:nvSpPr>
          <p:cNvPr id="25" name="TextBox 24"/>
          <p:cNvSpPr txBox="1"/>
          <p:nvPr/>
        </p:nvSpPr>
        <p:spPr>
          <a:xfrm>
            <a:off x="4822550" y="2329934"/>
            <a:ext cx="2651880" cy="584775"/>
          </a:xfrm>
          <a:prstGeom prst="rect">
            <a:avLst/>
          </a:prstGeom>
          <a:noFill/>
        </p:spPr>
        <p:txBody>
          <a:bodyPr wrap="none" rtlCol="0">
            <a:spAutoFit/>
          </a:bodyPr>
          <a:lstStyle/>
          <a:p>
            <a:r>
              <a:rPr lang="en-US" sz="3200" dirty="0" smtClean="0"/>
              <a:t>Water Districts</a:t>
            </a:r>
            <a:endParaRPr lang="en-US" sz="3200" dirty="0"/>
          </a:p>
        </p:txBody>
      </p:sp>
      <p:sp>
        <p:nvSpPr>
          <p:cNvPr id="26" name="TextBox 25"/>
          <p:cNvSpPr txBox="1"/>
          <p:nvPr/>
        </p:nvSpPr>
        <p:spPr>
          <a:xfrm>
            <a:off x="2153008" y="4953000"/>
            <a:ext cx="2130904" cy="584775"/>
          </a:xfrm>
          <a:prstGeom prst="rect">
            <a:avLst/>
          </a:prstGeom>
          <a:noFill/>
        </p:spPr>
        <p:txBody>
          <a:bodyPr wrap="none" rtlCol="0">
            <a:spAutoFit/>
          </a:bodyPr>
          <a:lstStyle/>
          <a:p>
            <a:r>
              <a:rPr lang="en-US" sz="3200" dirty="0" smtClean="0"/>
              <a:t>Universities</a:t>
            </a:r>
            <a:endParaRPr lang="en-US" sz="3200" dirty="0"/>
          </a:p>
        </p:txBody>
      </p:sp>
    </p:spTree>
    <p:extLst>
      <p:ext uri="{BB962C8B-B14F-4D97-AF65-F5344CB8AC3E}">
        <p14:creationId xmlns:p14="http://schemas.microsoft.com/office/powerpoint/2010/main" val="8021302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We have a GIS data repository</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F82B15EE-1347-4E13-A70E-917AFD644764}" type="slidenum">
              <a:rPr lang="en-US" smtClean="0"/>
              <a:pPr/>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41854"/>
            <a:ext cx="626914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0" y="6356863"/>
            <a:ext cx="5151025" cy="461665"/>
          </a:xfrm>
          <a:prstGeom prst="rect">
            <a:avLst/>
          </a:prstGeom>
          <a:noFill/>
        </p:spPr>
        <p:txBody>
          <a:bodyPr wrap="none" rtlCol="0">
            <a:spAutoFit/>
          </a:bodyPr>
          <a:lstStyle/>
          <a:p>
            <a:r>
              <a:rPr lang="en-US" sz="2400" dirty="0" smtClean="0">
                <a:solidFill>
                  <a:srgbClr val="FF0000"/>
                </a:solidFill>
              </a:rPr>
              <a:t>… but nothing equivalent for water data</a:t>
            </a:r>
            <a:endParaRPr lang="en-US" sz="2400" dirty="0">
              <a:solidFill>
                <a:srgbClr val="FF0000"/>
              </a:solidFill>
            </a:endParaRPr>
          </a:p>
        </p:txBody>
      </p:sp>
    </p:spTree>
    <p:extLst>
      <p:ext uri="{BB962C8B-B14F-4D97-AF65-F5344CB8AC3E}">
        <p14:creationId xmlns:p14="http://schemas.microsoft.com/office/powerpoint/2010/main" val="1303704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Services for Water Data in Texas</a:t>
            </a:r>
          </a:p>
        </p:txBody>
      </p:sp>
      <p:sp>
        <p:nvSpPr>
          <p:cNvPr id="3" name="Content Placeholder 2"/>
          <p:cNvSpPr>
            <a:spLocks noGrp="1"/>
          </p:cNvSpPr>
          <p:nvPr>
            <p:ph idx="1"/>
          </p:nvPr>
        </p:nvSpPr>
        <p:spPr>
          <a:xfrm>
            <a:off x="228600" y="1600200"/>
            <a:ext cx="8763000" cy="4525963"/>
          </a:xfrm>
        </p:spPr>
        <p:txBody>
          <a:bodyPr/>
          <a:lstStyle/>
          <a:p>
            <a:r>
              <a:rPr lang="en-US" dirty="0" smtClean="0">
                <a:solidFill>
                  <a:srgbClr val="FF0000"/>
                </a:solidFill>
              </a:rPr>
              <a:t>The vision </a:t>
            </a:r>
            <a:r>
              <a:rPr lang="en-US" dirty="0" smtClean="0"/>
              <a:t>– a unified view of water data in Texas</a:t>
            </a:r>
          </a:p>
          <a:p>
            <a:r>
              <a:rPr lang="en-US" dirty="0" smtClean="0"/>
              <a:t>Making it </a:t>
            </a:r>
            <a:r>
              <a:rPr lang="en-US" dirty="0" smtClean="0">
                <a:solidFill>
                  <a:srgbClr val="FF0000"/>
                </a:solidFill>
              </a:rPr>
              <a:t>happen</a:t>
            </a:r>
            <a:r>
              <a:rPr lang="en-US" dirty="0" smtClean="0"/>
              <a:t> – web services</a:t>
            </a:r>
          </a:p>
          <a:p>
            <a:r>
              <a:rPr lang="en-US" dirty="0" smtClean="0"/>
              <a:t>Making it </a:t>
            </a:r>
            <a:r>
              <a:rPr lang="en-US" dirty="0" smtClean="0">
                <a:solidFill>
                  <a:srgbClr val="FF0000"/>
                </a:solidFill>
              </a:rPr>
              <a:t>useful</a:t>
            </a:r>
            <a:r>
              <a:rPr lang="en-US" dirty="0" smtClean="0"/>
              <a:t> – rapid, authoritative information</a:t>
            </a:r>
          </a:p>
          <a:p>
            <a:r>
              <a:rPr lang="en-US" dirty="0" smtClean="0">
                <a:solidFill>
                  <a:srgbClr val="FF0000"/>
                </a:solidFill>
              </a:rPr>
              <a:t>Next steps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82B15EE-1347-4E13-A70E-917AFD644764}" type="slidenum">
              <a:rPr lang="en-US" smtClean="0"/>
              <a:pPr/>
              <a:t>9</a:t>
            </a:fld>
            <a:endParaRPr lang="en-US"/>
          </a:p>
        </p:txBody>
      </p:sp>
      <p:sp>
        <p:nvSpPr>
          <p:cNvPr id="5" name="Rectangle 4"/>
          <p:cNvSpPr/>
          <p:nvPr/>
        </p:nvSpPr>
        <p:spPr>
          <a:xfrm>
            <a:off x="228600" y="2209800"/>
            <a:ext cx="6248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192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1329</Words>
  <Application>Microsoft Office PowerPoint</Application>
  <PresentationFormat>On-screen Show (4:3)</PresentationFormat>
  <Paragraphs>223</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Web Services for Water Data in Texas</vt:lpstr>
      <vt:lpstr>Web Services for Water Data in Texas</vt:lpstr>
      <vt:lpstr>Web Services for Water Data in Texas</vt:lpstr>
      <vt:lpstr>PowerPoint Presentation</vt:lpstr>
      <vt:lpstr>PowerPoint Presentation</vt:lpstr>
      <vt:lpstr>The Data have a Common Structure</vt:lpstr>
      <vt:lpstr>PowerPoint Presentation</vt:lpstr>
      <vt:lpstr>We have a GIS data repository</vt:lpstr>
      <vt:lpstr>Web Services for Water Data in Texas</vt:lpstr>
      <vt:lpstr>PowerPoint Presentation</vt:lpstr>
      <vt:lpstr>How the web works</vt:lpstr>
      <vt:lpstr>Services-Oriented Architecture for Water Data</vt:lpstr>
      <vt:lpstr>WaterML as a Web Language</vt:lpstr>
      <vt:lpstr>Colorado River at Austin</vt:lpstr>
      <vt:lpstr>CUAHSI Water Data Services Catalog</vt:lpstr>
      <vt:lpstr>Subcommittee on Water Availability and Quality (SWAQ)</vt:lpstr>
      <vt:lpstr>Omnibus Public Lands Act (Public Law 111-11)  Sec. 9506 “Climate Change and Water Intragovernmental Panel”</vt:lpstr>
      <vt:lpstr>PowerPoint Presentation</vt:lpstr>
      <vt:lpstr>Water Agency Service Stacks Each agency maintains its own data and metadata</vt:lpstr>
      <vt:lpstr>Searching Federal and State Data </vt:lpstr>
      <vt:lpstr>PowerPoint Presentation</vt:lpstr>
      <vt:lpstr>Web Services for Water Data in Texas</vt:lpstr>
      <vt:lpstr>Multisensor Precipitation Estimate (MPE) West Gulf River Forecast Center</vt:lpstr>
      <vt:lpstr>Situational Awareness for Flash Flooding in the CAPCOG region</vt:lpstr>
      <vt:lpstr>Rainfall in Cypress Creek Watershed Drainage area – 38 Sq. Mi.</vt:lpstr>
      <vt:lpstr>Organize Water Data Into “Themes”  </vt:lpstr>
      <vt:lpstr>PowerPoint Presentation</vt:lpstr>
      <vt:lpstr>PowerPoint Presentation</vt:lpstr>
      <vt:lpstr>PowerPoint Presentation</vt:lpstr>
      <vt:lpstr>Australian Water Resources Information System iPhone App for Water Storage</vt:lpstr>
      <vt:lpstr>Conclusions</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Maidment, David R</dc:creator>
  <cp:lastModifiedBy>Maidment</cp:lastModifiedBy>
  <cp:revision>67</cp:revision>
  <dcterms:created xsi:type="dcterms:W3CDTF">2011-01-17T20:18:54Z</dcterms:created>
  <dcterms:modified xsi:type="dcterms:W3CDTF">2011-03-04T13:30:26Z</dcterms:modified>
</cp:coreProperties>
</file>