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6" r:id="rId2"/>
    <p:sldId id="267" r:id="rId3"/>
    <p:sldId id="268" r:id="rId4"/>
    <p:sldId id="283" r:id="rId5"/>
    <p:sldId id="276" r:id="rId6"/>
    <p:sldId id="277" r:id="rId7"/>
    <p:sldId id="278" r:id="rId8"/>
    <p:sldId id="279" r:id="rId9"/>
    <p:sldId id="281" r:id="rId10"/>
    <p:sldId id="280" r:id="rId11"/>
    <p:sldId id="269" r:id="rId12"/>
    <p:sldId id="270" r:id="rId13"/>
    <p:sldId id="271" r:id="rId14"/>
    <p:sldId id="272" r:id="rId15"/>
    <p:sldId id="273" r:id="rId16"/>
    <p:sldId id="274" r:id="rId17"/>
    <p:sldId id="28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87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C5758-8730-4284-BC2E-B37A4EE1396E}" type="datetimeFigureOut">
              <a:rPr lang="en-US" smtClean="0"/>
              <a:t>8/3/2012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9AB41B-E7A8-4652-9259-3B54697B0BA6}" type="slidenum">
              <a:rPr lang="en-US" smtClean="0"/>
              <a:t>‹#›</a:t>
            </a:fld>
            <a:endParaRPr lang="en-US"/>
          </a:p>
        </p:txBody>
      </p:sp>
    </p:spTree>
    <p:extLst>
      <p:ext uri="{BB962C8B-B14F-4D97-AF65-F5344CB8AC3E}">
        <p14:creationId xmlns:p14="http://schemas.microsoft.com/office/powerpoint/2010/main" val="84701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A35F7A4-AAD9-414E-B18D-F9430E3088F2}" type="slidenum">
              <a:rPr lang="en-US" smtClean="0"/>
              <a:pPr/>
              <a:t>2</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9D6FD-AFEA-9F45-9621-C9CCAE52EA71}" type="slidenum">
              <a:rPr lang="en-US" smtClean="0"/>
              <a:t>12</a:t>
            </a:fld>
            <a:endParaRPr lang="en-US"/>
          </a:p>
        </p:txBody>
      </p:sp>
    </p:spTree>
    <p:extLst>
      <p:ext uri="{BB962C8B-B14F-4D97-AF65-F5344CB8AC3E}">
        <p14:creationId xmlns:p14="http://schemas.microsoft.com/office/powerpoint/2010/main" val="81507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intent</a:t>
            </a:r>
            <a:r>
              <a:rPr lang="en-US" baseline="0" dirty="0" smtClean="0"/>
              <a:t> of the Drought Technology Steering Committee is to bring the best available science and technology to bear on quantifying the storage and flow of water in Texas, and the impacts of water shortage on key water functions in the state.</a:t>
            </a:r>
            <a:endParaRPr lang="en-US" dirty="0"/>
          </a:p>
        </p:txBody>
      </p:sp>
      <p:sp>
        <p:nvSpPr>
          <p:cNvPr id="4" name="Slide Number Placeholder 3"/>
          <p:cNvSpPr>
            <a:spLocks noGrp="1"/>
          </p:cNvSpPr>
          <p:nvPr>
            <p:ph type="sldNum" sz="quarter" idx="10"/>
          </p:nvPr>
        </p:nvSpPr>
        <p:spPr/>
        <p:txBody>
          <a:bodyPr/>
          <a:lstStyle/>
          <a:p>
            <a:fld id="{5E47CB26-DD02-41A1-ADFD-FA3A4D562562}" type="slidenum">
              <a:rPr lang="en-US" smtClean="0"/>
              <a:t>15</a:t>
            </a:fld>
            <a:endParaRPr lang="en-US"/>
          </a:p>
        </p:txBody>
      </p:sp>
    </p:spTree>
    <p:extLst>
      <p:ext uri="{BB962C8B-B14F-4D97-AF65-F5344CB8AC3E}">
        <p14:creationId xmlns:p14="http://schemas.microsoft.com/office/powerpoint/2010/main" val="379878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653B7A-C5F4-40FF-B399-658F69B2638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135740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653B7A-C5F4-40FF-B399-658F69B2638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222021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653B7A-C5F4-40FF-B399-658F69B2638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1458578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72780CA-FE1D-48E5-99F2-7C3CF0FD4C72}" type="slidenum">
              <a:rPr lang="en-US"/>
              <a:pPr>
                <a:defRPr/>
              </a:pPr>
              <a:t>‹#›</a:t>
            </a:fld>
            <a:endParaRPr lang="en-US"/>
          </a:p>
        </p:txBody>
      </p:sp>
    </p:spTree>
    <p:extLst>
      <p:ext uri="{BB962C8B-B14F-4D97-AF65-F5344CB8AC3E}">
        <p14:creationId xmlns:p14="http://schemas.microsoft.com/office/powerpoint/2010/main" val="1999003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653B7A-C5F4-40FF-B399-658F69B2638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378379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653B7A-C5F4-40FF-B399-658F69B2638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2734287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653B7A-C5F4-40FF-B399-658F69B2638F}" type="datetimeFigureOut">
              <a:rPr lang="en-US" smtClean="0"/>
              <a:t>8/3/2012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356179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653B7A-C5F4-40FF-B399-658F69B2638F}" type="datetimeFigureOut">
              <a:rPr lang="en-US" smtClean="0"/>
              <a:t>8/3/2012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277420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653B7A-C5F4-40FF-B399-658F69B2638F}" type="datetimeFigureOut">
              <a:rPr lang="en-US" smtClean="0"/>
              <a:t>8/3/2012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63834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53B7A-C5F4-40FF-B399-658F69B2638F}" type="datetimeFigureOut">
              <a:rPr lang="en-US" smtClean="0"/>
              <a:t>8/3/2012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73828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653B7A-C5F4-40FF-B399-658F69B2638F}" type="datetimeFigureOut">
              <a:rPr lang="en-US" smtClean="0"/>
              <a:t>8/3/2012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128333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653B7A-C5F4-40FF-B399-658F69B2638F}" type="datetimeFigureOut">
              <a:rPr lang="en-US" smtClean="0"/>
              <a:t>8/3/2012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9124-EEB4-4540-A25F-DA5D04BC5B14}" type="slidenum">
              <a:rPr lang="en-US" smtClean="0"/>
              <a:t>‹#›</a:t>
            </a:fld>
            <a:endParaRPr lang="en-US"/>
          </a:p>
        </p:txBody>
      </p:sp>
    </p:spTree>
    <p:extLst>
      <p:ext uri="{BB962C8B-B14F-4D97-AF65-F5344CB8AC3E}">
        <p14:creationId xmlns:p14="http://schemas.microsoft.com/office/powerpoint/2010/main" val="233135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53B7A-C5F4-40FF-B399-658F69B2638F}" type="datetimeFigureOut">
              <a:rPr lang="en-US" smtClean="0"/>
              <a:t>8/3/2012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E9124-EEB4-4540-A25F-DA5D04BC5B14}" type="slidenum">
              <a:rPr lang="en-US" smtClean="0"/>
              <a:t>‹#›</a:t>
            </a:fld>
            <a:endParaRPr lang="en-US"/>
          </a:p>
        </p:txBody>
      </p:sp>
    </p:spTree>
    <p:extLst>
      <p:ext uri="{BB962C8B-B14F-4D97-AF65-F5344CB8AC3E}">
        <p14:creationId xmlns:p14="http://schemas.microsoft.com/office/powerpoint/2010/main" val="4154366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texasdroughtinfo.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hydromet.lcra.org/" TargetMode="External"/><Relationship Id="rId7" Type="http://schemas.openxmlformats.org/officeDocument/2006/relationships/hyperlink" Target="http://ubcwcid.org/Overview/Overview.aspx?id=1"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coagis1.ci.austin.tx.us/website/COAViewer_fews/viewer.htm"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gif"/><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hyperlink" Target="http://waterservices.usgs.gov/nwis/iv?sites=08158000&amp;period=P1D&amp;parameterCd=00060" TargetMode="Externa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www.eyeonearth.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normAutofit fontScale="90000"/>
          </a:bodyPr>
          <a:lstStyle/>
          <a:p>
            <a:r>
              <a:rPr lang="en-US" dirty="0" smtClean="0"/>
              <a:t>Integrated Water Resources Science and Systems (IWRSS) for Texas</a:t>
            </a:r>
            <a:endParaRPr lang="en-US" dirty="0"/>
          </a:p>
        </p:txBody>
      </p:sp>
      <p:sp>
        <p:nvSpPr>
          <p:cNvPr id="3" name="Subtitle 2"/>
          <p:cNvSpPr>
            <a:spLocks noGrp="1"/>
          </p:cNvSpPr>
          <p:nvPr>
            <p:ph type="subTitle" idx="1"/>
          </p:nvPr>
        </p:nvSpPr>
        <p:spPr>
          <a:xfrm>
            <a:off x="1447800" y="2667000"/>
            <a:ext cx="6400800" cy="1752600"/>
          </a:xfrm>
        </p:spPr>
        <p:txBody>
          <a:bodyPr>
            <a:normAutofit fontScale="92500"/>
          </a:bodyPr>
          <a:lstStyle/>
          <a:p>
            <a:r>
              <a:rPr lang="en-US" dirty="0" smtClean="0">
                <a:solidFill>
                  <a:schemeClr val="accent1"/>
                </a:solidFill>
              </a:rPr>
              <a:t>David R. Maidment</a:t>
            </a:r>
            <a:br>
              <a:rPr lang="en-US" dirty="0" smtClean="0">
                <a:solidFill>
                  <a:schemeClr val="accent1"/>
                </a:solidFill>
              </a:rPr>
            </a:br>
            <a:r>
              <a:rPr lang="en-US" dirty="0" smtClean="0">
                <a:solidFill>
                  <a:schemeClr val="accent1"/>
                </a:solidFill>
              </a:rPr>
              <a:t>Center for Research in Water Resources</a:t>
            </a:r>
            <a:br>
              <a:rPr lang="en-US" dirty="0" smtClean="0">
                <a:solidFill>
                  <a:schemeClr val="accent1"/>
                </a:solidFill>
              </a:rPr>
            </a:br>
            <a:r>
              <a:rPr lang="en-US" dirty="0" smtClean="0">
                <a:solidFill>
                  <a:schemeClr val="accent1"/>
                </a:solidFill>
              </a:rPr>
              <a:t>University of Texas at Austin</a:t>
            </a:r>
            <a:endParaRPr lang="en-US" dirty="0">
              <a:solidFill>
                <a:schemeClr val="accent1"/>
              </a:solidFill>
            </a:endParaRPr>
          </a:p>
        </p:txBody>
      </p:sp>
      <p:sp>
        <p:nvSpPr>
          <p:cNvPr id="4" name="Subtitle 2"/>
          <p:cNvSpPr txBox="1">
            <a:spLocks/>
          </p:cNvSpPr>
          <p:nvPr/>
        </p:nvSpPr>
        <p:spPr>
          <a:xfrm>
            <a:off x="1600200" y="4557712"/>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accent1"/>
                </a:solidFill>
              </a:rPr>
              <a:t>IWRSS Coordination Meeting</a:t>
            </a:r>
            <a:br>
              <a:rPr lang="en-US" dirty="0" smtClean="0">
                <a:solidFill>
                  <a:schemeClr val="accent1"/>
                </a:solidFill>
              </a:rPr>
            </a:br>
            <a:r>
              <a:rPr lang="en-US" dirty="0" smtClean="0">
                <a:solidFill>
                  <a:schemeClr val="accent1"/>
                </a:solidFill>
              </a:rPr>
              <a:t>Texas Water Development Board</a:t>
            </a:r>
          </a:p>
          <a:p>
            <a:r>
              <a:rPr lang="en-US" dirty="0" smtClean="0">
                <a:solidFill>
                  <a:schemeClr val="accent1"/>
                </a:solidFill>
              </a:rPr>
              <a:t>Austin, August 2, 2012</a:t>
            </a:r>
            <a:endParaRPr lang="en-US" dirty="0">
              <a:solidFill>
                <a:schemeClr val="accent1"/>
              </a:solidFill>
            </a:endParaRPr>
          </a:p>
        </p:txBody>
      </p:sp>
    </p:spTree>
    <p:extLst>
      <p:ext uri="{BB962C8B-B14F-4D97-AF65-F5344CB8AC3E}">
        <p14:creationId xmlns:p14="http://schemas.microsoft.com/office/powerpoint/2010/main" val="1116909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 data in ArcGIS Online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600200"/>
            <a:ext cx="6807200" cy="5105400"/>
          </a:xfrm>
          <a:prstGeom prst="rect">
            <a:avLst/>
          </a:prstGeom>
        </p:spPr>
      </p:pic>
    </p:spTree>
    <p:extLst>
      <p:ext uri="{BB962C8B-B14F-4D97-AF65-F5344CB8AC3E}">
        <p14:creationId xmlns:p14="http://schemas.microsoft.com/office/powerpoint/2010/main" val="3771353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943" y="2057400"/>
            <a:ext cx="8305800" cy="4190999"/>
          </a:xfrm>
        </p:spPr>
        <p:txBody>
          <a:bodyPr>
            <a:normAutofit fontScale="85000" lnSpcReduction="20000"/>
          </a:bodyPr>
          <a:lstStyle/>
          <a:p>
            <a:r>
              <a:rPr lang="en-US" dirty="0" smtClean="0">
                <a:solidFill>
                  <a:srgbClr val="FF0000"/>
                </a:solidFill>
              </a:rPr>
              <a:t>Drought Forum</a:t>
            </a:r>
            <a:r>
              <a:rPr lang="en-US" dirty="0" smtClean="0"/>
              <a:t>, Feb 13, 2012</a:t>
            </a:r>
          </a:p>
          <a:p>
            <a:r>
              <a:rPr lang="en-US" dirty="0" smtClean="0"/>
              <a:t>State water agencies and academic speakers</a:t>
            </a:r>
          </a:p>
          <a:p>
            <a:r>
              <a:rPr lang="en-US" dirty="0" smtClean="0"/>
              <a:t>Formed a </a:t>
            </a:r>
            <a:r>
              <a:rPr lang="en-US" dirty="0" smtClean="0">
                <a:solidFill>
                  <a:srgbClr val="FF0000"/>
                </a:solidFill>
              </a:rPr>
              <a:t>Drought Technology Steering Committee</a:t>
            </a:r>
            <a:r>
              <a:rPr lang="en-US" dirty="0" smtClean="0"/>
              <a:t> to continue dialog</a:t>
            </a:r>
          </a:p>
          <a:p>
            <a:pPr lvl="1"/>
            <a:r>
              <a:rPr lang="en-US" dirty="0" smtClean="0"/>
              <a:t>TWDB, TCEQ, TPWD, TDEM</a:t>
            </a:r>
          </a:p>
          <a:p>
            <a:pPr lvl="1"/>
            <a:r>
              <a:rPr lang="en-US" dirty="0" smtClean="0"/>
              <a:t>UT Austin, TAMU – College Station, Texas Tech</a:t>
            </a:r>
          </a:p>
          <a:p>
            <a:r>
              <a:rPr lang="en-US" dirty="0" smtClean="0">
                <a:solidFill>
                  <a:srgbClr val="FF0000"/>
                </a:solidFill>
              </a:rPr>
              <a:t>Acknowledgements: </a:t>
            </a:r>
            <a:r>
              <a:rPr lang="en-US" dirty="0" smtClean="0"/>
              <a:t>Brenner Brown, Kathy Alexander, David </a:t>
            </a:r>
            <a:r>
              <a:rPr lang="en-US" dirty="0" err="1" smtClean="0"/>
              <a:t>Bradsby</a:t>
            </a:r>
            <a:r>
              <a:rPr lang="en-US" dirty="0" smtClean="0"/>
              <a:t>, Mike Bewley, </a:t>
            </a:r>
            <a:r>
              <a:rPr lang="en-US" dirty="0"/>
              <a:t>Byron </a:t>
            </a:r>
            <a:r>
              <a:rPr lang="en-US" dirty="0" err="1"/>
              <a:t>Tapley</a:t>
            </a:r>
            <a:r>
              <a:rPr lang="en-US" dirty="0"/>
              <a:t>, </a:t>
            </a:r>
            <a:r>
              <a:rPr lang="en-US" dirty="0" err="1" smtClean="0"/>
              <a:t>Himanshu</a:t>
            </a:r>
            <a:r>
              <a:rPr lang="en-US" dirty="0" smtClean="0"/>
              <a:t> Save, Gordon Wells, Teresa Howard, Johnnie Sullivan, Zong-Liang Yang, Xitian Cai, Jay Banner, Eric James, Charlie </a:t>
            </a:r>
            <a:r>
              <a:rPr lang="en-US" dirty="0" err="1" smtClean="0"/>
              <a:t>Kreitler</a:t>
            </a:r>
            <a:r>
              <a:rPr lang="en-US" dirty="0" smtClean="0"/>
              <a:t>, Cedric David, </a:t>
            </a:r>
            <a:r>
              <a:rPr lang="en-US" dirty="0" err="1" smtClean="0"/>
              <a:t>Dharhas</a:t>
            </a:r>
            <a:r>
              <a:rPr lang="en-US" dirty="0" smtClean="0"/>
              <a:t> </a:t>
            </a:r>
            <a:r>
              <a:rPr lang="en-US" dirty="0" err="1" smtClean="0"/>
              <a:t>Pothina</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08558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172199"/>
            <a:ext cx="4410887" cy="461665"/>
          </a:xfrm>
          <a:prstGeom prst="rect">
            <a:avLst/>
          </a:prstGeom>
          <a:noFill/>
        </p:spPr>
        <p:txBody>
          <a:bodyPr wrap="none" rtlCol="0">
            <a:spAutoFit/>
          </a:bodyPr>
          <a:lstStyle/>
          <a:p>
            <a:r>
              <a:rPr lang="en-US" sz="2400" dirty="0" smtClean="0">
                <a:hlinkClick r:id="rId3"/>
              </a:rPr>
              <a:t>http://www.texasdroughtinfo.org</a:t>
            </a:r>
            <a:r>
              <a:rPr lang="en-US" sz="2400" dirty="0" smtClean="0"/>
              <a:t> </a:t>
            </a:r>
            <a:endParaRPr lang="en-US" sz="2400" dirty="0"/>
          </a:p>
        </p:txBody>
      </p:sp>
    </p:spTree>
    <p:extLst>
      <p:ext uri="{BB962C8B-B14F-4D97-AF65-F5344CB8AC3E}">
        <p14:creationId xmlns:p14="http://schemas.microsoft.com/office/powerpoint/2010/main" val="408818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WS_120328.jpg"/>
          <p:cNvPicPr>
            <a:picLocks noChangeAspect="1"/>
          </p:cNvPicPr>
          <p:nvPr/>
        </p:nvPicPr>
        <p:blipFill>
          <a:blip r:embed="rId3" cstate="print"/>
          <a:stretch>
            <a:fillRect/>
          </a:stretch>
        </p:blipFill>
        <p:spPr>
          <a:xfrm>
            <a:off x="134470" y="0"/>
            <a:ext cx="8875059" cy="6858000"/>
          </a:xfrm>
          <a:prstGeom prst="rect">
            <a:avLst/>
          </a:prstGeom>
        </p:spPr>
      </p:pic>
      <p:sp>
        <p:nvSpPr>
          <p:cNvPr id="2" name="TextBox 1"/>
          <p:cNvSpPr txBox="1"/>
          <p:nvPr/>
        </p:nvSpPr>
        <p:spPr>
          <a:xfrm>
            <a:off x="533400" y="381000"/>
            <a:ext cx="2666820" cy="923330"/>
          </a:xfrm>
          <a:prstGeom prst="rect">
            <a:avLst/>
          </a:prstGeom>
          <a:noFill/>
        </p:spPr>
        <p:txBody>
          <a:bodyPr wrap="none" rtlCol="0">
            <a:spAutoFit/>
          </a:bodyPr>
          <a:lstStyle/>
          <a:p>
            <a:r>
              <a:rPr lang="en-US" dirty="0" smtClean="0"/>
              <a:t>About 1000 water systems</a:t>
            </a:r>
          </a:p>
          <a:p>
            <a:pPr marL="285750" indent="-285750">
              <a:buFont typeface="Arial" pitchFamily="34" charset="0"/>
              <a:buChar char="•"/>
            </a:pPr>
            <a:r>
              <a:rPr lang="en-US" dirty="0" smtClean="0"/>
              <a:t>600 Groundwater</a:t>
            </a:r>
          </a:p>
          <a:p>
            <a:pPr marL="285750" indent="-285750">
              <a:buFont typeface="Arial" pitchFamily="34" charset="0"/>
              <a:buChar char="•"/>
            </a:pPr>
            <a:r>
              <a:rPr lang="en-US" dirty="0" smtClean="0"/>
              <a:t>400 Surface water</a:t>
            </a:r>
            <a:endParaRPr lang="en-US" dirty="0"/>
          </a:p>
        </p:txBody>
      </p:sp>
    </p:spTree>
    <p:extLst>
      <p:ext uri="{BB962C8B-B14F-4D97-AF65-F5344CB8AC3E}">
        <p14:creationId xmlns:p14="http://schemas.microsoft.com/office/powerpoint/2010/main" val="3186182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Electric Power Generation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12" y="1820255"/>
            <a:ext cx="6200775" cy="499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78" y="4337603"/>
            <a:ext cx="3180571" cy="2439774"/>
          </a:xfrm>
          <a:prstGeom prst="rect">
            <a:avLst/>
          </a:prstGeom>
          <a:ln>
            <a:solidFill>
              <a:schemeClr val="tx1"/>
            </a:solidFill>
          </a:ln>
        </p:spPr>
      </p:pic>
      <p:sp>
        <p:nvSpPr>
          <p:cNvPr id="5" name="TextBox 4"/>
          <p:cNvSpPr txBox="1"/>
          <p:nvPr/>
        </p:nvSpPr>
        <p:spPr>
          <a:xfrm>
            <a:off x="6400800" y="2165866"/>
            <a:ext cx="1909433" cy="369332"/>
          </a:xfrm>
          <a:prstGeom prst="rect">
            <a:avLst/>
          </a:prstGeom>
          <a:noFill/>
        </p:spPr>
        <p:txBody>
          <a:bodyPr wrap="none" rtlCol="0">
            <a:spAutoFit/>
          </a:bodyPr>
          <a:lstStyle/>
          <a:p>
            <a:r>
              <a:rPr lang="en-US" dirty="0" smtClean="0"/>
              <a:t>ERCOT Power Pool</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41080"/>
            <a:ext cx="3124200" cy="2077593"/>
          </a:xfrm>
          <a:prstGeom prst="rect">
            <a:avLst/>
          </a:prstGeom>
        </p:spPr>
      </p:pic>
      <p:sp>
        <p:nvSpPr>
          <p:cNvPr id="7" name="TextBox 6"/>
          <p:cNvSpPr txBox="1"/>
          <p:nvPr/>
        </p:nvSpPr>
        <p:spPr>
          <a:xfrm>
            <a:off x="2743200" y="1219200"/>
            <a:ext cx="4010009" cy="369332"/>
          </a:xfrm>
          <a:prstGeom prst="rect">
            <a:avLst/>
          </a:prstGeom>
          <a:noFill/>
        </p:spPr>
        <p:txBody>
          <a:bodyPr wrap="none" rtlCol="0">
            <a:spAutoFit/>
          </a:bodyPr>
          <a:lstStyle/>
          <a:p>
            <a:r>
              <a:rPr lang="en-US" dirty="0" smtClean="0"/>
              <a:t>Water flow, level and temperature issues</a:t>
            </a:r>
            <a:endParaRPr lang="en-US" dirty="0"/>
          </a:p>
        </p:txBody>
      </p:sp>
    </p:spTree>
    <p:extLst>
      <p:ext uri="{BB962C8B-B14F-4D97-AF65-F5344CB8AC3E}">
        <p14:creationId xmlns:p14="http://schemas.microsoft.com/office/powerpoint/2010/main" val="1675166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Drought in Texas</a:t>
            </a:r>
            <a:endParaRPr lang="en-US" dirty="0"/>
          </a:p>
        </p:txBody>
      </p:sp>
      <p:sp>
        <p:nvSpPr>
          <p:cNvPr id="3" name="Content Placeholder 2"/>
          <p:cNvSpPr>
            <a:spLocks noGrp="1"/>
          </p:cNvSpPr>
          <p:nvPr>
            <p:ph sz="half" idx="1"/>
          </p:nvPr>
        </p:nvSpPr>
        <p:spPr/>
        <p:txBody>
          <a:bodyPr/>
          <a:lstStyle/>
          <a:p>
            <a:r>
              <a:rPr lang="en-US" dirty="0" smtClean="0"/>
              <a:t>Texas population increased by </a:t>
            </a:r>
            <a:r>
              <a:rPr lang="en-US" dirty="0" smtClean="0">
                <a:solidFill>
                  <a:srgbClr val="FF0000"/>
                </a:solidFill>
              </a:rPr>
              <a:t>4.3 million </a:t>
            </a:r>
            <a:r>
              <a:rPr lang="en-US" dirty="0" smtClean="0"/>
              <a:t>in the last 10 years</a:t>
            </a:r>
          </a:p>
          <a:p>
            <a:pPr lvl="1"/>
            <a:r>
              <a:rPr lang="en-US" dirty="0" smtClean="0"/>
              <a:t>430,000 people per year</a:t>
            </a:r>
          </a:p>
          <a:p>
            <a:pPr lvl="1"/>
            <a:r>
              <a:rPr lang="en-US" dirty="0" smtClean="0">
                <a:solidFill>
                  <a:srgbClr val="FF0000"/>
                </a:solidFill>
              </a:rPr>
              <a:t>1180 people per day</a:t>
            </a:r>
          </a:p>
          <a:p>
            <a:r>
              <a:rPr lang="en-US" dirty="0" smtClean="0"/>
              <a:t>We have a </a:t>
            </a:r>
            <a:r>
              <a:rPr lang="en-US" dirty="0" smtClean="0">
                <a:solidFill>
                  <a:srgbClr val="FF0000"/>
                </a:solidFill>
              </a:rPr>
              <a:t>Texas Water Plan</a:t>
            </a:r>
            <a:r>
              <a:rPr lang="en-US" dirty="0" smtClean="0"/>
              <a:t> but little money to implement it</a:t>
            </a:r>
          </a:p>
          <a:p>
            <a:r>
              <a:rPr lang="en-US" dirty="0" smtClean="0"/>
              <a:t>The clock is ticking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600200"/>
            <a:ext cx="4004451"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983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 Technology</a:t>
            </a:r>
            <a:endParaRPr lang="en-US" dirty="0"/>
          </a:p>
        </p:txBody>
      </p:sp>
      <p:sp>
        <p:nvSpPr>
          <p:cNvPr id="3" name="Rectangle 2"/>
          <p:cNvSpPr/>
          <p:nvPr/>
        </p:nvSpPr>
        <p:spPr>
          <a:xfrm>
            <a:off x="1394799" y="22860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Atmosphere</a:t>
            </a:r>
            <a:endParaRPr lang="en-US" dirty="0"/>
          </a:p>
        </p:txBody>
      </p:sp>
      <p:sp>
        <p:nvSpPr>
          <p:cNvPr id="5" name="Rectangle 4"/>
          <p:cNvSpPr/>
          <p:nvPr/>
        </p:nvSpPr>
        <p:spPr>
          <a:xfrm>
            <a:off x="1371600" y="45720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Groundwater</a:t>
            </a:r>
            <a:endParaRPr lang="en-US" dirty="0"/>
          </a:p>
        </p:txBody>
      </p:sp>
      <p:sp>
        <p:nvSpPr>
          <p:cNvPr id="6" name="Rectangle 5"/>
          <p:cNvSpPr/>
          <p:nvPr/>
        </p:nvSpPr>
        <p:spPr>
          <a:xfrm>
            <a:off x="1394799" y="3352800"/>
            <a:ext cx="99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Water</a:t>
            </a:r>
            <a:endParaRPr lang="en-US" dirty="0"/>
          </a:p>
        </p:txBody>
      </p:sp>
      <p:sp>
        <p:nvSpPr>
          <p:cNvPr id="7" name="Rectangle 6"/>
          <p:cNvSpPr/>
          <p:nvPr/>
        </p:nvSpPr>
        <p:spPr>
          <a:xfrm>
            <a:off x="2918799" y="3352800"/>
            <a:ext cx="99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Surface Water</a:t>
            </a:r>
            <a:endParaRPr lang="en-US" dirty="0"/>
          </a:p>
        </p:txBody>
      </p:sp>
      <p:sp>
        <p:nvSpPr>
          <p:cNvPr id="8" name="Right Arrow 7"/>
          <p:cNvSpPr/>
          <p:nvPr/>
        </p:nvSpPr>
        <p:spPr>
          <a:xfrm>
            <a:off x="2461599" y="3599975"/>
            <a:ext cx="381000" cy="234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Down Arrow 9"/>
          <p:cNvSpPr/>
          <p:nvPr/>
        </p:nvSpPr>
        <p:spPr>
          <a:xfrm>
            <a:off x="3299799" y="4083755"/>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Down Arrow 10"/>
          <p:cNvSpPr/>
          <p:nvPr/>
        </p:nvSpPr>
        <p:spPr>
          <a:xfrm>
            <a:off x="3299799" y="2895600"/>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1794849" y="2895600"/>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4061799" y="2286000"/>
            <a:ext cx="609600" cy="2819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829068" y="1600200"/>
            <a:ext cx="1675523" cy="461665"/>
          </a:xfrm>
          <a:prstGeom prst="rect">
            <a:avLst/>
          </a:prstGeom>
          <a:noFill/>
          <a:ln>
            <a:solidFill>
              <a:schemeClr val="tx2"/>
            </a:solidFill>
          </a:ln>
        </p:spPr>
        <p:txBody>
          <a:bodyPr wrap="none" rtlCol="0">
            <a:spAutoFit/>
          </a:bodyPr>
          <a:lstStyle/>
          <a:p>
            <a:r>
              <a:rPr lang="en-US" sz="2400" dirty="0" smtClean="0"/>
              <a:t>Water Cycle</a:t>
            </a:r>
            <a:endParaRPr lang="en-US" sz="2400" dirty="0"/>
          </a:p>
        </p:txBody>
      </p:sp>
      <p:sp>
        <p:nvSpPr>
          <p:cNvPr id="13" name="Rectangle 12"/>
          <p:cNvSpPr/>
          <p:nvPr/>
        </p:nvSpPr>
        <p:spPr>
          <a:xfrm>
            <a:off x="4940919" y="3031181"/>
            <a:ext cx="3151013"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Economic Development</a:t>
            </a:r>
          </a:p>
          <a:p>
            <a:pPr algn="ctr"/>
            <a:r>
              <a:rPr lang="en-US" dirty="0" smtClean="0"/>
              <a:t>Public Water Supply</a:t>
            </a:r>
          </a:p>
          <a:p>
            <a:pPr algn="ctr"/>
            <a:r>
              <a:rPr lang="en-US" dirty="0" smtClean="0"/>
              <a:t>Agricultural Production</a:t>
            </a:r>
          </a:p>
          <a:p>
            <a:pPr algn="ctr"/>
            <a:r>
              <a:rPr lang="en-US" dirty="0" smtClean="0"/>
              <a:t>Electric Power Generation</a:t>
            </a:r>
          </a:p>
          <a:p>
            <a:pPr algn="ctr"/>
            <a:r>
              <a:rPr lang="en-US" dirty="0" smtClean="0"/>
              <a:t>Ecological Integrity</a:t>
            </a:r>
          </a:p>
        </p:txBody>
      </p:sp>
      <p:sp>
        <p:nvSpPr>
          <p:cNvPr id="16" name="TextBox 15"/>
          <p:cNvSpPr txBox="1"/>
          <p:nvPr/>
        </p:nvSpPr>
        <p:spPr>
          <a:xfrm>
            <a:off x="5931970" y="2285000"/>
            <a:ext cx="1168910" cy="534400"/>
          </a:xfrm>
          <a:prstGeom prst="rect">
            <a:avLst/>
          </a:prstGeom>
          <a:noFill/>
          <a:ln>
            <a:solidFill>
              <a:schemeClr val="tx2"/>
            </a:solidFill>
          </a:ln>
        </p:spPr>
        <p:txBody>
          <a:bodyPr wrap="none" rtlCol="0">
            <a:spAutoFit/>
          </a:bodyPr>
          <a:lstStyle/>
          <a:p>
            <a:r>
              <a:rPr lang="en-US" sz="2400" dirty="0" smtClean="0"/>
              <a:t>Impacts</a:t>
            </a:r>
            <a:endParaRPr lang="en-US" sz="2400" dirty="0"/>
          </a:p>
        </p:txBody>
      </p:sp>
      <p:sp>
        <p:nvSpPr>
          <p:cNvPr id="17" name="TextBox 16"/>
          <p:cNvSpPr txBox="1"/>
          <p:nvPr/>
        </p:nvSpPr>
        <p:spPr>
          <a:xfrm>
            <a:off x="1303867" y="5481935"/>
            <a:ext cx="6620933" cy="461665"/>
          </a:xfrm>
          <a:prstGeom prst="rect">
            <a:avLst/>
          </a:prstGeom>
          <a:noFill/>
          <a:ln>
            <a:solidFill>
              <a:schemeClr val="tx2"/>
            </a:solidFill>
          </a:ln>
        </p:spPr>
        <p:txBody>
          <a:bodyPr wrap="square" rtlCol="0">
            <a:spAutoFit/>
          </a:bodyPr>
          <a:lstStyle/>
          <a:p>
            <a:r>
              <a:rPr lang="en-US" sz="2400" dirty="0" smtClean="0"/>
              <a:t>Observations – Modeling – Assessment – Prediction </a:t>
            </a:r>
            <a:endParaRPr lang="en-US" sz="2400" dirty="0"/>
          </a:p>
        </p:txBody>
      </p:sp>
      <p:sp>
        <p:nvSpPr>
          <p:cNvPr id="18" name="Up-Down Arrow 17"/>
          <p:cNvSpPr/>
          <p:nvPr/>
        </p:nvSpPr>
        <p:spPr>
          <a:xfrm>
            <a:off x="1794849" y="4106332"/>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698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Water and Climate Model</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52255"/>
            <a:ext cx="2979506"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89119"/>
            <a:ext cx="2713029"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864" y="2266517"/>
            <a:ext cx="2209800" cy="3114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939" y="4691390"/>
            <a:ext cx="2953950" cy="523220"/>
          </a:xfrm>
          <a:prstGeom prst="rect">
            <a:avLst/>
          </a:prstGeom>
          <a:noFill/>
        </p:spPr>
        <p:txBody>
          <a:bodyPr wrap="none" rtlCol="0">
            <a:spAutoFit/>
          </a:bodyPr>
          <a:lstStyle/>
          <a:p>
            <a:r>
              <a:rPr lang="en-US" sz="2800" dirty="0" smtClean="0"/>
              <a:t>Statistics from past</a:t>
            </a:r>
            <a:endParaRPr lang="en-US" sz="2800" dirty="0"/>
          </a:p>
        </p:txBody>
      </p:sp>
      <p:sp>
        <p:nvSpPr>
          <p:cNvPr id="9" name="TextBox 8"/>
          <p:cNvSpPr txBox="1"/>
          <p:nvPr/>
        </p:nvSpPr>
        <p:spPr>
          <a:xfrm>
            <a:off x="3285800" y="5378267"/>
            <a:ext cx="2656305" cy="523220"/>
          </a:xfrm>
          <a:prstGeom prst="rect">
            <a:avLst/>
          </a:prstGeom>
          <a:noFill/>
        </p:spPr>
        <p:txBody>
          <a:bodyPr wrap="none" rtlCol="0">
            <a:spAutoFit/>
          </a:bodyPr>
          <a:lstStyle/>
          <a:p>
            <a:r>
              <a:rPr lang="en-US" sz="2800" dirty="0" smtClean="0"/>
              <a:t>Current situation</a:t>
            </a:r>
            <a:endParaRPr lang="en-US" sz="2800" dirty="0"/>
          </a:p>
        </p:txBody>
      </p:sp>
      <p:sp>
        <p:nvSpPr>
          <p:cNvPr id="10" name="TextBox 9"/>
          <p:cNvSpPr txBox="1"/>
          <p:nvPr/>
        </p:nvSpPr>
        <p:spPr>
          <a:xfrm>
            <a:off x="6469628" y="5410179"/>
            <a:ext cx="2750572" cy="954107"/>
          </a:xfrm>
          <a:prstGeom prst="rect">
            <a:avLst/>
          </a:prstGeom>
          <a:noFill/>
        </p:spPr>
        <p:txBody>
          <a:bodyPr wrap="square" rtlCol="0">
            <a:spAutoFit/>
          </a:bodyPr>
          <a:lstStyle/>
          <a:p>
            <a:pPr algn="ctr"/>
            <a:r>
              <a:rPr lang="en-US" sz="2800" dirty="0" smtClean="0"/>
              <a:t>Short-term predictions</a:t>
            </a:r>
            <a:endParaRPr lang="en-US" sz="2800" dirty="0"/>
          </a:p>
        </p:txBody>
      </p:sp>
      <p:sp>
        <p:nvSpPr>
          <p:cNvPr id="6" name="TextBox 5"/>
          <p:cNvSpPr txBox="1"/>
          <p:nvPr/>
        </p:nvSpPr>
        <p:spPr>
          <a:xfrm>
            <a:off x="1508914" y="1219200"/>
            <a:ext cx="6596014" cy="954107"/>
          </a:xfrm>
          <a:prstGeom prst="rect">
            <a:avLst/>
          </a:prstGeom>
          <a:noFill/>
        </p:spPr>
        <p:txBody>
          <a:bodyPr wrap="square" rtlCol="0">
            <a:spAutoFit/>
          </a:bodyPr>
          <a:lstStyle/>
          <a:p>
            <a:pPr algn="ctr"/>
            <a:r>
              <a:rPr lang="en-US" sz="2800" dirty="0" smtClean="0">
                <a:solidFill>
                  <a:srgbClr val="FF0000"/>
                </a:solidFill>
              </a:rPr>
              <a:t>Improve our state-wide, real-time situational awareness of water conditions</a:t>
            </a:r>
            <a:endParaRPr lang="en-US" sz="2800" dirty="0">
              <a:solidFill>
                <a:srgbClr val="FF0000"/>
              </a:solidFill>
            </a:endParaRPr>
          </a:p>
        </p:txBody>
      </p:sp>
    </p:spTree>
    <p:extLst>
      <p:ext uri="{BB962C8B-B14F-4D97-AF65-F5344CB8AC3E}">
        <p14:creationId xmlns:p14="http://schemas.microsoft.com/office/powerpoint/2010/main" val="720850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a:stCxn id="3" idx="1"/>
            <a:endCxn id="3" idx="3"/>
          </p:cNvCxnSpPr>
          <p:nvPr/>
        </p:nvCxnSpPr>
        <p:spPr>
          <a:xfrm>
            <a:off x="1295400" y="3886200"/>
            <a:ext cx="7010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3" idx="0"/>
            <a:endCxn id="3" idx="2"/>
          </p:cNvCxnSpPr>
          <p:nvPr/>
        </p:nvCxnSpPr>
        <p:spPr>
          <a:xfrm>
            <a:off x="4800600" y="1371600"/>
            <a:ext cx="0" cy="5029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Water Information Hub for Texas</a:t>
            </a:r>
            <a:endParaRPr lang="en-US" dirty="0"/>
          </a:p>
        </p:txBody>
      </p:sp>
      <p:sp>
        <p:nvSpPr>
          <p:cNvPr id="3" name="Rectangle 2"/>
          <p:cNvSpPr/>
          <p:nvPr/>
        </p:nvSpPr>
        <p:spPr>
          <a:xfrm>
            <a:off x="1295400" y="1371600"/>
            <a:ext cx="7010400" cy="502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31356" y="2524125"/>
            <a:ext cx="3138488" cy="297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Water Information Hub</a:t>
            </a:r>
            <a:endParaRPr lang="en-US" sz="3200" dirty="0"/>
          </a:p>
        </p:txBody>
      </p:sp>
      <p:sp>
        <p:nvSpPr>
          <p:cNvPr id="9" name="TextBox 8"/>
          <p:cNvSpPr txBox="1"/>
          <p:nvPr/>
        </p:nvSpPr>
        <p:spPr>
          <a:xfrm>
            <a:off x="1828800" y="2000905"/>
            <a:ext cx="2019655" cy="523220"/>
          </a:xfrm>
          <a:prstGeom prst="rect">
            <a:avLst/>
          </a:prstGeom>
          <a:noFill/>
        </p:spPr>
        <p:txBody>
          <a:bodyPr wrap="none" rtlCol="0">
            <a:spAutoFit/>
          </a:bodyPr>
          <a:lstStyle/>
          <a:p>
            <a:r>
              <a:rPr lang="en-US" sz="2800" dirty="0" smtClean="0"/>
              <a:t>Government</a:t>
            </a:r>
            <a:endParaRPr lang="en-US" sz="2800" dirty="0"/>
          </a:p>
        </p:txBody>
      </p:sp>
      <p:sp>
        <p:nvSpPr>
          <p:cNvPr id="10" name="TextBox 9"/>
          <p:cNvSpPr txBox="1"/>
          <p:nvPr/>
        </p:nvSpPr>
        <p:spPr>
          <a:xfrm>
            <a:off x="6171157" y="2000905"/>
            <a:ext cx="1064715" cy="523220"/>
          </a:xfrm>
          <a:prstGeom prst="rect">
            <a:avLst/>
          </a:prstGeom>
          <a:noFill/>
        </p:spPr>
        <p:txBody>
          <a:bodyPr wrap="none" rtlCol="0">
            <a:spAutoFit/>
          </a:bodyPr>
          <a:lstStyle/>
          <a:p>
            <a:r>
              <a:rPr lang="en-US" sz="2800" dirty="0" smtClean="0"/>
              <a:t>Public</a:t>
            </a:r>
            <a:endParaRPr lang="en-US" sz="2800" dirty="0"/>
          </a:p>
        </p:txBody>
      </p:sp>
      <p:sp>
        <p:nvSpPr>
          <p:cNvPr id="11" name="TextBox 10"/>
          <p:cNvSpPr txBox="1"/>
          <p:nvPr/>
        </p:nvSpPr>
        <p:spPr>
          <a:xfrm>
            <a:off x="1600200" y="5495925"/>
            <a:ext cx="2809167" cy="523220"/>
          </a:xfrm>
          <a:prstGeom prst="rect">
            <a:avLst/>
          </a:prstGeom>
          <a:noFill/>
        </p:spPr>
        <p:txBody>
          <a:bodyPr wrap="none" rtlCol="0">
            <a:spAutoFit/>
          </a:bodyPr>
          <a:lstStyle/>
          <a:p>
            <a:r>
              <a:rPr lang="en-US" sz="2800" dirty="0" smtClean="0"/>
              <a:t>Water Institutions</a:t>
            </a:r>
            <a:endParaRPr lang="en-US" sz="2800" dirty="0"/>
          </a:p>
        </p:txBody>
      </p:sp>
      <p:sp>
        <p:nvSpPr>
          <p:cNvPr id="12" name="TextBox 11"/>
          <p:cNvSpPr txBox="1"/>
          <p:nvPr/>
        </p:nvSpPr>
        <p:spPr>
          <a:xfrm>
            <a:off x="5891048" y="5495925"/>
            <a:ext cx="1624932" cy="523220"/>
          </a:xfrm>
          <a:prstGeom prst="rect">
            <a:avLst/>
          </a:prstGeom>
          <a:noFill/>
        </p:spPr>
        <p:txBody>
          <a:bodyPr wrap="none" rtlCol="0">
            <a:spAutoFit/>
          </a:bodyPr>
          <a:lstStyle/>
          <a:p>
            <a:r>
              <a:rPr lang="en-US" sz="2800" dirty="0" smtClean="0"/>
              <a:t>Industries</a:t>
            </a:r>
            <a:endParaRPr lang="en-US" sz="2800" dirty="0"/>
          </a:p>
        </p:txBody>
      </p:sp>
    </p:spTree>
    <p:extLst>
      <p:ext uri="{BB962C8B-B14F-4D97-AF65-F5344CB8AC3E}">
        <p14:creationId xmlns:p14="http://schemas.microsoft.com/office/powerpoint/2010/main" val="415824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p:cNvPicPr>
            <a:picLocks noChangeAspect="1" noChangeArrowheads="1"/>
          </p:cNvPicPr>
          <p:nvPr/>
        </p:nvPicPr>
        <p:blipFill>
          <a:blip r:embed="rId3" cstate="print"/>
          <a:srcRect/>
          <a:stretch>
            <a:fillRect/>
          </a:stretch>
        </p:blipFill>
        <p:spPr bwMode="auto">
          <a:xfrm>
            <a:off x="1007076" y="1371600"/>
            <a:ext cx="7010400" cy="5257800"/>
          </a:xfrm>
          <a:prstGeom prst="rect">
            <a:avLst/>
          </a:prstGeom>
          <a:noFill/>
          <a:ln w="9525">
            <a:noFill/>
            <a:miter lim="800000"/>
            <a:headEnd/>
            <a:tailEnd/>
          </a:ln>
        </p:spPr>
      </p:pic>
      <p:sp>
        <p:nvSpPr>
          <p:cNvPr id="34827" name="Rectangle 11"/>
          <p:cNvSpPr>
            <a:spLocks noGrp="1" noChangeArrowheads="1"/>
          </p:cNvSpPr>
          <p:nvPr>
            <p:ph type="title"/>
          </p:nvPr>
        </p:nvSpPr>
        <p:spPr>
          <a:xfrm>
            <a:off x="0" y="0"/>
            <a:ext cx="9144000" cy="1384300"/>
          </a:xfrm>
        </p:spPr>
        <p:txBody>
          <a:bodyPr/>
          <a:lstStyle/>
          <a:p>
            <a:pPr eaLnBrk="1" hangingPunct="1">
              <a:defRPr/>
            </a:pPr>
            <a:r>
              <a:rPr lang="en-US" sz="3600" dirty="0" smtClean="0"/>
              <a:t>Tropical Storm </a:t>
            </a:r>
            <a:r>
              <a:rPr lang="en-US" sz="3600" dirty="0" err="1" smtClean="0"/>
              <a:t>Hermine</a:t>
            </a:r>
            <a:r>
              <a:rPr lang="en-US" sz="3600" dirty="0" smtClean="0"/>
              <a:t>, </a:t>
            </a:r>
            <a:br>
              <a:rPr lang="en-US" sz="3600" dirty="0" smtClean="0"/>
            </a:br>
            <a:r>
              <a:rPr lang="en-US" sz="3600" dirty="0" smtClean="0"/>
              <a:t>Sept 7-8, 2010</a:t>
            </a:r>
          </a:p>
        </p:txBody>
      </p:sp>
    </p:spTree>
    <p:extLst>
      <p:ext uri="{BB962C8B-B14F-4D97-AF65-F5344CB8AC3E}">
        <p14:creationId xmlns:p14="http://schemas.microsoft.com/office/powerpoint/2010/main" val="2266733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normAutofit/>
          </a:bodyPr>
          <a:lstStyle/>
          <a:p>
            <a:r>
              <a:rPr lang="en-US" sz="3200" dirty="0" smtClean="0"/>
              <a:t>Local Information during Tropical Storm </a:t>
            </a:r>
            <a:r>
              <a:rPr lang="en-US" sz="3200" dirty="0" err="1" smtClean="0"/>
              <a:t>Hermine</a:t>
            </a:r>
            <a:r>
              <a:rPr lang="en-US" sz="3200" dirty="0" smtClean="0"/>
              <a:t> </a:t>
            </a:r>
            <a:br>
              <a:rPr lang="en-US" sz="3200" dirty="0" smtClean="0"/>
            </a:br>
            <a:r>
              <a:rPr lang="en-US" sz="2400" dirty="0" smtClean="0"/>
              <a:t>(7-8 Sept 2010)</a:t>
            </a: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609600" y="1447800"/>
            <a:ext cx="3524250" cy="2195487"/>
          </a:xfrm>
          <a:prstGeom prst="rect">
            <a:avLst/>
          </a:prstGeom>
          <a:noFill/>
          <a:ln w="9525">
            <a:solidFill>
              <a:schemeClr val="accent1"/>
            </a:solidFill>
            <a:miter lim="800000"/>
            <a:headEnd/>
            <a:tailEnd/>
          </a:ln>
        </p:spPr>
      </p:pic>
      <p:sp>
        <p:nvSpPr>
          <p:cNvPr id="5" name="Rectangle 4"/>
          <p:cNvSpPr/>
          <p:nvPr/>
        </p:nvSpPr>
        <p:spPr>
          <a:xfrm>
            <a:off x="914400" y="3657600"/>
            <a:ext cx="2591415" cy="369332"/>
          </a:xfrm>
          <a:prstGeom prst="rect">
            <a:avLst/>
          </a:prstGeom>
        </p:spPr>
        <p:txBody>
          <a:bodyPr wrap="none">
            <a:spAutoFit/>
          </a:bodyPr>
          <a:lstStyle/>
          <a:p>
            <a:r>
              <a:rPr lang="en-US" dirty="0" smtClean="0">
                <a:hlinkClick r:id="rId3"/>
              </a:rPr>
              <a:t>http://hydromet.lcra.org</a:t>
            </a:r>
            <a:r>
              <a:rPr lang="en-US" dirty="0" smtClean="0"/>
              <a:t> </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609600" y="4114800"/>
            <a:ext cx="3529012" cy="2229968"/>
          </a:xfrm>
          <a:prstGeom prst="rect">
            <a:avLst/>
          </a:prstGeom>
          <a:noFill/>
          <a:ln w="9525">
            <a:solidFill>
              <a:schemeClr val="accent1"/>
            </a:solidFill>
            <a:miter lim="800000"/>
            <a:headEnd/>
            <a:tailEnd/>
          </a:ln>
        </p:spPr>
      </p:pic>
      <p:sp>
        <p:nvSpPr>
          <p:cNvPr id="8" name="Rectangle 7"/>
          <p:cNvSpPr/>
          <p:nvPr/>
        </p:nvSpPr>
        <p:spPr>
          <a:xfrm>
            <a:off x="228600" y="6324600"/>
            <a:ext cx="5105400" cy="307777"/>
          </a:xfrm>
          <a:prstGeom prst="rect">
            <a:avLst/>
          </a:prstGeom>
        </p:spPr>
        <p:txBody>
          <a:bodyPr wrap="square">
            <a:spAutoFit/>
          </a:bodyPr>
          <a:lstStyle/>
          <a:p>
            <a:r>
              <a:rPr lang="en-US" sz="1400" dirty="0" smtClean="0">
                <a:hlinkClick r:id="rId5"/>
              </a:rPr>
              <a:t>http://coagis1.ci.austin.tx.us/website/COAViewer_fews/viewer.htm</a:t>
            </a:r>
            <a:r>
              <a:rPr lang="en-US" sz="1400" dirty="0" smtClean="0"/>
              <a:t> </a:t>
            </a:r>
            <a:endParaRPr lang="en-US" sz="1400" dirty="0"/>
          </a:p>
        </p:txBody>
      </p:sp>
      <p:pic>
        <p:nvPicPr>
          <p:cNvPr id="1029" name="Picture 5"/>
          <p:cNvPicPr>
            <a:picLocks noChangeAspect="1" noChangeArrowheads="1"/>
          </p:cNvPicPr>
          <p:nvPr/>
        </p:nvPicPr>
        <p:blipFill>
          <a:blip r:embed="rId6" cstate="print"/>
          <a:srcRect/>
          <a:stretch>
            <a:fillRect/>
          </a:stretch>
        </p:blipFill>
        <p:spPr bwMode="auto">
          <a:xfrm>
            <a:off x="4953000" y="1447800"/>
            <a:ext cx="3124200" cy="2309192"/>
          </a:xfrm>
          <a:prstGeom prst="rect">
            <a:avLst/>
          </a:prstGeom>
          <a:noFill/>
          <a:ln w="9525">
            <a:solidFill>
              <a:schemeClr val="accent1"/>
            </a:solidFill>
            <a:miter lim="800000"/>
            <a:headEnd/>
            <a:tailEnd/>
          </a:ln>
        </p:spPr>
      </p:pic>
      <p:sp>
        <p:nvSpPr>
          <p:cNvPr id="10" name="Rectangle 9"/>
          <p:cNvSpPr/>
          <p:nvPr/>
        </p:nvSpPr>
        <p:spPr>
          <a:xfrm>
            <a:off x="4724400" y="3733800"/>
            <a:ext cx="4114800" cy="307777"/>
          </a:xfrm>
          <a:prstGeom prst="rect">
            <a:avLst/>
          </a:prstGeom>
        </p:spPr>
        <p:txBody>
          <a:bodyPr wrap="square">
            <a:spAutoFit/>
          </a:bodyPr>
          <a:lstStyle/>
          <a:p>
            <a:r>
              <a:rPr lang="en-US" sz="1400" dirty="0" smtClean="0">
                <a:hlinkClick r:id="rId7"/>
              </a:rPr>
              <a:t>http://ubcwcid.org/Overview/Overview.aspx?id=1</a:t>
            </a:r>
            <a:r>
              <a:rPr lang="en-US" sz="1400" dirty="0" smtClean="0"/>
              <a:t> </a:t>
            </a:r>
            <a:endParaRPr lang="en-US" sz="1400" dirty="0"/>
          </a:p>
        </p:txBody>
      </p:sp>
      <p:pic>
        <p:nvPicPr>
          <p:cNvPr id="1030" name="Picture 6"/>
          <p:cNvPicPr>
            <a:picLocks noChangeAspect="1" noChangeArrowheads="1"/>
          </p:cNvPicPr>
          <p:nvPr/>
        </p:nvPicPr>
        <p:blipFill>
          <a:blip r:embed="rId8" cstate="print"/>
          <a:srcRect/>
          <a:stretch>
            <a:fillRect/>
          </a:stretch>
        </p:blipFill>
        <p:spPr bwMode="auto">
          <a:xfrm>
            <a:off x="4953000" y="4038600"/>
            <a:ext cx="3048000" cy="2298224"/>
          </a:xfrm>
          <a:prstGeom prst="rect">
            <a:avLst/>
          </a:prstGeom>
          <a:noFill/>
          <a:ln w="9525">
            <a:noFill/>
            <a:miter lim="800000"/>
            <a:headEnd/>
            <a:tailEnd/>
          </a:ln>
        </p:spPr>
      </p:pic>
      <p:sp>
        <p:nvSpPr>
          <p:cNvPr id="13" name="TextBox 12"/>
          <p:cNvSpPr txBox="1"/>
          <p:nvPr/>
        </p:nvSpPr>
        <p:spPr>
          <a:xfrm>
            <a:off x="3200400" y="1981200"/>
            <a:ext cx="661463" cy="369332"/>
          </a:xfrm>
          <a:prstGeom prst="rect">
            <a:avLst/>
          </a:prstGeom>
          <a:solidFill>
            <a:schemeClr val="bg1"/>
          </a:solidFill>
          <a:ln>
            <a:solidFill>
              <a:schemeClr val="accent1"/>
            </a:solidFill>
          </a:ln>
        </p:spPr>
        <p:txBody>
          <a:bodyPr wrap="none" rtlCol="0">
            <a:spAutoFit/>
          </a:bodyPr>
          <a:lstStyle/>
          <a:p>
            <a:r>
              <a:rPr lang="en-US" dirty="0" smtClean="0"/>
              <a:t>LCRA</a:t>
            </a:r>
            <a:endParaRPr lang="en-US" dirty="0"/>
          </a:p>
        </p:txBody>
      </p:sp>
      <p:sp>
        <p:nvSpPr>
          <p:cNvPr id="14" name="TextBox 13"/>
          <p:cNvSpPr txBox="1"/>
          <p:nvPr/>
        </p:nvSpPr>
        <p:spPr>
          <a:xfrm>
            <a:off x="1371600" y="5867400"/>
            <a:ext cx="1434047" cy="369332"/>
          </a:xfrm>
          <a:prstGeom prst="rect">
            <a:avLst/>
          </a:prstGeom>
          <a:solidFill>
            <a:schemeClr val="bg1"/>
          </a:solidFill>
          <a:ln>
            <a:solidFill>
              <a:schemeClr val="accent1"/>
            </a:solidFill>
          </a:ln>
        </p:spPr>
        <p:txBody>
          <a:bodyPr wrap="none" rtlCol="0">
            <a:spAutoFit/>
          </a:bodyPr>
          <a:lstStyle/>
          <a:p>
            <a:r>
              <a:rPr lang="en-US" dirty="0" smtClean="0"/>
              <a:t>City of Austin</a:t>
            </a:r>
            <a:endParaRPr lang="en-US" dirty="0"/>
          </a:p>
        </p:txBody>
      </p:sp>
      <p:sp>
        <p:nvSpPr>
          <p:cNvPr id="15" name="TextBox 14"/>
          <p:cNvSpPr txBox="1"/>
          <p:nvPr/>
        </p:nvSpPr>
        <p:spPr>
          <a:xfrm>
            <a:off x="5029200" y="1752600"/>
            <a:ext cx="2997424" cy="338554"/>
          </a:xfrm>
          <a:prstGeom prst="rect">
            <a:avLst/>
          </a:prstGeom>
          <a:solidFill>
            <a:schemeClr val="bg1"/>
          </a:solidFill>
          <a:ln>
            <a:solidFill>
              <a:schemeClr val="accent1"/>
            </a:solidFill>
          </a:ln>
        </p:spPr>
        <p:txBody>
          <a:bodyPr wrap="none" rtlCol="0">
            <a:spAutoFit/>
          </a:bodyPr>
          <a:lstStyle/>
          <a:p>
            <a:r>
              <a:rPr lang="en-US" sz="1600" dirty="0" smtClean="0"/>
              <a:t>Upper Brushy Creek (Round Rock)</a:t>
            </a:r>
            <a:endParaRPr lang="en-US" sz="1600" dirty="0"/>
          </a:p>
        </p:txBody>
      </p:sp>
      <p:sp>
        <p:nvSpPr>
          <p:cNvPr id="16" name="TextBox 15"/>
          <p:cNvSpPr txBox="1"/>
          <p:nvPr/>
        </p:nvSpPr>
        <p:spPr>
          <a:xfrm>
            <a:off x="7162800" y="4343400"/>
            <a:ext cx="428322" cy="369332"/>
          </a:xfrm>
          <a:prstGeom prst="rect">
            <a:avLst/>
          </a:prstGeom>
          <a:solidFill>
            <a:schemeClr val="bg1"/>
          </a:solidFill>
          <a:ln>
            <a:solidFill>
              <a:schemeClr val="accent1"/>
            </a:solidFill>
          </a:ln>
        </p:spPr>
        <p:txBody>
          <a:bodyPr wrap="none" rtlCol="0">
            <a:spAutoFit/>
          </a:bodyPr>
          <a:lstStyle/>
          <a:p>
            <a:r>
              <a:rPr lang="en-US" dirty="0" smtClean="0"/>
              <a:t>TV</a:t>
            </a:r>
            <a:endParaRPr lang="en-US" dirty="0"/>
          </a:p>
        </p:txBody>
      </p:sp>
      <p:sp>
        <p:nvSpPr>
          <p:cNvPr id="3" name="TextBox 2"/>
          <p:cNvSpPr txBox="1"/>
          <p:nvPr/>
        </p:nvSpPr>
        <p:spPr>
          <a:xfrm>
            <a:off x="1155728" y="2622453"/>
            <a:ext cx="6882590" cy="646331"/>
          </a:xfrm>
          <a:prstGeom prst="rect">
            <a:avLst/>
          </a:prstGeom>
          <a:solidFill>
            <a:schemeClr val="bg1"/>
          </a:solidFill>
          <a:ln>
            <a:solidFill>
              <a:schemeClr val="tx1"/>
            </a:solidFill>
          </a:ln>
        </p:spPr>
        <p:txBody>
          <a:bodyPr wrap="none" rtlCol="0">
            <a:spAutoFit/>
          </a:bodyPr>
          <a:lstStyle/>
          <a:p>
            <a:r>
              <a:rPr lang="en-US" sz="3600" dirty="0" smtClean="0"/>
              <a:t>Bring data together into one system</a:t>
            </a:r>
            <a:endParaRPr lang="en-US" sz="3600" dirty="0"/>
          </a:p>
        </p:txBody>
      </p:sp>
    </p:spTree>
    <p:extLst>
      <p:ext uri="{BB962C8B-B14F-4D97-AF65-F5344CB8AC3E}">
        <p14:creationId xmlns:p14="http://schemas.microsoft.com/office/powerpoint/2010/main" val="15430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798" y="72935"/>
            <a:ext cx="8229600" cy="1143000"/>
          </a:xfrm>
        </p:spPr>
        <p:txBody>
          <a:bodyPr>
            <a:normAutofit fontScale="90000"/>
          </a:bodyPr>
          <a:lstStyle/>
          <a:p>
            <a:r>
              <a:rPr lang="en-US" dirty="0" smtClean="0"/>
              <a:t>Web Services Hub for Texas</a:t>
            </a:r>
            <a:br>
              <a:rPr lang="en-US" dirty="0" smtClean="0"/>
            </a:br>
            <a:r>
              <a:rPr lang="en-US" sz="2700" dirty="0" smtClean="0"/>
              <a:t>Real-Time Water Data, Models and Maps</a:t>
            </a:r>
            <a:endParaRPr lang="en-US" sz="2700" dirty="0"/>
          </a:p>
        </p:txBody>
      </p:sp>
      <p:grpSp>
        <p:nvGrpSpPr>
          <p:cNvPr id="1036" name="Group 1035"/>
          <p:cNvGrpSpPr/>
          <p:nvPr/>
        </p:nvGrpSpPr>
        <p:grpSpPr>
          <a:xfrm>
            <a:off x="152400" y="1031269"/>
            <a:ext cx="1066800" cy="3810739"/>
            <a:chOff x="152400" y="1828061"/>
            <a:chExt cx="1066800" cy="3810739"/>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6" y="2392513"/>
              <a:ext cx="761999" cy="28138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75" y="2983877"/>
              <a:ext cx="762000" cy="28144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605" y="4413658"/>
              <a:ext cx="528169" cy="52816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798" y="3606921"/>
              <a:ext cx="540004" cy="540004"/>
            </a:xfrm>
            <a:prstGeom prst="rect">
              <a:avLst/>
            </a:prstGeom>
          </p:spPr>
        </p:pic>
        <p:grpSp>
          <p:nvGrpSpPr>
            <p:cNvPr id="33" name="Group 32"/>
            <p:cNvGrpSpPr/>
            <p:nvPr/>
          </p:nvGrpSpPr>
          <p:grpSpPr>
            <a:xfrm>
              <a:off x="152400" y="1828061"/>
              <a:ext cx="1066800" cy="3810739"/>
              <a:chOff x="201740" y="1685976"/>
              <a:chExt cx="1219200" cy="4469562"/>
            </a:xfrm>
          </p:grpSpPr>
          <p:sp>
            <p:nvSpPr>
              <p:cNvPr id="23" name="TextBox 22"/>
              <p:cNvSpPr txBox="1"/>
              <p:nvPr/>
            </p:nvSpPr>
            <p:spPr>
              <a:xfrm>
                <a:off x="357844" y="1685976"/>
                <a:ext cx="885224" cy="433184"/>
              </a:xfrm>
              <a:prstGeom prst="rect">
                <a:avLst/>
              </a:prstGeom>
              <a:noFill/>
              <a:ln>
                <a:solidFill>
                  <a:schemeClr val="accent1"/>
                </a:solidFill>
              </a:ln>
            </p:spPr>
            <p:txBody>
              <a:bodyPr wrap="none" rtlCol="0">
                <a:spAutoFit/>
              </a:bodyPr>
              <a:lstStyle/>
              <a:p>
                <a:pPr algn="ctr"/>
                <a:r>
                  <a:rPr lang="en-US" dirty="0" smtClean="0">
                    <a:solidFill>
                      <a:schemeClr val="tx2"/>
                    </a:solidFill>
                  </a:rPr>
                  <a:t>Inputs</a:t>
                </a:r>
                <a:endParaRPr lang="en-US" dirty="0">
                  <a:solidFill>
                    <a:schemeClr val="tx2"/>
                  </a:solidFill>
                </a:endParaRPr>
              </a:p>
            </p:txBody>
          </p:sp>
          <p:sp>
            <p:nvSpPr>
              <p:cNvPr id="27" name="Rectangle 26"/>
              <p:cNvSpPr/>
              <p:nvPr/>
            </p:nvSpPr>
            <p:spPr>
              <a:xfrm>
                <a:off x="201740" y="2152141"/>
                <a:ext cx="1219200" cy="4003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4" name="Picture 1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566" y="5135460"/>
              <a:ext cx="890468" cy="398474"/>
            </a:xfrm>
            <a:prstGeom prst="rect">
              <a:avLst/>
            </a:prstGeom>
          </p:spPr>
        </p:pic>
      </p:grpSp>
      <p:grpSp>
        <p:nvGrpSpPr>
          <p:cNvPr id="3" name="Group 2"/>
          <p:cNvGrpSpPr/>
          <p:nvPr/>
        </p:nvGrpSpPr>
        <p:grpSpPr>
          <a:xfrm>
            <a:off x="1219200" y="2133600"/>
            <a:ext cx="973151" cy="1716107"/>
            <a:chOff x="1175583" y="2778411"/>
            <a:chExt cx="973151" cy="1716107"/>
          </a:xfrm>
        </p:grpSpPr>
        <p:sp>
          <p:nvSpPr>
            <p:cNvPr id="37" name="Right Arrow 36"/>
            <p:cNvSpPr/>
            <p:nvPr/>
          </p:nvSpPr>
          <p:spPr>
            <a:xfrm>
              <a:off x="1343117" y="351403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4" name="TextBox 83"/>
            <p:cNvSpPr txBox="1"/>
            <p:nvPr/>
          </p:nvSpPr>
          <p:spPr>
            <a:xfrm>
              <a:off x="1175583" y="2778411"/>
              <a:ext cx="973151" cy="738664"/>
            </a:xfrm>
            <a:prstGeom prst="rect">
              <a:avLst/>
            </a:prstGeom>
            <a:noFill/>
          </p:spPr>
          <p:txBody>
            <a:bodyPr wrap="none" rtlCol="0">
              <a:spAutoFit/>
            </a:bodyPr>
            <a:lstStyle/>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a:t>
              </a:r>
              <a:r>
                <a:rPr lang="en-US" sz="1400" dirty="0" err="1" smtClean="0">
                  <a:solidFill>
                    <a:srgbClr val="FF0000"/>
                  </a:solidFill>
                </a:rPr>
                <a:t>WaterML</a:t>
              </a:r>
              <a:r>
                <a:rPr lang="en-US" sz="1400" dirty="0" smtClean="0">
                  <a:solidFill>
                    <a:srgbClr val="FF0000"/>
                  </a:solidFill>
                </a:rPr>
                <a:t>)</a:t>
              </a:r>
              <a:endParaRPr lang="en-US" sz="1400" dirty="0">
                <a:solidFill>
                  <a:srgbClr val="FF0000"/>
                </a:solidFill>
              </a:endParaRPr>
            </a:p>
          </p:txBody>
        </p:sp>
        <p:sp>
          <p:nvSpPr>
            <p:cNvPr id="85" name="TextBox 84"/>
            <p:cNvSpPr txBox="1"/>
            <p:nvPr/>
          </p:nvSpPr>
          <p:spPr>
            <a:xfrm>
              <a:off x="1245407" y="3971298"/>
              <a:ext cx="835485" cy="523220"/>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endParaRPr lang="en-US" sz="1400" dirty="0">
                <a:solidFill>
                  <a:srgbClr val="FF0000"/>
                </a:solidFill>
              </a:endParaRPr>
            </a:p>
          </p:txBody>
        </p:sp>
      </p:grpSp>
      <p:grpSp>
        <p:nvGrpSpPr>
          <p:cNvPr id="21" name="Group 20"/>
          <p:cNvGrpSpPr/>
          <p:nvPr/>
        </p:nvGrpSpPr>
        <p:grpSpPr>
          <a:xfrm>
            <a:off x="1524000" y="5257800"/>
            <a:ext cx="2971800" cy="1205178"/>
            <a:chOff x="2590800" y="5638800"/>
            <a:chExt cx="2971800" cy="1205178"/>
          </a:xfrm>
        </p:grpSpPr>
        <p:grpSp>
          <p:nvGrpSpPr>
            <p:cNvPr id="52" name="Group 51"/>
            <p:cNvGrpSpPr>
              <a:grpSpLocks/>
            </p:cNvGrpSpPr>
            <p:nvPr/>
          </p:nvGrpSpPr>
          <p:grpSpPr bwMode="auto">
            <a:xfrm>
              <a:off x="3752530" y="5653320"/>
              <a:ext cx="971870" cy="723730"/>
              <a:chOff x="838200" y="4648201"/>
              <a:chExt cx="2543175" cy="1840347"/>
            </a:xfrm>
          </p:grpSpPr>
          <p:grpSp>
            <p:nvGrpSpPr>
              <p:cNvPr id="53" name="Group 52"/>
              <p:cNvGrpSpPr>
                <a:grpSpLocks/>
              </p:cNvGrpSpPr>
              <p:nvPr/>
            </p:nvGrpSpPr>
            <p:grpSpPr bwMode="auto">
              <a:xfrm>
                <a:off x="838200" y="4800600"/>
                <a:ext cx="2543175" cy="1687948"/>
                <a:chOff x="838200" y="4800600"/>
                <a:chExt cx="2543175" cy="1687948"/>
              </a:xfrm>
            </p:grpSpPr>
            <p:pic>
              <p:nvPicPr>
                <p:cNvPr id="55" name="Picture 54"/>
                <p:cNvPicPr>
                  <a:picLocks noChangeAspect="1" noChangeArrowheads="1"/>
                </p:cNvPicPr>
                <p:nvPr/>
              </p:nvPicPr>
              <p:blipFill>
                <a:blip r:embed="rId7" cstate="print"/>
                <a:srcRect/>
                <a:stretch>
                  <a:fillRect/>
                </a:stretch>
              </p:blipFill>
              <p:spPr bwMode="auto">
                <a:xfrm>
                  <a:off x="838200" y="4800600"/>
                  <a:ext cx="2543175" cy="1687948"/>
                </a:xfrm>
                <a:prstGeom prst="rect">
                  <a:avLst/>
                </a:prstGeom>
                <a:noFill/>
                <a:ln w="9525">
                  <a:noFill/>
                  <a:miter lim="800000"/>
                  <a:headEnd/>
                  <a:tailEnd/>
                </a:ln>
              </p:spPr>
            </p:pic>
            <p:sp>
              <p:nvSpPr>
                <p:cNvPr id="56" name="Rectangle 55"/>
                <p:cNvSpPr/>
                <p:nvPr/>
              </p:nvSpPr>
              <p:spPr>
                <a:xfrm>
                  <a:off x="838200" y="6095091"/>
                  <a:ext cx="380390" cy="38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54" name="Rectangle 53"/>
              <p:cNvSpPr/>
              <p:nvPr/>
            </p:nvSpPr>
            <p:spPr>
              <a:xfrm>
                <a:off x="1677230" y="4648201"/>
                <a:ext cx="1065090" cy="228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grpSp>
        <p:grpSp>
          <p:nvGrpSpPr>
            <p:cNvPr id="46" name="Group 45"/>
            <p:cNvGrpSpPr/>
            <p:nvPr/>
          </p:nvGrpSpPr>
          <p:grpSpPr>
            <a:xfrm>
              <a:off x="2590800" y="5638800"/>
              <a:ext cx="2971800" cy="1205178"/>
              <a:chOff x="3633371" y="5550023"/>
              <a:chExt cx="2971800" cy="1205178"/>
            </a:xfrm>
          </p:grpSpPr>
          <p:grpSp>
            <p:nvGrpSpPr>
              <p:cNvPr id="47" name="Group 46"/>
              <p:cNvGrpSpPr/>
              <p:nvPr/>
            </p:nvGrpSpPr>
            <p:grpSpPr>
              <a:xfrm>
                <a:off x="3633371" y="5550023"/>
                <a:ext cx="2971800" cy="796584"/>
                <a:chOff x="3563083" y="5867400"/>
                <a:chExt cx="2971800" cy="796584"/>
              </a:xfrm>
            </p:grpSpPr>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1267" y="6072922"/>
                  <a:ext cx="934701" cy="446814"/>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2330" y="6052023"/>
                  <a:ext cx="610153" cy="488611"/>
                </a:xfrm>
                <a:prstGeom prst="rect">
                  <a:avLst/>
                </a:prstGeom>
              </p:spPr>
            </p:pic>
            <p:sp>
              <p:nvSpPr>
                <p:cNvPr id="51" name="Rectangle 50"/>
                <p:cNvSpPr/>
                <p:nvPr/>
              </p:nvSpPr>
              <p:spPr>
                <a:xfrm>
                  <a:off x="3563083" y="5867400"/>
                  <a:ext cx="2971800" cy="796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4677483" y="6385869"/>
                <a:ext cx="883575" cy="369332"/>
              </a:xfrm>
              <a:prstGeom prst="rect">
                <a:avLst/>
              </a:prstGeom>
              <a:noFill/>
              <a:ln>
                <a:solidFill>
                  <a:schemeClr val="accent1"/>
                </a:solidFill>
              </a:ln>
            </p:spPr>
            <p:txBody>
              <a:bodyPr wrap="none" rtlCol="0">
                <a:spAutoFit/>
              </a:bodyPr>
              <a:lstStyle/>
              <a:p>
                <a:r>
                  <a:rPr lang="en-US" dirty="0" smtClean="0">
                    <a:solidFill>
                      <a:schemeClr val="tx2"/>
                    </a:solidFill>
                  </a:rPr>
                  <a:t>Models</a:t>
                </a:r>
                <a:endParaRPr lang="en-US" dirty="0">
                  <a:solidFill>
                    <a:schemeClr val="tx2"/>
                  </a:solidFill>
                </a:endParaRPr>
              </a:p>
            </p:txBody>
          </p:sp>
        </p:grpSp>
      </p:grpSp>
      <p:sp>
        <p:nvSpPr>
          <p:cNvPr id="90" name="Right Arrow 89"/>
          <p:cNvSpPr/>
          <p:nvPr/>
        </p:nvSpPr>
        <p:spPr>
          <a:xfrm rot="5400000">
            <a:off x="5205570"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91" name="Right Arrow 90"/>
          <p:cNvSpPr/>
          <p:nvPr/>
        </p:nvSpPr>
        <p:spPr>
          <a:xfrm rot="16200000">
            <a:off x="5719954"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92" name="TextBox 91"/>
          <p:cNvSpPr txBox="1"/>
          <p:nvPr/>
        </p:nvSpPr>
        <p:spPr>
          <a:xfrm>
            <a:off x="6484696" y="4553697"/>
            <a:ext cx="835485" cy="523220"/>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endParaRPr lang="en-US" sz="1400" dirty="0">
              <a:solidFill>
                <a:srgbClr val="FF0000"/>
              </a:solidFill>
            </a:endParaRPr>
          </a:p>
        </p:txBody>
      </p:sp>
      <p:grpSp>
        <p:nvGrpSpPr>
          <p:cNvPr id="32" name="Group 31"/>
          <p:cNvGrpSpPr/>
          <p:nvPr/>
        </p:nvGrpSpPr>
        <p:grpSpPr>
          <a:xfrm>
            <a:off x="4953000" y="5257800"/>
            <a:ext cx="2057400" cy="1517235"/>
            <a:chOff x="5029200" y="5362031"/>
            <a:chExt cx="2057400" cy="1517235"/>
          </a:xfrm>
        </p:grpSpPr>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626" t="42475" r="18661" b="12607"/>
            <a:stretch/>
          </p:blipFill>
          <p:spPr bwMode="auto">
            <a:xfrm>
              <a:off x="5181600" y="5457528"/>
              <a:ext cx="1743740" cy="91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5029200" y="5362031"/>
              <a:ext cx="2057400" cy="11009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5701704" y="6509934"/>
              <a:ext cx="702885" cy="369332"/>
            </a:xfrm>
            <a:prstGeom prst="rect">
              <a:avLst/>
            </a:prstGeom>
            <a:noFill/>
            <a:ln>
              <a:solidFill>
                <a:schemeClr val="accent1"/>
              </a:solidFill>
            </a:ln>
          </p:spPr>
          <p:txBody>
            <a:bodyPr wrap="none" rtlCol="0">
              <a:spAutoFit/>
            </a:bodyPr>
            <a:lstStyle/>
            <a:p>
              <a:r>
                <a:rPr lang="en-US" dirty="0" smtClean="0">
                  <a:solidFill>
                    <a:schemeClr val="tx2"/>
                  </a:solidFill>
                </a:rPr>
                <a:t>Maps</a:t>
              </a:r>
              <a:endParaRPr lang="en-US" dirty="0">
                <a:solidFill>
                  <a:schemeClr val="tx2"/>
                </a:solidFill>
              </a:endParaRPr>
            </a:p>
          </p:txBody>
        </p:sp>
      </p:grpSp>
      <p:sp>
        <p:nvSpPr>
          <p:cNvPr id="35" name="Right Arrow 34"/>
          <p:cNvSpPr/>
          <p:nvPr/>
        </p:nvSpPr>
        <p:spPr>
          <a:xfrm rot="5400000">
            <a:off x="3120532"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3" name="Right Arrow 82"/>
          <p:cNvSpPr/>
          <p:nvPr/>
        </p:nvSpPr>
        <p:spPr>
          <a:xfrm rot="16200000">
            <a:off x="3634916"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0" name="TextBox 79"/>
          <p:cNvSpPr txBox="1"/>
          <p:nvPr/>
        </p:nvSpPr>
        <p:spPr>
          <a:xfrm>
            <a:off x="4176127" y="4553697"/>
            <a:ext cx="880369" cy="523220"/>
          </a:xfrm>
          <a:prstGeom prst="rect">
            <a:avLst/>
          </a:prstGeom>
          <a:noFill/>
        </p:spPr>
        <p:txBody>
          <a:bodyPr wrap="none" rtlCol="0">
            <a:spAutoFit/>
          </a:bodyPr>
          <a:lstStyle/>
          <a:p>
            <a:pPr algn="ctr"/>
            <a:r>
              <a:rPr lang="en-US" sz="1400" dirty="0" smtClean="0">
                <a:solidFill>
                  <a:srgbClr val="FF0000"/>
                </a:solidFill>
              </a:rPr>
              <a:t>Modeling</a:t>
            </a:r>
          </a:p>
          <a:p>
            <a:pPr algn="ctr"/>
            <a:r>
              <a:rPr lang="en-US" sz="1400" dirty="0" smtClean="0">
                <a:solidFill>
                  <a:srgbClr val="FF0000"/>
                </a:solidFill>
              </a:rPr>
              <a:t>Services</a:t>
            </a:r>
            <a:endParaRPr lang="en-US" sz="1400" dirty="0">
              <a:solidFill>
                <a:srgbClr val="FF0000"/>
              </a:solidFill>
            </a:endParaRPr>
          </a:p>
        </p:txBody>
      </p:sp>
      <p:sp>
        <p:nvSpPr>
          <p:cNvPr id="106" name="TextBox 105"/>
          <p:cNvSpPr txBox="1"/>
          <p:nvPr/>
        </p:nvSpPr>
        <p:spPr>
          <a:xfrm>
            <a:off x="1703697" y="4558352"/>
            <a:ext cx="1532150" cy="523220"/>
          </a:xfrm>
          <a:prstGeom prst="rect">
            <a:avLst/>
          </a:prstGeom>
          <a:noFill/>
        </p:spPr>
        <p:txBody>
          <a:bodyPr wrap="none" rtlCol="0">
            <a:spAutoFit/>
          </a:bodyPr>
          <a:lstStyle/>
          <a:p>
            <a:pPr algn="ctr"/>
            <a:r>
              <a:rPr lang="en-US" sz="1400" dirty="0" smtClean="0">
                <a:solidFill>
                  <a:srgbClr val="FF0000"/>
                </a:solidFill>
              </a:rPr>
              <a:t>Data and Mapping</a:t>
            </a:r>
          </a:p>
          <a:p>
            <a:pPr algn="ctr"/>
            <a:r>
              <a:rPr lang="en-US" sz="1400" dirty="0" smtClean="0">
                <a:solidFill>
                  <a:srgbClr val="FF0000"/>
                </a:solidFill>
              </a:rPr>
              <a:t> Services</a:t>
            </a:r>
            <a:endParaRPr lang="en-US" sz="1400" dirty="0">
              <a:solidFill>
                <a:srgbClr val="FF0000"/>
              </a:solidFill>
            </a:endParaRPr>
          </a:p>
        </p:txBody>
      </p:sp>
      <p:grpSp>
        <p:nvGrpSpPr>
          <p:cNvPr id="43" name="Group 42"/>
          <p:cNvGrpSpPr/>
          <p:nvPr/>
        </p:nvGrpSpPr>
        <p:grpSpPr>
          <a:xfrm>
            <a:off x="6723049" y="2133600"/>
            <a:ext cx="973151" cy="1716107"/>
            <a:chOff x="6723049" y="2133600"/>
            <a:chExt cx="973151" cy="1716107"/>
          </a:xfrm>
        </p:grpSpPr>
        <p:sp>
          <p:nvSpPr>
            <p:cNvPr id="86" name="Right Arrow 85"/>
            <p:cNvSpPr/>
            <p:nvPr/>
          </p:nvSpPr>
          <p:spPr>
            <a:xfrm>
              <a:off x="6905717" y="2864053"/>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107" name="TextBox 106"/>
            <p:cNvSpPr txBox="1"/>
            <p:nvPr/>
          </p:nvSpPr>
          <p:spPr>
            <a:xfrm>
              <a:off x="6723049" y="2133600"/>
              <a:ext cx="973151" cy="738664"/>
            </a:xfrm>
            <a:prstGeom prst="rect">
              <a:avLst/>
            </a:prstGeom>
            <a:noFill/>
          </p:spPr>
          <p:txBody>
            <a:bodyPr wrap="none" rtlCol="0">
              <a:spAutoFit/>
            </a:bodyPr>
            <a:lstStyle/>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(WaterML)</a:t>
              </a:r>
              <a:endParaRPr lang="en-US" sz="1400" dirty="0">
                <a:solidFill>
                  <a:srgbClr val="FF0000"/>
                </a:solidFill>
              </a:endParaRPr>
            </a:p>
          </p:txBody>
        </p:sp>
        <p:sp>
          <p:nvSpPr>
            <p:cNvPr id="115" name="TextBox 114"/>
            <p:cNvSpPr txBox="1"/>
            <p:nvPr/>
          </p:nvSpPr>
          <p:spPr>
            <a:xfrm>
              <a:off x="6792873" y="3326487"/>
              <a:ext cx="835485" cy="523220"/>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endParaRPr lang="en-US" sz="1400" dirty="0">
                <a:solidFill>
                  <a:srgbClr val="FF0000"/>
                </a:solidFill>
              </a:endParaRPr>
            </a:p>
          </p:txBody>
        </p:sp>
      </p:grpSp>
      <p:grpSp>
        <p:nvGrpSpPr>
          <p:cNvPr id="30" name="Group 29"/>
          <p:cNvGrpSpPr/>
          <p:nvPr/>
        </p:nvGrpSpPr>
        <p:grpSpPr>
          <a:xfrm>
            <a:off x="7630633" y="990600"/>
            <a:ext cx="1426534" cy="3962400"/>
            <a:chOff x="7630633" y="990600"/>
            <a:chExt cx="1426534" cy="3962400"/>
          </a:xfrm>
        </p:grpSpPr>
        <p:pic>
          <p:nvPicPr>
            <p:cNvPr id="105" name="Picture 104"/>
            <p:cNvPicPr>
              <a:picLocks noChangeAspect="1"/>
            </p:cNvPicPr>
            <p:nvPr/>
          </p:nvPicPr>
          <p:blipFill rotWithShape="1">
            <a:blip r:embed="rId11" cstate="print">
              <a:extLst>
                <a:ext uri="{28A0092B-C50C-407E-A947-70E740481C1C}">
                  <a14:useLocalDpi xmlns:a14="http://schemas.microsoft.com/office/drawing/2010/main" val="0"/>
                </a:ext>
              </a:extLst>
            </a:blip>
            <a:srcRect b="-1"/>
            <a:stretch/>
          </p:blipFill>
          <p:spPr>
            <a:xfrm>
              <a:off x="7811574" y="1657346"/>
              <a:ext cx="1090178" cy="684831"/>
            </a:xfrm>
            <a:prstGeom prst="rect">
              <a:avLst/>
            </a:prstGeom>
          </p:spPr>
        </p:pic>
        <p:pic>
          <p:nvPicPr>
            <p:cNvPr id="10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7837990" y="3444834"/>
              <a:ext cx="1013242" cy="5713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10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24800" y="2550696"/>
              <a:ext cx="837930" cy="709018"/>
            </a:xfrm>
            <a:prstGeom prst="rect">
              <a:avLst/>
            </a:prstGeom>
          </p:spPr>
        </p:pic>
        <p:grpSp>
          <p:nvGrpSpPr>
            <p:cNvPr id="110" name="Group 109"/>
            <p:cNvGrpSpPr/>
            <p:nvPr/>
          </p:nvGrpSpPr>
          <p:grpSpPr>
            <a:xfrm>
              <a:off x="7630633" y="990600"/>
              <a:ext cx="1426534" cy="3962400"/>
              <a:chOff x="7630633" y="-20420"/>
              <a:chExt cx="1426534" cy="3962400"/>
            </a:xfrm>
          </p:grpSpPr>
          <p:sp>
            <p:nvSpPr>
              <p:cNvPr id="116" name="TextBox 115"/>
              <p:cNvSpPr txBox="1"/>
              <p:nvPr/>
            </p:nvSpPr>
            <p:spPr>
              <a:xfrm>
                <a:off x="7630633" y="-20420"/>
                <a:ext cx="1426534" cy="369332"/>
              </a:xfrm>
              <a:prstGeom prst="rect">
                <a:avLst/>
              </a:prstGeom>
              <a:noFill/>
              <a:ln>
                <a:solidFill>
                  <a:schemeClr val="tx2"/>
                </a:solidFill>
              </a:ln>
            </p:spPr>
            <p:txBody>
              <a:bodyPr wrap="square" rtlCol="0">
                <a:spAutoFit/>
              </a:bodyPr>
              <a:lstStyle/>
              <a:p>
                <a:pPr algn="ctr"/>
                <a:r>
                  <a:rPr lang="en-US" dirty="0" smtClean="0">
                    <a:solidFill>
                      <a:srgbClr val="0070C0"/>
                    </a:solidFill>
                  </a:rPr>
                  <a:t>Outputs</a:t>
                </a:r>
                <a:endParaRPr lang="en-US" dirty="0">
                  <a:solidFill>
                    <a:srgbClr val="0070C0"/>
                  </a:solidFill>
                </a:endParaRPr>
              </a:p>
            </p:txBody>
          </p:sp>
          <p:sp>
            <p:nvSpPr>
              <p:cNvPr id="117" name="Rectangle 116"/>
              <p:cNvSpPr/>
              <p:nvPr/>
            </p:nvSpPr>
            <p:spPr>
              <a:xfrm>
                <a:off x="7696200" y="445532"/>
                <a:ext cx="1295400" cy="34964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Picture 1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4329" y="4304130"/>
              <a:ext cx="1080603" cy="496470"/>
            </a:xfrm>
            <a:prstGeom prst="rect">
              <a:avLst/>
            </a:prstGeom>
          </p:spPr>
        </p:pic>
      </p:grpSp>
      <p:pic>
        <p:nvPicPr>
          <p:cNvPr id="87"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0628" y="1306742"/>
            <a:ext cx="4442550" cy="30464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94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fade">
                                      <p:cBhvr>
                                        <p:cTn id="30" dur="500"/>
                                        <p:tgtEl>
                                          <p:spTgt spid="8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fade">
                                      <p:cBhvr>
                                        <p:cTn id="43" dur="500"/>
                                        <p:tgtEl>
                                          <p:spTgt spid="9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p:bldP spid="35" grpId="0" animBg="1"/>
      <p:bldP spid="83" grpId="0" animBg="1"/>
      <p:bldP spid="80"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29" y="3153962"/>
            <a:ext cx="6046896" cy="3448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noAutofit/>
          </a:bodyPr>
          <a:lstStyle/>
          <a:p>
            <a:r>
              <a:rPr lang="en-US" sz="3200" b="1" dirty="0" smtClean="0">
                <a:solidFill>
                  <a:schemeClr val="tx2"/>
                </a:solidFill>
              </a:rPr>
              <a:t>Water Web Services – </a:t>
            </a:r>
            <a:r>
              <a:rPr lang="en-US" sz="3200" b="1" dirty="0" err="1" smtClean="0">
                <a:solidFill>
                  <a:schemeClr val="tx2"/>
                </a:solidFill>
              </a:rPr>
              <a:t>WaterML</a:t>
            </a:r>
            <a:r>
              <a:rPr lang="en-US" sz="3200" b="1" dirty="0" smtClean="0">
                <a:solidFill>
                  <a:schemeClr val="tx2"/>
                </a:solidFill>
              </a:rPr>
              <a:t> and WaterML2</a:t>
            </a:r>
            <a:endParaRPr lang="en-US" sz="3200" b="1" dirty="0">
              <a:solidFill>
                <a:schemeClr val="tx2"/>
              </a:solidFill>
            </a:endParaRPr>
          </a:p>
        </p:txBody>
      </p:sp>
      <p:sp>
        <p:nvSpPr>
          <p:cNvPr id="4" name="Rectangle 3"/>
          <p:cNvSpPr/>
          <p:nvPr/>
        </p:nvSpPr>
        <p:spPr>
          <a:xfrm>
            <a:off x="221673" y="1413102"/>
            <a:ext cx="8915400" cy="369332"/>
          </a:xfrm>
          <a:prstGeom prst="rect">
            <a:avLst/>
          </a:prstGeom>
        </p:spPr>
        <p:txBody>
          <a:bodyPr wrap="square">
            <a:spAutoFit/>
          </a:bodyPr>
          <a:lstStyle/>
          <a:p>
            <a:r>
              <a:rPr lang="en-US" dirty="0">
                <a:solidFill>
                  <a:prstClr val="black"/>
                </a:solidFill>
                <a:hlinkClick r:id="rId3"/>
              </a:rPr>
              <a:t>http://</a:t>
            </a:r>
            <a:r>
              <a:rPr lang="en-US" dirty="0" smtClean="0">
                <a:solidFill>
                  <a:prstClr val="black"/>
                </a:solidFill>
                <a:hlinkClick r:id="rId3"/>
              </a:rPr>
              <a:t>waterservices.usgs.gov/nwis/iv?sites=08158000&amp;period=P1D&amp;parameterCd=00060</a:t>
            </a:r>
            <a:r>
              <a:rPr lang="en-US" dirty="0" smtClean="0">
                <a:solidFill>
                  <a:prstClr val="black"/>
                </a:solidFill>
              </a:rPr>
              <a:t> </a:t>
            </a:r>
            <a:endParaRPr lang="en-US" dirty="0">
              <a:solidFill>
                <a:prstClr val="black"/>
              </a:solidFill>
            </a:endParaRPr>
          </a:p>
        </p:txBody>
      </p:sp>
      <p:sp>
        <p:nvSpPr>
          <p:cNvPr id="11" name="TextBox 10"/>
          <p:cNvSpPr txBox="1"/>
          <p:nvPr/>
        </p:nvSpPr>
        <p:spPr>
          <a:xfrm>
            <a:off x="2179781" y="1043770"/>
            <a:ext cx="5042471" cy="369332"/>
          </a:xfrm>
          <a:prstGeom prst="rect">
            <a:avLst/>
          </a:prstGeom>
          <a:noFill/>
        </p:spPr>
        <p:txBody>
          <a:bodyPr wrap="none" rtlCol="0">
            <a:spAutoFit/>
          </a:bodyPr>
          <a:lstStyle/>
          <a:p>
            <a:r>
              <a:rPr lang="en-US" dirty="0" smtClean="0">
                <a:solidFill>
                  <a:srgbClr val="FF0000"/>
                </a:solidFill>
              </a:rPr>
              <a:t>Instantaneous  machine to machine communication</a:t>
            </a:r>
            <a:endParaRPr lang="en-US" dirty="0">
              <a:solidFill>
                <a:srgbClr val="FF0000"/>
              </a:solidFill>
            </a:endParaRPr>
          </a:p>
        </p:txBody>
      </p:sp>
      <p:sp>
        <p:nvSpPr>
          <p:cNvPr id="6" name="TextBox 5"/>
          <p:cNvSpPr txBox="1"/>
          <p:nvPr/>
        </p:nvSpPr>
        <p:spPr>
          <a:xfrm>
            <a:off x="4419600" y="5181600"/>
            <a:ext cx="4577215" cy="646331"/>
          </a:xfrm>
          <a:prstGeom prst="rect">
            <a:avLst/>
          </a:prstGeom>
          <a:solidFill>
            <a:schemeClr val="accent6">
              <a:lumMod val="20000"/>
              <a:lumOff val="80000"/>
            </a:schemeClr>
          </a:solidFill>
          <a:ln>
            <a:solidFill>
              <a:schemeClr val="bg1">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rtlCol="0">
            <a:spAutoFit/>
          </a:bodyPr>
          <a:lstStyle/>
          <a:p>
            <a:r>
              <a:rPr lang="en-US" dirty="0" smtClean="0"/>
              <a:t>Water web services “hub” ….</a:t>
            </a:r>
          </a:p>
          <a:p>
            <a:r>
              <a:rPr lang="en-US" dirty="0"/>
              <a:t> </a:t>
            </a:r>
            <a:r>
              <a:rPr lang="en-US" dirty="0" smtClean="0"/>
              <a:t>    …. synthesis of water observation networks</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27" y="1905000"/>
            <a:ext cx="7654636"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97807" y="3073955"/>
            <a:ext cx="2089483" cy="369332"/>
          </a:xfrm>
          <a:prstGeom prst="rect">
            <a:avLst/>
          </a:prstGeom>
          <a:noFill/>
        </p:spPr>
        <p:txBody>
          <a:bodyPr wrap="none" rtlCol="0">
            <a:spAutoFit/>
          </a:bodyPr>
          <a:lstStyle/>
          <a:p>
            <a:r>
              <a:rPr lang="en-US" dirty="0" smtClean="0"/>
              <a:t>Obtained at 9:03AM</a:t>
            </a:r>
            <a:endParaRPr lang="en-US" dirty="0"/>
          </a:p>
        </p:txBody>
      </p:sp>
    </p:spTree>
    <p:extLst>
      <p:ext uri="{BB962C8B-B14F-4D97-AF65-F5344CB8AC3E}">
        <p14:creationId xmlns:p14="http://schemas.microsoft.com/office/powerpoint/2010/main" val="3144009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thu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198780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0104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673" y="1171575"/>
            <a:ext cx="46101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70" y="1981200"/>
            <a:ext cx="8352460" cy="3962400"/>
          </a:xfrm>
          <a:prstGeom prst="rect">
            <a:avLst/>
          </a:prstGeom>
          <a:noFill/>
          <a:ln w="9525">
            <a:solidFill>
              <a:schemeClr val="bg1">
                <a:lumMod val="6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84745" y="6096000"/>
            <a:ext cx="6022109" cy="461665"/>
          </a:xfrm>
          <a:prstGeom prst="rect">
            <a:avLst/>
          </a:prstGeom>
          <a:solidFill>
            <a:schemeClr val="bg1"/>
          </a:solidFill>
          <a:ln>
            <a:noFill/>
          </a:ln>
        </p:spPr>
        <p:txBody>
          <a:bodyPr wrap="square" rtlCol="0">
            <a:spAutoFit/>
          </a:bodyPr>
          <a:lstStyle/>
          <a:p>
            <a:pPr algn="ctr"/>
            <a:r>
              <a:rPr lang="en-US" sz="2400" dirty="0" smtClean="0"/>
              <a:t>Aggregated content and social networking</a:t>
            </a:r>
            <a:endParaRPr lang="en-US" sz="2400"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127138"/>
            <a:ext cx="1445491" cy="49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6127138"/>
            <a:ext cx="13716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23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92202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981200"/>
            <a:ext cx="885825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14387" y="6001821"/>
            <a:ext cx="6891823" cy="830997"/>
          </a:xfrm>
          <a:prstGeom prst="rect">
            <a:avLst/>
          </a:prstGeom>
          <a:noFill/>
        </p:spPr>
        <p:txBody>
          <a:bodyPr wrap="none" rtlCol="0">
            <a:spAutoFit/>
          </a:bodyPr>
          <a:lstStyle/>
          <a:p>
            <a:r>
              <a:rPr lang="en-US" sz="2400" dirty="0" smtClean="0"/>
              <a:t>European Environment Agency synthesis platform ……</a:t>
            </a:r>
            <a:endParaRPr lang="en-US" sz="2400" dirty="0"/>
          </a:p>
          <a:p>
            <a:r>
              <a:rPr lang="en-US" sz="2400" dirty="0" smtClean="0"/>
              <a:t>                     …. a </a:t>
            </a:r>
            <a:r>
              <a:rPr lang="en-US" sz="2400" dirty="0" err="1" smtClean="0"/>
              <a:t>reskinned</a:t>
            </a:r>
            <a:r>
              <a:rPr lang="en-US" sz="2400" dirty="0" smtClean="0"/>
              <a:t> version of ArcGIS Online</a:t>
            </a:r>
            <a:endParaRPr lang="en-US" sz="2400" dirty="0"/>
          </a:p>
        </p:txBody>
      </p:sp>
      <p:sp>
        <p:nvSpPr>
          <p:cNvPr id="3" name="TextBox 2"/>
          <p:cNvSpPr txBox="1"/>
          <p:nvPr/>
        </p:nvSpPr>
        <p:spPr>
          <a:xfrm>
            <a:off x="2971800" y="1666875"/>
            <a:ext cx="2856744" cy="369332"/>
          </a:xfrm>
          <a:prstGeom prst="rect">
            <a:avLst/>
          </a:prstGeom>
          <a:noFill/>
        </p:spPr>
        <p:txBody>
          <a:bodyPr wrap="none" rtlCol="0">
            <a:spAutoFit/>
          </a:bodyPr>
          <a:lstStyle/>
          <a:p>
            <a:r>
              <a:rPr lang="en-US" dirty="0" smtClean="0">
                <a:hlinkClick r:id="rId4"/>
              </a:rPr>
              <a:t>http://www.eyeonearth.org</a:t>
            </a:r>
            <a:r>
              <a:rPr lang="en-US" dirty="0" smtClean="0"/>
              <a:t> </a:t>
            </a:r>
            <a:endParaRPr lang="en-US" dirty="0"/>
          </a:p>
        </p:txBody>
      </p:sp>
    </p:spTree>
    <p:extLst>
      <p:ext uri="{BB962C8B-B14F-4D97-AF65-F5344CB8AC3E}">
        <p14:creationId xmlns:p14="http://schemas.microsoft.com/office/powerpoint/2010/main" val="3493061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5" y="0"/>
            <a:ext cx="92323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63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413</Words>
  <Application>Microsoft Office PowerPoint</Application>
  <PresentationFormat>On-screen Show (4:3)</PresentationFormat>
  <Paragraphs>93</Paragraphs>
  <Slides>17</Slides>
  <Notes>3</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Integrated Water Resources Science and Systems (IWRSS) for Texas</vt:lpstr>
      <vt:lpstr>Tropical Storm Hermine,  Sept 7-8, 2010</vt:lpstr>
      <vt:lpstr>Local Information during Tropical Storm Hermine  (7-8 Sept 2010)</vt:lpstr>
      <vt:lpstr>Web Services Hub for Texas Real-Time Water Data, Models and Maps</vt:lpstr>
      <vt:lpstr>Water Web Services – WaterML and WaterML2</vt:lpstr>
      <vt:lpstr>PowerPoint Presentation</vt:lpstr>
      <vt:lpstr>PowerPoint Presentation</vt:lpstr>
      <vt:lpstr>PowerPoint Presentation</vt:lpstr>
      <vt:lpstr>PowerPoint Presentation</vt:lpstr>
      <vt:lpstr>Observations data in ArcGIS Online</vt:lpstr>
      <vt:lpstr>PowerPoint Presentation</vt:lpstr>
      <vt:lpstr>PowerPoint Presentation</vt:lpstr>
      <vt:lpstr>Water and Electric Power Generation</vt:lpstr>
      <vt:lpstr>Facing Drought in Texas</vt:lpstr>
      <vt:lpstr>Drought Technology</vt:lpstr>
      <vt:lpstr>Texas Water and Climate Model</vt:lpstr>
      <vt:lpstr>Water Information Hub for Texas</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 David R</cp:lastModifiedBy>
  <cp:revision>13</cp:revision>
  <dcterms:created xsi:type="dcterms:W3CDTF">2012-08-02T14:00:27Z</dcterms:created>
  <dcterms:modified xsi:type="dcterms:W3CDTF">2012-08-03T16:25:43Z</dcterms:modified>
</cp:coreProperties>
</file>