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58" r:id="rId4"/>
    <p:sldId id="261" r:id="rId5"/>
    <p:sldId id="260" r:id="rId6"/>
    <p:sldId id="262" r:id="rId7"/>
    <p:sldId id="263" r:id="rId8"/>
    <p:sldId id="25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5" r:id="rId20"/>
    <p:sldId id="287" r:id="rId21"/>
    <p:sldId id="288" r:id="rId22"/>
    <p:sldId id="289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4" r:id="rId33"/>
    <p:sldId id="286" r:id="rId34"/>
    <p:sldId id="29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7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8BF4C-7EBC-40D3-9227-D903F5F9DA6D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6B9B1-75F6-4E06-8C68-5AC0461EE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8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7284" indent="-374701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2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3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58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3D7D6E-F54B-6445-9B4F-BFE9DE19D05D}" type="slidenum">
              <a:rPr lang="en-US" sz="1200">
                <a:solidFill>
                  <a:prstClr val="black"/>
                </a:solidFill>
              </a:rPr>
              <a:pPr/>
              <a:t>10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502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2B4AB-59CD-48C6-B0F5-4E17082587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7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D3E4546-9387-4B6D-A81F-28BBEF30305E}" type="slidenum">
              <a:rPr lang="en-US" smtClean="0"/>
              <a:pPr eaLnBrk="1" hangingPunct="1"/>
              <a:t>13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01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D3E4546-9387-4B6D-A81F-28BBEF30305E}" type="slidenum">
              <a:rPr lang="en-US" smtClean="0">
                <a:solidFill>
                  <a:prstClr val="black"/>
                </a:solidFill>
              </a:rPr>
              <a:pPr eaLnBrk="1" hangingPunct="1"/>
              <a:t>32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10804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4C7-873F-470F-8936-09526FF539A4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3CB-0047-410F-8587-60AC3E212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14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4C7-873F-470F-8936-09526FF539A4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3CB-0047-410F-8587-60AC3E212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78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4C7-873F-470F-8936-09526FF539A4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3CB-0047-410F-8587-60AC3E212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58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4629804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168147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9253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5903046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971637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393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169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4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4C7-873F-470F-8936-09526FF539A4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3CB-0047-410F-8587-60AC3E212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38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02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76465643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4C7-873F-470F-8936-09526FF539A4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3CB-0047-410F-8587-60AC3E212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4C7-873F-470F-8936-09526FF539A4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3CB-0047-410F-8587-60AC3E212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5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4C7-873F-470F-8936-09526FF539A4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3CB-0047-410F-8587-60AC3E212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65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4C7-873F-470F-8936-09526FF539A4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3CB-0047-410F-8587-60AC3E212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3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4C7-873F-470F-8936-09526FF539A4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3CB-0047-410F-8587-60AC3E212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61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4C7-873F-470F-8936-09526FF539A4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3CB-0047-410F-8587-60AC3E212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40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A4C7-873F-470F-8936-09526FF539A4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2D3CB-0047-410F-8587-60AC3E212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5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0A4C7-873F-470F-8936-09526FF539A4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2D3CB-0047-410F-8587-60AC3E212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8318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t-austin.maps.arcgis.com/home/webmap/viewer.html?webmap=d107aa9260534ddbb96db302e3643a93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eg"/><Relationship Id="rId5" Type="http://schemas.openxmlformats.org/officeDocument/2006/relationships/hyperlink" Target="http://www.cuahsi.org/" TargetMode="Externa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://waterservices.usgs.gov/nwis/iv?sites=08158000&amp;period=P1D&amp;parameterCd=00060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usgs.gov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hyperlink" Target="http://waterservices.usgs.gov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it.ly/13KKQy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chm.org/david/rapid.htm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edwardsaquifer.org/aquifer-data-and-maps/calibrated-rain-maps/rain-gauge-network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gif"/><Relationship Id="rId5" Type="http://schemas.openxmlformats.org/officeDocument/2006/relationships/image" Target="../media/image68.jpeg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traltexashub.org/wiskiweb.htm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Water Data and Modeling Services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956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David R. Maidment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Center for Research in Water Resources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University of Texas at Austin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4648200"/>
            <a:ext cx="44643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Presentation made at Water Institute of Texas</a:t>
            </a:r>
            <a:br>
              <a:rPr lang="en-US" dirty="0" smtClean="0"/>
            </a:br>
            <a:r>
              <a:rPr lang="en-US" dirty="0" smtClean="0"/>
              <a:t>First Symposium on Emerging Water Issues</a:t>
            </a:r>
          </a:p>
          <a:p>
            <a:pPr algn="ctr"/>
            <a:r>
              <a:rPr lang="en-US" dirty="0" smtClean="0"/>
              <a:t>University of Texas at San Antonio</a:t>
            </a:r>
            <a:br>
              <a:rPr lang="en-US" dirty="0" smtClean="0"/>
            </a:br>
            <a:r>
              <a:rPr lang="en-US" dirty="0" smtClean="0"/>
              <a:t>4 October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9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sr300lnd_RL04_500x260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106122"/>
            <a:ext cx="5446888" cy="27234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76357" y="3998556"/>
            <a:ext cx="3754643" cy="358669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Gravity Anomaly of Texas, 2003 – 2013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49480"/>
            <a:ext cx="2391300" cy="210812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sz="2800" dirty="0" smtClean="0"/>
              <a:t>Gravity Recovery and Climate Experiment (GRACE)</a:t>
            </a:r>
            <a:br>
              <a:rPr lang="en-US" sz="2800" dirty="0" smtClean="0"/>
            </a:br>
            <a:r>
              <a:rPr lang="en-US" sz="1800" dirty="0" smtClean="0"/>
              <a:t>Force of gravity responds to changes in water volume</a:t>
            </a:r>
            <a:br>
              <a:rPr lang="en-US" sz="1800" dirty="0" smtClean="0"/>
            </a:br>
            <a:r>
              <a:rPr lang="en-US" sz="1800" dirty="0" smtClean="0"/>
              <a:t>Water is really heavy!</a:t>
            </a:r>
            <a:endParaRPr lang="en-US" sz="1800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9" y="4357225"/>
            <a:ext cx="6423453" cy="25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7414728" y="5558140"/>
            <a:ext cx="0" cy="76994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98217" y="5306453"/>
            <a:ext cx="898519" cy="26228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Normal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20676" y="6060407"/>
            <a:ext cx="3886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At peak drought, Texas had a </a:t>
            </a:r>
            <a:r>
              <a:rPr lang="en-US" sz="1400" dirty="0" smtClean="0">
                <a:solidFill>
                  <a:srgbClr val="FF0000"/>
                </a:solidFill>
              </a:rPr>
              <a:t>100 Km</a:t>
            </a:r>
            <a:r>
              <a:rPr lang="en-US" sz="1400" baseline="30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 water deficit</a:t>
            </a:r>
          </a:p>
          <a:p>
            <a:pPr algn="ctr"/>
            <a:r>
              <a:rPr lang="en-US" sz="1400" dirty="0" smtClean="0"/>
              <a:t>(equivalent to 70 Lake Travis’s)</a:t>
            </a:r>
            <a:endParaRPr lang="en-US" sz="1400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9" y="4527746"/>
            <a:ext cx="2017201" cy="1836171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46" y="609600"/>
            <a:ext cx="13049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66" y="673437"/>
            <a:ext cx="9239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46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229600" cy="914400"/>
          </a:xfrm>
        </p:spPr>
        <p:txBody>
          <a:bodyPr/>
          <a:lstStyle/>
          <a:p>
            <a:r>
              <a:rPr lang="en-US" dirty="0" smtClean="0"/>
              <a:t>Drought and GRACE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7200" y="1512930"/>
            <a:ext cx="8443784" cy="5000185"/>
            <a:chOff x="700216" y="1691590"/>
            <a:chExt cx="8443784" cy="5000185"/>
          </a:xfrm>
        </p:grpSpPr>
        <p:sp>
          <p:nvSpPr>
            <p:cNvPr id="9" name="TextBox 8"/>
            <p:cNvSpPr txBox="1"/>
            <p:nvPr/>
          </p:nvSpPr>
          <p:spPr>
            <a:xfrm>
              <a:off x="700216" y="2538270"/>
              <a:ext cx="2403863" cy="338554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Percent of Area in Drought</a:t>
              </a:r>
              <a:endParaRPr lang="en-US" sz="1600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676400" y="1691590"/>
              <a:ext cx="7467600" cy="5000185"/>
              <a:chOff x="1676400" y="1691590"/>
              <a:chExt cx="7467600" cy="500018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676400" y="1789547"/>
                <a:ext cx="7467600" cy="4902228"/>
                <a:chOff x="1676400" y="1789547"/>
                <a:chExt cx="7467600" cy="4902228"/>
              </a:xfrm>
            </p:grpSpPr>
            <p:pic>
              <p:nvPicPr>
                <p:cNvPr id="4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76400" y="4191000"/>
                  <a:ext cx="7467600" cy="2500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4601" y="1789547"/>
                  <a:ext cx="6096000" cy="24645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5043" y="1728659"/>
                <a:ext cx="457200" cy="1863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9300" y="1691590"/>
                <a:ext cx="419100" cy="2031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2" name="Straight Arrow Connector 11"/>
              <p:cNvCxnSpPr/>
              <p:nvPr/>
            </p:nvCxnSpPr>
            <p:spPr>
              <a:xfrm>
                <a:off x="7543800" y="2286000"/>
                <a:ext cx="0" cy="3810000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6917228" y="4427838"/>
                <a:ext cx="1271182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September </a:t>
                </a:r>
              </a:p>
              <a:p>
                <a:pPr algn="ctr"/>
                <a:r>
                  <a:rPr lang="en-US" dirty="0" smtClean="0"/>
                  <a:t>2011</a:t>
                </a:r>
                <a:endParaRPr lang="en-US" dirty="0"/>
              </a:p>
            </p:txBody>
          </p:sp>
        </p:grp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5" y="2057829"/>
            <a:ext cx="1337999" cy="135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0" y="4763788"/>
            <a:ext cx="1308507" cy="1153552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81000" y="4267200"/>
            <a:ext cx="8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GRACE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62671" y="1411498"/>
            <a:ext cx="1312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US Drought </a:t>
            </a:r>
          </a:p>
          <a:p>
            <a:pPr algn="ctr"/>
            <a:r>
              <a:rPr lang="en-US" dirty="0" smtClean="0"/>
              <a:t>Monitor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71585" y="5658593"/>
            <a:ext cx="4404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At peak drought, Texas had a </a:t>
            </a:r>
            <a:r>
              <a:rPr lang="en-US" sz="1600" dirty="0" smtClean="0">
                <a:solidFill>
                  <a:srgbClr val="FF0000"/>
                </a:solidFill>
              </a:rPr>
              <a:t>100 Km</a:t>
            </a:r>
            <a:r>
              <a:rPr lang="en-US" sz="1600" baseline="30000" dirty="0" smtClean="0">
                <a:solidFill>
                  <a:srgbClr val="FF0000"/>
                </a:solidFill>
              </a:rPr>
              <a:t>3</a:t>
            </a:r>
            <a:r>
              <a:rPr lang="en-US" sz="1600" dirty="0" smtClean="0">
                <a:solidFill>
                  <a:srgbClr val="FF0000"/>
                </a:solidFill>
              </a:rPr>
              <a:t> water deficit</a:t>
            </a:r>
          </a:p>
          <a:p>
            <a:pPr algn="ctr"/>
            <a:r>
              <a:rPr lang="en-US" sz="1600" dirty="0" smtClean="0"/>
              <a:t>(equivalent to 70 Lake Travis’s)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1956807" y="973863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US Drought Monitor is </a:t>
            </a:r>
            <a:r>
              <a:rPr lang="en-US" dirty="0">
                <a:solidFill>
                  <a:prstClr val="black"/>
                </a:solidFill>
              </a:rPr>
              <a:t>closely correlated with the GRACE data</a:t>
            </a:r>
          </a:p>
        </p:txBody>
      </p:sp>
    </p:spTree>
    <p:extLst>
      <p:ext uri="{BB962C8B-B14F-4D97-AF65-F5344CB8AC3E}">
        <p14:creationId xmlns:p14="http://schemas.microsoft.com/office/powerpoint/2010/main" val="325563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75" y="4138178"/>
            <a:ext cx="6393426" cy="238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395" y="1657695"/>
            <a:ext cx="6423453" cy="25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583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GRACE and Texas Reservoir Water Storage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19625"/>
            <a:ext cx="2133600" cy="133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20" y="4152900"/>
            <a:ext cx="253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Surface Water Reservoirs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7740271" y="5125065"/>
            <a:ext cx="130" cy="7742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62720" y="5666539"/>
            <a:ext cx="3693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and an </a:t>
            </a:r>
            <a:r>
              <a:rPr lang="en-US" sz="1400" dirty="0" smtClean="0">
                <a:solidFill>
                  <a:srgbClr val="1F497D"/>
                </a:solidFill>
              </a:rPr>
              <a:t>8.4 Km</a:t>
            </a:r>
            <a:r>
              <a:rPr lang="en-US" sz="1400" baseline="30000" dirty="0" smtClean="0">
                <a:solidFill>
                  <a:srgbClr val="1F497D"/>
                </a:solidFill>
              </a:rPr>
              <a:t>3</a:t>
            </a:r>
            <a:r>
              <a:rPr lang="en-US" sz="1400" dirty="0" smtClean="0">
                <a:solidFill>
                  <a:srgbClr val="1F497D"/>
                </a:solidFill>
              </a:rPr>
              <a:t> </a:t>
            </a:r>
            <a:r>
              <a:rPr lang="en-US" sz="1400" dirty="0" smtClean="0">
                <a:solidFill>
                  <a:schemeClr val="tx2"/>
                </a:solidFill>
              </a:rPr>
              <a:t>deficit</a:t>
            </a:r>
            <a:r>
              <a:rPr lang="en-US" sz="1400" dirty="0" smtClean="0">
                <a:solidFill>
                  <a:prstClr val="black"/>
                </a:solidFill>
              </a:rPr>
              <a:t> in reservoir water storage</a:t>
            </a:r>
            <a:endParaRPr lang="en-US" sz="1400" baseline="300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164" y="1582477"/>
            <a:ext cx="162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Grace Satellites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8212" y="1078468"/>
            <a:ext cx="7006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Surface water reservoir storage is closely correlated with the GRACE data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663924" y="2858610"/>
            <a:ext cx="0" cy="76994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647413" y="2606923"/>
            <a:ext cx="898519" cy="26228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Normal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60094" y="4822723"/>
            <a:ext cx="898519" cy="26228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Normal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98" y="2010937"/>
            <a:ext cx="2017201" cy="1836171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99507" y="3360877"/>
            <a:ext cx="422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At peak drought, Texas had a </a:t>
            </a:r>
            <a:r>
              <a:rPr lang="en-US" sz="1400" dirty="0" smtClean="0">
                <a:solidFill>
                  <a:srgbClr val="FF0000"/>
                </a:solidFill>
              </a:rPr>
              <a:t>100 Km</a:t>
            </a:r>
            <a:r>
              <a:rPr lang="en-US" sz="1400" baseline="30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 total water deficit</a:t>
            </a:r>
          </a:p>
          <a:p>
            <a:pPr algn="ctr"/>
            <a:r>
              <a:rPr lang="en-US" sz="1400" dirty="0" smtClean="0"/>
              <a:t>(equivalent to 70 Lake Travis’s)</a:t>
            </a:r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3460309" y="3581400"/>
            <a:ext cx="5605958" cy="2133600"/>
            <a:chOff x="3460309" y="3581400"/>
            <a:chExt cx="5605958" cy="2133600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4648200" y="3581400"/>
              <a:ext cx="1222888" cy="2133600"/>
            </a:xfrm>
            <a:prstGeom prst="straightConnector1">
              <a:avLst/>
            </a:prstGeom>
            <a:ln w="127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460309" y="4038600"/>
              <a:ext cx="560595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90% of the water deficit is in soil water and groundwater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8200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ent Arrow 27"/>
          <p:cNvSpPr/>
          <p:nvPr/>
        </p:nvSpPr>
        <p:spPr bwMode="auto">
          <a:xfrm rot="5400000">
            <a:off x="2377423" y="1440249"/>
            <a:ext cx="816998" cy="634925"/>
          </a:xfrm>
          <a:prstGeom prst="bentArrow">
            <a:avLst>
              <a:gd name="adj1" fmla="val 17308"/>
              <a:gd name="adj2" fmla="val 20707"/>
              <a:gd name="adj3" fmla="val 24108"/>
              <a:gd name="adj4" fmla="val 53428"/>
            </a:avLst>
          </a:prstGeom>
          <a:gradFill>
            <a:gsLst>
              <a:gs pos="26000">
                <a:srgbClr val="5AC3FA"/>
              </a:gs>
              <a:gs pos="100000">
                <a:schemeClr val="accent4">
                  <a:tint val="50000"/>
                  <a:shade val="100000"/>
                  <a:satMod val="350000"/>
                  <a:alpha val="0"/>
                </a:schemeClr>
              </a:gs>
            </a:gsLst>
            <a:lin ang="6420000" scaled="0"/>
          </a:gradFill>
          <a:ln>
            <a:gradFill flip="none" rotWithShape="1">
              <a:gsLst>
                <a:gs pos="0">
                  <a:srgbClr val="007AC2"/>
                </a:gs>
                <a:gs pos="100000">
                  <a:srgbClr val="FFFFFF">
                    <a:alpha val="0"/>
                  </a:srgbClr>
                </a:gs>
              </a:gsLst>
              <a:lin ang="6120000" scaled="0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5178176"/>
            <a:ext cx="9144000" cy="1679824"/>
          </a:xfrm>
          <a:prstGeom prst="rect">
            <a:avLst/>
          </a:prstGeom>
          <a:gradFill flip="none" rotWithShape="1">
            <a:gsLst>
              <a:gs pos="0">
                <a:srgbClr val="007AC2"/>
              </a:gs>
              <a:gs pos="100000">
                <a:srgbClr val="007AC2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7AC2"/>
              </a:solidFill>
              <a:latin typeface="Arial" charset="0"/>
              <a:ea typeface="ＭＳ Ｐゴシック" pitchFamily="16" charset="-128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30450" y="2904028"/>
            <a:ext cx="1829455" cy="738664"/>
          </a:xfrm>
          <a:prstGeom prst="rect">
            <a:avLst/>
          </a:prstGeom>
          <a:noFill/>
          <a:ln w="28575" cmpd="sng">
            <a:noFill/>
            <a:miter lim="800000"/>
            <a:headEnd/>
            <a:tailEnd/>
          </a:ln>
          <a:effectLst/>
        </p:spPr>
        <p:txBody>
          <a:bodyPr wrap="square"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 smtClean="0"/>
              <a:t>Observations Datasets, Numerical Weather Model</a:t>
            </a:r>
            <a:endParaRPr lang="en-US" sz="1400" dirty="0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534704" y="4402776"/>
            <a:ext cx="21668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Land Surface Model</a:t>
            </a:r>
          </a:p>
        </p:txBody>
      </p:sp>
      <p:pic>
        <p:nvPicPr>
          <p:cNvPr id="1024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224" y="2317850"/>
            <a:ext cx="2710370" cy="2083598"/>
          </a:xfrm>
          <a:prstGeom prst="rect">
            <a:avLst/>
          </a:prstGeom>
          <a:noFill/>
          <a:ln w="28575" cmpd="sng">
            <a:solidFill>
              <a:schemeClr val="accent4"/>
            </a:solidFill>
            <a:miter lim="800000"/>
            <a:headEnd/>
            <a:tailEnd/>
          </a:ln>
          <a:effectLst/>
          <a:extLst/>
        </p:spPr>
      </p:pic>
      <p:pic>
        <p:nvPicPr>
          <p:cNvPr id="10251" name="Picture 24" descr="Total Precipita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6" y="1228336"/>
            <a:ext cx="1839310" cy="1660077"/>
          </a:xfrm>
          <a:prstGeom prst="rect">
            <a:avLst/>
          </a:prstGeom>
          <a:noFill/>
          <a:ln w="28575" cmpd="sng">
            <a:solidFill>
              <a:schemeClr val="accent4"/>
            </a:solidFill>
            <a:miter lim="800000"/>
            <a:headEnd/>
            <a:tailEnd/>
          </a:ln>
          <a:effectLst/>
          <a:extLst/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LDAS – Land Data Assimilation System</a:t>
            </a:r>
            <a:endParaRPr lang="en-US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415812"/>
              </p:ext>
            </p:extLst>
          </p:nvPr>
        </p:nvGraphicFramePr>
        <p:xfrm>
          <a:off x="5489846" y="4174350"/>
          <a:ext cx="3199443" cy="14148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44811"/>
                <a:gridCol w="1221357"/>
                <a:gridCol w="933275"/>
              </a:tblGrid>
              <a:tr h="46488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Domain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Space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Time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North America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1/8 degree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 hour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Global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1/4 degree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hours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47" y="1119696"/>
            <a:ext cx="1803596" cy="717339"/>
          </a:xfrm>
          <a:prstGeom prst="rect">
            <a:avLst/>
          </a:prstGeom>
          <a:noFill/>
          <a:ln w="28575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218879" y="1212494"/>
            <a:ext cx="1579121" cy="10963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9144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AC2"/>
                </a:solidFill>
                <a:ea typeface="+mn-ea"/>
                <a:cs typeface="+mn-cs"/>
              </a:rPr>
              <a:t>Forcing:</a:t>
            </a:r>
          </a:p>
          <a:p>
            <a:pPr marL="111125"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AC2"/>
                </a:solidFill>
                <a:ea typeface="+mn-ea"/>
                <a:cs typeface="+mn-cs"/>
              </a:rPr>
              <a:t>Radiation </a:t>
            </a:r>
          </a:p>
          <a:p>
            <a:pPr marL="111125"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AC2"/>
                </a:solidFill>
                <a:ea typeface="+mn-ea"/>
                <a:cs typeface="+mn-cs"/>
              </a:rPr>
              <a:t>Precipitation </a:t>
            </a:r>
          </a:p>
          <a:p>
            <a:pPr marL="111125"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AC2"/>
                </a:solidFill>
                <a:ea typeface="+mn-ea"/>
                <a:cs typeface="+mn-cs"/>
              </a:rPr>
              <a:t>Surface climate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93951" y="2202020"/>
            <a:ext cx="2643647" cy="10156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91440" bIns="0" rtlCol="0">
            <a:noAutofit/>
          </a:bodyPr>
          <a:lstStyle>
            <a:defPPr>
              <a:defRPr lang="en-US"/>
            </a:defPPr>
            <a:lvl1pPr eaLnBrk="0" hangingPunct="0">
              <a:lnSpc>
                <a:spcPts val="1800"/>
              </a:lnSpc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rgbClr val="007AC2"/>
                </a:solidFill>
              </a:rPr>
              <a:t>Evaporation</a:t>
            </a:r>
          </a:p>
          <a:p>
            <a:r>
              <a:rPr lang="en-US" dirty="0">
                <a:solidFill>
                  <a:srgbClr val="007AC2"/>
                </a:solidFill>
              </a:rPr>
              <a:t>Soil Moisture</a:t>
            </a:r>
          </a:p>
          <a:p>
            <a:r>
              <a:rPr lang="en-US" dirty="0">
                <a:solidFill>
                  <a:srgbClr val="007AC2"/>
                </a:solidFill>
              </a:rPr>
              <a:t>Runoff</a:t>
            </a:r>
          </a:p>
          <a:p>
            <a:r>
              <a:rPr lang="en-US" dirty="0">
                <a:solidFill>
                  <a:srgbClr val="007AC2"/>
                </a:solidFill>
              </a:rPr>
              <a:t>Recharge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77200" y="3637055"/>
            <a:ext cx="1826126" cy="34521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595959"/>
                </a:solidFill>
                <a:ea typeface="+mn-ea"/>
                <a:cs typeface="+mn-cs"/>
              </a:rPr>
              <a:t>1979 to present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5801" y="5436124"/>
            <a:ext cx="4111202" cy="125853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rm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Deduction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: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111125"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FFFFFF"/>
                </a:solidFill>
              </a:rPr>
              <a:t>Given</a:t>
            </a:r>
            <a:r>
              <a:rPr lang="en-US" sz="1400" dirty="0" smtClean="0">
                <a:solidFill>
                  <a:srgbClr val="FFFFFF"/>
                </a:solidFill>
              </a:rPr>
              <a:t> these forcing and land surface conditions</a:t>
            </a:r>
          </a:p>
          <a:p>
            <a:pPr marL="111125"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FFFFFF"/>
                </a:solidFill>
              </a:rPr>
              <a:t>Then</a:t>
            </a:r>
            <a:r>
              <a:rPr lang="en-US" sz="1400" dirty="0" smtClean="0">
                <a:solidFill>
                  <a:srgbClr val="FFFFFF"/>
                </a:solidFill>
              </a:rPr>
              <a:t>, using a land surface simulation model</a:t>
            </a:r>
          </a:p>
          <a:p>
            <a:pPr marL="111125"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FFFFFF"/>
                </a:solidFill>
              </a:rPr>
              <a:t>Derive</a:t>
            </a:r>
            <a:r>
              <a:rPr lang="en-US" sz="1400" dirty="0" smtClean="0">
                <a:solidFill>
                  <a:srgbClr val="FFFFFF"/>
                </a:solidFill>
              </a:rPr>
              <a:t> surface moisture and energy balance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17853" y="3711053"/>
            <a:ext cx="1982099" cy="7848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91440" bIns="0" rtlCol="0">
            <a:noAutofit/>
          </a:bodyPr>
          <a:lstStyle/>
          <a:p>
            <a:pPr algn="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AC2"/>
                </a:solidFill>
              </a:rPr>
              <a:t>Soil 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AC2"/>
                </a:solidFill>
              </a:rPr>
              <a:t>Vegetation 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7AC2"/>
                </a:solidFill>
              </a:rPr>
              <a:t>Terrain</a:t>
            </a:r>
          </a:p>
        </p:txBody>
      </p:sp>
      <p:sp>
        <p:nvSpPr>
          <p:cNvPr id="17" name="Bent Arrow 16"/>
          <p:cNvSpPr/>
          <p:nvPr/>
        </p:nvSpPr>
        <p:spPr bwMode="auto">
          <a:xfrm rot="5400000">
            <a:off x="5272568" y="3371291"/>
            <a:ext cx="816998" cy="634925"/>
          </a:xfrm>
          <a:prstGeom prst="bentArrow">
            <a:avLst>
              <a:gd name="adj1" fmla="val 17308"/>
              <a:gd name="adj2" fmla="val 20707"/>
              <a:gd name="adj3" fmla="val 24108"/>
              <a:gd name="adj4" fmla="val 53428"/>
            </a:avLst>
          </a:prstGeom>
          <a:gradFill>
            <a:gsLst>
              <a:gs pos="26000">
                <a:srgbClr val="5AC3FA"/>
              </a:gs>
              <a:gs pos="100000">
                <a:schemeClr val="accent4">
                  <a:tint val="50000"/>
                  <a:shade val="100000"/>
                  <a:satMod val="350000"/>
                  <a:alpha val="0"/>
                </a:schemeClr>
              </a:gs>
            </a:gsLst>
            <a:lin ang="6420000" scaled="0"/>
          </a:gradFill>
          <a:ln>
            <a:gradFill flip="none" rotWithShape="1">
              <a:gsLst>
                <a:gs pos="0">
                  <a:srgbClr val="007AC2"/>
                </a:gs>
                <a:gs pos="100000">
                  <a:srgbClr val="FFFFFF">
                    <a:alpha val="0"/>
                  </a:srgbClr>
                </a:gs>
              </a:gsLst>
              <a:lin ang="6120000" scaled="0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1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LDAS “Data Rods” project</a:t>
            </a:r>
            <a:endParaRPr lang="en-US" dirty="0"/>
          </a:p>
        </p:txBody>
      </p:sp>
      <p:pic>
        <p:nvPicPr>
          <p:cNvPr id="3" name="Picture 2" descr="Macintosh HD:Users:Johnny:Downloads:NLDAS Point Locatio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8084" r="1621" b="1797"/>
          <a:stretch/>
        </p:blipFill>
        <p:spPr bwMode="auto">
          <a:xfrm>
            <a:off x="685808" y="1253423"/>
            <a:ext cx="4754880" cy="3423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7777" y="3032522"/>
            <a:ext cx="5486400" cy="2750820"/>
          </a:xfrm>
          <a:prstGeom prst="rect">
            <a:avLst/>
          </a:prstGeom>
          <a:noFill/>
          <a:ln>
            <a:solidFill>
              <a:schemeClr val="tx2">
                <a:lumMod val="25000"/>
                <a:lumOff val="75000"/>
              </a:schemeClr>
            </a:solidFill>
          </a:ln>
        </p:spPr>
      </p:pic>
      <p:sp>
        <p:nvSpPr>
          <p:cNvPr id="5" name="Curved Down Arrow 4"/>
          <p:cNvSpPr/>
          <p:nvPr/>
        </p:nvSpPr>
        <p:spPr bwMode="auto">
          <a:xfrm>
            <a:off x="2793425" y="2569477"/>
            <a:ext cx="759244" cy="372085"/>
          </a:xfrm>
          <a:prstGeom prst="curvedDownArrow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chemeClr val="tx2">
                  <a:lumMod val="50000"/>
                  <a:lumOff val="50000"/>
                </a:schemeClr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40688" y="2014594"/>
            <a:ext cx="342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AC2"/>
                </a:solidFill>
              </a:rPr>
              <a:t>Time </a:t>
            </a:r>
            <a:r>
              <a:rPr lang="en-US" sz="2800" b="1" dirty="0">
                <a:solidFill>
                  <a:srgbClr val="007AC2"/>
                </a:solidFill>
              </a:rPr>
              <a:t>series at every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9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Soil Moisture Conditions</a:t>
            </a:r>
            <a:endParaRPr lang="en-US" dirty="0"/>
          </a:p>
        </p:txBody>
      </p:sp>
      <p:pic>
        <p:nvPicPr>
          <p:cNvPr id="3" name="Picture 2" descr="Macintosh HD:Users:Johnny:Downloads:NLDAS Point Locatio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8084" r="1621" b="1797"/>
          <a:stretch/>
        </p:blipFill>
        <p:spPr bwMode="auto">
          <a:xfrm>
            <a:off x="685808" y="1253423"/>
            <a:ext cx="4754880" cy="3423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rved Down Arrow 4"/>
          <p:cNvSpPr/>
          <p:nvPr/>
        </p:nvSpPr>
        <p:spPr bwMode="auto">
          <a:xfrm>
            <a:off x="2793425" y="2569477"/>
            <a:ext cx="759244" cy="372085"/>
          </a:xfrm>
          <a:prstGeom prst="curvedDownArrow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chemeClr val="tx2">
                  <a:lumMod val="50000"/>
                  <a:lumOff val="50000"/>
                </a:schemeClr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40688" y="2014594"/>
            <a:ext cx="342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AC2"/>
                </a:solidFill>
              </a:rPr>
              <a:t>Time </a:t>
            </a:r>
            <a:r>
              <a:rPr lang="en-US" sz="2800" b="1" dirty="0">
                <a:solidFill>
                  <a:srgbClr val="007AC2"/>
                </a:solidFill>
              </a:rPr>
              <a:t>series at every point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3047" y="2968701"/>
            <a:ext cx="5008301" cy="3453488"/>
          </a:xfrm>
          <a:prstGeom prst="rect">
            <a:avLst/>
          </a:prstGeom>
          <a:noFill/>
          <a:ln>
            <a:solidFill>
              <a:schemeClr val="tx2">
                <a:lumMod val="25000"/>
                <a:lumOff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9867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“Data Rods”</a:t>
            </a:r>
            <a:br>
              <a:rPr lang="en-US" dirty="0" smtClean="0"/>
            </a:br>
            <a:r>
              <a:rPr lang="en-US" dirty="0" smtClean="0"/>
              <a:t>for Texas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1844" y="206422"/>
            <a:ext cx="5486400" cy="6384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291844" y="931556"/>
            <a:ext cx="928688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ÇlÇr ñæí©" charset="0"/>
              </a:rPr>
              <a:t>2012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1844" y="2653994"/>
            <a:ext cx="928688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ÇlÇr ñæí©" charset="0"/>
              </a:rPr>
              <a:t>2011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91844" y="4387544"/>
            <a:ext cx="928688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charset="0"/>
                <a:ea typeface="ÇlÇr ñæí©" charset="0"/>
              </a:rPr>
              <a:t>2010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20" y="2183684"/>
            <a:ext cx="2791064" cy="24324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84219" y="484474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 smtClean="0"/>
              <a:t>April 25, 2013</a:t>
            </a:r>
            <a:br>
              <a:rPr lang="en-US" b="1" dirty="0" smtClean="0"/>
            </a:br>
            <a:endParaRPr lang="en-US" b="1" dirty="0" smtClean="0"/>
          </a:p>
          <a:p>
            <a:pPr algn="ctr" eaLnBrk="0" hangingPunct="0">
              <a:lnSpc>
                <a:spcPts val="1800"/>
              </a:lnSpc>
            </a:pPr>
            <a:r>
              <a:rPr lang="en-US" b="1" dirty="0" smtClean="0"/>
              <a:t>Soil moisture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 smtClean="0"/>
              <a:t>in top 1m  of soil</a:t>
            </a:r>
          </a:p>
        </p:txBody>
      </p:sp>
    </p:spTree>
    <p:extLst>
      <p:ext uri="{BB962C8B-B14F-4D97-AF65-F5344CB8AC3E}">
        <p14:creationId xmlns:p14="http://schemas.microsoft.com/office/powerpoint/2010/main" val="124747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395" y="1657695"/>
            <a:ext cx="6423453" cy="25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58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GRACE and Texas Soil Water Storage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1920" y="4152900"/>
            <a:ext cx="2317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Soil Water in top 1m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7740271" y="5125065"/>
            <a:ext cx="130" cy="7742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62720" y="5666539"/>
            <a:ext cx="3693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and an </a:t>
            </a:r>
            <a:r>
              <a:rPr lang="en-US" sz="1400" dirty="0" smtClean="0">
                <a:solidFill>
                  <a:srgbClr val="1F497D"/>
                </a:solidFill>
              </a:rPr>
              <a:t>8.4 Km</a:t>
            </a:r>
            <a:r>
              <a:rPr lang="en-US" sz="1400" baseline="30000" dirty="0" smtClean="0">
                <a:solidFill>
                  <a:srgbClr val="1F497D"/>
                </a:solidFill>
              </a:rPr>
              <a:t>3</a:t>
            </a:r>
            <a:r>
              <a:rPr lang="en-US" sz="1400" dirty="0" smtClean="0">
                <a:solidFill>
                  <a:srgbClr val="1F497D"/>
                </a:solidFill>
              </a:rPr>
              <a:t> </a:t>
            </a:r>
            <a:r>
              <a:rPr lang="en-US" sz="1400" dirty="0" smtClean="0">
                <a:solidFill>
                  <a:schemeClr val="tx2"/>
                </a:solidFill>
              </a:rPr>
              <a:t>deficit</a:t>
            </a:r>
            <a:r>
              <a:rPr lang="en-US" sz="1400" dirty="0" smtClean="0">
                <a:solidFill>
                  <a:prstClr val="black"/>
                </a:solidFill>
              </a:rPr>
              <a:t> in reservoir water storage</a:t>
            </a:r>
            <a:endParaRPr lang="en-US" sz="1400" baseline="300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164" y="1582477"/>
            <a:ext cx="162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Grace Satellites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9647" y="1062654"/>
            <a:ext cx="6642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Soil </a:t>
            </a:r>
            <a:r>
              <a:rPr lang="en-US" dirty="0" smtClean="0">
                <a:solidFill>
                  <a:prstClr val="black"/>
                </a:solidFill>
              </a:rPr>
              <a:t>water reservoir storage is closely correlated with the GRACE data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663924" y="2858610"/>
            <a:ext cx="0" cy="76994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647413" y="2606923"/>
            <a:ext cx="898519" cy="26228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Normal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60094" y="4822723"/>
            <a:ext cx="898519" cy="26228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Normal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98" y="2010937"/>
            <a:ext cx="2017201" cy="1836171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75086" y="3360877"/>
            <a:ext cx="3276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Texas had a </a:t>
            </a:r>
            <a:r>
              <a:rPr lang="en-US" sz="1400" dirty="0" smtClean="0">
                <a:solidFill>
                  <a:srgbClr val="FF0000"/>
                </a:solidFill>
              </a:rPr>
              <a:t>100 Km</a:t>
            </a:r>
            <a:r>
              <a:rPr lang="en-US" sz="1400" baseline="30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total water deficit</a:t>
            </a:r>
          </a:p>
        </p:txBody>
      </p:sp>
      <p:pic>
        <p:nvPicPr>
          <p:cNvPr id="19" name="Picture 18" descr="Macintosh HD:Users:Johnny:Dropbox:Thesis:Figures:SoilMoistureStorage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395" y="4428127"/>
            <a:ext cx="6532606" cy="216816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4442850" y="5799236"/>
            <a:ext cx="2869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Of this </a:t>
            </a:r>
            <a:r>
              <a:rPr lang="en-US" sz="1400" dirty="0" smtClean="0">
                <a:solidFill>
                  <a:srgbClr val="FF0000"/>
                </a:solidFill>
              </a:rPr>
              <a:t>45 Km</a:t>
            </a:r>
            <a:r>
              <a:rPr lang="en-US" sz="1400" baseline="30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is in top 1 m of soil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642821" y="5281567"/>
            <a:ext cx="0" cy="769941"/>
          </a:xfrm>
          <a:prstGeom prst="straightConnector1">
            <a:avLst/>
          </a:prstGeom>
          <a:ln>
            <a:solidFill>
              <a:schemeClr val="tx2">
                <a:lumMod val="90000"/>
                <a:lumOff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20" y="4584700"/>
            <a:ext cx="2287521" cy="18550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20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68" y="1087916"/>
            <a:ext cx="7277698" cy="474670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999" y="6170587"/>
            <a:ext cx="861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3"/>
              </a:rPr>
              <a:t>https://ut-austin.maps.arcgis.com/home/webmap/viewer.html?webmap=d107aa9260534ddbb96db302e3643a93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445046" y="304800"/>
            <a:ext cx="6074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Real-Time Water Operations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0394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0" y="473021"/>
            <a:ext cx="9144000" cy="2267912"/>
          </a:xfrm>
          <a:prstGeom prst="rect">
            <a:avLst/>
          </a:prstGeom>
          <a:solidFill>
            <a:schemeClr val="bg1"/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304548"/>
            <a:ext cx="9144000" cy="1019772"/>
            <a:chOff x="0" y="285109"/>
            <a:chExt cx="9144000" cy="1019772"/>
          </a:xfrm>
        </p:grpSpPr>
        <p:pic>
          <p:nvPicPr>
            <p:cNvPr id="25" name="Picture 24" descr="masthead2 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t="17110" r="2345" b="7310"/>
            <a:stretch/>
          </p:blipFill>
          <p:spPr>
            <a:xfrm>
              <a:off x="0" y="454019"/>
              <a:ext cx="9144000" cy="763279"/>
            </a:xfrm>
            <a:prstGeom prst="rect">
              <a:avLst/>
            </a:prstGeom>
          </p:spPr>
        </p:pic>
        <p:pic>
          <p:nvPicPr>
            <p:cNvPr id="19" name="Picture 18" descr="cuahsi-gw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5" y="285109"/>
              <a:ext cx="1035788" cy="1019772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2" y="1300783"/>
            <a:ext cx="2344116" cy="13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7377357" y="863824"/>
            <a:ext cx="1077669" cy="26161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solidFill>
                  <a:prstClr val="black"/>
                </a:solidFill>
                <a:hlinkClick r:id="rId5"/>
              </a:rPr>
              <a:t>www.cuahsi.org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1819" y="565879"/>
            <a:ext cx="301320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r" eaLnBrk="0" hangingPunct="0"/>
            <a:r>
              <a:rPr lang="en-US" sz="1200" dirty="0">
                <a:solidFill>
                  <a:srgbClr val="FFFFFF"/>
                </a:solidFill>
              </a:rPr>
              <a:t>Consortium of Universities for the Advancement of Hydrologic Science, Inc.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615653" y="1482787"/>
            <a:ext cx="4486633" cy="1135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336799"/>
                </a:solidFill>
              </a:rPr>
              <a:t>CUAHSI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A consortium representing 125 US universities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Dr. Richard Hooper, President and CEO</a:t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 bwMode="auto">
          <a:xfrm>
            <a:off x="0" y="2704847"/>
            <a:ext cx="9144000" cy="3017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3019" y="2704846"/>
            <a:ext cx="3838698" cy="3017520"/>
          </a:xfr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02754" y="6039121"/>
            <a:ext cx="5552271" cy="36009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r" eaLnBrk="0" hangingPunct="0"/>
            <a:r>
              <a:rPr lang="en-US" b="1" dirty="0">
                <a:solidFill>
                  <a:srgbClr val="5EB4E6">
                    <a:lumMod val="20000"/>
                    <a:lumOff val="80000"/>
                  </a:srgbClr>
                </a:solidFill>
              </a:rPr>
              <a:t>Building an academic prototype system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615653" y="2911408"/>
            <a:ext cx="3081885" cy="2693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Supported by the </a:t>
            </a:r>
            <a:r>
              <a:rPr sz="1500" b="1" dirty="0" smtClean="0">
                <a:solidFill>
                  <a:srgbClr val="ED982D">
                    <a:lumMod val="75000"/>
                  </a:srgbClr>
                </a:solidFill>
              </a:rPr>
              <a:t>National Science Foundation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Earth Science Division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Advances </a:t>
            </a:r>
            <a:r>
              <a:rPr sz="1500" b="1" dirty="0" smtClean="0">
                <a:solidFill>
                  <a:srgbClr val="C37411"/>
                </a:solidFill>
              </a:rPr>
              <a:t>hydrologic science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 nation’s universities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Includes a </a:t>
            </a:r>
            <a:r>
              <a:rPr sz="1500" b="1" dirty="0" smtClean="0">
                <a:solidFill>
                  <a:srgbClr val="C37411"/>
                </a:solidFill>
              </a:rPr>
              <a:t>Hydrologic Information System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project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Invented </a:t>
            </a:r>
            <a:r>
              <a:rPr sz="1500" b="1" dirty="0" err="1" smtClean="0">
                <a:solidFill>
                  <a:srgbClr val="C37411"/>
                </a:solidFill>
              </a:rPr>
              <a:t>WaterML</a:t>
            </a:r>
            <a:r>
              <a:rPr sz="1500" dirty="0" smtClean="0">
                <a:solidFill>
                  <a:srgbClr val="C37411"/>
                </a:solidFill>
              </a:rPr>
              <a:t>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language for water resources time series</a:t>
            </a:r>
            <a:endParaRPr sz="15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194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in Bexar County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How much water is there in Bexar County today?</a:t>
            </a:r>
          </a:p>
          <a:p>
            <a:r>
              <a:rPr lang="en-US" dirty="0" smtClean="0"/>
              <a:t>Is this trending up or down?</a:t>
            </a:r>
          </a:p>
          <a:p>
            <a:r>
              <a:rPr lang="en-US" dirty="0" smtClean="0"/>
              <a:t>At what rate is water entering?  Leaving?</a:t>
            </a:r>
          </a:p>
          <a:p>
            <a:r>
              <a:rPr lang="en-US" dirty="0" smtClean="0"/>
              <a:t>How is the present compared to the past?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834" y="2133600"/>
            <a:ext cx="3681413" cy="317466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5000" y="5991340"/>
            <a:ext cx="5708422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Think about water like a bank account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3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3703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 the US Geological Survey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53" y="1477199"/>
            <a:ext cx="4228732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457200" eaLnBrk="0" hangingPunct="0"/>
            <a:r>
              <a:rPr lang="en-US" sz="1600" dirty="0">
                <a:solidFill>
                  <a:srgbClr val="5EB4E6">
                    <a:lumMod val="20000"/>
                    <a:lumOff val="80000"/>
                  </a:srgbClr>
                </a:solidFill>
                <a:cs typeface="Avenir LT Std 85 Heavy"/>
              </a:rPr>
              <a:t>Water time series data on the internet</a:t>
            </a:r>
            <a:endParaRPr lang="en-US" sz="1600" dirty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5290979" y="1774465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8" y="3032520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960" y="5183794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prstClr val="white"/>
                </a:solidFill>
              </a:rPr>
              <a:t>24/7/365 </a:t>
            </a:r>
            <a:r>
              <a:rPr lang="en-US" sz="1400" b="1" dirty="0" smtClean="0">
                <a:solidFill>
                  <a:prstClr val="white"/>
                </a:solidFill>
              </a:rPr>
              <a:t>service </a:t>
            </a:r>
          </a:p>
          <a:p>
            <a:pPr algn="l"/>
            <a:r>
              <a:rPr lang="en-US" sz="1400" dirty="0" smtClean="0">
                <a:solidFill>
                  <a:prstClr val="white"/>
                </a:solidFill>
              </a:rPr>
              <a:t>For daily </a:t>
            </a:r>
            <a:r>
              <a:rPr lang="en-US" sz="1400" dirty="0">
                <a:solidFill>
                  <a:prstClr val="white"/>
                </a:solidFill>
              </a:rPr>
              <a:t>and real-time data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4833200"/>
            <a:ext cx="5281514" cy="962025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97233" y="6133543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. O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perational water web services system for the United States                  </a:t>
            </a:r>
            <a:endParaRPr lang="en-US" sz="14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5895"/>
            <a:ext cx="4440631" cy="2701002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72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 smtClean="0">
                <a:solidFill>
                  <a:prstClr val="white"/>
                </a:solidFill>
                <a:hlinkClick r:id="rId7"/>
              </a:rPr>
              <a:t>http</a:t>
            </a:r>
            <a:r>
              <a:rPr lang="en-US" sz="1050">
                <a:solidFill>
                  <a:prstClr val="white"/>
                </a:solidFill>
                <a:hlinkClick r:id="rId7"/>
              </a:rPr>
              <a:t>://</a:t>
            </a:r>
            <a:r>
              <a:rPr lang="en-US" sz="1050" smtClean="0">
                <a:solidFill>
                  <a:prstClr val="white"/>
                </a:solidFill>
                <a:hlinkClick r:id="rId7"/>
              </a:rPr>
              <a:t>waterservices.usgs.gov/nwis/iv?sites=08158000&amp;period=P1D&amp;parameterCd=00060</a:t>
            </a:r>
            <a:r>
              <a:rPr lang="en-US" sz="1050" smtClean="0">
                <a:solidFill>
                  <a:prstClr val="white"/>
                </a:solidFill>
              </a:rPr>
              <a:t>  </a:t>
            </a:r>
            <a:endParaRPr lang="en-US" sz="10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43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 flipH="1">
            <a:off x="178411" y="1844271"/>
            <a:ext cx="4094100" cy="1140329"/>
          </a:xfrm>
          <a:prstGeom prst="rect">
            <a:avLst/>
          </a:prstGeom>
          <a:gradFill flip="none" rotWithShape="1">
            <a:gsLst>
              <a:gs pos="0">
                <a:srgbClr val="007AC2"/>
              </a:gs>
              <a:gs pos="100000">
                <a:srgbClr val="007AC2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7AC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3703" cy="484632"/>
          </a:xfrm>
        </p:spPr>
        <p:txBody>
          <a:bodyPr/>
          <a:lstStyle/>
          <a:p>
            <a:r>
              <a:rPr lang="en-US" dirty="0" smtClean="0"/>
              <a:t>Web Pages and Web Services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89984"/>
            <a:ext cx="3692336" cy="339311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9471" y="1995325"/>
            <a:ext cx="3534599" cy="59697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600" b="1" dirty="0">
                <a:solidFill>
                  <a:prstClr val="white"/>
                </a:solidFill>
              </a:rPr>
              <a:t>Web pages </a:t>
            </a:r>
            <a:r>
              <a:rPr lang="en-US" sz="1600" dirty="0">
                <a:solidFill>
                  <a:prstClr val="white">
                    <a:lumMod val="85000"/>
                  </a:prstClr>
                </a:solidFill>
              </a:rPr>
              <a:t>deliver </a:t>
            </a:r>
            <a:r>
              <a:rPr lang="en-US" sz="1600" dirty="0">
                <a:solidFill>
                  <a:prstClr val="white">
                    <a:lumMod val="85000"/>
                  </a:prstClr>
                </a:solidFill>
              </a:rPr>
              <a:t>text and images</a:t>
            </a:r>
          </a:p>
          <a:p>
            <a:pPr algn="r"/>
            <a:r>
              <a:rPr lang="en-US" sz="1400" dirty="0">
                <a:solidFill>
                  <a:prstClr val="black"/>
                </a:solidFill>
                <a:hlinkClick r:id="rId3"/>
              </a:rPr>
              <a:t>http://water.usgs.gov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008031" y="1844271"/>
            <a:ext cx="4730192" cy="1140329"/>
          </a:xfrm>
          <a:prstGeom prst="rect">
            <a:avLst/>
          </a:prstGeom>
          <a:gradFill flip="none" rotWithShape="1">
            <a:gsLst>
              <a:gs pos="0">
                <a:srgbClr val="35AC46"/>
              </a:gs>
              <a:gs pos="100000">
                <a:srgbClr val="35AC46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7AC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9006" y="1995325"/>
            <a:ext cx="4076148" cy="80920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en-US" sz="1600" b="1" dirty="0">
                <a:solidFill>
                  <a:prstClr val="white"/>
                </a:solidFill>
              </a:rPr>
              <a:t>Web </a:t>
            </a:r>
            <a:r>
              <a:rPr lang="en-US" sz="1600" b="1" dirty="0">
                <a:solidFill>
                  <a:prstClr val="white"/>
                </a:solidFill>
              </a:rPr>
              <a:t>services </a:t>
            </a:r>
            <a:r>
              <a:rPr lang="en-US" sz="1600" dirty="0">
                <a:solidFill>
                  <a:prstClr val="white">
                    <a:lumMod val="85000"/>
                  </a:prstClr>
                </a:solidFill>
              </a:rPr>
              <a:t>deliver data encoded in XML</a:t>
            </a:r>
            <a:endParaRPr lang="en-US" sz="1600" dirty="0">
              <a:solidFill>
                <a:prstClr val="white">
                  <a:lumMod val="85000"/>
                </a:prstClr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  <a:hlinkClick r:id="rId4"/>
              </a:rPr>
              <a:t>http://waterservices.usgs.gov/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953" y="2689984"/>
            <a:ext cx="3770214" cy="3402644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316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62149" y="1175657"/>
            <a:ext cx="7672371" cy="5033554"/>
            <a:chOff x="228599" y="381000"/>
            <a:chExt cx="8710869" cy="58674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27" t="23619"/>
            <a:stretch/>
          </p:blipFill>
          <p:spPr bwMode="auto">
            <a:xfrm>
              <a:off x="228599" y="381000"/>
              <a:ext cx="8710869" cy="586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076950" y="2943225"/>
              <a:ext cx="1143000" cy="4572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6" t="36127" r="31032" b="28953"/>
            <a:stretch/>
          </p:blipFill>
          <p:spPr bwMode="auto">
            <a:xfrm>
              <a:off x="457200" y="3947885"/>
              <a:ext cx="3171372" cy="19957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219950" y="794266"/>
              <a:ext cx="1516983" cy="430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Map Service</a:t>
              </a:r>
              <a:endParaRPr lang="en-US" i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28572" y="2573893"/>
              <a:ext cx="1642562" cy="430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Data Service</a:t>
              </a:r>
              <a:endParaRPr lang="en-US" i="1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6248400" y="978932"/>
              <a:ext cx="914400" cy="54506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271134" y="2819400"/>
              <a:ext cx="672465" cy="35242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2209800" y="2819400"/>
              <a:ext cx="1418772" cy="98690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1067817" y="381071"/>
            <a:ext cx="7853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Map and Data Services for USGS Water Observations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3484338" y="6295182"/>
            <a:ext cx="2191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http://bit.ly/13KKQyi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77779" y="6331338"/>
            <a:ext cx="195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ArcGIS Online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3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09898" y="901338"/>
            <a:ext cx="7776754" cy="5519802"/>
            <a:chOff x="152400" y="152400"/>
            <a:chExt cx="8839200" cy="650387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0" t="33778"/>
            <a:stretch/>
          </p:blipFill>
          <p:spPr bwMode="auto">
            <a:xfrm>
              <a:off x="152400" y="152400"/>
              <a:ext cx="8839200" cy="6503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076950" y="2714171"/>
              <a:ext cx="1143000" cy="66113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324599" y="621268"/>
              <a:ext cx="1578184" cy="435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Map Service</a:t>
              </a:r>
              <a:endParaRPr lang="en-US" i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19398" y="2516670"/>
              <a:ext cx="1542324" cy="435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Data Service</a:t>
              </a:r>
              <a:endParaRPr lang="en-US" i="1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5235783" y="829634"/>
              <a:ext cx="1088817" cy="66184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61722" y="2714171"/>
              <a:ext cx="1715227" cy="23767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endCxn id="1028" idx="0"/>
            </p:cNvCxnSpPr>
            <p:nvPr/>
          </p:nvCxnSpPr>
          <p:spPr>
            <a:xfrm flipH="1">
              <a:off x="1977571" y="2714171"/>
              <a:ext cx="841827" cy="94342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50" t="31476" r="24375" b="20905"/>
            <a:stretch/>
          </p:blipFill>
          <p:spPr bwMode="auto">
            <a:xfrm>
              <a:off x="411661" y="3657600"/>
              <a:ext cx="3131820" cy="19884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771591" y="266047"/>
            <a:ext cx="7417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Map and Data Services for TCEQ Water Diversions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732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74777" y="1079186"/>
            <a:ext cx="7733646" cy="5223329"/>
            <a:chOff x="533400" y="457200"/>
            <a:chExt cx="8035185" cy="60071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2445" r="16875" b="17000"/>
            <a:stretch/>
          </p:blipFill>
          <p:spPr bwMode="auto">
            <a:xfrm>
              <a:off x="533400" y="457200"/>
              <a:ext cx="8035185" cy="600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685800" y="4568188"/>
              <a:ext cx="2855205" cy="689612"/>
              <a:chOff x="1199814" y="4568188"/>
              <a:chExt cx="2855205" cy="689612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199814" y="4568188"/>
                <a:ext cx="2855205" cy="689612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1330124" y="4953000"/>
                <a:ext cx="193876" cy="193876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596429" y="4896049"/>
                <a:ext cx="21652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NWS </a:t>
                </a:r>
                <a:r>
                  <a:rPr lang="en-US" sz="1400" dirty="0" err="1" smtClean="0"/>
                  <a:t>Subbasin</a:t>
                </a:r>
                <a:r>
                  <a:rPr lang="en-US" sz="1400" dirty="0" smtClean="0"/>
                  <a:t> Outlet Point</a:t>
                </a:r>
                <a:endParaRPr lang="en-US" sz="14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199814" y="4568188"/>
                <a:ext cx="7932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Legend</a:t>
                </a:r>
                <a:endParaRPr lang="en-US" sz="2400" b="1" dirty="0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816840" y="407177"/>
            <a:ext cx="7155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Map and Data Services for NWS River Forecasts 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74" y="4151385"/>
            <a:ext cx="3257413" cy="204737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020001" y="1530192"/>
            <a:ext cx="13361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Map Service</a:t>
            </a:r>
            <a:endParaRPr lang="en-US" i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374675" y="1698171"/>
            <a:ext cx="645326" cy="3265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56782" y="3056907"/>
            <a:ext cx="14467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Data Service</a:t>
            </a:r>
            <a:endParaRPr lang="en-US" i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607154" y="3267524"/>
            <a:ext cx="1249628" cy="8466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271" y="3336608"/>
            <a:ext cx="1675633" cy="222997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303520" y="3267524"/>
            <a:ext cx="1249628" cy="53376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35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88720" y="1306286"/>
            <a:ext cx="6969895" cy="5213232"/>
            <a:chOff x="609600" y="533400"/>
            <a:chExt cx="7823335" cy="6038369"/>
          </a:xfrm>
        </p:grpSpPr>
        <p:grpSp>
          <p:nvGrpSpPr>
            <p:cNvPr id="6" name="Group 5"/>
            <p:cNvGrpSpPr/>
            <p:nvPr/>
          </p:nvGrpSpPr>
          <p:grpSpPr>
            <a:xfrm>
              <a:off x="609600" y="533400"/>
              <a:ext cx="7823335" cy="6038369"/>
              <a:chOff x="609600" y="533400"/>
              <a:chExt cx="7823335" cy="6038369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95" t="26000" r="17699" b="15303"/>
              <a:stretch/>
            </p:blipFill>
            <p:spPr bwMode="auto">
              <a:xfrm>
                <a:off x="4057650" y="561975"/>
                <a:ext cx="4375285" cy="326864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00" t="22445" r="16875" b="17000"/>
              <a:stretch/>
            </p:blipFill>
            <p:spPr bwMode="auto">
              <a:xfrm>
                <a:off x="609600" y="3492500"/>
                <a:ext cx="4118875" cy="3079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609600" y="3514725"/>
                <a:ext cx="914400" cy="71437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 flipV="1">
                <a:off x="1524000" y="533400"/>
                <a:ext cx="2514600" cy="2981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1524000" y="3830623"/>
                <a:ext cx="2514600" cy="39847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/>
            <p:cNvGrpSpPr/>
            <p:nvPr/>
          </p:nvGrpSpPr>
          <p:grpSpPr>
            <a:xfrm>
              <a:off x="5497649" y="4648200"/>
              <a:ext cx="2122351" cy="1160780"/>
              <a:chOff x="5181600" y="4859020"/>
              <a:chExt cx="2122351" cy="116078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181600" y="4859020"/>
                <a:ext cx="2122351" cy="116078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645227" y="5230911"/>
                <a:ext cx="16587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/>
                  <a:t>NHDPlus</a:t>
                </a:r>
                <a:r>
                  <a:rPr lang="en-US" sz="1400" dirty="0" smtClean="0"/>
                  <a:t> Catchment</a:t>
                </a:r>
                <a:endParaRPr lang="en-US" sz="14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181600" y="4859020"/>
                <a:ext cx="7932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Legend</a:t>
                </a:r>
                <a:endParaRPr lang="en-US" sz="2400" b="1" dirty="0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5311910" y="5280891"/>
                <a:ext cx="326890" cy="207818"/>
              </a:xfrm>
              <a:prstGeom prst="rect">
                <a:avLst/>
              </a:prstGeom>
              <a:noFill/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311910" y="5659582"/>
                <a:ext cx="326890" cy="20781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311910" y="5664200"/>
                <a:ext cx="163445" cy="203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651500" y="5609602"/>
                <a:ext cx="12401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NWS </a:t>
                </a:r>
                <a:r>
                  <a:rPr lang="en-US" sz="1400" dirty="0" err="1" smtClean="0"/>
                  <a:t>Subbasin</a:t>
                </a:r>
                <a:endParaRPr lang="en-US" sz="1400" dirty="0"/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668923" y="315626"/>
            <a:ext cx="8071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Transform NWS data from 47 forecast points to 5500 </a:t>
            </a:r>
            <a:r>
              <a:rPr lang="en-US" sz="2800" dirty="0" err="1" smtClean="0"/>
              <a:t>NHDPlus</a:t>
            </a:r>
            <a:r>
              <a:rPr lang="en-US" sz="2800" dirty="0" smtClean="0"/>
              <a:t> Catchments and River Reaches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0986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304800" y="1102269"/>
            <a:ext cx="6995583" cy="5528220"/>
            <a:chOff x="304800" y="1102269"/>
            <a:chExt cx="6995583" cy="5528220"/>
          </a:xfrm>
        </p:grpSpPr>
        <p:grpSp>
          <p:nvGrpSpPr>
            <p:cNvPr id="41" name="Group 40"/>
            <p:cNvGrpSpPr/>
            <p:nvPr/>
          </p:nvGrpSpPr>
          <p:grpSpPr>
            <a:xfrm>
              <a:off x="304800" y="1102269"/>
              <a:ext cx="6995583" cy="5528220"/>
              <a:chOff x="304800" y="1102269"/>
              <a:chExt cx="6995583" cy="5528220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7FFFF"/>
                  </a:clrFrom>
                  <a:clrTo>
                    <a:srgbClr val="F7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15" t="19511" r="34475" b="27204"/>
              <a:stretch/>
            </p:blipFill>
            <p:spPr bwMode="auto">
              <a:xfrm>
                <a:off x="4178300" y="1124495"/>
                <a:ext cx="3122083" cy="419100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7FFFF"/>
                  </a:clrFrom>
                  <a:clrTo>
                    <a:srgbClr val="F7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364" t="15365" r="15080" b="26730"/>
              <a:stretch/>
            </p:blipFill>
            <p:spPr bwMode="auto">
              <a:xfrm>
                <a:off x="304800" y="3962400"/>
                <a:ext cx="4095750" cy="2668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1242451" y="4267200"/>
                <a:ext cx="157162" cy="1524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" name="Straight Connector 3"/>
              <p:cNvCxnSpPr/>
              <p:nvPr/>
            </p:nvCxnSpPr>
            <p:spPr>
              <a:xfrm flipV="1">
                <a:off x="1403582" y="1102269"/>
                <a:ext cx="2760034" cy="316175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400172" y="4419600"/>
                <a:ext cx="2763444" cy="914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4541520" y="1447800"/>
                <a:ext cx="0" cy="381000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5582761" y="1524000"/>
                <a:ext cx="76200" cy="381000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5006340" y="2499697"/>
                <a:ext cx="152400" cy="366900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5541961" y="4023390"/>
                <a:ext cx="300641" cy="190500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>
                <a:off x="5301241" y="2423497"/>
                <a:ext cx="226520" cy="7620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>
                <a:off x="5363675" y="2948940"/>
                <a:ext cx="226520" cy="7620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5428701" y="3181895"/>
                <a:ext cx="226520" cy="7620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H="1">
                <a:off x="5459622" y="3467172"/>
                <a:ext cx="226520" cy="7620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H="1">
                <a:off x="5778480" y="3753394"/>
                <a:ext cx="182420" cy="169162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>
                <a:off x="6303302" y="4648200"/>
                <a:ext cx="226520" cy="7620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V="1">
                <a:off x="6001209" y="4343400"/>
                <a:ext cx="200238" cy="152400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V="1">
                <a:off x="5609583" y="3505272"/>
                <a:ext cx="277500" cy="248122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flipV="1">
                <a:off x="6183543" y="3864570"/>
                <a:ext cx="233019" cy="208350"/>
              </a:xfrm>
              <a:prstGeom prst="straightConnector1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>
              <a:off x="5928360" y="3588259"/>
              <a:ext cx="8077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i="1" dirty="0" smtClean="0"/>
                <a:t>Runoff</a:t>
              </a:r>
              <a:endParaRPr lang="en-US" sz="900" b="1" i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859780" y="3350568"/>
              <a:ext cx="6400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i="1" dirty="0" smtClean="0"/>
                <a:t>Diversion</a:t>
              </a:r>
              <a:endParaRPr lang="en-US" sz="900" b="1" i="1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03202" y="2263140"/>
              <a:ext cx="8077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i="1" dirty="0" smtClean="0"/>
                <a:t>Runoff</a:t>
              </a:r>
              <a:endParaRPr lang="en-US" sz="900" b="1" i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633635" y="1599084"/>
              <a:ext cx="8077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i="1" dirty="0" smtClean="0"/>
                <a:t>Flow</a:t>
              </a:r>
              <a:endParaRPr lang="en-US" sz="900" b="1" i="1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257800" y="4036368"/>
              <a:ext cx="8077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i="1" dirty="0" smtClean="0"/>
                <a:t>Flow</a:t>
              </a:r>
              <a:endParaRPr lang="en-US" sz="900" b="1" i="1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55476" y="170388"/>
            <a:ext cx="8071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Add in the TCEQ river diversions in each Catchment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2856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87829" y="1123405"/>
            <a:ext cx="8061960" cy="5141274"/>
            <a:chOff x="152400" y="149672"/>
            <a:chExt cx="8915400" cy="615419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50" t="37874"/>
            <a:stretch/>
          </p:blipFill>
          <p:spPr bwMode="auto">
            <a:xfrm>
              <a:off x="152400" y="149672"/>
              <a:ext cx="8915400" cy="6154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553200" y="1981199"/>
              <a:ext cx="1143000" cy="38100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38799" y="274765"/>
              <a:ext cx="1519760" cy="4420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Map Service</a:t>
              </a:r>
              <a:endParaRPr lang="en-US" i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05539" y="1650774"/>
              <a:ext cx="1495060" cy="4420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Data Service</a:t>
              </a:r>
              <a:endParaRPr lang="en-US" i="1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4663621" y="533400"/>
              <a:ext cx="914400" cy="54506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876800" y="1845426"/>
              <a:ext cx="1600200" cy="32627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1790700" y="1928585"/>
              <a:ext cx="1438639" cy="142421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20" t="31641" r="24375" b="20906"/>
            <a:stretch/>
          </p:blipFill>
          <p:spPr bwMode="auto">
            <a:xfrm>
              <a:off x="457200" y="3495220"/>
              <a:ext cx="2667001" cy="16863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464143" y="306488"/>
            <a:ext cx="8516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Map and Data Services for RAPID Water Flow Simulations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33713" y="6264679"/>
            <a:ext cx="9010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Model as a Service at University of Illinois (supported by  MS Research)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425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Rapid River Flow Model (parallel computing, model as a service)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850" y="1560060"/>
            <a:ext cx="6634299" cy="51132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89693" y="6395399"/>
            <a:ext cx="4017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http://www.ucchm.org/david/rapid.htm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30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WISKI Time Series Data System (KISTERS)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86" y="1690689"/>
            <a:ext cx="7217228" cy="4892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02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13" y="2060485"/>
            <a:ext cx="5276263" cy="30590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399" y="400586"/>
            <a:ext cx="2590800" cy="5581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618" y="565944"/>
            <a:ext cx="3924300" cy="9239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224" y="6053224"/>
            <a:ext cx="8839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http://</a:t>
            </a:r>
            <a:r>
              <a:rPr lang="en-US" sz="1600" dirty="0" smtClean="0">
                <a:hlinkClick r:id="rId5"/>
              </a:rPr>
              <a:t>www.edwardsaquifer.org/aquifer-data-and-maps/calibrated-rain-maps/rain-gauge-network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828800" y="5334000"/>
            <a:ext cx="3454664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Input to the “Water Bank Account”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5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Workflow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91" y="1332411"/>
            <a:ext cx="6178217" cy="55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1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Operations Model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95400"/>
            <a:ext cx="6172200" cy="54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2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Flow – Model as a Service</a:t>
            </a:r>
            <a:endParaRPr lang="en-US" dirty="0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489846" y="5814100"/>
            <a:ext cx="22014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>
            <a:defPPr>
              <a:defRPr lang="en-US"/>
            </a:defPPr>
            <a:lvl1pPr eaLnBrk="0" hangingPunct="0">
              <a:spcBef>
                <a:spcPct val="50000"/>
              </a:spcBef>
              <a:defRPr sz="1400"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RAPID River Flow Model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28" y="1107696"/>
            <a:ext cx="1352036" cy="537742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295" y="2774450"/>
            <a:ext cx="1447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330" y="1945987"/>
            <a:ext cx="2284061" cy="36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Bent Arrow 22"/>
          <p:cNvSpPr/>
          <p:nvPr/>
        </p:nvSpPr>
        <p:spPr bwMode="auto">
          <a:xfrm rot="5400000">
            <a:off x="6025196" y="1310856"/>
            <a:ext cx="661340" cy="513956"/>
          </a:xfrm>
          <a:prstGeom prst="bentArrow">
            <a:avLst>
              <a:gd name="adj1" fmla="val 17308"/>
              <a:gd name="adj2" fmla="val 20707"/>
              <a:gd name="adj3" fmla="val 24108"/>
              <a:gd name="adj4" fmla="val 53428"/>
            </a:avLst>
          </a:prstGeom>
          <a:gradFill>
            <a:gsLst>
              <a:gs pos="26000">
                <a:srgbClr val="5AC3FA"/>
              </a:gs>
              <a:gs pos="100000">
                <a:schemeClr val="accent4">
                  <a:tint val="50000"/>
                  <a:shade val="100000"/>
                  <a:satMod val="350000"/>
                  <a:alpha val="0"/>
                </a:schemeClr>
              </a:gs>
            </a:gsLst>
            <a:lin ang="6420000" scaled="0"/>
          </a:gradFill>
          <a:ln>
            <a:gradFill flip="none" rotWithShape="1">
              <a:gsLst>
                <a:gs pos="0">
                  <a:srgbClr val="007AC2"/>
                </a:gs>
                <a:gs pos="100000">
                  <a:srgbClr val="FFFFFF">
                    <a:alpha val="0"/>
                  </a:srgbClr>
                </a:gs>
              </a:gsLst>
              <a:lin ang="6120000" scaled="0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4" name="Bent Arrow 23"/>
          <p:cNvSpPr/>
          <p:nvPr/>
        </p:nvSpPr>
        <p:spPr bwMode="auto">
          <a:xfrm rot="5400000">
            <a:off x="7767460" y="2138907"/>
            <a:ext cx="661340" cy="513956"/>
          </a:xfrm>
          <a:prstGeom prst="bentArrow">
            <a:avLst>
              <a:gd name="adj1" fmla="val 17308"/>
              <a:gd name="adj2" fmla="val 20707"/>
              <a:gd name="adj3" fmla="val 24108"/>
              <a:gd name="adj4" fmla="val 53428"/>
            </a:avLst>
          </a:prstGeom>
          <a:gradFill>
            <a:gsLst>
              <a:gs pos="26000">
                <a:srgbClr val="5AC3FA"/>
              </a:gs>
              <a:gs pos="100000">
                <a:schemeClr val="accent4">
                  <a:tint val="50000"/>
                  <a:shade val="100000"/>
                  <a:satMod val="350000"/>
                  <a:alpha val="0"/>
                </a:schemeClr>
              </a:gs>
            </a:gsLst>
            <a:lin ang="6420000" scaled="0"/>
          </a:gradFill>
          <a:ln>
            <a:gradFill flip="none" rotWithShape="1">
              <a:gsLst>
                <a:gs pos="0">
                  <a:srgbClr val="007AC2"/>
                </a:gs>
                <a:gs pos="100000">
                  <a:srgbClr val="FFFFFF">
                    <a:alpha val="0"/>
                  </a:srgbClr>
                </a:gs>
              </a:gsLst>
              <a:lin ang="6120000" scaled="0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0" name="Bent Arrow 29"/>
          <p:cNvSpPr/>
          <p:nvPr/>
        </p:nvSpPr>
        <p:spPr bwMode="auto">
          <a:xfrm rot="16200000">
            <a:off x="6329996" y="2510139"/>
            <a:ext cx="661340" cy="513956"/>
          </a:xfrm>
          <a:prstGeom prst="bentArrow">
            <a:avLst>
              <a:gd name="adj1" fmla="val 17308"/>
              <a:gd name="adj2" fmla="val 20707"/>
              <a:gd name="adj3" fmla="val 24108"/>
              <a:gd name="adj4" fmla="val 53428"/>
            </a:avLst>
          </a:prstGeom>
          <a:gradFill>
            <a:gsLst>
              <a:gs pos="26000">
                <a:srgbClr val="5AC3FA"/>
              </a:gs>
              <a:gs pos="100000">
                <a:schemeClr val="accent4">
                  <a:tint val="50000"/>
                  <a:shade val="100000"/>
                  <a:satMod val="350000"/>
                  <a:alpha val="0"/>
                </a:schemeClr>
              </a:gs>
            </a:gsLst>
            <a:lin ang="6420000" scaled="0"/>
          </a:gradFill>
          <a:ln>
            <a:gradFill flip="none" rotWithShape="1">
              <a:gsLst>
                <a:gs pos="0">
                  <a:srgbClr val="007AC2"/>
                </a:gs>
                <a:gs pos="100000">
                  <a:srgbClr val="FFFFFF">
                    <a:alpha val="0"/>
                  </a:srgbClr>
                </a:gs>
              </a:gsLst>
              <a:lin ang="6120000" scaled="0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0" y="6201481"/>
            <a:ext cx="9144000" cy="656519"/>
          </a:xfrm>
          <a:prstGeom prst="rect">
            <a:avLst/>
          </a:prstGeom>
          <a:solidFill>
            <a:srgbClr val="007AC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7AC2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6229" y="6348439"/>
            <a:ext cx="86477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 smtClean="0">
                <a:solidFill>
                  <a:prstClr val="white"/>
                </a:solidFill>
              </a:rPr>
              <a:t>Automated workflow at Univ. of  Illinois uses LDAS data from NASA to run river model at Univ. of  Texas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530442" y="2904028"/>
            <a:ext cx="1829455" cy="733024"/>
          </a:xfrm>
          <a:prstGeom prst="rect">
            <a:avLst/>
          </a:prstGeom>
          <a:noFill/>
          <a:ln w="28575" cmpd="sng">
            <a:noFill/>
            <a:miter lim="800000"/>
            <a:headEnd/>
            <a:tailEnd/>
          </a:ln>
          <a:effectLst/>
        </p:spPr>
        <p:txBody>
          <a:bodyPr wrap="square"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prstClr val="black"/>
                </a:solidFill>
              </a:rPr>
              <a:t>Observations Datasets, Numerical Weather Model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33" name="Picture 24" descr="Total Precipitation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4" y="1228336"/>
            <a:ext cx="1839310" cy="166007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/>
        </p:spPr>
      </p:pic>
      <p:sp>
        <p:nvSpPr>
          <p:cNvPr id="39" name="Bent Arrow 38"/>
          <p:cNvSpPr/>
          <p:nvPr/>
        </p:nvSpPr>
        <p:spPr bwMode="auto">
          <a:xfrm rot="5400000">
            <a:off x="2377423" y="1440248"/>
            <a:ext cx="816998" cy="634925"/>
          </a:xfrm>
          <a:prstGeom prst="bentArrow">
            <a:avLst>
              <a:gd name="adj1" fmla="val 17308"/>
              <a:gd name="adj2" fmla="val 20707"/>
              <a:gd name="adj3" fmla="val 24108"/>
              <a:gd name="adj4" fmla="val 53428"/>
            </a:avLst>
          </a:prstGeom>
          <a:gradFill>
            <a:gsLst>
              <a:gs pos="26000">
                <a:srgbClr val="5AC3FA"/>
              </a:gs>
              <a:gs pos="100000">
                <a:schemeClr val="accent4">
                  <a:tint val="50000"/>
                  <a:shade val="100000"/>
                  <a:satMod val="350000"/>
                  <a:alpha val="0"/>
                </a:schemeClr>
              </a:gs>
            </a:gsLst>
            <a:lin ang="6420000" scaled="0"/>
          </a:gradFill>
          <a:ln>
            <a:gradFill flip="none" rotWithShape="1">
              <a:gsLst>
                <a:gs pos="0">
                  <a:srgbClr val="007AC2"/>
                </a:gs>
                <a:gs pos="100000">
                  <a:srgbClr val="FFFFFF">
                    <a:alpha val="0"/>
                  </a:srgbClr>
                </a:gs>
              </a:gsLst>
              <a:lin ang="6120000" scaled="0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2534696" y="4402760"/>
            <a:ext cx="21668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prstClr val="black"/>
                </a:solidFill>
              </a:rPr>
              <a:t>Land Surface Model</a:t>
            </a:r>
          </a:p>
        </p:txBody>
      </p:sp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224" y="2317850"/>
            <a:ext cx="2710370" cy="2083598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/>
        </p:spPr>
      </p:pic>
      <p:sp>
        <p:nvSpPr>
          <p:cNvPr id="42" name="Bent Arrow 41"/>
          <p:cNvSpPr/>
          <p:nvPr/>
        </p:nvSpPr>
        <p:spPr bwMode="auto">
          <a:xfrm rot="5400000">
            <a:off x="5272568" y="3371288"/>
            <a:ext cx="816998" cy="634925"/>
          </a:xfrm>
          <a:prstGeom prst="bentArrow">
            <a:avLst>
              <a:gd name="adj1" fmla="val 17308"/>
              <a:gd name="adj2" fmla="val 20707"/>
              <a:gd name="adj3" fmla="val 24108"/>
              <a:gd name="adj4" fmla="val 53428"/>
            </a:avLst>
          </a:prstGeom>
          <a:gradFill>
            <a:gsLst>
              <a:gs pos="26000">
                <a:srgbClr val="5AC3FA"/>
              </a:gs>
              <a:gs pos="100000">
                <a:schemeClr val="accent4">
                  <a:tint val="50000"/>
                  <a:shade val="100000"/>
                  <a:satMod val="350000"/>
                  <a:alpha val="0"/>
                </a:schemeClr>
              </a:gs>
            </a:gsLst>
            <a:lin ang="6420000" scaled="0"/>
          </a:gradFill>
          <a:ln>
            <a:gradFill flip="none" rotWithShape="1">
              <a:gsLst>
                <a:gs pos="0">
                  <a:srgbClr val="007AC2"/>
                </a:gs>
                <a:gs pos="100000">
                  <a:srgbClr val="FFFFFF">
                    <a:alpha val="0"/>
                  </a:srgbClr>
                </a:gs>
              </a:gsLst>
              <a:lin ang="6120000" scaled="0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846" y="4174334"/>
            <a:ext cx="2180968" cy="1607243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847" y="4186410"/>
            <a:ext cx="2180968" cy="157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09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things we could do for Texas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Texas Water Accounts</a:t>
            </a:r>
          </a:p>
          <a:p>
            <a:pPr lvl="2"/>
            <a:r>
              <a:rPr lang="en-US" dirty="0" smtClean="0"/>
              <a:t>Systematic tracking of total water storage and flow by regions</a:t>
            </a:r>
          </a:p>
          <a:p>
            <a:pPr lvl="2"/>
            <a:r>
              <a:rPr lang="en-US" dirty="0" smtClean="0"/>
              <a:t>Natural flow and human usage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Texas Water Resource Information System</a:t>
            </a:r>
          </a:p>
          <a:p>
            <a:pPr lvl="2"/>
            <a:r>
              <a:rPr lang="en-US" dirty="0" smtClean="0"/>
              <a:t>Continuously updated, synoptic-scale picture of the water conditions of our state</a:t>
            </a:r>
          </a:p>
          <a:p>
            <a:pPr lvl="2"/>
            <a:r>
              <a:rPr lang="en-US" i="1" dirty="0" smtClean="0">
                <a:solidFill>
                  <a:schemeClr val="tx2">
                    <a:lumMod val="75000"/>
                  </a:schemeClr>
                </a:solidFill>
              </a:rPr>
              <a:t>Web-linked water data and modeling services </a:t>
            </a:r>
            <a:r>
              <a:rPr lang="en-US" dirty="0" smtClean="0"/>
              <a:t>from many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522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Critical Indicators for the Edwards Aquifer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80042"/>
            <a:ext cx="6248400" cy="47434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172200" y="5301734"/>
            <a:ext cx="89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Storage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4333" y="5793836"/>
            <a:ext cx="945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Outflow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5943600" y="5301734"/>
            <a:ext cx="228600" cy="36933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5943600" y="5793836"/>
            <a:ext cx="228600" cy="36933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0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Australian Drought of 2000’s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6876919" cy="463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 descr="data:image/jpeg;base64,/9j/4AAQSkZJRgABAQAAAQABAAD/2wCEAAkGBhQSERUUExQVFRUVGBgYGRgVFxgeIBweGx8gHxoYGiAdICYgHRskGRgXHy8hJCcpLCwsGB8xNTAqNSYrLCkBCQoKDgwOGg8PGikcHh8sLCkpKSwpKSwpKSwpLCwpLCkpLCksKSksKSkpLCksLCkpKSwpKSksLCkpKSwpKSwsLP/AABEIAKAA8AMBIgACEQEDEQH/xAAbAAACAwEBAQAAAAAAAAAAAAAEBQIDBgcBAP/EAEAQAAIBAgQDBgIIBAYBBQEAAAECEQMhAAQSMQVBUQYTImFxgTKRFCNCobHB0fAHFVLhFmJygqLxUyQzY4PSF//EABoBAAMBAQEBAAAAAAAAAAAAAAABAgMEBQb/xAAlEQACAgEDBAMBAQEAAAAAAAAAAQIRIRIxUQMTFEEEImEFoRX/2gAMAwEAAhEDEQA/AE5p49FLBPd49FPH0Z5tg4pYmKWCFo4mKOHYAwp4kKeChRxIUsFiBhSxIUsFCliQpYWoLBRSxMUsEijiYo4NQAwpYmKeCRSxIUsTYAwpYmKeCRSxMUcFgDrTxMJggUcTFLE2IHWniYpYIFLEhSwrGULTxMJggUsSFLCsYOExMU8XiniQp4LCiju8einggUsSFLCsKBhSxLucEiliQp4mx0Cilj3usFd1j408Kx0C91jzu8FGniPd4LCjHijiYoYUHNEqBoI07frO84r/AJq8adPu2r7ojHnL+nzH/Tsfw+GPhl8TFDGc/mFQdJ6An9cTpcVq82jyifvmcUv6UeCX8N8miFDExRwiHHKkAgrbeRv1tvj2t2jqWAAE7ELv+/LGi/oQfJD+LMfijiQo4z3+JXHMe4xD/E1abR7rb7sH/Qh+h4szTChiYoYzh7UVBeRvt3R//WPKXbCrzFON5hvlc74fn9MXjTNMKOJijjIZ7t26/CoA6lW/vj6p28qgCKaknqI+V/0web0xeNM2Qo4z/H+JVqWbytOmqlKpYGSRJG4nkNJnbfA1Hty8ie7/AMw0tI9LjFWZ7QfSGpvpSaTaliY5G+/TYYmXzOm1vRUehNO6s2YoYmKOMpme1uaHwUaJ/wBzfmRihe32YBAfLLM/ZM2+e+K83pk+NPg2oo4kKOMfU7f1gzAZZSBYNrsdupHnzwUe3jhZOXIPMSPuMx7YPM6fI/HnwaoUcSFHGMo/xNJbScuw8/FH4HFq/wATRE9wY/1N6f0b4PKhyLsT4NgKGJChjJUf4oUSYNJh/uH5gYMp/wAR8vzSsJ/yg/gcPyIci7UuDRijiQpYR/8A9AyfNnB6FD+U4Ip9uMkwnvgPVW/TD70eRaJcDYUsfd3gWj2lyjbZilfqY/EYLp8Ty52r0j/9ifrg7q5DSz7u8eij1xfl61N50sDeLEX9IwUuWHTB3AUWALQXF4y6DkW98GDK+WPe6AtInpjN9QtRZzRMx1GLBVUkEqP36zGKstLNa6n7Y0kfd88eiqdZXwCTCywJaN7cuu5x8xcj3PqfVcvRaNSKY8t/K2Bcxw9WmAAI2/Zwwp05Okrc2FhB+/8A7xSa/iYKqvoN9BBgcz7KdXthqUiWois8FSIKyOUO4PzBPPAg4IB8Icmd+9eB6kr088aD6WpfSNJjTqMgadUwTJ5xOKMvnaTwUIj5R6/LGilLglpC4ZY2+rZiOj7x6gSOePktJamFkwDqA+Y6+mG8GJLADbr+X6YHWrJjWDf7MGPWNsVdgADKz5DoTv8AcfXAlfKVole6+1IAb2v8hGGWadQdLOqkddPP1xM5NlEBWuN4E/KP3OGsCYkpUpVSwZSTcKDFvL8/x5SzWWDEL9iLwJked7YZ05mAlS4n4D7jYR1x41CpI+raOsfdvh5FgX1cksQNQAECwPzm55fLA1DKESZ9gDNvtb9PT1w6anUA+CoTIgAdfyGKKtSopgo0kiJi/UjnaJxSsWBRX1pMqxEW0jeeduePqRLJMNO9gPTnH34btXImSRHWP1t/bEEZmN7gjcCetvbDsQu+j1CpgtFvigiOhjb78eNw482EgXMAgeokCPI4brSYzYjzK39sQVXIjQRPX1wWAoOQtA5eQA/GI8sRy/C3YXUjqDq+dpnDZsuwjwm/RSefODtj6osD4T5RIGHYqQoHCCCBBAno3PpYT88VtwgqDDEn/SwAPl/3hnU4g8jUDG0wYHK8kfhjxc/TI+IAn+okflg1MKQr/l5IEx6FoP8Ab5/PEKvCZAJW56sDaN/lhmnFaMjxiZIu/Tn6eeLXzSQIqIfRxhqUhUhYeEXsRtMBl/XbliDZNx09Swt6yf1wU3FwGIApnz1/hYfjgLOcaU20qbzEkR8yf2DilqJdFrcHeBGlhfZv3+OPKmVrrGhnEXgE/qMDrxxoOmNuTkx+GKW47WmdVrmUj8ycV9g+oatfNi/e1L8tREffj5auY311dRH9bD23wMnaapzY+5/t+WJvx+oTA0H/AH/9feMFyFUToYyo1SVAsIEE2ExtaffFzpTKyVGg3usQN7/033m1sL8oNAAUVYBYRUDM5iLm8CPM7YhVrVaSk0VBZiStNyQb/E27AgbxAxy1ZtY1pUUPiGgagLgzO/Mbi/Q4ry+STURpknmQNr+G3p+GBmSoilqgJm5WkWJ9AIFhewx4ma1Q7JUUUibAAlj6QW5zsOfuUAwqtRUBG7sahIVogx5G1sDs1I7aNQuSoHzvuZnrvjyrxJFWm71AodtCgqQdR2B8/b1xN8zIRWlpI8QGkE+Un39sFAX93cqBpAEzBgmPIemPqdS4nSZsYPzgG/47Yrd4VnUEsdkL058wJO5jbA1OlUdrIUF95BH+2IuSb6vxwUAbWqIpDNsvMmI5W5X26YooZgEEAqb3Csrem3uSI/vTm84UY2HeESAAfYSRHKN+uBaWbeszBqrUiACE00n284J9oGHQWMwhANgZ5geW5E2PlbFeYzYT4vBIBlkJUk2CyL7x+7YXZritOjHfFywg946MAZ2Ag6Tf5bYrTOGqCV8VMrMjvbydvgcG1/uOHQrG1OsGPhNK0T4pgeY8JAJ648r5lF1A6ZglQrCW/wBIJAJncfjhdkajSGWi7MBFtQkdPHTRQBeAD5YqqceU1HpAqGSQVqMtO9vta4ad5A9jgoLGa01KQLMQI87e848GXgwzGOdyfyFhHX9MA8Orqzle9pjT8Cd7Tam0/wBJgMT6rY7dceZ/OpBHfqjyF1iWg7sDJiI2IO09MOgCAQQY0sASAUcageUiTvA9emPqtHxQL84JM8pHwwOfXAR7sq2uq9Q7wAw8MiJEEG8XmYnA/C89Trs6s1RQlgTVS8gbKSGPyMXw6FYx0+LSpO+4a6z5QCTiVbLzIVixvuCDblcRPv74EzGaRbVNKgfA0UxccxqIvvfbHxQ+F2SoqbyXkEmIA0zHW3XfAMhWyqkndnEDTpv/ALon9g74ofhdMT4EHPxoOk+2Cjk9LL4JAIaGJc+ks23mCDbF1eq7lUSky0iPE5IkeQAMz64YgAcPpzApo+32ZjzBnpgevwqgPiSnAG1x6kL8XyGCeIFFdWPcrGzPZz5i1+m+KqnEkCmGMg8o57CIb8Z/IEBt2ZomZpMOQHi9o8vXFNPs3Qj4b3tqkyOQIH49Bi/I8SdC57iorPYtTpVWBjYwSPwHthkuepgaj3kwQ3h0yT1Ekgz6bbYrICduzlFTYOn5f8d8erwalFix6KWAJ9vLBlHNI8BqRVQCQQpYHr4gA0/7ffAHEs3T1aVdT/8AG6sTPICSpj574MiIPwceI6mgC5ZbDr0288DngCuZV/OyrEffgzLZgx4hJ3PjqDT/AMLCNsCZHM1O8OtWUEkKxP8A0DPXTOHkMGvbiuaOoU8j3tPV4XVwsxs1588NUy5Ek0QrOskNVqGGtCkKDC23A35Yz1fhvC+7FE1Xpb6SzVEvMn4hB3vY4Yjg+RfRDqwIAX68+LyjULz5YxaRYTRNZN6FNltIWs5j2anJv74Iq5ioo8dCxNyj6rSYPwjytvc9MJc7wkU6ne95V0imaZYlSFhhpgtpsRqF7euDMtR1sSPo1Skos+oFpPxSolY3HnhDJ0NOZBLGnUCE+EKlQCBEEm9iDEb+eEVHhNFKwzdOoAtTVpD0lKgm1gxUbgnGryCU1XSqqkTGkBZ57L7j2xRx9Vei9JnUd4hUa2SxHwkAmZ9NsCdMGD8QztQUyxpLmIGoQqLyuSCTYdOcHFPCsqfC/wBURplVpagAWuZg2MRYjn5Ylwbh4ppoFfMTAWbnaY0SptvAvgDjT5mhl3qCu1Uq6iGpKCVYxA8Mg7W/C2H+AFUqppVhTZyBVPgqNqe//jfxL4jeD5YKzXDqr+F+6anbwhXX0IPeEn0xRw8Ocv3lYuHUEujxABazKBHw2MxaD7LcxxZKtcqiV9W0rWChmtOoTHMGeUHAA1r5JamlKhkXPhpst7iQ2poYWO+F+dyOaor/AOnzL1SIAFZlt5XENPtti05HPd4qBtNAoVZXKMQSsahIuZO19jgTLZzuazU85UelOnumFNAhgCW1AG8g2PLDQmEZLMZx/wD3crSdoMsKpUQf8oJE+gxTmOJ0lI7zL5YqxKs4CtpImzSg3uAZiR7HRcT4ca9NHp1ApWSpBBU2iZXlexHnhdw7hDaiHoZR1aWLRUN5EyGBHIbflgtBQmHHadRlanlGZKZJVlCqoMMDAAhgwtcffgilxH6QRSTLl10hiCyC+6gKDMC1x0w88YaCaIMRKhyIG32NpmbgWGFtThuZFVqgXJ1r+AsCrQLC4jn5+U4LQAz8HzNGqv0YmhSBlgzllvEkIdoOqb3t0wd9MqhtJSkzAQWkoTPqGJm3OJ9cetxLPaY+jICSQfrAdukm+/3YoqiqEarXpM8AA6VRLLcnw1DMKdm6b7YAIpmRUUpXy+vcqJpsCB/TqIIt+eFVbJ5csSjZjLuB8CrYH+qBZjNrHliyl2vyXhim4nkAJkfDeSfLc9cMv5hl66hqdKsQWgtTpk36MbmL4rKEK0pVqVNVOZcLMrOXFibySWtJ9RJxVw/i+aqhSK2WBLEGdIPuu5m5sMVDO1CatPuaqAIw1VC3Xc2Ag/pc4WUex2bR1YooggySrC14MTPpGKJNd/IVRzVYq0m5alIBP2oZyR7R+ODc0NKzUKgkHxkaR7eMkYX1c9mrF8ulQC/1NQgid/C19XlgDiuaqVqTUmp92GB094TI5iYBAMz9q/TE0yi3OZysrgJR1oQD3hZipvblHnacHnNCuAVehUI3BVm23jnNtrH7sJ+H8a+i00TMEkSVDLcQvIgrJN46Rj1lp5l9dBEnmy61Yf6tN9rzzt1w2hFFfJ5gMCgo1WeCY7wTPWWgWwbSyFeqmmoFRiT4QasW/wA4Y/LzxWmRr0jKZnUCbpV1r/yJJ2/G83wZmeIPsSQ9jpNPvAfUobL0I3wWABmuHVKCWhrxpFdj8w6D0mcLM/SzFUicuTpggGorAx5ECfngziOaqVVKCvQBEAjRuN76i289BOFuS7N1dZMq/Pwuyg+XhHXp5YtfpLOj0ONd4pBy8nVEPpIIGzDaZJtE3nbHrVNfdstIBS0qe6BAtMnaNiJ88OGzBBn5iLx1tz2ufPHn0grfaeRH6X5fdjks3o5r2547Uo19KgFaiKw1hWDC82IiZF56D3t4J28kgHLUKUqQKlKnpuL30kWMbDnjX1MpSdy3dUHiwaFJDHlqMxebRz+Z4zndITUce/QdYnzxopKqoine5znifb/MaUY0aZQzOtBBuYHnafeemBl/iMZBWglMiARS0qpA3EaZvPW2OgUOJ5WqhKsrK0kaZALW1b/aJK73wt7Y8KSpkyHpimtPxq6ACDMEHkRpMnaYtymlKOzQmnyKqHa2qYCUyy1KZcEAEz5wARDCJg8jGHnC+C5hjSrGrU0VBqKVA4IMbMPhtBvabGMc14Vx3M0Jp0qlSAbrTJItzgcvMY29PjWarLT01MwBAJCU2b4v6mkC0bHqb4JRrYEx3lOCaHLq8kF5BUnwndWEmdrdeeBsrwnLiqYYs6kCC4Jhrxty5G5wMaD1lipXrojEhtSGTvEeIwRcjflOLuGdn8rSZZd3LQwL6QZAnVIgkQI354z29lB1Xj2XBE1laPiKnYTfVvYDnvhXx/i2WzGWZSS6MwUNTUWNypXVaLG/ninslSy3e18vWpU9XeuqlkaX8RIBncECQPTecabM8PNJfq6CTcKAtMAX3kiBvyE+Rvh4iw3Oe5WlmaWW7zKtXpqjOWFUrddIhwNIAM6pHpfE+zfarNVqwpd4pLhgNSjeJmABJHTGrqUM0KZ1mnt4gJYEX1KRABtAkddjjnC5GvkqiV2pFQGlCRbyUjlbkcaJqVk5R0XLcHzi1BUbMU3JYK2in9k+IjrHPa33YNag9Iy1RTsR4VGocwecbm0QAZnAnZ/tOM6uvu6g7s+IIyxJEzEybiR7i+4aZjiMpDU3lYuViOWuJJ0zvEm/yxbfspAyUO9c1Kbuq3BUXneIkWE3kHrbnhTxHhqvUNSmSSdMqzEra9r2IAPvvGHdFlktSdWvB0kWWZiORifOwtYRfncqzrJhib9PYx+56Rhpjo5FQpJSdu8y7uiteS6GATEm4FiB741vZ7juRog9yWoloJWpqaY3UNOmD7csaBGAYAr4XEG+5AAAMmCCGO8jw/MXifYLLVX7yApMAhSQJi5iP0/TRyT3IqgilXVgNGogiQ4OqOu/r1PMeWPtDgGIDKbsSAYG/I7mZ3vzxl+OdnFy6fVVdDpc+N/FyA3hTJHP7RwNwnO/WJWbKtUlge+h3vcnSsx8VhttbBpHZss5URbM/wAX+Yza40wf+8ZbhOYNbM1dBPchCUAT4ibRIW8XMYMytbhjHemrmQe9Rp9b2Uz67YcpwyiQDR7soASO7BADf1DTI6g2OBOg3M/xfI0nQ0iaoJKiRJF2BgKSdovaY+WFL9lTT1NQrkQCDrXQD5TqvPpGN5pgg1GXoNUDrBBIHMkfjjIdp8qKgYiop0iIJFm0+Eza52uT8U2Aw4y9CaM1w7tPXpgKr2ndhqgnmOn73w57vNsw1ZilTkyNaFZnnLIAfnjECpGNX2e7Y100USaTUxC/WrYCZ0yLxN8bSVbGaYVX7G1aqy1VGe5iKY2i5hhyk8+WPcj2BNy1QsB/REi25ufPbGq/lRu1BqGljBVSQJIvElgJ6R6YGpU2iS6wNu5AFxyF5JjcFcZ62XSNW1ek1w6yRq1gTP2ZG4n7xhJn+ML32ggaCCfH8LKsEte0e02NpGPeDcQ002mqr6Wm0HTMWgTF/cT5YzfbHMIKFXQBAIWGp6dMm2gkX2Oxi+2OWKuVGzwrNfQ4dQzSkMilDpIaiwBJG6yonpsxmMNOH8BopZKQgRBknrYzPh/U44NkOLVaEd3UdDM+FiL+2O2dkOJVK+WWs5XU0iENoFhM87T0xp1IOJEZJjOrSFP4aaqOq6RfnIgWvynceuBeJMNDqEQmpIMrqkdDa9pHlbfBdauXJEEd2RM8xaRA3iQLxvgnLIBEg2HO97zYWG4+/aMZlGayuSemtkQEBo8KD4je++3IRsBeLSqVSpAOpRYyWO8+XPVAF+vLZ/maYYf0ExIkCecD99cKMz3YqqIZjUBIIJKBlFr+fijmY88FgfZjKlzIMCbyGnrYyORM2OFOc4lSp6Q5FUOTpKja1zqkQQs3FxO2L+C8EzGZVjWLLTOko2sFvCPFAGx1TuZvFsNq/ZCjLM5dzcjU8xIg+V+pnfyw9twOScL4DXzWZZaRc09bMKhJICz8Qv4iF07dOWOiZ189lmJtmqS0xKmVeBY/1Tt1a2Gi1kpgL4pUAKouPDYXAAFvnOK+F8U1wAxmNZ1giRqK31bHUNuUiN8VKd5olRoScL4zlawKq4Ut9k+A3JMGIAj4ZBuD5DBFVwS1Kqj1ABAFTRDQQV6mbsJgfCN98U8c7N06rCUCn/yrOpByNmuu/KBbC/N8BzBVjTzT12CwNJQj4rTANrTMg2wlT2Hkq47wfuKRr5P6vSAxFNuUw6tcyB+R2nFfYz+INRqvd5hlYObM1oPQnoRbE6PZ6qahFcV6mpTD3CgspkEbg/pO2Mhxrs5VybLrBhp8UCJG4sTyg++NUk1T3IbaydizmVy1RtVRaVvESdM/7r3FvtW+eA87xDL0TCOniuopryvtpBkAnz25Y5x2e7RVKNSmoqMtHUCy8oMSSPP9cdcoVEYakCFQCEgC220RAPS2MZR0vJonZjK/GzVbu6eXrOJktJRTaxBN+vPA/FuJZwMtFKZph9yzAmY5Ebf3xuShDAwzA3CkA+UqeRv054lSbVvtE3m3oeQt+GHrXAqMLwHs/LMcyWqNqnQWsJNiwO+/KRbGidGYkQCLhWAIjn8MGRAHSZthjUy6hzLSGgKpAtv8JFzHTlOKcvligCSzMuoGRE8/Ibneb9cNysKMnnchQrSHVS67mmQGuPjEgFvMGf1WU+z9OlVRBUzC6rggDl7dYgxscbHPOlZzTbQXXxCdgeki5Pz54HzrKguTpkEqDMRsQLeViR+tqRLQJlMk1Ix9IqkkFgtSrewknSALXwLxjhD1QyNANQEBiTBI22mADeCJsY8zympnYPdSLPsehuJ3aR4jt5YtrZFgAxgQfFqJG3ObgcpOGmFHNMx2FzSXCq/+l1MeRkj1xX/hzMKuopIN5VlP4GZ8ow843xfulgOtTX/QTAAPI7TtIjljKZrOu51MxJMTJ/fXHQm5IxpInRzbo+pWKkeZB/c8sanh/b0G1enJ/wDJTgNPUg+FjHpjH1qlzefz88QBwOCe47G+W4dnEquKAqkglddMGGHqPCQRfc74KznD88ylamXcyZJFKT4bbr02x17J1UpogVVGoSNIsd/KBeDi6lnlCkOGEySCZiOnl5RjB9b8L0fpwenwqszaRSqFhNtDT8oxLNU6tEmmwZDYlTI8wSPecdzyObFdmAsNEzIjaxF5AvEkDnjL/wARuFUa+X78B0qUacbXIDAaXBvbUfEOmBdZOVMNNI5jRz7oQVdlYXBBIPrbDRO2ecAgZipY2vP3m+EKtfHjNON9KIs7RwLipztClLK1YK1N/OCvimJm62FsPOH5CtRlQtLQAFCM7LBBnUCE+EggwLTO2w57/CnikmrRZyPCGQbbE64uDJEbEbY6anEAzKCYOwkiCeQF4nb1nHFOOmTN07QVk6lWPGqrIEaahb3BKLaP3zxHMUxBZjLqZgetrTy2mcBrmjoAaJjxsomCLxEnlz8/PEaXdsQFcwfsnnMkdPOPfEYAnUy7MNhFjJaD52HKLQd9/Uf6P3aBqriBqBqPpsDymPhJA/PFmWfWZViwYsCLkSPiBmYFiIPPAD5+VAZTuVemVmeUeYvOw9sIYXSpiBDSpIExqkmZkiRp8+WPqfD3GqGsvwnw3BN9MbAC0YzfBeBhatRxUCIGlKQDCJj+seE32A3A32w1zytSGqZCwRDNeeRC3JvuBzvth0AzSlp0zYKQAfi8t7n7RHoSMK+1PZ/6XlXSmZJ8dMG3iXaPI+f5YX1+Pd3UA1g6vskGQCA0CLtyIJHQc7YztRlKlHQxqvVR2cqKmqQF0m8nnq5dMXGLsTeBfnOy+bpAvUpNAuSCpjmSYJgYe9le2yUVFOsHZRMMpEqOgFiRfafbCnJOGc/WaRXpsg8R8JNoaY8O3XnvGM+Gg2x0adW5nek67/jrLmCmY0AmWWqjEja1PSI5e2o4uft3lDBDkgbynS0xF4PzvjjrnHhqmLcxB+f7OJ7KH3DrmU7e5PUQrOpYk62QkAnbeSPYR8sF/wCLcu7iM0gBnw+ID5lbfPHGUO45nEhTZTBBDdCDg7SFrZ2VK+XOtjVyzSbQyqYFwDf7+fPyup0EU6k0MCN1cEEzPU+u/P0xxZZte+LclVPeKDPxAW8+mF2x6zrFfilNSQPETIEPaQZ5f98sYziHax6hWn3SfWfGJbqVI8RAFhgDKcYiqFqqNJIVgQZmw1R1vM7nEDoNXTpZWpNGhb6lBBgc9pIHnhqNDbsScTbSe7v4Cy3IPMztgXLQWGokLNyBOGXamiBV1K2oOJkiJ6N0uI95wqp0yZjkJ/fvjqjlGEsM9qppYjoY2I/HEIOPKlXUxJ54YcJ4FVzJIorqKiSJA8tzb78N4QtzsGRyvdKAoI8OkaSfDJtIPlufPEOMjUrBRuCCpIgTY/ID5++GyUfCp1SdMeGwk84k/OcVZfhM0z3gBkFtQAEwLedrWnHmX7Z1UUdk82hdlJ+rNMou0MVInTF7yYF5jBnG8maimnqVQ0ap2KxfUD1MGevO+E+fzOiqwBBKhSFBvJMyFseV4nfFnGe0tOnQ7wl1D0yEY6gwIgXEzOoL9/U4zlcmqLSpHFq9MozK26kqfUWP3zitamPszW1MW5m59eZ+eGXZvs5VzlUU6QtI1MdlHU/fbyx62ytnF7wH9kMtmFzFGpSpO0tvpbSRz8VhEA3nljqWSz7q7LUHhep4GCiNJ+0xnefI/PD7I8NWhQpZcXRRoE89yZ9TfFX8pVBOmOfgWJMkzC7m+OCc9bOmMaKxUYiFVGA+I6gpi0ERYwPbAwzLSX0ypNlUg2sdc6TpeYMEx6Y+qp3bh9ZReesgQAL/ABb7bYp4Rmiar1DWptRUXCAGSdiSLCCLgDGfooK4jxFKCyxZmYqqqbuZjw2iSbn+2LqVAAM6yzkg2AsYEow8xyPMA2wr7P5YZitUzNbVBMUFdSCqc3Em2szYj4ed8aWhQFOmi2YAhQQt7fDMdABJtFsJqhgCo5kzqVgvhafCdRmZW5ny5HrZPx3K96iqXCMrK4YC4HIEE7gxeOW1saCrlD4mVnmQJuwsTeJEb3gzbAGdyTVBpfSAZkqDMxYgwbnnI2JwJgZjP8KFWsi94+swSNcAnY2MGwIJC9Nt4H7V8LaqO7MKKegppIY3kbC/T57YbNwxKTVKjMwIbdiLAkbEWjSI3ueWFI4yr6KyVGgN3cSSNQYimzQJ0EEzMG4OKt+vQkl7F/ZfhNFmTWqswV4v4ZUkNIMG4MG9oGGVTsXw9KoVu+kq7aAxMaYHSblrcrYzHaQV6VQVCqUtLGO7YTPVo5wN/LDfsJmqlfMVcwxsVFOJvtPh5DaTPU+21SrVZGLo0dHsFkqa6ipfSRBZibk7FbAjoIvhdX7KU1S9Fa58bA2p6ZEhdKjadpM78sNEzp1klmK6ShVpEQbFoBBDTE8hO+JcQzF6LmBGoQHjxDYcwxBUxyk+eIUmOkA9l+D/AEZWDaSxO6KREcjqEsJPPeT7k8Zy/wBIorSc6hJMOoZgQSSUcHaL+lrxGJ0M8KiHSym7cxAmCskA22HvbaMTy/EbWpgiQpCkHTzYHnJ3EgbnBm7Az69iMq0KWqU6hGoNNjfZgwAEH0PrbCCp2WrZfMKQrVFBkOouIPNTJmx8jbHQaFE6NLDSUkgDxagNjLRJt5kHnuMC/wAwSVAhSVNiIgrcxYrIkTJsdsUpMVIydTh65ioHNOojHwuTTkbWLCZRrAT57Wwu4rw3MWc02UsBSOrTcT4Su3SLXsMdB752Q6iQ9t1UtpmQCBE8x/1gbM1wKMpDavEA8RPMbmDyMRuPXDUmgaMXxPhipQCVVZWI1h9EAGwvMGCCJ/04zNPUqOltpm3IiRPt93njomYy611hhBGrRr1RqB+EGTY26bjzxzbP5ZqbsrKVgmxBHuJx0dJ3hmUyrLpJ2kC5x0fsx2gyajTo+jnckaiCekzImIv92Oe0EgTzOLdRjphzWrAo4O70uHs7ayzAXUqGGkDqbSTt9+Cs1VWmqIdTEm7enW45288JeE5hvo6q7kd4WInoNgJJmwGGTcIcrr1KQBcELJM7neLRbHmys60hBx+m1RkajTWodR7wwAsQJuRuVECOWM72+qkZbLroilJDXnxR4bxNhqPnF9sa7P5amqq0DwsTpLAQDYlRtNo9sc37bcXRu7oUW1UqY1AzN2+yeUrJHqTi/jpykvwXVxFmUIvjQZbiFbJDTSqPTqEguAItAKzcg7n9nAfAqdIVA1csFEnwiTPI+k46L2Y7c0alU08zTplAB3bMikrG4LHHd1J1irOaEfZ72e7ZZrMUgGHeQHB0qNU/ZItBvyti7tBR4hmnNOhqSmsFmZjTkkbGY2jla+NDT7Y5Mv3a1BQYaTDrpEC50naCMHZbPZfOmokmoFIWopG+qCjAi5EDfpvjjdp3RvWKOYVOxnE6xFKpdFvLVAVE85BJw34J2Dr03qUHOpK1MFnQkBbmCJgtB0kgRvGOkZrhChIpyLCwNrC37GFGQNRW7sshJkxMMFvyHOY6c8D6jeBKBn6fCs7laOkVlq0SdF5BSZ8QPQEzGNBmaoqI9NwTNvARcmY9NtXtgs1vDLEeGLjptB9sZjimaNJaopuiGlqqEAAmGmLc/UXxG5VGgqVCyd13gU/DpaDZYhmupkrAIn54X8Z7R0qJZRBqLTvexEiAN94Mb7XxnuE1qlZdZZSGk6iTJEAQGO8w1uWxxV2rqPQo06ndo5BWkS9zJ1GPI6ZBB2LGwtgr7UP1Yt7W9oQtKpTVnZqoU+Ii4YAhoHwtC8rHUcI+z+cdcvWNMrKEOysN1Ii0XswB5csKuOcS76qWAhQAqjooG3znDbs5lmpUqteord21PSNrgmCfOCNueOvQowox1XI849xFaigzJcLqvEMoMkjcb78xjQ9i8sPow7pwK7OWAJAtsFvJIMcueMHVrmo5dj+VhtbHSuA0KIy9AlhIJZSyQUaPgkbydRHXCmtMaBO3Zb/iUUc0Er0yKQOkPtBG51cxqn++Gn0WgXZSNev6wQzTcaZHL4S1h054Q5haDVAh7uoFZ3CljJkmYO5iBY7Rht9IqagUKsgRwbAyQfDJBt/fGLS9FoHy2VoZerpB0OqkAMi+IExIYGDEXnBAPeEimE1qftAgE6oEQbbQR1wblM1rqBWTSRDE3ggiNQN/8pvG++Pf5VUQsS6OCDMiIvO/O1oPqMFjoT1cylMoKp0sWjRTvpZviYaoMEjYiMEvXBEoyVCpPhSJMEDVHJrQY64+XPK1QpWomWEyyllkbQSu94NtxzxYvBdNU1KZCvpEqBpBN/EPb5dMMVAucz+pz4GOy6bK1+Y8Q8SzY+frgQ5ltIqUXDoG8QWxXkwIAJFyDzG98N6iOVUVQHBlWn/iwABgk7wd8Lk4MKTE0aYgMrHxGR1UT1B8t8NMGinNZqnVYBihMuWBKSBzJ28m23+eAeIZVao7lnkr4g4Erp9GO3kCY3G2L8x2aQOWWDJmG5AmwMkbEQD5AYtTIaGDAMhVpAQ6dQPl8xHr1xSxsTXJz7OZRqRhoPQjY+nlgXXfHQ85wynVV1IMryAmNXOBce2MDnMqU9JIB9PwPljaLsiSo//Z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948362"/>
            <a:ext cx="2878215" cy="178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44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Australian National Water Account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3721474" cy="46863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84" y="1682827"/>
            <a:ext cx="439102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71800"/>
            <a:ext cx="1847850" cy="225742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4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696200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9400" y="6197084"/>
            <a:ext cx="3321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Slide: Rob </a:t>
            </a:r>
            <a:r>
              <a:rPr lang="en-US" sz="3200" dirty="0" err="1" smtClean="0"/>
              <a:t>Vertessy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1447860"/>
            <a:ext cx="605172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Australian Water Resources Information System (AWRIS)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268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Texas Hub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904" y="1805464"/>
            <a:ext cx="6172202" cy="463964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09801" y="10668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http://www.centraltexashub.org/wiskiweb.htm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09350" y="1436132"/>
            <a:ext cx="535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Continuously updated </a:t>
            </a:r>
            <a:r>
              <a:rPr lang="en-US" dirty="0" smtClean="0"/>
              <a:t>regional view of water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83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52725"/>
            <a:ext cx="8991599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 in Drought Severity in Texas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401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7550" y="51848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57657" y="51848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51848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7000" y="51848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00200" y="51848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6457" y="51848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61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783</Words>
  <Application>Microsoft Office PowerPoint</Application>
  <PresentationFormat>On-screen Show (4:3)</PresentationFormat>
  <Paragraphs>174</Paragraphs>
  <Slides>33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Optional_Corporate_PPT_Template-Arial</vt:lpstr>
      <vt:lpstr>Water Data and Modeling Services</vt:lpstr>
      <vt:lpstr>Water in Bexar County</vt:lpstr>
      <vt:lpstr>PowerPoint Presentation</vt:lpstr>
      <vt:lpstr>Critical Indicators for the Edwards Aquifer</vt:lpstr>
      <vt:lpstr>Great Australian Drought of 2000’s</vt:lpstr>
      <vt:lpstr>Australian National Water Account</vt:lpstr>
      <vt:lpstr>PowerPoint Presentation</vt:lpstr>
      <vt:lpstr>Central Texas Hub</vt:lpstr>
      <vt:lpstr>Trends in Drought Severity in Texas</vt:lpstr>
      <vt:lpstr>Gravity Recovery and Climate Experiment (GRACE) Force of gravity responds to changes in water volume Water is really heavy!</vt:lpstr>
      <vt:lpstr>Drought and GRACE</vt:lpstr>
      <vt:lpstr>GRACE and Texas Reservoir Water Storage</vt:lpstr>
      <vt:lpstr>LDAS – Land Data Assimilation System</vt:lpstr>
      <vt:lpstr>LDAS “Data Rods” project</vt:lpstr>
      <vt:lpstr>Current Soil Moisture Conditions</vt:lpstr>
      <vt:lpstr>“Data Rods” for Texas</vt:lpstr>
      <vt:lpstr>GRACE and Texas Soil Water Storage</vt:lpstr>
      <vt:lpstr>PowerPoint Presentation</vt:lpstr>
      <vt:lpstr>PowerPoint Presentation</vt:lpstr>
      <vt:lpstr>WaterML –  the US Geological Survey</vt:lpstr>
      <vt:lpstr>Web Pages and Web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Rapid River Flow Model (parallel computing, model as a service)</vt:lpstr>
      <vt:lpstr>WISKI Time Series Data System (KISTERS)</vt:lpstr>
      <vt:lpstr>Daily Workflow</vt:lpstr>
      <vt:lpstr>Water Operations Model</vt:lpstr>
      <vt:lpstr>River Flow – Model as a Service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Data and Modeling Services</dc:title>
  <dc:creator>Maidment</dc:creator>
  <cp:lastModifiedBy>Maidment</cp:lastModifiedBy>
  <cp:revision>12</cp:revision>
  <dcterms:created xsi:type="dcterms:W3CDTF">2013-10-04T10:00:42Z</dcterms:created>
  <dcterms:modified xsi:type="dcterms:W3CDTF">2013-10-04T11:21:13Z</dcterms:modified>
</cp:coreProperties>
</file>