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tiff" ContentType="image/tiff"/>
  <Default Extension="avi" ContentType="video/avi"/>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698" r:id="rId4"/>
    <p:sldMasterId id="2147483710" r:id="rId5"/>
    <p:sldMasterId id="2147483722" r:id="rId6"/>
  </p:sldMasterIdLst>
  <p:notesMasterIdLst>
    <p:notesMasterId r:id="rId56"/>
  </p:notesMasterIdLst>
  <p:sldIdLst>
    <p:sldId id="332" r:id="rId7"/>
    <p:sldId id="325" r:id="rId8"/>
    <p:sldId id="333" r:id="rId9"/>
    <p:sldId id="334" r:id="rId10"/>
    <p:sldId id="267" r:id="rId11"/>
    <p:sldId id="269" r:id="rId12"/>
    <p:sldId id="271" r:id="rId13"/>
    <p:sldId id="274" r:id="rId14"/>
    <p:sldId id="279" r:id="rId15"/>
    <p:sldId id="281" r:id="rId16"/>
    <p:sldId id="282" r:id="rId17"/>
    <p:sldId id="283" r:id="rId18"/>
    <p:sldId id="284" r:id="rId19"/>
    <p:sldId id="286" r:id="rId20"/>
    <p:sldId id="287" r:id="rId21"/>
    <p:sldId id="288" r:id="rId22"/>
    <p:sldId id="289" r:id="rId23"/>
    <p:sldId id="291" r:id="rId24"/>
    <p:sldId id="292" r:id="rId25"/>
    <p:sldId id="293" r:id="rId26"/>
    <p:sldId id="257" r:id="rId27"/>
    <p:sldId id="262" r:id="rId28"/>
    <p:sldId id="264" r:id="rId29"/>
    <p:sldId id="263" r:id="rId30"/>
    <p:sldId id="340" r:id="rId31"/>
    <p:sldId id="266" r:id="rId32"/>
    <p:sldId id="294" r:id="rId33"/>
    <p:sldId id="295" r:id="rId34"/>
    <p:sldId id="296" r:id="rId35"/>
    <p:sldId id="300" r:id="rId36"/>
    <p:sldId id="301" r:id="rId37"/>
    <p:sldId id="302" r:id="rId38"/>
    <p:sldId id="303" r:id="rId39"/>
    <p:sldId id="311" r:id="rId40"/>
    <p:sldId id="312" r:id="rId41"/>
    <p:sldId id="313" r:id="rId42"/>
    <p:sldId id="314" r:id="rId43"/>
    <p:sldId id="341" r:id="rId44"/>
    <p:sldId id="320" r:id="rId45"/>
    <p:sldId id="321" r:id="rId46"/>
    <p:sldId id="327" r:id="rId47"/>
    <p:sldId id="328" r:id="rId48"/>
    <p:sldId id="330" r:id="rId49"/>
    <p:sldId id="331" r:id="rId50"/>
    <p:sldId id="329" r:id="rId51"/>
    <p:sldId id="261" r:id="rId52"/>
    <p:sldId id="337" r:id="rId53"/>
    <p:sldId id="338" r:id="rId54"/>
    <p:sldId id="339"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3" autoAdjust="0"/>
    <p:restoredTop sz="94660"/>
  </p:normalViewPr>
  <p:slideViewPr>
    <p:cSldViewPr snapToGrid="0">
      <p:cViewPr varScale="1">
        <p:scale>
          <a:sx n="105" d="100"/>
          <a:sy n="105" d="100"/>
        </p:scale>
        <p:origin x="-96" y="-18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pieChart>
        <c:varyColors val="1"/>
        <c:ser>
          <c:idx val="0"/>
          <c:order val="0"/>
          <c:tx>
            <c:strRef>
              <c:f>Sheet1!$B$1</c:f>
              <c:strCache>
                <c:ptCount val="1"/>
                <c:pt idx="0">
                  <c:v>use</c:v>
                </c:pt>
              </c:strCache>
            </c:strRef>
          </c:tx>
          <c:dPt>
            <c:idx val="0"/>
            <c:bubble3D val="0"/>
            <c:spPr>
              <a:solidFill>
                <a:schemeClr val="accent3">
                  <a:lumMod val="60000"/>
                  <a:lumOff val="40000"/>
                </a:schemeClr>
              </a:solidFill>
            </c:spPr>
          </c:dPt>
          <c:dPt>
            <c:idx val="1"/>
            <c:bubble3D val="0"/>
            <c:spPr>
              <a:solidFill>
                <a:schemeClr val="tx2">
                  <a:lumMod val="20000"/>
                  <a:lumOff val="80000"/>
                </a:schemeClr>
              </a:solidFill>
            </c:spPr>
          </c:dPt>
          <c:cat>
            <c:strRef>
              <c:f>Sheet1!$A$2:$A$5</c:f>
              <c:strCache>
                <c:ptCount val="2"/>
                <c:pt idx="0">
                  <c:v>outdoor</c:v>
                </c:pt>
                <c:pt idx="1">
                  <c:v>indoor</c:v>
                </c:pt>
              </c:strCache>
            </c:strRef>
          </c:cat>
          <c:val>
            <c:numRef>
              <c:f>Sheet1!$B$2:$B$5</c:f>
              <c:numCache>
                <c:formatCode>General</c:formatCode>
                <c:ptCount val="4"/>
                <c:pt idx="0">
                  <c:v>31</c:v>
                </c:pt>
                <c:pt idx="1">
                  <c:v>79</c:v>
                </c:pt>
              </c:numCache>
            </c:numRef>
          </c:val>
        </c:ser>
        <c:dLbls>
          <c:showLegendKey val="0"/>
          <c:showVal val="0"/>
          <c:showCatName val="0"/>
          <c:showSerName val="0"/>
          <c:showPercent val="0"/>
          <c:showBubbleSize val="0"/>
          <c:showLeaderLines val="1"/>
        </c:dLbls>
        <c:firstSliceAng val="0"/>
      </c:pieChart>
    </c:plotArea>
    <c:legend>
      <c:legendPos val="r"/>
      <c:layout/>
      <c:overlay val="0"/>
      <c:spPr>
        <a:solidFill>
          <a:schemeClr val="tx2">
            <a:lumMod val="40000"/>
            <a:lumOff val="60000"/>
          </a:schemeClr>
        </a:solidFill>
      </c:spPr>
    </c:legend>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50D980-1160-42CB-AC37-49DFEB59DAA0}" type="datetimeFigureOut">
              <a:rPr lang="en-US" smtClean="0"/>
              <a:t>10/18/2013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1D5B66-5347-4A5C-A658-11E07E5B8838}" type="slidenum">
              <a:rPr lang="en-US" smtClean="0"/>
              <a:t>‹#›</a:t>
            </a:fld>
            <a:endParaRPr lang="en-US"/>
          </a:p>
        </p:txBody>
      </p:sp>
    </p:spTree>
    <p:extLst>
      <p:ext uri="{BB962C8B-B14F-4D97-AF65-F5344CB8AC3E}">
        <p14:creationId xmlns:p14="http://schemas.microsoft.com/office/powerpoint/2010/main" val="2047058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power</a:t>
            </a:r>
            <a:r>
              <a:rPr lang="en-US" baseline="0" dirty="0" smtClean="0"/>
              <a:t> supply is threatened by the possibility of low water conditions inhibiting access to cooling water at some power plants.   This could lead to rolling blackouts in Texas (as were being warned by ERCOT in Spring 2012)</a:t>
            </a:r>
            <a:endParaRPr lang="en-US" dirty="0"/>
          </a:p>
        </p:txBody>
      </p:sp>
      <p:sp>
        <p:nvSpPr>
          <p:cNvPr id="4" name="Slide Number Placeholder 3"/>
          <p:cNvSpPr>
            <a:spLocks noGrp="1"/>
          </p:cNvSpPr>
          <p:nvPr>
            <p:ph type="sldNum" sz="quarter" idx="10"/>
          </p:nvPr>
        </p:nvSpPr>
        <p:spPr/>
        <p:txBody>
          <a:bodyPr/>
          <a:lstStyle/>
          <a:p>
            <a:fld id="{7E9239F5-6134-4EE0-AF08-5E8F5F4414F6}" type="slidenum">
              <a:rPr lang="en-US" smtClean="0"/>
              <a:t>4</a:t>
            </a:fld>
            <a:endParaRPr lang="en-US"/>
          </a:p>
        </p:txBody>
      </p:sp>
    </p:spTree>
    <p:extLst>
      <p:ext uri="{BB962C8B-B14F-4D97-AF65-F5344CB8AC3E}">
        <p14:creationId xmlns:p14="http://schemas.microsoft.com/office/powerpoint/2010/main" val="1430753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047B1C-409B-4A70-B1F0-1D23C46F8533}"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254965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B1EE00-EEC3-437C-9549-C7CB967E33B7}"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1945154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DB1EE00-EEC3-437C-9549-C7CB967E33B7}"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4153093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DB1EE00-EEC3-437C-9549-C7CB967E33B7}"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1803386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27284" indent="-37470137">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147" eaLnBrk="0" fontAlgn="base" hangingPunct="0">
              <a:spcBef>
                <a:spcPct val="0"/>
              </a:spcBef>
              <a:spcAft>
                <a:spcPct val="0"/>
              </a:spcAft>
              <a:defRPr sz="2400">
                <a:solidFill>
                  <a:schemeClr val="tx1"/>
                </a:solidFill>
                <a:latin typeface="Arial" charset="0"/>
                <a:ea typeface="ＭＳ Ｐゴシック" charset="0"/>
              </a:defRPr>
            </a:lvl6pPr>
            <a:lvl7pPr marL="914294" eaLnBrk="0" fontAlgn="base" hangingPunct="0">
              <a:spcBef>
                <a:spcPct val="0"/>
              </a:spcBef>
              <a:spcAft>
                <a:spcPct val="0"/>
              </a:spcAft>
              <a:defRPr sz="2400">
                <a:solidFill>
                  <a:schemeClr val="tx1"/>
                </a:solidFill>
                <a:latin typeface="Arial" charset="0"/>
                <a:ea typeface="ＭＳ Ｐゴシック" charset="0"/>
              </a:defRPr>
            </a:lvl7pPr>
            <a:lvl8pPr marL="1371439" eaLnBrk="0" fontAlgn="base" hangingPunct="0">
              <a:spcBef>
                <a:spcPct val="0"/>
              </a:spcBef>
              <a:spcAft>
                <a:spcPct val="0"/>
              </a:spcAft>
              <a:defRPr sz="2400">
                <a:solidFill>
                  <a:schemeClr val="tx1"/>
                </a:solidFill>
                <a:latin typeface="Arial" charset="0"/>
                <a:ea typeface="ＭＳ Ｐゴシック" charset="0"/>
              </a:defRPr>
            </a:lvl8pPr>
            <a:lvl9pPr marL="1828585" eaLnBrk="0" fontAlgn="base" hangingPunct="0">
              <a:spcBef>
                <a:spcPct val="0"/>
              </a:spcBef>
              <a:spcAft>
                <a:spcPct val="0"/>
              </a:spcAft>
              <a:defRPr sz="2400">
                <a:solidFill>
                  <a:schemeClr val="tx1"/>
                </a:solidFill>
                <a:latin typeface="Arial" charset="0"/>
                <a:ea typeface="ＭＳ Ｐゴシック" charset="0"/>
              </a:defRPr>
            </a:lvl9pPr>
          </a:lstStyle>
          <a:p>
            <a:fld id="{F63D7D6E-F54B-6445-9B4F-BFE9DE19D05D}" type="slidenum">
              <a:rPr lang="en-US" sz="1200">
                <a:solidFill>
                  <a:prstClr val="black"/>
                </a:solidFill>
              </a:rPr>
              <a:pPr/>
              <a:t>14</a:t>
            </a:fld>
            <a:endParaRPr lang="en-US" sz="1200">
              <a:solidFill>
                <a:prstClr val="black"/>
              </a:solidFill>
            </a:endParaRPr>
          </a:p>
        </p:txBody>
      </p:sp>
      <p:sp>
        <p:nvSpPr>
          <p:cNvPr id="27651" name="Rectangle 2"/>
          <p:cNvSpPr>
            <a:spLocks noGrp="1" noRot="1" noChangeAspect="1" noChangeArrowheads="1"/>
          </p:cNvSpPr>
          <p:nvPr>
            <p:ph type="sldImg"/>
          </p:nvPr>
        </p:nvSpPr>
        <p:spPr>
          <a:solidFill>
            <a:srgbClr val="FFFFFF"/>
          </a:solidFill>
          <a:ln/>
        </p:spPr>
      </p:sp>
      <p:sp>
        <p:nvSpPr>
          <p:cNvPr id="2765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142077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A2B4AB-59CD-48C6-B0F5-4E17082587DB}"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2568687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0113" eaLnBrk="0" hangingPunct="0">
              <a:defRPr>
                <a:solidFill>
                  <a:schemeClr val="tx1"/>
                </a:solidFill>
                <a:latin typeface="Arial" charset="0"/>
                <a:cs typeface="Arial" charset="0"/>
              </a:defRPr>
            </a:lvl1pPr>
            <a:lvl2pPr marL="742950" indent="-285750" defTabSz="900113" eaLnBrk="0" hangingPunct="0">
              <a:defRPr>
                <a:solidFill>
                  <a:schemeClr val="tx1"/>
                </a:solidFill>
                <a:latin typeface="Arial" charset="0"/>
                <a:cs typeface="Arial" charset="0"/>
              </a:defRPr>
            </a:lvl2pPr>
            <a:lvl3pPr marL="1143000" indent="-228600" defTabSz="900113" eaLnBrk="0" hangingPunct="0">
              <a:defRPr>
                <a:solidFill>
                  <a:schemeClr val="tx1"/>
                </a:solidFill>
                <a:latin typeface="Arial" charset="0"/>
                <a:cs typeface="Arial" charset="0"/>
              </a:defRPr>
            </a:lvl3pPr>
            <a:lvl4pPr marL="1600200" indent="-228600" defTabSz="900113" eaLnBrk="0" hangingPunct="0">
              <a:defRPr>
                <a:solidFill>
                  <a:schemeClr val="tx1"/>
                </a:solidFill>
                <a:latin typeface="Arial" charset="0"/>
                <a:cs typeface="Arial" charset="0"/>
              </a:defRPr>
            </a:lvl4pPr>
            <a:lvl5pPr marL="2057400" indent="-228600" defTabSz="900113" eaLnBrk="0" hangingPunct="0">
              <a:defRPr>
                <a:solidFill>
                  <a:schemeClr val="tx1"/>
                </a:solidFill>
                <a:latin typeface="Arial" charset="0"/>
                <a:cs typeface="Arial" charset="0"/>
              </a:defRPr>
            </a:lvl5pPr>
            <a:lvl6pPr marL="2514600" indent="-228600" defTabSz="900113" eaLnBrk="0" fontAlgn="base" hangingPunct="0">
              <a:spcBef>
                <a:spcPct val="0"/>
              </a:spcBef>
              <a:spcAft>
                <a:spcPct val="0"/>
              </a:spcAft>
              <a:defRPr>
                <a:solidFill>
                  <a:schemeClr val="tx1"/>
                </a:solidFill>
                <a:latin typeface="Arial" charset="0"/>
                <a:cs typeface="Arial" charset="0"/>
              </a:defRPr>
            </a:lvl6pPr>
            <a:lvl7pPr marL="2971800" indent="-228600" defTabSz="900113" eaLnBrk="0" fontAlgn="base" hangingPunct="0">
              <a:spcBef>
                <a:spcPct val="0"/>
              </a:spcBef>
              <a:spcAft>
                <a:spcPct val="0"/>
              </a:spcAft>
              <a:defRPr>
                <a:solidFill>
                  <a:schemeClr val="tx1"/>
                </a:solidFill>
                <a:latin typeface="Arial" charset="0"/>
                <a:cs typeface="Arial" charset="0"/>
              </a:defRPr>
            </a:lvl7pPr>
            <a:lvl8pPr marL="3429000" indent="-228600" defTabSz="900113" eaLnBrk="0" fontAlgn="base" hangingPunct="0">
              <a:spcBef>
                <a:spcPct val="0"/>
              </a:spcBef>
              <a:spcAft>
                <a:spcPct val="0"/>
              </a:spcAft>
              <a:defRPr>
                <a:solidFill>
                  <a:schemeClr val="tx1"/>
                </a:solidFill>
                <a:latin typeface="Arial" charset="0"/>
                <a:cs typeface="Arial" charset="0"/>
              </a:defRPr>
            </a:lvl8pPr>
            <a:lvl9pPr marL="3886200" indent="-228600" defTabSz="900113" eaLnBrk="0" fontAlgn="base" hangingPunct="0">
              <a:spcBef>
                <a:spcPct val="0"/>
              </a:spcBef>
              <a:spcAft>
                <a:spcPct val="0"/>
              </a:spcAft>
              <a:defRPr>
                <a:solidFill>
                  <a:schemeClr val="tx1"/>
                </a:solidFill>
                <a:latin typeface="Arial" charset="0"/>
                <a:cs typeface="Arial" charset="0"/>
              </a:defRPr>
            </a:lvl9pPr>
          </a:lstStyle>
          <a:p>
            <a:pPr eaLnBrk="1" hangingPunct="1"/>
            <a:fld id="{2D3E4546-9387-4B6D-A81F-28BBEF30305E}" type="slidenum">
              <a:rPr lang="en-US" smtClean="0">
                <a:solidFill>
                  <a:prstClr val="black"/>
                </a:solidFill>
              </a:rPr>
              <a:pPr eaLnBrk="1" hangingPunct="1"/>
              <a:t>17</a:t>
            </a:fld>
            <a:endParaRPr lang="en-US" smtClean="0">
              <a:solidFill>
                <a:prstClr val="black"/>
              </a:solidFill>
            </a:endParaRPr>
          </a:p>
        </p:txBody>
      </p:sp>
      <p:sp>
        <p:nvSpPr>
          <p:cNvPr id="44035" name="Rectangle 2"/>
          <p:cNvSpPr>
            <a:spLocks noGrp="1" noRot="1" noChangeAspect="1" noChangeArrowheads="1" noTextEdit="1"/>
          </p:cNvSpPr>
          <p:nvPr>
            <p:ph type="sldImg"/>
          </p:nvPr>
        </p:nvSpPr>
        <p:spPr>
          <a:xfrm>
            <a:off x="1143000" y="685800"/>
            <a:ext cx="4572000" cy="3429000"/>
          </a:xfrm>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688827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2F48D3DF-18B4-474C-89E7-21DE88A2F9F1}" type="slidenum">
              <a:rPr lang="en-US" smtClean="0">
                <a:solidFill>
                  <a:prstClr val="black"/>
                </a:solidFill>
              </a:rPr>
              <a:pPr/>
              <a:t>32</a:t>
            </a:fld>
            <a:endParaRPr lang="en-US" smtClean="0">
              <a:solidFill>
                <a:prstClr val="black"/>
              </a:solidFill>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566119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900" dirty="0"/>
              <a:t> Although the current drought started in the fall of last year, Lake Meredith seems to be suffering from a longer drought that started in the 1990s. </a:t>
            </a:r>
          </a:p>
          <a:p>
            <a:pPr>
              <a:buFont typeface="Arial" pitchFamily="34" charset="0"/>
              <a:buChar char="•"/>
            </a:pPr>
            <a:r>
              <a:rPr lang="en-US" sz="1900" dirty="0"/>
              <a:t> Officially, the conservation storage, the volume of water available for use, is currently zero.</a:t>
            </a:r>
          </a:p>
          <a:p>
            <a:pPr>
              <a:buFont typeface="Arial" pitchFamily="34" charset="0"/>
              <a:buChar char="•"/>
            </a:pPr>
            <a:endParaRPr lang="en-US" sz="1900" dirty="0"/>
          </a:p>
          <a:p>
            <a:pPr>
              <a:buFont typeface="Arial" pitchFamily="34" charset="0"/>
              <a:buNone/>
            </a:pPr>
            <a:r>
              <a:rPr lang="en-US" sz="1900" b="1" dirty="0"/>
              <a:t>For your back pocket: </a:t>
            </a:r>
            <a:r>
              <a:rPr lang="en-US" sz="1900" dirty="0"/>
              <a:t>Folks don’t fully understand what the cause is. Likely to be due to several issues: less runoff, impacts of groundwater pumping, less inflow from New Mexico.</a:t>
            </a:r>
          </a:p>
        </p:txBody>
      </p:sp>
      <p:sp>
        <p:nvSpPr>
          <p:cNvPr id="4" name="Slide Number Placeholder 3"/>
          <p:cNvSpPr>
            <a:spLocks noGrp="1"/>
          </p:cNvSpPr>
          <p:nvPr>
            <p:ph type="sldNum" sz="quarter" idx="10"/>
          </p:nvPr>
        </p:nvSpPr>
        <p:spPr/>
        <p:txBody>
          <a:bodyPr/>
          <a:lstStyle/>
          <a:p>
            <a:fld id="{ABBEECFB-5591-412B-A3F9-3E1C6D78481A}"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37289423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2E53A5B-7220-48CC-985D-7C9FBBD8C086}" type="datetimeFigureOut">
              <a:rPr lang="en-US" smtClean="0"/>
              <a:t>10/18/2013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5D2502-0D0B-43B2-A0B1-343BC263A52A}" type="slidenum">
              <a:rPr lang="en-US" smtClean="0"/>
              <a:t>‹#›</a:t>
            </a:fld>
            <a:endParaRPr lang="en-US"/>
          </a:p>
        </p:txBody>
      </p:sp>
    </p:spTree>
    <p:extLst>
      <p:ext uri="{BB962C8B-B14F-4D97-AF65-F5344CB8AC3E}">
        <p14:creationId xmlns:p14="http://schemas.microsoft.com/office/powerpoint/2010/main" val="2740969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2E53A5B-7220-48CC-985D-7C9FBBD8C086}" type="datetimeFigureOut">
              <a:rPr lang="en-US" smtClean="0"/>
              <a:t>10/18/2013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5D2502-0D0B-43B2-A0B1-343BC263A52A}" type="slidenum">
              <a:rPr lang="en-US" smtClean="0"/>
              <a:t>‹#›</a:t>
            </a:fld>
            <a:endParaRPr lang="en-US"/>
          </a:p>
        </p:txBody>
      </p:sp>
    </p:spTree>
    <p:extLst>
      <p:ext uri="{BB962C8B-B14F-4D97-AF65-F5344CB8AC3E}">
        <p14:creationId xmlns:p14="http://schemas.microsoft.com/office/powerpoint/2010/main" val="445021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2E53A5B-7220-48CC-985D-7C9FBBD8C086}" type="datetimeFigureOut">
              <a:rPr lang="en-US" smtClean="0"/>
              <a:t>10/18/2013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5D2502-0D0B-43B2-A0B1-343BC263A52A}" type="slidenum">
              <a:rPr lang="en-US" smtClean="0"/>
              <a:t>‹#›</a:t>
            </a:fld>
            <a:endParaRPr lang="en-US"/>
          </a:p>
        </p:txBody>
      </p:sp>
    </p:spTree>
    <p:extLst>
      <p:ext uri="{BB962C8B-B14F-4D97-AF65-F5344CB8AC3E}">
        <p14:creationId xmlns:p14="http://schemas.microsoft.com/office/powerpoint/2010/main" val="30719583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3638"/>
            <a:ext cx="2133600" cy="457200"/>
          </a:xfrm>
        </p:spPr>
        <p:txBody>
          <a:bodyPr/>
          <a:lstStyle>
            <a:lvl1pPr>
              <a:defRPr/>
            </a:lvl1pPr>
          </a:lstStyle>
          <a:p>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3638"/>
            <a:ext cx="2133600" cy="457200"/>
          </a:xfrm>
        </p:spPr>
        <p:txBody>
          <a:bodyPr/>
          <a:lstStyle>
            <a:lvl1pPr>
              <a:defRPr/>
            </a:lvl1pPr>
          </a:lstStyle>
          <a:p>
            <a:fld id="{8F1052AD-5C5F-4439-A0D3-A4C7A316111E}" type="slidenum">
              <a:rPr lang="en-US"/>
              <a:pPr/>
              <a:t>‹#›</a:t>
            </a:fld>
            <a:endParaRPr lang="en-US"/>
          </a:p>
        </p:txBody>
      </p:sp>
    </p:spTree>
    <p:extLst>
      <p:ext uri="{BB962C8B-B14F-4D97-AF65-F5344CB8AC3E}">
        <p14:creationId xmlns:p14="http://schemas.microsoft.com/office/powerpoint/2010/main" val="16000510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4" name="Rectangle 50"/>
          <p:cNvSpPr>
            <a:spLocks noChangeArrowheads="1"/>
          </p:cNvSpPr>
          <p:nvPr userDrawn="1"/>
        </p:nvSpPr>
        <p:spPr bwMode="auto">
          <a:xfrm>
            <a:off x="0" y="0"/>
            <a:ext cx="1600200" cy="6858000"/>
          </a:xfrm>
          <a:prstGeom prst="rect">
            <a:avLst/>
          </a:prstGeom>
          <a:noFill/>
          <a:ln w="9525">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6147" name="Rectangle 3"/>
          <p:cNvSpPr>
            <a:spLocks noGrp="1" noChangeArrowheads="1"/>
          </p:cNvSpPr>
          <p:nvPr>
            <p:ph type="ctrTitle"/>
          </p:nvPr>
        </p:nvSpPr>
        <p:spPr>
          <a:xfrm>
            <a:off x="1828800" y="838200"/>
            <a:ext cx="6705600" cy="2057400"/>
          </a:xfrm>
          <a:effectLst>
            <a:outerShdw dist="35921" dir="2700000" algn="ctr" rotWithShape="0">
              <a:schemeClr val="tx1"/>
            </a:outerShdw>
          </a:effectLst>
        </p:spPr>
        <p:txBody>
          <a:bodyPr anchor="t"/>
          <a:lstStyle>
            <a:lvl1pPr>
              <a:defRPr sz="3800"/>
            </a:lvl1pPr>
          </a:lstStyle>
          <a:p>
            <a:r>
              <a:rPr lang="en-US"/>
              <a:t> </a:t>
            </a:r>
          </a:p>
        </p:txBody>
      </p:sp>
      <p:sp>
        <p:nvSpPr>
          <p:cNvPr id="6148" name="Rectangle 4"/>
          <p:cNvSpPr>
            <a:spLocks noGrp="1" noChangeArrowheads="1"/>
          </p:cNvSpPr>
          <p:nvPr>
            <p:ph type="subTitle" idx="1"/>
          </p:nvPr>
        </p:nvSpPr>
        <p:spPr>
          <a:xfrm>
            <a:off x="1828800" y="3124200"/>
            <a:ext cx="5943600" cy="533400"/>
          </a:xfrm>
        </p:spPr>
        <p:txBody>
          <a:bodyPr/>
          <a:lstStyle>
            <a:lvl1pPr marL="0" indent="0">
              <a:buFont typeface="Wingdings" pitchFamily="2" charset="2"/>
              <a:buNone/>
              <a:defRPr sz="2500">
                <a:solidFill>
                  <a:schemeClr val="tx1"/>
                </a:solidFill>
                <a:effectLst/>
              </a:defRPr>
            </a:lvl1pPr>
          </a:lstStyle>
          <a:p>
            <a:r>
              <a:rPr lang="en-US" dirty="0"/>
              <a:t>Click to edit Master subtitle style</a:t>
            </a:r>
          </a:p>
        </p:txBody>
      </p:sp>
      <p:grpSp>
        <p:nvGrpSpPr>
          <p:cNvPr id="43" name="Group 54"/>
          <p:cNvGrpSpPr>
            <a:grpSpLocks/>
          </p:cNvGrpSpPr>
          <p:nvPr userDrawn="1"/>
        </p:nvGrpSpPr>
        <p:grpSpPr bwMode="auto">
          <a:xfrm>
            <a:off x="457200" y="238125"/>
            <a:ext cx="117475" cy="6467475"/>
            <a:chOff x="54" y="102"/>
            <a:chExt cx="108" cy="4122"/>
          </a:xfrm>
        </p:grpSpPr>
        <p:sp>
          <p:nvSpPr>
            <p:cNvPr id="44" name="Rectangle 55"/>
            <p:cNvSpPr>
              <a:spLocks noChangeArrowheads="1"/>
            </p:cNvSpPr>
            <p:nvPr/>
          </p:nvSpPr>
          <p:spPr bwMode="auto">
            <a:xfrm>
              <a:off x="54" y="1104"/>
              <a:ext cx="108" cy="96"/>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45" name="Rectangle 56"/>
            <p:cNvSpPr>
              <a:spLocks noChangeArrowheads="1"/>
            </p:cNvSpPr>
            <p:nvPr/>
          </p:nvSpPr>
          <p:spPr bwMode="auto">
            <a:xfrm>
              <a:off x="54" y="1248"/>
              <a:ext cx="108" cy="96"/>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46" name="Rectangle 57"/>
            <p:cNvSpPr>
              <a:spLocks noChangeArrowheads="1"/>
            </p:cNvSpPr>
            <p:nvPr/>
          </p:nvSpPr>
          <p:spPr bwMode="auto">
            <a:xfrm>
              <a:off x="54" y="1392"/>
              <a:ext cx="108" cy="96"/>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47" name="Rectangle 58"/>
            <p:cNvSpPr>
              <a:spLocks noChangeArrowheads="1"/>
            </p:cNvSpPr>
            <p:nvPr/>
          </p:nvSpPr>
          <p:spPr bwMode="auto">
            <a:xfrm>
              <a:off x="54" y="1536"/>
              <a:ext cx="108" cy="96"/>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48" name="Rectangle 59"/>
            <p:cNvSpPr>
              <a:spLocks noChangeArrowheads="1"/>
            </p:cNvSpPr>
            <p:nvPr/>
          </p:nvSpPr>
          <p:spPr bwMode="auto">
            <a:xfrm>
              <a:off x="54" y="1680"/>
              <a:ext cx="108" cy="96"/>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49" name="Rectangle 60"/>
            <p:cNvSpPr>
              <a:spLocks noChangeArrowheads="1"/>
            </p:cNvSpPr>
            <p:nvPr/>
          </p:nvSpPr>
          <p:spPr bwMode="auto">
            <a:xfrm>
              <a:off x="54" y="1824"/>
              <a:ext cx="108" cy="96"/>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50" name="Rectangle 61"/>
            <p:cNvSpPr>
              <a:spLocks noChangeArrowheads="1"/>
            </p:cNvSpPr>
            <p:nvPr/>
          </p:nvSpPr>
          <p:spPr bwMode="auto">
            <a:xfrm>
              <a:off x="54" y="1968"/>
              <a:ext cx="108" cy="96"/>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51" name="Rectangle 62"/>
            <p:cNvSpPr>
              <a:spLocks noChangeArrowheads="1"/>
            </p:cNvSpPr>
            <p:nvPr/>
          </p:nvSpPr>
          <p:spPr bwMode="auto">
            <a:xfrm>
              <a:off x="54" y="2112"/>
              <a:ext cx="108" cy="93"/>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52" name="Rectangle 63"/>
            <p:cNvSpPr>
              <a:spLocks noChangeArrowheads="1"/>
            </p:cNvSpPr>
            <p:nvPr/>
          </p:nvSpPr>
          <p:spPr bwMode="auto">
            <a:xfrm>
              <a:off x="54" y="2256"/>
              <a:ext cx="108" cy="96"/>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53" name="Rectangle 64"/>
            <p:cNvSpPr>
              <a:spLocks noChangeArrowheads="1"/>
            </p:cNvSpPr>
            <p:nvPr/>
          </p:nvSpPr>
          <p:spPr bwMode="auto">
            <a:xfrm>
              <a:off x="54" y="2400"/>
              <a:ext cx="108" cy="96"/>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54" name="Rectangle 65"/>
            <p:cNvSpPr>
              <a:spLocks noChangeArrowheads="1"/>
            </p:cNvSpPr>
            <p:nvPr/>
          </p:nvSpPr>
          <p:spPr bwMode="auto">
            <a:xfrm>
              <a:off x="54" y="2544"/>
              <a:ext cx="108" cy="91"/>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55" name="Rectangle 66"/>
            <p:cNvSpPr>
              <a:spLocks noChangeArrowheads="1"/>
            </p:cNvSpPr>
            <p:nvPr/>
          </p:nvSpPr>
          <p:spPr bwMode="auto">
            <a:xfrm>
              <a:off x="54" y="2688"/>
              <a:ext cx="108" cy="96"/>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56" name="Rectangle 67"/>
            <p:cNvSpPr>
              <a:spLocks noChangeArrowheads="1"/>
            </p:cNvSpPr>
            <p:nvPr/>
          </p:nvSpPr>
          <p:spPr bwMode="auto">
            <a:xfrm>
              <a:off x="54" y="2832"/>
              <a:ext cx="108" cy="96"/>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57" name="Rectangle 68"/>
            <p:cNvSpPr>
              <a:spLocks noChangeArrowheads="1"/>
            </p:cNvSpPr>
            <p:nvPr/>
          </p:nvSpPr>
          <p:spPr bwMode="auto">
            <a:xfrm>
              <a:off x="54" y="2976"/>
              <a:ext cx="108" cy="88"/>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58" name="Rectangle 69"/>
            <p:cNvSpPr>
              <a:spLocks noChangeArrowheads="1"/>
            </p:cNvSpPr>
            <p:nvPr/>
          </p:nvSpPr>
          <p:spPr bwMode="auto">
            <a:xfrm>
              <a:off x="54" y="3120"/>
              <a:ext cx="108" cy="96"/>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59" name="Rectangle 70"/>
            <p:cNvSpPr>
              <a:spLocks noChangeArrowheads="1"/>
            </p:cNvSpPr>
            <p:nvPr/>
          </p:nvSpPr>
          <p:spPr bwMode="auto">
            <a:xfrm>
              <a:off x="54" y="3264"/>
              <a:ext cx="108" cy="96"/>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60" name="Rectangle 71"/>
            <p:cNvSpPr>
              <a:spLocks noChangeArrowheads="1"/>
            </p:cNvSpPr>
            <p:nvPr/>
          </p:nvSpPr>
          <p:spPr bwMode="auto">
            <a:xfrm>
              <a:off x="54" y="3409"/>
              <a:ext cx="108" cy="95"/>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61" name="Rectangle 72"/>
            <p:cNvSpPr>
              <a:spLocks noChangeArrowheads="1"/>
            </p:cNvSpPr>
            <p:nvPr/>
          </p:nvSpPr>
          <p:spPr bwMode="auto">
            <a:xfrm>
              <a:off x="54" y="3552"/>
              <a:ext cx="108" cy="96"/>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62" name="Rectangle 73"/>
            <p:cNvSpPr>
              <a:spLocks noChangeArrowheads="1"/>
            </p:cNvSpPr>
            <p:nvPr/>
          </p:nvSpPr>
          <p:spPr bwMode="auto">
            <a:xfrm>
              <a:off x="54" y="3696"/>
              <a:ext cx="108" cy="96"/>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63" name="Rectangle 74"/>
            <p:cNvSpPr>
              <a:spLocks noChangeArrowheads="1"/>
            </p:cNvSpPr>
            <p:nvPr/>
          </p:nvSpPr>
          <p:spPr bwMode="auto">
            <a:xfrm>
              <a:off x="54" y="3840"/>
              <a:ext cx="108" cy="96"/>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64" name="Rectangle 75"/>
            <p:cNvSpPr>
              <a:spLocks noChangeArrowheads="1"/>
            </p:cNvSpPr>
            <p:nvPr/>
          </p:nvSpPr>
          <p:spPr bwMode="auto">
            <a:xfrm>
              <a:off x="54" y="3984"/>
              <a:ext cx="108" cy="96"/>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65" name="Rectangle 76"/>
            <p:cNvSpPr>
              <a:spLocks noChangeArrowheads="1"/>
            </p:cNvSpPr>
            <p:nvPr/>
          </p:nvSpPr>
          <p:spPr bwMode="auto">
            <a:xfrm>
              <a:off x="54" y="4128"/>
              <a:ext cx="108" cy="96"/>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66" name="Rectangle 77"/>
            <p:cNvSpPr>
              <a:spLocks noChangeArrowheads="1"/>
            </p:cNvSpPr>
            <p:nvPr/>
          </p:nvSpPr>
          <p:spPr bwMode="auto">
            <a:xfrm>
              <a:off x="54" y="102"/>
              <a:ext cx="108" cy="96"/>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67" name="Rectangle 78"/>
            <p:cNvSpPr>
              <a:spLocks noChangeArrowheads="1"/>
            </p:cNvSpPr>
            <p:nvPr/>
          </p:nvSpPr>
          <p:spPr bwMode="auto">
            <a:xfrm>
              <a:off x="54" y="246"/>
              <a:ext cx="108" cy="96"/>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68" name="Rectangle 79"/>
            <p:cNvSpPr>
              <a:spLocks noChangeArrowheads="1"/>
            </p:cNvSpPr>
            <p:nvPr/>
          </p:nvSpPr>
          <p:spPr bwMode="auto">
            <a:xfrm>
              <a:off x="54" y="390"/>
              <a:ext cx="108" cy="96"/>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69" name="Rectangle 80"/>
            <p:cNvSpPr>
              <a:spLocks noChangeArrowheads="1"/>
            </p:cNvSpPr>
            <p:nvPr/>
          </p:nvSpPr>
          <p:spPr bwMode="auto">
            <a:xfrm>
              <a:off x="54" y="534"/>
              <a:ext cx="108" cy="96"/>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70" name="Rectangle 81"/>
            <p:cNvSpPr>
              <a:spLocks noChangeArrowheads="1"/>
            </p:cNvSpPr>
            <p:nvPr/>
          </p:nvSpPr>
          <p:spPr bwMode="auto">
            <a:xfrm>
              <a:off x="54" y="678"/>
              <a:ext cx="108" cy="96"/>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71" name="Rectangle 82"/>
            <p:cNvSpPr>
              <a:spLocks noChangeArrowheads="1"/>
            </p:cNvSpPr>
            <p:nvPr/>
          </p:nvSpPr>
          <p:spPr bwMode="auto">
            <a:xfrm>
              <a:off x="54" y="822"/>
              <a:ext cx="108" cy="95"/>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72" name="Rectangle 83"/>
            <p:cNvSpPr>
              <a:spLocks noChangeArrowheads="1"/>
            </p:cNvSpPr>
            <p:nvPr/>
          </p:nvSpPr>
          <p:spPr bwMode="auto">
            <a:xfrm>
              <a:off x="54" y="966"/>
              <a:ext cx="108" cy="96"/>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grpSp>
      <p:sp>
        <p:nvSpPr>
          <p:cNvPr id="73" name="Rectangle 85"/>
          <p:cNvSpPr>
            <a:spLocks noChangeArrowheads="1"/>
          </p:cNvSpPr>
          <p:nvPr userDrawn="1"/>
        </p:nvSpPr>
        <p:spPr bwMode="auto">
          <a:xfrm>
            <a:off x="266700" y="0"/>
            <a:ext cx="342900" cy="6858000"/>
          </a:xfrm>
          <a:prstGeom prst="rect">
            <a:avLst/>
          </a:prstGeom>
          <a:solidFill>
            <a:srgbClr val="D06300"/>
          </a:solidFill>
          <a:ln w="9525">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74" name="Rectangle 85"/>
          <p:cNvSpPr>
            <a:spLocks noChangeArrowheads="1"/>
          </p:cNvSpPr>
          <p:nvPr userDrawn="1"/>
        </p:nvSpPr>
        <p:spPr bwMode="auto">
          <a:xfrm>
            <a:off x="185737" y="0"/>
            <a:ext cx="47625" cy="6858000"/>
          </a:xfrm>
          <a:prstGeom prst="rect">
            <a:avLst/>
          </a:prstGeom>
          <a:solidFill>
            <a:srgbClr val="D06300"/>
          </a:solidFill>
          <a:ln w="9525">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75" name="Rectangle 85"/>
          <p:cNvSpPr>
            <a:spLocks noChangeArrowheads="1"/>
          </p:cNvSpPr>
          <p:nvPr userDrawn="1"/>
        </p:nvSpPr>
        <p:spPr bwMode="auto">
          <a:xfrm>
            <a:off x="19050" y="0"/>
            <a:ext cx="133350" cy="6858000"/>
          </a:xfrm>
          <a:prstGeom prst="rect">
            <a:avLst/>
          </a:prstGeom>
          <a:solidFill>
            <a:srgbClr val="D06300"/>
          </a:solidFill>
          <a:ln w="9525">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pic>
        <p:nvPicPr>
          <p:cNvPr id="77" name="Picture 11" descr="H:\Projects\BEG stuff\BEG_logo_x600b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848600" y="6272907"/>
            <a:ext cx="1068156" cy="43269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15143" t="50000" b="4969"/>
          <a:stretch/>
        </p:blipFill>
        <p:spPr bwMode="auto">
          <a:xfrm>
            <a:off x="3414149" y="6555346"/>
            <a:ext cx="2986651" cy="150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rgbClr val="FF0000"/>
                </a:solidFill>
                <a:prstDash val="solid"/>
                <a:miter lim="800000"/>
                <a:headEnd type="none" w="lg" len="med"/>
                <a:tailEnd type="none" w="med" len="me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Tree>
    <p:extLst>
      <p:ext uri="{BB962C8B-B14F-4D97-AF65-F5344CB8AC3E}">
        <p14:creationId xmlns:p14="http://schemas.microsoft.com/office/powerpoint/2010/main" val="412947584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50"/>
          <p:cNvSpPr>
            <a:spLocks noChangeArrowheads="1"/>
          </p:cNvSpPr>
          <p:nvPr userDrawn="1"/>
        </p:nvSpPr>
        <p:spPr bwMode="auto">
          <a:xfrm>
            <a:off x="0" y="0"/>
            <a:ext cx="1600200" cy="6858000"/>
          </a:xfrm>
          <a:prstGeom prst="rect">
            <a:avLst/>
          </a:prstGeom>
          <a:noFill/>
          <a:ln w="9525">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grpSp>
        <p:nvGrpSpPr>
          <p:cNvPr id="5" name="Group 54"/>
          <p:cNvGrpSpPr>
            <a:grpSpLocks/>
          </p:cNvGrpSpPr>
          <p:nvPr userDrawn="1"/>
        </p:nvGrpSpPr>
        <p:grpSpPr bwMode="auto">
          <a:xfrm>
            <a:off x="457200" y="238125"/>
            <a:ext cx="117475" cy="6467475"/>
            <a:chOff x="54" y="102"/>
            <a:chExt cx="108" cy="4122"/>
          </a:xfrm>
        </p:grpSpPr>
        <p:sp>
          <p:nvSpPr>
            <p:cNvPr id="6" name="Rectangle 55"/>
            <p:cNvSpPr>
              <a:spLocks noChangeArrowheads="1"/>
            </p:cNvSpPr>
            <p:nvPr/>
          </p:nvSpPr>
          <p:spPr bwMode="auto">
            <a:xfrm>
              <a:off x="54" y="1104"/>
              <a:ext cx="108" cy="96"/>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7" name="Rectangle 56"/>
            <p:cNvSpPr>
              <a:spLocks noChangeArrowheads="1"/>
            </p:cNvSpPr>
            <p:nvPr/>
          </p:nvSpPr>
          <p:spPr bwMode="auto">
            <a:xfrm>
              <a:off x="54" y="1248"/>
              <a:ext cx="108" cy="96"/>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8" name="Rectangle 57"/>
            <p:cNvSpPr>
              <a:spLocks noChangeArrowheads="1"/>
            </p:cNvSpPr>
            <p:nvPr/>
          </p:nvSpPr>
          <p:spPr bwMode="auto">
            <a:xfrm>
              <a:off x="54" y="1392"/>
              <a:ext cx="108" cy="96"/>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9" name="Rectangle 58"/>
            <p:cNvSpPr>
              <a:spLocks noChangeArrowheads="1"/>
            </p:cNvSpPr>
            <p:nvPr/>
          </p:nvSpPr>
          <p:spPr bwMode="auto">
            <a:xfrm>
              <a:off x="54" y="1536"/>
              <a:ext cx="108" cy="96"/>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10" name="Rectangle 59"/>
            <p:cNvSpPr>
              <a:spLocks noChangeArrowheads="1"/>
            </p:cNvSpPr>
            <p:nvPr/>
          </p:nvSpPr>
          <p:spPr bwMode="auto">
            <a:xfrm>
              <a:off x="54" y="1680"/>
              <a:ext cx="108" cy="96"/>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11" name="Rectangle 60"/>
            <p:cNvSpPr>
              <a:spLocks noChangeArrowheads="1"/>
            </p:cNvSpPr>
            <p:nvPr/>
          </p:nvSpPr>
          <p:spPr bwMode="auto">
            <a:xfrm>
              <a:off x="54" y="1824"/>
              <a:ext cx="108" cy="96"/>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12" name="Rectangle 61"/>
            <p:cNvSpPr>
              <a:spLocks noChangeArrowheads="1"/>
            </p:cNvSpPr>
            <p:nvPr/>
          </p:nvSpPr>
          <p:spPr bwMode="auto">
            <a:xfrm>
              <a:off x="54" y="1968"/>
              <a:ext cx="108" cy="96"/>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13" name="Rectangle 62"/>
            <p:cNvSpPr>
              <a:spLocks noChangeArrowheads="1"/>
            </p:cNvSpPr>
            <p:nvPr/>
          </p:nvSpPr>
          <p:spPr bwMode="auto">
            <a:xfrm>
              <a:off x="54" y="2112"/>
              <a:ext cx="108" cy="93"/>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14" name="Rectangle 63"/>
            <p:cNvSpPr>
              <a:spLocks noChangeArrowheads="1"/>
            </p:cNvSpPr>
            <p:nvPr/>
          </p:nvSpPr>
          <p:spPr bwMode="auto">
            <a:xfrm>
              <a:off x="54" y="2256"/>
              <a:ext cx="108" cy="96"/>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15" name="Rectangle 64"/>
            <p:cNvSpPr>
              <a:spLocks noChangeArrowheads="1"/>
            </p:cNvSpPr>
            <p:nvPr/>
          </p:nvSpPr>
          <p:spPr bwMode="auto">
            <a:xfrm>
              <a:off x="54" y="2400"/>
              <a:ext cx="108" cy="96"/>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16" name="Rectangle 65"/>
            <p:cNvSpPr>
              <a:spLocks noChangeArrowheads="1"/>
            </p:cNvSpPr>
            <p:nvPr/>
          </p:nvSpPr>
          <p:spPr bwMode="auto">
            <a:xfrm>
              <a:off x="54" y="2544"/>
              <a:ext cx="108" cy="91"/>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17" name="Rectangle 66"/>
            <p:cNvSpPr>
              <a:spLocks noChangeArrowheads="1"/>
            </p:cNvSpPr>
            <p:nvPr/>
          </p:nvSpPr>
          <p:spPr bwMode="auto">
            <a:xfrm>
              <a:off x="54" y="2688"/>
              <a:ext cx="108" cy="96"/>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18" name="Rectangle 67"/>
            <p:cNvSpPr>
              <a:spLocks noChangeArrowheads="1"/>
            </p:cNvSpPr>
            <p:nvPr/>
          </p:nvSpPr>
          <p:spPr bwMode="auto">
            <a:xfrm>
              <a:off x="54" y="2832"/>
              <a:ext cx="108" cy="96"/>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19" name="Rectangle 68"/>
            <p:cNvSpPr>
              <a:spLocks noChangeArrowheads="1"/>
            </p:cNvSpPr>
            <p:nvPr/>
          </p:nvSpPr>
          <p:spPr bwMode="auto">
            <a:xfrm>
              <a:off x="54" y="2976"/>
              <a:ext cx="108" cy="88"/>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20" name="Rectangle 69"/>
            <p:cNvSpPr>
              <a:spLocks noChangeArrowheads="1"/>
            </p:cNvSpPr>
            <p:nvPr/>
          </p:nvSpPr>
          <p:spPr bwMode="auto">
            <a:xfrm>
              <a:off x="54" y="3120"/>
              <a:ext cx="108" cy="96"/>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21" name="Rectangle 70"/>
            <p:cNvSpPr>
              <a:spLocks noChangeArrowheads="1"/>
            </p:cNvSpPr>
            <p:nvPr/>
          </p:nvSpPr>
          <p:spPr bwMode="auto">
            <a:xfrm>
              <a:off x="54" y="3264"/>
              <a:ext cx="108" cy="96"/>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22" name="Rectangle 71"/>
            <p:cNvSpPr>
              <a:spLocks noChangeArrowheads="1"/>
            </p:cNvSpPr>
            <p:nvPr/>
          </p:nvSpPr>
          <p:spPr bwMode="auto">
            <a:xfrm>
              <a:off x="54" y="3409"/>
              <a:ext cx="108" cy="95"/>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23" name="Rectangle 72"/>
            <p:cNvSpPr>
              <a:spLocks noChangeArrowheads="1"/>
            </p:cNvSpPr>
            <p:nvPr/>
          </p:nvSpPr>
          <p:spPr bwMode="auto">
            <a:xfrm>
              <a:off x="54" y="3552"/>
              <a:ext cx="108" cy="96"/>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24" name="Rectangle 73"/>
            <p:cNvSpPr>
              <a:spLocks noChangeArrowheads="1"/>
            </p:cNvSpPr>
            <p:nvPr/>
          </p:nvSpPr>
          <p:spPr bwMode="auto">
            <a:xfrm>
              <a:off x="54" y="3696"/>
              <a:ext cx="108" cy="96"/>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25" name="Rectangle 74"/>
            <p:cNvSpPr>
              <a:spLocks noChangeArrowheads="1"/>
            </p:cNvSpPr>
            <p:nvPr/>
          </p:nvSpPr>
          <p:spPr bwMode="auto">
            <a:xfrm>
              <a:off x="54" y="3840"/>
              <a:ext cx="108" cy="96"/>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26" name="Rectangle 75"/>
            <p:cNvSpPr>
              <a:spLocks noChangeArrowheads="1"/>
            </p:cNvSpPr>
            <p:nvPr/>
          </p:nvSpPr>
          <p:spPr bwMode="auto">
            <a:xfrm>
              <a:off x="54" y="3984"/>
              <a:ext cx="108" cy="96"/>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27" name="Rectangle 76"/>
            <p:cNvSpPr>
              <a:spLocks noChangeArrowheads="1"/>
            </p:cNvSpPr>
            <p:nvPr/>
          </p:nvSpPr>
          <p:spPr bwMode="auto">
            <a:xfrm>
              <a:off x="54" y="4128"/>
              <a:ext cx="108" cy="96"/>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28" name="Rectangle 77"/>
            <p:cNvSpPr>
              <a:spLocks noChangeArrowheads="1"/>
            </p:cNvSpPr>
            <p:nvPr/>
          </p:nvSpPr>
          <p:spPr bwMode="auto">
            <a:xfrm>
              <a:off x="54" y="102"/>
              <a:ext cx="108" cy="96"/>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29" name="Rectangle 78"/>
            <p:cNvSpPr>
              <a:spLocks noChangeArrowheads="1"/>
            </p:cNvSpPr>
            <p:nvPr/>
          </p:nvSpPr>
          <p:spPr bwMode="auto">
            <a:xfrm>
              <a:off x="54" y="246"/>
              <a:ext cx="108" cy="96"/>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30" name="Rectangle 79"/>
            <p:cNvSpPr>
              <a:spLocks noChangeArrowheads="1"/>
            </p:cNvSpPr>
            <p:nvPr/>
          </p:nvSpPr>
          <p:spPr bwMode="auto">
            <a:xfrm>
              <a:off x="54" y="390"/>
              <a:ext cx="108" cy="96"/>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31" name="Rectangle 80"/>
            <p:cNvSpPr>
              <a:spLocks noChangeArrowheads="1"/>
            </p:cNvSpPr>
            <p:nvPr/>
          </p:nvSpPr>
          <p:spPr bwMode="auto">
            <a:xfrm>
              <a:off x="54" y="534"/>
              <a:ext cx="108" cy="96"/>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32" name="Rectangle 81"/>
            <p:cNvSpPr>
              <a:spLocks noChangeArrowheads="1"/>
            </p:cNvSpPr>
            <p:nvPr/>
          </p:nvSpPr>
          <p:spPr bwMode="auto">
            <a:xfrm>
              <a:off x="54" y="678"/>
              <a:ext cx="108" cy="96"/>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33" name="Rectangle 82"/>
            <p:cNvSpPr>
              <a:spLocks noChangeArrowheads="1"/>
            </p:cNvSpPr>
            <p:nvPr/>
          </p:nvSpPr>
          <p:spPr bwMode="auto">
            <a:xfrm>
              <a:off x="54" y="822"/>
              <a:ext cx="108" cy="95"/>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34" name="Rectangle 83"/>
            <p:cNvSpPr>
              <a:spLocks noChangeArrowheads="1"/>
            </p:cNvSpPr>
            <p:nvPr/>
          </p:nvSpPr>
          <p:spPr bwMode="auto">
            <a:xfrm>
              <a:off x="54" y="966"/>
              <a:ext cx="108" cy="96"/>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grpSp>
      <p:sp>
        <p:nvSpPr>
          <p:cNvPr id="36" name="Rectangle 85"/>
          <p:cNvSpPr>
            <a:spLocks noChangeArrowheads="1"/>
          </p:cNvSpPr>
          <p:nvPr userDrawn="1"/>
        </p:nvSpPr>
        <p:spPr bwMode="auto">
          <a:xfrm>
            <a:off x="266700" y="0"/>
            <a:ext cx="342900" cy="6858000"/>
          </a:xfrm>
          <a:prstGeom prst="rect">
            <a:avLst/>
          </a:prstGeom>
          <a:solidFill>
            <a:srgbClr val="D06300"/>
          </a:solidFill>
          <a:ln w="9525">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6147" name="Rectangle 3"/>
          <p:cNvSpPr>
            <a:spLocks noGrp="1" noChangeArrowheads="1"/>
          </p:cNvSpPr>
          <p:nvPr>
            <p:ph type="ctrTitle"/>
          </p:nvPr>
        </p:nvSpPr>
        <p:spPr>
          <a:xfrm>
            <a:off x="1828800" y="838200"/>
            <a:ext cx="6705600" cy="2057400"/>
          </a:xfrm>
          <a:effectLst>
            <a:outerShdw dist="35921" dir="2700000" algn="ctr" rotWithShape="0">
              <a:schemeClr val="tx1"/>
            </a:outerShdw>
          </a:effectLst>
        </p:spPr>
        <p:txBody>
          <a:bodyPr anchor="t"/>
          <a:lstStyle>
            <a:lvl1pPr>
              <a:defRPr sz="3800"/>
            </a:lvl1pPr>
          </a:lstStyle>
          <a:p>
            <a:r>
              <a:rPr lang="en-US"/>
              <a:t> </a:t>
            </a:r>
          </a:p>
        </p:txBody>
      </p:sp>
      <p:sp>
        <p:nvSpPr>
          <p:cNvPr id="6148" name="Rectangle 4"/>
          <p:cNvSpPr>
            <a:spLocks noGrp="1" noChangeArrowheads="1"/>
          </p:cNvSpPr>
          <p:nvPr>
            <p:ph type="subTitle" idx="1"/>
          </p:nvPr>
        </p:nvSpPr>
        <p:spPr>
          <a:xfrm>
            <a:off x="1828800" y="3124200"/>
            <a:ext cx="5943600" cy="533400"/>
          </a:xfrm>
        </p:spPr>
        <p:txBody>
          <a:bodyPr/>
          <a:lstStyle>
            <a:lvl1pPr marL="0" indent="0">
              <a:buFont typeface="Wingdings" pitchFamily="2" charset="2"/>
              <a:buNone/>
              <a:defRPr sz="2500">
                <a:solidFill>
                  <a:schemeClr val="tx1"/>
                </a:solidFill>
                <a:effectLst/>
              </a:defRPr>
            </a:lvl1pPr>
          </a:lstStyle>
          <a:p>
            <a:r>
              <a:rPr lang="en-US" dirty="0"/>
              <a:t>Click to edit Master subtitle style</a:t>
            </a:r>
          </a:p>
        </p:txBody>
      </p:sp>
      <p:sp>
        <p:nvSpPr>
          <p:cNvPr id="43" name="Rectangle 85"/>
          <p:cNvSpPr>
            <a:spLocks noChangeArrowheads="1"/>
          </p:cNvSpPr>
          <p:nvPr userDrawn="1"/>
        </p:nvSpPr>
        <p:spPr bwMode="auto">
          <a:xfrm>
            <a:off x="185737" y="0"/>
            <a:ext cx="47625" cy="6858000"/>
          </a:xfrm>
          <a:prstGeom prst="rect">
            <a:avLst/>
          </a:prstGeom>
          <a:solidFill>
            <a:srgbClr val="D06300"/>
          </a:solidFill>
          <a:ln w="9525">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44" name="Rectangle 85"/>
          <p:cNvSpPr>
            <a:spLocks noChangeArrowheads="1"/>
          </p:cNvSpPr>
          <p:nvPr userDrawn="1"/>
        </p:nvSpPr>
        <p:spPr bwMode="auto">
          <a:xfrm>
            <a:off x="19050" y="0"/>
            <a:ext cx="133350" cy="6858000"/>
          </a:xfrm>
          <a:prstGeom prst="rect">
            <a:avLst/>
          </a:prstGeom>
          <a:solidFill>
            <a:srgbClr val="D06300"/>
          </a:solidFill>
          <a:ln w="9525">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pic>
        <p:nvPicPr>
          <p:cNvPr id="46" name="Picture 11" descr="H:\Projects\BEG stuff\BEG_logo_x600b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848600" y="6272907"/>
            <a:ext cx="1068156" cy="43269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0"/>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15143" t="50000" b="4969"/>
          <a:stretch/>
        </p:blipFill>
        <p:spPr bwMode="auto">
          <a:xfrm>
            <a:off x="3414149" y="6555346"/>
            <a:ext cx="2986651" cy="150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rgbClr val="FF0000"/>
                </a:solidFill>
                <a:prstDash val="solid"/>
                <a:miter lim="800000"/>
                <a:headEnd type="none" w="lg" len="med"/>
                <a:tailEnd type="none" w="med" len="me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Tree>
    <p:extLst>
      <p:ext uri="{BB962C8B-B14F-4D97-AF65-F5344CB8AC3E}">
        <p14:creationId xmlns:p14="http://schemas.microsoft.com/office/powerpoint/2010/main" val="118463019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AutoShape 4" descr="JSG Logos"/>
          <p:cNvSpPr>
            <a:spLocks noChangeAspect="1" noChangeArrowheads="1"/>
          </p:cNvSpPr>
          <p:nvPr userDrawn="1"/>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60000"/>
              </a:spcAft>
              <a:buClr>
                <a:srgbClr val="FF0000"/>
              </a:buClr>
              <a:buSzPct val="65000"/>
              <a:buFont typeface="Monotype Sorts" pitchFamily="2" charset="2"/>
              <a:buNone/>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4" name="AutoShape 6" descr="JSG Logos"/>
          <p:cNvSpPr>
            <a:spLocks noChangeAspect="1" noChangeArrowheads="1"/>
          </p:cNvSpPr>
          <p:nvPr userDrawn="1"/>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60000"/>
              </a:spcAft>
              <a:buClr>
                <a:srgbClr val="FF0000"/>
              </a:buClr>
              <a:buSzPct val="65000"/>
              <a:buFont typeface="Monotype Sorts" pitchFamily="2" charset="2"/>
              <a:buNone/>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387632403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24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796082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143000"/>
            <a:ext cx="40386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143000"/>
            <a:ext cx="40386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84113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56558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06810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2E53A5B-7220-48CC-985D-7C9FBBD8C086}" type="datetimeFigureOut">
              <a:rPr lang="en-US" smtClean="0"/>
              <a:t>10/18/2013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5D2502-0D0B-43B2-A0B1-343BC263A52A}" type="slidenum">
              <a:rPr lang="en-US" smtClean="0"/>
              <a:t>‹#›</a:t>
            </a:fld>
            <a:endParaRPr lang="en-US"/>
          </a:p>
        </p:txBody>
      </p:sp>
    </p:spTree>
    <p:extLst>
      <p:ext uri="{BB962C8B-B14F-4D97-AF65-F5344CB8AC3E}">
        <p14:creationId xmlns:p14="http://schemas.microsoft.com/office/powerpoint/2010/main" val="7137441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14471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907602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804771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067116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152400"/>
            <a:ext cx="2057400" cy="6477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152400"/>
            <a:ext cx="601980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51845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B0F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87388" y="2090738"/>
            <a:ext cx="7770812" cy="3474720"/>
          </a:xfrm>
        </p:spPr>
        <p:txBody>
          <a:bodyPr/>
          <a:lstStyle>
            <a:lvl1pPr>
              <a:defRPr>
                <a:solidFill>
                  <a:schemeClr val="bg1">
                    <a:lumMod val="65000"/>
                    <a:lumOff val="35000"/>
                  </a:schemeClr>
                </a:solidFill>
              </a:defRPr>
            </a:lvl1pPr>
            <a:lvl2pPr>
              <a:spcBef>
                <a:spcPts val="0"/>
              </a:spcBef>
              <a:defRPr>
                <a:solidFill>
                  <a:schemeClr val="bg1">
                    <a:lumMod val="65000"/>
                    <a:lumOff val="35000"/>
                  </a:schemeClr>
                </a:solidFill>
              </a:defRPr>
            </a:lvl2pPr>
            <a:lvl3pPr>
              <a:spcBef>
                <a:spcPts val="0"/>
              </a:spcBef>
              <a:defRPr>
                <a:solidFill>
                  <a:schemeClr val="bg1">
                    <a:lumMod val="65000"/>
                    <a:lumOff val="35000"/>
                  </a:schemeClr>
                </a:solidFill>
              </a:defRPr>
            </a:lvl3pPr>
            <a:lvl4pPr>
              <a:spcBef>
                <a:spcPts val="0"/>
              </a:spcBef>
              <a:defRPr>
                <a:solidFill>
                  <a:schemeClr val="bg1">
                    <a:lumMod val="65000"/>
                    <a:lumOff val="35000"/>
                  </a:schemeClr>
                </a:solidFill>
              </a:defRPr>
            </a:lvl4pPr>
            <a:lvl5pPr>
              <a:spcBef>
                <a:spcPts val="0"/>
              </a:spcBef>
              <a:defRPr>
                <a:solidFill>
                  <a:schemeClr val="bg1">
                    <a:lumMod val="65000"/>
                    <a:lumOff val="3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24656963"/>
      </p:ext>
    </p:extLst>
  </p:cSld>
  <p:clrMapOvr>
    <a:masterClrMapping/>
  </p:clrMapOvr>
  <p:transition spd="slow"/>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F7E5B9D-CEED-4879-9CCC-ADEC805AD064}" type="datetime1">
              <a:rPr lang="en-US" smtClean="0">
                <a:solidFill>
                  <a:prstClr val="black">
                    <a:tint val="75000"/>
                  </a:prstClr>
                </a:solidFill>
              </a:rPr>
              <a:pPr/>
              <a:t>10/18/2013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1787320-B45E-4B15-9A51-7A6114C3E35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163379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52600" y="274638"/>
            <a:ext cx="6934200" cy="1143000"/>
          </a:xfrm>
        </p:spPr>
        <p:txBody>
          <a:bodyPr/>
          <a:lstStyle>
            <a:lvl1pPr algn="l">
              <a:defRPr b="1">
                <a:latin typeface="Helvetica Condensed"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65C58-768B-4A3D-BA8F-EAAB6D2AA2C6}" type="datetime1">
              <a:rPr lang="en-US" smtClean="0">
                <a:solidFill>
                  <a:prstClr val="black">
                    <a:tint val="75000"/>
                  </a:prstClr>
                </a:solidFill>
              </a:rPr>
              <a:pPr/>
              <a:t>10/18/2013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1787320-B45E-4B15-9A51-7A6114C3E352}"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descr="texas.JPG"/>
          <p:cNvPicPr>
            <a:picLocks noChangeAspect="1"/>
          </p:cNvPicPr>
          <p:nvPr userDrawn="1"/>
        </p:nvPicPr>
        <p:blipFill>
          <a:blip r:embed="rId2" cstate="print"/>
          <a:stretch>
            <a:fillRect/>
          </a:stretch>
        </p:blipFill>
        <p:spPr>
          <a:xfrm>
            <a:off x="457200" y="304800"/>
            <a:ext cx="1201051" cy="1143000"/>
          </a:xfrm>
          <a:prstGeom prst="rect">
            <a:avLst/>
          </a:prstGeom>
        </p:spPr>
      </p:pic>
    </p:spTree>
    <p:extLst>
      <p:ext uri="{BB962C8B-B14F-4D97-AF65-F5344CB8AC3E}">
        <p14:creationId xmlns:p14="http://schemas.microsoft.com/office/powerpoint/2010/main" val="20519259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5AA6CB-60B5-4D35-A215-5081C3AB10AB}" type="datetime1">
              <a:rPr lang="en-US" smtClean="0">
                <a:solidFill>
                  <a:prstClr val="black">
                    <a:tint val="75000"/>
                  </a:prstClr>
                </a:solidFill>
              </a:rPr>
              <a:pPr/>
              <a:t>10/18/2013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1787320-B45E-4B15-9A51-7A6114C3E35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225140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1AA5F5-6F87-45D4-BB58-D8CD1BC775B8}" type="datetime1">
              <a:rPr lang="en-US" smtClean="0">
                <a:solidFill>
                  <a:prstClr val="black">
                    <a:tint val="75000"/>
                  </a:prstClr>
                </a:solidFill>
              </a:rPr>
              <a:pPr/>
              <a:t>10/18/2013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1787320-B45E-4B15-9A51-7A6114C3E35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48670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2E53A5B-7220-48CC-985D-7C9FBBD8C086}" type="datetimeFigureOut">
              <a:rPr lang="en-US" smtClean="0"/>
              <a:t>10/18/2013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5D2502-0D0B-43B2-A0B1-343BC263A52A}" type="slidenum">
              <a:rPr lang="en-US" smtClean="0"/>
              <a:t>‹#›</a:t>
            </a:fld>
            <a:endParaRPr lang="en-US"/>
          </a:p>
        </p:txBody>
      </p:sp>
    </p:spTree>
    <p:extLst>
      <p:ext uri="{BB962C8B-B14F-4D97-AF65-F5344CB8AC3E}">
        <p14:creationId xmlns:p14="http://schemas.microsoft.com/office/powerpoint/2010/main" val="22389995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FF59F53-FDBB-4554-92AC-C21403DCAB64}" type="datetime1">
              <a:rPr lang="en-US" smtClean="0">
                <a:solidFill>
                  <a:prstClr val="black">
                    <a:tint val="75000"/>
                  </a:prstClr>
                </a:solidFill>
              </a:rPr>
              <a:pPr/>
              <a:t>10/18/2013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1787320-B45E-4B15-9A51-7A6114C3E35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556777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83EC88-C20B-4F6B-81E3-87866276A5E5}" type="datetime1">
              <a:rPr lang="en-US" smtClean="0">
                <a:solidFill>
                  <a:prstClr val="black">
                    <a:tint val="75000"/>
                  </a:prstClr>
                </a:solidFill>
              </a:rPr>
              <a:pPr/>
              <a:t>10/18/2013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1787320-B45E-4B15-9A51-7A6114C3E35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340368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591135-2791-40EE-A683-1DCF65E5A943}" type="datetime1">
              <a:rPr lang="en-US" smtClean="0">
                <a:solidFill>
                  <a:prstClr val="black">
                    <a:tint val="75000"/>
                  </a:prstClr>
                </a:solidFill>
              </a:rPr>
              <a:pPr/>
              <a:t>10/18/2013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1787320-B45E-4B15-9A51-7A6114C3E35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95910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C2C003-6FDA-44F2-AE4A-914BDE10B756}" type="datetime1">
              <a:rPr lang="en-US" smtClean="0">
                <a:solidFill>
                  <a:prstClr val="black">
                    <a:tint val="75000"/>
                  </a:prstClr>
                </a:solidFill>
              </a:rPr>
              <a:pPr/>
              <a:t>10/18/2013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1787320-B45E-4B15-9A51-7A6114C3E35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723594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F7AD12-3778-4C86-B329-8D840FF59F9C}" type="datetime1">
              <a:rPr lang="en-US" smtClean="0">
                <a:solidFill>
                  <a:prstClr val="black">
                    <a:tint val="75000"/>
                  </a:prstClr>
                </a:solidFill>
              </a:rPr>
              <a:pPr/>
              <a:t>10/18/2013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1787320-B45E-4B15-9A51-7A6114C3E35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007026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39692E-673A-49AD-A0A1-73ECC9839A26}" type="datetime1">
              <a:rPr lang="en-US" smtClean="0">
                <a:solidFill>
                  <a:prstClr val="black">
                    <a:tint val="75000"/>
                  </a:prstClr>
                </a:solidFill>
              </a:rPr>
              <a:pPr/>
              <a:t>10/18/2013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1787320-B45E-4B15-9A51-7A6114C3E35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806513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50B8D6-EEC9-4E5A-8C98-08B6B81FB5FB}" type="datetime1">
              <a:rPr lang="en-US" smtClean="0">
                <a:solidFill>
                  <a:prstClr val="black">
                    <a:tint val="75000"/>
                  </a:prstClr>
                </a:solidFill>
              </a:rPr>
              <a:pPr/>
              <a:t>10/18/2013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1787320-B45E-4B15-9A51-7A6114C3E35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017204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680A4C7-873F-470F-8936-09526FF539A4}" type="datetimeFigureOut">
              <a:rPr lang="en-US" smtClean="0">
                <a:solidFill>
                  <a:prstClr val="black">
                    <a:tint val="75000"/>
                  </a:prstClr>
                </a:solidFill>
              </a:rPr>
              <a:pPr/>
              <a:t>10/18/2013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32D3CB-0047-410F-8587-60AC3E212F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7120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80A4C7-873F-470F-8936-09526FF539A4}" type="datetimeFigureOut">
              <a:rPr lang="en-US" smtClean="0">
                <a:solidFill>
                  <a:prstClr val="black">
                    <a:tint val="75000"/>
                  </a:prstClr>
                </a:solidFill>
              </a:rPr>
              <a:pPr/>
              <a:t>10/18/2013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32D3CB-0047-410F-8587-60AC3E212F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14278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80A4C7-873F-470F-8936-09526FF539A4}" type="datetimeFigureOut">
              <a:rPr lang="en-US" smtClean="0">
                <a:solidFill>
                  <a:prstClr val="black">
                    <a:tint val="75000"/>
                  </a:prstClr>
                </a:solidFill>
              </a:rPr>
              <a:pPr/>
              <a:t>10/18/2013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32D3CB-0047-410F-8587-60AC3E212F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5939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2E53A5B-7220-48CC-985D-7C9FBBD8C086}" type="datetimeFigureOut">
              <a:rPr lang="en-US" smtClean="0"/>
              <a:t>10/18/2013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5D2502-0D0B-43B2-A0B1-343BC263A52A}" type="slidenum">
              <a:rPr lang="en-US" smtClean="0"/>
              <a:t>‹#›</a:t>
            </a:fld>
            <a:endParaRPr lang="en-US"/>
          </a:p>
        </p:txBody>
      </p:sp>
    </p:spTree>
    <p:extLst>
      <p:ext uri="{BB962C8B-B14F-4D97-AF65-F5344CB8AC3E}">
        <p14:creationId xmlns:p14="http://schemas.microsoft.com/office/powerpoint/2010/main" val="20168195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680A4C7-873F-470F-8936-09526FF539A4}" type="datetimeFigureOut">
              <a:rPr lang="en-US" smtClean="0">
                <a:solidFill>
                  <a:prstClr val="black">
                    <a:tint val="75000"/>
                  </a:prstClr>
                </a:solidFill>
              </a:rPr>
              <a:pPr/>
              <a:t>10/18/2013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632D3CB-0047-410F-8587-60AC3E212F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62804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680A4C7-873F-470F-8936-09526FF539A4}" type="datetimeFigureOut">
              <a:rPr lang="en-US" smtClean="0">
                <a:solidFill>
                  <a:prstClr val="black">
                    <a:tint val="75000"/>
                  </a:prstClr>
                </a:solidFill>
              </a:rPr>
              <a:pPr/>
              <a:t>10/18/2013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632D3CB-0047-410F-8587-60AC3E212F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09589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680A4C7-873F-470F-8936-09526FF539A4}" type="datetimeFigureOut">
              <a:rPr lang="en-US" smtClean="0">
                <a:solidFill>
                  <a:prstClr val="black">
                    <a:tint val="75000"/>
                  </a:prstClr>
                </a:solidFill>
              </a:rPr>
              <a:pPr/>
              <a:t>10/18/2013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632D3CB-0047-410F-8587-60AC3E212F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6496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80A4C7-873F-470F-8936-09526FF539A4}" type="datetimeFigureOut">
              <a:rPr lang="en-US" smtClean="0">
                <a:solidFill>
                  <a:prstClr val="black">
                    <a:tint val="75000"/>
                  </a:prstClr>
                </a:solidFill>
              </a:rPr>
              <a:pPr/>
              <a:t>10/18/2013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632D3CB-0047-410F-8587-60AC3E212F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04315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80A4C7-873F-470F-8936-09526FF539A4}" type="datetimeFigureOut">
              <a:rPr lang="en-US" smtClean="0">
                <a:solidFill>
                  <a:prstClr val="black">
                    <a:tint val="75000"/>
                  </a:prstClr>
                </a:solidFill>
              </a:rPr>
              <a:pPr/>
              <a:t>10/18/2013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632D3CB-0047-410F-8587-60AC3E212F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42353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80A4C7-873F-470F-8936-09526FF539A4}" type="datetimeFigureOut">
              <a:rPr lang="en-US" smtClean="0">
                <a:solidFill>
                  <a:prstClr val="black">
                    <a:tint val="75000"/>
                  </a:prstClr>
                </a:solidFill>
              </a:rPr>
              <a:pPr/>
              <a:t>10/18/2013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632D3CB-0047-410F-8587-60AC3E212F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23644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80A4C7-873F-470F-8936-09526FF539A4}" type="datetimeFigureOut">
              <a:rPr lang="en-US" smtClean="0">
                <a:solidFill>
                  <a:prstClr val="black">
                    <a:tint val="75000"/>
                  </a:prstClr>
                </a:solidFill>
              </a:rPr>
              <a:pPr/>
              <a:t>10/18/2013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32D3CB-0047-410F-8587-60AC3E212F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47820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80A4C7-873F-470F-8936-09526FF539A4}" type="datetimeFigureOut">
              <a:rPr lang="en-US" smtClean="0">
                <a:solidFill>
                  <a:prstClr val="black">
                    <a:tint val="75000"/>
                  </a:prstClr>
                </a:solidFill>
              </a:rPr>
              <a:pPr/>
              <a:t>10/18/2013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32D3CB-0047-410F-8587-60AC3E212F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5188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680A4C7-873F-470F-8936-09526FF539A4}" type="datetimeFigureOut">
              <a:rPr lang="en-US" smtClean="0">
                <a:solidFill>
                  <a:prstClr val="black">
                    <a:tint val="75000"/>
                  </a:prstClr>
                </a:solidFill>
              </a:rPr>
              <a:pPr/>
              <a:t>10/18/2013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32D3CB-0047-410F-8587-60AC3E212F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12979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80A4C7-873F-470F-8936-09526FF539A4}" type="datetimeFigureOut">
              <a:rPr lang="en-US" smtClean="0">
                <a:solidFill>
                  <a:prstClr val="black">
                    <a:tint val="75000"/>
                  </a:prstClr>
                </a:solidFill>
              </a:rPr>
              <a:pPr/>
              <a:t>10/18/2013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32D3CB-0047-410F-8587-60AC3E212F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4022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2E53A5B-7220-48CC-985D-7C9FBBD8C086}" type="datetimeFigureOut">
              <a:rPr lang="en-US" smtClean="0"/>
              <a:t>10/18/2013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5D2502-0D0B-43B2-A0B1-343BC263A52A}" type="slidenum">
              <a:rPr lang="en-US" smtClean="0"/>
              <a:t>‹#›</a:t>
            </a:fld>
            <a:endParaRPr lang="en-US"/>
          </a:p>
        </p:txBody>
      </p:sp>
    </p:spTree>
    <p:extLst>
      <p:ext uri="{BB962C8B-B14F-4D97-AF65-F5344CB8AC3E}">
        <p14:creationId xmlns:p14="http://schemas.microsoft.com/office/powerpoint/2010/main" val="31473239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80A4C7-873F-470F-8936-09526FF539A4}" type="datetimeFigureOut">
              <a:rPr lang="en-US" smtClean="0">
                <a:solidFill>
                  <a:prstClr val="black">
                    <a:tint val="75000"/>
                  </a:prstClr>
                </a:solidFill>
              </a:rPr>
              <a:pPr/>
              <a:t>10/18/2013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32D3CB-0047-410F-8587-60AC3E212F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86387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680A4C7-873F-470F-8936-09526FF539A4}" type="datetimeFigureOut">
              <a:rPr lang="en-US" smtClean="0">
                <a:solidFill>
                  <a:prstClr val="black">
                    <a:tint val="75000"/>
                  </a:prstClr>
                </a:solidFill>
              </a:rPr>
              <a:pPr/>
              <a:t>10/18/2013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632D3CB-0047-410F-8587-60AC3E212F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51929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680A4C7-873F-470F-8936-09526FF539A4}" type="datetimeFigureOut">
              <a:rPr lang="en-US" smtClean="0">
                <a:solidFill>
                  <a:prstClr val="black">
                    <a:tint val="75000"/>
                  </a:prstClr>
                </a:solidFill>
              </a:rPr>
              <a:pPr/>
              <a:t>10/18/2013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632D3CB-0047-410F-8587-60AC3E212F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47591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680A4C7-873F-470F-8936-09526FF539A4}" type="datetimeFigureOut">
              <a:rPr lang="en-US" smtClean="0">
                <a:solidFill>
                  <a:prstClr val="black">
                    <a:tint val="75000"/>
                  </a:prstClr>
                </a:solidFill>
              </a:rPr>
              <a:pPr/>
              <a:t>10/18/2013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632D3CB-0047-410F-8587-60AC3E212F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18604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80A4C7-873F-470F-8936-09526FF539A4}" type="datetimeFigureOut">
              <a:rPr lang="en-US" smtClean="0">
                <a:solidFill>
                  <a:prstClr val="black">
                    <a:tint val="75000"/>
                  </a:prstClr>
                </a:solidFill>
              </a:rPr>
              <a:pPr/>
              <a:t>10/18/2013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632D3CB-0047-410F-8587-60AC3E212F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4704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80A4C7-873F-470F-8936-09526FF539A4}" type="datetimeFigureOut">
              <a:rPr lang="en-US" smtClean="0">
                <a:solidFill>
                  <a:prstClr val="black">
                    <a:tint val="75000"/>
                  </a:prstClr>
                </a:solidFill>
              </a:rPr>
              <a:pPr/>
              <a:t>10/18/2013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632D3CB-0047-410F-8587-60AC3E212F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30051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80A4C7-873F-470F-8936-09526FF539A4}" type="datetimeFigureOut">
              <a:rPr lang="en-US" smtClean="0">
                <a:solidFill>
                  <a:prstClr val="black">
                    <a:tint val="75000"/>
                  </a:prstClr>
                </a:solidFill>
              </a:rPr>
              <a:pPr/>
              <a:t>10/18/2013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632D3CB-0047-410F-8587-60AC3E212F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42162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80A4C7-873F-470F-8936-09526FF539A4}" type="datetimeFigureOut">
              <a:rPr lang="en-US" smtClean="0">
                <a:solidFill>
                  <a:prstClr val="black">
                    <a:tint val="75000"/>
                  </a:prstClr>
                </a:solidFill>
              </a:rPr>
              <a:pPr/>
              <a:t>10/18/2013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32D3CB-0047-410F-8587-60AC3E212F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57167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80A4C7-873F-470F-8936-09526FF539A4}" type="datetimeFigureOut">
              <a:rPr lang="en-US" smtClean="0">
                <a:solidFill>
                  <a:prstClr val="black">
                    <a:tint val="75000"/>
                  </a:prstClr>
                </a:solidFill>
              </a:rPr>
              <a:pPr/>
              <a:t>10/18/2013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32D3CB-0047-410F-8587-60AC3E212F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05570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7449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2E53A5B-7220-48CC-985D-7C9FBBD8C086}" type="datetimeFigureOut">
              <a:rPr lang="en-US" smtClean="0"/>
              <a:t>10/18/2013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5D2502-0D0B-43B2-A0B1-343BC263A52A}" type="slidenum">
              <a:rPr lang="en-US" smtClean="0"/>
              <a:t>‹#›</a:t>
            </a:fld>
            <a:endParaRPr lang="en-US"/>
          </a:p>
        </p:txBody>
      </p:sp>
    </p:spTree>
    <p:extLst>
      <p:ext uri="{BB962C8B-B14F-4D97-AF65-F5344CB8AC3E}">
        <p14:creationId xmlns:p14="http://schemas.microsoft.com/office/powerpoint/2010/main" val="31379147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02191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64587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00891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10/18/2013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24973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10/18/2013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11675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10/18/2013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51813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58379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97740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83572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3805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E53A5B-7220-48CC-985D-7C9FBBD8C086}" type="datetimeFigureOut">
              <a:rPr lang="en-US" smtClean="0"/>
              <a:t>10/18/2013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5D2502-0D0B-43B2-A0B1-343BC263A52A}" type="slidenum">
              <a:rPr lang="en-US" smtClean="0"/>
              <a:t>‹#›</a:t>
            </a:fld>
            <a:endParaRPr lang="en-US"/>
          </a:p>
        </p:txBody>
      </p:sp>
    </p:spTree>
    <p:extLst>
      <p:ext uri="{BB962C8B-B14F-4D97-AF65-F5344CB8AC3E}">
        <p14:creationId xmlns:p14="http://schemas.microsoft.com/office/powerpoint/2010/main" val="94736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E53A5B-7220-48CC-985D-7C9FBBD8C086}" type="datetimeFigureOut">
              <a:rPr lang="en-US" smtClean="0"/>
              <a:t>10/18/2013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5D2502-0D0B-43B2-A0B1-343BC263A52A}" type="slidenum">
              <a:rPr lang="en-US" smtClean="0"/>
              <a:t>‹#›</a:t>
            </a:fld>
            <a:endParaRPr lang="en-US"/>
          </a:p>
        </p:txBody>
      </p:sp>
    </p:spTree>
    <p:extLst>
      <p:ext uri="{BB962C8B-B14F-4D97-AF65-F5344CB8AC3E}">
        <p14:creationId xmlns:p14="http://schemas.microsoft.com/office/powerpoint/2010/main" val="246939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E53A5B-7220-48CC-985D-7C9FBBD8C086}" type="datetimeFigureOut">
              <a:rPr lang="en-US" smtClean="0"/>
              <a:t>10/18/2013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5D2502-0D0B-43B2-A0B1-343BC263A52A}" type="slidenum">
              <a:rPr lang="en-US" smtClean="0"/>
              <a:t>‹#›</a:t>
            </a:fld>
            <a:endParaRPr lang="en-US"/>
          </a:p>
        </p:txBody>
      </p:sp>
    </p:spTree>
    <p:extLst>
      <p:ext uri="{BB962C8B-B14F-4D97-AF65-F5344CB8AC3E}">
        <p14:creationId xmlns:p14="http://schemas.microsoft.com/office/powerpoint/2010/main" val="2381241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3.gif"/><Relationship Id="rId2" Type="http://schemas.openxmlformats.org/officeDocument/2006/relationships/slideLayout" Target="../slideLayouts/slideLayout14.xml"/><Relationship Id="rId16"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E53A5B-7220-48CC-985D-7C9FBBD8C086}" type="datetimeFigureOut">
              <a:rPr lang="en-US" smtClean="0"/>
              <a:t>10/18/2013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5D2502-0D0B-43B2-A0B1-343BC263A52A}" type="slidenum">
              <a:rPr lang="en-US" smtClean="0"/>
              <a:t>‹#›</a:t>
            </a:fld>
            <a:endParaRPr lang="en-US"/>
          </a:p>
        </p:txBody>
      </p:sp>
    </p:spTree>
    <p:extLst>
      <p:ext uri="{BB962C8B-B14F-4D97-AF65-F5344CB8AC3E}">
        <p14:creationId xmlns:p14="http://schemas.microsoft.com/office/powerpoint/2010/main" val="19792760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3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0" name="Rectangle 46"/>
          <p:cNvSpPr>
            <a:spLocks noChangeArrowheads="1"/>
          </p:cNvSpPr>
          <p:nvPr userDrawn="1"/>
        </p:nvSpPr>
        <p:spPr bwMode="auto">
          <a:xfrm>
            <a:off x="0" y="152400"/>
            <a:ext cx="9144000" cy="762000"/>
          </a:xfrm>
          <a:prstGeom prst="rect">
            <a:avLst/>
          </a:prstGeom>
          <a:solidFill>
            <a:srgbClr val="FFC693"/>
          </a:solidFill>
          <a:ln w="9525">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1026" name="Rectangle 2"/>
          <p:cNvSpPr>
            <a:spLocks noGrp="1" noChangeArrowheads="1"/>
          </p:cNvSpPr>
          <p:nvPr>
            <p:ph type="title"/>
          </p:nvPr>
        </p:nvSpPr>
        <p:spPr bwMode="auto">
          <a:xfrm>
            <a:off x="762000" y="152400"/>
            <a:ext cx="8229600"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9" name="Rectangle 3"/>
          <p:cNvSpPr>
            <a:spLocks noGrp="1" noChangeArrowheads="1"/>
          </p:cNvSpPr>
          <p:nvPr>
            <p:ph type="body" idx="1"/>
          </p:nvPr>
        </p:nvSpPr>
        <p:spPr bwMode="auto">
          <a:xfrm>
            <a:off x="762000" y="1143000"/>
            <a:ext cx="8229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6" name="Picture 11" descr="H:\Projects\BEG stuff\BEG_logo_x600bl.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7848600" y="6272907"/>
            <a:ext cx="1068156" cy="432693"/>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54"/>
          <p:cNvGrpSpPr>
            <a:grpSpLocks/>
          </p:cNvGrpSpPr>
          <p:nvPr userDrawn="1"/>
        </p:nvGrpSpPr>
        <p:grpSpPr bwMode="auto">
          <a:xfrm>
            <a:off x="457200" y="238125"/>
            <a:ext cx="117475" cy="6467475"/>
            <a:chOff x="54" y="102"/>
            <a:chExt cx="108" cy="4122"/>
          </a:xfrm>
        </p:grpSpPr>
        <p:sp>
          <p:nvSpPr>
            <p:cNvPr id="18" name="Rectangle 55"/>
            <p:cNvSpPr>
              <a:spLocks noChangeArrowheads="1"/>
            </p:cNvSpPr>
            <p:nvPr/>
          </p:nvSpPr>
          <p:spPr bwMode="auto">
            <a:xfrm>
              <a:off x="54" y="1104"/>
              <a:ext cx="108" cy="96"/>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19" name="Rectangle 56"/>
            <p:cNvSpPr>
              <a:spLocks noChangeArrowheads="1"/>
            </p:cNvSpPr>
            <p:nvPr/>
          </p:nvSpPr>
          <p:spPr bwMode="auto">
            <a:xfrm>
              <a:off x="54" y="1248"/>
              <a:ext cx="108" cy="96"/>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20" name="Rectangle 57"/>
            <p:cNvSpPr>
              <a:spLocks noChangeArrowheads="1"/>
            </p:cNvSpPr>
            <p:nvPr/>
          </p:nvSpPr>
          <p:spPr bwMode="auto">
            <a:xfrm>
              <a:off x="54" y="1392"/>
              <a:ext cx="108" cy="96"/>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21" name="Rectangle 58"/>
            <p:cNvSpPr>
              <a:spLocks noChangeArrowheads="1"/>
            </p:cNvSpPr>
            <p:nvPr/>
          </p:nvSpPr>
          <p:spPr bwMode="auto">
            <a:xfrm>
              <a:off x="54" y="1536"/>
              <a:ext cx="108" cy="96"/>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22" name="Rectangle 59"/>
            <p:cNvSpPr>
              <a:spLocks noChangeArrowheads="1"/>
            </p:cNvSpPr>
            <p:nvPr/>
          </p:nvSpPr>
          <p:spPr bwMode="auto">
            <a:xfrm>
              <a:off x="54" y="1680"/>
              <a:ext cx="108" cy="96"/>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23" name="Rectangle 60"/>
            <p:cNvSpPr>
              <a:spLocks noChangeArrowheads="1"/>
            </p:cNvSpPr>
            <p:nvPr/>
          </p:nvSpPr>
          <p:spPr bwMode="auto">
            <a:xfrm>
              <a:off x="54" y="1824"/>
              <a:ext cx="108" cy="96"/>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24" name="Rectangle 61"/>
            <p:cNvSpPr>
              <a:spLocks noChangeArrowheads="1"/>
            </p:cNvSpPr>
            <p:nvPr/>
          </p:nvSpPr>
          <p:spPr bwMode="auto">
            <a:xfrm>
              <a:off x="54" y="1968"/>
              <a:ext cx="108" cy="96"/>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25" name="Rectangle 62"/>
            <p:cNvSpPr>
              <a:spLocks noChangeArrowheads="1"/>
            </p:cNvSpPr>
            <p:nvPr/>
          </p:nvSpPr>
          <p:spPr bwMode="auto">
            <a:xfrm>
              <a:off x="54" y="2112"/>
              <a:ext cx="108" cy="93"/>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26" name="Rectangle 63"/>
            <p:cNvSpPr>
              <a:spLocks noChangeArrowheads="1"/>
            </p:cNvSpPr>
            <p:nvPr/>
          </p:nvSpPr>
          <p:spPr bwMode="auto">
            <a:xfrm>
              <a:off x="54" y="2256"/>
              <a:ext cx="108" cy="96"/>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27" name="Rectangle 64"/>
            <p:cNvSpPr>
              <a:spLocks noChangeArrowheads="1"/>
            </p:cNvSpPr>
            <p:nvPr/>
          </p:nvSpPr>
          <p:spPr bwMode="auto">
            <a:xfrm>
              <a:off x="54" y="2400"/>
              <a:ext cx="108" cy="96"/>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28" name="Rectangle 65"/>
            <p:cNvSpPr>
              <a:spLocks noChangeArrowheads="1"/>
            </p:cNvSpPr>
            <p:nvPr/>
          </p:nvSpPr>
          <p:spPr bwMode="auto">
            <a:xfrm>
              <a:off x="54" y="2544"/>
              <a:ext cx="108" cy="91"/>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29" name="Rectangle 66"/>
            <p:cNvSpPr>
              <a:spLocks noChangeArrowheads="1"/>
            </p:cNvSpPr>
            <p:nvPr/>
          </p:nvSpPr>
          <p:spPr bwMode="auto">
            <a:xfrm>
              <a:off x="54" y="2688"/>
              <a:ext cx="108" cy="96"/>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30" name="Rectangle 67"/>
            <p:cNvSpPr>
              <a:spLocks noChangeArrowheads="1"/>
            </p:cNvSpPr>
            <p:nvPr/>
          </p:nvSpPr>
          <p:spPr bwMode="auto">
            <a:xfrm>
              <a:off x="54" y="2832"/>
              <a:ext cx="108" cy="96"/>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31" name="Rectangle 68"/>
            <p:cNvSpPr>
              <a:spLocks noChangeArrowheads="1"/>
            </p:cNvSpPr>
            <p:nvPr/>
          </p:nvSpPr>
          <p:spPr bwMode="auto">
            <a:xfrm>
              <a:off x="54" y="2976"/>
              <a:ext cx="108" cy="88"/>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32" name="Rectangle 69"/>
            <p:cNvSpPr>
              <a:spLocks noChangeArrowheads="1"/>
            </p:cNvSpPr>
            <p:nvPr/>
          </p:nvSpPr>
          <p:spPr bwMode="auto">
            <a:xfrm>
              <a:off x="54" y="3120"/>
              <a:ext cx="108" cy="96"/>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33" name="Rectangle 70"/>
            <p:cNvSpPr>
              <a:spLocks noChangeArrowheads="1"/>
            </p:cNvSpPr>
            <p:nvPr/>
          </p:nvSpPr>
          <p:spPr bwMode="auto">
            <a:xfrm>
              <a:off x="54" y="3264"/>
              <a:ext cx="108" cy="96"/>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34" name="Rectangle 71"/>
            <p:cNvSpPr>
              <a:spLocks noChangeArrowheads="1"/>
            </p:cNvSpPr>
            <p:nvPr/>
          </p:nvSpPr>
          <p:spPr bwMode="auto">
            <a:xfrm>
              <a:off x="54" y="3409"/>
              <a:ext cx="108" cy="95"/>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35" name="Rectangle 72"/>
            <p:cNvSpPr>
              <a:spLocks noChangeArrowheads="1"/>
            </p:cNvSpPr>
            <p:nvPr/>
          </p:nvSpPr>
          <p:spPr bwMode="auto">
            <a:xfrm>
              <a:off x="54" y="3552"/>
              <a:ext cx="108" cy="96"/>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36" name="Rectangle 73"/>
            <p:cNvSpPr>
              <a:spLocks noChangeArrowheads="1"/>
            </p:cNvSpPr>
            <p:nvPr/>
          </p:nvSpPr>
          <p:spPr bwMode="auto">
            <a:xfrm>
              <a:off x="54" y="3696"/>
              <a:ext cx="108" cy="96"/>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37" name="Rectangle 74"/>
            <p:cNvSpPr>
              <a:spLocks noChangeArrowheads="1"/>
            </p:cNvSpPr>
            <p:nvPr/>
          </p:nvSpPr>
          <p:spPr bwMode="auto">
            <a:xfrm>
              <a:off x="54" y="3840"/>
              <a:ext cx="108" cy="96"/>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38" name="Rectangle 75"/>
            <p:cNvSpPr>
              <a:spLocks noChangeArrowheads="1"/>
            </p:cNvSpPr>
            <p:nvPr/>
          </p:nvSpPr>
          <p:spPr bwMode="auto">
            <a:xfrm>
              <a:off x="54" y="3984"/>
              <a:ext cx="108" cy="96"/>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39" name="Rectangle 76"/>
            <p:cNvSpPr>
              <a:spLocks noChangeArrowheads="1"/>
            </p:cNvSpPr>
            <p:nvPr/>
          </p:nvSpPr>
          <p:spPr bwMode="auto">
            <a:xfrm>
              <a:off x="54" y="4128"/>
              <a:ext cx="108" cy="96"/>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40" name="Rectangle 77"/>
            <p:cNvSpPr>
              <a:spLocks noChangeArrowheads="1"/>
            </p:cNvSpPr>
            <p:nvPr/>
          </p:nvSpPr>
          <p:spPr bwMode="auto">
            <a:xfrm>
              <a:off x="54" y="102"/>
              <a:ext cx="108" cy="96"/>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41" name="Rectangle 78"/>
            <p:cNvSpPr>
              <a:spLocks noChangeArrowheads="1"/>
            </p:cNvSpPr>
            <p:nvPr/>
          </p:nvSpPr>
          <p:spPr bwMode="auto">
            <a:xfrm>
              <a:off x="54" y="246"/>
              <a:ext cx="108" cy="96"/>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42" name="Rectangle 79"/>
            <p:cNvSpPr>
              <a:spLocks noChangeArrowheads="1"/>
            </p:cNvSpPr>
            <p:nvPr/>
          </p:nvSpPr>
          <p:spPr bwMode="auto">
            <a:xfrm>
              <a:off x="54" y="390"/>
              <a:ext cx="108" cy="96"/>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43" name="Rectangle 80"/>
            <p:cNvSpPr>
              <a:spLocks noChangeArrowheads="1"/>
            </p:cNvSpPr>
            <p:nvPr/>
          </p:nvSpPr>
          <p:spPr bwMode="auto">
            <a:xfrm>
              <a:off x="54" y="534"/>
              <a:ext cx="108" cy="96"/>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44" name="Rectangle 81"/>
            <p:cNvSpPr>
              <a:spLocks noChangeArrowheads="1"/>
            </p:cNvSpPr>
            <p:nvPr/>
          </p:nvSpPr>
          <p:spPr bwMode="auto">
            <a:xfrm>
              <a:off x="54" y="678"/>
              <a:ext cx="108" cy="96"/>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45" name="Rectangle 82"/>
            <p:cNvSpPr>
              <a:spLocks noChangeArrowheads="1"/>
            </p:cNvSpPr>
            <p:nvPr/>
          </p:nvSpPr>
          <p:spPr bwMode="auto">
            <a:xfrm>
              <a:off x="54" y="822"/>
              <a:ext cx="108" cy="95"/>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46" name="Rectangle 83"/>
            <p:cNvSpPr>
              <a:spLocks noChangeArrowheads="1"/>
            </p:cNvSpPr>
            <p:nvPr/>
          </p:nvSpPr>
          <p:spPr bwMode="auto">
            <a:xfrm>
              <a:off x="54" y="966"/>
              <a:ext cx="108" cy="96"/>
            </a:xfrm>
            <a:prstGeom prst="rect">
              <a:avLst/>
            </a:prstGeom>
            <a:gradFill rotWithShape="1">
              <a:gsLst>
                <a:gs pos="0">
                  <a:srgbClr val="666699"/>
                </a:gs>
                <a:gs pos="100000">
                  <a:srgbClr val="996633"/>
                </a:gs>
              </a:gsLst>
              <a:lin ang="5400000" scaled="1"/>
            </a:gradFill>
            <a:ln w="12700">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grpSp>
      <p:sp>
        <p:nvSpPr>
          <p:cNvPr id="47" name="Rectangle 85"/>
          <p:cNvSpPr>
            <a:spLocks noChangeArrowheads="1"/>
          </p:cNvSpPr>
          <p:nvPr userDrawn="1"/>
        </p:nvSpPr>
        <p:spPr bwMode="auto">
          <a:xfrm>
            <a:off x="266700" y="0"/>
            <a:ext cx="342900" cy="6858000"/>
          </a:xfrm>
          <a:prstGeom prst="rect">
            <a:avLst/>
          </a:prstGeom>
          <a:solidFill>
            <a:srgbClr val="D06300"/>
          </a:solidFill>
          <a:ln w="9525">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48" name="Rectangle 85"/>
          <p:cNvSpPr>
            <a:spLocks noChangeArrowheads="1"/>
          </p:cNvSpPr>
          <p:nvPr userDrawn="1"/>
        </p:nvSpPr>
        <p:spPr bwMode="auto">
          <a:xfrm>
            <a:off x="185737" y="0"/>
            <a:ext cx="47625" cy="6858000"/>
          </a:xfrm>
          <a:prstGeom prst="rect">
            <a:avLst/>
          </a:prstGeom>
          <a:solidFill>
            <a:srgbClr val="D06300"/>
          </a:solidFill>
          <a:ln w="9525">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sp>
        <p:nvSpPr>
          <p:cNvPr id="49" name="Rectangle 85"/>
          <p:cNvSpPr>
            <a:spLocks noChangeArrowheads="1"/>
          </p:cNvSpPr>
          <p:nvPr userDrawn="1"/>
        </p:nvSpPr>
        <p:spPr bwMode="auto">
          <a:xfrm>
            <a:off x="19050" y="0"/>
            <a:ext cx="133350" cy="6858000"/>
          </a:xfrm>
          <a:prstGeom prst="rect">
            <a:avLst/>
          </a:prstGeom>
          <a:solidFill>
            <a:srgbClr val="D06300"/>
          </a:solidFill>
          <a:ln w="9525">
            <a:noFill/>
            <a:miter lim="800000"/>
            <a:headEnd/>
            <a:tailEnd/>
          </a:ln>
          <a:effectLst/>
        </p:spPr>
        <p:txBody>
          <a:bodyPr wrap="none" anchor="ctr"/>
          <a:lstStyle/>
          <a:p>
            <a:pPr eaLnBrk="0" fontAlgn="base" hangingPunct="0">
              <a:spcBef>
                <a:spcPct val="0"/>
              </a:spcBef>
              <a:spcAft>
                <a:spcPct val="60000"/>
              </a:spcAft>
              <a:buClr>
                <a:srgbClr val="FF0000"/>
              </a:buClr>
              <a:buSzPct val="65000"/>
              <a:buFont typeface="Monotype Sorts" pitchFamily="2" charset="2"/>
              <a:buNone/>
              <a:defRPr/>
            </a:pPr>
            <a:endParaRPr lang="en-US" sz="2200" dirty="0">
              <a:solidFill>
                <a:srgbClr val="CC3300"/>
              </a:solidFill>
              <a:effectLst>
                <a:outerShdw blurRad="38100" dist="38100" dir="2700000" algn="tl">
                  <a:srgbClr val="000000">
                    <a:alpha val="43137"/>
                  </a:srgbClr>
                </a:outerShdw>
              </a:effectLst>
              <a:latin typeface="Comic Sans MS" pitchFamily="66" charset="0"/>
            </a:endParaRPr>
          </a:p>
        </p:txBody>
      </p:sp>
      <p:pic>
        <p:nvPicPr>
          <p:cNvPr id="51" name="Picture 10"/>
          <p:cNvPicPr>
            <a:picLocks noChangeAspect="1" noChangeArrowheads="1"/>
          </p:cNvPicPr>
          <p:nvPr userDrawn="1"/>
        </p:nvPicPr>
        <p:blipFill rotWithShape="1">
          <a:blip r:embed="rId16" cstate="print">
            <a:extLst>
              <a:ext uri="{28A0092B-C50C-407E-A947-70E740481C1C}">
                <a14:useLocalDpi xmlns:a14="http://schemas.microsoft.com/office/drawing/2010/main" val="0"/>
              </a:ext>
            </a:extLst>
          </a:blip>
          <a:srcRect l="15143" t="50000" b="4969"/>
          <a:stretch/>
        </p:blipFill>
        <p:spPr bwMode="auto">
          <a:xfrm>
            <a:off x="3414149" y="6555346"/>
            <a:ext cx="2986651" cy="150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rgbClr val="FF0000"/>
                </a:solidFill>
                <a:prstDash val="solid"/>
                <a:miter lim="800000"/>
                <a:headEnd type="none" w="lg" len="med"/>
                <a:tailEnd type="none" w="med" len="me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Tree>
    <p:extLst>
      <p:ext uri="{BB962C8B-B14F-4D97-AF65-F5344CB8AC3E}">
        <p14:creationId xmlns:p14="http://schemas.microsoft.com/office/powerpoint/2010/main" val="41635956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iming>
    <p:tnLst>
      <p:par>
        <p:cTn id="1" dur="indefinite" restart="never" nodeType="tmRoot"/>
      </p:par>
    </p:tnLst>
  </p:timing>
  <p:hf hdr="0" ftr="0"/>
  <p:txStyles>
    <p:titleStyle>
      <a:lvl1pPr algn="l" rtl="0" eaLnBrk="0" fontAlgn="base" hangingPunct="0">
        <a:spcBef>
          <a:spcPct val="0"/>
        </a:spcBef>
        <a:spcAft>
          <a:spcPct val="0"/>
        </a:spcAft>
        <a:defRPr sz="3200" b="0">
          <a:solidFill>
            <a:schemeClr val="tx1"/>
          </a:solidFill>
          <a:effectLst/>
          <a:latin typeface="Calibri" pitchFamily="34" charset="0"/>
          <a:ea typeface="+mj-ea"/>
          <a:cs typeface="Calibri" pitchFamily="34" charset="0"/>
        </a:defRPr>
      </a:lvl1pPr>
      <a:lvl2pPr algn="l" rtl="0" eaLnBrk="0" fontAlgn="base" hangingPunct="0">
        <a:spcBef>
          <a:spcPct val="0"/>
        </a:spcBef>
        <a:spcAft>
          <a:spcPct val="0"/>
        </a:spcAft>
        <a:defRPr sz="3200" b="1">
          <a:solidFill>
            <a:schemeClr val="tx1"/>
          </a:solidFill>
          <a:effectLst>
            <a:outerShdw blurRad="38100" dist="38100" dir="2700000" algn="tl">
              <a:srgbClr val="C0C0C0"/>
            </a:outerShdw>
          </a:effectLst>
          <a:latin typeface="Comic Sans MS" pitchFamily="66" charset="0"/>
        </a:defRPr>
      </a:lvl2pPr>
      <a:lvl3pPr algn="l" rtl="0" eaLnBrk="0" fontAlgn="base" hangingPunct="0">
        <a:spcBef>
          <a:spcPct val="0"/>
        </a:spcBef>
        <a:spcAft>
          <a:spcPct val="0"/>
        </a:spcAft>
        <a:defRPr sz="3200" b="1">
          <a:solidFill>
            <a:schemeClr val="tx1"/>
          </a:solidFill>
          <a:effectLst>
            <a:outerShdw blurRad="38100" dist="38100" dir="2700000" algn="tl">
              <a:srgbClr val="C0C0C0"/>
            </a:outerShdw>
          </a:effectLst>
          <a:latin typeface="Comic Sans MS" pitchFamily="66" charset="0"/>
        </a:defRPr>
      </a:lvl3pPr>
      <a:lvl4pPr algn="l" rtl="0" eaLnBrk="0" fontAlgn="base" hangingPunct="0">
        <a:spcBef>
          <a:spcPct val="0"/>
        </a:spcBef>
        <a:spcAft>
          <a:spcPct val="0"/>
        </a:spcAft>
        <a:defRPr sz="3200" b="1">
          <a:solidFill>
            <a:schemeClr val="tx1"/>
          </a:solidFill>
          <a:effectLst>
            <a:outerShdw blurRad="38100" dist="38100" dir="2700000" algn="tl">
              <a:srgbClr val="C0C0C0"/>
            </a:outerShdw>
          </a:effectLst>
          <a:latin typeface="Comic Sans MS" pitchFamily="66" charset="0"/>
        </a:defRPr>
      </a:lvl4pPr>
      <a:lvl5pPr algn="l" rtl="0" eaLnBrk="0" fontAlgn="base" hangingPunct="0">
        <a:spcBef>
          <a:spcPct val="0"/>
        </a:spcBef>
        <a:spcAft>
          <a:spcPct val="0"/>
        </a:spcAft>
        <a:defRPr sz="3200" b="1">
          <a:solidFill>
            <a:schemeClr val="tx1"/>
          </a:solidFill>
          <a:effectLst>
            <a:outerShdw blurRad="38100" dist="38100" dir="2700000" algn="tl">
              <a:srgbClr val="C0C0C0"/>
            </a:outerShdw>
          </a:effectLst>
          <a:latin typeface="Comic Sans MS" pitchFamily="66" charset="0"/>
        </a:defRPr>
      </a:lvl5pPr>
      <a:lvl6pPr marL="457200" algn="l" rtl="0" eaLnBrk="0" fontAlgn="base" hangingPunct="0">
        <a:spcBef>
          <a:spcPct val="0"/>
        </a:spcBef>
        <a:spcAft>
          <a:spcPct val="0"/>
        </a:spcAft>
        <a:defRPr sz="3600" b="1">
          <a:solidFill>
            <a:schemeClr val="tx1"/>
          </a:solidFill>
          <a:effectLst>
            <a:outerShdw blurRad="38100" dist="38100" dir="2700000" algn="tl">
              <a:srgbClr val="C0C0C0"/>
            </a:outerShdw>
          </a:effectLst>
          <a:latin typeface="Comic Sans MS" pitchFamily="66" charset="0"/>
        </a:defRPr>
      </a:lvl6pPr>
      <a:lvl7pPr marL="914400" algn="l" rtl="0" eaLnBrk="0" fontAlgn="base" hangingPunct="0">
        <a:spcBef>
          <a:spcPct val="0"/>
        </a:spcBef>
        <a:spcAft>
          <a:spcPct val="0"/>
        </a:spcAft>
        <a:defRPr sz="3600" b="1">
          <a:solidFill>
            <a:schemeClr val="tx1"/>
          </a:solidFill>
          <a:effectLst>
            <a:outerShdw blurRad="38100" dist="38100" dir="2700000" algn="tl">
              <a:srgbClr val="C0C0C0"/>
            </a:outerShdw>
          </a:effectLst>
          <a:latin typeface="Comic Sans MS" pitchFamily="66" charset="0"/>
        </a:defRPr>
      </a:lvl7pPr>
      <a:lvl8pPr marL="1371600" algn="l" rtl="0" eaLnBrk="0" fontAlgn="base" hangingPunct="0">
        <a:spcBef>
          <a:spcPct val="0"/>
        </a:spcBef>
        <a:spcAft>
          <a:spcPct val="0"/>
        </a:spcAft>
        <a:defRPr sz="3600" b="1">
          <a:solidFill>
            <a:schemeClr val="tx1"/>
          </a:solidFill>
          <a:effectLst>
            <a:outerShdw blurRad="38100" dist="38100" dir="2700000" algn="tl">
              <a:srgbClr val="C0C0C0"/>
            </a:outerShdw>
          </a:effectLst>
          <a:latin typeface="Comic Sans MS" pitchFamily="66" charset="0"/>
        </a:defRPr>
      </a:lvl8pPr>
      <a:lvl9pPr marL="1828800" algn="l" rtl="0" eaLnBrk="0" fontAlgn="base" hangingPunct="0">
        <a:spcBef>
          <a:spcPct val="0"/>
        </a:spcBef>
        <a:spcAft>
          <a:spcPct val="0"/>
        </a:spcAft>
        <a:defRPr sz="3600" b="1">
          <a:solidFill>
            <a:schemeClr val="tx1"/>
          </a:solidFill>
          <a:effectLst>
            <a:outerShdw blurRad="38100" dist="38100" dir="2700000" algn="tl">
              <a:srgbClr val="C0C0C0"/>
            </a:outerShdw>
          </a:effectLst>
          <a:latin typeface="Comic Sans MS" pitchFamily="66" charset="0"/>
        </a:defRPr>
      </a:lvl9pPr>
    </p:titleStyle>
    <p:bodyStyle>
      <a:lvl1pPr marL="341313" indent="-341313" algn="l" rtl="0" eaLnBrk="0" fontAlgn="base" hangingPunct="0">
        <a:spcBef>
          <a:spcPct val="10000"/>
        </a:spcBef>
        <a:spcAft>
          <a:spcPct val="30000"/>
        </a:spcAft>
        <a:buClr>
          <a:srgbClr val="4A4924"/>
        </a:buClr>
        <a:buSzPct val="85000"/>
        <a:buFontTx/>
        <a:buBlip>
          <a:blip r:embed="rId17"/>
        </a:buBlip>
        <a:defRPr sz="2400">
          <a:solidFill>
            <a:schemeClr val="tx1"/>
          </a:solidFill>
          <a:latin typeface="Calibri" pitchFamily="34" charset="0"/>
          <a:ea typeface="+mn-ea"/>
          <a:cs typeface="Calibri" pitchFamily="34" charset="0"/>
        </a:defRPr>
      </a:lvl1pPr>
      <a:lvl2pPr marL="741363" indent="-285750" algn="l" rtl="0" eaLnBrk="0" fontAlgn="base" hangingPunct="0">
        <a:spcBef>
          <a:spcPct val="0"/>
        </a:spcBef>
        <a:spcAft>
          <a:spcPct val="10000"/>
        </a:spcAft>
        <a:buSzPct val="70000"/>
        <a:buFontTx/>
        <a:buBlip>
          <a:blip r:embed="rId17"/>
        </a:buBlip>
        <a:defRPr sz="2000" b="0">
          <a:solidFill>
            <a:schemeClr val="tx1"/>
          </a:solidFill>
          <a:latin typeface="Calibri" pitchFamily="34" charset="0"/>
          <a:cs typeface="Calibri" pitchFamily="34" charset="0"/>
        </a:defRPr>
      </a:lvl2pPr>
      <a:lvl3pPr marL="1260475" indent="-228600" algn="l" rtl="0" eaLnBrk="0" fontAlgn="base" hangingPunct="0">
        <a:spcBef>
          <a:spcPct val="20000"/>
        </a:spcBef>
        <a:spcAft>
          <a:spcPct val="0"/>
        </a:spcAft>
        <a:buChar char="•"/>
        <a:defRPr sz="2000">
          <a:solidFill>
            <a:schemeClr val="tx1"/>
          </a:solidFill>
          <a:latin typeface="Calibri" pitchFamily="34" charset="0"/>
          <a:cs typeface="Calibri" pitchFamily="34" charset="0"/>
        </a:defRPr>
      </a:lvl3pPr>
      <a:lvl4pPr marL="1603375" indent="-228600" algn="l" rtl="0" eaLnBrk="0" fontAlgn="base" hangingPunct="0">
        <a:spcBef>
          <a:spcPct val="20000"/>
        </a:spcBef>
        <a:spcAft>
          <a:spcPct val="0"/>
        </a:spcAft>
        <a:buChar char="–"/>
        <a:defRPr sz="2000">
          <a:solidFill>
            <a:schemeClr val="tx1"/>
          </a:solidFill>
          <a:latin typeface="Calibri" pitchFamily="34" charset="0"/>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cs typeface="Calibri" pitchFamily="34" charset="0"/>
        </a:defRPr>
      </a:lvl5pPr>
      <a:lvl6pPr marL="2514600" indent="-228600" algn="l" rtl="0" eaLnBrk="0" fontAlgn="base" hangingPunct="0">
        <a:spcBef>
          <a:spcPct val="20000"/>
        </a:spcBef>
        <a:spcAft>
          <a:spcPct val="0"/>
        </a:spcAft>
        <a:buChar char="»"/>
        <a:defRPr sz="2000">
          <a:solidFill>
            <a:srgbClr val="4A4924"/>
          </a:solidFill>
          <a:latin typeface="+mn-lt"/>
        </a:defRPr>
      </a:lvl6pPr>
      <a:lvl7pPr marL="2971800" indent="-228600" algn="l" rtl="0" eaLnBrk="0" fontAlgn="base" hangingPunct="0">
        <a:spcBef>
          <a:spcPct val="20000"/>
        </a:spcBef>
        <a:spcAft>
          <a:spcPct val="0"/>
        </a:spcAft>
        <a:buChar char="»"/>
        <a:defRPr sz="2000">
          <a:solidFill>
            <a:srgbClr val="4A4924"/>
          </a:solidFill>
          <a:latin typeface="+mn-lt"/>
        </a:defRPr>
      </a:lvl7pPr>
      <a:lvl8pPr marL="3429000" indent="-228600" algn="l" rtl="0" eaLnBrk="0" fontAlgn="base" hangingPunct="0">
        <a:spcBef>
          <a:spcPct val="20000"/>
        </a:spcBef>
        <a:spcAft>
          <a:spcPct val="0"/>
        </a:spcAft>
        <a:buChar char="»"/>
        <a:defRPr sz="2000">
          <a:solidFill>
            <a:srgbClr val="4A4924"/>
          </a:solidFill>
          <a:latin typeface="+mn-lt"/>
        </a:defRPr>
      </a:lvl8pPr>
      <a:lvl9pPr marL="3886200" indent="-228600" algn="l" rtl="0" eaLnBrk="0" fontAlgn="base" hangingPunct="0">
        <a:spcBef>
          <a:spcPct val="20000"/>
        </a:spcBef>
        <a:spcAft>
          <a:spcPct val="0"/>
        </a:spcAft>
        <a:buChar char="»"/>
        <a:defRPr sz="2000">
          <a:solidFill>
            <a:srgbClr val="4A4924"/>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96E41E-0CB2-4DF7-AF77-717A0D7F2575}" type="datetime1">
              <a:rPr lang="en-US" smtClean="0">
                <a:solidFill>
                  <a:prstClr val="black">
                    <a:tint val="75000"/>
                  </a:prstClr>
                </a:solidFill>
              </a:rPr>
              <a:pPr/>
              <a:t>10/18/2013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787320-B45E-4B15-9A51-7A6114C3E35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3694806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80A4C7-873F-470F-8936-09526FF539A4}" type="datetimeFigureOut">
              <a:rPr lang="en-US" smtClean="0">
                <a:solidFill>
                  <a:prstClr val="black">
                    <a:tint val="75000"/>
                  </a:prstClr>
                </a:solidFill>
              </a:rPr>
              <a:pPr/>
              <a:t>10/18/2013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32D3CB-0047-410F-8587-60AC3E212F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925604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80A4C7-873F-470F-8936-09526FF539A4}" type="datetimeFigureOut">
              <a:rPr lang="en-US" smtClean="0">
                <a:solidFill>
                  <a:prstClr val="black">
                    <a:tint val="75000"/>
                  </a:prstClr>
                </a:solidFill>
              </a:rPr>
              <a:pPr/>
              <a:t>10/18/2013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32D3CB-0047-410F-8587-60AC3E212F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6978619"/>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10/18/2013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375752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2.xml"/><Relationship Id="rId5" Type="http://schemas.openxmlformats.org/officeDocument/2006/relationships/hyperlink" Target="http://www.edwardsaquifer.org/aquifer-data-and-maps/calibrated-rain-maps/rain-gauge-network" TargetMode="Externa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gif"/><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5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6.pn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5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5.png"/><Relationship Id="rId1" Type="http://schemas.openxmlformats.org/officeDocument/2006/relationships/slideLayout" Target="../slideLayouts/slideLayout53.xml"/><Relationship Id="rId5" Type="http://schemas.openxmlformats.org/officeDocument/2006/relationships/image" Target="../media/image27.pn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53.xml"/><Relationship Id="rId5" Type="http://schemas.openxmlformats.org/officeDocument/2006/relationships/image" Target="../media/image39.png"/><Relationship Id="rId4" Type="http://schemas.openxmlformats.org/officeDocument/2006/relationships/image" Target="../media/image38.gif"/></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3.xml"/><Relationship Id="rId5" Type="http://schemas.openxmlformats.org/officeDocument/2006/relationships/image" Target="../media/image45.jpe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http://www.centraltexashub.org/wiskiweb.htm" TargetMode="External"/><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wmf"/><Relationship Id="rId1" Type="http://schemas.openxmlformats.org/officeDocument/2006/relationships/slideLayout" Target="../slideLayouts/slideLayout59.xml"/><Relationship Id="rId4" Type="http://schemas.openxmlformats.org/officeDocument/2006/relationships/image" Target="../media/image59.jp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31.xml"/><Relationship Id="rId4" Type="http://schemas.openxmlformats.org/officeDocument/2006/relationships/image" Target="../media/image11.gif"/></Relationships>
</file>

<file path=ppt/slides/_rels/slide3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5.xml"/></Relationships>
</file>

<file path=ppt/slides/_rels/slide3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5.xml"/></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xml"/><Relationship Id="rId1" Type="http://schemas.openxmlformats.org/officeDocument/2006/relationships/slideLayout" Target="../slideLayouts/slideLayout65.xml"/></Relationships>
</file>

<file path=ppt/slides/_rels/slide33.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notesSlide" Target="../notesSlides/notesSlide9.xml"/><Relationship Id="rId1" Type="http://schemas.openxmlformats.org/officeDocument/2006/relationships/slideLayout" Target="../slideLayouts/slideLayout60.xml"/></Relationships>
</file>

<file path=ppt/slides/_rels/slide3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5.xml"/></Relationships>
</file>

<file path=ppt/slides/_rels/slide3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60.xml"/></Relationships>
</file>

<file path=ppt/slides/_rels/slide3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60.xml"/><Relationship Id="rId5" Type="http://schemas.openxmlformats.org/officeDocument/2006/relationships/image" Target="../media/image68.jpeg"/><Relationship Id="rId4" Type="http://schemas.openxmlformats.org/officeDocument/2006/relationships/image" Target="../media/image67.jpeg"/></Relationships>
</file>

<file path=ppt/slides/_rels/slide3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0.xml"/></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4.xml"/><Relationship Id="rId5" Type="http://schemas.openxmlformats.org/officeDocument/2006/relationships/image" Target="../media/image73.png"/><Relationship Id="rId4" Type="http://schemas.openxmlformats.org/officeDocument/2006/relationships/image" Target="../media/image72.png"/></Relationships>
</file>

<file path=ppt/slides/_rels/slide39.xml.rels><?xml version="1.0" encoding="UTF-8" standalone="yes"?>
<Relationships xmlns="http://schemas.openxmlformats.org/package/2006/relationships"><Relationship Id="rId2" Type="http://schemas.openxmlformats.org/officeDocument/2006/relationships/image" Target="../media/image74.wmf"/><Relationship Id="rId1" Type="http://schemas.openxmlformats.org/officeDocument/2006/relationships/slideLayout" Target="../slideLayouts/slideLayout60.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31.xml"/><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4.xml"/></Relationships>
</file>

<file path=ppt/slides/_rels/slide41.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image" Target="../media/image78.wmf"/><Relationship Id="rId1" Type="http://schemas.openxmlformats.org/officeDocument/2006/relationships/slideLayout" Target="../slideLayouts/slideLayout12.xml"/><Relationship Id="rId5" Type="http://schemas.openxmlformats.org/officeDocument/2006/relationships/image" Target="../media/image81.gif"/><Relationship Id="rId4" Type="http://schemas.openxmlformats.org/officeDocument/2006/relationships/image" Target="../media/image80.gif"/></Relationships>
</file>

<file path=ppt/slides/_rels/slide4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87.png"/><Relationship Id="rId4" Type="http://schemas.openxmlformats.org/officeDocument/2006/relationships/image" Target="../media/image86.png"/></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1.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1089209"/>
          </a:xfrm>
        </p:spPr>
        <p:txBody>
          <a:bodyPr/>
          <a:lstStyle/>
          <a:p>
            <a:r>
              <a:rPr lang="en-US" dirty="0" smtClean="0"/>
              <a:t>UT System and Water</a:t>
            </a:r>
            <a:endParaRPr lang="en-US" dirty="0"/>
          </a:p>
        </p:txBody>
      </p:sp>
      <p:sp>
        <p:nvSpPr>
          <p:cNvPr id="3" name="Subtitle 2"/>
          <p:cNvSpPr>
            <a:spLocks noGrp="1"/>
          </p:cNvSpPr>
          <p:nvPr>
            <p:ph type="subTitle" idx="1"/>
          </p:nvPr>
        </p:nvSpPr>
        <p:spPr>
          <a:xfrm>
            <a:off x="1057939" y="2730168"/>
            <a:ext cx="6858000" cy="1655762"/>
          </a:xfrm>
        </p:spPr>
        <p:txBody>
          <a:bodyPr>
            <a:normAutofit fontScale="92500" lnSpcReduction="10000"/>
          </a:bodyPr>
          <a:lstStyle/>
          <a:p>
            <a:r>
              <a:rPr lang="en-US" dirty="0" smtClean="0"/>
              <a:t>David R. Maidment, </a:t>
            </a:r>
          </a:p>
          <a:p>
            <a:r>
              <a:rPr lang="en-US" dirty="0" err="1" smtClean="0"/>
              <a:t>Dept</a:t>
            </a:r>
            <a:r>
              <a:rPr lang="en-US" dirty="0" smtClean="0"/>
              <a:t> of Civil, Architectural and Environmental Engineering</a:t>
            </a:r>
          </a:p>
          <a:p>
            <a:r>
              <a:rPr lang="en-US" dirty="0" smtClean="0"/>
              <a:t>University of Texas at Austin</a:t>
            </a:r>
          </a:p>
          <a:p>
            <a:r>
              <a:rPr lang="en-US" dirty="0" smtClean="0"/>
              <a:t>18 October 2013</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7157" y="5006801"/>
            <a:ext cx="3288792" cy="113995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940" y="4630590"/>
            <a:ext cx="2051862" cy="2051862"/>
          </a:xfrm>
          <a:prstGeom prst="rect">
            <a:avLst/>
          </a:prstGeom>
        </p:spPr>
      </p:pic>
    </p:spTree>
    <p:extLst>
      <p:ext uri="{BB962C8B-B14F-4D97-AF65-F5344CB8AC3E}">
        <p14:creationId xmlns:p14="http://schemas.microsoft.com/office/powerpoint/2010/main" val="42280256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990600"/>
            <a:ext cx="7772400" cy="1470025"/>
          </a:xfrm>
        </p:spPr>
        <p:txBody>
          <a:bodyPr>
            <a:normAutofit/>
          </a:bodyPr>
          <a:lstStyle/>
          <a:p>
            <a:r>
              <a:rPr lang="en-US" sz="4000" dirty="0" smtClean="0"/>
              <a:t>Water Data and Modeling Services</a:t>
            </a:r>
            <a:endParaRPr lang="en-US" sz="4000" dirty="0"/>
          </a:p>
        </p:txBody>
      </p:sp>
      <p:sp>
        <p:nvSpPr>
          <p:cNvPr id="3" name="Subtitle 2"/>
          <p:cNvSpPr>
            <a:spLocks noGrp="1"/>
          </p:cNvSpPr>
          <p:nvPr>
            <p:ph type="subTitle" idx="1"/>
          </p:nvPr>
        </p:nvSpPr>
        <p:spPr>
          <a:xfrm>
            <a:off x="1295400" y="2895600"/>
            <a:ext cx="6400800" cy="1752600"/>
          </a:xfrm>
        </p:spPr>
        <p:txBody>
          <a:bodyPr>
            <a:normAutofit fontScale="85000" lnSpcReduction="20000"/>
          </a:bodyPr>
          <a:lstStyle/>
          <a:p>
            <a:r>
              <a:rPr lang="en-US" dirty="0" smtClean="0">
                <a:solidFill>
                  <a:schemeClr val="tx2"/>
                </a:solidFill>
              </a:rPr>
              <a:t>David R. Maidment</a:t>
            </a:r>
            <a:br>
              <a:rPr lang="en-US" dirty="0" smtClean="0">
                <a:solidFill>
                  <a:schemeClr val="tx2"/>
                </a:solidFill>
              </a:rPr>
            </a:br>
            <a:r>
              <a:rPr lang="en-US" dirty="0" smtClean="0">
                <a:solidFill>
                  <a:schemeClr val="tx2"/>
                </a:solidFill>
              </a:rPr>
              <a:t>Center for Research in Water Resources</a:t>
            </a:r>
            <a:br>
              <a:rPr lang="en-US" dirty="0" smtClean="0">
                <a:solidFill>
                  <a:schemeClr val="tx2"/>
                </a:solidFill>
              </a:rPr>
            </a:br>
            <a:r>
              <a:rPr lang="en-US" dirty="0" smtClean="0">
                <a:solidFill>
                  <a:schemeClr val="tx2"/>
                </a:solidFill>
              </a:rPr>
              <a:t>University of Texas at Austin</a:t>
            </a:r>
            <a:r>
              <a:rPr lang="en-US" dirty="0" smtClean="0"/>
              <a:t/>
            </a:r>
            <a:br>
              <a:rPr lang="en-US" dirty="0" smtClean="0"/>
            </a:br>
            <a:r>
              <a:rPr lang="en-US" dirty="0" smtClean="0"/>
              <a:t/>
            </a:r>
            <a:br>
              <a:rPr lang="en-US" dirty="0" smtClean="0"/>
            </a:br>
            <a:endParaRPr lang="en-US" dirty="0"/>
          </a:p>
        </p:txBody>
      </p:sp>
      <p:sp>
        <p:nvSpPr>
          <p:cNvPr id="4" name="TextBox 3"/>
          <p:cNvSpPr txBox="1"/>
          <p:nvPr/>
        </p:nvSpPr>
        <p:spPr>
          <a:xfrm>
            <a:off x="2438400" y="4648200"/>
            <a:ext cx="4464363" cy="1200329"/>
          </a:xfrm>
          <a:prstGeom prst="rect">
            <a:avLst/>
          </a:prstGeom>
          <a:noFill/>
        </p:spPr>
        <p:txBody>
          <a:bodyPr wrap="none" rtlCol="0">
            <a:spAutoFit/>
          </a:bodyPr>
          <a:lstStyle/>
          <a:p>
            <a:pPr algn="ctr"/>
            <a:r>
              <a:rPr lang="en-US" dirty="0" smtClean="0">
                <a:solidFill>
                  <a:prstClr val="black"/>
                </a:solidFill>
              </a:rPr>
              <a:t>Presentation made at Water Institute of Texas</a:t>
            </a:r>
            <a:br>
              <a:rPr lang="en-US" dirty="0" smtClean="0">
                <a:solidFill>
                  <a:prstClr val="black"/>
                </a:solidFill>
              </a:rPr>
            </a:br>
            <a:r>
              <a:rPr lang="en-US" dirty="0" smtClean="0">
                <a:solidFill>
                  <a:prstClr val="black"/>
                </a:solidFill>
              </a:rPr>
              <a:t>First Symposium on Emerging Water Issues</a:t>
            </a:r>
          </a:p>
          <a:p>
            <a:pPr algn="ctr"/>
            <a:r>
              <a:rPr lang="en-US" dirty="0" smtClean="0">
                <a:solidFill>
                  <a:prstClr val="black"/>
                </a:solidFill>
              </a:rPr>
              <a:t>University of Texas at San Antonio</a:t>
            </a:r>
            <a:br>
              <a:rPr lang="en-US" dirty="0" smtClean="0">
                <a:solidFill>
                  <a:prstClr val="black"/>
                </a:solidFill>
              </a:rPr>
            </a:br>
            <a:r>
              <a:rPr lang="en-US" dirty="0" smtClean="0">
                <a:solidFill>
                  <a:prstClr val="black"/>
                </a:solidFill>
              </a:rPr>
              <a:t>4 October 2013</a:t>
            </a:r>
            <a:endParaRPr lang="en-US" dirty="0">
              <a:solidFill>
                <a:prstClr val="black"/>
              </a:solidFill>
            </a:endParaRPr>
          </a:p>
        </p:txBody>
      </p:sp>
    </p:spTree>
    <p:extLst>
      <p:ext uri="{BB962C8B-B14F-4D97-AF65-F5344CB8AC3E}">
        <p14:creationId xmlns:p14="http://schemas.microsoft.com/office/powerpoint/2010/main" val="37973617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in Bexar County</a:t>
            </a:r>
            <a:endParaRPr lang="en-US" dirty="0"/>
          </a:p>
        </p:txBody>
      </p:sp>
      <p:sp>
        <p:nvSpPr>
          <p:cNvPr id="3" name="Content Placeholder 2"/>
          <p:cNvSpPr>
            <a:spLocks noGrp="1"/>
          </p:cNvSpPr>
          <p:nvPr>
            <p:ph sz="half" idx="1"/>
          </p:nvPr>
        </p:nvSpPr>
        <p:spPr/>
        <p:txBody>
          <a:bodyPr/>
          <a:lstStyle/>
          <a:p>
            <a:r>
              <a:rPr lang="en-US" dirty="0" smtClean="0">
                <a:solidFill>
                  <a:srgbClr val="FF0000"/>
                </a:solidFill>
              </a:rPr>
              <a:t>How much water is there in Bexar County today?</a:t>
            </a:r>
          </a:p>
          <a:p>
            <a:r>
              <a:rPr lang="en-US" dirty="0" smtClean="0"/>
              <a:t>Is this trending up or down?</a:t>
            </a:r>
          </a:p>
          <a:p>
            <a:r>
              <a:rPr lang="en-US" dirty="0" smtClean="0"/>
              <a:t>At what rate is water entering?  Leaving?</a:t>
            </a:r>
          </a:p>
          <a:p>
            <a:r>
              <a:rPr lang="en-US" dirty="0" smtClean="0"/>
              <a:t>How is the present compared to the past?</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4834" y="2133600"/>
            <a:ext cx="3681413" cy="3174660"/>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1905000" y="5991340"/>
            <a:ext cx="5708422" cy="523220"/>
          </a:xfrm>
          <a:prstGeom prst="rect">
            <a:avLst/>
          </a:prstGeom>
          <a:noFill/>
          <a:ln>
            <a:solidFill>
              <a:schemeClr val="tx2"/>
            </a:solidFill>
          </a:ln>
        </p:spPr>
        <p:txBody>
          <a:bodyPr wrap="none" rtlCol="0">
            <a:spAutoFit/>
          </a:bodyPr>
          <a:lstStyle/>
          <a:p>
            <a:r>
              <a:rPr lang="en-US" sz="2800" dirty="0" smtClean="0">
                <a:solidFill>
                  <a:srgbClr val="FF0000"/>
                </a:solidFill>
              </a:rPr>
              <a:t>Think about water like a bank account</a:t>
            </a:r>
            <a:endParaRPr lang="en-US" sz="2800" dirty="0">
              <a:solidFill>
                <a:srgbClr val="FF0000"/>
              </a:solidFill>
            </a:endParaRPr>
          </a:p>
        </p:txBody>
      </p:sp>
    </p:spTree>
    <p:extLst>
      <p:ext uri="{BB962C8B-B14F-4D97-AF65-F5344CB8AC3E}">
        <p14:creationId xmlns:p14="http://schemas.microsoft.com/office/powerpoint/2010/main" val="18379723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77413" y="2060485"/>
            <a:ext cx="5276263" cy="3059076"/>
          </a:xfrm>
          <a:prstGeom prst="rect">
            <a:avLst/>
          </a:prstGeom>
        </p:spPr>
      </p:pic>
      <p:pic>
        <p:nvPicPr>
          <p:cNvPr id="4" name="Picture 3"/>
          <p:cNvPicPr>
            <a:picLocks noChangeAspect="1"/>
          </p:cNvPicPr>
          <p:nvPr/>
        </p:nvPicPr>
        <p:blipFill>
          <a:blip r:embed="rId3"/>
          <a:stretch>
            <a:fillRect/>
          </a:stretch>
        </p:blipFill>
        <p:spPr>
          <a:xfrm>
            <a:off x="6387399" y="400586"/>
            <a:ext cx="2590800" cy="5581650"/>
          </a:xfrm>
          <a:prstGeom prst="rect">
            <a:avLst/>
          </a:prstGeom>
        </p:spPr>
      </p:pic>
      <p:pic>
        <p:nvPicPr>
          <p:cNvPr id="5" name="Picture 4"/>
          <p:cNvPicPr>
            <a:picLocks noChangeAspect="1"/>
          </p:cNvPicPr>
          <p:nvPr/>
        </p:nvPicPr>
        <p:blipFill>
          <a:blip r:embed="rId4"/>
          <a:stretch>
            <a:fillRect/>
          </a:stretch>
        </p:blipFill>
        <p:spPr>
          <a:xfrm>
            <a:off x="1227618" y="565944"/>
            <a:ext cx="3924300" cy="923925"/>
          </a:xfrm>
          <a:prstGeom prst="rect">
            <a:avLst/>
          </a:prstGeom>
        </p:spPr>
      </p:pic>
      <p:sp>
        <p:nvSpPr>
          <p:cNvPr id="6" name="Rectangle 5"/>
          <p:cNvSpPr/>
          <p:nvPr/>
        </p:nvSpPr>
        <p:spPr>
          <a:xfrm>
            <a:off x="138224" y="6053224"/>
            <a:ext cx="8839975" cy="338554"/>
          </a:xfrm>
          <a:prstGeom prst="rect">
            <a:avLst/>
          </a:prstGeom>
        </p:spPr>
        <p:txBody>
          <a:bodyPr wrap="square">
            <a:spAutoFit/>
          </a:bodyPr>
          <a:lstStyle/>
          <a:p>
            <a:r>
              <a:rPr lang="en-US" sz="1600" dirty="0">
                <a:solidFill>
                  <a:prstClr val="black"/>
                </a:solidFill>
                <a:hlinkClick r:id="rId5"/>
              </a:rPr>
              <a:t>http://</a:t>
            </a:r>
            <a:r>
              <a:rPr lang="en-US" sz="1600" dirty="0" smtClean="0">
                <a:solidFill>
                  <a:prstClr val="black"/>
                </a:solidFill>
                <a:hlinkClick r:id="rId5"/>
              </a:rPr>
              <a:t>www.edwardsaquifer.org/aquifer-data-and-maps/calibrated-rain-maps/rain-gauge-network</a:t>
            </a:r>
            <a:r>
              <a:rPr lang="en-US" sz="1600" dirty="0" smtClean="0">
                <a:solidFill>
                  <a:prstClr val="black"/>
                </a:solidFill>
              </a:rPr>
              <a:t> </a:t>
            </a:r>
            <a:endParaRPr lang="en-US" sz="1600" dirty="0">
              <a:solidFill>
                <a:prstClr val="black"/>
              </a:solidFill>
            </a:endParaRPr>
          </a:p>
        </p:txBody>
      </p:sp>
      <p:sp>
        <p:nvSpPr>
          <p:cNvPr id="7" name="TextBox 6"/>
          <p:cNvSpPr txBox="1"/>
          <p:nvPr/>
        </p:nvSpPr>
        <p:spPr>
          <a:xfrm>
            <a:off x="1828800" y="5334000"/>
            <a:ext cx="3454664" cy="369332"/>
          </a:xfrm>
          <a:prstGeom prst="rect">
            <a:avLst/>
          </a:prstGeom>
          <a:noFill/>
          <a:ln>
            <a:solidFill>
              <a:schemeClr val="tx2"/>
            </a:solidFill>
          </a:ln>
        </p:spPr>
        <p:txBody>
          <a:bodyPr wrap="none" rtlCol="0">
            <a:spAutoFit/>
          </a:bodyPr>
          <a:lstStyle/>
          <a:p>
            <a:r>
              <a:rPr lang="en-US" dirty="0" smtClean="0">
                <a:solidFill>
                  <a:srgbClr val="FF0000"/>
                </a:solidFill>
              </a:rPr>
              <a:t>Input to the “Water Bank Account”</a:t>
            </a:r>
            <a:endParaRPr lang="en-US" dirty="0">
              <a:solidFill>
                <a:srgbClr val="FF0000"/>
              </a:solidFill>
            </a:endParaRPr>
          </a:p>
        </p:txBody>
      </p:sp>
    </p:spTree>
    <p:extLst>
      <p:ext uri="{BB962C8B-B14F-4D97-AF65-F5344CB8AC3E}">
        <p14:creationId xmlns:p14="http://schemas.microsoft.com/office/powerpoint/2010/main" val="12151165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Critical Indicators for the Edwards Aquifer</a:t>
            </a:r>
            <a:endParaRPr lang="en-US" sz="3600" dirty="0"/>
          </a:p>
        </p:txBody>
      </p:sp>
      <p:pic>
        <p:nvPicPr>
          <p:cNvPr id="4" name="Picture 3"/>
          <p:cNvPicPr>
            <a:picLocks noChangeAspect="1"/>
          </p:cNvPicPr>
          <p:nvPr/>
        </p:nvPicPr>
        <p:blipFill>
          <a:blip r:embed="rId2"/>
          <a:stretch>
            <a:fillRect/>
          </a:stretch>
        </p:blipFill>
        <p:spPr>
          <a:xfrm>
            <a:off x="1447800" y="1580042"/>
            <a:ext cx="6248400" cy="4743450"/>
          </a:xfrm>
          <a:prstGeom prst="rect">
            <a:avLst/>
          </a:prstGeom>
          <a:ln w="3175">
            <a:solidFill>
              <a:schemeClr val="bg1">
                <a:lumMod val="65000"/>
              </a:schemeClr>
            </a:solidFill>
          </a:ln>
        </p:spPr>
      </p:pic>
      <p:sp>
        <p:nvSpPr>
          <p:cNvPr id="3" name="TextBox 2"/>
          <p:cNvSpPr txBox="1"/>
          <p:nvPr/>
        </p:nvSpPr>
        <p:spPr>
          <a:xfrm>
            <a:off x="6172200" y="5301734"/>
            <a:ext cx="895502" cy="369332"/>
          </a:xfrm>
          <a:prstGeom prst="rect">
            <a:avLst/>
          </a:prstGeom>
          <a:noFill/>
        </p:spPr>
        <p:txBody>
          <a:bodyPr wrap="none" rtlCol="0">
            <a:spAutoFit/>
          </a:bodyPr>
          <a:lstStyle/>
          <a:p>
            <a:r>
              <a:rPr lang="en-US" dirty="0" smtClean="0">
                <a:solidFill>
                  <a:srgbClr val="FF0000"/>
                </a:solidFill>
              </a:rPr>
              <a:t>Storage</a:t>
            </a:r>
            <a:endParaRPr lang="en-US" dirty="0">
              <a:solidFill>
                <a:srgbClr val="FF0000"/>
              </a:solidFill>
            </a:endParaRPr>
          </a:p>
        </p:txBody>
      </p:sp>
      <p:sp>
        <p:nvSpPr>
          <p:cNvPr id="5" name="TextBox 4"/>
          <p:cNvSpPr txBox="1"/>
          <p:nvPr/>
        </p:nvSpPr>
        <p:spPr>
          <a:xfrm>
            <a:off x="6204333" y="5793836"/>
            <a:ext cx="945195" cy="369332"/>
          </a:xfrm>
          <a:prstGeom prst="rect">
            <a:avLst/>
          </a:prstGeom>
          <a:noFill/>
        </p:spPr>
        <p:txBody>
          <a:bodyPr wrap="none" rtlCol="0">
            <a:spAutoFit/>
          </a:bodyPr>
          <a:lstStyle/>
          <a:p>
            <a:r>
              <a:rPr lang="en-US" dirty="0" smtClean="0">
                <a:solidFill>
                  <a:srgbClr val="FF0000"/>
                </a:solidFill>
              </a:rPr>
              <a:t>Outflow</a:t>
            </a:r>
            <a:endParaRPr lang="en-US" dirty="0">
              <a:solidFill>
                <a:srgbClr val="FF0000"/>
              </a:solidFill>
            </a:endParaRPr>
          </a:p>
        </p:txBody>
      </p:sp>
      <p:sp>
        <p:nvSpPr>
          <p:cNvPr id="6" name="Right Brace 5"/>
          <p:cNvSpPr/>
          <p:nvPr/>
        </p:nvSpPr>
        <p:spPr>
          <a:xfrm>
            <a:off x="5943600" y="5301734"/>
            <a:ext cx="228600" cy="36933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7" name="Right Brace 6"/>
          <p:cNvSpPr/>
          <p:nvPr/>
        </p:nvSpPr>
        <p:spPr>
          <a:xfrm>
            <a:off x="5943600" y="5793836"/>
            <a:ext cx="228600" cy="36933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Tree>
    <p:extLst>
      <p:ext uri="{BB962C8B-B14F-4D97-AF65-F5344CB8AC3E}">
        <p14:creationId xmlns:p14="http://schemas.microsoft.com/office/powerpoint/2010/main" val="641390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sr300lnd_RL04_500x260.gif"/>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276600" y="1106122"/>
            <a:ext cx="5446888" cy="2723445"/>
          </a:xfrm>
          <a:prstGeom prst="rect">
            <a:avLst/>
          </a:prstGeom>
        </p:spPr>
      </p:pic>
      <p:sp>
        <p:nvSpPr>
          <p:cNvPr id="4" name="TextBox 3"/>
          <p:cNvSpPr txBox="1"/>
          <p:nvPr/>
        </p:nvSpPr>
        <p:spPr>
          <a:xfrm>
            <a:off x="4076357" y="3998556"/>
            <a:ext cx="3754643" cy="358669"/>
          </a:xfrm>
          <a:prstGeom prst="rect">
            <a:avLst/>
          </a:prstGeom>
          <a:noFill/>
          <a:effectLst/>
        </p:spPr>
        <p:txBody>
          <a:bodyPr wrap="none" lIns="0" tIns="0" rIns="0" bIns="0" rtlCol="0" anchor="b">
            <a:noAutofit/>
          </a:bodyPr>
          <a:lstStyle/>
          <a:p>
            <a:pPr eaLnBrk="0" hangingPunct="0">
              <a:lnSpc>
                <a:spcPts val="1800"/>
              </a:lnSpc>
            </a:pPr>
            <a:r>
              <a:rPr lang="en-US" b="1" dirty="0" smtClean="0">
                <a:solidFill>
                  <a:prstClr val="black"/>
                </a:solidFill>
              </a:rPr>
              <a:t>Gravity Anomaly of Texas, 2003 – 2013</a:t>
            </a:r>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549480"/>
            <a:ext cx="2391300" cy="2108120"/>
          </a:xfrm>
          <a:prstGeom prst="rect">
            <a:avLst/>
          </a:prstGeom>
          <a:noFill/>
          <a:ln w="38100" cmpd="sng">
            <a:noFill/>
            <a:miter lim="800000"/>
            <a:headEnd/>
            <a:tailEnd/>
          </a:ln>
          <a:effectLst/>
          <a:extLst>
            <a:ext uri="{909E8E84-426E-40DD-AFC4-6F175D3DCCD1}">
              <a14:hiddenFill xmlns:a14="http://schemas.microsoft.com/office/drawing/2010/main">
                <a:solidFill>
                  <a:schemeClr val="accent1"/>
                </a:solidFill>
              </a14:hiddenFill>
            </a:ext>
          </a:extLst>
        </p:spPr>
      </p:pic>
      <p:sp>
        <p:nvSpPr>
          <p:cNvPr id="16" name="Title 2"/>
          <p:cNvSpPr>
            <a:spLocks noGrp="1"/>
          </p:cNvSpPr>
          <p:nvPr>
            <p:ph type="title"/>
          </p:nvPr>
        </p:nvSpPr>
        <p:spPr>
          <a:xfrm>
            <a:off x="381000" y="152400"/>
            <a:ext cx="8229600" cy="1143000"/>
          </a:xfrm>
        </p:spPr>
        <p:txBody>
          <a:bodyPr/>
          <a:lstStyle/>
          <a:p>
            <a:r>
              <a:rPr lang="en-US" sz="2800" dirty="0" smtClean="0"/>
              <a:t>Gravity Recovery and Climate Experiment (GRACE)</a:t>
            </a:r>
            <a:br>
              <a:rPr lang="en-US" sz="2800" dirty="0" smtClean="0"/>
            </a:br>
            <a:r>
              <a:rPr lang="en-US" sz="1800" dirty="0" smtClean="0"/>
              <a:t>Force of gravity responds to changes in water volume</a:t>
            </a:r>
            <a:br>
              <a:rPr lang="en-US" sz="1800" dirty="0" smtClean="0"/>
            </a:br>
            <a:r>
              <a:rPr lang="en-US" sz="1800" dirty="0" smtClean="0"/>
              <a:t>Water is really heavy!</a:t>
            </a:r>
            <a:endParaRPr lang="en-US" sz="1800" dirty="0"/>
          </a:p>
        </p:txBody>
      </p:sp>
      <p:pic>
        <p:nvPicPr>
          <p:cNvPr id="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199" y="4357225"/>
            <a:ext cx="6423453" cy="2500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1" name="Straight Arrow Connector 20"/>
          <p:cNvCxnSpPr/>
          <p:nvPr/>
        </p:nvCxnSpPr>
        <p:spPr>
          <a:xfrm>
            <a:off x="7414728" y="5558140"/>
            <a:ext cx="0" cy="769941"/>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398217" y="5306453"/>
            <a:ext cx="898519" cy="262283"/>
          </a:xfrm>
          <a:prstGeom prst="rect">
            <a:avLst/>
          </a:prstGeom>
          <a:noFill/>
          <a:effectLst/>
        </p:spPr>
        <p:txBody>
          <a:bodyPr wrap="none" lIns="0" tIns="0" rIns="0" bIns="0" rtlCol="0">
            <a:noAutofit/>
          </a:bodyPr>
          <a:lstStyle/>
          <a:p>
            <a:pPr algn="ctr" eaLnBrk="0" hangingPunct="0">
              <a:lnSpc>
                <a:spcPts val="1800"/>
              </a:lnSpc>
            </a:pPr>
            <a:r>
              <a:rPr lang="en-US" b="1" dirty="0" smtClean="0">
                <a:solidFill>
                  <a:prstClr val="black"/>
                </a:solidFill>
              </a:rPr>
              <a:t>Normal</a:t>
            </a:r>
          </a:p>
        </p:txBody>
      </p:sp>
      <p:sp>
        <p:nvSpPr>
          <p:cNvPr id="23" name="TextBox 22"/>
          <p:cNvSpPr txBox="1"/>
          <p:nvPr/>
        </p:nvSpPr>
        <p:spPr>
          <a:xfrm>
            <a:off x="3320676" y="6060407"/>
            <a:ext cx="3886641" cy="523220"/>
          </a:xfrm>
          <a:prstGeom prst="rect">
            <a:avLst/>
          </a:prstGeom>
          <a:noFill/>
        </p:spPr>
        <p:txBody>
          <a:bodyPr wrap="none" rtlCol="0">
            <a:spAutoFit/>
          </a:bodyPr>
          <a:lstStyle/>
          <a:p>
            <a:pPr algn="ctr"/>
            <a:r>
              <a:rPr lang="en-US" sz="1400" dirty="0" smtClean="0">
                <a:solidFill>
                  <a:prstClr val="black"/>
                </a:solidFill>
              </a:rPr>
              <a:t>At peak drought, Texas had a </a:t>
            </a:r>
            <a:r>
              <a:rPr lang="en-US" sz="1400" dirty="0" smtClean="0">
                <a:solidFill>
                  <a:srgbClr val="FF0000"/>
                </a:solidFill>
              </a:rPr>
              <a:t>100 Km</a:t>
            </a:r>
            <a:r>
              <a:rPr lang="en-US" sz="1400" baseline="30000" dirty="0" smtClean="0">
                <a:solidFill>
                  <a:srgbClr val="FF0000"/>
                </a:solidFill>
              </a:rPr>
              <a:t>3</a:t>
            </a:r>
            <a:r>
              <a:rPr lang="en-US" sz="1400" dirty="0" smtClean="0">
                <a:solidFill>
                  <a:srgbClr val="FF0000"/>
                </a:solidFill>
              </a:rPr>
              <a:t> water deficit</a:t>
            </a:r>
          </a:p>
          <a:p>
            <a:pPr algn="ctr"/>
            <a:r>
              <a:rPr lang="en-US" sz="1400" dirty="0" smtClean="0">
                <a:solidFill>
                  <a:prstClr val="black"/>
                </a:solidFill>
              </a:rPr>
              <a:t>(equivalent to 70 Lake Travis’s)</a:t>
            </a:r>
            <a:endParaRPr lang="en-US" sz="1400" dirty="0">
              <a:solidFill>
                <a:prstClr val="black"/>
              </a:solidFill>
            </a:endParaRPr>
          </a:p>
        </p:txBody>
      </p:sp>
      <p:pic>
        <p:nvPicPr>
          <p:cNvPr id="2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629" y="4527746"/>
            <a:ext cx="2017201" cy="1836171"/>
          </a:xfrm>
          <a:prstGeom prst="rect">
            <a:avLst/>
          </a:prstGeom>
          <a:noFill/>
          <a:ln w="19050" cmpd="sng">
            <a:solidFill>
              <a:schemeClr val="accent4"/>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84846" y="609600"/>
            <a:ext cx="130492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4266" y="673437"/>
            <a:ext cx="923925"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29031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8229600" cy="914400"/>
          </a:xfrm>
        </p:spPr>
        <p:txBody>
          <a:bodyPr/>
          <a:lstStyle/>
          <a:p>
            <a:r>
              <a:rPr lang="en-US" dirty="0" smtClean="0"/>
              <a:t>Drought and GRACE</a:t>
            </a:r>
            <a:endParaRPr lang="en-US" dirty="0"/>
          </a:p>
        </p:txBody>
      </p:sp>
      <p:grpSp>
        <p:nvGrpSpPr>
          <p:cNvPr id="16" name="Group 15"/>
          <p:cNvGrpSpPr/>
          <p:nvPr/>
        </p:nvGrpSpPr>
        <p:grpSpPr>
          <a:xfrm>
            <a:off x="457200" y="1512930"/>
            <a:ext cx="8443784" cy="5000185"/>
            <a:chOff x="700216" y="1691590"/>
            <a:chExt cx="8443784" cy="5000185"/>
          </a:xfrm>
        </p:grpSpPr>
        <p:sp>
          <p:nvSpPr>
            <p:cNvPr id="9" name="TextBox 8"/>
            <p:cNvSpPr txBox="1"/>
            <p:nvPr/>
          </p:nvSpPr>
          <p:spPr>
            <a:xfrm>
              <a:off x="700216" y="2538270"/>
              <a:ext cx="2403863" cy="338554"/>
            </a:xfrm>
            <a:prstGeom prst="rect">
              <a:avLst/>
            </a:prstGeom>
            <a:noFill/>
            <a:scene3d>
              <a:camera prst="orthographicFront">
                <a:rot lat="0" lon="0" rev="5400000"/>
              </a:camera>
              <a:lightRig rig="threePt" dir="t"/>
            </a:scene3d>
          </p:spPr>
          <p:txBody>
            <a:bodyPr wrap="none" rtlCol="0">
              <a:spAutoFit/>
            </a:bodyPr>
            <a:lstStyle/>
            <a:p>
              <a:r>
                <a:rPr lang="en-US" sz="1600" dirty="0" smtClean="0">
                  <a:solidFill>
                    <a:prstClr val="black"/>
                  </a:solidFill>
                </a:rPr>
                <a:t>Percent of Area in Drought</a:t>
              </a:r>
              <a:endParaRPr lang="en-US" sz="1600" dirty="0">
                <a:solidFill>
                  <a:prstClr val="black"/>
                </a:solidFill>
              </a:endParaRPr>
            </a:p>
          </p:txBody>
        </p:sp>
        <p:grpSp>
          <p:nvGrpSpPr>
            <p:cNvPr id="15" name="Group 14"/>
            <p:cNvGrpSpPr/>
            <p:nvPr/>
          </p:nvGrpSpPr>
          <p:grpSpPr>
            <a:xfrm>
              <a:off x="1676400" y="1691590"/>
              <a:ext cx="7467600" cy="5000185"/>
              <a:chOff x="1676400" y="1691590"/>
              <a:chExt cx="7467600" cy="5000185"/>
            </a:xfrm>
          </p:grpSpPr>
          <p:grpSp>
            <p:nvGrpSpPr>
              <p:cNvPr id="7" name="Group 6"/>
              <p:cNvGrpSpPr/>
              <p:nvPr/>
            </p:nvGrpSpPr>
            <p:grpSpPr>
              <a:xfrm>
                <a:off x="1676400" y="1789547"/>
                <a:ext cx="7467600" cy="4902228"/>
                <a:chOff x="1676400" y="1789547"/>
                <a:chExt cx="7467600" cy="4902228"/>
              </a:xfrm>
            </p:grpSpPr>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4191000"/>
                  <a:ext cx="7467600" cy="2500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1" y="1789547"/>
                  <a:ext cx="6096000" cy="2464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5043" y="1728659"/>
                <a:ext cx="457200" cy="1863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19300" y="1691590"/>
                <a:ext cx="419100" cy="2031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Straight Arrow Connector 11"/>
              <p:cNvCxnSpPr/>
              <p:nvPr/>
            </p:nvCxnSpPr>
            <p:spPr>
              <a:xfrm>
                <a:off x="7543800" y="2286000"/>
                <a:ext cx="0" cy="3810000"/>
              </a:xfrm>
              <a:prstGeom prst="straightConnector1">
                <a:avLst/>
              </a:prstGeom>
              <a:ln w="28575">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917228" y="4427838"/>
                <a:ext cx="1271182" cy="646331"/>
              </a:xfrm>
              <a:prstGeom prst="rect">
                <a:avLst/>
              </a:prstGeom>
              <a:solidFill>
                <a:schemeClr val="bg1"/>
              </a:solidFill>
              <a:ln>
                <a:solidFill>
                  <a:schemeClr val="accent1"/>
                </a:solidFill>
              </a:ln>
            </p:spPr>
            <p:txBody>
              <a:bodyPr wrap="none" rtlCol="0">
                <a:spAutoFit/>
              </a:bodyPr>
              <a:lstStyle/>
              <a:p>
                <a:pPr algn="ctr"/>
                <a:r>
                  <a:rPr lang="en-US" dirty="0" smtClean="0">
                    <a:solidFill>
                      <a:prstClr val="black"/>
                    </a:solidFill>
                  </a:rPr>
                  <a:t>September </a:t>
                </a:r>
              </a:p>
              <a:p>
                <a:pPr algn="ctr"/>
                <a:r>
                  <a:rPr lang="en-US" dirty="0" smtClean="0">
                    <a:solidFill>
                      <a:prstClr val="black"/>
                    </a:solidFill>
                  </a:rPr>
                  <a:t>2011</a:t>
                </a:r>
                <a:endParaRPr lang="en-US" dirty="0">
                  <a:solidFill>
                    <a:prstClr val="black"/>
                  </a:solidFill>
                </a:endParaRPr>
              </a:p>
            </p:txBody>
          </p:sp>
        </p:grpSp>
      </p:grpSp>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385" y="2057829"/>
            <a:ext cx="1337999" cy="1355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1650" y="4763788"/>
            <a:ext cx="1308507" cy="1153552"/>
          </a:xfrm>
          <a:prstGeom prst="rect">
            <a:avLst/>
          </a:prstGeom>
          <a:noFill/>
          <a:ln w="38100" cmpd="sng">
            <a:noFill/>
            <a:miter lim="800000"/>
            <a:headEnd/>
            <a:tailEnd/>
          </a:ln>
          <a:effectLst/>
          <a:extLst>
            <a:ext uri="{909E8E84-426E-40DD-AFC4-6F175D3DCCD1}">
              <a14:hiddenFill xmlns:a14="http://schemas.microsoft.com/office/drawing/2010/main">
                <a:solidFill>
                  <a:schemeClr val="accent1"/>
                </a:solidFill>
              </a14:hiddenFill>
            </a:ext>
          </a:extLst>
        </p:spPr>
      </p:pic>
      <p:sp>
        <p:nvSpPr>
          <p:cNvPr id="17" name="TextBox 16"/>
          <p:cNvSpPr txBox="1"/>
          <p:nvPr/>
        </p:nvSpPr>
        <p:spPr>
          <a:xfrm>
            <a:off x="381000" y="4267200"/>
            <a:ext cx="875496" cy="369332"/>
          </a:xfrm>
          <a:prstGeom prst="rect">
            <a:avLst/>
          </a:prstGeom>
          <a:noFill/>
        </p:spPr>
        <p:txBody>
          <a:bodyPr wrap="none" rtlCol="0">
            <a:spAutoFit/>
          </a:bodyPr>
          <a:lstStyle/>
          <a:p>
            <a:r>
              <a:rPr lang="en-US" dirty="0" smtClean="0">
                <a:solidFill>
                  <a:prstClr val="black"/>
                </a:solidFill>
              </a:rPr>
              <a:t>GRACE </a:t>
            </a:r>
            <a:endParaRPr lang="en-US" dirty="0">
              <a:solidFill>
                <a:prstClr val="black"/>
              </a:solidFill>
            </a:endParaRPr>
          </a:p>
        </p:txBody>
      </p:sp>
      <p:sp>
        <p:nvSpPr>
          <p:cNvPr id="18" name="TextBox 17"/>
          <p:cNvSpPr txBox="1"/>
          <p:nvPr/>
        </p:nvSpPr>
        <p:spPr>
          <a:xfrm>
            <a:off x="162671" y="1411498"/>
            <a:ext cx="1312154" cy="646331"/>
          </a:xfrm>
          <a:prstGeom prst="rect">
            <a:avLst/>
          </a:prstGeom>
          <a:noFill/>
        </p:spPr>
        <p:txBody>
          <a:bodyPr wrap="none" rtlCol="0">
            <a:spAutoFit/>
          </a:bodyPr>
          <a:lstStyle/>
          <a:p>
            <a:pPr algn="ctr"/>
            <a:r>
              <a:rPr lang="en-US" dirty="0" smtClean="0">
                <a:solidFill>
                  <a:prstClr val="black"/>
                </a:solidFill>
              </a:rPr>
              <a:t>US Drought </a:t>
            </a:r>
          </a:p>
          <a:p>
            <a:pPr algn="ctr"/>
            <a:r>
              <a:rPr lang="en-US" dirty="0" smtClean="0">
                <a:solidFill>
                  <a:prstClr val="black"/>
                </a:solidFill>
              </a:rPr>
              <a:t>Monitor</a:t>
            </a:r>
            <a:endParaRPr lang="en-US" dirty="0">
              <a:solidFill>
                <a:prstClr val="black"/>
              </a:solidFill>
            </a:endParaRPr>
          </a:p>
        </p:txBody>
      </p:sp>
      <p:sp>
        <p:nvSpPr>
          <p:cNvPr id="19" name="TextBox 18"/>
          <p:cNvSpPr txBox="1"/>
          <p:nvPr/>
        </p:nvSpPr>
        <p:spPr>
          <a:xfrm>
            <a:off x="2271585" y="5658593"/>
            <a:ext cx="4404988" cy="584775"/>
          </a:xfrm>
          <a:prstGeom prst="rect">
            <a:avLst/>
          </a:prstGeom>
          <a:noFill/>
        </p:spPr>
        <p:txBody>
          <a:bodyPr wrap="none" rtlCol="0">
            <a:spAutoFit/>
          </a:bodyPr>
          <a:lstStyle/>
          <a:p>
            <a:pPr algn="ctr"/>
            <a:r>
              <a:rPr lang="en-US" sz="1600" dirty="0" smtClean="0">
                <a:solidFill>
                  <a:prstClr val="black"/>
                </a:solidFill>
              </a:rPr>
              <a:t>At peak drought, Texas had a </a:t>
            </a:r>
            <a:r>
              <a:rPr lang="en-US" sz="1600" dirty="0" smtClean="0">
                <a:solidFill>
                  <a:srgbClr val="FF0000"/>
                </a:solidFill>
              </a:rPr>
              <a:t>100 Km</a:t>
            </a:r>
            <a:r>
              <a:rPr lang="en-US" sz="1600" baseline="30000" dirty="0" smtClean="0">
                <a:solidFill>
                  <a:srgbClr val="FF0000"/>
                </a:solidFill>
              </a:rPr>
              <a:t>3</a:t>
            </a:r>
            <a:r>
              <a:rPr lang="en-US" sz="1600" dirty="0" smtClean="0">
                <a:solidFill>
                  <a:srgbClr val="FF0000"/>
                </a:solidFill>
              </a:rPr>
              <a:t> water deficit</a:t>
            </a:r>
          </a:p>
          <a:p>
            <a:pPr algn="ctr"/>
            <a:r>
              <a:rPr lang="en-US" sz="1600" dirty="0" smtClean="0">
                <a:solidFill>
                  <a:prstClr val="black"/>
                </a:solidFill>
              </a:rPr>
              <a:t>(equivalent to 70 Lake Travis’s)</a:t>
            </a:r>
            <a:endParaRPr lang="en-US" sz="1600" dirty="0">
              <a:solidFill>
                <a:prstClr val="black"/>
              </a:solidFill>
            </a:endParaRPr>
          </a:p>
        </p:txBody>
      </p:sp>
      <p:sp>
        <p:nvSpPr>
          <p:cNvPr id="20" name="Rectangle 19"/>
          <p:cNvSpPr/>
          <p:nvPr/>
        </p:nvSpPr>
        <p:spPr>
          <a:xfrm>
            <a:off x="1956807" y="973863"/>
            <a:ext cx="6248400" cy="369332"/>
          </a:xfrm>
          <a:prstGeom prst="rect">
            <a:avLst/>
          </a:prstGeom>
        </p:spPr>
        <p:txBody>
          <a:bodyPr wrap="square">
            <a:spAutoFit/>
          </a:bodyPr>
          <a:lstStyle/>
          <a:p>
            <a:r>
              <a:rPr lang="en-US" dirty="0" smtClean="0">
                <a:solidFill>
                  <a:prstClr val="black"/>
                </a:solidFill>
              </a:rPr>
              <a:t>US Drought Monitor is </a:t>
            </a:r>
            <a:r>
              <a:rPr lang="en-US" dirty="0">
                <a:solidFill>
                  <a:prstClr val="black"/>
                </a:solidFill>
              </a:rPr>
              <a:t>closely correlated with the GRACE data</a:t>
            </a:r>
          </a:p>
        </p:txBody>
      </p:sp>
    </p:spTree>
    <p:extLst>
      <p:ext uri="{BB962C8B-B14F-4D97-AF65-F5344CB8AC3E}">
        <p14:creationId xmlns:p14="http://schemas.microsoft.com/office/powerpoint/2010/main" val="27616938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4375" y="4138178"/>
            <a:ext cx="6393426" cy="2387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1395" y="1657695"/>
            <a:ext cx="6423453" cy="2500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199" y="185830"/>
            <a:ext cx="8229600" cy="1143000"/>
          </a:xfrm>
        </p:spPr>
        <p:txBody>
          <a:bodyPr>
            <a:normAutofit/>
          </a:bodyPr>
          <a:lstStyle/>
          <a:p>
            <a:r>
              <a:rPr lang="en-US" sz="3600" dirty="0" smtClean="0"/>
              <a:t>GRACE and Texas Reservoir Water Storage</a:t>
            </a:r>
            <a:endParaRPr lang="en-US" sz="360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4619625"/>
            <a:ext cx="2133600" cy="1333500"/>
          </a:xfrm>
          <a:prstGeom prst="rect">
            <a:avLst/>
          </a:prstGeom>
        </p:spPr>
      </p:pic>
      <p:sp>
        <p:nvSpPr>
          <p:cNvPr id="8" name="TextBox 7"/>
          <p:cNvSpPr txBox="1"/>
          <p:nvPr/>
        </p:nvSpPr>
        <p:spPr>
          <a:xfrm>
            <a:off x="281920" y="4152900"/>
            <a:ext cx="2530373" cy="369332"/>
          </a:xfrm>
          <a:prstGeom prst="rect">
            <a:avLst/>
          </a:prstGeom>
          <a:noFill/>
        </p:spPr>
        <p:txBody>
          <a:bodyPr wrap="none" rtlCol="0">
            <a:spAutoFit/>
          </a:bodyPr>
          <a:lstStyle/>
          <a:p>
            <a:r>
              <a:rPr lang="en-US" dirty="0" smtClean="0">
                <a:solidFill>
                  <a:prstClr val="black"/>
                </a:solidFill>
              </a:rPr>
              <a:t>Surface Water Reservoirs</a:t>
            </a:r>
            <a:endParaRPr lang="en-US" dirty="0">
              <a:solidFill>
                <a:prstClr val="black"/>
              </a:solidFill>
            </a:endParaRPr>
          </a:p>
        </p:txBody>
      </p:sp>
      <p:cxnSp>
        <p:nvCxnSpPr>
          <p:cNvPr id="23" name="Straight Arrow Connector 22"/>
          <p:cNvCxnSpPr/>
          <p:nvPr/>
        </p:nvCxnSpPr>
        <p:spPr>
          <a:xfrm flipH="1">
            <a:off x="7740271" y="5125065"/>
            <a:ext cx="130" cy="77429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862720" y="5666539"/>
            <a:ext cx="3693255" cy="307777"/>
          </a:xfrm>
          <a:prstGeom prst="rect">
            <a:avLst/>
          </a:prstGeom>
          <a:noFill/>
        </p:spPr>
        <p:txBody>
          <a:bodyPr wrap="none" rtlCol="0">
            <a:spAutoFit/>
          </a:bodyPr>
          <a:lstStyle/>
          <a:p>
            <a:r>
              <a:rPr lang="en-US" sz="1400" dirty="0" smtClean="0">
                <a:solidFill>
                  <a:prstClr val="black"/>
                </a:solidFill>
              </a:rPr>
              <a:t>and an </a:t>
            </a:r>
            <a:r>
              <a:rPr lang="en-US" sz="1400" dirty="0" smtClean="0">
                <a:solidFill>
                  <a:srgbClr val="1F497D"/>
                </a:solidFill>
              </a:rPr>
              <a:t>8.4 Km</a:t>
            </a:r>
            <a:r>
              <a:rPr lang="en-US" sz="1400" baseline="30000" dirty="0" smtClean="0">
                <a:solidFill>
                  <a:srgbClr val="1F497D"/>
                </a:solidFill>
              </a:rPr>
              <a:t>3</a:t>
            </a:r>
            <a:r>
              <a:rPr lang="en-US" sz="1400" dirty="0" smtClean="0">
                <a:solidFill>
                  <a:srgbClr val="1F497D"/>
                </a:solidFill>
              </a:rPr>
              <a:t> deficit</a:t>
            </a:r>
            <a:r>
              <a:rPr lang="en-US" sz="1400" dirty="0" smtClean="0">
                <a:solidFill>
                  <a:prstClr val="black"/>
                </a:solidFill>
              </a:rPr>
              <a:t> in reservoir water storage</a:t>
            </a:r>
            <a:endParaRPr lang="en-US" sz="1400" baseline="30000" dirty="0">
              <a:solidFill>
                <a:prstClr val="black"/>
              </a:solidFill>
            </a:endParaRPr>
          </a:p>
        </p:txBody>
      </p:sp>
      <p:sp>
        <p:nvSpPr>
          <p:cNvPr id="15" name="TextBox 14"/>
          <p:cNvSpPr txBox="1"/>
          <p:nvPr/>
        </p:nvSpPr>
        <p:spPr>
          <a:xfrm>
            <a:off x="506164" y="1582477"/>
            <a:ext cx="1625125" cy="369332"/>
          </a:xfrm>
          <a:prstGeom prst="rect">
            <a:avLst/>
          </a:prstGeom>
          <a:noFill/>
        </p:spPr>
        <p:txBody>
          <a:bodyPr wrap="none" rtlCol="0">
            <a:spAutoFit/>
          </a:bodyPr>
          <a:lstStyle/>
          <a:p>
            <a:r>
              <a:rPr lang="en-US" dirty="0" smtClean="0">
                <a:solidFill>
                  <a:prstClr val="black"/>
                </a:solidFill>
              </a:rPr>
              <a:t>Grace Satellites</a:t>
            </a:r>
            <a:endParaRPr lang="en-US" dirty="0">
              <a:solidFill>
                <a:prstClr val="black"/>
              </a:solidFill>
            </a:endParaRPr>
          </a:p>
        </p:txBody>
      </p:sp>
      <p:sp>
        <p:nvSpPr>
          <p:cNvPr id="21" name="TextBox 20"/>
          <p:cNvSpPr txBox="1"/>
          <p:nvPr/>
        </p:nvSpPr>
        <p:spPr>
          <a:xfrm>
            <a:off x="958212" y="1078468"/>
            <a:ext cx="7006405" cy="369332"/>
          </a:xfrm>
          <a:prstGeom prst="rect">
            <a:avLst/>
          </a:prstGeom>
          <a:noFill/>
        </p:spPr>
        <p:txBody>
          <a:bodyPr wrap="none" rtlCol="0">
            <a:spAutoFit/>
          </a:bodyPr>
          <a:lstStyle/>
          <a:p>
            <a:r>
              <a:rPr lang="en-US" dirty="0" smtClean="0">
                <a:solidFill>
                  <a:prstClr val="black"/>
                </a:solidFill>
              </a:rPr>
              <a:t>Surface water reservoir storage is closely correlated with the GRACE data</a:t>
            </a:r>
            <a:endParaRPr lang="en-US" dirty="0">
              <a:solidFill>
                <a:prstClr val="black"/>
              </a:solidFill>
            </a:endParaRPr>
          </a:p>
        </p:txBody>
      </p:sp>
      <p:cxnSp>
        <p:nvCxnSpPr>
          <p:cNvPr id="27" name="Straight Arrow Connector 26"/>
          <p:cNvCxnSpPr/>
          <p:nvPr/>
        </p:nvCxnSpPr>
        <p:spPr>
          <a:xfrm>
            <a:off x="7663924" y="2858610"/>
            <a:ext cx="0" cy="769941"/>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647413" y="2606923"/>
            <a:ext cx="898519" cy="262283"/>
          </a:xfrm>
          <a:prstGeom prst="rect">
            <a:avLst/>
          </a:prstGeom>
          <a:noFill/>
          <a:effectLst/>
        </p:spPr>
        <p:txBody>
          <a:bodyPr wrap="none" lIns="0" tIns="0" rIns="0" bIns="0" rtlCol="0">
            <a:noAutofit/>
          </a:bodyPr>
          <a:lstStyle/>
          <a:p>
            <a:pPr algn="ctr" eaLnBrk="0" hangingPunct="0">
              <a:lnSpc>
                <a:spcPts val="1800"/>
              </a:lnSpc>
            </a:pPr>
            <a:r>
              <a:rPr lang="en-US" b="1" dirty="0" smtClean="0">
                <a:solidFill>
                  <a:prstClr val="black"/>
                </a:solidFill>
              </a:rPr>
              <a:t>Normal</a:t>
            </a:r>
          </a:p>
        </p:txBody>
      </p:sp>
      <p:sp>
        <p:nvSpPr>
          <p:cNvPr id="30" name="TextBox 29"/>
          <p:cNvSpPr txBox="1"/>
          <p:nvPr/>
        </p:nvSpPr>
        <p:spPr>
          <a:xfrm>
            <a:off x="7560094" y="4822723"/>
            <a:ext cx="898519" cy="262283"/>
          </a:xfrm>
          <a:prstGeom prst="rect">
            <a:avLst/>
          </a:prstGeom>
          <a:noFill/>
          <a:effectLst/>
        </p:spPr>
        <p:txBody>
          <a:bodyPr wrap="none" lIns="0" tIns="0" rIns="0" bIns="0" rtlCol="0">
            <a:noAutofit/>
          </a:bodyPr>
          <a:lstStyle/>
          <a:p>
            <a:pPr algn="ctr" eaLnBrk="0" hangingPunct="0">
              <a:lnSpc>
                <a:spcPts val="1800"/>
              </a:lnSpc>
            </a:pPr>
            <a:r>
              <a:rPr lang="en-US" b="1" dirty="0" smtClean="0">
                <a:solidFill>
                  <a:prstClr val="black"/>
                </a:solidFill>
              </a:rPr>
              <a:t>Normal</a:t>
            </a:r>
          </a:p>
        </p:txBody>
      </p:sp>
      <p:pic>
        <p:nvPicPr>
          <p:cNvPr id="2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798" y="2010937"/>
            <a:ext cx="2017201" cy="1836171"/>
          </a:xfrm>
          <a:prstGeom prst="rect">
            <a:avLst/>
          </a:prstGeom>
          <a:noFill/>
          <a:ln w="19050" cmpd="sng">
            <a:solidFill>
              <a:schemeClr val="accent4"/>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16" name="TextBox 15"/>
          <p:cNvSpPr txBox="1"/>
          <p:nvPr/>
        </p:nvSpPr>
        <p:spPr>
          <a:xfrm>
            <a:off x="3399507" y="3360877"/>
            <a:ext cx="4227376" cy="523220"/>
          </a:xfrm>
          <a:prstGeom prst="rect">
            <a:avLst/>
          </a:prstGeom>
          <a:noFill/>
        </p:spPr>
        <p:txBody>
          <a:bodyPr wrap="none" rtlCol="0">
            <a:spAutoFit/>
          </a:bodyPr>
          <a:lstStyle/>
          <a:p>
            <a:pPr algn="ctr"/>
            <a:r>
              <a:rPr lang="en-US" sz="1400" dirty="0" smtClean="0">
                <a:solidFill>
                  <a:prstClr val="black"/>
                </a:solidFill>
              </a:rPr>
              <a:t>At peak drought, Texas had a </a:t>
            </a:r>
            <a:r>
              <a:rPr lang="en-US" sz="1400" dirty="0" smtClean="0">
                <a:solidFill>
                  <a:srgbClr val="FF0000"/>
                </a:solidFill>
              </a:rPr>
              <a:t>100 Km</a:t>
            </a:r>
            <a:r>
              <a:rPr lang="en-US" sz="1400" baseline="30000" dirty="0" smtClean="0">
                <a:solidFill>
                  <a:srgbClr val="FF0000"/>
                </a:solidFill>
              </a:rPr>
              <a:t>3</a:t>
            </a:r>
            <a:r>
              <a:rPr lang="en-US" sz="1400" dirty="0" smtClean="0">
                <a:solidFill>
                  <a:srgbClr val="FF0000"/>
                </a:solidFill>
              </a:rPr>
              <a:t> total water deficit</a:t>
            </a:r>
          </a:p>
          <a:p>
            <a:pPr algn="ctr"/>
            <a:r>
              <a:rPr lang="en-US" sz="1400" dirty="0" smtClean="0">
                <a:solidFill>
                  <a:prstClr val="black"/>
                </a:solidFill>
              </a:rPr>
              <a:t>(equivalent to 70 Lake Travis’s)</a:t>
            </a:r>
            <a:endParaRPr lang="en-US" sz="1400" dirty="0">
              <a:solidFill>
                <a:prstClr val="black"/>
              </a:solidFill>
            </a:endParaRPr>
          </a:p>
        </p:txBody>
      </p:sp>
      <p:grpSp>
        <p:nvGrpSpPr>
          <p:cNvPr id="28" name="Group 27"/>
          <p:cNvGrpSpPr/>
          <p:nvPr/>
        </p:nvGrpSpPr>
        <p:grpSpPr>
          <a:xfrm>
            <a:off x="3460309" y="3581400"/>
            <a:ext cx="5605958" cy="2133600"/>
            <a:chOff x="3460309" y="3581400"/>
            <a:chExt cx="5605958" cy="2133600"/>
          </a:xfrm>
        </p:grpSpPr>
        <p:cxnSp>
          <p:nvCxnSpPr>
            <p:cNvPr id="26" name="Straight Arrow Connector 25"/>
            <p:cNvCxnSpPr/>
            <p:nvPr/>
          </p:nvCxnSpPr>
          <p:spPr>
            <a:xfrm flipV="1">
              <a:off x="4648200" y="3581400"/>
              <a:ext cx="1222888" cy="2133600"/>
            </a:xfrm>
            <a:prstGeom prst="straightConnector1">
              <a:avLst/>
            </a:prstGeom>
            <a:ln w="12700">
              <a:headEnd type="arrow"/>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460309" y="4038600"/>
              <a:ext cx="5605958" cy="369332"/>
            </a:xfrm>
            <a:prstGeom prst="rect">
              <a:avLst/>
            </a:prstGeom>
            <a:solidFill>
              <a:schemeClr val="bg1"/>
            </a:solidFill>
            <a:ln>
              <a:solidFill>
                <a:schemeClr val="accent1"/>
              </a:solidFill>
            </a:ln>
          </p:spPr>
          <p:txBody>
            <a:bodyPr wrap="none" rtlCol="0">
              <a:spAutoFit/>
            </a:bodyPr>
            <a:lstStyle/>
            <a:p>
              <a:r>
                <a:rPr lang="en-US" dirty="0" smtClean="0">
                  <a:solidFill>
                    <a:prstClr val="black"/>
                  </a:solidFill>
                </a:rPr>
                <a:t>90% of the water deficit is in soil water and groundwater</a:t>
              </a:r>
              <a:endParaRPr lang="en-US" dirty="0">
                <a:solidFill>
                  <a:prstClr val="black"/>
                </a:solidFill>
              </a:endParaRPr>
            </a:p>
          </p:txBody>
        </p:sp>
      </p:grpSp>
    </p:spTree>
    <p:extLst>
      <p:ext uri="{BB962C8B-B14F-4D97-AF65-F5344CB8AC3E}">
        <p14:creationId xmlns:p14="http://schemas.microsoft.com/office/powerpoint/2010/main" val="132926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Bent Arrow 27"/>
          <p:cNvSpPr/>
          <p:nvPr/>
        </p:nvSpPr>
        <p:spPr bwMode="auto">
          <a:xfrm rot="5400000">
            <a:off x="2377423" y="1440249"/>
            <a:ext cx="816998" cy="634925"/>
          </a:xfrm>
          <a:prstGeom prst="bentArrow">
            <a:avLst>
              <a:gd name="adj1" fmla="val 17308"/>
              <a:gd name="adj2" fmla="val 20707"/>
              <a:gd name="adj3" fmla="val 24108"/>
              <a:gd name="adj4" fmla="val 53428"/>
            </a:avLst>
          </a:prstGeom>
          <a:gradFill>
            <a:gsLst>
              <a:gs pos="26000">
                <a:srgbClr val="5AC3FA"/>
              </a:gs>
              <a:gs pos="100000">
                <a:schemeClr val="accent4">
                  <a:tint val="50000"/>
                  <a:shade val="100000"/>
                  <a:satMod val="350000"/>
                  <a:alpha val="0"/>
                </a:schemeClr>
              </a:gs>
            </a:gsLst>
            <a:lin ang="6420000" scaled="0"/>
          </a:gradFill>
          <a:ln>
            <a:gradFill flip="none" rotWithShape="1">
              <a:gsLst>
                <a:gs pos="0">
                  <a:srgbClr val="007AC2"/>
                </a:gs>
                <a:gs pos="100000">
                  <a:srgbClr val="FFFFFF">
                    <a:alpha val="0"/>
                  </a:srgbClr>
                </a:gs>
              </a:gsLst>
              <a:lin ang="6120000" scaled="0"/>
              <a:tileRect/>
            </a:grad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6" name="Rectangle 15"/>
          <p:cNvSpPr/>
          <p:nvPr/>
        </p:nvSpPr>
        <p:spPr bwMode="auto">
          <a:xfrm>
            <a:off x="0" y="5178176"/>
            <a:ext cx="9144000" cy="1679824"/>
          </a:xfrm>
          <a:prstGeom prst="rect">
            <a:avLst/>
          </a:prstGeom>
          <a:gradFill flip="none" rotWithShape="1">
            <a:gsLst>
              <a:gs pos="0">
                <a:srgbClr val="007AC2"/>
              </a:gs>
              <a:gs pos="100000">
                <a:srgbClr val="007AC2">
                  <a:alpha val="0"/>
                </a:srgbClr>
              </a:gs>
            </a:gsLst>
            <a:lin ang="0" scaled="1"/>
            <a:tileRect/>
          </a:gradFill>
          <a:ln w="12700" cap="flat" cmpd="sng" algn="ctr">
            <a:no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algn="ctr"/>
            <a:endParaRPr lang="en-US" kern="0" dirty="0">
              <a:solidFill>
                <a:srgbClr val="007AC2"/>
              </a:solidFill>
              <a:latin typeface="Arial" charset="0"/>
              <a:ea typeface="ＭＳ Ｐゴシック" pitchFamily="16" charset="-128"/>
            </a:endParaRPr>
          </a:p>
        </p:txBody>
      </p:sp>
      <p:sp>
        <p:nvSpPr>
          <p:cNvPr id="10244" name="Text Box 4"/>
          <p:cNvSpPr txBox="1">
            <a:spLocks noChangeArrowheads="1"/>
          </p:cNvSpPr>
          <p:nvPr/>
        </p:nvSpPr>
        <p:spPr bwMode="auto">
          <a:xfrm>
            <a:off x="530450" y="2904028"/>
            <a:ext cx="1829455" cy="738664"/>
          </a:xfrm>
          <a:prstGeom prst="rect">
            <a:avLst/>
          </a:prstGeom>
          <a:noFill/>
          <a:ln w="28575" cmpd="sng">
            <a:noFill/>
            <a:miter lim="800000"/>
            <a:headEnd/>
            <a:tailEnd/>
          </a:ln>
          <a:effectLst/>
        </p:spPr>
        <p:txBody>
          <a:bodyPr wrap="square" l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1400" dirty="0" smtClean="0">
                <a:solidFill>
                  <a:prstClr val="black"/>
                </a:solidFill>
              </a:rPr>
              <a:t>Observations Datasets, Numerical Weather Model</a:t>
            </a:r>
            <a:endParaRPr lang="en-US" sz="1400" dirty="0">
              <a:solidFill>
                <a:prstClr val="black"/>
              </a:solidFill>
            </a:endParaRPr>
          </a:p>
        </p:txBody>
      </p:sp>
      <p:sp>
        <p:nvSpPr>
          <p:cNvPr id="10246" name="Text Box 6"/>
          <p:cNvSpPr txBox="1">
            <a:spLocks noChangeArrowheads="1"/>
          </p:cNvSpPr>
          <p:nvPr/>
        </p:nvSpPr>
        <p:spPr bwMode="auto">
          <a:xfrm>
            <a:off x="2534704" y="4402776"/>
            <a:ext cx="2166859" cy="307777"/>
          </a:xfrm>
          <a:prstGeom prst="rect">
            <a:avLst/>
          </a:prstGeom>
          <a:noFill/>
          <a:ln w="9525">
            <a:noFill/>
            <a:miter lim="800000"/>
            <a:headEnd/>
            <a:tailEnd/>
          </a:ln>
        </p:spPr>
        <p:txBody>
          <a:bodyPr wrap="square" l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sz="1400" dirty="0">
                <a:solidFill>
                  <a:prstClr val="black"/>
                </a:solidFill>
              </a:rPr>
              <a:t>Land Surface Model</a:t>
            </a:r>
          </a:p>
        </p:txBody>
      </p:sp>
      <p:pic>
        <p:nvPicPr>
          <p:cNvPr id="10247"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0224" y="2317850"/>
            <a:ext cx="2710370" cy="2083598"/>
          </a:xfrm>
          <a:prstGeom prst="rect">
            <a:avLst/>
          </a:prstGeom>
          <a:noFill/>
          <a:ln w="28575" cmpd="sng">
            <a:solidFill>
              <a:schemeClr val="accent4"/>
            </a:solidFill>
            <a:miter lim="800000"/>
            <a:headEnd/>
            <a:tailEnd/>
          </a:ln>
          <a:effectLst/>
          <a:extLst/>
        </p:spPr>
      </p:pic>
      <p:pic>
        <p:nvPicPr>
          <p:cNvPr id="10251" name="Picture 24" descr="Total Precipitation"/>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516" y="1228336"/>
            <a:ext cx="1839310" cy="1660077"/>
          </a:xfrm>
          <a:prstGeom prst="rect">
            <a:avLst/>
          </a:prstGeom>
          <a:noFill/>
          <a:ln w="28575" cmpd="sng">
            <a:solidFill>
              <a:schemeClr val="accent4"/>
            </a:solidFill>
            <a:miter lim="800000"/>
            <a:headEnd/>
            <a:tailEnd/>
          </a:ln>
          <a:effectLst/>
          <a:extLst/>
        </p:spPr>
      </p:pic>
      <p:sp>
        <p:nvSpPr>
          <p:cNvPr id="12" name="Title 1"/>
          <p:cNvSpPr>
            <a:spLocks noGrp="1"/>
          </p:cNvSpPr>
          <p:nvPr>
            <p:ph type="title"/>
          </p:nvPr>
        </p:nvSpPr>
        <p:spPr/>
        <p:txBody>
          <a:bodyPr>
            <a:normAutofit fontScale="90000"/>
          </a:bodyPr>
          <a:lstStyle/>
          <a:p>
            <a:r>
              <a:rPr lang="en-US" dirty="0" smtClean="0"/>
              <a:t>LDAS – Land Data Assimilation System</a:t>
            </a:r>
            <a:endParaRPr lang="en-US" dirty="0"/>
          </a:p>
        </p:txBody>
      </p:sp>
      <p:graphicFrame>
        <p:nvGraphicFramePr>
          <p:cNvPr id="31" name="Table 30"/>
          <p:cNvGraphicFramePr>
            <a:graphicFrameLocks noGrp="1"/>
          </p:cNvGraphicFramePr>
          <p:nvPr>
            <p:extLst/>
          </p:nvPr>
        </p:nvGraphicFramePr>
        <p:xfrm>
          <a:off x="5489846" y="4174350"/>
          <a:ext cx="3199443" cy="1414847"/>
        </p:xfrm>
        <a:graphic>
          <a:graphicData uri="http://schemas.openxmlformats.org/drawingml/2006/table">
            <a:tbl>
              <a:tblPr firstRow="1" bandRow="1">
                <a:tableStyleId>{00A15C55-8517-42AA-B614-E9B94910E393}</a:tableStyleId>
              </a:tblPr>
              <a:tblGrid>
                <a:gridCol w="1044811"/>
                <a:gridCol w="1221357"/>
                <a:gridCol w="933275"/>
              </a:tblGrid>
              <a:tr h="464887">
                <a:tc>
                  <a:txBody>
                    <a:bodyPr/>
                    <a:lstStyle/>
                    <a:p>
                      <a:r>
                        <a:rPr lang="en-US" sz="1600" dirty="0" smtClean="0"/>
                        <a:t>Domain</a:t>
                      </a:r>
                      <a:endParaRPr lang="en-US" sz="1600" dirty="0"/>
                    </a:p>
                  </a:txBody>
                  <a:tcPr/>
                </a:tc>
                <a:tc>
                  <a:txBody>
                    <a:bodyPr/>
                    <a:lstStyle/>
                    <a:p>
                      <a:r>
                        <a:rPr lang="en-US" sz="1600" dirty="0" smtClean="0"/>
                        <a:t>Space</a:t>
                      </a:r>
                      <a:endParaRPr lang="en-US" sz="1600" dirty="0"/>
                    </a:p>
                  </a:txBody>
                  <a:tcPr/>
                </a:tc>
                <a:tc>
                  <a:txBody>
                    <a:bodyPr/>
                    <a:lstStyle/>
                    <a:p>
                      <a:r>
                        <a:rPr lang="en-US" sz="1600" dirty="0" smtClean="0"/>
                        <a:t>Time</a:t>
                      </a:r>
                      <a:endParaRPr lang="en-US" sz="1600" dirty="0"/>
                    </a:p>
                  </a:txBody>
                  <a:tcPr/>
                </a:tc>
              </a:tr>
              <a:tr h="370840">
                <a:tc>
                  <a:txBody>
                    <a:bodyPr/>
                    <a:lstStyle/>
                    <a:p>
                      <a:r>
                        <a:rPr lang="en-US" sz="1600" dirty="0" smtClean="0"/>
                        <a:t>North America</a:t>
                      </a:r>
                      <a:endParaRPr lang="en-US" sz="1600" dirty="0"/>
                    </a:p>
                  </a:txBody>
                  <a:tcPr/>
                </a:tc>
                <a:tc>
                  <a:txBody>
                    <a:bodyPr/>
                    <a:lstStyle/>
                    <a:p>
                      <a:r>
                        <a:rPr lang="en-US" sz="1600" dirty="0" smtClean="0"/>
                        <a:t>1/8 degree</a:t>
                      </a:r>
                      <a:endParaRPr lang="en-US" sz="1600" dirty="0"/>
                    </a:p>
                  </a:txBody>
                  <a:tcPr/>
                </a:tc>
                <a:tc>
                  <a:txBody>
                    <a:bodyPr/>
                    <a:lstStyle/>
                    <a:p>
                      <a:r>
                        <a:rPr lang="en-US" sz="1600" dirty="0" smtClean="0"/>
                        <a:t>1 hour</a:t>
                      </a:r>
                      <a:endParaRPr lang="en-US" sz="1600" dirty="0"/>
                    </a:p>
                  </a:txBody>
                  <a:tcPr/>
                </a:tc>
              </a:tr>
              <a:tr h="370840">
                <a:tc>
                  <a:txBody>
                    <a:bodyPr/>
                    <a:lstStyle/>
                    <a:p>
                      <a:r>
                        <a:rPr lang="en-US" sz="1600" dirty="0" smtClean="0"/>
                        <a:t>Global</a:t>
                      </a:r>
                      <a:endParaRPr lang="en-US" sz="1600" dirty="0"/>
                    </a:p>
                  </a:txBody>
                  <a:tcPr/>
                </a:tc>
                <a:tc>
                  <a:txBody>
                    <a:bodyPr/>
                    <a:lstStyle/>
                    <a:p>
                      <a:r>
                        <a:rPr lang="en-US" sz="1600" dirty="0" smtClean="0"/>
                        <a:t>1/4 degree</a:t>
                      </a:r>
                      <a:endParaRPr lang="en-US" sz="1600" dirty="0"/>
                    </a:p>
                  </a:txBody>
                  <a:tcPr/>
                </a:tc>
                <a:tc>
                  <a:txBody>
                    <a:bodyPr/>
                    <a:lstStyle/>
                    <a:p>
                      <a:r>
                        <a:rPr lang="en-US" sz="1600" dirty="0" smtClean="0"/>
                        <a:t>3 hours</a:t>
                      </a:r>
                      <a:endParaRPr lang="en-US" sz="1600" dirty="0"/>
                    </a:p>
                  </a:txBody>
                  <a:tcPr/>
                </a:tc>
              </a:tr>
            </a:tbl>
          </a:graphicData>
        </a:graphic>
      </p:graphicFrame>
      <p:pic>
        <p:nvPicPr>
          <p:cNvPr id="3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1747" y="1119696"/>
            <a:ext cx="1803596" cy="717339"/>
          </a:xfrm>
          <a:prstGeom prst="rect">
            <a:avLst/>
          </a:prstGeom>
          <a:noFill/>
          <a:ln w="28575" cmpd="sng">
            <a:solidFill>
              <a:schemeClr val="accent4"/>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33" name="TextBox 32"/>
          <p:cNvSpPr txBox="1"/>
          <p:nvPr/>
        </p:nvSpPr>
        <p:spPr>
          <a:xfrm>
            <a:off x="3218879" y="1212494"/>
            <a:ext cx="1579121" cy="1096367"/>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lIns="0" tIns="0" rIns="91440" bIns="0" rtlCol="0">
            <a:noAutofit/>
          </a:bodyPr>
          <a:lstStyle/>
          <a:p>
            <a:pPr eaLnBrk="0" hangingPunct="0">
              <a:lnSpc>
                <a:spcPts val="1800"/>
              </a:lnSpc>
            </a:pPr>
            <a:r>
              <a:rPr lang="en-US" sz="1400" b="1" dirty="0" smtClean="0">
                <a:solidFill>
                  <a:srgbClr val="007AC2"/>
                </a:solidFill>
              </a:rPr>
              <a:t>Forcing:</a:t>
            </a:r>
          </a:p>
          <a:p>
            <a:pPr marL="111125" eaLnBrk="0" hangingPunct="0">
              <a:lnSpc>
                <a:spcPts val="1800"/>
              </a:lnSpc>
            </a:pPr>
            <a:r>
              <a:rPr lang="en-US" sz="1400" b="1" dirty="0" smtClean="0">
                <a:solidFill>
                  <a:srgbClr val="007AC2"/>
                </a:solidFill>
              </a:rPr>
              <a:t>Radiation </a:t>
            </a:r>
          </a:p>
          <a:p>
            <a:pPr marL="111125" eaLnBrk="0" hangingPunct="0">
              <a:lnSpc>
                <a:spcPts val="1800"/>
              </a:lnSpc>
            </a:pPr>
            <a:r>
              <a:rPr lang="en-US" sz="1400" b="1" dirty="0" smtClean="0">
                <a:solidFill>
                  <a:srgbClr val="007AC2"/>
                </a:solidFill>
              </a:rPr>
              <a:t>Precipitation </a:t>
            </a:r>
          </a:p>
          <a:p>
            <a:pPr marL="111125" eaLnBrk="0" hangingPunct="0">
              <a:lnSpc>
                <a:spcPts val="1800"/>
              </a:lnSpc>
            </a:pPr>
            <a:r>
              <a:rPr lang="en-US" sz="1400" b="1" dirty="0" smtClean="0">
                <a:solidFill>
                  <a:srgbClr val="007AC2"/>
                </a:solidFill>
              </a:rPr>
              <a:t>Surface climate</a:t>
            </a:r>
          </a:p>
        </p:txBody>
      </p:sp>
      <p:sp>
        <p:nvSpPr>
          <p:cNvPr id="34" name="TextBox 33"/>
          <p:cNvSpPr txBox="1"/>
          <p:nvPr/>
        </p:nvSpPr>
        <p:spPr>
          <a:xfrm>
            <a:off x="5493951" y="2202020"/>
            <a:ext cx="2643647" cy="1015635"/>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lIns="0" tIns="0" rIns="91440" bIns="0" rtlCol="0">
            <a:noAutofit/>
          </a:bodyPr>
          <a:lstStyle>
            <a:defPPr>
              <a:defRPr lang="en-US"/>
            </a:defPPr>
            <a:lvl1pPr eaLnBrk="0" hangingPunct="0">
              <a:lnSpc>
                <a:spcPts val="1800"/>
              </a:lnSpc>
              <a:defRPr sz="14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rgbClr val="007AC2"/>
                </a:solidFill>
              </a:rPr>
              <a:t>Evaporation</a:t>
            </a:r>
          </a:p>
          <a:p>
            <a:r>
              <a:rPr lang="en-US" dirty="0">
                <a:solidFill>
                  <a:srgbClr val="007AC2"/>
                </a:solidFill>
              </a:rPr>
              <a:t>Soil Moisture</a:t>
            </a:r>
          </a:p>
          <a:p>
            <a:r>
              <a:rPr lang="en-US" dirty="0">
                <a:solidFill>
                  <a:srgbClr val="007AC2"/>
                </a:solidFill>
              </a:rPr>
              <a:t>Runoff</a:t>
            </a:r>
          </a:p>
          <a:p>
            <a:r>
              <a:rPr lang="en-US" dirty="0">
                <a:solidFill>
                  <a:srgbClr val="007AC2"/>
                </a:solidFill>
              </a:rPr>
              <a:t>Recharge</a:t>
            </a:r>
          </a:p>
        </p:txBody>
      </p:sp>
      <p:sp>
        <p:nvSpPr>
          <p:cNvPr id="35" name="TextBox 34"/>
          <p:cNvSpPr txBox="1"/>
          <p:nvPr/>
        </p:nvSpPr>
        <p:spPr>
          <a:xfrm>
            <a:off x="6077200" y="3637055"/>
            <a:ext cx="1826126" cy="345211"/>
          </a:xfrm>
          <a:prstGeom prst="rect">
            <a:avLst/>
          </a:prstGeom>
          <a:noFill/>
          <a:effectLst/>
        </p:spPr>
        <p:txBody>
          <a:bodyPr wrap="none" lIns="0" tIns="0" rIns="0" bIns="0" rtlCol="0" anchor="b">
            <a:noAutofit/>
          </a:bodyPr>
          <a:lstStyle/>
          <a:p>
            <a:pPr eaLnBrk="0" hangingPunct="0">
              <a:lnSpc>
                <a:spcPts val="1800"/>
              </a:lnSpc>
            </a:pPr>
            <a:r>
              <a:rPr lang="en-US" sz="1400" b="1" dirty="0" smtClean="0">
                <a:solidFill>
                  <a:srgbClr val="595959"/>
                </a:solidFill>
              </a:rPr>
              <a:t>1979 to present</a:t>
            </a:r>
          </a:p>
        </p:txBody>
      </p:sp>
      <p:sp>
        <p:nvSpPr>
          <p:cNvPr id="36" name="TextBox 35"/>
          <p:cNvSpPr txBox="1"/>
          <p:nvPr/>
        </p:nvSpPr>
        <p:spPr>
          <a:xfrm>
            <a:off x="685801" y="5436124"/>
            <a:ext cx="4111202" cy="1258533"/>
          </a:xfrm>
          <a:prstGeom prst="rect">
            <a:avLst/>
          </a:prstGeom>
          <a:noFill/>
          <a:effectLst/>
        </p:spPr>
        <p:txBody>
          <a:bodyPr wrap="none" lIns="0" tIns="0" rIns="0" bIns="0" rtlCol="0">
            <a:normAutofit/>
          </a:bodyPr>
          <a:lstStyle/>
          <a:p>
            <a:pPr eaLnBrk="0" hangingPunct="0">
              <a:lnSpc>
                <a:spcPts val="1800"/>
              </a:lnSpc>
            </a:pPr>
            <a:r>
              <a:rPr lang="en-US" b="1" dirty="0" smtClean="0">
                <a:solidFill>
                  <a:srgbClr val="8064A2">
                    <a:lumMod val="20000"/>
                    <a:lumOff val="80000"/>
                  </a:srgbClr>
                </a:solidFill>
              </a:rPr>
              <a:t>Deduction</a:t>
            </a:r>
            <a:r>
              <a:rPr lang="en-US" dirty="0" smtClean="0">
                <a:solidFill>
                  <a:srgbClr val="8064A2">
                    <a:lumMod val="20000"/>
                    <a:lumOff val="80000"/>
                  </a:srgbClr>
                </a:solidFill>
              </a:rPr>
              <a:t>: </a:t>
            </a:r>
            <a:endParaRPr lang="en-US" dirty="0">
              <a:solidFill>
                <a:srgbClr val="8064A2">
                  <a:lumMod val="20000"/>
                  <a:lumOff val="80000"/>
                </a:srgbClr>
              </a:solidFill>
            </a:endParaRPr>
          </a:p>
          <a:p>
            <a:pPr marL="111125" eaLnBrk="0" hangingPunct="0">
              <a:lnSpc>
                <a:spcPts val="1800"/>
              </a:lnSpc>
            </a:pPr>
            <a:r>
              <a:rPr lang="en-US" sz="1400" b="1" dirty="0" smtClean="0">
                <a:solidFill>
                  <a:srgbClr val="FFFFFF"/>
                </a:solidFill>
              </a:rPr>
              <a:t>Given</a:t>
            </a:r>
            <a:r>
              <a:rPr lang="en-US" sz="1400" dirty="0" smtClean="0">
                <a:solidFill>
                  <a:srgbClr val="FFFFFF"/>
                </a:solidFill>
              </a:rPr>
              <a:t> these forcing and land surface conditions</a:t>
            </a:r>
          </a:p>
          <a:p>
            <a:pPr marL="111125" eaLnBrk="0" hangingPunct="0">
              <a:lnSpc>
                <a:spcPts val="1800"/>
              </a:lnSpc>
            </a:pPr>
            <a:r>
              <a:rPr lang="en-US" sz="1400" b="1" dirty="0" smtClean="0">
                <a:solidFill>
                  <a:srgbClr val="FFFFFF"/>
                </a:solidFill>
              </a:rPr>
              <a:t>Then</a:t>
            </a:r>
            <a:r>
              <a:rPr lang="en-US" sz="1400" dirty="0" smtClean="0">
                <a:solidFill>
                  <a:srgbClr val="FFFFFF"/>
                </a:solidFill>
              </a:rPr>
              <a:t>, using a land surface simulation model</a:t>
            </a:r>
          </a:p>
          <a:p>
            <a:pPr marL="111125" eaLnBrk="0" hangingPunct="0">
              <a:lnSpc>
                <a:spcPts val="1800"/>
              </a:lnSpc>
            </a:pPr>
            <a:r>
              <a:rPr lang="en-US" sz="1400" b="1" dirty="0" smtClean="0">
                <a:solidFill>
                  <a:srgbClr val="FFFFFF"/>
                </a:solidFill>
              </a:rPr>
              <a:t>Derive</a:t>
            </a:r>
            <a:r>
              <a:rPr lang="en-US" sz="1400" dirty="0" smtClean="0">
                <a:solidFill>
                  <a:srgbClr val="FFFFFF"/>
                </a:solidFill>
              </a:rPr>
              <a:t> surface moisture and energy balance</a:t>
            </a:r>
          </a:p>
        </p:txBody>
      </p:sp>
      <p:sp>
        <p:nvSpPr>
          <p:cNvPr id="37" name="Rectangle 36"/>
          <p:cNvSpPr/>
          <p:nvPr/>
        </p:nvSpPr>
        <p:spPr>
          <a:xfrm>
            <a:off x="517853" y="3711053"/>
            <a:ext cx="1982099" cy="784830"/>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lIns="0" tIns="0" rIns="91440" bIns="0" rtlCol="0">
            <a:noAutofit/>
          </a:bodyPr>
          <a:lstStyle/>
          <a:p>
            <a:pPr algn="r" eaLnBrk="0" hangingPunct="0">
              <a:lnSpc>
                <a:spcPts val="1800"/>
              </a:lnSpc>
            </a:pPr>
            <a:r>
              <a:rPr lang="en-US" sz="1400" b="1" dirty="0">
                <a:solidFill>
                  <a:srgbClr val="007AC2"/>
                </a:solidFill>
              </a:rPr>
              <a:t>Soil </a:t>
            </a:r>
          </a:p>
          <a:p>
            <a:pPr algn="r" eaLnBrk="0" hangingPunct="0">
              <a:lnSpc>
                <a:spcPts val="1800"/>
              </a:lnSpc>
            </a:pPr>
            <a:r>
              <a:rPr lang="en-US" sz="1400" b="1" dirty="0">
                <a:solidFill>
                  <a:srgbClr val="007AC2"/>
                </a:solidFill>
              </a:rPr>
              <a:t>Vegetation </a:t>
            </a:r>
          </a:p>
          <a:p>
            <a:pPr algn="r" eaLnBrk="0" hangingPunct="0">
              <a:lnSpc>
                <a:spcPts val="1800"/>
              </a:lnSpc>
            </a:pPr>
            <a:r>
              <a:rPr lang="en-US" sz="1400" b="1" dirty="0">
                <a:solidFill>
                  <a:srgbClr val="007AC2"/>
                </a:solidFill>
              </a:rPr>
              <a:t>Terrain</a:t>
            </a:r>
          </a:p>
        </p:txBody>
      </p:sp>
      <p:sp>
        <p:nvSpPr>
          <p:cNvPr id="17" name="Bent Arrow 16"/>
          <p:cNvSpPr/>
          <p:nvPr/>
        </p:nvSpPr>
        <p:spPr bwMode="auto">
          <a:xfrm rot="5400000">
            <a:off x="5272568" y="3371291"/>
            <a:ext cx="816998" cy="634925"/>
          </a:xfrm>
          <a:prstGeom prst="bentArrow">
            <a:avLst>
              <a:gd name="adj1" fmla="val 17308"/>
              <a:gd name="adj2" fmla="val 20707"/>
              <a:gd name="adj3" fmla="val 24108"/>
              <a:gd name="adj4" fmla="val 53428"/>
            </a:avLst>
          </a:prstGeom>
          <a:gradFill>
            <a:gsLst>
              <a:gs pos="26000">
                <a:srgbClr val="5AC3FA"/>
              </a:gs>
              <a:gs pos="100000">
                <a:schemeClr val="accent4">
                  <a:tint val="50000"/>
                  <a:shade val="100000"/>
                  <a:satMod val="350000"/>
                  <a:alpha val="0"/>
                </a:schemeClr>
              </a:gs>
            </a:gsLst>
            <a:lin ang="6420000" scaled="0"/>
          </a:gradFill>
          <a:ln>
            <a:gradFill flip="none" rotWithShape="1">
              <a:gsLst>
                <a:gs pos="0">
                  <a:srgbClr val="007AC2"/>
                </a:gs>
                <a:gs pos="100000">
                  <a:srgbClr val="FFFFFF">
                    <a:alpha val="0"/>
                  </a:srgbClr>
                </a:gs>
              </a:gsLst>
              <a:lin ang="6120000" scaled="0"/>
              <a:tileRect/>
            </a:grad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Tree>
    <p:extLst>
      <p:ext uri="{BB962C8B-B14F-4D97-AF65-F5344CB8AC3E}">
        <p14:creationId xmlns:p14="http://schemas.microsoft.com/office/powerpoint/2010/main" val="344280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Soil Moisture Conditions</a:t>
            </a:r>
            <a:endParaRPr lang="en-US" dirty="0"/>
          </a:p>
        </p:txBody>
      </p:sp>
      <p:pic>
        <p:nvPicPr>
          <p:cNvPr id="3" name="Picture 2" descr="Macintosh HD:Users:Johnny:Downloads:NLDAS Point Location.jpg"/>
          <p:cNvPicPr/>
          <p:nvPr/>
        </p:nvPicPr>
        <p:blipFill rotWithShape="1">
          <a:blip r:embed="rId2">
            <a:extLst>
              <a:ext uri="{28A0092B-C50C-407E-A947-70E740481C1C}">
                <a14:useLocalDpi xmlns:a14="http://schemas.microsoft.com/office/drawing/2010/main" val="0"/>
              </a:ext>
            </a:extLst>
          </a:blip>
          <a:srcRect l="1619" t="8084" r="1621" b="1797"/>
          <a:stretch/>
        </p:blipFill>
        <p:spPr bwMode="auto">
          <a:xfrm>
            <a:off x="685808" y="1253423"/>
            <a:ext cx="4754880" cy="3423920"/>
          </a:xfrm>
          <a:prstGeom prst="rect">
            <a:avLst/>
          </a:prstGeom>
          <a:noFill/>
          <a:ln>
            <a:noFill/>
          </a:ln>
          <a:extLst>
            <a:ext uri="{53640926-AAD7-44D8-BBD7-CCE9431645EC}">
              <a14:shadowObscured xmlns:a14="http://schemas.microsoft.com/office/drawing/2010/main"/>
            </a:ext>
          </a:extLst>
        </p:spPr>
      </p:pic>
      <p:sp>
        <p:nvSpPr>
          <p:cNvPr id="5" name="Curved Down Arrow 4"/>
          <p:cNvSpPr/>
          <p:nvPr/>
        </p:nvSpPr>
        <p:spPr bwMode="auto">
          <a:xfrm>
            <a:off x="2793425" y="2569477"/>
            <a:ext cx="759244" cy="372085"/>
          </a:xfrm>
          <a:prstGeom prst="curvedDownArrow">
            <a:avLst/>
          </a:prstGeom>
          <a:solidFill>
            <a:srgbClr val="00B0F0"/>
          </a:soli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1F497D">
                  <a:lumMod val="50000"/>
                  <a:lumOff val="50000"/>
                </a:srgbClr>
              </a:solidFill>
              <a:latin typeface="Arial" charset="0"/>
              <a:ea typeface="ＭＳ Ｐゴシック" pitchFamily="16" charset="-128"/>
              <a:cs typeface="ＭＳ Ｐゴシック" pitchFamily="-97" charset="-128"/>
            </a:endParaRPr>
          </a:p>
        </p:txBody>
      </p:sp>
      <p:sp>
        <p:nvSpPr>
          <p:cNvPr id="6" name="Rectangle 5"/>
          <p:cNvSpPr/>
          <p:nvPr/>
        </p:nvSpPr>
        <p:spPr>
          <a:xfrm>
            <a:off x="5440688" y="2014594"/>
            <a:ext cx="3426800" cy="954107"/>
          </a:xfrm>
          <a:prstGeom prst="rect">
            <a:avLst/>
          </a:prstGeom>
        </p:spPr>
        <p:txBody>
          <a:bodyPr wrap="square">
            <a:spAutoFit/>
          </a:bodyPr>
          <a:lstStyle/>
          <a:p>
            <a:pPr algn="ctr"/>
            <a:r>
              <a:rPr lang="en-US" sz="2800" b="1" dirty="0" smtClean="0">
                <a:solidFill>
                  <a:srgbClr val="007AC2"/>
                </a:solidFill>
              </a:rPr>
              <a:t>Time </a:t>
            </a:r>
            <a:r>
              <a:rPr lang="en-US" sz="2800" b="1" dirty="0">
                <a:solidFill>
                  <a:srgbClr val="007AC2"/>
                </a:solidFill>
              </a:rPr>
              <a:t>series at every point</a:t>
            </a:r>
            <a:endParaRPr lang="en-US" dirty="0">
              <a:solidFill>
                <a:prstClr val="black"/>
              </a:solidFill>
            </a:endParaRPr>
          </a:p>
        </p:txBody>
      </p:sp>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bwMode="auto">
          <a:xfrm>
            <a:off x="3173047" y="2968701"/>
            <a:ext cx="5008301" cy="3453488"/>
          </a:xfrm>
          <a:prstGeom prst="rect">
            <a:avLst/>
          </a:prstGeom>
          <a:noFill/>
          <a:ln>
            <a:solidFill>
              <a:schemeClr val="tx2">
                <a:lumMod val="25000"/>
                <a:lumOff val="75000"/>
              </a:schemeClr>
            </a:solidFill>
          </a:ln>
        </p:spPr>
      </p:pic>
    </p:spTree>
    <p:extLst>
      <p:ext uri="{BB962C8B-B14F-4D97-AF65-F5344CB8AC3E}">
        <p14:creationId xmlns:p14="http://schemas.microsoft.com/office/powerpoint/2010/main" val="312740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“Data Rods”</a:t>
            </a:r>
            <a:br>
              <a:rPr lang="en-US" dirty="0" smtClean="0"/>
            </a:br>
            <a:r>
              <a:rPr lang="en-US" dirty="0" smtClean="0"/>
              <a:t>for Texas</a:t>
            </a:r>
            <a:endParaRPr lang="en-US" dirty="0"/>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bwMode="auto">
          <a:xfrm>
            <a:off x="3291844" y="206422"/>
            <a:ext cx="5486400" cy="6384925"/>
          </a:xfrm>
          <a:prstGeom prst="rect">
            <a:avLst/>
          </a:prstGeom>
          <a:noFill/>
          <a:ln>
            <a:noFill/>
          </a:ln>
        </p:spPr>
      </p:pic>
      <p:sp>
        <p:nvSpPr>
          <p:cNvPr id="5" name="Text Box 1"/>
          <p:cNvSpPr txBox="1">
            <a:spLocks noChangeArrowheads="1"/>
          </p:cNvSpPr>
          <p:nvPr/>
        </p:nvSpPr>
        <p:spPr bwMode="auto">
          <a:xfrm>
            <a:off x="3291844" y="931556"/>
            <a:ext cx="928688" cy="457200"/>
          </a:xfrm>
          <a:prstGeom prst="rect">
            <a:avLst/>
          </a:prstGeom>
          <a:noFill/>
          <a:ln>
            <a:noFill/>
          </a:ln>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r>
              <a:rPr lang="en-US" sz="1400" b="1">
                <a:solidFill>
                  <a:prstClr val="black"/>
                </a:solidFill>
                <a:latin typeface="Calibri" charset="0"/>
                <a:ea typeface="ÇlÇr ñæí©" charset="0"/>
              </a:rPr>
              <a:t>2012</a:t>
            </a:r>
          </a:p>
          <a:p>
            <a:endParaRPr lang="en-US">
              <a:solidFill>
                <a:prstClr val="black"/>
              </a:solidFill>
            </a:endParaRPr>
          </a:p>
        </p:txBody>
      </p:sp>
      <p:sp>
        <p:nvSpPr>
          <p:cNvPr id="6" name="Text Box 2"/>
          <p:cNvSpPr txBox="1">
            <a:spLocks noChangeArrowheads="1"/>
          </p:cNvSpPr>
          <p:nvPr/>
        </p:nvSpPr>
        <p:spPr bwMode="auto">
          <a:xfrm>
            <a:off x="3291844" y="2653994"/>
            <a:ext cx="928688" cy="457200"/>
          </a:xfrm>
          <a:prstGeom prst="rect">
            <a:avLst/>
          </a:prstGeom>
          <a:noFill/>
          <a:ln>
            <a:noFill/>
          </a:ln>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r>
              <a:rPr lang="en-US" sz="1400" b="1">
                <a:solidFill>
                  <a:prstClr val="black"/>
                </a:solidFill>
                <a:latin typeface="Calibri" charset="0"/>
                <a:ea typeface="ÇlÇr ñæí©" charset="0"/>
              </a:rPr>
              <a:t>2011</a:t>
            </a:r>
          </a:p>
          <a:p>
            <a:endParaRPr lang="en-US">
              <a:solidFill>
                <a:prstClr val="black"/>
              </a:solidFill>
            </a:endParaRPr>
          </a:p>
        </p:txBody>
      </p:sp>
      <p:sp>
        <p:nvSpPr>
          <p:cNvPr id="7" name="Text Box 3"/>
          <p:cNvSpPr txBox="1">
            <a:spLocks noChangeArrowheads="1"/>
          </p:cNvSpPr>
          <p:nvPr/>
        </p:nvSpPr>
        <p:spPr bwMode="auto">
          <a:xfrm>
            <a:off x="3291844" y="4387544"/>
            <a:ext cx="928688" cy="457200"/>
          </a:xfrm>
          <a:prstGeom prst="rect">
            <a:avLst/>
          </a:prstGeom>
          <a:noFill/>
          <a:ln>
            <a:noFill/>
          </a:ln>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r>
              <a:rPr lang="en-US" sz="1400" b="1">
                <a:solidFill>
                  <a:prstClr val="black"/>
                </a:solidFill>
                <a:latin typeface="Calibri" charset="0"/>
                <a:ea typeface="ÇlÇr ñæí©" charset="0"/>
              </a:rPr>
              <a:t>2010</a:t>
            </a:r>
          </a:p>
          <a:p>
            <a:endParaRPr lang="en-US">
              <a:solidFill>
                <a:prstClr val="black"/>
              </a:solidFill>
            </a:endParaRPr>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bwMode="auto">
          <a:xfrm>
            <a:off x="281920" y="2183684"/>
            <a:ext cx="2791064" cy="2432460"/>
          </a:xfrm>
          <a:prstGeom prst="rect">
            <a:avLst/>
          </a:prstGeom>
          <a:noFill/>
          <a:ln>
            <a:solidFill>
              <a:schemeClr val="tx1"/>
            </a:solidFill>
          </a:ln>
        </p:spPr>
      </p:pic>
      <p:sp>
        <p:nvSpPr>
          <p:cNvPr id="9" name="TextBox 8"/>
          <p:cNvSpPr txBox="1"/>
          <p:nvPr/>
        </p:nvSpPr>
        <p:spPr>
          <a:xfrm>
            <a:off x="1184219" y="4844744"/>
            <a:ext cx="914400" cy="914400"/>
          </a:xfrm>
          <a:prstGeom prst="rect">
            <a:avLst/>
          </a:prstGeom>
          <a:noFill/>
          <a:effectLst/>
        </p:spPr>
        <p:txBody>
          <a:bodyPr wrap="none" lIns="0" tIns="0" rIns="0" bIns="0" rtlCol="0">
            <a:noAutofit/>
          </a:bodyPr>
          <a:lstStyle/>
          <a:p>
            <a:pPr algn="ctr" eaLnBrk="0" hangingPunct="0">
              <a:lnSpc>
                <a:spcPts val="1800"/>
              </a:lnSpc>
            </a:pPr>
            <a:r>
              <a:rPr lang="en-US" b="1" dirty="0" smtClean="0">
                <a:solidFill>
                  <a:prstClr val="black"/>
                </a:solidFill>
              </a:rPr>
              <a:t>April 25, 2013</a:t>
            </a:r>
            <a:br>
              <a:rPr lang="en-US" b="1" dirty="0" smtClean="0">
                <a:solidFill>
                  <a:prstClr val="black"/>
                </a:solidFill>
              </a:rPr>
            </a:br>
            <a:endParaRPr lang="en-US" b="1" dirty="0" smtClean="0">
              <a:solidFill>
                <a:prstClr val="black"/>
              </a:solidFill>
            </a:endParaRPr>
          </a:p>
          <a:p>
            <a:pPr algn="ctr" eaLnBrk="0" hangingPunct="0">
              <a:lnSpc>
                <a:spcPts val="1800"/>
              </a:lnSpc>
            </a:pPr>
            <a:r>
              <a:rPr lang="en-US" b="1" dirty="0" smtClean="0">
                <a:solidFill>
                  <a:prstClr val="black"/>
                </a:solidFill>
              </a:rPr>
              <a:t>Soil moisture </a:t>
            </a:r>
          </a:p>
          <a:p>
            <a:pPr algn="ctr" eaLnBrk="0" hangingPunct="0">
              <a:lnSpc>
                <a:spcPts val="1800"/>
              </a:lnSpc>
            </a:pPr>
            <a:r>
              <a:rPr lang="en-US" b="1" dirty="0" smtClean="0">
                <a:solidFill>
                  <a:prstClr val="black"/>
                </a:solidFill>
              </a:rPr>
              <a:t>in top 1m  of soil</a:t>
            </a:r>
          </a:p>
        </p:txBody>
      </p:sp>
    </p:spTree>
    <p:extLst>
      <p:ext uri="{BB962C8B-B14F-4D97-AF65-F5344CB8AC3E}">
        <p14:creationId xmlns:p14="http://schemas.microsoft.com/office/powerpoint/2010/main" val="42396360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752725"/>
            <a:ext cx="8991599" cy="2962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Trends in Drought Severity in Texas</a:t>
            </a:r>
            <a:endParaRPr lang="en-US" dirty="0"/>
          </a:p>
        </p:txBody>
      </p:sp>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24000"/>
            <a:ext cx="840105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417550" y="5184804"/>
            <a:ext cx="652743" cy="369332"/>
          </a:xfrm>
          <a:prstGeom prst="rect">
            <a:avLst/>
          </a:prstGeom>
          <a:noFill/>
        </p:spPr>
        <p:txBody>
          <a:bodyPr wrap="none" rtlCol="0">
            <a:spAutoFit/>
          </a:bodyPr>
          <a:lstStyle/>
          <a:p>
            <a:r>
              <a:rPr lang="en-US" dirty="0" smtClean="0">
                <a:solidFill>
                  <a:prstClr val="black"/>
                </a:solidFill>
              </a:rPr>
              <a:t>2006</a:t>
            </a:r>
            <a:endParaRPr lang="en-US" dirty="0">
              <a:solidFill>
                <a:prstClr val="black"/>
              </a:solidFill>
            </a:endParaRPr>
          </a:p>
        </p:txBody>
      </p:sp>
      <p:sp>
        <p:nvSpPr>
          <p:cNvPr id="6" name="TextBox 5"/>
          <p:cNvSpPr txBox="1"/>
          <p:nvPr/>
        </p:nvSpPr>
        <p:spPr>
          <a:xfrm>
            <a:off x="6357657" y="5184804"/>
            <a:ext cx="652743" cy="369332"/>
          </a:xfrm>
          <a:prstGeom prst="rect">
            <a:avLst/>
          </a:prstGeom>
          <a:noFill/>
        </p:spPr>
        <p:txBody>
          <a:bodyPr wrap="none" rtlCol="0">
            <a:spAutoFit/>
          </a:bodyPr>
          <a:lstStyle/>
          <a:p>
            <a:r>
              <a:rPr lang="en-US" dirty="0" smtClean="0">
                <a:solidFill>
                  <a:prstClr val="black"/>
                </a:solidFill>
              </a:rPr>
              <a:t>2009</a:t>
            </a:r>
            <a:endParaRPr lang="en-US" dirty="0">
              <a:solidFill>
                <a:prstClr val="black"/>
              </a:solidFill>
            </a:endParaRPr>
          </a:p>
        </p:txBody>
      </p:sp>
      <p:sp>
        <p:nvSpPr>
          <p:cNvPr id="7" name="TextBox 6"/>
          <p:cNvSpPr txBox="1"/>
          <p:nvPr/>
        </p:nvSpPr>
        <p:spPr>
          <a:xfrm>
            <a:off x="7620000" y="5184804"/>
            <a:ext cx="652743" cy="369332"/>
          </a:xfrm>
          <a:prstGeom prst="rect">
            <a:avLst/>
          </a:prstGeom>
          <a:noFill/>
        </p:spPr>
        <p:txBody>
          <a:bodyPr wrap="none" rtlCol="0">
            <a:spAutoFit/>
          </a:bodyPr>
          <a:lstStyle/>
          <a:p>
            <a:r>
              <a:rPr lang="en-US" dirty="0" smtClean="0">
                <a:solidFill>
                  <a:prstClr val="black"/>
                </a:solidFill>
              </a:rPr>
              <a:t>2011</a:t>
            </a:r>
            <a:endParaRPr lang="en-US" dirty="0">
              <a:solidFill>
                <a:prstClr val="black"/>
              </a:solidFill>
            </a:endParaRPr>
          </a:p>
        </p:txBody>
      </p:sp>
      <p:sp>
        <p:nvSpPr>
          <p:cNvPr id="8" name="TextBox 7"/>
          <p:cNvSpPr txBox="1"/>
          <p:nvPr/>
        </p:nvSpPr>
        <p:spPr>
          <a:xfrm>
            <a:off x="2667000" y="5184804"/>
            <a:ext cx="652743" cy="369332"/>
          </a:xfrm>
          <a:prstGeom prst="rect">
            <a:avLst/>
          </a:prstGeom>
          <a:noFill/>
        </p:spPr>
        <p:txBody>
          <a:bodyPr wrap="none" rtlCol="0">
            <a:spAutoFit/>
          </a:bodyPr>
          <a:lstStyle/>
          <a:p>
            <a:r>
              <a:rPr lang="en-US" dirty="0" smtClean="0">
                <a:solidFill>
                  <a:prstClr val="black"/>
                </a:solidFill>
              </a:rPr>
              <a:t>2004</a:t>
            </a:r>
            <a:endParaRPr lang="en-US" dirty="0">
              <a:solidFill>
                <a:prstClr val="black"/>
              </a:solidFill>
            </a:endParaRPr>
          </a:p>
        </p:txBody>
      </p:sp>
      <p:sp>
        <p:nvSpPr>
          <p:cNvPr id="9" name="TextBox 8"/>
          <p:cNvSpPr txBox="1"/>
          <p:nvPr/>
        </p:nvSpPr>
        <p:spPr>
          <a:xfrm>
            <a:off x="1600200" y="5184804"/>
            <a:ext cx="652743" cy="369332"/>
          </a:xfrm>
          <a:prstGeom prst="rect">
            <a:avLst/>
          </a:prstGeom>
          <a:noFill/>
        </p:spPr>
        <p:txBody>
          <a:bodyPr wrap="none" rtlCol="0">
            <a:spAutoFit/>
          </a:bodyPr>
          <a:lstStyle/>
          <a:p>
            <a:r>
              <a:rPr lang="en-US" dirty="0" smtClean="0">
                <a:solidFill>
                  <a:prstClr val="black"/>
                </a:solidFill>
              </a:rPr>
              <a:t>2002</a:t>
            </a:r>
            <a:endParaRPr lang="en-US" dirty="0">
              <a:solidFill>
                <a:prstClr val="black"/>
              </a:solidFill>
            </a:endParaRPr>
          </a:p>
        </p:txBody>
      </p:sp>
      <p:sp>
        <p:nvSpPr>
          <p:cNvPr id="10" name="TextBox 9"/>
          <p:cNvSpPr txBox="1"/>
          <p:nvPr/>
        </p:nvSpPr>
        <p:spPr>
          <a:xfrm>
            <a:off x="566457" y="5184804"/>
            <a:ext cx="652743" cy="369332"/>
          </a:xfrm>
          <a:prstGeom prst="rect">
            <a:avLst/>
          </a:prstGeom>
          <a:noFill/>
        </p:spPr>
        <p:txBody>
          <a:bodyPr wrap="none" rtlCol="0">
            <a:spAutoFit/>
          </a:bodyPr>
          <a:lstStyle/>
          <a:p>
            <a:r>
              <a:rPr lang="en-US" dirty="0" smtClean="0">
                <a:solidFill>
                  <a:prstClr val="black"/>
                </a:solidFill>
              </a:rPr>
              <a:t>2000</a:t>
            </a:r>
            <a:endParaRPr lang="en-US" dirty="0">
              <a:solidFill>
                <a:prstClr val="black"/>
              </a:solidFill>
            </a:endParaRPr>
          </a:p>
        </p:txBody>
      </p:sp>
    </p:spTree>
    <p:extLst>
      <p:ext uri="{BB962C8B-B14F-4D97-AF65-F5344CB8AC3E}">
        <p14:creationId xmlns:p14="http://schemas.microsoft.com/office/powerpoint/2010/main" val="21898262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1395" y="1657695"/>
            <a:ext cx="6423453" cy="2500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199" y="185830"/>
            <a:ext cx="8229600" cy="1143000"/>
          </a:xfrm>
        </p:spPr>
        <p:txBody>
          <a:bodyPr>
            <a:normAutofit fontScale="90000"/>
          </a:bodyPr>
          <a:lstStyle/>
          <a:p>
            <a:r>
              <a:rPr lang="en-US" dirty="0" smtClean="0"/>
              <a:t>GRACE and Texas Soil Water Storage</a:t>
            </a:r>
            <a:endParaRPr lang="en-US" dirty="0"/>
          </a:p>
        </p:txBody>
      </p:sp>
      <p:sp>
        <p:nvSpPr>
          <p:cNvPr id="8" name="TextBox 7"/>
          <p:cNvSpPr txBox="1"/>
          <p:nvPr/>
        </p:nvSpPr>
        <p:spPr>
          <a:xfrm>
            <a:off x="281920" y="4152900"/>
            <a:ext cx="2317686" cy="369332"/>
          </a:xfrm>
          <a:prstGeom prst="rect">
            <a:avLst/>
          </a:prstGeom>
          <a:noFill/>
        </p:spPr>
        <p:txBody>
          <a:bodyPr wrap="none" rtlCol="0">
            <a:spAutoFit/>
          </a:bodyPr>
          <a:lstStyle/>
          <a:p>
            <a:r>
              <a:rPr lang="en-US" dirty="0" smtClean="0">
                <a:solidFill>
                  <a:prstClr val="black"/>
                </a:solidFill>
              </a:rPr>
              <a:t>Soil Water in top 1m</a:t>
            </a:r>
            <a:endParaRPr lang="en-US" dirty="0">
              <a:solidFill>
                <a:prstClr val="black"/>
              </a:solidFill>
            </a:endParaRPr>
          </a:p>
        </p:txBody>
      </p:sp>
      <p:cxnSp>
        <p:nvCxnSpPr>
          <p:cNvPr id="23" name="Straight Arrow Connector 22"/>
          <p:cNvCxnSpPr/>
          <p:nvPr/>
        </p:nvCxnSpPr>
        <p:spPr>
          <a:xfrm flipH="1">
            <a:off x="7740271" y="5125065"/>
            <a:ext cx="130" cy="77429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862720" y="5666539"/>
            <a:ext cx="3693255" cy="307777"/>
          </a:xfrm>
          <a:prstGeom prst="rect">
            <a:avLst/>
          </a:prstGeom>
          <a:noFill/>
        </p:spPr>
        <p:txBody>
          <a:bodyPr wrap="none" rtlCol="0">
            <a:spAutoFit/>
          </a:bodyPr>
          <a:lstStyle/>
          <a:p>
            <a:r>
              <a:rPr lang="en-US" sz="1400" dirty="0" smtClean="0">
                <a:solidFill>
                  <a:prstClr val="black"/>
                </a:solidFill>
              </a:rPr>
              <a:t>and an </a:t>
            </a:r>
            <a:r>
              <a:rPr lang="en-US" sz="1400" dirty="0" smtClean="0">
                <a:solidFill>
                  <a:srgbClr val="1F497D"/>
                </a:solidFill>
              </a:rPr>
              <a:t>8.4 Km</a:t>
            </a:r>
            <a:r>
              <a:rPr lang="en-US" sz="1400" baseline="30000" dirty="0" smtClean="0">
                <a:solidFill>
                  <a:srgbClr val="1F497D"/>
                </a:solidFill>
              </a:rPr>
              <a:t>3</a:t>
            </a:r>
            <a:r>
              <a:rPr lang="en-US" sz="1400" dirty="0" smtClean="0">
                <a:solidFill>
                  <a:srgbClr val="1F497D"/>
                </a:solidFill>
              </a:rPr>
              <a:t> deficit</a:t>
            </a:r>
            <a:r>
              <a:rPr lang="en-US" sz="1400" dirty="0" smtClean="0">
                <a:solidFill>
                  <a:prstClr val="black"/>
                </a:solidFill>
              </a:rPr>
              <a:t> in reservoir water storage</a:t>
            </a:r>
            <a:endParaRPr lang="en-US" sz="1400" baseline="30000" dirty="0">
              <a:solidFill>
                <a:prstClr val="black"/>
              </a:solidFill>
            </a:endParaRPr>
          </a:p>
        </p:txBody>
      </p:sp>
      <p:sp>
        <p:nvSpPr>
          <p:cNvPr id="15" name="TextBox 14"/>
          <p:cNvSpPr txBox="1"/>
          <p:nvPr/>
        </p:nvSpPr>
        <p:spPr>
          <a:xfrm>
            <a:off x="506164" y="1582477"/>
            <a:ext cx="1625125" cy="369332"/>
          </a:xfrm>
          <a:prstGeom prst="rect">
            <a:avLst/>
          </a:prstGeom>
          <a:noFill/>
        </p:spPr>
        <p:txBody>
          <a:bodyPr wrap="none" rtlCol="0">
            <a:spAutoFit/>
          </a:bodyPr>
          <a:lstStyle/>
          <a:p>
            <a:r>
              <a:rPr lang="en-US" dirty="0" smtClean="0">
                <a:solidFill>
                  <a:prstClr val="black"/>
                </a:solidFill>
              </a:rPr>
              <a:t>Grace Satellites</a:t>
            </a:r>
            <a:endParaRPr lang="en-US" dirty="0">
              <a:solidFill>
                <a:prstClr val="black"/>
              </a:solidFill>
            </a:endParaRPr>
          </a:p>
        </p:txBody>
      </p:sp>
      <p:sp>
        <p:nvSpPr>
          <p:cNvPr id="21" name="TextBox 20"/>
          <p:cNvSpPr txBox="1"/>
          <p:nvPr/>
        </p:nvSpPr>
        <p:spPr>
          <a:xfrm>
            <a:off x="939647" y="1062654"/>
            <a:ext cx="6642203" cy="369332"/>
          </a:xfrm>
          <a:prstGeom prst="rect">
            <a:avLst/>
          </a:prstGeom>
          <a:noFill/>
        </p:spPr>
        <p:txBody>
          <a:bodyPr wrap="none" rtlCol="0">
            <a:spAutoFit/>
          </a:bodyPr>
          <a:lstStyle/>
          <a:p>
            <a:r>
              <a:rPr lang="en-US" dirty="0" smtClean="0">
                <a:solidFill>
                  <a:prstClr val="black"/>
                </a:solidFill>
              </a:rPr>
              <a:t>Soil water reservoir storage is closely correlated with the GRACE data</a:t>
            </a:r>
            <a:endParaRPr lang="en-US" dirty="0">
              <a:solidFill>
                <a:prstClr val="black"/>
              </a:solidFill>
            </a:endParaRPr>
          </a:p>
        </p:txBody>
      </p:sp>
      <p:cxnSp>
        <p:nvCxnSpPr>
          <p:cNvPr id="27" name="Straight Arrow Connector 26"/>
          <p:cNvCxnSpPr/>
          <p:nvPr/>
        </p:nvCxnSpPr>
        <p:spPr>
          <a:xfrm>
            <a:off x="7663924" y="2858610"/>
            <a:ext cx="0" cy="769941"/>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647413" y="2606923"/>
            <a:ext cx="898519" cy="262283"/>
          </a:xfrm>
          <a:prstGeom prst="rect">
            <a:avLst/>
          </a:prstGeom>
          <a:noFill/>
          <a:effectLst/>
        </p:spPr>
        <p:txBody>
          <a:bodyPr wrap="none" lIns="0" tIns="0" rIns="0" bIns="0" rtlCol="0">
            <a:noAutofit/>
          </a:bodyPr>
          <a:lstStyle/>
          <a:p>
            <a:pPr algn="ctr" eaLnBrk="0" hangingPunct="0">
              <a:lnSpc>
                <a:spcPts val="1800"/>
              </a:lnSpc>
            </a:pPr>
            <a:r>
              <a:rPr lang="en-US" b="1" dirty="0" smtClean="0">
                <a:solidFill>
                  <a:prstClr val="black"/>
                </a:solidFill>
              </a:rPr>
              <a:t>Normal</a:t>
            </a:r>
          </a:p>
        </p:txBody>
      </p:sp>
      <p:sp>
        <p:nvSpPr>
          <p:cNvPr id="30" name="TextBox 29"/>
          <p:cNvSpPr txBox="1"/>
          <p:nvPr/>
        </p:nvSpPr>
        <p:spPr>
          <a:xfrm>
            <a:off x="7560094" y="4822723"/>
            <a:ext cx="898519" cy="262283"/>
          </a:xfrm>
          <a:prstGeom prst="rect">
            <a:avLst/>
          </a:prstGeom>
          <a:noFill/>
          <a:effectLst/>
        </p:spPr>
        <p:txBody>
          <a:bodyPr wrap="none" lIns="0" tIns="0" rIns="0" bIns="0" rtlCol="0">
            <a:noAutofit/>
          </a:bodyPr>
          <a:lstStyle/>
          <a:p>
            <a:pPr algn="ctr" eaLnBrk="0" hangingPunct="0">
              <a:lnSpc>
                <a:spcPts val="1800"/>
              </a:lnSpc>
            </a:pPr>
            <a:r>
              <a:rPr lang="en-US" b="1" dirty="0" smtClean="0">
                <a:solidFill>
                  <a:prstClr val="black"/>
                </a:solidFill>
              </a:rPr>
              <a:t>Normal</a:t>
            </a:r>
          </a:p>
        </p:txBody>
      </p:sp>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798" y="2010937"/>
            <a:ext cx="2017201" cy="1836171"/>
          </a:xfrm>
          <a:prstGeom prst="rect">
            <a:avLst/>
          </a:prstGeom>
          <a:noFill/>
          <a:ln w="19050" cmpd="sng">
            <a:solidFill>
              <a:schemeClr val="accent4"/>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16" name="TextBox 15"/>
          <p:cNvSpPr txBox="1"/>
          <p:nvPr/>
        </p:nvSpPr>
        <p:spPr>
          <a:xfrm>
            <a:off x="3875086" y="3360877"/>
            <a:ext cx="3276218" cy="307777"/>
          </a:xfrm>
          <a:prstGeom prst="rect">
            <a:avLst/>
          </a:prstGeom>
          <a:noFill/>
        </p:spPr>
        <p:txBody>
          <a:bodyPr wrap="none" rtlCol="0">
            <a:spAutoFit/>
          </a:bodyPr>
          <a:lstStyle/>
          <a:p>
            <a:pPr algn="ctr"/>
            <a:r>
              <a:rPr lang="en-US" sz="1400" dirty="0" smtClean="0">
                <a:solidFill>
                  <a:prstClr val="black"/>
                </a:solidFill>
              </a:rPr>
              <a:t>Texas had a </a:t>
            </a:r>
            <a:r>
              <a:rPr lang="en-US" sz="1400" dirty="0" smtClean="0">
                <a:solidFill>
                  <a:srgbClr val="FF0000"/>
                </a:solidFill>
              </a:rPr>
              <a:t>100 Km</a:t>
            </a:r>
            <a:r>
              <a:rPr lang="en-US" sz="1400" baseline="30000" dirty="0" smtClean="0">
                <a:solidFill>
                  <a:srgbClr val="FF0000"/>
                </a:solidFill>
              </a:rPr>
              <a:t>3</a:t>
            </a:r>
            <a:r>
              <a:rPr lang="en-US" sz="1400" dirty="0" smtClean="0">
                <a:solidFill>
                  <a:srgbClr val="FF0000"/>
                </a:solidFill>
              </a:rPr>
              <a:t> </a:t>
            </a:r>
            <a:r>
              <a:rPr lang="en-US" sz="1400" dirty="0" smtClean="0">
                <a:solidFill>
                  <a:prstClr val="black"/>
                </a:solidFill>
              </a:rPr>
              <a:t>total water deficit</a:t>
            </a:r>
          </a:p>
        </p:txBody>
      </p:sp>
      <p:pic>
        <p:nvPicPr>
          <p:cNvPr id="19" name="Picture 18" descr="Macintosh HD:Users:Johnny:Dropbox:Thesis:Figures:SoilMoistureStorage.png"/>
          <p:cNvPicPr/>
          <p:nvPr/>
        </p:nvPicPr>
        <p:blipFill>
          <a:blip r:embed="rId4">
            <a:extLst>
              <a:ext uri="{28A0092B-C50C-407E-A947-70E740481C1C}">
                <a14:useLocalDpi xmlns:a14="http://schemas.microsoft.com/office/drawing/2010/main" val="0"/>
              </a:ext>
            </a:extLst>
          </a:blip>
          <a:srcRect/>
          <a:stretch>
            <a:fillRect/>
          </a:stretch>
        </p:blipFill>
        <p:spPr bwMode="auto">
          <a:xfrm>
            <a:off x="2611395" y="4428127"/>
            <a:ext cx="6532606" cy="2168165"/>
          </a:xfrm>
          <a:prstGeom prst="rect">
            <a:avLst/>
          </a:prstGeom>
          <a:noFill/>
          <a:ln>
            <a:noFill/>
          </a:ln>
        </p:spPr>
      </p:pic>
      <p:sp>
        <p:nvSpPr>
          <p:cNvPr id="22" name="TextBox 21"/>
          <p:cNvSpPr txBox="1"/>
          <p:nvPr/>
        </p:nvSpPr>
        <p:spPr>
          <a:xfrm>
            <a:off x="4442850" y="5799236"/>
            <a:ext cx="2869696" cy="307777"/>
          </a:xfrm>
          <a:prstGeom prst="rect">
            <a:avLst/>
          </a:prstGeom>
          <a:noFill/>
        </p:spPr>
        <p:txBody>
          <a:bodyPr wrap="none" rtlCol="0">
            <a:spAutoFit/>
          </a:bodyPr>
          <a:lstStyle/>
          <a:p>
            <a:pPr algn="ctr"/>
            <a:r>
              <a:rPr lang="en-US" sz="1400" dirty="0" smtClean="0">
                <a:solidFill>
                  <a:prstClr val="black"/>
                </a:solidFill>
              </a:rPr>
              <a:t>Of this </a:t>
            </a:r>
            <a:r>
              <a:rPr lang="en-US" sz="1400" dirty="0" smtClean="0">
                <a:solidFill>
                  <a:srgbClr val="FF0000"/>
                </a:solidFill>
              </a:rPr>
              <a:t>45 Km</a:t>
            </a:r>
            <a:r>
              <a:rPr lang="en-US" sz="1400" baseline="30000" dirty="0" smtClean="0">
                <a:solidFill>
                  <a:srgbClr val="FF0000"/>
                </a:solidFill>
              </a:rPr>
              <a:t>3</a:t>
            </a:r>
            <a:r>
              <a:rPr lang="en-US" sz="1400" dirty="0" smtClean="0">
                <a:solidFill>
                  <a:srgbClr val="FF0000"/>
                </a:solidFill>
              </a:rPr>
              <a:t> </a:t>
            </a:r>
            <a:r>
              <a:rPr lang="en-US" sz="1400" dirty="0" smtClean="0">
                <a:solidFill>
                  <a:prstClr val="black"/>
                </a:solidFill>
              </a:rPr>
              <a:t>is in top 1 m of soil</a:t>
            </a:r>
          </a:p>
        </p:txBody>
      </p:sp>
      <p:cxnSp>
        <p:nvCxnSpPr>
          <p:cNvPr id="25" name="Straight Arrow Connector 24"/>
          <p:cNvCxnSpPr/>
          <p:nvPr/>
        </p:nvCxnSpPr>
        <p:spPr>
          <a:xfrm>
            <a:off x="7642821" y="5281567"/>
            <a:ext cx="0" cy="769941"/>
          </a:xfrm>
          <a:prstGeom prst="straightConnector1">
            <a:avLst/>
          </a:prstGeom>
          <a:ln>
            <a:solidFill>
              <a:schemeClr val="tx2">
                <a:lumMod val="90000"/>
                <a:lumOff val="1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1" name="Picture 30"/>
          <p:cNvPicPr/>
          <p:nvPr/>
        </p:nvPicPr>
        <p:blipFill>
          <a:blip r:embed="rId5" cstate="print">
            <a:extLst>
              <a:ext uri="{28A0092B-C50C-407E-A947-70E740481C1C}">
                <a14:useLocalDpi xmlns:a14="http://schemas.microsoft.com/office/drawing/2010/main" val="0"/>
              </a:ext>
            </a:extLst>
          </a:blip>
          <a:stretch>
            <a:fillRect/>
          </a:stretch>
        </p:blipFill>
        <p:spPr bwMode="auto">
          <a:xfrm>
            <a:off x="281920" y="4584700"/>
            <a:ext cx="2287521" cy="1855020"/>
          </a:xfrm>
          <a:prstGeom prst="rect">
            <a:avLst/>
          </a:prstGeom>
          <a:noFill/>
          <a:ln>
            <a:solidFill>
              <a:schemeClr val="tx1"/>
            </a:solidFill>
          </a:ln>
        </p:spPr>
      </p:pic>
      <p:sp>
        <p:nvSpPr>
          <p:cNvPr id="3" name="TextBox 2"/>
          <p:cNvSpPr txBox="1"/>
          <p:nvPr/>
        </p:nvSpPr>
        <p:spPr>
          <a:xfrm>
            <a:off x="6103088" y="4522232"/>
            <a:ext cx="2933752" cy="461665"/>
          </a:xfrm>
          <a:prstGeom prst="rect">
            <a:avLst/>
          </a:prstGeom>
          <a:noFill/>
        </p:spPr>
        <p:txBody>
          <a:bodyPr wrap="none" rtlCol="0">
            <a:spAutoFit/>
          </a:bodyPr>
          <a:lstStyle/>
          <a:p>
            <a:r>
              <a:rPr lang="en-US" sz="2400" dirty="0" smtClean="0">
                <a:solidFill>
                  <a:srgbClr val="FF0000"/>
                </a:solidFill>
              </a:rPr>
              <a:t>Very large uncertainty</a:t>
            </a:r>
            <a:endParaRPr lang="en-US" sz="2400" dirty="0">
              <a:solidFill>
                <a:srgbClr val="FF0000"/>
              </a:solidFill>
            </a:endParaRPr>
          </a:p>
        </p:txBody>
      </p:sp>
      <p:cxnSp>
        <p:nvCxnSpPr>
          <p:cNvPr id="5" name="Straight Arrow Connector 4"/>
          <p:cNvCxnSpPr>
            <a:stCxn id="3" idx="1"/>
          </p:cNvCxnSpPr>
          <p:nvPr/>
        </p:nvCxnSpPr>
        <p:spPr>
          <a:xfrm flipH="1">
            <a:off x="5475768" y="4753065"/>
            <a:ext cx="627320" cy="10461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58583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9600" y="228600"/>
            <a:ext cx="8534400" cy="596900"/>
          </a:xfrm>
          <a:prstGeom prst="rect">
            <a:avLst/>
          </a:prstGeom>
        </p:spPr>
        <p:txBody>
          <a:bodyPr/>
          <a:lstStyle>
            <a:lvl1pPr algn="l" rtl="0" eaLnBrk="0" fontAlgn="base" hangingPunct="0">
              <a:spcBef>
                <a:spcPct val="0"/>
              </a:spcBef>
              <a:spcAft>
                <a:spcPct val="0"/>
              </a:spcAft>
              <a:defRPr sz="3200" b="0">
                <a:solidFill>
                  <a:schemeClr val="tx1"/>
                </a:solidFill>
                <a:effectLst/>
                <a:latin typeface="Calibri" pitchFamily="34" charset="0"/>
                <a:ea typeface="+mj-ea"/>
                <a:cs typeface="Calibri" pitchFamily="34" charset="0"/>
              </a:defRPr>
            </a:lvl1pPr>
            <a:lvl2pPr algn="l" rtl="0" eaLnBrk="0" fontAlgn="base" hangingPunct="0">
              <a:spcBef>
                <a:spcPct val="0"/>
              </a:spcBef>
              <a:spcAft>
                <a:spcPct val="0"/>
              </a:spcAft>
              <a:defRPr sz="3200" b="1">
                <a:solidFill>
                  <a:schemeClr val="tx1"/>
                </a:solidFill>
                <a:effectLst>
                  <a:outerShdw blurRad="38100" dist="38100" dir="2700000" algn="tl">
                    <a:srgbClr val="C0C0C0"/>
                  </a:outerShdw>
                </a:effectLst>
                <a:latin typeface="Comic Sans MS" pitchFamily="66" charset="0"/>
              </a:defRPr>
            </a:lvl2pPr>
            <a:lvl3pPr algn="l" rtl="0" eaLnBrk="0" fontAlgn="base" hangingPunct="0">
              <a:spcBef>
                <a:spcPct val="0"/>
              </a:spcBef>
              <a:spcAft>
                <a:spcPct val="0"/>
              </a:spcAft>
              <a:defRPr sz="3200" b="1">
                <a:solidFill>
                  <a:schemeClr val="tx1"/>
                </a:solidFill>
                <a:effectLst>
                  <a:outerShdw blurRad="38100" dist="38100" dir="2700000" algn="tl">
                    <a:srgbClr val="C0C0C0"/>
                  </a:outerShdw>
                </a:effectLst>
                <a:latin typeface="Comic Sans MS" pitchFamily="66" charset="0"/>
              </a:defRPr>
            </a:lvl3pPr>
            <a:lvl4pPr algn="l" rtl="0" eaLnBrk="0" fontAlgn="base" hangingPunct="0">
              <a:spcBef>
                <a:spcPct val="0"/>
              </a:spcBef>
              <a:spcAft>
                <a:spcPct val="0"/>
              </a:spcAft>
              <a:defRPr sz="3200" b="1">
                <a:solidFill>
                  <a:schemeClr val="tx1"/>
                </a:solidFill>
                <a:effectLst>
                  <a:outerShdw blurRad="38100" dist="38100" dir="2700000" algn="tl">
                    <a:srgbClr val="C0C0C0"/>
                  </a:outerShdw>
                </a:effectLst>
                <a:latin typeface="Comic Sans MS" pitchFamily="66" charset="0"/>
              </a:defRPr>
            </a:lvl4pPr>
            <a:lvl5pPr algn="l" rtl="0" eaLnBrk="0" fontAlgn="base" hangingPunct="0">
              <a:spcBef>
                <a:spcPct val="0"/>
              </a:spcBef>
              <a:spcAft>
                <a:spcPct val="0"/>
              </a:spcAft>
              <a:defRPr sz="3200" b="1">
                <a:solidFill>
                  <a:schemeClr val="tx1"/>
                </a:solidFill>
                <a:effectLst>
                  <a:outerShdw blurRad="38100" dist="38100" dir="2700000" algn="tl">
                    <a:srgbClr val="C0C0C0"/>
                  </a:outerShdw>
                </a:effectLst>
                <a:latin typeface="Comic Sans MS" pitchFamily="66" charset="0"/>
              </a:defRPr>
            </a:lvl5pPr>
            <a:lvl6pPr marL="457200" algn="l" rtl="0" eaLnBrk="0" fontAlgn="base" hangingPunct="0">
              <a:spcBef>
                <a:spcPct val="0"/>
              </a:spcBef>
              <a:spcAft>
                <a:spcPct val="0"/>
              </a:spcAft>
              <a:defRPr sz="3600" b="1">
                <a:solidFill>
                  <a:schemeClr val="tx1"/>
                </a:solidFill>
                <a:effectLst>
                  <a:outerShdw blurRad="38100" dist="38100" dir="2700000" algn="tl">
                    <a:srgbClr val="C0C0C0"/>
                  </a:outerShdw>
                </a:effectLst>
                <a:latin typeface="Comic Sans MS" pitchFamily="66" charset="0"/>
              </a:defRPr>
            </a:lvl6pPr>
            <a:lvl7pPr marL="914400" algn="l" rtl="0" eaLnBrk="0" fontAlgn="base" hangingPunct="0">
              <a:spcBef>
                <a:spcPct val="0"/>
              </a:spcBef>
              <a:spcAft>
                <a:spcPct val="0"/>
              </a:spcAft>
              <a:defRPr sz="3600" b="1">
                <a:solidFill>
                  <a:schemeClr val="tx1"/>
                </a:solidFill>
                <a:effectLst>
                  <a:outerShdw blurRad="38100" dist="38100" dir="2700000" algn="tl">
                    <a:srgbClr val="C0C0C0"/>
                  </a:outerShdw>
                </a:effectLst>
                <a:latin typeface="Comic Sans MS" pitchFamily="66" charset="0"/>
              </a:defRPr>
            </a:lvl7pPr>
            <a:lvl8pPr marL="1371600" algn="l" rtl="0" eaLnBrk="0" fontAlgn="base" hangingPunct="0">
              <a:spcBef>
                <a:spcPct val="0"/>
              </a:spcBef>
              <a:spcAft>
                <a:spcPct val="0"/>
              </a:spcAft>
              <a:defRPr sz="3600" b="1">
                <a:solidFill>
                  <a:schemeClr val="tx1"/>
                </a:solidFill>
                <a:effectLst>
                  <a:outerShdw blurRad="38100" dist="38100" dir="2700000" algn="tl">
                    <a:srgbClr val="C0C0C0"/>
                  </a:outerShdw>
                </a:effectLst>
                <a:latin typeface="Comic Sans MS" pitchFamily="66" charset="0"/>
              </a:defRPr>
            </a:lvl8pPr>
            <a:lvl9pPr marL="1828800" algn="l" rtl="0" eaLnBrk="0" fontAlgn="base" hangingPunct="0">
              <a:spcBef>
                <a:spcPct val="0"/>
              </a:spcBef>
              <a:spcAft>
                <a:spcPct val="0"/>
              </a:spcAft>
              <a:defRPr sz="3600" b="1">
                <a:solidFill>
                  <a:schemeClr val="tx1"/>
                </a:solidFill>
                <a:effectLst>
                  <a:outerShdw blurRad="38100" dist="38100" dir="2700000" algn="tl">
                    <a:srgbClr val="C0C0C0"/>
                  </a:outerShdw>
                </a:effectLst>
                <a:latin typeface="Comic Sans MS" pitchFamily="66" charset="0"/>
              </a:defRPr>
            </a:lvl9pPr>
          </a:lstStyle>
          <a:p>
            <a:r>
              <a:rPr lang="en-US" kern="0" dirty="0" smtClean="0">
                <a:solidFill>
                  <a:srgbClr val="000000"/>
                </a:solidFill>
              </a:rPr>
              <a:t>Monitoring soil moisture in Texas</a:t>
            </a:r>
            <a:endParaRPr lang="en-US" kern="0" dirty="0">
              <a:solidFill>
                <a:srgbClr val="000000"/>
              </a:solidFill>
            </a:endParaRPr>
          </a:p>
        </p:txBody>
      </p:sp>
      <p:sp>
        <p:nvSpPr>
          <p:cNvPr id="6" name="TextBox 5"/>
          <p:cNvSpPr txBox="1"/>
          <p:nvPr/>
        </p:nvSpPr>
        <p:spPr>
          <a:xfrm>
            <a:off x="2519645" y="6046539"/>
            <a:ext cx="4666685" cy="276999"/>
          </a:xfrm>
          <a:prstGeom prst="rect">
            <a:avLst/>
          </a:prstGeom>
          <a:noFill/>
        </p:spPr>
        <p:txBody>
          <a:bodyPr wrap="square" lIns="0" tIns="0" rIns="0" bIns="0" rtlCol="0">
            <a:spAutoFit/>
          </a:bodyPr>
          <a:lstStyle/>
          <a:p>
            <a:pPr eaLnBrk="0" fontAlgn="base" hangingPunct="0">
              <a:buClr>
                <a:srgbClr val="FF0000"/>
              </a:buClr>
              <a:buSzPct val="65000"/>
              <a:buFont typeface="Monotype Sorts" pitchFamily="2" charset="2"/>
              <a:buNone/>
            </a:pPr>
            <a:r>
              <a:rPr lang="en-US" dirty="0">
                <a:solidFill>
                  <a:srgbClr val="000000">
                    <a:lumMod val="85000"/>
                    <a:lumOff val="15000"/>
                  </a:srgbClr>
                </a:solidFill>
              </a:rPr>
              <a:t>Soil moisture data is sparse across much of Texas </a:t>
            </a:r>
            <a:endParaRPr lang="en-US" sz="1600" dirty="0">
              <a:solidFill>
                <a:srgbClr val="000000">
                  <a:lumMod val="85000"/>
                  <a:lumOff val="15000"/>
                </a:srgbClr>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0814" y="1070262"/>
            <a:ext cx="6291971" cy="4861977"/>
          </a:xfrm>
          <a:prstGeom prst="rect">
            <a:avLst/>
          </a:prstGeom>
        </p:spPr>
      </p:pic>
    </p:spTree>
    <p:extLst>
      <p:ext uri="{BB962C8B-B14F-4D97-AF65-F5344CB8AC3E}">
        <p14:creationId xmlns:p14="http://schemas.microsoft.com/office/powerpoint/2010/main" val="5571194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Mesonet</a:t>
            </a:r>
            <a:r>
              <a:rPr lang="en-US" dirty="0" smtClean="0"/>
              <a:t> Station for Climate and Soil Moisture</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3315" y="1068705"/>
            <a:ext cx="5201920" cy="390144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0699" y="3513534"/>
            <a:ext cx="3305175" cy="2478881"/>
          </a:xfrm>
          <a:prstGeom prst="rect">
            <a:avLst/>
          </a:prstGeom>
        </p:spPr>
      </p:pic>
      <p:sp>
        <p:nvSpPr>
          <p:cNvPr id="5" name="TextBox 4"/>
          <p:cNvSpPr txBox="1"/>
          <p:nvPr/>
        </p:nvSpPr>
        <p:spPr>
          <a:xfrm>
            <a:off x="2686050" y="5438775"/>
            <a:ext cx="2798074" cy="369332"/>
          </a:xfrm>
          <a:prstGeom prst="rect">
            <a:avLst/>
          </a:prstGeom>
          <a:noFill/>
        </p:spPr>
        <p:txBody>
          <a:bodyPr wrap="none" rtlCol="0">
            <a:spAutoFit/>
          </a:bodyPr>
          <a:lstStyle/>
          <a:p>
            <a:r>
              <a:rPr lang="en-US" dirty="0" smtClean="0"/>
              <a:t>Soil Moisture Measurement</a:t>
            </a:r>
            <a:endParaRPr lang="en-US" dirty="0"/>
          </a:p>
        </p:txBody>
      </p:sp>
      <p:sp>
        <p:nvSpPr>
          <p:cNvPr id="6" name="TextBox 5"/>
          <p:cNvSpPr txBox="1"/>
          <p:nvPr/>
        </p:nvSpPr>
        <p:spPr>
          <a:xfrm>
            <a:off x="6345926" y="2038350"/>
            <a:ext cx="2273251" cy="369332"/>
          </a:xfrm>
          <a:prstGeom prst="rect">
            <a:avLst/>
          </a:prstGeom>
          <a:noFill/>
        </p:spPr>
        <p:txBody>
          <a:bodyPr wrap="none" rtlCol="0">
            <a:spAutoFit/>
          </a:bodyPr>
          <a:lstStyle/>
          <a:p>
            <a:r>
              <a:rPr lang="en-US" dirty="0" smtClean="0"/>
              <a:t>Climate Measurement</a:t>
            </a:r>
            <a:endParaRPr lang="en-US" dirty="0"/>
          </a:p>
        </p:txBody>
      </p:sp>
    </p:spTree>
    <p:extLst>
      <p:ext uri="{BB962C8B-B14F-4D97-AF65-F5344CB8AC3E}">
        <p14:creationId xmlns:p14="http://schemas.microsoft.com/office/powerpoint/2010/main" val="7309684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81225" y="3898322"/>
            <a:ext cx="6962775" cy="3069215"/>
          </a:xfrm>
          <a:prstGeom prst="rect">
            <a:avLst/>
          </a:prstGeom>
        </p:spPr>
      </p:pic>
      <p:pic>
        <p:nvPicPr>
          <p:cNvPr id="3" name="Picture 2"/>
          <p:cNvPicPr>
            <a:picLocks noChangeAspect="1"/>
          </p:cNvPicPr>
          <p:nvPr/>
        </p:nvPicPr>
        <p:blipFill>
          <a:blip r:embed="rId3"/>
          <a:stretch>
            <a:fillRect/>
          </a:stretch>
        </p:blipFill>
        <p:spPr>
          <a:xfrm>
            <a:off x="142875" y="237926"/>
            <a:ext cx="5048250" cy="3838773"/>
          </a:xfrm>
          <a:prstGeom prst="rect">
            <a:avLst/>
          </a:prstGeom>
        </p:spPr>
      </p:pic>
      <p:pic>
        <p:nvPicPr>
          <p:cNvPr id="5" name="Picture 4"/>
          <p:cNvPicPr>
            <a:picLocks noChangeAspect="1"/>
          </p:cNvPicPr>
          <p:nvPr/>
        </p:nvPicPr>
        <p:blipFill>
          <a:blip r:embed="rId4"/>
          <a:stretch>
            <a:fillRect/>
          </a:stretch>
        </p:blipFill>
        <p:spPr>
          <a:xfrm>
            <a:off x="5576887" y="3005137"/>
            <a:ext cx="3181350" cy="809625"/>
          </a:xfrm>
          <a:prstGeom prst="rect">
            <a:avLst/>
          </a:prstGeom>
        </p:spPr>
      </p:pic>
      <p:sp>
        <p:nvSpPr>
          <p:cNvPr id="6" name="TextBox 5"/>
          <p:cNvSpPr txBox="1"/>
          <p:nvPr/>
        </p:nvSpPr>
        <p:spPr>
          <a:xfrm>
            <a:off x="5800725" y="2505075"/>
            <a:ext cx="1143262" cy="369332"/>
          </a:xfrm>
          <a:prstGeom prst="rect">
            <a:avLst/>
          </a:prstGeom>
          <a:noFill/>
        </p:spPr>
        <p:txBody>
          <a:bodyPr wrap="none" rtlCol="0">
            <a:spAutoFit/>
          </a:bodyPr>
          <a:lstStyle/>
          <a:p>
            <a:r>
              <a:rPr lang="en-US" dirty="0" smtClean="0"/>
              <a:t>Oklahoma</a:t>
            </a:r>
            <a:endParaRPr lang="en-US" dirty="0"/>
          </a:p>
        </p:txBody>
      </p:sp>
      <p:sp>
        <p:nvSpPr>
          <p:cNvPr id="7" name="TextBox 6"/>
          <p:cNvSpPr txBox="1"/>
          <p:nvPr/>
        </p:nvSpPr>
        <p:spPr>
          <a:xfrm>
            <a:off x="5229094" y="1085850"/>
            <a:ext cx="1163524" cy="369332"/>
          </a:xfrm>
          <a:prstGeom prst="rect">
            <a:avLst/>
          </a:prstGeom>
          <a:noFill/>
        </p:spPr>
        <p:txBody>
          <a:bodyPr wrap="none" rtlCol="0">
            <a:spAutoFit/>
          </a:bodyPr>
          <a:lstStyle/>
          <a:p>
            <a:r>
              <a:rPr lang="en-US" dirty="0" smtClean="0"/>
              <a:t>Texas Tech</a:t>
            </a:r>
            <a:endParaRPr lang="en-US" dirty="0"/>
          </a:p>
        </p:txBody>
      </p:sp>
    </p:spTree>
    <p:extLst>
      <p:ext uri="{BB962C8B-B14F-4D97-AF65-F5344CB8AC3E}">
        <p14:creationId xmlns:p14="http://schemas.microsoft.com/office/powerpoint/2010/main" val="161668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UT System </a:t>
            </a:r>
            <a:r>
              <a:rPr lang="en-US" dirty="0" err="1" smtClean="0"/>
              <a:t>WaterNet</a:t>
            </a:r>
            <a:r>
              <a:rPr lang="en-US" dirty="0" smtClean="0"/>
              <a:t/>
            </a:r>
            <a:br>
              <a:rPr lang="en-US" dirty="0" smtClean="0"/>
            </a:br>
            <a:r>
              <a:rPr lang="en-US" i="1" dirty="0" smtClean="0">
                <a:solidFill>
                  <a:srgbClr val="0070C0"/>
                </a:solidFill>
              </a:rPr>
              <a:t>Focus on Water</a:t>
            </a:r>
            <a:endParaRPr lang="en-US" i="1" dirty="0">
              <a:solidFill>
                <a:srgbClr val="0070C0"/>
              </a:solidFill>
            </a:endParaRPr>
          </a:p>
        </p:txBody>
      </p:sp>
      <p:pic>
        <p:nvPicPr>
          <p:cNvPr id="3" name="Picture 2"/>
          <p:cNvPicPr>
            <a:picLocks noChangeAspect="1"/>
          </p:cNvPicPr>
          <p:nvPr/>
        </p:nvPicPr>
        <p:blipFill>
          <a:blip r:embed="rId2"/>
          <a:stretch>
            <a:fillRect/>
          </a:stretch>
        </p:blipFill>
        <p:spPr>
          <a:xfrm>
            <a:off x="1724025" y="1812854"/>
            <a:ext cx="6472237" cy="4678433"/>
          </a:xfrm>
          <a:prstGeom prst="rect">
            <a:avLst/>
          </a:prstGeom>
        </p:spPr>
      </p:pic>
      <p:pic>
        <p:nvPicPr>
          <p:cNvPr id="4" name="Picture 3"/>
          <p:cNvPicPr>
            <a:picLocks noChangeAspect="1"/>
          </p:cNvPicPr>
          <p:nvPr/>
        </p:nvPicPr>
        <p:blipFill>
          <a:blip r:embed="rId3"/>
          <a:stretch>
            <a:fillRect/>
          </a:stretch>
        </p:blipFill>
        <p:spPr>
          <a:xfrm>
            <a:off x="6343650" y="180976"/>
            <a:ext cx="1962150" cy="3019425"/>
          </a:xfrm>
          <a:prstGeom prst="rect">
            <a:avLst/>
          </a:prstGeom>
        </p:spPr>
      </p:pic>
    </p:spTree>
    <p:extLst>
      <p:ext uri="{BB962C8B-B14F-4D97-AF65-F5344CB8AC3E}">
        <p14:creationId xmlns:p14="http://schemas.microsoft.com/office/powerpoint/2010/main" val="11358066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655" y="110569"/>
            <a:ext cx="7886700" cy="1325563"/>
          </a:xfrm>
        </p:spPr>
        <p:txBody>
          <a:bodyPr/>
          <a:lstStyle/>
          <a:p>
            <a:pPr algn="ctr"/>
            <a:r>
              <a:rPr lang="en-US" dirty="0" smtClean="0"/>
              <a:t>Central Texas Hub</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9904" y="1805464"/>
            <a:ext cx="6172202" cy="4639649"/>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2209801" y="1066800"/>
            <a:ext cx="5181600" cy="369332"/>
          </a:xfrm>
          <a:prstGeom prst="rect">
            <a:avLst/>
          </a:prstGeom>
        </p:spPr>
        <p:txBody>
          <a:bodyPr wrap="square">
            <a:spAutoFit/>
          </a:bodyPr>
          <a:lstStyle/>
          <a:p>
            <a:r>
              <a:rPr lang="en-US" dirty="0" smtClean="0">
                <a:hlinkClick r:id="rId3"/>
              </a:rPr>
              <a:t>http://www.centraltexashub.org/wiskiweb.htm</a:t>
            </a:r>
            <a:r>
              <a:rPr lang="en-US" dirty="0" smtClean="0"/>
              <a:t> </a:t>
            </a:r>
            <a:endParaRPr lang="en-US" dirty="0"/>
          </a:p>
        </p:txBody>
      </p:sp>
      <p:sp>
        <p:nvSpPr>
          <p:cNvPr id="4" name="TextBox 3"/>
          <p:cNvSpPr txBox="1"/>
          <p:nvPr/>
        </p:nvSpPr>
        <p:spPr>
          <a:xfrm>
            <a:off x="2009350" y="1436132"/>
            <a:ext cx="5353902" cy="369332"/>
          </a:xfrm>
          <a:prstGeom prst="rect">
            <a:avLst/>
          </a:prstGeom>
          <a:noFill/>
        </p:spPr>
        <p:txBody>
          <a:bodyPr wrap="none" rtlCol="0">
            <a:spAutoFit/>
          </a:bodyPr>
          <a:lstStyle/>
          <a:p>
            <a:r>
              <a:rPr lang="en-US" dirty="0" smtClean="0">
                <a:solidFill>
                  <a:srgbClr val="FF0000"/>
                </a:solidFill>
              </a:rPr>
              <a:t>Continuously updated </a:t>
            </a:r>
            <a:r>
              <a:rPr lang="en-US" dirty="0" smtClean="0"/>
              <a:t>regional view of water resources</a:t>
            </a:r>
            <a:endParaRPr lang="en-US" dirty="0"/>
          </a:p>
        </p:txBody>
      </p:sp>
    </p:spTree>
    <p:extLst>
      <p:ext uri="{BB962C8B-B14F-4D97-AF65-F5344CB8AC3E}">
        <p14:creationId xmlns:p14="http://schemas.microsoft.com/office/powerpoint/2010/main" val="24273326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in Counties</a:t>
            </a:r>
            <a:endParaRPr lang="en-US" dirty="0"/>
          </a:p>
        </p:txBody>
      </p:sp>
      <p:sp>
        <p:nvSpPr>
          <p:cNvPr id="3" name="Content Placeholder 2"/>
          <p:cNvSpPr>
            <a:spLocks noGrp="1"/>
          </p:cNvSpPr>
          <p:nvPr>
            <p:ph sz="half" idx="1"/>
          </p:nvPr>
        </p:nvSpPr>
        <p:spPr/>
        <p:txBody>
          <a:bodyPr>
            <a:normAutofit fontScale="92500" lnSpcReduction="10000"/>
          </a:bodyPr>
          <a:lstStyle/>
          <a:p>
            <a:r>
              <a:rPr lang="en-US" dirty="0" smtClean="0"/>
              <a:t>How much water do we have?</a:t>
            </a:r>
          </a:p>
          <a:p>
            <a:pPr lvl="1"/>
            <a:r>
              <a:rPr lang="en-US" dirty="0" smtClean="0"/>
              <a:t>Atmosphere</a:t>
            </a:r>
          </a:p>
          <a:p>
            <a:pPr lvl="1"/>
            <a:r>
              <a:rPr lang="en-US" dirty="0" smtClean="0"/>
              <a:t>Surface</a:t>
            </a:r>
          </a:p>
          <a:p>
            <a:pPr lvl="1"/>
            <a:r>
              <a:rPr lang="en-US" dirty="0" smtClean="0"/>
              <a:t>Vegetation</a:t>
            </a:r>
          </a:p>
          <a:p>
            <a:pPr lvl="1"/>
            <a:r>
              <a:rPr lang="en-US" dirty="0" smtClean="0"/>
              <a:t>Soil</a:t>
            </a:r>
          </a:p>
          <a:p>
            <a:pPr lvl="1"/>
            <a:r>
              <a:rPr lang="en-US" dirty="0" smtClean="0"/>
              <a:t>Groundwater</a:t>
            </a:r>
          </a:p>
          <a:p>
            <a:pPr lvl="1"/>
            <a:r>
              <a:rPr lang="en-US" dirty="0" smtClean="0"/>
              <a:t>Infrastructure</a:t>
            </a:r>
          </a:p>
          <a:p>
            <a:r>
              <a:rPr lang="en-US" dirty="0" smtClean="0"/>
              <a:t>How is this changing with time?</a:t>
            </a:r>
          </a:p>
          <a:p>
            <a:r>
              <a:rPr lang="en-US" dirty="0" smtClean="0"/>
              <a:t>How much do we need for sustainability?</a:t>
            </a:r>
            <a:endParaRPr lang="en-US" dirty="0"/>
          </a:p>
        </p:txBody>
      </p:sp>
      <p:pic>
        <p:nvPicPr>
          <p:cNvPr id="5" name="Picture 4"/>
          <p:cNvPicPr>
            <a:picLocks noChangeAspect="1"/>
          </p:cNvPicPr>
          <p:nvPr/>
        </p:nvPicPr>
        <p:blipFill>
          <a:blip r:embed="rId2"/>
          <a:stretch>
            <a:fillRect/>
          </a:stretch>
        </p:blipFill>
        <p:spPr>
          <a:xfrm>
            <a:off x="4752974" y="2016125"/>
            <a:ext cx="4072706" cy="3717925"/>
          </a:xfrm>
          <a:prstGeom prst="rect">
            <a:avLst/>
          </a:prstGeom>
        </p:spPr>
      </p:pic>
    </p:spTree>
    <p:extLst>
      <p:ext uri="{BB962C8B-B14F-4D97-AF65-F5344CB8AC3E}">
        <p14:creationId xmlns:p14="http://schemas.microsoft.com/office/powerpoint/2010/main" val="39801191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NASA SMAP Mission</a:t>
            </a:r>
            <a:endParaRPr lang="en-US" dirty="0"/>
          </a:p>
        </p:txBody>
      </p:sp>
      <p:sp>
        <p:nvSpPr>
          <p:cNvPr id="3" name="Content Placeholder 2"/>
          <p:cNvSpPr>
            <a:spLocks noGrp="1"/>
          </p:cNvSpPr>
          <p:nvPr>
            <p:ph sz="half" idx="1"/>
          </p:nvPr>
        </p:nvSpPr>
        <p:spPr/>
        <p:txBody>
          <a:bodyPr/>
          <a:lstStyle/>
          <a:p>
            <a:r>
              <a:rPr lang="en-US" dirty="0" smtClean="0"/>
              <a:t>Due for Launch in October 2014</a:t>
            </a:r>
          </a:p>
          <a:p>
            <a:r>
              <a:rPr lang="en-US" dirty="0" smtClean="0"/>
              <a:t>Provides soil moisture measurement by both active and passive sensing</a:t>
            </a:r>
          </a:p>
          <a:p>
            <a:r>
              <a:rPr lang="en-US" dirty="0" smtClean="0"/>
              <a:t>Needs ground </a:t>
            </a:r>
            <a:r>
              <a:rPr lang="en-US" dirty="0" err="1" smtClean="0"/>
              <a:t>truthing</a:t>
            </a:r>
            <a:r>
              <a:rPr lang="en-US" dirty="0" smtClean="0"/>
              <a:t> of information to be accurate</a:t>
            </a:r>
            <a:endParaRPr lang="en-US" dirty="0"/>
          </a:p>
        </p:txBody>
      </p:sp>
      <p:pic>
        <p:nvPicPr>
          <p:cNvPr id="5" name="Picture 4"/>
          <p:cNvPicPr>
            <a:picLocks noChangeAspect="1"/>
          </p:cNvPicPr>
          <p:nvPr/>
        </p:nvPicPr>
        <p:blipFill>
          <a:blip r:embed="rId2"/>
          <a:stretch>
            <a:fillRect/>
          </a:stretch>
        </p:blipFill>
        <p:spPr>
          <a:xfrm>
            <a:off x="4695825" y="1810544"/>
            <a:ext cx="4019550" cy="4381500"/>
          </a:xfrm>
          <a:prstGeom prst="rect">
            <a:avLst/>
          </a:prstGeom>
        </p:spPr>
      </p:pic>
    </p:spTree>
    <p:extLst>
      <p:ext uri="{BB962C8B-B14F-4D97-AF65-F5344CB8AC3E}">
        <p14:creationId xmlns:p14="http://schemas.microsoft.com/office/powerpoint/2010/main" val="32049781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4981575" cy="1325563"/>
          </a:xfrm>
        </p:spPr>
        <p:txBody>
          <a:bodyPr>
            <a:normAutofit fontScale="90000"/>
          </a:bodyPr>
          <a:lstStyle/>
          <a:p>
            <a:r>
              <a:rPr lang="en-US" dirty="0" smtClean="0"/>
              <a:t>UT System Partnership with </a:t>
            </a:r>
            <a:r>
              <a:rPr lang="en-US" dirty="0" err="1" smtClean="0"/>
              <a:t>Nasa</a:t>
            </a:r>
            <a:endParaRPr lang="en-US" dirty="0"/>
          </a:p>
        </p:txBody>
      </p:sp>
      <p:sp>
        <p:nvSpPr>
          <p:cNvPr id="3" name="Content Placeholder 2"/>
          <p:cNvSpPr>
            <a:spLocks noGrp="1"/>
          </p:cNvSpPr>
          <p:nvPr>
            <p:ph sz="half" idx="1"/>
          </p:nvPr>
        </p:nvSpPr>
        <p:spPr/>
        <p:txBody>
          <a:bodyPr>
            <a:normAutofit/>
          </a:bodyPr>
          <a:lstStyle/>
          <a:p>
            <a:r>
              <a:rPr lang="en-US" dirty="0" smtClean="0"/>
              <a:t>There already exists a Strategic Partnership between UT Austin and NASA Jet Propulsion Lab</a:t>
            </a:r>
          </a:p>
          <a:p>
            <a:r>
              <a:rPr lang="en-US" dirty="0" smtClean="0"/>
              <a:t>Extend this to NASA as a whole to make Texas an “Exemplar State” in using space-based measurement of water</a:t>
            </a:r>
            <a:endParaRPr lang="en-US" dirty="0"/>
          </a:p>
        </p:txBody>
      </p:sp>
      <p:pic>
        <p:nvPicPr>
          <p:cNvPr id="6" name="Picture 5"/>
          <p:cNvPicPr>
            <a:picLocks noChangeAspect="1"/>
          </p:cNvPicPr>
          <p:nvPr/>
        </p:nvPicPr>
        <p:blipFill>
          <a:blip r:embed="rId2"/>
          <a:stretch>
            <a:fillRect/>
          </a:stretch>
        </p:blipFill>
        <p:spPr>
          <a:xfrm>
            <a:off x="5448300" y="3322985"/>
            <a:ext cx="3205930" cy="2926655"/>
          </a:xfrm>
          <a:prstGeom prst="rect">
            <a:avLst/>
          </a:prstGeom>
        </p:spPr>
      </p:pic>
      <p:pic>
        <p:nvPicPr>
          <p:cNvPr id="7" name="Picture 6"/>
          <p:cNvPicPr>
            <a:picLocks noChangeAspect="1"/>
          </p:cNvPicPr>
          <p:nvPr/>
        </p:nvPicPr>
        <p:blipFill>
          <a:blip r:embed="rId3"/>
          <a:stretch>
            <a:fillRect/>
          </a:stretch>
        </p:blipFill>
        <p:spPr>
          <a:xfrm>
            <a:off x="6029325" y="185197"/>
            <a:ext cx="2762250" cy="3010983"/>
          </a:xfrm>
          <a:prstGeom prst="rect">
            <a:avLst/>
          </a:prstGeom>
        </p:spPr>
      </p:pic>
    </p:spTree>
    <p:extLst>
      <p:ext uri="{BB962C8B-B14F-4D97-AF65-F5344CB8AC3E}">
        <p14:creationId xmlns:p14="http://schemas.microsoft.com/office/powerpoint/2010/main" val="39969053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8775"/>
            <a:ext cx="7772400" cy="1927225"/>
          </a:xfrm>
        </p:spPr>
        <p:txBody>
          <a:bodyPr>
            <a:noAutofit/>
          </a:bodyPr>
          <a:lstStyle/>
          <a:p>
            <a:r>
              <a:rPr lang="en-US" sz="6000" b="1" dirty="0" smtClean="0">
                <a:solidFill>
                  <a:schemeClr val="accent6">
                    <a:lumMod val="50000"/>
                  </a:schemeClr>
                </a:solidFill>
              </a:rPr>
              <a:t>With Drought Comes Opportunity…</a:t>
            </a:r>
            <a:endParaRPr lang="en-US" sz="6000" b="1" dirty="0">
              <a:solidFill>
                <a:schemeClr val="accent6">
                  <a:lumMod val="50000"/>
                </a:schemeClr>
              </a:solidFill>
            </a:endParaRPr>
          </a:p>
        </p:txBody>
      </p:sp>
      <p:sp>
        <p:nvSpPr>
          <p:cNvPr id="3" name="Subtitle 2"/>
          <p:cNvSpPr>
            <a:spLocks noGrp="1"/>
          </p:cNvSpPr>
          <p:nvPr>
            <p:ph type="subTitle" idx="1"/>
          </p:nvPr>
        </p:nvSpPr>
        <p:spPr>
          <a:xfrm>
            <a:off x="1371600" y="4267200"/>
            <a:ext cx="6400800" cy="2362200"/>
          </a:xfrm>
        </p:spPr>
        <p:txBody>
          <a:bodyPr>
            <a:noAutofit/>
          </a:bodyPr>
          <a:lstStyle/>
          <a:p>
            <a:r>
              <a:rPr lang="en-US" sz="2400" b="1" dirty="0" smtClean="0">
                <a:solidFill>
                  <a:srgbClr val="0070C0"/>
                </a:solidFill>
              </a:rPr>
              <a:t>Robert E. Mace</a:t>
            </a:r>
            <a:r>
              <a:rPr lang="en-US" sz="1400" dirty="0" smtClean="0"/>
              <a:t>, Ph.D., P.G.</a:t>
            </a:r>
            <a:r>
              <a:rPr lang="en-US" sz="1800" dirty="0" smtClean="0"/>
              <a:t/>
            </a:r>
            <a:br>
              <a:rPr lang="en-US" sz="1800" dirty="0" smtClean="0"/>
            </a:br>
            <a:r>
              <a:rPr lang="en-US" sz="1800" dirty="0" smtClean="0"/>
              <a:t>Texas Water Development Board</a:t>
            </a:r>
          </a:p>
          <a:p>
            <a:r>
              <a:rPr lang="en-US" sz="1800" i="1" dirty="0">
                <a:latin typeface="Times New Roman" panose="02020603050405020304" pitchFamily="18" charset="0"/>
                <a:cs typeface="Times New Roman" panose="02020603050405020304" pitchFamily="18" charset="0"/>
              </a:rPr>
              <a:t>p</a:t>
            </a:r>
            <a:r>
              <a:rPr lang="en-US" sz="1800" i="1" dirty="0" smtClean="0">
                <a:latin typeface="Times New Roman" panose="02020603050405020304" pitchFamily="18" charset="0"/>
                <a:cs typeface="Times New Roman" panose="02020603050405020304" pitchFamily="18" charset="0"/>
              </a:rPr>
              <a:t>resented to</a:t>
            </a:r>
          </a:p>
          <a:p>
            <a:r>
              <a:rPr lang="en-US" sz="1800" dirty="0" smtClean="0"/>
              <a:t>Water Forum III: Drought and Other Extreme Weather Events</a:t>
            </a:r>
          </a:p>
          <a:p>
            <a:r>
              <a:rPr lang="en-US" sz="1800" i="1" dirty="0">
                <a:latin typeface="Times New Roman" panose="02020603050405020304" pitchFamily="18" charset="0"/>
                <a:cs typeface="Times New Roman" panose="02020603050405020304" pitchFamily="18" charset="0"/>
              </a:rPr>
              <a:t>h</a:t>
            </a:r>
            <a:r>
              <a:rPr lang="en-US" sz="1800" i="1" dirty="0" smtClean="0">
                <a:latin typeface="Times New Roman" panose="02020603050405020304" pitchFamily="18" charset="0"/>
                <a:cs typeface="Times New Roman" panose="02020603050405020304" pitchFamily="18" charset="0"/>
              </a:rPr>
              <a:t>osted by</a:t>
            </a:r>
          </a:p>
          <a:p>
            <a:r>
              <a:rPr lang="en-US" sz="1800" dirty="0" smtClean="0"/>
              <a:t>Center for Integrated Earth System Science</a:t>
            </a:r>
          </a:p>
          <a:p>
            <a:r>
              <a:rPr lang="en-US" sz="1800" dirty="0" smtClean="0"/>
              <a:t>October 14, 2013 </a:t>
            </a:r>
          </a:p>
        </p:txBody>
      </p:sp>
      <p:pic>
        <p:nvPicPr>
          <p:cNvPr id="5" name="Picture 2" descr="C:\Program Files (x86)\Microsoft Office\MEDIA\CAGCAT10\j0199805.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3324" y="2590800"/>
            <a:ext cx="1305676" cy="13156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C:\Users\rmace\AppData\Local\Microsoft\Windows\Temporary Internet Files\Content.IE5\IZ72QVJ0\MP90038777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24338" y="2743199"/>
            <a:ext cx="1419212" cy="101237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0200" y="2438400"/>
            <a:ext cx="1600200" cy="1600200"/>
          </a:xfrm>
          <a:prstGeom prst="rect">
            <a:avLst/>
          </a:prstGeom>
        </p:spPr>
      </p:pic>
    </p:spTree>
    <p:extLst>
      <p:ext uri="{BB962C8B-B14F-4D97-AF65-F5344CB8AC3E}">
        <p14:creationId xmlns:p14="http://schemas.microsoft.com/office/powerpoint/2010/main" val="3379873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Water and Electric Power Generation</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3412" y="1820255"/>
            <a:ext cx="6200775" cy="4993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578" y="4337603"/>
            <a:ext cx="3180571" cy="2439774"/>
          </a:xfrm>
          <a:prstGeom prst="rect">
            <a:avLst/>
          </a:prstGeom>
          <a:ln>
            <a:solidFill>
              <a:schemeClr val="tx1"/>
            </a:solidFill>
          </a:ln>
        </p:spPr>
      </p:pic>
      <p:sp>
        <p:nvSpPr>
          <p:cNvPr id="5" name="TextBox 4"/>
          <p:cNvSpPr txBox="1"/>
          <p:nvPr/>
        </p:nvSpPr>
        <p:spPr>
          <a:xfrm>
            <a:off x="6400800" y="2165866"/>
            <a:ext cx="1909433" cy="369332"/>
          </a:xfrm>
          <a:prstGeom prst="rect">
            <a:avLst/>
          </a:prstGeom>
          <a:noFill/>
        </p:spPr>
        <p:txBody>
          <a:bodyPr wrap="none" rtlCol="0">
            <a:spAutoFit/>
          </a:bodyPr>
          <a:lstStyle/>
          <a:p>
            <a:r>
              <a:rPr lang="en-US" dirty="0" smtClean="0"/>
              <a:t>ERCOT Power Pool</a:t>
            </a: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1741080"/>
            <a:ext cx="3124200" cy="2077593"/>
          </a:xfrm>
          <a:prstGeom prst="rect">
            <a:avLst/>
          </a:prstGeom>
        </p:spPr>
      </p:pic>
      <p:sp>
        <p:nvSpPr>
          <p:cNvPr id="7" name="TextBox 6"/>
          <p:cNvSpPr txBox="1"/>
          <p:nvPr/>
        </p:nvSpPr>
        <p:spPr>
          <a:xfrm>
            <a:off x="2743200" y="1219200"/>
            <a:ext cx="4010009" cy="369332"/>
          </a:xfrm>
          <a:prstGeom prst="rect">
            <a:avLst/>
          </a:prstGeom>
          <a:noFill/>
        </p:spPr>
        <p:txBody>
          <a:bodyPr wrap="none" rtlCol="0">
            <a:spAutoFit/>
          </a:bodyPr>
          <a:lstStyle/>
          <a:p>
            <a:r>
              <a:rPr lang="en-US" dirty="0" smtClean="0"/>
              <a:t>Water flow, level and temperature issues</a:t>
            </a:r>
            <a:endParaRPr lang="en-US" dirty="0"/>
          </a:p>
        </p:txBody>
      </p:sp>
    </p:spTree>
    <p:extLst>
      <p:ext uri="{BB962C8B-B14F-4D97-AF65-F5344CB8AC3E}">
        <p14:creationId xmlns:p14="http://schemas.microsoft.com/office/powerpoint/2010/main" val="21474183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43000" y="304800"/>
            <a:ext cx="5715000" cy="923330"/>
          </a:xfrm>
          <a:prstGeom prst="rect">
            <a:avLst/>
          </a:prstGeom>
          <a:noFill/>
        </p:spPr>
        <p:txBody>
          <a:bodyPr wrap="square" rtlCol="0">
            <a:spAutoFit/>
          </a:bodyPr>
          <a:lstStyle/>
          <a:p>
            <a:r>
              <a:rPr lang="en-US" sz="5400" b="1" dirty="0" smtClean="0">
                <a:solidFill>
                  <a:srgbClr val="4BACC6">
                    <a:lumMod val="75000"/>
                  </a:srgbClr>
                </a:solidFill>
              </a:rPr>
              <a:t>Statewide Storage</a:t>
            </a:r>
            <a:endParaRPr lang="en-US" sz="5400" b="1" dirty="0">
              <a:solidFill>
                <a:srgbClr val="4BACC6">
                  <a:lumMod val="75000"/>
                </a:srgbClr>
              </a:solidFill>
            </a:endParaRPr>
          </a:p>
        </p:txBody>
      </p:sp>
      <p:sp>
        <p:nvSpPr>
          <p:cNvPr id="4" name="TextBox 3"/>
          <p:cNvSpPr txBox="1"/>
          <p:nvPr/>
        </p:nvSpPr>
        <p:spPr>
          <a:xfrm>
            <a:off x="5029200" y="5020270"/>
            <a:ext cx="5715000" cy="707886"/>
          </a:xfrm>
          <a:prstGeom prst="rect">
            <a:avLst/>
          </a:prstGeom>
          <a:noFill/>
        </p:spPr>
        <p:txBody>
          <a:bodyPr wrap="square" rtlCol="0">
            <a:spAutoFit/>
          </a:bodyPr>
          <a:lstStyle/>
          <a:p>
            <a:r>
              <a:rPr lang="en-US" sz="4000" b="1" dirty="0">
                <a:solidFill>
                  <a:srgbClr val="F79646">
                    <a:lumMod val="75000"/>
                  </a:srgbClr>
                </a:solidFill>
              </a:rPr>
              <a:t>c</a:t>
            </a:r>
            <a:r>
              <a:rPr lang="en-US" sz="4000" b="1" dirty="0" smtClean="0">
                <a:solidFill>
                  <a:srgbClr val="F79646">
                    <a:lumMod val="75000"/>
                  </a:srgbClr>
                </a:solidFill>
              </a:rPr>
              <a:t>urrently 59% full</a:t>
            </a:r>
            <a:endParaRPr lang="en-US" sz="4000" b="1" dirty="0">
              <a:solidFill>
                <a:srgbClr val="F79646">
                  <a:lumMod val="75000"/>
                </a:srgbClr>
              </a:solidFill>
            </a:endParaRPr>
          </a:p>
        </p:txBody>
      </p:sp>
      <p:sp>
        <p:nvSpPr>
          <p:cNvPr id="5" name="TextBox 4"/>
          <p:cNvSpPr txBox="1"/>
          <p:nvPr/>
        </p:nvSpPr>
        <p:spPr>
          <a:xfrm>
            <a:off x="5105400" y="5588913"/>
            <a:ext cx="5715000" cy="430887"/>
          </a:xfrm>
          <a:prstGeom prst="rect">
            <a:avLst/>
          </a:prstGeom>
          <a:noFill/>
        </p:spPr>
        <p:txBody>
          <a:bodyPr wrap="square" rtlCol="0">
            <a:spAutoFit/>
          </a:bodyPr>
          <a:lstStyle/>
          <a:p>
            <a:r>
              <a:rPr lang="en-US" sz="2200" dirty="0" smtClean="0">
                <a:solidFill>
                  <a:srgbClr val="F79646">
                    <a:lumMod val="75000"/>
                  </a:srgbClr>
                </a:solidFill>
              </a:rPr>
              <a:t>October 11, 2013</a:t>
            </a:r>
            <a:endParaRPr lang="en-US" sz="2200" dirty="0">
              <a:solidFill>
                <a:srgbClr val="F79646">
                  <a:lumMod val="75000"/>
                </a:srgbClr>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371600"/>
            <a:ext cx="9486930" cy="3557599"/>
          </a:xfrm>
          <a:prstGeom prst="rect">
            <a:avLst/>
          </a:prstGeom>
        </p:spPr>
      </p:pic>
    </p:spTree>
    <p:extLst>
      <p:ext uri="{BB962C8B-B14F-4D97-AF65-F5344CB8AC3E}">
        <p14:creationId xmlns:p14="http://schemas.microsoft.com/office/powerpoint/2010/main" val="409580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52400"/>
            <a:ext cx="8509001" cy="6381750"/>
          </a:xfrm>
          <a:prstGeom prst="rect">
            <a:avLst/>
          </a:prstGeom>
        </p:spPr>
      </p:pic>
      <p:sp>
        <p:nvSpPr>
          <p:cNvPr id="3" name="TextBox 2"/>
          <p:cNvSpPr txBox="1"/>
          <p:nvPr/>
        </p:nvSpPr>
        <p:spPr>
          <a:xfrm>
            <a:off x="4876800" y="0"/>
            <a:ext cx="3200400" cy="1446550"/>
          </a:xfrm>
          <a:prstGeom prst="rect">
            <a:avLst/>
          </a:prstGeom>
          <a:noFill/>
        </p:spPr>
        <p:txBody>
          <a:bodyPr wrap="square" rtlCol="0">
            <a:spAutoFit/>
          </a:bodyPr>
          <a:lstStyle/>
          <a:p>
            <a:r>
              <a:rPr lang="en-US" sz="4400" b="1" dirty="0" smtClean="0">
                <a:solidFill>
                  <a:srgbClr val="4BACC6">
                    <a:lumMod val="75000"/>
                  </a:srgbClr>
                </a:solidFill>
              </a:rPr>
              <a:t>Storage</a:t>
            </a:r>
          </a:p>
          <a:p>
            <a:r>
              <a:rPr lang="en-US" sz="4400" b="1" dirty="0" smtClean="0">
                <a:solidFill>
                  <a:srgbClr val="4BACC6">
                    <a:lumMod val="75000"/>
                  </a:srgbClr>
                </a:solidFill>
              </a:rPr>
              <a:t>Statewide</a:t>
            </a:r>
            <a:endParaRPr lang="en-US" sz="4400" b="1" dirty="0">
              <a:solidFill>
                <a:srgbClr val="4BACC6">
                  <a:lumMod val="75000"/>
                </a:srgbClr>
              </a:solidFill>
            </a:endParaRPr>
          </a:p>
        </p:txBody>
      </p:sp>
    </p:spTree>
    <p:extLst>
      <p:ext uri="{BB962C8B-B14F-4D97-AF65-F5344CB8AC3E}">
        <p14:creationId xmlns:p14="http://schemas.microsoft.com/office/powerpoint/2010/main" val="3973955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descr="2375660896_3972353658_b"/>
          <p:cNvPicPr>
            <a:picLocks noChangeAspect="1" noChangeArrowheads="1"/>
          </p:cNvPicPr>
          <p:nvPr/>
        </p:nvPicPr>
        <p:blipFill>
          <a:blip r:embed="rId3" cstate="print"/>
          <a:srcRect/>
          <a:stretch>
            <a:fillRect/>
          </a:stretch>
        </p:blipFill>
        <p:spPr bwMode="auto">
          <a:xfrm>
            <a:off x="-533400" y="-130175"/>
            <a:ext cx="10591800" cy="7064375"/>
          </a:xfrm>
          <a:prstGeom prst="rect">
            <a:avLst/>
          </a:prstGeom>
          <a:noFill/>
          <a:ln w="9525">
            <a:noFill/>
            <a:miter lim="800000"/>
            <a:headEnd/>
            <a:tailEnd/>
          </a:ln>
        </p:spPr>
      </p:pic>
      <p:sp>
        <p:nvSpPr>
          <p:cNvPr id="19459" name="Text Box 6"/>
          <p:cNvSpPr txBox="1">
            <a:spLocks noChangeArrowheads="1"/>
          </p:cNvSpPr>
          <p:nvPr/>
        </p:nvSpPr>
        <p:spPr bwMode="auto">
          <a:xfrm>
            <a:off x="3565525" y="222250"/>
            <a:ext cx="4108450" cy="701675"/>
          </a:xfrm>
          <a:prstGeom prst="rect">
            <a:avLst/>
          </a:prstGeom>
          <a:noFill/>
          <a:ln w="9525">
            <a:noFill/>
            <a:miter lim="800000"/>
            <a:headEnd/>
            <a:tailEnd/>
          </a:ln>
        </p:spPr>
        <p:txBody>
          <a:bodyPr wrap="none">
            <a:spAutoFit/>
          </a:bodyPr>
          <a:lstStyle/>
          <a:p>
            <a:r>
              <a:rPr lang="en-US" sz="4000" b="1">
                <a:solidFill>
                  <a:srgbClr val="EEECE1"/>
                </a:solidFill>
              </a:rPr>
              <a:t>Lake Meredith…</a:t>
            </a:r>
          </a:p>
        </p:txBody>
      </p:sp>
    </p:spTree>
    <p:extLst>
      <p:ext uri="{BB962C8B-B14F-4D97-AF65-F5344CB8AC3E}">
        <p14:creationId xmlns:p14="http://schemas.microsoft.com/office/powerpoint/2010/main" val="146513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lake Meredith.tif"/>
          <p:cNvPicPr>
            <a:picLocks noGrp="1" noChangeAspect="1"/>
          </p:cNvPicPr>
          <p:nvPr>
            <p:ph idx="1"/>
          </p:nvPr>
        </p:nvPicPr>
        <p:blipFill>
          <a:blip r:embed="rId3" cstate="print"/>
          <a:stretch>
            <a:fillRect/>
          </a:stretch>
        </p:blipFill>
        <p:spPr>
          <a:xfrm>
            <a:off x="304800" y="1066800"/>
            <a:ext cx="8377437" cy="5334000"/>
          </a:xfrm>
        </p:spPr>
      </p:pic>
      <p:sp>
        <p:nvSpPr>
          <p:cNvPr id="5" name="TextBox 4"/>
          <p:cNvSpPr txBox="1"/>
          <p:nvPr/>
        </p:nvSpPr>
        <p:spPr>
          <a:xfrm>
            <a:off x="4994031" y="2046949"/>
            <a:ext cx="3962400" cy="1323439"/>
          </a:xfrm>
          <a:prstGeom prst="rect">
            <a:avLst/>
          </a:prstGeom>
          <a:noFill/>
        </p:spPr>
        <p:txBody>
          <a:bodyPr wrap="square" rtlCol="0">
            <a:spAutoFit/>
          </a:bodyPr>
          <a:lstStyle/>
          <a:p>
            <a:pPr algn="ctr"/>
            <a:r>
              <a:rPr lang="en-US" sz="4000" b="1" dirty="0" smtClean="0">
                <a:solidFill>
                  <a:srgbClr val="1F497D">
                    <a:lumMod val="60000"/>
                    <a:lumOff val="40000"/>
                  </a:srgbClr>
                </a:solidFill>
              </a:rPr>
              <a:t>Lake</a:t>
            </a:r>
          </a:p>
          <a:p>
            <a:pPr algn="ctr"/>
            <a:r>
              <a:rPr lang="en-US" sz="4000" b="1" dirty="0" smtClean="0">
                <a:solidFill>
                  <a:srgbClr val="1F497D">
                    <a:lumMod val="60000"/>
                    <a:lumOff val="40000"/>
                  </a:srgbClr>
                </a:solidFill>
              </a:rPr>
              <a:t>Meredith</a:t>
            </a:r>
            <a:endParaRPr lang="en-US" sz="4000" b="1" dirty="0">
              <a:solidFill>
                <a:srgbClr val="1F497D">
                  <a:lumMod val="60000"/>
                  <a:lumOff val="40000"/>
                </a:srgb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33</a:t>
            </a:fld>
            <a:endParaRPr lang="en-US">
              <a:solidFill>
                <a:prstClr val="black">
                  <a:tint val="75000"/>
                </a:prstClr>
              </a:solidFill>
            </a:endParaRPr>
          </a:p>
        </p:txBody>
      </p:sp>
    </p:spTree>
    <p:extLst>
      <p:ext uri="{BB962C8B-B14F-4D97-AF65-F5344CB8AC3E}">
        <p14:creationId xmlns:p14="http://schemas.microsoft.com/office/powerpoint/2010/main" val="1283923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800" y="358775"/>
            <a:ext cx="7772400" cy="329882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dirty="0" smtClean="0">
                <a:solidFill>
                  <a:srgbClr val="F79646">
                    <a:lumMod val="50000"/>
                  </a:srgbClr>
                </a:solidFill>
              </a:rPr>
              <a:t>Opportunity </a:t>
            </a:r>
            <a:br>
              <a:rPr lang="en-US" sz="6000" b="1" dirty="0" smtClean="0">
                <a:solidFill>
                  <a:srgbClr val="F79646">
                    <a:lumMod val="50000"/>
                  </a:srgbClr>
                </a:solidFill>
              </a:rPr>
            </a:br>
            <a:r>
              <a:rPr lang="en-US" sz="6000" b="1" dirty="0" smtClean="0">
                <a:solidFill>
                  <a:srgbClr val="F79646">
                    <a:lumMod val="50000"/>
                  </a:srgbClr>
                </a:solidFill>
              </a:rPr>
              <a:t>for research…</a:t>
            </a:r>
            <a:endParaRPr lang="en-US" sz="6000" b="1" dirty="0">
              <a:solidFill>
                <a:srgbClr val="F79646">
                  <a:lumMod val="50000"/>
                </a:srgbClr>
              </a:solidFill>
            </a:endParaRPr>
          </a:p>
        </p:txBody>
      </p:sp>
      <p:pic>
        <p:nvPicPr>
          <p:cNvPr id="4103" name="Picture 7" descr="C:\Users\rmace\AppData\Local\Microsoft\Windows\Temporary Internet Files\Content.IE5\IZ72QVJ0\MP90038777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2420112"/>
            <a:ext cx="3657600" cy="2609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501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304800" y="304800"/>
          <a:ext cx="8382000" cy="617220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4191000" y="457200"/>
            <a:ext cx="762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7315200" y="2667000"/>
            <a:ext cx="1600200"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extBox 6"/>
          <p:cNvSpPr txBox="1"/>
          <p:nvPr/>
        </p:nvSpPr>
        <p:spPr>
          <a:xfrm>
            <a:off x="3994065" y="2209800"/>
            <a:ext cx="2254335" cy="584775"/>
          </a:xfrm>
          <a:prstGeom prst="rect">
            <a:avLst/>
          </a:prstGeom>
          <a:noFill/>
        </p:spPr>
        <p:txBody>
          <a:bodyPr wrap="none" rtlCol="0">
            <a:spAutoFit/>
          </a:bodyPr>
          <a:lstStyle/>
          <a:p>
            <a:r>
              <a:rPr lang="en-US" sz="3200" b="1" dirty="0">
                <a:solidFill>
                  <a:srgbClr val="008000"/>
                </a:solidFill>
              </a:rPr>
              <a:t>o</a:t>
            </a:r>
            <a:r>
              <a:rPr lang="en-US" sz="3200" b="1" dirty="0" smtClean="0">
                <a:solidFill>
                  <a:srgbClr val="008000"/>
                </a:solidFill>
              </a:rPr>
              <a:t>utdoor use</a:t>
            </a:r>
            <a:endParaRPr lang="en-US" sz="3200" b="1" dirty="0">
              <a:solidFill>
                <a:srgbClr val="008000"/>
              </a:solidFill>
            </a:endParaRPr>
          </a:p>
        </p:txBody>
      </p:sp>
      <p:sp>
        <p:nvSpPr>
          <p:cNvPr id="8" name="TextBox 7"/>
          <p:cNvSpPr txBox="1"/>
          <p:nvPr/>
        </p:nvSpPr>
        <p:spPr>
          <a:xfrm>
            <a:off x="1828800" y="3682425"/>
            <a:ext cx="1996059" cy="584775"/>
          </a:xfrm>
          <a:prstGeom prst="rect">
            <a:avLst/>
          </a:prstGeom>
          <a:noFill/>
        </p:spPr>
        <p:txBody>
          <a:bodyPr wrap="none" rtlCol="0">
            <a:spAutoFit/>
          </a:bodyPr>
          <a:lstStyle/>
          <a:p>
            <a:r>
              <a:rPr lang="en-US" sz="3200" b="1" dirty="0" smtClean="0">
                <a:solidFill>
                  <a:srgbClr val="4F81BD">
                    <a:lumMod val="75000"/>
                  </a:srgbClr>
                </a:solidFill>
              </a:rPr>
              <a:t>indoor use</a:t>
            </a:r>
            <a:endParaRPr lang="en-US" sz="3200" b="1" dirty="0">
              <a:solidFill>
                <a:srgbClr val="4F81BD">
                  <a:lumMod val="75000"/>
                </a:srgbClr>
              </a:solidFill>
            </a:endParaRPr>
          </a:p>
        </p:txBody>
      </p:sp>
      <p:sp>
        <p:nvSpPr>
          <p:cNvPr id="9" name="TextBox 8"/>
          <p:cNvSpPr txBox="1"/>
          <p:nvPr/>
        </p:nvSpPr>
        <p:spPr>
          <a:xfrm>
            <a:off x="949844" y="130314"/>
            <a:ext cx="5908156" cy="707886"/>
          </a:xfrm>
          <a:prstGeom prst="rect">
            <a:avLst/>
          </a:prstGeom>
          <a:noFill/>
        </p:spPr>
        <p:txBody>
          <a:bodyPr wrap="none" rtlCol="0">
            <a:spAutoFit/>
          </a:bodyPr>
          <a:lstStyle/>
          <a:p>
            <a:r>
              <a:rPr lang="en-US" sz="4000" b="1" dirty="0" smtClean="0">
                <a:solidFill>
                  <a:prstClr val="white">
                    <a:lumMod val="50000"/>
                  </a:prstClr>
                </a:solidFill>
              </a:rPr>
              <a:t>Texas residential water use</a:t>
            </a:r>
            <a:endParaRPr lang="en-US" sz="4000" b="1" dirty="0">
              <a:solidFill>
                <a:prstClr val="white">
                  <a:lumMod val="50000"/>
                </a:prstClr>
              </a:solidFill>
            </a:endParaRPr>
          </a:p>
        </p:txBody>
      </p:sp>
      <p:sp>
        <p:nvSpPr>
          <p:cNvPr id="10" name="TextBox 9"/>
          <p:cNvSpPr txBox="1"/>
          <p:nvPr/>
        </p:nvSpPr>
        <p:spPr>
          <a:xfrm>
            <a:off x="4267200" y="2473404"/>
            <a:ext cx="1661032" cy="1107996"/>
          </a:xfrm>
          <a:prstGeom prst="rect">
            <a:avLst/>
          </a:prstGeom>
          <a:noFill/>
        </p:spPr>
        <p:txBody>
          <a:bodyPr wrap="none" rtlCol="0">
            <a:spAutoFit/>
          </a:bodyPr>
          <a:lstStyle/>
          <a:p>
            <a:r>
              <a:rPr lang="en-US" sz="6600" b="1" dirty="0" smtClean="0">
                <a:solidFill>
                  <a:srgbClr val="008000"/>
                </a:solidFill>
              </a:rPr>
              <a:t>31%</a:t>
            </a:r>
            <a:endParaRPr lang="en-US" sz="6600" b="1" dirty="0">
              <a:solidFill>
                <a:srgbClr val="008000"/>
              </a:solidFill>
            </a:endParaRPr>
          </a:p>
        </p:txBody>
      </p:sp>
      <p:sp>
        <p:nvSpPr>
          <p:cNvPr id="11" name="TextBox 10"/>
          <p:cNvSpPr txBox="1"/>
          <p:nvPr/>
        </p:nvSpPr>
        <p:spPr>
          <a:xfrm>
            <a:off x="1996568" y="3962400"/>
            <a:ext cx="1661032" cy="1107996"/>
          </a:xfrm>
          <a:prstGeom prst="rect">
            <a:avLst/>
          </a:prstGeom>
          <a:noFill/>
        </p:spPr>
        <p:txBody>
          <a:bodyPr wrap="none" rtlCol="0">
            <a:spAutoFit/>
          </a:bodyPr>
          <a:lstStyle/>
          <a:p>
            <a:r>
              <a:rPr lang="en-US" sz="6600" b="1" dirty="0" smtClean="0">
                <a:solidFill>
                  <a:srgbClr val="4F81BD">
                    <a:lumMod val="75000"/>
                  </a:srgbClr>
                </a:solidFill>
              </a:rPr>
              <a:t>69%</a:t>
            </a:r>
            <a:endParaRPr lang="en-US" sz="6600" b="1" dirty="0">
              <a:solidFill>
                <a:srgbClr val="4F81BD">
                  <a:lumMod val="75000"/>
                </a:srgbClr>
              </a:solidFill>
            </a:endParaRPr>
          </a:p>
        </p:txBody>
      </p:sp>
    </p:spTree>
    <p:extLst>
      <p:ext uri="{BB962C8B-B14F-4D97-AF65-F5344CB8AC3E}">
        <p14:creationId xmlns:p14="http://schemas.microsoft.com/office/powerpoint/2010/main" val="1296827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lumMod val="75000"/>
                  </a:schemeClr>
                </a:solidFill>
              </a:rPr>
              <a:t>Advanced conservation</a:t>
            </a:r>
            <a:endParaRPr lang="en-US" dirty="0">
              <a:solidFill>
                <a:schemeClr val="accent6">
                  <a:lumMod val="75000"/>
                </a:schemeClr>
              </a:solidFill>
            </a:endParaRPr>
          </a:p>
        </p:txBody>
      </p:sp>
      <p:pic>
        <p:nvPicPr>
          <p:cNvPr id="4" name="Picture 2" descr="profile-toilet-large[1]"/>
          <p:cNvPicPr>
            <a:picLocks noChangeAspect="1" noChangeArrowheads="1"/>
          </p:cNvPicPr>
          <p:nvPr/>
        </p:nvPicPr>
        <p:blipFill>
          <a:blip r:embed="rId2" cstate="print"/>
          <a:srcRect/>
          <a:stretch>
            <a:fillRect/>
          </a:stretch>
        </p:blipFill>
        <p:spPr bwMode="auto">
          <a:xfrm>
            <a:off x="266700" y="1422082"/>
            <a:ext cx="3012580" cy="2997518"/>
          </a:xfrm>
          <a:prstGeom prst="rect">
            <a:avLst/>
          </a:prstGeom>
          <a:noFill/>
          <a:ln w="9525">
            <a:noFill/>
            <a:miter lim="800000"/>
            <a:headEnd/>
            <a:tailEnd/>
          </a:ln>
        </p:spPr>
      </p:pic>
      <p:pic>
        <p:nvPicPr>
          <p:cNvPr id="5" name="Picture 2" descr="rainwater"/>
          <p:cNvPicPr>
            <a:picLocks noChangeAspect="1" noChangeArrowheads="1"/>
          </p:cNvPicPr>
          <p:nvPr/>
        </p:nvPicPr>
        <p:blipFill>
          <a:blip r:embed="rId3" cstate="print"/>
          <a:srcRect/>
          <a:stretch>
            <a:fillRect/>
          </a:stretch>
        </p:blipFill>
        <p:spPr bwMode="auto">
          <a:xfrm>
            <a:off x="6324600" y="1295400"/>
            <a:ext cx="2469794" cy="3708400"/>
          </a:xfrm>
          <a:prstGeom prst="rect">
            <a:avLst/>
          </a:prstGeom>
          <a:noFill/>
          <a:ln w="9525">
            <a:noFill/>
            <a:miter lim="800000"/>
            <a:headEnd/>
            <a:tailEnd/>
          </a:ln>
        </p:spPr>
      </p:pic>
      <p:pic>
        <p:nvPicPr>
          <p:cNvPr id="6" name="Picture 5" descr="ACCondensate79DJFs.jpg"/>
          <p:cNvPicPr>
            <a:picLocks noChangeAspect="1"/>
          </p:cNvPicPr>
          <p:nvPr/>
        </p:nvPicPr>
        <p:blipFill>
          <a:blip r:embed="rId4" cstate="print"/>
          <a:stretch>
            <a:fillRect/>
          </a:stretch>
        </p:blipFill>
        <p:spPr>
          <a:xfrm>
            <a:off x="2362200" y="3611880"/>
            <a:ext cx="4023360" cy="3017520"/>
          </a:xfrm>
          <a:prstGeom prst="rect">
            <a:avLst/>
          </a:prstGeom>
        </p:spPr>
      </p:pic>
      <p:pic>
        <p:nvPicPr>
          <p:cNvPr id="7" name="Picture 6" descr="dual-flush-toilet1.jpg"/>
          <p:cNvPicPr>
            <a:picLocks noChangeAspect="1"/>
          </p:cNvPicPr>
          <p:nvPr/>
        </p:nvPicPr>
        <p:blipFill>
          <a:blip r:embed="rId5" cstate="print"/>
          <a:stretch>
            <a:fillRect/>
          </a:stretch>
        </p:blipFill>
        <p:spPr>
          <a:xfrm>
            <a:off x="3276600" y="1371600"/>
            <a:ext cx="3005942" cy="2057400"/>
          </a:xfrm>
          <a:prstGeom prst="rect">
            <a:avLst/>
          </a:prstGeom>
        </p:spPr>
      </p:pic>
    </p:spTree>
    <p:extLst>
      <p:ext uri="{BB962C8B-B14F-4D97-AF65-F5344CB8AC3E}">
        <p14:creationId xmlns:p14="http://schemas.microsoft.com/office/powerpoint/2010/main" val="4100593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85800" y="834497"/>
            <a:ext cx="7772400" cy="5509768"/>
          </a:xfrm>
          <a:prstGeom prst="rect">
            <a:avLst/>
          </a:prstGeom>
        </p:spPr>
      </p:pic>
      <p:sp>
        <p:nvSpPr>
          <p:cNvPr id="2" name="TextBox 1"/>
          <p:cNvSpPr txBox="1"/>
          <p:nvPr/>
        </p:nvSpPr>
        <p:spPr>
          <a:xfrm>
            <a:off x="685800" y="1595735"/>
            <a:ext cx="7772400" cy="461665"/>
          </a:xfrm>
          <a:prstGeom prst="rect">
            <a:avLst/>
          </a:prstGeom>
          <a:noFill/>
        </p:spPr>
        <p:txBody>
          <a:bodyPr wrap="square" rtlCol="0">
            <a:spAutoFit/>
          </a:bodyPr>
          <a:lstStyle/>
          <a:p>
            <a:r>
              <a:rPr lang="en-US" sz="2400" b="1" dirty="0" smtClean="0">
                <a:solidFill>
                  <a:prstClr val="white">
                    <a:lumMod val="75000"/>
                  </a:prstClr>
                </a:solidFill>
              </a:rPr>
              <a:t>33 million gallons a year</a:t>
            </a:r>
            <a:endParaRPr lang="en-US" sz="2400" b="1" dirty="0">
              <a:solidFill>
                <a:prstClr val="white">
                  <a:lumMod val="75000"/>
                </a:prstClr>
              </a:solidFill>
            </a:endParaRPr>
          </a:p>
        </p:txBody>
      </p:sp>
      <p:sp>
        <p:nvSpPr>
          <p:cNvPr id="3" name="TextBox 2"/>
          <p:cNvSpPr txBox="1"/>
          <p:nvPr/>
        </p:nvSpPr>
        <p:spPr>
          <a:xfrm>
            <a:off x="609600" y="239715"/>
            <a:ext cx="7755521" cy="461665"/>
          </a:xfrm>
          <a:prstGeom prst="rect">
            <a:avLst/>
          </a:prstGeom>
          <a:noFill/>
        </p:spPr>
        <p:txBody>
          <a:bodyPr wrap="none" rtlCol="0">
            <a:spAutoFit/>
          </a:bodyPr>
          <a:lstStyle/>
          <a:p>
            <a:r>
              <a:rPr lang="en-US" sz="2400" dirty="0" smtClean="0"/>
              <a:t>Smarter Cities – capture air conditioning condensation water</a:t>
            </a:r>
            <a:endParaRPr lang="en-US" sz="2400" dirty="0"/>
          </a:p>
        </p:txBody>
      </p:sp>
    </p:spTree>
    <p:extLst>
      <p:ext uri="{BB962C8B-B14F-4D97-AF65-F5344CB8AC3E}">
        <p14:creationId xmlns:p14="http://schemas.microsoft.com/office/powerpoint/2010/main" val="3823542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3200" dirty="0" smtClean="0"/>
              <a:t>Largest inland desalination plant in the world</a:t>
            </a:r>
            <a:br>
              <a:rPr lang="en-US" sz="3200" dirty="0" smtClean="0"/>
            </a:br>
            <a:r>
              <a:rPr lang="en-US" sz="3200" dirty="0" smtClean="0"/>
              <a:t>Kay Bailey Hutchinson Plant in El Paso</a:t>
            </a:r>
            <a:br>
              <a:rPr lang="en-US" sz="3200" dirty="0" smtClean="0"/>
            </a:br>
            <a:r>
              <a:rPr lang="en-US" sz="3200" dirty="0" smtClean="0"/>
              <a:t>(27.5 MGD)</a:t>
            </a:r>
            <a:endParaRPr lang="en-US" sz="32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7393" y="1143000"/>
            <a:ext cx="2914650" cy="261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3630" y="3886200"/>
            <a:ext cx="2162175" cy="2524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057400"/>
            <a:ext cx="5210175" cy="3409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8464" y="5568950"/>
            <a:ext cx="1390445" cy="12128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898805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74638"/>
            <a:ext cx="8229600" cy="1143000"/>
          </a:xfrm>
        </p:spPr>
        <p:txBody>
          <a:bodyPr>
            <a:normAutofit/>
          </a:bodyPr>
          <a:lstStyle/>
          <a:p>
            <a:r>
              <a:rPr lang="en-US" sz="6000" b="1" dirty="0" smtClean="0">
                <a:solidFill>
                  <a:srgbClr val="0070C0"/>
                </a:solidFill>
              </a:rPr>
              <a:t>UWERL?</a:t>
            </a:r>
            <a:endParaRPr lang="en-US" sz="6000" b="1" dirty="0">
              <a:solidFill>
                <a:srgbClr val="0070C0"/>
              </a:solidFill>
            </a:endParaRPr>
          </a:p>
        </p:txBody>
      </p:sp>
      <p:sp>
        <p:nvSpPr>
          <p:cNvPr id="3" name="Content Placeholder 2"/>
          <p:cNvSpPr>
            <a:spLocks noGrp="1"/>
          </p:cNvSpPr>
          <p:nvPr>
            <p:ph idx="1"/>
          </p:nvPr>
        </p:nvSpPr>
        <p:spPr>
          <a:xfrm>
            <a:off x="457200" y="2590801"/>
            <a:ext cx="8229600" cy="3962400"/>
          </a:xfrm>
        </p:spPr>
        <p:txBody>
          <a:bodyPr/>
          <a:lstStyle/>
          <a:p>
            <a:r>
              <a:rPr lang="en-US" b="1" dirty="0" smtClean="0"/>
              <a:t>Urban Water Efficiency Research Laboratory?</a:t>
            </a:r>
          </a:p>
          <a:p>
            <a:r>
              <a:rPr lang="en-US" b="1" dirty="0" smtClean="0">
                <a:solidFill>
                  <a:schemeClr val="tx2">
                    <a:lumMod val="60000"/>
                    <a:lumOff val="40000"/>
                  </a:schemeClr>
                </a:solidFill>
              </a:rPr>
              <a:t>Testing facility similar to Pike Powers Laboratory &amp; Center for Commercialization?</a:t>
            </a:r>
          </a:p>
          <a:p>
            <a:r>
              <a:rPr lang="en-US" b="1" dirty="0" smtClean="0"/>
              <a:t>Testing facility for new water technologies?</a:t>
            </a:r>
          </a:p>
          <a:p>
            <a:r>
              <a:rPr lang="en-US" b="1" dirty="0" smtClean="0">
                <a:solidFill>
                  <a:schemeClr val="tx2">
                    <a:lumMod val="60000"/>
                    <a:lumOff val="40000"/>
                  </a:schemeClr>
                </a:solidFill>
              </a:rPr>
              <a:t>Water tech incubators?</a:t>
            </a:r>
          </a:p>
          <a:p>
            <a:endParaRPr lang="en-US" b="1" dirty="0" smtClean="0"/>
          </a:p>
          <a:p>
            <a:endParaRPr lang="en-US" b="1" dirty="0"/>
          </a:p>
        </p:txBody>
      </p:sp>
      <p:pic>
        <p:nvPicPr>
          <p:cNvPr id="2050" name="Picture 2" descr="C:\Users\rmace\AppData\Local\Microsoft\Windows\Temporary Internet Files\Content.IE5\Z4CJY1HH\MC900437727[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0" y="457200"/>
            <a:ext cx="1828800" cy="194430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ular Callout 3"/>
          <p:cNvSpPr/>
          <p:nvPr/>
        </p:nvSpPr>
        <p:spPr>
          <a:xfrm>
            <a:off x="304800" y="685800"/>
            <a:ext cx="1447800" cy="838200"/>
          </a:xfrm>
          <a:prstGeom prst="wedgeRectCallout">
            <a:avLst>
              <a:gd name="adj1" fmla="val 92580"/>
              <a:gd name="adj2" fmla="val 46078"/>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prstClr val="white"/>
                </a:solidFill>
              </a:rPr>
              <a:t>water...</a:t>
            </a:r>
            <a:endParaRPr lang="en-US" sz="2000" b="1" dirty="0">
              <a:solidFill>
                <a:prstClr val="white"/>
              </a:solidFill>
            </a:endParaRPr>
          </a:p>
        </p:txBody>
      </p:sp>
    </p:spTree>
    <p:extLst>
      <p:ext uri="{BB962C8B-B14F-4D97-AF65-F5344CB8AC3E}">
        <p14:creationId xmlns:p14="http://schemas.microsoft.com/office/powerpoint/2010/main" val="2555171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Data\A_Projects\EnergyWater\Figures\Power Plant Withdrawal.jpg"/>
          <p:cNvPicPr/>
          <p:nvPr/>
        </p:nvPicPr>
        <p:blipFill rotWithShape="1">
          <a:blip r:embed="rId3" cstate="print">
            <a:extLst>
              <a:ext uri="{28A0092B-C50C-407E-A947-70E740481C1C}">
                <a14:useLocalDpi xmlns:a14="http://schemas.microsoft.com/office/drawing/2010/main" val="0"/>
              </a:ext>
            </a:extLst>
          </a:blip>
          <a:srcRect r="1284"/>
          <a:stretch/>
        </p:blipFill>
        <p:spPr bwMode="auto">
          <a:xfrm>
            <a:off x="381000" y="1371600"/>
            <a:ext cx="5105400" cy="5029200"/>
          </a:xfrm>
          <a:prstGeom prst="rect">
            <a:avLst/>
          </a:prstGeom>
          <a:noFill/>
          <a:ln>
            <a:noFill/>
          </a:ln>
        </p:spPr>
      </p:pic>
      <p:sp>
        <p:nvSpPr>
          <p:cNvPr id="2" name="Title 1"/>
          <p:cNvSpPr>
            <a:spLocks noGrp="1"/>
          </p:cNvSpPr>
          <p:nvPr>
            <p:ph type="title"/>
          </p:nvPr>
        </p:nvSpPr>
        <p:spPr>
          <a:xfrm>
            <a:off x="228600" y="228600"/>
            <a:ext cx="8229600" cy="1143000"/>
          </a:xfrm>
        </p:spPr>
        <p:txBody>
          <a:bodyPr>
            <a:normAutofit/>
          </a:bodyPr>
          <a:lstStyle/>
          <a:p>
            <a:pPr marL="0" indent="0" algn="l">
              <a:buNone/>
            </a:pPr>
            <a:r>
              <a:rPr lang="en-US" sz="3200" i="1" dirty="0" smtClean="0">
                <a:effectLst>
                  <a:outerShdw blurRad="38100" dist="38100" dir="2700000" algn="tl">
                    <a:srgbClr val="000000">
                      <a:alpha val="43137"/>
                    </a:srgbClr>
                  </a:outerShdw>
                </a:effectLst>
              </a:rPr>
              <a:t>Electrical supply is NOT resilient to drought</a:t>
            </a:r>
            <a:endParaRPr lang="en-US" sz="3200" i="1"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5000" y="1319519"/>
            <a:ext cx="3048001" cy="2338081"/>
          </a:xfrm>
          <a:prstGeom prst="rect">
            <a:avLst/>
          </a:prstGeom>
          <a:ln>
            <a:solidFill>
              <a:schemeClr val="tx1"/>
            </a:solidFill>
          </a:ln>
        </p:spPr>
      </p:pic>
      <p:sp>
        <p:nvSpPr>
          <p:cNvPr id="3" name="TextBox 2"/>
          <p:cNvSpPr txBox="1"/>
          <p:nvPr/>
        </p:nvSpPr>
        <p:spPr>
          <a:xfrm>
            <a:off x="5715000" y="3810000"/>
            <a:ext cx="3352800" cy="2554545"/>
          </a:xfrm>
          <a:prstGeom prst="rect">
            <a:avLst/>
          </a:prstGeom>
          <a:noFill/>
        </p:spPr>
        <p:txBody>
          <a:bodyPr wrap="square" rtlCol="0">
            <a:spAutoFit/>
          </a:bodyPr>
          <a:lstStyle/>
          <a:p>
            <a:r>
              <a:rPr lang="en-US" sz="1600" dirty="0" smtClean="0"/>
              <a:t>Power supply in195 counties isolated from rest of US</a:t>
            </a:r>
          </a:p>
          <a:p>
            <a:endParaRPr lang="en-US" sz="1600" dirty="0"/>
          </a:p>
          <a:p>
            <a:r>
              <a:rPr lang="en-US" sz="1600" dirty="0" smtClean="0"/>
              <a:t>41% of TX water withdrawals for electricity</a:t>
            </a:r>
          </a:p>
          <a:p>
            <a:endParaRPr lang="en-US" sz="1600" dirty="0"/>
          </a:p>
          <a:p>
            <a:r>
              <a:rPr lang="en-US" sz="1600" dirty="0" smtClean="0"/>
              <a:t>77% of water is surface water</a:t>
            </a:r>
          </a:p>
          <a:p>
            <a:endParaRPr lang="en-US" sz="1600" dirty="0"/>
          </a:p>
          <a:p>
            <a:r>
              <a:rPr lang="en-US" sz="1600" dirty="0" smtClean="0"/>
              <a:t>3000 MW at risk if drought had not eased in early 2012</a:t>
            </a:r>
          </a:p>
        </p:txBody>
      </p:sp>
      <p:sp>
        <p:nvSpPr>
          <p:cNvPr id="8" name="Slide Number Placeholder 3"/>
          <p:cNvSpPr>
            <a:spLocks noGrp="1"/>
          </p:cNvSpPr>
          <p:nvPr>
            <p:ph type="sldNum" sz="quarter" idx="12"/>
          </p:nvPr>
        </p:nvSpPr>
        <p:spPr>
          <a:xfrm>
            <a:off x="8382000" y="6492875"/>
            <a:ext cx="762000" cy="365125"/>
          </a:xfrm>
        </p:spPr>
        <p:txBody>
          <a:bodyPr/>
          <a:lstStyle/>
          <a:p>
            <a:fld id="{2E474B75-626B-44A7-B295-4D8883FEA2B2}" type="slidenum">
              <a:rPr lang="en-US" smtClean="0"/>
              <a:pPr/>
              <a:t>4</a:t>
            </a:fld>
            <a:endParaRPr lang="en-US" dirty="0"/>
          </a:p>
        </p:txBody>
      </p:sp>
    </p:spTree>
    <p:extLst>
      <p:ext uri="{BB962C8B-B14F-4D97-AF65-F5344CB8AC3E}">
        <p14:creationId xmlns:p14="http://schemas.microsoft.com/office/powerpoint/2010/main" val="33154607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Carlos Rubinstein, TWDB Chairman</a:t>
            </a:r>
            <a:endParaRPr lang="en-US" dirty="0"/>
          </a:p>
        </p:txBody>
      </p:sp>
      <p:pic>
        <p:nvPicPr>
          <p:cNvPr id="3" name="Picture 2"/>
          <p:cNvPicPr>
            <a:picLocks noChangeAspect="1"/>
          </p:cNvPicPr>
          <p:nvPr/>
        </p:nvPicPr>
        <p:blipFill>
          <a:blip r:embed="rId2"/>
          <a:stretch>
            <a:fillRect/>
          </a:stretch>
        </p:blipFill>
        <p:spPr>
          <a:xfrm>
            <a:off x="1262062" y="1417638"/>
            <a:ext cx="6619875" cy="5078483"/>
          </a:xfrm>
          <a:prstGeom prst="rect">
            <a:avLst/>
          </a:prstGeom>
          <a:ln w="3175">
            <a:solidFill>
              <a:schemeClr val="bg1">
                <a:lumMod val="65000"/>
              </a:schemeClr>
            </a:solidFill>
          </a:ln>
        </p:spPr>
      </p:pic>
    </p:spTree>
    <p:extLst>
      <p:ext uri="{BB962C8B-B14F-4D97-AF65-F5344CB8AC3E}">
        <p14:creationId xmlns:p14="http://schemas.microsoft.com/office/powerpoint/2010/main" val="11687311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Flooding in the Rio Grande Valley</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516" y="1690689"/>
            <a:ext cx="5015786" cy="374254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9591" y="3351027"/>
            <a:ext cx="4064000" cy="3048000"/>
          </a:xfrm>
          <a:prstGeom prst="rect">
            <a:avLst/>
          </a:prstGeom>
        </p:spPr>
      </p:pic>
    </p:spTree>
    <p:extLst>
      <p:ext uri="{BB962C8B-B14F-4D97-AF65-F5344CB8AC3E}">
        <p14:creationId xmlns:p14="http://schemas.microsoft.com/office/powerpoint/2010/main" val="259387393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fontScale="90000"/>
          </a:bodyPr>
          <a:lstStyle/>
          <a:p>
            <a:r>
              <a:rPr lang="en-US" sz="4000" dirty="0" smtClean="0">
                <a:latin typeface="Times New Roman" panose="02020603050405020304" pitchFamily="18" charset="0"/>
              </a:rPr>
              <a:t>LIDAR data collection for flood mapping</a:t>
            </a:r>
            <a:endParaRPr lang="en-US" sz="4000" dirty="0">
              <a:latin typeface="Times New Roman" panose="02020603050405020304" pitchFamily="18" charset="0"/>
            </a:endParaRPr>
          </a:p>
        </p:txBody>
      </p:sp>
      <p:sp>
        <p:nvSpPr>
          <p:cNvPr id="6147" name="Rectangle 3"/>
          <p:cNvSpPr>
            <a:spLocks noGrp="1" noChangeArrowheads="1"/>
          </p:cNvSpPr>
          <p:nvPr>
            <p:ph type="body" sz="half" idx="1"/>
          </p:nvPr>
        </p:nvSpPr>
        <p:spPr>
          <a:xfrm>
            <a:off x="378287" y="4505324"/>
            <a:ext cx="3431713" cy="1406525"/>
          </a:xfrm>
        </p:spPr>
        <p:txBody>
          <a:bodyPr>
            <a:normAutofit fontScale="77500" lnSpcReduction="20000"/>
          </a:bodyPr>
          <a:lstStyle/>
          <a:p>
            <a:pPr>
              <a:lnSpc>
                <a:spcPct val="90000"/>
              </a:lnSpc>
              <a:buFont typeface="Wingdings" panose="05000000000000000000" pitchFamily="2" charset="2"/>
              <a:buChar char="Ø"/>
            </a:pPr>
            <a:r>
              <a:rPr lang="en-US" sz="2400" b="1" dirty="0">
                <a:effectLst/>
                <a:latin typeface="Times New Roman" panose="02020603050405020304" pitchFamily="18" charset="0"/>
              </a:rPr>
              <a:t>Frequent Rainfalls (hurricanes + floods)</a:t>
            </a:r>
          </a:p>
          <a:p>
            <a:pPr>
              <a:lnSpc>
                <a:spcPct val="90000"/>
              </a:lnSpc>
              <a:buFont typeface="Wingdings" panose="05000000000000000000" pitchFamily="2" charset="2"/>
              <a:buChar char="Ø"/>
            </a:pPr>
            <a:r>
              <a:rPr lang="en-US" sz="2400" b="1" dirty="0">
                <a:effectLst/>
                <a:latin typeface="Times New Roman" panose="02020603050405020304" pitchFamily="18" charset="0"/>
              </a:rPr>
              <a:t>Very flat region (5 to 6 m above sea level)</a:t>
            </a:r>
          </a:p>
          <a:p>
            <a:pPr>
              <a:lnSpc>
                <a:spcPct val="90000"/>
              </a:lnSpc>
              <a:buFont typeface="Wingdings" panose="05000000000000000000" pitchFamily="2" charset="2"/>
              <a:buChar char="Ø"/>
            </a:pPr>
            <a:r>
              <a:rPr lang="en-US" sz="2400" b="1" dirty="0">
                <a:effectLst/>
                <a:latin typeface="Times New Roman" panose="02020603050405020304" pitchFamily="18" charset="0"/>
              </a:rPr>
              <a:t>A vast network for irrigation </a:t>
            </a:r>
          </a:p>
          <a:p>
            <a:pPr>
              <a:lnSpc>
                <a:spcPct val="90000"/>
              </a:lnSpc>
            </a:pPr>
            <a:endParaRPr lang="en-US" sz="2400" b="1" dirty="0">
              <a:solidFill>
                <a:srgbClr val="CCFFFF"/>
              </a:solidFill>
              <a:effectLst/>
              <a:latin typeface="Times New Roman" panose="02020603050405020304" pitchFamily="18" charset="0"/>
            </a:endParaRPr>
          </a:p>
        </p:txBody>
      </p:sp>
      <p:pic>
        <p:nvPicPr>
          <p:cNvPr id="6151" name="Picture 7"/>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838200" y="1981200"/>
            <a:ext cx="2971800" cy="1789113"/>
          </a:xfrm>
          <a:noFill/>
          <a:ln/>
        </p:spPr>
      </p:pic>
      <p:pic>
        <p:nvPicPr>
          <p:cNvPr id="6153" name="Picture 9"/>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4356100" y="2933700"/>
            <a:ext cx="2349500" cy="2189163"/>
          </a:xfrm>
          <a:noFill/>
          <a:ln/>
        </p:spPr>
      </p:pic>
      <p:sp>
        <p:nvSpPr>
          <p:cNvPr id="6156" name="Line 12"/>
          <p:cNvSpPr>
            <a:spLocks noChangeShapeType="1"/>
          </p:cNvSpPr>
          <p:nvPr/>
        </p:nvSpPr>
        <p:spPr bwMode="auto">
          <a:xfrm flipH="1">
            <a:off x="2137144" y="2971800"/>
            <a:ext cx="3273056" cy="6858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7" name="Line 13"/>
          <p:cNvSpPr>
            <a:spLocks noChangeShapeType="1"/>
          </p:cNvSpPr>
          <p:nvPr/>
        </p:nvSpPr>
        <p:spPr bwMode="auto">
          <a:xfrm flipH="1" flipV="1">
            <a:off x="2137144" y="3657600"/>
            <a:ext cx="3273056" cy="14478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8" name="Text Box 14"/>
          <p:cNvSpPr txBox="1">
            <a:spLocks noChangeArrowheads="1"/>
          </p:cNvSpPr>
          <p:nvPr/>
        </p:nvSpPr>
        <p:spPr bwMode="auto">
          <a:xfrm>
            <a:off x="4193713" y="5122863"/>
            <a:ext cx="243297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dirty="0" smtClean="0"/>
              <a:t>Brownsville/Matamoros</a:t>
            </a:r>
            <a:endParaRPr lang="en-US" dirty="0"/>
          </a:p>
        </p:txBody>
      </p:sp>
      <p:pic>
        <p:nvPicPr>
          <p:cNvPr id="9" name="Picture 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2057400"/>
            <a:ext cx="18288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4114800"/>
            <a:ext cx="1828800" cy="1779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868965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18746" t="7136" r="20179" b="28523"/>
          <a:stretch>
            <a:fillRect/>
          </a:stretch>
        </p:blipFill>
        <p:spPr bwMode="auto">
          <a:xfrm>
            <a:off x="685800" y="1327088"/>
            <a:ext cx="7772400" cy="5117463"/>
          </a:xfrm>
          <a:prstGeom prst="rect">
            <a:avLst/>
          </a:prstGeom>
          <a:noFill/>
          <a:ln w="9525">
            <a:noFill/>
            <a:miter lim="800000"/>
            <a:headEnd/>
            <a:tailEnd/>
          </a:ln>
        </p:spPr>
      </p:pic>
      <p:sp>
        <p:nvSpPr>
          <p:cNvPr id="5" name="Title 1"/>
          <p:cNvSpPr txBox="1">
            <a:spLocks/>
          </p:cNvSpPr>
          <p:nvPr/>
        </p:nvSpPr>
        <p:spPr>
          <a:xfrm>
            <a:off x="0" y="228600"/>
            <a:ext cx="9144000" cy="1066800"/>
          </a:xfrm>
          <a:prstGeom prst="rect">
            <a:avLst/>
          </a:prstGeom>
        </p:spPr>
        <p:txBody>
          <a:bodyPr vert="horz" lIns="91440" tIns="45720" rIns="91440" bIns="45720" rtlCol="0" anchor="ctr">
            <a:normAutofit fontScale="5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500" b="0" i="0" u="none" strike="noStrike" kern="1200" cap="none" spc="0" normalizeH="0" baseline="0" noProof="0" dirty="0" smtClean="0">
                <a:ln>
                  <a:noFill/>
                </a:ln>
                <a:solidFill>
                  <a:schemeClr val="tx1"/>
                </a:solidFill>
                <a:effectLst/>
                <a:uLnTx/>
                <a:uFillTx/>
                <a:latin typeface="+mj-lt"/>
                <a:ea typeface="+mj-ea"/>
                <a:cs typeface="+mj-cs"/>
              </a:rPr>
              <a:t>Digital Campus</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4400" dirty="0" smtClean="0">
                <a:latin typeface="+mj-lt"/>
                <a:ea typeface="+mj-ea"/>
                <a:cs typeface="+mj-cs"/>
              </a:rPr>
              <a:t>Digital model of UT-Austin Campus to support research and education</a:t>
            </a:r>
            <a:endParaRPr kumimoji="0" lang="en-US" sz="28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13905105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Drainage Patterns at UT-Austin</a:t>
            </a:r>
            <a:endParaRPr lang="en-US" dirty="0"/>
          </a:p>
        </p:txBody>
      </p:sp>
      <p:pic>
        <p:nvPicPr>
          <p:cNvPr id="5" name="Picture 4"/>
          <p:cNvPicPr>
            <a:picLocks noChangeAspect="1"/>
          </p:cNvPicPr>
          <p:nvPr/>
        </p:nvPicPr>
        <p:blipFill>
          <a:blip r:embed="rId2"/>
          <a:stretch>
            <a:fillRect/>
          </a:stretch>
        </p:blipFill>
        <p:spPr>
          <a:xfrm>
            <a:off x="2057400" y="1600200"/>
            <a:ext cx="5800725" cy="4911783"/>
          </a:xfrm>
          <a:prstGeom prst="rect">
            <a:avLst/>
          </a:prstGeom>
        </p:spPr>
      </p:pic>
    </p:spTree>
    <p:extLst>
      <p:ext uri="{BB962C8B-B14F-4D97-AF65-F5344CB8AC3E}">
        <p14:creationId xmlns:p14="http://schemas.microsoft.com/office/powerpoint/2010/main" val="17761805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Vehicle-based LIDAR collection at UT-Austin</a:t>
            </a:r>
            <a:endParaRPr lang="en-US" dirty="0"/>
          </a:p>
        </p:txBody>
      </p:sp>
      <p:pic>
        <p:nvPicPr>
          <p:cNvPr id="1026" name="4CF838AB-39EE-4A6F-BDF5-045541057885" descr="BDE223D4-2818-48D4-9AE0-94080EE1A245@mandl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3628" y="2961067"/>
            <a:ext cx="3411722" cy="2270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626" y="2254103"/>
            <a:ext cx="3879148" cy="4210492"/>
          </a:xfrm>
          <a:prstGeom prst="rect">
            <a:avLst/>
          </a:prstGeom>
        </p:spPr>
      </p:pic>
      <p:sp>
        <p:nvSpPr>
          <p:cNvPr id="4" name="TextBox 3"/>
          <p:cNvSpPr txBox="1"/>
          <p:nvPr/>
        </p:nvSpPr>
        <p:spPr>
          <a:xfrm>
            <a:off x="5573028" y="2438769"/>
            <a:ext cx="2472921" cy="369332"/>
          </a:xfrm>
          <a:prstGeom prst="rect">
            <a:avLst/>
          </a:prstGeom>
          <a:noFill/>
        </p:spPr>
        <p:txBody>
          <a:bodyPr wrap="none" rtlCol="0">
            <a:spAutoFit/>
          </a:bodyPr>
          <a:lstStyle/>
          <a:p>
            <a:r>
              <a:rPr lang="en-US" dirty="0" err="1" smtClean="0"/>
              <a:t>Mandli</a:t>
            </a:r>
            <a:r>
              <a:rPr lang="en-US" dirty="0" smtClean="0"/>
              <a:t> Communications</a:t>
            </a:r>
            <a:endParaRPr lang="en-US" dirty="0"/>
          </a:p>
        </p:txBody>
      </p:sp>
    </p:spTree>
    <p:extLst>
      <p:ext uri="{BB962C8B-B14F-4D97-AF65-F5344CB8AC3E}">
        <p14:creationId xmlns:p14="http://schemas.microsoft.com/office/powerpoint/2010/main" val="90209624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Flood Modeling</a:t>
            </a:r>
            <a:endParaRPr lang="en-US" dirty="0"/>
          </a:p>
        </p:txBody>
      </p:sp>
      <p:pic>
        <p:nvPicPr>
          <p:cNvPr id="4" name="Picture 3"/>
          <p:cNvPicPr>
            <a:picLocks noChangeAspect="1"/>
          </p:cNvPicPr>
          <p:nvPr/>
        </p:nvPicPr>
        <p:blipFill>
          <a:blip r:embed="rId4"/>
          <a:stretch>
            <a:fillRect/>
          </a:stretch>
        </p:blipFill>
        <p:spPr>
          <a:xfrm>
            <a:off x="878291" y="1630273"/>
            <a:ext cx="3170988" cy="4614261"/>
          </a:xfrm>
          <a:prstGeom prst="rect">
            <a:avLst/>
          </a:prstGeom>
        </p:spPr>
      </p:pic>
      <p:pic>
        <p:nvPicPr>
          <p:cNvPr id="5" name="depth_movie_2D_flow_20130331.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822197" y="396184"/>
            <a:ext cx="3790950" cy="5848350"/>
          </a:xfrm>
          <a:prstGeom prst="rect">
            <a:avLst/>
          </a:prstGeom>
        </p:spPr>
      </p:pic>
    </p:spTree>
    <p:extLst>
      <p:ext uri="{BB962C8B-B14F-4D97-AF65-F5344CB8AC3E}">
        <p14:creationId xmlns:p14="http://schemas.microsoft.com/office/powerpoint/2010/main" val="10454267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UT System </a:t>
            </a:r>
            <a:r>
              <a:rPr lang="en-US" dirty="0" err="1" smtClean="0"/>
              <a:t>WaterNet</a:t>
            </a:r>
            <a:endParaRPr lang="en-US" dirty="0"/>
          </a:p>
        </p:txBody>
      </p:sp>
      <p:sp>
        <p:nvSpPr>
          <p:cNvPr id="3" name="Content Placeholder 2"/>
          <p:cNvSpPr>
            <a:spLocks noGrp="1"/>
          </p:cNvSpPr>
          <p:nvPr>
            <p:ph sz="half" idx="1"/>
          </p:nvPr>
        </p:nvSpPr>
        <p:spPr/>
        <p:txBody>
          <a:bodyPr>
            <a:normAutofit fontScale="92500" lnSpcReduction="10000"/>
          </a:bodyPr>
          <a:lstStyle/>
          <a:p>
            <a:r>
              <a:rPr lang="en-US" dirty="0" smtClean="0"/>
              <a:t>Water and climate measurement system for UT System institutions</a:t>
            </a:r>
          </a:p>
          <a:p>
            <a:r>
              <a:rPr lang="en-US" dirty="0" smtClean="0"/>
              <a:t>Focus on water sustainability for campus and surrounding region</a:t>
            </a:r>
          </a:p>
          <a:p>
            <a:r>
              <a:rPr lang="en-US" dirty="0" smtClean="0"/>
              <a:t>Partnership with NASA – Texas as “Exemplar State” for space-based water measurement</a:t>
            </a:r>
          </a:p>
          <a:p>
            <a:r>
              <a:rPr lang="en-US" dirty="0" smtClean="0"/>
              <a:t>Water data “hubs” at UT system campuses</a:t>
            </a:r>
            <a:endParaRPr lang="en-US" dirty="0"/>
          </a:p>
        </p:txBody>
      </p:sp>
      <p:pic>
        <p:nvPicPr>
          <p:cNvPr id="5" name="Picture 4"/>
          <p:cNvPicPr>
            <a:picLocks noChangeAspect="1"/>
          </p:cNvPicPr>
          <p:nvPr/>
        </p:nvPicPr>
        <p:blipFill>
          <a:blip r:embed="rId2"/>
          <a:stretch>
            <a:fillRect/>
          </a:stretch>
        </p:blipFill>
        <p:spPr>
          <a:xfrm>
            <a:off x="4752865" y="1690689"/>
            <a:ext cx="3762485" cy="2719699"/>
          </a:xfrm>
          <a:prstGeom prst="rect">
            <a:avLst/>
          </a:prstGeom>
        </p:spPr>
      </p:pic>
      <p:pic>
        <p:nvPicPr>
          <p:cNvPr id="7" name="Picture 6"/>
          <p:cNvPicPr>
            <a:picLocks noChangeAspect="1"/>
          </p:cNvPicPr>
          <p:nvPr/>
        </p:nvPicPr>
        <p:blipFill>
          <a:blip r:embed="rId3"/>
          <a:stretch>
            <a:fillRect/>
          </a:stretch>
        </p:blipFill>
        <p:spPr>
          <a:xfrm>
            <a:off x="7613211" y="781733"/>
            <a:ext cx="1181355" cy="1817911"/>
          </a:xfrm>
          <a:prstGeom prst="rect">
            <a:avLst/>
          </a:prstGeom>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7894" y="4596852"/>
            <a:ext cx="1869043" cy="1676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108583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Texas Water Development Board</a:t>
            </a:r>
            <a:endParaRPr lang="en-US" dirty="0"/>
          </a:p>
        </p:txBody>
      </p:sp>
      <p:sp>
        <p:nvSpPr>
          <p:cNvPr id="3" name="Content Placeholder 2"/>
          <p:cNvSpPr>
            <a:spLocks noGrp="1"/>
          </p:cNvSpPr>
          <p:nvPr>
            <p:ph sz="half" idx="1"/>
          </p:nvPr>
        </p:nvSpPr>
        <p:spPr/>
        <p:txBody>
          <a:bodyPr/>
          <a:lstStyle/>
          <a:p>
            <a:r>
              <a:rPr lang="en-US" dirty="0" smtClean="0"/>
              <a:t>A key partner on the state side for this initiative </a:t>
            </a:r>
          </a:p>
          <a:p>
            <a:r>
              <a:rPr lang="en-US" dirty="0" smtClean="0"/>
              <a:t>Carlos Rubinstein, Chairman, TWDB</a:t>
            </a:r>
          </a:p>
          <a:p>
            <a:r>
              <a:rPr lang="en-US" dirty="0" smtClean="0"/>
              <a:t>Focus on “smarter cities” for water</a:t>
            </a:r>
            <a:endParaRPr lang="en-US" dirty="0"/>
          </a:p>
        </p:txBody>
      </p:sp>
      <p:pic>
        <p:nvPicPr>
          <p:cNvPr id="5" name="Picture 4"/>
          <p:cNvPicPr>
            <a:picLocks noChangeAspect="1"/>
          </p:cNvPicPr>
          <p:nvPr/>
        </p:nvPicPr>
        <p:blipFill>
          <a:blip r:embed="rId2"/>
          <a:stretch>
            <a:fillRect/>
          </a:stretch>
        </p:blipFill>
        <p:spPr>
          <a:xfrm>
            <a:off x="5624623" y="1690689"/>
            <a:ext cx="2396026" cy="3285461"/>
          </a:xfrm>
          <a:prstGeom prst="rect">
            <a:avLst/>
          </a:prstGeom>
        </p:spPr>
      </p:pic>
      <p:pic>
        <p:nvPicPr>
          <p:cNvPr id="6" name="Picture 5"/>
          <p:cNvPicPr>
            <a:picLocks noChangeAspect="1"/>
          </p:cNvPicPr>
          <p:nvPr/>
        </p:nvPicPr>
        <p:blipFill>
          <a:blip r:embed="rId3"/>
          <a:stretch>
            <a:fillRect/>
          </a:stretch>
        </p:blipFill>
        <p:spPr>
          <a:xfrm>
            <a:off x="2426073" y="4866978"/>
            <a:ext cx="2643663" cy="1874063"/>
          </a:xfrm>
          <a:prstGeom prst="rect">
            <a:avLst/>
          </a:prstGeom>
        </p:spPr>
      </p:pic>
    </p:spTree>
    <p:extLst>
      <p:ext uri="{BB962C8B-B14F-4D97-AF65-F5344CB8AC3E}">
        <p14:creationId xmlns:p14="http://schemas.microsoft.com/office/powerpoint/2010/main" val="164349603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Flooding </a:t>
            </a:r>
            <a:endParaRPr lang="en-US" dirty="0"/>
          </a:p>
        </p:txBody>
      </p:sp>
      <p:sp>
        <p:nvSpPr>
          <p:cNvPr id="3" name="Content Placeholder 2"/>
          <p:cNvSpPr>
            <a:spLocks noGrp="1"/>
          </p:cNvSpPr>
          <p:nvPr>
            <p:ph sz="half" idx="1"/>
          </p:nvPr>
        </p:nvSpPr>
        <p:spPr/>
        <p:txBody>
          <a:bodyPr/>
          <a:lstStyle/>
          <a:p>
            <a:r>
              <a:rPr lang="en-US" dirty="0" smtClean="0"/>
              <a:t>Study flooding using LIDAR data on a “Digital Campus”</a:t>
            </a:r>
          </a:p>
          <a:p>
            <a:r>
              <a:rPr lang="en-US" dirty="0" smtClean="0"/>
              <a:t>Focus on the Rio Grande Valley</a:t>
            </a:r>
          </a:p>
          <a:p>
            <a:r>
              <a:rPr lang="en-US" dirty="0" smtClean="0"/>
              <a:t>Building up knowledge infrastructure to address flooding there</a:t>
            </a:r>
          </a:p>
        </p:txBody>
      </p:sp>
      <p:pic>
        <p:nvPicPr>
          <p:cNvPr id="5" name="Picture 4"/>
          <p:cNvPicPr>
            <a:picLocks noChangeAspect="1"/>
          </p:cNvPicPr>
          <p:nvPr/>
        </p:nvPicPr>
        <p:blipFill>
          <a:blip r:embed="rId2"/>
          <a:stretch>
            <a:fillRect/>
          </a:stretch>
        </p:blipFill>
        <p:spPr>
          <a:xfrm>
            <a:off x="5309411" y="1563962"/>
            <a:ext cx="2947987" cy="4613001"/>
          </a:xfrm>
          <a:prstGeom prst="rect">
            <a:avLst/>
          </a:prstGeom>
        </p:spPr>
      </p:pic>
    </p:spTree>
    <p:extLst>
      <p:ext uri="{BB962C8B-B14F-4D97-AF65-F5344CB8AC3E}">
        <p14:creationId xmlns:p14="http://schemas.microsoft.com/office/powerpoint/2010/main" val="19945395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WDB logo_Powerpoint.png"/>
          <p:cNvPicPr>
            <a:picLocks noChangeAspect="1"/>
          </p:cNvPicPr>
          <p:nvPr/>
        </p:nvPicPr>
        <p:blipFill>
          <a:blip r:embed="rId3" cstate="print"/>
          <a:stretch>
            <a:fillRect/>
          </a:stretch>
        </p:blipFill>
        <p:spPr>
          <a:xfrm>
            <a:off x="5486393" y="5867400"/>
            <a:ext cx="3657607" cy="944882"/>
          </a:xfrm>
          <a:prstGeom prst="rect">
            <a:avLst/>
          </a:prstGeom>
          <a:solidFill>
            <a:schemeClr val="bg1">
              <a:alpha val="66000"/>
            </a:schemeClr>
          </a:solidFill>
        </p:spPr>
      </p:pic>
      <p:pic>
        <p:nvPicPr>
          <p:cNvPr id="6" name="Picture 5" descr="SWPcover_powerpoint.jpg"/>
          <p:cNvPicPr>
            <a:picLocks noChangeAspect="1"/>
          </p:cNvPicPr>
          <p:nvPr/>
        </p:nvPicPr>
        <p:blipFill>
          <a:blip r:embed="rId4" cstate="print"/>
          <a:stretch>
            <a:fillRect/>
          </a:stretch>
        </p:blipFill>
        <p:spPr>
          <a:xfrm>
            <a:off x="0" y="0"/>
            <a:ext cx="5298948" cy="6858000"/>
          </a:xfrm>
          <a:prstGeom prst="rect">
            <a:avLst/>
          </a:prstGeom>
        </p:spPr>
      </p:pic>
      <p:sp>
        <p:nvSpPr>
          <p:cNvPr id="8" name="Title 7"/>
          <p:cNvSpPr>
            <a:spLocks noGrp="1"/>
          </p:cNvSpPr>
          <p:nvPr>
            <p:ph type="title"/>
          </p:nvPr>
        </p:nvSpPr>
        <p:spPr>
          <a:xfrm>
            <a:off x="5410200" y="274638"/>
            <a:ext cx="3505200" cy="4678362"/>
          </a:xfrm>
        </p:spPr>
        <p:txBody>
          <a:bodyPr>
            <a:normAutofit fontScale="90000"/>
          </a:bodyPr>
          <a:lstStyle/>
          <a:p>
            <a:pPr algn="l"/>
            <a:r>
              <a:rPr lang="en-US" b="1" dirty="0" smtClean="0"/>
              <a:t>Water Supply Planning for Texas</a:t>
            </a:r>
            <a:r>
              <a:rPr lang="en-US" sz="3200" dirty="0" smtClean="0"/>
              <a:t/>
            </a:r>
            <a:br>
              <a:rPr lang="en-US" sz="3200" dirty="0" smtClean="0"/>
            </a:br>
            <a:r>
              <a:rPr lang="en-US" sz="3200" dirty="0" smtClean="0"/>
              <a:t/>
            </a:r>
            <a:br>
              <a:rPr lang="en-US" sz="3200" dirty="0" smtClean="0"/>
            </a:br>
            <a:r>
              <a:rPr lang="en-US" sz="2800" dirty="0" smtClean="0"/>
              <a:t>Dan Hardin, Interim Deputy Executive Administrator</a:t>
            </a:r>
            <a:br>
              <a:rPr lang="en-US" sz="2800" dirty="0" smtClean="0"/>
            </a:br>
            <a:r>
              <a:rPr lang="en-US" sz="2800" dirty="0"/>
              <a:t/>
            </a:r>
            <a:br>
              <a:rPr lang="en-US" sz="2800" dirty="0"/>
            </a:br>
            <a:r>
              <a:rPr lang="en-US" sz="2800" dirty="0" smtClean="0"/>
              <a:t>Water Resources Planning and Information</a:t>
            </a:r>
            <a:endParaRPr lang="en-US" sz="2800" dirty="0"/>
          </a:p>
        </p:txBody>
      </p:sp>
    </p:spTree>
    <p:extLst>
      <p:ext uri="{BB962C8B-B14F-4D97-AF65-F5344CB8AC3E}">
        <p14:creationId xmlns:p14="http://schemas.microsoft.com/office/powerpoint/2010/main" val="42848497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normAutofit/>
          </a:bodyPr>
          <a:lstStyle/>
          <a:p>
            <a:r>
              <a:rPr lang="en-US" sz="4000" dirty="0" smtClean="0"/>
              <a:t>Regional Water Planning</a:t>
            </a:r>
            <a:endParaRPr lang="en-US" sz="4000" dirty="0"/>
          </a:p>
        </p:txBody>
      </p:sp>
      <p:pic>
        <p:nvPicPr>
          <p:cNvPr id="6" name="Picture 5" descr="pg map.JPG"/>
          <p:cNvPicPr>
            <a:picLocks noChangeAspect="1"/>
          </p:cNvPicPr>
          <p:nvPr/>
        </p:nvPicPr>
        <p:blipFill>
          <a:blip r:embed="rId3" cstate="print"/>
          <a:stretch>
            <a:fillRect/>
          </a:stretch>
        </p:blipFill>
        <p:spPr>
          <a:xfrm>
            <a:off x="1703578" y="1570446"/>
            <a:ext cx="5078222" cy="4830354"/>
          </a:xfrm>
          <a:prstGeom prst="rect">
            <a:avLst/>
          </a:prstGeom>
        </p:spPr>
      </p:pic>
      <p:sp>
        <p:nvSpPr>
          <p:cNvPr id="9" name="Content Placeholder 2"/>
          <p:cNvSpPr txBox="1">
            <a:spLocks/>
          </p:cNvSpPr>
          <p:nvPr/>
        </p:nvSpPr>
        <p:spPr>
          <a:xfrm>
            <a:off x="304800" y="1828800"/>
            <a:ext cx="2743200" cy="1905000"/>
          </a:xfrm>
          <a:prstGeom prst="rect">
            <a:avLst/>
          </a:prstGeom>
        </p:spPr>
        <p:txBody>
          <a:bodyPr vert="horz" lIns="91440" tIns="45720" rIns="91440" bIns="45720" rtlCol="0">
            <a:normAutofit fontScale="40000" lnSpcReduction="20000"/>
          </a:bodyPr>
          <a:lstStyle/>
          <a:p>
            <a:pPr marL="342900" indent="-342900">
              <a:spcBef>
                <a:spcPct val="20000"/>
              </a:spcBef>
              <a:defRPr/>
            </a:pPr>
            <a:r>
              <a:rPr lang="en-US" sz="6000" dirty="0" smtClean="0">
                <a:solidFill>
                  <a:prstClr val="black">
                    <a:lumMod val="75000"/>
                    <a:lumOff val="25000"/>
                  </a:prstClr>
                </a:solidFill>
                <a:cs typeface="Calibri" panose="020F0502020204030204" pitchFamily="34" charset="0"/>
              </a:rPr>
              <a:t>Statutory interests:</a:t>
            </a:r>
          </a:p>
          <a:p>
            <a:pPr marL="342900" indent="-342900">
              <a:spcBef>
                <a:spcPct val="20000"/>
              </a:spcBef>
              <a:buFont typeface="Wingdings" pitchFamily="2" charset="2"/>
              <a:buChar char="§"/>
              <a:defRPr/>
            </a:pPr>
            <a:r>
              <a:rPr lang="en-US" sz="6000" dirty="0" smtClean="0">
                <a:solidFill>
                  <a:prstClr val="black">
                    <a:lumMod val="75000"/>
                    <a:lumOff val="25000"/>
                  </a:prstClr>
                </a:solidFill>
                <a:cs typeface="Calibri" panose="020F0502020204030204" pitchFamily="34" charset="0"/>
              </a:rPr>
              <a:t>Public</a:t>
            </a:r>
          </a:p>
          <a:p>
            <a:pPr marL="342900" indent="-342900">
              <a:spcBef>
                <a:spcPct val="20000"/>
              </a:spcBef>
              <a:buFont typeface="Wingdings" pitchFamily="2" charset="2"/>
              <a:buChar char="§"/>
              <a:defRPr/>
            </a:pPr>
            <a:r>
              <a:rPr lang="en-US" sz="6000" dirty="0" smtClean="0">
                <a:solidFill>
                  <a:prstClr val="black">
                    <a:lumMod val="75000"/>
                    <a:lumOff val="25000"/>
                  </a:prstClr>
                </a:solidFill>
                <a:cs typeface="Calibri" panose="020F0502020204030204" pitchFamily="34" charset="0"/>
              </a:rPr>
              <a:t>Counties</a:t>
            </a:r>
          </a:p>
          <a:p>
            <a:pPr marL="342900" indent="-342900">
              <a:spcBef>
                <a:spcPct val="20000"/>
              </a:spcBef>
              <a:buFont typeface="Wingdings" pitchFamily="2" charset="2"/>
              <a:buChar char="§"/>
              <a:defRPr/>
            </a:pPr>
            <a:r>
              <a:rPr lang="en-US" sz="6000" dirty="0" smtClean="0">
                <a:solidFill>
                  <a:prstClr val="black">
                    <a:lumMod val="75000"/>
                    <a:lumOff val="25000"/>
                  </a:prstClr>
                </a:solidFill>
                <a:cs typeface="Calibri" panose="020F0502020204030204" pitchFamily="34" charset="0"/>
              </a:rPr>
              <a:t>Municipalities</a:t>
            </a:r>
          </a:p>
          <a:p>
            <a:pPr marL="342900" indent="-342900">
              <a:spcBef>
                <a:spcPct val="20000"/>
              </a:spcBef>
              <a:buFont typeface="Arial" pitchFamily="34" charset="0"/>
              <a:buChar char="•"/>
              <a:defRPr/>
            </a:pPr>
            <a:endParaRPr lang="en-US" sz="3200" dirty="0">
              <a:solidFill>
                <a:prstClr val="black">
                  <a:lumMod val="75000"/>
                  <a:lumOff val="25000"/>
                </a:prstClr>
              </a:solidFill>
              <a:latin typeface="Helvetica57Condensed" pitchFamily="82" charset="0"/>
            </a:endParaRPr>
          </a:p>
        </p:txBody>
      </p:sp>
      <p:sp>
        <p:nvSpPr>
          <p:cNvPr id="5" name="Content Placeholder 2"/>
          <p:cNvSpPr txBox="1">
            <a:spLocks/>
          </p:cNvSpPr>
          <p:nvPr/>
        </p:nvSpPr>
        <p:spPr>
          <a:xfrm>
            <a:off x="6096000" y="5105400"/>
            <a:ext cx="3048000" cy="1524000"/>
          </a:xfrm>
          <a:prstGeom prst="rect">
            <a:avLst/>
          </a:prstGeom>
        </p:spPr>
        <p:txBody>
          <a:bodyPr vert="horz" lIns="91440" tIns="45720" rIns="91440" bIns="45720" rtlCol="0">
            <a:normAutofit fontScale="40000" lnSpcReduction="20000"/>
          </a:bodyPr>
          <a:lstStyle/>
          <a:p>
            <a:pPr marL="342900" indent="-342900">
              <a:spcBef>
                <a:spcPct val="20000"/>
              </a:spcBef>
              <a:buFont typeface="Wingdings" pitchFamily="2" charset="2"/>
              <a:buChar char="§"/>
              <a:defRPr/>
            </a:pPr>
            <a:r>
              <a:rPr lang="en-US" sz="6000" dirty="0" smtClean="0">
                <a:solidFill>
                  <a:prstClr val="black">
                    <a:lumMod val="75000"/>
                    <a:lumOff val="25000"/>
                  </a:prstClr>
                </a:solidFill>
                <a:cs typeface="Calibri" panose="020F0502020204030204" pitchFamily="34" charset="0"/>
              </a:rPr>
              <a:t>Water districts</a:t>
            </a:r>
          </a:p>
          <a:p>
            <a:pPr marL="342900" indent="-342900">
              <a:spcBef>
                <a:spcPct val="20000"/>
              </a:spcBef>
              <a:buFont typeface="Wingdings" pitchFamily="2" charset="2"/>
              <a:buChar char="§"/>
              <a:defRPr/>
            </a:pPr>
            <a:r>
              <a:rPr lang="en-US" sz="6000" dirty="0" smtClean="0">
                <a:solidFill>
                  <a:prstClr val="black">
                    <a:lumMod val="75000"/>
                    <a:lumOff val="25000"/>
                  </a:prstClr>
                </a:solidFill>
                <a:cs typeface="Calibri" panose="020F0502020204030204" pitchFamily="34" charset="0"/>
              </a:rPr>
              <a:t>Water utilities</a:t>
            </a:r>
          </a:p>
          <a:p>
            <a:pPr marL="342900" indent="-342900">
              <a:spcBef>
                <a:spcPct val="20000"/>
              </a:spcBef>
              <a:buFont typeface="Wingdings" pitchFamily="2" charset="2"/>
              <a:buChar char="§"/>
              <a:defRPr/>
            </a:pPr>
            <a:r>
              <a:rPr lang="en-US" sz="6000" dirty="0" smtClean="0">
                <a:solidFill>
                  <a:prstClr val="black">
                    <a:lumMod val="75000"/>
                    <a:lumOff val="25000"/>
                  </a:prstClr>
                </a:solidFill>
                <a:cs typeface="Calibri" panose="020F0502020204030204" pitchFamily="34" charset="0"/>
              </a:rPr>
              <a:t>Groundwater management areas</a:t>
            </a:r>
          </a:p>
          <a:p>
            <a:pPr marL="342900" indent="-342900">
              <a:spcBef>
                <a:spcPct val="20000"/>
              </a:spcBef>
              <a:buFont typeface="Arial" pitchFamily="34" charset="0"/>
              <a:buChar char="•"/>
              <a:defRPr/>
            </a:pPr>
            <a:endParaRPr lang="en-US" sz="3200" dirty="0">
              <a:solidFill>
                <a:prstClr val="black">
                  <a:lumMod val="75000"/>
                  <a:lumOff val="25000"/>
                </a:prstClr>
              </a:solidFill>
              <a:latin typeface="Helvetica57Condensed" pitchFamily="82" charset="0"/>
            </a:endParaRPr>
          </a:p>
        </p:txBody>
      </p:sp>
      <p:sp>
        <p:nvSpPr>
          <p:cNvPr id="7" name="Content Placeholder 2"/>
          <p:cNvSpPr txBox="1">
            <a:spLocks/>
          </p:cNvSpPr>
          <p:nvPr/>
        </p:nvSpPr>
        <p:spPr>
          <a:xfrm>
            <a:off x="304800" y="4419600"/>
            <a:ext cx="2209800" cy="1905000"/>
          </a:xfrm>
          <a:prstGeom prst="rect">
            <a:avLst/>
          </a:prstGeom>
        </p:spPr>
        <p:txBody>
          <a:bodyPr vert="horz" lIns="91440" tIns="45720" rIns="91440" bIns="45720" rtlCol="0">
            <a:normAutofit fontScale="40000" lnSpcReduction="20000"/>
          </a:bodyPr>
          <a:lstStyle/>
          <a:p>
            <a:pPr marL="342900" indent="-342900">
              <a:spcBef>
                <a:spcPct val="20000"/>
              </a:spcBef>
              <a:buFont typeface="Wingdings" pitchFamily="2" charset="2"/>
              <a:buChar char="§"/>
              <a:defRPr/>
            </a:pPr>
            <a:r>
              <a:rPr lang="en-US" sz="6000" dirty="0" smtClean="0">
                <a:solidFill>
                  <a:prstClr val="black">
                    <a:lumMod val="75000"/>
                    <a:lumOff val="25000"/>
                  </a:prstClr>
                </a:solidFill>
                <a:cs typeface="Calibri" panose="020F0502020204030204" pitchFamily="34" charset="0"/>
              </a:rPr>
              <a:t>Industries</a:t>
            </a:r>
          </a:p>
          <a:p>
            <a:pPr marL="342900" indent="-342900">
              <a:spcBef>
                <a:spcPct val="20000"/>
              </a:spcBef>
              <a:buFont typeface="Wingdings" pitchFamily="2" charset="2"/>
              <a:buChar char="§"/>
              <a:defRPr/>
            </a:pPr>
            <a:r>
              <a:rPr lang="en-US" sz="6000" dirty="0" smtClean="0">
                <a:solidFill>
                  <a:prstClr val="black">
                    <a:lumMod val="75000"/>
                    <a:lumOff val="25000"/>
                  </a:prstClr>
                </a:solidFill>
                <a:cs typeface="Calibri" panose="020F0502020204030204" pitchFamily="34" charset="0"/>
              </a:rPr>
              <a:t>Agriculture</a:t>
            </a:r>
          </a:p>
          <a:p>
            <a:pPr marL="342900" indent="-342900">
              <a:spcBef>
                <a:spcPct val="20000"/>
              </a:spcBef>
              <a:buFont typeface="Wingdings" pitchFamily="2" charset="2"/>
              <a:buChar char="§"/>
              <a:defRPr/>
            </a:pPr>
            <a:r>
              <a:rPr lang="en-US" sz="6000" dirty="0" smtClean="0">
                <a:solidFill>
                  <a:prstClr val="black">
                    <a:lumMod val="75000"/>
                    <a:lumOff val="25000"/>
                  </a:prstClr>
                </a:solidFill>
                <a:cs typeface="Calibri" panose="020F0502020204030204" pitchFamily="34" charset="0"/>
              </a:rPr>
              <a:t>Environment</a:t>
            </a:r>
          </a:p>
          <a:p>
            <a:pPr marL="342900" indent="-342900">
              <a:spcBef>
                <a:spcPct val="20000"/>
              </a:spcBef>
              <a:buFont typeface="Wingdings" pitchFamily="2" charset="2"/>
              <a:buChar char="§"/>
              <a:defRPr/>
            </a:pPr>
            <a:r>
              <a:rPr lang="en-US" sz="6000" dirty="0" smtClean="0">
                <a:solidFill>
                  <a:prstClr val="black">
                    <a:lumMod val="75000"/>
                    <a:lumOff val="25000"/>
                  </a:prstClr>
                </a:solidFill>
                <a:cs typeface="Calibri" panose="020F0502020204030204" pitchFamily="34" charset="0"/>
              </a:rPr>
              <a:t>Small businesses</a:t>
            </a:r>
          </a:p>
          <a:p>
            <a:pPr marL="342900" indent="-342900">
              <a:spcBef>
                <a:spcPct val="20000"/>
              </a:spcBef>
              <a:buFont typeface="Wingdings" pitchFamily="2" charset="2"/>
              <a:buChar char="§"/>
              <a:defRPr/>
            </a:pPr>
            <a:endParaRPr lang="en-US" sz="6000" dirty="0" smtClean="0">
              <a:solidFill>
                <a:prstClr val="black">
                  <a:lumMod val="75000"/>
                  <a:lumOff val="25000"/>
                </a:prstClr>
              </a:solidFill>
              <a:latin typeface="Candara" pitchFamily="34" charset="0"/>
            </a:endParaRPr>
          </a:p>
        </p:txBody>
      </p:sp>
      <p:sp>
        <p:nvSpPr>
          <p:cNvPr id="8" name="Content Placeholder 2"/>
          <p:cNvSpPr txBox="1">
            <a:spLocks/>
          </p:cNvSpPr>
          <p:nvPr/>
        </p:nvSpPr>
        <p:spPr>
          <a:xfrm>
            <a:off x="6096000" y="1752600"/>
            <a:ext cx="3048000" cy="1447800"/>
          </a:xfrm>
          <a:prstGeom prst="rect">
            <a:avLst/>
          </a:prstGeom>
        </p:spPr>
        <p:txBody>
          <a:bodyPr vert="horz" lIns="91440" tIns="45720" rIns="91440" bIns="45720" rtlCol="0">
            <a:normAutofit fontScale="47500" lnSpcReduction="20000"/>
          </a:bodyPr>
          <a:lstStyle/>
          <a:p>
            <a:pPr marL="342900" indent="-342900">
              <a:spcBef>
                <a:spcPct val="20000"/>
              </a:spcBef>
              <a:buFont typeface="Wingdings" pitchFamily="2" charset="2"/>
              <a:buChar char="§"/>
              <a:defRPr/>
            </a:pPr>
            <a:r>
              <a:rPr lang="en-US" sz="5100" dirty="0" smtClean="0">
                <a:solidFill>
                  <a:prstClr val="black">
                    <a:lumMod val="75000"/>
                    <a:lumOff val="25000"/>
                  </a:prstClr>
                </a:solidFill>
                <a:cs typeface="Calibri" panose="020F0502020204030204" pitchFamily="34" charset="0"/>
              </a:rPr>
              <a:t>Electric-generating utilities</a:t>
            </a:r>
          </a:p>
          <a:p>
            <a:pPr marL="342900" indent="-342900">
              <a:spcBef>
                <a:spcPct val="20000"/>
              </a:spcBef>
              <a:buFont typeface="Wingdings" pitchFamily="2" charset="2"/>
              <a:buChar char="§"/>
              <a:defRPr/>
            </a:pPr>
            <a:r>
              <a:rPr lang="en-US" sz="5100" dirty="0" smtClean="0">
                <a:solidFill>
                  <a:prstClr val="black">
                    <a:lumMod val="75000"/>
                    <a:lumOff val="25000"/>
                  </a:prstClr>
                </a:solidFill>
                <a:cs typeface="Calibri" panose="020F0502020204030204" pitchFamily="34" charset="0"/>
              </a:rPr>
              <a:t>River authorities</a:t>
            </a:r>
          </a:p>
          <a:p>
            <a:pPr marL="342900" indent="-342900">
              <a:spcBef>
                <a:spcPct val="20000"/>
              </a:spcBef>
              <a:buFont typeface="Arial" pitchFamily="34" charset="0"/>
              <a:buChar char="•"/>
              <a:defRPr/>
            </a:pPr>
            <a:endParaRPr lang="en-US" sz="3200" dirty="0">
              <a:solidFill>
                <a:prstClr val="black">
                  <a:lumMod val="75000"/>
                  <a:lumOff val="25000"/>
                </a:prstClr>
              </a:solidFill>
              <a:cs typeface="Calibri" panose="020F0502020204030204" pitchFamily="34" charset="0"/>
            </a:endParaRPr>
          </a:p>
        </p:txBody>
      </p:sp>
      <p:sp>
        <p:nvSpPr>
          <p:cNvPr id="10" name="Slide Number Placeholder 9"/>
          <p:cNvSpPr>
            <a:spLocks noGrp="1"/>
          </p:cNvSpPr>
          <p:nvPr>
            <p:ph type="sldNum" sz="quarter" idx="12"/>
          </p:nvPr>
        </p:nvSpPr>
        <p:spPr/>
        <p:txBody>
          <a:bodyPr/>
          <a:lstStyle/>
          <a:p>
            <a:fld id="{71787320-B45E-4B15-9A51-7A6114C3E352}" type="slidenum">
              <a:rPr lang="en-US" smtClean="0">
                <a:solidFill>
                  <a:prstClr val="black">
                    <a:tint val="75000"/>
                  </a:prstClr>
                </a:solidFill>
              </a:rPr>
              <a:pPr/>
              <a:t>6</a:t>
            </a:fld>
            <a:endParaRPr lang="en-US" dirty="0">
              <a:solidFill>
                <a:prstClr val="black">
                  <a:tint val="75000"/>
                </a:prstClr>
              </a:solidFill>
            </a:endParaRPr>
          </a:p>
        </p:txBody>
      </p:sp>
    </p:spTree>
    <p:extLst>
      <p:ext uri="{BB962C8B-B14F-4D97-AF65-F5344CB8AC3E}">
        <p14:creationId xmlns:p14="http://schemas.microsoft.com/office/powerpoint/2010/main" val="35513309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74638"/>
            <a:ext cx="7162800" cy="1143000"/>
          </a:xfrm>
        </p:spPr>
        <p:txBody>
          <a:bodyPr>
            <a:noAutofit/>
          </a:bodyPr>
          <a:lstStyle/>
          <a:p>
            <a:r>
              <a:rPr lang="en-US" sz="3600" dirty="0" smtClean="0"/>
              <a:t>Planning for Water User Groups</a:t>
            </a:r>
            <a:endParaRPr lang="en-US" sz="3600" dirty="0"/>
          </a:p>
        </p:txBody>
      </p:sp>
      <p:sp>
        <p:nvSpPr>
          <p:cNvPr id="4" name="Slide Number Placeholder 3"/>
          <p:cNvSpPr>
            <a:spLocks noGrp="1"/>
          </p:cNvSpPr>
          <p:nvPr>
            <p:ph type="sldNum" sz="quarter" idx="12"/>
          </p:nvPr>
        </p:nvSpPr>
        <p:spPr/>
        <p:txBody>
          <a:bodyPr/>
          <a:lstStyle/>
          <a:p>
            <a:fld id="{71787320-B45E-4B15-9A51-7A6114C3E352}" type="slidenum">
              <a:rPr lang="en-US" smtClean="0">
                <a:solidFill>
                  <a:prstClr val="black">
                    <a:tint val="75000"/>
                  </a:prstClr>
                </a:solidFill>
              </a:rPr>
              <a:pPr/>
              <a:t>7</a:t>
            </a:fld>
            <a:endParaRPr lang="en-US" dirty="0">
              <a:solidFill>
                <a:prstClr val="black">
                  <a:tint val="75000"/>
                </a:prstClr>
              </a:solidFill>
            </a:endParaRPr>
          </a:p>
        </p:txBody>
      </p:sp>
      <p:pic>
        <p:nvPicPr>
          <p:cNvPr id="5" name="Picture 2" descr="map8_irr"/>
          <p:cNvPicPr>
            <a:picLocks noGrp="1" noChangeAspect="1" noChangeArrowheads="1"/>
          </p:cNvPicPr>
          <p:nvPr>
            <p:ph idx="1"/>
          </p:nvPr>
        </p:nvPicPr>
        <p:blipFill>
          <a:blip r:embed="rId2" cstate="print"/>
          <a:srcRect r="4891"/>
          <a:stretch>
            <a:fillRect/>
          </a:stretch>
        </p:blipFill>
        <p:spPr bwMode="auto">
          <a:xfrm>
            <a:off x="533401" y="1600200"/>
            <a:ext cx="8153400" cy="5124170"/>
          </a:xfrm>
          <a:prstGeom prst="rect">
            <a:avLst/>
          </a:prstGeom>
          <a:noFill/>
          <a:ln w="9525">
            <a:noFill/>
            <a:miter lim="800000"/>
            <a:headEnd/>
            <a:tailEnd/>
          </a:ln>
        </p:spPr>
      </p:pic>
      <p:sp>
        <p:nvSpPr>
          <p:cNvPr id="6" name="Text Box 5"/>
          <p:cNvSpPr txBox="1">
            <a:spLocks noChangeArrowheads="1"/>
          </p:cNvSpPr>
          <p:nvPr/>
        </p:nvSpPr>
        <p:spPr bwMode="auto">
          <a:xfrm>
            <a:off x="228600" y="528455"/>
            <a:ext cx="3962400" cy="5862909"/>
          </a:xfrm>
          <a:prstGeom prst="rect">
            <a:avLst/>
          </a:prstGeom>
          <a:noFill/>
          <a:ln w="9525">
            <a:noFill/>
            <a:miter lim="800000"/>
            <a:headEnd/>
            <a:tailEnd/>
          </a:ln>
        </p:spPr>
        <p:txBody>
          <a:bodyPr lIns="91205" tIns="45604" rIns="91205" bIns="45604">
            <a:spAutoFit/>
          </a:bodyPr>
          <a:lstStyle/>
          <a:p>
            <a:pPr eaLnBrk="0" hangingPunct="0"/>
            <a:endParaRPr lang="en-US" sz="2100" b="1" dirty="0">
              <a:solidFill>
                <a:prstClr val="white"/>
              </a:solidFill>
            </a:endParaRPr>
          </a:p>
          <a:p>
            <a:pPr eaLnBrk="0" hangingPunct="0"/>
            <a:endParaRPr lang="en-US" sz="2100" b="1" dirty="0">
              <a:solidFill>
                <a:prstClr val="white"/>
              </a:solidFill>
            </a:endParaRPr>
          </a:p>
          <a:p>
            <a:pPr eaLnBrk="0" hangingPunct="0"/>
            <a:endParaRPr lang="en-US" sz="2100" b="1" dirty="0">
              <a:solidFill>
                <a:prstClr val="white"/>
              </a:solidFill>
            </a:endParaRPr>
          </a:p>
          <a:p>
            <a:pPr eaLnBrk="0" hangingPunct="0"/>
            <a:r>
              <a:rPr lang="en-US" sz="2400" b="1" dirty="0" smtClean="0">
                <a:solidFill>
                  <a:srgbClr val="0066FF"/>
                </a:solidFill>
                <a:cs typeface="Calibri" panose="020F0502020204030204" pitchFamily="34" charset="0"/>
              </a:rPr>
              <a:t>Cities</a:t>
            </a:r>
            <a:r>
              <a:rPr lang="en-US" sz="2400" b="1" dirty="0">
                <a:solidFill>
                  <a:srgbClr val="0066FF"/>
                </a:solidFill>
                <a:cs typeface="Calibri" panose="020F0502020204030204" pitchFamily="34" charset="0"/>
              </a:rPr>
              <a:t>: </a:t>
            </a:r>
            <a:r>
              <a:rPr lang="en-US" sz="2400" b="1" dirty="0" smtClean="0">
                <a:solidFill>
                  <a:srgbClr val="0066FF"/>
                </a:solidFill>
                <a:cs typeface="Calibri" panose="020F0502020204030204" pitchFamily="34" charset="0"/>
              </a:rPr>
              <a:t>971 (&gt;500 pop) </a:t>
            </a:r>
            <a:r>
              <a:rPr lang="en-US" sz="2400" b="1" dirty="0">
                <a:solidFill>
                  <a:srgbClr val="0066FF"/>
                </a:solidFill>
                <a:cs typeface="Calibri" panose="020F0502020204030204" pitchFamily="34" charset="0"/>
              </a:rPr>
              <a:t/>
            </a:r>
            <a:br>
              <a:rPr lang="en-US" sz="2400" b="1" dirty="0">
                <a:solidFill>
                  <a:srgbClr val="0066FF"/>
                </a:solidFill>
                <a:cs typeface="Calibri" panose="020F0502020204030204" pitchFamily="34" charset="0"/>
              </a:rPr>
            </a:br>
            <a:r>
              <a:rPr lang="en-US" sz="2400" b="1" dirty="0" smtClean="0">
                <a:solidFill>
                  <a:srgbClr val="990000"/>
                </a:solidFill>
                <a:cs typeface="Calibri" panose="020F0502020204030204" pitchFamily="34" charset="0"/>
              </a:rPr>
              <a:t>Utilities</a:t>
            </a:r>
            <a:r>
              <a:rPr lang="en-US" sz="2400" b="1" dirty="0">
                <a:solidFill>
                  <a:srgbClr val="990000"/>
                </a:solidFill>
                <a:cs typeface="Calibri" panose="020F0502020204030204" pitchFamily="34" charset="0"/>
              </a:rPr>
              <a:t>: </a:t>
            </a:r>
            <a:r>
              <a:rPr lang="en-US" sz="2400" b="1" dirty="0" smtClean="0">
                <a:solidFill>
                  <a:srgbClr val="990000"/>
                </a:solidFill>
                <a:cs typeface="Calibri" panose="020F0502020204030204" pitchFamily="34" charset="0"/>
              </a:rPr>
              <a:t>362</a:t>
            </a:r>
            <a:r>
              <a:rPr lang="en-US" sz="2400" b="1" dirty="0">
                <a:solidFill>
                  <a:srgbClr val="990000"/>
                </a:solidFill>
                <a:cs typeface="Calibri" panose="020F0502020204030204" pitchFamily="34" charset="0"/>
              </a:rPr>
              <a:t/>
            </a:r>
            <a:br>
              <a:rPr lang="en-US" sz="2400" b="1" dirty="0">
                <a:solidFill>
                  <a:srgbClr val="990000"/>
                </a:solidFill>
                <a:cs typeface="Calibri" panose="020F0502020204030204" pitchFamily="34" charset="0"/>
              </a:rPr>
            </a:br>
            <a:r>
              <a:rPr lang="en-US" sz="2400" b="1" dirty="0" smtClean="0">
                <a:solidFill>
                  <a:srgbClr val="8FD4FF"/>
                </a:solidFill>
                <a:cs typeface="Calibri" panose="020F0502020204030204" pitchFamily="34" charset="0"/>
              </a:rPr>
              <a:t>County-Others</a:t>
            </a:r>
            <a:r>
              <a:rPr lang="en-US" sz="2400" b="1" dirty="0">
                <a:solidFill>
                  <a:srgbClr val="8FD4FF"/>
                </a:solidFill>
                <a:cs typeface="Calibri" panose="020F0502020204030204" pitchFamily="34" charset="0"/>
              </a:rPr>
              <a:t>: 254</a:t>
            </a:r>
          </a:p>
          <a:p>
            <a:pPr eaLnBrk="0" hangingPunct="0"/>
            <a:r>
              <a:rPr lang="en-US" sz="2400" b="1" dirty="0" smtClean="0">
                <a:solidFill>
                  <a:srgbClr val="800080"/>
                </a:solidFill>
                <a:cs typeface="Calibri" panose="020F0502020204030204" pitchFamily="34" charset="0"/>
              </a:rPr>
              <a:t>Manufacturing</a:t>
            </a:r>
            <a:r>
              <a:rPr lang="en-US" sz="2400" b="1" dirty="0">
                <a:solidFill>
                  <a:srgbClr val="800080"/>
                </a:solidFill>
                <a:cs typeface="Calibri" panose="020F0502020204030204" pitchFamily="34" charset="0"/>
              </a:rPr>
              <a:t>: 174</a:t>
            </a:r>
            <a:r>
              <a:rPr lang="en-US" sz="2400" dirty="0">
                <a:solidFill>
                  <a:prstClr val="black"/>
                </a:solidFill>
                <a:cs typeface="Calibri" panose="020F0502020204030204" pitchFamily="34" charset="0"/>
              </a:rPr>
              <a:t> </a:t>
            </a:r>
            <a:r>
              <a:rPr lang="en-US" sz="2400" b="1" dirty="0">
                <a:solidFill>
                  <a:prstClr val="white"/>
                </a:solidFill>
                <a:cs typeface="Calibri" panose="020F0502020204030204" pitchFamily="34" charset="0"/>
              </a:rPr>
              <a:t/>
            </a:r>
            <a:br>
              <a:rPr lang="en-US" sz="2400" b="1" dirty="0">
                <a:solidFill>
                  <a:prstClr val="white"/>
                </a:solidFill>
                <a:cs typeface="Calibri" panose="020F0502020204030204" pitchFamily="34" charset="0"/>
              </a:rPr>
            </a:br>
            <a:r>
              <a:rPr lang="en-US" sz="2400" b="1" dirty="0" smtClean="0">
                <a:solidFill>
                  <a:srgbClr val="5F5F5F"/>
                </a:solidFill>
                <a:cs typeface="Calibri" panose="020F0502020204030204" pitchFamily="34" charset="0"/>
              </a:rPr>
              <a:t>Steam-Electric</a:t>
            </a:r>
            <a:r>
              <a:rPr lang="en-US" sz="2400" b="1" dirty="0">
                <a:solidFill>
                  <a:srgbClr val="5F5F5F"/>
                </a:solidFill>
                <a:cs typeface="Calibri" panose="020F0502020204030204" pitchFamily="34" charset="0"/>
              </a:rPr>
              <a:t>: 85</a:t>
            </a:r>
            <a:r>
              <a:rPr lang="en-US" sz="2400" b="1" dirty="0">
                <a:solidFill>
                  <a:srgbClr val="464646"/>
                </a:solidFill>
                <a:cs typeface="Calibri" panose="020F0502020204030204" pitchFamily="34" charset="0"/>
              </a:rPr>
              <a:t/>
            </a:r>
            <a:br>
              <a:rPr lang="en-US" sz="2400" b="1" dirty="0">
                <a:solidFill>
                  <a:srgbClr val="464646"/>
                </a:solidFill>
                <a:cs typeface="Calibri" panose="020F0502020204030204" pitchFamily="34" charset="0"/>
              </a:rPr>
            </a:br>
            <a:r>
              <a:rPr lang="en-US" sz="2400" b="1" dirty="0">
                <a:solidFill>
                  <a:prstClr val="white"/>
                </a:solidFill>
                <a:cs typeface="Calibri" panose="020F0502020204030204" pitchFamily="34" charset="0"/>
              </a:rPr>
              <a:t/>
            </a:r>
            <a:br>
              <a:rPr lang="en-US" sz="2400" b="1" dirty="0">
                <a:solidFill>
                  <a:prstClr val="white"/>
                </a:solidFill>
                <a:cs typeface="Calibri" panose="020F0502020204030204" pitchFamily="34" charset="0"/>
              </a:rPr>
            </a:br>
            <a:r>
              <a:rPr lang="en-US" sz="2400" b="1" dirty="0">
                <a:solidFill>
                  <a:prstClr val="white"/>
                </a:solidFill>
                <a:cs typeface="Calibri" panose="020F0502020204030204" pitchFamily="34" charset="0"/>
              </a:rPr>
              <a:t/>
            </a:r>
            <a:br>
              <a:rPr lang="en-US" sz="2400" b="1" dirty="0">
                <a:solidFill>
                  <a:prstClr val="white"/>
                </a:solidFill>
                <a:cs typeface="Calibri" panose="020F0502020204030204" pitchFamily="34" charset="0"/>
              </a:rPr>
            </a:br>
            <a:endParaRPr lang="en-US" sz="2400" b="1" dirty="0">
              <a:solidFill>
                <a:prstClr val="white"/>
              </a:solidFill>
              <a:cs typeface="Calibri" panose="020F0502020204030204" pitchFamily="34" charset="0"/>
            </a:endParaRPr>
          </a:p>
          <a:p>
            <a:pPr eaLnBrk="0" hangingPunct="0">
              <a:buFontTx/>
              <a:buChar char="-"/>
            </a:pPr>
            <a:endParaRPr lang="en-US" sz="2400" b="1" dirty="0">
              <a:solidFill>
                <a:prstClr val="white"/>
              </a:solidFill>
              <a:cs typeface="Calibri" panose="020F0502020204030204" pitchFamily="34" charset="0"/>
            </a:endParaRPr>
          </a:p>
          <a:p>
            <a:pPr eaLnBrk="0" hangingPunct="0"/>
            <a:endParaRPr lang="en-US" sz="2400" b="1" dirty="0">
              <a:solidFill>
                <a:srgbClr val="00CC00"/>
              </a:solidFill>
              <a:cs typeface="Calibri" panose="020F0502020204030204" pitchFamily="34" charset="0"/>
            </a:endParaRPr>
          </a:p>
          <a:p>
            <a:pPr eaLnBrk="0" hangingPunct="0"/>
            <a:r>
              <a:rPr lang="en-US" sz="2400" b="1" dirty="0" smtClean="0">
                <a:solidFill>
                  <a:srgbClr val="00CC00"/>
                </a:solidFill>
                <a:cs typeface="Calibri" panose="020F0502020204030204" pitchFamily="34" charset="0"/>
              </a:rPr>
              <a:t>Livestock</a:t>
            </a:r>
            <a:r>
              <a:rPr lang="en-US" sz="2400" b="1" dirty="0">
                <a:solidFill>
                  <a:srgbClr val="00CC00"/>
                </a:solidFill>
                <a:cs typeface="Calibri" panose="020F0502020204030204" pitchFamily="34" charset="0"/>
              </a:rPr>
              <a:t>: 254</a:t>
            </a:r>
            <a:r>
              <a:rPr lang="en-US" sz="2400" b="1" dirty="0">
                <a:solidFill>
                  <a:prstClr val="white"/>
                </a:solidFill>
                <a:cs typeface="Calibri" panose="020F0502020204030204" pitchFamily="34" charset="0"/>
              </a:rPr>
              <a:t> </a:t>
            </a:r>
            <a:br>
              <a:rPr lang="en-US" sz="2400" b="1" dirty="0">
                <a:solidFill>
                  <a:prstClr val="white"/>
                </a:solidFill>
                <a:cs typeface="Calibri" panose="020F0502020204030204" pitchFamily="34" charset="0"/>
              </a:rPr>
            </a:br>
            <a:r>
              <a:rPr lang="en-US" sz="2400" b="1" dirty="0" smtClean="0">
                <a:solidFill>
                  <a:srgbClr val="CC6600"/>
                </a:solidFill>
                <a:cs typeface="Calibri" panose="020F0502020204030204" pitchFamily="34" charset="0"/>
              </a:rPr>
              <a:t>Mining</a:t>
            </a:r>
            <a:r>
              <a:rPr lang="en-US" sz="2400" b="1" dirty="0">
                <a:solidFill>
                  <a:srgbClr val="CC6600"/>
                </a:solidFill>
                <a:cs typeface="Calibri" panose="020F0502020204030204" pitchFamily="34" charset="0"/>
              </a:rPr>
              <a:t>: </a:t>
            </a:r>
            <a:r>
              <a:rPr lang="en-US" sz="2400" b="1" dirty="0" smtClean="0">
                <a:solidFill>
                  <a:srgbClr val="CC6600"/>
                </a:solidFill>
                <a:cs typeface="Calibri" panose="020F0502020204030204" pitchFamily="34" charset="0"/>
              </a:rPr>
              <a:t>229</a:t>
            </a:r>
            <a:r>
              <a:rPr lang="en-US" sz="2400" b="1" dirty="0">
                <a:solidFill>
                  <a:prstClr val="white"/>
                </a:solidFill>
                <a:cs typeface="Calibri" panose="020F0502020204030204" pitchFamily="34" charset="0"/>
              </a:rPr>
              <a:t/>
            </a:r>
            <a:br>
              <a:rPr lang="en-US" sz="2400" b="1" dirty="0">
                <a:solidFill>
                  <a:prstClr val="white"/>
                </a:solidFill>
                <a:cs typeface="Calibri" panose="020F0502020204030204" pitchFamily="34" charset="0"/>
              </a:rPr>
            </a:br>
            <a:r>
              <a:rPr lang="en-US" sz="2400" b="1" dirty="0" smtClean="0">
                <a:solidFill>
                  <a:srgbClr val="008000"/>
                </a:solidFill>
                <a:cs typeface="Calibri" panose="020F0502020204030204" pitchFamily="34" charset="0"/>
              </a:rPr>
              <a:t>Irrigation</a:t>
            </a:r>
            <a:r>
              <a:rPr lang="en-US" sz="2400" b="1" dirty="0">
                <a:solidFill>
                  <a:srgbClr val="008000"/>
                </a:solidFill>
                <a:cs typeface="Calibri" panose="020F0502020204030204" pitchFamily="34" charset="0"/>
              </a:rPr>
              <a:t>: 239</a:t>
            </a:r>
          </a:p>
        </p:txBody>
      </p:sp>
    </p:spTree>
    <p:extLst>
      <p:ext uri="{BB962C8B-B14F-4D97-AF65-F5344CB8AC3E}">
        <p14:creationId xmlns:p14="http://schemas.microsoft.com/office/powerpoint/2010/main" val="2193613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533400"/>
            <a:ext cx="7315200" cy="639762"/>
          </a:xfrm>
        </p:spPr>
        <p:txBody>
          <a:bodyPr>
            <a:noAutofit/>
          </a:bodyPr>
          <a:lstStyle/>
          <a:p>
            <a:pPr algn="l"/>
            <a:r>
              <a:rPr lang="en-US" sz="3600" b="1" dirty="0" smtClean="0">
                <a:latin typeface="Helvetica Condensed" pitchFamily="34" charset="0"/>
              </a:rPr>
              <a:t>Projected Water Demands</a:t>
            </a:r>
            <a:br>
              <a:rPr lang="en-US" sz="3600" b="1" dirty="0" smtClean="0">
                <a:latin typeface="Helvetica Condensed" pitchFamily="34" charset="0"/>
              </a:rPr>
            </a:br>
            <a:r>
              <a:rPr lang="en-US" sz="3600" b="1" dirty="0" smtClean="0">
                <a:latin typeface="Helvetica Condensed" pitchFamily="34" charset="0"/>
              </a:rPr>
              <a:t>and Existing Supplies</a:t>
            </a:r>
            <a:endParaRPr lang="en-US" sz="3600" b="1" dirty="0">
              <a:latin typeface="Helvetica Condensed" pitchFamily="34" charset="0"/>
            </a:endParaRPr>
          </a:p>
        </p:txBody>
      </p:sp>
      <p:pic>
        <p:nvPicPr>
          <p:cNvPr id="6" name="Picture 5" descr="supply demand.PNG"/>
          <p:cNvPicPr>
            <a:picLocks noChangeAspect="1"/>
          </p:cNvPicPr>
          <p:nvPr/>
        </p:nvPicPr>
        <p:blipFill>
          <a:blip r:embed="rId3" cstate="print"/>
          <a:stretch>
            <a:fillRect/>
          </a:stretch>
        </p:blipFill>
        <p:spPr>
          <a:xfrm>
            <a:off x="93755" y="2286000"/>
            <a:ext cx="9050245" cy="3505200"/>
          </a:xfrm>
          <a:prstGeom prst="rect">
            <a:avLst/>
          </a:prstGeom>
        </p:spPr>
      </p:pic>
      <p:sp>
        <p:nvSpPr>
          <p:cNvPr id="4" name="Slide Number Placeholder 3"/>
          <p:cNvSpPr>
            <a:spLocks noGrp="1"/>
          </p:cNvSpPr>
          <p:nvPr>
            <p:ph type="sldNum" sz="quarter" idx="12"/>
          </p:nvPr>
        </p:nvSpPr>
        <p:spPr/>
        <p:txBody>
          <a:bodyPr/>
          <a:lstStyle/>
          <a:p>
            <a:fld id="{71787320-B45E-4B15-9A51-7A6114C3E352}" type="slidenum">
              <a:rPr lang="en-US" smtClean="0">
                <a:solidFill>
                  <a:prstClr val="black">
                    <a:tint val="75000"/>
                  </a:prstClr>
                </a:solidFill>
              </a:rPr>
              <a:pPr/>
              <a:t>8</a:t>
            </a:fld>
            <a:endParaRPr lang="en-US" dirty="0">
              <a:solidFill>
                <a:prstClr val="black">
                  <a:tint val="75000"/>
                </a:prstClr>
              </a:solidFill>
            </a:endParaRPr>
          </a:p>
        </p:txBody>
      </p:sp>
    </p:spTree>
    <p:extLst>
      <p:ext uri="{BB962C8B-B14F-4D97-AF65-F5344CB8AC3E}">
        <p14:creationId xmlns:p14="http://schemas.microsoft.com/office/powerpoint/2010/main" val="29394678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Strategies – The Big Picture</a:t>
            </a:r>
            <a:endParaRPr lang="en-US" dirty="0"/>
          </a:p>
        </p:txBody>
      </p:sp>
      <p:sp>
        <p:nvSpPr>
          <p:cNvPr id="3" name="Content Placeholder 2"/>
          <p:cNvSpPr>
            <a:spLocks noGrp="1"/>
          </p:cNvSpPr>
          <p:nvPr>
            <p:ph idx="1"/>
          </p:nvPr>
        </p:nvSpPr>
        <p:spPr>
          <a:xfrm>
            <a:off x="457200" y="1600200"/>
            <a:ext cx="8229600" cy="4876800"/>
          </a:xfrm>
        </p:spPr>
        <p:txBody>
          <a:bodyPr>
            <a:normAutofit fontScale="92500" lnSpcReduction="20000"/>
          </a:bodyPr>
          <a:lstStyle/>
          <a:p>
            <a:r>
              <a:rPr lang="en-US" sz="3900" b="1" dirty="0" smtClean="0"/>
              <a:t>Conservation and reuse </a:t>
            </a:r>
            <a:r>
              <a:rPr lang="en-US" dirty="0" smtClean="0"/>
              <a:t>– Meeting needs by making more efficient use of what we have</a:t>
            </a:r>
          </a:p>
          <a:p>
            <a:pPr lvl="1"/>
            <a:r>
              <a:rPr lang="en-US" sz="3000" b="1" dirty="0" smtClean="0">
                <a:solidFill>
                  <a:schemeClr val="accent2">
                    <a:lumMod val="50000"/>
                  </a:schemeClr>
                </a:solidFill>
              </a:rPr>
              <a:t>34% of volume, 12% of capital costs</a:t>
            </a:r>
          </a:p>
          <a:p>
            <a:r>
              <a:rPr lang="en-US" sz="3900" b="1" dirty="0" smtClean="0"/>
              <a:t>Other surface water </a:t>
            </a:r>
            <a:r>
              <a:rPr lang="en-US" b="1" dirty="0" smtClean="0"/>
              <a:t>– </a:t>
            </a:r>
            <a:r>
              <a:rPr lang="en-US" dirty="0" smtClean="0"/>
              <a:t>Developing infrastructure to transport/access supplies already developed.</a:t>
            </a:r>
          </a:p>
          <a:p>
            <a:pPr lvl="1"/>
            <a:r>
              <a:rPr lang="en-US" sz="3000" b="1" dirty="0" smtClean="0">
                <a:solidFill>
                  <a:schemeClr val="accent2">
                    <a:lumMod val="50000"/>
                  </a:schemeClr>
                </a:solidFill>
              </a:rPr>
              <a:t>34% of volume, 45% of total capital costs</a:t>
            </a:r>
          </a:p>
          <a:p>
            <a:r>
              <a:rPr lang="en-US" sz="3900" b="1" dirty="0" smtClean="0"/>
              <a:t>New supply development </a:t>
            </a:r>
            <a:r>
              <a:rPr lang="en-US" b="1" dirty="0" smtClean="0"/>
              <a:t>– </a:t>
            </a:r>
            <a:r>
              <a:rPr lang="en-US" dirty="0" smtClean="0"/>
              <a:t>reservoirs, groundwater development, desalination, and others</a:t>
            </a:r>
          </a:p>
          <a:p>
            <a:pPr lvl="1"/>
            <a:r>
              <a:rPr lang="en-US" sz="3000" b="1" dirty="0" smtClean="0">
                <a:solidFill>
                  <a:schemeClr val="accent2">
                    <a:lumMod val="50000"/>
                  </a:schemeClr>
                </a:solidFill>
              </a:rPr>
              <a:t>32% of volume, 43% of total capital costs</a:t>
            </a:r>
          </a:p>
        </p:txBody>
      </p:sp>
      <p:sp>
        <p:nvSpPr>
          <p:cNvPr id="4" name="Slide Number Placeholder 3"/>
          <p:cNvSpPr>
            <a:spLocks noGrp="1"/>
          </p:cNvSpPr>
          <p:nvPr>
            <p:ph type="sldNum" sz="quarter" idx="12"/>
          </p:nvPr>
        </p:nvSpPr>
        <p:spPr/>
        <p:txBody>
          <a:bodyPr/>
          <a:lstStyle/>
          <a:p>
            <a:fld id="{71787320-B45E-4B15-9A51-7A6114C3E352}" type="slidenum">
              <a:rPr lang="en-US" smtClean="0">
                <a:solidFill>
                  <a:prstClr val="black">
                    <a:tint val="75000"/>
                  </a:prstClr>
                </a:solidFill>
              </a:rPr>
              <a:pPr/>
              <a:t>9</a:t>
            </a:fld>
            <a:endParaRPr lang="en-US" dirty="0">
              <a:solidFill>
                <a:prstClr val="black">
                  <a:tint val="75000"/>
                </a:prstClr>
              </a:solidFill>
            </a:endParaRPr>
          </a:p>
        </p:txBody>
      </p:sp>
    </p:spTree>
    <p:extLst>
      <p:ext uri="{BB962C8B-B14F-4D97-AF65-F5344CB8AC3E}">
        <p14:creationId xmlns:p14="http://schemas.microsoft.com/office/powerpoint/2010/main" val="16899236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rgbClr val="FF0000"/>
          </a:solidFill>
          <a:prstDash val="solid"/>
          <a:round/>
          <a:headEnd type="stealth" w="lg"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60000"/>
          </a:spcAft>
          <a:buClr>
            <a:srgbClr val="FF0000"/>
          </a:buClr>
          <a:buSzPct val="65000"/>
          <a:buFont typeface="Monotype Sorts" pitchFamily="2" charset="2"/>
          <a:buNone/>
          <a:tabLst/>
          <a:defRPr kumimoji="0" lang="en-US" sz="2200" b="0" i="0" u="none" strike="noStrike" cap="none" normalizeH="0" baseline="0" smtClean="0">
            <a:ln>
              <a:noFill/>
            </a:ln>
            <a:solidFill>
              <a:srgbClr val="CC3300"/>
            </a:solidFill>
            <a:effectLst>
              <a:outerShdw blurRad="38100" dist="38100" dir="2700000" algn="tl">
                <a:srgbClr val="000000">
                  <a:alpha val="43137"/>
                </a:srgbClr>
              </a:outerShdw>
            </a:effectLst>
            <a:latin typeface="Comic Sans MS" pitchFamily="66" charset="0"/>
          </a:defRPr>
        </a:defPPr>
      </a:lstStyle>
    </a:spDef>
    <a:lnDef>
      <a:spPr bwMode="auto">
        <a:xfrm>
          <a:off x="0" y="0"/>
          <a:ext cx="1" cy="1"/>
        </a:xfrm>
        <a:custGeom>
          <a:avLst/>
          <a:gdLst/>
          <a:ahLst/>
          <a:cxnLst/>
          <a:rect l="0" t="0" r="0" b="0"/>
          <a:pathLst/>
        </a:custGeom>
        <a:noFill/>
        <a:ln w="12700" cap="flat" cmpd="sng" algn="ctr">
          <a:solidFill>
            <a:srgbClr val="FF0000"/>
          </a:solidFill>
          <a:prstDash val="solid"/>
          <a:round/>
          <a:headEnd type="stealth" w="lg"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60000"/>
          </a:spcAft>
          <a:buClr>
            <a:srgbClr val="FF0000"/>
          </a:buClr>
          <a:buSzPct val="65000"/>
          <a:buFont typeface="Monotype Sorts" pitchFamily="2" charset="2"/>
          <a:buNone/>
          <a:tabLst/>
          <a:defRPr kumimoji="0" lang="en-US" sz="2200" b="0" i="0" u="none" strike="noStrike" cap="none" normalizeH="0" baseline="0" smtClean="0">
            <a:ln>
              <a:noFill/>
            </a:ln>
            <a:solidFill>
              <a:srgbClr val="CC3300"/>
            </a:solidFill>
            <a:effectLst>
              <a:outerShdw blurRad="38100" dist="38100" dir="2700000" algn="tl">
                <a:srgbClr val="000000">
                  <a:alpha val="43137"/>
                </a:srgbClr>
              </a:outerShdw>
            </a:effectLst>
            <a:latin typeface="Comic Sans MS" pitchFamily="66" charset="0"/>
          </a:defRPr>
        </a:defPPr>
      </a:lstStyle>
    </a:lnDef>
    <a:txDef>
      <a:spPr>
        <a:noFill/>
      </a:spPr>
      <a:bodyPr wrap="square" rtlCol="0">
        <a:spAutoFit/>
      </a:bodyPr>
      <a:lstStyle>
        <a:defPPr>
          <a:defRPr dirty="0"/>
        </a:defPPr>
      </a:lstStyle>
    </a:tx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190</TotalTime>
  <Words>1134</Words>
  <Application>Microsoft Office PowerPoint</Application>
  <PresentationFormat>On-screen Show (4:3)</PresentationFormat>
  <Paragraphs>249</Paragraphs>
  <Slides>49</Slides>
  <Notes>10</Notes>
  <HiddenSlides>0</HiddenSlides>
  <MMClips>1</MMClips>
  <ScaleCrop>false</ScaleCrop>
  <HeadingPairs>
    <vt:vector size="4" baseType="variant">
      <vt:variant>
        <vt:lpstr>Theme</vt:lpstr>
      </vt:variant>
      <vt:variant>
        <vt:i4>6</vt:i4>
      </vt:variant>
      <vt:variant>
        <vt:lpstr>Slide Titles</vt:lpstr>
      </vt:variant>
      <vt:variant>
        <vt:i4>49</vt:i4>
      </vt:variant>
    </vt:vector>
  </HeadingPairs>
  <TitlesOfParts>
    <vt:vector size="55" baseType="lpstr">
      <vt:lpstr>Office Theme</vt:lpstr>
      <vt:lpstr>Default Design</vt:lpstr>
      <vt:lpstr>1_Office Theme</vt:lpstr>
      <vt:lpstr>2_Office Theme</vt:lpstr>
      <vt:lpstr>3_Office Theme</vt:lpstr>
      <vt:lpstr>4_Office Theme</vt:lpstr>
      <vt:lpstr>UT System and Water</vt:lpstr>
      <vt:lpstr>Trends in Drought Severity in Texas</vt:lpstr>
      <vt:lpstr>Water and Electric Power Generation</vt:lpstr>
      <vt:lpstr>Electrical supply is NOT resilient to drought</vt:lpstr>
      <vt:lpstr>Water Supply Planning for Texas  Dan Hardin, Interim Deputy Executive Administrator  Water Resources Planning and Information</vt:lpstr>
      <vt:lpstr>Regional Water Planning</vt:lpstr>
      <vt:lpstr>Planning for Water User Groups</vt:lpstr>
      <vt:lpstr>Projected Water Demands and Existing Supplies</vt:lpstr>
      <vt:lpstr>Strategies – The Big Picture</vt:lpstr>
      <vt:lpstr>Water Data and Modeling Services</vt:lpstr>
      <vt:lpstr>Water in Bexar County</vt:lpstr>
      <vt:lpstr>PowerPoint Presentation</vt:lpstr>
      <vt:lpstr>Critical Indicators for the Edwards Aquifer</vt:lpstr>
      <vt:lpstr>Gravity Recovery and Climate Experiment (GRACE) Force of gravity responds to changes in water volume Water is really heavy!</vt:lpstr>
      <vt:lpstr>Drought and GRACE</vt:lpstr>
      <vt:lpstr>GRACE and Texas Reservoir Water Storage</vt:lpstr>
      <vt:lpstr>LDAS – Land Data Assimilation System</vt:lpstr>
      <vt:lpstr>Current Soil Moisture Conditions</vt:lpstr>
      <vt:lpstr>“Data Rods” for Texas</vt:lpstr>
      <vt:lpstr>GRACE and Texas Soil Water Storage</vt:lpstr>
      <vt:lpstr>PowerPoint Presentation</vt:lpstr>
      <vt:lpstr>Mesonet Station for Climate and Soil Moisture</vt:lpstr>
      <vt:lpstr>PowerPoint Presentation</vt:lpstr>
      <vt:lpstr>UT System WaterNet Focus on Water</vt:lpstr>
      <vt:lpstr>Central Texas Hub</vt:lpstr>
      <vt:lpstr>Water in Counties</vt:lpstr>
      <vt:lpstr>NASA SMAP Mission</vt:lpstr>
      <vt:lpstr>UT System Partnership with Nasa</vt:lpstr>
      <vt:lpstr>With Drought Comes Opportunity…</vt:lpstr>
      <vt:lpstr>PowerPoint Presentation</vt:lpstr>
      <vt:lpstr>PowerPoint Presentation</vt:lpstr>
      <vt:lpstr>PowerPoint Presentation</vt:lpstr>
      <vt:lpstr>PowerPoint Presentation</vt:lpstr>
      <vt:lpstr>PowerPoint Presentation</vt:lpstr>
      <vt:lpstr>PowerPoint Presentation</vt:lpstr>
      <vt:lpstr>Advanced conservation</vt:lpstr>
      <vt:lpstr>PowerPoint Presentation</vt:lpstr>
      <vt:lpstr>Largest inland desalination plant in the world Kay Bailey Hutchinson Plant in El Paso (27.5 MGD)</vt:lpstr>
      <vt:lpstr>UWERL?</vt:lpstr>
      <vt:lpstr>Carlos Rubinstein, TWDB Chairman</vt:lpstr>
      <vt:lpstr>Flooding in the Rio Grande Valley</vt:lpstr>
      <vt:lpstr>LIDAR data collection for flood mapping</vt:lpstr>
      <vt:lpstr>PowerPoint Presentation</vt:lpstr>
      <vt:lpstr>Drainage Patterns at UT-Austin</vt:lpstr>
      <vt:lpstr>Vehicle-based LIDAR collection at UT-Austin</vt:lpstr>
      <vt:lpstr>Flood Modeling</vt:lpstr>
      <vt:lpstr>UT System WaterNet</vt:lpstr>
      <vt:lpstr>Texas Water Development Board</vt:lpstr>
      <vt:lpstr>Flooding </vt:lpstr>
    </vt:vector>
  </TitlesOfParts>
  <Company>Cockrell School of Engineering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Maidment, David R</dc:creator>
  <cp:lastModifiedBy>Maidment</cp:lastModifiedBy>
  <cp:revision>20</cp:revision>
  <dcterms:created xsi:type="dcterms:W3CDTF">2013-10-18T13:54:48Z</dcterms:created>
  <dcterms:modified xsi:type="dcterms:W3CDTF">2013-10-19T02:52:11Z</dcterms:modified>
</cp:coreProperties>
</file>