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sldIdLst>
    <p:sldId id="256" r:id="rId2"/>
    <p:sldId id="258" r:id="rId3"/>
    <p:sldId id="257" r:id="rId4"/>
    <p:sldId id="298" r:id="rId5"/>
    <p:sldId id="297" r:id="rId6"/>
    <p:sldId id="299" r:id="rId7"/>
    <p:sldId id="300" r:id="rId8"/>
    <p:sldId id="304" r:id="rId9"/>
    <p:sldId id="305" r:id="rId10"/>
    <p:sldId id="303" r:id="rId11"/>
    <p:sldId id="306" r:id="rId12"/>
    <p:sldId id="302" r:id="rId13"/>
    <p:sldId id="319" r:id="rId14"/>
    <p:sldId id="362" r:id="rId15"/>
    <p:sldId id="307" r:id="rId16"/>
    <p:sldId id="308" r:id="rId17"/>
    <p:sldId id="309" r:id="rId18"/>
    <p:sldId id="310" r:id="rId19"/>
    <p:sldId id="311" r:id="rId20"/>
    <p:sldId id="312" r:id="rId21"/>
    <p:sldId id="313" r:id="rId22"/>
    <p:sldId id="314" r:id="rId23"/>
    <p:sldId id="315" r:id="rId24"/>
    <p:sldId id="316" r:id="rId25"/>
    <p:sldId id="317" r:id="rId26"/>
    <p:sldId id="320" r:id="rId27"/>
    <p:sldId id="322" r:id="rId28"/>
    <p:sldId id="301" r:id="rId29"/>
    <p:sldId id="323" r:id="rId30"/>
    <p:sldId id="324" r:id="rId31"/>
    <p:sldId id="325" r:id="rId32"/>
    <p:sldId id="326" r:id="rId33"/>
    <p:sldId id="327" r:id="rId34"/>
    <p:sldId id="318" r:id="rId35"/>
    <p:sldId id="328" r:id="rId36"/>
    <p:sldId id="329" r:id="rId37"/>
    <p:sldId id="352" r:id="rId38"/>
    <p:sldId id="264" r:id="rId39"/>
    <p:sldId id="261" r:id="rId40"/>
    <p:sldId id="262" r:id="rId41"/>
    <p:sldId id="263" r:id="rId42"/>
    <p:sldId id="330" r:id="rId43"/>
    <p:sldId id="331" r:id="rId44"/>
    <p:sldId id="332" r:id="rId45"/>
    <p:sldId id="333" r:id="rId46"/>
    <p:sldId id="267" r:id="rId47"/>
    <p:sldId id="268" r:id="rId48"/>
    <p:sldId id="269" r:id="rId49"/>
    <p:sldId id="270" r:id="rId50"/>
    <p:sldId id="347" r:id="rId51"/>
    <p:sldId id="346" r:id="rId52"/>
    <p:sldId id="348" r:id="rId53"/>
    <p:sldId id="349" r:id="rId54"/>
    <p:sldId id="271" r:id="rId55"/>
    <p:sldId id="350" r:id="rId56"/>
    <p:sldId id="341" r:id="rId57"/>
    <p:sldId id="342" r:id="rId58"/>
    <p:sldId id="343" r:id="rId59"/>
    <p:sldId id="344" r:id="rId60"/>
    <p:sldId id="345" r:id="rId61"/>
    <p:sldId id="340" r:id="rId62"/>
    <p:sldId id="351" r:id="rId63"/>
    <p:sldId id="339" r:id="rId64"/>
    <p:sldId id="334" r:id="rId65"/>
    <p:sldId id="336" r:id="rId66"/>
    <p:sldId id="337" r:id="rId67"/>
    <p:sldId id="338" r:id="rId68"/>
    <p:sldId id="353" r:id="rId69"/>
    <p:sldId id="355" r:id="rId70"/>
    <p:sldId id="356" r:id="rId71"/>
    <p:sldId id="283" r:id="rId72"/>
    <p:sldId id="284" r:id="rId73"/>
    <p:sldId id="281" r:id="rId74"/>
    <p:sldId id="285" r:id="rId75"/>
    <p:sldId id="359" r:id="rId76"/>
    <p:sldId id="360" r:id="rId77"/>
    <p:sldId id="358" r:id="rId78"/>
    <p:sldId id="361" r:id="rId79"/>
    <p:sldId id="289"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450"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EBB13E-6BE0-4407-A91E-C8291540439E}" type="datetimeFigureOut">
              <a:rPr lang="en-US" smtClean="0"/>
              <a:t>8/16/2011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541025-20AB-4361-BFB7-0FF6F1AE9865}" type="slidenum">
              <a:rPr lang="en-US" smtClean="0"/>
              <a:t>‹#›</a:t>
            </a:fld>
            <a:endParaRPr lang="en-US"/>
          </a:p>
        </p:txBody>
      </p:sp>
    </p:spTree>
    <p:extLst>
      <p:ext uri="{BB962C8B-B14F-4D97-AF65-F5344CB8AC3E}">
        <p14:creationId xmlns:p14="http://schemas.microsoft.com/office/powerpoint/2010/main" val="236103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E83628-EFEA-4E2D-B692-9EBA7AE0EB79}" type="slidenum">
              <a:rPr lang="en-US"/>
              <a:pPr/>
              <a:t>7</a:t>
            </a:fld>
            <a:endParaRPr lang="en-US"/>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an example showing where </a:t>
            </a:r>
            <a:r>
              <a:rPr lang="en-US" dirty="0" err="1" smtClean="0"/>
              <a:t>streamflow</a:t>
            </a:r>
            <a:r>
              <a:rPr lang="en-US" dirty="0" smtClean="0"/>
              <a:t> is measured</a:t>
            </a:r>
            <a:r>
              <a:rPr lang="en-US" baseline="0" dirty="0" smtClean="0"/>
              <a:t> in Texas from two different services (i.e., data providers).</a:t>
            </a:r>
            <a:endParaRPr lang="en-US" dirty="0"/>
          </a:p>
        </p:txBody>
      </p:sp>
      <p:sp>
        <p:nvSpPr>
          <p:cNvPr id="4" name="Slide Number Placeholder 3"/>
          <p:cNvSpPr>
            <a:spLocks noGrp="1"/>
          </p:cNvSpPr>
          <p:nvPr>
            <p:ph type="sldNum" sz="quarter" idx="10"/>
          </p:nvPr>
        </p:nvSpPr>
        <p:spPr/>
        <p:txBody>
          <a:bodyPr/>
          <a:lstStyle/>
          <a:p>
            <a:fld id="{1438A6BE-8007-484C-AB75-D6FA5D1B5F66}" type="slidenum">
              <a:rPr lang="en-US" smtClean="0"/>
              <a:pPr/>
              <a:t>57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38A6BE-8007-484C-AB75-D6FA5D1B5F66}" type="slidenum">
              <a:rPr lang="en-US" smtClean="0"/>
              <a:pPr/>
              <a:t>58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38A6BE-8007-484C-AB75-D6FA5D1B5F66}" type="slidenum">
              <a:rPr lang="en-US" smtClean="0"/>
              <a:pPr/>
              <a:t>59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541025-20AB-4361-BFB7-0FF6F1AE9865}" type="slidenum">
              <a:rPr lang="en-US" smtClean="0"/>
              <a:t>63</a:t>
            </a:fld>
            <a:endParaRPr lang="en-US"/>
          </a:p>
        </p:txBody>
      </p:sp>
    </p:spTree>
    <p:extLst>
      <p:ext uri="{BB962C8B-B14F-4D97-AF65-F5344CB8AC3E}">
        <p14:creationId xmlns:p14="http://schemas.microsoft.com/office/powerpoint/2010/main" val="3025768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Federal</a:t>
            </a:r>
            <a:r>
              <a:rPr lang="en-US" baseline="0" dirty="0" smtClean="0"/>
              <a:t> Government already supports Catalog Services for the Web through Geodata.gov and is moving to </a:t>
            </a:r>
            <a:r>
              <a:rPr lang="en-US" baseline="0" dirty="0" err="1" smtClean="0"/>
              <a:t>Data.Gov</a:t>
            </a:r>
            <a:r>
              <a:rPr lang="en-US" baseline="0" dirty="0" smtClean="0"/>
              <a:t> and a new initiative called the </a:t>
            </a:r>
            <a:r>
              <a:rPr lang="en-US" baseline="0" dirty="0" err="1" smtClean="0"/>
              <a:t>Geoplatform</a:t>
            </a:r>
            <a:r>
              <a:rPr lang="en-US" baseline="0" dirty="0" smtClean="0"/>
              <a:t> (requested by OMB in 2011).   Cataloging water observations data under this system is a straightforward extension of what is already being done to federate the federal government’s geospatial data layers. State water observations data systems like that coming from the Texas Water Development Board can be federated and searched along with the federal water observations data services</a:t>
            </a:r>
            <a:endParaRPr lang="en-US" dirty="0"/>
          </a:p>
        </p:txBody>
      </p:sp>
      <p:sp>
        <p:nvSpPr>
          <p:cNvPr id="4" name="Slide Number Placeholder 3"/>
          <p:cNvSpPr>
            <a:spLocks noGrp="1"/>
          </p:cNvSpPr>
          <p:nvPr>
            <p:ph type="sldNum" sz="quarter" idx="10"/>
          </p:nvPr>
        </p:nvSpPr>
        <p:spPr/>
        <p:txBody>
          <a:bodyPr/>
          <a:lstStyle/>
          <a:p>
            <a:fld id="{9D9B530E-CA5D-4B9B-9F83-525152339DCC}" type="slidenum">
              <a:rPr lang="en-US" smtClean="0">
                <a:solidFill>
                  <a:prstClr val="black"/>
                </a:solidFill>
              </a:rPr>
              <a:pPr/>
              <a:t>65</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6A35F7A4-AAD9-414E-B18D-F9430E3088F2}" type="slidenum">
              <a:rPr lang="en-US" smtClean="0"/>
              <a:pPr/>
              <a:t>71</a:t>
            </a:fld>
            <a:endParaRPr 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541025-20AB-4361-BFB7-0FF6F1AE9865}" type="slidenum">
              <a:rPr lang="en-US" smtClean="0"/>
              <a:t>8</a:t>
            </a:fld>
            <a:endParaRPr lang="en-US"/>
          </a:p>
        </p:txBody>
      </p:sp>
    </p:spTree>
    <p:extLst>
      <p:ext uri="{BB962C8B-B14F-4D97-AF65-F5344CB8AC3E}">
        <p14:creationId xmlns:p14="http://schemas.microsoft.com/office/powerpoint/2010/main" val="3932807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34" charset="-128"/>
              </a:defRPr>
            </a:lvl1pPr>
            <a:lvl2pPr marL="742950" indent="-285750">
              <a:defRPr sz="2400">
                <a:solidFill>
                  <a:schemeClr val="tx1"/>
                </a:solidFill>
                <a:latin typeface="Times" pitchFamily="18" charset="0"/>
                <a:ea typeface="ＭＳ Ｐゴシック" pitchFamily="34" charset="-128"/>
              </a:defRPr>
            </a:lvl2pPr>
            <a:lvl3pPr marL="1143000" indent="-228600">
              <a:defRPr sz="2400">
                <a:solidFill>
                  <a:schemeClr val="tx1"/>
                </a:solidFill>
                <a:latin typeface="Times" pitchFamily="18" charset="0"/>
                <a:ea typeface="ＭＳ Ｐゴシック" pitchFamily="34" charset="-128"/>
              </a:defRPr>
            </a:lvl3pPr>
            <a:lvl4pPr marL="1600200" indent="-228600">
              <a:defRPr sz="2400">
                <a:solidFill>
                  <a:schemeClr val="tx1"/>
                </a:solidFill>
                <a:latin typeface="Times" pitchFamily="18" charset="0"/>
                <a:ea typeface="ＭＳ Ｐゴシック" pitchFamily="34" charset="-128"/>
              </a:defRPr>
            </a:lvl4pPr>
            <a:lvl5pPr marL="2057400" indent="-22860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fld id="{648991B0-9E68-4CDE-B65E-6FDFB78690E6}" type="slidenum">
              <a:rPr lang="en-US" sz="1200">
                <a:solidFill>
                  <a:srgbClr val="000000"/>
                </a:solidFill>
              </a:rPr>
              <a:pPr/>
              <a:t>10</a:t>
            </a:fld>
            <a:endParaRPr lang="en-US" sz="1200">
              <a:solidFill>
                <a:srgbClr val="000000"/>
              </a:solidFill>
            </a:endParaRPr>
          </a:p>
        </p:txBody>
      </p:sp>
      <p:sp>
        <p:nvSpPr>
          <p:cNvPr id="604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8" charset="0"/>
                <a:ea typeface="ＭＳ Ｐゴシック" pitchFamily="34" charset="-128"/>
              </a:defRPr>
            </a:lvl1pPr>
            <a:lvl2pPr marL="742950" indent="-285750">
              <a:defRPr sz="2400">
                <a:solidFill>
                  <a:schemeClr val="tx1"/>
                </a:solidFill>
                <a:latin typeface="Times" pitchFamily="18" charset="0"/>
                <a:ea typeface="ＭＳ Ｐゴシック" pitchFamily="34" charset="-128"/>
              </a:defRPr>
            </a:lvl2pPr>
            <a:lvl3pPr marL="1143000" indent="-228600">
              <a:defRPr sz="2400">
                <a:solidFill>
                  <a:schemeClr val="tx1"/>
                </a:solidFill>
                <a:latin typeface="Times" pitchFamily="18" charset="0"/>
                <a:ea typeface="ＭＳ Ｐゴシック" pitchFamily="34" charset="-128"/>
              </a:defRPr>
            </a:lvl3pPr>
            <a:lvl4pPr marL="1600200" indent="-228600">
              <a:defRPr sz="2400">
                <a:solidFill>
                  <a:schemeClr val="tx1"/>
                </a:solidFill>
                <a:latin typeface="Times" pitchFamily="18" charset="0"/>
                <a:ea typeface="ＭＳ Ｐゴシック" pitchFamily="34" charset="-128"/>
              </a:defRPr>
            </a:lvl4pPr>
            <a:lvl5pPr marL="2057400" indent="-22860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fld id="{09EA5E6F-5147-4836-90FD-CCA23A7982BB}" type="slidenum">
              <a:rPr lang="en-US" sz="1200">
                <a:solidFill>
                  <a:srgbClr val="000000"/>
                </a:solidFill>
              </a:rPr>
              <a:pPr algn="r"/>
              <a:t>10</a:t>
            </a:fld>
            <a:endParaRPr lang="en-US" sz="1200">
              <a:solidFill>
                <a:srgbClr val="000000"/>
              </a:solidFill>
            </a:endParaRPr>
          </a:p>
        </p:txBody>
      </p:sp>
      <p:sp>
        <p:nvSpPr>
          <p:cNvPr id="60419" name="Rectangle 7"/>
          <p:cNvSpPr txBox="1">
            <a:spLocks noGrp="1" noChangeArrowheads="1"/>
          </p:cNvSpPr>
          <p:nvPr/>
        </p:nvSpPr>
        <p:spPr bwMode="auto">
          <a:xfrm>
            <a:off x="3921125" y="8704263"/>
            <a:ext cx="29210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8" charset="0"/>
                <a:ea typeface="ＭＳ Ｐゴシック" pitchFamily="34" charset="-128"/>
              </a:defRPr>
            </a:lvl1pPr>
            <a:lvl2pPr marL="742950" indent="-285750">
              <a:defRPr sz="2400">
                <a:solidFill>
                  <a:schemeClr val="tx1"/>
                </a:solidFill>
                <a:latin typeface="Times" pitchFamily="18" charset="0"/>
                <a:ea typeface="ＭＳ Ｐゴシック" pitchFamily="34" charset="-128"/>
              </a:defRPr>
            </a:lvl2pPr>
            <a:lvl3pPr marL="1143000" indent="-228600">
              <a:defRPr sz="2400">
                <a:solidFill>
                  <a:schemeClr val="tx1"/>
                </a:solidFill>
                <a:latin typeface="Times" pitchFamily="18" charset="0"/>
                <a:ea typeface="ＭＳ Ｐゴシック" pitchFamily="34" charset="-128"/>
              </a:defRPr>
            </a:lvl3pPr>
            <a:lvl4pPr marL="1600200" indent="-228600">
              <a:defRPr sz="2400">
                <a:solidFill>
                  <a:schemeClr val="tx1"/>
                </a:solidFill>
                <a:latin typeface="Times" pitchFamily="18" charset="0"/>
                <a:ea typeface="ＭＳ Ｐゴシック" pitchFamily="34" charset="-128"/>
              </a:defRPr>
            </a:lvl4pPr>
            <a:lvl5pPr marL="2057400" indent="-22860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fld id="{2361955B-9A60-4AB6-A86A-1A8E236F3A7F}" type="slidenum">
              <a:rPr lang="en-US" sz="1200">
                <a:solidFill>
                  <a:srgbClr val="000000"/>
                </a:solidFill>
              </a:rPr>
              <a:pPr algn="r"/>
              <a:t>10</a:t>
            </a:fld>
            <a:endParaRPr lang="en-US" sz="1200">
              <a:solidFill>
                <a:srgbClr val="000000"/>
              </a:solidFill>
            </a:endParaRPr>
          </a:p>
        </p:txBody>
      </p:sp>
      <p:sp>
        <p:nvSpPr>
          <p:cNvPr id="60420" name="Rectangle 2"/>
          <p:cNvSpPr>
            <a:spLocks noGrp="1" noRot="1" noChangeAspect="1" noChangeArrowheads="1" noTextEdit="1"/>
          </p:cNvSpPr>
          <p:nvPr>
            <p:ph type="sldImg"/>
          </p:nvPr>
        </p:nvSpPr>
        <p:spPr>
          <a:xfrm>
            <a:off x="1128713" y="701675"/>
            <a:ext cx="4586287" cy="3440113"/>
          </a:xfrm>
          <a:ln/>
        </p:spPr>
      </p:sp>
      <p:sp>
        <p:nvSpPr>
          <p:cNvPr id="6042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AU" smtClean="0">
                <a:latin typeface="Times" pitchFamily="18" charset="0"/>
                <a:ea typeface="ＭＳ Ｐゴシック" pitchFamily="34" charset="-128"/>
              </a:rPr>
              <a:t>AWRIS on a page.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a:t>
            </a:r>
            <a:r>
              <a:rPr lang="en-US" baseline="0" dirty="0" smtClean="0"/>
              <a:t> data are recorded over time to monitor a hydrologic process or property.</a:t>
            </a:r>
            <a:endParaRPr lang="en-US" dirty="0" smtClean="0"/>
          </a:p>
        </p:txBody>
      </p:sp>
      <p:sp>
        <p:nvSpPr>
          <p:cNvPr id="4" name="Slide Number Placeholder 3"/>
          <p:cNvSpPr>
            <a:spLocks noGrp="1"/>
          </p:cNvSpPr>
          <p:nvPr>
            <p:ph type="sldNum" sz="quarter" idx="10"/>
          </p:nvPr>
        </p:nvSpPr>
        <p:spPr/>
        <p:txBody>
          <a:bodyPr/>
          <a:lstStyle/>
          <a:p>
            <a:fld id="{75A08714-0123-4697-BB9E-E797D37FF921}" type="slidenum">
              <a:rPr lang="en-US" smtClean="0"/>
              <a:pPr/>
              <a:t>40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In order to understand what I’d talk about, these are some basic terms that need to be defined.  The key term that needs to be understood is the idea of a web service.  The best way to describe a web service is to relate it to something that they may already be familiar with.  The best example I’ve been able to come up with is describing the ‘Weather Bug’ web service.  A lot of people have interacted with this type of service.  They have a little application that’s running on their computer that required a ‘Input parameter’, in this case a zip code.  The application uses that to query another computer out on the internet.  That computer returns to your computer a file that has all the information about the weather for your zip code.  The application reads that file and turns it into a nice little icon that says that it’s raining and 42 degrees.  The user never needs to know that this application is going out there and doing this, and doesn’t need to re-enter their information or interact with a  web site or anything.  It all happens in the back-ground as computer-to-computer communication.</a:t>
            </a: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pPr>
            <a:fld id="{DEEDFA6D-82F3-43E2-A0B2-B105FCFCA1D6}" type="slidenum">
              <a:rPr lang="en-US">
                <a:latin typeface="Calibri" pitchFamily="34" charset="0"/>
              </a:rPr>
              <a:pPr fontAlgn="base">
                <a:spcBef>
                  <a:spcPct val="0"/>
                </a:spcBef>
                <a:spcAft>
                  <a:spcPct val="0"/>
                </a:spcAft>
              </a:pPr>
              <a:t>44</a:t>
            </a:fld>
            <a:endParaRPr lang="en-US">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B275FA-3641-4975-AA42-F3FB17216B0D}" type="slidenum">
              <a:rPr lang="en-US" smtClean="0"/>
              <a:pPr fontAlgn="base">
                <a:spcBef>
                  <a:spcPct val="0"/>
                </a:spcBef>
                <a:spcAft>
                  <a:spcPct val="0"/>
                </a:spcAft>
                <a:defRPr/>
              </a:pPr>
              <a:t>49</a:t>
            </a:fld>
            <a:endParaRPr lang="en-US" smtClean="0"/>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3DF1A73-0BB3-4FDC-B1A5-23BFF6C0FDEB}" type="slidenum">
              <a:rPr lang="en-US"/>
              <a:pPr eaLnBrk="1" hangingPunct="1"/>
              <a:t>50</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E83628-EFEA-4E2D-B692-9EBA7AE0EB79}" type="slidenum">
              <a:rPr lang="en-US"/>
              <a:pPr/>
              <a:t>51</a:t>
            </a:fld>
            <a:endParaRPr lang="en-US"/>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w="9525"/>
        </p:spPr>
        <p:txBody>
          <a:bodyPr/>
          <a:lstStyle/>
          <a:p>
            <a:endParaRPr lang="en-US" dirty="0" smtClean="0">
              <a:latin typeface="Arial" pitchFamily="34" charset="0"/>
              <a:ea typeface="ＭＳ Ｐゴシック"/>
              <a:cs typeface="ＭＳ Ｐゴシック"/>
            </a:endParaRPr>
          </a:p>
        </p:txBody>
      </p:sp>
      <p:sp>
        <p:nvSpPr>
          <p:cNvPr id="83972" name="Slide Number Placeholder 3"/>
          <p:cNvSpPr>
            <a:spLocks noGrp="1"/>
          </p:cNvSpPr>
          <p:nvPr>
            <p:ph type="sldNum" sz="quarter" idx="5"/>
          </p:nvPr>
        </p:nvSpPr>
        <p:spPr>
          <a:noFill/>
        </p:spPr>
        <p:txBody>
          <a:bodyPr/>
          <a:lstStyle/>
          <a:p>
            <a:fld id="{4A51B8D1-4508-4080-A134-5CD5D288BF77}" type="slidenum">
              <a:rPr lang="en-US" smtClean="0">
                <a:latin typeface="Times New Roman" pitchFamily="18" charset="0"/>
                <a:ea typeface="ＭＳ Ｐゴシック"/>
                <a:cs typeface="ＭＳ Ｐゴシック"/>
              </a:rPr>
              <a:pPr/>
              <a:t>56</a:t>
            </a:fld>
            <a:endParaRPr lang="en-US" smtClean="0">
              <a:latin typeface="Times New Roman" pitchFamily="18" charset="0"/>
              <a:ea typeface="ＭＳ Ｐゴシック"/>
              <a:cs typeface="ＭＳ Ｐゴシック"/>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B448FF-5F5D-48F9-AE6E-03CAB6FAA5AF}" type="datetimeFigureOut">
              <a:rPr lang="en-US" smtClean="0"/>
              <a:t>8/16/2011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4EC34B-AB15-4604-962E-94C975F66A2C}" type="slidenum">
              <a:rPr lang="en-US" smtClean="0"/>
              <a:t>‹#›</a:t>
            </a:fld>
            <a:endParaRPr lang="en-US"/>
          </a:p>
        </p:txBody>
      </p:sp>
    </p:spTree>
    <p:extLst>
      <p:ext uri="{BB962C8B-B14F-4D97-AF65-F5344CB8AC3E}">
        <p14:creationId xmlns:p14="http://schemas.microsoft.com/office/powerpoint/2010/main" val="1283510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B448FF-5F5D-48F9-AE6E-03CAB6FAA5AF}" type="datetimeFigureOut">
              <a:rPr lang="en-US" smtClean="0"/>
              <a:t>8/16/2011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4EC34B-AB15-4604-962E-94C975F66A2C}" type="slidenum">
              <a:rPr lang="en-US" smtClean="0"/>
              <a:t>‹#›</a:t>
            </a:fld>
            <a:endParaRPr lang="en-US"/>
          </a:p>
        </p:txBody>
      </p:sp>
    </p:spTree>
    <p:extLst>
      <p:ext uri="{BB962C8B-B14F-4D97-AF65-F5344CB8AC3E}">
        <p14:creationId xmlns:p14="http://schemas.microsoft.com/office/powerpoint/2010/main" val="2130114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B448FF-5F5D-48F9-AE6E-03CAB6FAA5AF}" type="datetimeFigureOut">
              <a:rPr lang="en-US" smtClean="0"/>
              <a:t>8/16/2011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4EC34B-AB15-4604-962E-94C975F66A2C}" type="slidenum">
              <a:rPr lang="en-US" smtClean="0"/>
              <a:t>‹#›</a:t>
            </a:fld>
            <a:endParaRPr lang="en-US"/>
          </a:p>
        </p:txBody>
      </p:sp>
    </p:spTree>
    <p:extLst>
      <p:ext uri="{BB962C8B-B14F-4D97-AF65-F5344CB8AC3E}">
        <p14:creationId xmlns:p14="http://schemas.microsoft.com/office/powerpoint/2010/main" val="1567839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875350"/>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72780CA-FE1D-48E5-99F2-7C3CF0FD4C72}" type="slidenum">
              <a:rPr lang="en-US"/>
              <a:pPr>
                <a:defRPr/>
              </a:pPr>
              <a:t>‹#›</a:t>
            </a:fld>
            <a:endParaRPr lang="en-US"/>
          </a:p>
        </p:txBody>
      </p:sp>
    </p:spTree>
    <p:extLst>
      <p:ext uri="{BB962C8B-B14F-4D97-AF65-F5344CB8AC3E}">
        <p14:creationId xmlns:p14="http://schemas.microsoft.com/office/powerpoint/2010/main" val="2832992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pPr lvl="0"/>
            <a:r>
              <a:rPr lang="en-US" smtClean="0"/>
              <a:t>Click to edit Master text styles</a:t>
            </a:r>
          </a:p>
        </p:txBody>
      </p:sp>
    </p:spTree>
    <p:extLst>
      <p:ext uri="{BB962C8B-B14F-4D97-AF65-F5344CB8AC3E}">
        <p14:creationId xmlns:p14="http://schemas.microsoft.com/office/powerpoint/2010/main" val="247354384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B448FF-5F5D-48F9-AE6E-03CAB6FAA5AF}" type="datetimeFigureOut">
              <a:rPr lang="en-US" smtClean="0"/>
              <a:t>8/16/2011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4EC34B-AB15-4604-962E-94C975F66A2C}" type="slidenum">
              <a:rPr lang="en-US" smtClean="0"/>
              <a:t>‹#›</a:t>
            </a:fld>
            <a:endParaRPr lang="en-US"/>
          </a:p>
        </p:txBody>
      </p:sp>
    </p:spTree>
    <p:extLst>
      <p:ext uri="{BB962C8B-B14F-4D97-AF65-F5344CB8AC3E}">
        <p14:creationId xmlns:p14="http://schemas.microsoft.com/office/powerpoint/2010/main" val="1879706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B448FF-5F5D-48F9-AE6E-03CAB6FAA5AF}" type="datetimeFigureOut">
              <a:rPr lang="en-US" smtClean="0"/>
              <a:t>8/16/2011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4EC34B-AB15-4604-962E-94C975F66A2C}" type="slidenum">
              <a:rPr lang="en-US" smtClean="0"/>
              <a:t>‹#›</a:t>
            </a:fld>
            <a:endParaRPr lang="en-US"/>
          </a:p>
        </p:txBody>
      </p:sp>
    </p:spTree>
    <p:extLst>
      <p:ext uri="{BB962C8B-B14F-4D97-AF65-F5344CB8AC3E}">
        <p14:creationId xmlns:p14="http://schemas.microsoft.com/office/powerpoint/2010/main" val="2742080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B448FF-5F5D-48F9-AE6E-03CAB6FAA5AF}" type="datetimeFigureOut">
              <a:rPr lang="en-US" smtClean="0"/>
              <a:t>8/16/2011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4EC34B-AB15-4604-962E-94C975F66A2C}" type="slidenum">
              <a:rPr lang="en-US" smtClean="0"/>
              <a:t>‹#›</a:t>
            </a:fld>
            <a:endParaRPr lang="en-US"/>
          </a:p>
        </p:txBody>
      </p:sp>
    </p:spTree>
    <p:extLst>
      <p:ext uri="{BB962C8B-B14F-4D97-AF65-F5344CB8AC3E}">
        <p14:creationId xmlns:p14="http://schemas.microsoft.com/office/powerpoint/2010/main" val="4173432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B448FF-5F5D-48F9-AE6E-03CAB6FAA5AF}" type="datetimeFigureOut">
              <a:rPr lang="en-US" smtClean="0"/>
              <a:t>8/16/2011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4EC34B-AB15-4604-962E-94C975F66A2C}" type="slidenum">
              <a:rPr lang="en-US" smtClean="0"/>
              <a:t>‹#›</a:t>
            </a:fld>
            <a:endParaRPr lang="en-US"/>
          </a:p>
        </p:txBody>
      </p:sp>
    </p:spTree>
    <p:extLst>
      <p:ext uri="{BB962C8B-B14F-4D97-AF65-F5344CB8AC3E}">
        <p14:creationId xmlns:p14="http://schemas.microsoft.com/office/powerpoint/2010/main" val="3714855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B448FF-5F5D-48F9-AE6E-03CAB6FAA5AF}" type="datetimeFigureOut">
              <a:rPr lang="en-US" smtClean="0"/>
              <a:t>8/16/2011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4EC34B-AB15-4604-962E-94C975F66A2C}" type="slidenum">
              <a:rPr lang="en-US" smtClean="0"/>
              <a:t>‹#›</a:t>
            </a:fld>
            <a:endParaRPr lang="en-US"/>
          </a:p>
        </p:txBody>
      </p:sp>
    </p:spTree>
    <p:extLst>
      <p:ext uri="{BB962C8B-B14F-4D97-AF65-F5344CB8AC3E}">
        <p14:creationId xmlns:p14="http://schemas.microsoft.com/office/powerpoint/2010/main" val="512023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B448FF-5F5D-48F9-AE6E-03CAB6FAA5AF}" type="datetimeFigureOut">
              <a:rPr lang="en-US" smtClean="0"/>
              <a:t>8/16/2011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4EC34B-AB15-4604-962E-94C975F66A2C}" type="slidenum">
              <a:rPr lang="en-US" smtClean="0"/>
              <a:t>‹#›</a:t>
            </a:fld>
            <a:endParaRPr lang="en-US"/>
          </a:p>
        </p:txBody>
      </p:sp>
    </p:spTree>
    <p:extLst>
      <p:ext uri="{BB962C8B-B14F-4D97-AF65-F5344CB8AC3E}">
        <p14:creationId xmlns:p14="http://schemas.microsoft.com/office/powerpoint/2010/main" val="353813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B448FF-5F5D-48F9-AE6E-03CAB6FAA5AF}" type="datetimeFigureOut">
              <a:rPr lang="en-US" smtClean="0"/>
              <a:t>8/16/2011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4EC34B-AB15-4604-962E-94C975F66A2C}" type="slidenum">
              <a:rPr lang="en-US" smtClean="0"/>
              <a:t>‹#›</a:t>
            </a:fld>
            <a:endParaRPr lang="en-US"/>
          </a:p>
        </p:txBody>
      </p:sp>
    </p:spTree>
    <p:extLst>
      <p:ext uri="{BB962C8B-B14F-4D97-AF65-F5344CB8AC3E}">
        <p14:creationId xmlns:p14="http://schemas.microsoft.com/office/powerpoint/2010/main" val="1209903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B448FF-5F5D-48F9-AE6E-03CAB6FAA5AF}" type="datetimeFigureOut">
              <a:rPr lang="en-US" smtClean="0"/>
              <a:t>8/16/2011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4EC34B-AB15-4604-962E-94C975F66A2C}" type="slidenum">
              <a:rPr lang="en-US" smtClean="0"/>
              <a:t>‹#›</a:t>
            </a:fld>
            <a:endParaRPr lang="en-US"/>
          </a:p>
        </p:txBody>
      </p:sp>
    </p:spTree>
    <p:extLst>
      <p:ext uri="{BB962C8B-B14F-4D97-AF65-F5344CB8AC3E}">
        <p14:creationId xmlns:p14="http://schemas.microsoft.com/office/powerpoint/2010/main" val="2529542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B448FF-5F5D-48F9-AE6E-03CAB6FAA5AF}" type="datetimeFigureOut">
              <a:rPr lang="en-US" smtClean="0"/>
              <a:t>8/16/2011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4EC34B-AB15-4604-962E-94C975F66A2C}" type="slidenum">
              <a:rPr lang="en-US" smtClean="0"/>
              <a:t>‹#›</a:t>
            </a:fld>
            <a:endParaRPr lang="en-US"/>
          </a:p>
        </p:txBody>
      </p:sp>
    </p:spTree>
    <p:extLst>
      <p:ext uri="{BB962C8B-B14F-4D97-AF65-F5344CB8AC3E}">
        <p14:creationId xmlns:p14="http://schemas.microsoft.com/office/powerpoint/2010/main" val="3954043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gewex-srb.larc.nasa.gov/" TargetMode="External"/><Relationship Id="rId1" Type="http://schemas.openxmlformats.org/officeDocument/2006/relationships/slideLayout" Target="../slideLayouts/slideLayout6.xml"/><Relationship Id="rId4" Type="http://schemas.openxmlformats.org/officeDocument/2006/relationships/image" Target="../media/image38.gif"/></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Maidment.avi" TargetMode="External"/><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http://www.cuahsi.org/" TargetMode="External"/><Relationship Id="rId2" Type="http://schemas.openxmlformats.org/officeDocument/2006/relationships/image" Target="../media/image48.png"/><Relationship Id="rId1" Type="http://schemas.openxmlformats.org/officeDocument/2006/relationships/slideLayout" Target="../slideLayouts/slideLayout4.xml"/><Relationship Id="rId5" Type="http://schemas.openxmlformats.org/officeDocument/2006/relationships/image" Target="../media/image50.jpe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image" Target="../media/image51.jpeg"/><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aterservices.usgs.gov/nwis/iv?sites=08158000&amp;period=P7D&amp;parameterCd=00060" TargetMode="Externa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7.jpeg"/><Relationship Id="rId1" Type="http://schemas.openxmlformats.org/officeDocument/2006/relationships/slideLayout" Target="../slideLayouts/slideLayout4.xml"/><Relationship Id="rId6" Type="http://schemas.openxmlformats.org/officeDocument/2006/relationships/hyperlink" Target="http://his.cuahsi.org/ontologyfiles.html" TargetMode="External"/><Relationship Id="rId5" Type="http://schemas.openxmlformats.org/officeDocument/2006/relationships/image" Target="../media/image68.png"/><Relationship Id="rId4" Type="http://schemas.openxmlformats.org/officeDocument/2006/relationships/hyperlink" Target="http://test.hydroseek.net/ontology/Cuahsi_200912_tree.html"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github.com/swtools/WOFpy" TargetMode="Externa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63.xml.rels><?xml version="1.0" encoding="UTF-8" standalone="yes"?>
<Relationships xmlns="http://schemas.openxmlformats.org/package/2006/relationships"><Relationship Id="rId3" Type="http://schemas.openxmlformats.org/officeDocument/2006/relationships/hyperlink" Target="https://hydroportal.crwr.utexas.edu/geoportal/csw/"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jpeg"/></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hyperlink" Target="http://hydromet.lcra.org/" TargetMode="External"/><Relationship Id="rId7" Type="http://schemas.openxmlformats.org/officeDocument/2006/relationships/hyperlink" Target="http://ubcwcid.org/Overview/Overview.aspx?id=1" TargetMode="External"/><Relationship Id="rId2" Type="http://schemas.openxmlformats.org/officeDocument/2006/relationships/image" Target="../media/image92.png"/><Relationship Id="rId1" Type="http://schemas.openxmlformats.org/officeDocument/2006/relationships/slideLayout" Target="../slideLayouts/slideLayout6.xml"/><Relationship Id="rId6" Type="http://schemas.openxmlformats.org/officeDocument/2006/relationships/image" Target="../media/image94.png"/><Relationship Id="rId5" Type="http://schemas.openxmlformats.org/officeDocument/2006/relationships/hyperlink" Target="http://coagis1.ci.austin.tx.us/website/COAViewer_fews/viewer.htm" TargetMode="External"/><Relationship Id="rId4" Type="http://schemas.openxmlformats.org/officeDocument/2006/relationships/image" Target="../media/image93.png"/></Relationships>
</file>

<file path=ppt/slides/_rels/slide7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74.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110.png"/><Relationship Id="rId18" Type="http://schemas.openxmlformats.org/officeDocument/2006/relationships/image" Target="../media/image115.png"/><Relationship Id="rId3" Type="http://schemas.openxmlformats.org/officeDocument/2006/relationships/image" Target="../media/image100.jpeg"/><Relationship Id="rId7" Type="http://schemas.openxmlformats.org/officeDocument/2006/relationships/image" Target="../media/image104.gif"/><Relationship Id="rId12" Type="http://schemas.openxmlformats.org/officeDocument/2006/relationships/image" Target="../media/image109.png"/><Relationship Id="rId17" Type="http://schemas.openxmlformats.org/officeDocument/2006/relationships/image" Target="../media/image114.png"/><Relationship Id="rId2" Type="http://schemas.openxmlformats.org/officeDocument/2006/relationships/image" Target="../media/image99.png"/><Relationship Id="rId16"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03.jpeg"/><Relationship Id="rId11" Type="http://schemas.openxmlformats.org/officeDocument/2006/relationships/image" Target="../media/image108.png"/><Relationship Id="rId5" Type="http://schemas.openxmlformats.org/officeDocument/2006/relationships/image" Target="../media/image102.png"/><Relationship Id="rId15" Type="http://schemas.openxmlformats.org/officeDocument/2006/relationships/image" Target="../media/image112.jpeg"/><Relationship Id="rId10" Type="http://schemas.openxmlformats.org/officeDocument/2006/relationships/image" Target="../media/image107.jpeg"/><Relationship Id="rId4" Type="http://schemas.openxmlformats.org/officeDocument/2006/relationships/image" Target="../media/image101.jpeg"/><Relationship Id="rId9" Type="http://schemas.openxmlformats.org/officeDocument/2006/relationships/image" Target="../media/image106.png"/><Relationship Id="rId14" Type="http://schemas.openxmlformats.org/officeDocument/2006/relationships/image" Target="../media/image111.gif"/></Relationships>
</file>

<file path=ppt/slides/_rels/slide7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www.nalwt.gov.au/files/national_plan_for_water_security.pdf"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0"/>
            <a:ext cx="7772400" cy="1470025"/>
          </a:xfrm>
        </p:spPr>
        <p:txBody>
          <a:bodyPr/>
          <a:lstStyle/>
          <a:p>
            <a:r>
              <a:rPr lang="en-US" dirty="0" smtClean="0"/>
              <a:t>Delivering on National Water Information Needs</a:t>
            </a:r>
            <a:endParaRPr lang="en-US" dirty="0"/>
          </a:p>
        </p:txBody>
      </p:sp>
      <p:sp>
        <p:nvSpPr>
          <p:cNvPr id="3" name="Subtitle 2"/>
          <p:cNvSpPr>
            <a:spLocks noGrp="1"/>
          </p:cNvSpPr>
          <p:nvPr>
            <p:ph type="subTitle" idx="1"/>
          </p:nvPr>
        </p:nvSpPr>
        <p:spPr>
          <a:xfrm>
            <a:off x="1295400" y="2667000"/>
            <a:ext cx="7162800" cy="3429000"/>
          </a:xfrm>
        </p:spPr>
        <p:txBody>
          <a:bodyPr>
            <a:normAutofit fontScale="85000" lnSpcReduction="10000"/>
          </a:bodyPr>
          <a:lstStyle/>
          <a:p>
            <a:r>
              <a:rPr lang="en-US" dirty="0" smtClean="0">
                <a:solidFill>
                  <a:schemeClr val="tx2"/>
                </a:solidFill>
              </a:rPr>
              <a:t>David R. </a:t>
            </a:r>
            <a:r>
              <a:rPr lang="en-US" dirty="0" err="1" smtClean="0">
                <a:solidFill>
                  <a:schemeClr val="tx2"/>
                </a:solidFill>
              </a:rPr>
              <a:t>Maidment</a:t>
            </a:r>
            <a:endParaRPr lang="en-US" dirty="0" smtClean="0">
              <a:solidFill>
                <a:schemeClr val="tx2"/>
              </a:solidFill>
            </a:endParaRPr>
          </a:p>
          <a:p>
            <a:r>
              <a:rPr lang="en-US" dirty="0" smtClean="0">
                <a:solidFill>
                  <a:schemeClr val="tx2"/>
                </a:solidFill>
              </a:rPr>
              <a:t>Director, Center for Research in Water Resources</a:t>
            </a:r>
          </a:p>
          <a:p>
            <a:r>
              <a:rPr lang="en-US" dirty="0" smtClean="0">
                <a:solidFill>
                  <a:schemeClr val="tx2"/>
                </a:solidFill>
              </a:rPr>
              <a:t>University of Texas at Austin</a:t>
            </a:r>
          </a:p>
          <a:p>
            <a:endParaRPr lang="en-US" dirty="0"/>
          </a:p>
          <a:p>
            <a:r>
              <a:rPr lang="en-US" dirty="0" smtClean="0">
                <a:solidFill>
                  <a:schemeClr val="accent1"/>
                </a:solidFill>
              </a:rPr>
              <a:t>WIRADA Science Symposium</a:t>
            </a:r>
          </a:p>
          <a:p>
            <a:r>
              <a:rPr lang="en-US" dirty="0" smtClean="0">
                <a:solidFill>
                  <a:schemeClr val="accent1"/>
                </a:solidFill>
              </a:rPr>
              <a:t>Melbourne, Australia</a:t>
            </a:r>
          </a:p>
          <a:p>
            <a:r>
              <a:rPr lang="en-US" dirty="0" smtClean="0">
                <a:solidFill>
                  <a:schemeClr val="accent1"/>
                </a:solidFill>
              </a:rPr>
              <a:t>4 August 2011</a:t>
            </a:r>
            <a:endParaRPr lang="en-US" dirty="0">
              <a:solidFill>
                <a:schemeClr val="accent1"/>
              </a:solidFill>
            </a:endParaRPr>
          </a:p>
        </p:txBody>
      </p:sp>
    </p:spTree>
    <p:extLst>
      <p:ext uri="{BB962C8B-B14F-4D97-AF65-F5344CB8AC3E}">
        <p14:creationId xmlns:p14="http://schemas.microsoft.com/office/powerpoint/2010/main" val="29725060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4313"/>
            <a:ext cx="9563100" cy="642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81400" y="6293792"/>
            <a:ext cx="3250057" cy="461665"/>
          </a:xfrm>
          <a:prstGeom prst="rect">
            <a:avLst/>
          </a:prstGeom>
          <a:noFill/>
        </p:spPr>
        <p:txBody>
          <a:bodyPr wrap="none" rtlCol="0">
            <a:spAutoFit/>
          </a:bodyPr>
          <a:lstStyle/>
          <a:p>
            <a:r>
              <a:rPr lang="en-US" sz="2400" dirty="0" smtClean="0"/>
              <a:t>Slide: Rob Vertessy, BoM</a:t>
            </a:r>
            <a:endParaRPr lang="en-US" sz="2400" dirty="0"/>
          </a:p>
        </p:txBody>
      </p:sp>
      <p:sp>
        <p:nvSpPr>
          <p:cNvPr id="5" name="TextBox 4"/>
          <p:cNvSpPr txBox="1"/>
          <p:nvPr/>
        </p:nvSpPr>
        <p:spPr>
          <a:xfrm>
            <a:off x="2877136" y="38100"/>
            <a:ext cx="3943131" cy="584775"/>
          </a:xfrm>
          <a:prstGeom prst="rect">
            <a:avLst/>
          </a:prstGeom>
          <a:noFill/>
          <a:ln>
            <a:solidFill>
              <a:schemeClr val="tx1"/>
            </a:solidFill>
          </a:ln>
        </p:spPr>
        <p:txBody>
          <a:bodyPr wrap="none" rtlCol="0">
            <a:spAutoFit/>
          </a:bodyPr>
          <a:lstStyle/>
          <a:p>
            <a:r>
              <a:rPr lang="en-US" sz="3200" dirty="0" smtClean="0"/>
              <a:t>Components of AWRIS</a:t>
            </a:r>
            <a:endParaRPr lang="en-US" sz="3200" dirty="0"/>
          </a:p>
        </p:txBody>
      </p:sp>
    </p:spTree>
    <p:extLst>
      <p:ext uri="{BB962C8B-B14F-4D97-AF65-F5344CB8AC3E}">
        <p14:creationId xmlns:p14="http://schemas.microsoft.com/office/powerpoint/2010/main" val="287836311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WIRADA (2008-2013)</a:t>
            </a:r>
            <a:br>
              <a:rPr lang="en-US" dirty="0" smtClean="0"/>
            </a:br>
            <a:r>
              <a:rPr lang="en-US" sz="3100" dirty="0" smtClean="0"/>
              <a:t>Water Information Research and Development Alliance</a:t>
            </a:r>
            <a:endParaRPr lang="en-US" sz="31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1524000"/>
            <a:ext cx="8179793"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200400" y="6172200"/>
            <a:ext cx="3250057" cy="461665"/>
          </a:xfrm>
          <a:prstGeom prst="rect">
            <a:avLst/>
          </a:prstGeom>
          <a:noFill/>
        </p:spPr>
        <p:txBody>
          <a:bodyPr wrap="none" rtlCol="0">
            <a:spAutoFit/>
          </a:bodyPr>
          <a:lstStyle/>
          <a:p>
            <a:r>
              <a:rPr lang="en-US" sz="2400" dirty="0" smtClean="0"/>
              <a:t>Slide: Rob Vertessy, BoM</a:t>
            </a:r>
            <a:endParaRPr lang="en-US" sz="2400" dirty="0"/>
          </a:p>
        </p:txBody>
      </p:sp>
      <p:sp>
        <p:nvSpPr>
          <p:cNvPr id="4" name="TextBox 3"/>
          <p:cNvSpPr txBox="1"/>
          <p:nvPr/>
        </p:nvSpPr>
        <p:spPr>
          <a:xfrm>
            <a:off x="1918195" y="5044517"/>
            <a:ext cx="5562600" cy="646331"/>
          </a:xfrm>
          <a:prstGeom prst="rect">
            <a:avLst/>
          </a:prstGeom>
          <a:solidFill>
            <a:schemeClr val="bg1"/>
          </a:solidFill>
          <a:ln>
            <a:solidFill>
              <a:schemeClr val="tx2"/>
            </a:solidFill>
          </a:ln>
        </p:spPr>
        <p:txBody>
          <a:bodyPr wrap="square" rtlCol="0">
            <a:spAutoFit/>
          </a:bodyPr>
          <a:lstStyle/>
          <a:p>
            <a:pPr algn="ctr"/>
            <a:r>
              <a:rPr lang="en-US" dirty="0" smtClean="0"/>
              <a:t>CSIRO research program to support the AWRIS development being done by the Bureau of Meteorology</a:t>
            </a:r>
            <a:endParaRPr lang="en-US" dirty="0"/>
          </a:p>
        </p:txBody>
      </p:sp>
    </p:spTree>
    <p:extLst>
      <p:ext uri="{BB962C8B-B14F-4D97-AF65-F5344CB8AC3E}">
        <p14:creationId xmlns:p14="http://schemas.microsoft.com/office/powerpoint/2010/main" val="11173507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Three years in …..</a:t>
            </a:r>
            <a:r>
              <a:rPr lang="en-US" dirty="0" smtClean="0"/>
              <a:t/>
            </a:r>
            <a:br>
              <a:rPr lang="en-US" dirty="0" smtClean="0"/>
            </a:br>
            <a:r>
              <a:rPr lang="en-US" sz="3600" dirty="0" smtClean="0"/>
              <a:t>What is the state of Water Information now?</a:t>
            </a:r>
            <a:endParaRPr lang="en-US" sz="3600" dirty="0"/>
          </a:p>
        </p:txBody>
      </p:sp>
      <p:sp>
        <p:nvSpPr>
          <p:cNvPr id="3" name="Content Placeholder 2"/>
          <p:cNvSpPr>
            <a:spLocks noGrp="1"/>
          </p:cNvSpPr>
          <p:nvPr>
            <p:ph sz="half" idx="1"/>
          </p:nvPr>
        </p:nvSpPr>
        <p:spPr/>
        <p:txBody>
          <a:bodyPr>
            <a:noAutofit/>
          </a:bodyPr>
          <a:lstStyle/>
          <a:p>
            <a:r>
              <a:rPr lang="en-US" sz="3200" dirty="0" smtClean="0"/>
              <a:t>Progress has been made in each of these four components</a:t>
            </a:r>
          </a:p>
          <a:p>
            <a:r>
              <a:rPr lang="en-US" sz="3200" dirty="0" smtClean="0"/>
              <a:t>They are very different to one another</a:t>
            </a:r>
          </a:p>
          <a:p>
            <a:r>
              <a:rPr lang="en-US" sz="3200" dirty="0" smtClean="0"/>
              <a:t>The challenge now is how to link them</a:t>
            </a:r>
            <a:endParaRPr lang="en-US" sz="32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391174"/>
            <a:ext cx="2362200" cy="5428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64507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Australian National Climate Database</a:t>
            </a:r>
            <a:endParaRPr lang="en-US" sz="36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391174"/>
            <a:ext cx="2362200" cy="5428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410200" y="1828800"/>
            <a:ext cx="2362200" cy="1371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half" idx="1"/>
          </p:nvPr>
        </p:nvSpPr>
        <p:spPr>
          <a:xfrm>
            <a:off x="457200" y="1242218"/>
            <a:ext cx="4038600" cy="4525963"/>
          </a:xfrm>
        </p:spPr>
        <p:txBody>
          <a:bodyPr>
            <a:normAutofit/>
          </a:bodyPr>
          <a:lstStyle/>
          <a:p>
            <a:r>
              <a:rPr lang="en-US" dirty="0" smtClean="0"/>
              <a:t>This is a </a:t>
            </a:r>
            <a:r>
              <a:rPr lang="en-US" dirty="0" smtClean="0">
                <a:solidFill>
                  <a:srgbClr val="FF0000"/>
                </a:solidFill>
              </a:rPr>
              <a:t>core competency of the BoM</a:t>
            </a:r>
          </a:p>
          <a:p>
            <a:r>
              <a:rPr lang="en-US" dirty="0" smtClean="0"/>
              <a:t>Augment with </a:t>
            </a:r>
            <a:r>
              <a:rPr lang="en-US" dirty="0" smtClean="0">
                <a:solidFill>
                  <a:srgbClr val="FF0000"/>
                </a:solidFill>
              </a:rPr>
              <a:t>evaporation derived from remote sensing</a:t>
            </a: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581400"/>
            <a:ext cx="2847975"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714500" y="3574473"/>
            <a:ext cx="228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42899" y="4126319"/>
            <a:ext cx="1371601" cy="1200329"/>
          </a:xfrm>
          <a:prstGeom prst="rect">
            <a:avLst/>
          </a:prstGeom>
          <a:noFill/>
        </p:spPr>
        <p:txBody>
          <a:bodyPr wrap="square" rtlCol="0">
            <a:spAutoFit/>
          </a:bodyPr>
          <a:lstStyle/>
          <a:p>
            <a:r>
              <a:rPr lang="en-US" dirty="0" err="1" smtClean="0"/>
              <a:t>Std</a:t>
            </a:r>
            <a:r>
              <a:rPr lang="en-US" dirty="0" smtClean="0"/>
              <a:t> </a:t>
            </a:r>
            <a:r>
              <a:rPr lang="en-US" dirty="0" err="1" smtClean="0"/>
              <a:t>Dev</a:t>
            </a:r>
            <a:r>
              <a:rPr lang="en-US" dirty="0" smtClean="0"/>
              <a:t> of 8 methods of estimating evaporation</a:t>
            </a:r>
            <a:endParaRPr lang="en-US" dirty="0"/>
          </a:p>
        </p:txBody>
      </p:sp>
      <p:sp>
        <p:nvSpPr>
          <p:cNvPr id="8" name="TextBox 7"/>
          <p:cNvSpPr txBox="1"/>
          <p:nvPr/>
        </p:nvSpPr>
        <p:spPr>
          <a:xfrm>
            <a:off x="1801091" y="6229989"/>
            <a:ext cx="2921441" cy="369332"/>
          </a:xfrm>
          <a:prstGeom prst="rect">
            <a:avLst/>
          </a:prstGeom>
          <a:noFill/>
        </p:spPr>
        <p:txBody>
          <a:bodyPr wrap="none" rtlCol="0">
            <a:spAutoFit/>
          </a:bodyPr>
          <a:lstStyle/>
          <a:p>
            <a:r>
              <a:rPr lang="en-US" dirty="0" smtClean="0"/>
              <a:t>Image: Albert van </a:t>
            </a:r>
            <a:r>
              <a:rPr lang="en-US" dirty="0" err="1" smtClean="0"/>
              <a:t>Dijk</a:t>
            </a:r>
            <a:r>
              <a:rPr lang="en-US" dirty="0" smtClean="0"/>
              <a:t>, CSIRO</a:t>
            </a:r>
            <a:endParaRPr lang="en-US" dirty="0"/>
          </a:p>
        </p:txBody>
      </p:sp>
    </p:spTree>
    <p:extLst>
      <p:ext uri="{BB962C8B-B14F-4D97-AF65-F5344CB8AC3E}">
        <p14:creationId xmlns:p14="http://schemas.microsoft.com/office/powerpoint/2010/main" val="6883755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63562"/>
          </a:xfrm>
        </p:spPr>
        <p:txBody>
          <a:bodyPr>
            <a:noAutofit/>
          </a:bodyPr>
          <a:lstStyle/>
          <a:p>
            <a:r>
              <a:rPr lang="en-US" sz="3200" dirty="0" smtClean="0"/>
              <a:t>Lake Argyll – </a:t>
            </a:r>
            <a:r>
              <a:rPr lang="en-US" sz="3200" dirty="0" smtClean="0">
                <a:solidFill>
                  <a:srgbClr val="FF0000"/>
                </a:solidFill>
              </a:rPr>
              <a:t>Remote Sensing as Time Series!</a:t>
            </a:r>
            <a:endParaRPr lang="en-US" sz="3200" dirty="0">
              <a:solidFill>
                <a:srgbClr val="FF0000"/>
              </a:solidFill>
            </a:endParaRPr>
          </a:p>
        </p:txBody>
      </p:sp>
      <p:sp>
        <p:nvSpPr>
          <p:cNvPr id="3" name="Content Placeholder 2"/>
          <p:cNvSpPr>
            <a:spLocks noGrp="1"/>
          </p:cNvSpPr>
          <p:nvPr>
            <p:ph idx="1"/>
          </p:nvPr>
        </p:nvSpPr>
        <p:spPr>
          <a:xfrm>
            <a:off x="6477000" y="1219200"/>
            <a:ext cx="2450123" cy="868363"/>
          </a:xfrm>
        </p:spPr>
        <p:txBody>
          <a:bodyPr>
            <a:normAutofit fontScale="55000" lnSpcReduction="20000"/>
          </a:bodyPr>
          <a:lstStyle/>
          <a:p>
            <a:r>
              <a:rPr lang="en-US" dirty="0" smtClean="0"/>
              <a:t>Lake </a:t>
            </a:r>
            <a:r>
              <a:rPr lang="en-US" dirty="0" err="1" smtClean="0"/>
              <a:t>timeseries</a:t>
            </a:r>
            <a:r>
              <a:rPr lang="en-US" dirty="0" smtClean="0"/>
              <a:t> plus statistics and curve-</a:t>
            </a:r>
            <a:r>
              <a:rPr lang="en-US" dirty="0" err="1" smtClean="0"/>
              <a:t>fiting</a:t>
            </a:r>
            <a:r>
              <a:rPr lang="en-US" dirty="0" smtClean="0"/>
              <a:t> analysis.</a:t>
            </a:r>
            <a:endParaRPr lang="en-US" dirty="0"/>
          </a:p>
        </p:txBody>
      </p:sp>
      <p:pic>
        <p:nvPicPr>
          <p:cNvPr id="4" name="Picture 3" descr="Lake_Argyll.jpg"/>
          <p:cNvPicPr>
            <a:picLocks noChangeAspect="1"/>
          </p:cNvPicPr>
          <p:nvPr/>
        </p:nvPicPr>
        <p:blipFill>
          <a:blip r:embed="rId2"/>
          <a:stretch>
            <a:fillRect/>
          </a:stretch>
        </p:blipFill>
        <p:spPr>
          <a:xfrm>
            <a:off x="2414978" y="563562"/>
            <a:ext cx="4263828" cy="2511678"/>
          </a:xfrm>
          <a:prstGeom prst="rect">
            <a:avLst/>
          </a:prstGeom>
        </p:spPr>
      </p:pic>
      <p:pic>
        <p:nvPicPr>
          <p:cNvPr id="10" name="Picture 9" descr="ALT_16258S_128803E_20080623_00534_01_L3_PH.RLH_rms.png"/>
          <p:cNvPicPr>
            <a:picLocks noChangeAspect="1"/>
          </p:cNvPicPr>
          <p:nvPr/>
        </p:nvPicPr>
        <p:blipFill>
          <a:blip r:embed="rId3"/>
          <a:stretch>
            <a:fillRect/>
          </a:stretch>
        </p:blipFill>
        <p:spPr>
          <a:xfrm>
            <a:off x="6252308" y="5894640"/>
            <a:ext cx="2891692" cy="946970"/>
          </a:xfrm>
          <a:prstGeom prst="rect">
            <a:avLst/>
          </a:prstGeom>
        </p:spPr>
      </p:pic>
      <p:pic>
        <p:nvPicPr>
          <p:cNvPr id="11" name="Picture 10" descr="ALT_16382S_128694E_20080218_00304_01_L3_PH.RLH_rms.png"/>
          <p:cNvPicPr>
            <a:picLocks noChangeAspect="1"/>
          </p:cNvPicPr>
          <p:nvPr/>
        </p:nvPicPr>
        <p:blipFill>
          <a:blip r:embed="rId4"/>
          <a:stretch>
            <a:fillRect/>
          </a:stretch>
        </p:blipFill>
        <p:spPr>
          <a:xfrm>
            <a:off x="0" y="5894642"/>
            <a:ext cx="2891692" cy="963358"/>
          </a:xfrm>
          <a:prstGeom prst="rect">
            <a:avLst/>
          </a:prstGeom>
        </p:spPr>
      </p:pic>
      <p:cxnSp>
        <p:nvCxnSpPr>
          <p:cNvPr id="13" name="Straight Arrow Connector 12"/>
          <p:cNvCxnSpPr/>
          <p:nvPr/>
        </p:nvCxnSpPr>
        <p:spPr>
          <a:xfrm>
            <a:off x="5029200" y="1752600"/>
            <a:ext cx="1981200" cy="11450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1443892" y="2057400"/>
            <a:ext cx="2975311" cy="10178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4342607" y="2214265"/>
            <a:ext cx="153193" cy="6834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2" name="Picture 21" descr="ALT_16382S_128695E_20080623_00605_00_L3_PH.RLH_rms.png"/>
          <p:cNvPicPr>
            <a:picLocks noChangeAspect="1"/>
          </p:cNvPicPr>
          <p:nvPr/>
        </p:nvPicPr>
        <p:blipFill>
          <a:blip r:embed="rId5"/>
          <a:stretch>
            <a:fillRect/>
          </a:stretch>
        </p:blipFill>
        <p:spPr>
          <a:xfrm>
            <a:off x="3073984" y="5894642"/>
            <a:ext cx="2945816" cy="946968"/>
          </a:xfrm>
          <a:prstGeom prst="rect">
            <a:avLst/>
          </a:prstGeom>
        </p:spPr>
      </p:pic>
      <p:pic>
        <p:nvPicPr>
          <p:cNvPr id="14" name="Picture 13" descr="cALT_16258S_128803E_20080623_00534_01_L3_PH.png"/>
          <p:cNvPicPr>
            <a:picLocks noChangeAspect="1"/>
          </p:cNvPicPr>
          <p:nvPr/>
        </p:nvPicPr>
        <p:blipFill>
          <a:blip r:embed="rId6"/>
          <a:stretch>
            <a:fillRect/>
          </a:stretch>
        </p:blipFill>
        <p:spPr>
          <a:xfrm>
            <a:off x="6252308" y="3075240"/>
            <a:ext cx="2891692" cy="2819400"/>
          </a:xfrm>
          <a:prstGeom prst="rect">
            <a:avLst/>
          </a:prstGeom>
        </p:spPr>
      </p:pic>
      <p:pic>
        <p:nvPicPr>
          <p:cNvPr id="16" name="Picture 15" descr="cALT_16382S_128694E_20080218_00304_01_L3_PH.png"/>
          <p:cNvPicPr>
            <a:picLocks noChangeAspect="1"/>
          </p:cNvPicPr>
          <p:nvPr/>
        </p:nvPicPr>
        <p:blipFill>
          <a:blip r:embed="rId7"/>
          <a:stretch>
            <a:fillRect/>
          </a:stretch>
        </p:blipFill>
        <p:spPr>
          <a:xfrm>
            <a:off x="1" y="3075240"/>
            <a:ext cx="2891692" cy="2819400"/>
          </a:xfrm>
          <a:prstGeom prst="rect">
            <a:avLst/>
          </a:prstGeom>
        </p:spPr>
      </p:pic>
      <p:pic>
        <p:nvPicPr>
          <p:cNvPr id="18" name="Picture 17" descr="cALT_16382S_128695E_20080623_00605_00_L3_PH.png"/>
          <p:cNvPicPr>
            <a:picLocks noChangeAspect="1"/>
          </p:cNvPicPr>
          <p:nvPr/>
        </p:nvPicPr>
        <p:blipFill>
          <a:blip r:embed="rId8"/>
          <a:stretch>
            <a:fillRect/>
          </a:stretch>
        </p:blipFill>
        <p:spPr>
          <a:xfrm>
            <a:off x="3128109" y="3075243"/>
            <a:ext cx="2891691" cy="2819399"/>
          </a:xfrm>
          <a:prstGeom prst="rect">
            <a:avLst/>
          </a:prstGeom>
        </p:spPr>
      </p:pic>
      <p:sp>
        <p:nvSpPr>
          <p:cNvPr id="5" name="TextBox 4"/>
          <p:cNvSpPr txBox="1"/>
          <p:nvPr/>
        </p:nvSpPr>
        <p:spPr>
          <a:xfrm>
            <a:off x="28114" y="1567934"/>
            <a:ext cx="2334086" cy="646331"/>
          </a:xfrm>
          <a:prstGeom prst="rect">
            <a:avLst/>
          </a:prstGeom>
          <a:noFill/>
          <a:ln>
            <a:solidFill>
              <a:schemeClr val="accent1"/>
            </a:solidFill>
          </a:ln>
        </p:spPr>
        <p:txBody>
          <a:bodyPr wrap="square" rtlCol="0">
            <a:spAutoFit/>
          </a:bodyPr>
          <a:lstStyle/>
          <a:p>
            <a:r>
              <a:rPr lang="en-US" dirty="0" smtClean="0"/>
              <a:t>Slide: </a:t>
            </a:r>
            <a:r>
              <a:rPr lang="en-US" dirty="0" err="1" smtClean="0"/>
              <a:t>Philippa</a:t>
            </a:r>
            <a:r>
              <a:rPr lang="en-US" dirty="0" smtClean="0"/>
              <a:t> Berry, </a:t>
            </a:r>
            <a:r>
              <a:rPr lang="en-US" dirty="0" err="1" smtClean="0"/>
              <a:t>DeMontfort</a:t>
            </a:r>
            <a:r>
              <a:rPr lang="en-US" dirty="0" smtClean="0"/>
              <a:t> University</a:t>
            </a:r>
            <a:endParaRPr lang="en-US" dirty="0"/>
          </a:p>
        </p:txBody>
      </p:sp>
    </p:spTree>
    <p:extLst>
      <p:ext uri="{BB962C8B-B14F-4D97-AF65-F5344CB8AC3E}">
        <p14:creationId xmlns:p14="http://schemas.microsoft.com/office/powerpoint/2010/main" val="34123182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Australian Hydrological Geospatial Fabric</a:t>
            </a:r>
            <a:endParaRPr lang="en-US" sz="36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391174"/>
            <a:ext cx="2362200" cy="5428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410200" y="2971800"/>
            <a:ext cx="2362200" cy="1371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half" idx="1"/>
          </p:nvPr>
        </p:nvSpPr>
        <p:spPr/>
        <p:txBody>
          <a:bodyPr>
            <a:normAutofit lnSpcReduction="10000"/>
          </a:bodyPr>
          <a:lstStyle/>
          <a:p>
            <a:r>
              <a:rPr lang="en-US" dirty="0" smtClean="0"/>
              <a:t>Four key constructs</a:t>
            </a:r>
          </a:p>
          <a:p>
            <a:pPr lvl="1"/>
            <a:r>
              <a:rPr lang="en-US" dirty="0" smtClean="0">
                <a:solidFill>
                  <a:srgbClr val="FF0000"/>
                </a:solidFill>
              </a:rPr>
              <a:t>Cell to cell </a:t>
            </a:r>
            <a:r>
              <a:rPr lang="en-US" dirty="0" smtClean="0"/>
              <a:t>water movement on DEMs</a:t>
            </a:r>
          </a:p>
          <a:p>
            <a:pPr lvl="1"/>
            <a:r>
              <a:rPr lang="en-US" dirty="0" smtClean="0">
                <a:solidFill>
                  <a:srgbClr val="FF0000"/>
                </a:solidFill>
              </a:rPr>
              <a:t>Line to Line </a:t>
            </a:r>
            <a:r>
              <a:rPr lang="en-US" dirty="0" smtClean="0"/>
              <a:t>water movement on networks</a:t>
            </a:r>
          </a:p>
          <a:p>
            <a:pPr lvl="1"/>
            <a:r>
              <a:rPr lang="en-US" dirty="0" smtClean="0">
                <a:solidFill>
                  <a:srgbClr val="FF0000"/>
                </a:solidFill>
              </a:rPr>
              <a:t>Area flows to line </a:t>
            </a:r>
            <a:r>
              <a:rPr lang="en-US" dirty="0" smtClean="0"/>
              <a:t>(connect land and water systems – Reach Catchments)</a:t>
            </a:r>
          </a:p>
          <a:p>
            <a:pPr lvl="1"/>
            <a:r>
              <a:rPr lang="en-US" dirty="0" smtClean="0">
                <a:solidFill>
                  <a:srgbClr val="FF0000"/>
                </a:solidFill>
              </a:rPr>
              <a:t>Area flows to point on line </a:t>
            </a:r>
            <a:r>
              <a:rPr lang="en-US" dirty="0" smtClean="0"/>
              <a:t>(Contracted Nodes and Catchments)</a:t>
            </a:r>
          </a:p>
        </p:txBody>
      </p:sp>
    </p:spTree>
    <p:extLst>
      <p:ext uri="{BB962C8B-B14F-4D97-AF65-F5344CB8AC3E}">
        <p14:creationId xmlns:p14="http://schemas.microsoft.com/office/powerpoint/2010/main" val="24170729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38199"/>
            <a:ext cx="8839200" cy="526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94393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United States Experience with DEM Improvement</a:t>
            </a:r>
            <a:endParaRPr lang="en-US" dirty="0"/>
          </a:p>
        </p:txBody>
      </p:sp>
      <p:cxnSp>
        <p:nvCxnSpPr>
          <p:cNvPr id="4" name="Straight Arrow Connector 3"/>
          <p:cNvCxnSpPr/>
          <p:nvPr/>
        </p:nvCxnSpPr>
        <p:spPr>
          <a:xfrm flipV="1">
            <a:off x="2209800" y="1905000"/>
            <a:ext cx="0" cy="3505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2209800" y="5410200"/>
            <a:ext cx="464820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209800" y="2819400"/>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209800" y="4724400"/>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048000" y="5029200"/>
            <a:ext cx="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715000" y="5029200"/>
            <a:ext cx="0" cy="38100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81001" y="2812143"/>
            <a:ext cx="1600200" cy="1569660"/>
          </a:xfrm>
          <a:prstGeom prst="rect">
            <a:avLst/>
          </a:prstGeom>
          <a:noFill/>
        </p:spPr>
        <p:txBody>
          <a:bodyPr wrap="square" rtlCol="0">
            <a:spAutoFit/>
          </a:bodyPr>
          <a:lstStyle/>
          <a:p>
            <a:r>
              <a:rPr lang="en-US" sz="2400" dirty="0" smtClean="0">
                <a:solidFill>
                  <a:srgbClr val="FF0000"/>
                </a:solidFill>
              </a:rPr>
              <a:t>Error in delineated watershed area</a:t>
            </a:r>
            <a:endParaRPr lang="en-US" sz="2400" dirty="0">
              <a:solidFill>
                <a:srgbClr val="FF0000"/>
              </a:solidFill>
            </a:endParaRPr>
          </a:p>
        </p:txBody>
      </p:sp>
      <p:sp>
        <p:nvSpPr>
          <p:cNvPr id="17" name="Oval 16"/>
          <p:cNvSpPr/>
          <p:nvPr/>
        </p:nvSpPr>
        <p:spPr>
          <a:xfrm>
            <a:off x="5486400" y="2583543"/>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523394" y="2527012"/>
            <a:ext cx="686406" cy="584775"/>
          </a:xfrm>
          <a:prstGeom prst="rect">
            <a:avLst/>
          </a:prstGeom>
          <a:noFill/>
        </p:spPr>
        <p:txBody>
          <a:bodyPr wrap="none" rtlCol="0">
            <a:spAutoFit/>
          </a:bodyPr>
          <a:lstStyle/>
          <a:p>
            <a:r>
              <a:rPr lang="en-US" sz="3200" dirty="0" smtClean="0"/>
              <a:t>5%</a:t>
            </a:r>
            <a:endParaRPr lang="en-US" sz="3200" dirty="0"/>
          </a:p>
        </p:txBody>
      </p:sp>
      <p:sp>
        <p:nvSpPr>
          <p:cNvPr id="19" name="TextBox 18"/>
          <p:cNvSpPr txBox="1"/>
          <p:nvPr/>
        </p:nvSpPr>
        <p:spPr>
          <a:xfrm>
            <a:off x="1152072" y="4444425"/>
            <a:ext cx="998991" cy="584775"/>
          </a:xfrm>
          <a:prstGeom prst="rect">
            <a:avLst/>
          </a:prstGeom>
          <a:noFill/>
        </p:spPr>
        <p:txBody>
          <a:bodyPr wrap="none" rtlCol="0">
            <a:spAutoFit/>
          </a:bodyPr>
          <a:lstStyle/>
          <a:p>
            <a:r>
              <a:rPr lang="en-US" sz="3200" dirty="0" smtClean="0"/>
              <a:t>0.5%</a:t>
            </a:r>
            <a:endParaRPr lang="en-US" sz="3200" dirty="0"/>
          </a:p>
        </p:txBody>
      </p:sp>
      <p:sp>
        <p:nvSpPr>
          <p:cNvPr id="20" name="Oval 19"/>
          <p:cNvSpPr/>
          <p:nvPr/>
        </p:nvSpPr>
        <p:spPr>
          <a:xfrm>
            <a:off x="2819400" y="44958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876800" y="5508170"/>
            <a:ext cx="1969129" cy="461665"/>
          </a:xfrm>
          <a:prstGeom prst="rect">
            <a:avLst/>
          </a:prstGeom>
          <a:noFill/>
        </p:spPr>
        <p:txBody>
          <a:bodyPr wrap="none" rtlCol="0">
            <a:spAutoFit/>
          </a:bodyPr>
          <a:lstStyle/>
          <a:p>
            <a:r>
              <a:rPr lang="en-US" sz="2400" dirty="0" smtClean="0"/>
              <a:t>3 </a:t>
            </a:r>
            <a:r>
              <a:rPr lang="en-US" sz="2400" dirty="0" err="1" smtClean="0"/>
              <a:t>arcsec</a:t>
            </a:r>
            <a:r>
              <a:rPr lang="en-US" sz="2400" dirty="0" smtClean="0"/>
              <a:t>: 90 m</a:t>
            </a:r>
            <a:endParaRPr lang="en-US" sz="2400" dirty="0"/>
          </a:p>
        </p:txBody>
      </p:sp>
      <p:sp>
        <p:nvSpPr>
          <p:cNvPr id="22" name="TextBox 21"/>
          <p:cNvSpPr txBox="1"/>
          <p:nvPr/>
        </p:nvSpPr>
        <p:spPr>
          <a:xfrm>
            <a:off x="2028372" y="5508170"/>
            <a:ext cx="1969129" cy="461665"/>
          </a:xfrm>
          <a:prstGeom prst="rect">
            <a:avLst/>
          </a:prstGeom>
          <a:noFill/>
        </p:spPr>
        <p:txBody>
          <a:bodyPr wrap="none" rtlCol="0">
            <a:spAutoFit/>
          </a:bodyPr>
          <a:lstStyle/>
          <a:p>
            <a:r>
              <a:rPr lang="en-US" sz="2400" dirty="0" smtClean="0"/>
              <a:t>1 </a:t>
            </a:r>
            <a:r>
              <a:rPr lang="en-US" sz="2400" dirty="0" err="1" smtClean="0"/>
              <a:t>arcsec</a:t>
            </a:r>
            <a:r>
              <a:rPr lang="en-US" sz="2400" dirty="0" smtClean="0"/>
              <a:t>: 30 m</a:t>
            </a:r>
            <a:endParaRPr lang="en-US" sz="2400" dirty="0"/>
          </a:p>
        </p:txBody>
      </p:sp>
      <p:sp>
        <p:nvSpPr>
          <p:cNvPr id="23" name="TextBox 22"/>
          <p:cNvSpPr txBox="1"/>
          <p:nvPr/>
        </p:nvSpPr>
        <p:spPr>
          <a:xfrm>
            <a:off x="3559518" y="6051502"/>
            <a:ext cx="1864100" cy="461665"/>
          </a:xfrm>
          <a:prstGeom prst="rect">
            <a:avLst/>
          </a:prstGeom>
          <a:noFill/>
        </p:spPr>
        <p:txBody>
          <a:bodyPr wrap="none" rtlCol="0">
            <a:spAutoFit/>
          </a:bodyPr>
          <a:lstStyle/>
          <a:p>
            <a:r>
              <a:rPr lang="en-US" sz="2400" dirty="0" smtClean="0"/>
              <a:t>DEM Cell Size</a:t>
            </a:r>
            <a:endParaRPr lang="en-US" sz="2400" dirty="0"/>
          </a:p>
        </p:txBody>
      </p:sp>
      <p:cxnSp>
        <p:nvCxnSpPr>
          <p:cNvPr id="25" name="Straight Arrow Connector 24"/>
          <p:cNvCxnSpPr/>
          <p:nvPr/>
        </p:nvCxnSpPr>
        <p:spPr>
          <a:xfrm flipH="1">
            <a:off x="3429000" y="3040743"/>
            <a:ext cx="1994618" cy="134106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071887" y="2342346"/>
            <a:ext cx="985013" cy="461665"/>
          </a:xfrm>
          <a:prstGeom prst="rect">
            <a:avLst/>
          </a:prstGeom>
          <a:noFill/>
        </p:spPr>
        <p:txBody>
          <a:bodyPr wrap="none" rtlCol="0">
            <a:spAutoFit/>
          </a:bodyPr>
          <a:lstStyle/>
          <a:p>
            <a:r>
              <a:rPr lang="en-US" sz="2400" dirty="0" smtClean="0"/>
              <a:t>1990’s</a:t>
            </a:r>
            <a:endParaRPr lang="en-US" sz="2400" dirty="0"/>
          </a:p>
        </p:txBody>
      </p:sp>
      <p:sp>
        <p:nvSpPr>
          <p:cNvPr id="27" name="TextBox 26"/>
          <p:cNvSpPr txBox="1"/>
          <p:nvPr/>
        </p:nvSpPr>
        <p:spPr>
          <a:xfrm>
            <a:off x="3283857" y="4521200"/>
            <a:ext cx="985013" cy="461665"/>
          </a:xfrm>
          <a:prstGeom prst="rect">
            <a:avLst/>
          </a:prstGeom>
          <a:noFill/>
        </p:spPr>
        <p:txBody>
          <a:bodyPr wrap="none" rtlCol="0">
            <a:spAutoFit/>
          </a:bodyPr>
          <a:lstStyle/>
          <a:p>
            <a:r>
              <a:rPr lang="en-US" sz="2400" dirty="0" smtClean="0"/>
              <a:t>2000’s</a:t>
            </a:r>
            <a:endParaRPr lang="en-US" sz="24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3040743"/>
            <a:ext cx="2566758"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07476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029"/>
            <a:ext cx="8229600" cy="1143000"/>
          </a:xfrm>
        </p:spPr>
        <p:txBody>
          <a:bodyPr>
            <a:normAutofit/>
          </a:bodyPr>
          <a:lstStyle/>
          <a:p>
            <a:r>
              <a:rPr lang="en-US" sz="3600" dirty="0" smtClean="0"/>
              <a:t>National Elevation Dataset for Australia</a:t>
            </a:r>
            <a:endParaRPr lang="en-US" sz="3600"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799" y="1628774"/>
            <a:ext cx="3622293"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257799" y="1628774"/>
            <a:ext cx="457201" cy="5810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grpSp>
        <p:nvGrpSpPr>
          <p:cNvPr id="5" name="Group 4"/>
          <p:cNvGrpSpPr/>
          <p:nvPr/>
        </p:nvGrpSpPr>
        <p:grpSpPr>
          <a:xfrm>
            <a:off x="1143000" y="1539205"/>
            <a:ext cx="3581400" cy="4954808"/>
            <a:chOff x="1143000" y="1539205"/>
            <a:chExt cx="3505200" cy="4954808"/>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539205"/>
              <a:ext cx="3505200" cy="4954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143000" y="1539205"/>
              <a:ext cx="381000" cy="6705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4999" y="5987214"/>
            <a:ext cx="1905001" cy="413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752599" y="1734621"/>
            <a:ext cx="2207143" cy="369332"/>
          </a:xfrm>
          <a:prstGeom prst="rect">
            <a:avLst/>
          </a:prstGeom>
          <a:solidFill>
            <a:schemeClr val="bg1"/>
          </a:solidFill>
          <a:ln>
            <a:solidFill>
              <a:schemeClr val="tx1"/>
            </a:solidFill>
          </a:ln>
        </p:spPr>
        <p:txBody>
          <a:bodyPr wrap="none" rtlCol="0">
            <a:spAutoFit/>
          </a:bodyPr>
          <a:lstStyle/>
          <a:p>
            <a:r>
              <a:rPr lang="en-US" dirty="0" smtClean="0"/>
              <a:t>9 Arc Second – 250 m</a:t>
            </a:r>
            <a:endParaRPr lang="en-US" dirty="0"/>
          </a:p>
        </p:txBody>
      </p:sp>
      <p:sp>
        <p:nvSpPr>
          <p:cNvPr id="11" name="TextBox 10"/>
          <p:cNvSpPr txBox="1"/>
          <p:nvPr/>
        </p:nvSpPr>
        <p:spPr>
          <a:xfrm>
            <a:off x="5715000" y="1705984"/>
            <a:ext cx="2090124" cy="369332"/>
          </a:xfrm>
          <a:prstGeom prst="rect">
            <a:avLst/>
          </a:prstGeom>
          <a:solidFill>
            <a:schemeClr val="bg1"/>
          </a:solidFill>
          <a:ln>
            <a:solidFill>
              <a:schemeClr val="tx1"/>
            </a:solidFill>
          </a:ln>
        </p:spPr>
        <p:txBody>
          <a:bodyPr wrap="none" rtlCol="0">
            <a:spAutoFit/>
          </a:bodyPr>
          <a:lstStyle/>
          <a:p>
            <a:r>
              <a:rPr lang="en-US" dirty="0" smtClean="0"/>
              <a:t>1 Arc Second – 30 m</a:t>
            </a:r>
            <a:endParaRPr lang="en-US" dirty="0"/>
          </a:p>
        </p:txBody>
      </p:sp>
      <p:sp>
        <p:nvSpPr>
          <p:cNvPr id="7" name="TextBox 6"/>
          <p:cNvSpPr txBox="1"/>
          <p:nvPr/>
        </p:nvSpPr>
        <p:spPr>
          <a:xfrm>
            <a:off x="152400" y="3906320"/>
            <a:ext cx="833883" cy="461665"/>
          </a:xfrm>
          <a:prstGeom prst="rect">
            <a:avLst/>
          </a:prstGeom>
          <a:noFill/>
          <a:ln>
            <a:solidFill>
              <a:schemeClr val="tx1"/>
            </a:solidFill>
          </a:ln>
        </p:spPr>
        <p:txBody>
          <a:bodyPr wrap="none" rtlCol="0">
            <a:spAutoFit/>
          </a:bodyPr>
          <a:lstStyle/>
          <a:p>
            <a:r>
              <a:rPr lang="en-US" sz="2400" dirty="0" smtClean="0"/>
              <a:t>1 cell</a:t>
            </a:r>
            <a:endParaRPr lang="en-US" sz="2400" dirty="0"/>
          </a:p>
        </p:txBody>
      </p:sp>
      <p:sp>
        <p:nvSpPr>
          <p:cNvPr id="13" name="TextBox 12"/>
          <p:cNvSpPr txBox="1"/>
          <p:nvPr/>
        </p:nvSpPr>
        <p:spPr>
          <a:xfrm>
            <a:off x="4724400" y="3912762"/>
            <a:ext cx="1109599" cy="461665"/>
          </a:xfrm>
          <a:prstGeom prst="rect">
            <a:avLst/>
          </a:prstGeom>
          <a:solidFill>
            <a:schemeClr val="bg1"/>
          </a:solidFill>
          <a:ln>
            <a:solidFill>
              <a:schemeClr val="tx1"/>
            </a:solidFill>
          </a:ln>
        </p:spPr>
        <p:txBody>
          <a:bodyPr wrap="none" rtlCol="0">
            <a:spAutoFit/>
          </a:bodyPr>
          <a:lstStyle/>
          <a:p>
            <a:r>
              <a:rPr lang="en-US" sz="2400" dirty="0" smtClean="0"/>
              <a:t>81 cells</a:t>
            </a:r>
            <a:endParaRPr lang="en-US" sz="2400" dirty="0"/>
          </a:p>
        </p:txBody>
      </p:sp>
      <p:sp>
        <p:nvSpPr>
          <p:cNvPr id="8" name="TextBox 7"/>
          <p:cNvSpPr txBox="1"/>
          <p:nvPr/>
        </p:nvSpPr>
        <p:spPr>
          <a:xfrm>
            <a:off x="2286000" y="1034534"/>
            <a:ext cx="1134991" cy="461665"/>
          </a:xfrm>
          <a:prstGeom prst="rect">
            <a:avLst/>
          </a:prstGeom>
          <a:noFill/>
          <a:ln>
            <a:solidFill>
              <a:schemeClr val="tx1"/>
            </a:solidFill>
          </a:ln>
        </p:spPr>
        <p:txBody>
          <a:bodyPr wrap="none" rtlCol="0">
            <a:spAutoFit/>
          </a:bodyPr>
          <a:lstStyle/>
          <a:p>
            <a:r>
              <a:rPr lang="en-US" sz="2400" dirty="0"/>
              <a:t>Existing</a:t>
            </a:r>
          </a:p>
        </p:txBody>
      </p:sp>
      <p:sp>
        <p:nvSpPr>
          <p:cNvPr id="15" name="TextBox 14"/>
          <p:cNvSpPr txBox="1"/>
          <p:nvPr/>
        </p:nvSpPr>
        <p:spPr>
          <a:xfrm>
            <a:off x="6483340" y="1034534"/>
            <a:ext cx="755463" cy="461665"/>
          </a:xfrm>
          <a:prstGeom prst="rect">
            <a:avLst/>
          </a:prstGeom>
          <a:noFill/>
          <a:ln>
            <a:solidFill>
              <a:schemeClr val="tx1"/>
            </a:solidFill>
          </a:ln>
        </p:spPr>
        <p:txBody>
          <a:bodyPr wrap="none" rtlCol="0">
            <a:spAutoFit/>
          </a:bodyPr>
          <a:lstStyle/>
          <a:p>
            <a:r>
              <a:rPr lang="en-US" sz="2400" dirty="0" smtClean="0"/>
              <a:t>New</a:t>
            </a:r>
            <a:endParaRPr lang="en-US" sz="2400" dirty="0"/>
          </a:p>
        </p:txBody>
      </p:sp>
      <p:sp>
        <p:nvSpPr>
          <p:cNvPr id="9" name="Right Arrow 8"/>
          <p:cNvSpPr/>
          <p:nvPr/>
        </p:nvSpPr>
        <p:spPr>
          <a:xfrm>
            <a:off x="4311813" y="1734621"/>
            <a:ext cx="990599"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25698" y="4563421"/>
            <a:ext cx="8028352" cy="584775"/>
          </a:xfrm>
          <a:prstGeom prst="rect">
            <a:avLst/>
          </a:prstGeom>
          <a:solidFill>
            <a:schemeClr val="bg1"/>
          </a:solidFill>
          <a:ln>
            <a:solidFill>
              <a:schemeClr val="tx1"/>
            </a:solidFill>
          </a:ln>
        </p:spPr>
        <p:txBody>
          <a:bodyPr wrap="none" rtlCol="0">
            <a:spAutoFit/>
          </a:bodyPr>
          <a:lstStyle/>
          <a:p>
            <a:r>
              <a:rPr lang="en-US" sz="3200" dirty="0" smtClean="0"/>
              <a:t>Two orders of magnitude improvement!  Wow!</a:t>
            </a:r>
            <a:endParaRPr lang="en-US" sz="3200" dirty="0"/>
          </a:p>
        </p:txBody>
      </p:sp>
      <p:sp>
        <p:nvSpPr>
          <p:cNvPr id="12" name="TextBox 11"/>
          <p:cNvSpPr txBox="1"/>
          <p:nvPr/>
        </p:nvSpPr>
        <p:spPr>
          <a:xfrm>
            <a:off x="3276600" y="6553200"/>
            <a:ext cx="2799292" cy="369332"/>
          </a:xfrm>
          <a:prstGeom prst="rect">
            <a:avLst/>
          </a:prstGeom>
          <a:noFill/>
        </p:spPr>
        <p:txBody>
          <a:bodyPr wrap="none" rtlCol="0">
            <a:spAutoFit/>
          </a:bodyPr>
          <a:lstStyle/>
          <a:p>
            <a:r>
              <a:rPr lang="en-US" dirty="0" smtClean="0"/>
              <a:t>Images: John Gallant, CSIRO</a:t>
            </a:r>
            <a:endParaRPr lang="en-US" dirty="0"/>
          </a:p>
        </p:txBody>
      </p:sp>
    </p:spTree>
    <p:extLst>
      <p:ext uri="{BB962C8B-B14F-4D97-AF65-F5344CB8AC3E}">
        <p14:creationId xmlns:p14="http://schemas.microsoft.com/office/powerpoint/2010/main" val="396159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PeelHarveyFl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83878"/>
            <a:ext cx="8137525"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52400"/>
            <a:ext cx="8229600" cy="1143000"/>
          </a:xfrm>
        </p:spPr>
        <p:txBody>
          <a:bodyPr>
            <a:normAutofit fontScale="90000"/>
          </a:bodyPr>
          <a:lstStyle/>
          <a:p>
            <a:r>
              <a:rPr lang="en-US" dirty="0" smtClean="0"/>
              <a:t>National River Network for Australia</a:t>
            </a:r>
            <a:endParaRPr lang="en-US" dirty="0"/>
          </a:p>
        </p:txBody>
      </p:sp>
      <p:sp>
        <p:nvSpPr>
          <p:cNvPr id="5" name="Rectangle 4"/>
          <p:cNvSpPr/>
          <p:nvPr/>
        </p:nvSpPr>
        <p:spPr>
          <a:xfrm>
            <a:off x="6781800" y="3505200"/>
            <a:ext cx="914400" cy="5278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2438400" y="2007828"/>
            <a:ext cx="3885101" cy="2000250"/>
            <a:chOff x="2438400" y="2965018"/>
            <a:chExt cx="3885101" cy="200025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965018"/>
              <a:ext cx="3885101" cy="200025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475933" y="4561300"/>
              <a:ext cx="1812932" cy="369332"/>
            </a:xfrm>
            <a:prstGeom prst="rect">
              <a:avLst/>
            </a:prstGeom>
            <a:solidFill>
              <a:schemeClr val="bg1"/>
            </a:solidFill>
            <a:ln>
              <a:solidFill>
                <a:srgbClr val="FF0000"/>
              </a:solidFill>
            </a:ln>
          </p:spPr>
          <p:txBody>
            <a:bodyPr wrap="none" rtlCol="0">
              <a:spAutoFit/>
            </a:bodyPr>
            <a:lstStyle/>
            <a:p>
              <a:r>
                <a:rPr lang="en-US" dirty="0" smtClean="0"/>
                <a:t>Line flows to Line</a:t>
              </a:r>
              <a:endParaRPr lang="en-US" dirty="0"/>
            </a:p>
          </p:txBody>
        </p:sp>
      </p:grpSp>
      <p:sp>
        <p:nvSpPr>
          <p:cNvPr id="4" name="TextBox 3"/>
          <p:cNvSpPr txBox="1"/>
          <p:nvPr/>
        </p:nvSpPr>
        <p:spPr>
          <a:xfrm>
            <a:off x="554182" y="4107597"/>
            <a:ext cx="7929707" cy="2246769"/>
          </a:xfrm>
          <a:prstGeom prst="rect">
            <a:avLst/>
          </a:prstGeom>
          <a:solidFill>
            <a:schemeClr val="bg1"/>
          </a:solidFill>
          <a:ln>
            <a:solidFill>
              <a:schemeClr val="accent1"/>
            </a:solidFill>
          </a:ln>
        </p:spPr>
        <p:txBody>
          <a:bodyPr wrap="square" rtlCol="0">
            <a:spAutoFit/>
          </a:bodyPr>
          <a:lstStyle/>
          <a:p>
            <a:r>
              <a:rPr lang="en-US" sz="2800" dirty="0" smtClean="0">
                <a:solidFill>
                  <a:schemeClr val="tx2"/>
                </a:solidFill>
              </a:rPr>
              <a:t>Geometric Network</a:t>
            </a:r>
          </a:p>
          <a:p>
            <a:pPr marL="457200" indent="-457200">
              <a:buFont typeface="Arial" pitchFamily="34" charset="0"/>
              <a:buChar char="•"/>
            </a:pPr>
            <a:r>
              <a:rPr lang="en-US" sz="2800" dirty="0" smtClean="0">
                <a:solidFill>
                  <a:schemeClr val="tx2"/>
                </a:solidFill>
              </a:rPr>
              <a:t>Geometry model: </a:t>
            </a:r>
            <a:r>
              <a:rPr lang="en-US" sz="2800" dirty="0" smtClean="0"/>
              <a:t>Where am I? (</a:t>
            </a:r>
            <a:r>
              <a:rPr lang="en-US" sz="2800" dirty="0" err="1" smtClean="0"/>
              <a:t>x,y</a:t>
            </a:r>
            <a:r>
              <a:rPr lang="en-US" sz="2800" dirty="0" smtClean="0"/>
              <a:t> coordinates)</a:t>
            </a:r>
          </a:p>
          <a:p>
            <a:pPr marL="457200" indent="-457200">
              <a:buFont typeface="Arial" pitchFamily="34" charset="0"/>
              <a:buChar char="•"/>
            </a:pPr>
            <a:r>
              <a:rPr lang="en-US" sz="2800" dirty="0" smtClean="0">
                <a:solidFill>
                  <a:schemeClr val="tx2"/>
                </a:solidFill>
              </a:rPr>
              <a:t>Logical model: </a:t>
            </a:r>
            <a:r>
              <a:rPr lang="en-US" sz="2800" dirty="0" smtClean="0"/>
              <a:t>Who am I connected to? (topology)</a:t>
            </a:r>
          </a:p>
          <a:p>
            <a:pPr marL="457200" indent="-457200">
              <a:buFont typeface="Arial" pitchFamily="34" charset="0"/>
              <a:buChar char="•"/>
            </a:pPr>
            <a:r>
              <a:rPr lang="en-US" sz="2800" dirty="0" smtClean="0">
                <a:solidFill>
                  <a:schemeClr val="tx2"/>
                </a:solidFill>
              </a:rPr>
              <a:t>Addressing model: </a:t>
            </a:r>
            <a:r>
              <a:rPr lang="en-US" sz="2800" dirty="0" smtClean="0"/>
              <a:t>Where are things on me? (linear referencing)</a:t>
            </a:r>
          </a:p>
        </p:txBody>
      </p:sp>
      <p:sp>
        <p:nvSpPr>
          <p:cNvPr id="8" name="TextBox 7"/>
          <p:cNvSpPr txBox="1"/>
          <p:nvPr/>
        </p:nvSpPr>
        <p:spPr>
          <a:xfrm>
            <a:off x="3276599" y="6375148"/>
            <a:ext cx="3300327" cy="369332"/>
          </a:xfrm>
          <a:prstGeom prst="rect">
            <a:avLst/>
          </a:prstGeom>
          <a:noFill/>
        </p:spPr>
        <p:txBody>
          <a:bodyPr wrap="none" rtlCol="0">
            <a:spAutoFit/>
          </a:bodyPr>
          <a:lstStyle/>
          <a:p>
            <a:r>
              <a:rPr lang="en-US" dirty="0" smtClean="0"/>
              <a:t>Image: Elizabeth McDonald, BoM</a:t>
            </a:r>
            <a:endParaRPr lang="en-US" dirty="0"/>
          </a:p>
        </p:txBody>
      </p:sp>
    </p:spTree>
    <p:extLst>
      <p:ext uri="{BB962C8B-B14F-4D97-AF65-F5344CB8AC3E}">
        <p14:creationId xmlns:p14="http://schemas.microsoft.com/office/powerpoint/2010/main" val="28504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 Memory of Ian Moore, 1951-1993</a:t>
            </a:r>
            <a:endParaRPr lang="en-US" dirty="0"/>
          </a:p>
        </p:txBody>
      </p:sp>
      <p:sp>
        <p:nvSpPr>
          <p:cNvPr id="3" name="Content Placeholder 2"/>
          <p:cNvSpPr>
            <a:spLocks noGrp="1"/>
          </p:cNvSpPr>
          <p:nvPr>
            <p:ph sz="half" idx="1"/>
          </p:nvPr>
        </p:nvSpPr>
        <p:spPr>
          <a:xfrm>
            <a:off x="533400" y="1752600"/>
            <a:ext cx="4114800" cy="4961965"/>
          </a:xfrm>
        </p:spPr>
        <p:txBody>
          <a:bodyPr>
            <a:normAutofit fontScale="92500" lnSpcReduction="10000"/>
          </a:bodyPr>
          <a:lstStyle/>
          <a:p>
            <a:r>
              <a:rPr lang="en-US" sz="3200" dirty="0" smtClean="0"/>
              <a:t>A pioneer of digital characterization of the landscape for hydrology</a:t>
            </a:r>
          </a:p>
          <a:p>
            <a:r>
              <a:rPr lang="en-US" sz="3200" dirty="0" smtClean="0"/>
              <a:t>Worked at Australian National University and the University of Minnesota</a:t>
            </a:r>
          </a:p>
          <a:p>
            <a:r>
              <a:rPr lang="en-US" sz="3200" dirty="0" smtClean="0"/>
              <a:t>He would have been so happy with WIRADA!</a:t>
            </a:r>
            <a:endParaRPr lang="en-US" sz="32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6360" y="1600200"/>
            <a:ext cx="3124200" cy="4961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1143000"/>
            <a:ext cx="4511363" cy="584775"/>
          </a:xfrm>
          <a:prstGeom prst="rect">
            <a:avLst/>
          </a:prstGeom>
          <a:noFill/>
          <a:ln>
            <a:solidFill>
              <a:srgbClr val="FF0000"/>
            </a:solidFill>
          </a:ln>
        </p:spPr>
        <p:txBody>
          <a:bodyPr wrap="none" rtlCol="0">
            <a:spAutoFit/>
          </a:bodyPr>
          <a:lstStyle/>
          <a:p>
            <a:r>
              <a:rPr lang="en-US" sz="3200" b="1" i="1" dirty="0" smtClean="0">
                <a:solidFill>
                  <a:srgbClr val="FF0000"/>
                </a:solidFill>
              </a:rPr>
              <a:t>Welcome to Aussie Hydro</a:t>
            </a:r>
            <a:endParaRPr lang="en-US" sz="3200" b="1" i="1" dirty="0">
              <a:solidFill>
                <a:srgbClr val="FF0000"/>
              </a:solidFill>
            </a:endParaRPr>
          </a:p>
        </p:txBody>
      </p:sp>
    </p:spTree>
    <p:extLst>
      <p:ext uri="{BB962C8B-B14F-4D97-AF65-F5344CB8AC3E}">
        <p14:creationId xmlns:p14="http://schemas.microsoft.com/office/powerpoint/2010/main" val="315025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challenge: those messy Aussie rivers have lots of loops and branches</a:t>
            </a:r>
            <a:endParaRPr lang="en-US" dirty="0"/>
          </a:p>
        </p:txBody>
      </p:sp>
      <p:pic>
        <p:nvPicPr>
          <p:cNvPr id="3" name="Picture 2" descr="edward_sourc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199" y="1447800"/>
            <a:ext cx="764780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019632" y="6216134"/>
            <a:ext cx="3284938" cy="369332"/>
          </a:xfrm>
          <a:prstGeom prst="rect">
            <a:avLst/>
          </a:prstGeom>
          <a:noFill/>
        </p:spPr>
        <p:txBody>
          <a:bodyPr wrap="none" rtlCol="0">
            <a:spAutoFit/>
          </a:bodyPr>
          <a:lstStyle/>
          <a:p>
            <a:r>
              <a:rPr lang="en-US" dirty="0" smtClean="0"/>
              <a:t>Image: Michael Hutchinson, ANU</a:t>
            </a:r>
            <a:endParaRPr lang="en-US" dirty="0"/>
          </a:p>
        </p:txBody>
      </p:sp>
    </p:spTree>
    <p:extLst>
      <p:ext uri="{BB962C8B-B14F-4D97-AF65-F5344CB8AC3E}">
        <p14:creationId xmlns:p14="http://schemas.microsoft.com/office/powerpoint/2010/main" val="30774061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solidFill>
                  <a:srgbClr val="FF0000"/>
                </a:solidFill>
              </a:rPr>
              <a:t>A fundamental innovation: </a:t>
            </a:r>
            <a:br>
              <a:rPr lang="en-US" sz="3200" dirty="0" smtClean="0">
                <a:solidFill>
                  <a:srgbClr val="FF0000"/>
                </a:solidFill>
              </a:rPr>
            </a:br>
            <a:r>
              <a:rPr lang="en-US" sz="2800" dirty="0" smtClean="0"/>
              <a:t>Connecting the </a:t>
            </a:r>
            <a:r>
              <a:rPr lang="en-US" sz="2800" dirty="0" smtClean="0">
                <a:solidFill>
                  <a:srgbClr val="FF0000"/>
                </a:solidFill>
              </a:rPr>
              <a:t>Cell to Cell </a:t>
            </a:r>
            <a:r>
              <a:rPr lang="en-US" sz="2800" dirty="0" smtClean="0"/>
              <a:t>and</a:t>
            </a:r>
            <a:r>
              <a:rPr lang="en-US" sz="2800" dirty="0" smtClean="0">
                <a:solidFill>
                  <a:srgbClr val="FF0000"/>
                </a:solidFill>
              </a:rPr>
              <a:t> Line to Line </a:t>
            </a:r>
            <a:r>
              <a:rPr lang="en-US" sz="2800" dirty="0" smtClean="0"/>
              <a:t>Models</a:t>
            </a:r>
            <a:endParaRPr lang="en-US" sz="2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4409" y="1803323"/>
            <a:ext cx="5640399" cy="4480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695393" y="4184072"/>
            <a:ext cx="638608" cy="6927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80999" y="1369367"/>
            <a:ext cx="8587223" cy="461665"/>
          </a:xfrm>
          <a:prstGeom prst="rect">
            <a:avLst/>
          </a:prstGeom>
          <a:noFill/>
        </p:spPr>
        <p:txBody>
          <a:bodyPr wrap="none" rtlCol="0">
            <a:spAutoFit/>
          </a:bodyPr>
          <a:lstStyle/>
          <a:p>
            <a:r>
              <a:rPr lang="en-US" sz="2400" dirty="0" smtClean="0"/>
              <a:t>Flow divergences have multiple flow directions on a single DEM cell</a:t>
            </a:r>
            <a:endParaRPr lang="en-US" sz="2400" dirty="0"/>
          </a:p>
        </p:txBody>
      </p:sp>
      <p:sp>
        <p:nvSpPr>
          <p:cNvPr id="5" name="TextBox 4"/>
          <p:cNvSpPr txBox="1"/>
          <p:nvPr/>
        </p:nvSpPr>
        <p:spPr>
          <a:xfrm>
            <a:off x="2236129" y="6211576"/>
            <a:ext cx="4918526" cy="461665"/>
          </a:xfrm>
          <a:prstGeom prst="rect">
            <a:avLst/>
          </a:prstGeom>
          <a:noFill/>
        </p:spPr>
        <p:txBody>
          <a:bodyPr wrap="none" rtlCol="0">
            <a:spAutoFit/>
          </a:bodyPr>
          <a:lstStyle/>
          <a:p>
            <a:r>
              <a:rPr lang="en-US" sz="2400" dirty="0" smtClean="0"/>
              <a:t>Image and Research: Janet Stein, ANU</a:t>
            </a:r>
            <a:endParaRPr lang="en-US" sz="2400" dirty="0"/>
          </a:p>
        </p:txBody>
      </p:sp>
      <p:sp>
        <p:nvSpPr>
          <p:cNvPr id="7" name="TextBox 6"/>
          <p:cNvSpPr txBox="1"/>
          <p:nvPr/>
        </p:nvSpPr>
        <p:spPr>
          <a:xfrm>
            <a:off x="128039" y="4930632"/>
            <a:ext cx="1726370" cy="369332"/>
          </a:xfrm>
          <a:prstGeom prst="rect">
            <a:avLst/>
          </a:prstGeom>
          <a:solidFill>
            <a:schemeClr val="bg1"/>
          </a:solidFill>
          <a:ln>
            <a:solidFill>
              <a:srgbClr val="FF0000"/>
            </a:solidFill>
          </a:ln>
        </p:spPr>
        <p:txBody>
          <a:bodyPr wrap="none" rtlCol="0">
            <a:spAutoFit/>
          </a:bodyPr>
          <a:lstStyle/>
          <a:p>
            <a:r>
              <a:rPr lang="en-US" dirty="0" smtClean="0"/>
              <a:t>Cell flows to Cell</a:t>
            </a:r>
            <a:endParaRPr lang="en-US" dirty="0"/>
          </a:p>
        </p:txBody>
      </p:sp>
    </p:spTree>
    <p:extLst>
      <p:ext uri="{BB962C8B-B14F-4D97-AF65-F5344CB8AC3E}">
        <p14:creationId xmlns:p14="http://schemas.microsoft.com/office/powerpoint/2010/main" val="9561356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14400" y="1447800"/>
            <a:ext cx="7480455" cy="4800600"/>
            <a:chOff x="1447800" y="1752600"/>
            <a:chExt cx="6947055" cy="449580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752600"/>
              <a:ext cx="6947055"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362200" y="3278387"/>
              <a:ext cx="1498401" cy="9888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r>
              <a:rPr lang="en-US" dirty="0" smtClean="0"/>
              <a:t>Reach Catchments </a:t>
            </a:r>
            <a:br>
              <a:rPr lang="en-US" dirty="0" smtClean="0"/>
            </a:br>
            <a:r>
              <a:rPr lang="en-US" sz="3600" dirty="0" smtClean="0"/>
              <a:t>Every stream reach has a local drainage area</a:t>
            </a:r>
            <a:endParaRPr lang="en-US" sz="3600"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3350" y="3000374"/>
            <a:ext cx="3981450" cy="2714625"/>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121143" y="3077030"/>
            <a:ext cx="1861215" cy="369332"/>
          </a:xfrm>
          <a:prstGeom prst="rect">
            <a:avLst/>
          </a:prstGeom>
          <a:solidFill>
            <a:schemeClr val="bg1"/>
          </a:solidFill>
          <a:ln>
            <a:solidFill>
              <a:srgbClr val="FF0000"/>
            </a:solidFill>
          </a:ln>
        </p:spPr>
        <p:txBody>
          <a:bodyPr wrap="none" rtlCol="0">
            <a:spAutoFit/>
          </a:bodyPr>
          <a:lstStyle/>
          <a:p>
            <a:r>
              <a:rPr lang="en-US" dirty="0" smtClean="0"/>
              <a:t>Area flows to Line</a:t>
            </a:r>
            <a:endParaRPr lang="en-US" dirty="0"/>
          </a:p>
        </p:txBody>
      </p:sp>
      <p:sp>
        <p:nvSpPr>
          <p:cNvPr id="5" name="Rectangle 4"/>
          <p:cNvSpPr/>
          <p:nvPr/>
        </p:nvSpPr>
        <p:spPr>
          <a:xfrm>
            <a:off x="381000" y="6248400"/>
            <a:ext cx="8333009" cy="461665"/>
          </a:xfrm>
          <a:prstGeom prst="rect">
            <a:avLst/>
          </a:prstGeom>
        </p:spPr>
        <p:txBody>
          <a:bodyPr wrap="square">
            <a:spAutoFit/>
          </a:bodyPr>
          <a:lstStyle/>
          <a:p>
            <a:pPr algn="ctr"/>
            <a:r>
              <a:rPr lang="en-US" sz="2400" i="1" dirty="0">
                <a:solidFill>
                  <a:srgbClr val="FF0000"/>
                </a:solidFill>
              </a:rPr>
              <a:t>Fundamental connection between the water </a:t>
            </a:r>
            <a:r>
              <a:rPr lang="en-US" sz="2400" i="1" dirty="0" smtClean="0">
                <a:solidFill>
                  <a:srgbClr val="FF0000"/>
                </a:solidFill>
              </a:rPr>
              <a:t>and land </a:t>
            </a:r>
            <a:r>
              <a:rPr lang="en-US" sz="2400" i="1" dirty="0">
                <a:solidFill>
                  <a:srgbClr val="FF0000"/>
                </a:solidFill>
              </a:rPr>
              <a:t>systems</a:t>
            </a:r>
          </a:p>
        </p:txBody>
      </p:sp>
      <p:sp>
        <p:nvSpPr>
          <p:cNvPr id="9" name="TextBox 8"/>
          <p:cNvSpPr txBox="1"/>
          <p:nvPr/>
        </p:nvSpPr>
        <p:spPr>
          <a:xfrm>
            <a:off x="4500745" y="5834821"/>
            <a:ext cx="3300327" cy="369332"/>
          </a:xfrm>
          <a:prstGeom prst="rect">
            <a:avLst/>
          </a:prstGeom>
          <a:noFill/>
        </p:spPr>
        <p:txBody>
          <a:bodyPr wrap="none" rtlCol="0">
            <a:spAutoFit/>
          </a:bodyPr>
          <a:lstStyle/>
          <a:p>
            <a:r>
              <a:rPr lang="en-US" dirty="0" smtClean="0"/>
              <a:t>Image: Elizabeth McDonald, BoM</a:t>
            </a:r>
            <a:endParaRPr lang="en-US" dirty="0"/>
          </a:p>
        </p:txBody>
      </p:sp>
    </p:spTree>
    <p:extLst>
      <p:ext uri="{BB962C8B-B14F-4D97-AF65-F5344CB8AC3E}">
        <p14:creationId xmlns:p14="http://schemas.microsoft.com/office/powerpoint/2010/main" val="68761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089" y="152400"/>
            <a:ext cx="8229600" cy="1143000"/>
          </a:xfrm>
        </p:spPr>
        <p:txBody>
          <a:bodyPr>
            <a:normAutofit/>
          </a:bodyPr>
          <a:lstStyle/>
          <a:p>
            <a:r>
              <a:rPr lang="en-US" dirty="0" smtClean="0"/>
              <a:t>Contracted Nodes and Catchments</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366666"/>
            <a:ext cx="4159159" cy="33147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366666"/>
            <a:ext cx="4037531" cy="33146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473782" y="1905001"/>
            <a:ext cx="2430794" cy="461665"/>
          </a:xfrm>
          <a:prstGeom prst="rect">
            <a:avLst/>
          </a:prstGeom>
          <a:noFill/>
        </p:spPr>
        <p:txBody>
          <a:bodyPr wrap="none" rtlCol="0">
            <a:spAutoFit/>
          </a:bodyPr>
          <a:lstStyle/>
          <a:p>
            <a:r>
              <a:rPr lang="en-US" sz="2400" dirty="0" smtClean="0"/>
              <a:t>Contracted Nodes</a:t>
            </a:r>
            <a:endParaRPr lang="en-US" sz="2400" dirty="0"/>
          </a:p>
        </p:txBody>
      </p:sp>
      <p:sp>
        <p:nvSpPr>
          <p:cNvPr id="6" name="TextBox 5"/>
          <p:cNvSpPr txBox="1"/>
          <p:nvPr/>
        </p:nvSpPr>
        <p:spPr>
          <a:xfrm>
            <a:off x="5638800" y="1905000"/>
            <a:ext cx="3113738" cy="461665"/>
          </a:xfrm>
          <a:prstGeom prst="rect">
            <a:avLst/>
          </a:prstGeom>
          <a:noFill/>
        </p:spPr>
        <p:txBody>
          <a:bodyPr wrap="none" rtlCol="0">
            <a:spAutoFit/>
          </a:bodyPr>
          <a:lstStyle/>
          <a:p>
            <a:r>
              <a:rPr lang="en-US" sz="2400" dirty="0" smtClean="0"/>
              <a:t>Contracted Catchments</a:t>
            </a:r>
            <a:endParaRPr lang="en-US" sz="2400" dirty="0"/>
          </a:p>
        </p:txBody>
      </p:sp>
      <p:sp>
        <p:nvSpPr>
          <p:cNvPr id="4" name="TextBox 3"/>
          <p:cNvSpPr txBox="1"/>
          <p:nvPr/>
        </p:nvSpPr>
        <p:spPr>
          <a:xfrm>
            <a:off x="211298" y="5865167"/>
            <a:ext cx="8932702" cy="461665"/>
          </a:xfrm>
          <a:prstGeom prst="rect">
            <a:avLst/>
          </a:prstGeom>
          <a:noFill/>
          <a:ln>
            <a:solidFill>
              <a:schemeClr val="tx1"/>
            </a:solidFill>
          </a:ln>
        </p:spPr>
        <p:txBody>
          <a:bodyPr wrap="none" rtlCol="0">
            <a:spAutoFit/>
          </a:bodyPr>
          <a:lstStyle/>
          <a:p>
            <a:r>
              <a:rPr lang="en-US" sz="2400" dirty="0" smtClean="0"/>
              <a:t>Contracted nodes persist through successive versions of the </a:t>
            </a:r>
            <a:r>
              <a:rPr lang="en-US" sz="2400" dirty="0" err="1" smtClean="0"/>
              <a:t>geofabric</a:t>
            </a:r>
            <a:r>
              <a:rPr lang="en-US" sz="2400" dirty="0" smtClean="0"/>
              <a:t> </a:t>
            </a:r>
            <a:endParaRPr lang="en-US" sz="2400" dirty="0"/>
          </a:p>
        </p:txBody>
      </p:sp>
      <p:sp>
        <p:nvSpPr>
          <p:cNvPr id="5" name="Rectangle 4"/>
          <p:cNvSpPr/>
          <p:nvPr/>
        </p:nvSpPr>
        <p:spPr>
          <a:xfrm>
            <a:off x="3459995" y="5109866"/>
            <a:ext cx="2986010" cy="369332"/>
          </a:xfrm>
          <a:prstGeom prst="rect">
            <a:avLst/>
          </a:prstGeom>
          <a:solidFill>
            <a:schemeClr val="bg1"/>
          </a:solidFill>
          <a:ln>
            <a:solidFill>
              <a:srgbClr val="FF0000"/>
            </a:solidFill>
          </a:ln>
        </p:spPr>
        <p:txBody>
          <a:bodyPr wrap="none">
            <a:spAutoFit/>
          </a:bodyPr>
          <a:lstStyle/>
          <a:p>
            <a:r>
              <a:rPr lang="en-US" dirty="0"/>
              <a:t>Area flows to a point on a line</a:t>
            </a:r>
          </a:p>
        </p:txBody>
      </p:sp>
      <p:sp>
        <p:nvSpPr>
          <p:cNvPr id="7" name="TextBox 6"/>
          <p:cNvSpPr txBox="1"/>
          <p:nvPr/>
        </p:nvSpPr>
        <p:spPr>
          <a:xfrm>
            <a:off x="838200" y="1090695"/>
            <a:ext cx="7391400" cy="830997"/>
          </a:xfrm>
          <a:prstGeom prst="rect">
            <a:avLst/>
          </a:prstGeom>
          <a:noFill/>
        </p:spPr>
        <p:txBody>
          <a:bodyPr wrap="square" rtlCol="0">
            <a:spAutoFit/>
          </a:bodyPr>
          <a:lstStyle/>
          <a:p>
            <a:pPr algn="ctr"/>
            <a:r>
              <a:rPr lang="en-US" sz="2400" dirty="0" smtClean="0"/>
              <a:t>A standardized </a:t>
            </a:r>
            <a:r>
              <a:rPr lang="en-US" sz="2400" dirty="0" smtClean="0">
                <a:solidFill>
                  <a:srgbClr val="FF0000"/>
                </a:solidFill>
              </a:rPr>
              <a:t>tessellation of the landscape </a:t>
            </a:r>
            <a:r>
              <a:rPr lang="en-US" sz="2400" dirty="0" smtClean="0"/>
              <a:t>– one chosen among the infinite number of tessellations possible</a:t>
            </a:r>
            <a:endParaRPr lang="en-US" sz="2400" dirty="0"/>
          </a:p>
        </p:txBody>
      </p:sp>
      <p:sp>
        <p:nvSpPr>
          <p:cNvPr id="10" name="TextBox 9"/>
          <p:cNvSpPr txBox="1"/>
          <p:nvPr/>
        </p:nvSpPr>
        <p:spPr>
          <a:xfrm>
            <a:off x="3111042" y="6333485"/>
            <a:ext cx="3390095" cy="369332"/>
          </a:xfrm>
          <a:prstGeom prst="rect">
            <a:avLst/>
          </a:prstGeom>
          <a:noFill/>
        </p:spPr>
        <p:txBody>
          <a:bodyPr wrap="none" rtlCol="0">
            <a:spAutoFit/>
          </a:bodyPr>
          <a:lstStyle/>
          <a:p>
            <a:r>
              <a:rPr lang="en-US" dirty="0" smtClean="0"/>
              <a:t>Images: Elizabeth McDonald, BoM</a:t>
            </a:r>
            <a:endParaRPr lang="en-US" dirty="0"/>
          </a:p>
        </p:txBody>
      </p:sp>
    </p:spTree>
    <p:extLst>
      <p:ext uri="{BB962C8B-B14F-4D97-AF65-F5344CB8AC3E}">
        <p14:creationId xmlns:p14="http://schemas.microsoft.com/office/powerpoint/2010/main" val="38520820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AWRA River Reporting Regions</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29" y="1752600"/>
            <a:ext cx="8851950" cy="3352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8700" y="5430982"/>
            <a:ext cx="8839279" cy="523220"/>
          </a:xfrm>
          <a:prstGeom prst="rect">
            <a:avLst/>
          </a:prstGeom>
          <a:noFill/>
        </p:spPr>
        <p:txBody>
          <a:bodyPr wrap="none" rtlCol="0">
            <a:spAutoFit/>
          </a:bodyPr>
          <a:lstStyle/>
          <a:p>
            <a:r>
              <a:rPr lang="en-US" sz="2800" dirty="0" smtClean="0"/>
              <a:t>Aggregate contracted catchments to form reporting regions</a:t>
            </a:r>
            <a:endParaRPr lang="en-US" sz="2800" dirty="0"/>
          </a:p>
        </p:txBody>
      </p:sp>
      <p:sp>
        <p:nvSpPr>
          <p:cNvPr id="5" name="TextBox 4"/>
          <p:cNvSpPr txBox="1"/>
          <p:nvPr/>
        </p:nvSpPr>
        <p:spPr>
          <a:xfrm>
            <a:off x="3111042" y="6333485"/>
            <a:ext cx="3390095" cy="369332"/>
          </a:xfrm>
          <a:prstGeom prst="rect">
            <a:avLst/>
          </a:prstGeom>
          <a:noFill/>
        </p:spPr>
        <p:txBody>
          <a:bodyPr wrap="none" rtlCol="0">
            <a:spAutoFit/>
          </a:bodyPr>
          <a:lstStyle/>
          <a:p>
            <a:r>
              <a:rPr lang="en-US" dirty="0" smtClean="0"/>
              <a:t>Images: Elizabeth McDonald, BoM</a:t>
            </a:r>
            <a:endParaRPr lang="en-US" dirty="0"/>
          </a:p>
        </p:txBody>
      </p:sp>
    </p:spTree>
    <p:extLst>
      <p:ext uri="{BB962C8B-B14F-4D97-AF65-F5344CB8AC3E}">
        <p14:creationId xmlns:p14="http://schemas.microsoft.com/office/powerpoint/2010/main" val="26589926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Geofabric</a:t>
            </a:r>
            <a:r>
              <a:rPr lang="en-US" dirty="0" smtClean="0"/>
              <a:t> Summary</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391174"/>
            <a:ext cx="2362200" cy="5428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410200" y="2971800"/>
            <a:ext cx="2362200" cy="1371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half" idx="1"/>
          </p:nvPr>
        </p:nvSpPr>
        <p:spPr>
          <a:xfrm>
            <a:off x="457200" y="1600200"/>
            <a:ext cx="4419600" cy="4953000"/>
          </a:xfrm>
        </p:spPr>
        <p:txBody>
          <a:bodyPr>
            <a:normAutofit fontScale="92500" lnSpcReduction="10000"/>
          </a:bodyPr>
          <a:lstStyle/>
          <a:p>
            <a:r>
              <a:rPr lang="en-US" dirty="0" smtClean="0"/>
              <a:t>I’ve used test versions of these data – </a:t>
            </a:r>
            <a:r>
              <a:rPr lang="en-US" dirty="0" smtClean="0">
                <a:solidFill>
                  <a:srgbClr val="FF0000"/>
                </a:solidFill>
              </a:rPr>
              <a:t>they work!</a:t>
            </a:r>
          </a:p>
          <a:p>
            <a:r>
              <a:rPr lang="en-US" dirty="0" smtClean="0"/>
              <a:t>This enables </a:t>
            </a:r>
            <a:r>
              <a:rPr lang="en-US" dirty="0" smtClean="0">
                <a:solidFill>
                  <a:srgbClr val="FF0000"/>
                </a:solidFill>
              </a:rPr>
              <a:t>water management to be built on a digital landscape </a:t>
            </a:r>
            <a:r>
              <a:rPr lang="en-US" dirty="0" smtClean="0"/>
              <a:t>rather than paper maps</a:t>
            </a:r>
          </a:p>
          <a:p>
            <a:r>
              <a:rPr lang="en-US" dirty="0" smtClean="0">
                <a:solidFill>
                  <a:srgbClr val="FF0000"/>
                </a:solidFill>
              </a:rPr>
              <a:t>Huge implications </a:t>
            </a:r>
            <a:r>
              <a:rPr lang="en-US" dirty="0" smtClean="0"/>
              <a:t>for all forms of water management in Australia</a:t>
            </a:r>
          </a:p>
          <a:p>
            <a:r>
              <a:rPr lang="en-US" dirty="0" smtClean="0"/>
              <a:t>Large </a:t>
            </a:r>
            <a:r>
              <a:rPr lang="en-US" dirty="0" smtClean="0">
                <a:solidFill>
                  <a:srgbClr val="FF0000"/>
                </a:solidFill>
              </a:rPr>
              <a:t>institutional and cultural change required </a:t>
            </a:r>
            <a:r>
              <a:rPr lang="en-US" dirty="0" smtClean="0"/>
              <a:t>to fully achieve benefits</a:t>
            </a:r>
          </a:p>
        </p:txBody>
      </p:sp>
    </p:spTree>
    <p:extLst>
      <p:ext uri="{BB962C8B-B14F-4D97-AF65-F5344CB8AC3E}">
        <p14:creationId xmlns:p14="http://schemas.microsoft.com/office/powerpoint/2010/main" val="9553442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Geofabric</a:t>
            </a:r>
            <a:r>
              <a:rPr lang="en-US" dirty="0" smtClean="0"/>
              <a:t> Recommendation</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The </a:t>
            </a:r>
            <a:r>
              <a:rPr lang="en-US" dirty="0" err="1" smtClean="0"/>
              <a:t>Geofabric</a:t>
            </a:r>
            <a:r>
              <a:rPr lang="en-US" dirty="0" smtClean="0"/>
              <a:t> team has </a:t>
            </a:r>
            <a:r>
              <a:rPr lang="en-US" dirty="0" smtClean="0">
                <a:solidFill>
                  <a:srgbClr val="FF0000"/>
                </a:solidFill>
              </a:rPr>
              <a:t>Version 1</a:t>
            </a:r>
            <a:r>
              <a:rPr lang="en-US" dirty="0" smtClean="0"/>
              <a:t> out, and </a:t>
            </a:r>
            <a:r>
              <a:rPr lang="en-US" dirty="0" smtClean="0">
                <a:solidFill>
                  <a:srgbClr val="FF0000"/>
                </a:solidFill>
              </a:rPr>
              <a:t>Version 2</a:t>
            </a:r>
            <a:r>
              <a:rPr lang="en-US" dirty="0" smtClean="0"/>
              <a:t> is due out in a few months</a:t>
            </a:r>
          </a:p>
          <a:p>
            <a:r>
              <a:rPr lang="en-US" dirty="0"/>
              <a:t>You’ve </a:t>
            </a:r>
            <a:r>
              <a:rPr lang="en-US" dirty="0" smtClean="0"/>
              <a:t>largely solved </a:t>
            </a:r>
            <a:r>
              <a:rPr lang="en-US" dirty="0"/>
              <a:t>the special problems that pertain to </a:t>
            </a:r>
            <a:r>
              <a:rPr lang="en-US" dirty="0">
                <a:solidFill>
                  <a:srgbClr val="FF0000"/>
                </a:solidFill>
              </a:rPr>
              <a:t>Australian conditions </a:t>
            </a:r>
            <a:endParaRPr lang="en-US" dirty="0" smtClean="0">
              <a:solidFill>
                <a:srgbClr val="FF0000"/>
              </a:solidFill>
            </a:endParaRPr>
          </a:p>
          <a:p>
            <a:r>
              <a:rPr lang="en-US" dirty="0" smtClean="0"/>
              <a:t>I suggest taking the foot off the gas pedal and stepping back a bit for a </a:t>
            </a:r>
            <a:r>
              <a:rPr lang="en-US" dirty="0" smtClean="0">
                <a:solidFill>
                  <a:srgbClr val="FF0000"/>
                </a:solidFill>
              </a:rPr>
              <a:t>“mid-course review”</a:t>
            </a:r>
          </a:p>
          <a:p>
            <a:r>
              <a:rPr lang="en-US" dirty="0" smtClean="0"/>
              <a:t>Ask </a:t>
            </a:r>
            <a:r>
              <a:rPr lang="en-US" dirty="0" smtClean="0">
                <a:solidFill>
                  <a:srgbClr val="FF0000"/>
                </a:solidFill>
              </a:rPr>
              <a:t>experienced developers and users </a:t>
            </a:r>
            <a:r>
              <a:rPr lang="en-US" dirty="0" smtClean="0"/>
              <a:t>of comparable </a:t>
            </a:r>
            <a:r>
              <a:rPr lang="en-US" dirty="0" err="1" smtClean="0"/>
              <a:t>geofabrics</a:t>
            </a:r>
            <a:r>
              <a:rPr lang="en-US" dirty="0" smtClean="0"/>
              <a:t> from the US, UK, New Zealand …. for their review and input (and vacuum up their free tools!)</a:t>
            </a:r>
          </a:p>
          <a:p>
            <a:r>
              <a:rPr lang="en-US" dirty="0" smtClean="0"/>
              <a:t>The question is not now how best </a:t>
            </a:r>
            <a:r>
              <a:rPr lang="en-US" dirty="0" smtClean="0">
                <a:solidFill>
                  <a:srgbClr val="FF0000"/>
                </a:solidFill>
              </a:rPr>
              <a:t>to produce </a:t>
            </a:r>
            <a:r>
              <a:rPr lang="en-US" dirty="0" smtClean="0"/>
              <a:t>the </a:t>
            </a:r>
            <a:r>
              <a:rPr lang="en-US" dirty="0" err="1" smtClean="0"/>
              <a:t>geofabric</a:t>
            </a:r>
            <a:r>
              <a:rPr lang="en-US" dirty="0" smtClean="0"/>
              <a:t>, it is how best </a:t>
            </a:r>
            <a:r>
              <a:rPr lang="en-US" dirty="0" smtClean="0">
                <a:solidFill>
                  <a:srgbClr val="FF0000"/>
                </a:solidFill>
              </a:rPr>
              <a:t>to use </a:t>
            </a:r>
            <a:r>
              <a:rPr lang="en-US" dirty="0" smtClean="0"/>
              <a:t>it.</a:t>
            </a:r>
          </a:p>
          <a:p>
            <a:endParaRPr lang="en-US" dirty="0"/>
          </a:p>
        </p:txBody>
      </p:sp>
    </p:spTree>
    <p:extLst>
      <p:ext uri="{BB962C8B-B14F-4D97-AF65-F5344CB8AC3E}">
        <p14:creationId xmlns:p14="http://schemas.microsoft.com/office/powerpoint/2010/main" val="30915952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Hydrologic Models</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391174"/>
            <a:ext cx="2362200" cy="5428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410200" y="4191000"/>
            <a:ext cx="2362200" cy="1371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half" idx="1"/>
          </p:nvPr>
        </p:nvSpPr>
        <p:spPr>
          <a:xfrm>
            <a:off x="457200" y="1600200"/>
            <a:ext cx="4419600" cy="4953000"/>
          </a:xfrm>
        </p:spPr>
        <p:txBody>
          <a:bodyPr>
            <a:normAutofit lnSpcReduction="10000"/>
          </a:bodyPr>
          <a:lstStyle/>
          <a:p>
            <a:r>
              <a:rPr lang="en-US" dirty="0" smtClean="0"/>
              <a:t>Long historical experience with </a:t>
            </a:r>
            <a:r>
              <a:rPr lang="en-US" dirty="0" smtClean="0">
                <a:solidFill>
                  <a:srgbClr val="FF0000"/>
                </a:solidFill>
              </a:rPr>
              <a:t>catchment hydrology modeling </a:t>
            </a:r>
            <a:r>
              <a:rPr lang="en-US" dirty="0" smtClean="0"/>
              <a:t>in Australia (CRC for Catchment Hydrology)</a:t>
            </a:r>
          </a:p>
          <a:p>
            <a:endParaRPr lang="en-US" dirty="0"/>
          </a:p>
          <a:p>
            <a:endParaRPr lang="en-US" dirty="0" smtClean="0"/>
          </a:p>
          <a:p>
            <a:endParaRPr lang="en-US" dirty="0"/>
          </a:p>
          <a:p>
            <a:r>
              <a:rPr lang="en-US" dirty="0" smtClean="0"/>
              <a:t>AWRIS requires a transition to </a:t>
            </a:r>
            <a:r>
              <a:rPr lang="en-US" dirty="0" smtClean="0">
                <a:solidFill>
                  <a:srgbClr val="FF0000"/>
                </a:solidFill>
              </a:rPr>
              <a:t>landscape hydrology modeling</a:t>
            </a:r>
          </a:p>
          <a:p>
            <a:pPr lvl="1"/>
            <a:r>
              <a:rPr lang="en-US" dirty="0" smtClean="0"/>
              <a:t>AWRA-L; AWRA-R, AWRA-G</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428999"/>
            <a:ext cx="1790700" cy="11334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46482" y="1129564"/>
            <a:ext cx="4536435" cy="523220"/>
          </a:xfrm>
          <a:prstGeom prst="rect">
            <a:avLst/>
          </a:prstGeom>
          <a:noFill/>
        </p:spPr>
        <p:txBody>
          <a:bodyPr wrap="none" rtlCol="0">
            <a:spAutoFit/>
          </a:bodyPr>
          <a:lstStyle/>
          <a:p>
            <a:r>
              <a:rPr lang="en-US" sz="2800" dirty="0" smtClean="0">
                <a:solidFill>
                  <a:schemeClr val="accent1"/>
                </a:solidFill>
              </a:rPr>
              <a:t>“I’m in hydrology heaven ……”</a:t>
            </a:r>
            <a:endParaRPr lang="en-US" sz="2800" dirty="0">
              <a:solidFill>
                <a:schemeClr val="accent1"/>
              </a:solidFill>
            </a:endParaRPr>
          </a:p>
        </p:txBody>
      </p:sp>
    </p:spTree>
    <p:extLst>
      <p:ext uri="{BB962C8B-B14F-4D97-AF65-F5344CB8AC3E}">
        <p14:creationId xmlns:p14="http://schemas.microsoft.com/office/powerpoint/2010/main" val="3327696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5262"/>
            <a:ext cx="8443386" cy="6364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12948" y="6329224"/>
            <a:ext cx="3067250" cy="461665"/>
          </a:xfrm>
          <a:prstGeom prst="rect">
            <a:avLst/>
          </a:prstGeom>
          <a:noFill/>
        </p:spPr>
        <p:txBody>
          <a:bodyPr wrap="none" rtlCol="0">
            <a:spAutoFit/>
          </a:bodyPr>
          <a:lstStyle/>
          <a:p>
            <a:r>
              <a:rPr lang="en-US" sz="2400" dirty="0" smtClean="0"/>
              <a:t>Slide: Neil </a:t>
            </a:r>
            <a:r>
              <a:rPr lang="en-US" sz="2400" dirty="0" err="1" smtClean="0"/>
              <a:t>Viney</a:t>
            </a:r>
            <a:r>
              <a:rPr lang="en-US" sz="2400" dirty="0" smtClean="0"/>
              <a:t>, CSIRO</a:t>
            </a:r>
            <a:endParaRPr lang="en-US" sz="2400" dirty="0"/>
          </a:p>
        </p:txBody>
      </p:sp>
    </p:spTree>
    <p:extLst>
      <p:ext uri="{BB962C8B-B14F-4D97-AF65-F5344CB8AC3E}">
        <p14:creationId xmlns:p14="http://schemas.microsoft.com/office/powerpoint/2010/main" val="30919621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What I was thinking about on the plane</a:t>
            </a:r>
            <a:endParaRPr lang="en-US" sz="3600" dirty="0"/>
          </a:p>
        </p:txBody>
      </p:sp>
      <p:sp>
        <p:nvSpPr>
          <p:cNvPr id="3" name="Content Placeholder 2"/>
          <p:cNvSpPr>
            <a:spLocks noGrp="1"/>
          </p:cNvSpPr>
          <p:nvPr>
            <p:ph idx="1"/>
          </p:nvPr>
        </p:nvSpPr>
        <p:spPr/>
        <p:txBody>
          <a:bodyPr>
            <a:normAutofit lnSpcReduction="10000"/>
          </a:bodyPr>
          <a:lstStyle/>
          <a:p>
            <a:r>
              <a:rPr lang="en-US" dirty="0" smtClean="0"/>
              <a:t>I was asked to address “</a:t>
            </a:r>
            <a:r>
              <a:rPr lang="en-US" dirty="0"/>
              <a:t>Delivering on </a:t>
            </a:r>
            <a:r>
              <a:rPr lang="en-US" dirty="0">
                <a:solidFill>
                  <a:srgbClr val="FF0000"/>
                </a:solidFill>
              </a:rPr>
              <a:t>National</a:t>
            </a:r>
            <a:r>
              <a:rPr lang="en-US" dirty="0"/>
              <a:t> Water Information </a:t>
            </a:r>
            <a:r>
              <a:rPr lang="en-US" dirty="0" smtClean="0"/>
              <a:t>Needs”</a:t>
            </a:r>
          </a:p>
          <a:p>
            <a:r>
              <a:rPr lang="en-US" dirty="0" smtClean="0"/>
              <a:t>In hydrology, we’ve always thought of </a:t>
            </a:r>
            <a:r>
              <a:rPr lang="en-US" dirty="0" smtClean="0">
                <a:solidFill>
                  <a:srgbClr val="FF0000"/>
                </a:solidFill>
              </a:rPr>
              <a:t>national information</a:t>
            </a:r>
            <a:r>
              <a:rPr lang="en-US" dirty="0" smtClean="0"/>
              <a:t> as being built up from </a:t>
            </a:r>
            <a:r>
              <a:rPr lang="en-US" dirty="0" smtClean="0">
                <a:solidFill>
                  <a:srgbClr val="FF0000"/>
                </a:solidFill>
              </a:rPr>
              <a:t>state and local information</a:t>
            </a:r>
          </a:p>
          <a:p>
            <a:r>
              <a:rPr lang="en-US" dirty="0" smtClean="0"/>
              <a:t>Question: to what degree is </a:t>
            </a:r>
            <a:r>
              <a:rPr lang="en-US" dirty="0" smtClean="0">
                <a:solidFill>
                  <a:srgbClr val="FF0000"/>
                </a:solidFill>
              </a:rPr>
              <a:t>national hydrologic modeling </a:t>
            </a:r>
            <a:r>
              <a:rPr lang="en-US" dirty="0" smtClean="0"/>
              <a:t>informed by </a:t>
            </a:r>
            <a:r>
              <a:rPr lang="en-US" dirty="0" smtClean="0">
                <a:solidFill>
                  <a:srgbClr val="FF0000"/>
                </a:solidFill>
              </a:rPr>
              <a:t>global </a:t>
            </a:r>
            <a:r>
              <a:rPr lang="en-US" dirty="0" smtClean="0"/>
              <a:t>information?</a:t>
            </a:r>
          </a:p>
          <a:p>
            <a:r>
              <a:rPr lang="en-US" dirty="0" smtClean="0"/>
              <a:t>Answer: Yes, for </a:t>
            </a:r>
            <a:r>
              <a:rPr lang="en-US" dirty="0" smtClean="0">
                <a:solidFill>
                  <a:srgbClr val="FF0000"/>
                </a:solidFill>
              </a:rPr>
              <a:t>climate drivers</a:t>
            </a:r>
            <a:endParaRPr lang="en-US" dirty="0">
              <a:solidFill>
                <a:srgbClr val="FF0000"/>
              </a:solidFill>
            </a:endParaRPr>
          </a:p>
        </p:txBody>
      </p:sp>
    </p:spTree>
    <p:extLst>
      <p:ext uri="{BB962C8B-B14F-4D97-AF65-F5344CB8AC3E}">
        <p14:creationId xmlns:p14="http://schemas.microsoft.com/office/powerpoint/2010/main" val="34976750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What is the most exciting trend or opportunity?</a:t>
            </a:r>
          </a:p>
          <a:p>
            <a:r>
              <a:rPr lang="en-US" dirty="0" smtClean="0"/>
              <a:t>How does WIRADA research measure up?</a:t>
            </a:r>
          </a:p>
          <a:p>
            <a:r>
              <a:rPr lang="en-US" dirty="0" smtClean="0"/>
              <a:t>What research or technological breakthrough is required to secure our intended outcomes?</a:t>
            </a:r>
          </a:p>
          <a:p>
            <a:endParaRPr lang="en-US" dirty="0" smtClean="0"/>
          </a:p>
          <a:p>
            <a:pPr marL="0" indent="0">
              <a:buNone/>
            </a:pPr>
            <a:r>
              <a:rPr lang="en-US" dirty="0" smtClean="0"/>
              <a:t>From Greg Ayers: “In looking forward to the remaining two years of the alliance agreement, ….. examine the remaining research challenges and ….. inject fresh ideas and shape research directions”</a:t>
            </a:r>
            <a:endParaRPr lang="en-US" dirty="0"/>
          </a:p>
        </p:txBody>
      </p:sp>
    </p:spTree>
    <p:extLst>
      <p:ext uri="{BB962C8B-B14F-4D97-AF65-F5344CB8AC3E}">
        <p14:creationId xmlns:p14="http://schemas.microsoft.com/office/powerpoint/2010/main" val="13689555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24200" y="6204466"/>
            <a:ext cx="3194464" cy="369332"/>
          </a:xfrm>
          <a:prstGeom prst="rect">
            <a:avLst/>
          </a:prstGeom>
        </p:spPr>
        <p:txBody>
          <a:bodyPr wrap="none">
            <a:spAutoFit/>
          </a:bodyPr>
          <a:lstStyle/>
          <a:p>
            <a:r>
              <a:rPr lang="en-US" dirty="0">
                <a:hlinkClick r:id="rId2"/>
              </a:rPr>
              <a:t>http://gewex-srb.larc.nasa.gov</a:t>
            </a:r>
            <a:r>
              <a:rPr lang="en-US" dirty="0" smtClean="0">
                <a:hlinkClick r:id="rId2"/>
              </a:rPr>
              <a:t>/</a:t>
            </a:r>
            <a:r>
              <a:rPr lang="en-US" dirty="0" smtClean="0"/>
              <a:t> </a:t>
            </a:r>
            <a:endParaRPr lang="en-US"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9327" y="533400"/>
            <a:ext cx="6696075" cy="11620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884218"/>
            <a:ext cx="8271164" cy="4135582"/>
          </a:xfrm>
          <a:prstGeom prst="rect">
            <a:avLst/>
          </a:prstGeom>
        </p:spPr>
      </p:pic>
      <p:sp>
        <p:nvSpPr>
          <p:cNvPr id="5" name="TextBox 4"/>
          <p:cNvSpPr txBox="1"/>
          <p:nvPr/>
        </p:nvSpPr>
        <p:spPr>
          <a:xfrm>
            <a:off x="7494910" y="5523407"/>
            <a:ext cx="742511" cy="369332"/>
          </a:xfrm>
          <a:prstGeom prst="rect">
            <a:avLst/>
          </a:prstGeom>
          <a:noFill/>
        </p:spPr>
        <p:txBody>
          <a:bodyPr wrap="none" rtlCol="0">
            <a:spAutoFit/>
          </a:bodyPr>
          <a:lstStyle/>
          <a:p>
            <a:r>
              <a:rPr lang="en-US" dirty="0" smtClean="0"/>
              <a:t>W/m</a:t>
            </a:r>
            <a:r>
              <a:rPr lang="en-US" baseline="30000" dirty="0" smtClean="0"/>
              <a:t>2</a:t>
            </a:r>
            <a:endParaRPr lang="en-US" baseline="30000" dirty="0"/>
          </a:p>
        </p:txBody>
      </p:sp>
    </p:spTree>
    <p:extLst>
      <p:ext uri="{BB962C8B-B14F-4D97-AF65-F5344CB8AC3E}">
        <p14:creationId xmlns:p14="http://schemas.microsoft.com/office/powerpoint/2010/main" val="33392737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762000" y="228600"/>
            <a:ext cx="7467600" cy="5661314"/>
          </a:xfrm>
          <a:prstGeom prst="rect">
            <a:avLst/>
          </a:prstGeom>
          <a:noFill/>
          <a:ln w="9525">
            <a:noFill/>
            <a:miter lim="800000"/>
            <a:headEnd/>
            <a:tailEnd/>
          </a:ln>
        </p:spPr>
      </p:pic>
      <p:sp>
        <p:nvSpPr>
          <p:cNvPr id="3" name="TextBox 2"/>
          <p:cNvSpPr txBox="1"/>
          <p:nvPr/>
        </p:nvSpPr>
        <p:spPr>
          <a:xfrm>
            <a:off x="1295400" y="5867400"/>
            <a:ext cx="4773743" cy="830997"/>
          </a:xfrm>
          <a:prstGeom prst="rect">
            <a:avLst/>
          </a:prstGeom>
          <a:noFill/>
        </p:spPr>
        <p:txBody>
          <a:bodyPr wrap="none" rtlCol="0">
            <a:spAutoFit/>
          </a:bodyPr>
          <a:lstStyle/>
          <a:p>
            <a:r>
              <a:rPr lang="en-US" sz="2400" dirty="0" smtClean="0">
                <a:solidFill>
                  <a:srgbClr val="00B050"/>
                </a:solidFill>
              </a:rPr>
              <a:t>IBM is collaborating with UT….</a:t>
            </a:r>
          </a:p>
          <a:p>
            <a:r>
              <a:rPr lang="en-US" sz="2400" dirty="0">
                <a:solidFill>
                  <a:srgbClr val="00B050"/>
                </a:solidFill>
              </a:rPr>
              <a:t> </a:t>
            </a:r>
            <a:r>
              <a:rPr lang="en-US" sz="2400" dirty="0" smtClean="0">
                <a:solidFill>
                  <a:srgbClr val="00B050"/>
                </a:solidFill>
              </a:rPr>
              <a:t>      …. to help build a Smarter Planet</a:t>
            </a:r>
            <a:endParaRPr lang="en-US" sz="2400" dirty="0">
              <a:solidFill>
                <a:srgbClr val="00B050"/>
              </a:solidFill>
            </a:endParaRPr>
          </a:p>
        </p:txBody>
      </p:sp>
      <p:pic>
        <p:nvPicPr>
          <p:cNvPr id="4" name="Picture 3"/>
          <p:cNvPicPr>
            <a:picLocks noChangeAspect="1" noChangeArrowheads="1"/>
          </p:cNvPicPr>
          <p:nvPr/>
        </p:nvPicPr>
        <p:blipFill>
          <a:blip r:embed="rId3" cstate="print"/>
          <a:srcRect/>
          <a:stretch>
            <a:fillRect/>
          </a:stretch>
        </p:blipFill>
        <p:spPr bwMode="auto">
          <a:xfrm>
            <a:off x="7620000" y="6019800"/>
            <a:ext cx="1276350" cy="493892"/>
          </a:xfrm>
          <a:prstGeom prst="rect">
            <a:avLst/>
          </a:prstGeom>
          <a:noFill/>
          <a:ln w="9525">
            <a:solidFill>
              <a:schemeClr val="accent1"/>
            </a:solidFill>
            <a:miter lim="800000"/>
            <a:headEnd/>
            <a:tailEnd/>
          </a:ln>
        </p:spPr>
      </p:pic>
      <p:sp>
        <p:nvSpPr>
          <p:cNvPr id="5" name="Slide Number Placeholder 4"/>
          <p:cNvSpPr>
            <a:spLocks noGrp="1"/>
          </p:cNvSpPr>
          <p:nvPr>
            <p:ph type="sldNum" sz="quarter" idx="12"/>
          </p:nvPr>
        </p:nvSpPr>
        <p:spPr/>
        <p:txBody>
          <a:bodyPr/>
          <a:lstStyle/>
          <a:p>
            <a:fld id="{C963CBAA-90BE-4B90-A69F-08BC16058E66}" type="slidenum">
              <a:rPr lang="en-US" smtClean="0"/>
              <a:pPr/>
              <a:t>31</a:t>
            </a:fld>
            <a:endParaRPr lang="en-US"/>
          </a:p>
        </p:txBody>
      </p:sp>
    </p:spTree>
    <p:extLst>
      <p:ext uri="{BB962C8B-B14F-4D97-AF65-F5344CB8AC3E}">
        <p14:creationId xmlns:p14="http://schemas.microsoft.com/office/powerpoint/2010/main" val="1393108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 y="0"/>
            <a:ext cx="9038897" cy="6553200"/>
          </a:xfrm>
          <a:prstGeom prst="rect">
            <a:avLst/>
          </a:prstGeom>
          <a:noFill/>
          <a:ln w="9525">
            <a:noFill/>
            <a:miter lim="800000"/>
            <a:headEnd/>
            <a:tailEnd/>
          </a:ln>
        </p:spPr>
      </p:pic>
      <p:pic>
        <p:nvPicPr>
          <p:cNvPr id="3" name="Picture 3"/>
          <p:cNvPicPr>
            <a:picLocks noChangeAspect="1" noChangeArrowheads="1"/>
          </p:cNvPicPr>
          <p:nvPr/>
        </p:nvPicPr>
        <p:blipFill>
          <a:blip r:embed="rId3" cstate="print"/>
          <a:srcRect/>
          <a:stretch>
            <a:fillRect/>
          </a:stretch>
        </p:blipFill>
        <p:spPr bwMode="auto">
          <a:xfrm>
            <a:off x="7620000" y="6019800"/>
            <a:ext cx="1276350" cy="493892"/>
          </a:xfrm>
          <a:prstGeom prst="rect">
            <a:avLst/>
          </a:prstGeom>
          <a:noFill/>
          <a:ln w="9525">
            <a:solidFill>
              <a:schemeClr val="accent1"/>
            </a:solidFill>
            <a:miter lim="800000"/>
            <a:headEnd/>
            <a:tailEnd/>
          </a:ln>
        </p:spPr>
      </p:pic>
      <p:sp>
        <p:nvSpPr>
          <p:cNvPr id="4" name="Slide Number Placeholder 3"/>
          <p:cNvSpPr>
            <a:spLocks noGrp="1"/>
          </p:cNvSpPr>
          <p:nvPr>
            <p:ph type="sldNum" sz="quarter" idx="12"/>
          </p:nvPr>
        </p:nvSpPr>
        <p:spPr/>
        <p:txBody>
          <a:bodyPr/>
          <a:lstStyle/>
          <a:p>
            <a:fld id="{C963CBAA-90BE-4B90-A69F-08BC16058E66}" type="slidenum">
              <a:rPr lang="en-US" smtClean="0"/>
              <a:pPr/>
              <a:t>32</a:t>
            </a:fld>
            <a:endParaRPr lang="en-US"/>
          </a:p>
        </p:txBody>
      </p:sp>
      <p:sp>
        <p:nvSpPr>
          <p:cNvPr id="2" name="TextBox 1"/>
          <p:cNvSpPr txBox="1"/>
          <p:nvPr/>
        </p:nvSpPr>
        <p:spPr>
          <a:xfrm>
            <a:off x="274089" y="6266746"/>
            <a:ext cx="7513595" cy="584775"/>
          </a:xfrm>
          <a:prstGeom prst="rect">
            <a:avLst/>
          </a:prstGeom>
          <a:noFill/>
        </p:spPr>
        <p:txBody>
          <a:bodyPr wrap="none" rtlCol="0">
            <a:spAutoFit/>
          </a:bodyPr>
          <a:lstStyle/>
          <a:p>
            <a:r>
              <a:rPr lang="en-US" sz="3200" dirty="0" smtClean="0">
                <a:solidFill>
                  <a:srgbClr val="FF0000"/>
                </a:solidFill>
              </a:rPr>
              <a:t>Solve 100 million equations simultaneously!</a:t>
            </a:r>
            <a:endParaRPr lang="en-US" sz="3200" dirty="0">
              <a:solidFill>
                <a:srgbClr val="FF0000"/>
              </a:solidFill>
            </a:endParaRPr>
          </a:p>
        </p:txBody>
      </p:sp>
    </p:spTree>
    <p:extLst>
      <p:ext uri="{BB962C8B-B14F-4D97-AF65-F5344CB8AC3E}">
        <p14:creationId xmlns:p14="http://schemas.microsoft.com/office/powerpoint/2010/main" val="5456820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7620000" y="6019800"/>
            <a:ext cx="1276350" cy="493892"/>
          </a:xfrm>
          <a:prstGeom prst="rect">
            <a:avLst/>
          </a:prstGeom>
          <a:noFill/>
          <a:ln w="9525">
            <a:solidFill>
              <a:schemeClr val="accent1"/>
            </a:solidFill>
            <a:miter lim="800000"/>
            <a:headEnd/>
            <a:tailEnd/>
          </a:ln>
        </p:spPr>
      </p:pic>
      <p:pic>
        <p:nvPicPr>
          <p:cNvPr id="9218" name="Picture 2">
            <a:hlinkClick r:id="rId3" action="ppaction://hlinkfile"/>
          </p:cNvPr>
          <p:cNvPicPr>
            <a:picLocks noChangeAspect="1" noChangeArrowheads="1"/>
          </p:cNvPicPr>
          <p:nvPr/>
        </p:nvPicPr>
        <p:blipFill>
          <a:blip r:embed="rId4" cstate="print"/>
          <a:srcRect/>
          <a:stretch>
            <a:fillRect/>
          </a:stretch>
        </p:blipFill>
        <p:spPr bwMode="auto">
          <a:xfrm>
            <a:off x="0" y="0"/>
            <a:ext cx="8763686" cy="5943600"/>
          </a:xfrm>
          <a:prstGeom prst="rect">
            <a:avLst/>
          </a:prstGeom>
          <a:noFill/>
          <a:ln w="9525">
            <a:noFill/>
            <a:miter lim="800000"/>
            <a:headEnd/>
            <a:tailEnd/>
          </a:ln>
        </p:spPr>
      </p:pic>
      <p:sp>
        <p:nvSpPr>
          <p:cNvPr id="4" name="TextBox 3"/>
          <p:cNvSpPr txBox="1"/>
          <p:nvPr/>
        </p:nvSpPr>
        <p:spPr>
          <a:xfrm>
            <a:off x="457200" y="6019800"/>
            <a:ext cx="6637330" cy="830997"/>
          </a:xfrm>
          <a:prstGeom prst="rect">
            <a:avLst/>
          </a:prstGeom>
          <a:noFill/>
        </p:spPr>
        <p:txBody>
          <a:bodyPr wrap="none" rtlCol="0">
            <a:spAutoFit/>
          </a:bodyPr>
          <a:lstStyle/>
          <a:p>
            <a:r>
              <a:rPr lang="en-US" sz="2400" dirty="0" smtClean="0">
                <a:solidFill>
                  <a:srgbClr val="00B050"/>
                </a:solidFill>
              </a:rPr>
              <a:t>VLSI simulation models for electric circuit design….. </a:t>
            </a:r>
          </a:p>
          <a:p>
            <a:r>
              <a:rPr lang="en-US" sz="2400" dirty="0">
                <a:solidFill>
                  <a:srgbClr val="00B050"/>
                </a:solidFill>
              </a:rPr>
              <a:t> </a:t>
            </a:r>
            <a:r>
              <a:rPr lang="en-US" sz="2400" dirty="0" smtClean="0">
                <a:solidFill>
                  <a:srgbClr val="00B050"/>
                </a:solidFill>
              </a:rPr>
              <a:t>   ….. model right on top of the river </a:t>
            </a:r>
            <a:r>
              <a:rPr lang="en-US" sz="2400" dirty="0" err="1" smtClean="0">
                <a:solidFill>
                  <a:srgbClr val="00B050"/>
                </a:solidFill>
              </a:rPr>
              <a:t>geofabric</a:t>
            </a:r>
            <a:endParaRPr lang="en-US" sz="2400" dirty="0">
              <a:solidFill>
                <a:srgbClr val="00B050"/>
              </a:solidFill>
            </a:endParaRPr>
          </a:p>
        </p:txBody>
      </p:sp>
      <p:sp>
        <p:nvSpPr>
          <p:cNvPr id="5" name="Slide Number Placeholder 4"/>
          <p:cNvSpPr>
            <a:spLocks noGrp="1"/>
          </p:cNvSpPr>
          <p:nvPr>
            <p:ph type="sldNum" sz="quarter" idx="12"/>
          </p:nvPr>
        </p:nvSpPr>
        <p:spPr/>
        <p:txBody>
          <a:bodyPr/>
          <a:lstStyle/>
          <a:p>
            <a:fld id="{C963CBAA-90BE-4B90-A69F-08BC16058E66}" type="slidenum">
              <a:rPr lang="en-US" smtClean="0"/>
              <a:pPr/>
              <a:t>33</a:t>
            </a:fld>
            <a:endParaRPr lang="en-US"/>
          </a:p>
        </p:txBody>
      </p:sp>
      <p:sp>
        <p:nvSpPr>
          <p:cNvPr id="3" name="TextBox 2"/>
          <p:cNvSpPr txBox="1"/>
          <p:nvPr/>
        </p:nvSpPr>
        <p:spPr>
          <a:xfrm>
            <a:off x="3124200" y="2941857"/>
            <a:ext cx="1846146" cy="461665"/>
          </a:xfrm>
          <a:prstGeom prst="rect">
            <a:avLst/>
          </a:prstGeom>
          <a:solidFill>
            <a:schemeClr val="bg1"/>
          </a:solidFill>
          <a:ln>
            <a:solidFill>
              <a:schemeClr val="tx1"/>
            </a:solidFill>
          </a:ln>
        </p:spPr>
        <p:txBody>
          <a:bodyPr wrap="none" rtlCol="0">
            <a:spAutoFit/>
          </a:bodyPr>
          <a:lstStyle/>
          <a:p>
            <a:r>
              <a:rPr lang="en-US" sz="2400" dirty="0" smtClean="0">
                <a:solidFill>
                  <a:srgbClr val="FF0000"/>
                </a:solidFill>
              </a:rPr>
              <a:t>3500 reaches</a:t>
            </a:r>
            <a:endParaRPr lang="en-US" sz="2400" dirty="0">
              <a:solidFill>
                <a:srgbClr val="FF0000"/>
              </a:solidFill>
            </a:endParaRPr>
          </a:p>
        </p:txBody>
      </p:sp>
    </p:spTree>
    <p:extLst>
      <p:ext uri="{BB962C8B-B14F-4D97-AF65-F5344CB8AC3E}">
        <p14:creationId xmlns:p14="http://schemas.microsoft.com/office/powerpoint/2010/main" val="25814307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8011" y="1618751"/>
            <a:ext cx="2347166" cy="1940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smtClean="0"/>
              <a:t>Assembly of lots and lots of time series from more than 200 organizations</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447800"/>
            <a:ext cx="2271247"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715000" y="5181600"/>
            <a:ext cx="2362200" cy="1371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752600"/>
            <a:ext cx="2133600" cy="1824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777976" y="3207997"/>
            <a:ext cx="1175515" cy="369332"/>
          </a:xfrm>
          <a:prstGeom prst="rect">
            <a:avLst/>
          </a:prstGeom>
          <a:noFill/>
          <a:ln>
            <a:solidFill>
              <a:schemeClr val="tx1"/>
            </a:solidFill>
          </a:ln>
        </p:spPr>
        <p:txBody>
          <a:bodyPr wrap="none" rtlCol="0">
            <a:spAutoFit/>
          </a:bodyPr>
          <a:lstStyle/>
          <a:p>
            <a:r>
              <a:rPr lang="en-US" dirty="0" smtClean="0"/>
              <a:t>Rain gages</a:t>
            </a:r>
            <a:endParaRPr lang="en-US" dirty="0"/>
          </a:p>
        </p:txBody>
      </p:sp>
      <p:sp>
        <p:nvSpPr>
          <p:cNvPr id="10" name="TextBox 9"/>
          <p:cNvSpPr txBox="1"/>
          <p:nvPr/>
        </p:nvSpPr>
        <p:spPr>
          <a:xfrm>
            <a:off x="3657600" y="3207997"/>
            <a:ext cx="1240596" cy="369332"/>
          </a:xfrm>
          <a:prstGeom prst="rect">
            <a:avLst/>
          </a:prstGeom>
          <a:noFill/>
          <a:ln>
            <a:solidFill>
              <a:schemeClr val="tx1"/>
            </a:solidFill>
          </a:ln>
        </p:spPr>
        <p:txBody>
          <a:bodyPr wrap="none" rtlCol="0">
            <a:spAutoFit/>
          </a:bodyPr>
          <a:lstStyle/>
          <a:p>
            <a:r>
              <a:rPr lang="en-US" dirty="0" smtClean="0"/>
              <a:t>River gages</a:t>
            </a:r>
            <a:endParaRPr lang="en-US" dirty="0"/>
          </a:p>
        </p:txBody>
      </p:sp>
      <p:pic>
        <p:nvPicPr>
          <p:cNvPr id="1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 y="4023014"/>
            <a:ext cx="1828800" cy="1398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838200" y="5237289"/>
            <a:ext cx="1884427" cy="369332"/>
          </a:xfrm>
          <a:prstGeom prst="rect">
            <a:avLst/>
          </a:prstGeom>
          <a:noFill/>
          <a:ln>
            <a:solidFill>
              <a:schemeClr val="tx1"/>
            </a:solidFill>
          </a:ln>
        </p:spPr>
        <p:txBody>
          <a:bodyPr wrap="none" rtlCol="0">
            <a:spAutoFit/>
          </a:bodyPr>
          <a:lstStyle/>
          <a:p>
            <a:r>
              <a:rPr lang="en-US" dirty="0" smtClean="0"/>
              <a:t>Evaporation gages</a:t>
            </a:r>
            <a:endParaRPr lang="en-US" dirty="0"/>
          </a:p>
        </p:txBody>
      </p:sp>
      <p:sp>
        <p:nvSpPr>
          <p:cNvPr id="13" name="TextBox 12"/>
          <p:cNvSpPr txBox="1"/>
          <p:nvPr/>
        </p:nvSpPr>
        <p:spPr>
          <a:xfrm>
            <a:off x="2992582" y="4043795"/>
            <a:ext cx="1645579" cy="369332"/>
          </a:xfrm>
          <a:prstGeom prst="rect">
            <a:avLst/>
          </a:prstGeom>
          <a:noFill/>
          <a:ln>
            <a:solidFill>
              <a:schemeClr val="tx1"/>
            </a:solidFill>
          </a:ln>
        </p:spPr>
        <p:txBody>
          <a:bodyPr wrap="none" rtlCol="0">
            <a:spAutoFit/>
          </a:bodyPr>
          <a:lstStyle/>
          <a:p>
            <a:r>
              <a:rPr lang="en-US" dirty="0" smtClean="0"/>
              <a:t>Reservoir levels</a:t>
            </a:r>
            <a:endParaRPr lang="en-US" dirty="0"/>
          </a:p>
        </p:txBody>
      </p:sp>
      <p:sp>
        <p:nvSpPr>
          <p:cNvPr id="14" name="TextBox 13"/>
          <p:cNvSpPr txBox="1"/>
          <p:nvPr/>
        </p:nvSpPr>
        <p:spPr>
          <a:xfrm>
            <a:off x="3358011" y="4722484"/>
            <a:ext cx="2015424" cy="369332"/>
          </a:xfrm>
          <a:prstGeom prst="rect">
            <a:avLst/>
          </a:prstGeom>
          <a:noFill/>
          <a:ln>
            <a:solidFill>
              <a:schemeClr val="tx1"/>
            </a:solidFill>
          </a:ln>
        </p:spPr>
        <p:txBody>
          <a:bodyPr wrap="none" rtlCol="0">
            <a:spAutoFit/>
          </a:bodyPr>
          <a:lstStyle/>
          <a:p>
            <a:r>
              <a:rPr lang="en-US" dirty="0" smtClean="0"/>
              <a:t>Groundwater levels</a:t>
            </a:r>
            <a:endParaRPr lang="en-US" dirty="0"/>
          </a:p>
        </p:txBody>
      </p:sp>
      <p:sp>
        <p:nvSpPr>
          <p:cNvPr id="15" name="TextBox 14"/>
          <p:cNvSpPr txBox="1"/>
          <p:nvPr/>
        </p:nvSpPr>
        <p:spPr>
          <a:xfrm>
            <a:off x="3297106" y="5401444"/>
            <a:ext cx="1692964" cy="369332"/>
          </a:xfrm>
          <a:prstGeom prst="rect">
            <a:avLst/>
          </a:prstGeom>
          <a:noFill/>
          <a:ln>
            <a:solidFill>
              <a:schemeClr val="tx1"/>
            </a:solidFill>
          </a:ln>
        </p:spPr>
        <p:txBody>
          <a:bodyPr wrap="none" rtlCol="0">
            <a:spAutoFit/>
          </a:bodyPr>
          <a:lstStyle/>
          <a:p>
            <a:r>
              <a:rPr lang="en-US" dirty="0" smtClean="0"/>
              <a:t>Water </a:t>
            </a:r>
            <a:r>
              <a:rPr lang="en-US" dirty="0" err="1" smtClean="0"/>
              <a:t>Pumpage</a:t>
            </a:r>
            <a:endParaRPr lang="en-US" dirty="0"/>
          </a:p>
        </p:txBody>
      </p:sp>
      <p:sp>
        <p:nvSpPr>
          <p:cNvPr id="16" name="TextBox 15"/>
          <p:cNvSpPr txBox="1"/>
          <p:nvPr/>
        </p:nvSpPr>
        <p:spPr>
          <a:xfrm>
            <a:off x="2604207" y="6019800"/>
            <a:ext cx="1149867" cy="369332"/>
          </a:xfrm>
          <a:prstGeom prst="rect">
            <a:avLst/>
          </a:prstGeom>
          <a:noFill/>
          <a:ln>
            <a:solidFill>
              <a:schemeClr val="tx1"/>
            </a:solidFill>
          </a:ln>
        </p:spPr>
        <p:txBody>
          <a:bodyPr wrap="none" rtlCol="0">
            <a:spAutoFit/>
          </a:bodyPr>
          <a:lstStyle/>
          <a:p>
            <a:r>
              <a:rPr lang="en-US" dirty="0" smtClean="0"/>
              <a:t>Diversions</a:t>
            </a:r>
            <a:endParaRPr lang="en-US" dirty="0"/>
          </a:p>
        </p:txBody>
      </p:sp>
      <p:sp>
        <p:nvSpPr>
          <p:cNvPr id="17" name="TextBox 16"/>
          <p:cNvSpPr txBox="1"/>
          <p:nvPr/>
        </p:nvSpPr>
        <p:spPr>
          <a:xfrm>
            <a:off x="1058934" y="3442615"/>
            <a:ext cx="4410503" cy="646331"/>
          </a:xfrm>
          <a:prstGeom prst="rect">
            <a:avLst/>
          </a:prstGeom>
          <a:solidFill>
            <a:schemeClr val="bg1"/>
          </a:solidFill>
          <a:ln>
            <a:solidFill>
              <a:schemeClr val="tx1"/>
            </a:solidFill>
          </a:ln>
        </p:spPr>
        <p:txBody>
          <a:bodyPr wrap="none" rtlCol="0">
            <a:spAutoFit/>
          </a:bodyPr>
          <a:lstStyle/>
          <a:p>
            <a:r>
              <a:rPr lang="en-US" sz="3600" i="1" dirty="0" smtClean="0">
                <a:solidFill>
                  <a:srgbClr val="FF0000"/>
                </a:solidFill>
              </a:rPr>
              <a:t>A</a:t>
            </a:r>
            <a:r>
              <a:rPr lang="en-US" sz="3600" dirty="0" smtClean="0"/>
              <a:t> </a:t>
            </a:r>
            <a:r>
              <a:rPr lang="en-US" sz="3600" i="1" dirty="0" smtClean="0">
                <a:solidFill>
                  <a:srgbClr val="FF0000"/>
                </a:solidFill>
              </a:rPr>
              <a:t>network of networks</a:t>
            </a:r>
            <a:endParaRPr lang="en-US" sz="3600" i="1" dirty="0">
              <a:solidFill>
                <a:srgbClr val="FF0000"/>
              </a:solidFill>
            </a:endParaRPr>
          </a:p>
        </p:txBody>
      </p:sp>
    </p:spTree>
    <p:extLst>
      <p:ext uri="{BB962C8B-B14F-4D97-AF65-F5344CB8AC3E}">
        <p14:creationId xmlns:p14="http://schemas.microsoft.com/office/powerpoint/2010/main" val="185301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85716"/>
            <a:ext cx="8708863" cy="6205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220446" y="6412057"/>
            <a:ext cx="2725170" cy="369332"/>
          </a:xfrm>
          <a:prstGeom prst="rect">
            <a:avLst/>
          </a:prstGeom>
          <a:noFill/>
        </p:spPr>
        <p:txBody>
          <a:bodyPr wrap="none" rtlCol="0">
            <a:spAutoFit/>
          </a:bodyPr>
          <a:lstStyle/>
          <a:p>
            <a:r>
              <a:rPr lang="en-US" dirty="0" smtClean="0"/>
              <a:t>Slide: Brett Anderson, BoM</a:t>
            </a:r>
            <a:endParaRPr lang="en-US" dirty="0"/>
          </a:p>
        </p:txBody>
      </p:sp>
    </p:spTree>
    <p:extLst>
      <p:ext uri="{BB962C8B-B14F-4D97-AF65-F5344CB8AC3E}">
        <p14:creationId xmlns:p14="http://schemas.microsoft.com/office/powerpoint/2010/main" val="31671215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678442" cy="6189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20446" y="6412057"/>
            <a:ext cx="2725170" cy="369332"/>
          </a:xfrm>
          <a:prstGeom prst="rect">
            <a:avLst/>
          </a:prstGeom>
          <a:noFill/>
        </p:spPr>
        <p:txBody>
          <a:bodyPr wrap="none" rtlCol="0">
            <a:spAutoFit/>
          </a:bodyPr>
          <a:lstStyle/>
          <a:p>
            <a:r>
              <a:rPr lang="en-US" dirty="0" smtClean="0"/>
              <a:t>Slide: Brett Anderson, BoM</a:t>
            </a:r>
            <a:endParaRPr lang="en-US" dirty="0"/>
          </a:p>
        </p:txBody>
      </p:sp>
    </p:spTree>
    <p:extLst>
      <p:ext uri="{BB962C8B-B14F-4D97-AF65-F5344CB8AC3E}">
        <p14:creationId xmlns:p14="http://schemas.microsoft.com/office/powerpoint/2010/main" val="26414020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9" y="152400"/>
            <a:ext cx="8691715"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20446" y="6412057"/>
            <a:ext cx="2725170" cy="369332"/>
          </a:xfrm>
          <a:prstGeom prst="rect">
            <a:avLst/>
          </a:prstGeom>
          <a:noFill/>
        </p:spPr>
        <p:txBody>
          <a:bodyPr wrap="none" rtlCol="0">
            <a:spAutoFit/>
          </a:bodyPr>
          <a:lstStyle/>
          <a:p>
            <a:r>
              <a:rPr lang="en-US" dirty="0" smtClean="0"/>
              <a:t>Slide: Brett Anderson, BoM</a:t>
            </a:r>
            <a:endParaRPr lang="en-US" dirty="0"/>
          </a:p>
        </p:txBody>
      </p:sp>
    </p:spTree>
    <p:extLst>
      <p:ext uri="{BB962C8B-B14F-4D97-AF65-F5344CB8AC3E}">
        <p14:creationId xmlns:p14="http://schemas.microsoft.com/office/powerpoint/2010/main" val="17983551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114800" cy="4724400"/>
          </a:xfrm>
        </p:spPr>
        <p:txBody>
          <a:bodyPr>
            <a:normAutofit fontScale="92500" lnSpcReduction="10000"/>
          </a:bodyPr>
          <a:lstStyle/>
          <a:p>
            <a:r>
              <a:rPr lang="en-US" dirty="0" smtClean="0">
                <a:solidFill>
                  <a:srgbClr val="FF0000"/>
                </a:solidFill>
              </a:rPr>
              <a:t>CUAHSI</a:t>
            </a:r>
            <a:r>
              <a:rPr lang="en-US" dirty="0" smtClean="0"/>
              <a:t> is a consortium representing 125 US universities</a:t>
            </a:r>
          </a:p>
          <a:p>
            <a:r>
              <a:rPr lang="en-US" dirty="0" smtClean="0"/>
              <a:t>Supported by the </a:t>
            </a:r>
            <a:r>
              <a:rPr lang="en-US" dirty="0" smtClean="0">
                <a:solidFill>
                  <a:srgbClr val="FF0000"/>
                </a:solidFill>
              </a:rPr>
              <a:t>National Science Foundation </a:t>
            </a:r>
            <a:r>
              <a:rPr lang="en-US" dirty="0" smtClean="0"/>
              <a:t>Earth Science Division</a:t>
            </a:r>
          </a:p>
          <a:p>
            <a:r>
              <a:rPr lang="en-US" dirty="0" smtClean="0"/>
              <a:t>Advances </a:t>
            </a:r>
            <a:r>
              <a:rPr lang="en-US" dirty="0" smtClean="0">
                <a:solidFill>
                  <a:srgbClr val="FF0000"/>
                </a:solidFill>
              </a:rPr>
              <a:t>hydrologic science</a:t>
            </a:r>
            <a:r>
              <a:rPr lang="en-US" dirty="0" smtClean="0"/>
              <a:t> in nation’s universities</a:t>
            </a:r>
          </a:p>
          <a:p>
            <a:r>
              <a:rPr lang="en-US" dirty="0" smtClean="0"/>
              <a:t>Includes a </a:t>
            </a:r>
            <a:r>
              <a:rPr lang="en-US" dirty="0" smtClean="0">
                <a:solidFill>
                  <a:srgbClr val="FF0000"/>
                </a:solidFill>
              </a:rPr>
              <a:t>Hydrologic Information System </a:t>
            </a:r>
            <a:r>
              <a:rPr lang="en-US" dirty="0" smtClean="0"/>
              <a:t>project</a:t>
            </a:r>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28600"/>
            <a:ext cx="8610600" cy="1271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200400" y="624396"/>
            <a:ext cx="2372124" cy="369332"/>
          </a:xfrm>
          <a:prstGeom prst="rect">
            <a:avLst/>
          </a:prstGeom>
          <a:noFill/>
        </p:spPr>
        <p:txBody>
          <a:bodyPr wrap="none" rtlCol="0">
            <a:spAutoFit/>
          </a:bodyPr>
          <a:lstStyle/>
          <a:p>
            <a:r>
              <a:rPr lang="en-US" dirty="0" smtClean="0">
                <a:hlinkClick r:id="rId3"/>
              </a:rPr>
              <a:t>http://www.cuahsi.org</a:t>
            </a:r>
            <a:r>
              <a:rPr lang="en-US" dirty="0" smtClean="0"/>
              <a:t> </a:t>
            </a:r>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3366" y="1507301"/>
            <a:ext cx="4191000" cy="2400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Figure 5.1.  Conceptualization of the Water Cycle (Schematic view)"/>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a:xfrm>
            <a:off x="5410200" y="4038600"/>
            <a:ext cx="3102349" cy="2438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fld id="{F82B15EE-1347-4E13-A70E-917AFD644764}" type="slidenum">
              <a:rPr lang="en-US" smtClean="0"/>
              <a:pPr/>
              <a:t>38</a:t>
            </a:fld>
            <a:endParaRPr lang="en-US"/>
          </a:p>
        </p:txBody>
      </p:sp>
    </p:spTree>
    <p:extLst>
      <p:ext uri="{BB962C8B-B14F-4D97-AF65-F5344CB8AC3E}">
        <p14:creationId xmlns:p14="http://schemas.microsoft.com/office/powerpoint/2010/main" val="10008556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a:grpSpLocks/>
          </p:cNvGrpSpPr>
          <p:nvPr/>
        </p:nvGrpSpPr>
        <p:grpSpPr bwMode="auto">
          <a:xfrm>
            <a:off x="3108325" y="1290638"/>
            <a:ext cx="2922588" cy="2325687"/>
            <a:chOff x="3108865" y="1290638"/>
            <a:chExt cx="2921508" cy="2326124"/>
          </a:xfrm>
        </p:grpSpPr>
        <p:pic>
          <p:nvPicPr>
            <p:cNvPr id="3" name="Picture 2" descr="rain-gauge-platform-400"/>
            <p:cNvPicPr>
              <a:picLocks noChangeAspect="1" noChangeArrowheads="1"/>
            </p:cNvPicPr>
            <p:nvPr/>
          </p:nvPicPr>
          <p:blipFill>
            <a:blip r:embed="rId2" cstate="print"/>
            <a:srcRect l="6047" r="9295"/>
            <a:stretch>
              <a:fillRect/>
            </a:stretch>
          </p:blipFill>
          <p:spPr bwMode="auto">
            <a:xfrm>
              <a:off x="3108865" y="1668534"/>
              <a:ext cx="2921508" cy="1948228"/>
            </a:xfrm>
            <a:prstGeom prst="rect">
              <a:avLst/>
            </a:prstGeom>
            <a:noFill/>
            <a:ln w="9525">
              <a:noFill/>
              <a:miter lim="800000"/>
              <a:headEnd/>
              <a:tailEnd/>
            </a:ln>
            <a:effectLst>
              <a:outerShdw blurRad="127000" dist="63500" dir="2700000">
                <a:srgbClr val="000000">
                  <a:alpha val="40000"/>
                </a:srgbClr>
              </a:outerShdw>
            </a:effectLst>
          </p:spPr>
        </p:pic>
        <p:sp>
          <p:nvSpPr>
            <p:cNvPr id="4" name="Text Box 4"/>
            <p:cNvSpPr txBox="1">
              <a:spLocks noChangeArrowheads="1"/>
            </p:cNvSpPr>
            <p:nvPr/>
          </p:nvSpPr>
          <p:spPr bwMode="auto">
            <a:xfrm>
              <a:off x="3837259" y="1290638"/>
              <a:ext cx="1599609" cy="369401"/>
            </a:xfrm>
            <a:prstGeom prst="rect">
              <a:avLst/>
            </a:prstGeom>
            <a:noFill/>
            <a:ln w="9525">
              <a:noFill/>
              <a:miter lim="800000"/>
              <a:headEnd/>
              <a:tailEnd/>
            </a:ln>
          </p:spPr>
          <p:txBody>
            <a:bodyPr>
              <a:spAutoFit/>
            </a:bodyPr>
            <a:lstStyle/>
            <a:p>
              <a:pPr algn="ctr" eaLnBrk="0" hangingPunct="0">
                <a:spcBef>
                  <a:spcPct val="50000"/>
                </a:spcBef>
                <a:defRPr/>
              </a:pPr>
              <a:r>
                <a:rPr lang="en-US" dirty="0">
                  <a:effectLst>
                    <a:outerShdw blurRad="38100" dist="38100" dir="2700000" algn="tl">
                      <a:srgbClr val="000000">
                        <a:alpha val="43137"/>
                      </a:srgbClr>
                    </a:outerShdw>
                  </a:effectLst>
                </a:rPr>
                <a:t>Rainfall</a:t>
              </a:r>
            </a:p>
          </p:txBody>
        </p:sp>
      </p:grpSp>
      <p:grpSp>
        <p:nvGrpSpPr>
          <p:cNvPr id="5" name="Group 17"/>
          <p:cNvGrpSpPr>
            <a:grpSpLocks/>
          </p:cNvGrpSpPr>
          <p:nvPr/>
        </p:nvGrpSpPr>
        <p:grpSpPr bwMode="auto">
          <a:xfrm>
            <a:off x="912813" y="1290638"/>
            <a:ext cx="1600200" cy="2327275"/>
            <a:chOff x="912813" y="1290638"/>
            <a:chExt cx="1600200" cy="2326941"/>
          </a:xfrm>
        </p:grpSpPr>
        <p:pic>
          <p:nvPicPr>
            <p:cNvPr id="6" name="Picture 5" descr="stream3"/>
            <p:cNvPicPr>
              <a:picLocks noChangeAspect="1" noChangeArrowheads="1"/>
            </p:cNvPicPr>
            <p:nvPr/>
          </p:nvPicPr>
          <p:blipFill>
            <a:blip r:embed="rId3" cstate="print"/>
            <a:srcRect r="3028" b="6181"/>
            <a:stretch>
              <a:fillRect/>
            </a:stretch>
          </p:blipFill>
          <p:spPr bwMode="auto">
            <a:xfrm>
              <a:off x="912813" y="1662060"/>
              <a:ext cx="1600200" cy="1955519"/>
            </a:xfrm>
            <a:prstGeom prst="rect">
              <a:avLst/>
            </a:prstGeom>
            <a:noFill/>
            <a:ln w="9525">
              <a:noFill/>
              <a:miter lim="800000"/>
              <a:headEnd/>
              <a:tailEnd/>
            </a:ln>
            <a:effectLst>
              <a:outerShdw blurRad="127000" dist="63500" dir="2700000">
                <a:srgbClr val="000000">
                  <a:alpha val="40000"/>
                </a:srgbClr>
              </a:outerShdw>
            </a:effectLst>
          </p:spPr>
        </p:pic>
        <p:sp>
          <p:nvSpPr>
            <p:cNvPr id="7" name="Text Box 7"/>
            <p:cNvSpPr txBox="1">
              <a:spLocks noChangeArrowheads="1"/>
            </p:cNvSpPr>
            <p:nvPr/>
          </p:nvSpPr>
          <p:spPr bwMode="auto">
            <a:xfrm>
              <a:off x="912813" y="1290638"/>
              <a:ext cx="1600200" cy="369279"/>
            </a:xfrm>
            <a:prstGeom prst="rect">
              <a:avLst/>
            </a:prstGeom>
            <a:noFill/>
            <a:ln w="9525">
              <a:noFill/>
              <a:miter lim="800000"/>
              <a:headEnd/>
              <a:tailEnd/>
            </a:ln>
          </p:spPr>
          <p:txBody>
            <a:bodyPr>
              <a:spAutoFit/>
            </a:bodyPr>
            <a:lstStyle/>
            <a:p>
              <a:pPr algn="ctr" eaLnBrk="0" hangingPunct="0">
                <a:spcBef>
                  <a:spcPct val="50000"/>
                </a:spcBef>
                <a:defRPr/>
              </a:pPr>
              <a:r>
                <a:rPr lang="en-US" dirty="0"/>
                <a:t>Water quantity</a:t>
              </a:r>
            </a:p>
          </p:txBody>
        </p:sp>
      </p:grpSp>
      <p:grpSp>
        <p:nvGrpSpPr>
          <p:cNvPr id="8" name="Group 19"/>
          <p:cNvGrpSpPr>
            <a:grpSpLocks/>
          </p:cNvGrpSpPr>
          <p:nvPr/>
        </p:nvGrpSpPr>
        <p:grpSpPr bwMode="auto">
          <a:xfrm>
            <a:off x="3141663" y="3835400"/>
            <a:ext cx="2855912" cy="2335213"/>
            <a:chOff x="3142143" y="3835400"/>
            <a:chExt cx="2854951" cy="2335891"/>
          </a:xfrm>
        </p:grpSpPr>
        <p:pic>
          <p:nvPicPr>
            <p:cNvPr id="9" name="Picture 15" descr="VAIRA3"/>
            <p:cNvPicPr>
              <a:picLocks noChangeAspect="1" noChangeArrowheads="1"/>
            </p:cNvPicPr>
            <p:nvPr/>
          </p:nvPicPr>
          <p:blipFill>
            <a:blip r:embed="rId4" cstate="print"/>
            <a:srcRect t="16559" b="5535"/>
            <a:stretch>
              <a:fillRect/>
            </a:stretch>
          </p:blipFill>
          <p:spPr bwMode="auto">
            <a:xfrm>
              <a:off x="3142143" y="4222862"/>
              <a:ext cx="2854951" cy="1948429"/>
            </a:xfrm>
            <a:prstGeom prst="rect">
              <a:avLst/>
            </a:prstGeom>
            <a:noFill/>
            <a:ln w="9525">
              <a:noFill/>
              <a:miter lim="800000"/>
              <a:headEnd/>
              <a:tailEnd/>
            </a:ln>
            <a:effectLst>
              <a:outerShdw blurRad="127000" dist="63500" dir="2700000">
                <a:srgbClr val="000000">
                  <a:alpha val="40000"/>
                </a:srgbClr>
              </a:outerShdw>
            </a:effectLst>
          </p:spPr>
        </p:pic>
        <p:sp>
          <p:nvSpPr>
            <p:cNvPr id="10" name="Text Box 17"/>
            <p:cNvSpPr txBox="1">
              <a:spLocks noChangeArrowheads="1"/>
            </p:cNvSpPr>
            <p:nvPr/>
          </p:nvSpPr>
          <p:spPr bwMode="auto">
            <a:xfrm>
              <a:off x="3472232" y="3835400"/>
              <a:ext cx="2194773" cy="369439"/>
            </a:xfrm>
            <a:prstGeom prst="rect">
              <a:avLst/>
            </a:prstGeom>
            <a:noFill/>
            <a:ln w="9525">
              <a:noFill/>
              <a:miter lim="800000"/>
              <a:headEnd/>
              <a:tailEnd/>
            </a:ln>
          </p:spPr>
          <p:txBody>
            <a:bodyPr>
              <a:spAutoFit/>
            </a:bodyPr>
            <a:lstStyle/>
            <a:p>
              <a:pPr algn="ctr" eaLnBrk="0" hangingPunct="0">
                <a:spcBef>
                  <a:spcPct val="50000"/>
                </a:spcBef>
                <a:defRPr/>
              </a:pPr>
              <a:r>
                <a:rPr lang="en-US" dirty="0">
                  <a:effectLst>
                    <a:outerShdw blurRad="38100" dist="38100" dir="2700000" algn="tl">
                      <a:srgbClr val="000000">
                        <a:alpha val="43137"/>
                      </a:srgbClr>
                    </a:outerShdw>
                  </a:effectLst>
                </a:rPr>
                <a:t>Meteorology</a:t>
              </a:r>
            </a:p>
          </p:txBody>
        </p:sp>
      </p:grpSp>
      <p:grpSp>
        <p:nvGrpSpPr>
          <p:cNvPr id="11" name="Group 20"/>
          <p:cNvGrpSpPr>
            <a:grpSpLocks/>
          </p:cNvGrpSpPr>
          <p:nvPr/>
        </p:nvGrpSpPr>
        <p:grpSpPr bwMode="auto">
          <a:xfrm>
            <a:off x="6626225" y="1290638"/>
            <a:ext cx="1600200" cy="2319337"/>
            <a:chOff x="6626225" y="1290638"/>
            <a:chExt cx="1600200" cy="2319631"/>
          </a:xfrm>
        </p:grpSpPr>
        <p:pic>
          <p:nvPicPr>
            <p:cNvPr id="12" name="Picture 6" descr="tdr"/>
            <p:cNvPicPr>
              <a:picLocks noChangeAspect="1" noChangeArrowheads="1"/>
            </p:cNvPicPr>
            <p:nvPr/>
          </p:nvPicPr>
          <p:blipFill>
            <a:blip r:embed="rId5" cstate="print"/>
            <a:srcRect t="15483"/>
            <a:stretch>
              <a:fillRect/>
            </a:stretch>
          </p:blipFill>
          <p:spPr bwMode="auto">
            <a:xfrm>
              <a:off x="6626225" y="1668511"/>
              <a:ext cx="1600200" cy="1941758"/>
            </a:xfrm>
            <a:prstGeom prst="rect">
              <a:avLst/>
            </a:prstGeom>
            <a:noFill/>
            <a:ln w="9525">
              <a:noFill/>
              <a:miter lim="800000"/>
              <a:headEnd/>
              <a:tailEnd/>
            </a:ln>
            <a:effectLst>
              <a:outerShdw blurRad="127000" dist="63500" dir="2700000">
                <a:srgbClr val="000000">
                  <a:alpha val="40000"/>
                </a:srgbClr>
              </a:outerShdw>
            </a:effectLst>
          </p:spPr>
        </p:pic>
        <p:sp>
          <p:nvSpPr>
            <p:cNvPr id="13" name="Text Box 18"/>
            <p:cNvSpPr txBox="1">
              <a:spLocks noChangeArrowheads="1"/>
            </p:cNvSpPr>
            <p:nvPr/>
          </p:nvSpPr>
          <p:spPr bwMode="auto">
            <a:xfrm>
              <a:off x="6761163" y="1290638"/>
              <a:ext cx="1465262" cy="369379"/>
            </a:xfrm>
            <a:prstGeom prst="rect">
              <a:avLst/>
            </a:prstGeom>
            <a:noFill/>
            <a:ln w="9525">
              <a:noFill/>
              <a:miter lim="800000"/>
              <a:headEnd/>
              <a:tailEnd/>
            </a:ln>
          </p:spPr>
          <p:txBody>
            <a:bodyPr>
              <a:spAutoFit/>
            </a:bodyPr>
            <a:lstStyle/>
            <a:p>
              <a:pPr algn="ctr" eaLnBrk="0" hangingPunct="0">
                <a:spcBef>
                  <a:spcPct val="50000"/>
                </a:spcBef>
                <a:defRPr/>
              </a:pPr>
              <a:r>
                <a:rPr lang="en-US" dirty="0">
                  <a:effectLst>
                    <a:outerShdw blurRad="38100" dist="38100" dir="2700000" algn="tl">
                      <a:srgbClr val="000000">
                        <a:alpha val="43137"/>
                      </a:srgbClr>
                    </a:outerShdw>
                  </a:effectLst>
                </a:rPr>
                <a:t>Soil water </a:t>
              </a:r>
            </a:p>
          </p:txBody>
        </p:sp>
      </p:grpSp>
      <p:grpSp>
        <p:nvGrpSpPr>
          <p:cNvPr id="14" name="Group 21"/>
          <p:cNvGrpSpPr>
            <a:grpSpLocks/>
          </p:cNvGrpSpPr>
          <p:nvPr/>
        </p:nvGrpSpPr>
        <p:grpSpPr bwMode="auto">
          <a:xfrm>
            <a:off x="6626225" y="3835400"/>
            <a:ext cx="1600200" cy="2322513"/>
            <a:chOff x="6626225" y="3835400"/>
            <a:chExt cx="1600200" cy="2321794"/>
          </a:xfrm>
        </p:grpSpPr>
        <p:sp>
          <p:nvSpPr>
            <p:cNvPr id="15" name="Text Box 10"/>
            <p:cNvSpPr txBox="1">
              <a:spLocks noChangeArrowheads="1"/>
            </p:cNvSpPr>
            <p:nvPr/>
          </p:nvSpPr>
          <p:spPr bwMode="auto">
            <a:xfrm>
              <a:off x="6626225" y="3835400"/>
              <a:ext cx="1600200" cy="369218"/>
            </a:xfrm>
            <a:prstGeom prst="rect">
              <a:avLst/>
            </a:prstGeom>
            <a:noFill/>
            <a:ln w="9525">
              <a:noFill/>
              <a:miter lim="800000"/>
              <a:headEnd/>
              <a:tailEnd/>
            </a:ln>
          </p:spPr>
          <p:txBody>
            <a:bodyPr>
              <a:spAutoFit/>
            </a:bodyPr>
            <a:lstStyle/>
            <a:p>
              <a:pPr algn="ctr" eaLnBrk="0" hangingPunct="0">
                <a:spcBef>
                  <a:spcPct val="50000"/>
                </a:spcBef>
                <a:defRPr/>
              </a:pPr>
              <a:r>
                <a:rPr lang="en-US" dirty="0">
                  <a:effectLst>
                    <a:outerShdw blurRad="38100" dist="38100" dir="2700000" algn="tl">
                      <a:srgbClr val="000000">
                        <a:alpha val="43137"/>
                      </a:srgbClr>
                    </a:outerShdw>
                  </a:effectLst>
                </a:rPr>
                <a:t>Groundwater</a:t>
              </a:r>
            </a:p>
          </p:txBody>
        </p:sp>
        <p:pic>
          <p:nvPicPr>
            <p:cNvPr id="16" name="Picture 2"/>
            <p:cNvPicPr>
              <a:picLocks noChangeAspect="1" noChangeArrowheads="1"/>
            </p:cNvPicPr>
            <p:nvPr/>
          </p:nvPicPr>
          <p:blipFill>
            <a:blip r:embed="rId6" cstate="print"/>
            <a:srcRect b="3039"/>
            <a:stretch>
              <a:fillRect/>
            </a:stretch>
          </p:blipFill>
          <p:spPr bwMode="auto">
            <a:xfrm>
              <a:off x="6626225" y="4224218"/>
              <a:ext cx="1600200" cy="1932976"/>
            </a:xfrm>
            <a:prstGeom prst="rect">
              <a:avLst/>
            </a:prstGeom>
            <a:noFill/>
            <a:ln w="9525">
              <a:noFill/>
              <a:miter lim="800000"/>
              <a:headEnd/>
              <a:tailEnd/>
            </a:ln>
            <a:effectLst>
              <a:outerShdw blurRad="127000" dist="63500" dir="2700000">
                <a:srgbClr val="000000">
                  <a:alpha val="40000"/>
                </a:srgbClr>
              </a:outerShdw>
            </a:effectLst>
          </p:spPr>
        </p:pic>
      </p:grpSp>
      <p:sp>
        <p:nvSpPr>
          <p:cNvPr id="17" name="Title 15"/>
          <p:cNvSpPr txBox="1">
            <a:spLocks/>
          </p:cNvSpPr>
          <p:nvPr/>
        </p:nvSpPr>
        <p:spPr>
          <a:xfrm>
            <a:off x="912813" y="322263"/>
            <a:ext cx="7313612"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effectLst/>
                <a:uLnTx/>
                <a:uFillTx/>
                <a:latin typeface="Calibri" charset="0"/>
                <a:ea typeface="+mj-ea"/>
                <a:cs typeface="+mj-cs"/>
              </a:rPr>
              <a:t>We Collect Lots of Water Data</a:t>
            </a:r>
            <a:r>
              <a:rPr kumimoji="0" lang="en-US" sz="4000" b="1" i="0" u="none" strike="noStrike" kern="0" cap="none" spc="0" normalizeH="0" noProof="0" dirty="0" smtClean="0">
                <a:ln>
                  <a:noFill/>
                </a:ln>
                <a:effectLst/>
                <a:uLnTx/>
                <a:uFillTx/>
                <a:latin typeface="Calibri" charset="0"/>
                <a:ea typeface="+mj-ea"/>
                <a:cs typeface="+mj-cs"/>
              </a:rPr>
              <a:t> </a:t>
            </a:r>
            <a:endParaRPr kumimoji="0" lang="en-US" sz="4000" b="1" i="0" u="none" strike="noStrike" kern="0" cap="none" spc="0" normalizeH="0" baseline="0" noProof="0" dirty="0">
              <a:ln>
                <a:noFill/>
              </a:ln>
              <a:effectLst/>
              <a:uLnTx/>
              <a:uFillTx/>
              <a:latin typeface="+mj-lt"/>
              <a:ea typeface="+mj-ea"/>
              <a:cs typeface="+mj-cs"/>
            </a:endParaRPr>
          </a:p>
        </p:txBody>
      </p:sp>
      <p:sp>
        <p:nvSpPr>
          <p:cNvPr id="18" name="Text Box 7"/>
          <p:cNvSpPr txBox="1">
            <a:spLocks noChangeArrowheads="1"/>
          </p:cNvSpPr>
          <p:nvPr/>
        </p:nvSpPr>
        <p:spPr bwMode="auto">
          <a:xfrm>
            <a:off x="912813" y="3835400"/>
            <a:ext cx="1600200" cy="369332"/>
          </a:xfrm>
          <a:prstGeom prst="rect">
            <a:avLst/>
          </a:prstGeom>
          <a:noFill/>
          <a:ln w="9525">
            <a:noFill/>
            <a:miter lim="800000"/>
            <a:headEnd/>
            <a:tailEnd/>
          </a:ln>
        </p:spPr>
        <p:txBody>
          <a:bodyPr>
            <a:spAutoFit/>
          </a:bodyPr>
          <a:lstStyle/>
          <a:p>
            <a:pPr algn="ctr" eaLnBrk="0" hangingPunct="0">
              <a:spcBef>
                <a:spcPct val="50000"/>
              </a:spcBef>
              <a:defRPr/>
            </a:pPr>
            <a:r>
              <a:rPr lang="en-US" dirty="0">
                <a:effectLst>
                  <a:outerShdw blurRad="38100" dist="38100" dir="2700000" algn="tl">
                    <a:srgbClr val="000000">
                      <a:alpha val="43137"/>
                    </a:srgbClr>
                  </a:outerShdw>
                </a:effectLst>
              </a:rPr>
              <a:t>Water quality </a:t>
            </a:r>
          </a:p>
        </p:txBody>
      </p:sp>
      <p:pic>
        <p:nvPicPr>
          <p:cNvPr id="19" name="Picture 5" descr="Contaminants biologists monitoring water quality"/>
          <p:cNvPicPr>
            <a:picLocks noChangeAspect="1" noChangeArrowheads="1"/>
          </p:cNvPicPr>
          <p:nvPr/>
        </p:nvPicPr>
        <p:blipFill>
          <a:blip r:embed="rId7" cstate="print"/>
          <a:srcRect b="22210"/>
          <a:stretch>
            <a:fillRect/>
          </a:stretch>
        </p:blipFill>
        <p:spPr bwMode="auto">
          <a:xfrm>
            <a:off x="912813" y="4211638"/>
            <a:ext cx="1600200" cy="1957387"/>
          </a:xfrm>
          <a:prstGeom prst="rect">
            <a:avLst/>
          </a:prstGeom>
          <a:noFill/>
          <a:ln w="9525">
            <a:noFill/>
            <a:miter lim="800000"/>
            <a:headEnd/>
            <a:tailEnd/>
          </a:ln>
          <a:effectLst>
            <a:outerShdw blurRad="127000" dist="63500" dir="2700000">
              <a:srgbClr val="000000">
                <a:alpha val="40000"/>
              </a:srgbClr>
            </a:outerShdw>
          </a:effectLst>
        </p:spPr>
      </p:pic>
    </p:spTree>
    <p:extLst>
      <p:ext uri="{BB962C8B-B14F-4D97-AF65-F5344CB8AC3E}">
        <p14:creationId xmlns:p14="http://schemas.microsoft.com/office/powerpoint/2010/main" val="3898405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Premise of WIRADA</a:t>
            </a:r>
            <a:endParaRPr lang="en-US" dirty="0"/>
          </a:p>
        </p:txBody>
      </p:sp>
      <p:sp>
        <p:nvSpPr>
          <p:cNvPr id="3" name="TextBox 2"/>
          <p:cNvSpPr txBox="1"/>
          <p:nvPr/>
        </p:nvSpPr>
        <p:spPr>
          <a:xfrm>
            <a:off x="3740916" y="4417099"/>
            <a:ext cx="1438022" cy="707886"/>
          </a:xfrm>
          <a:prstGeom prst="rect">
            <a:avLst/>
          </a:prstGeom>
          <a:noFill/>
          <a:ln>
            <a:solidFill>
              <a:schemeClr val="tx1"/>
            </a:solidFill>
          </a:ln>
        </p:spPr>
        <p:txBody>
          <a:bodyPr wrap="none" rtlCol="0">
            <a:spAutoFit/>
          </a:bodyPr>
          <a:lstStyle/>
          <a:p>
            <a:r>
              <a:rPr lang="en-US" sz="4000" dirty="0" smtClean="0"/>
              <a:t>CSIRO</a:t>
            </a:r>
            <a:endParaRPr lang="en-US" sz="4000" dirty="0"/>
          </a:p>
        </p:txBody>
      </p:sp>
      <p:sp>
        <p:nvSpPr>
          <p:cNvPr id="4" name="TextBox 3"/>
          <p:cNvSpPr txBox="1"/>
          <p:nvPr/>
        </p:nvSpPr>
        <p:spPr>
          <a:xfrm>
            <a:off x="2888302" y="1524000"/>
            <a:ext cx="3143250" cy="1323439"/>
          </a:xfrm>
          <a:prstGeom prst="rect">
            <a:avLst/>
          </a:prstGeom>
          <a:noFill/>
          <a:ln>
            <a:solidFill>
              <a:schemeClr val="tx1"/>
            </a:solidFill>
          </a:ln>
        </p:spPr>
        <p:txBody>
          <a:bodyPr wrap="square" rtlCol="0">
            <a:spAutoFit/>
          </a:bodyPr>
          <a:lstStyle/>
          <a:p>
            <a:pPr algn="ctr"/>
            <a:r>
              <a:rPr lang="en-US" sz="4000" dirty="0" smtClean="0"/>
              <a:t>Bureau of Meteorology</a:t>
            </a:r>
            <a:endParaRPr lang="en-US" sz="4000" dirty="0"/>
          </a:p>
        </p:txBody>
      </p:sp>
      <p:sp>
        <p:nvSpPr>
          <p:cNvPr id="5" name="TextBox 4"/>
          <p:cNvSpPr txBox="1"/>
          <p:nvPr/>
        </p:nvSpPr>
        <p:spPr>
          <a:xfrm>
            <a:off x="914400" y="1143000"/>
            <a:ext cx="7945445" cy="461665"/>
          </a:xfrm>
          <a:prstGeom prst="rect">
            <a:avLst/>
          </a:prstGeom>
          <a:noFill/>
        </p:spPr>
        <p:txBody>
          <a:bodyPr wrap="none" rtlCol="0">
            <a:spAutoFit/>
          </a:bodyPr>
          <a:lstStyle/>
          <a:p>
            <a:r>
              <a:rPr lang="en-US" sz="2400" dirty="0" smtClean="0"/>
              <a:t>Sound water management is based on sound science and data</a:t>
            </a:r>
            <a:endParaRPr lang="en-US" sz="2400" dirty="0"/>
          </a:p>
        </p:txBody>
      </p:sp>
      <p:sp>
        <p:nvSpPr>
          <p:cNvPr id="6" name="Curved Left Arrow 5"/>
          <p:cNvSpPr/>
          <p:nvPr/>
        </p:nvSpPr>
        <p:spPr>
          <a:xfrm>
            <a:off x="6172200" y="2106543"/>
            <a:ext cx="762000" cy="261848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urved Right Arrow 6"/>
          <p:cNvSpPr/>
          <p:nvPr/>
        </p:nvSpPr>
        <p:spPr>
          <a:xfrm>
            <a:off x="1905000" y="1981200"/>
            <a:ext cx="977384" cy="2743829"/>
          </a:xfrm>
          <a:prstGeom prst="curvedRightArrow">
            <a:avLst/>
          </a:prstGeom>
          <a:scene3d>
            <a:camera prst="orthographicFront">
              <a:rot lat="0" lon="12599973"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7028510" y="2965007"/>
            <a:ext cx="2191690" cy="830997"/>
          </a:xfrm>
          <a:prstGeom prst="rect">
            <a:avLst/>
          </a:prstGeom>
          <a:noFill/>
        </p:spPr>
        <p:txBody>
          <a:bodyPr wrap="none" rtlCol="0">
            <a:spAutoFit/>
          </a:bodyPr>
          <a:lstStyle/>
          <a:p>
            <a:pPr algn="ctr"/>
            <a:r>
              <a:rPr lang="en-US" sz="2400" dirty="0" smtClean="0"/>
              <a:t>Implementation</a:t>
            </a:r>
          </a:p>
          <a:p>
            <a:pPr algn="ctr"/>
            <a:r>
              <a:rPr lang="en-US" sz="2400" dirty="0" smtClean="0"/>
              <a:t>Requirements</a:t>
            </a:r>
            <a:endParaRPr lang="en-US" sz="2400" dirty="0"/>
          </a:p>
        </p:txBody>
      </p:sp>
      <p:sp>
        <p:nvSpPr>
          <p:cNvPr id="9" name="TextBox 8"/>
          <p:cNvSpPr txBox="1"/>
          <p:nvPr/>
        </p:nvSpPr>
        <p:spPr>
          <a:xfrm>
            <a:off x="152400" y="3164851"/>
            <a:ext cx="1981200" cy="830997"/>
          </a:xfrm>
          <a:prstGeom prst="rect">
            <a:avLst/>
          </a:prstGeom>
          <a:noFill/>
        </p:spPr>
        <p:txBody>
          <a:bodyPr wrap="square" rtlCol="0">
            <a:spAutoFit/>
          </a:bodyPr>
          <a:lstStyle/>
          <a:p>
            <a:r>
              <a:rPr lang="en-US" sz="2400" dirty="0" smtClean="0"/>
              <a:t>Research and Development</a:t>
            </a:r>
            <a:endParaRPr lang="en-US" sz="2400" dirty="0"/>
          </a:p>
        </p:txBody>
      </p:sp>
      <p:sp>
        <p:nvSpPr>
          <p:cNvPr id="10" name="TextBox 9"/>
          <p:cNvSpPr txBox="1"/>
          <p:nvPr/>
        </p:nvSpPr>
        <p:spPr>
          <a:xfrm>
            <a:off x="3056701" y="2847439"/>
            <a:ext cx="2781300" cy="1569660"/>
          </a:xfrm>
          <a:prstGeom prst="rect">
            <a:avLst/>
          </a:prstGeom>
          <a:noFill/>
        </p:spPr>
        <p:txBody>
          <a:bodyPr wrap="square" rtlCol="0">
            <a:spAutoFit/>
          </a:bodyPr>
          <a:lstStyle/>
          <a:p>
            <a:pPr algn="ctr"/>
            <a:r>
              <a:rPr lang="en-US" sz="2400" dirty="0" smtClean="0">
                <a:solidFill>
                  <a:srgbClr val="FF0000"/>
                </a:solidFill>
              </a:rPr>
              <a:t>What science foundations are needed to make this structure strong?</a:t>
            </a:r>
            <a:endParaRPr lang="en-US" sz="2400" dirty="0">
              <a:solidFill>
                <a:srgbClr val="FF0000"/>
              </a:solidFill>
            </a:endParaRPr>
          </a:p>
        </p:txBody>
      </p:sp>
      <p:sp>
        <p:nvSpPr>
          <p:cNvPr id="11" name="TextBox 10"/>
          <p:cNvSpPr txBox="1"/>
          <p:nvPr/>
        </p:nvSpPr>
        <p:spPr>
          <a:xfrm>
            <a:off x="682109" y="5216413"/>
            <a:ext cx="7543800" cy="1200329"/>
          </a:xfrm>
          <a:prstGeom prst="rect">
            <a:avLst/>
          </a:prstGeom>
          <a:noFill/>
          <a:ln>
            <a:solidFill>
              <a:schemeClr val="tx1"/>
            </a:solidFill>
          </a:ln>
        </p:spPr>
        <p:txBody>
          <a:bodyPr wrap="square" rtlCol="0">
            <a:spAutoFit/>
          </a:bodyPr>
          <a:lstStyle/>
          <a:p>
            <a:pPr algn="ctr"/>
            <a:r>
              <a:rPr lang="en-US" sz="2400" dirty="0" err="1" smtClean="0">
                <a:solidFill>
                  <a:srgbClr val="FF0000"/>
                </a:solidFill>
              </a:rPr>
              <a:t>Maidment’s</a:t>
            </a:r>
            <a:r>
              <a:rPr lang="en-US" sz="2400" dirty="0" smtClean="0">
                <a:solidFill>
                  <a:srgbClr val="FF0000"/>
                </a:solidFill>
              </a:rPr>
              <a:t> First Law of Information System Development:</a:t>
            </a:r>
            <a:r>
              <a:rPr lang="en-US" sz="2400" dirty="0" smtClean="0"/>
              <a:t> </a:t>
            </a:r>
          </a:p>
          <a:p>
            <a:pPr algn="ctr"/>
            <a:r>
              <a:rPr lang="en-US" sz="2400" smtClean="0"/>
              <a:t>Anybody can </a:t>
            </a:r>
            <a:r>
              <a:rPr lang="en-US" sz="2400" dirty="0" smtClean="0"/>
              <a:t>be complicated.  </a:t>
            </a:r>
          </a:p>
          <a:p>
            <a:pPr algn="ctr"/>
            <a:r>
              <a:rPr lang="en-US" sz="2400" dirty="0" smtClean="0"/>
              <a:t>It takes real insight to be simple.</a:t>
            </a:r>
            <a:endParaRPr lang="en-US" sz="2400" dirty="0"/>
          </a:p>
        </p:txBody>
      </p:sp>
    </p:spTree>
    <p:extLst>
      <p:ext uri="{BB962C8B-B14F-4D97-AF65-F5344CB8AC3E}">
        <p14:creationId xmlns:p14="http://schemas.microsoft.com/office/powerpoint/2010/main" val="231094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rtlCol="0">
            <a:normAutofit fontScale="90000"/>
          </a:bodyPr>
          <a:lstStyle/>
          <a:p>
            <a:pPr eaLnBrk="1" fontAlgn="auto" hangingPunct="1">
              <a:spcAft>
                <a:spcPts val="0"/>
              </a:spcAft>
              <a:defRPr/>
            </a:pPr>
            <a:r>
              <a:rPr lang="en-US" dirty="0" smtClean="0"/>
              <a:t>The Data have a Common Structure</a:t>
            </a:r>
          </a:p>
        </p:txBody>
      </p:sp>
      <p:pic>
        <p:nvPicPr>
          <p:cNvPr id="14339" name="Picture 2"/>
          <p:cNvPicPr>
            <a:picLocks noChangeAspect="1" noChangeArrowheads="1"/>
          </p:cNvPicPr>
          <p:nvPr/>
        </p:nvPicPr>
        <p:blipFill>
          <a:blip r:embed="rId3" cstate="print"/>
          <a:srcRect/>
          <a:stretch>
            <a:fillRect/>
          </a:stretch>
        </p:blipFill>
        <p:spPr bwMode="auto">
          <a:xfrm>
            <a:off x="3962400" y="2133600"/>
            <a:ext cx="4419600" cy="2657475"/>
          </a:xfrm>
          <a:prstGeom prst="rect">
            <a:avLst/>
          </a:prstGeom>
          <a:noFill/>
          <a:ln w="9525">
            <a:noFill/>
            <a:miter lim="800000"/>
            <a:headEnd/>
            <a:tailEnd/>
          </a:ln>
        </p:spPr>
      </p:pic>
      <p:pic>
        <p:nvPicPr>
          <p:cNvPr id="14340" name="Picture 5" descr="stream3"/>
          <p:cNvPicPr>
            <a:picLocks noChangeAspect="1" noChangeArrowheads="1"/>
          </p:cNvPicPr>
          <p:nvPr/>
        </p:nvPicPr>
        <p:blipFill>
          <a:blip r:embed="rId4" cstate="print"/>
          <a:srcRect/>
          <a:stretch>
            <a:fillRect/>
          </a:stretch>
        </p:blipFill>
        <p:spPr bwMode="auto">
          <a:xfrm>
            <a:off x="1066800" y="2209800"/>
            <a:ext cx="2290763" cy="2895600"/>
          </a:xfrm>
          <a:prstGeom prst="rect">
            <a:avLst/>
          </a:prstGeom>
          <a:noFill/>
          <a:ln w="9525">
            <a:noFill/>
            <a:miter lim="800000"/>
            <a:headEnd/>
            <a:tailEnd/>
          </a:ln>
        </p:spPr>
      </p:pic>
      <p:sp>
        <p:nvSpPr>
          <p:cNvPr id="14341" name="TextBox 4"/>
          <p:cNvSpPr txBox="1">
            <a:spLocks noChangeArrowheads="1"/>
          </p:cNvSpPr>
          <p:nvPr/>
        </p:nvSpPr>
        <p:spPr bwMode="auto">
          <a:xfrm>
            <a:off x="685800" y="5219700"/>
            <a:ext cx="3241675" cy="461963"/>
          </a:xfrm>
          <a:prstGeom prst="rect">
            <a:avLst/>
          </a:prstGeom>
          <a:noFill/>
          <a:ln w="9525">
            <a:noFill/>
            <a:miter lim="800000"/>
            <a:headEnd/>
            <a:tailEnd/>
          </a:ln>
        </p:spPr>
        <p:txBody>
          <a:bodyPr wrap="none">
            <a:spAutoFit/>
          </a:bodyPr>
          <a:lstStyle/>
          <a:p>
            <a:r>
              <a:rPr lang="en-US" sz="2400" dirty="0">
                <a:latin typeface="Calibri" pitchFamily="34" charset="0"/>
              </a:rPr>
              <a:t>A </a:t>
            </a:r>
            <a:r>
              <a:rPr lang="en-US" sz="2400" b="1" dirty="0">
                <a:solidFill>
                  <a:schemeClr val="tx2"/>
                </a:solidFill>
                <a:latin typeface="Calibri" pitchFamily="34" charset="0"/>
              </a:rPr>
              <a:t>point</a:t>
            </a:r>
            <a:r>
              <a:rPr lang="en-US" sz="2400" dirty="0">
                <a:latin typeface="Calibri" pitchFamily="34" charset="0"/>
              </a:rPr>
              <a:t> location in </a:t>
            </a:r>
            <a:r>
              <a:rPr lang="en-US" sz="2400" b="1" dirty="0">
                <a:solidFill>
                  <a:schemeClr val="tx2"/>
                </a:solidFill>
                <a:latin typeface="Calibri" pitchFamily="34" charset="0"/>
              </a:rPr>
              <a:t>space</a:t>
            </a:r>
          </a:p>
        </p:txBody>
      </p:sp>
      <p:sp>
        <p:nvSpPr>
          <p:cNvPr id="14342" name="TextBox 5"/>
          <p:cNvSpPr txBox="1">
            <a:spLocks noChangeArrowheads="1"/>
          </p:cNvSpPr>
          <p:nvPr/>
        </p:nvSpPr>
        <p:spPr bwMode="auto">
          <a:xfrm>
            <a:off x="4800600" y="5219700"/>
            <a:ext cx="3315651" cy="461665"/>
          </a:xfrm>
          <a:prstGeom prst="rect">
            <a:avLst/>
          </a:prstGeom>
          <a:noFill/>
          <a:ln w="9525">
            <a:noFill/>
            <a:miter lim="800000"/>
            <a:headEnd/>
            <a:tailEnd/>
          </a:ln>
        </p:spPr>
        <p:txBody>
          <a:bodyPr wrap="none">
            <a:spAutoFit/>
          </a:bodyPr>
          <a:lstStyle/>
          <a:p>
            <a:r>
              <a:rPr lang="en-US" sz="2400" dirty="0">
                <a:latin typeface="Calibri" pitchFamily="34" charset="0"/>
              </a:rPr>
              <a:t>A </a:t>
            </a:r>
            <a:r>
              <a:rPr lang="en-US" sz="2400" b="1" dirty="0">
                <a:solidFill>
                  <a:schemeClr val="tx2"/>
                </a:solidFill>
                <a:latin typeface="Calibri" pitchFamily="34" charset="0"/>
              </a:rPr>
              <a:t>series</a:t>
            </a:r>
            <a:r>
              <a:rPr lang="en-US" sz="2400" dirty="0">
                <a:latin typeface="Calibri" pitchFamily="34" charset="0"/>
              </a:rPr>
              <a:t> of values in </a:t>
            </a:r>
            <a:r>
              <a:rPr lang="en-US" sz="2400" b="1" dirty="0">
                <a:solidFill>
                  <a:schemeClr val="tx2"/>
                </a:solidFill>
                <a:latin typeface="Calibri" pitchFamily="34" charset="0"/>
              </a:rPr>
              <a:t>time</a:t>
            </a:r>
          </a:p>
        </p:txBody>
      </p:sp>
      <p:sp>
        <p:nvSpPr>
          <p:cNvPr id="3" name="TextBox 2"/>
          <p:cNvSpPr txBox="1"/>
          <p:nvPr/>
        </p:nvSpPr>
        <p:spPr>
          <a:xfrm>
            <a:off x="4800600" y="5912020"/>
            <a:ext cx="3144002" cy="646331"/>
          </a:xfrm>
          <a:prstGeom prst="rect">
            <a:avLst/>
          </a:prstGeom>
          <a:noFill/>
        </p:spPr>
        <p:txBody>
          <a:bodyPr wrap="none" rtlCol="0">
            <a:spAutoFit/>
          </a:bodyPr>
          <a:lstStyle/>
          <a:p>
            <a:r>
              <a:rPr lang="en-US" dirty="0" smtClean="0"/>
              <a:t>Gaging – regular time series</a:t>
            </a:r>
          </a:p>
          <a:p>
            <a:r>
              <a:rPr lang="en-US" dirty="0" smtClean="0"/>
              <a:t>Sampling – irregular time series</a:t>
            </a:r>
            <a:endParaRPr lang="en-US" dirty="0"/>
          </a:p>
        </p:txBody>
      </p:sp>
    </p:spTree>
    <p:extLst>
      <p:ext uri="{BB962C8B-B14F-4D97-AF65-F5344CB8AC3E}">
        <p14:creationId xmlns:p14="http://schemas.microsoft.com/office/powerpoint/2010/main" val="732848735"/>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5"/>
          <p:cNvSpPr txBox="1">
            <a:spLocks/>
          </p:cNvSpPr>
          <p:nvPr/>
        </p:nvSpPr>
        <p:spPr>
          <a:xfrm>
            <a:off x="912813" y="322263"/>
            <a:ext cx="7313612"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i="0" u="none" strike="noStrike" kern="0" cap="none" spc="0" normalizeH="0" baseline="0" noProof="0" dirty="0" smtClean="0">
                <a:ln>
                  <a:noFill/>
                </a:ln>
                <a:solidFill>
                  <a:srgbClr val="FF0000"/>
                </a:solidFill>
                <a:effectLst/>
                <a:uLnTx/>
                <a:uFillTx/>
                <a:latin typeface="Calibri" charset="0"/>
                <a:ea typeface="+mj-ea"/>
                <a:cs typeface="+mj-cs"/>
              </a:rPr>
              <a:t>The</a:t>
            </a:r>
            <a:r>
              <a:rPr kumimoji="0" lang="en-US" sz="4000" i="0" u="none" strike="noStrike" kern="0" cap="none" spc="0" normalizeH="0" noProof="0" dirty="0" smtClean="0">
                <a:ln>
                  <a:noFill/>
                </a:ln>
                <a:solidFill>
                  <a:srgbClr val="FF0000"/>
                </a:solidFill>
                <a:effectLst/>
                <a:uLnTx/>
                <a:uFillTx/>
                <a:latin typeface="Calibri" charset="0"/>
                <a:ea typeface="+mj-ea"/>
                <a:cs typeface="+mj-cs"/>
              </a:rPr>
              <a:t> Data are Collected by Many Organizations</a:t>
            </a:r>
            <a:endParaRPr kumimoji="0" lang="en-US" sz="4000" i="0" u="none" strike="noStrike" kern="0" cap="none" spc="0" normalizeH="0" baseline="0" noProof="0" dirty="0">
              <a:ln>
                <a:noFill/>
              </a:ln>
              <a:solidFill>
                <a:srgbClr val="FF0000"/>
              </a:solidFill>
              <a:effectLst/>
              <a:uLnTx/>
              <a:uFillTx/>
              <a:latin typeface="+mj-lt"/>
              <a:ea typeface="+mj-ea"/>
              <a:cs typeface="+mj-cs"/>
            </a:endParaRPr>
          </a:p>
        </p:txBody>
      </p:sp>
      <p:sp>
        <p:nvSpPr>
          <p:cNvPr id="20" name="TextBox 19"/>
          <p:cNvSpPr txBox="1"/>
          <p:nvPr/>
        </p:nvSpPr>
        <p:spPr>
          <a:xfrm>
            <a:off x="2663322" y="6244281"/>
            <a:ext cx="5915594" cy="461665"/>
          </a:xfrm>
          <a:prstGeom prst="rect">
            <a:avLst/>
          </a:prstGeom>
          <a:noFill/>
        </p:spPr>
        <p:txBody>
          <a:bodyPr wrap="none" rtlCol="0">
            <a:spAutoFit/>
          </a:bodyPr>
          <a:lstStyle/>
          <a:p>
            <a:r>
              <a:rPr lang="en-US" dirty="0" smtClean="0">
                <a:solidFill>
                  <a:srgbClr val="FF0000"/>
                </a:solidFill>
              </a:rPr>
              <a:t>….</a:t>
            </a:r>
            <a:r>
              <a:rPr lang="en-US" dirty="0" smtClean="0"/>
              <a:t> </a:t>
            </a:r>
            <a:r>
              <a:rPr lang="en-US" sz="2400" dirty="0" smtClean="0">
                <a:solidFill>
                  <a:srgbClr val="FF0000"/>
                </a:solidFill>
              </a:rPr>
              <a:t>and the data are continuously accumulating</a:t>
            </a:r>
            <a:endParaRPr lang="en-US" sz="2400" dirty="0">
              <a:solidFill>
                <a:srgbClr val="FF0000"/>
              </a:solidFill>
            </a:endParaRPr>
          </a:p>
        </p:txBody>
      </p:sp>
      <p:sp>
        <p:nvSpPr>
          <p:cNvPr id="21" name="TextBox 20"/>
          <p:cNvSpPr txBox="1"/>
          <p:nvPr/>
        </p:nvSpPr>
        <p:spPr>
          <a:xfrm>
            <a:off x="1524000" y="2514600"/>
            <a:ext cx="2989729" cy="584775"/>
          </a:xfrm>
          <a:prstGeom prst="rect">
            <a:avLst/>
          </a:prstGeom>
          <a:noFill/>
        </p:spPr>
        <p:txBody>
          <a:bodyPr wrap="none" rtlCol="0">
            <a:spAutoFit/>
          </a:bodyPr>
          <a:lstStyle/>
          <a:p>
            <a:r>
              <a:rPr lang="en-US" sz="3200" dirty="0" smtClean="0"/>
              <a:t>Federal Agencies</a:t>
            </a:r>
            <a:endParaRPr lang="en-US" sz="3200" dirty="0"/>
          </a:p>
        </p:txBody>
      </p:sp>
      <p:sp>
        <p:nvSpPr>
          <p:cNvPr id="22" name="TextBox 21"/>
          <p:cNvSpPr txBox="1"/>
          <p:nvPr/>
        </p:nvSpPr>
        <p:spPr>
          <a:xfrm>
            <a:off x="1722378" y="3890665"/>
            <a:ext cx="2609432" cy="584775"/>
          </a:xfrm>
          <a:prstGeom prst="rect">
            <a:avLst/>
          </a:prstGeom>
          <a:noFill/>
        </p:spPr>
        <p:txBody>
          <a:bodyPr wrap="none" rtlCol="0">
            <a:spAutoFit/>
          </a:bodyPr>
          <a:lstStyle/>
          <a:p>
            <a:r>
              <a:rPr lang="en-US" sz="3200" dirty="0" smtClean="0"/>
              <a:t>State Agencies</a:t>
            </a:r>
            <a:endParaRPr lang="en-US" sz="3200" dirty="0"/>
          </a:p>
        </p:txBody>
      </p:sp>
      <p:sp>
        <p:nvSpPr>
          <p:cNvPr id="23" name="TextBox 22"/>
          <p:cNvSpPr txBox="1"/>
          <p:nvPr/>
        </p:nvSpPr>
        <p:spPr>
          <a:xfrm>
            <a:off x="5064100" y="4590535"/>
            <a:ext cx="1095172" cy="584775"/>
          </a:xfrm>
          <a:prstGeom prst="rect">
            <a:avLst/>
          </a:prstGeom>
          <a:noFill/>
        </p:spPr>
        <p:txBody>
          <a:bodyPr wrap="none" rtlCol="0">
            <a:spAutoFit/>
          </a:bodyPr>
          <a:lstStyle/>
          <a:p>
            <a:r>
              <a:rPr lang="en-US" sz="3200" dirty="0" smtClean="0"/>
              <a:t>Cities</a:t>
            </a:r>
            <a:endParaRPr lang="en-US" sz="3200" dirty="0"/>
          </a:p>
        </p:txBody>
      </p:sp>
      <p:sp>
        <p:nvSpPr>
          <p:cNvPr id="24" name="TextBox 23"/>
          <p:cNvSpPr txBox="1"/>
          <p:nvPr/>
        </p:nvSpPr>
        <p:spPr>
          <a:xfrm>
            <a:off x="5585144" y="3429000"/>
            <a:ext cx="2981072" cy="584775"/>
          </a:xfrm>
          <a:prstGeom prst="rect">
            <a:avLst/>
          </a:prstGeom>
          <a:noFill/>
        </p:spPr>
        <p:txBody>
          <a:bodyPr wrap="none" rtlCol="0">
            <a:spAutoFit/>
          </a:bodyPr>
          <a:lstStyle/>
          <a:p>
            <a:r>
              <a:rPr lang="en-US" sz="3200" dirty="0" smtClean="0"/>
              <a:t>River Authorities</a:t>
            </a:r>
            <a:endParaRPr lang="en-US" sz="3200" dirty="0"/>
          </a:p>
        </p:txBody>
      </p:sp>
      <p:sp>
        <p:nvSpPr>
          <p:cNvPr id="25" name="TextBox 24"/>
          <p:cNvSpPr txBox="1"/>
          <p:nvPr/>
        </p:nvSpPr>
        <p:spPr>
          <a:xfrm>
            <a:off x="4822550" y="2329934"/>
            <a:ext cx="2651880" cy="584775"/>
          </a:xfrm>
          <a:prstGeom prst="rect">
            <a:avLst/>
          </a:prstGeom>
          <a:noFill/>
        </p:spPr>
        <p:txBody>
          <a:bodyPr wrap="none" rtlCol="0">
            <a:spAutoFit/>
          </a:bodyPr>
          <a:lstStyle/>
          <a:p>
            <a:r>
              <a:rPr lang="en-US" sz="3200" dirty="0" smtClean="0"/>
              <a:t>Water Districts</a:t>
            </a:r>
            <a:endParaRPr lang="en-US" sz="3200" dirty="0"/>
          </a:p>
        </p:txBody>
      </p:sp>
      <p:sp>
        <p:nvSpPr>
          <p:cNvPr id="26" name="TextBox 25"/>
          <p:cNvSpPr txBox="1"/>
          <p:nvPr/>
        </p:nvSpPr>
        <p:spPr>
          <a:xfrm>
            <a:off x="2153008" y="4953000"/>
            <a:ext cx="2130904" cy="584775"/>
          </a:xfrm>
          <a:prstGeom prst="rect">
            <a:avLst/>
          </a:prstGeom>
          <a:noFill/>
        </p:spPr>
        <p:txBody>
          <a:bodyPr wrap="none" rtlCol="0">
            <a:spAutoFit/>
          </a:bodyPr>
          <a:lstStyle/>
          <a:p>
            <a:r>
              <a:rPr lang="en-US" sz="3200" dirty="0" smtClean="0"/>
              <a:t>Universities</a:t>
            </a:r>
            <a:endParaRPr lang="en-US" sz="3200" dirty="0"/>
          </a:p>
        </p:txBody>
      </p:sp>
    </p:spTree>
    <p:extLst>
      <p:ext uri="{BB962C8B-B14F-4D97-AF65-F5344CB8AC3E}">
        <p14:creationId xmlns:p14="http://schemas.microsoft.com/office/powerpoint/2010/main" val="2200490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16288" y="1981200"/>
            <a:ext cx="2311400"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t>Catalog</a:t>
            </a:r>
            <a:br>
              <a:rPr lang="en-US" sz="2600" dirty="0" smtClean="0"/>
            </a:br>
            <a:r>
              <a:rPr lang="en-US" sz="2600" dirty="0" smtClean="0"/>
              <a:t>(Google)</a:t>
            </a:r>
            <a:endParaRPr lang="en-US" sz="2600" dirty="0"/>
          </a:p>
        </p:txBody>
      </p:sp>
      <p:sp>
        <p:nvSpPr>
          <p:cNvPr id="6" name="Rectangle 5"/>
          <p:cNvSpPr/>
          <p:nvPr/>
        </p:nvSpPr>
        <p:spPr>
          <a:xfrm>
            <a:off x="1195388" y="4572000"/>
            <a:ext cx="2311400"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t>Web Server</a:t>
            </a:r>
          </a:p>
          <a:p>
            <a:pPr algn="ctr">
              <a:defRPr/>
            </a:pPr>
            <a:r>
              <a:rPr lang="en-US" sz="2600" dirty="0" smtClean="0"/>
              <a:t>(CNN.com)</a:t>
            </a:r>
            <a:endParaRPr lang="en-US" sz="2600" dirty="0"/>
          </a:p>
        </p:txBody>
      </p:sp>
      <p:sp>
        <p:nvSpPr>
          <p:cNvPr id="7" name="Rectangle 6"/>
          <p:cNvSpPr/>
          <p:nvPr/>
        </p:nvSpPr>
        <p:spPr>
          <a:xfrm>
            <a:off x="5538788" y="4572000"/>
            <a:ext cx="2309812"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t>Browser</a:t>
            </a:r>
          </a:p>
          <a:p>
            <a:pPr algn="ctr">
              <a:defRPr/>
            </a:pPr>
            <a:r>
              <a:rPr lang="en-US" sz="2600" dirty="0" smtClean="0"/>
              <a:t>(Firefox)</a:t>
            </a:r>
            <a:endParaRPr lang="en-US" sz="2600" dirty="0"/>
          </a:p>
        </p:txBody>
      </p:sp>
      <p:cxnSp>
        <p:nvCxnSpPr>
          <p:cNvPr id="9" name="Straight Arrow Connector 8"/>
          <p:cNvCxnSpPr>
            <a:stCxn id="6" idx="0"/>
            <a:endCxn id="5" idx="2"/>
          </p:cNvCxnSpPr>
          <p:nvPr/>
        </p:nvCxnSpPr>
        <p:spPr>
          <a:xfrm rot="5400000" flipH="1" flipV="1">
            <a:off x="2511426" y="2611438"/>
            <a:ext cx="1800225" cy="21209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endCxn id="7" idx="0"/>
          </p:cNvCxnSpPr>
          <p:nvPr/>
        </p:nvCxnSpPr>
        <p:spPr>
          <a:xfrm>
            <a:off x="4471988" y="2771775"/>
            <a:ext cx="2221706" cy="180022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3"/>
            <a:endCxn id="7" idx="1"/>
          </p:cNvCxnSpPr>
          <p:nvPr/>
        </p:nvCxnSpPr>
        <p:spPr>
          <a:xfrm>
            <a:off x="3506788" y="4967288"/>
            <a:ext cx="2032000"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4106" name="TextBox 15"/>
          <p:cNvSpPr txBox="1">
            <a:spLocks noChangeArrowheads="1"/>
          </p:cNvSpPr>
          <p:nvPr/>
        </p:nvSpPr>
        <p:spPr bwMode="auto">
          <a:xfrm>
            <a:off x="4090988" y="4648200"/>
            <a:ext cx="889987" cy="400110"/>
          </a:xfrm>
          <a:prstGeom prst="rect">
            <a:avLst/>
          </a:prstGeom>
          <a:noFill/>
          <a:ln w="9525">
            <a:noFill/>
            <a:miter lim="800000"/>
            <a:headEnd/>
            <a:tailEnd/>
          </a:ln>
        </p:spPr>
        <p:txBody>
          <a:bodyPr wrap="none">
            <a:spAutoFit/>
          </a:bodyPr>
          <a:lstStyle/>
          <a:p>
            <a:r>
              <a:rPr lang="en-US" sz="2000" b="1" dirty="0" smtClean="0"/>
              <a:t>Access</a:t>
            </a:r>
            <a:endParaRPr lang="en-US" sz="2000" b="1" dirty="0"/>
          </a:p>
        </p:txBody>
      </p:sp>
      <p:sp>
        <p:nvSpPr>
          <p:cNvPr id="4107" name="TextBox 16"/>
          <p:cNvSpPr txBox="1">
            <a:spLocks noChangeArrowheads="1"/>
          </p:cNvSpPr>
          <p:nvPr/>
        </p:nvSpPr>
        <p:spPr bwMode="auto">
          <a:xfrm rot="19137784">
            <a:off x="2270949" y="3436852"/>
            <a:ext cx="1832681" cy="400110"/>
          </a:xfrm>
          <a:prstGeom prst="rect">
            <a:avLst/>
          </a:prstGeom>
          <a:noFill/>
          <a:ln w="9525">
            <a:noFill/>
            <a:miter lim="800000"/>
            <a:headEnd/>
            <a:tailEnd/>
          </a:ln>
        </p:spPr>
        <p:txBody>
          <a:bodyPr wrap="none">
            <a:spAutoFit/>
          </a:bodyPr>
          <a:lstStyle/>
          <a:p>
            <a:r>
              <a:rPr lang="en-US" sz="2000" b="1" dirty="0" smtClean="0"/>
              <a:t>Catalog harvest</a:t>
            </a:r>
            <a:endParaRPr lang="en-US" sz="2000" b="1" dirty="0"/>
          </a:p>
        </p:txBody>
      </p:sp>
      <p:sp>
        <p:nvSpPr>
          <p:cNvPr id="4108" name="TextBox 17"/>
          <p:cNvSpPr txBox="1">
            <a:spLocks noChangeArrowheads="1"/>
          </p:cNvSpPr>
          <p:nvPr/>
        </p:nvSpPr>
        <p:spPr bwMode="auto">
          <a:xfrm rot="2301016">
            <a:off x="5339120" y="3443231"/>
            <a:ext cx="895951" cy="400110"/>
          </a:xfrm>
          <a:prstGeom prst="rect">
            <a:avLst/>
          </a:prstGeom>
          <a:noFill/>
          <a:ln w="9525">
            <a:noFill/>
            <a:miter lim="800000"/>
            <a:headEnd/>
            <a:tailEnd/>
          </a:ln>
        </p:spPr>
        <p:txBody>
          <a:bodyPr wrap="none">
            <a:spAutoFit/>
          </a:bodyPr>
          <a:lstStyle/>
          <a:p>
            <a:r>
              <a:rPr lang="en-US" sz="2000" b="1" dirty="0" smtClean="0"/>
              <a:t>Search</a:t>
            </a:r>
            <a:endParaRPr lang="en-US" sz="2000" b="1" dirty="0"/>
          </a:p>
        </p:txBody>
      </p:sp>
      <p:sp>
        <p:nvSpPr>
          <p:cNvPr id="20" name="Title 19"/>
          <p:cNvSpPr>
            <a:spLocks noGrp="1"/>
          </p:cNvSpPr>
          <p:nvPr>
            <p:ph type="title"/>
          </p:nvPr>
        </p:nvSpPr>
        <p:spPr/>
        <p:txBody>
          <a:bodyPr>
            <a:normAutofit/>
          </a:bodyPr>
          <a:lstStyle/>
          <a:p>
            <a:r>
              <a:rPr lang="en-US" dirty="0" smtClean="0"/>
              <a:t>How the web works</a:t>
            </a:r>
            <a:endParaRPr lang="en-US" dirty="0"/>
          </a:p>
        </p:txBody>
      </p:sp>
      <p:sp>
        <p:nvSpPr>
          <p:cNvPr id="2" name="TextBox 1"/>
          <p:cNvSpPr txBox="1"/>
          <p:nvPr/>
        </p:nvSpPr>
        <p:spPr>
          <a:xfrm>
            <a:off x="1524000" y="5712767"/>
            <a:ext cx="6324600" cy="461665"/>
          </a:xfrm>
          <a:prstGeom prst="rect">
            <a:avLst/>
          </a:prstGeom>
          <a:noFill/>
          <a:ln>
            <a:solidFill>
              <a:srgbClr val="0070C0"/>
            </a:solidFill>
          </a:ln>
        </p:spPr>
        <p:txBody>
          <a:bodyPr wrap="square" rtlCol="0">
            <a:spAutoFit/>
          </a:bodyPr>
          <a:lstStyle/>
          <a:p>
            <a:r>
              <a:rPr lang="en-US" sz="2400" dirty="0" smtClean="0"/>
              <a:t>HTML – web language for text and pictures</a:t>
            </a:r>
            <a:endParaRPr lang="en-US" sz="2400" dirty="0"/>
          </a:p>
        </p:txBody>
      </p:sp>
    </p:spTree>
    <p:extLst>
      <p:ext uri="{BB962C8B-B14F-4D97-AF65-F5344CB8AC3E}">
        <p14:creationId xmlns:p14="http://schemas.microsoft.com/office/powerpoint/2010/main" val="22621577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16288" y="1981200"/>
            <a:ext cx="2311400"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t>Catalog</a:t>
            </a:r>
            <a:endParaRPr lang="en-US" sz="2600" dirty="0"/>
          </a:p>
        </p:txBody>
      </p:sp>
      <p:sp>
        <p:nvSpPr>
          <p:cNvPr id="6" name="Rectangle 5"/>
          <p:cNvSpPr/>
          <p:nvPr/>
        </p:nvSpPr>
        <p:spPr>
          <a:xfrm>
            <a:off x="1195388" y="4572000"/>
            <a:ext cx="2311400"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t>Server</a:t>
            </a:r>
            <a:endParaRPr lang="en-US" sz="2600" dirty="0"/>
          </a:p>
        </p:txBody>
      </p:sp>
      <p:sp>
        <p:nvSpPr>
          <p:cNvPr id="7" name="Rectangle 6"/>
          <p:cNvSpPr/>
          <p:nvPr/>
        </p:nvSpPr>
        <p:spPr>
          <a:xfrm>
            <a:off x="5538788" y="4572000"/>
            <a:ext cx="2309812"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t>User</a:t>
            </a:r>
            <a:endParaRPr lang="en-US" sz="2600" dirty="0"/>
          </a:p>
        </p:txBody>
      </p:sp>
      <p:cxnSp>
        <p:nvCxnSpPr>
          <p:cNvPr id="9" name="Straight Arrow Connector 8"/>
          <p:cNvCxnSpPr>
            <a:stCxn id="6" idx="0"/>
            <a:endCxn id="5" idx="2"/>
          </p:cNvCxnSpPr>
          <p:nvPr/>
        </p:nvCxnSpPr>
        <p:spPr>
          <a:xfrm rot="5400000" flipH="1" flipV="1">
            <a:off x="2511426" y="2611438"/>
            <a:ext cx="1800225" cy="21209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endCxn id="7" idx="0"/>
          </p:cNvCxnSpPr>
          <p:nvPr/>
        </p:nvCxnSpPr>
        <p:spPr>
          <a:xfrm>
            <a:off x="4471988" y="2771775"/>
            <a:ext cx="2221706" cy="180022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3"/>
            <a:endCxn id="7" idx="1"/>
          </p:cNvCxnSpPr>
          <p:nvPr/>
        </p:nvCxnSpPr>
        <p:spPr>
          <a:xfrm>
            <a:off x="3506788" y="4967288"/>
            <a:ext cx="2032000"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4106" name="TextBox 15"/>
          <p:cNvSpPr txBox="1">
            <a:spLocks noChangeArrowheads="1"/>
          </p:cNvSpPr>
          <p:nvPr/>
        </p:nvSpPr>
        <p:spPr bwMode="auto">
          <a:xfrm>
            <a:off x="3763332" y="4581987"/>
            <a:ext cx="1417311" cy="400110"/>
          </a:xfrm>
          <a:prstGeom prst="rect">
            <a:avLst/>
          </a:prstGeom>
          <a:noFill/>
          <a:ln w="9525">
            <a:noFill/>
            <a:miter lim="800000"/>
            <a:headEnd/>
            <a:tailEnd/>
          </a:ln>
        </p:spPr>
        <p:txBody>
          <a:bodyPr wrap="none">
            <a:spAutoFit/>
          </a:bodyPr>
          <a:lstStyle/>
          <a:p>
            <a:r>
              <a:rPr lang="en-US" sz="2000" b="1" dirty="0" smtClean="0"/>
              <a:t>Data access</a:t>
            </a:r>
            <a:endParaRPr lang="en-US" sz="2000" b="1" dirty="0"/>
          </a:p>
        </p:txBody>
      </p:sp>
      <p:sp>
        <p:nvSpPr>
          <p:cNvPr id="4107" name="TextBox 16"/>
          <p:cNvSpPr txBox="1">
            <a:spLocks noChangeArrowheads="1"/>
          </p:cNvSpPr>
          <p:nvPr/>
        </p:nvSpPr>
        <p:spPr bwMode="auto">
          <a:xfrm rot="19189103">
            <a:off x="1922611" y="3443230"/>
            <a:ext cx="2236190" cy="400110"/>
          </a:xfrm>
          <a:prstGeom prst="rect">
            <a:avLst/>
          </a:prstGeom>
          <a:noFill/>
          <a:ln w="9525">
            <a:noFill/>
            <a:miter lim="800000"/>
            <a:headEnd/>
            <a:tailEnd/>
          </a:ln>
        </p:spPr>
        <p:txBody>
          <a:bodyPr wrap="none">
            <a:spAutoFit/>
          </a:bodyPr>
          <a:lstStyle/>
          <a:p>
            <a:r>
              <a:rPr lang="en-US" sz="2000" b="1" dirty="0"/>
              <a:t>Service registration</a:t>
            </a:r>
          </a:p>
        </p:txBody>
      </p:sp>
      <p:sp>
        <p:nvSpPr>
          <p:cNvPr id="4108" name="TextBox 17"/>
          <p:cNvSpPr txBox="1">
            <a:spLocks noChangeArrowheads="1"/>
          </p:cNvSpPr>
          <p:nvPr/>
        </p:nvSpPr>
        <p:spPr bwMode="auto">
          <a:xfrm rot="2301016">
            <a:off x="5339120" y="3443231"/>
            <a:ext cx="895951" cy="400110"/>
          </a:xfrm>
          <a:prstGeom prst="rect">
            <a:avLst/>
          </a:prstGeom>
          <a:noFill/>
          <a:ln w="9525">
            <a:noFill/>
            <a:miter lim="800000"/>
            <a:headEnd/>
            <a:tailEnd/>
          </a:ln>
        </p:spPr>
        <p:txBody>
          <a:bodyPr wrap="none">
            <a:spAutoFit/>
          </a:bodyPr>
          <a:lstStyle/>
          <a:p>
            <a:r>
              <a:rPr lang="en-US" sz="2000" b="1" dirty="0" smtClean="0"/>
              <a:t>Search</a:t>
            </a:r>
            <a:endParaRPr lang="en-US" sz="2000" b="1" dirty="0"/>
          </a:p>
        </p:txBody>
      </p:sp>
      <p:sp>
        <p:nvSpPr>
          <p:cNvPr id="20" name="Title 19"/>
          <p:cNvSpPr>
            <a:spLocks noGrp="1"/>
          </p:cNvSpPr>
          <p:nvPr>
            <p:ph type="title"/>
          </p:nvPr>
        </p:nvSpPr>
        <p:spPr>
          <a:xfrm>
            <a:off x="457200" y="533400"/>
            <a:ext cx="8229600" cy="1143000"/>
          </a:xfrm>
        </p:spPr>
        <p:txBody>
          <a:bodyPr>
            <a:normAutofit fontScale="90000"/>
          </a:bodyPr>
          <a:lstStyle/>
          <a:p>
            <a:r>
              <a:rPr lang="en-US" dirty="0" smtClean="0"/>
              <a:t>Services-Oriented Architecture for Water Data</a:t>
            </a:r>
            <a:endParaRPr lang="en-US" dirty="0"/>
          </a:p>
        </p:txBody>
      </p:sp>
      <p:sp>
        <p:nvSpPr>
          <p:cNvPr id="25" name="TextBox 16"/>
          <p:cNvSpPr txBox="1">
            <a:spLocks noChangeArrowheads="1"/>
          </p:cNvSpPr>
          <p:nvPr/>
        </p:nvSpPr>
        <p:spPr bwMode="auto">
          <a:xfrm rot="19189103">
            <a:off x="2567709" y="3605533"/>
            <a:ext cx="1832681" cy="400110"/>
          </a:xfrm>
          <a:prstGeom prst="rect">
            <a:avLst/>
          </a:prstGeom>
          <a:noFill/>
          <a:ln w="9525">
            <a:noFill/>
            <a:miter lim="800000"/>
            <a:headEnd/>
            <a:tailEnd/>
          </a:ln>
        </p:spPr>
        <p:txBody>
          <a:bodyPr wrap="none">
            <a:spAutoFit/>
          </a:bodyPr>
          <a:lstStyle/>
          <a:p>
            <a:r>
              <a:rPr lang="en-US" sz="2000" b="1" dirty="0" smtClean="0"/>
              <a:t>Catalog harvest</a:t>
            </a:r>
            <a:endParaRPr lang="en-US" sz="2000" b="1" dirty="0"/>
          </a:p>
        </p:txBody>
      </p:sp>
      <p:sp>
        <p:nvSpPr>
          <p:cNvPr id="14" name="TextBox 13"/>
          <p:cNvSpPr txBox="1"/>
          <p:nvPr/>
        </p:nvSpPr>
        <p:spPr>
          <a:xfrm>
            <a:off x="1652587" y="5634334"/>
            <a:ext cx="5638800" cy="461665"/>
          </a:xfrm>
          <a:prstGeom prst="rect">
            <a:avLst/>
          </a:prstGeom>
          <a:noFill/>
          <a:ln>
            <a:solidFill>
              <a:srgbClr val="0070C0"/>
            </a:solidFill>
          </a:ln>
        </p:spPr>
        <p:txBody>
          <a:bodyPr wrap="square" rtlCol="0">
            <a:spAutoFit/>
          </a:bodyPr>
          <a:lstStyle/>
          <a:p>
            <a:r>
              <a:rPr lang="en-US" sz="2400" dirty="0" err="1" smtClean="0"/>
              <a:t>WaterML</a:t>
            </a:r>
            <a:r>
              <a:rPr lang="en-US" sz="2400" dirty="0" smtClean="0"/>
              <a:t> – web language for water data</a:t>
            </a:r>
            <a:endParaRPr lang="en-US" sz="2400" dirty="0"/>
          </a:p>
        </p:txBody>
      </p:sp>
    </p:spTree>
    <p:extLst>
      <p:ext uri="{BB962C8B-B14F-4D97-AF65-F5344CB8AC3E}">
        <p14:creationId xmlns:p14="http://schemas.microsoft.com/office/powerpoint/2010/main" val="42270598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smtClean="0"/>
              <a:t>Some terms and definitions</a:t>
            </a:r>
          </a:p>
        </p:txBody>
      </p:sp>
      <p:sp>
        <p:nvSpPr>
          <p:cNvPr id="3" name="Content Placeholder 2"/>
          <p:cNvSpPr>
            <a:spLocks noGrp="1"/>
          </p:cNvSpPr>
          <p:nvPr>
            <p:ph idx="1"/>
          </p:nvPr>
        </p:nvSpPr>
        <p:spPr/>
        <p:txBody>
          <a:bodyPr>
            <a:normAutofit fontScale="92500"/>
          </a:bodyPr>
          <a:lstStyle/>
          <a:p>
            <a:pPr marL="274320" indent="-274320" fontAlgn="auto">
              <a:spcAft>
                <a:spcPts val="0"/>
              </a:spcAft>
              <a:buClr>
                <a:schemeClr val="accent3"/>
              </a:buClr>
              <a:buFont typeface="Wingdings 2"/>
              <a:buChar char=""/>
              <a:defRPr/>
            </a:pPr>
            <a:r>
              <a:rPr lang="en-US" sz="2800" b="1" dirty="0" smtClean="0">
                <a:solidFill>
                  <a:srgbClr val="FF0000"/>
                </a:solidFill>
              </a:rPr>
              <a:t>Web Service</a:t>
            </a:r>
            <a:r>
              <a:rPr lang="en-US" sz="2800" dirty="0" smtClean="0">
                <a:solidFill>
                  <a:srgbClr val="FF0000"/>
                </a:solidFill>
              </a:rPr>
              <a:t>:  </a:t>
            </a:r>
            <a:r>
              <a:rPr lang="en-US" sz="2800" dirty="0" smtClean="0"/>
              <a:t>A web service allows for information to be exchanged computer-to-computer over the internet</a:t>
            </a:r>
          </a:p>
          <a:p>
            <a:pPr marL="274320" indent="-274320" fontAlgn="auto">
              <a:spcAft>
                <a:spcPts val="0"/>
              </a:spcAft>
              <a:buClr>
                <a:schemeClr val="accent3"/>
              </a:buClr>
              <a:buFont typeface="Wingdings 2"/>
              <a:buChar char=""/>
              <a:defRPr/>
            </a:pPr>
            <a:r>
              <a:rPr lang="en-US" sz="2800" b="1" dirty="0" smtClean="0">
                <a:solidFill>
                  <a:srgbClr val="FF0000"/>
                </a:solidFill>
              </a:rPr>
              <a:t>Portal</a:t>
            </a:r>
            <a:r>
              <a:rPr lang="en-US" sz="2800" dirty="0" smtClean="0">
                <a:solidFill>
                  <a:srgbClr val="FF0000"/>
                </a:solidFill>
              </a:rPr>
              <a:t>: </a:t>
            </a:r>
            <a:r>
              <a:rPr lang="en-US" sz="2800" dirty="0" smtClean="0"/>
              <a:t>A one-stop shop that pulls together information from various sources and provides it to the user in a seamless fashion using a web site</a:t>
            </a:r>
          </a:p>
          <a:p>
            <a:pPr marL="274320" indent="-274320" fontAlgn="auto">
              <a:spcAft>
                <a:spcPts val="0"/>
              </a:spcAft>
              <a:buClr>
                <a:schemeClr val="accent3"/>
              </a:buClr>
              <a:buFont typeface="Wingdings 2"/>
              <a:buChar char=""/>
              <a:defRPr/>
            </a:pPr>
            <a:r>
              <a:rPr lang="en-US" sz="2800" b="1" dirty="0" smtClean="0">
                <a:solidFill>
                  <a:srgbClr val="FF0000"/>
                </a:solidFill>
              </a:rPr>
              <a:t>Catalog</a:t>
            </a:r>
            <a:r>
              <a:rPr lang="en-US" sz="2800" dirty="0" smtClean="0">
                <a:solidFill>
                  <a:srgbClr val="FF0000"/>
                </a:solidFill>
              </a:rPr>
              <a:t>: </a:t>
            </a:r>
            <a:r>
              <a:rPr lang="en-US" sz="2800" dirty="0" smtClean="0"/>
              <a:t>Like a library card-catalog, these provide summary level information on what data are available at the various sources</a:t>
            </a:r>
          </a:p>
          <a:p>
            <a:pPr marL="274320" indent="-274320" fontAlgn="auto">
              <a:spcAft>
                <a:spcPts val="0"/>
              </a:spcAft>
              <a:buClr>
                <a:schemeClr val="accent3"/>
              </a:buClr>
              <a:buFont typeface="Wingdings 2"/>
              <a:buChar char=""/>
              <a:defRPr/>
            </a:pPr>
            <a:r>
              <a:rPr lang="en-US" sz="2800" b="1" dirty="0" smtClean="0">
                <a:solidFill>
                  <a:srgbClr val="FF0000"/>
                </a:solidFill>
              </a:rPr>
              <a:t>Exchange Schema</a:t>
            </a:r>
            <a:r>
              <a:rPr lang="en-US" sz="2800" dirty="0" smtClean="0">
                <a:solidFill>
                  <a:srgbClr val="FF0000"/>
                </a:solidFill>
              </a:rPr>
              <a:t>:</a:t>
            </a:r>
            <a:r>
              <a:rPr lang="en-US" sz="2800" b="1" dirty="0" smtClean="0">
                <a:solidFill>
                  <a:srgbClr val="FF0000"/>
                </a:solidFill>
              </a:rPr>
              <a:t> </a:t>
            </a:r>
            <a:r>
              <a:rPr lang="en-US" sz="2800" dirty="0" smtClean="0"/>
              <a:t>An agreed-upon data sharing format via which data owners publish data (e.g. </a:t>
            </a:r>
            <a:r>
              <a:rPr lang="en-US" sz="2800" dirty="0" err="1" smtClean="0"/>
              <a:t>WaterML</a:t>
            </a:r>
            <a:r>
              <a:rPr lang="en-US" sz="2800" dirty="0" smtClean="0"/>
              <a:t>)</a:t>
            </a:r>
          </a:p>
          <a:p>
            <a:pPr marL="0" indent="0" fontAlgn="auto">
              <a:spcAft>
                <a:spcPts val="0"/>
              </a:spcAft>
              <a:buClr>
                <a:schemeClr val="accent3"/>
              </a:buClr>
              <a:buFont typeface="Wingdings 2"/>
              <a:buNone/>
              <a:defRPr/>
            </a:pPr>
            <a:endParaRPr lang="en-US" b="1" dirty="0" smtClean="0"/>
          </a:p>
          <a:p>
            <a:pPr marL="0" indent="0" fontAlgn="auto">
              <a:spcAft>
                <a:spcPts val="0"/>
              </a:spcAft>
              <a:buClr>
                <a:schemeClr val="accent3"/>
              </a:buClr>
              <a:buFont typeface="Wingdings 2"/>
              <a:buNone/>
              <a:defRPr/>
            </a:pPr>
            <a:endParaRPr lang="en-US" dirty="0"/>
          </a:p>
        </p:txBody>
      </p:sp>
      <p:sp>
        <p:nvSpPr>
          <p:cNvPr id="2" name="TextBox 1"/>
          <p:cNvSpPr txBox="1"/>
          <p:nvPr/>
        </p:nvSpPr>
        <p:spPr>
          <a:xfrm>
            <a:off x="2971800" y="6226629"/>
            <a:ext cx="5673733" cy="369332"/>
          </a:xfrm>
          <a:prstGeom prst="rect">
            <a:avLst/>
          </a:prstGeom>
          <a:noFill/>
        </p:spPr>
        <p:txBody>
          <a:bodyPr wrap="none" rtlCol="0">
            <a:spAutoFit/>
          </a:bodyPr>
          <a:lstStyle/>
          <a:p>
            <a:r>
              <a:rPr lang="en-US" dirty="0" smtClean="0"/>
              <a:t>Source: </a:t>
            </a:r>
            <a:r>
              <a:rPr lang="en-US" dirty="0" err="1" smtClean="0"/>
              <a:t>Dwane</a:t>
            </a:r>
            <a:r>
              <a:rPr lang="en-US" dirty="0" smtClean="0"/>
              <a:t> Young, Western States Water Council</a:t>
            </a:r>
            <a:endParaRPr lang="en-US" dirty="0"/>
          </a:p>
        </p:txBody>
      </p:sp>
    </p:spTree>
    <p:extLst>
      <p:ext uri="{BB962C8B-B14F-4D97-AF65-F5344CB8AC3E}">
        <p14:creationId xmlns:p14="http://schemas.microsoft.com/office/powerpoint/2010/main" val="9600429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52400" y="304800"/>
            <a:ext cx="8991600" cy="1143000"/>
          </a:xfrm>
        </p:spPr>
        <p:txBody>
          <a:bodyPr>
            <a:normAutofit fontScale="90000"/>
          </a:bodyPr>
          <a:lstStyle/>
          <a:p>
            <a:r>
              <a:rPr lang="en-US" sz="4000" dirty="0" smtClean="0"/>
              <a:t>What is a “services-oriented architecture”?</a:t>
            </a:r>
            <a:r>
              <a:rPr lang="en-US" dirty="0" smtClean="0"/>
              <a:t/>
            </a:r>
            <a:br>
              <a:rPr lang="en-US" dirty="0" smtClean="0"/>
            </a:br>
            <a:r>
              <a:rPr lang="en-US" sz="2400" i="1" u="sng" dirty="0" smtClean="0">
                <a:solidFill>
                  <a:schemeClr val="tx2"/>
                </a:solidFill>
              </a:rPr>
              <a:t>Networks</a:t>
            </a:r>
            <a:r>
              <a:rPr lang="en-US" sz="2400" i="1" dirty="0" smtClean="0">
                <a:solidFill>
                  <a:schemeClr val="tx2"/>
                </a:solidFill>
              </a:rPr>
              <a:t> of computers connected through the web ……. </a:t>
            </a:r>
          </a:p>
        </p:txBody>
      </p:sp>
      <p:sp>
        <p:nvSpPr>
          <p:cNvPr id="7171" name="Content Placeholder 2"/>
          <p:cNvSpPr>
            <a:spLocks noGrp="1"/>
          </p:cNvSpPr>
          <p:nvPr>
            <p:ph idx="1"/>
          </p:nvPr>
        </p:nvSpPr>
        <p:spPr>
          <a:xfrm>
            <a:off x="457200" y="1524000"/>
            <a:ext cx="8229600" cy="4525963"/>
          </a:xfrm>
        </p:spPr>
        <p:txBody>
          <a:bodyPr>
            <a:normAutofit lnSpcReduction="10000"/>
          </a:bodyPr>
          <a:lstStyle/>
          <a:p>
            <a:r>
              <a:rPr lang="en-US" dirty="0" smtClean="0"/>
              <a:t>Everything is a </a:t>
            </a:r>
            <a:r>
              <a:rPr lang="en-US" dirty="0" smtClean="0">
                <a:solidFill>
                  <a:srgbClr val="FF0000"/>
                </a:solidFill>
              </a:rPr>
              <a:t>service</a:t>
            </a:r>
          </a:p>
          <a:p>
            <a:pPr lvl="1"/>
            <a:r>
              <a:rPr lang="en-US" dirty="0" smtClean="0"/>
              <a:t>Data, models, visualization, ……</a:t>
            </a:r>
          </a:p>
          <a:p>
            <a:r>
              <a:rPr lang="en-US" dirty="0" smtClean="0"/>
              <a:t>A service receives </a:t>
            </a:r>
            <a:r>
              <a:rPr lang="en-US" dirty="0" smtClean="0">
                <a:solidFill>
                  <a:srgbClr val="FF0000"/>
                </a:solidFill>
              </a:rPr>
              <a:t>requests</a:t>
            </a:r>
            <a:r>
              <a:rPr lang="en-US" dirty="0" smtClean="0"/>
              <a:t> and provides</a:t>
            </a:r>
            <a:r>
              <a:rPr lang="en-US" dirty="0" smtClean="0">
                <a:solidFill>
                  <a:srgbClr val="FF0000"/>
                </a:solidFill>
              </a:rPr>
              <a:t> responses</a:t>
            </a:r>
            <a:r>
              <a:rPr lang="en-US" dirty="0" smtClean="0"/>
              <a:t> using web standards (WSDL)</a:t>
            </a:r>
          </a:p>
          <a:p>
            <a:r>
              <a:rPr lang="en-US" dirty="0" smtClean="0"/>
              <a:t>It uses customized </a:t>
            </a:r>
            <a:r>
              <a:rPr lang="en-US" dirty="0" smtClean="0">
                <a:solidFill>
                  <a:srgbClr val="FF0000"/>
                </a:solidFill>
              </a:rPr>
              <a:t>web languages</a:t>
            </a:r>
          </a:p>
          <a:p>
            <a:pPr lvl="1"/>
            <a:r>
              <a:rPr lang="en-US" dirty="0" smtClean="0">
                <a:solidFill>
                  <a:srgbClr val="FF0000"/>
                </a:solidFill>
              </a:rPr>
              <a:t>HTML </a:t>
            </a:r>
            <a:r>
              <a:rPr lang="en-US" dirty="0" smtClean="0"/>
              <a:t>(</a:t>
            </a:r>
            <a:r>
              <a:rPr lang="en-US" dirty="0" err="1" smtClean="0"/>
              <a:t>HyperText</a:t>
            </a:r>
            <a:r>
              <a:rPr lang="en-US" dirty="0" smtClean="0"/>
              <a:t> Markup Language) for text and pictures</a:t>
            </a:r>
          </a:p>
          <a:p>
            <a:pPr lvl="1"/>
            <a:r>
              <a:rPr lang="en-US" dirty="0" err="1" smtClean="0">
                <a:solidFill>
                  <a:srgbClr val="FF0000"/>
                </a:solidFill>
              </a:rPr>
              <a:t>WaterML</a:t>
            </a:r>
            <a:r>
              <a:rPr lang="en-US" dirty="0" smtClean="0"/>
              <a:t> for water time series  (CUAHSI/OGC)</a:t>
            </a:r>
          </a:p>
          <a:p>
            <a:pPr lvl="1"/>
            <a:r>
              <a:rPr lang="en-US" dirty="0" smtClean="0">
                <a:solidFill>
                  <a:srgbClr val="FF0000"/>
                </a:solidFill>
              </a:rPr>
              <a:t>GML</a:t>
            </a:r>
            <a:r>
              <a:rPr lang="en-US" dirty="0" smtClean="0"/>
              <a:t> for geospatial </a:t>
            </a:r>
            <a:r>
              <a:rPr lang="en-US" dirty="0" err="1" smtClean="0"/>
              <a:t>coverages</a:t>
            </a:r>
            <a:r>
              <a:rPr lang="en-US" dirty="0" smtClean="0"/>
              <a:t>  (OGC)</a:t>
            </a:r>
          </a:p>
        </p:txBody>
      </p:sp>
      <p:sp>
        <p:nvSpPr>
          <p:cNvPr id="4" name="Rectangle 3"/>
          <p:cNvSpPr/>
          <p:nvPr/>
        </p:nvSpPr>
        <p:spPr>
          <a:xfrm>
            <a:off x="3505200" y="6248400"/>
            <a:ext cx="5410200" cy="461963"/>
          </a:xfrm>
          <a:prstGeom prst="rect">
            <a:avLst/>
          </a:prstGeom>
        </p:spPr>
        <p:txBody>
          <a:bodyPr>
            <a:spAutoFit/>
          </a:bodyPr>
          <a:lstStyle/>
          <a:p>
            <a:pPr>
              <a:defRPr/>
            </a:pPr>
            <a:r>
              <a:rPr lang="en-US" sz="2400" i="1" dirty="0">
                <a:solidFill>
                  <a:schemeClr val="tx2"/>
                </a:solidFill>
                <a:latin typeface="+mn-lt"/>
              </a:rPr>
              <a:t>….. supporting a wide range of users</a:t>
            </a:r>
            <a:endParaRPr lang="en-US" sz="2400" dirty="0">
              <a:solidFill>
                <a:schemeClr val="tx2"/>
              </a:solidFill>
              <a:latin typeface="+mn-lt"/>
            </a:endParaRPr>
          </a:p>
        </p:txBody>
      </p:sp>
    </p:spTree>
    <p:extLst>
      <p:ext uri="{BB962C8B-B14F-4D97-AF65-F5344CB8AC3E}">
        <p14:creationId xmlns:p14="http://schemas.microsoft.com/office/powerpoint/2010/main" val="22302247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smtClean="0"/>
              <a:t>WaterML as a Web Language</a:t>
            </a:r>
          </a:p>
        </p:txBody>
      </p:sp>
      <p:pic>
        <p:nvPicPr>
          <p:cNvPr id="14339" name="Picture 4"/>
          <p:cNvPicPr>
            <a:picLocks noChangeAspect="1" noChangeArrowheads="1"/>
          </p:cNvPicPr>
          <p:nvPr/>
        </p:nvPicPr>
        <p:blipFill>
          <a:blip r:embed="rId2" cstate="print"/>
          <a:srcRect/>
          <a:stretch>
            <a:fillRect/>
          </a:stretch>
        </p:blipFill>
        <p:spPr bwMode="auto">
          <a:xfrm>
            <a:off x="-152400" y="2286000"/>
            <a:ext cx="9439275" cy="3657600"/>
          </a:xfrm>
          <a:prstGeom prst="rect">
            <a:avLst/>
          </a:prstGeom>
          <a:noFill/>
          <a:ln w="9525">
            <a:noFill/>
            <a:miter lim="800000"/>
            <a:headEnd/>
            <a:tailEnd/>
          </a:ln>
        </p:spPr>
      </p:pic>
      <p:pic>
        <p:nvPicPr>
          <p:cNvPr id="14340" name="Picture 2"/>
          <p:cNvPicPr>
            <a:picLocks noChangeAspect="1" noChangeArrowheads="1"/>
          </p:cNvPicPr>
          <p:nvPr/>
        </p:nvPicPr>
        <p:blipFill>
          <a:blip r:embed="rId3" cstate="print"/>
          <a:srcRect/>
          <a:stretch>
            <a:fillRect/>
          </a:stretch>
        </p:blipFill>
        <p:spPr bwMode="auto">
          <a:xfrm>
            <a:off x="4724400" y="2514600"/>
            <a:ext cx="4419600" cy="2657475"/>
          </a:xfrm>
          <a:prstGeom prst="rect">
            <a:avLst/>
          </a:prstGeom>
          <a:noFill/>
          <a:ln w="9525">
            <a:noFill/>
            <a:miter lim="800000"/>
            <a:headEnd/>
            <a:tailEnd/>
          </a:ln>
        </p:spPr>
      </p:pic>
      <p:sp>
        <p:nvSpPr>
          <p:cNvPr id="14341" name="TextBox 5"/>
          <p:cNvSpPr txBox="1">
            <a:spLocks noChangeArrowheads="1"/>
          </p:cNvSpPr>
          <p:nvPr/>
        </p:nvSpPr>
        <p:spPr bwMode="auto">
          <a:xfrm>
            <a:off x="5638800" y="1447800"/>
            <a:ext cx="2667000" cy="1200150"/>
          </a:xfrm>
          <a:prstGeom prst="rect">
            <a:avLst/>
          </a:prstGeom>
          <a:noFill/>
          <a:ln w="9525">
            <a:noFill/>
            <a:miter lim="800000"/>
            <a:headEnd/>
            <a:tailEnd/>
          </a:ln>
        </p:spPr>
        <p:txBody>
          <a:bodyPr>
            <a:spAutoFit/>
          </a:bodyPr>
          <a:lstStyle/>
          <a:p>
            <a:r>
              <a:rPr lang="en-US">
                <a:latin typeface="Calibri" pitchFamily="34" charset="0"/>
              </a:rPr>
              <a:t>Discharge of the San Marcos River at Luling, TX June 28 - July 18, 2002</a:t>
            </a:r>
          </a:p>
        </p:txBody>
      </p:sp>
      <p:sp>
        <p:nvSpPr>
          <p:cNvPr id="14342" name="TextBox 6"/>
          <p:cNvSpPr txBox="1">
            <a:spLocks noChangeArrowheads="1"/>
          </p:cNvSpPr>
          <p:nvPr/>
        </p:nvSpPr>
        <p:spPr bwMode="auto">
          <a:xfrm>
            <a:off x="381000" y="1600200"/>
            <a:ext cx="4342151" cy="369332"/>
          </a:xfrm>
          <a:prstGeom prst="rect">
            <a:avLst/>
          </a:prstGeom>
          <a:noFill/>
          <a:ln w="9525">
            <a:noFill/>
            <a:miter lim="800000"/>
            <a:headEnd/>
            <a:tailEnd/>
          </a:ln>
        </p:spPr>
        <p:txBody>
          <a:bodyPr wrap="none">
            <a:spAutoFit/>
          </a:bodyPr>
          <a:lstStyle/>
          <a:p>
            <a:r>
              <a:rPr lang="en-US" dirty="0" smtClean="0">
                <a:latin typeface="Calibri" pitchFamily="34" charset="0"/>
              </a:rPr>
              <a:t>USGS </a:t>
            </a:r>
            <a:r>
              <a:rPr lang="en-US" dirty="0" err="1" smtClean="0">
                <a:latin typeface="Calibri" pitchFamily="34" charset="0"/>
              </a:rPr>
              <a:t>Streamflow</a:t>
            </a:r>
            <a:r>
              <a:rPr lang="en-US" dirty="0" smtClean="0">
                <a:latin typeface="Calibri" pitchFamily="34" charset="0"/>
              </a:rPr>
              <a:t> </a:t>
            </a:r>
            <a:r>
              <a:rPr lang="en-US" dirty="0">
                <a:latin typeface="Calibri" pitchFamily="34" charset="0"/>
              </a:rPr>
              <a:t>data in </a:t>
            </a:r>
            <a:r>
              <a:rPr lang="en-US" dirty="0" err="1">
                <a:latin typeface="Calibri" pitchFamily="34" charset="0"/>
              </a:rPr>
              <a:t>WaterML</a:t>
            </a:r>
            <a:r>
              <a:rPr lang="en-US" dirty="0">
                <a:latin typeface="Calibri" pitchFamily="34" charset="0"/>
              </a:rPr>
              <a:t> language</a:t>
            </a:r>
          </a:p>
        </p:txBody>
      </p:sp>
      <p:sp>
        <p:nvSpPr>
          <p:cNvPr id="8" name="TextBox 7"/>
          <p:cNvSpPr txBox="1"/>
          <p:nvPr/>
        </p:nvSpPr>
        <p:spPr>
          <a:xfrm>
            <a:off x="1545296" y="6009503"/>
            <a:ext cx="6743384" cy="369332"/>
          </a:xfrm>
          <a:prstGeom prst="rect">
            <a:avLst/>
          </a:prstGeom>
          <a:solidFill>
            <a:srgbClr val="FFFF00"/>
          </a:solidFill>
          <a:ln>
            <a:solidFill>
              <a:schemeClr val="tx2"/>
            </a:solidFill>
          </a:ln>
        </p:spPr>
        <p:txBody>
          <a:bodyPr wrap="none" rtlCol="0">
            <a:spAutoFit/>
          </a:bodyPr>
          <a:lstStyle/>
          <a:p>
            <a:r>
              <a:rPr lang="en-US" dirty="0" smtClean="0"/>
              <a:t>The USGS now publishes its time series data as </a:t>
            </a:r>
            <a:r>
              <a:rPr lang="en-US" dirty="0" err="1" smtClean="0"/>
              <a:t>WaterML</a:t>
            </a:r>
            <a:r>
              <a:rPr lang="en-US" dirty="0" smtClean="0"/>
              <a:t> web services</a:t>
            </a:r>
            <a:endParaRPr lang="en-US" dirty="0"/>
          </a:p>
        </p:txBody>
      </p:sp>
      <p:sp>
        <p:nvSpPr>
          <p:cNvPr id="2" name="Slide Number Placeholder 1"/>
          <p:cNvSpPr>
            <a:spLocks noGrp="1"/>
          </p:cNvSpPr>
          <p:nvPr>
            <p:ph type="sldNum" sz="quarter" idx="12"/>
          </p:nvPr>
        </p:nvSpPr>
        <p:spPr/>
        <p:txBody>
          <a:bodyPr/>
          <a:lstStyle/>
          <a:p>
            <a:fld id="{F82B15EE-1347-4E13-A70E-917AFD644764}" type="slidenum">
              <a:rPr lang="en-US" smtClean="0"/>
              <a:pPr/>
              <a:t>46</a:t>
            </a:fld>
            <a:endParaRPr lang="en-US"/>
          </a:p>
        </p:txBody>
      </p:sp>
    </p:spTree>
    <p:extLst>
      <p:ext uri="{BB962C8B-B14F-4D97-AF65-F5344CB8AC3E}">
        <p14:creationId xmlns:p14="http://schemas.microsoft.com/office/powerpoint/2010/main" val="2263091007"/>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Colorado River at Austin</a:t>
            </a:r>
            <a:endParaRPr lang="en-US" dirty="0"/>
          </a:p>
        </p:txBody>
      </p:sp>
      <p:sp>
        <p:nvSpPr>
          <p:cNvPr id="3" name="Slide Number Placeholder 2"/>
          <p:cNvSpPr>
            <a:spLocks noGrp="1"/>
          </p:cNvSpPr>
          <p:nvPr>
            <p:ph type="sldNum" sz="quarter" idx="12"/>
          </p:nvPr>
        </p:nvSpPr>
        <p:spPr/>
        <p:txBody>
          <a:bodyPr/>
          <a:lstStyle/>
          <a:p>
            <a:fld id="{F82B15EE-1347-4E13-A70E-917AFD644764}" type="slidenum">
              <a:rPr lang="en-US" smtClean="0"/>
              <a:pPr/>
              <a:t>47</a:t>
            </a:fld>
            <a:endParaRPr lang="en-US"/>
          </a:p>
        </p:txBody>
      </p:sp>
      <p:sp>
        <p:nvSpPr>
          <p:cNvPr id="4" name="Rectangle 3"/>
          <p:cNvSpPr/>
          <p:nvPr/>
        </p:nvSpPr>
        <p:spPr>
          <a:xfrm>
            <a:off x="228600" y="2362200"/>
            <a:ext cx="8915400" cy="369332"/>
          </a:xfrm>
          <a:prstGeom prst="rect">
            <a:avLst/>
          </a:prstGeom>
        </p:spPr>
        <p:txBody>
          <a:bodyPr wrap="square">
            <a:spAutoFit/>
          </a:bodyPr>
          <a:lstStyle/>
          <a:p>
            <a:r>
              <a:rPr lang="en-US" dirty="0">
                <a:hlinkClick r:id="rId2"/>
              </a:rPr>
              <a:t>http://</a:t>
            </a:r>
            <a:r>
              <a:rPr lang="en-US" dirty="0" smtClean="0">
                <a:hlinkClick r:id="rId2"/>
              </a:rPr>
              <a:t>waterservices.usgs.gov/nwis/iv?sites=08158000&amp;period=P7D&amp;parameterCd=00060</a:t>
            </a:r>
            <a:r>
              <a:rPr lang="en-US" dirty="0" smtClean="0"/>
              <a:t> </a:t>
            </a:r>
            <a:endParaRPr lang="en-US" dirty="0"/>
          </a:p>
        </p:txBody>
      </p:sp>
      <p:sp>
        <p:nvSpPr>
          <p:cNvPr id="5" name="TextBox 4"/>
          <p:cNvSpPr txBox="1"/>
          <p:nvPr/>
        </p:nvSpPr>
        <p:spPr>
          <a:xfrm>
            <a:off x="1483091" y="1752600"/>
            <a:ext cx="6500177" cy="369332"/>
          </a:xfrm>
          <a:prstGeom prst="rect">
            <a:avLst/>
          </a:prstGeom>
          <a:noFill/>
        </p:spPr>
        <p:txBody>
          <a:bodyPr wrap="none" rtlCol="0">
            <a:spAutoFit/>
          </a:bodyPr>
          <a:lstStyle/>
          <a:p>
            <a:r>
              <a:rPr lang="en-US" dirty="0" smtClean="0"/>
              <a:t>I accessed this </a:t>
            </a:r>
            <a:r>
              <a:rPr lang="en-US" dirty="0" err="1" smtClean="0"/>
              <a:t>WaterML</a:t>
            </a:r>
            <a:r>
              <a:rPr lang="en-US" dirty="0" smtClean="0"/>
              <a:t> service from USGS at 3:10AM this morning</a:t>
            </a:r>
            <a:endParaRPr lang="en-US" dirty="0"/>
          </a:p>
        </p:txBody>
      </p:sp>
      <p:sp>
        <p:nvSpPr>
          <p:cNvPr id="7" name="TextBox 6"/>
          <p:cNvSpPr txBox="1"/>
          <p:nvPr/>
        </p:nvSpPr>
        <p:spPr>
          <a:xfrm>
            <a:off x="116138" y="2991083"/>
            <a:ext cx="9140323" cy="369332"/>
          </a:xfrm>
          <a:prstGeom prst="rect">
            <a:avLst/>
          </a:prstGeom>
          <a:noFill/>
        </p:spPr>
        <p:txBody>
          <a:bodyPr wrap="none" rtlCol="0">
            <a:spAutoFit/>
          </a:bodyPr>
          <a:lstStyle/>
          <a:p>
            <a:r>
              <a:rPr lang="en-US" dirty="0" smtClean="0"/>
              <a:t>And got back these flow data from USGS which are up to 1:45AM Melbourne time (UTC +10:00)</a:t>
            </a:r>
            <a:endParaRPr lang="en-US"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469" y="3581400"/>
            <a:ext cx="814443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74047" y="5606533"/>
            <a:ext cx="7607275" cy="369332"/>
          </a:xfrm>
          <a:prstGeom prst="rect">
            <a:avLst/>
          </a:prstGeom>
          <a:noFill/>
        </p:spPr>
        <p:txBody>
          <a:bodyPr wrap="none" rtlCol="0">
            <a:spAutoFit/>
          </a:bodyPr>
          <a:lstStyle/>
          <a:p>
            <a:r>
              <a:rPr lang="en-US" dirty="0" smtClean="0"/>
              <a:t>USGS has real-time </a:t>
            </a:r>
            <a:r>
              <a:rPr lang="en-US" dirty="0" err="1" smtClean="0"/>
              <a:t>WaterML</a:t>
            </a:r>
            <a:r>
              <a:rPr lang="en-US" dirty="0" smtClean="0"/>
              <a:t> services for about 22,000 sites available 24/7/365</a:t>
            </a:r>
            <a:endParaRPr lang="en-US" dirty="0"/>
          </a:p>
        </p:txBody>
      </p:sp>
    </p:spTree>
    <p:extLst>
      <p:ext uri="{BB962C8B-B14F-4D97-AF65-F5344CB8AC3E}">
        <p14:creationId xmlns:p14="http://schemas.microsoft.com/office/powerpoint/2010/main" val="17347421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0" y="274437"/>
            <a:ext cx="9144000" cy="1142757"/>
          </a:xfrm>
        </p:spPr>
        <p:txBody>
          <a:bodyPr/>
          <a:lstStyle/>
          <a:p>
            <a:pPr eaLnBrk="1" hangingPunct="1"/>
            <a:r>
              <a:rPr lang="en-US" sz="4000" dirty="0" smtClean="0"/>
              <a:t>CUAHSI Water Data Services Catalog</a:t>
            </a:r>
          </a:p>
        </p:txBody>
      </p:sp>
      <p:sp>
        <p:nvSpPr>
          <p:cNvPr id="13315" name="Slide Number Placeholder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4BE5A4D4-6644-4310-BFB3-98D8F59A8C92}" type="slidenum">
              <a:rPr lang="en-US" smtClean="0">
                <a:solidFill>
                  <a:srgbClr val="898989"/>
                </a:solidFill>
              </a:rPr>
              <a:pPr/>
              <a:t>48</a:t>
            </a:fld>
            <a:endParaRPr lang="en-US" smtClean="0">
              <a:solidFill>
                <a:srgbClr val="898989"/>
              </a:solidFill>
            </a:endParaRPr>
          </a:p>
        </p:txBody>
      </p:sp>
      <p:pic>
        <p:nvPicPr>
          <p:cNvPr id="13319" name="Picture 2"/>
          <p:cNvPicPr>
            <a:picLocks noChangeAspect="1" noChangeArrowheads="1"/>
          </p:cNvPicPr>
          <p:nvPr/>
        </p:nvPicPr>
        <p:blipFill>
          <a:blip r:embed="rId2" cstate="print"/>
          <a:srcRect/>
          <a:stretch>
            <a:fillRect/>
          </a:stretch>
        </p:blipFill>
        <p:spPr bwMode="auto">
          <a:xfrm>
            <a:off x="871628" y="1067252"/>
            <a:ext cx="7586647" cy="4290787"/>
          </a:xfrm>
          <a:prstGeom prst="rect">
            <a:avLst/>
          </a:prstGeom>
          <a:noFill/>
          <a:ln w="9525">
            <a:noFill/>
            <a:miter lim="800000"/>
            <a:headEnd/>
            <a:tailEnd/>
          </a:ln>
        </p:spPr>
      </p:pic>
      <p:sp>
        <p:nvSpPr>
          <p:cNvPr id="44037" name="TextBox 7"/>
          <p:cNvSpPr txBox="1">
            <a:spLocks noChangeArrowheads="1"/>
          </p:cNvSpPr>
          <p:nvPr/>
        </p:nvSpPr>
        <p:spPr bwMode="auto">
          <a:xfrm>
            <a:off x="0" y="4190596"/>
            <a:ext cx="4114139" cy="2616089"/>
          </a:xfrm>
          <a:prstGeom prst="rect">
            <a:avLst/>
          </a:prstGeom>
          <a:noFill/>
          <a:ln w="9525">
            <a:noFill/>
            <a:miter lim="800000"/>
            <a:headEnd/>
            <a:tailEnd/>
          </a:ln>
        </p:spPr>
        <p:txBody>
          <a:bodyPr lIns="91427" tIns="45714" rIns="91427" bIns="45714">
            <a:spAutoFit/>
          </a:bodyPr>
          <a:lstStyle/>
          <a:p>
            <a:pPr algn="ctr" eaLnBrk="1" hangingPunct="1">
              <a:defRPr/>
            </a:pPr>
            <a:r>
              <a:rPr lang="en-US" sz="2800" dirty="0" smtClean="0">
                <a:solidFill>
                  <a:prstClr val="black"/>
                </a:solidFill>
                <a:latin typeface="Arial" pitchFamily="34" charset="0"/>
              </a:rPr>
              <a:t>69 </a:t>
            </a:r>
            <a:r>
              <a:rPr lang="en-US" sz="2800" dirty="0">
                <a:solidFill>
                  <a:prstClr val="black"/>
                </a:solidFill>
                <a:latin typeface="Arial" pitchFamily="34" charset="0"/>
              </a:rPr>
              <a:t>public services</a:t>
            </a:r>
          </a:p>
          <a:p>
            <a:pPr algn="ctr" eaLnBrk="1" hangingPunct="1">
              <a:defRPr/>
            </a:pPr>
            <a:r>
              <a:rPr lang="en-US" sz="2800" dirty="0" smtClean="0">
                <a:solidFill>
                  <a:prstClr val="black"/>
                </a:solidFill>
                <a:latin typeface="Arial" pitchFamily="34" charset="0"/>
              </a:rPr>
              <a:t>18,000 variables</a:t>
            </a:r>
            <a:endParaRPr lang="en-US" sz="2800" dirty="0">
              <a:solidFill>
                <a:prstClr val="black"/>
              </a:solidFill>
              <a:latin typeface="Arial" pitchFamily="34" charset="0"/>
            </a:endParaRPr>
          </a:p>
          <a:p>
            <a:pPr algn="ctr" eaLnBrk="1" hangingPunct="1">
              <a:defRPr/>
            </a:pPr>
            <a:r>
              <a:rPr lang="en-US" sz="2800" dirty="0" smtClean="0">
                <a:solidFill>
                  <a:prstClr val="black"/>
                </a:solidFill>
                <a:latin typeface="Arial" pitchFamily="34" charset="0"/>
              </a:rPr>
              <a:t>1.9 million </a:t>
            </a:r>
            <a:r>
              <a:rPr lang="en-US" sz="2800" dirty="0">
                <a:solidFill>
                  <a:prstClr val="black"/>
                </a:solidFill>
                <a:latin typeface="Arial" pitchFamily="34" charset="0"/>
              </a:rPr>
              <a:t>sites</a:t>
            </a:r>
          </a:p>
          <a:p>
            <a:pPr algn="ctr" eaLnBrk="1" hangingPunct="1">
              <a:defRPr/>
            </a:pPr>
            <a:r>
              <a:rPr lang="en-US" sz="2800" dirty="0" smtClean="0">
                <a:solidFill>
                  <a:prstClr val="black"/>
                </a:solidFill>
                <a:latin typeface="Arial" pitchFamily="34" charset="0"/>
              </a:rPr>
              <a:t>23 </a:t>
            </a:r>
            <a:r>
              <a:rPr lang="en-US" sz="2800" dirty="0">
                <a:solidFill>
                  <a:prstClr val="black"/>
                </a:solidFill>
                <a:latin typeface="Arial" pitchFamily="34" charset="0"/>
              </a:rPr>
              <a:t>million series</a:t>
            </a:r>
          </a:p>
          <a:p>
            <a:pPr algn="ctr" eaLnBrk="1" hangingPunct="1">
              <a:defRPr/>
            </a:pPr>
            <a:r>
              <a:rPr lang="en-US" sz="2800" dirty="0" smtClean="0">
                <a:solidFill>
                  <a:prstClr val="black"/>
                </a:solidFill>
                <a:latin typeface="Arial" pitchFamily="34" charset="0"/>
              </a:rPr>
              <a:t>5.1 </a:t>
            </a:r>
            <a:r>
              <a:rPr lang="en-US" sz="2800" dirty="0">
                <a:solidFill>
                  <a:prstClr val="black"/>
                </a:solidFill>
                <a:latin typeface="Arial" pitchFamily="34" charset="0"/>
              </a:rPr>
              <a:t>billion data values</a:t>
            </a:r>
          </a:p>
          <a:p>
            <a:pPr algn="ctr" eaLnBrk="1" hangingPunct="1">
              <a:defRPr/>
            </a:pPr>
            <a:r>
              <a:rPr lang="en-US" sz="2000" i="1" dirty="0">
                <a:solidFill>
                  <a:prstClr val="black"/>
                </a:solidFill>
                <a:latin typeface="Arial" pitchFamily="34" charset="0"/>
              </a:rPr>
              <a:t>And growing</a:t>
            </a:r>
            <a:endParaRPr lang="en-US" sz="2800" i="1" dirty="0">
              <a:solidFill>
                <a:prstClr val="black"/>
              </a:solidFill>
              <a:latin typeface="Arial" pitchFamily="34" charset="0"/>
            </a:endParaRPr>
          </a:p>
        </p:txBody>
      </p:sp>
      <p:sp>
        <p:nvSpPr>
          <p:cNvPr id="9" name="TextBox 8"/>
          <p:cNvSpPr txBox="1"/>
          <p:nvPr/>
        </p:nvSpPr>
        <p:spPr>
          <a:xfrm>
            <a:off x="4800600" y="4919020"/>
            <a:ext cx="4038600" cy="1938980"/>
          </a:xfrm>
          <a:prstGeom prst="rect">
            <a:avLst/>
          </a:prstGeom>
          <a:noFill/>
        </p:spPr>
        <p:txBody>
          <a:bodyPr wrap="square" lIns="91427" tIns="45714" rIns="91427" bIns="45714">
            <a:spAutoFit/>
          </a:bodyPr>
          <a:lstStyle/>
          <a:p>
            <a:pPr eaLnBrk="1" hangingPunct="1">
              <a:defRPr/>
            </a:pPr>
            <a:r>
              <a:rPr lang="en-US" sz="2400" i="1" dirty="0">
                <a:solidFill>
                  <a:srgbClr val="FF0000"/>
                </a:solidFill>
                <a:latin typeface="Arial" pitchFamily="34" charset="0"/>
              </a:rPr>
              <a:t>The largest water data</a:t>
            </a:r>
            <a:br>
              <a:rPr lang="en-US" sz="2400" i="1" dirty="0">
                <a:solidFill>
                  <a:srgbClr val="FF0000"/>
                </a:solidFill>
                <a:latin typeface="Arial" pitchFamily="34" charset="0"/>
              </a:rPr>
            </a:br>
            <a:r>
              <a:rPr lang="en-US" sz="2400" i="1" dirty="0">
                <a:solidFill>
                  <a:srgbClr val="FF0000"/>
                </a:solidFill>
                <a:latin typeface="Arial" pitchFamily="34" charset="0"/>
              </a:rPr>
              <a:t>catalog in the </a:t>
            </a:r>
            <a:r>
              <a:rPr lang="en-US" sz="2400" i="1" dirty="0" smtClean="0">
                <a:solidFill>
                  <a:srgbClr val="FF0000"/>
                </a:solidFill>
                <a:latin typeface="Arial" pitchFamily="34" charset="0"/>
              </a:rPr>
              <a:t>world</a:t>
            </a:r>
          </a:p>
          <a:p>
            <a:pPr eaLnBrk="1" hangingPunct="1">
              <a:defRPr/>
            </a:pPr>
            <a:endParaRPr lang="en-US" sz="2400" i="1" dirty="0" smtClean="0">
              <a:solidFill>
                <a:srgbClr val="FF0000"/>
              </a:solidFill>
              <a:latin typeface="Arial" pitchFamily="34" charset="0"/>
            </a:endParaRPr>
          </a:p>
          <a:p>
            <a:pPr eaLnBrk="1" hangingPunct="1">
              <a:defRPr/>
            </a:pPr>
            <a:r>
              <a:rPr lang="en-US" sz="2400" i="1" dirty="0" smtClean="0">
                <a:solidFill>
                  <a:srgbClr val="FF0000"/>
                </a:solidFill>
                <a:latin typeface="Arial" pitchFamily="34" charset="0"/>
              </a:rPr>
              <a:t>maintained at the San Diego Supercomputer Center</a:t>
            </a:r>
            <a:endParaRPr lang="en-US" sz="2400" i="1" dirty="0">
              <a:solidFill>
                <a:srgbClr val="FF0000"/>
              </a:solidFill>
              <a:latin typeface="Arial" pitchFamily="34" charset="0"/>
            </a:endParaRPr>
          </a:p>
        </p:txBody>
      </p:sp>
      <p:sp>
        <p:nvSpPr>
          <p:cNvPr id="7" name="TextBox 6"/>
          <p:cNvSpPr txBox="1"/>
          <p:nvPr/>
        </p:nvSpPr>
        <p:spPr>
          <a:xfrm>
            <a:off x="1625600" y="2667000"/>
            <a:ext cx="6670737" cy="646331"/>
          </a:xfrm>
          <a:prstGeom prst="rect">
            <a:avLst/>
          </a:prstGeom>
          <a:solidFill>
            <a:schemeClr val="bg1"/>
          </a:solidFill>
          <a:ln>
            <a:solidFill>
              <a:schemeClr val="tx1"/>
            </a:solidFill>
          </a:ln>
        </p:spPr>
        <p:txBody>
          <a:bodyPr wrap="none" rtlCol="0">
            <a:spAutoFit/>
          </a:bodyPr>
          <a:lstStyle/>
          <a:p>
            <a:r>
              <a:rPr lang="en-US" sz="3600" i="1" dirty="0" smtClean="0">
                <a:solidFill>
                  <a:srgbClr val="FF0000"/>
                </a:solidFill>
              </a:rPr>
              <a:t>All the data comes out in </a:t>
            </a:r>
            <a:r>
              <a:rPr lang="en-US" sz="3600" i="1" dirty="0" err="1" smtClean="0">
                <a:solidFill>
                  <a:srgbClr val="FF0000"/>
                </a:solidFill>
              </a:rPr>
              <a:t>WaterML</a:t>
            </a:r>
            <a:endParaRPr lang="en-US" sz="3600" i="1" dirty="0">
              <a:solidFill>
                <a:srgbClr val="FF0000"/>
              </a:solidFill>
            </a:endParaRPr>
          </a:p>
        </p:txBody>
      </p:sp>
    </p:spTree>
    <p:extLst>
      <p:ext uri="{BB962C8B-B14F-4D97-AF65-F5344CB8AC3E}">
        <p14:creationId xmlns:p14="http://schemas.microsoft.com/office/powerpoint/2010/main" val="413731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8788" y="274638"/>
            <a:ext cx="8228012" cy="1143000"/>
          </a:xfrm>
        </p:spPr>
        <p:txBody>
          <a:bodyPr/>
          <a:lstStyle/>
          <a:p>
            <a:pPr eaLnBrk="1" hangingPunct="1"/>
            <a:r>
              <a:rPr lang="en-US" sz="3600" smtClean="0"/>
              <a:t>Point Observations Information Model</a:t>
            </a:r>
          </a:p>
        </p:txBody>
      </p:sp>
      <p:sp>
        <p:nvSpPr>
          <p:cNvPr id="16387" name="Text Box 3"/>
          <p:cNvSpPr txBox="1">
            <a:spLocks noChangeArrowheads="1"/>
          </p:cNvSpPr>
          <p:nvPr/>
        </p:nvSpPr>
        <p:spPr bwMode="auto">
          <a:xfrm>
            <a:off x="1508125" y="1484313"/>
            <a:ext cx="151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a:latin typeface="Calibri" pitchFamily="34" charset="0"/>
                <a:ea typeface="Arial Unicode MS" pitchFamily="34" charset="-128"/>
                <a:cs typeface="Arial Unicode MS" pitchFamily="34" charset="-128"/>
              </a:rPr>
              <a:t>Data Source</a:t>
            </a:r>
          </a:p>
        </p:txBody>
      </p:sp>
      <p:sp>
        <p:nvSpPr>
          <p:cNvPr id="16388" name="AutoShape 4"/>
          <p:cNvSpPr>
            <a:spLocks noChangeArrowheads="1"/>
          </p:cNvSpPr>
          <p:nvPr/>
        </p:nvSpPr>
        <p:spPr bwMode="auto">
          <a:xfrm rot="5400000">
            <a:off x="3009900" y="1638300"/>
            <a:ext cx="533400" cy="4572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16389" name="Text Box 5"/>
          <p:cNvSpPr txBox="1">
            <a:spLocks noChangeArrowheads="1"/>
          </p:cNvSpPr>
          <p:nvPr/>
        </p:nvSpPr>
        <p:spPr bwMode="auto">
          <a:xfrm>
            <a:off x="2895600" y="2133600"/>
            <a:ext cx="1085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a:latin typeface="Calibri" pitchFamily="34" charset="0"/>
                <a:ea typeface="Arial Unicode MS" pitchFamily="34" charset="-128"/>
                <a:cs typeface="Arial Unicode MS" pitchFamily="34" charset="-128"/>
              </a:rPr>
              <a:t>Network</a:t>
            </a:r>
          </a:p>
        </p:txBody>
      </p:sp>
      <p:sp>
        <p:nvSpPr>
          <p:cNvPr id="16390" name="AutoShape 6"/>
          <p:cNvSpPr>
            <a:spLocks noChangeArrowheads="1"/>
          </p:cNvSpPr>
          <p:nvPr/>
        </p:nvSpPr>
        <p:spPr bwMode="auto">
          <a:xfrm rot="5400000">
            <a:off x="3924300" y="2324100"/>
            <a:ext cx="533400" cy="4572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16391" name="Text Box 7"/>
          <p:cNvSpPr txBox="1">
            <a:spLocks noChangeArrowheads="1"/>
          </p:cNvSpPr>
          <p:nvPr/>
        </p:nvSpPr>
        <p:spPr bwMode="auto">
          <a:xfrm>
            <a:off x="3962400" y="2895600"/>
            <a:ext cx="730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a:latin typeface="Calibri" pitchFamily="34" charset="0"/>
                <a:ea typeface="Arial Unicode MS" pitchFamily="34" charset="-128"/>
                <a:cs typeface="Arial Unicode MS" pitchFamily="34" charset="-128"/>
              </a:rPr>
              <a:t>Sites</a:t>
            </a:r>
          </a:p>
        </p:txBody>
      </p:sp>
      <p:sp>
        <p:nvSpPr>
          <p:cNvPr id="16392" name="AutoShape 8"/>
          <p:cNvSpPr>
            <a:spLocks noChangeArrowheads="1"/>
          </p:cNvSpPr>
          <p:nvPr/>
        </p:nvSpPr>
        <p:spPr bwMode="auto">
          <a:xfrm rot="5400000">
            <a:off x="4610100" y="3009900"/>
            <a:ext cx="533400" cy="4572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16393" name="Text Box 9"/>
          <p:cNvSpPr txBox="1">
            <a:spLocks noChangeArrowheads="1"/>
          </p:cNvSpPr>
          <p:nvPr/>
        </p:nvSpPr>
        <p:spPr bwMode="auto">
          <a:xfrm>
            <a:off x="4419600" y="3505200"/>
            <a:ext cx="1200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a:latin typeface="Calibri" pitchFamily="34" charset="0"/>
                <a:ea typeface="Arial Unicode MS" pitchFamily="34" charset="-128"/>
                <a:cs typeface="Arial Unicode MS" pitchFamily="34" charset="-128"/>
              </a:rPr>
              <a:t>Variables</a:t>
            </a:r>
          </a:p>
        </p:txBody>
      </p:sp>
      <p:sp>
        <p:nvSpPr>
          <p:cNvPr id="16394" name="AutoShape 10"/>
          <p:cNvSpPr>
            <a:spLocks noChangeArrowheads="1"/>
          </p:cNvSpPr>
          <p:nvPr/>
        </p:nvSpPr>
        <p:spPr bwMode="auto">
          <a:xfrm rot="5400000">
            <a:off x="5524500" y="3619500"/>
            <a:ext cx="533400" cy="4572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16395" name="Text Box 11"/>
          <p:cNvSpPr txBox="1">
            <a:spLocks noChangeArrowheads="1"/>
          </p:cNvSpPr>
          <p:nvPr/>
        </p:nvSpPr>
        <p:spPr bwMode="auto">
          <a:xfrm>
            <a:off x="5410200" y="4114800"/>
            <a:ext cx="920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a:latin typeface="Calibri" pitchFamily="34" charset="0"/>
                <a:ea typeface="Arial Unicode MS" pitchFamily="34" charset="-128"/>
                <a:cs typeface="Arial Unicode MS" pitchFamily="34" charset="-128"/>
              </a:rPr>
              <a:t>Values</a:t>
            </a:r>
          </a:p>
        </p:txBody>
      </p:sp>
      <p:pic>
        <p:nvPicPr>
          <p:cNvPr id="1639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981200"/>
            <a:ext cx="2686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7" name="Text Box 13"/>
          <p:cNvSpPr txBox="1">
            <a:spLocks noChangeArrowheads="1"/>
          </p:cNvSpPr>
          <p:nvPr/>
        </p:nvSpPr>
        <p:spPr bwMode="auto">
          <a:xfrm>
            <a:off x="5486400" y="4495800"/>
            <a:ext cx="2444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a:latin typeface="Calibri" pitchFamily="34" charset="0"/>
                <a:ea typeface="Arial Unicode MS" pitchFamily="34" charset="-128"/>
                <a:cs typeface="Arial Unicode MS" pitchFamily="34" charset="-128"/>
              </a:rPr>
              <a:t>{Value, Time, Metadata}</a:t>
            </a:r>
          </a:p>
        </p:txBody>
      </p:sp>
      <p:sp>
        <p:nvSpPr>
          <p:cNvPr id="16398" name="Text Box 14"/>
          <p:cNvSpPr txBox="1">
            <a:spLocks noChangeArrowheads="1"/>
          </p:cNvSpPr>
          <p:nvPr/>
        </p:nvSpPr>
        <p:spPr bwMode="auto">
          <a:xfrm>
            <a:off x="-109495" y="1138540"/>
            <a:ext cx="2036720"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en-US" dirty="0" smtClean="0">
                <a:solidFill>
                  <a:srgbClr val="0066FF"/>
                </a:solidFill>
                <a:latin typeface="Calibri" pitchFamily="34" charset="0"/>
                <a:ea typeface="Arial Unicode MS" pitchFamily="34" charset="-128"/>
                <a:cs typeface="Arial Unicode MS" pitchFamily="34" charset="-128"/>
              </a:rPr>
              <a:t>Niagara Peninsula  Conservation Authority</a:t>
            </a:r>
            <a:endParaRPr lang="en-US" dirty="0">
              <a:solidFill>
                <a:srgbClr val="0066FF"/>
              </a:solidFill>
              <a:latin typeface="Calibri" pitchFamily="34" charset="0"/>
              <a:ea typeface="Arial Unicode MS" pitchFamily="34" charset="-128"/>
              <a:cs typeface="Arial Unicode MS" pitchFamily="34" charset="-128"/>
            </a:endParaRPr>
          </a:p>
        </p:txBody>
      </p:sp>
      <p:sp>
        <p:nvSpPr>
          <p:cNvPr id="16399" name="Text Box 15"/>
          <p:cNvSpPr txBox="1">
            <a:spLocks noChangeArrowheads="1"/>
          </p:cNvSpPr>
          <p:nvPr/>
        </p:nvSpPr>
        <p:spPr bwMode="auto">
          <a:xfrm>
            <a:off x="990600" y="2133600"/>
            <a:ext cx="1488079" cy="36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dirty="0" smtClean="0">
                <a:solidFill>
                  <a:srgbClr val="0066FF"/>
                </a:solidFill>
                <a:latin typeface="Calibri" pitchFamily="34" charset="0"/>
                <a:ea typeface="Arial Unicode MS" pitchFamily="34" charset="-128"/>
                <a:cs typeface="Arial Unicode MS" pitchFamily="34" charset="-128"/>
              </a:rPr>
              <a:t>Water Quality</a:t>
            </a:r>
            <a:endParaRPr lang="en-US" dirty="0">
              <a:solidFill>
                <a:srgbClr val="0066FF"/>
              </a:solidFill>
              <a:latin typeface="Calibri" pitchFamily="34" charset="0"/>
              <a:ea typeface="Arial Unicode MS" pitchFamily="34" charset="-128"/>
              <a:cs typeface="Arial Unicode MS" pitchFamily="34" charset="-128"/>
            </a:endParaRPr>
          </a:p>
        </p:txBody>
      </p:sp>
      <p:sp>
        <p:nvSpPr>
          <p:cNvPr id="16400" name="Text Box 16"/>
          <p:cNvSpPr txBox="1">
            <a:spLocks noChangeArrowheads="1"/>
          </p:cNvSpPr>
          <p:nvPr/>
        </p:nvSpPr>
        <p:spPr bwMode="auto">
          <a:xfrm>
            <a:off x="2104057" y="2884418"/>
            <a:ext cx="791543" cy="36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dirty="0" smtClean="0">
                <a:solidFill>
                  <a:srgbClr val="0066FF"/>
                </a:solidFill>
                <a:latin typeface="Calibri" pitchFamily="34" charset="0"/>
                <a:ea typeface="Arial Unicode MS" pitchFamily="34" charset="-128"/>
                <a:cs typeface="Arial Unicode MS" pitchFamily="34" charset="-128"/>
              </a:rPr>
              <a:t>BA001</a:t>
            </a:r>
            <a:endParaRPr lang="en-US" dirty="0">
              <a:solidFill>
                <a:srgbClr val="0066FF"/>
              </a:solidFill>
              <a:latin typeface="Calibri" pitchFamily="34" charset="0"/>
              <a:ea typeface="Arial Unicode MS" pitchFamily="34" charset="-128"/>
              <a:cs typeface="Arial Unicode MS" pitchFamily="34" charset="-128"/>
            </a:endParaRPr>
          </a:p>
        </p:txBody>
      </p:sp>
      <p:sp>
        <p:nvSpPr>
          <p:cNvPr id="16401" name="Text Box 17"/>
          <p:cNvSpPr txBox="1">
            <a:spLocks noChangeArrowheads="1"/>
          </p:cNvSpPr>
          <p:nvPr/>
        </p:nvSpPr>
        <p:spPr bwMode="auto">
          <a:xfrm>
            <a:off x="2362200" y="3505200"/>
            <a:ext cx="1797973" cy="36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dirty="0" smtClean="0">
                <a:solidFill>
                  <a:srgbClr val="0066FF"/>
                </a:solidFill>
                <a:latin typeface="Calibri" pitchFamily="34" charset="0"/>
                <a:ea typeface="Arial Unicode MS" pitchFamily="34" charset="-128"/>
                <a:cs typeface="Arial Unicode MS" pitchFamily="34" charset="-128"/>
              </a:rPr>
              <a:t>Total Phosphorus</a:t>
            </a:r>
            <a:endParaRPr lang="en-US" dirty="0">
              <a:solidFill>
                <a:srgbClr val="0066FF"/>
              </a:solidFill>
              <a:latin typeface="Calibri" pitchFamily="34" charset="0"/>
              <a:ea typeface="Arial Unicode MS" pitchFamily="34" charset="-128"/>
              <a:cs typeface="Arial Unicode MS" pitchFamily="34" charset="-128"/>
            </a:endParaRPr>
          </a:p>
        </p:txBody>
      </p:sp>
      <p:sp>
        <p:nvSpPr>
          <p:cNvPr id="16402" name="Text Box 18"/>
          <p:cNvSpPr txBox="1">
            <a:spLocks noChangeArrowheads="1"/>
          </p:cNvSpPr>
          <p:nvPr/>
        </p:nvSpPr>
        <p:spPr bwMode="auto">
          <a:xfrm>
            <a:off x="1905000" y="4114800"/>
            <a:ext cx="2496689" cy="36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dirty="0" smtClean="0">
                <a:solidFill>
                  <a:srgbClr val="0066FF"/>
                </a:solidFill>
                <a:latin typeface="Calibri" pitchFamily="34" charset="0"/>
                <a:ea typeface="Arial Unicode MS" pitchFamily="34" charset="-128"/>
                <a:cs typeface="Arial Unicode MS" pitchFamily="34" charset="-128"/>
              </a:rPr>
              <a:t>0.89 </a:t>
            </a:r>
            <a:r>
              <a:rPr lang="en-US" dirty="0">
                <a:solidFill>
                  <a:srgbClr val="0066FF"/>
                </a:solidFill>
                <a:latin typeface="Calibri" pitchFamily="34" charset="0"/>
                <a:ea typeface="Arial Unicode MS" pitchFamily="34" charset="-128"/>
                <a:cs typeface="Arial Unicode MS" pitchFamily="34" charset="-128"/>
              </a:rPr>
              <a:t>mg/L, </a:t>
            </a:r>
            <a:r>
              <a:rPr lang="en-US" dirty="0" smtClean="0">
                <a:solidFill>
                  <a:srgbClr val="0066FF"/>
                </a:solidFill>
                <a:latin typeface="Calibri" pitchFamily="34" charset="0"/>
                <a:ea typeface="Arial Unicode MS" pitchFamily="34" charset="-128"/>
                <a:cs typeface="Arial Unicode MS" pitchFamily="34" charset="-128"/>
              </a:rPr>
              <a:t>20 April 2009</a:t>
            </a:r>
            <a:endParaRPr lang="en-US" dirty="0">
              <a:solidFill>
                <a:srgbClr val="0066FF"/>
              </a:solidFill>
              <a:latin typeface="Calibri" pitchFamily="34" charset="0"/>
              <a:ea typeface="Arial Unicode MS" pitchFamily="34" charset="-128"/>
              <a:cs typeface="Arial Unicode MS" pitchFamily="34" charset="-128"/>
            </a:endParaRPr>
          </a:p>
        </p:txBody>
      </p:sp>
      <p:sp>
        <p:nvSpPr>
          <p:cNvPr id="16403" name="Text Box 19"/>
          <p:cNvSpPr txBox="1">
            <a:spLocks noChangeArrowheads="1"/>
          </p:cNvSpPr>
          <p:nvPr/>
        </p:nvSpPr>
        <p:spPr bwMode="auto">
          <a:xfrm>
            <a:off x="381000" y="4843463"/>
            <a:ext cx="6958013"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buFontTx/>
              <a:buChar char="•"/>
            </a:pPr>
            <a:r>
              <a:rPr lang="en-US">
                <a:latin typeface="Calibri" pitchFamily="34" charset="0"/>
                <a:ea typeface="Arial Unicode MS" pitchFamily="34" charset="-128"/>
                <a:cs typeface="Arial Unicode MS" pitchFamily="34" charset="-128"/>
              </a:rPr>
              <a:t>  A </a:t>
            </a:r>
            <a:r>
              <a:rPr lang="en-US">
                <a:solidFill>
                  <a:srgbClr val="FF3300"/>
                </a:solidFill>
                <a:latin typeface="Calibri" pitchFamily="34" charset="0"/>
                <a:ea typeface="Arial Unicode MS" pitchFamily="34" charset="-128"/>
                <a:cs typeface="Arial Unicode MS" pitchFamily="34" charset="-128"/>
              </a:rPr>
              <a:t>data source</a:t>
            </a:r>
            <a:r>
              <a:rPr lang="en-US">
                <a:latin typeface="Calibri" pitchFamily="34" charset="0"/>
                <a:ea typeface="Arial Unicode MS" pitchFamily="34" charset="-128"/>
                <a:cs typeface="Arial Unicode MS" pitchFamily="34" charset="-128"/>
              </a:rPr>
              <a:t> operates an observation network</a:t>
            </a:r>
          </a:p>
          <a:p>
            <a:pPr eaLnBrk="1" hangingPunct="1">
              <a:buFontTx/>
              <a:buChar char="•"/>
            </a:pPr>
            <a:r>
              <a:rPr lang="en-US">
                <a:latin typeface="Calibri" pitchFamily="34" charset="0"/>
                <a:ea typeface="Arial Unicode MS" pitchFamily="34" charset="-128"/>
                <a:cs typeface="Arial Unicode MS" pitchFamily="34" charset="-128"/>
              </a:rPr>
              <a:t>  A </a:t>
            </a:r>
            <a:r>
              <a:rPr lang="en-US">
                <a:solidFill>
                  <a:srgbClr val="FF3300"/>
                </a:solidFill>
                <a:latin typeface="Calibri" pitchFamily="34" charset="0"/>
                <a:ea typeface="Arial Unicode MS" pitchFamily="34" charset="-128"/>
                <a:cs typeface="Arial Unicode MS" pitchFamily="34" charset="-128"/>
              </a:rPr>
              <a:t>network</a:t>
            </a:r>
            <a:r>
              <a:rPr lang="en-US">
                <a:latin typeface="Calibri" pitchFamily="34" charset="0"/>
                <a:ea typeface="Arial Unicode MS" pitchFamily="34" charset="-128"/>
                <a:cs typeface="Arial Unicode MS" pitchFamily="34" charset="-128"/>
              </a:rPr>
              <a:t> is a set of observation sites</a:t>
            </a:r>
          </a:p>
          <a:p>
            <a:pPr eaLnBrk="1" hangingPunct="1">
              <a:buFontTx/>
              <a:buChar char="•"/>
            </a:pPr>
            <a:r>
              <a:rPr lang="en-US">
                <a:latin typeface="Calibri" pitchFamily="34" charset="0"/>
                <a:ea typeface="Arial Unicode MS" pitchFamily="34" charset="-128"/>
                <a:cs typeface="Arial Unicode MS" pitchFamily="34" charset="-128"/>
              </a:rPr>
              <a:t>  A </a:t>
            </a:r>
            <a:r>
              <a:rPr lang="en-US">
                <a:solidFill>
                  <a:srgbClr val="FF3300"/>
                </a:solidFill>
                <a:latin typeface="Calibri" pitchFamily="34" charset="0"/>
                <a:ea typeface="Arial Unicode MS" pitchFamily="34" charset="-128"/>
                <a:cs typeface="Arial Unicode MS" pitchFamily="34" charset="-128"/>
              </a:rPr>
              <a:t>site</a:t>
            </a:r>
            <a:r>
              <a:rPr lang="en-US">
                <a:latin typeface="Calibri" pitchFamily="34" charset="0"/>
                <a:ea typeface="Arial Unicode MS" pitchFamily="34" charset="-128"/>
                <a:cs typeface="Arial Unicode MS" pitchFamily="34" charset="-128"/>
              </a:rPr>
              <a:t> is a point location where one or more variables are measured</a:t>
            </a:r>
          </a:p>
          <a:p>
            <a:pPr eaLnBrk="1" hangingPunct="1">
              <a:buFontTx/>
              <a:buChar char="•"/>
            </a:pPr>
            <a:r>
              <a:rPr lang="en-US">
                <a:latin typeface="Calibri" pitchFamily="34" charset="0"/>
                <a:ea typeface="Arial Unicode MS" pitchFamily="34" charset="-128"/>
                <a:cs typeface="Arial Unicode MS" pitchFamily="34" charset="-128"/>
              </a:rPr>
              <a:t>  A </a:t>
            </a:r>
            <a:r>
              <a:rPr lang="en-US">
                <a:solidFill>
                  <a:srgbClr val="FF3300"/>
                </a:solidFill>
                <a:latin typeface="Calibri" pitchFamily="34" charset="0"/>
                <a:ea typeface="Arial Unicode MS" pitchFamily="34" charset="-128"/>
                <a:cs typeface="Arial Unicode MS" pitchFamily="34" charset="-128"/>
              </a:rPr>
              <a:t>variable</a:t>
            </a:r>
            <a:r>
              <a:rPr lang="en-US">
                <a:latin typeface="Calibri" pitchFamily="34" charset="0"/>
                <a:ea typeface="Arial Unicode MS" pitchFamily="34" charset="-128"/>
                <a:cs typeface="Arial Unicode MS" pitchFamily="34" charset="-128"/>
              </a:rPr>
              <a:t> is a property describing the flow or quality of water</a:t>
            </a:r>
          </a:p>
          <a:p>
            <a:pPr eaLnBrk="1" hangingPunct="1">
              <a:buFontTx/>
              <a:buChar char="•"/>
            </a:pPr>
            <a:r>
              <a:rPr lang="en-US">
                <a:latin typeface="Calibri" pitchFamily="34" charset="0"/>
                <a:ea typeface="Arial Unicode MS" pitchFamily="34" charset="-128"/>
                <a:cs typeface="Arial Unicode MS" pitchFamily="34" charset="-128"/>
              </a:rPr>
              <a:t>  A </a:t>
            </a:r>
            <a:r>
              <a:rPr lang="en-US">
                <a:solidFill>
                  <a:srgbClr val="FF3300"/>
                </a:solidFill>
                <a:latin typeface="Calibri" pitchFamily="34" charset="0"/>
                <a:ea typeface="Arial Unicode MS" pitchFamily="34" charset="-128"/>
                <a:cs typeface="Arial Unicode MS" pitchFamily="34" charset="-128"/>
              </a:rPr>
              <a:t>value</a:t>
            </a:r>
            <a:r>
              <a:rPr lang="en-US">
                <a:latin typeface="Calibri" pitchFamily="34" charset="0"/>
                <a:ea typeface="Arial Unicode MS" pitchFamily="34" charset="-128"/>
                <a:cs typeface="Arial Unicode MS" pitchFamily="34" charset="-128"/>
              </a:rPr>
              <a:t> is an observation of a variable at a particular time</a:t>
            </a:r>
          </a:p>
          <a:p>
            <a:pPr eaLnBrk="1" hangingPunct="1">
              <a:buFontTx/>
              <a:buChar char="•"/>
            </a:pPr>
            <a:r>
              <a:rPr lang="en-US">
                <a:latin typeface="Calibri" pitchFamily="34" charset="0"/>
                <a:ea typeface="Arial Unicode MS" pitchFamily="34" charset="-128"/>
                <a:cs typeface="Arial Unicode MS" pitchFamily="34" charset="-128"/>
              </a:rPr>
              <a:t>  A </a:t>
            </a:r>
            <a:r>
              <a:rPr lang="en-US">
                <a:solidFill>
                  <a:srgbClr val="FF3300"/>
                </a:solidFill>
                <a:latin typeface="Calibri" pitchFamily="34" charset="0"/>
                <a:ea typeface="Arial Unicode MS" pitchFamily="34" charset="-128"/>
                <a:cs typeface="Arial Unicode MS" pitchFamily="34" charset="-128"/>
              </a:rPr>
              <a:t>metadata </a:t>
            </a:r>
            <a:r>
              <a:rPr lang="en-US">
                <a:latin typeface="Calibri" pitchFamily="34" charset="0"/>
                <a:ea typeface="Arial Unicode MS" pitchFamily="34" charset="-128"/>
                <a:cs typeface="Arial Unicode MS" pitchFamily="34" charset="-128"/>
              </a:rPr>
              <a:t>quantity provides additional information about the value</a:t>
            </a:r>
          </a:p>
        </p:txBody>
      </p:sp>
      <p:sp>
        <p:nvSpPr>
          <p:cNvPr id="16404" name="Oval 20"/>
          <p:cNvSpPr>
            <a:spLocks noChangeArrowheads="1"/>
          </p:cNvSpPr>
          <p:nvPr/>
        </p:nvSpPr>
        <p:spPr bwMode="auto">
          <a:xfrm>
            <a:off x="4343400" y="2133600"/>
            <a:ext cx="152400" cy="152400"/>
          </a:xfrm>
          <a:prstGeom prst="ellipse">
            <a:avLst/>
          </a:prstGeom>
          <a:solidFill>
            <a:srgbClr val="FF3300"/>
          </a:solidFill>
          <a:ln w="9525">
            <a:solidFill>
              <a:schemeClr val="tx1"/>
            </a:solidFill>
            <a:round/>
            <a:headEnd/>
            <a:tailEnd/>
          </a:ln>
        </p:spPr>
        <p:txBody>
          <a:bodyPr wrap="none" anchor="ctr"/>
          <a:lstStyle/>
          <a:p>
            <a:endParaRPr lang="en-US">
              <a:latin typeface="Calibri" pitchFamily="34" charset="0"/>
            </a:endParaRPr>
          </a:p>
        </p:txBody>
      </p:sp>
      <p:sp>
        <p:nvSpPr>
          <p:cNvPr id="16405" name="Oval 21"/>
          <p:cNvSpPr>
            <a:spLocks noChangeArrowheads="1"/>
          </p:cNvSpPr>
          <p:nvPr/>
        </p:nvSpPr>
        <p:spPr bwMode="auto">
          <a:xfrm>
            <a:off x="4495800" y="2286000"/>
            <a:ext cx="152400" cy="152400"/>
          </a:xfrm>
          <a:prstGeom prst="ellipse">
            <a:avLst/>
          </a:prstGeom>
          <a:solidFill>
            <a:srgbClr val="FF3300"/>
          </a:solidFill>
          <a:ln w="9525">
            <a:solidFill>
              <a:schemeClr val="tx1"/>
            </a:solidFill>
            <a:round/>
            <a:headEnd/>
            <a:tailEnd/>
          </a:ln>
        </p:spPr>
        <p:txBody>
          <a:bodyPr wrap="none" anchor="ctr"/>
          <a:lstStyle/>
          <a:p>
            <a:endParaRPr lang="en-US">
              <a:latin typeface="Calibri" pitchFamily="34" charset="0"/>
            </a:endParaRPr>
          </a:p>
        </p:txBody>
      </p:sp>
      <p:sp>
        <p:nvSpPr>
          <p:cNvPr id="16406" name="Oval 22"/>
          <p:cNvSpPr>
            <a:spLocks noChangeArrowheads="1"/>
          </p:cNvSpPr>
          <p:nvPr/>
        </p:nvSpPr>
        <p:spPr bwMode="auto">
          <a:xfrm>
            <a:off x="4800600" y="2209800"/>
            <a:ext cx="152400" cy="152400"/>
          </a:xfrm>
          <a:prstGeom prst="ellipse">
            <a:avLst/>
          </a:prstGeom>
          <a:solidFill>
            <a:srgbClr val="FF3300"/>
          </a:solidFill>
          <a:ln w="9525">
            <a:solidFill>
              <a:schemeClr val="tx1"/>
            </a:solidFill>
            <a:round/>
            <a:headEnd/>
            <a:tailEnd/>
          </a:ln>
        </p:spPr>
        <p:txBody>
          <a:bodyPr wrap="none" anchor="ctr"/>
          <a:lstStyle/>
          <a:p>
            <a:endParaRPr lang="en-US">
              <a:latin typeface="Calibri" pitchFamily="34" charset="0"/>
            </a:endParaRPr>
          </a:p>
        </p:txBody>
      </p:sp>
      <p:sp>
        <p:nvSpPr>
          <p:cNvPr id="16407" name="Oval 23"/>
          <p:cNvSpPr>
            <a:spLocks noChangeArrowheads="1"/>
          </p:cNvSpPr>
          <p:nvPr/>
        </p:nvSpPr>
        <p:spPr bwMode="auto">
          <a:xfrm>
            <a:off x="4572000" y="1981200"/>
            <a:ext cx="152400" cy="152400"/>
          </a:xfrm>
          <a:prstGeom prst="ellipse">
            <a:avLst/>
          </a:prstGeom>
          <a:solidFill>
            <a:srgbClr val="FF3300"/>
          </a:solidFill>
          <a:ln w="9525">
            <a:solidFill>
              <a:schemeClr val="tx1"/>
            </a:solidFill>
            <a:round/>
            <a:headEnd/>
            <a:tailEnd/>
          </a:ln>
        </p:spPr>
        <p:txBody>
          <a:bodyPr wrap="none" anchor="ctr"/>
          <a:lstStyle/>
          <a:p>
            <a:endParaRPr lang="en-US">
              <a:latin typeface="Calibri" pitchFamily="34" charset="0"/>
            </a:endParaRPr>
          </a:p>
        </p:txBody>
      </p:sp>
      <p:sp>
        <p:nvSpPr>
          <p:cNvPr id="16408" name="Oval 24"/>
          <p:cNvSpPr>
            <a:spLocks noChangeArrowheads="1"/>
          </p:cNvSpPr>
          <p:nvPr/>
        </p:nvSpPr>
        <p:spPr bwMode="auto">
          <a:xfrm>
            <a:off x="5105400" y="2971800"/>
            <a:ext cx="152400" cy="152400"/>
          </a:xfrm>
          <a:prstGeom prst="ellipse">
            <a:avLst/>
          </a:prstGeom>
          <a:solidFill>
            <a:srgbClr val="FF3300"/>
          </a:solidFill>
          <a:ln w="9525">
            <a:solidFill>
              <a:schemeClr val="tx1"/>
            </a:solidFill>
            <a:round/>
            <a:headEnd/>
            <a:tailEnd/>
          </a:ln>
        </p:spPr>
        <p:txBody>
          <a:bodyPr wrap="none" anchor="ctr"/>
          <a:lstStyle/>
          <a:p>
            <a:endParaRPr lang="en-US">
              <a:latin typeface="Calibri" pitchFamily="34" charset="0"/>
            </a:endParaRPr>
          </a:p>
        </p:txBody>
      </p:sp>
      <p:sp>
        <p:nvSpPr>
          <p:cNvPr id="16409" name="Rectangle 25"/>
          <p:cNvSpPr>
            <a:spLocks noChangeArrowheads="1"/>
          </p:cNvSpPr>
          <p:nvPr/>
        </p:nvSpPr>
        <p:spPr bwMode="auto">
          <a:xfrm>
            <a:off x="6400800" y="2514600"/>
            <a:ext cx="2057400" cy="1905000"/>
          </a:xfrm>
          <a:prstGeom prst="rect">
            <a:avLst/>
          </a:prstGeom>
          <a:noFill/>
          <a:ln w="28575" algn="ctr">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34" charset="0"/>
            </a:endParaRPr>
          </a:p>
        </p:txBody>
      </p:sp>
      <p:sp>
        <p:nvSpPr>
          <p:cNvPr id="16410" name="Text Box 27"/>
          <p:cNvSpPr txBox="1">
            <a:spLocks noChangeArrowheads="1"/>
          </p:cNvSpPr>
          <p:nvPr/>
        </p:nvSpPr>
        <p:spPr bwMode="auto">
          <a:xfrm>
            <a:off x="6934200" y="2667000"/>
            <a:ext cx="9620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defTabSz="828675" eaLnBrk="0" hangingPunct="0">
              <a:defRPr>
                <a:solidFill>
                  <a:schemeClr val="tx1"/>
                </a:solidFill>
                <a:latin typeface="Arial" pitchFamily="34" charset="0"/>
              </a:defRPr>
            </a:lvl1pPr>
            <a:lvl2pPr marL="742950" indent="-285750" defTabSz="828675" eaLnBrk="0" hangingPunct="0">
              <a:defRPr>
                <a:solidFill>
                  <a:schemeClr val="tx1"/>
                </a:solidFill>
                <a:latin typeface="Arial" pitchFamily="34" charset="0"/>
              </a:defRPr>
            </a:lvl2pPr>
            <a:lvl3pPr marL="1143000" indent="-228600" defTabSz="828675" eaLnBrk="0" hangingPunct="0">
              <a:defRPr>
                <a:solidFill>
                  <a:schemeClr val="tx1"/>
                </a:solidFill>
                <a:latin typeface="Arial" pitchFamily="34" charset="0"/>
              </a:defRPr>
            </a:lvl3pPr>
            <a:lvl4pPr marL="1600200" indent="-228600" defTabSz="828675" eaLnBrk="0" hangingPunct="0">
              <a:defRPr>
                <a:solidFill>
                  <a:schemeClr val="tx1"/>
                </a:solidFill>
                <a:latin typeface="Arial" pitchFamily="34" charset="0"/>
              </a:defRPr>
            </a:lvl4pPr>
            <a:lvl5pPr marL="2057400" indent="-228600" defTabSz="828675" eaLnBrk="0" hangingPunct="0">
              <a:defRPr>
                <a:solidFill>
                  <a:schemeClr val="tx1"/>
                </a:solidFill>
                <a:latin typeface="Arial" pitchFamily="34" charset="0"/>
              </a:defRPr>
            </a:lvl5pPr>
            <a:lvl6pPr marL="2514600" indent="-228600" defTabSz="828675" eaLnBrk="0" fontAlgn="base" hangingPunct="0">
              <a:spcBef>
                <a:spcPct val="0"/>
              </a:spcBef>
              <a:spcAft>
                <a:spcPct val="0"/>
              </a:spcAft>
              <a:defRPr>
                <a:solidFill>
                  <a:schemeClr val="tx1"/>
                </a:solidFill>
                <a:latin typeface="Arial" pitchFamily="34" charset="0"/>
              </a:defRPr>
            </a:lvl6pPr>
            <a:lvl7pPr marL="2971800" indent="-228600" defTabSz="828675" eaLnBrk="0" fontAlgn="base" hangingPunct="0">
              <a:spcBef>
                <a:spcPct val="0"/>
              </a:spcBef>
              <a:spcAft>
                <a:spcPct val="0"/>
              </a:spcAft>
              <a:defRPr>
                <a:solidFill>
                  <a:schemeClr val="tx1"/>
                </a:solidFill>
                <a:latin typeface="Arial" pitchFamily="34" charset="0"/>
              </a:defRPr>
            </a:lvl7pPr>
            <a:lvl8pPr marL="3429000" indent="-228600" defTabSz="828675" eaLnBrk="0" fontAlgn="base" hangingPunct="0">
              <a:spcBef>
                <a:spcPct val="0"/>
              </a:spcBef>
              <a:spcAft>
                <a:spcPct val="0"/>
              </a:spcAft>
              <a:defRPr>
                <a:solidFill>
                  <a:schemeClr val="tx1"/>
                </a:solidFill>
                <a:latin typeface="Arial" pitchFamily="34" charset="0"/>
              </a:defRPr>
            </a:lvl8pPr>
            <a:lvl9pPr marL="3886200" indent="-228600" defTabSz="828675" eaLnBrk="0" fontAlgn="base" hangingPunct="0">
              <a:spcBef>
                <a:spcPct val="0"/>
              </a:spcBef>
              <a:spcAft>
                <a:spcPct val="0"/>
              </a:spcAft>
              <a:defRPr>
                <a:solidFill>
                  <a:schemeClr val="tx1"/>
                </a:solidFill>
                <a:latin typeface="Arial" pitchFamily="34" charset="0"/>
              </a:defRPr>
            </a:lvl9pPr>
          </a:lstStyle>
          <a:p>
            <a:pPr eaLnBrk="1">
              <a:lnSpc>
                <a:spcPct val="87000"/>
              </a:lnSpc>
              <a:buClr>
                <a:srgbClr val="000000"/>
              </a:buClr>
              <a:buSzPct val="45000"/>
              <a:buFont typeface="StarSymbol"/>
              <a:buNone/>
            </a:pPr>
            <a:r>
              <a:rPr lang="en-US" sz="1600" i="1">
                <a:solidFill>
                  <a:srgbClr val="FF3300"/>
                </a:solidFill>
                <a:latin typeface="Calibri" pitchFamily="34" charset="0"/>
                <a:ea typeface="Arial Unicode MS" pitchFamily="34" charset="-128"/>
                <a:cs typeface="Arial Unicode MS" pitchFamily="34" charset="-128"/>
              </a:rPr>
              <a:t>GetSites</a:t>
            </a:r>
          </a:p>
        </p:txBody>
      </p:sp>
      <p:sp>
        <p:nvSpPr>
          <p:cNvPr id="16411" name="Text Box 28"/>
          <p:cNvSpPr txBox="1">
            <a:spLocks noChangeArrowheads="1"/>
          </p:cNvSpPr>
          <p:nvPr/>
        </p:nvSpPr>
        <p:spPr bwMode="auto">
          <a:xfrm>
            <a:off x="6858000" y="3048000"/>
            <a:ext cx="12033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defTabSz="828675" eaLnBrk="0" hangingPunct="0">
              <a:defRPr>
                <a:solidFill>
                  <a:schemeClr val="tx1"/>
                </a:solidFill>
                <a:latin typeface="Arial" pitchFamily="34" charset="0"/>
              </a:defRPr>
            </a:lvl1pPr>
            <a:lvl2pPr marL="742950" indent="-285750" defTabSz="828675" eaLnBrk="0" hangingPunct="0">
              <a:defRPr>
                <a:solidFill>
                  <a:schemeClr val="tx1"/>
                </a:solidFill>
                <a:latin typeface="Arial" pitchFamily="34" charset="0"/>
              </a:defRPr>
            </a:lvl2pPr>
            <a:lvl3pPr marL="1143000" indent="-228600" defTabSz="828675" eaLnBrk="0" hangingPunct="0">
              <a:defRPr>
                <a:solidFill>
                  <a:schemeClr val="tx1"/>
                </a:solidFill>
                <a:latin typeface="Arial" pitchFamily="34" charset="0"/>
              </a:defRPr>
            </a:lvl3pPr>
            <a:lvl4pPr marL="1600200" indent="-228600" defTabSz="828675" eaLnBrk="0" hangingPunct="0">
              <a:defRPr>
                <a:solidFill>
                  <a:schemeClr val="tx1"/>
                </a:solidFill>
                <a:latin typeface="Arial" pitchFamily="34" charset="0"/>
              </a:defRPr>
            </a:lvl4pPr>
            <a:lvl5pPr marL="2057400" indent="-228600" defTabSz="828675" eaLnBrk="0" hangingPunct="0">
              <a:defRPr>
                <a:solidFill>
                  <a:schemeClr val="tx1"/>
                </a:solidFill>
                <a:latin typeface="Arial" pitchFamily="34" charset="0"/>
              </a:defRPr>
            </a:lvl5pPr>
            <a:lvl6pPr marL="2514600" indent="-228600" defTabSz="828675" eaLnBrk="0" fontAlgn="base" hangingPunct="0">
              <a:spcBef>
                <a:spcPct val="0"/>
              </a:spcBef>
              <a:spcAft>
                <a:spcPct val="0"/>
              </a:spcAft>
              <a:defRPr>
                <a:solidFill>
                  <a:schemeClr val="tx1"/>
                </a:solidFill>
                <a:latin typeface="Arial" pitchFamily="34" charset="0"/>
              </a:defRPr>
            </a:lvl6pPr>
            <a:lvl7pPr marL="2971800" indent="-228600" defTabSz="828675" eaLnBrk="0" fontAlgn="base" hangingPunct="0">
              <a:spcBef>
                <a:spcPct val="0"/>
              </a:spcBef>
              <a:spcAft>
                <a:spcPct val="0"/>
              </a:spcAft>
              <a:defRPr>
                <a:solidFill>
                  <a:schemeClr val="tx1"/>
                </a:solidFill>
                <a:latin typeface="Arial" pitchFamily="34" charset="0"/>
              </a:defRPr>
            </a:lvl7pPr>
            <a:lvl8pPr marL="3429000" indent="-228600" defTabSz="828675" eaLnBrk="0" fontAlgn="base" hangingPunct="0">
              <a:spcBef>
                <a:spcPct val="0"/>
              </a:spcBef>
              <a:spcAft>
                <a:spcPct val="0"/>
              </a:spcAft>
              <a:defRPr>
                <a:solidFill>
                  <a:schemeClr val="tx1"/>
                </a:solidFill>
                <a:latin typeface="Arial" pitchFamily="34" charset="0"/>
              </a:defRPr>
            </a:lvl8pPr>
            <a:lvl9pPr marL="3886200" indent="-228600" defTabSz="828675" eaLnBrk="0" fontAlgn="base" hangingPunct="0">
              <a:spcBef>
                <a:spcPct val="0"/>
              </a:spcBef>
              <a:spcAft>
                <a:spcPct val="0"/>
              </a:spcAft>
              <a:defRPr>
                <a:solidFill>
                  <a:schemeClr val="tx1"/>
                </a:solidFill>
                <a:latin typeface="Arial" pitchFamily="34" charset="0"/>
              </a:defRPr>
            </a:lvl9pPr>
          </a:lstStyle>
          <a:p>
            <a:pPr eaLnBrk="1">
              <a:lnSpc>
                <a:spcPct val="87000"/>
              </a:lnSpc>
              <a:buClr>
                <a:srgbClr val="000000"/>
              </a:buClr>
              <a:buSzPct val="45000"/>
              <a:buFont typeface="StarSymbol"/>
              <a:buNone/>
            </a:pPr>
            <a:r>
              <a:rPr lang="en-US" sz="1600" i="1">
                <a:solidFill>
                  <a:srgbClr val="FF3300"/>
                </a:solidFill>
                <a:latin typeface="Calibri" pitchFamily="34" charset="0"/>
                <a:ea typeface="Arial Unicode MS" pitchFamily="34" charset="-128"/>
                <a:cs typeface="Arial Unicode MS" pitchFamily="34" charset="-128"/>
              </a:rPr>
              <a:t>GetSiteInfo</a:t>
            </a:r>
          </a:p>
        </p:txBody>
      </p:sp>
      <p:sp>
        <p:nvSpPr>
          <p:cNvPr id="16412" name="Text Box 30"/>
          <p:cNvSpPr txBox="1">
            <a:spLocks noChangeArrowheads="1"/>
          </p:cNvSpPr>
          <p:nvPr/>
        </p:nvSpPr>
        <p:spPr bwMode="auto">
          <a:xfrm>
            <a:off x="6645275" y="3498850"/>
            <a:ext cx="16081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defTabSz="828675" eaLnBrk="0" hangingPunct="0">
              <a:defRPr>
                <a:solidFill>
                  <a:schemeClr val="tx1"/>
                </a:solidFill>
                <a:latin typeface="Arial" pitchFamily="34" charset="0"/>
              </a:defRPr>
            </a:lvl1pPr>
            <a:lvl2pPr marL="742950" indent="-285750" defTabSz="828675" eaLnBrk="0" hangingPunct="0">
              <a:defRPr>
                <a:solidFill>
                  <a:schemeClr val="tx1"/>
                </a:solidFill>
                <a:latin typeface="Arial" pitchFamily="34" charset="0"/>
              </a:defRPr>
            </a:lvl2pPr>
            <a:lvl3pPr marL="1143000" indent="-228600" defTabSz="828675" eaLnBrk="0" hangingPunct="0">
              <a:defRPr>
                <a:solidFill>
                  <a:schemeClr val="tx1"/>
                </a:solidFill>
                <a:latin typeface="Arial" pitchFamily="34" charset="0"/>
              </a:defRPr>
            </a:lvl3pPr>
            <a:lvl4pPr marL="1600200" indent="-228600" defTabSz="828675" eaLnBrk="0" hangingPunct="0">
              <a:defRPr>
                <a:solidFill>
                  <a:schemeClr val="tx1"/>
                </a:solidFill>
                <a:latin typeface="Arial" pitchFamily="34" charset="0"/>
              </a:defRPr>
            </a:lvl4pPr>
            <a:lvl5pPr marL="2057400" indent="-228600" defTabSz="828675" eaLnBrk="0" hangingPunct="0">
              <a:defRPr>
                <a:solidFill>
                  <a:schemeClr val="tx1"/>
                </a:solidFill>
                <a:latin typeface="Arial" pitchFamily="34" charset="0"/>
              </a:defRPr>
            </a:lvl5pPr>
            <a:lvl6pPr marL="2514600" indent="-228600" defTabSz="828675" eaLnBrk="0" fontAlgn="base" hangingPunct="0">
              <a:spcBef>
                <a:spcPct val="0"/>
              </a:spcBef>
              <a:spcAft>
                <a:spcPct val="0"/>
              </a:spcAft>
              <a:defRPr>
                <a:solidFill>
                  <a:schemeClr val="tx1"/>
                </a:solidFill>
                <a:latin typeface="Arial" pitchFamily="34" charset="0"/>
              </a:defRPr>
            </a:lvl6pPr>
            <a:lvl7pPr marL="2971800" indent="-228600" defTabSz="828675" eaLnBrk="0" fontAlgn="base" hangingPunct="0">
              <a:spcBef>
                <a:spcPct val="0"/>
              </a:spcBef>
              <a:spcAft>
                <a:spcPct val="0"/>
              </a:spcAft>
              <a:defRPr>
                <a:solidFill>
                  <a:schemeClr val="tx1"/>
                </a:solidFill>
                <a:latin typeface="Arial" pitchFamily="34" charset="0"/>
              </a:defRPr>
            </a:lvl7pPr>
            <a:lvl8pPr marL="3429000" indent="-228600" defTabSz="828675" eaLnBrk="0" fontAlgn="base" hangingPunct="0">
              <a:spcBef>
                <a:spcPct val="0"/>
              </a:spcBef>
              <a:spcAft>
                <a:spcPct val="0"/>
              </a:spcAft>
              <a:defRPr>
                <a:solidFill>
                  <a:schemeClr val="tx1"/>
                </a:solidFill>
                <a:latin typeface="Arial" pitchFamily="34" charset="0"/>
              </a:defRPr>
            </a:lvl8pPr>
            <a:lvl9pPr marL="3886200" indent="-228600" defTabSz="828675" eaLnBrk="0" fontAlgn="base" hangingPunct="0">
              <a:spcBef>
                <a:spcPct val="0"/>
              </a:spcBef>
              <a:spcAft>
                <a:spcPct val="0"/>
              </a:spcAft>
              <a:defRPr>
                <a:solidFill>
                  <a:schemeClr val="tx1"/>
                </a:solidFill>
                <a:latin typeface="Arial" pitchFamily="34" charset="0"/>
              </a:defRPr>
            </a:lvl9pPr>
          </a:lstStyle>
          <a:p>
            <a:pPr eaLnBrk="1">
              <a:lnSpc>
                <a:spcPct val="87000"/>
              </a:lnSpc>
              <a:buClr>
                <a:srgbClr val="000000"/>
              </a:buClr>
              <a:buSzPct val="45000"/>
              <a:buFont typeface="StarSymbol"/>
              <a:buNone/>
            </a:pPr>
            <a:r>
              <a:rPr lang="en-US" sz="1600" i="1">
                <a:solidFill>
                  <a:srgbClr val="FF3300"/>
                </a:solidFill>
                <a:latin typeface="Calibri" pitchFamily="34" charset="0"/>
                <a:ea typeface="Arial Unicode MS" pitchFamily="34" charset="-128"/>
                <a:cs typeface="Arial Unicode MS" pitchFamily="34" charset="-128"/>
              </a:rPr>
              <a:t>GetVariableInfo</a:t>
            </a:r>
          </a:p>
        </p:txBody>
      </p:sp>
      <p:sp>
        <p:nvSpPr>
          <p:cNvPr id="16413" name="Text Box 31"/>
          <p:cNvSpPr txBox="1">
            <a:spLocks noChangeArrowheads="1"/>
          </p:cNvSpPr>
          <p:nvPr/>
        </p:nvSpPr>
        <p:spPr bwMode="auto">
          <a:xfrm>
            <a:off x="6645275" y="3913188"/>
            <a:ext cx="151923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defTabSz="828675" eaLnBrk="0" hangingPunct="0">
              <a:defRPr>
                <a:solidFill>
                  <a:schemeClr val="tx1"/>
                </a:solidFill>
                <a:latin typeface="Arial" pitchFamily="34" charset="0"/>
              </a:defRPr>
            </a:lvl1pPr>
            <a:lvl2pPr marL="742950" indent="-285750" defTabSz="828675" eaLnBrk="0" hangingPunct="0">
              <a:defRPr>
                <a:solidFill>
                  <a:schemeClr val="tx1"/>
                </a:solidFill>
                <a:latin typeface="Arial" pitchFamily="34" charset="0"/>
              </a:defRPr>
            </a:lvl2pPr>
            <a:lvl3pPr marL="1143000" indent="-228600" defTabSz="828675" eaLnBrk="0" hangingPunct="0">
              <a:defRPr>
                <a:solidFill>
                  <a:schemeClr val="tx1"/>
                </a:solidFill>
                <a:latin typeface="Arial" pitchFamily="34" charset="0"/>
              </a:defRPr>
            </a:lvl3pPr>
            <a:lvl4pPr marL="1600200" indent="-228600" defTabSz="828675" eaLnBrk="0" hangingPunct="0">
              <a:defRPr>
                <a:solidFill>
                  <a:schemeClr val="tx1"/>
                </a:solidFill>
                <a:latin typeface="Arial" pitchFamily="34" charset="0"/>
              </a:defRPr>
            </a:lvl4pPr>
            <a:lvl5pPr marL="2057400" indent="-228600" defTabSz="828675" eaLnBrk="0" hangingPunct="0">
              <a:defRPr>
                <a:solidFill>
                  <a:schemeClr val="tx1"/>
                </a:solidFill>
                <a:latin typeface="Arial" pitchFamily="34" charset="0"/>
              </a:defRPr>
            </a:lvl5pPr>
            <a:lvl6pPr marL="2514600" indent="-228600" defTabSz="828675" eaLnBrk="0" fontAlgn="base" hangingPunct="0">
              <a:spcBef>
                <a:spcPct val="0"/>
              </a:spcBef>
              <a:spcAft>
                <a:spcPct val="0"/>
              </a:spcAft>
              <a:defRPr>
                <a:solidFill>
                  <a:schemeClr val="tx1"/>
                </a:solidFill>
                <a:latin typeface="Arial" pitchFamily="34" charset="0"/>
              </a:defRPr>
            </a:lvl6pPr>
            <a:lvl7pPr marL="2971800" indent="-228600" defTabSz="828675" eaLnBrk="0" fontAlgn="base" hangingPunct="0">
              <a:spcBef>
                <a:spcPct val="0"/>
              </a:spcBef>
              <a:spcAft>
                <a:spcPct val="0"/>
              </a:spcAft>
              <a:defRPr>
                <a:solidFill>
                  <a:schemeClr val="tx1"/>
                </a:solidFill>
                <a:latin typeface="Arial" pitchFamily="34" charset="0"/>
              </a:defRPr>
            </a:lvl7pPr>
            <a:lvl8pPr marL="3429000" indent="-228600" defTabSz="828675" eaLnBrk="0" fontAlgn="base" hangingPunct="0">
              <a:spcBef>
                <a:spcPct val="0"/>
              </a:spcBef>
              <a:spcAft>
                <a:spcPct val="0"/>
              </a:spcAft>
              <a:defRPr>
                <a:solidFill>
                  <a:schemeClr val="tx1"/>
                </a:solidFill>
                <a:latin typeface="Arial" pitchFamily="34" charset="0"/>
              </a:defRPr>
            </a:lvl8pPr>
            <a:lvl9pPr marL="3886200" indent="-228600" defTabSz="828675" eaLnBrk="0" fontAlgn="base" hangingPunct="0">
              <a:spcBef>
                <a:spcPct val="0"/>
              </a:spcBef>
              <a:spcAft>
                <a:spcPct val="0"/>
              </a:spcAft>
              <a:defRPr>
                <a:solidFill>
                  <a:schemeClr val="tx1"/>
                </a:solidFill>
                <a:latin typeface="Arial" pitchFamily="34" charset="0"/>
              </a:defRPr>
            </a:lvl9pPr>
          </a:lstStyle>
          <a:p>
            <a:pPr eaLnBrk="1">
              <a:lnSpc>
                <a:spcPct val="87000"/>
              </a:lnSpc>
              <a:buClr>
                <a:srgbClr val="000000"/>
              </a:buClr>
              <a:buSzPct val="45000"/>
              <a:buFont typeface="StarSymbol"/>
              <a:buNone/>
            </a:pPr>
            <a:r>
              <a:rPr lang="en-US" sz="2200" i="1">
                <a:solidFill>
                  <a:srgbClr val="FF3300"/>
                </a:solidFill>
                <a:latin typeface="Calibri" pitchFamily="34" charset="0"/>
                <a:ea typeface="Arial Unicode MS" pitchFamily="34" charset="-128"/>
                <a:cs typeface="Arial Unicode MS" pitchFamily="34" charset="-128"/>
              </a:rPr>
              <a:t>GetValues</a:t>
            </a:r>
          </a:p>
        </p:txBody>
      </p:sp>
      <p:sp>
        <p:nvSpPr>
          <p:cNvPr id="16414" name="TextBox 29"/>
          <p:cNvSpPr txBox="1">
            <a:spLocks noChangeArrowheads="1"/>
          </p:cNvSpPr>
          <p:nvPr/>
        </p:nvSpPr>
        <p:spPr bwMode="auto">
          <a:xfrm>
            <a:off x="4953000" y="1219200"/>
            <a:ext cx="4191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solidFill>
                  <a:srgbClr val="FF0000"/>
                </a:solidFill>
                <a:latin typeface="Calibri" pitchFamily="34" charset="0"/>
              </a:rPr>
              <a:t>Information is transmitted through the internet in WaterML as web services</a:t>
            </a:r>
          </a:p>
        </p:txBody>
      </p:sp>
    </p:spTree>
    <p:extLst>
      <p:ext uri="{BB962C8B-B14F-4D97-AF65-F5344CB8AC3E}">
        <p14:creationId xmlns:p14="http://schemas.microsoft.com/office/powerpoint/2010/main" val="19704282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Our Journey Begins…..</a:t>
            </a:r>
            <a:br>
              <a:rPr lang="en-US" dirty="0" smtClean="0"/>
            </a:br>
            <a:r>
              <a:rPr lang="en-US" dirty="0" smtClean="0"/>
              <a:t>Melbourne Cup Day, November 2006</a:t>
            </a:r>
            <a:endParaRPr lang="en-US" dirty="0"/>
          </a:p>
        </p:txBody>
      </p:sp>
      <p:sp>
        <p:nvSpPr>
          <p:cNvPr id="3" name="Content Placeholder 2"/>
          <p:cNvSpPr>
            <a:spLocks noGrp="1"/>
          </p:cNvSpPr>
          <p:nvPr>
            <p:ph idx="1"/>
          </p:nvPr>
        </p:nvSpPr>
        <p:spPr/>
        <p:txBody>
          <a:bodyPr>
            <a:normAutofit lnSpcReduction="10000"/>
          </a:bodyPr>
          <a:lstStyle/>
          <a:p>
            <a:r>
              <a:rPr lang="en-US" dirty="0" smtClean="0"/>
              <a:t>I was in Canberra doing a seminar jointly with Rob </a:t>
            </a:r>
            <a:r>
              <a:rPr lang="en-US" dirty="0" err="1" smtClean="0"/>
              <a:t>Vertessy</a:t>
            </a:r>
            <a:r>
              <a:rPr lang="en-US" dirty="0" smtClean="0"/>
              <a:t> about geospatial data for water</a:t>
            </a:r>
          </a:p>
          <a:p>
            <a:r>
              <a:rPr lang="en-US" dirty="0" smtClean="0"/>
              <a:t>The Prime Minister met on this day in Canberra with the Premiers of all the States to confront the drought</a:t>
            </a:r>
          </a:p>
          <a:p>
            <a:r>
              <a:rPr lang="en-US" dirty="0" smtClean="0"/>
              <a:t>The country was in crisis</a:t>
            </a:r>
          </a:p>
          <a:p>
            <a:r>
              <a:rPr lang="en-US" dirty="0" smtClean="0"/>
              <a:t>The </a:t>
            </a:r>
            <a:r>
              <a:rPr lang="en-US" dirty="0"/>
              <a:t>d</a:t>
            </a:r>
            <a:r>
              <a:rPr lang="en-US" dirty="0" smtClean="0"/>
              <a:t>rought was already severe and its ultimate magnitude and duration were unknown</a:t>
            </a:r>
          </a:p>
        </p:txBody>
      </p:sp>
      <p:sp>
        <p:nvSpPr>
          <p:cNvPr id="4" name="TextBox 3"/>
          <p:cNvSpPr txBox="1"/>
          <p:nvPr/>
        </p:nvSpPr>
        <p:spPr>
          <a:xfrm>
            <a:off x="2819400" y="5897955"/>
            <a:ext cx="3802644" cy="584775"/>
          </a:xfrm>
          <a:prstGeom prst="rect">
            <a:avLst/>
          </a:prstGeom>
          <a:noFill/>
        </p:spPr>
        <p:txBody>
          <a:bodyPr wrap="none" rtlCol="0">
            <a:spAutoFit/>
          </a:bodyPr>
          <a:lstStyle/>
          <a:p>
            <a:r>
              <a:rPr lang="en-US" sz="3200" b="1" i="1" dirty="0" smtClean="0">
                <a:solidFill>
                  <a:srgbClr val="FF0000"/>
                </a:solidFill>
              </a:rPr>
              <a:t>Action was needed!!!</a:t>
            </a:r>
            <a:endParaRPr lang="en-US" sz="3200" b="1" i="1" dirty="0">
              <a:solidFill>
                <a:srgbClr val="FF0000"/>
              </a:solidFill>
            </a:endParaRPr>
          </a:p>
        </p:txBody>
      </p:sp>
    </p:spTree>
    <p:extLst>
      <p:ext uri="{BB962C8B-B14F-4D97-AF65-F5344CB8AC3E}">
        <p14:creationId xmlns:p14="http://schemas.microsoft.com/office/powerpoint/2010/main" val="276455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457200"/>
            <a:ext cx="7369175" cy="630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4"/>
          <p:cNvSpPr>
            <a:spLocks noGrp="1" noChangeArrowheads="1"/>
          </p:cNvSpPr>
          <p:nvPr>
            <p:ph type="title"/>
          </p:nvPr>
        </p:nvSpPr>
        <p:spPr>
          <a:xfrm>
            <a:off x="381000" y="152400"/>
            <a:ext cx="8229600" cy="1143000"/>
          </a:xfrm>
        </p:spPr>
        <p:txBody>
          <a:bodyPr/>
          <a:lstStyle/>
          <a:p>
            <a:pPr eaLnBrk="1" hangingPunct="1"/>
            <a:r>
              <a:rPr lang="en-US" dirty="0" smtClean="0"/>
              <a:t>BoM Rain Gage Network</a:t>
            </a:r>
          </a:p>
        </p:txBody>
      </p:sp>
      <p:sp>
        <p:nvSpPr>
          <p:cNvPr id="3076" name="Text Box 6"/>
          <p:cNvSpPr txBox="1">
            <a:spLocks noChangeArrowheads="1"/>
          </p:cNvSpPr>
          <p:nvPr/>
        </p:nvSpPr>
        <p:spPr bwMode="auto">
          <a:xfrm>
            <a:off x="2117725" y="5526088"/>
            <a:ext cx="2627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24,343 rain gages</a:t>
            </a:r>
          </a:p>
        </p:txBody>
      </p:sp>
      <p:sp>
        <p:nvSpPr>
          <p:cNvPr id="5" name="TextBox 4"/>
          <p:cNvSpPr txBox="1"/>
          <p:nvPr/>
        </p:nvSpPr>
        <p:spPr>
          <a:xfrm>
            <a:off x="1625600" y="2667000"/>
            <a:ext cx="4656596" cy="1200329"/>
          </a:xfrm>
          <a:prstGeom prst="rect">
            <a:avLst/>
          </a:prstGeom>
          <a:solidFill>
            <a:schemeClr val="bg1"/>
          </a:solidFill>
          <a:ln>
            <a:solidFill>
              <a:schemeClr val="tx1"/>
            </a:solidFill>
          </a:ln>
        </p:spPr>
        <p:txBody>
          <a:bodyPr wrap="none" rtlCol="0">
            <a:spAutoFit/>
          </a:bodyPr>
          <a:lstStyle/>
          <a:p>
            <a:r>
              <a:rPr lang="en-US" sz="3600" i="1" dirty="0" smtClean="0">
                <a:solidFill>
                  <a:srgbClr val="FF0000"/>
                </a:solidFill>
              </a:rPr>
              <a:t>An observation network</a:t>
            </a:r>
          </a:p>
          <a:p>
            <a:r>
              <a:rPr lang="en-US" sz="3600" i="1" dirty="0">
                <a:solidFill>
                  <a:srgbClr val="FF0000"/>
                </a:solidFill>
              </a:rPr>
              <a:t>	</a:t>
            </a:r>
            <a:r>
              <a:rPr lang="en-US" sz="3600" i="1" dirty="0" smtClean="0">
                <a:solidFill>
                  <a:srgbClr val="FF0000"/>
                </a:solidFill>
              </a:rPr>
              <a:t>= one web service</a:t>
            </a:r>
            <a:endParaRPr lang="en-US" sz="3600" i="1" dirty="0">
              <a:solidFill>
                <a:srgbClr val="FF0000"/>
              </a:solidFill>
            </a:endParaRPr>
          </a:p>
        </p:txBody>
      </p:sp>
    </p:spTree>
    <p:extLst>
      <p:ext uri="{BB962C8B-B14F-4D97-AF65-F5344CB8AC3E}">
        <p14:creationId xmlns:p14="http://schemas.microsoft.com/office/powerpoint/2010/main" val="167446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Grp="1" noChangeArrowheads="1"/>
          </p:cNvSpPr>
          <p:nvPr>
            <p:ph type="title"/>
          </p:nvPr>
        </p:nvSpPr>
        <p:spPr/>
        <p:txBody>
          <a:bodyPr/>
          <a:lstStyle/>
          <a:p>
            <a:r>
              <a:rPr lang="en-US"/>
              <a:t>River Gage Networks</a:t>
            </a:r>
          </a:p>
        </p:txBody>
      </p:sp>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371600"/>
            <a:ext cx="6400800" cy="5291138"/>
          </a:xfrm>
          <a:prstGeom prst="rect">
            <a:avLst/>
          </a:prstGeom>
          <a:noFill/>
          <a:extLst>
            <a:ext uri="{909E8E84-426E-40DD-AFC4-6F175D3DCCD1}">
              <a14:hiddenFill xmlns:a14="http://schemas.microsoft.com/office/drawing/2010/main">
                <a:solidFill>
                  <a:srgbClr val="FFFFFF"/>
                </a:solidFill>
              </a14:hiddenFill>
            </a:ext>
          </a:extLst>
        </p:spPr>
      </p:pic>
      <p:sp>
        <p:nvSpPr>
          <p:cNvPr id="7175" name="Text Box 7"/>
          <p:cNvSpPr txBox="1">
            <a:spLocks noChangeArrowheads="1"/>
          </p:cNvSpPr>
          <p:nvPr/>
        </p:nvSpPr>
        <p:spPr bwMode="auto">
          <a:xfrm>
            <a:off x="2438400" y="5462409"/>
            <a:ext cx="396288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dirty="0"/>
              <a:t>9079 gages in 37 networks</a:t>
            </a:r>
          </a:p>
          <a:p>
            <a:pPr algn="ctr"/>
            <a:endParaRPr lang="en-US" sz="2400" b="1" dirty="0"/>
          </a:p>
          <a:p>
            <a:pPr algn="ctr"/>
            <a:r>
              <a:rPr lang="en-US" sz="2400" b="1" dirty="0"/>
              <a:t>Average = 245 gages/network</a:t>
            </a:r>
          </a:p>
        </p:txBody>
      </p:sp>
      <p:pic>
        <p:nvPicPr>
          <p:cNvPr id="717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685800"/>
            <a:ext cx="1092200" cy="5867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25600" y="2667000"/>
            <a:ext cx="6727291" cy="1200329"/>
          </a:xfrm>
          <a:prstGeom prst="rect">
            <a:avLst/>
          </a:prstGeom>
          <a:solidFill>
            <a:schemeClr val="bg1"/>
          </a:solidFill>
          <a:ln>
            <a:solidFill>
              <a:schemeClr val="tx1"/>
            </a:solidFill>
          </a:ln>
        </p:spPr>
        <p:txBody>
          <a:bodyPr wrap="none" rtlCol="0">
            <a:spAutoFit/>
          </a:bodyPr>
          <a:lstStyle/>
          <a:p>
            <a:r>
              <a:rPr lang="en-US" sz="3600" i="1" dirty="0" smtClean="0">
                <a:solidFill>
                  <a:srgbClr val="FF0000"/>
                </a:solidFill>
              </a:rPr>
              <a:t>A</a:t>
            </a:r>
            <a:r>
              <a:rPr lang="en-US" sz="3600" dirty="0" smtClean="0"/>
              <a:t> </a:t>
            </a:r>
            <a:r>
              <a:rPr lang="en-US" sz="3600" i="1" dirty="0" smtClean="0">
                <a:solidFill>
                  <a:srgbClr val="FF0000"/>
                </a:solidFill>
              </a:rPr>
              <a:t>network of observation networks</a:t>
            </a:r>
          </a:p>
          <a:p>
            <a:r>
              <a:rPr lang="en-US" sz="3600" i="1" dirty="0" smtClean="0">
                <a:solidFill>
                  <a:srgbClr val="FF0000"/>
                </a:solidFill>
              </a:rPr>
              <a:t>	= a collection of </a:t>
            </a:r>
            <a:r>
              <a:rPr lang="en-US" sz="3600" i="1" dirty="0">
                <a:solidFill>
                  <a:srgbClr val="FF0000"/>
                </a:solidFill>
              </a:rPr>
              <a:t>web </a:t>
            </a:r>
            <a:r>
              <a:rPr lang="en-US" sz="3600" i="1" dirty="0" smtClean="0">
                <a:solidFill>
                  <a:srgbClr val="FF0000"/>
                </a:solidFill>
              </a:rPr>
              <a:t>services</a:t>
            </a:r>
            <a:endParaRPr lang="en-US" sz="3600" i="1" dirty="0">
              <a:solidFill>
                <a:srgbClr val="FF0000"/>
              </a:solidFill>
            </a:endParaRPr>
          </a:p>
        </p:txBody>
      </p:sp>
    </p:spTree>
    <p:extLst>
      <p:ext uri="{BB962C8B-B14F-4D97-AF65-F5344CB8AC3E}">
        <p14:creationId xmlns:p14="http://schemas.microsoft.com/office/powerpoint/2010/main" val="208019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err="1" smtClean="0"/>
              <a:t>Multisensor</a:t>
            </a:r>
            <a:r>
              <a:rPr lang="en-US" sz="3600" dirty="0" smtClean="0"/>
              <a:t> Precipitation Estimate (MPE) West Gulf River Forecast Center</a:t>
            </a:r>
            <a:endParaRPr lang="en-US" sz="3600" dirty="0"/>
          </a:p>
        </p:txBody>
      </p:sp>
      <p:pic>
        <p:nvPicPr>
          <p:cNvPr id="8194" name="Picture 2"/>
          <p:cNvPicPr>
            <a:picLocks noChangeAspect="1" noChangeArrowheads="1"/>
          </p:cNvPicPr>
          <p:nvPr/>
        </p:nvPicPr>
        <p:blipFill>
          <a:blip r:embed="rId2" cstate="print"/>
          <a:srcRect/>
          <a:stretch>
            <a:fillRect/>
          </a:stretch>
        </p:blipFill>
        <p:spPr bwMode="auto">
          <a:xfrm>
            <a:off x="1600200" y="1600199"/>
            <a:ext cx="6019800" cy="4890271"/>
          </a:xfrm>
          <a:prstGeom prst="rect">
            <a:avLst/>
          </a:prstGeom>
          <a:noFill/>
          <a:ln w="9525">
            <a:noFill/>
            <a:miter lim="800000"/>
            <a:headEnd/>
            <a:tailEnd/>
          </a:ln>
        </p:spPr>
      </p:pic>
      <p:sp>
        <p:nvSpPr>
          <p:cNvPr id="3" name="TextBox 2"/>
          <p:cNvSpPr txBox="1"/>
          <p:nvPr/>
        </p:nvSpPr>
        <p:spPr>
          <a:xfrm>
            <a:off x="3657600" y="1602507"/>
            <a:ext cx="3830792" cy="1200329"/>
          </a:xfrm>
          <a:prstGeom prst="rect">
            <a:avLst/>
          </a:prstGeom>
          <a:solidFill>
            <a:schemeClr val="bg1"/>
          </a:solidFill>
        </p:spPr>
        <p:txBody>
          <a:bodyPr wrap="square" rtlCol="0">
            <a:spAutoFit/>
          </a:bodyPr>
          <a:lstStyle/>
          <a:p>
            <a:r>
              <a:rPr lang="en-US" dirty="0" smtClean="0"/>
              <a:t>Exported by NWS to CUAHSI Observations Data Model and </a:t>
            </a:r>
            <a:r>
              <a:rPr lang="en-US" dirty="0" err="1" smtClean="0"/>
              <a:t>WaterML</a:t>
            </a:r>
            <a:r>
              <a:rPr lang="en-US" dirty="0" smtClean="0"/>
              <a:t> web services at </a:t>
            </a:r>
            <a:r>
              <a:rPr lang="en-US" dirty="0" smtClean="0">
                <a:solidFill>
                  <a:srgbClr val="FF0000"/>
                </a:solidFill>
              </a:rPr>
              <a:t>University of Texas at Arlington</a:t>
            </a:r>
            <a:endParaRPr lang="en-US" dirty="0">
              <a:solidFill>
                <a:srgbClr val="FF0000"/>
              </a:solidFill>
            </a:endParaRPr>
          </a:p>
        </p:txBody>
      </p:sp>
      <p:sp>
        <p:nvSpPr>
          <p:cNvPr id="4" name="TextBox 3"/>
          <p:cNvSpPr txBox="1"/>
          <p:nvPr/>
        </p:nvSpPr>
        <p:spPr>
          <a:xfrm>
            <a:off x="6192992" y="4807634"/>
            <a:ext cx="2590800" cy="646331"/>
          </a:xfrm>
          <a:prstGeom prst="rect">
            <a:avLst/>
          </a:prstGeom>
          <a:solidFill>
            <a:schemeClr val="bg1"/>
          </a:solidFill>
          <a:ln w="25400">
            <a:solidFill>
              <a:schemeClr val="accent3">
                <a:lumMod val="75000"/>
              </a:schemeClr>
            </a:solidFill>
          </a:ln>
        </p:spPr>
        <p:txBody>
          <a:bodyPr wrap="square" rtlCol="0">
            <a:spAutoFit/>
          </a:bodyPr>
          <a:lstStyle/>
          <a:p>
            <a:r>
              <a:rPr lang="en-US" dirty="0" smtClean="0"/>
              <a:t>Capital Area Council of Governments (CAPCOG)</a:t>
            </a:r>
            <a:endParaRPr lang="en-US" dirty="0"/>
          </a:p>
        </p:txBody>
      </p:sp>
      <p:sp>
        <p:nvSpPr>
          <p:cNvPr id="5" name="Slide Number Placeholder 4"/>
          <p:cNvSpPr>
            <a:spLocks noGrp="1"/>
          </p:cNvSpPr>
          <p:nvPr>
            <p:ph type="sldNum" sz="quarter" idx="12"/>
          </p:nvPr>
        </p:nvSpPr>
        <p:spPr/>
        <p:txBody>
          <a:bodyPr/>
          <a:lstStyle/>
          <a:p>
            <a:fld id="{F82B15EE-1347-4E13-A70E-917AFD644764}" type="slidenum">
              <a:rPr lang="en-US" smtClean="0"/>
              <a:pPr/>
              <a:t>52</a:t>
            </a:fld>
            <a:endParaRPr lang="en-US"/>
          </a:p>
        </p:txBody>
      </p:sp>
    </p:spTree>
    <p:extLst>
      <p:ext uri="{BB962C8B-B14F-4D97-AF65-F5344CB8AC3E}">
        <p14:creationId xmlns:p14="http://schemas.microsoft.com/office/powerpoint/2010/main" val="235742471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print"/>
          <a:srcRect/>
          <a:stretch>
            <a:fillRect/>
          </a:stretch>
        </p:blipFill>
        <p:spPr bwMode="auto">
          <a:xfrm>
            <a:off x="5372100" y="1295400"/>
            <a:ext cx="3771900" cy="2568946"/>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t>Rainfall in Cypress Creek Watershed</a:t>
            </a:r>
            <a:br>
              <a:rPr lang="en-US" dirty="0" smtClean="0"/>
            </a:br>
            <a:r>
              <a:rPr lang="en-US" sz="2700" dirty="0" smtClean="0"/>
              <a:t>Drainage area – 38 Sq. Mi.</a:t>
            </a:r>
            <a:endParaRPr lang="en-US" sz="2700" dirty="0"/>
          </a:p>
        </p:txBody>
      </p:sp>
      <p:pic>
        <p:nvPicPr>
          <p:cNvPr id="3075" name="Picture 3"/>
          <p:cNvPicPr>
            <a:picLocks noChangeAspect="1" noChangeArrowheads="1"/>
          </p:cNvPicPr>
          <p:nvPr/>
        </p:nvPicPr>
        <p:blipFill>
          <a:blip r:embed="rId3" cstate="print"/>
          <a:srcRect/>
          <a:stretch>
            <a:fillRect/>
          </a:stretch>
        </p:blipFill>
        <p:spPr bwMode="auto">
          <a:xfrm>
            <a:off x="381000" y="2590800"/>
            <a:ext cx="4676775" cy="3593229"/>
          </a:xfrm>
          <a:prstGeom prst="rect">
            <a:avLst/>
          </a:prstGeom>
          <a:noFill/>
          <a:ln w="25400">
            <a:solidFill>
              <a:schemeClr val="accent1"/>
            </a:solidFill>
            <a:miter lim="800000"/>
            <a:headEnd/>
            <a:tailEnd/>
          </a:ln>
        </p:spPr>
      </p:pic>
      <p:sp>
        <p:nvSpPr>
          <p:cNvPr id="7" name="Rectangle 6"/>
          <p:cNvSpPr/>
          <p:nvPr/>
        </p:nvSpPr>
        <p:spPr>
          <a:xfrm>
            <a:off x="6553200" y="2743200"/>
            <a:ext cx="381000" cy="30480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rot="10800000">
            <a:off x="5105400" y="2590800"/>
            <a:ext cx="1828800" cy="1524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4457700" y="3695700"/>
            <a:ext cx="3124200" cy="182880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57200" y="1905000"/>
            <a:ext cx="5005922" cy="369332"/>
          </a:xfrm>
          <a:prstGeom prst="rect">
            <a:avLst/>
          </a:prstGeom>
          <a:noFill/>
        </p:spPr>
        <p:txBody>
          <a:bodyPr wrap="none" rtlCol="0">
            <a:spAutoFit/>
          </a:bodyPr>
          <a:lstStyle/>
          <a:p>
            <a:r>
              <a:rPr lang="en-US" dirty="0" smtClean="0">
                <a:solidFill>
                  <a:schemeClr val="accent2"/>
                </a:solidFill>
              </a:rPr>
              <a:t>“Virtual Rain Gages”— </a:t>
            </a:r>
            <a:r>
              <a:rPr lang="en-US" dirty="0" err="1" smtClean="0">
                <a:solidFill>
                  <a:schemeClr val="accent2"/>
                </a:solidFill>
              </a:rPr>
              <a:t>Nexrad</a:t>
            </a:r>
            <a:r>
              <a:rPr lang="en-US" dirty="0" smtClean="0">
                <a:solidFill>
                  <a:schemeClr val="accent2"/>
                </a:solidFill>
              </a:rPr>
              <a:t> Radar Rainfall points</a:t>
            </a:r>
            <a:endParaRPr lang="en-US" dirty="0">
              <a:solidFill>
                <a:schemeClr val="accent2"/>
              </a:solidFill>
            </a:endParaRPr>
          </a:p>
        </p:txBody>
      </p:sp>
      <p:cxnSp>
        <p:nvCxnSpPr>
          <p:cNvPr id="14" name="Straight Arrow Connector 13"/>
          <p:cNvCxnSpPr/>
          <p:nvPr/>
        </p:nvCxnSpPr>
        <p:spPr>
          <a:xfrm rot="16200000" flipH="1">
            <a:off x="1905000" y="2514600"/>
            <a:ext cx="990600" cy="38100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3077" name="Picture 5"/>
          <p:cNvPicPr>
            <a:picLocks noChangeAspect="1" noChangeArrowheads="1"/>
          </p:cNvPicPr>
          <p:nvPr/>
        </p:nvPicPr>
        <p:blipFill>
          <a:blip r:embed="rId4" cstate="print"/>
          <a:srcRect/>
          <a:stretch>
            <a:fillRect/>
          </a:stretch>
        </p:blipFill>
        <p:spPr bwMode="auto">
          <a:xfrm>
            <a:off x="5410200" y="3733800"/>
            <a:ext cx="3629025" cy="2500941"/>
          </a:xfrm>
          <a:prstGeom prst="rect">
            <a:avLst/>
          </a:prstGeom>
          <a:noFill/>
          <a:ln w="9525">
            <a:solidFill>
              <a:srgbClr val="C00000"/>
            </a:solidFill>
            <a:miter lim="800000"/>
            <a:headEnd/>
            <a:tailEnd/>
          </a:ln>
        </p:spPr>
      </p:pic>
      <p:cxnSp>
        <p:nvCxnSpPr>
          <p:cNvPr id="21" name="Straight Arrow Connector 20"/>
          <p:cNvCxnSpPr/>
          <p:nvPr/>
        </p:nvCxnSpPr>
        <p:spPr>
          <a:xfrm>
            <a:off x="4495800" y="5257800"/>
            <a:ext cx="838200" cy="1588"/>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400800" y="4343400"/>
            <a:ext cx="2251514" cy="369332"/>
          </a:xfrm>
          <a:prstGeom prst="rect">
            <a:avLst/>
          </a:prstGeom>
          <a:noFill/>
        </p:spPr>
        <p:txBody>
          <a:bodyPr wrap="none" rtlCol="0">
            <a:spAutoFit/>
          </a:bodyPr>
          <a:lstStyle/>
          <a:p>
            <a:r>
              <a:rPr lang="en-US" dirty="0" smtClean="0"/>
              <a:t>Time Series of Rainfall</a:t>
            </a:r>
            <a:endParaRPr lang="en-US" dirty="0"/>
          </a:p>
        </p:txBody>
      </p:sp>
      <p:sp>
        <p:nvSpPr>
          <p:cNvPr id="24" name="TextBox 23"/>
          <p:cNvSpPr txBox="1"/>
          <p:nvPr/>
        </p:nvSpPr>
        <p:spPr>
          <a:xfrm>
            <a:off x="228600" y="6324600"/>
            <a:ext cx="6521914" cy="369332"/>
          </a:xfrm>
          <a:prstGeom prst="rect">
            <a:avLst/>
          </a:prstGeom>
          <a:solidFill>
            <a:schemeClr val="bg1"/>
          </a:solidFill>
          <a:ln>
            <a:solidFill>
              <a:schemeClr val="accent1"/>
            </a:solidFill>
          </a:ln>
        </p:spPr>
        <p:txBody>
          <a:bodyPr wrap="none" rtlCol="0">
            <a:spAutoFit/>
          </a:bodyPr>
          <a:lstStyle/>
          <a:p>
            <a:r>
              <a:rPr lang="en-US" dirty="0" smtClean="0"/>
              <a:t>Data obtained via </a:t>
            </a:r>
            <a:r>
              <a:rPr lang="en-US" dirty="0" err="1" smtClean="0"/>
              <a:t>WaterML</a:t>
            </a:r>
            <a:r>
              <a:rPr lang="en-US" dirty="0" smtClean="0"/>
              <a:t> web service from NWS and UT Arlington</a:t>
            </a:r>
            <a:endParaRPr lang="en-US" dirty="0"/>
          </a:p>
        </p:txBody>
      </p:sp>
      <p:sp>
        <p:nvSpPr>
          <p:cNvPr id="3" name="Slide Number Placeholder 2"/>
          <p:cNvSpPr>
            <a:spLocks noGrp="1"/>
          </p:cNvSpPr>
          <p:nvPr>
            <p:ph type="sldNum" sz="quarter" idx="12"/>
          </p:nvPr>
        </p:nvSpPr>
        <p:spPr/>
        <p:txBody>
          <a:bodyPr/>
          <a:lstStyle/>
          <a:p>
            <a:fld id="{F82B15EE-1347-4E13-A70E-917AFD644764}" type="slidenum">
              <a:rPr lang="en-US" smtClean="0"/>
              <a:pPr/>
              <a:t>53</a:t>
            </a:fld>
            <a:endParaRPr lang="en-US"/>
          </a:p>
        </p:txBody>
      </p:sp>
      <p:sp>
        <p:nvSpPr>
          <p:cNvPr id="15" name="TextBox 14"/>
          <p:cNvSpPr txBox="1"/>
          <p:nvPr/>
        </p:nvSpPr>
        <p:spPr>
          <a:xfrm>
            <a:off x="1335088" y="2447835"/>
            <a:ext cx="5599112" cy="1200329"/>
          </a:xfrm>
          <a:prstGeom prst="rect">
            <a:avLst/>
          </a:prstGeom>
          <a:solidFill>
            <a:schemeClr val="bg1"/>
          </a:solidFill>
          <a:ln>
            <a:solidFill>
              <a:schemeClr val="tx1"/>
            </a:solidFill>
          </a:ln>
        </p:spPr>
        <p:txBody>
          <a:bodyPr wrap="square" rtlCol="0">
            <a:spAutoFit/>
          </a:bodyPr>
          <a:lstStyle/>
          <a:p>
            <a:pPr algn="ctr"/>
            <a:r>
              <a:rPr lang="en-US" sz="3600" i="1" dirty="0" smtClean="0">
                <a:solidFill>
                  <a:srgbClr val="FF0000"/>
                </a:solidFill>
              </a:rPr>
              <a:t>A Virtual Observation Network and web services</a:t>
            </a:r>
            <a:endParaRPr lang="en-US" sz="3600" i="1" dirty="0">
              <a:solidFill>
                <a:srgbClr val="FF0000"/>
              </a:solidFill>
            </a:endParaRPr>
          </a:p>
        </p:txBody>
      </p:sp>
    </p:spTree>
    <p:extLst>
      <p:ext uri="{BB962C8B-B14F-4D97-AF65-F5344CB8AC3E}">
        <p14:creationId xmlns:p14="http://schemas.microsoft.com/office/powerpoint/2010/main" val="398618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685800" y="1447800"/>
            <a:ext cx="7788825" cy="5012475"/>
          </a:xfrm>
          <a:prstGeom prst="rect">
            <a:avLst/>
          </a:prstGeom>
          <a:noFill/>
          <a:ln w="9525">
            <a:solidFill>
              <a:schemeClr val="accent1"/>
            </a:solidFill>
            <a:miter lim="800000"/>
            <a:headEnd/>
            <a:tailEnd/>
          </a:ln>
        </p:spPr>
      </p:pic>
      <p:sp>
        <p:nvSpPr>
          <p:cNvPr id="2" name="Title 1"/>
          <p:cNvSpPr>
            <a:spLocks noGrp="1"/>
          </p:cNvSpPr>
          <p:nvPr>
            <p:ph type="title"/>
          </p:nvPr>
        </p:nvSpPr>
        <p:spPr/>
        <p:txBody>
          <a:bodyPr/>
          <a:lstStyle/>
          <a:p>
            <a:r>
              <a:rPr lang="en-US" dirty="0" err="1" smtClean="0"/>
              <a:t>HydroDesktop</a:t>
            </a:r>
            <a:r>
              <a:rPr lang="en-US" dirty="0" smtClean="0"/>
              <a:t> – Desktop HIS</a:t>
            </a:r>
            <a:endParaRPr lang="en-US" dirty="0"/>
          </a:p>
        </p:txBody>
      </p:sp>
      <p:grpSp>
        <p:nvGrpSpPr>
          <p:cNvPr id="10" name="Group 9"/>
          <p:cNvGrpSpPr/>
          <p:nvPr/>
        </p:nvGrpSpPr>
        <p:grpSpPr>
          <a:xfrm>
            <a:off x="1828800" y="4343400"/>
            <a:ext cx="2215720" cy="523220"/>
            <a:chOff x="2133600" y="3429000"/>
            <a:chExt cx="2215720" cy="523220"/>
          </a:xfrm>
        </p:grpSpPr>
        <p:sp>
          <p:nvSpPr>
            <p:cNvPr id="4" name="TextBox 3"/>
            <p:cNvSpPr txBox="1"/>
            <p:nvPr/>
          </p:nvSpPr>
          <p:spPr>
            <a:xfrm>
              <a:off x="2667000" y="3429000"/>
              <a:ext cx="1682320" cy="523220"/>
            </a:xfrm>
            <a:prstGeom prst="rect">
              <a:avLst/>
            </a:prstGeom>
            <a:solidFill>
              <a:srgbClr val="FFFF00"/>
            </a:solidFill>
            <a:ln>
              <a:solidFill>
                <a:schemeClr val="accent1"/>
              </a:solidFill>
            </a:ln>
          </p:spPr>
          <p:txBody>
            <a:bodyPr wrap="none" rtlCol="0">
              <a:spAutoFit/>
            </a:bodyPr>
            <a:lstStyle/>
            <a:p>
              <a:r>
                <a:rPr lang="en-US" sz="2800" dirty="0" smtClean="0"/>
                <a:t>Metadata </a:t>
              </a:r>
              <a:endParaRPr lang="en-US" sz="2800" dirty="0"/>
            </a:p>
          </p:txBody>
        </p:sp>
        <p:sp>
          <p:nvSpPr>
            <p:cNvPr id="6" name="Left Arrow 5"/>
            <p:cNvSpPr/>
            <p:nvPr/>
          </p:nvSpPr>
          <p:spPr>
            <a:xfrm>
              <a:off x="2133600" y="3581400"/>
              <a:ext cx="4572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2133600" y="5486400"/>
            <a:ext cx="1476607" cy="523220"/>
            <a:chOff x="2590800" y="4191000"/>
            <a:chExt cx="1476607" cy="523220"/>
          </a:xfrm>
        </p:grpSpPr>
        <p:sp>
          <p:nvSpPr>
            <p:cNvPr id="5" name="TextBox 4"/>
            <p:cNvSpPr txBox="1"/>
            <p:nvPr/>
          </p:nvSpPr>
          <p:spPr>
            <a:xfrm>
              <a:off x="3124200" y="4191000"/>
              <a:ext cx="943207" cy="523220"/>
            </a:xfrm>
            <a:prstGeom prst="rect">
              <a:avLst/>
            </a:prstGeom>
            <a:solidFill>
              <a:srgbClr val="FFFF00"/>
            </a:solidFill>
            <a:ln>
              <a:solidFill>
                <a:schemeClr val="accent1"/>
              </a:solidFill>
            </a:ln>
          </p:spPr>
          <p:txBody>
            <a:bodyPr wrap="none" rtlCol="0">
              <a:spAutoFit/>
            </a:bodyPr>
            <a:lstStyle/>
            <a:p>
              <a:r>
                <a:rPr lang="en-US" sz="2800" dirty="0" smtClean="0"/>
                <a:t>Data </a:t>
              </a:r>
              <a:endParaRPr lang="en-US" sz="2800" dirty="0"/>
            </a:p>
          </p:txBody>
        </p:sp>
        <p:sp>
          <p:nvSpPr>
            <p:cNvPr id="7" name="Left Arrow 6"/>
            <p:cNvSpPr/>
            <p:nvPr/>
          </p:nvSpPr>
          <p:spPr>
            <a:xfrm>
              <a:off x="2590800" y="4343400"/>
              <a:ext cx="4572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6934200" y="4648200"/>
            <a:ext cx="1803620" cy="523220"/>
            <a:chOff x="2133600" y="3429000"/>
            <a:chExt cx="1803620" cy="523220"/>
          </a:xfrm>
        </p:grpSpPr>
        <p:sp>
          <p:nvSpPr>
            <p:cNvPr id="12" name="TextBox 11"/>
            <p:cNvSpPr txBox="1"/>
            <p:nvPr/>
          </p:nvSpPr>
          <p:spPr>
            <a:xfrm>
              <a:off x="2667000" y="3429000"/>
              <a:ext cx="1270220" cy="523220"/>
            </a:xfrm>
            <a:prstGeom prst="rect">
              <a:avLst/>
            </a:prstGeom>
            <a:solidFill>
              <a:srgbClr val="FFFF00"/>
            </a:solidFill>
            <a:ln>
              <a:solidFill>
                <a:schemeClr val="accent1"/>
              </a:solidFill>
            </a:ln>
          </p:spPr>
          <p:txBody>
            <a:bodyPr wrap="none" rtlCol="0">
              <a:spAutoFit/>
            </a:bodyPr>
            <a:lstStyle/>
            <a:p>
              <a:r>
                <a:rPr lang="en-US" sz="2800" dirty="0" smtClean="0"/>
                <a:t>Catalog</a:t>
              </a:r>
              <a:endParaRPr lang="en-US" sz="2800" dirty="0"/>
            </a:p>
          </p:txBody>
        </p:sp>
        <p:sp>
          <p:nvSpPr>
            <p:cNvPr id="13" name="Left Arrow 12"/>
            <p:cNvSpPr/>
            <p:nvPr/>
          </p:nvSpPr>
          <p:spPr>
            <a:xfrm>
              <a:off x="2133600" y="3581400"/>
              <a:ext cx="4572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634305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4" descr="Florida_Nit_Phos.jpg"/>
          <p:cNvPicPr>
            <a:picLocks noChangeAspect="1"/>
          </p:cNvPicPr>
          <p:nvPr/>
        </p:nvPicPr>
        <p:blipFill>
          <a:blip r:embed="rId2" cstate="print"/>
          <a:srcRect/>
          <a:stretch>
            <a:fillRect/>
          </a:stretch>
        </p:blipFill>
        <p:spPr bwMode="auto">
          <a:xfrm>
            <a:off x="5181600" y="1371600"/>
            <a:ext cx="3719513" cy="3667125"/>
          </a:xfrm>
          <a:prstGeom prst="rect">
            <a:avLst/>
          </a:prstGeom>
          <a:noFill/>
          <a:ln w="9525">
            <a:noFill/>
            <a:miter lim="800000"/>
            <a:headEnd/>
            <a:tailEnd/>
          </a:ln>
        </p:spPr>
      </p:pic>
      <p:sp>
        <p:nvSpPr>
          <p:cNvPr id="3075" name="Title 1"/>
          <p:cNvSpPr>
            <a:spLocks noGrp="1"/>
          </p:cNvSpPr>
          <p:nvPr>
            <p:ph type="title"/>
          </p:nvPr>
        </p:nvSpPr>
        <p:spPr>
          <a:xfrm>
            <a:off x="381000" y="152400"/>
            <a:ext cx="8229600" cy="1143000"/>
          </a:xfrm>
        </p:spPr>
        <p:txBody>
          <a:bodyPr>
            <a:normAutofit fontScale="90000"/>
          </a:bodyPr>
          <a:lstStyle/>
          <a:p>
            <a:pPr eaLnBrk="1" hangingPunct="1"/>
            <a:r>
              <a:rPr lang="en-US" dirty="0" smtClean="0"/>
              <a:t>Semantic Integration using an Ontology of Concepts</a:t>
            </a:r>
          </a:p>
        </p:txBody>
      </p:sp>
      <p:pic>
        <p:nvPicPr>
          <p:cNvPr id="3076" name="Picture 2"/>
          <p:cNvPicPr>
            <a:picLocks noChangeAspect="1" noChangeArrowheads="1"/>
          </p:cNvPicPr>
          <p:nvPr/>
        </p:nvPicPr>
        <p:blipFill>
          <a:blip r:embed="rId3" cstate="print"/>
          <a:srcRect/>
          <a:stretch>
            <a:fillRect/>
          </a:stretch>
        </p:blipFill>
        <p:spPr bwMode="auto">
          <a:xfrm>
            <a:off x="152400" y="1371600"/>
            <a:ext cx="4614863" cy="2609850"/>
          </a:xfrm>
          <a:prstGeom prst="rect">
            <a:avLst/>
          </a:prstGeom>
          <a:noFill/>
          <a:ln w="9525">
            <a:noFill/>
            <a:miter lim="800000"/>
            <a:headEnd/>
            <a:tailEnd/>
          </a:ln>
        </p:spPr>
      </p:pic>
      <p:pic>
        <p:nvPicPr>
          <p:cNvPr id="3077" name="Picture 2">
            <a:hlinkClick r:id="rId4"/>
          </p:cNvPr>
          <p:cNvPicPr>
            <a:picLocks noChangeAspect="1" noChangeArrowheads="1"/>
          </p:cNvPicPr>
          <p:nvPr/>
        </p:nvPicPr>
        <p:blipFill>
          <a:blip r:embed="rId5" cstate="print"/>
          <a:srcRect/>
          <a:stretch>
            <a:fillRect/>
          </a:stretch>
        </p:blipFill>
        <p:spPr bwMode="auto">
          <a:xfrm>
            <a:off x="228600" y="4038600"/>
            <a:ext cx="4241800" cy="2590800"/>
          </a:xfrm>
          <a:prstGeom prst="rect">
            <a:avLst/>
          </a:prstGeom>
          <a:noFill/>
          <a:ln w="9525">
            <a:noFill/>
            <a:miter lim="800000"/>
            <a:headEnd/>
            <a:tailEnd/>
          </a:ln>
        </p:spPr>
      </p:pic>
      <p:grpSp>
        <p:nvGrpSpPr>
          <p:cNvPr id="2" name="Group 44"/>
          <p:cNvGrpSpPr>
            <a:grpSpLocks/>
          </p:cNvGrpSpPr>
          <p:nvPr/>
        </p:nvGrpSpPr>
        <p:grpSpPr bwMode="auto">
          <a:xfrm>
            <a:off x="4724400" y="4495800"/>
            <a:ext cx="2971800" cy="1905000"/>
            <a:chOff x="609600" y="4038600"/>
            <a:chExt cx="3962400" cy="2362200"/>
          </a:xfrm>
        </p:grpSpPr>
        <p:sp>
          <p:nvSpPr>
            <p:cNvPr id="8" name="Rectangle 7"/>
            <p:cNvSpPr/>
            <p:nvPr/>
          </p:nvSpPr>
          <p:spPr>
            <a:xfrm>
              <a:off x="609600" y="4914583"/>
              <a:ext cx="1905000" cy="6102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dirty="0" smtClean="0"/>
                <a:t>Hydrosphere</a:t>
              </a:r>
              <a:endParaRPr lang="en-US" dirty="0"/>
            </a:p>
          </p:txBody>
        </p:sp>
        <p:sp>
          <p:nvSpPr>
            <p:cNvPr id="9" name="Rectangle 8"/>
            <p:cNvSpPr/>
            <p:nvPr/>
          </p:nvSpPr>
          <p:spPr>
            <a:xfrm>
              <a:off x="3009900" y="4914583"/>
              <a:ext cx="1524000" cy="610235"/>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dirty="0" smtClean="0"/>
                <a:t>Chemical</a:t>
              </a:r>
              <a:endParaRPr lang="en-US" dirty="0"/>
            </a:p>
          </p:txBody>
        </p:sp>
        <p:sp>
          <p:nvSpPr>
            <p:cNvPr id="10" name="Rectangle 9"/>
            <p:cNvSpPr/>
            <p:nvPr/>
          </p:nvSpPr>
          <p:spPr>
            <a:xfrm>
              <a:off x="3048000" y="4038600"/>
              <a:ext cx="1447800" cy="685038"/>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dirty="0" smtClean="0"/>
                <a:t>Physical</a:t>
              </a:r>
              <a:endParaRPr lang="en-US" dirty="0"/>
            </a:p>
          </p:txBody>
        </p:sp>
        <p:sp>
          <p:nvSpPr>
            <p:cNvPr id="11" name="Rectangle 10"/>
            <p:cNvSpPr/>
            <p:nvPr/>
          </p:nvSpPr>
          <p:spPr>
            <a:xfrm>
              <a:off x="2971800" y="5790565"/>
              <a:ext cx="1600200" cy="610235"/>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dirty="0" smtClean="0"/>
                <a:t>Biological</a:t>
              </a:r>
              <a:endParaRPr lang="en-US" dirty="0"/>
            </a:p>
          </p:txBody>
        </p:sp>
        <p:cxnSp>
          <p:nvCxnSpPr>
            <p:cNvPr id="12" name="Straight Arrow Connector 11"/>
            <p:cNvCxnSpPr/>
            <p:nvPr/>
          </p:nvCxnSpPr>
          <p:spPr>
            <a:xfrm>
              <a:off x="2514600" y="5217732"/>
              <a:ext cx="457200" cy="39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8" idx="3"/>
              <a:endCxn id="10" idx="1"/>
            </p:cNvCxnSpPr>
            <p:nvPr/>
          </p:nvCxnSpPr>
          <p:spPr>
            <a:xfrm flipV="1">
              <a:off x="2514600" y="4381119"/>
              <a:ext cx="533400" cy="8385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3"/>
              <a:endCxn id="11" idx="1"/>
            </p:cNvCxnSpPr>
            <p:nvPr/>
          </p:nvCxnSpPr>
          <p:spPr>
            <a:xfrm>
              <a:off x="2514600" y="5219700"/>
              <a:ext cx="457200" cy="8759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3079" name="TextBox 15"/>
          <p:cNvSpPr txBox="1">
            <a:spLocks noChangeArrowheads="1"/>
          </p:cNvSpPr>
          <p:nvPr/>
        </p:nvSpPr>
        <p:spPr bwMode="auto">
          <a:xfrm>
            <a:off x="4114800" y="4343400"/>
            <a:ext cx="2403475" cy="369888"/>
          </a:xfrm>
          <a:prstGeom prst="rect">
            <a:avLst/>
          </a:prstGeom>
          <a:noFill/>
          <a:ln w="9525">
            <a:noFill/>
            <a:miter lim="800000"/>
            <a:headEnd/>
            <a:tailEnd/>
          </a:ln>
        </p:spPr>
        <p:txBody>
          <a:bodyPr wrap="none">
            <a:spAutoFit/>
          </a:bodyPr>
          <a:lstStyle/>
          <a:p>
            <a:r>
              <a:rPr lang="en-US"/>
              <a:t>Ontology of Concepts</a:t>
            </a:r>
          </a:p>
        </p:txBody>
      </p:sp>
      <p:sp>
        <p:nvSpPr>
          <p:cNvPr id="17" name="Right Arrow 16"/>
          <p:cNvSpPr/>
          <p:nvPr/>
        </p:nvSpPr>
        <p:spPr>
          <a:xfrm>
            <a:off x="4648200" y="2743200"/>
            <a:ext cx="9906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81" name="TextBox 17"/>
          <p:cNvSpPr txBox="1">
            <a:spLocks noChangeArrowheads="1"/>
          </p:cNvSpPr>
          <p:nvPr/>
        </p:nvSpPr>
        <p:spPr bwMode="auto">
          <a:xfrm>
            <a:off x="5867400" y="2743200"/>
            <a:ext cx="1524000" cy="646113"/>
          </a:xfrm>
          <a:prstGeom prst="rect">
            <a:avLst/>
          </a:prstGeom>
          <a:noFill/>
          <a:ln w="9525">
            <a:noFill/>
            <a:miter lim="800000"/>
            <a:headEnd/>
            <a:tailEnd/>
          </a:ln>
        </p:spPr>
        <p:txBody>
          <a:bodyPr>
            <a:spAutoFit/>
          </a:bodyPr>
          <a:lstStyle/>
          <a:p>
            <a:pPr algn="ctr"/>
            <a:r>
              <a:rPr lang="en-US"/>
              <a:t>Nutrients in Florida</a:t>
            </a:r>
          </a:p>
        </p:txBody>
      </p:sp>
      <p:sp>
        <p:nvSpPr>
          <p:cNvPr id="18" name="TextBox 17"/>
          <p:cNvSpPr txBox="1"/>
          <p:nvPr/>
        </p:nvSpPr>
        <p:spPr>
          <a:xfrm>
            <a:off x="7772399" y="5257800"/>
            <a:ext cx="1371601" cy="369332"/>
          </a:xfrm>
          <a:prstGeom prst="rect">
            <a:avLst/>
          </a:prstGeom>
          <a:noFill/>
          <a:ln>
            <a:solidFill>
              <a:srgbClr val="FF0000"/>
            </a:solidFill>
          </a:ln>
        </p:spPr>
        <p:txBody>
          <a:bodyPr wrap="square" rtlCol="0">
            <a:spAutoFit/>
          </a:bodyPr>
          <a:lstStyle/>
          <a:p>
            <a:r>
              <a:rPr lang="en-US" dirty="0" smtClean="0"/>
              <a:t>EPA SRS</a:t>
            </a:r>
            <a:endParaRPr lang="en-US" dirty="0"/>
          </a:p>
        </p:txBody>
      </p:sp>
      <p:sp>
        <p:nvSpPr>
          <p:cNvPr id="19" name="Rectangle 18"/>
          <p:cNvSpPr/>
          <p:nvPr/>
        </p:nvSpPr>
        <p:spPr>
          <a:xfrm>
            <a:off x="3657600" y="6400800"/>
            <a:ext cx="3948517" cy="369332"/>
          </a:xfrm>
          <a:prstGeom prst="rect">
            <a:avLst/>
          </a:prstGeom>
        </p:spPr>
        <p:txBody>
          <a:bodyPr wrap="none">
            <a:spAutoFit/>
          </a:bodyPr>
          <a:lstStyle/>
          <a:p>
            <a:r>
              <a:rPr lang="en-US" dirty="0" smtClean="0">
                <a:hlinkClick r:id="rId6"/>
              </a:rPr>
              <a:t>http://his.cuahsi.org/ontologyfiles.html</a:t>
            </a:r>
            <a:r>
              <a:rPr lang="en-US" dirty="0" smtClean="0"/>
              <a:t> </a:t>
            </a:r>
            <a:endParaRPr lang="en-US" dirty="0"/>
          </a:p>
        </p:txBody>
      </p:sp>
    </p:spTree>
    <p:extLst>
      <p:ext uri="{BB962C8B-B14F-4D97-AF65-F5344CB8AC3E}">
        <p14:creationId xmlns:p14="http://schemas.microsoft.com/office/powerpoint/2010/main" val="9784318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125"/>
          </a:xfrm>
        </p:spPr>
        <p:txBody>
          <a:bodyPr>
            <a:normAutofit fontScale="90000"/>
          </a:bodyPr>
          <a:lstStyle/>
          <a:p>
            <a:pPr>
              <a:defRPr/>
            </a:pPr>
            <a:r>
              <a:rPr lang="en-US" sz="4000" dirty="0" smtClean="0"/>
              <a:t>Organize Water Data Into “Themes” </a:t>
            </a:r>
            <a:r>
              <a:rPr lang="en-US" dirty="0" smtClean="0"/>
              <a:t/>
            </a:r>
            <a:br>
              <a:rPr lang="en-US" dirty="0" smtClean="0"/>
            </a:br>
            <a:endParaRPr lang="en-US" dirty="0"/>
          </a:p>
        </p:txBody>
      </p:sp>
      <p:sp>
        <p:nvSpPr>
          <p:cNvPr id="26" name="Text Placeholder 25"/>
          <p:cNvSpPr>
            <a:spLocks noGrp="1"/>
          </p:cNvSpPr>
          <p:nvPr>
            <p:ph type="body" sz="quarter" idx="10"/>
          </p:nvPr>
        </p:nvSpPr>
        <p:spPr>
          <a:xfrm>
            <a:off x="912813" y="1079500"/>
            <a:ext cx="7313612" cy="342900"/>
          </a:xfrm>
        </p:spPr>
        <p:txBody>
          <a:bodyPr/>
          <a:lstStyle/>
          <a:p>
            <a:pPr>
              <a:defRPr/>
            </a:pPr>
            <a:r>
              <a:rPr dirty="0" smtClean="0">
                <a:solidFill>
                  <a:schemeClr val="accent1"/>
                </a:solidFill>
              </a:rPr>
              <a:t>Integrating Water Data Services From Multiple Sources</a:t>
            </a:r>
            <a:endParaRPr dirty="0">
              <a:solidFill>
                <a:schemeClr val="accent1"/>
              </a:solidFill>
            </a:endParaRPr>
          </a:p>
        </p:txBody>
      </p:sp>
      <p:sp>
        <p:nvSpPr>
          <p:cNvPr id="27" name="Text Placeholder 26"/>
          <p:cNvSpPr>
            <a:spLocks noGrp="1"/>
          </p:cNvSpPr>
          <p:nvPr>
            <p:ph type="body" sz="quarter" idx="11"/>
          </p:nvPr>
        </p:nvSpPr>
        <p:spPr>
          <a:xfrm>
            <a:off x="914400" y="6096000"/>
            <a:ext cx="7315200" cy="457200"/>
          </a:xfrm>
        </p:spPr>
        <p:txBody>
          <a:bodyPr/>
          <a:lstStyle/>
          <a:p>
            <a:pPr>
              <a:defRPr/>
            </a:pPr>
            <a:r>
              <a:rPr lang="en-US" dirty="0" smtClean="0"/>
              <a:t>			</a:t>
            </a:r>
            <a:r>
              <a:rPr lang="en-US" sz="1800" dirty="0" smtClean="0">
                <a:solidFill>
                  <a:schemeClr val="accent1"/>
                </a:solidFill>
              </a:rPr>
              <a:t>. . . Across Groups of Organizations</a:t>
            </a:r>
          </a:p>
        </p:txBody>
      </p:sp>
      <p:pic>
        <p:nvPicPr>
          <p:cNvPr id="45061" name="Picture 24" descr="Figure10_noText.png"/>
          <p:cNvPicPr>
            <a:picLocks noChangeAspect="1"/>
          </p:cNvPicPr>
          <p:nvPr/>
        </p:nvPicPr>
        <p:blipFill>
          <a:blip r:embed="rId3" cstate="print"/>
          <a:srcRect/>
          <a:stretch>
            <a:fillRect/>
          </a:stretch>
        </p:blipFill>
        <p:spPr bwMode="auto">
          <a:xfrm>
            <a:off x="533400" y="1752600"/>
            <a:ext cx="8483889" cy="3276600"/>
          </a:xfrm>
          <a:prstGeom prst="rect">
            <a:avLst/>
          </a:prstGeom>
          <a:noFill/>
          <a:ln w="9525">
            <a:noFill/>
            <a:miter lim="800000"/>
            <a:headEnd/>
            <a:tailEnd/>
          </a:ln>
        </p:spPr>
      </p:pic>
      <p:sp>
        <p:nvSpPr>
          <p:cNvPr id="7" name="TextBox 6"/>
          <p:cNvSpPr txBox="1"/>
          <p:nvPr/>
        </p:nvSpPr>
        <p:spPr>
          <a:xfrm rot="16200000">
            <a:off x="2095422" y="5448378"/>
            <a:ext cx="1055289" cy="369332"/>
          </a:xfrm>
          <a:prstGeom prst="rect">
            <a:avLst/>
          </a:prstGeom>
          <a:noFill/>
        </p:spPr>
        <p:txBody>
          <a:bodyPr wrap="none" rtlCol="0">
            <a:spAutoFit/>
          </a:bodyPr>
          <a:lstStyle/>
          <a:p>
            <a:r>
              <a:rPr lang="en-US" dirty="0" err="1" smtClean="0"/>
              <a:t>WaterML</a:t>
            </a:r>
            <a:endParaRPr lang="en-US" dirty="0"/>
          </a:p>
        </p:txBody>
      </p:sp>
      <p:sp>
        <p:nvSpPr>
          <p:cNvPr id="8" name="TextBox 7"/>
          <p:cNvSpPr txBox="1"/>
          <p:nvPr/>
        </p:nvSpPr>
        <p:spPr>
          <a:xfrm rot="16200000">
            <a:off x="6438822" y="5372178"/>
            <a:ext cx="1055289" cy="369332"/>
          </a:xfrm>
          <a:prstGeom prst="rect">
            <a:avLst/>
          </a:prstGeom>
          <a:noFill/>
        </p:spPr>
        <p:txBody>
          <a:bodyPr wrap="none" rtlCol="0">
            <a:spAutoFit/>
          </a:bodyPr>
          <a:lstStyle/>
          <a:p>
            <a:r>
              <a:rPr lang="en-US" dirty="0" err="1" smtClean="0"/>
              <a:t>WaterML</a:t>
            </a:r>
            <a:endParaRPr lang="en-US" dirty="0"/>
          </a:p>
        </p:txBody>
      </p:sp>
      <p:sp>
        <p:nvSpPr>
          <p:cNvPr id="9" name="TextBox 8"/>
          <p:cNvSpPr txBox="1"/>
          <p:nvPr/>
        </p:nvSpPr>
        <p:spPr>
          <a:xfrm rot="16200000">
            <a:off x="3543222" y="5448378"/>
            <a:ext cx="1055289" cy="369332"/>
          </a:xfrm>
          <a:prstGeom prst="rect">
            <a:avLst/>
          </a:prstGeom>
          <a:noFill/>
        </p:spPr>
        <p:txBody>
          <a:bodyPr wrap="none" rtlCol="0">
            <a:spAutoFit/>
          </a:bodyPr>
          <a:lstStyle/>
          <a:p>
            <a:r>
              <a:rPr lang="en-US" dirty="0" err="1" smtClean="0"/>
              <a:t>WaterML</a:t>
            </a:r>
            <a:endParaRPr lang="en-US" dirty="0"/>
          </a:p>
        </p:txBody>
      </p:sp>
      <p:sp>
        <p:nvSpPr>
          <p:cNvPr id="10" name="TextBox 9"/>
          <p:cNvSpPr txBox="1"/>
          <p:nvPr/>
        </p:nvSpPr>
        <p:spPr>
          <a:xfrm rot="16200000">
            <a:off x="4914822" y="5372178"/>
            <a:ext cx="1055289" cy="369332"/>
          </a:xfrm>
          <a:prstGeom prst="rect">
            <a:avLst/>
          </a:prstGeom>
          <a:noFill/>
        </p:spPr>
        <p:txBody>
          <a:bodyPr wrap="none" rtlCol="0">
            <a:spAutoFit/>
          </a:bodyPr>
          <a:lstStyle/>
          <a:p>
            <a:r>
              <a:rPr lang="en-US" dirty="0" err="1" smtClean="0"/>
              <a:t>WaterML</a:t>
            </a:r>
            <a:endParaRPr lang="en-US" dirty="0"/>
          </a:p>
        </p:txBody>
      </p:sp>
      <p:sp>
        <p:nvSpPr>
          <p:cNvPr id="11" name="TextBox 10"/>
          <p:cNvSpPr txBox="1"/>
          <p:nvPr/>
        </p:nvSpPr>
        <p:spPr>
          <a:xfrm rot="16200000">
            <a:off x="7734222" y="5372179"/>
            <a:ext cx="1055289" cy="369332"/>
          </a:xfrm>
          <a:prstGeom prst="rect">
            <a:avLst/>
          </a:prstGeom>
          <a:noFill/>
        </p:spPr>
        <p:txBody>
          <a:bodyPr wrap="none" rtlCol="0">
            <a:spAutoFit/>
          </a:bodyPr>
          <a:lstStyle/>
          <a:p>
            <a:r>
              <a:rPr lang="en-US" dirty="0" err="1" smtClean="0"/>
              <a:t>WaterML</a:t>
            </a:r>
            <a:endParaRPr lang="en-US" dirty="0"/>
          </a:p>
        </p:txBody>
      </p:sp>
    </p:spTree>
    <p:extLst>
      <p:ext uri="{BB962C8B-B14F-4D97-AF65-F5344CB8AC3E}">
        <p14:creationId xmlns:p14="http://schemas.microsoft.com/office/powerpoint/2010/main" val="904472248"/>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print"/>
          <a:srcRect/>
          <a:stretch>
            <a:fillRect/>
          </a:stretch>
        </p:blipFill>
        <p:spPr bwMode="auto">
          <a:xfrm>
            <a:off x="1920240" y="457200"/>
            <a:ext cx="7067550" cy="5753100"/>
          </a:xfrm>
          <a:prstGeom prst="rect">
            <a:avLst/>
          </a:prstGeom>
          <a:noFill/>
          <a:ln w="9525">
            <a:noFill/>
            <a:miter lim="800000"/>
            <a:headEnd/>
            <a:tailEnd/>
          </a:ln>
        </p:spPr>
      </p:pic>
      <p:sp>
        <p:nvSpPr>
          <p:cNvPr id="5" name="TextBox 4"/>
          <p:cNvSpPr txBox="1"/>
          <p:nvPr/>
        </p:nvSpPr>
        <p:spPr>
          <a:xfrm>
            <a:off x="228600" y="304800"/>
            <a:ext cx="3048000" cy="1323439"/>
          </a:xfrm>
          <a:prstGeom prst="rect">
            <a:avLst/>
          </a:prstGeom>
          <a:noFill/>
        </p:spPr>
        <p:txBody>
          <a:bodyPr wrap="square" rtlCol="0">
            <a:spAutoFit/>
          </a:bodyPr>
          <a:lstStyle/>
          <a:p>
            <a:r>
              <a:rPr lang="en-US" sz="4000" b="1" dirty="0" err="1" smtClean="0">
                <a:solidFill>
                  <a:schemeClr val="tx2">
                    <a:lumMod val="40000"/>
                    <a:lumOff val="60000"/>
                  </a:schemeClr>
                </a:solidFill>
                <a:effectLst>
                  <a:outerShdw blurRad="38100" dist="38100" dir="2700000" algn="tl">
                    <a:srgbClr val="000000">
                      <a:alpha val="43137"/>
                    </a:srgbClr>
                  </a:outerShdw>
                </a:effectLst>
              </a:rPr>
              <a:t>Streamflow</a:t>
            </a:r>
            <a:r>
              <a:rPr lang="en-US" sz="4000" b="1" dirty="0" smtClean="0">
                <a:solidFill>
                  <a:schemeClr val="tx2">
                    <a:lumMod val="40000"/>
                    <a:lumOff val="60000"/>
                  </a:schemeClr>
                </a:solidFill>
                <a:effectLst>
                  <a:outerShdw blurRad="38100" dist="38100" dir="2700000" algn="tl">
                    <a:srgbClr val="000000">
                      <a:alpha val="43137"/>
                    </a:srgbClr>
                  </a:outerShdw>
                </a:effectLst>
              </a:rPr>
              <a:t> Data Services</a:t>
            </a:r>
          </a:p>
        </p:txBody>
      </p:sp>
      <p:sp>
        <p:nvSpPr>
          <p:cNvPr id="8" name="TextBox 7"/>
          <p:cNvSpPr txBox="1"/>
          <p:nvPr/>
        </p:nvSpPr>
        <p:spPr>
          <a:xfrm>
            <a:off x="533400" y="4114800"/>
            <a:ext cx="3352800" cy="2246769"/>
          </a:xfrm>
          <a:prstGeom prst="rect">
            <a:avLst/>
          </a:prstGeom>
          <a:noFill/>
        </p:spPr>
        <p:txBody>
          <a:bodyPr wrap="square" rtlCol="0">
            <a:spAutoFit/>
          </a:bodyPr>
          <a:lstStyle/>
          <a:p>
            <a:r>
              <a:rPr lang="en-US" sz="2800" b="1" dirty="0" smtClean="0"/>
              <a:t>2 services</a:t>
            </a:r>
          </a:p>
          <a:p>
            <a:r>
              <a:rPr lang="en-US" sz="2800" b="1" dirty="0" smtClean="0"/>
              <a:t>7  variables</a:t>
            </a:r>
          </a:p>
          <a:p>
            <a:r>
              <a:rPr lang="en-US" sz="2800" b="1" dirty="0" smtClean="0"/>
              <a:t>4,363 sites</a:t>
            </a:r>
          </a:p>
          <a:p>
            <a:r>
              <a:rPr lang="en-US" sz="2800" b="1" dirty="0" smtClean="0"/>
              <a:t>11,484 series</a:t>
            </a:r>
          </a:p>
          <a:p>
            <a:r>
              <a:rPr lang="en-US" sz="2800" b="1" dirty="0" smtClean="0"/>
              <a:t>9,493,968 records</a:t>
            </a:r>
          </a:p>
        </p:txBody>
      </p:sp>
      <p:pic>
        <p:nvPicPr>
          <p:cNvPr id="2052" name="Picture 4"/>
          <p:cNvPicPr>
            <a:picLocks noChangeAspect="1" noChangeArrowheads="1"/>
          </p:cNvPicPr>
          <p:nvPr/>
        </p:nvPicPr>
        <p:blipFill>
          <a:blip r:embed="rId4" cstate="print"/>
          <a:srcRect/>
          <a:stretch>
            <a:fillRect/>
          </a:stretch>
        </p:blipFill>
        <p:spPr bwMode="auto">
          <a:xfrm>
            <a:off x="3810000" y="4572000"/>
            <a:ext cx="1348490" cy="1935480"/>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4068" y="185859"/>
            <a:ext cx="2447925" cy="14423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8678" y="6225498"/>
            <a:ext cx="2242185" cy="563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0471160"/>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920240" y="457200"/>
            <a:ext cx="7067550" cy="5762625"/>
          </a:xfrm>
          <a:prstGeom prst="rect">
            <a:avLst/>
          </a:prstGeom>
          <a:noFill/>
          <a:ln w="9525">
            <a:noFill/>
            <a:miter lim="800000"/>
            <a:headEnd/>
            <a:tailEnd/>
          </a:ln>
        </p:spPr>
      </p:pic>
      <p:sp>
        <p:nvSpPr>
          <p:cNvPr id="5" name="TextBox 4"/>
          <p:cNvSpPr txBox="1"/>
          <p:nvPr/>
        </p:nvSpPr>
        <p:spPr>
          <a:xfrm>
            <a:off x="228600" y="304800"/>
            <a:ext cx="3048000" cy="1938992"/>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Water</a:t>
            </a:r>
          </a:p>
          <a:p>
            <a:r>
              <a:rPr lang="en-US" sz="4000" b="1" dirty="0" smtClean="0">
                <a:solidFill>
                  <a:srgbClr val="FF0000"/>
                </a:solidFill>
                <a:effectLst>
                  <a:outerShdw blurRad="38100" dist="38100" dir="2700000" algn="tl">
                    <a:srgbClr val="000000">
                      <a:alpha val="43137"/>
                    </a:srgbClr>
                  </a:outerShdw>
                </a:effectLst>
              </a:rPr>
              <a:t>Temperature Data Services</a:t>
            </a:r>
          </a:p>
        </p:txBody>
      </p:sp>
      <p:sp>
        <p:nvSpPr>
          <p:cNvPr id="8" name="TextBox 7"/>
          <p:cNvSpPr txBox="1"/>
          <p:nvPr/>
        </p:nvSpPr>
        <p:spPr>
          <a:xfrm>
            <a:off x="533400" y="4114800"/>
            <a:ext cx="3352800" cy="2246769"/>
          </a:xfrm>
          <a:prstGeom prst="rect">
            <a:avLst/>
          </a:prstGeom>
          <a:noFill/>
        </p:spPr>
        <p:txBody>
          <a:bodyPr wrap="square" rtlCol="0">
            <a:spAutoFit/>
          </a:bodyPr>
          <a:lstStyle/>
          <a:p>
            <a:r>
              <a:rPr lang="en-US" sz="2800" b="1" dirty="0" smtClean="0"/>
              <a:t>6 services</a:t>
            </a:r>
          </a:p>
          <a:p>
            <a:r>
              <a:rPr lang="en-US" sz="2800" b="1" dirty="0" smtClean="0"/>
              <a:t>11  variables</a:t>
            </a:r>
          </a:p>
          <a:p>
            <a:r>
              <a:rPr lang="en-US" sz="2800" b="1" dirty="0" smtClean="0"/>
              <a:t>11,158 sites</a:t>
            </a:r>
          </a:p>
          <a:p>
            <a:r>
              <a:rPr lang="en-US" sz="2800" b="1" dirty="0" smtClean="0"/>
              <a:t>22,953 series</a:t>
            </a:r>
          </a:p>
          <a:p>
            <a:r>
              <a:rPr lang="en-US" sz="2800" b="1" dirty="0" smtClean="0"/>
              <a:t>1,546,841 records</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4068" y="185859"/>
            <a:ext cx="2447925" cy="14423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8678" y="6225498"/>
            <a:ext cx="2242185" cy="563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9223621"/>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1920240" y="457200"/>
            <a:ext cx="7067550" cy="5762625"/>
          </a:xfrm>
          <a:prstGeom prst="rect">
            <a:avLst/>
          </a:prstGeom>
          <a:noFill/>
          <a:ln w="9525">
            <a:noFill/>
            <a:miter lim="800000"/>
            <a:headEnd/>
            <a:tailEnd/>
          </a:ln>
        </p:spPr>
      </p:pic>
      <p:sp>
        <p:nvSpPr>
          <p:cNvPr id="5" name="TextBox 4"/>
          <p:cNvSpPr txBox="1"/>
          <p:nvPr/>
        </p:nvSpPr>
        <p:spPr>
          <a:xfrm>
            <a:off x="228600" y="304800"/>
            <a:ext cx="3048000" cy="1323439"/>
          </a:xfrm>
          <a:prstGeom prst="rect">
            <a:avLst/>
          </a:prstGeom>
          <a:noFill/>
        </p:spPr>
        <p:txBody>
          <a:bodyPr wrap="square" rtlCol="0">
            <a:spAutoFit/>
          </a:bodyPr>
          <a:lstStyle/>
          <a:p>
            <a:r>
              <a:rPr lang="en-US" sz="4000" b="1" dirty="0" smtClean="0">
                <a:solidFill>
                  <a:srgbClr val="FF6600"/>
                </a:solidFill>
                <a:effectLst>
                  <a:outerShdw blurRad="38100" dist="38100" dir="2700000" algn="tl">
                    <a:srgbClr val="000000">
                      <a:alpha val="43137"/>
                    </a:srgbClr>
                  </a:outerShdw>
                </a:effectLst>
              </a:rPr>
              <a:t>Bacteria Data Services</a:t>
            </a:r>
          </a:p>
        </p:txBody>
      </p:sp>
      <p:sp>
        <p:nvSpPr>
          <p:cNvPr id="8" name="TextBox 7"/>
          <p:cNvSpPr txBox="1"/>
          <p:nvPr/>
        </p:nvSpPr>
        <p:spPr>
          <a:xfrm>
            <a:off x="533400" y="4114800"/>
            <a:ext cx="3352800" cy="2246769"/>
          </a:xfrm>
          <a:prstGeom prst="rect">
            <a:avLst/>
          </a:prstGeom>
          <a:noFill/>
        </p:spPr>
        <p:txBody>
          <a:bodyPr wrap="square" rtlCol="0">
            <a:spAutoFit/>
          </a:bodyPr>
          <a:lstStyle/>
          <a:p>
            <a:r>
              <a:rPr lang="en-US" sz="2800" b="1" dirty="0" smtClean="0"/>
              <a:t>1 service</a:t>
            </a:r>
          </a:p>
          <a:p>
            <a:r>
              <a:rPr lang="en-US" sz="2800" b="1" dirty="0" smtClean="0"/>
              <a:t>21  variables</a:t>
            </a:r>
          </a:p>
          <a:p>
            <a:r>
              <a:rPr lang="en-US" sz="2800" b="1" dirty="0" smtClean="0"/>
              <a:t>4,801 sites</a:t>
            </a:r>
          </a:p>
          <a:p>
            <a:r>
              <a:rPr lang="en-US" sz="2800" b="1" dirty="0" smtClean="0"/>
              <a:t>15,483 series</a:t>
            </a:r>
          </a:p>
          <a:p>
            <a:r>
              <a:rPr lang="en-US" sz="2800" b="1" dirty="0" smtClean="0"/>
              <a:t>297,849 records</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4068" y="185859"/>
            <a:ext cx="2447925" cy="14423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8678" y="6225498"/>
            <a:ext cx="2242185" cy="563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6471643"/>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was the state of water knowledge in Australia at that time?</a:t>
            </a:r>
            <a:endParaRPr lang="en-US" dirty="0"/>
          </a:p>
        </p:txBody>
      </p:sp>
      <p:sp>
        <p:nvSpPr>
          <p:cNvPr id="3" name="Content Placeholder 2"/>
          <p:cNvSpPr>
            <a:spLocks noGrp="1"/>
          </p:cNvSpPr>
          <p:nvPr>
            <p:ph idx="1"/>
          </p:nvPr>
        </p:nvSpPr>
        <p:spPr>
          <a:xfrm>
            <a:off x="457200" y="1600200"/>
            <a:ext cx="8458200" cy="4525963"/>
          </a:xfrm>
        </p:spPr>
        <p:txBody>
          <a:bodyPr>
            <a:normAutofit lnSpcReduction="10000"/>
          </a:bodyPr>
          <a:lstStyle/>
          <a:p>
            <a:r>
              <a:rPr lang="en-US" dirty="0" smtClean="0">
                <a:solidFill>
                  <a:srgbClr val="FF0000"/>
                </a:solidFill>
              </a:rPr>
              <a:t>Science – Rich </a:t>
            </a:r>
            <a:r>
              <a:rPr lang="en-US" dirty="0" smtClean="0"/>
              <a:t>– a real legacy of historical investment in CSIRO, ANU and elsewhere</a:t>
            </a:r>
          </a:p>
          <a:p>
            <a:r>
              <a:rPr lang="en-US" dirty="0" smtClean="0">
                <a:solidFill>
                  <a:srgbClr val="FF0000"/>
                </a:solidFill>
              </a:rPr>
              <a:t>Modeling – Rich </a:t>
            </a:r>
            <a:r>
              <a:rPr lang="en-US" dirty="0" smtClean="0"/>
              <a:t>– CRC’s for Catchment Hydrology and </a:t>
            </a:r>
            <a:r>
              <a:rPr lang="en-US" dirty="0" err="1" smtClean="0"/>
              <a:t>eWater</a:t>
            </a:r>
            <a:r>
              <a:rPr lang="en-US" dirty="0" smtClean="0"/>
              <a:t>, and elsewhere</a:t>
            </a:r>
          </a:p>
          <a:p>
            <a:r>
              <a:rPr lang="en-US" dirty="0" smtClean="0">
                <a:solidFill>
                  <a:srgbClr val="FF0000"/>
                </a:solidFill>
              </a:rPr>
              <a:t>Information – Limited </a:t>
            </a:r>
          </a:p>
          <a:p>
            <a:pPr lvl="1"/>
            <a:r>
              <a:rPr lang="en-US" dirty="0" smtClean="0"/>
              <a:t>250m DEM</a:t>
            </a:r>
          </a:p>
          <a:p>
            <a:pPr lvl="1"/>
            <a:r>
              <a:rPr lang="en-US" dirty="0" smtClean="0"/>
              <a:t>No consistent digital blue line stream hydrography  (ouch!!)</a:t>
            </a:r>
          </a:p>
          <a:p>
            <a:pPr lvl="1"/>
            <a:r>
              <a:rPr lang="en-US" dirty="0" smtClean="0"/>
              <a:t>37 separate stream gaging networks</a:t>
            </a:r>
          </a:p>
        </p:txBody>
      </p:sp>
      <p:sp>
        <p:nvSpPr>
          <p:cNvPr id="4" name="TextBox 3"/>
          <p:cNvSpPr txBox="1"/>
          <p:nvPr/>
        </p:nvSpPr>
        <p:spPr>
          <a:xfrm>
            <a:off x="247561" y="5942263"/>
            <a:ext cx="8210639" cy="830997"/>
          </a:xfrm>
          <a:prstGeom prst="rect">
            <a:avLst/>
          </a:prstGeom>
          <a:noFill/>
        </p:spPr>
        <p:txBody>
          <a:bodyPr wrap="square" rtlCol="0">
            <a:spAutoFit/>
          </a:bodyPr>
          <a:lstStyle/>
          <a:p>
            <a:pPr algn="ctr"/>
            <a:r>
              <a:rPr lang="en-US" sz="2400" i="1" dirty="0" smtClean="0">
                <a:solidFill>
                  <a:srgbClr val="FF0000"/>
                </a:solidFill>
              </a:rPr>
              <a:t>AWRIS and WIRADA were prompted by these and other deficiencies in information</a:t>
            </a:r>
            <a:endParaRPr lang="en-US" sz="2400" i="1" dirty="0">
              <a:solidFill>
                <a:srgbClr val="FF0000"/>
              </a:solidFill>
            </a:endParaRPr>
          </a:p>
        </p:txBody>
      </p:sp>
    </p:spTree>
    <p:extLst>
      <p:ext uri="{BB962C8B-B14F-4D97-AF65-F5344CB8AC3E}">
        <p14:creationId xmlns:p14="http://schemas.microsoft.com/office/powerpoint/2010/main" val="117688864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WOFpy</a:t>
            </a:r>
            <a:endParaRPr lang="en-US" dirty="0"/>
          </a:p>
        </p:txBody>
      </p:sp>
      <p:sp>
        <p:nvSpPr>
          <p:cNvPr id="3" name="Content Placeholder 2"/>
          <p:cNvSpPr>
            <a:spLocks noGrp="1"/>
          </p:cNvSpPr>
          <p:nvPr>
            <p:ph idx="1"/>
          </p:nvPr>
        </p:nvSpPr>
        <p:spPr/>
        <p:txBody>
          <a:bodyPr/>
          <a:lstStyle/>
          <a:p>
            <a:r>
              <a:rPr lang="en-US" dirty="0" smtClean="0">
                <a:solidFill>
                  <a:srgbClr val="FF0000"/>
                </a:solidFill>
              </a:rPr>
              <a:t>Water One Flow web services in Python </a:t>
            </a:r>
            <a:endParaRPr lang="en-US" dirty="0" smtClean="0"/>
          </a:p>
          <a:p>
            <a:r>
              <a:rPr lang="en-US" dirty="0" smtClean="0">
                <a:solidFill>
                  <a:srgbClr val="FF0000"/>
                </a:solidFill>
              </a:rPr>
              <a:t>Easy, low cost way </a:t>
            </a:r>
            <a:r>
              <a:rPr lang="en-US" dirty="0" smtClean="0"/>
              <a:t>to create water web services</a:t>
            </a:r>
            <a:endParaRPr lang="en-US" dirty="0"/>
          </a:p>
          <a:p>
            <a:r>
              <a:rPr lang="en-US" dirty="0" smtClean="0"/>
              <a:t>Delivers both WaterML1 and WaterML2</a:t>
            </a:r>
            <a:endParaRPr lang="en-US" dirty="0"/>
          </a:p>
        </p:txBody>
      </p:sp>
      <p:sp>
        <p:nvSpPr>
          <p:cNvPr id="4" name="Rectangle 3"/>
          <p:cNvSpPr/>
          <p:nvPr/>
        </p:nvSpPr>
        <p:spPr>
          <a:xfrm>
            <a:off x="2895600" y="6324600"/>
            <a:ext cx="3596434" cy="369332"/>
          </a:xfrm>
          <a:prstGeom prst="rect">
            <a:avLst/>
          </a:prstGeom>
        </p:spPr>
        <p:txBody>
          <a:bodyPr wrap="none">
            <a:spAutoFit/>
          </a:bodyPr>
          <a:lstStyle/>
          <a:p>
            <a:r>
              <a:rPr lang="en-US" dirty="0">
                <a:hlinkClick r:id="rId2"/>
              </a:rPr>
              <a:t>https://</a:t>
            </a:r>
            <a:r>
              <a:rPr lang="en-US" dirty="0" smtClean="0">
                <a:hlinkClick r:id="rId2"/>
              </a:rPr>
              <a:t>github.com/swtools/WOFpy</a:t>
            </a:r>
            <a:r>
              <a:rPr lang="en-US" dirty="0" smtClean="0"/>
              <a:t> </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179" y="3886200"/>
            <a:ext cx="7572375" cy="2343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4068" y="185859"/>
            <a:ext cx="2447925" cy="14423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8678" y="6225498"/>
            <a:ext cx="2242185" cy="563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99302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6"/>
          <p:cNvPicPr>
            <a:picLocks noChangeAspect="1" noChangeArrowheads="1"/>
          </p:cNvPicPr>
          <p:nvPr/>
        </p:nvPicPr>
        <p:blipFill>
          <a:blip r:embed="rId2" cstate="print"/>
          <a:srcRect/>
          <a:stretch>
            <a:fillRect/>
          </a:stretch>
        </p:blipFill>
        <p:spPr bwMode="auto">
          <a:xfrm>
            <a:off x="533400" y="1905000"/>
            <a:ext cx="3732213" cy="2100263"/>
          </a:xfrm>
          <a:prstGeom prst="rect">
            <a:avLst/>
          </a:prstGeom>
          <a:noFill/>
          <a:ln w="9525">
            <a:noFill/>
            <a:miter lim="800000"/>
            <a:headEnd/>
            <a:tailEnd/>
          </a:ln>
        </p:spPr>
      </p:pic>
      <p:sp>
        <p:nvSpPr>
          <p:cNvPr id="14338" name="Title 1"/>
          <p:cNvSpPr>
            <a:spLocks noGrp="1"/>
          </p:cNvSpPr>
          <p:nvPr>
            <p:ph type="title"/>
          </p:nvPr>
        </p:nvSpPr>
        <p:spPr/>
        <p:txBody>
          <a:bodyPr/>
          <a:lstStyle/>
          <a:p>
            <a:r>
              <a:rPr lang="en-US" sz="3200" smtClean="0"/>
              <a:t>Open Geospatial Consortium </a:t>
            </a:r>
            <a:br>
              <a:rPr lang="en-US" sz="3200" smtClean="0"/>
            </a:br>
            <a:r>
              <a:rPr lang="en-US" sz="3200" smtClean="0"/>
              <a:t>Web Service Standards</a:t>
            </a:r>
          </a:p>
        </p:txBody>
      </p:sp>
      <p:sp>
        <p:nvSpPr>
          <p:cNvPr id="3" name="Content Placeholder 2"/>
          <p:cNvSpPr>
            <a:spLocks noGrp="1"/>
          </p:cNvSpPr>
          <p:nvPr>
            <p:ph sz="half" idx="1"/>
          </p:nvPr>
        </p:nvSpPr>
        <p:spPr>
          <a:xfrm>
            <a:off x="457200" y="1600200"/>
            <a:ext cx="4114800" cy="4876800"/>
          </a:xfrm>
        </p:spPr>
        <p:txBody>
          <a:bodyPr rtlCol="0">
            <a:normAutofit fontScale="85000" lnSpcReduction="10000"/>
          </a:bodyPr>
          <a:lstStyle/>
          <a:p>
            <a:pPr fontAlgn="auto">
              <a:spcAft>
                <a:spcPts val="0"/>
              </a:spcAft>
              <a:buFont typeface="Arial" pitchFamily="34" charset="0"/>
              <a:buChar char="•"/>
              <a:defRPr/>
            </a:pPr>
            <a:r>
              <a:rPr lang="en-US" dirty="0" smtClean="0">
                <a:solidFill>
                  <a:srgbClr val="FF0000"/>
                </a:solidFill>
              </a:rPr>
              <a:t>Map Services</a:t>
            </a:r>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r>
              <a:rPr lang="en-US" dirty="0" smtClean="0"/>
              <a:t>Web Map Service (WMS)</a:t>
            </a:r>
          </a:p>
          <a:p>
            <a:pPr fontAlgn="auto">
              <a:spcAft>
                <a:spcPts val="0"/>
              </a:spcAft>
              <a:buFont typeface="Arial" pitchFamily="34" charset="0"/>
              <a:buChar char="•"/>
              <a:defRPr/>
            </a:pPr>
            <a:r>
              <a:rPr lang="en-US" dirty="0" smtClean="0"/>
              <a:t>Web Feature Service (WFS)</a:t>
            </a:r>
          </a:p>
          <a:p>
            <a:pPr fontAlgn="auto">
              <a:spcAft>
                <a:spcPts val="0"/>
              </a:spcAft>
              <a:buFont typeface="Arial" pitchFamily="34" charset="0"/>
              <a:buChar char="•"/>
              <a:defRPr/>
            </a:pPr>
            <a:r>
              <a:rPr lang="en-US" dirty="0" smtClean="0"/>
              <a:t>Web Coverage Service</a:t>
            </a:r>
            <a:br>
              <a:rPr lang="en-US" dirty="0" smtClean="0"/>
            </a:br>
            <a:r>
              <a:rPr lang="en-US" dirty="0" smtClean="0"/>
              <a:t>(WCS)</a:t>
            </a:r>
          </a:p>
          <a:p>
            <a:pPr fontAlgn="auto">
              <a:spcAft>
                <a:spcPts val="0"/>
              </a:spcAft>
              <a:buFont typeface="Arial" pitchFamily="34" charset="0"/>
              <a:buChar char="•"/>
              <a:defRPr/>
            </a:pPr>
            <a:r>
              <a:rPr lang="en-US" dirty="0" smtClean="0"/>
              <a:t>Catalog Services for the Web (CS/W)</a:t>
            </a:r>
          </a:p>
        </p:txBody>
      </p:sp>
      <p:sp>
        <p:nvSpPr>
          <p:cNvPr id="4" name="Content Placeholder 3"/>
          <p:cNvSpPr>
            <a:spLocks noGrp="1"/>
          </p:cNvSpPr>
          <p:nvPr>
            <p:ph sz="half" idx="2"/>
          </p:nvPr>
        </p:nvSpPr>
        <p:spPr>
          <a:xfrm>
            <a:off x="4648200" y="1600200"/>
            <a:ext cx="4114800" cy="4800600"/>
          </a:xfrm>
        </p:spPr>
        <p:txBody>
          <a:bodyPr rtlCol="0">
            <a:normAutofit fontScale="85000" lnSpcReduction="10000"/>
          </a:bodyPr>
          <a:lstStyle/>
          <a:p>
            <a:pPr fontAlgn="auto">
              <a:spcAft>
                <a:spcPts val="0"/>
              </a:spcAft>
              <a:buFont typeface="Arial" pitchFamily="34" charset="0"/>
              <a:buChar char="•"/>
              <a:defRPr/>
            </a:pPr>
            <a:r>
              <a:rPr lang="en-US" dirty="0" smtClean="0">
                <a:solidFill>
                  <a:srgbClr val="FF0000"/>
                </a:solidFill>
              </a:rPr>
              <a:t>Observation Services</a:t>
            </a:r>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r>
              <a:rPr lang="en-US" dirty="0" smtClean="0"/>
              <a:t>Observations and Measurements Model</a:t>
            </a:r>
          </a:p>
          <a:p>
            <a:pPr fontAlgn="auto">
              <a:spcAft>
                <a:spcPts val="0"/>
              </a:spcAft>
              <a:buFont typeface="Arial" pitchFamily="34" charset="0"/>
              <a:buChar char="•"/>
              <a:defRPr/>
            </a:pPr>
            <a:r>
              <a:rPr lang="en-US" dirty="0" smtClean="0"/>
              <a:t>Sensor Web Enablement (SWE)</a:t>
            </a:r>
          </a:p>
          <a:p>
            <a:pPr fontAlgn="auto">
              <a:spcAft>
                <a:spcPts val="0"/>
              </a:spcAft>
              <a:buFont typeface="Arial" pitchFamily="34" charset="0"/>
              <a:buChar char="•"/>
              <a:defRPr/>
            </a:pPr>
            <a:r>
              <a:rPr lang="en-US" dirty="0" smtClean="0"/>
              <a:t>Sensor Observation Service (SOS)</a:t>
            </a:r>
            <a:endParaRPr lang="en-US" dirty="0"/>
          </a:p>
        </p:txBody>
      </p:sp>
      <p:pic>
        <p:nvPicPr>
          <p:cNvPr id="14341" name="Picture 4"/>
          <p:cNvPicPr>
            <a:picLocks noChangeAspect="1" noChangeArrowheads="1"/>
          </p:cNvPicPr>
          <p:nvPr/>
        </p:nvPicPr>
        <p:blipFill>
          <a:blip r:embed="rId3" cstate="print"/>
          <a:srcRect/>
          <a:stretch>
            <a:fillRect/>
          </a:stretch>
        </p:blipFill>
        <p:spPr bwMode="auto">
          <a:xfrm>
            <a:off x="5105400" y="2057400"/>
            <a:ext cx="2706688" cy="1819275"/>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94753982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420" y="2056031"/>
            <a:ext cx="5143500" cy="438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0" name="Picture 2"/>
          <p:cNvPicPr>
            <a:picLocks noChangeAspect="1" noChangeArrowheads="1"/>
          </p:cNvPicPr>
          <p:nvPr/>
        </p:nvPicPr>
        <p:blipFill>
          <a:blip r:embed="rId3" cstate="print"/>
          <a:srcRect/>
          <a:stretch>
            <a:fillRect/>
          </a:stretch>
        </p:blipFill>
        <p:spPr bwMode="auto">
          <a:xfrm>
            <a:off x="228600" y="228600"/>
            <a:ext cx="8534400" cy="1657350"/>
          </a:xfrm>
          <a:prstGeom prst="rect">
            <a:avLst/>
          </a:prstGeom>
          <a:noFill/>
          <a:ln w="9525">
            <a:solidFill>
              <a:schemeClr val="accent1">
                <a:shade val="50000"/>
              </a:schemeClr>
            </a:solidFill>
            <a:miter lim="800000"/>
            <a:headEnd/>
            <a:tailEnd/>
          </a:ln>
        </p:spPr>
      </p:pic>
      <p:sp>
        <p:nvSpPr>
          <p:cNvPr id="4" name="TextBox 3"/>
          <p:cNvSpPr txBox="1"/>
          <p:nvPr/>
        </p:nvSpPr>
        <p:spPr>
          <a:xfrm>
            <a:off x="5715000" y="2895600"/>
            <a:ext cx="2910540" cy="923330"/>
          </a:xfrm>
          <a:prstGeom prst="rect">
            <a:avLst/>
          </a:prstGeom>
          <a:noFill/>
          <a:ln>
            <a:solidFill>
              <a:schemeClr val="tx2"/>
            </a:solidFill>
          </a:ln>
        </p:spPr>
        <p:txBody>
          <a:bodyPr wrap="none" rtlCol="0">
            <a:spAutoFit/>
          </a:bodyPr>
          <a:lstStyle/>
          <a:p>
            <a:r>
              <a:rPr lang="en-US" dirty="0" smtClean="0"/>
              <a:t>Meets every 3 months</a:t>
            </a:r>
          </a:p>
          <a:p>
            <a:endParaRPr lang="en-US" dirty="0" smtClean="0"/>
          </a:p>
          <a:p>
            <a:r>
              <a:rPr lang="en-US" dirty="0" smtClean="0"/>
              <a:t>Teleconferences most weeks</a:t>
            </a:r>
            <a:endParaRPr lang="en-US" dirty="0"/>
          </a:p>
        </p:txBody>
      </p:sp>
      <p:sp>
        <p:nvSpPr>
          <p:cNvPr id="5" name="TextBox 4"/>
          <p:cNvSpPr txBox="1"/>
          <p:nvPr/>
        </p:nvSpPr>
        <p:spPr>
          <a:xfrm>
            <a:off x="5715000" y="4800600"/>
            <a:ext cx="2971800" cy="646331"/>
          </a:xfrm>
          <a:prstGeom prst="rect">
            <a:avLst/>
          </a:prstGeom>
          <a:noFill/>
          <a:ln>
            <a:solidFill>
              <a:schemeClr val="tx2"/>
            </a:solidFill>
          </a:ln>
        </p:spPr>
        <p:txBody>
          <a:bodyPr wrap="square" rtlCol="0">
            <a:spAutoFit/>
          </a:bodyPr>
          <a:lstStyle/>
          <a:p>
            <a:r>
              <a:rPr lang="en-US" dirty="0" err="1" smtClean="0">
                <a:solidFill>
                  <a:srgbClr val="FF0000"/>
                </a:solidFill>
              </a:rPr>
              <a:t>WaterML</a:t>
            </a:r>
            <a:r>
              <a:rPr lang="en-US" dirty="0" smtClean="0">
                <a:solidFill>
                  <a:srgbClr val="FF0000"/>
                </a:solidFill>
              </a:rPr>
              <a:t> Version 2 standard </a:t>
            </a:r>
            <a:r>
              <a:rPr lang="en-US" dirty="0" smtClean="0"/>
              <a:t>proposed </a:t>
            </a:r>
            <a:endParaRPr lang="en-US" dirty="0"/>
          </a:p>
        </p:txBody>
      </p:sp>
      <p:cxnSp>
        <p:nvCxnSpPr>
          <p:cNvPr id="7" name="Straight Arrow Connector 6"/>
          <p:cNvCxnSpPr>
            <a:stCxn id="5" idx="1"/>
          </p:cNvCxnSpPr>
          <p:nvPr/>
        </p:nvCxnSpPr>
        <p:spPr>
          <a:xfrm flipH="1" flipV="1">
            <a:off x="4038600" y="4724400"/>
            <a:ext cx="1676400" cy="39936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715000" y="5791200"/>
            <a:ext cx="2971800" cy="646331"/>
          </a:xfrm>
          <a:prstGeom prst="rect">
            <a:avLst/>
          </a:prstGeom>
          <a:noFill/>
          <a:ln>
            <a:solidFill>
              <a:schemeClr val="tx2"/>
            </a:solidFill>
          </a:ln>
        </p:spPr>
        <p:txBody>
          <a:bodyPr wrap="square" rtlCol="0">
            <a:spAutoFit/>
          </a:bodyPr>
          <a:lstStyle/>
          <a:p>
            <a:r>
              <a:rPr lang="en-US" dirty="0" smtClean="0"/>
              <a:t>Vote for adoption later this year or early next year</a:t>
            </a:r>
            <a:endParaRPr lang="en-US" dirty="0"/>
          </a:p>
        </p:txBody>
      </p:sp>
      <p:sp>
        <p:nvSpPr>
          <p:cNvPr id="10" name="Down Arrow 9"/>
          <p:cNvSpPr/>
          <p:nvPr/>
        </p:nvSpPr>
        <p:spPr>
          <a:xfrm>
            <a:off x="7086600" y="5486400"/>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209800" y="304800"/>
            <a:ext cx="4593630" cy="369332"/>
          </a:xfrm>
          <a:prstGeom prst="rect">
            <a:avLst/>
          </a:prstGeom>
          <a:solidFill>
            <a:schemeClr val="bg1"/>
          </a:solidFill>
          <a:ln>
            <a:solidFill>
              <a:schemeClr val="accent1">
                <a:shade val="95000"/>
                <a:satMod val="105000"/>
              </a:schemeClr>
            </a:solidFill>
          </a:ln>
        </p:spPr>
        <p:txBody>
          <a:bodyPr wrap="none" rtlCol="0">
            <a:spAutoFit/>
          </a:bodyPr>
          <a:lstStyle/>
          <a:p>
            <a:r>
              <a:rPr lang="en-US" dirty="0" smtClean="0"/>
              <a:t>Jointly with World Meteorological Organization</a:t>
            </a:r>
            <a:endParaRPr lang="en-US" dirty="0"/>
          </a:p>
        </p:txBody>
      </p:sp>
      <p:sp>
        <p:nvSpPr>
          <p:cNvPr id="12" name="TextBox 11"/>
          <p:cNvSpPr txBox="1"/>
          <p:nvPr/>
        </p:nvSpPr>
        <p:spPr>
          <a:xfrm>
            <a:off x="3090269" y="2133600"/>
            <a:ext cx="4751302" cy="369332"/>
          </a:xfrm>
          <a:prstGeom prst="rect">
            <a:avLst/>
          </a:prstGeom>
          <a:solidFill>
            <a:srgbClr val="FFFF00"/>
          </a:solidFill>
          <a:ln>
            <a:solidFill>
              <a:schemeClr val="tx2"/>
            </a:solidFill>
          </a:ln>
        </p:spPr>
        <p:txBody>
          <a:bodyPr wrap="none" rtlCol="0">
            <a:spAutoFit/>
          </a:bodyPr>
          <a:lstStyle/>
          <a:p>
            <a:pPr algn="ctr"/>
            <a:r>
              <a:rPr lang="en-US" dirty="0" smtClean="0"/>
              <a:t>Evolving </a:t>
            </a:r>
            <a:r>
              <a:rPr lang="en-US" dirty="0" err="1" smtClean="0"/>
              <a:t>WaterML</a:t>
            </a:r>
            <a:r>
              <a:rPr lang="en-US" dirty="0" smtClean="0"/>
              <a:t> into an International Standard</a:t>
            </a:r>
            <a:endParaRPr lang="en-US" dirty="0"/>
          </a:p>
        </p:txBody>
      </p:sp>
      <p:grpSp>
        <p:nvGrpSpPr>
          <p:cNvPr id="13" name="Group 12"/>
          <p:cNvGrpSpPr/>
          <p:nvPr/>
        </p:nvGrpSpPr>
        <p:grpSpPr>
          <a:xfrm>
            <a:off x="228600" y="2541376"/>
            <a:ext cx="8819754" cy="2075779"/>
            <a:chOff x="228600" y="2541376"/>
            <a:chExt cx="8819754" cy="2075779"/>
          </a:xfrm>
        </p:grpSpPr>
        <p:grpSp>
          <p:nvGrpSpPr>
            <p:cNvPr id="14" name="Group 13"/>
            <p:cNvGrpSpPr/>
            <p:nvPr/>
          </p:nvGrpSpPr>
          <p:grpSpPr>
            <a:xfrm>
              <a:off x="228600" y="2541376"/>
              <a:ext cx="3957470" cy="1984122"/>
              <a:chOff x="1936155" y="2368902"/>
              <a:chExt cx="4867275" cy="2858855"/>
            </a:xfrm>
          </p:grpSpPr>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6155" y="2368902"/>
                <a:ext cx="4867275" cy="2781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3648485" y="4753269"/>
                <a:ext cx="1954937" cy="474488"/>
              </a:xfrm>
              <a:prstGeom prst="rect">
                <a:avLst/>
              </a:prstGeom>
              <a:noFill/>
            </p:spPr>
            <p:txBody>
              <a:bodyPr wrap="none" rtlCol="0">
                <a:spAutoFit/>
              </a:bodyPr>
              <a:lstStyle/>
              <a:p>
                <a:r>
                  <a:rPr lang="en-US" sz="1600" dirty="0" smtClean="0">
                    <a:solidFill>
                      <a:prstClr val="black"/>
                    </a:solidFill>
                  </a:rPr>
                  <a:t>November 2009</a:t>
                </a:r>
                <a:endParaRPr lang="en-US" sz="1600" dirty="0">
                  <a:solidFill>
                    <a:prstClr val="black"/>
                  </a:solidFill>
                </a:endParaRPr>
              </a:p>
            </p:txBody>
          </p:sp>
        </p:grpSp>
        <p:sp>
          <p:nvSpPr>
            <p:cNvPr id="15" name="TextBox 14"/>
            <p:cNvSpPr txBox="1"/>
            <p:nvPr/>
          </p:nvSpPr>
          <p:spPr>
            <a:xfrm>
              <a:off x="3546271" y="4247823"/>
              <a:ext cx="5502083" cy="369332"/>
            </a:xfrm>
            <a:prstGeom prst="rect">
              <a:avLst/>
            </a:prstGeom>
            <a:solidFill>
              <a:srgbClr val="FFFF00"/>
            </a:solidFill>
            <a:ln>
              <a:solidFill>
                <a:schemeClr val="tx2"/>
              </a:solidFill>
            </a:ln>
          </p:spPr>
          <p:txBody>
            <a:bodyPr wrap="none" rtlCol="0">
              <a:spAutoFit/>
            </a:bodyPr>
            <a:lstStyle/>
            <a:p>
              <a:pPr algn="ctr"/>
              <a:r>
                <a:rPr lang="en-US" dirty="0" smtClean="0">
                  <a:solidFill>
                    <a:prstClr val="black"/>
                  </a:solidFill>
                </a:rPr>
                <a:t>Hydrology, Meteorology, Climatology, and Oceanography</a:t>
              </a:r>
              <a:endParaRPr lang="en-US" dirty="0">
                <a:solidFill>
                  <a:prstClr val="black"/>
                </a:solidFill>
              </a:endParaRPr>
            </a:p>
          </p:txBody>
        </p:sp>
      </p:grpSp>
    </p:spTree>
    <p:extLst>
      <p:ext uri="{BB962C8B-B14F-4D97-AF65-F5344CB8AC3E}">
        <p14:creationId xmlns:p14="http://schemas.microsoft.com/office/powerpoint/2010/main" val="15902187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Catalog Services for the Web (CS/W)</a:t>
            </a:r>
            <a:endParaRPr lang="en-US" dirty="0"/>
          </a:p>
        </p:txBody>
      </p:sp>
      <p:sp>
        <p:nvSpPr>
          <p:cNvPr id="3" name="Content Placeholder 2"/>
          <p:cNvSpPr>
            <a:spLocks noGrp="1"/>
          </p:cNvSpPr>
          <p:nvPr>
            <p:ph idx="1"/>
          </p:nvPr>
        </p:nvSpPr>
        <p:spPr/>
        <p:txBody>
          <a:bodyPr/>
          <a:lstStyle/>
          <a:p>
            <a:r>
              <a:rPr lang="en-US" dirty="0" smtClean="0"/>
              <a:t>An </a:t>
            </a:r>
            <a:r>
              <a:rPr lang="en-US" dirty="0" smtClean="0">
                <a:solidFill>
                  <a:srgbClr val="FF0000"/>
                </a:solidFill>
              </a:rPr>
              <a:t>OGC standard </a:t>
            </a:r>
            <a:r>
              <a:rPr lang="en-US" dirty="0" smtClean="0"/>
              <a:t>for cataloging web services</a:t>
            </a:r>
          </a:p>
          <a:p>
            <a:pPr lvl="1"/>
            <a:r>
              <a:rPr lang="en-US" dirty="0" smtClean="0"/>
              <a:t>Provides a </a:t>
            </a:r>
            <a:r>
              <a:rPr lang="en-US" dirty="0" smtClean="0">
                <a:solidFill>
                  <a:srgbClr val="FF0000"/>
                </a:solidFill>
              </a:rPr>
              <a:t>single URL reference point </a:t>
            </a:r>
            <a:r>
              <a:rPr lang="en-US" dirty="0" smtClean="0"/>
              <a:t>for all services from an organization </a:t>
            </a:r>
            <a:r>
              <a:rPr lang="en-US" sz="2400" dirty="0" smtClean="0">
                <a:hlinkClick r:id="rId3"/>
              </a:rPr>
              <a:t>https://hydroportal.crwr.utexas.edu/geoportal/csw/</a:t>
            </a:r>
            <a:r>
              <a:rPr lang="en-US" sz="2400" dirty="0" smtClean="0"/>
              <a:t>......</a:t>
            </a:r>
          </a:p>
          <a:p>
            <a:pPr lvl="1"/>
            <a:r>
              <a:rPr lang="en-US" sz="2400" dirty="0" smtClean="0">
                <a:solidFill>
                  <a:srgbClr val="FF0000"/>
                </a:solidFill>
              </a:rPr>
              <a:t>Enables searching </a:t>
            </a:r>
            <a:r>
              <a:rPr lang="en-US" sz="2400" dirty="0" smtClean="0"/>
              <a:t>of underlying Web Feature Services using the </a:t>
            </a:r>
            <a:r>
              <a:rPr lang="en-US" sz="3600" i="1" dirty="0" smtClean="0">
                <a:solidFill>
                  <a:srgbClr val="FF0000"/>
                </a:solidFill>
              </a:rPr>
              <a:t>“who, what, when, where”</a:t>
            </a:r>
            <a:r>
              <a:rPr lang="en-US" sz="2400" dirty="0" smtClean="0"/>
              <a:t> approach</a:t>
            </a:r>
            <a:endParaRPr lang="en-US" sz="2400" dirty="0"/>
          </a:p>
        </p:txBody>
      </p:sp>
      <p:sp>
        <p:nvSpPr>
          <p:cNvPr id="4" name="Slide Number Placeholder 3"/>
          <p:cNvSpPr>
            <a:spLocks noGrp="1"/>
          </p:cNvSpPr>
          <p:nvPr>
            <p:ph type="sldNum" sz="quarter" idx="12"/>
          </p:nvPr>
        </p:nvSpPr>
        <p:spPr/>
        <p:txBody>
          <a:bodyPr/>
          <a:lstStyle/>
          <a:p>
            <a:fld id="{0C984503-F64C-4115-AE21-AF5CDD25242A}" type="slidenum">
              <a:rPr lang="en-US" smtClean="0"/>
              <a:pPr/>
              <a:t>63</a:t>
            </a:fld>
            <a:endParaRPr lang="en-US"/>
          </a:p>
        </p:txBody>
      </p:sp>
      <p:sp>
        <p:nvSpPr>
          <p:cNvPr id="6" name="Flowchart: Alternate Process 5"/>
          <p:cNvSpPr/>
          <p:nvPr/>
        </p:nvSpPr>
        <p:spPr>
          <a:xfrm>
            <a:off x="2278063" y="5091112"/>
            <a:ext cx="1219200" cy="533400"/>
          </a:xfrm>
          <a:prstGeom prst="flowChartAlternateProcess">
            <a:avLst/>
          </a:prstGeom>
          <a:solidFill>
            <a:srgbClr val="ECF4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13502" tIns="156751" rIns="313502" bIns="156751" anchor="ctr"/>
          <a:lstStyle/>
          <a:p>
            <a:pPr algn="ctr" defTabSz="3133457" fontAlgn="auto">
              <a:spcBef>
                <a:spcPts val="0"/>
              </a:spcBef>
              <a:spcAft>
                <a:spcPts val="0"/>
              </a:spcAft>
              <a:defRPr/>
            </a:pPr>
            <a:r>
              <a:rPr lang="en-US" sz="1200" dirty="0" smtClean="0">
                <a:solidFill>
                  <a:schemeClr val="tx1"/>
                </a:solidFill>
              </a:rPr>
              <a:t>Select Region </a:t>
            </a:r>
            <a:br>
              <a:rPr lang="en-US" sz="1200" dirty="0" smtClean="0">
                <a:solidFill>
                  <a:schemeClr val="tx1"/>
                </a:solidFill>
              </a:rPr>
            </a:br>
            <a:r>
              <a:rPr lang="en-US" sz="1200" dirty="0" smtClean="0">
                <a:solidFill>
                  <a:schemeClr val="tx1"/>
                </a:solidFill>
              </a:rPr>
              <a:t>(where)</a:t>
            </a:r>
            <a:endParaRPr lang="en-US" sz="1200" dirty="0">
              <a:solidFill>
                <a:schemeClr val="tx1"/>
              </a:solidFill>
            </a:endParaRPr>
          </a:p>
        </p:txBody>
      </p:sp>
      <p:cxnSp>
        <p:nvCxnSpPr>
          <p:cNvPr id="7" name="Elbow Connector 6"/>
          <p:cNvCxnSpPr>
            <a:stCxn id="11" idx="6"/>
            <a:endCxn id="6" idx="1"/>
          </p:cNvCxnSpPr>
          <p:nvPr/>
        </p:nvCxnSpPr>
        <p:spPr>
          <a:xfrm>
            <a:off x="2049463" y="5357812"/>
            <a:ext cx="228600" cy="1588"/>
          </a:xfrm>
          <a:prstGeom prst="bentConnector3">
            <a:avLst>
              <a:gd name="adj1" fmla="val 50000"/>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Elbow Connector 7"/>
          <p:cNvCxnSpPr>
            <a:stCxn id="6" idx="3"/>
            <a:endCxn id="13" idx="1"/>
          </p:cNvCxnSpPr>
          <p:nvPr/>
        </p:nvCxnSpPr>
        <p:spPr>
          <a:xfrm>
            <a:off x="3497263" y="5357812"/>
            <a:ext cx="228600" cy="1588"/>
          </a:xfrm>
          <a:prstGeom prst="bentConnector3">
            <a:avLst>
              <a:gd name="adj1" fmla="val 50000"/>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10"/>
          <p:cNvSpPr txBox="1">
            <a:spLocks noChangeArrowheads="1"/>
          </p:cNvSpPr>
          <p:nvPr/>
        </p:nvSpPr>
        <p:spPr bwMode="auto">
          <a:xfrm>
            <a:off x="1371600" y="4695824"/>
            <a:ext cx="1135063" cy="623888"/>
          </a:xfrm>
          <a:prstGeom prst="rect">
            <a:avLst/>
          </a:prstGeom>
          <a:noFill/>
          <a:ln w="9525">
            <a:noFill/>
            <a:miter lim="800000"/>
            <a:headEnd/>
            <a:tailEnd/>
          </a:ln>
        </p:spPr>
        <p:txBody>
          <a:bodyPr wrap="none" lIns="313502" tIns="156751" rIns="313502" bIns="156751">
            <a:spAutoFit/>
          </a:bodyPr>
          <a:lstStyle/>
          <a:p>
            <a:r>
              <a:rPr lang="en-US" sz="2000" dirty="0">
                <a:latin typeface="Calibri" pitchFamily="34" charset="0"/>
              </a:rPr>
              <a:t>Start</a:t>
            </a:r>
          </a:p>
        </p:txBody>
      </p:sp>
      <p:sp>
        <p:nvSpPr>
          <p:cNvPr id="10" name="TextBox 41"/>
          <p:cNvSpPr txBox="1">
            <a:spLocks noChangeArrowheads="1"/>
          </p:cNvSpPr>
          <p:nvPr/>
        </p:nvSpPr>
        <p:spPr bwMode="auto">
          <a:xfrm>
            <a:off x="6280151" y="6234112"/>
            <a:ext cx="1027112" cy="623888"/>
          </a:xfrm>
          <a:prstGeom prst="rect">
            <a:avLst/>
          </a:prstGeom>
          <a:noFill/>
          <a:ln w="9525">
            <a:noFill/>
            <a:miter lim="800000"/>
            <a:headEnd/>
            <a:tailEnd/>
          </a:ln>
        </p:spPr>
        <p:txBody>
          <a:bodyPr wrap="none" lIns="313502" tIns="156751" rIns="313502" bIns="156751">
            <a:spAutoFit/>
          </a:bodyPr>
          <a:lstStyle/>
          <a:p>
            <a:r>
              <a:rPr lang="en-US" sz="2000" dirty="0">
                <a:latin typeface="Calibri" pitchFamily="34" charset="0"/>
              </a:rPr>
              <a:t>End</a:t>
            </a:r>
          </a:p>
        </p:txBody>
      </p:sp>
      <p:sp>
        <p:nvSpPr>
          <p:cNvPr id="11" name="Flowchart: Connector 10"/>
          <p:cNvSpPr/>
          <p:nvPr/>
        </p:nvSpPr>
        <p:spPr>
          <a:xfrm>
            <a:off x="1744663" y="5205412"/>
            <a:ext cx="304800" cy="304800"/>
          </a:xfrm>
          <a:prstGeom prst="flowChartConnector">
            <a:avLst/>
          </a:prstGeom>
          <a:solidFill>
            <a:srgbClr val="C2F86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13502" tIns="156751" rIns="313502" bIns="156751" anchor="ctr"/>
          <a:lstStyle/>
          <a:p>
            <a:pPr algn="ctr"/>
            <a:endParaRPr lang="en-US" sz="1200">
              <a:solidFill>
                <a:srgbClr val="FFFFFF"/>
              </a:solidFill>
            </a:endParaRPr>
          </a:p>
        </p:txBody>
      </p:sp>
      <p:sp>
        <p:nvSpPr>
          <p:cNvPr id="12" name="Flowchart: Connector 11"/>
          <p:cNvSpPr/>
          <p:nvPr/>
        </p:nvSpPr>
        <p:spPr>
          <a:xfrm>
            <a:off x="6661151" y="6043612"/>
            <a:ext cx="304800" cy="304800"/>
          </a:xfrm>
          <a:prstGeom prst="flowChartConnector">
            <a:avLst/>
          </a:prstGeom>
          <a:solidFill>
            <a:srgbClr val="FF7B7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13502" tIns="156751" rIns="313502" bIns="156751" anchor="ctr"/>
          <a:lstStyle/>
          <a:p>
            <a:pPr algn="ctr"/>
            <a:endParaRPr lang="en-US" sz="1200">
              <a:solidFill>
                <a:srgbClr val="FFFFFF"/>
              </a:solidFill>
            </a:endParaRPr>
          </a:p>
        </p:txBody>
      </p:sp>
      <p:sp>
        <p:nvSpPr>
          <p:cNvPr id="13" name="Flowchart: Alternate Process 12"/>
          <p:cNvSpPr/>
          <p:nvPr/>
        </p:nvSpPr>
        <p:spPr>
          <a:xfrm>
            <a:off x="3725863" y="5091112"/>
            <a:ext cx="1219200" cy="533400"/>
          </a:xfrm>
          <a:prstGeom prst="flowChartAlternateProcess">
            <a:avLst/>
          </a:prstGeom>
          <a:solidFill>
            <a:srgbClr val="ECF4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13502" tIns="156751" rIns="313502" bIns="156751" anchor="ctr"/>
          <a:lstStyle/>
          <a:p>
            <a:pPr algn="ctr" defTabSz="3133457" fontAlgn="auto">
              <a:spcBef>
                <a:spcPts val="0"/>
              </a:spcBef>
              <a:spcAft>
                <a:spcPts val="0"/>
              </a:spcAft>
              <a:defRPr/>
            </a:pPr>
            <a:r>
              <a:rPr lang="en-US" sz="1200" dirty="0" smtClean="0">
                <a:solidFill>
                  <a:schemeClr val="tx1"/>
                </a:solidFill>
              </a:rPr>
              <a:t>Select Time Period</a:t>
            </a:r>
          </a:p>
          <a:p>
            <a:pPr algn="ctr" defTabSz="3133457" fontAlgn="auto">
              <a:spcBef>
                <a:spcPts val="0"/>
              </a:spcBef>
              <a:spcAft>
                <a:spcPts val="0"/>
              </a:spcAft>
              <a:defRPr/>
            </a:pPr>
            <a:r>
              <a:rPr lang="en-US" sz="1200" dirty="0" smtClean="0">
                <a:solidFill>
                  <a:schemeClr val="tx1"/>
                </a:solidFill>
              </a:rPr>
              <a:t>(when)</a:t>
            </a:r>
          </a:p>
        </p:txBody>
      </p:sp>
      <p:cxnSp>
        <p:nvCxnSpPr>
          <p:cNvPr id="14" name="Elbow Connector 13"/>
          <p:cNvCxnSpPr>
            <a:stCxn id="13" idx="3"/>
            <a:endCxn id="15" idx="1"/>
          </p:cNvCxnSpPr>
          <p:nvPr/>
        </p:nvCxnSpPr>
        <p:spPr>
          <a:xfrm>
            <a:off x="4945063" y="5357812"/>
            <a:ext cx="228600" cy="1588"/>
          </a:xfrm>
          <a:prstGeom prst="bentConnector3">
            <a:avLst>
              <a:gd name="adj1" fmla="val 50000"/>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Flowchart: Alternate Process 14"/>
          <p:cNvSpPr/>
          <p:nvPr/>
        </p:nvSpPr>
        <p:spPr>
          <a:xfrm>
            <a:off x="5173663" y="5091112"/>
            <a:ext cx="1219200" cy="533400"/>
          </a:xfrm>
          <a:prstGeom prst="flowChartAlternateProcess">
            <a:avLst/>
          </a:prstGeom>
          <a:solidFill>
            <a:srgbClr val="ECF4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13502" tIns="156751" rIns="313502" bIns="156751" anchor="ctr"/>
          <a:lstStyle/>
          <a:p>
            <a:pPr algn="ctr" defTabSz="3133457" fontAlgn="auto">
              <a:spcBef>
                <a:spcPts val="0"/>
              </a:spcBef>
              <a:spcAft>
                <a:spcPts val="0"/>
              </a:spcAft>
              <a:defRPr/>
            </a:pPr>
            <a:r>
              <a:rPr lang="en-US" sz="1200" dirty="0" smtClean="0">
                <a:solidFill>
                  <a:schemeClr val="tx1"/>
                </a:solidFill>
              </a:rPr>
              <a:t>Select Service(s)</a:t>
            </a:r>
          </a:p>
          <a:p>
            <a:pPr algn="ctr" defTabSz="3133457" fontAlgn="auto">
              <a:spcBef>
                <a:spcPts val="0"/>
              </a:spcBef>
              <a:spcAft>
                <a:spcPts val="0"/>
              </a:spcAft>
              <a:defRPr/>
            </a:pPr>
            <a:r>
              <a:rPr lang="en-US" sz="1200" dirty="0" smtClean="0">
                <a:solidFill>
                  <a:schemeClr val="tx1"/>
                </a:solidFill>
              </a:rPr>
              <a:t>(who)</a:t>
            </a:r>
            <a:endParaRPr lang="en-US" sz="1200" dirty="0">
              <a:solidFill>
                <a:schemeClr val="tx1"/>
              </a:solidFill>
            </a:endParaRPr>
          </a:p>
        </p:txBody>
      </p:sp>
      <p:cxnSp>
        <p:nvCxnSpPr>
          <p:cNvPr id="16" name="Elbow Connector 15"/>
          <p:cNvCxnSpPr>
            <a:stCxn id="15" idx="2"/>
            <a:endCxn id="21" idx="0"/>
          </p:cNvCxnSpPr>
          <p:nvPr/>
        </p:nvCxnSpPr>
        <p:spPr>
          <a:xfrm rot="5400000">
            <a:off x="4183063" y="4329112"/>
            <a:ext cx="304800" cy="2895600"/>
          </a:xfrm>
          <a:prstGeom prst="bentConnector3">
            <a:avLst>
              <a:gd name="adj1" fmla="val 50000"/>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Flowchart: Alternate Process 16"/>
          <p:cNvSpPr/>
          <p:nvPr/>
        </p:nvSpPr>
        <p:spPr>
          <a:xfrm>
            <a:off x="3725863" y="5929312"/>
            <a:ext cx="1219200" cy="533400"/>
          </a:xfrm>
          <a:prstGeom prst="flowChartAlternateProcess">
            <a:avLst/>
          </a:prstGeom>
          <a:solidFill>
            <a:srgbClr val="ECF4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13502" tIns="156751" rIns="313502" bIns="156751" anchor="ctr"/>
          <a:lstStyle/>
          <a:p>
            <a:pPr algn="ctr" defTabSz="3133457" fontAlgn="auto">
              <a:spcBef>
                <a:spcPts val="0"/>
              </a:spcBef>
              <a:spcAft>
                <a:spcPts val="0"/>
              </a:spcAft>
              <a:defRPr/>
            </a:pPr>
            <a:r>
              <a:rPr lang="en-US" sz="1200" dirty="0" smtClean="0">
                <a:solidFill>
                  <a:schemeClr val="tx1"/>
                </a:solidFill>
              </a:rPr>
              <a:t>Filter Results</a:t>
            </a:r>
          </a:p>
        </p:txBody>
      </p:sp>
      <p:cxnSp>
        <p:nvCxnSpPr>
          <p:cNvPr id="18" name="Elbow Connector 17"/>
          <p:cNvCxnSpPr>
            <a:stCxn id="17" idx="3"/>
            <a:endCxn id="19" idx="1"/>
          </p:cNvCxnSpPr>
          <p:nvPr/>
        </p:nvCxnSpPr>
        <p:spPr>
          <a:xfrm>
            <a:off x="4945063" y="6196012"/>
            <a:ext cx="228600" cy="1588"/>
          </a:xfrm>
          <a:prstGeom prst="bentConnector3">
            <a:avLst>
              <a:gd name="adj1" fmla="val 50000"/>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Flowchart: Alternate Process 18"/>
          <p:cNvSpPr/>
          <p:nvPr/>
        </p:nvSpPr>
        <p:spPr>
          <a:xfrm>
            <a:off x="5173663" y="5929312"/>
            <a:ext cx="1219200" cy="533400"/>
          </a:xfrm>
          <a:prstGeom prst="flowChartAlternateProcess">
            <a:avLst/>
          </a:prstGeom>
          <a:solidFill>
            <a:srgbClr val="ECF4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13502" tIns="156751" rIns="313502" bIns="156751" anchor="ctr"/>
          <a:lstStyle/>
          <a:p>
            <a:pPr algn="ctr" defTabSz="3133457" fontAlgn="auto">
              <a:spcBef>
                <a:spcPts val="0"/>
              </a:spcBef>
              <a:spcAft>
                <a:spcPts val="0"/>
              </a:spcAft>
              <a:defRPr/>
            </a:pPr>
            <a:r>
              <a:rPr lang="en-US" sz="1200" dirty="0" smtClean="0">
                <a:solidFill>
                  <a:schemeClr val="tx1"/>
                </a:solidFill>
              </a:rPr>
              <a:t>Save Theme</a:t>
            </a:r>
            <a:endParaRPr lang="en-US" sz="1200" dirty="0">
              <a:solidFill>
                <a:schemeClr val="tx1"/>
              </a:solidFill>
            </a:endParaRPr>
          </a:p>
        </p:txBody>
      </p:sp>
      <p:cxnSp>
        <p:nvCxnSpPr>
          <p:cNvPr id="20" name="Elbow Connector 19"/>
          <p:cNvCxnSpPr>
            <a:stCxn id="19" idx="3"/>
            <a:endCxn id="12" idx="2"/>
          </p:cNvCxnSpPr>
          <p:nvPr/>
        </p:nvCxnSpPr>
        <p:spPr>
          <a:xfrm>
            <a:off x="6392863" y="6196012"/>
            <a:ext cx="268288" cy="1588"/>
          </a:xfrm>
          <a:prstGeom prst="bentConnector3">
            <a:avLst>
              <a:gd name="adj1" fmla="val 50000"/>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Flowchart: Alternate Process 20"/>
          <p:cNvSpPr/>
          <p:nvPr/>
        </p:nvSpPr>
        <p:spPr>
          <a:xfrm>
            <a:off x="2278063" y="5929312"/>
            <a:ext cx="1219200" cy="533400"/>
          </a:xfrm>
          <a:prstGeom prst="flowChartAlternateProcess">
            <a:avLst/>
          </a:prstGeom>
          <a:solidFill>
            <a:srgbClr val="ECF4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13502" tIns="156751" rIns="313502" bIns="156751" anchor="ctr"/>
          <a:lstStyle/>
          <a:p>
            <a:pPr algn="ctr" defTabSz="3133457" fontAlgn="auto">
              <a:spcBef>
                <a:spcPts val="0"/>
              </a:spcBef>
              <a:spcAft>
                <a:spcPts val="0"/>
              </a:spcAft>
              <a:defRPr/>
            </a:pPr>
            <a:r>
              <a:rPr lang="en-US" sz="1200" dirty="0" smtClean="0">
                <a:solidFill>
                  <a:schemeClr val="tx1"/>
                </a:solidFill>
              </a:rPr>
              <a:t>Select Keyword(s)</a:t>
            </a:r>
          </a:p>
          <a:p>
            <a:pPr algn="ctr" defTabSz="3133457" fontAlgn="auto">
              <a:spcBef>
                <a:spcPts val="0"/>
              </a:spcBef>
              <a:spcAft>
                <a:spcPts val="0"/>
              </a:spcAft>
              <a:defRPr/>
            </a:pPr>
            <a:r>
              <a:rPr lang="en-US" sz="1200" dirty="0" smtClean="0">
                <a:solidFill>
                  <a:schemeClr val="tx1"/>
                </a:solidFill>
              </a:rPr>
              <a:t>(what)</a:t>
            </a:r>
            <a:endParaRPr lang="en-US" sz="1200" dirty="0">
              <a:solidFill>
                <a:schemeClr val="tx1"/>
              </a:solidFill>
            </a:endParaRPr>
          </a:p>
        </p:txBody>
      </p:sp>
      <p:cxnSp>
        <p:nvCxnSpPr>
          <p:cNvPr id="22" name="Elbow Connector 21"/>
          <p:cNvCxnSpPr>
            <a:stCxn id="21" idx="3"/>
            <a:endCxn id="17" idx="1"/>
          </p:cNvCxnSpPr>
          <p:nvPr/>
        </p:nvCxnSpPr>
        <p:spPr>
          <a:xfrm>
            <a:off x="3497263" y="6196012"/>
            <a:ext cx="228600" cy="1588"/>
          </a:xfrm>
          <a:prstGeom prst="bentConnector3">
            <a:avLst>
              <a:gd name="adj1" fmla="val 50000"/>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551394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Services Stack for Time Series</a:t>
            </a:r>
            <a:endParaRPr lang="en-US" dirty="0"/>
          </a:p>
        </p:txBody>
      </p:sp>
      <p:grpSp>
        <p:nvGrpSpPr>
          <p:cNvPr id="3" name="Group 24"/>
          <p:cNvGrpSpPr/>
          <p:nvPr/>
        </p:nvGrpSpPr>
        <p:grpSpPr>
          <a:xfrm>
            <a:off x="533401" y="2133600"/>
            <a:ext cx="3429000" cy="3318933"/>
            <a:chOff x="5943599" y="2438400"/>
            <a:chExt cx="1354812" cy="1295400"/>
          </a:xfrm>
        </p:grpSpPr>
        <p:sp>
          <p:nvSpPr>
            <p:cNvPr id="4" name="TextBox 3"/>
            <p:cNvSpPr txBox="1"/>
            <p:nvPr/>
          </p:nvSpPr>
          <p:spPr>
            <a:xfrm>
              <a:off x="7101122" y="2659098"/>
              <a:ext cx="184731" cy="369332"/>
            </a:xfrm>
            <a:prstGeom prst="rect">
              <a:avLst/>
            </a:prstGeom>
            <a:noFill/>
          </p:spPr>
          <p:txBody>
            <a:bodyPr wrap="none" rtlCol="0">
              <a:spAutoFit/>
            </a:bodyPr>
            <a:lstStyle/>
            <a:p>
              <a:endParaRPr lang="en-US" dirty="0">
                <a:solidFill>
                  <a:prstClr val="black"/>
                </a:solidFill>
              </a:endParaRPr>
            </a:p>
          </p:txBody>
        </p:sp>
        <p:grpSp>
          <p:nvGrpSpPr>
            <p:cNvPr id="5" name="Group 4"/>
            <p:cNvGrpSpPr/>
            <p:nvPr/>
          </p:nvGrpSpPr>
          <p:grpSpPr>
            <a:xfrm>
              <a:off x="5943599" y="2438400"/>
              <a:ext cx="1181490" cy="1295400"/>
              <a:chOff x="6553199" y="1295400"/>
              <a:chExt cx="1676401" cy="1905000"/>
            </a:xfrm>
          </p:grpSpPr>
          <p:grpSp>
            <p:nvGrpSpPr>
              <p:cNvPr id="9" name="Group 15"/>
              <p:cNvGrpSpPr/>
              <p:nvPr/>
            </p:nvGrpSpPr>
            <p:grpSpPr>
              <a:xfrm>
                <a:off x="6553199" y="1295400"/>
                <a:ext cx="1222023" cy="1905000"/>
                <a:chOff x="7391399" y="685800"/>
                <a:chExt cx="1222023" cy="1905000"/>
              </a:xfrm>
            </p:grpSpPr>
            <p:sp>
              <p:nvSpPr>
                <p:cNvPr id="16" name="Oval 15"/>
                <p:cNvSpPr/>
                <p:nvPr/>
              </p:nvSpPr>
              <p:spPr>
                <a:xfrm>
                  <a:off x="7391399" y="685800"/>
                  <a:ext cx="12192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16"/>
                <p:cNvSpPr/>
                <p:nvPr/>
              </p:nvSpPr>
              <p:spPr>
                <a:xfrm>
                  <a:off x="7391400" y="2209800"/>
                  <a:ext cx="12192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8" name="Straight Connector 17"/>
                <p:cNvCxnSpPr>
                  <a:stCxn id="16" idx="2"/>
                  <a:endCxn id="17" idx="2"/>
                </p:cNvCxnSpPr>
                <p:nvPr/>
              </p:nvCxnSpPr>
              <p:spPr>
                <a:xfrm rot="10800000" flipV="1">
                  <a:off x="7391399" y="876300"/>
                  <a:ext cx="0" cy="15240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0800000" flipV="1">
                  <a:off x="8613422" y="855133"/>
                  <a:ext cx="0" cy="1524000"/>
                </a:xfrm>
                <a:prstGeom prst="line">
                  <a:avLst/>
                </a:prstGeom>
                <a:ln w="25400"/>
              </p:spPr>
              <p:style>
                <a:lnRef idx="1">
                  <a:schemeClr val="accent1"/>
                </a:lnRef>
                <a:fillRef idx="0">
                  <a:schemeClr val="accent1"/>
                </a:fillRef>
                <a:effectRef idx="0">
                  <a:schemeClr val="accent1"/>
                </a:effectRef>
                <a:fontRef idx="minor">
                  <a:schemeClr val="tx1"/>
                </a:fontRef>
              </p:style>
            </p:cxnSp>
          </p:grpSp>
          <p:cxnSp>
            <p:nvCxnSpPr>
              <p:cNvPr id="10" name="Straight Connector 9"/>
              <p:cNvCxnSpPr/>
              <p:nvPr/>
            </p:nvCxnSpPr>
            <p:spPr>
              <a:xfrm>
                <a:off x="7772400" y="1828800"/>
                <a:ext cx="304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72400" y="2286000"/>
                <a:ext cx="304800"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772400" y="2743200"/>
                <a:ext cx="3048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8077200" y="175260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8077200" y="2209800"/>
                <a:ext cx="152400" cy="152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p:nvSpPr>
            <p:spPr>
              <a:xfrm>
                <a:off x="8077200" y="2667000"/>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 name="TextBox 5"/>
            <p:cNvSpPr txBox="1"/>
            <p:nvPr/>
          </p:nvSpPr>
          <p:spPr>
            <a:xfrm>
              <a:off x="7109875" y="2977670"/>
              <a:ext cx="184731" cy="369332"/>
            </a:xfrm>
            <a:prstGeom prst="rect">
              <a:avLst/>
            </a:prstGeom>
            <a:noFill/>
          </p:spPr>
          <p:txBody>
            <a:bodyPr wrap="none" rtlCol="0">
              <a:spAutoFit/>
            </a:bodyPr>
            <a:lstStyle/>
            <a:p>
              <a:endParaRPr lang="en-US" dirty="0">
                <a:solidFill>
                  <a:prstClr val="black"/>
                </a:solidFill>
              </a:endParaRPr>
            </a:p>
          </p:txBody>
        </p:sp>
        <p:sp>
          <p:nvSpPr>
            <p:cNvPr id="7" name="TextBox 6"/>
            <p:cNvSpPr txBox="1"/>
            <p:nvPr/>
          </p:nvSpPr>
          <p:spPr>
            <a:xfrm>
              <a:off x="7113680" y="3309677"/>
              <a:ext cx="184731" cy="369332"/>
            </a:xfrm>
            <a:prstGeom prst="rect">
              <a:avLst/>
            </a:prstGeom>
            <a:noFill/>
          </p:spPr>
          <p:txBody>
            <a:bodyPr wrap="none" rtlCol="0">
              <a:spAutoFit/>
            </a:bodyPr>
            <a:lstStyle/>
            <a:p>
              <a:endParaRPr lang="en-US" dirty="0">
                <a:solidFill>
                  <a:prstClr val="black"/>
                </a:solidFill>
              </a:endParaRPr>
            </a:p>
          </p:txBody>
        </p:sp>
        <p:sp>
          <p:nvSpPr>
            <p:cNvPr id="8" name="TextBox 7"/>
            <p:cNvSpPr txBox="1"/>
            <p:nvPr/>
          </p:nvSpPr>
          <p:spPr>
            <a:xfrm>
              <a:off x="6008795" y="2787904"/>
              <a:ext cx="694281" cy="612648"/>
            </a:xfrm>
            <a:prstGeom prst="rect">
              <a:avLst/>
            </a:prstGeom>
            <a:noFill/>
          </p:spPr>
          <p:txBody>
            <a:bodyPr wrap="none" rtlCol="0">
              <a:spAutoFit/>
            </a:bodyPr>
            <a:lstStyle/>
            <a:p>
              <a:pPr algn="ctr"/>
              <a:r>
                <a:rPr lang="en-US" sz="3200" dirty="0" smtClean="0">
                  <a:solidFill>
                    <a:prstClr val="black"/>
                  </a:solidFill>
                </a:rPr>
                <a:t>Time </a:t>
              </a:r>
            </a:p>
            <a:p>
              <a:pPr algn="ctr"/>
              <a:r>
                <a:rPr lang="en-US" sz="3200" dirty="0" smtClean="0">
                  <a:solidFill>
                    <a:prstClr val="black"/>
                  </a:solidFill>
                </a:rPr>
                <a:t>Series </a:t>
              </a:r>
            </a:p>
            <a:p>
              <a:pPr algn="ctr"/>
              <a:r>
                <a:rPr lang="en-US" sz="3200" dirty="0" smtClean="0">
                  <a:solidFill>
                    <a:prstClr val="black"/>
                  </a:solidFill>
                </a:rPr>
                <a:t>Services</a:t>
              </a:r>
            </a:p>
          </p:txBody>
        </p:sp>
      </p:grpSp>
      <p:sp>
        <p:nvSpPr>
          <p:cNvPr id="21" name="TextBox 20"/>
          <p:cNvSpPr txBox="1"/>
          <p:nvPr/>
        </p:nvSpPr>
        <p:spPr>
          <a:xfrm>
            <a:off x="3962400" y="1459119"/>
            <a:ext cx="4227959" cy="646331"/>
          </a:xfrm>
          <a:prstGeom prst="rect">
            <a:avLst/>
          </a:prstGeom>
          <a:noFill/>
          <a:ln w="28575">
            <a:solidFill>
              <a:srgbClr val="FF0000"/>
            </a:solidFill>
          </a:ln>
        </p:spPr>
        <p:txBody>
          <a:bodyPr wrap="square" rtlCol="0">
            <a:spAutoFit/>
          </a:bodyPr>
          <a:lstStyle/>
          <a:p>
            <a:r>
              <a:rPr lang="en-US" dirty="0" smtClean="0">
                <a:solidFill>
                  <a:srgbClr val="FF0000"/>
                </a:solidFill>
              </a:rPr>
              <a:t>OGC Catalog Service for the Web  </a:t>
            </a:r>
            <a:r>
              <a:rPr lang="en-US" dirty="0" smtClean="0"/>
              <a:t>with standard metadata: ISO, Dublin Core, ..</a:t>
            </a:r>
            <a:endParaRPr lang="en-US" dirty="0"/>
          </a:p>
        </p:txBody>
      </p:sp>
      <p:pic>
        <p:nvPicPr>
          <p:cNvPr id="22" name="Picture 2"/>
          <p:cNvPicPr>
            <a:picLocks noChangeAspect="1" noChangeArrowheads="1"/>
          </p:cNvPicPr>
          <p:nvPr/>
        </p:nvPicPr>
        <p:blipFill>
          <a:blip r:embed="rId2" cstate="print"/>
          <a:srcRect/>
          <a:stretch>
            <a:fillRect/>
          </a:stretch>
        </p:blipFill>
        <p:spPr bwMode="auto">
          <a:xfrm>
            <a:off x="5701145" y="2699048"/>
            <a:ext cx="1714264" cy="1397749"/>
          </a:xfrm>
          <a:prstGeom prst="rect">
            <a:avLst/>
          </a:prstGeom>
          <a:noFill/>
          <a:ln w="38100">
            <a:solidFill>
              <a:srgbClr val="00B050"/>
            </a:solidFill>
            <a:miter lim="800000"/>
            <a:headEnd/>
            <a:tailEnd/>
          </a:ln>
        </p:spPr>
      </p:pic>
      <p:sp>
        <p:nvSpPr>
          <p:cNvPr id="23" name="TextBox 22"/>
          <p:cNvSpPr txBox="1"/>
          <p:nvPr/>
        </p:nvSpPr>
        <p:spPr>
          <a:xfrm>
            <a:off x="5066276" y="4134999"/>
            <a:ext cx="3581400" cy="369332"/>
          </a:xfrm>
          <a:prstGeom prst="rect">
            <a:avLst/>
          </a:prstGeom>
          <a:noFill/>
        </p:spPr>
        <p:txBody>
          <a:bodyPr wrap="square" rtlCol="0">
            <a:spAutoFit/>
          </a:bodyPr>
          <a:lstStyle/>
          <a:p>
            <a:r>
              <a:rPr lang="en-US" dirty="0" smtClean="0"/>
              <a:t>OGC Web Feature Service</a:t>
            </a:r>
            <a:endParaRPr lang="en-US" dirty="0"/>
          </a:p>
        </p:txBody>
      </p:sp>
      <p:sp>
        <p:nvSpPr>
          <p:cNvPr id="24" name="TextBox 23"/>
          <p:cNvSpPr txBox="1"/>
          <p:nvPr/>
        </p:nvSpPr>
        <p:spPr>
          <a:xfrm>
            <a:off x="3562967" y="2832068"/>
            <a:ext cx="1247457" cy="461665"/>
          </a:xfrm>
          <a:prstGeom prst="rect">
            <a:avLst/>
          </a:prstGeom>
          <a:noFill/>
        </p:spPr>
        <p:txBody>
          <a:bodyPr wrap="none" rtlCol="0">
            <a:spAutoFit/>
          </a:bodyPr>
          <a:lstStyle/>
          <a:p>
            <a:r>
              <a:rPr lang="en-US" sz="2400" dirty="0" smtClean="0">
                <a:solidFill>
                  <a:srgbClr val="FF0000"/>
                </a:solidFill>
              </a:rPr>
              <a:t>Catalog</a:t>
            </a:r>
            <a:endParaRPr lang="en-US" sz="2400" dirty="0">
              <a:solidFill>
                <a:srgbClr val="FF0000"/>
              </a:solidFill>
            </a:endParaRPr>
          </a:p>
        </p:txBody>
      </p:sp>
      <p:sp>
        <p:nvSpPr>
          <p:cNvPr id="25" name="TextBox 24"/>
          <p:cNvSpPr txBox="1"/>
          <p:nvPr/>
        </p:nvSpPr>
        <p:spPr>
          <a:xfrm>
            <a:off x="3583749" y="3645310"/>
            <a:ext cx="1468672" cy="461665"/>
          </a:xfrm>
          <a:prstGeom prst="rect">
            <a:avLst/>
          </a:prstGeom>
          <a:noFill/>
        </p:spPr>
        <p:txBody>
          <a:bodyPr wrap="none" rtlCol="0">
            <a:spAutoFit/>
          </a:bodyPr>
          <a:lstStyle/>
          <a:p>
            <a:r>
              <a:rPr lang="en-US" sz="2400" dirty="0" smtClean="0">
                <a:solidFill>
                  <a:srgbClr val="00B050"/>
                </a:solidFill>
              </a:rPr>
              <a:t>Metadata</a:t>
            </a:r>
            <a:endParaRPr lang="en-US" sz="2400" dirty="0">
              <a:solidFill>
                <a:srgbClr val="00B050"/>
              </a:solidFill>
            </a:endParaRPr>
          </a:p>
        </p:txBody>
      </p:sp>
      <p:sp>
        <p:nvSpPr>
          <p:cNvPr id="26" name="TextBox 25"/>
          <p:cNvSpPr txBox="1"/>
          <p:nvPr/>
        </p:nvSpPr>
        <p:spPr>
          <a:xfrm>
            <a:off x="3696841" y="4430344"/>
            <a:ext cx="835485" cy="461665"/>
          </a:xfrm>
          <a:prstGeom prst="rect">
            <a:avLst/>
          </a:prstGeom>
          <a:noFill/>
        </p:spPr>
        <p:txBody>
          <a:bodyPr wrap="none" rtlCol="0">
            <a:spAutoFit/>
          </a:bodyPr>
          <a:lstStyle/>
          <a:p>
            <a:r>
              <a:rPr lang="en-US" sz="2400" dirty="0" smtClean="0">
                <a:solidFill>
                  <a:schemeClr val="tx2"/>
                </a:solidFill>
              </a:rPr>
              <a:t>Data</a:t>
            </a:r>
            <a:endParaRPr lang="en-US" sz="2400" dirty="0">
              <a:solidFill>
                <a:schemeClr val="tx2"/>
              </a:solidFill>
            </a:endParaRPr>
          </a:p>
        </p:txBody>
      </p:sp>
      <p:pic>
        <p:nvPicPr>
          <p:cNvPr id="27" name="Picture 2"/>
          <p:cNvPicPr>
            <a:picLocks noChangeAspect="1" noChangeArrowheads="1"/>
          </p:cNvPicPr>
          <p:nvPr/>
        </p:nvPicPr>
        <p:blipFill>
          <a:blip r:embed="rId3" cstate="print"/>
          <a:srcRect/>
          <a:stretch>
            <a:fillRect/>
          </a:stretch>
        </p:blipFill>
        <p:spPr bwMode="auto">
          <a:xfrm>
            <a:off x="5212936" y="4675031"/>
            <a:ext cx="2386231" cy="1434824"/>
          </a:xfrm>
          <a:prstGeom prst="rect">
            <a:avLst/>
          </a:prstGeom>
          <a:noFill/>
          <a:ln w="9525">
            <a:solidFill>
              <a:srgbClr val="00B050"/>
            </a:solidFill>
            <a:miter lim="800000"/>
            <a:headEnd/>
            <a:tailEnd/>
          </a:ln>
        </p:spPr>
      </p:pic>
      <p:sp>
        <p:nvSpPr>
          <p:cNvPr id="28" name="TextBox 27"/>
          <p:cNvSpPr txBox="1"/>
          <p:nvPr/>
        </p:nvSpPr>
        <p:spPr>
          <a:xfrm>
            <a:off x="4953000" y="6109855"/>
            <a:ext cx="3581400" cy="369332"/>
          </a:xfrm>
          <a:prstGeom prst="rect">
            <a:avLst/>
          </a:prstGeom>
          <a:noFill/>
        </p:spPr>
        <p:txBody>
          <a:bodyPr wrap="square" rtlCol="0">
            <a:spAutoFit/>
          </a:bodyPr>
          <a:lstStyle/>
          <a:p>
            <a:r>
              <a:rPr lang="en-US" dirty="0" err="1" smtClean="0">
                <a:solidFill>
                  <a:schemeClr val="tx2"/>
                </a:solidFill>
              </a:rPr>
              <a:t>WaterML</a:t>
            </a:r>
            <a:r>
              <a:rPr lang="en-US" dirty="0" smtClean="0">
                <a:solidFill>
                  <a:schemeClr val="tx2"/>
                </a:solidFill>
              </a:rPr>
              <a:t> or OGC WaterML2</a:t>
            </a:r>
            <a:endParaRPr lang="en-US" dirty="0">
              <a:solidFill>
                <a:schemeClr val="tx2"/>
              </a:solidFill>
            </a:endParaRPr>
          </a:p>
        </p:txBody>
      </p:sp>
      <p:sp>
        <p:nvSpPr>
          <p:cNvPr id="29" name="TextBox 28"/>
          <p:cNvSpPr txBox="1"/>
          <p:nvPr/>
        </p:nvSpPr>
        <p:spPr>
          <a:xfrm>
            <a:off x="2345952" y="1597618"/>
            <a:ext cx="1454244" cy="369332"/>
          </a:xfrm>
          <a:prstGeom prst="rect">
            <a:avLst/>
          </a:prstGeom>
          <a:noFill/>
          <a:ln>
            <a:solidFill>
              <a:schemeClr val="tx1"/>
            </a:solidFill>
          </a:ln>
        </p:spPr>
        <p:txBody>
          <a:bodyPr wrap="none" rtlCol="0">
            <a:spAutoFit/>
          </a:bodyPr>
          <a:lstStyle/>
          <a:p>
            <a:r>
              <a:rPr lang="en-US" dirty="0" smtClean="0"/>
              <a:t>Who, What?</a:t>
            </a:r>
            <a:endParaRPr lang="en-US" dirty="0"/>
          </a:p>
        </p:txBody>
      </p:sp>
      <p:sp>
        <p:nvSpPr>
          <p:cNvPr id="30" name="TextBox 29"/>
          <p:cNvSpPr txBox="1"/>
          <p:nvPr/>
        </p:nvSpPr>
        <p:spPr>
          <a:xfrm>
            <a:off x="7500858" y="3145927"/>
            <a:ext cx="1723549" cy="369332"/>
          </a:xfrm>
          <a:prstGeom prst="rect">
            <a:avLst/>
          </a:prstGeom>
          <a:noFill/>
          <a:ln>
            <a:solidFill>
              <a:schemeClr val="tx1"/>
            </a:solidFill>
          </a:ln>
        </p:spPr>
        <p:txBody>
          <a:bodyPr wrap="none" rtlCol="0">
            <a:spAutoFit/>
          </a:bodyPr>
          <a:lstStyle/>
          <a:p>
            <a:r>
              <a:rPr lang="en-US" dirty="0" smtClean="0"/>
              <a:t>Where, When?</a:t>
            </a:r>
            <a:endParaRPr lang="en-US" dirty="0"/>
          </a:p>
        </p:txBody>
      </p:sp>
      <p:sp>
        <p:nvSpPr>
          <p:cNvPr id="31" name="TextBox 30"/>
          <p:cNvSpPr txBox="1"/>
          <p:nvPr/>
        </p:nvSpPr>
        <p:spPr>
          <a:xfrm>
            <a:off x="7676781" y="5267867"/>
            <a:ext cx="1454244" cy="369332"/>
          </a:xfrm>
          <a:prstGeom prst="rect">
            <a:avLst/>
          </a:prstGeom>
          <a:noFill/>
          <a:ln>
            <a:solidFill>
              <a:schemeClr val="tx1"/>
            </a:solidFill>
          </a:ln>
        </p:spPr>
        <p:txBody>
          <a:bodyPr wrap="none" rtlCol="0">
            <a:spAutoFit/>
          </a:bodyPr>
          <a:lstStyle/>
          <a:p>
            <a:r>
              <a:rPr lang="en-US" dirty="0" smtClean="0"/>
              <a:t>Get the data</a:t>
            </a:r>
            <a:endParaRPr lang="en-US" dirty="0"/>
          </a:p>
        </p:txBody>
      </p:sp>
    </p:spTree>
    <p:extLst>
      <p:ext uri="{BB962C8B-B14F-4D97-AF65-F5344CB8AC3E}">
        <p14:creationId xmlns:p14="http://schemas.microsoft.com/office/powerpoint/2010/main" val="37897279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srcRect/>
          <a:stretch>
            <a:fillRect/>
          </a:stretch>
        </p:blipFill>
        <p:spPr bwMode="auto">
          <a:xfrm>
            <a:off x="4161209" y="1250949"/>
            <a:ext cx="1105221" cy="1190625"/>
          </a:xfrm>
          <a:prstGeom prst="rect">
            <a:avLst/>
          </a:prstGeom>
          <a:noFill/>
          <a:ln w="9525">
            <a:noFill/>
            <a:miter lim="800000"/>
            <a:headEnd/>
            <a:tailEnd/>
          </a:ln>
        </p:spPr>
      </p:pic>
      <p:sp>
        <p:nvSpPr>
          <p:cNvPr id="2" name="Title 1"/>
          <p:cNvSpPr>
            <a:spLocks noGrp="1"/>
          </p:cNvSpPr>
          <p:nvPr>
            <p:ph type="title"/>
          </p:nvPr>
        </p:nvSpPr>
        <p:spPr>
          <a:xfrm>
            <a:off x="533400" y="152400"/>
            <a:ext cx="8229600" cy="1143000"/>
          </a:xfrm>
        </p:spPr>
        <p:txBody>
          <a:bodyPr>
            <a:normAutofit fontScale="90000"/>
          </a:bodyPr>
          <a:lstStyle/>
          <a:p>
            <a:r>
              <a:rPr lang="en-US" dirty="0" smtClean="0"/>
              <a:t>Water Agency Service Stacks</a:t>
            </a:r>
            <a:br>
              <a:rPr lang="en-US" dirty="0" smtClean="0"/>
            </a:br>
            <a:r>
              <a:rPr lang="en-US" sz="3100" dirty="0" smtClean="0"/>
              <a:t>Each agency maintains its own data and metadata</a:t>
            </a:r>
            <a:endParaRPr lang="en-US" sz="3100" dirty="0"/>
          </a:p>
        </p:txBody>
      </p:sp>
      <p:grpSp>
        <p:nvGrpSpPr>
          <p:cNvPr id="3" name="Group 24"/>
          <p:cNvGrpSpPr/>
          <p:nvPr/>
        </p:nvGrpSpPr>
        <p:grpSpPr>
          <a:xfrm>
            <a:off x="762000" y="1447800"/>
            <a:ext cx="1354812" cy="1295400"/>
            <a:chOff x="5943599" y="2438400"/>
            <a:chExt cx="1354812" cy="1295400"/>
          </a:xfrm>
        </p:grpSpPr>
        <p:sp>
          <p:nvSpPr>
            <p:cNvPr id="4" name="TextBox 3"/>
            <p:cNvSpPr txBox="1"/>
            <p:nvPr/>
          </p:nvSpPr>
          <p:spPr>
            <a:xfrm>
              <a:off x="7101122" y="2659098"/>
              <a:ext cx="184731" cy="369332"/>
            </a:xfrm>
            <a:prstGeom prst="rect">
              <a:avLst/>
            </a:prstGeom>
            <a:noFill/>
          </p:spPr>
          <p:txBody>
            <a:bodyPr wrap="none" rtlCol="0">
              <a:spAutoFit/>
            </a:bodyPr>
            <a:lstStyle/>
            <a:p>
              <a:endParaRPr lang="en-US" dirty="0">
                <a:solidFill>
                  <a:prstClr val="black"/>
                </a:solidFill>
              </a:endParaRPr>
            </a:p>
          </p:txBody>
        </p:sp>
        <p:grpSp>
          <p:nvGrpSpPr>
            <p:cNvPr id="5" name="Group 26"/>
            <p:cNvGrpSpPr/>
            <p:nvPr/>
          </p:nvGrpSpPr>
          <p:grpSpPr>
            <a:xfrm>
              <a:off x="5943599" y="2438400"/>
              <a:ext cx="1181490" cy="1295400"/>
              <a:chOff x="6553199" y="1295400"/>
              <a:chExt cx="1676401" cy="1905000"/>
            </a:xfrm>
          </p:grpSpPr>
          <p:grpSp>
            <p:nvGrpSpPr>
              <p:cNvPr id="9" name="Group 15"/>
              <p:cNvGrpSpPr/>
              <p:nvPr/>
            </p:nvGrpSpPr>
            <p:grpSpPr>
              <a:xfrm>
                <a:off x="6553199" y="1295400"/>
                <a:ext cx="1222023" cy="1905000"/>
                <a:chOff x="7391399" y="685800"/>
                <a:chExt cx="1222023" cy="1905000"/>
              </a:xfrm>
            </p:grpSpPr>
            <p:sp>
              <p:nvSpPr>
                <p:cNvPr id="16" name="Oval 15"/>
                <p:cNvSpPr/>
                <p:nvPr/>
              </p:nvSpPr>
              <p:spPr>
                <a:xfrm>
                  <a:off x="7391399" y="685800"/>
                  <a:ext cx="12192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16"/>
                <p:cNvSpPr/>
                <p:nvPr/>
              </p:nvSpPr>
              <p:spPr>
                <a:xfrm>
                  <a:off x="7391400" y="2209800"/>
                  <a:ext cx="12192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8" name="Straight Connector 17"/>
                <p:cNvCxnSpPr>
                  <a:stCxn id="16" idx="2"/>
                  <a:endCxn id="17" idx="2"/>
                </p:cNvCxnSpPr>
                <p:nvPr/>
              </p:nvCxnSpPr>
              <p:spPr>
                <a:xfrm rot="10800000" flipV="1">
                  <a:off x="7391399" y="876300"/>
                  <a:ext cx="0" cy="15240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0800000" flipV="1">
                  <a:off x="8613422" y="855133"/>
                  <a:ext cx="0" cy="1524000"/>
                </a:xfrm>
                <a:prstGeom prst="line">
                  <a:avLst/>
                </a:prstGeom>
                <a:ln w="25400"/>
              </p:spPr>
              <p:style>
                <a:lnRef idx="1">
                  <a:schemeClr val="accent1"/>
                </a:lnRef>
                <a:fillRef idx="0">
                  <a:schemeClr val="accent1"/>
                </a:fillRef>
                <a:effectRef idx="0">
                  <a:schemeClr val="accent1"/>
                </a:effectRef>
                <a:fontRef idx="minor">
                  <a:schemeClr val="tx1"/>
                </a:fontRef>
              </p:style>
            </p:cxnSp>
          </p:grpSp>
          <p:cxnSp>
            <p:nvCxnSpPr>
              <p:cNvPr id="10" name="Straight Connector 9"/>
              <p:cNvCxnSpPr/>
              <p:nvPr/>
            </p:nvCxnSpPr>
            <p:spPr>
              <a:xfrm>
                <a:off x="7772400" y="1828800"/>
                <a:ext cx="304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72400" y="2286000"/>
                <a:ext cx="304800"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772400" y="2743200"/>
                <a:ext cx="3048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8077200" y="175260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8077200" y="2209800"/>
                <a:ext cx="152400" cy="152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p:nvSpPr>
            <p:spPr>
              <a:xfrm>
                <a:off x="8077200" y="2667000"/>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 name="TextBox 5"/>
            <p:cNvSpPr txBox="1"/>
            <p:nvPr/>
          </p:nvSpPr>
          <p:spPr>
            <a:xfrm>
              <a:off x="7109875" y="2977670"/>
              <a:ext cx="184731" cy="369332"/>
            </a:xfrm>
            <a:prstGeom prst="rect">
              <a:avLst/>
            </a:prstGeom>
            <a:noFill/>
          </p:spPr>
          <p:txBody>
            <a:bodyPr wrap="none" rtlCol="0">
              <a:spAutoFit/>
            </a:bodyPr>
            <a:lstStyle/>
            <a:p>
              <a:endParaRPr lang="en-US" dirty="0">
                <a:solidFill>
                  <a:prstClr val="black"/>
                </a:solidFill>
              </a:endParaRPr>
            </a:p>
          </p:txBody>
        </p:sp>
        <p:sp>
          <p:nvSpPr>
            <p:cNvPr id="7" name="TextBox 6"/>
            <p:cNvSpPr txBox="1"/>
            <p:nvPr/>
          </p:nvSpPr>
          <p:spPr>
            <a:xfrm>
              <a:off x="7113680" y="3309677"/>
              <a:ext cx="184731" cy="369332"/>
            </a:xfrm>
            <a:prstGeom prst="rect">
              <a:avLst/>
            </a:prstGeom>
            <a:noFill/>
          </p:spPr>
          <p:txBody>
            <a:bodyPr wrap="none" rtlCol="0">
              <a:spAutoFit/>
            </a:bodyPr>
            <a:lstStyle/>
            <a:p>
              <a:endParaRPr lang="en-US" dirty="0">
                <a:solidFill>
                  <a:prstClr val="black"/>
                </a:solidFill>
              </a:endParaRPr>
            </a:p>
          </p:txBody>
        </p:sp>
        <p:sp>
          <p:nvSpPr>
            <p:cNvPr id="8" name="TextBox 7"/>
            <p:cNvSpPr txBox="1"/>
            <p:nvPr/>
          </p:nvSpPr>
          <p:spPr>
            <a:xfrm>
              <a:off x="5943600" y="2905125"/>
              <a:ext cx="854721" cy="400110"/>
            </a:xfrm>
            <a:prstGeom prst="rect">
              <a:avLst/>
            </a:prstGeom>
            <a:noFill/>
          </p:spPr>
          <p:txBody>
            <a:bodyPr wrap="none" rtlCol="0">
              <a:spAutoFit/>
            </a:bodyPr>
            <a:lstStyle/>
            <a:p>
              <a:r>
                <a:rPr lang="en-US" sz="2000" dirty="0" smtClean="0">
                  <a:solidFill>
                    <a:prstClr val="black"/>
                  </a:solidFill>
                </a:rPr>
                <a:t>NWIS</a:t>
              </a:r>
              <a:endParaRPr lang="en-US" sz="2000" dirty="0">
                <a:solidFill>
                  <a:prstClr val="black"/>
                </a:solidFill>
              </a:endParaRPr>
            </a:p>
          </p:txBody>
        </p:sp>
      </p:grpSp>
      <p:sp>
        <p:nvSpPr>
          <p:cNvPr id="21" name="Up Arrow 20"/>
          <p:cNvSpPr/>
          <p:nvPr/>
        </p:nvSpPr>
        <p:spPr>
          <a:xfrm>
            <a:off x="914400" y="2819399"/>
            <a:ext cx="609600" cy="1709477"/>
          </a:xfrm>
          <a:prstGeom prst="upArrow">
            <a:avLst/>
          </a:prstGeom>
          <a:scene3d>
            <a:camera prst="orthographicFront">
              <a:rot lat="0"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1" name="Picture 3"/>
          <p:cNvPicPr>
            <a:picLocks noChangeAspect="1" noChangeArrowheads="1"/>
          </p:cNvPicPr>
          <p:nvPr/>
        </p:nvPicPr>
        <p:blipFill>
          <a:blip r:embed="rId4" cstate="print"/>
          <a:srcRect/>
          <a:stretch>
            <a:fillRect/>
          </a:stretch>
        </p:blipFill>
        <p:spPr bwMode="auto">
          <a:xfrm>
            <a:off x="2024446" y="1303881"/>
            <a:ext cx="1981200" cy="575003"/>
          </a:xfrm>
          <a:prstGeom prst="rect">
            <a:avLst/>
          </a:prstGeom>
          <a:noFill/>
          <a:ln w="9525">
            <a:noFill/>
            <a:miter lim="800000"/>
            <a:headEnd/>
            <a:tailEnd/>
          </a:ln>
        </p:spPr>
      </p:pic>
      <p:grpSp>
        <p:nvGrpSpPr>
          <p:cNvPr id="22" name="Group 48"/>
          <p:cNvGrpSpPr/>
          <p:nvPr/>
        </p:nvGrpSpPr>
        <p:grpSpPr>
          <a:xfrm>
            <a:off x="2895600" y="2024122"/>
            <a:ext cx="1383386" cy="1295400"/>
            <a:chOff x="5381626" y="1752600"/>
            <a:chExt cx="1383386" cy="1295400"/>
          </a:xfrm>
        </p:grpSpPr>
        <p:sp>
          <p:nvSpPr>
            <p:cNvPr id="31" name="TextBox 30"/>
            <p:cNvSpPr txBox="1"/>
            <p:nvPr/>
          </p:nvSpPr>
          <p:spPr>
            <a:xfrm>
              <a:off x="6567723" y="1973298"/>
              <a:ext cx="184731" cy="369332"/>
            </a:xfrm>
            <a:prstGeom prst="rect">
              <a:avLst/>
            </a:prstGeom>
            <a:noFill/>
          </p:spPr>
          <p:txBody>
            <a:bodyPr wrap="none" rtlCol="0">
              <a:spAutoFit/>
            </a:bodyPr>
            <a:lstStyle/>
            <a:p>
              <a:endParaRPr lang="en-US" dirty="0">
                <a:solidFill>
                  <a:prstClr val="black"/>
                </a:solidFill>
              </a:endParaRPr>
            </a:p>
          </p:txBody>
        </p:sp>
        <p:grpSp>
          <p:nvGrpSpPr>
            <p:cNvPr id="23" name="Group 26"/>
            <p:cNvGrpSpPr/>
            <p:nvPr/>
          </p:nvGrpSpPr>
          <p:grpSpPr>
            <a:xfrm>
              <a:off x="5410200" y="1752600"/>
              <a:ext cx="1181490" cy="1295400"/>
              <a:chOff x="6553199" y="1295400"/>
              <a:chExt cx="1676401" cy="1905000"/>
            </a:xfrm>
          </p:grpSpPr>
          <p:grpSp>
            <p:nvGrpSpPr>
              <p:cNvPr id="24" name="Group 15"/>
              <p:cNvGrpSpPr/>
              <p:nvPr/>
            </p:nvGrpSpPr>
            <p:grpSpPr>
              <a:xfrm>
                <a:off x="6553199" y="1295400"/>
                <a:ext cx="1222023" cy="1905000"/>
                <a:chOff x="7391399" y="685800"/>
                <a:chExt cx="1222023" cy="1905000"/>
              </a:xfrm>
            </p:grpSpPr>
            <p:sp>
              <p:nvSpPr>
                <p:cNvPr id="43" name="Oval 42"/>
                <p:cNvSpPr/>
                <p:nvPr/>
              </p:nvSpPr>
              <p:spPr>
                <a:xfrm>
                  <a:off x="7391399" y="685800"/>
                  <a:ext cx="12192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p:cNvSpPr/>
                <p:nvPr/>
              </p:nvSpPr>
              <p:spPr>
                <a:xfrm>
                  <a:off x="7391400" y="2209800"/>
                  <a:ext cx="12192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45" name="Straight Connector 44"/>
                <p:cNvCxnSpPr>
                  <a:stCxn id="43" idx="2"/>
                  <a:endCxn id="44" idx="2"/>
                </p:cNvCxnSpPr>
                <p:nvPr/>
              </p:nvCxnSpPr>
              <p:spPr>
                <a:xfrm rot="10800000" flipV="1">
                  <a:off x="7391399" y="876300"/>
                  <a:ext cx="0" cy="15240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flipV="1">
                  <a:off x="8613422" y="855133"/>
                  <a:ext cx="0" cy="1524000"/>
                </a:xfrm>
                <a:prstGeom prst="line">
                  <a:avLst/>
                </a:prstGeom>
                <a:ln w="25400"/>
              </p:spPr>
              <p:style>
                <a:lnRef idx="1">
                  <a:schemeClr val="accent1"/>
                </a:lnRef>
                <a:fillRef idx="0">
                  <a:schemeClr val="accent1"/>
                </a:fillRef>
                <a:effectRef idx="0">
                  <a:schemeClr val="accent1"/>
                </a:effectRef>
                <a:fontRef idx="minor">
                  <a:schemeClr val="tx1"/>
                </a:fontRef>
              </p:style>
            </p:cxnSp>
          </p:grpSp>
          <p:cxnSp>
            <p:nvCxnSpPr>
              <p:cNvPr id="37" name="Straight Connector 36"/>
              <p:cNvCxnSpPr/>
              <p:nvPr/>
            </p:nvCxnSpPr>
            <p:spPr>
              <a:xfrm>
                <a:off x="7772400" y="1828800"/>
                <a:ext cx="304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10"/>
              <p:cNvCxnSpPr/>
              <p:nvPr/>
            </p:nvCxnSpPr>
            <p:spPr>
              <a:xfrm>
                <a:off x="7772400" y="2286000"/>
                <a:ext cx="304800"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772400" y="2743200"/>
                <a:ext cx="3048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8077200" y="175260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p:cNvSpPr/>
              <p:nvPr/>
            </p:nvSpPr>
            <p:spPr>
              <a:xfrm>
                <a:off x="8077200" y="2209800"/>
                <a:ext cx="152400" cy="152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p:cNvSpPr/>
              <p:nvPr/>
            </p:nvSpPr>
            <p:spPr>
              <a:xfrm>
                <a:off x="8077200" y="2667000"/>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3" name="TextBox 32"/>
            <p:cNvSpPr txBox="1"/>
            <p:nvPr/>
          </p:nvSpPr>
          <p:spPr>
            <a:xfrm>
              <a:off x="6576476" y="2291870"/>
              <a:ext cx="184731" cy="369332"/>
            </a:xfrm>
            <a:prstGeom prst="rect">
              <a:avLst/>
            </a:prstGeom>
            <a:noFill/>
          </p:spPr>
          <p:txBody>
            <a:bodyPr wrap="none" rtlCol="0">
              <a:spAutoFit/>
            </a:bodyPr>
            <a:lstStyle/>
            <a:p>
              <a:endParaRPr lang="en-US" dirty="0">
                <a:solidFill>
                  <a:prstClr val="black"/>
                </a:solidFill>
              </a:endParaRPr>
            </a:p>
          </p:txBody>
        </p:sp>
        <p:sp>
          <p:nvSpPr>
            <p:cNvPr id="34" name="TextBox 6"/>
            <p:cNvSpPr txBox="1"/>
            <p:nvPr/>
          </p:nvSpPr>
          <p:spPr>
            <a:xfrm>
              <a:off x="6580281" y="2623877"/>
              <a:ext cx="184731" cy="369332"/>
            </a:xfrm>
            <a:prstGeom prst="rect">
              <a:avLst/>
            </a:prstGeom>
            <a:noFill/>
          </p:spPr>
          <p:txBody>
            <a:bodyPr wrap="none" rtlCol="0">
              <a:spAutoFit/>
            </a:bodyPr>
            <a:lstStyle/>
            <a:p>
              <a:endParaRPr lang="en-US" dirty="0">
                <a:solidFill>
                  <a:prstClr val="black"/>
                </a:solidFill>
              </a:endParaRPr>
            </a:p>
          </p:txBody>
        </p:sp>
        <p:sp>
          <p:nvSpPr>
            <p:cNvPr id="35" name="TextBox 34"/>
            <p:cNvSpPr txBox="1"/>
            <p:nvPr/>
          </p:nvSpPr>
          <p:spPr>
            <a:xfrm>
              <a:off x="5381626" y="2162175"/>
              <a:ext cx="867545" cy="400110"/>
            </a:xfrm>
            <a:prstGeom prst="rect">
              <a:avLst/>
            </a:prstGeom>
            <a:noFill/>
          </p:spPr>
          <p:txBody>
            <a:bodyPr wrap="none" rtlCol="0">
              <a:spAutoFit/>
            </a:bodyPr>
            <a:lstStyle/>
            <a:p>
              <a:r>
                <a:rPr lang="en-US" sz="2000" dirty="0" err="1" smtClean="0">
                  <a:solidFill>
                    <a:prstClr val="black"/>
                  </a:solidFill>
                </a:rPr>
                <a:t>Storet</a:t>
              </a:r>
              <a:endParaRPr lang="en-US" sz="2000" dirty="0">
                <a:solidFill>
                  <a:prstClr val="black"/>
                </a:solidFill>
              </a:endParaRPr>
            </a:p>
          </p:txBody>
        </p:sp>
      </p:grpSp>
      <p:sp>
        <p:nvSpPr>
          <p:cNvPr id="29" name="Up Arrow 28"/>
          <p:cNvSpPr/>
          <p:nvPr/>
        </p:nvSpPr>
        <p:spPr>
          <a:xfrm>
            <a:off x="2819399" y="3395721"/>
            <a:ext cx="697361" cy="1413345"/>
          </a:xfrm>
          <a:prstGeom prst="upArrow">
            <a:avLst/>
          </a:prstGeom>
          <a:scene3d>
            <a:camera prst="orthographicFront">
              <a:rot lat="0" lon="0" rev="9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6" name="Group 24"/>
          <p:cNvGrpSpPr/>
          <p:nvPr/>
        </p:nvGrpSpPr>
        <p:grpSpPr>
          <a:xfrm>
            <a:off x="4859708" y="2743200"/>
            <a:ext cx="1354812" cy="1295400"/>
            <a:chOff x="5943599" y="2438400"/>
            <a:chExt cx="1354812" cy="1295400"/>
          </a:xfrm>
        </p:grpSpPr>
        <p:sp>
          <p:nvSpPr>
            <p:cNvPr id="55" name="TextBox 54"/>
            <p:cNvSpPr txBox="1"/>
            <p:nvPr/>
          </p:nvSpPr>
          <p:spPr>
            <a:xfrm>
              <a:off x="7101122" y="2659098"/>
              <a:ext cx="184731" cy="369332"/>
            </a:xfrm>
            <a:prstGeom prst="rect">
              <a:avLst/>
            </a:prstGeom>
            <a:noFill/>
          </p:spPr>
          <p:txBody>
            <a:bodyPr wrap="none" rtlCol="0">
              <a:spAutoFit/>
            </a:bodyPr>
            <a:lstStyle/>
            <a:p>
              <a:endParaRPr lang="en-US" dirty="0">
                <a:solidFill>
                  <a:prstClr val="black"/>
                </a:solidFill>
              </a:endParaRPr>
            </a:p>
          </p:txBody>
        </p:sp>
        <p:grpSp>
          <p:nvGrpSpPr>
            <p:cNvPr id="27" name="Group 26"/>
            <p:cNvGrpSpPr/>
            <p:nvPr/>
          </p:nvGrpSpPr>
          <p:grpSpPr>
            <a:xfrm>
              <a:off x="5943599" y="2438400"/>
              <a:ext cx="1181490" cy="1295400"/>
              <a:chOff x="6553199" y="1295400"/>
              <a:chExt cx="1676401" cy="1905000"/>
            </a:xfrm>
          </p:grpSpPr>
          <p:grpSp>
            <p:nvGrpSpPr>
              <p:cNvPr id="28" name="Group 15"/>
              <p:cNvGrpSpPr/>
              <p:nvPr/>
            </p:nvGrpSpPr>
            <p:grpSpPr>
              <a:xfrm>
                <a:off x="6553199" y="1295400"/>
                <a:ext cx="1222023" cy="1905000"/>
                <a:chOff x="7391399" y="685800"/>
                <a:chExt cx="1222023" cy="1905000"/>
              </a:xfrm>
            </p:grpSpPr>
            <p:sp>
              <p:nvSpPr>
                <p:cNvPr id="67" name="Oval 66"/>
                <p:cNvSpPr/>
                <p:nvPr/>
              </p:nvSpPr>
              <p:spPr>
                <a:xfrm>
                  <a:off x="7391399" y="685800"/>
                  <a:ext cx="12192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Oval 67"/>
                <p:cNvSpPr/>
                <p:nvPr/>
              </p:nvSpPr>
              <p:spPr>
                <a:xfrm>
                  <a:off x="7391400" y="2209800"/>
                  <a:ext cx="12192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9" name="Straight Connector 68"/>
                <p:cNvCxnSpPr>
                  <a:stCxn id="67" idx="2"/>
                  <a:endCxn id="68" idx="2"/>
                </p:cNvCxnSpPr>
                <p:nvPr/>
              </p:nvCxnSpPr>
              <p:spPr>
                <a:xfrm rot="10800000" flipV="1">
                  <a:off x="7391399" y="876300"/>
                  <a:ext cx="0" cy="15240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10800000" flipV="1">
                  <a:off x="8613422" y="855133"/>
                  <a:ext cx="0" cy="1524000"/>
                </a:xfrm>
                <a:prstGeom prst="line">
                  <a:avLst/>
                </a:prstGeom>
                <a:ln w="25400"/>
              </p:spPr>
              <p:style>
                <a:lnRef idx="1">
                  <a:schemeClr val="accent1"/>
                </a:lnRef>
                <a:fillRef idx="0">
                  <a:schemeClr val="accent1"/>
                </a:fillRef>
                <a:effectRef idx="0">
                  <a:schemeClr val="accent1"/>
                </a:effectRef>
                <a:fontRef idx="minor">
                  <a:schemeClr val="tx1"/>
                </a:fontRef>
              </p:style>
            </p:cxnSp>
          </p:grpSp>
          <p:cxnSp>
            <p:nvCxnSpPr>
              <p:cNvPr id="61" name="Straight Connector 60"/>
              <p:cNvCxnSpPr/>
              <p:nvPr/>
            </p:nvCxnSpPr>
            <p:spPr>
              <a:xfrm>
                <a:off x="7772400" y="1828800"/>
                <a:ext cx="304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10"/>
              <p:cNvCxnSpPr/>
              <p:nvPr/>
            </p:nvCxnSpPr>
            <p:spPr>
              <a:xfrm>
                <a:off x="7772400" y="2286000"/>
                <a:ext cx="304800"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772400" y="2743200"/>
                <a:ext cx="3048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4" name="Oval 63"/>
              <p:cNvSpPr/>
              <p:nvPr/>
            </p:nvSpPr>
            <p:spPr>
              <a:xfrm>
                <a:off x="8077200" y="175260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Oval 64"/>
              <p:cNvSpPr/>
              <p:nvPr/>
            </p:nvSpPr>
            <p:spPr>
              <a:xfrm>
                <a:off x="8077200" y="2209800"/>
                <a:ext cx="152400" cy="152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Oval 65"/>
              <p:cNvSpPr/>
              <p:nvPr/>
            </p:nvSpPr>
            <p:spPr>
              <a:xfrm>
                <a:off x="8077200" y="2667000"/>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7" name="TextBox 56"/>
            <p:cNvSpPr txBox="1"/>
            <p:nvPr/>
          </p:nvSpPr>
          <p:spPr>
            <a:xfrm>
              <a:off x="7109875" y="2977670"/>
              <a:ext cx="184731" cy="369332"/>
            </a:xfrm>
            <a:prstGeom prst="rect">
              <a:avLst/>
            </a:prstGeom>
            <a:noFill/>
          </p:spPr>
          <p:txBody>
            <a:bodyPr wrap="none" rtlCol="0">
              <a:spAutoFit/>
            </a:bodyPr>
            <a:lstStyle/>
            <a:p>
              <a:endParaRPr lang="en-US" dirty="0">
                <a:solidFill>
                  <a:prstClr val="black"/>
                </a:solidFill>
              </a:endParaRPr>
            </a:p>
          </p:txBody>
        </p:sp>
        <p:sp>
          <p:nvSpPr>
            <p:cNvPr id="58" name="TextBox 6"/>
            <p:cNvSpPr txBox="1"/>
            <p:nvPr/>
          </p:nvSpPr>
          <p:spPr>
            <a:xfrm>
              <a:off x="7113680" y="3309677"/>
              <a:ext cx="184731" cy="369332"/>
            </a:xfrm>
            <a:prstGeom prst="rect">
              <a:avLst/>
            </a:prstGeom>
            <a:noFill/>
          </p:spPr>
          <p:txBody>
            <a:bodyPr wrap="none" rtlCol="0">
              <a:spAutoFit/>
            </a:bodyPr>
            <a:lstStyle/>
            <a:p>
              <a:endParaRPr lang="en-US" dirty="0">
                <a:solidFill>
                  <a:prstClr val="black"/>
                </a:solidFill>
              </a:endParaRPr>
            </a:p>
          </p:txBody>
        </p:sp>
        <p:sp>
          <p:nvSpPr>
            <p:cNvPr id="59" name="TextBox 58"/>
            <p:cNvSpPr txBox="1"/>
            <p:nvPr/>
          </p:nvSpPr>
          <p:spPr>
            <a:xfrm>
              <a:off x="5943600" y="2905125"/>
              <a:ext cx="928459" cy="400110"/>
            </a:xfrm>
            <a:prstGeom prst="rect">
              <a:avLst/>
            </a:prstGeom>
            <a:noFill/>
          </p:spPr>
          <p:txBody>
            <a:bodyPr wrap="none" rtlCol="0">
              <a:spAutoFit/>
            </a:bodyPr>
            <a:lstStyle/>
            <a:p>
              <a:r>
                <a:rPr lang="en-US" sz="2000" dirty="0" smtClean="0">
                  <a:solidFill>
                    <a:prstClr val="black"/>
                  </a:solidFill>
                </a:rPr>
                <a:t>NCDC</a:t>
              </a:r>
              <a:endParaRPr lang="en-US" sz="2000" dirty="0">
                <a:solidFill>
                  <a:prstClr val="black"/>
                </a:solidFill>
              </a:endParaRPr>
            </a:p>
          </p:txBody>
        </p:sp>
      </p:grpSp>
      <p:pic>
        <p:nvPicPr>
          <p:cNvPr id="2053" name="Picture 5"/>
          <p:cNvPicPr>
            <a:picLocks noChangeAspect="1" noChangeArrowheads="1"/>
          </p:cNvPicPr>
          <p:nvPr/>
        </p:nvPicPr>
        <p:blipFill>
          <a:blip r:embed="rId5" cstate="print"/>
          <a:srcRect/>
          <a:stretch>
            <a:fillRect/>
          </a:stretch>
        </p:blipFill>
        <p:spPr bwMode="auto">
          <a:xfrm>
            <a:off x="5527723" y="2030618"/>
            <a:ext cx="1800225" cy="639264"/>
          </a:xfrm>
          <a:prstGeom prst="rect">
            <a:avLst/>
          </a:prstGeom>
          <a:noFill/>
          <a:ln w="9525">
            <a:noFill/>
            <a:miter lim="800000"/>
            <a:headEnd/>
            <a:tailEnd/>
          </a:ln>
        </p:spPr>
      </p:pic>
      <p:grpSp>
        <p:nvGrpSpPr>
          <p:cNvPr id="2048" name="Group 95"/>
          <p:cNvGrpSpPr/>
          <p:nvPr/>
        </p:nvGrpSpPr>
        <p:grpSpPr>
          <a:xfrm>
            <a:off x="6972301" y="3657600"/>
            <a:ext cx="1392911" cy="1295400"/>
            <a:chOff x="6972301" y="3657600"/>
            <a:chExt cx="1392911" cy="1295400"/>
          </a:xfrm>
        </p:grpSpPr>
        <p:sp>
          <p:nvSpPr>
            <p:cNvPr id="75" name="TextBox 74"/>
            <p:cNvSpPr txBox="1"/>
            <p:nvPr/>
          </p:nvSpPr>
          <p:spPr>
            <a:xfrm>
              <a:off x="8167923" y="3878298"/>
              <a:ext cx="184731" cy="369332"/>
            </a:xfrm>
            <a:prstGeom prst="rect">
              <a:avLst/>
            </a:prstGeom>
            <a:noFill/>
          </p:spPr>
          <p:txBody>
            <a:bodyPr wrap="none" rtlCol="0">
              <a:spAutoFit/>
            </a:bodyPr>
            <a:lstStyle/>
            <a:p>
              <a:endParaRPr lang="en-US" dirty="0">
                <a:solidFill>
                  <a:prstClr val="black"/>
                </a:solidFill>
              </a:endParaRPr>
            </a:p>
          </p:txBody>
        </p:sp>
        <p:grpSp>
          <p:nvGrpSpPr>
            <p:cNvPr id="2049" name="Group 26"/>
            <p:cNvGrpSpPr/>
            <p:nvPr/>
          </p:nvGrpSpPr>
          <p:grpSpPr>
            <a:xfrm>
              <a:off x="7010400" y="3657600"/>
              <a:ext cx="1181490" cy="1295400"/>
              <a:chOff x="6553199" y="1295400"/>
              <a:chExt cx="1676401" cy="1905000"/>
            </a:xfrm>
          </p:grpSpPr>
          <p:grpSp>
            <p:nvGrpSpPr>
              <p:cNvPr id="2050" name="Group 15"/>
              <p:cNvGrpSpPr/>
              <p:nvPr/>
            </p:nvGrpSpPr>
            <p:grpSpPr>
              <a:xfrm>
                <a:off x="6553199" y="1295400"/>
                <a:ext cx="1222023" cy="1905000"/>
                <a:chOff x="7391399" y="685800"/>
                <a:chExt cx="1222023" cy="1905000"/>
              </a:xfrm>
            </p:grpSpPr>
            <p:sp>
              <p:nvSpPr>
                <p:cNvPr id="87" name="Oval 86"/>
                <p:cNvSpPr/>
                <p:nvPr/>
              </p:nvSpPr>
              <p:spPr>
                <a:xfrm>
                  <a:off x="7391399" y="685800"/>
                  <a:ext cx="12192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8" name="Oval 87"/>
                <p:cNvSpPr/>
                <p:nvPr/>
              </p:nvSpPr>
              <p:spPr>
                <a:xfrm>
                  <a:off x="7391400" y="2209800"/>
                  <a:ext cx="12192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9" name="Straight Connector 88"/>
                <p:cNvCxnSpPr>
                  <a:stCxn id="87" idx="2"/>
                  <a:endCxn id="88" idx="2"/>
                </p:cNvCxnSpPr>
                <p:nvPr/>
              </p:nvCxnSpPr>
              <p:spPr>
                <a:xfrm rot="10800000" flipV="1">
                  <a:off x="7391399" y="876300"/>
                  <a:ext cx="0" cy="15240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0800000" flipV="1">
                  <a:off x="8613422" y="855133"/>
                  <a:ext cx="0" cy="1524000"/>
                </a:xfrm>
                <a:prstGeom prst="line">
                  <a:avLst/>
                </a:prstGeom>
                <a:ln w="25400"/>
              </p:spPr>
              <p:style>
                <a:lnRef idx="1">
                  <a:schemeClr val="accent1"/>
                </a:lnRef>
                <a:fillRef idx="0">
                  <a:schemeClr val="accent1"/>
                </a:fillRef>
                <a:effectRef idx="0">
                  <a:schemeClr val="accent1"/>
                </a:effectRef>
                <a:fontRef idx="minor">
                  <a:schemeClr val="tx1"/>
                </a:fontRef>
              </p:style>
            </p:cxnSp>
          </p:grpSp>
          <p:cxnSp>
            <p:nvCxnSpPr>
              <p:cNvPr id="81" name="Straight Connector 80"/>
              <p:cNvCxnSpPr/>
              <p:nvPr/>
            </p:nvCxnSpPr>
            <p:spPr>
              <a:xfrm>
                <a:off x="7772400" y="1828800"/>
                <a:ext cx="304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10"/>
              <p:cNvCxnSpPr/>
              <p:nvPr/>
            </p:nvCxnSpPr>
            <p:spPr>
              <a:xfrm>
                <a:off x="7772400" y="2286000"/>
                <a:ext cx="304800"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7772400" y="2743200"/>
                <a:ext cx="3048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4" name="Oval 83"/>
              <p:cNvSpPr/>
              <p:nvPr/>
            </p:nvSpPr>
            <p:spPr>
              <a:xfrm>
                <a:off x="8077200" y="175260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Oval 84"/>
              <p:cNvSpPr/>
              <p:nvPr/>
            </p:nvSpPr>
            <p:spPr>
              <a:xfrm>
                <a:off x="8077200" y="2209800"/>
                <a:ext cx="152400" cy="152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Oval 85"/>
              <p:cNvSpPr/>
              <p:nvPr/>
            </p:nvSpPr>
            <p:spPr>
              <a:xfrm>
                <a:off x="8077200" y="2667000"/>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7" name="TextBox 76"/>
            <p:cNvSpPr txBox="1"/>
            <p:nvPr/>
          </p:nvSpPr>
          <p:spPr>
            <a:xfrm>
              <a:off x="8176676" y="4196870"/>
              <a:ext cx="184731" cy="369332"/>
            </a:xfrm>
            <a:prstGeom prst="rect">
              <a:avLst/>
            </a:prstGeom>
            <a:noFill/>
          </p:spPr>
          <p:txBody>
            <a:bodyPr wrap="none" rtlCol="0">
              <a:spAutoFit/>
            </a:bodyPr>
            <a:lstStyle/>
            <a:p>
              <a:endParaRPr lang="en-US" dirty="0">
                <a:solidFill>
                  <a:prstClr val="black"/>
                </a:solidFill>
              </a:endParaRPr>
            </a:p>
          </p:txBody>
        </p:sp>
        <p:sp>
          <p:nvSpPr>
            <p:cNvPr id="78" name="TextBox 6"/>
            <p:cNvSpPr txBox="1"/>
            <p:nvPr/>
          </p:nvSpPr>
          <p:spPr>
            <a:xfrm>
              <a:off x="8180481" y="4528877"/>
              <a:ext cx="184731" cy="369332"/>
            </a:xfrm>
            <a:prstGeom prst="rect">
              <a:avLst/>
            </a:prstGeom>
            <a:noFill/>
          </p:spPr>
          <p:txBody>
            <a:bodyPr wrap="none" rtlCol="0">
              <a:spAutoFit/>
            </a:bodyPr>
            <a:lstStyle/>
            <a:p>
              <a:endParaRPr lang="en-US" dirty="0">
                <a:solidFill>
                  <a:prstClr val="black"/>
                </a:solidFill>
              </a:endParaRPr>
            </a:p>
          </p:txBody>
        </p:sp>
        <p:sp>
          <p:nvSpPr>
            <p:cNvPr id="79" name="TextBox 78"/>
            <p:cNvSpPr txBox="1"/>
            <p:nvPr/>
          </p:nvSpPr>
          <p:spPr>
            <a:xfrm>
              <a:off x="6972301" y="4133850"/>
              <a:ext cx="941283" cy="400110"/>
            </a:xfrm>
            <a:prstGeom prst="rect">
              <a:avLst/>
            </a:prstGeom>
            <a:noFill/>
          </p:spPr>
          <p:txBody>
            <a:bodyPr wrap="none" rtlCol="0">
              <a:spAutoFit/>
            </a:bodyPr>
            <a:lstStyle/>
            <a:p>
              <a:r>
                <a:rPr lang="en-US" sz="2000" dirty="0" smtClean="0">
                  <a:solidFill>
                    <a:prstClr val="black"/>
                  </a:solidFill>
                </a:rPr>
                <a:t>TWDB</a:t>
              </a:r>
              <a:endParaRPr lang="en-US" sz="2000" dirty="0">
                <a:solidFill>
                  <a:prstClr val="black"/>
                </a:solidFill>
              </a:endParaRPr>
            </a:p>
          </p:txBody>
        </p:sp>
      </p:grpSp>
      <p:pic>
        <p:nvPicPr>
          <p:cNvPr id="2054" name="Picture 6"/>
          <p:cNvPicPr>
            <a:picLocks noChangeAspect="1" noChangeArrowheads="1"/>
          </p:cNvPicPr>
          <p:nvPr/>
        </p:nvPicPr>
        <p:blipFill>
          <a:blip r:embed="rId6" cstate="print"/>
          <a:srcRect/>
          <a:stretch>
            <a:fillRect/>
          </a:stretch>
        </p:blipFill>
        <p:spPr bwMode="auto">
          <a:xfrm>
            <a:off x="3509832" y="5551841"/>
            <a:ext cx="2190750" cy="1118387"/>
          </a:xfrm>
          <a:prstGeom prst="rect">
            <a:avLst/>
          </a:prstGeom>
          <a:noFill/>
          <a:ln w="9525">
            <a:solidFill>
              <a:schemeClr val="accent1"/>
            </a:solidFill>
            <a:miter lim="800000"/>
            <a:headEnd/>
            <a:tailEnd/>
          </a:ln>
        </p:spPr>
      </p:pic>
      <p:sp>
        <p:nvSpPr>
          <p:cNvPr id="94" name="TextBox 93"/>
          <p:cNvSpPr txBox="1"/>
          <p:nvPr/>
        </p:nvSpPr>
        <p:spPr>
          <a:xfrm>
            <a:off x="7165439" y="3105912"/>
            <a:ext cx="891206" cy="461665"/>
          </a:xfrm>
          <a:prstGeom prst="rect">
            <a:avLst/>
          </a:prstGeom>
          <a:noFill/>
        </p:spPr>
        <p:txBody>
          <a:bodyPr wrap="none" rtlCol="0">
            <a:spAutoFit/>
          </a:bodyPr>
          <a:lstStyle/>
          <a:p>
            <a:r>
              <a:rPr lang="en-US" sz="2400" dirty="0" smtClean="0">
                <a:solidFill>
                  <a:srgbClr val="FF0000"/>
                </a:solidFill>
              </a:rPr>
              <a:t>State </a:t>
            </a:r>
            <a:endParaRPr lang="en-US" sz="2400" dirty="0">
              <a:solidFill>
                <a:srgbClr val="FF0000"/>
              </a:solidFill>
            </a:endParaRPr>
          </a:p>
        </p:txBody>
      </p:sp>
      <p:sp>
        <p:nvSpPr>
          <p:cNvPr id="2056" name="Slide Number Placeholder 2055"/>
          <p:cNvSpPr>
            <a:spLocks noGrp="1"/>
          </p:cNvSpPr>
          <p:nvPr>
            <p:ph type="sldNum" sz="quarter" idx="12"/>
          </p:nvPr>
        </p:nvSpPr>
        <p:spPr>
          <a:xfrm>
            <a:off x="6541603" y="6325885"/>
            <a:ext cx="2133600" cy="365125"/>
          </a:xfrm>
        </p:spPr>
        <p:txBody>
          <a:bodyPr/>
          <a:lstStyle/>
          <a:p>
            <a:fld id="{F82B15EE-1347-4E13-A70E-917AFD644764}" type="slidenum">
              <a:rPr lang="en-US" smtClean="0"/>
              <a:pPr/>
              <a:t>65</a:t>
            </a:fld>
            <a:endParaRPr lang="en-US"/>
          </a:p>
        </p:txBody>
      </p:sp>
      <p:sp>
        <p:nvSpPr>
          <p:cNvPr id="2057" name="Rectangle 2056"/>
          <p:cNvSpPr/>
          <p:nvPr/>
        </p:nvSpPr>
        <p:spPr>
          <a:xfrm>
            <a:off x="304800" y="4953000"/>
            <a:ext cx="2895600" cy="167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rgbClr val="FFFF00"/>
                </a:solidFill>
              </a:rPr>
              <a:t>MetaCatalog</a:t>
            </a:r>
            <a:r>
              <a:rPr lang="en-US" sz="2400" dirty="0" smtClean="0"/>
              <a:t> is a listing of the URL addresses of all the agency catalogs</a:t>
            </a:r>
            <a:endParaRPr lang="en-US" sz="2400" dirty="0"/>
          </a:p>
        </p:txBody>
      </p:sp>
      <p:sp>
        <p:nvSpPr>
          <p:cNvPr id="91" name="Up Arrow 90"/>
          <p:cNvSpPr/>
          <p:nvPr/>
        </p:nvSpPr>
        <p:spPr>
          <a:xfrm>
            <a:off x="4161209" y="3894666"/>
            <a:ext cx="697361" cy="1413345"/>
          </a:xfrm>
          <a:prstGeom prst="upArrow">
            <a:avLst/>
          </a:prstGeom>
          <a:scene3d>
            <a:camera prst="orthographicFront">
              <a:rot lat="0" lon="0" rev="81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2" name="Up Arrow 91"/>
          <p:cNvSpPr/>
          <p:nvPr/>
        </p:nvSpPr>
        <p:spPr>
          <a:xfrm>
            <a:off x="5730475" y="4196870"/>
            <a:ext cx="697361" cy="1413345"/>
          </a:xfrm>
          <a:prstGeom prst="upArrow">
            <a:avLst/>
          </a:prstGeom>
          <a:scene3d>
            <a:camera prst="orthographicFront">
              <a:rot lat="0" lon="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59" name="TextBox 2058"/>
          <p:cNvSpPr txBox="1"/>
          <p:nvPr/>
        </p:nvSpPr>
        <p:spPr>
          <a:xfrm>
            <a:off x="5842480" y="5610215"/>
            <a:ext cx="2950403" cy="954107"/>
          </a:xfrm>
          <a:prstGeom prst="rect">
            <a:avLst/>
          </a:prstGeom>
          <a:noFill/>
        </p:spPr>
        <p:txBody>
          <a:bodyPr wrap="square" rtlCol="0">
            <a:spAutoFit/>
          </a:bodyPr>
          <a:lstStyle/>
          <a:p>
            <a:pPr algn="ctr"/>
            <a:r>
              <a:rPr lang="en-US" sz="2800" dirty="0" smtClean="0"/>
              <a:t>All linked via a </a:t>
            </a:r>
            <a:r>
              <a:rPr lang="en-US" sz="2800" dirty="0" err="1" smtClean="0"/>
              <a:t>Metacatalog</a:t>
            </a:r>
            <a:endParaRPr lang="en-US" sz="2800" dirty="0"/>
          </a:p>
        </p:txBody>
      </p:sp>
    </p:spTree>
    <p:extLst>
      <p:ext uri="{BB962C8B-B14F-4D97-AF65-F5344CB8AC3E}">
        <p14:creationId xmlns:p14="http://schemas.microsoft.com/office/powerpoint/2010/main" val="288482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5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5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9" grpId="0" animBg="1"/>
      <p:bldP spid="2056" grpId="0"/>
      <p:bldP spid="2057" grpId="0" animBg="1"/>
      <p:bldP spid="91" grpId="0" animBg="1"/>
      <p:bldP spid="92" grpId="0" animBg="1"/>
      <p:bldP spid="205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27584" y="1134990"/>
            <a:ext cx="5831173" cy="475209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cstate="print"/>
          <a:srcRect/>
          <a:stretch>
            <a:fillRect/>
          </a:stretch>
        </p:blipFill>
        <p:spPr bwMode="auto">
          <a:xfrm>
            <a:off x="356118" y="2861504"/>
            <a:ext cx="2861109" cy="3124200"/>
          </a:xfrm>
          <a:prstGeom prst="rect">
            <a:avLst/>
          </a:prstGeom>
          <a:noFill/>
          <a:ln w="9525">
            <a:noFill/>
            <a:miter lim="800000"/>
            <a:headEnd/>
            <a:tailEnd/>
          </a:ln>
        </p:spPr>
      </p:pic>
      <p:grpSp>
        <p:nvGrpSpPr>
          <p:cNvPr id="4" name="Group 3"/>
          <p:cNvGrpSpPr/>
          <p:nvPr/>
        </p:nvGrpSpPr>
        <p:grpSpPr>
          <a:xfrm>
            <a:off x="6600045" y="4653907"/>
            <a:ext cx="2209800" cy="1096167"/>
            <a:chOff x="6477000" y="4724400"/>
            <a:chExt cx="2209800" cy="1096167"/>
          </a:xfrm>
        </p:grpSpPr>
        <p:sp>
          <p:nvSpPr>
            <p:cNvPr id="20" name="Rectangle 19"/>
            <p:cNvSpPr/>
            <p:nvPr/>
          </p:nvSpPr>
          <p:spPr>
            <a:xfrm>
              <a:off x="6477000" y="4724400"/>
              <a:ext cx="2209800" cy="10961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6553200" y="4772465"/>
              <a:ext cx="2020219" cy="369332"/>
              <a:chOff x="6553200" y="4772465"/>
              <a:chExt cx="2020219" cy="369332"/>
            </a:xfrm>
          </p:grpSpPr>
          <p:sp>
            <p:nvSpPr>
              <p:cNvPr id="8" name="Oval 7"/>
              <p:cNvSpPr/>
              <p:nvPr/>
            </p:nvSpPr>
            <p:spPr>
              <a:xfrm>
                <a:off x="6553200" y="4876800"/>
                <a:ext cx="152400" cy="152400"/>
              </a:xfrm>
              <a:prstGeom prst="ellipse">
                <a:avLst/>
              </a:prstGeom>
              <a:solidFill>
                <a:schemeClr val="tx2">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705600" y="4772465"/>
                <a:ext cx="1867819" cy="369332"/>
              </a:xfrm>
              <a:prstGeom prst="rect">
                <a:avLst/>
              </a:prstGeom>
              <a:noFill/>
              <a:ln w="9525">
                <a:noFill/>
              </a:ln>
            </p:spPr>
            <p:txBody>
              <a:bodyPr wrap="none" rtlCol="0">
                <a:spAutoFit/>
              </a:bodyPr>
              <a:lstStyle/>
              <a:p>
                <a:r>
                  <a:rPr lang="en-US" dirty="0" smtClean="0"/>
                  <a:t>USGS Daily Values</a:t>
                </a:r>
                <a:endParaRPr lang="en-US" dirty="0"/>
              </a:p>
            </p:txBody>
          </p:sp>
        </p:grpSp>
        <p:grpSp>
          <p:nvGrpSpPr>
            <p:cNvPr id="14" name="Group 13"/>
            <p:cNvGrpSpPr/>
            <p:nvPr/>
          </p:nvGrpSpPr>
          <p:grpSpPr>
            <a:xfrm>
              <a:off x="6553200" y="5105400"/>
              <a:ext cx="1474300" cy="369332"/>
              <a:chOff x="6553200" y="4772465"/>
              <a:chExt cx="1474300" cy="369332"/>
            </a:xfrm>
          </p:grpSpPr>
          <p:sp>
            <p:nvSpPr>
              <p:cNvPr id="15" name="Oval 14"/>
              <p:cNvSpPr/>
              <p:nvPr/>
            </p:nvSpPr>
            <p:spPr>
              <a:xfrm>
                <a:off x="6553200" y="4876800"/>
                <a:ext cx="152400" cy="152400"/>
              </a:xfrm>
              <a:prstGeom prst="ellipse">
                <a:avLst/>
              </a:prstGeom>
              <a:solidFill>
                <a:srgbClr val="FF99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705600" y="4772465"/>
                <a:ext cx="1321900" cy="369332"/>
              </a:xfrm>
              <a:prstGeom prst="rect">
                <a:avLst/>
              </a:prstGeom>
              <a:noFill/>
            </p:spPr>
            <p:txBody>
              <a:bodyPr wrap="none" rtlCol="0">
                <a:spAutoFit/>
              </a:bodyPr>
              <a:lstStyle/>
              <a:p>
                <a:r>
                  <a:rPr lang="en-US" dirty="0" smtClean="0"/>
                  <a:t>Texas TWDB</a:t>
                </a:r>
                <a:endParaRPr lang="en-US" dirty="0"/>
              </a:p>
            </p:txBody>
          </p:sp>
        </p:grpSp>
        <p:grpSp>
          <p:nvGrpSpPr>
            <p:cNvPr id="17" name="Group 16"/>
            <p:cNvGrpSpPr/>
            <p:nvPr/>
          </p:nvGrpSpPr>
          <p:grpSpPr>
            <a:xfrm>
              <a:off x="6553200" y="5451235"/>
              <a:ext cx="1940197" cy="369332"/>
              <a:chOff x="6553200" y="4772465"/>
              <a:chExt cx="1940197" cy="369332"/>
            </a:xfrm>
          </p:grpSpPr>
          <p:sp>
            <p:nvSpPr>
              <p:cNvPr id="18" name="Oval 17"/>
              <p:cNvSpPr/>
              <p:nvPr/>
            </p:nvSpPr>
            <p:spPr>
              <a:xfrm>
                <a:off x="6553200" y="4876800"/>
                <a:ext cx="152400" cy="152400"/>
              </a:xfrm>
              <a:prstGeom prst="ellipse">
                <a:avLst/>
              </a:prstGeom>
              <a:solidFill>
                <a:srgbClr val="66FF6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705600" y="4772465"/>
                <a:ext cx="1787797" cy="369332"/>
              </a:xfrm>
              <a:prstGeom prst="rect">
                <a:avLst/>
              </a:prstGeom>
              <a:noFill/>
            </p:spPr>
            <p:txBody>
              <a:bodyPr wrap="none" rtlCol="0">
                <a:spAutoFit/>
              </a:bodyPr>
              <a:lstStyle/>
              <a:p>
                <a:r>
                  <a:rPr lang="en-US" dirty="0" smtClean="0"/>
                  <a:t>Texas Agencies</a:t>
                </a:r>
                <a:endParaRPr lang="en-US" dirty="0"/>
              </a:p>
            </p:txBody>
          </p:sp>
        </p:grpSp>
      </p:gr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118" y="651704"/>
            <a:ext cx="278892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069508" y="1347861"/>
            <a:ext cx="1019703" cy="369332"/>
          </a:xfrm>
          <a:prstGeom prst="rect">
            <a:avLst/>
          </a:prstGeom>
          <a:noFill/>
        </p:spPr>
        <p:txBody>
          <a:bodyPr wrap="none" rtlCol="0">
            <a:spAutoFit/>
          </a:bodyPr>
          <a:lstStyle/>
          <a:p>
            <a:r>
              <a:rPr lang="en-US" dirty="0" smtClean="0">
                <a:solidFill>
                  <a:srgbClr val="FF0000"/>
                </a:solidFill>
              </a:rPr>
              <a:t>(Federal)</a:t>
            </a:r>
            <a:endParaRPr lang="en-US" dirty="0">
              <a:solidFill>
                <a:srgbClr val="FF0000"/>
              </a:solidFill>
            </a:endParaRPr>
          </a:p>
        </p:txBody>
      </p:sp>
      <p:sp>
        <p:nvSpPr>
          <p:cNvPr id="23" name="TextBox 22"/>
          <p:cNvSpPr txBox="1"/>
          <p:nvPr/>
        </p:nvSpPr>
        <p:spPr>
          <a:xfrm>
            <a:off x="2147765" y="1717193"/>
            <a:ext cx="804003" cy="369332"/>
          </a:xfrm>
          <a:prstGeom prst="rect">
            <a:avLst/>
          </a:prstGeom>
          <a:noFill/>
        </p:spPr>
        <p:txBody>
          <a:bodyPr wrap="none" rtlCol="0">
            <a:spAutoFit/>
          </a:bodyPr>
          <a:lstStyle/>
          <a:p>
            <a:r>
              <a:rPr lang="en-US" dirty="0" smtClean="0">
                <a:solidFill>
                  <a:srgbClr val="FF0000"/>
                </a:solidFill>
              </a:rPr>
              <a:t>(State)</a:t>
            </a:r>
            <a:endParaRPr lang="en-US" dirty="0">
              <a:solidFill>
                <a:srgbClr val="FF0000"/>
              </a:solidFill>
            </a:endParaRPr>
          </a:p>
        </p:txBody>
      </p:sp>
      <p:sp>
        <p:nvSpPr>
          <p:cNvPr id="2" name="Title 1"/>
          <p:cNvSpPr>
            <a:spLocks noGrp="1"/>
          </p:cNvSpPr>
          <p:nvPr>
            <p:ph type="title"/>
          </p:nvPr>
        </p:nvSpPr>
        <p:spPr>
          <a:xfrm>
            <a:off x="550698" y="-228600"/>
            <a:ext cx="8229600" cy="1143000"/>
          </a:xfrm>
          <a:solidFill>
            <a:schemeClr val="bg1"/>
          </a:solidFill>
        </p:spPr>
        <p:txBody>
          <a:bodyPr>
            <a:normAutofit/>
          </a:bodyPr>
          <a:lstStyle/>
          <a:p>
            <a:r>
              <a:rPr lang="en-US" dirty="0" smtClean="0"/>
              <a:t>Searching Federal and State Data </a:t>
            </a:r>
            <a:endParaRPr lang="en-US" dirty="0"/>
          </a:p>
        </p:txBody>
      </p:sp>
      <p:sp>
        <p:nvSpPr>
          <p:cNvPr id="6" name="Slide Number Placeholder 5"/>
          <p:cNvSpPr>
            <a:spLocks noGrp="1"/>
          </p:cNvSpPr>
          <p:nvPr>
            <p:ph type="sldNum" sz="quarter" idx="12"/>
          </p:nvPr>
        </p:nvSpPr>
        <p:spPr/>
        <p:txBody>
          <a:bodyPr/>
          <a:lstStyle/>
          <a:p>
            <a:fld id="{F82B15EE-1347-4E13-A70E-917AFD644764}" type="slidenum">
              <a:rPr lang="en-US" smtClean="0"/>
              <a:pPr/>
              <a:t>66</a:t>
            </a:fld>
            <a:endParaRPr lang="en-US"/>
          </a:p>
        </p:txBody>
      </p:sp>
      <p:sp>
        <p:nvSpPr>
          <p:cNvPr id="11" name="TextBox 10"/>
          <p:cNvSpPr txBox="1"/>
          <p:nvPr/>
        </p:nvSpPr>
        <p:spPr>
          <a:xfrm>
            <a:off x="588734" y="6077634"/>
            <a:ext cx="7320337" cy="646331"/>
          </a:xfrm>
          <a:prstGeom prst="rect">
            <a:avLst/>
          </a:prstGeom>
          <a:noFill/>
        </p:spPr>
        <p:txBody>
          <a:bodyPr wrap="none" rtlCol="0">
            <a:spAutoFit/>
          </a:bodyPr>
          <a:lstStyle/>
          <a:p>
            <a:r>
              <a:rPr lang="en-US" dirty="0" smtClean="0">
                <a:solidFill>
                  <a:schemeClr val="tx2"/>
                </a:solidFill>
              </a:rPr>
              <a:t>A single search accesses federal water data from a catalog at HIS Central ….</a:t>
            </a:r>
          </a:p>
          <a:p>
            <a:r>
              <a:rPr lang="en-US" dirty="0">
                <a:solidFill>
                  <a:schemeClr val="tx2"/>
                </a:solidFill>
              </a:rPr>
              <a:t>	</a:t>
            </a:r>
            <a:r>
              <a:rPr lang="en-US" dirty="0" smtClean="0">
                <a:solidFill>
                  <a:schemeClr val="tx2"/>
                </a:solidFill>
              </a:rPr>
              <a:t>	    …. </a:t>
            </a:r>
            <a:r>
              <a:rPr lang="en-US" dirty="0">
                <a:solidFill>
                  <a:schemeClr val="tx2"/>
                </a:solidFill>
              </a:rPr>
              <a:t>a</a:t>
            </a:r>
            <a:r>
              <a:rPr lang="en-US" dirty="0" smtClean="0">
                <a:solidFill>
                  <a:schemeClr val="tx2"/>
                </a:solidFill>
              </a:rPr>
              <a:t>nd state water data from a catalog in Austin, Texas</a:t>
            </a:r>
            <a:endParaRPr lang="en-US" dirty="0">
              <a:solidFill>
                <a:schemeClr val="tx2"/>
              </a:solidFill>
            </a:endParaRPr>
          </a:p>
        </p:txBody>
      </p:sp>
    </p:spTree>
    <p:extLst>
      <p:ext uri="{BB962C8B-B14F-4D97-AF65-F5344CB8AC3E}">
        <p14:creationId xmlns:p14="http://schemas.microsoft.com/office/powerpoint/2010/main" val="320410812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300" y="1701297"/>
            <a:ext cx="6858000" cy="482097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192026"/>
            <a:ext cx="4819416" cy="477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0782" y="380999"/>
            <a:ext cx="8997976" cy="584775"/>
          </a:xfrm>
          <a:prstGeom prst="rect">
            <a:avLst/>
          </a:prstGeom>
          <a:noFill/>
        </p:spPr>
        <p:txBody>
          <a:bodyPr wrap="none" rtlCol="0">
            <a:spAutoFit/>
          </a:bodyPr>
          <a:lstStyle/>
          <a:p>
            <a:r>
              <a:rPr lang="en-US" sz="3200" dirty="0" smtClean="0"/>
              <a:t>Searching Search Federal, State and Local Data</a:t>
            </a:r>
            <a:endParaRPr lang="en-US" sz="3200" dirty="0"/>
          </a:p>
        </p:txBody>
      </p:sp>
    </p:spTree>
    <p:extLst>
      <p:ext uri="{BB962C8B-B14F-4D97-AF65-F5344CB8AC3E}">
        <p14:creationId xmlns:p14="http://schemas.microsoft.com/office/powerpoint/2010/main" val="245419009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9" y="152400"/>
            <a:ext cx="8691715"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20446" y="6412057"/>
            <a:ext cx="2725170" cy="369332"/>
          </a:xfrm>
          <a:prstGeom prst="rect">
            <a:avLst/>
          </a:prstGeom>
          <a:noFill/>
        </p:spPr>
        <p:txBody>
          <a:bodyPr wrap="none" rtlCol="0">
            <a:spAutoFit/>
          </a:bodyPr>
          <a:lstStyle/>
          <a:p>
            <a:r>
              <a:rPr lang="en-US" dirty="0" smtClean="0"/>
              <a:t>Slide: Brett Anderson, BoM</a:t>
            </a:r>
            <a:endParaRPr lang="en-US" dirty="0"/>
          </a:p>
        </p:txBody>
      </p:sp>
      <p:sp>
        <p:nvSpPr>
          <p:cNvPr id="2" name="TextBox 1"/>
          <p:cNvSpPr txBox="1"/>
          <p:nvPr/>
        </p:nvSpPr>
        <p:spPr>
          <a:xfrm>
            <a:off x="200085" y="4059380"/>
            <a:ext cx="8851847" cy="584775"/>
          </a:xfrm>
          <a:prstGeom prst="rect">
            <a:avLst/>
          </a:prstGeom>
          <a:solidFill>
            <a:schemeClr val="bg1"/>
          </a:solidFill>
          <a:ln>
            <a:solidFill>
              <a:srgbClr val="FF0000"/>
            </a:solidFill>
          </a:ln>
        </p:spPr>
        <p:txBody>
          <a:bodyPr wrap="none" rtlCol="0">
            <a:spAutoFit/>
          </a:bodyPr>
          <a:lstStyle/>
          <a:p>
            <a:r>
              <a:rPr lang="en-US" sz="3200" dirty="0" smtClean="0"/>
              <a:t>Build this on top of a Services-Oriented Architecture</a:t>
            </a:r>
            <a:endParaRPr lang="en-US" sz="3200" dirty="0"/>
          </a:p>
        </p:txBody>
      </p:sp>
    </p:spTree>
    <p:extLst>
      <p:ext uri="{BB962C8B-B14F-4D97-AF65-F5344CB8AC3E}">
        <p14:creationId xmlns:p14="http://schemas.microsoft.com/office/powerpoint/2010/main" val="326789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0000"/>
                </a:solidFill>
              </a:rPr>
              <a:t>Bringing it all Together: the Services “Hub”</a:t>
            </a:r>
            <a:endParaRPr lang="en-US" sz="3600" dirty="0">
              <a:solidFill>
                <a:srgbClr val="FF0000"/>
              </a:solidFill>
            </a:endParaRPr>
          </a:p>
        </p:txBody>
      </p:sp>
      <p:sp>
        <p:nvSpPr>
          <p:cNvPr id="3" name="Content Placeholder 2"/>
          <p:cNvSpPr>
            <a:spLocks noGrp="1"/>
          </p:cNvSpPr>
          <p:nvPr>
            <p:ph sz="half" idx="1"/>
          </p:nvPr>
        </p:nvSpPr>
        <p:spPr/>
        <p:txBody>
          <a:bodyPr>
            <a:noAutofit/>
          </a:bodyPr>
          <a:lstStyle/>
          <a:p>
            <a:r>
              <a:rPr lang="en-US" sz="3200" dirty="0" smtClean="0"/>
              <a:t>Progress has been made in each of these four components</a:t>
            </a:r>
          </a:p>
          <a:p>
            <a:r>
              <a:rPr lang="en-US" sz="3200" dirty="0" smtClean="0"/>
              <a:t>They are very different to one another</a:t>
            </a:r>
          </a:p>
          <a:p>
            <a:r>
              <a:rPr lang="en-US" sz="3200" dirty="0" smtClean="0"/>
              <a:t>The challenge now is how to link them</a:t>
            </a:r>
            <a:endParaRPr lang="en-US" sz="32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391174"/>
            <a:ext cx="2362200" cy="5428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7200" y="5257800"/>
            <a:ext cx="4038600" cy="1066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29728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Grp="1" noChangeArrowheads="1"/>
          </p:cNvSpPr>
          <p:nvPr>
            <p:ph type="title"/>
          </p:nvPr>
        </p:nvSpPr>
        <p:spPr/>
        <p:txBody>
          <a:bodyPr/>
          <a:lstStyle/>
          <a:p>
            <a:r>
              <a:rPr lang="en-US"/>
              <a:t>River Gage Networks</a:t>
            </a:r>
          </a:p>
        </p:txBody>
      </p:sp>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371600"/>
            <a:ext cx="6400800" cy="5291138"/>
          </a:xfrm>
          <a:prstGeom prst="rect">
            <a:avLst/>
          </a:prstGeom>
          <a:noFill/>
          <a:extLst>
            <a:ext uri="{909E8E84-426E-40DD-AFC4-6F175D3DCCD1}">
              <a14:hiddenFill xmlns:a14="http://schemas.microsoft.com/office/drawing/2010/main">
                <a:solidFill>
                  <a:srgbClr val="FFFFFF"/>
                </a:solidFill>
              </a14:hiddenFill>
            </a:ext>
          </a:extLst>
        </p:spPr>
      </p:pic>
      <p:sp>
        <p:nvSpPr>
          <p:cNvPr id="7175" name="Text Box 7"/>
          <p:cNvSpPr txBox="1">
            <a:spLocks noChangeArrowheads="1"/>
          </p:cNvSpPr>
          <p:nvPr/>
        </p:nvSpPr>
        <p:spPr bwMode="auto">
          <a:xfrm>
            <a:off x="2438400" y="5462409"/>
            <a:ext cx="396288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dirty="0"/>
              <a:t>9079 gages in 37 networks</a:t>
            </a:r>
          </a:p>
          <a:p>
            <a:pPr algn="ctr"/>
            <a:endParaRPr lang="en-US" sz="2400" b="1" dirty="0"/>
          </a:p>
          <a:p>
            <a:pPr algn="ctr"/>
            <a:r>
              <a:rPr lang="en-US" sz="2400" b="1" dirty="0"/>
              <a:t>Average = 245 gages/network</a:t>
            </a:r>
          </a:p>
        </p:txBody>
      </p:sp>
      <p:pic>
        <p:nvPicPr>
          <p:cNvPr id="717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685800"/>
            <a:ext cx="1092200"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55466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OM_Presentation_Illustraton_v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45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200400" y="6396335"/>
            <a:ext cx="2534605" cy="461665"/>
          </a:xfrm>
          <a:prstGeom prst="rect">
            <a:avLst/>
          </a:prstGeom>
          <a:noFill/>
        </p:spPr>
        <p:txBody>
          <a:bodyPr wrap="none" rtlCol="0">
            <a:spAutoFit/>
          </a:bodyPr>
          <a:lstStyle/>
          <a:p>
            <a:r>
              <a:rPr lang="en-US" sz="2400" dirty="0" smtClean="0"/>
              <a:t>Slide: Rob </a:t>
            </a:r>
            <a:r>
              <a:rPr lang="en-US" sz="2400" dirty="0" err="1" smtClean="0"/>
              <a:t>Vertessy</a:t>
            </a:r>
            <a:endParaRPr lang="en-US" sz="2400" dirty="0"/>
          </a:p>
        </p:txBody>
      </p:sp>
    </p:spTree>
    <p:extLst>
      <p:ext uri="{BB962C8B-B14F-4D97-AF65-F5344CB8AC3E}">
        <p14:creationId xmlns:p14="http://schemas.microsoft.com/office/powerpoint/2010/main" val="95129158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6"/>
          <p:cNvPicPr>
            <a:picLocks noChangeAspect="1" noChangeArrowheads="1"/>
          </p:cNvPicPr>
          <p:nvPr/>
        </p:nvPicPr>
        <p:blipFill>
          <a:blip r:embed="rId3" cstate="print"/>
          <a:srcRect/>
          <a:stretch>
            <a:fillRect/>
          </a:stretch>
        </p:blipFill>
        <p:spPr bwMode="auto">
          <a:xfrm>
            <a:off x="1007076" y="1371600"/>
            <a:ext cx="7010400" cy="5257800"/>
          </a:xfrm>
          <a:prstGeom prst="rect">
            <a:avLst/>
          </a:prstGeom>
          <a:noFill/>
          <a:ln w="9525">
            <a:noFill/>
            <a:miter lim="800000"/>
            <a:headEnd/>
            <a:tailEnd/>
          </a:ln>
        </p:spPr>
      </p:pic>
      <p:sp>
        <p:nvSpPr>
          <p:cNvPr id="34827" name="Rectangle 11"/>
          <p:cNvSpPr>
            <a:spLocks noGrp="1" noChangeArrowheads="1"/>
          </p:cNvSpPr>
          <p:nvPr>
            <p:ph type="title"/>
          </p:nvPr>
        </p:nvSpPr>
        <p:spPr>
          <a:xfrm>
            <a:off x="0" y="0"/>
            <a:ext cx="9144000" cy="1384300"/>
          </a:xfrm>
        </p:spPr>
        <p:txBody>
          <a:bodyPr/>
          <a:lstStyle/>
          <a:p>
            <a:pPr eaLnBrk="1" hangingPunct="1">
              <a:defRPr/>
            </a:pPr>
            <a:r>
              <a:rPr lang="en-US" sz="3600" dirty="0" smtClean="0"/>
              <a:t>Tropical Storm </a:t>
            </a:r>
            <a:r>
              <a:rPr lang="en-US" sz="3600" dirty="0" err="1" smtClean="0"/>
              <a:t>Hermine</a:t>
            </a:r>
            <a:r>
              <a:rPr lang="en-US" sz="3600" dirty="0" smtClean="0"/>
              <a:t>, </a:t>
            </a:r>
            <a:br>
              <a:rPr lang="en-US" sz="3600" dirty="0" smtClean="0"/>
            </a:br>
            <a:r>
              <a:rPr lang="en-US" sz="3600" dirty="0" smtClean="0"/>
              <a:t>Sept 7-8, 2010</a:t>
            </a:r>
          </a:p>
        </p:txBody>
      </p:sp>
    </p:spTree>
    <p:extLst>
      <p:ext uri="{BB962C8B-B14F-4D97-AF65-F5344CB8AC3E}">
        <p14:creationId xmlns:p14="http://schemas.microsoft.com/office/powerpoint/2010/main" val="221859976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610600" cy="1143000"/>
          </a:xfrm>
        </p:spPr>
        <p:txBody>
          <a:bodyPr>
            <a:normAutofit/>
          </a:bodyPr>
          <a:lstStyle/>
          <a:p>
            <a:r>
              <a:rPr lang="en-US" sz="3200" dirty="0" smtClean="0"/>
              <a:t>Local Information during Tropical Storm </a:t>
            </a:r>
            <a:r>
              <a:rPr lang="en-US" sz="3200" dirty="0" err="1" smtClean="0"/>
              <a:t>Hermine</a:t>
            </a:r>
            <a:r>
              <a:rPr lang="en-US" sz="3200" dirty="0" smtClean="0"/>
              <a:t> </a:t>
            </a:r>
            <a:br>
              <a:rPr lang="en-US" sz="3200" dirty="0" smtClean="0"/>
            </a:br>
            <a:r>
              <a:rPr lang="en-US" sz="2400" dirty="0" smtClean="0"/>
              <a:t>(7-8 Sept 2010)</a:t>
            </a:r>
            <a:endParaRPr lang="en-US" sz="2400" dirty="0"/>
          </a:p>
        </p:txBody>
      </p:sp>
      <p:pic>
        <p:nvPicPr>
          <p:cNvPr id="1026" name="Picture 2"/>
          <p:cNvPicPr>
            <a:picLocks noChangeAspect="1" noChangeArrowheads="1"/>
          </p:cNvPicPr>
          <p:nvPr/>
        </p:nvPicPr>
        <p:blipFill>
          <a:blip r:embed="rId2" cstate="print"/>
          <a:srcRect/>
          <a:stretch>
            <a:fillRect/>
          </a:stretch>
        </p:blipFill>
        <p:spPr bwMode="auto">
          <a:xfrm>
            <a:off x="609600" y="1447800"/>
            <a:ext cx="3524250" cy="2195487"/>
          </a:xfrm>
          <a:prstGeom prst="rect">
            <a:avLst/>
          </a:prstGeom>
          <a:noFill/>
          <a:ln w="9525">
            <a:solidFill>
              <a:schemeClr val="accent1"/>
            </a:solidFill>
            <a:miter lim="800000"/>
            <a:headEnd/>
            <a:tailEnd/>
          </a:ln>
        </p:spPr>
      </p:pic>
      <p:sp>
        <p:nvSpPr>
          <p:cNvPr id="5" name="Rectangle 4"/>
          <p:cNvSpPr/>
          <p:nvPr/>
        </p:nvSpPr>
        <p:spPr>
          <a:xfrm>
            <a:off x="914400" y="3657600"/>
            <a:ext cx="2591415" cy="369332"/>
          </a:xfrm>
          <a:prstGeom prst="rect">
            <a:avLst/>
          </a:prstGeom>
        </p:spPr>
        <p:txBody>
          <a:bodyPr wrap="none">
            <a:spAutoFit/>
          </a:bodyPr>
          <a:lstStyle/>
          <a:p>
            <a:r>
              <a:rPr lang="en-US" dirty="0" smtClean="0">
                <a:hlinkClick r:id="rId3"/>
              </a:rPr>
              <a:t>http://hydromet.lcra.org</a:t>
            </a:r>
            <a:r>
              <a:rPr lang="en-US" dirty="0" smtClean="0"/>
              <a:t> </a:t>
            </a:r>
            <a:endParaRPr lang="en-US" dirty="0"/>
          </a:p>
        </p:txBody>
      </p:sp>
      <p:pic>
        <p:nvPicPr>
          <p:cNvPr id="1028" name="Picture 4"/>
          <p:cNvPicPr>
            <a:picLocks noChangeAspect="1" noChangeArrowheads="1"/>
          </p:cNvPicPr>
          <p:nvPr/>
        </p:nvPicPr>
        <p:blipFill>
          <a:blip r:embed="rId4" cstate="print"/>
          <a:srcRect/>
          <a:stretch>
            <a:fillRect/>
          </a:stretch>
        </p:blipFill>
        <p:spPr bwMode="auto">
          <a:xfrm>
            <a:off x="609600" y="4114800"/>
            <a:ext cx="3529012" cy="2229968"/>
          </a:xfrm>
          <a:prstGeom prst="rect">
            <a:avLst/>
          </a:prstGeom>
          <a:noFill/>
          <a:ln w="9525">
            <a:solidFill>
              <a:schemeClr val="accent1"/>
            </a:solidFill>
            <a:miter lim="800000"/>
            <a:headEnd/>
            <a:tailEnd/>
          </a:ln>
        </p:spPr>
      </p:pic>
      <p:sp>
        <p:nvSpPr>
          <p:cNvPr id="8" name="Rectangle 7"/>
          <p:cNvSpPr/>
          <p:nvPr/>
        </p:nvSpPr>
        <p:spPr>
          <a:xfrm>
            <a:off x="228600" y="6324600"/>
            <a:ext cx="5105400" cy="307777"/>
          </a:xfrm>
          <a:prstGeom prst="rect">
            <a:avLst/>
          </a:prstGeom>
        </p:spPr>
        <p:txBody>
          <a:bodyPr wrap="square">
            <a:spAutoFit/>
          </a:bodyPr>
          <a:lstStyle/>
          <a:p>
            <a:r>
              <a:rPr lang="en-US" sz="1400" dirty="0" smtClean="0">
                <a:hlinkClick r:id="rId5"/>
              </a:rPr>
              <a:t>http://coagis1.ci.austin.tx.us/website/COAViewer_fews/viewer.htm</a:t>
            </a:r>
            <a:r>
              <a:rPr lang="en-US" sz="1400" dirty="0" smtClean="0"/>
              <a:t> </a:t>
            </a:r>
            <a:endParaRPr lang="en-US" sz="1400" dirty="0"/>
          </a:p>
        </p:txBody>
      </p:sp>
      <p:pic>
        <p:nvPicPr>
          <p:cNvPr id="1029" name="Picture 5"/>
          <p:cNvPicPr>
            <a:picLocks noChangeAspect="1" noChangeArrowheads="1"/>
          </p:cNvPicPr>
          <p:nvPr/>
        </p:nvPicPr>
        <p:blipFill>
          <a:blip r:embed="rId6" cstate="print"/>
          <a:srcRect/>
          <a:stretch>
            <a:fillRect/>
          </a:stretch>
        </p:blipFill>
        <p:spPr bwMode="auto">
          <a:xfrm>
            <a:off x="4953000" y="1447800"/>
            <a:ext cx="3124200" cy="2309192"/>
          </a:xfrm>
          <a:prstGeom prst="rect">
            <a:avLst/>
          </a:prstGeom>
          <a:noFill/>
          <a:ln w="9525">
            <a:solidFill>
              <a:schemeClr val="accent1"/>
            </a:solidFill>
            <a:miter lim="800000"/>
            <a:headEnd/>
            <a:tailEnd/>
          </a:ln>
        </p:spPr>
      </p:pic>
      <p:sp>
        <p:nvSpPr>
          <p:cNvPr id="10" name="Rectangle 9"/>
          <p:cNvSpPr/>
          <p:nvPr/>
        </p:nvSpPr>
        <p:spPr>
          <a:xfrm>
            <a:off x="4724400" y="3733800"/>
            <a:ext cx="4114800" cy="307777"/>
          </a:xfrm>
          <a:prstGeom prst="rect">
            <a:avLst/>
          </a:prstGeom>
        </p:spPr>
        <p:txBody>
          <a:bodyPr wrap="square">
            <a:spAutoFit/>
          </a:bodyPr>
          <a:lstStyle/>
          <a:p>
            <a:r>
              <a:rPr lang="en-US" sz="1400" dirty="0" smtClean="0">
                <a:hlinkClick r:id="rId7"/>
              </a:rPr>
              <a:t>http://ubcwcid.org/Overview/Overview.aspx?id=1</a:t>
            </a:r>
            <a:r>
              <a:rPr lang="en-US" sz="1400" dirty="0" smtClean="0"/>
              <a:t> </a:t>
            </a:r>
            <a:endParaRPr lang="en-US" sz="1400" dirty="0"/>
          </a:p>
        </p:txBody>
      </p:sp>
      <p:pic>
        <p:nvPicPr>
          <p:cNvPr id="1030" name="Picture 6"/>
          <p:cNvPicPr>
            <a:picLocks noChangeAspect="1" noChangeArrowheads="1"/>
          </p:cNvPicPr>
          <p:nvPr/>
        </p:nvPicPr>
        <p:blipFill>
          <a:blip r:embed="rId8" cstate="print"/>
          <a:srcRect/>
          <a:stretch>
            <a:fillRect/>
          </a:stretch>
        </p:blipFill>
        <p:spPr bwMode="auto">
          <a:xfrm>
            <a:off x="4953000" y="4038600"/>
            <a:ext cx="3048000" cy="2298224"/>
          </a:xfrm>
          <a:prstGeom prst="rect">
            <a:avLst/>
          </a:prstGeom>
          <a:noFill/>
          <a:ln w="9525">
            <a:noFill/>
            <a:miter lim="800000"/>
            <a:headEnd/>
            <a:tailEnd/>
          </a:ln>
        </p:spPr>
      </p:pic>
      <p:sp>
        <p:nvSpPr>
          <p:cNvPr id="13" name="TextBox 12"/>
          <p:cNvSpPr txBox="1"/>
          <p:nvPr/>
        </p:nvSpPr>
        <p:spPr>
          <a:xfrm>
            <a:off x="3200400" y="1981200"/>
            <a:ext cx="661463" cy="369332"/>
          </a:xfrm>
          <a:prstGeom prst="rect">
            <a:avLst/>
          </a:prstGeom>
          <a:solidFill>
            <a:schemeClr val="bg1"/>
          </a:solidFill>
          <a:ln>
            <a:solidFill>
              <a:schemeClr val="accent1"/>
            </a:solidFill>
          </a:ln>
        </p:spPr>
        <p:txBody>
          <a:bodyPr wrap="none" rtlCol="0">
            <a:spAutoFit/>
          </a:bodyPr>
          <a:lstStyle/>
          <a:p>
            <a:r>
              <a:rPr lang="en-US" dirty="0" smtClean="0"/>
              <a:t>LCRA</a:t>
            </a:r>
            <a:endParaRPr lang="en-US" dirty="0"/>
          </a:p>
        </p:txBody>
      </p:sp>
      <p:sp>
        <p:nvSpPr>
          <p:cNvPr id="14" name="TextBox 13"/>
          <p:cNvSpPr txBox="1"/>
          <p:nvPr/>
        </p:nvSpPr>
        <p:spPr>
          <a:xfrm>
            <a:off x="1371600" y="5867400"/>
            <a:ext cx="1434047" cy="369332"/>
          </a:xfrm>
          <a:prstGeom prst="rect">
            <a:avLst/>
          </a:prstGeom>
          <a:solidFill>
            <a:schemeClr val="bg1"/>
          </a:solidFill>
          <a:ln>
            <a:solidFill>
              <a:schemeClr val="accent1"/>
            </a:solidFill>
          </a:ln>
        </p:spPr>
        <p:txBody>
          <a:bodyPr wrap="none" rtlCol="0">
            <a:spAutoFit/>
          </a:bodyPr>
          <a:lstStyle/>
          <a:p>
            <a:r>
              <a:rPr lang="en-US" dirty="0" smtClean="0"/>
              <a:t>City of Austin</a:t>
            </a:r>
            <a:endParaRPr lang="en-US" dirty="0"/>
          </a:p>
        </p:txBody>
      </p:sp>
      <p:sp>
        <p:nvSpPr>
          <p:cNvPr id="15" name="TextBox 14"/>
          <p:cNvSpPr txBox="1"/>
          <p:nvPr/>
        </p:nvSpPr>
        <p:spPr>
          <a:xfrm>
            <a:off x="5029200" y="1752600"/>
            <a:ext cx="2997424" cy="338554"/>
          </a:xfrm>
          <a:prstGeom prst="rect">
            <a:avLst/>
          </a:prstGeom>
          <a:solidFill>
            <a:schemeClr val="bg1"/>
          </a:solidFill>
          <a:ln>
            <a:solidFill>
              <a:schemeClr val="accent1"/>
            </a:solidFill>
          </a:ln>
        </p:spPr>
        <p:txBody>
          <a:bodyPr wrap="none" rtlCol="0">
            <a:spAutoFit/>
          </a:bodyPr>
          <a:lstStyle/>
          <a:p>
            <a:r>
              <a:rPr lang="en-US" sz="1600" dirty="0" smtClean="0"/>
              <a:t>Upper Brushy Creek (Round Rock)</a:t>
            </a:r>
            <a:endParaRPr lang="en-US" sz="1600" dirty="0"/>
          </a:p>
        </p:txBody>
      </p:sp>
      <p:sp>
        <p:nvSpPr>
          <p:cNvPr id="16" name="TextBox 15"/>
          <p:cNvSpPr txBox="1"/>
          <p:nvPr/>
        </p:nvSpPr>
        <p:spPr>
          <a:xfrm>
            <a:off x="7162800" y="4343400"/>
            <a:ext cx="428322" cy="369332"/>
          </a:xfrm>
          <a:prstGeom prst="rect">
            <a:avLst/>
          </a:prstGeom>
          <a:solidFill>
            <a:schemeClr val="bg1"/>
          </a:solidFill>
          <a:ln>
            <a:solidFill>
              <a:schemeClr val="accent1"/>
            </a:solidFill>
          </a:ln>
        </p:spPr>
        <p:txBody>
          <a:bodyPr wrap="none" rtlCol="0">
            <a:spAutoFit/>
          </a:bodyPr>
          <a:lstStyle/>
          <a:p>
            <a:r>
              <a:rPr lang="en-US" dirty="0" smtClean="0"/>
              <a:t>TV</a:t>
            </a:r>
            <a:endParaRPr lang="en-US" dirty="0"/>
          </a:p>
        </p:txBody>
      </p:sp>
      <p:sp>
        <p:nvSpPr>
          <p:cNvPr id="3" name="TextBox 2"/>
          <p:cNvSpPr txBox="1"/>
          <p:nvPr/>
        </p:nvSpPr>
        <p:spPr>
          <a:xfrm>
            <a:off x="1155728" y="2622453"/>
            <a:ext cx="6882590" cy="646331"/>
          </a:xfrm>
          <a:prstGeom prst="rect">
            <a:avLst/>
          </a:prstGeom>
          <a:solidFill>
            <a:schemeClr val="bg1"/>
          </a:solidFill>
          <a:ln>
            <a:solidFill>
              <a:schemeClr val="tx1"/>
            </a:solidFill>
          </a:ln>
        </p:spPr>
        <p:txBody>
          <a:bodyPr wrap="none" rtlCol="0">
            <a:spAutoFit/>
          </a:bodyPr>
          <a:lstStyle/>
          <a:p>
            <a:r>
              <a:rPr lang="en-US" sz="3600" dirty="0" smtClean="0"/>
              <a:t>Bring data together into one system</a:t>
            </a:r>
            <a:endParaRPr lang="en-US" sz="3600" dirty="0"/>
          </a:p>
        </p:txBody>
      </p:sp>
    </p:spTree>
    <p:extLst>
      <p:ext uri="{BB962C8B-B14F-4D97-AF65-F5344CB8AC3E}">
        <p14:creationId xmlns:p14="http://schemas.microsoft.com/office/powerpoint/2010/main" val="35464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Situational Awareness for Flash Flooding in the CAPCOG region</a:t>
            </a:r>
            <a:endParaRPr lang="en-US" sz="3200" dirty="0"/>
          </a:p>
        </p:txBody>
      </p:sp>
      <p:pic>
        <p:nvPicPr>
          <p:cNvPr id="10242" name="Picture 2"/>
          <p:cNvPicPr>
            <a:picLocks noChangeAspect="1" noChangeArrowheads="1"/>
          </p:cNvPicPr>
          <p:nvPr/>
        </p:nvPicPr>
        <p:blipFill>
          <a:blip r:embed="rId2" cstate="print"/>
          <a:srcRect/>
          <a:stretch>
            <a:fillRect/>
          </a:stretch>
        </p:blipFill>
        <p:spPr bwMode="auto">
          <a:xfrm>
            <a:off x="1143000" y="1676400"/>
            <a:ext cx="7381875" cy="4804550"/>
          </a:xfrm>
          <a:prstGeom prst="rect">
            <a:avLst/>
          </a:prstGeom>
          <a:noFill/>
          <a:ln w="9525">
            <a:noFill/>
            <a:miter lim="800000"/>
            <a:headEnd/>
            <a:tailEnd/>
          </a:ln>
        </p:spPr>
      </p:pic>
      <p:sp>
        <p:nvSpPr>
          <p:cNvPr id="4" name="TextBox 3"/>
          <p:cNvSpPr txBox="1"/>
          <p:nvPr/>
        </p:nvSpPr>
        <p:spPr>
          <a:xfrm>
            <a:off x="228600" y="6096000"/>
            <a:ext cx="6732420" cy="646331"/>
          </a:xfrm>
          <a:prstGeom prst="rect">
            <a:avLst/>
          </a:prstGeom>
          <a:solidFill>
            <a:schemeClr val="bg1"/>
          </a:solidFill>
          <a:ln w="12700">
            <a:solidFill>
              <a:schemeClr val="tx1"/>
            </a:solidFill>
          </a:ln>
        </p:spPr>
        <p:txBody>
          <a:bodyPr wrap="none" rtlCol="0">
            <a:spAutoFit/>
          </a:bodyPr>
          <a:lstStyle/>
          <a:p>
            <a:r>
              <a:rPr lang="en-US" dirty="0" smtClean="0">
                <a:solidFill>
                  <a:schemeClr val="tx2"/>
                </a:solidFill>
              </a:rPr>
              <a:t>Combines federal, river authority, city and water district data ….</a:t>
            </a:r>
          </a:p>
          <a:p>
            <a:r>
              <a:rPr lang="en-US" dirty="0" smtClean="0">
                <a:solidFill>
                  <a:schemeClr val="tx2"/>
                </a:solidFill>
              </a:rPr>
              <a:t>		…. to support real-time flood emergency response</a:t>
            </a:r>
            <a:endParaRPr lang="en-US" dirty="0">
              <a:solidFill>
                <a:schemeClr val="tx2"/>
              </a:solidFill>
            </a:endParaRPr>
          </a:p>
        </p:txBody>
      </p:sp>
      <p:pic>
        <p:nvPicPr>
          <p:cNvPr id="5" name="Picture 4"/>
          <p:cNvPicPr>
            <a:picLocks noChangeAspect="1" noChangeArrowheads="1"/>
          </p:cNvPicPr>
          <p:nvPr/>
        </p:nvPicPr>
        <p:blipFill>
          <a:blip r:embed="rId3" cstate="print"/>
          <a:srcRect/>
          <a:stretch>
            <a:fillRect/>
          </a:stretch>
        </p:blipFill>
        <p:spPr bwMode="auto">
          <a:xfrm>
            <a:off x="6477000" y="1371600"/>
            <a:ext cx="2247900" cy="1680862"/>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F82B15EE-1347-4E13-A70E-917AFD644764}" type="slidenum">
              <a:rPr lang="en-US" smtClean="0"/>
              <a:pPr/>
              <a:t>73</a:t>
            </a:fld>
            <a:endParaRPr lang="en-US"/>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830238"/>
            <a:ext cx="2945080" cy="9928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35429" y="1186934"/>
            <a:ext cx="2631490" cy="646331"/>
          </a:xfrm>
          <a:prstGeom prst="rect">
            <a:avLst/>
          </a:prstGeom>
          <a:noFill/>
        </p:spPr>
        <p:txBody>
          <a:bodyPr wrap="none" rtlCol="0">
            <a:spAutoFit/>
          </a:bodyPr>
          <a:lstStyle/>
          <a:p>
            <a:r>
              <a:rPr lang="en-US" dirty="0" smtClean="0">
                <a:solidFill>
                  <a:schemeClr val="tx2"/>
                </a:solidFill>
              </a:rPr>
              <a:t>National Weather Service,</a:t>
            </a:r>
          </a:p>
          <a:p>
            <a:r>
              <a:rPr lang="en-US" dirty="0" smtClean="0">
                <a:solidFill>
                  <a:schemeClr val="tx2"/>
                </a:solidFill>
              </a:rPr>
              <a:t>USGS, Corps of Engineers</a:t>
            </a:r>
            <a:endParaRPr lang="en-US" dirty="0">
              <a:solidFill>
                <a:schemeClr val="tx2"/>
              </a:solidFill>
            </a:endParaRPr>
          </a:p>
        </p:txBody>
      </p:sp>
    </p:spTree>
    <p:extLst>
      <p:ext uri="{BB962C8B-B14F-4D97-AF65-F5344CB8AC3E}">
        <p14:creationId xmlns:p14="http://schemas.microsoft.com/office/powerpoint/2010/main" val="293406528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Services HUB</a:t>
            </a:r>
            <a:endParaRPr lang="en-US" dirty="0"/>
          </a:p>
        </p:txBody>
      </p:sp>
      <p:grpSp>
        <p:nvGrpSpPr>
          <p:cNvPr id="4" name="Group 3"/>
          <p:cNvGrpSpPr/>
          <p:nvPr/>
        </p:nvGrpSpPr>
        <p:grpSpPr>
          <a:xfrm>
            <a:off x="2298032" y="1331491"/>
            <a:ext cx="4331368" cy="2836248"/>
            <a:chOff x="2133600" y="2287770"/>
            <a:chExt cx="3793960" cy="2453966"/>
          </a:xfrm>
        </p:grpSpPr>
        <p:pic>
          <p:nvPicPr>
            <p:cNvPr id="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947389" y="2679906"/>
              <a:ext cx="2980171" cy="206183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2133600" y="2924179"/>
              <a:ext cx="759567" cy="1580744"/>
              <a:chOff x="1768079" y="2743200"/>
              <a:chExt cx="937294" cy="1950615"/>
            </a:xfrm>
          </p:grpSpPr>
          <p:grpSp>
            <p:nvGrpSpPr>
              <p:cNvPr id="8" name="Group 7"/>
              <p:cNvGrpSpPr/>
              <p:nvPr/>
            </p:nvGrpSpPr>
            <p:grpSpPr>
              <a:xfrm>
                <a:off x="1768079" y="2743200"/>
                <a:ext cx="937294" cy="379792"/>
                <a:chOff x="914400" y="1910834"/>
                <a:chExt cx="937294" cy="379792"/>
              </a:xfrm>
            </p:grpSpPr>
            <p:sp>
              <p:nvSpPr>
                <p:cNvPr id="21" name="Oval 20"/>
                <p:cNvSpPr/>
                <p:nvPr/>
              </p:nvSpPr>
              <p:spPr>
                <a:xfrm>
                  <a:off x="914400" y="1981200"/>
                  <a:ext cx="224788" cy="22478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2" name="TextBox 21"/>
                <p:cNvSpPr txBox="1"/>
                <p:nvPr/>
              </p:nvSpPr>
              <p:spPr>
                <a:xfrm>
                  <a:off x="1139188" y="1910834"/>
                  <a:ext cx="712506" cy="379792"/>
                </a:xfrm>
                <a:prstGeom prst="rect">
                  <a:avLst/>
                </a:prstGeom>
                <a:noFill/>
              </p:spPr>
              <p:txBody>
                <a:bodyPr wrap="none" rtlCol="0">
                  <a:spAutoFit/>
                </a:bodyPr>
                <a:lstStyle/>
                <a:p>
                  <a:r>
                    <a:rPr lang="en-US" sz="1400" dirty="0" smtClean="0"/>
                    <a:t>USGS</a:t>
                  </a:r>
                  <a:endParaRPr lang="en-US" sz="1400" dirty="0"/>
                </a:p>
              </p:txBody>
            </p:sp>
          </p:grpSp>
          <p:grpSp>
            <p:nvGrpSpPr>
              <p:cNvPr id="9" name="Group 8"/>
              <p:cNvGrpSpPr/>
              <p:nvPr/>
            </p:nvGrpSpPr>
            <p:grpSpPr>
              <a:xfrm>
                <a:off x="1768079" y="3131372"/>
                <a:ext cx="911184" cy="379792"/>
                <a:chOff x="914400" y="1910834"/>
                <a:chExt cx="911184" cy="379792"/>
              </a:xfrm>
            </p:grpSpPr>
            <p:sp>
              <p:nvSpPr>
                <p:cNvPr id="19" name="Oval 18"/>
                <p:cNvSpPr/>
                <p:nvPr/>
              </p:nvSpPr>
              <p:spPr>
                <a:xfrm>
                  <a:off x="914400" y="1981200"/>
                  <a:ext cx="224788" cy="22478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0" name="TextBox 19"/>
                <p:cNvSpPr txBox="1"/>
                <p:nvPr/>
              </p:nvSpPr>
              <p:spPr>
                <a:xfrm>
                  <a:off x="1139188" y="1910834"/>
                  <a:ext cx="686396" cy="379792"/>
                </a:xfrm>
                <a:prstGeom prst="rect">
                  <a:avLst/>
                </a:prstGeom>
                <a:noFill/>
              </p:spPr>
              <p:txBody>
                <a:bodyPr wrap="none" rtlCol="0">
                  <a:spAutoFit/>
                </a:bodyPr>
                <a:lstStyle/>
                <a:p>
                  <a:r>
                    <a:rPr lang="en-US" sz="1400" dirty="0" smtClean="0"/>
                    <a:t>LCRA</a:t>
                  </a:r>
                  <a:endParaRPr lang="en-US" sz="1400" dirty="0"/>
                </a:p>
              </p:txBody>
            </p:sp>
          </p:grpSp>
          <p:grpSp>
            <p:nvGrpSpPr>
              <p:cNvPr id="10" name="Group 9"/>
              <p:cNvGrpSpPr/>
              <p:nvPr/>
            </p:nvGrpSpPr>
            <p:grpSpPr>
              <a:xfrm>
                <a:off x="1768079" y="3952303"/>
                <a:ext cx="892668" cy="379792"/>
                <a:chOff x="914400" y="1910834"/>
                <a:chExt cx="892668" cy="379792"/>
              </a:xfrm>
            </p:grpSpPr>
            <p:sp>
              <p:nvSpPr>
                <p:cNvPr id="17" name="Oval 16"/>
                <p:cNvSpPr/>
                <p:nvPr/>
              </p:nvSpPr>
              <p:spPr>
                <a:xfrm>
                  <a:off x="914400" y="1981200"/>
                  <a:ext cx="224788" cy="22478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8" name="TextBox 17"/>
                <p:cNvSpPr txBox="1"/>
                <p:nvPr/>
              </p:nvSpPr>
              <p:spPr>
                <a:xfrm>
                  <a:off x="1139188" y="1910834"/>
                  <a:ext cx="667880" cy="379792"/>
                </a:xfrm>
                <a:prstGeom prst="rect">
                  <a:avLst/>
                </a:prstGeom>
                <a:noFill/>
              </p:spPr>
              <p:txBody>
                <a:bodyPr wrap="none" rtlCol="0">
                  <a:spAutoFit/>
                </a:bodyPr>
                <a:lstStyle/>
                <a:p>
                  <a:r>
                    <a:rPr lang="en-US" sz="1400" dirty="0" smtClean="0"/>
                    <a:t>NWS</a:t>
                  </a:r>
                  <a:endParaRPr lang="en-US" sz="1400" dirty="0"/>
                </a:p>
              </p:txBody>
            </p:sp>
          </p:grpSp>
          <p:grpSp>
            <p:nvGrpSpPr>
              <p:cNvPr id="11" name="Group 10"/>
              <p:cNvGrpSpPr/>
              <p:nvPr/>
            </p:nvGrpSpPr>
            <p:grpSpPr>
              <a:xfrm>
                <a:off x="1768079" y="3541243"/>
                <a:ext cx="841871" cy="379792"/>
                <a:chOff x="914400" y="1910834"/>
                <a:chExt cx="841871" cy="379792"/>
              </a:xfrm>
            </p:grpSpPr>
            <p:sp>
              <p:nvSpPr>
                <p:cNvPr id="15" name="Oval 14"/>
                <p:cNvSpPr/>
                <p:nvPr/>
              </p:nvSpPr>
              <p:spPr>
                <a:xfrm>
                  <a:off x="914400" y="1981200"/>
                  <a:ext cx="224788" cy="2247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6" name="TextBox 15"/>
                <p:cNvSpPr txBox="1"/>
                <p:nvPr/>
              </p:nvSpPr>
              <p:spPr>
                <a:xfrm>
                  <a:off x="1139188" y="1910834"/>
                  <a:ext cx="617083" cy="379792"/>
                </a:xfrm>
                <a:prstGeom prst="rect">
                  <a:avLst/>
                </a:prstGeom>
                <a:noFill/>
              </p:spPr>
              <p:txBody>
                <a:bodyPr wrap="none" rtlCol="0">
                  <a:spAutoFit/>
                </a:bodyPr>
                <a:lstStyle/>
                <a:p>
                  <a:r>
                    <a:rPr lang="en-US" sz="1400" dirty="0" smtClean="0"/>
                    <a:t>COA</a:t>
                  </a:r>
                  <a:endParaRPr lang="en-US" sz="1400" dirty="0"/>
                </a:p>
              </p:txBody>
            </p:sp>
          </p:grpSp>
          <p:grpSp>
            <p:nvGrpSpPr>
              <p:cNvPr id="12" name="Group 11"/>
              <p:cNvGrpSpPr/>
              <p:nvPr/>
            </p:nvGrpSpPr>
            <p:grpSpPr>
              <a:xfrm>
                <a:off x="1768079" y="4365213"/>
                <a:ext cx="847159" cy="328602"/>
                <a:chOff x="914400" y="1954412"/>
                <a:chExt cx="847159" cy="328602"/>
              </a:xfrm>
            </p:grpSpPr>
            <p:sp>
              <p:nvSpPr>
                <p:cNvPr id="13" name="Oval 12"/>
                <p:cNvSpPr/>
                <p:nvPr/>
              </p:nvSpPr>
              <p:spPr>
                <a:xfrm>
                  <a:off x="914400" y="2024778"/>
                  <a:ext cx="224788" cy="224786"/>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4" name="TextBox 13"/>
                <p:cNvSpPr txBox="1"/>
                <p:nvPr/>
              </p:nvSpPr>
              <p:spPr>
                <a:xfrm>
                  <a:off x="1139189" y="1954412"/>
                  <a:ext cx="622370" cy="328602"/>
                </a:xfrm>
                <a:prstGeom prst="rect">
                  <a:avLst/>
                </a:prstGeom>
                <a:noFill/>
              </p:spPr>
              <p:txBody>
                <a:bodyPr wrap="none" rtlCol="0">
                  <a:spAutoFit/>
                </a:bodyPr>
                <a:lstStyle/>
                <a:p>
                  <a:r>
                    <a:rPr lang="en-US" sz="1400" dirty="0" smtClean="0"/>
                    <a:t>AHPS</a:t>
                  </a:r>
                  <a:endParaRPr lang="en-US" sz="1400" dirty="0"/>
                </a:p>
              </p:txBody>
            </p:sp>
          </p:grpSp>
        </p:grpSp>
        <p:sp>
          <p:nvSpPr>
            <p:cNvPr id="7" name="TextBox 6"/>
            <p:cNvSpPr txBox="1"/>
            <p:nvPr/>
          </p:nvSpPr>
          <p:spPr>
            <a:xfrm>
              <a:off x="3518889" y="2287770"/>
              <a:ext cx="1981200" cy="319551"/>
            </a:xfrm>
            <a:prstGeom prst="rect">
              <a:avLst/>
            </a:prstGeom>
            <a:noFill/>
            <a:ln>
              <a:noFill/>
            </a:ln>
          </p:spPr>
          <p:txBody>
            <a:bodyPr wrap="square" rtlCol="0">
              <a:spAutoFit/>
            </a:bodyPr>
            <a:lstStyle/>
            <a:p>
              <a:pPr algn="ctr"/>
              <a:r>
                <a:rPr lang="en-US" b="1" dirty="0" smtClean="0">
                  <a:solidFill>
                    <a:srgbClr val="0070C0"/>
                  </a:solidFill>
                </a:rPr>
                <a:t>Web Services HUB</a:t>
              </a:r>
              <a:endParaRPr lang="en-US" b="1" dirty="0">
                <a:solidFill>
                  <a:srgbClr val="0070C0"/>
                </a:solidFill>
              </a:endParaRPr>
            </a:p>
          </p:txBody>
        </p:sp>
      </p:grpSp>
      <p:grpSp>
        <p:nvGrpSpPr>
          <p:cNvPr id="55" name="Group 54"/>
          <p:cNvGrpSpPr/>
          <p:nvPr/>
        </p:nvGrpSpPr>
        <p:grpSpPr>
          <a:xfrm>
            <a:off x="152400" y="955069"/>
            <a:ext cx="1066800" cy="4531331"/>
            <a:chOff x="152400" y="1031269"/>
            <a:chExt cx="1066800" cy="4531331"/>
          </a:xfrm>
        </p:grpSpPr>
        <p:pic>
          <p:nvPicPr>
            <p:cNvPr id="44" name="Pictur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276" y="1619785"/>
              <a:ext cx="761999" cy="281385"/>
            </a:xfrm>
            <a:prstGeom prst="rect">
              <a:avLst/>
            </a:prstGeom>
          </p:spPr>
        </p:pic>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275" y="2199117"/>
              <a:ext cx="762000" cy="281446"/>
            </a:xfrm>
            <a:prstGeom prst="rect">
              <a:avLst/>
            </a:prstGeom>
          </p:spPr>
        </p:pic>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605" y="3616866"/>
              <a:ext cx="528169" cy="528169"/>
            </a:xfrm>
            <a:prstGeom prst="rect">
              <a:avLst/>
            </a:prstGeom>
          </p:spPr>
        </p:pic>
        <p:pic>
          <p:nvPicPr>
            <p:cNvPr id="47" name="Picture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798" y="2810129"/>
              <a:ext cx="540004" cy="540004"/>
            </a:xfrm>
            <a:prstGeom prst="rect">
              <a:avLst/>
            </a:prstGeom>
          </p:spPr>
        </p:pic>
        <p:grpSp>
          <p:nvGrpSpPr>
            <p:cNvPr id="54" name="Group 53"/>
            <p:cNvGrpSpPr/>
            <p:nvPr/>
          </p:nvGrpSpPr>
          <p:grpSpPr>
            <a:xfrm>
              <a:off x="152400" y="1031269"/>
              <a:ext cx="1066800" cy="4531331"/>
              <a:chOff x="152400" y="1031269"/>
              <a:chExt cx="1066800" cy="4531331"/>
            </a:xfrm>
          </p:grpSpPr>
          <p:sp>
            <p:nvSpPr>
              <p:cNvPr id="50" name="TextBox 49"/>
              <p:cNvSpPr txBox="1"/>
              <p:nvPr/>
            </p:nvSpPr>
            <p:spPr>
              <a:xfrm>
                <a:off x="282579" y="1031269"/>
                <a:ext cx="787395" cy="369332"/>
              </a:xfrm>
              <a:prstGeom prst="rect">
                <a:avLst/>
              </a:prstGeom>
              <a:noFill/>
              <a:ln>
                <a:noFill/>
              </a:ln>
            </p:spPr>
            <p:txBody>
              <a:bodyPr wrap="none" rtlCol="0">
                <a:spAutoFit/>
              </a:bodyPr>
              <a:lstStyle/>
              <a:p>
                <a:pPr algn="ctr"/>
                <a:r>
                  <a:rPr lang="en-US" b="1" dirty="0" smtClean="0">
                    <a:solidFill>
                      <a:srgbClr val="0070C0"/>
                    </a:solidFill>
                  </a:rPr>
                  <a:t>Inputs</a:t>
                </a:r>
                <a:endParaRPr lang="en-US" b="1" dirty="0">
                  <a:solidFill>
                    <a:srgbClr val="0070C0"/>
                  </a:solidFill>
                </a:endParaRPr>
              </a:p>
            </p:txBody>
          </p:sp>
          <p:sp>
            <p:nvSpPr>
              <p:cNvPr id="51" name="Rectangle 50"/>
              <p:cNvSpPr/>
              <p:nvPr/>
            </p:nvSpPr>
            <p:spPr>
              <a:xfrm>
                <a:off x="152400" y="1428720"/>
                <a:ext cx="1066800" cy="4133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0566" y="4338668"/>
              <a:ext cx="890468" cy="398474"/>
            </a:xfrm>
            <a:prstGeom prst="rect">
              <a:avLst/>
            </a:prstGeom>
          </p:spPr>
        </p:pic>
        <p:pic>
          <p:nvPicPr>
            <p:cNvPr id="52" name="Picture 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9475" y="4953732"/>
              <a:ext cx="610153" cy="488611"/>
            </a:xfrm>
            <a:prstGeom prst="rect">
              <a:avLst/>
            </a:prstGeom>
          </p:spPr>
        </p:pic>
      </p:grpSp>
      <p:grpSp>
        <p:nvGrpSpPr>
          <p:cNvPr id="56" name="Group 55"/>
          <p:cNvGrpSpPr/>
          <p:nvPr/>
        </p:nvGrpSpPr>
        <p:grpSpPr>
          <a:xfrm>
            <a:off x="1219200" y="1839867"/>
            <a:ext cx="1117293" cy="2351133"/>
            <a:chOff x="1103513" y="2562240"/>
            <a:chExt cx="1117293" cy="2351133"/>
          </a:xfrm>
        </p:grpSpPr>
        <p:sp>
          <p:nvSpPr>
            <p:cNvPr id="57" name="Right Arrow 56"/>
            <p:cNvSpPr/>
            <p:nvPr/>
          </p:nvSpPr>
          <p:spPr>
            <a:xfrm>
              <a:off x="1343117" y="3514032"/>
              <a:ext cx="638083" cy="423754"/>
            </a:xfrm>
            <a:prstGeom prst="rightArrow">
              <a:avLst/>
            </a:prstGeom>
          </p:spPr>
          <p:style>
            <a:lnRef idx="1">
              <a:schemeClr val="dk1"/>
            </a:lnRef>
            <a:fillRef idx="2">
              <a:schemeClr val="dk1"/>
            </a:fillRef>
            <a:effectRef idx="1">
              <a:schemeClr val="dk1"/>
            </a:effectRef>
            <a:fontRef idx="minor">
              <a:schemeClr val="dk1"/>
            </a:fontRef>
          </p:style>
          <p:txBody>
            <a:bodyPr spcFirstLastPara="0" vert="horz" wrap="square" lIns="127126" tIns="84752" rIns="1" bIns="84751" numCol="1" spcCol="1270" anchor="ctr" anchorCtr="0">
              <a:noAutofit/>
            </a:bodyPr>
            <a:lstStyle/>
            <a:p>
              <a:pPr lvl="0" algn="ctr" defTabSz="577850">
                <a:lnSpc>
                  <a:spcPct val="90000"/>
                </a:lnSpc>
                <a:spcBef>
                  <a:spcPct val="0"/>
                </a:spcBef>
                <a:spcAft>
                  <a:spcPct val="35000"/>
                </a:spcAft>
              </a:pPr>
              <a:endParaRPr lang="en-US" sz="1300" kern="1200"/>
            </a:p>
          </p:txBody>
        </p:sp>
        <p:sp>
          <p:nvSpPr>
            <p:cNvPr id="58" name="TextBox 57"/>
            <p:cNvSpPr txBox="1"/>
            <p:nvPr/>
          </p:nvSpPr>
          <p:spPr>
            <a:xfrm>
              <a:off x="1103513" y="2562240"/>
              <a:ext cx="1117293" cy="954107"/>
            </a:xfrm>
            <a:prstGeom prst="rect">
              <a:avLst/>
            </a:prstGeom>
            <a:noFill/>
          </p:spPr>
          <p:txBody>
            <a:bodyPr wrap="none" rtlCol="0">
              <a:spAutoFit/>
            </a:bodyPr>
            <a:lstStyle/>
            <a:p>
              <a:pPr algn="ctr"/>
              <a:r>
                <a:rPr lang="en-US" sz="1400" dirty="0" smtClean="0">
                  <a:solidFill>
                    <a:srgbClr val="FF0000"/>
                  </a:solidFill>
                </a:rPr>
                <a:t>Observation </a:t>
              </a:r>
            </a:p>
            <a:p>
              <a:pPr algn="ctr"/>
              <a:r>
                <a:rPr lang="en-US" sz="1400" dirty="0" smtClean="0">
                  <a:solidFill>
                    <a:srgbClr val="FF0000"/>
                  </a:solidFill>
                </a:rPr>
                <a:t>Data </a:t>
              </a:r>
            </a:p>
            <a:p>
              <a:pPr algn="ctr"/>
              <a:r>
                <a:rPr lang="en-US" sz="1400" dirty="0" smtClean="0">
                  <a:solidFill>
                    <a:srgbClr val="FF0000"/>
                  </a:solidFill>
                </a:rPr>
                <a:t>Services</a:t>
              </a:r>
            </a:p>
            <a:p>
              <a:pPr algn="ctr"/>
              <a:r>
                <a:rPr lang="en-US" sz="1400" dirty="0" smtClean="0">
                  <a:solidFill>
                    <a:srgbClr val="FF0000"/>
                  </a:solidFill>
                </a:rPr>
                <a:t>(WaterML)</a:t>
              </a:r>
              <a:endParaRPr lang="en-US" sz="1400" dirty="0">
                <a:solidFill>
                  <a:srgbClr val="FF0000"/>
                </a:solidFill>
              </a:endParaRPr>
            </a:p>
          </p:txBody>
        </p:sp>
        <p:sp>
          <p:nvSpPr>
            <p:cNvPr id="59" name="TextBox 58"/>
            <p:cNvSpPr txBox="1"/>
            <p:nvPr/>
          </p:nvSpPr>
          <p:spPr>
            <a:xfrm>
              <a:off x="1271859" y="3959266"/>
              <a:ext cx="782587" cy="954107"/>
            </a:xfrm>
            <a:prstGeom prst="rect">
              <a:avLst/>
            </a:prstGeom>
            <a:noFill/>
          </p:spPr>
          <p:txBody>
            <a:bodyPr wrap="none" rtlCol="0">
              <a:spAutoFit/>
            </a:bodyPr>
            <a:lstStyle/>
            <a:p>
              <a:pPr algn="ctr"/>
              <a:r>
                <a:rPr lang="en-US" sz="1400" dirty="0" smtClean="0">
                  <a:solidFill>
                    <a:srgbClr val="FF0000"/>
                  </a:solidFill>
                </a:rPr>
                <a:t>Channel</a:t>
              </a:r>
            </a:p>
            <a:p>
              <a:pPr algn="ctr"/>
              <a:r>
                <a:rPr lang="en-US" sz="1400" dirty="0" smtClean="0">
                  <a:solidFill>
                    <a:srgbClr val="FF0000"/>
                  </a:solidFill>
                </a:rPr>
                <a:t>Data</a:t>
              </a:r>
            </a:p>
            <a:p>
              <a:pPr algn="ctr"/>
              <a:r>
                <a:rPr lang="en-US" sz="1400" dirty="0" smtClean="0">
                  <a:solidFill>
                    <a:srgbClr val="FF0000"/>
                  </a:solidFill>
                </a:rPr>
                <a:t>Services</a:t>
              </a:r>
            </a:p>
            <a:p>
              <a:pPr algn="ctr"/>
              <a:r>
                <a:rPr lang="en-US" sz="1400" dirty="0" smtClean="0">
                  <a:solidFill>
                    <a:srgbClr val="FF0000"/>
                  </a:solidFill>
                </a:rPr>
                <a:t>(WFS)</a:t>
              </a:r>
              <a:endParaRPr lang="en-US" sz="1400" dirty="0">
                <a:solidFill>
                  <a:srgbClr val="FF0000"/>
                </a:solidFill>
              </a:endParaRPr>
            </a:p>
          </p:txBody>
        </p:sp>
      </p:grpSp>
      <p:grpSp>
        <p:nvGrpSpPr>
          <p:cNvPr id="60" name="Group 59"/>
          <p:cNvGrpSpPr/>
          <p:nvPr/>
        </p:nvGrpSpPr>
        <p:grpSpPr>
          <a:xfrm>
            <a:off x="1600200" y="5271822"/>
            <a:ext cx="2971800" cy="1205178"/>
            <a:chOff x="2590800" y="5638800"/>
            <a:chExt cx="2971800" cy="1205178"/>
          </a:xfrm>
        </p:grpSpPr>
        <p:grpSp>
          <p:nvGrpSpPr>
            <p:cNvPr id="61" name="Group 60"/>
            <p:cNvGrpSpPr>
              <a:grpSpLocks/>
            </p:cNvGrpSpPr>
            <p:nvPr/>
          </p:nvGrpSpPr>
          <p:grpSpPr bwMode="auto">
            <a:xfrm>
              <a:off x="3752530" y="5653320"/>
              <a:ext cx="971870" cy="723730"/>
              <a:chOff x="838200" y="4648201"/>
              <a:chExt cx="2543175" cy="1840347"/>
            </a:xfrm>
          </p:grpSpPr>
          <p:grpSp>
            <p:nvGrpSpPr>
              <p:cNvPr id="68" name="Group 67"/>
              <p:cNvGrpSpPr>
                <a:grpSpLocks/>
              </p:cNvGrpSpPr>
              <p:nvPr/>
            </p:nvGrpSpPr>
            <p:grpSpPr bwMode="auto">
              <a:xfrm>
                <a:off x="838200" y="4800600"/>
                <a:ext cx="2543175" cy="1687948"/>
                <a:chOff x="838200" y="4800600"/>
                <a:chExt cx="2543175" cy="1687948"/>
              </a:xfrm>
            </p:grpSpPr>
            <p:pic>
              <p:nvPicPr>
                <p:cNvPr id="70" name="Picture 6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8200" y="4800600"/>
                  <a:ext cx="2543175" cy="1687948"/>
                </a:xfrm>
                <a:prstGeom prst="rect">
                  <a:avLst/>
                </a:prstGeom>
                <a:noFill/>
                <a:ln w="9525">
                  <a:noFill/>
                  <a:miter lim="800000"/>
                  <a:headEnd/>
                  <a:tailEnd/>
                </a:ln>
              </p:spPr>
            </p:pic>
            <p:sp>
              <p:nvSpPr>
                <p:cNvPr id="71" name="Rectangle 70"/>
                <p:cNvSpPr/>
                <p:nvPr/>
              </p:nvSpPr>
              <p:spPr>
                <a:xfrm>
                  <a:off x="838200" y="6095091"/>
                  <a:ext cx="380390" cy="3823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grpSp>
          <p:sp>
            <p:nvSpPr>
              <p:cNvPr id="69" name="Rectangle 68"/>
              <p:cNvSpPr/>
              <p:nvPr/>
            </p:nvSpPr>
            <p:spPr>
              <a:xfrm>
                <a:off x="1677230" y="4648201"/>
                <a:ext cx="1065090" cy="2281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grpSp>
        <p:grpSp>
          <p:nvGrpSpPr>
            <p:cNvPr id="62" name="Group 61"/>
            <p:cNvGrpSpPr/>
            <p:nvPr/>
          </p:nvGrpSpPr>
          <p:grpSpPr>
            <a:xfrm>
              <a:off x="2590800" y="5638800"/>
              <a:ext cx="2971800" cy="1205178"/>
              <a:chOff x="3633371" y="5550023"/>
              <a:chExt cx="2971800" cy="1205178"/>
            </a:xfrm>
          </p:grpSpPr>
          <p:grpSp>
            <p:nvGrpSpPr>
              <p:cNvPr id="63" name="Group 62"/>
              <p:cNvGrpSpPr/>
              <p:nvPr/>
            </p:nvGrpSpPr>
            <p:grpSpPr>
              <a:xfrm>
                <a:off x="3633371" y="5550023"/>
                <a:ext cx="2971800" cy="796584"/>
                <a:chOff x="3563083" y="5867400"/>
                <a:chExt cx="2971800" cy="796584"/>
              </a:xfrm>
            </p:grpSpPr>
            <p:pic>
              <p:nvPicPr>
                <p:cNvPr id="65" name="Picture 6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21267" y="6072922"/>
                  <a:ext cx="934701" cy="446814"/>
                </a:xfrm>
                <a:prstGeom prst="rect">
                  <a:avLst/>
                </a:prstGeom>
              </p:spPr>
            </p:pic>
            <p:pic>
              <p:nvPicPr>
                <p:cNvPr id="66" name="Picture 6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72330" y="6052023"/>
                  <a:ext cx="610153" cy="488611"/>
                </a:xfrm>
                <a:prstGeom prst="rect">
                  <a:avLst/>
                </a:prstGeom>
              </p:spPr>
            </p:pic>
            <p:sp>
              <p:nvSpPr>
                <p:cNvPr id="67" name="Rectangle 66"/>
                <p:cNvSpPr/>
                <p:nvPr/>
              </p:nvSpPr>
              <p:spPr>
                <a:xfrm>
                  <a:off x="3563083" y="5867400"/>
                  <a:ext cx="2971800" cy="7965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TextBox 63"/>
              <p:cNvSpPr txBox="1"/>
              <p:nvPr/>
            </p:nvSpPr>
            <p:spPr>
              <a:xfrm>
                <a:off x="4677483" y="6385869"/>
                <a:ext cx="896399" cy="369332"/>
              </a:xfrm>
              <a:prstGeom prst="rect">
                <a:avLst/>
              </a:prstGeom>
              <a:noFill/>
              <a:ln>
                <a:noFill/>
              </a:ln>
            </p:spPr>
            <p:txBody>
              <a:bodyPr wrap="none" rtlCol="0">
                <a:spAutoFit/>
              </a:bodyPr>
              <a:lstStyle/>
              <a:p>
                <a:r>
                  <a:rPr lang="en-US" b="1" dirty="0" smtClean="0">
                    <a:solidFill>
                      <a:srgbClr val="0070C0"/>
                    </a:solidFill>
                  </a:rPr>
                  <a:t>Models</a:t>
                </a:r>
                <a:endParaRPr lang="en-US" b="1" dirty="0">
                  <a:solidFill>
                    <a:srgbClr val="0070C0"/>
                  </a:solidFill>
                </a:endParaRPr>
              </a:p>
            </p:txBody>
          </p:sp>
        </p:grpSp>
      </p:grpSp>
      <p:sp>
        <p:nvSpPr>
          <p:cNvPr id="72" name="Right Arrow 71"/>
          <p:cNvSpPr/>
          <p:nvPr/>
        </p:nvSpPr>
        <p:spPr>
          <a:xfrm rot="5400000">
            <a:off x="3302385" y="4574481"/>
            <a:ext cx="638083" cy="423754"/>
          </a:xfrm>
          <a:prstGeom prst="rightArrow">
            <a:avLst/>
          </a:prstGeom>
        </p:spPr>
        <p:style>
          <a:lnRef idx="1">
            <a:schemeClr val="dk1"/>
          </a:lnRef>
          <a:fillRef idx="2">
            <a:schemeClr val="dk1"/>
          </a:fillRef>
          <a:effectRef idx="1">
            <a:schemeClr val="dk1"/>
          </a:effectRef>
          <a:fontRef idx="minor">
            <a:schemeClr val="dk1"/>
          </a:fontRef>
        </p:style>
        <p:txBody>
          <a:bodyPr spcFirstLastPara="0" vert="horz" wrap="square" lIns="127126" tIns="84752" rIns="1" bIns="84751" numCol="1" spcCol="1270" anchor="ctr" anchorCtr="0">
            <a:noAutofit/>
          </a:bodyPr>
          <a:lstStyle/>
          <a:p>
            <a:pPr lvl="0" algn="ctr" defTabSz="577850">
              <a:lnSpc>
                <a:spcPct val="90000"/>
              </a:lnSpc>
              <a:spcBef>
                <a:spcPct val="0"/>
              </a:spcBef>
              <a:spcAft>
                <a:spcPct val="35000"/>
              </a:spcAft>
            </a:pPr>
            <a:endParaRPr lang="en-US" sz="1300" kern="1200"/>
          </a:p>
        </p:txBody>
      </p:sp>
      <p:sp>
        <p:nvSpPr>
          <p:cNvPr id="73" name="Right Arrow 72"/>
          <p:cNvSpPr/>
          <p:nvPr/>
        </p:nvSpPr>
        <p:spPr>
          <a:xfrm rot="16200000">
            <a:off x="3816769" y="4574481"/>
            <a:ext cx="638083" cy="423754"/>
          </a:xfrm>
          <a:prstGeom prst="rightArrow">
            <a:avLst/>
          </a:prstGeom>
        </p:spPr>
        <p:style>
          <a:lnRef idx="1">
            <a:schemeClr val="dk1"/>
          </a:lnRef>
          <a:fillRef idx="2">
            <a:schemeClr val="dk1"/>
          </a:fillRef>
          <a:effectRef idx="1">
            <a:schemeClr val="dk1"/>
          </a:effectRef>
          <a:fontRef idx="minor">
            <a:schemeClr val="dk1"/>
          </a:fontRef>
        </p:style>
        <p:txBody>
          <a:bodyPr spcFirstLastPara="0" vert="horz" wrap="square" lIns="127126" tIns="84752" rIns="1" bIns="84751" numCol="1" spcCol="1270" anchor="ctr" anchorCtr="0">
            <a:noAutofit/>
          </a:bodyPr>
          <a:lstStyle/>
          <a:p>
            <a:pPr lvl="0" algn="ctr" defTabSz="577850">
              <a:lnSpc>
                <a:spcPct val="90000"/>
              </a:lnSpc>
              <a:spcBef>
                <a:spcPct val="0"/>
              </a:spcBef>
              <a:spcAft>
                <a:spcPct val="35000"/>
              </a:spcAft>
            </a:pPr>
            <a:endParaRPr lang="en-US" sz="1300" kern="1200"/>
          </a:p>
        </p:txBody>
      </p:sp>
      <p:sp>
        <p:nvSpPr>
          <p:cNvPr id="74" name="TextBox 73"/>
          <p:cNvSpPr txBox="1"/>
          <p:nvPr/>
        </p:nvSpPr>
        <p:spPr>
          <a:xfrm>
            <a:off x="4377431" y="4524748"/>
            <a:ext cx="880369" cy="523220"/>
          </a:xfrm>
          <a:prstGeom prst="rect">
            <a:avLst/>
          </a:prstGeom>
          <a:noFill/>
        </p:spPr>
        <p:txBody>
          <a:bodyPr wrap="none" rtlCol="0">
            <a:spAutoFit/>
          </a:bodyPr>
          <a:lstStyle/>
          <a:p>
            <a:pPr algn="ctr"/>
            <a:r>
              <a:rPr lang="en-US" sz="1400" dirty="0" smtClean="0">
                <a:solidFill>
                  <a:srgbClr val="FF0000"/>
                </a:solidFill>
              </a:rPr>
              <a:t>Modeling</a:t>
            </a:r>
          </a:p>
          <a:p>
            <a:pPr algn="ctr"/>
            <a:r>
              <a:rPr lang="en-US" sz="1400" dirty="0" smtClean="0">
                <a:solidFill>
                  <a:srgbClr val="FF0000"/>
                </a:solidFill>
              </a:rPr>
              <a:t>Services</a:t>
            </a:r>
          </a:p>
        </p:txBody>
      </p:sp>
      <p:sp>
        <p:nvSpPr>
          <p:cNvPr id="75" name="TextBox 74"/>
          <p:cNvSpPr txBox="1"/>
          <p:nvPr/>
        </p:nvSpPr>
        <p:spPr>
          <a:xfrm>
            <a:off x="2590800" y="4417027"/>
            <a:ext cx="779444" cy="738664"/>
          </a:xfrm>
          <a:prstGeom prst="rect">
            <a:avLst/>
          </a:prstGeom>
          <a:noFill/>
        </p:spPr>
        <p:txBody>
          <a:bodyPr wrap="none" rtlCol="0">
            <a:spAutoFit/>
          </a:bodyPr>
          <a:lstStyle/>
          <a:p>
            <a:pPr algn="ctr"/>
            <a:r>
              <a:rPr lang="en-US" sz="1400" dirty="0" smtClean="0">
                <a:solidFill>
                  <a:srgbClr val="FF0000"/>
                </a:solidFill>
              </a:rPr>
              <a:t>Data </a:t>
            </a:r>
          </a:p>
          <a:p>
            <a:pPr algn="ctr"/>
            <a:r>
              <a:rPr lang="en-US" sz="1400" dirty="0" smtClean="0">
                <a:solidFill>
                  <a:srgbClr val="FF0000"/>
                </a:solidFill>
              </a:rPr>
              <a:t>Services</a:t>
            </a:r>
          </a:p>
          <a:p>
            <a:pPr algn="ctr"/>
            <a:r>
              <a:rPr lang="en-US" sz="1400" dirty="0" smtClean="0">
                <a:solidFill>
                  <a:srgbClr val="FF0000"/>
                </a:solidFill>
              </a:rPr>
              <a:t>(WFS)</a:t>
            </a:r>
            <a:endParaRPr lang="en-US" sz="1400" dirty="0">
              <a:solidFill>
                <a:srgbClr val="FF0000"/>
              </a:solidFill>
            </a:endParaRPr>
          </a:p>
        </p:txBody>
      </p:sp>
      <p:sp>
        <p:nvSpPr>
          <p:cNvPr id="82" name="Right Arrow 81"/>
          <p:cNvSpPr/>
          <p:nvPr/>
        </p:nvSpPr>
        <p:spPr>
          <a:xfrm rot="5400000">
            <a:off x="5458151" y="4574482"/>
            <a:ext cx="638083" cy="423754"/>
          </a:xfrm>
          <a:prstGeom prst="rightArrow">
            <a:avLst/>
          </a:prstGeom>
        </p:spPr>
        <p:style>
          <a:lnRef idx="1">
            <a:schemeClr val="dk1"/>
          </a:lnRef>
          <a:fillRef idx="2">
            <a:schemeClr val="dk1"/>
          </a:fillRef>
          <a:effectRef idx="1">
            <a:schemeClr val="dk1"/>
          </a:effectRef>
          <a:fontRef idx="minor">
            <a:schemeClr val="dk1"/>
          </a:fontRef>
        </p:style>
        <p:txBody>
          <a:bodyPr spcFirstLastPara="0" vert="horz" wrap="square" lIns="127126" tIns="84752" rIns="1" bIns="84751" numCol="1" spcCol="1270" anchor="ctr" anchorCtr="0">
            <a:noAutofit/>
          </a:bodyPr>
          <a:lstStyle/>
          <a:p>
            <a:pPr lvl="0" algn="ctr" defTabSz="577850">
              <a:lnSpc>
                <a:spcPct val="90000"/>
              </a:lnSpc>
              <a:spcBef>
                <a:spcPct val="0"/>
              </a:spcBef>
              <a:spcAft>
                <a:spcPct val="35000"/>
              </a:spcAft>
            </a:pPr>
            <a:endParaRPr lang="en-US" sz="1300" kern="1200"/>
          </a:p>
        </p:txBody>
      </p:sp>
      <p:sp>
        <p:nvSpPr>
          <p:cNvPr id="83" name="Right Arrow 82"/>
          <p:cNvSpPr/>
          <p:nvPr/>
        </p:nvSpPr>
        <p:spPr>
          <a:xfrm rot="16200000">
            <a:off x="5972535" y="4574482"/>
            <a:ext cx="638083" cy="423754"/>
          </a:xfrm>
          <a:prstGeom prst="rightArrow">
            <a:avLst/>
          </a:prstGeom>
        </p:spPr>
        <p:style>
          <a:lnRef idx="1">
            <a:schemeClr val="dk1"/>
          </a:lnRef>
          <a:fillRef idx="2">
            <a:schemeClr val="dk1"/>
          </a:fillRef>
          <a:effectRef idx="1">
            <a:schemeClr val="dk1"/>
          </a:effectRef>
          <a:fontRef idx="minor">
            <a:schemeClr val="dk1"/>
          </a:fontRef>
        </p:style>
        <p:txBody>
          <a:bodyPr spcFirstLastPara="0" vert="horz" wrap="square" lIns="127126" tIns="84752" rIns="1" bIns="84751" numCol="1" spcCol="1270" anchor="ctr" anchorCtr="0">
            <a:noAutofit/>
          </a:bodyPr>
          <a:lstStyle/>
          <a:p>
            <a:pPr lvl="0" algn="ctr" defTabSz="577850">
              <a:lnSpc>
                <a:spcPct val="90000"/>
              </a:lnSpc>
              <a:spcBef>
                <a:spcPct val="0"/>
              </a:spcBef>
              <a:spcAft>
                <a:spcPct val="35000"/>
              </a:spcAft>
            </a:pPr>
            <a:endParaRPr lang="en-US" sz="1300" kern="1200"/>
          </a:p>
        </p:txBody>
      </p:sp>
      <p:sp>
        <p:nvSpPr>
          <p:cNvPr id="84" name="TextBox 83"/>
          <p:cNvSpPr txBox="1"/>
          <p:nvPr/>
        </p:nvSpPr>
        <p:spPr>
          <a:xfrm>
            <a:off x="6555915" y="4417026"/>
            <a:ext cx="835485" cy="738664"/>
          </a:xfrm>
          <a:prstGeom prst="rect">
            <a:avLst/>
          </a:prstGeom>
          <a:noFill/>
        </p:spPr>
        <p:txBody>
          <a:bodyPr wrap="none" rtlCol="0">
            <a:spAutoFit/>
          </a:bodyPr>
          <a:lstStyle/>
          <a:p>
            <a:pPr algn="ctr"/>
            <a:r>
              <a:rPr lang="en-US" sz="1400" dirty="0" smtClean="0">
                <a:solidFill>
                  <a:srgbClr val="FF0000"/>
                </a:solidFill>
              </a:rPr>
              <a:t>Mapping</a:t>
            </a:r>
          </a:p>
          <a:p>
            <a:pPr algn="ctr"/>
            <a:r>
              <a:rPr lang="en-US" sz="1400" dirty="0" smtClean="0">
                <a:solidFill>
                  <a:srgbClr val="FF0000"/>
                </a:solidFill>
              </a:rPr>
              <a:t>Services</a:t>
            </a:r>
          </a:p>
          <a:p>
            <a:pPr algn="ctr"/>
            <a:r>
              <a:rPr lang="en-US" sz="1400" dirty="0" smtClean="0">
                <a:solidFill>
                  <a:srgbClr val="FF0000"/>
                </a:solidFill>
              </a:rPr>
              <a:t>(WFS)</a:t>
            </a:r>
            <a:endParaRPr lang="en-US" sz="1400" dirty="0">
              <a:solidFill>
                <a:srgbClr val="FF0000"/>
              </a:solidFill>
            </a:endParaRPr>
          </a:p>
        </p:txBody>
      </p:sp>
      <p:grpSp>
        <p:nvGrpSpPr>
          <p:cNvPr id="85" name="Group 84"/>
          <p:cNvGrpSpPr/>
          <p:nvPr/>
        </p:nvGrpSpPr>
        <p:grpSpPr>
          <a:xfrm>
            <a:off x="5334000" y="5264565"/>
            <a:ext cx="2057400" cy="1517235"/>
            <a:chOff x="5029200" y="5362031"/>
            <a:chExt cx="2057400" cy="1517235"/>
          </a:xfrm>
        </p:grpSpPr>
        <p:pic>
          <p:nvPicPr>
            <p:cNvPr id="86"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5181600" y="5457528"/>
              <a:ext cx="1743740" cy="911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 name="Rectangle 86"/>
            <p:cNvSpPr/>
            <p:nvPr/>
          </p:nvSpPr>
          <p:spPr>
            <a:xfrm>
              <a:off x="5029200" y="5362031"/>
              <a:ext cx="2057400" cy="11009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5701704" y="6509934"/>
              <a:ext cx="714106" cy="369332"/>
            </a:xfrm>
            <a:prstGeom prst="rect">
              <a:avLst/>
            </a:prstGeom>
            <a:noFill/>
            <a:ln>
              <a:noFill/>
            </a:ln>
          </p:spPr>
          <p:txBody>
            <a:bodyPr wrap="none" rtlCol="0">
              <a:spAutoFit/>
            </a:bodyPr>
            <a:lstStyle/>
            <a:p>
              <a:r>
                <a:rPr lang="en-US" b="1" dirty="0" smtClean="0">
                  <a:solidFill>
                    <a:srgbClr val="0070C0"/>
                  </a:solidFill>
                </a:rPr>
                <a:t>Maps</a:t>
              </a:r>
              <a:endParaRPr lang="en-US" b="1" dirty="0">
                <a:solidFill>
                  <a:srgbClr val="0070C0"/>
                </a:solidFill>
              </a:endParaRPr>
            </a:p>
          </p:txBody>
        </p:sp>
      </p:grpSp>
      <p:grpSp>
        <p:nvGrpSpPr>
          <p:cNvPr id="103" name="Group 102"/>
          <p:cNvGrpSpPr/>
          <p:nvPr/>
        </p:nvGrpSpPr>
        <p:grpSpPr>
          <a:xfrm>
            <a:off x="7630633" y="858620"/>
            <a:ext cx="1426534" cy="3865780"/>
            <a:chOff x="7630633" y="76200"/>
            <a:chExt cx="1426534" cy="3865780"/>
          </a:xfrm>
        </p:grpSpPr>
        <p:pic>
          <p:nvPicPr>
            <p:cNvPr id="90" name="Picture 89"/>
            <p:cNvPicPr>
              <a:picLocks noChangeAspect="1"/>
            </p:cNvPicPr>
            <p:nvPr/>
          </p:nvPicPr>
          <p:blipFill rotWithShape="1">
            <a:blip r:embed="rId12" cstate="print">
              <a:extLst>
                <a:ext uri="{28A0092B-C50C-407E-A947-70E740481C1C}">
                  <a14:useLocalDpi xmlns:a14="http://schemas.microsoft.com/office/drawing/2010/main" val="0"/>
                </a:ext>
              </a:extLst>
            </a:blip>
            <a:srcRect b="-1"/>
            <a:stretch/>
          </p:blipFill>
          <p:spPr>
            <a:xfrm>
              <a:off x="7811574" y="602578"/>
              <a:ext cx="1090178" cy="684831"/>
            </a:xfrm>
            <a:prstGeom prst="rect">
              <a:avLst/>
            </a:prstGeom>
          </p:spPr>
        </p:pic>
        <p:pic>
          <p:nvPicPr>
            <p:cNvPr id="92" name="Picture 2"/>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a:stretch/>
          </p:blipFill>
          <p:spPr bwMode="auto">
            <a:xfrm>
              <a:off x="7837990" y="2390066"/>
              <a:ext cx="1013242" cy="5713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 name="Picture 9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924800" y="1495928"/>
              <a:ext cx="837930" cy="709018"/>
            </a:xfrm>
            <a:prstGeom prst="rect">
              <a:avLst/>
            </a:prstGeom>
          </p:spPr>
        </p:pic>
        <p:grpSp>
          <p:nvGrpSpPr>
            <p:cNvPr id="102" name="Group 101"/>
            <p:cNvGrpSpPr/>
            <p:nvPr/>
          </p:nvGrpSpPr>
          <p:grpSpPr>
            <a:xfrm>
              <a:off x="7630633" y="76200"/>
              <a:ext cx="1426534" cy="3865780"/>
              <a:chOff x="7630633" y="76200"/>
              <a:chExt cx="1426534" cy="3865780"/>
            </a:xfrm>
          </p:grpSpPr>
          <p:sp>
            <p:nvSpPr>
              <p:cNvPr id="95" name="TextBox 94"/>
              <p:cNvSpPr txBox="1"/>
              <p:nvPr/>
            </p:nvSpPr>
            <p:spPr>
              <a:xfrm>
                <a:off x="7630633" y="76200"/>
                <a:ext cx="1426534" cy="369332"/>
              </a:xfrm>
              <a:prstGeom prst="rect">
                <a:avLst/>
              </a:prstGeom>
              <a:noFill/>
              <a:ln>
                <a:noFill/>
              </a:ln>
            </p:spPr>
            <p:txBody>
              <a:bodyPr wrap="square" rtlCol="0">
                <a:spAutoFit/>
              </a:bodyPr>
              <a:lstStyle/>
              <a:p>
                <a:pPr algn="ctr"/>
                <a:r>
                  <a:rPr lang="en-US" b="1" dirty="0" smtClean="0">
                    <a:solidFill>
                      <a:srgbClr val="0070C0"/>
                    </a:solidFill>
                  </a:rPr>
                  <a:t>Outputs</a:t>
                </a:r>
                <a:endParaRPr lang="en-US" b="1" dirty="0">
                  <a:solidFill>
                    <a:srgbClr val="0070C0"/>
                  </a:solidFill>
                </a:endParaRPr>
              </a:p>
            </p:txBody>
          </p:sp>
          <p:sp>
            <p:nvSpPr>
              <p:cNvPr id="96" name="Rectangle 95"/>
              <p:cNvSpPr/>
              <p:nvPr/>
            </p:nvSpPr>
            <p:spPr>
              <a:xfrm>
                <a:off x="7696200" y="445532"/>
                <a:ext cx="1295400" cy="34964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1" name="Picture 10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04329" y="3249362"/>
              <a:ext cx="1080603" cy="496470"/>
            </a:xfrm>
            <a:prstGeom prst="rect">
              <a:avLst/>
            </a:prstGeom>
          </p:spPr>
        </p:pic>
      </p:grpSp>
      <p:grpSp>
        <p:nvGrpSpPr>
          <p:cNvPr id="104" name="Group 103"/>
          <p:cNvGrpSpPr/>
          <p:nvPr/>
        </p:nvGrpSpPr>
        <p:grpSpPr>
          <a:xfrm>
            <a:off x="6621929" y="1840832"/>
            <a:ext cx="1077218" cy="2133694"/>
            <a:chOff x="6671016" y="1919425"/>
            <a:chExt cx="1077218" cy="2133694"/>
          </a:xfrm>
        </p:grpSpPr>
        <p:sp>
          <p:nvSpPr>
            <p:cNvPr id="105" name="Right Arrow 104"/>
            <p:cNvSpPr/>
            <p:nvPr/>
          </p:nvSpPr>
          <p:spPr>
            <a:xfrm>
              <a:off x="6905717" y="2864053"/>
              <a:ext cx="638083" cy="423754"/>
            </a:xfrm>
            <a:prstGeom prst="rightArrow">
              <a:avLst/>
            </a:prstGeom>
          </p:spPr>
          <p:style>
            <a:lnRef idx="1">
              <a:schemeClr val="dk1"/>
            </a:lnRef>
            <a:fillRef idx="2">
              <a:schemeClr val="dk1"/>
            </a:fillRef>
            <a:effectRef idx="1">
              <a:schemeClr val="dk1"/>
            </a:effectRef>
            <a:fontRef idx="minor">
              <a:schemeClr val="dk1"/>
            </a:fontRef>
          </p:style>
          <p:txBody>
            <a:bodyPr spcFirstLastPara="0" vert="horz" wrap="square" lIns="127126" tIns="84752" rIns="1" bIns="84751" numCol="1" spcCol="1270" anchor="ctr" anchorCtr="0">
              <a:noAutofit/>
            </a:bodyPr>
            <a:lstStyle/>
            <a:p>
              <a:pPr lvl="0" algn="ctr" defTabSz="577850">
                <a:lnSpc>
                  <a:spcPct val="90000"/>
                </a:lnSpc>
                <a:spcBef>
                  <a:spcPct val="0"/>
                </a:spcBef>
                <a:spcAft>
                  <a:spcPct val="35000"/>
                </a:spcAft>
              </a:pPr>
              <a:endParaRPr lang="en-US" sz="1300" kern="1200"/>
            </a:p>
          </p:txBody>
        </p:sp>
        <p:sp>
          <p:nvSpPr>
            <p:cNvPr id="106" name="TextBox 105"/>
            <p:cNvSpPr txBox="1"/>
            <p:nvPr/>
          </p:nvSpPr>
          <p:spPr>
            <a:xfrm>
              <a:off x="6671016" y="1919425"/>
              <a:ext cx="1077218" cy="954107"/>
            </a:xfrm>
            <a:prstGeom prst="rect">
              <a:avLst/>
            </a:prstGeom>
            <a:noFill/>
          </p:spPr>
          <p:txBody>
            <a:bodyPr wrap="none" rtlCol="0">
              <a:spAutoFit/>
            </a:bodyPr>
            <a:lstStyle/>
            <a:p>
              <a:pPr algn="ctr"/>
              <a:r>
                <a:rPr lang="en-US" sz="1400" dirty="0" smtClean="0">
                  <a:solidFill>
                    <a:srgbClr val="FF0000"/>
                  </a:solidFill>
                </a:rPr>
                <a:t>Observation</a:t>
              </a:r>
            </a:p>
            <a:p>
              <a:pPr algn="ctr"/>
              <a:r>
                <a:rPr lang="en-US" sz="1400" dirty="0" smtClean="0">
                  <a:solidFill>
                    <a:srgbClr val="FF0000"/>
                  </a:solidFill>
                </a:rPr>
                <a:t>Data </a:t>
              </a:r>
            </a:p>
            <a:p>
              <a:pPr algn="ctr"/>
              <a:r>
                <a:rPr lang="en-US" sz="1400" dirty="0" smtClean="0">
                  <a:solidFill>
                    <a:srgbClr val="FF0000"/>
                  </a:solidFill>
                </a:rPr>
                <a:t>Services</a:t>
              </a:r>
            </a:p>
            <a:p>
              <a:pPr algn="ctr"/>
              <a:r>
                <a:rPr lang="en-US" sz="1400" dirty="0" smtClean="0">
                  <a:solidFill>
                    <a:srgbClr val="FF0000"/>
                  </a:solidFill>
                </a:rPr>
                <a:t>(WaterML)</a:t>
              </a:r>
              <a:endParaRPr lang="en-US" sz="1400" dirty="0">
                <a:solidFill>
                  <a:srgbClr val="FF0000"/>
                </a:solidFill>
              </a:endParaRPr>
            </a:p>
          </p:txBody>
        </p:sp>
        <p:sp>
          <p:nvSpPr>
            <p:cNvPr id="107" name="TextBox 106"/>
            <p:cNvSpPr txBox="1"/>
            <p:nvPr/>
          </p:nvSpPr>
          <p:spPr>
            <a:xfrm>
              <a:off x="6792873" y="3314455"/>
              <a:ext cx="835485" cy="738664"/>
            </a:xfrm>
            <a:prstGeom prst="rect">
              <a:avLst/>
            </a:prstGeom>
            <a:noFill/>
          </p:spPr>
          <p:txBody>
            <a:bodyPr wrap="none" rtlCol="0">
              <a:spAutoFit/>
            </a:bodyPr>
            <a:lstStyle/>
            <a:p>
              <a:pPr algn="ctr"/>
              <a:r>
                <a:rPr lang="en-US" sz="1400" dirty="0" smtClean="0">
                  <a:solidFill>
                    <a:srgbClr val="FF0000"/>
                  </a:solidFill>
                </a:rPr>
                <a:t>Mapping</a:t>
              </a:r>
            </a:p>
            <a:p>
              <a:pPr algn="ctr"/>
              <a:r>
                <a:rPr lang="en-US" sz="1400" dirty="0" smtClean="0">
                  <a:solidFill>
                    <a:srgbClr val="FF0000"/>
                  </a:solidFill>
                </a:rPr>
                <a:t>Services</a:t>
              </a:r>
            </a:p>
            <a:p>
              <a:pPr algn="ctr"/>
              <a:r>
                <a:rPr lang="en-US" sz="1400" dirty="0" smtClean="0">
                  <a:solidFill>
                    <a:srgbClr val="FF0000"/>
                  </a:solidFill>
                </a:rPr>
                <a:t>(WFS)</a:t>
              </a:r>
              <a:endParaRPr lang="en-US" sz="1400" dirty="0">
                <a:solidFill>
                  <a:srgbClr val="FF0000"/>
                </a:solidFill>
              </a:endParaRPr>
            </a:p>
          </p:txBody>
        </p:sp>
      </p:grpSp>
      <p:grpSp>
        <p:nvGrpSpPr>
          <p:cNvPr id="108" name="Group 107"/>
          <p:cNvGrpSpPr/>
          <p:nvPr/>
        </p:nvGrpSpPr>
        <p:grpSpPr>
          <a:xfrm>
            <a:off x="1261661" y="384878"/>
            <a:ext cx="841637" cy="784289"/>
            <a:chOff x="252347" y="206310"/>
            <a:chExt cx="841637" cy="784289"/>
          </a:xfrm>
        </p:grpSpPr>
        <p:grpSp>
          <p:nvGrpSpPr>
            <p:cNvPr id="109" name="Group 108"/>
            <p:cNvGrpSpPr/>
            <p:nvPr/>
          </p:nvGrpSpPr>
          <p:grpSpPr>
            <a:xfrm>
              <a:off x="798726" y="507994"/>
              <a:ext cx="295258" cy="240693"/>
              <a:chOff x="18311569" y="23720186"/>
              <a:chExt cx="1371599" cy="1051560"/>
            </a:xfrm>
          </p:grpSpPr>
          <p:sp>
            <p:nvSpPr>
              <p:cNvPr id="119" name="Freeform 118"/>
              <p:cNvSpPr/>
              <p:nvPr/>
            </p:nvSpPr>
            <p:spPr>
              <a:xfrm>
                <a:off x="18364200" y="24208636"/>
                <a:ext cx="1266093" cy="256615"/>
              </a:xfrm>
              <a:custGeom>
                <a:avLst/>
                <a:gdLst>
                  <a:gd name="connsiteX0" fmla="*/ 0 w 2343150"/>
                  <a:gd name="connsiteY0" fmla="*/ 629463 h 877113"/>
                  <a:gd name="connsiteX1" fmla="*/ 647700 w 2343150"/>
                  <a:gd name="connsiteY1" fmla="*/ 229413 h 877113"/>
                  <a:gd name="connsiteX2" fmla="*/ 990600 w 2343150"/>
                  <a:gd name="connsiteY2" fmla="*/ 591363 h 877113"/>
                  <a:gd name="connsiteX3" fmla="*/ 1295400 w 2343150"/>
                  <a:gd name="connsiteY3" fmla="*/ 813 h 877113"/>
                  <a:gd name="connsiteX4" fmla="*/ 1695450 w 2343150"/>
                  <a:gd name="connsiteY4" fmla="*/ 743763 h 877113"/>
                  <a:gd name="connsiteX5" fmla="*/ 2343150 w 2343150"/>
                  <a:gd name="connsiteY5" fmla="*/ 877113 h 87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3150" h="877113">
                    <a:moveTo>
                      <a:pt x="0" y="629463"/>
                    </a:moveTo>
                    <a:cubicBezTo>
                      <a:pt x="241300" y="432613"/>
                      <a:pt x="482600" y="235763"/>
                      <a:pt x="647700" y="229413"/>
                    </a:cubicBezTo>
                    <a:cubicBezTo>
                      <a:pt x="812800" y="223063"/>
                      <a:pt x="882650" y="629463"/>
                      <a:pt x="990600" y="591363"/>
                    </a:cubicBezTo>
                    <a:cubicBezTo>
                      <a:pt x="1098550" y="553263"/>
                      <a:pt x="1177925" y="-24587"/>
                      <a:pt x="1295400" y="813"/>
                    </a:cubicBezTo>
                    <a:cubicBezTo>
                      <a:pt x="1412875" y="26213"/>
                      <a:pt x="1520825" y="597713"/>
                      <a:pt x="1695450" y="743763"/>
                    </a:cubicBezTo>
                    <a:cubicBezTo>
                      <a:pt x="1870075" y="889813"/>
                      <a:pt x="2216150" y="842188"/>
                      <a:pt x="2343150" y="877113"/>
                    </a:cubicBezTo>
                  </a:path>
                </a:pathLst>
              </a:custGeom>
              <a:noFill/>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0" name="Straight Arrow Connector 119"/>
              <p:cNvCxnSpPr/>
              <p:nvPr/>
            </p:nvCxnSpPr>
            <p:spPr>
              <a:xfrm flipV="1">
                <a:off x="18364200" y="23720186"/>
                <a:ext cx="0" cy="105156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a:off x="18311569" y="24766394"/>
                <a:ext cx="1371599"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10" name="Group 109"/>
            <p:cNvGrpSpPr/>
            <p:nvPr/>
          </p:nvGrpSpPr>
          <p:grpSpPr>
            <a:xfrm>
              <a:off x="252347" y="473111"/>
              <a:ext cx="532218" cy="517488"/>
              <a:chOff x="14118110" y="19570458"/>
              <a:chExt cx="2472380" cy="2260842"/>
            </a:xfrm>
          </p:grpSpPr>
          <p:sp>
            <p:nvSpPr>
              <p:cNvPr id="115" name="Teardrop 114"/>
              <p:cNvSpPr/>
              <p:nvPr/>
            </p:nvSpPr>
            <p:spPr>
              <a:xfrm rot="4731899">
                <a:off x="13958368" y="19789282"/>
                <a:ext cx="2163110" cy="1843626"/>
              </a:xfrm>
              <a:prstGeom prst="teardrop">
                <a:avLst>
                  <a:gd name="adj" fmla="val 127277"/>
                </a:avLst>
              </a:prstGeom>
              <a:ln w="1905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16" name="Freeform 115"/>
              <p:cNvSpPr/>
              <p:nvPr/>
            </p:nvSpPr>
            <p:spPr>
              <a:xfrm>
                <a:off x="15290800" y="19913600"/>
                <a:ext cx="1143000" cy="1917700"/>
              </a:xfrm>
              <a:custGeom>
                <a:avLst/>
                <a:gdLst>
                  <a:gd name="connsiteX0" fmla="*/ 1143000 w 1143000"/>
                  <a:gd name="connsiteY0" fmla="*/ 1917700 h 1917700"/>
                  <a:gd name="connsiteX1" fmla="*/ 762000 w 1143000"/>
                  <a:gd name="connsiteY1" fmla="*/ 1714500 h 1917700"/>
                  <a:gd name="connsiteX2" fmla="*/ 304800 w 1143000"/>
                  <a:gd name="connsiteY2" fmla="*/ 1244600 h 1917700"/>
                  <a:gd name="connsiteX3" fmla="*/ 165100 w 1143000"/>
                  <a:gd name="connsiteY3" fmla="*/ 812800 h 1917700"/>
                  <a:gd name="connsiteX4" fmla="*/ 114300 w 1143000"/>
                  <a:gd name="connsiteY4" fmla="*/ 368300 h 1917700"/>
                  <a:gd name="connsiteX5" fmla="*/ 0 w 1143000"/>
                  <a:gd name="connsiteY5" fmla="*/ 0 h 191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 h="1917700">
                    <a:moveTo>
                      <a:pt x="1143000" y="1917700"/>
                    </a:moveTo>
                    <a:cubicBezTo>
                      <a:pt x="1022350" y="1872191"/>
                      <a:pt x="901700" y="1826683"/>
                      <a:pt x="762000" y="1714500"/>
                    </a:cubicBezTo>
                    <a:cubicBezTo>
                      <a:pt x="622300" y="1602317"/>
                      <a:pt x="404283" y="1394883"/>
                      <a:pt x="304800" y="1244600"/>
                    </a:cubicBezTo>
                    <a:cubicBezTo>
                      <a:pt x="205317" y="1094317"/>
                      <a:pt x="196850" y="958850"/>
                      <a:pt x="165100" y="812800"/>
                    </a:cubicBezTo>
                    <a:cubicBezTo>
                      <a:pt x="133350" y="666750"/>
                      <a:pt x="141817" y="503767"/>
                      <a:pt x="114300" y="368300"/>
                    </a:cubicBezTo>
                    <a:cubicBezTo>
                      <a:pt x="86783" y="232833"/>
                      <a:pt x="8467" y="65617"/>
                      <a:pt x="0" y="0"/>
                    </a:cubicBezTo>
                  </a:path>
                </a:pathLst>
              </a:cu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Freeform 116"/>
              <p:cNvSpPr/>
              <p:nvPr/>
            </p:nvSpPr>
            <p:spPr>
              <a:xfrm>
                <a:off x="14478000" y="20021550"/>
                <a:ext cx="1047750" cy="1231697"/>
              </a:xfrm>
              <a:custGeom>
                <a:avLst/>
                <a:gdLst>
                  <a:gd name="connsiteX0" fmla="*/ 1047750 w 1047750"/>
                  <a:gd name="connsiteY0" fmla="*/ 990600 h 1231697"/>
                  <a:gd name="connsiteX1" fmla="*/ 857250 w 1047750"/>
                  <a:gd name="connsiteY1" fmla="*/ 1143000 h 1231697"/>
                  <a:gd name="connsiteX2" fmla="*/ 552450 w 1047750"/>
                  <a:gd name="connsiteY2" fmla="*/ 1228725 h 1231697"/>
                  <a:gd name="connsiteX3" fmla="*/ 133350 w 1047750"/>
                  <a:gd name="connsiteY3" fmla="*/ 1038225 h 1231697"/>
                  <a:gd name="connsiteX4" fmla="*/ 47625 w 1047750"/>
                  <a:gd name="connsiteY4" fmla="*/ 800100 h 1231697"/>
                  <a:gd name="connsiteX5" fmla="*/ 104775 w 1047750"/>
                  <a:gd name="connsiteY5" fmla="*/ 400050 h 1231697"/>
                  <a:gd name="connsiteX6" fmla="*/ 0 w 1047750"/>
                  <a:gd name="connsiteY6" fmla="*/ 0 h 123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0" h="1231697">
                    <a:moveTo>
                      <a:pt x="1047750" y="990600"/>
                    </a:moveTo>
                    <a:cubicBezTo>
                      <a:pt x="993775" y="1046956"/>
                      <a:pt x="939800" y="1103313"/>
                      <a:pt x="857250" y="1143000"/>
                    </a:cubicBezTo>
                    <a:cubicBezTo>
                      <a:pt x="774700" y="1182687"/>
                      <a:pt x="673100" y="1246188"/>
                      <a:pt x="552450" y="1228725"/>
                    </a:cubicBezTo>
                    <a:cubicBezTo>
                      <a:pt x="431800" y="1211262"/>
                      <a:pt x="217487" y="1109662"/>
                      <a:pt x="133350" y="1038225"/>
                    </a:cubicBezTo>
                    <a:cubicBezTo>
                      <a:pt x="49213" y="966788"/>
                      <a:pt x="52387" y="906462"/>
                      <a:pt x="47625" y="800100"/>
                    </a:cubicBezTo>
                    <a:cubicBezTo>
                      <a:pt x="42862" y="693737"/>
                      <a:pt x="112712" y="533400"/>
                      <a:pt x="104775" y="400050"/>
                    </a:cubicBezTo>
                    <a:cubicBezTo>
                      <a:pt x="96837" y="266700"/>
                      <a:pt x="48418" y="133350"/>
                      <a:pt x="0" y="0"/>
                    </a:cubicBezTo>
                  </a:path>
                </a:pathLst>
              </a:cu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8"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4242577" y="19570458"/>
                <a:ext cx="2347913" cy="205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1" name="Group 110"/>
            <p:cNvGrpSpPr/>
            <p:nvPr/>
          </p:nvGrpSpPr>
          <p:grpSpPr>
            <a:xfrm>
              <a:off x="516405" y="206310"/>
              <a:ext cx="295258" cy="240693"/>
              <a:chOff x="516405" y="206310"/>
              <a:chExt cx="295258" cy="240693"/>
            </a:xfrm>
          </p:grpSpPr>
          <p:sp>
            <p:nvSpPr>
              <p:cNvPr id="112" name="Freeform 111"/>
              <p:cNvSpPr/>
              <p:nvPr/>
            </p:nvSpPr>
            <p:spPr>
              <a:xfrm>
                <a:off x="527735" y="318112"/>
                <a:ext cx="272546" cy="58737"/>
              </a:xfrm>
              <a:custGeom>
                <a:avLst/>
                <a:gdLst>
                  <a:gd name="connsiteX0" fmla="*/ 0 w 2343150"/>
                  <a:gd name="connsiteY0" fmla="*/ 629463 h 877113"/>
                  <a:gd name="connsiteX1" fmla="*/ 647700 w 2343150"/>
                  <a:gd name="connsiteY1" fmla="*/ 229413 h 877113"/>
                  <a:gd name="connsiteX2" fmla="*/ 990600 w 2343150"/>
                  <a:gd name="connsiteY2" fmla="*/ 591363 h 877113"/>
                  <a:gd name="connsiteX3" fmla="*/ 1295400 w 2343150"/>
                  <a:gd name="connsiteY3" fmla="*/ 813 h 877113"/>
                  <a:gd name="connsiteX4" fmla="*/ 1695450 w 2343150"/>
                  <a:gd name="connsiteY4" fmla="*/ 743763 h 877113"/>
                  <a:gd name="connsiteX5" fmla="*/ 2343150 w 2343150"/>
                  <a:gd name="connsiteY5" fmla="*/ 877113 h 87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3150" h="877113">
                    <a:moveTo>
                      <a:pt x="0" y="629463"/>
                    </a:moveTo>
                    <a:cubicBezTo>
                      <a:pt x="241300" y="432613"/>
                      <a:pt x="482600" y="235763"/>
                      <a:pt x="647700" y="229413"/>
                    </a:cubicBezTo>
                    <a:cubicBezTo>
                      <a:pt x="812800" y="223063"/>
                      <a:pt x="882650" y="629463"/>
                      <a:pt x="990600" y="591363"/>
                    </a:cubicBezTo>
                    <a:cubicBezTo>
                      <a:pt x="1098550" y="553263"/>
                      <a:pt x="1177925" y="-24587"/>
                      <a:pt x="1295400" y="813"/>
                    </a:cubicBezTo>
                    <a:cubicBezTo>
                      <a:pt x="1412875" y="26213"/>
                      <a:pt x="1520825" y="597713"/>
                      <a:pt x="1695450" y="743763"/>
                    </a:cubicBezTo>
                    <a:cubicBezTo>
                      <a:pt x="1870075" y="889813"/>
                      <a:pt x="2216150" y="842188"/>
                      <a:pt x="2343150" y="877113"/>
                    </a:cubicBezTo>
                  </a:path>
                </a:pathLst>
              </a:custGeom>
              <a:noFill/>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3" name="Straight Arrow Connector 112"/>
              <p:cNvCxnSpPr/>
              <p:nvPr/>
            </p:nvCxnSpPr>
            <p:spPr>
              <a:xfrm flipV="1">
                <a:off x="527735" y="206310"/>
                <a:ext cx="0" cy="24069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a:off x="516405" y="445778"/>
                <a:ext cx="295258"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pic>
        <p:nvPicPr>
          <p:cNvPr id="122"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16729" y="296683"/>
            <a:ext cx="740546" cy="572933"/>
          </a:xfrm>
          <a:prstGeom prst="rect">
            <a:avLst/>
          </a:prstGeom>
          <a:noFill/>
          <a:ln w="9525">
            <a:noFill/>
            <a:miter lim="800000"/>
            <a:headEnd/>
            <a:tailEnd/>
          </a:ln>
        </p:spPr>
      </p:pic>
      <p:pic>
        <p:nvPicPr>
          <p:cNvPr id="123" name="Picture 9"/>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539" y="5638800"/>
            <a:ext cx="1145917" cy="633139"/>
          </a:xfrm>
          <a:prstGeom prst="rect">
            <a:avLst/>
          </a:prstGeom>
          <a:noFill/>
          <a:ln w="9525">
            <a:noFill/>
            <a:miter lim="800000"/>
            <a:headEnd/>
            <a:tailEnd/>
          </a:ln>
        </p:spPr>
      </p:pic>
    </p:spTree>
    <p:extLst>
      <p:ext uri="{BB962C8B-B14F-4D97-AF65-F5344CB8AC3E}">
        <p14:creationId xmlns:p14="http://schemas.microsoft.com/office/powerpoint/2010/main" val="136738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childTnLst>
                                </p:cTn>
                              </p:par>
                              <p:par>
                                <p:cTn id="13" presetID="10" presetClass="entr" presetSubtype="0" fill="hold" nodeType="withEffect">
                                  <p:stCondLst>
                                    <p:cond delay="0"/>
                                  </p:stCondLst>
                                  <p:childTnLst>
                                    <p:set>
                                      <p:cBhvr>
                                        <p:cTn id="14" dur="1" fill="hold">
                                          <p:stCondLst>
                                            <p:cond delay="0"/>
                                          </p:stCondLst>
                                        </p:cTn>
                                        <p:tgtEl>
                                          <p:spTgt spid="123"/>
                                        </p:tgtEl>
                                        <p:attrNameLst>
                                          <p:attrName>style.visibility</p:attrName>
                                        </p:attrNameLst>
                                      </p:cBhvr>
                                      <p:to>
                                        <p:strVal val="visible"/>
                                      </p:to>
                                    </p:set>
                                    <p:animEffect transition="in" filter="fade">
                                      <p:cBhvr>
                                        <p:cTn id="15" dur="500"/>
                                        <p:tgtEl>
                                          <p:spTgt spid="123"/>
                                        </p:tgtEl>
                                      </p:cBhvr>
                                    </p:animEffect>
                                  </p:childTnLst>
                                </p:cTn>
                              </p:par>
                              <p:par>
                                <p:cTn id="16" presetID="10" presetClass="entr" presetSubtype="0" fill="hold" nodeType="withEffect">
                                  <p:stCondLst>
                                    <p:cond delay="0"/>
                                  </p:stCondLst>
                                  <p:childTnLst>
                                    <p:set>
                                      <p:cBhvr>
                                        <p:cTn id="17" dur="1" fill="hold">
                                          <p:stCondLst>
                                            <p:cond delay="0"/>
                                          </p:stCondLst>
                                        </p:cTn>
                                        <p:tgtEl>
                                          <p:spTgt spid="122"/>
                                        </p:tgtEl>
                                        <p:attrNameLst>
                                          <p:attrName>style.visibility</p:attrName>
                                        </p:attrNameLst>
                                      </p:cBhvr>
                                      <p:to>
                                        <p:strVal val="visible"/>
                                      </p:to>
                                    </p:set>
                                    <p:animEffect transition="in" filter="fade">
                                      <p:cBhvr>
                                        <p:cTn id="18" dur="500"/>
                                        <p:tgtEl>
                                          <p:spTgt spid="122"/>
                                        </p:tgtEl>
                                      </p:cBhvr>
                                    </p:animEffect>
                                  </p:childTnLst>
                                </p:cTn>
                              </p:par>
                              <p:par>
                                <p:cTn id="19" presetID="10" presetClass="entr" presetSubtype="0" fill="hold" nodeType="withEffect">
                                  <p:stCondLst>
                                    <p:cond delay="0"/>
                                  </p:stCondLst>
                                  <p:childTnLst>
                                    <p:set>
                                      <p:cBhvr>
                                        <p:cTn id="20" dur="1" fill="hold">
                                          <p:stCondLst>
                                            <p:cond delay="0"/>
                                          </p:stCondLst>
                                        </p:cTn>
                                        <p:tgtEl>
                                          <p:spTgt spid="108"/>
                                        </p:tgtEl>
                                        <p:attrNameLst>
                                          <p:attrName>style.visibility</p:attrName>
                                        </p:attrNameLst>
                                      </p:cBhvr>
                                      <p:to>
                                        <p:strVal val="visible"/>
                                      </p:to>
                                    </p:set>
                                    <p:animEffect transition="in" filter="fade">
                                      <p:cBhvr>
                                        <p:cTn id="21" dur="500"/>
                                        <p:tgtEl>
                                          <p:spTgt spid="108"/>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fade">
                                      <p:cBhvr>
                                        <p:cTn id="30" dur="500"/>
                                        <p:tgtEl>
                                          <p:spTgt spid="7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5"/>
                                        </p:tgtEl>
                                        <p:attrNameLst>
                                          <p:attrName>style.visibility</p:attrName>
                                        </p:attrNameLst>
                                      </p:cBhvr>
                                      <p:to>
                                        <p:strVal val="visible"/>
                                      </p:to>
                                    </p:set>
                                    <p:animEffect transition="in" filter="fade">
                                      <p:cBhvr>
                                        <p:cTn id="33" dur="500"/>
                                        <p:tgtEl>
                                          <p:spTgt spid="75"/>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fade">
                                      <p:cBhvr>
                                        <p:cTn id="37" dur="500"/>
                                        <p:tgtEl>
                                          <p:spTgt spid="60"/>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fade">
                                      <p:cBhvr>
                                        <p:cTn id="41" dur="500"/>
                                        <p:tgtEl>
                                          <p:spTgt spid="7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4"/>
                                        </p:tgtEl>
                                        <p:attrNameLst>
                                          <p:attrName>style.visibility</p:attrName>
                                        </p:attrNameLst>
                                      </p:cBhvr>
                                      <p:to>
                                        <p:strVal val="visible"/>
                                      </p:to>
                                    </p:set>
                                    <p:animEffect transition="in" filter="fade">
                                      <p:cBhvr>
                                        <p:cTn id="44" dur="500"/>
                                        <p:tgtEl>
                                          <p:spTgt spid="7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2"/>
                                        </p:tgtEl>
                                        <p:attrNameLst>
                                          <p:attrName>style.visibility</p:attrName>
                                        </p:attrNameLst>
                                      </p:cBhvr>
                                      <p:to>
                                        <p:strVal val="visible"/>
                                      </p:to>
                                    </p:set>
                                    <p:animEffect transition="in" filter="fade">
                                      <p:cBhvr>
                                        <p:cTn id="49" dur="500"/>
                                        <p:tgtEl>
                                          <p:spTgt spid="82"/>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85"/>
                                        </p:tgtEl>
                                        <p:attrNameLst>
                                          <p:attrName>style.visibility</p:attrName>
                                        </p:attrNameLst>
                                      </p:cBhvr>
                                      <p:to>
                                        <p:strVal val="visible"/>
                                      </p:to>
                                    </p:set>
                                    <p:animEffect transition="in" filter="fade">
                                      <p:cBhvr>
                                        <p:cTn id="53" dur="500"/>
                                        <p:tgtEl>
                                          <p:spTgt spid="85"/>
                                        </p:tgtEl>
                                      </p:cBhvr>
                                    </p:animEffec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84"/>
                                        </p:tgtEl>
                                        <p:attrNameLst>
                                          <p:attrName>style.visibility</p:attrName>
                                        </p:attrNameLst>
                                      </p:cBhvr>
                                      <p:to>
                                        <p:strVal val="visible"/>
                                      </p:to>
                                    </p:set>
                                    <p:animEffect transition="in" filter="fade">
                                      <p:cBhvr>
                                        <p:cTn id="57" dur="500"/>
                                        <p:tgtEl>
                                          <p:spTgt spid="8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83"/>
                                        </p:tgtEl>
                                        <p:attrNameLst>
                                          <p:attrName>style.visibility</p:attrName>
                                        </p:attrNameLst>
                                      </p:cBhvr>
                                      <p:to>
                                        <p:strVal val="visible"/>
                                      </p:to>
                                    </p:set>
                                    <p:animEffect transition="in" filter="fade">
                                      <p:cBhvr>
                                        <p:cTn id="60" dur="500"/>
                                        <p:tgtEl>
                                          <p:spTgt spid="8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04"/>
                                        </p:tgtEl>
                                        <p:attrNameLst>
                                          <p:attrName>style.visibility</p:attrName>
                                        </p:attrNameLst>
                                      </p:cBhvr>
                                      <p:to>
                                        <p:strVal val="visible"/>
                                      </p:to>
                                    </p:set>
                                    <p:animEffect transition="in" filter="fade">
                                      <p:cBhvr>
                                        <p:cTn id="65" dur="500"/>
                                        <p:tgtEl>
                                          <p:spTgt spid="104"/>
                                        </p:tgtEl>
                                      </p:cBhvr>
                                    </p:animEffec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103"/>
                                        </p:tgtEl>
                                        <p:attrNameLst>
                                          <p:attrName>style.visibility</p:attrName>
                                        </p:attrNameLst>
                                      </p:cBhvr>
                                      <p:to>
                                        <p:strVal val="visible"/>
                                      </p:to>
                                    </p:set>
                                    <p:animEffect transition="in" filter="fade">
                                      <p:cBhvr>
                                        <p:cTn id="69"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P spid="74" grpId="0"/>
      <p:bldP spid="75" grpId="0"/>
      <p:bldP spid="82" grpId="0" animBg="1"/>
      <p:bldP spid="83" grpId="0" animBg="1"/>
      <p:bldP spid="8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9" y="152400"/>
            <a:ext cx="8691715"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20446" y="6412057"/>
            <a:ext cx="2725170" cy="369332"/>
          </a:xfrm>
          <a:prstGeom prst="rect">
            <a:avLst/>
          </a:prstGeom>
          <a:noFill/>
        </p:spPr>
        <p:txBody>
          <a:bodyPr wrap="none" rtlCol="0">
            <a:spAutoFit/>
          </a:bodyPr>
          <a:lstStyle/>
          <a:p>
            <a:r>
              <a:rPr lang="en-US" dirty="0" smtClean="0"/>
              <a:t>Slide: Brett Anderson, BoM</a:t>
            </a:r>
            <a:endParaRPr lang="en-US" dirty="0"/>
          </a:p>
        </p:txBody>
      </p:sp>
      <p:sp>
        <p:nvSpPr>
          <p:cNvPr id="2" name="TextBox 1"/>
          <p:cNvSpPr txBox="1"/>
          <p:nvPr/>
        </p:nvSpPr>
        <p:spPr>
          <a:xfrm>
            <a:off x="200085" y="4059380"/>
            <a:ext cx="8851847" cy="584775"/>
          </a:xfrm>
          <a:prstGeom prst="rect">
            <a:avLst/>
          </a:prstGeom>
          <a:solidFill>
            <a:schemeClr val="bg1"/>
          </a:solidFill>
          <a:ln>
            <a:solidFill>
              <a:srgbClr val="FF0000"/>
            </a:solidFill>
          </a:ln>
        </p:spPr>
        <p:txBody>
          <a:bodyPr wrap="none" rtlCol="0">
            <a:spAutoFit/>
          </a:bodyPr>
          <a:lstStyle/>
          <a:p>
            <a:r>
              <a:rPr lang="en-US" sz="3200" dirty="0" smtClean="0"/>
              <a:t>Build this on top of a Services-Oriented Architecture</a:t>
            </a:r>
            <a:endParaRPr lang="en-US" sz="3200" dirty="0"/>
          </a:p>
        </p:txBody>
      </p:sp>
    </p:spTree>
    <p:extLst>
      <p:ext uri="{BB962C8B-B14F-4D97-AF65-F5344CB8AC3E}">
        <p14:creationId xmlns:p14="http://schemas.microsoft.com/office/powerpoint/2010/main" val="185873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
            <a:ext cx="8784150" cy="6632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0085" y="4059380"/>
            <a:ext cx="8851847" cy="584775"/>
          </a:xfrm>
          <a:prstGeom prst="rect">
            <a:avLst/>
          </a:prstGeom>
          <a:solidFill>
            <a:schemeClr val="bg1"/>
          </a:solidFill>
          <a:ln>
            <a:solidFill>
              <a:srgbClr val="FF0000"/>
            </a:solidFill>
          </a:ln>
        </p:spPr>
        <p:txBody>
          <a:bodyPr wrap="none" rtlCol="0">
            <a:spAutoFit/>
          </a:bodyPr>
          <a:lstStyle/>
          <a:p>
            <a:r>
              <a:rPr lang="en-US" sz="3200" dirty="0" smtClean="0"/>
              <a:t>Build this on top of a Services-Oriented Architecture</a:t>
            </a:r>
            <a:endParaRPr lang="en-US" sz="3200" dirty="0"/>
          </a:p>
        </p:txBody>
      </p:sp>
      <p:sp>
        <p:nvSpPr>
          <p:cNvPr id="5" name="TextBox 4"/>
          <p:cNvSpPr txBox="1"/>
          <p:nvPr/>
        </p:nvSpPr>
        <p:spPr>
          <a:xfrm>
            <a:off x="3220446" y="6412057"/>
            <a:ext cx="2488886" cy="369332"/>
          </a:xfrm>
          <a:prstGeom prst="rect">
            <a:avLst/>
          </a:prstGeom>
          <a:solidFill>
            <a:schemeClr val="bg1"/>
          </a:solidFill>
          <a:ln>
            <a:solidFill>
              <a:schemeClr val="tx2"/>
            </a:solidFill>
          </a:ln>
        </p:spPr>
        <p:txBody>
          <a:bodyPr wrap="none" rtlCol="0">
            <a:spAutoFit/>
          </a:bodyPr>
          <a:lstStyle/>
          <a:p>
            <a:r>
              <a:rPr lang="en-US" dirty="0" smtClean="0"/>
              <a:t>Slide: Rob Vertessy, BoM</a:t>
            </a:r>
            <a:endParaRPr lang="en-US" dirty="0"/>
          </a:p>
        </p:txBody>
      </p:sp>
    </p:spTree>
    <p:extLst>
      <p:ext uri="{BB962C8B-B14F-4D97-AF65-F5344CB8AC3E}">
        <p14:creationId xmlns:p14="http://schemas.microsoft.com/office/powerpoint/2010/main" val="252773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782"/>
            <a:ext cx="8991600" cy="674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0085" y="4059380"/>
            <a:ext cx="8851847" cy="584775"/>
          </a:xfrm>
          <a:prstGeom prst="rect">
            <a:avLst/>
          </a:prstGeom>
          <a:solidFill>
            <a:schemeClr val="bg1"/>
          </a:solidFill>
          <a:ln>
            <a:solidFill>
              <a:srgbClr val="FF0000"/>
            </a:solidFill>
          </a:ln>
        </p:spPr>
        <p:txBody>
          <a:bodyPr wrap="none" rtlCol="0">
            <a:spAutoFit/>
          </a:bodyPr>
          <a:lstStyle/>
          <a:p>
            <a:r>
              <a:rPr lang="en-US" sz="3200" dirty="0" smtClean="0"/>
              <a:t>Build this on top of a Services-Oriented Architecture</a:t>
            </a:r>
            <a:endParaRPr lang="en-US" sz="3200" dirty="0"/>
          </a:p>
        </p:txBody>
      </p:sp>
      <p:sp>
        <p:nvSpPr>
          <p:cNvPr id="5" name="TextBox 4"/>
          <p:cNvSpPr txBox="1"/>
          <p:nvPr/>
        </p:nvSpPr>
        <p:spPr>
          <a:xfrm>
            <a:off x="5638800" y="304800"/>
            <a:ext cx="3250057" cy="461665"/>
          </a:xfrm>
          <a:prstGeom prst="rect">
            <a:avLst/>
          </a:prstGeom>
          <a:noFill/>
        </p:spPr>
        <p:txBody>
          <a:bodyPr wrap="none" rtlCol="0">
            <a:spAutoFit/>
          </a:bodyPr>
          <a:lstStyle/>
          <a:p>
            <a:r>
              <a:rPr lang="en-US" sz="2400" dirty="0" smtClean="0"/>
              <a:t>Slide: Rob Vertessy, BoM</a:t>
            </a:r>
            <a:endParaRPr lang="en-US" sz="2400" dirty="0"/>
          </a:p>
        </p:txBody>
      </p:sp>
    </p:spTree>
    <p:extLst>
      <p:ext uri="{BB962C8B-B14F-4D97-AF65-F5344CB8AC3E}">
        <p14:creationId xmlns:p14="http://schemas.microsoft.com/office/powerpoint/2010/main" val="201160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OM_Presentation_Illustraton_v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45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200400" y="6396335"/>
            <a:ext cx="3250057" cy="461665"/>
          </a:xfrm>
          <a:prstGeom prst="rect">
            <a:avLst/>
          </a:prstGeom>
          <a:noFill/>
        </p:spPr>
        <p:txBody>
          <a:bodyPr wrap="none" rtlCol="0">
            <a:spAutoFit/>
          </a:bodyPr>
          <a:lstStyle/>
          <a:p>
            <a:r>
              <a:rPr lang="en-US" sz="2400" dirty="0" smtClean="0"/>
              <a:t>Slide: Rob Vertessy, BoM</a:t>
            </a:r>
            <a:endParaRPr lang="en-US" sz="2400" dirty="0"/>
          </a:p>
        </p:txBody>
      </p:sp>
      <p:sp>
        <p:nvSpPr>
          <p:cNvPr id="4" name="TextBox 3"/>
          <p:cNvSpPr txBox="1"/>
          <p:nvPr/>
        </p:nvSpPr>
        <p:spPr>
          <a:xfrm>
            <a:off x="200085" y="4059380"/>
            <a:ext cx="8374087" cy="584775"/>
          </a:xfrm>
          <a:prstGeom prst="rect">
            <a:avLst/>
          </a:prstGeom>
          <a:solidFill>
            <a:schemeClr val="bg1"/>
          </a:solidFill>
          <a:ln>
            <a:solidFill>
              <a:srgbClr val="FF0000"/>
            </a:solidFill>
          </a:ln>
        </p:spPr>
        <p:txBody>
          <a:bodyPr wrap="none" rtlCol="0">
            <a:spAutoFit/>
          </a:bodyPr>
          <a:lstStyle/>
          <a:p>
            <a:r>
              <a:rPr lang="en-US" sz="3200" dirty="0" smtClean="0"/>
              <a:t>And then you get </a:t>
            </a:r>
            <a:r>
              <a:rPr lang="en-US" sz="3200" dirty="0" smtClean="0">
                <a:solidFill>
                  <a:srgbClr val="FF0000"/>
                </a:solidFill>
              </a:rPr>
              <a:t>real-time</a:t>
            </a:r>
            <a:r>
              <a:rPr lang="en-US" sz="3200" dirty="0" smtClean="0"/>
              <a:t> situational awareness</a:t>
            </a:r>
            <a:endParaRPr lang="en-US" sz="32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0395" y="277090"/>
            <a:ext cx="1117404"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85" y="277091"/>
            <a:ext cx="1117404"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3792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fill="hold"/>
                                        <p:tgtEl>
                                          <p:spTgt spid="1026"/>
                                        </p:tgtEl>
                                        <p:attrNameLst>
                                          <p:attrName>ppt_x</p:attrName>
                                        </p:attrNameLst>
                                      </p:cBhvr>
                                      <p:tavLst>
                                        <p:tav tm="0">
                                          <p:val>
                                            <p:strVal val="#ppt_x"/>
                                          </p:val>
                                        </p:tav>
                                        <p:tav tm="100000">
                                          <p:val>
                                            <p:strVal val="#ppt_x"/>
                                          </p:val>
                                        </p:tav>
                                      </p:tavLst>
                                    </p:anim>
                                    <p:anim calcmode="lin" valueType="num">
                                      <p:cBhvr additive="base">
                                        <p:cTn id="1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and Answers</a:t>
            </a:r>
            <a:endParaRPr lang="en-US" dirty="0"/>
          </a:p>
        </p:txBody>
      </p:sp>
      <p:sp>
        <p:nvSpPr>
          <p:cNvPr id="3" name="Content Placeholder 2"/>
          <p:cNvSpPr>
            <a:spLocks noGrp="1"/>
          </p:cNvSpPr>
          <p:nvPr>
            <p:ph idx="1"/>
          </p:nvPr>
        </p:nvSpPr>
        <p:spPr>
          <a:xfrm>
            <a:off x="457200" y="1600200"/>
            <a:ext cx="8382000" cy="4876800"/>
          </a:xfrm>
        </p:spPr>
        <p:txBody>
          <a:bodyPr>
            <a:normAutofit fontScale="85000" lnSpcReduction="20000"/>
          </a:bodyPr>
          <a:lstStyle/>
          <a:p>
            <a:r>
              <a:rPr lang="en-US" dirty="0" smtClean="0"/>
              <a:t>What is the most exciting trend or opportunity?</a:t>
            </a:r>
          </a:p>
          <a:p>
            <a:pPr lvl="1"/>
            <a:r>
              <a:rPr lang="en-US" dirty="0" smtClean="0">
                <a:solidFill>
                  <a:srgbClr val="FF0000"/>
                </a:solidFill>
              </a:rPr>
              <a:t>WIRADA has a global impact</a:t>
            </a:r>
          </a:p>
          <a:p>
            <a:r>
              <a:rPr lang="en-US" dirty="0" smtClean="0"/>
              <a:t>How does WIRADA research measure up?</a:t>
            </a:r>
          </a:p>
          <a:p>
            <a:pPr lvl="1"/>
            <a:r>
              <a:rPr lang="en-US" dirty="0" smtClean="0">
                <a:solidFill>
                  <a:srgbClr val="FF0000"/>
                </a:solidFill>
              </a:rPr>
              <a:t>Excellently – </a:t>
            </a:r>
            <a:r>
              <a:rPr lang="en-US" dirty="0" err="1" smtClean="0">
                <a:solidFill>
                  <a:srgbClr val="FF0000"/>
                </a:solidFill>
              </a:rPr>
              <a:t>Geofabric</a:t>
            </a:r>
            <a:r>
              <a:rPr lang="en-US" dirty="0" smtClean="0">
                <a:solidFill>
                  <a:srgbClr val="FF0000"/>
                </a:solidFill>
              </a:rPr>
              <a:t>, Water Web Services</a:t>
            </a:r>
          </a:p>
          <a:p>
            <a:r>
              <a:rPr lang="en-US" dirty="0" smtClean="0"/>
              <a:t>What research or technological breakthrough is required to secure our intended outcomes?</a:t>
            </a:r>
          </a:p>
          <a:p>
            <a:pPr lvl="1"/>
            <a:r>
              <a:rPr lang="en-US" dirty="0" smtClean="0">
                <a:solidFill>
                  <a:srgbClr val="FF0000"/>
                </a:solidFill>
              </a:rPr>
              <a:t>A web services hub</a:t>
            </a:r>
          </a:p>
          <a:p>
            <a:endParaRPr lang="en-US" dirty="0" smtClean="0"/>
          </a:p>
          <a:p>
            <a:pPr marL="0" indent="0">
              <a:buNone/>
            </a:pPr>
            <a:r>
              <a:rPr lang="en-US" dirty="0" smtClean="0"/>
              <a:t>From Greg Ayers: “In looking forward to the remaining two years of the alliance agreement, ….. examine the remaining research challenges and ….. inject fresh ideas and shape research directions”</a:t>
            </a:r>
            <a:endParaRPr lang="en-US" dirty="0"/>
          </a:p>
        </p:txBody>
      </p:sp>
    </p:spTree>
    <p:extLst>
      <p:ext uri="{BB962C8B-B14F-4D97-AF65-F5344CB8AC3E}">
        <p14:creationId xmlns:p14="http://schemas.microsoft.com/office/powerpoint/2010/main" val="676480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114" y="477187"/>
            <a:ext cx="1416276" cy="104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pPr algn="r"/>
            <a:r>
              <a:rPr lang="en-US" sz="3600" dirty="0" smtClean="0"/>
              <a:t>Some months pass…. then comes (Jan 2007)</a:t>
            </a:r>
            <a:br>
              <a:rPr lang="en-US" sz="3600" dirty="0" smtClean="0"/>
            </a:br>
            <a:endParaRPr lang="en-US" sz="3600" dirty="0"/>
          </a:p>
        </p:txBody>
      </p:sp>
      <p:sp>
        <p:nvSpPr>
          <p:cNvPr id="4" name="Rectangle 3"/>
          <p:cNvSpPr/>
          <p:nvPr/>
        </p:nvSpPr>
        <p:spPr>
          <a:xfrm>
            <a:off x="1139371" y="6084332"/>
            <a:ext cx="8001000" cy="369332"/>
          </a:xfrm>
          <a:prstGeom prst="rect">
            <a:avLst/>
          </a:prstGeom>
        </p:spPr>
        <p:txBody>
          <a:bodyPr wrap="square">
            <a:spAutoFit/>
          </a:bodyPr>
          <a:lstStyle/>
          <a:p>
            <a:r>
              <a:rPr lang="en-US" dirty="0">
                <a:hlinkClick r:id="rId4"/>
              </a:rPr>
              <a:t>http://</a:t>
            </a:r>
            <a:r>
              <a:rPr lang="en-US" dirty="0" smtClean="0">
                <a:hlinkClick r:id="rId4"/>
              </a:rPr>
              <a:t>www.nalwt.gov.au/files/national_plan_for_water_security.pdf</a:t>
            </a:r>
            <a:r>
              <a:rPr lang="en-US" dirty="0" smtClean="0"/>
              <a:t> </a:t>
            </a:r>
            <a:endParaRPr lang="en-US" dirty="0"/>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838200"/>
            <a:ext cx="6615113"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7113" y="3656920"/>
            <a:ext cx="153352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0793" y="1304456"/>
            <a:ext cx="7326164"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6114" y="5382214"/>
            <a:ext cx="8991600" cy="62441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124200" y="1676400"/>
            <a:ext cx="5125506" cy="369332"/>
          </a:xfrm>
          <a:prstGeom prst="rect">
            <a:avLst/>
          </a:prstGeom>
          <a:solidFill>
            <a:schemeClr val="bg1"/>
          </a:solidFill>
          <a:ln>
            <a:solidFill>
              <a:schemeClr val="tx2"/>
            </a:solidFill>
          </a:ln>
        </p:spPr>
        <p:txBody>
          <a:bodyPr wrap="none" rtlCol="0">
            <a:spAutoFit/>
          </a:bodyPr>
          <a:lstStyle/>
          <a:p>
            <a:r>
              <a:rPr lang="en-US" dirty="0" smtClean="0">
                <a:solidFill>
                  <a:srgbClr val="0070C0"/>
                </a:solidFill>
              </a:rPr>
              <a:t>An announcement by the Prime Minister of Australia</a:t>
            </a:r>
            <a:endParaRPr lang="en-US" dirty="0">
              <a:solidFill>
                <a:srgbClr val="0070C0"/>
              </a:solidFill>
            </a:endParaRPr>
          </a:p>
        </p:txBody>
      </p:sp>
    </p:spTree>
    <p:extLst>
      <p:ext uri="{BB962C8B-B14F-4D97-AF65-F5344CB8AC3E}">
        <p14:creationId xmlns:p14="http://schemas.microsoft.com/office/powerpoint/2010/main" val="13009144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81000"/>
            <a:ext cx="7696200" cy="577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19400" y="6197084"/>
            <a:ext cx="3321102" cy="584775"/>
          </a:xfrm>
          <a:prstGeom prst="rect">
            <a:avLst/>
          </a:prstGeom>
          <a:noFill/>
        </p:spPr>
        <p:txBody>
          <a:bodyPr wrap="none" rtlCol="0">
            <a:spAutoFit/>
          </a:bodyPr>
          <a:lstStyle/>
          <a:p>
            <a:r>
              <a:rPr lang="en-US" sz="3200" dirty="0" smtClean="0"/>
              <a:t>Slide: Rob </a:t>
            </a:r>
            <a:r>
              <a:rPr lang="en-US" sz="3200" dirty="0" err="1" smtClean="0"/>
              <a:t>Vertessy</a:t>
            </a:r>
            <a:endParaRPr lang="en-US" sz="3200" dirty="0"/>
          </a:p>
        </p:txBody>
      </p:sp>
      <p:sp>
        <p:nvSpPr>
          <p:cNvPr id="6" name="TextBox 5"/>
          <p:cNvSpPr txBox="1"/>
          <p:nvPr/>
        </p:nvSpPr>
        <p:spPr>
          <a:xfrm>
            <a:off x="2819400" y="1447860"/>
            <a:ext cx="6051721" cy="400110"/>
          </a:xfrm>
          <a:prstGeom prst="rect">
            <a:avLst/>
          </a:prstGeom>
          <a:noFill/>
          <a:ln>
            <a:solidFill>
              <a:schemeClr val="tx1"/>
            </a:solidFill>
          </a:ln>
        </p:spPr>
        <p:txBody>
          <a:bodyPr wrap="none" rtlCol="0">
            <a:spAutoFit/>
          </a:bodyPr>
          <a:lstStyle/>
          <a:p>
            <a:r>
              <a:rPr lang="en-US" sz="2000" dirty="0" smtClean="0"/>
              <a:t>Australian Water Resources Information System (AWRIS)</a:t>
            </a:r>
            <a:endParaRPr lang="en-US" sz="2000" dirty="0"/>
          </a:p>
        </p:txBody>
      </p:sp>
    </p:spTree>
    <p:extLst>
      <p:ext uri="{BB962C8B-B14F-4D97-AF65-F5344CB8AC3E}">
        <p14:creationId xmlns:p14="http://schemas.microsoft.com/office/powerpoint/2010/main" val="22129372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1225</TotalTime>
  <Words>2837</Words>
  <Application>Microsoft Office PowerPoint</Application>
  <PresentationFormat>On-screen Show (4:3)</PresentationFormat>
  <Paragraphs>513</Paragraphs>
  <Slides>79</Slides>
  <Notes>15</Notes>
  <HiddenSlides>0</HiddenSlides>
  <MMClips>0</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Office Theme</vt:lpstr>
      <vt:lpstr>Delivering on National Water Information Needs</vt:lpstr>
      <vt:lpstr>In Memory of Ian Moore, 1951-1993</vt:lpstr>
      <vt:lpstr>Questions</vt:lpstr>
      <vt:lpstr>The Premise of WIRADA</vt:lpstr>
      <vt:lpstr>Our Journey Begins….. Melbourne Cup Day, November 2006</vt:lpstr>
      <vt:lpstr>What was the state of water knowledge in Australia at that time?</vt:lpstr>
      <vt:lpstr>River Gage Networks</vt:lpstr>
      <vt:lpstr>Some months pass…. then comes (Jan 2007) </vt:lpstr>
      <vt:lpstr>PowerPoint Presentation</vt:lpstr>
      <vt:lpstr>PowerPoint Presentation</vt:lpstr>
      <vt:lpstr>WIRADA (2008-2013) Water Information Research and Development Alliance</vt:lpstr>
      <vt:lpstr>Three years in ….. What is the state of Water Information now?</vt:lpstr>
      <vt:lpstr>Australian National Climate Database</vt:lpstr>
      <vt:lpstr>Lake Argyll – Remote Sensing as Time Series!</vt:lpstr>
      <vt:lpstr>Australian Hydrological Geospatial Fabric</vt:lpstr>
      <vt:lpstr>PowerPoint Presentation</vt:lpstr>
      <vt:lpstr>United States Experience with DEM Improvement</vt:lpstr>
      <vt:lpstr>National Elevation Dataset for Australia</vt:lpstr>
      <vt:lpstr>National River Network for Australia</vt:lpstr>
      <vt:lpstr>A challenge: those messy Aussie rivers have lots of loops and branches</vt:lpstr>
      <vt:lpstr>A fundamental innovation:  Connecting the Cell to Cell and Line to Line Models</vt:lpstr>
      <vt:lpstr>Reach Catchments  Every stream reach has a local drainage area</vt:lpstr>
      <vt:lpstr>Contracted Nodes and Catchments</vt:lpstr>
      <vt:lpstr>AWRA River Reporting Regions</vt:lpstr>
      <vt:lpstr>Geofabric Summary</vt:lpstr>
      <vt:lpstr>Geofabric Recommendation</vt:lpstr>
      <vt:lpstr>Hydrologic Models</vt:lpstr>
      <vt:lpstr>PowerPoint Presentation</vt:lpstr>
      <vt:lpstr>What I was thinking about on the plane</vt:lpstr>
      <vt:lpstr>PowerPoint Presentation</vt:lpstr>
      <vt:lpstr>PowerPoint Presentation</vt:lpstr>
      <vt:lpstr>PowerPoint Presentation</vt:lpstr>
      <vt:lpstr>PowerPoint Presentation</vt:lpstr>
      <vt:lpstr>Assembly of lots and lots of time series from more than 200 organizations</vt:lpstr>
      <vt:lpstr>PowerPoint Presentation</vt:lpstr>
      <vt:lpstr>PowerPoint Presentation</vt:lpstr>
      <vt:lpstr>PowerPoint Presentation</vt:lpstr>
      <vt:lpstr>PowerPoint Presentation</vt:lpstr>
      <vt:lpstr>PowerPoint Presentation</vt:lpstr>
      <vt:lpstr>The Data have a Common Structure</vt:lpstr>
      <vt:lpstr>PowerPoint Presentation</vt:lpstr>
      <vt:lpstr>How the web works</vt:lpstr>
      <vt:lpstr>Services-Oriented Architecture for Water Data</vt:lpstr>
      <vt:lpstr>Some terms and definitions</vt:lpstr>
      <vt:lpstr>What is a “services-oriented architecture”? Networks of computers connected through the web ……. </vt:lpstr>
      <vt:lpstr>WaterML as a Web Language</vt:lpstr>
      <vt:lpstr>Colorado River at Austin</vt:lpstr>
      <vt:lpstr>CUAHSI Water Data Services Catalog</vt:lpstr>
      <vt:lpstr>Point Observations Information Model</vt:lpstr>
      <vt:lpstr>BoM Rain Gage Network</vt:lpstr>
      <vt:lpstr>River Gage Networks</vt:lpstr>
      <vt:lpstr>Multisensor Precipitation Estimate (MPE) West Gulf River Forecast Center</vt:lpstr>
      <vt:lpstr>Rainfall in Cypress Creek Watershed Drainage area – 38 Sq. Mi.</vt:lpstr>
      <vt:lpstr>HydroDesktop – Desktop HIS</vt:lpstr>
      <vt:lpstr>Semantic Integration using an Ontology of Concepts</vt:lpstr>
      <vt:lpstr>Organize Water Data Into “Themes”  </vt:lpstr>
      <vt:lpstr>PowerPoint Presentation</vt:lpstr>
      <vt:lpstr>PowerPoint Presentation</vt:lpstr>
      <vt:lpstr>PowerPoint Presentation</vt:lpstr>
      <vt:lpstr>WOFpy</vt:lpstr>
      <vt:lpstr>Open Geospatial Consortium  Web Service Standards</vt:lpstr>
      <vt:lpstr>PowerPoint Presentation</vt:lpstr>
      <vt:lpstr>Catalog Services for the Web (CS/W)</vt:lpstr>
      <vt:lpstr>Web Services Stack for Time Series</vt:lpstr>
      <vt:lpstr>Water Agency Service Stacks Each agency maintains its own data and metadata</vt:lpstr>
      <vt:lpstr>Searching Federal and State Data </vt:lpstr>
      <vt:lpstr>PowerPoint Presentation</vt:lpstr>
      <vt:lpstr>PowerPoint Presentation</vt:lpstr>
      <vt:lpstr>Bringing it all Together: the Services “Hub”</vt:lpstr>
      <vt:lpstr>PowerPoint Presentation</vt:lpstr>
      <vt:lpstr>Tropical Storm Hermine,  Sept 7-8, 2010</vt:lpstr>
      <vt:lpstr>Local Information during Tropical Storm Hermine  (7-8 Sept 2010)</vt:lpstr>
      <vt:lpstr>Situational Awareness for Flash Flooding in the CAPCOG region</vt:lpstr>
      <vt:lpstr>Web Services HUB</vt:lpstr>
      <vt:lpstr>PowerPoint Presentation</vt:lpstr>
      <vt:lpstr>PowerPoint Presentation</vt:lpstr>
      <vt:lpstr>PowerPoint Presentation</vt:lpstr>
      <vt:lpstr>PowerPoint Presentation</vt:lpstr>
      <vt:lpstr>Questions and Answers</vt:lpstr>
    </vt:vector>
  </TitlesOfParts>
  <Company>The University of Texas at Austin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R Maidment</dc:creator>
  <cp:lastModifiedBy>Maidment, David R</cp:lastModifiedBy>
  <cp:revision>81</cp:revision>
  <dcterms:created xsi:type="dcterms:W3CDTF">2011-08-02T19:51:56Z</dcterms:created>
  <dcterms:modified xsi:type="dcterms:W3CDTF">2011-08-16T16:55:47Z</dcterms:modified>
</cp:coreProperties>
</file>