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avi" ContentType="video/avi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6"/>
  </p:sldMasterIdLst>
  <p:notesMasterIdLst>
    <p:notesMasterId r:id="rId51"/>
  </p:notesMasterIdLst>
  <p:sldIdLst>
    <p:sldId id="350" r:id="rId7"/>
    <p:sldId id="371" r:id="rId8"/>
    <p:sldId id="373" r:id="rId9"/>
    <p:sldId id="326" r:id="rId10"/>
    <p:sldId id="327" r:id="rId11"/>
    <p:sldId id="320" r:id="rId12"/>
    <p:sldId id="324" r:id="rId13"/>
    <p:sldId id="370" r:id="rId14"/>
    <p:sldId id="340" r:id="rId15"/>
    <p:sldId id="358" r:id="rId16"/>
    <p:sldId id="361" r:id="rId17"/>
    <p:sldId id="362" r:id="rId18"/>
    <p:sldId id="368" r:id="rId19"/>
    <p:sldId id="367" r:id="rId20"/>
    <p:sldId id="374" r:id="rId21"/>
    <p:sldId id="335" r:id="rId22"/>
    <p:sldId id="328" r:id="rId23"/>
    <p:sldId id="354" r:id="rId24"/>
    <p:sldId id="379" r:id="rId25"/>
    <p:sldId id="376" r:id="rId26"/>
    <p:sldId id="377" r:id="rId27"/>
    <p:sldId id="344" r:id="rId28"/>
    <p:sldId id="385" r:id="rId29"/>
    <p:sldId id="355" r:id="rId30"/>
    <p:sldId id="345" r:id="rId31"/>
    <p:sldId id="387" r:id="rId32"/>
    <p:sldId id="347" r:id="rId33"/>
    <p:sldId id="381" r:id="rId34"/>
    <p:sldId id="380" r:id="rId35"/>
    <p:sldId id="348" r:id="rId36"/>
    <p:sldId id="349" r:id="rId37"/>
    <p:sldId id="384" r:id="rId38"/>
    <p:sldId id="283" r:id="rId39"/>
    <p:sldId id="284" r:id="rId40"/>
    <p:sldId id="285" r:id="rId41"/>
    <p:sldId id="286" r:id="rId42"/>
    <p:sldId id="289" r:id="rId43"/>
    <p:sldId id="290" r:id="rId44"/>
    <p:sldId id="336" r:id="rId45"/>
    <p:sldId id="337" r:id="rId46"/>
    <p:sldId id="369" r:id="rId47"/>
    <p:sldId id="291" r:id="rId48"/>
    <p:sldId id="292" r:id="rId49"/>
    <p:sldId id="293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9F2"/>
    <a:srgbClr val="35AC46"/>
    <a:srgbClr val="007AC2"/>
    <a:srgbClr val="336799"/>
    <a:srgbClr val="B9E0F7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30" autoAdjust="0"/>
    <p:restoredTop sz="99137" autoAdjust="0"/>
  </p:normalViewPr>
  <p:slideViewPr>
    <p:cSldViewPr snapToGrid="0" snapToObjects="1">
      <p:cViewPr>
        <p:scale>
          <a:sx n="100" d="100"/>
          <a:sy n="100" d="100"/>
        </p:scale>
        <p:origin x="-822" y="-450"/>
      </p:cViewPr>
      <p:guideLst>
        <p:guide orient="horz" pos="288"/>
        <p:guide orient="horz" pos="4015"/>
        <p:guide pos="5326"/>
        <p:guide pos="43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viewProps" Target="view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8" Type="http://schemas.openxmlformats.org/officeDocument/2006/relationships/slide" Target="slides/slide2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Fernando\Dropbox\Fernando\Texas\Research_PhD\Conferences\NinthPlenaryGEO_2012\GRACE_Brazil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Fernando\Dropbox\Fernando\Texas\Research_PhD\Conferences\NinthPlenaryGEO_2012\GRACE_Brazi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v>GRACE Anomaly</c:v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Sheet1!$A$6:$A$89</c:f>
              <c:numCache>
                <c:formatCode>mm/dd/yy;@</c:formatCode>
                <c:ptCount val="84"/>
                <c:pt idx="0">
                  <c:v>37987</c:v>
                </c:pt>
                <c:pt idx="1">
                  <c:v>38018</c:v>
                </c:pt>
                <c:pt idx="2">
                  <c:v>38047</c:v>
                </c:pt>
                <c:pt idx="3">
                  <c:v>38078</c:v>
                </c:pt>
                <c:pt idx="4">
                  <c:v>38108</c:v>
                </c:pt>
                <c:pt idx="5">
                  <c:v>38139</c:v>
                </c:pt>
                <c:pt idx="6">
                  <c:v>38169</c:v>
                </c:pt>
                <c:pt idx="7">
                  <c:v>38200</c:v>
                </c:pt>
                <c:pt idx="8">
                  <c:v>38231</c:v>
                </c:pt>
                <c:pt idx="9">
                  <c:v>38261</c:v>
                </c:pt>
                <c:pt idx="10">
                  <c:v>38292</c:v>
                </c:pt>
                <c:pt idx="11">
                  <c:v>38322</c:v>
                </c:pt>
                <c:pt idx="12">
                  <c:v>38353</c:v>
                </c:pt>
                <c:pt idx="13">
                  <c:v>38384</c:v>
                </c:pt>
                <c:pt idx="14">
                  <c:v>38412</c:v>
                </c:pt>
                <c:pt idx="15">
                  <c:v>38443</c:v>
                </c:pt>
                <c:pt idx="16">
                  <c:v>38473</c:v>
                </c:pt>
                <c:pt idx="17">
                  <c:v>38504</c:v>
                </c:pt>
                <c:pt idx="18">
                  <c:v>38534</c:v>
                </c:pt>
                <c:pt idx="19">
                  <c:v>38565</c:v>
                </c:pt>
                <c:pt idx="20">
                  <c:v>38596</c:v>
                </c:pt>
                <c:pt idx="21">
                  <c:v>38626</c:v>
                </c:pt>
                <c:pt idx="22">
                  <c:v>38657</c:v>
                </c:pt>
                <c:pt idx="23">
                  <c:v>38687</c:v>
                </c:pt>
                <c:pt idx="24">
                  <c:v>38718</c:v>
                </c:pt>
                <c:pt idx="25">
                  <c:v>38749</c:v>
                </c:pt>
                <c:pt idx="26">
                  <c:v>38777</c:v>
                </c:pt>
                <c:pt idx="27">
                  <c:v>38808</c:v>
                </c:pt>
                <c:pt idx="28">
                  <c:v>38838</c:v>
                </c:pt>
                <c:pt idx="29">
                  <c:v>38869</c:v>
                </c:pt>
                <c:pt idx="30">
                  <c:v>38899</c:v>
                </c:pt>
                <c:pt idx="31">
                  <c:v>38930</c:v>
                </c:pt>
                <c:pt idx="32">
                  <c:v>38961</c:v>
                </c:pt>
                <c:pt idx="33">
                  <c:v>38991</c:v>
                </c:pt>
                <c:pt idx="34">
                  <c:v>39022</c:v>
                </c:pt>
                <c:pt idx="35">
                  <c:v>39052</c:v>
                </c:pt>
                <c:pt idx="36">
                  <c:v>39083</c:v>
                </c:pt>
                <c:pt idx="37">
                  <c:v>39114</c:v>
                </c:pt>
                <c:pt idx="38">
                  <c:v>39142</c:v>
                </c:pt>
                <c:pt idx="39">
                  <c:v>39173</c:v>
                </c:pt>
                <c:pt idx="40">
                  <c:v>39203</c:v>
                </c:pt>
                <c:pt idx="41">
                  <c:v>39234</c:v>
                </c:pt>
                <c:pt idx="42">
                  <c:v>39264</c:v>
                </c:pt>
                <c:pt idx="43">
                  <c:v>39295</c:v>
                </c:pt>
                <c:pt idx="44">
                  <c:v>39326</c:v>
                </c:pt>
                <c:pt idx="45">
                  <c:v>39356</c:v>
                </c:pt>
                <c:pt idx="46">
                  <c:v>39387</c:v>
                </c:pt>
                <c:pt idx="47">
                  <c:v>39417</c:v>
                </c:pt>
                <c:pt idx="48">
                  <c:v>39448</c:v>
                </c:pt>
                <c:pt idx="49">
                  <c:v>39479</c:v>
                </c:pt>
                <c:pt idx="50">
                  <c:v>39508</c:v>
                </c:pt>
                <c:pt idx="51">
                  <c:v>39539</c:v>
                </c:pt>
                <c:pt idx="52">
                  <c:v>39569</c:v>
                </c:pt>
                <c:pt idx="53">
                  <c:v>39600</c:v>
                </c:pt>
                <c:pt idx="54">
                  <c:v>39630</c:v>
                </c:pt>
                <c:pt idx="55">
                  <c:v>39661</c:v>
                </c:pt>
                <c:pt idx="56">
                  <c:v>39692</c:v>
                </c:pt>
                <c:pt idx="57">
                  <c:v>39722</c:v>
                </c:pt>
                <c:pt idx="58">
                  <c:v>39753</c:v>
                </c:pt>
                <c:pt idx="59">
                  <c:v>39783</c:v>
                </c:pt>
                <c:pt idx="60">
                  <c:v>39814</c:v>
                </c:pt>
                <c:pt idx="61">
                  <c:v>39845</c:v>
                </c:pt>
                <c:pt idx="62">
                  <c:v>39873</c:v>
                </c:pt>
                <c:pt idx="63">
                  <c:v>39904</c:v>
                </c:pt>
                <c:pt idx="64">
                  <c:v>39934</c:v>
                </c:pt>
                <c:pt idx="65">
                  <c:v>39965</c:v>
                </c:pt>
                <c:pt idx="66">
                  <c:v>39995</c:v>
                </c:pt>
                <c:pt idx="67">
                  <c:v>40026</c:v>
                </c:pt>
                <c:pt idx="68">
                  <c:v>40057</c:v>
                </c:pt>
                <c:pt idx="69">
                  <c:v>40087</c:v>
                </c:pt>
                <c:pt idx="70">
                  <c:v>40118</c:v>
                </c:pt>
                <c:pt idx="71">
                  <c:v>40148</c:v>
                </c:pt>
                <c:pt idx="72">
                  <c:v>40179</c:v>
                </c:pt>
                <c:pt idx="73">
                  <c:v>40210</c:v>
                </c:pt>
                <c:pt idx="74">
                  <c:v>40238</c:v>
                </c:pt>
                <c:pt idx="75">
                  <c:v>40269</c:v>
                </c:pt>
                <c:pt idx="76">
                  <c:v>40299</c:v>
                </c:pt>
                <c:pt idx="77">
                  <c:v>40330</c:v>
                </c:pt>
                <c:pt idx="78">
                  <c:v>40360</c:v>
                </c:pt>
                <c:pt idx="79">
                  <c:v>40391</c:v>
                </c:pt>
                <c:pt idx="80">
                  <c:v>40422</c:v>
                </c:pt>
                <c:pt idx="81">
                  <c:v>40452</c:v>
                </c:pt>
                <c:pt idx="82">
                  <c:v>40483</c:v>
                </c:pt>
                <c:pt idx="83">
                  <c:v>40513</c:v>
                </c:pt>
              </c:numCache>
            </c:numRef>
          </c:cat>
          <c:val>
            <c:numRef>
              <c:f>Sheet1!$D$6:$D$89</c:f>
              <c:numCache>
                <c:formatCode>0.00</c:formatCode>
                <c:ptCount val="84"/>
                <c:pt idx="0">
                  <c:v>-22.170327952406211</c:v>
                </c:pt>
                <c:pt idx="1">
                  <c:v>53.103265777030742</c:v>
                </c:pt>
                <c:pt idx="2">
                  <c:v>70.565438983902553</c:v>
                </c:pt>
                <c:pt idx="3">
                  <c:v>51.210711180659658</c:v>
                </c:pt>
                <c:pt idx="4">
                  <c:v>54.713514096259438</c:v>
                </c:pt>
                <c:pt idx="5">
                  <c:v>18.37842525309048</c:v>
                </c:pt>
                <c:pt idx="6">
                  <c:v>-18.302995109124701</c:v>
                </c:pt>
                <c:pt idx="7">
                  <c:v>-34.803843438127288</c:v>
                </c:pt>
                <c:pt idx="8">
                  <c:v>-86.433297777780581</c:v>
                </c:pt>
                <c:pt idx="9">
                  <c:v>-69.476939961781113</c:v>
                </c:pt>
                <c:pt idx="10">
                  <c:v>-73.740800373490401</c:v>
                </c:pt>
                <c:pt idx="11">
                  <c:v>-22.5569436423776</c:v>
                </c:pt>
                <c:pt idx="12">
                  <c:v>52.330094317701963</c:v>
                </c:pt>
                <c:pt idx="13">
                  <c:v>81.302255359965216</c:v>
                </c:pt>
                <c:pt idx="14">
                  <c:v>68.524570728311943</c:v>
                </c:pt>
                <c:pt idx="15">
                  <c:v>76.109165082392266</c:v>
                </c:pt>
                <c:pt idx="16">
                  <c:v>16.08839184765457</c:v>
                </c:pt>
                <c:pt idx="17">
                  <c:v>-31.10437836800584</c:v>
                </c:pt>
                <c:pt idx="18">
                  <c:v>-54.573094986099584</c:v>
                </c:pt>
                <c:pt idx="19">
                  <c:v>-92.564041769592222</c:v>
                </c:pt>
                <c:pt idx="20">
                  <c:v>-91.461391481281922</c:v>
                </c:pt>
                <c:pt idx="21">
                  <c:v>-79.372544951285846</c:v>
                </c:pt>
                <c:pt idx="22">
                  <c:v>-82.510720568258563</c:v>
                </c:pt>
                <c:pt idx="23">
                  <c:v>-3.69058775959568</c:v>
                </c:pt>
                <c:pt idx="24">
                  <c:v>49.636195557691153</c:v>
                </c:pt>
                <c:pt idx="25">
                  <c:v>63.410470881482162</c:v>
                </c:pt>
                <c:pt idx="26">
                  <c:v>99.356100299293416</c:v>
                </c:pt>
                <c:pt idx="27">
                  <c:v>144.57586741858859</c:v>
                </c:pt>
                <c:pt idx="28">
                  <c:v>68.50509650866293</c:v>
                </c:pt>
                <c:pt idx="29">
                  <c:v>16.02030323479568</c:v>
                </c:pt>
                <c:pt idx="30">
                  <c:v>-36.981650411391861</c:v>
                </c:pt>
                <c:pt idx="31">
                  <c:v>-76.600249973880508</c:v>
                </c:pt>
                <c:pt idx="32">
                  <c:v>-114.5947170975284</c:v>
                </c:pt>
                <c:pt idx="33">
                  <c:v>-101.9022896002722</c:v>
                </c:pt>
                <c:pt idx="34">
                  <c:v>-58.821675625431958</c:v>
                </c:pt>
                <c:pt idx="35">
                  <c:v>11.157178641664061</c:v>
                </c:pt>
                <c:pt idx="36">
                  <c:v>106.1559185563587</c:v>
                </c:pt>
                <c:pt idx="37">
                  <c:v>187.66362693345241</c:v>
                </c:pt>
                <c:pt idx="38">
                  <c:v>175.27346928536639</c:v>
                </c:pt>
                <c:pt idx="39">
                  <c:v>130.6327056695244</c:v>
                </c:pt>
                <c:pt idx="40">
                  <c:v>83.87280740897323</c:v>
                </c:pt>
                <c:pt idx="41">
                  <c:v>31.025959680328661</c:v>
                </c:pt>
                <c:pt idx="42">
                  <c:v>-22.401804019463071</c:v>
                </c:pt>
                <c:pt idx="43">
                  <c:v>-62.254556105892043</c:v>
                </c:pt>
                <c:pt idx="44">
                  <c:v>-99.843984428002301</c:v>
                </c:pt>
                <c:pt idx="45">
                  <c:v>-126.3868564142701</c:v>
                </c:pt>
                <c:pt idx="46">
                  <c:v>-77.263157403030746</c:v>
                </c:pt>
                <c:pt idx="47">
                  <c:v>-50.427443087508387</c:v>
                </c:pt>
                <c:pt idx="48">
                  <c:v>1.583133901485837</c:v>
                </c:pt>
                <c:pt idx="49">
                  <c:v>76.23005005228913</c:v>
                </c:pt>
                <c:pt idx="50">
                  <c:v>124.3124126070358</c:v>
                </c:pt>
                <c:pt idx="51">
                  <c:v>106.2836494634188</c:v>
                </c:pt>
                <c:pt idx="52">
                  <c:v>83.542005331703507</c:v>
                </c:pt>
                <c:pt idx="53">
                  <c:v>15.108004704828801</c:v>
                </c:pt>
                <c:pt idx="54">
                  <c:v>-34.131276296734526</c:v>
                </c:pt>
                <c:pt idx="55">
                  <c:v>-62.529611981098597</c:v>
                </c:pt>
                <c:pt idx="56">
                  <c:v>-112.4132449760977</c:v>
                </c:pt>
                <c:pt idx="57">
                  <c:v>-111.49192463923799</c:v>
                </c:pt>
                <c:pt idx="58">
                  <c:v>-91.345584788655543</c:v>
                </c:pt>
                <c:pt idx="59">
                  <c:v>-78.899221546748535</c:v>
                </c:pt>
                <c:pt idx="60">
                  <c:v>-11.104361062698221</c:v>
                </c:pt>
                <c:pt idx="61">
                  <c:v>53.816736269689649</c:v>
                </c:pt>
                <c:pt idx="62">
                  <c:v>49.902842564676149</c:v>
                </c:pt>
                <c:pt idx="63">
                  <c:v>44.600432007641999</c:v>
                </c:pt>
                <c:pt idx="64">
                  <c:v>0.82497264947260696</c:v>
                </c:pt>
                <c:pt idx="65">
                  <c:v>-21.785447465310721</c:v>
                </c:pt>
                <c:pt idx="66">
                  <c:v>-63.635657774393188</c:v>
                </c:pt>
                <c:pt idx="67">
                  <c:v>-59.365920143125642</c:v>
                </c:pt>
                <c:pt idx="68">
                  <c:v>-48.330199462779447</c:v>
                </c:pt>
                <c:pt idx="69">
                  <c:v>-34.560031201944348</c:v>
                </c:pt>
                <c:pt idx="70">
                  <c:v>-10.700749122692031</c:v>
                </c:pt>
                <c:pt idx="71">
                  <c:v>65.032014248174306</c:v>
                </c:pt>
                <c:pt idx="72">
                  <c:v>118.6339898224665</c:v>
                </c:pt>
                <c:pt idx="73">
                  <c:v>141.26297309724501</c:v>
                </c:pt>
                <c:pt idx="74">
                  <c:v>143.79611966485959</c:v>
                </c:pt>
                <c:pt idx="75">
                  <c:v>140.96179180774541</c:v>
                </c:pt>
                <c:pt idx="76">
                  <c:v>66.667344363742529</c:v>
                </c:pt>
                <c:pt idx="77">
                  <c:v>10.80186401462057</c:v>
                </c:pt>
                <c:pt idx="78">
                  <c:v>-26.980063223401221</c:v>
                </c:pt>
                <c:pt idx="79">
                  <c:v>-45.288311378428482</c:v>
                </c:pt>
                <c:pt idx="80">
                  <c:v>-117.27310139549741</c:v>
                </c:pt>
                <c:pt idx="81">
                  <c:v>-86.243319275338706</c:v>
                </c:pt>
                <c:pt idx="82">
                  <c:v>-66.279687552003594</c:v>
                </c:pt>
                <c:pt idx="83">
                  <c:v>-55.163987749736442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055872"/>
        <c:axId val="45125632"/>
      </c:lineChart>
      <c:dateAx>
        <c:axId val="35055872"/>
        <c:scaling>
          <c:orientation val="minMax"/>
        </c:scaling>
        <c:delete val="0"/>
        <c:axPos val="b"/>
        <c:numFmt formatCode="[$-409]mmm\-yy;@" sourceLinked="0"/>
        <c:majorTickMark val="in"/>
        <c:minorTickMark val="none"/>
        <c:tickLblPos val="low"/>
        <c:spPr>
          <a:ln>
            <a:solidFill>
              <a:schemeClr val="bg1"/>
            </a:solidFill>
          </a:ln>
        </c:spPr>
        <c:txPr>
          <a:bodyPr rot="-2700000"/>
          <a:lstStyle/>
          <a:p>
            <a:pPr>
              <a:defRPr sz="800">
                <a:solidFill>
                  <a:schemeClr val="bg1"/>
                </a:solidFill>
              </a:defRPr>
            </a:pPr>
            <a:endParaRPr lang="en-US"/>
          </a:p>
        </c:txPr>
        <c:crossAx val="45125632"/>
        <c:crosses val="autoZero"/>
        <c:auto val="1"/>
        <c:lblOffset val="100"/>
        <c:baseTimeUnit val="months"/>
        <c:majorUnit val="6"/>
        <c:majorTimeUnit val="months"/>
      </c:dateAx>
      <c:valAx>
        <c:axId val="45125632"/>
        <c:scaling>
          <c:orientation val="minMax"/>
          <c:max val="200"/>
          <c:min val="-200"/>
        </c:scaling>
        <c:delete val="0"/>
        <c:axPos val="l"/>
        <c:majorGridlines>
          <c:spPr>
            <a:ln>
              <a:noFill/>
            </a:ln>
          </c:spPr>
        </c:majorGridlines>
        <c:numFmt formatCode="0" sourceLinked="0"/>
        <c:majorTickMark val="in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35055872"/>
        <c:crosses val="autoZero"/>
        <c:crossBetween val="between"/>
      </c:valAx>
      <c:spPr>
        <a:ln>
          <a:solidFill>
            <a:schemeClr val="bg1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45008262856"/>
          <c:y val="5.6584362139917702E-2"/>
          <c:w val="0.84186789151356101"/>
          <c:h val="0.76366247043193702"/>
        </c:manualLayout>
      </c:layout>
      <c:lineChart>
        <c:grouping val="standard"/>
        <c:varyColors val="0"/>
        <c:ser>
          <c:idx val="1"/>
          <c:order val="0"/>
          <c:tx>
            <c:v>Precipitation</c:v>
          </c:tx>
          <c:spPr>
            <a:ln>
              <a:solidFill>
                <a:srgbClr val="FFFF00"/>
              </a:solidFill>
            </a:ln>
          </c:spPr>
          <c:marker>
            <c:symbol val="none"/>
          </c:marker>
          <c:cat>
            <c:numRef>
              <c:f>Sheet1!$A$6:$A$89</c:f>
              <c:numCache>
                <c:formatCode>mm/dd/yy;@</c:formatCode>
                <c:ptCount val="84"/>
                <c:pt idx="0">
                  <c:v>37987</c:v>
                </c:pt>
                <c:pt idx="1">
                  <c:v>38018</c:v>
                </c:pt>
                <c:pt idx="2">
                  <c:v>38047</c:v>
                </c:pt>
                <c:pt idx="3">
                  <c:v>38078</c:v>
                </c:pt>
                <c:pt idx="4">
                  <c:v>38108</c:v>
                </c:pt>
                <c:pt idx="5">
                  <c:v>38139</c:v>
                </c:pt>
                <c:pt idx="6">
                  <c:v>38169</c:v>
                </c:pt>
                <c:pt idx="7">
                  <c:v>38200</c:v>
                </c:pt>
                <c:pt idx="8">
                  <c:v>38231</c:v>
                </c:pt>
                <c:pt idx="9">
                  <c:v>38261</c:v>
                </c:pt>
                <c:pt idx="10">
                  <c:v>38292</c:v>
                </c:pt>
                <c:pt idx="11">
                  <c:v>38322</c:v>
                </c:pt>
                <c:pt idx="12">
                  <c:v>38353</c:v>
                </c:pt>
                <c:pt idx="13">
                  <c:v>38384</c:v>
                </c:pt>
                <c:pt idx="14">
                  <c:v>38412</c:v>
                </c:pt>
                <c:pt idx="15">
                  <c:v>38443</c:v>
                </c:pt>
                <c:pt idx="16">
                  <c:v>38473</c:v>
                </c:pt>
                <c:pt idx="17">
                  <c:v>38504</c:v>
                </c:pt>
                <c:pt idx="18">
                  <c:v>38534</c:v>
                </c:pt>
                <c:pt idx="19">
                  <c:v>38565</c:v>
                </c:pt>
                <c:pt idx="20">
                  <c:v>38596</c:v>
                </c:pt>
                <c:pt idx="21">
                  <c:v>38626</c:v>
                </c:pt>
                <c:pt idx="22">
                  <c:v>38657</c:v>
                </c:pt>
                <c:pt idx="23">
                  <c:v>38687</c:v>
                </c:pt>
                <c:pt idx="24">
                  <c:v>38718</c:v>
                </c:pt>
                <c:pt idx="25">
                  <c:v>38749</c:v>
                </c:pt>
                <c:pt idx="26">
                  <c:v>38777</c:v>
                </c:pt>
                <c:pt idx="27">
                  <c:v>38808</c:v>
                </c:pt>
                <c:pt idx="28">
                  <c:v>38838</c:v>
                </c:pt>
                <c:pt idx="29">
                  <c:v>38869</c:v>
                </c:pt>
                <c:pt idx="30">
                  <c:v>38899</c:v>
                </c:pt>
                <c:pt idx="31">
                  <c:v>38930</c:v>
                </c:pt>
                <c:pt idx="32">
                  <c:v>38961</c:v>
                </c:pt>
                <c:pt idx="33">
                  <c:v>38991</c:v>
                </c:pt>
                <c:pt idx="34">
                  <c:v>39022</c:v>
                </c:pt>
                <c:pt idx="35">
                  <c:v>39052</c:v>
                </c:pt>
                <c:pt idx="36">
                  <c:v>39083</c:v>
                </c:pt>
                <c:pt idx="37">
                  <c:v>39114</c:v>
                </c:pt>
                <c:pt idx="38">
                  <c:v>39142</c:v>
                </c:pt>
                <c:pt idx="39">
                  <c:v>39173</c:v>
                </c:pt>
                <c:pt idx="40">
                  <c:v>39203</c:v>
                </c:pt>
                <c:pt idx="41">
                  <c:v>39234</c:v>
                </c:pt>
                <c:pt idx="42">
                  <c:v>39264</c:v>
                </c:pt>
                <c:pt idx="43">
                  <c:v>39295</c:v>
                </c:pt>
                <c:pt idx="44">
                  <c:v>39326</c:v>
                </c:pt>
                <c:pt idx="45">
                  <c:v>39356</c:v>
                </c:pt>
                <c:pt idx="46">
                  <c:v>39387</c:v>
                </c:pt>
                <c:pt idx="47">
                  <c:v>39417</c:v>
                </c:pt>
                <c:pt idx="48">
                  <c:v>39448</c:v>
                </c:pt>
                <c:pt idx="49">
                  <c:v>39479</c:v>
                </c:pt>
                <c:pt idx="50">
                  <c:v>39508</c:v>
                </c:pt>
                <c:pt idx="51">
                  <c:v>39539</c:v>
                </c:pt>
                <c:pt idx="52">
                  <c:v>39569</c:v>
                </c:pt>
                <c:pt idx="53">
                  <c:v>39600</c:v>
                </c:pt>
                <c:pt idx="54">
                  <c:v>39630</c:v>
                </c:pt>
                <c:pt idx="55">
                  <c:v>39661</c:v>
                </c:pt>
                <c:pt idx="56">
                  <c:v>39692</c:v>
                </c:pt>
                <c:pt idx="57">
                  <c:v>39722</c:v>
                </c:pt>
                <c:pt idx="58">
                  <c:v>39753</c:v>
                </c:pt>
                <c:pt idx="59">
                  <c:v>39783</c:v>
                </c:pt>
                <c:pt idx="60">
                  <c:v>39814</c:v>
                </c:pt>
                <c:pt idx="61">
                  <c:v>39845</c:v>
                </c:pt>
                <c:pt idx="62">
                  <c:v>39873</c:v>
                </c:pt>
                <c:pt idx="63">
                  <c:v>39904</c:v>
                </c:pt>
                <c:pt idx="64">
                  <c:v>39934</c:v>
                </c:pt>
                <c:pt idx="65">
                  <c:v>39965</c:v>
                </c:pt>
                <c:pt idx="66">
                  <c:v>39995</c:v>
                </c:pt>
                <c:pt idx="67">
                  <c:v>40026</c:v>
                </c:pt>
                <c:pt idx="68">
                  <c:v>40057</c:v>
                </c:pt>
                <c:pt idx="69">
                  <c:v>40087</c:v>
                </c:pt>
                <c:pt idx="70">
                  <c:v>40118</c:v>
                </c:pt>
                <c:pt idx="71">
                  <c:v>40148</c:v>
                </c:pt>
                <c:pt idx="72">
                  <c:v>40179</c:v>
                </c:pt>
                <c:pt idx="73">
                  <c:v>40210</c:v>
                </c:pt>
                <c:pt idx="74">
                  <c:v>40238</c:v>
                </c:pt>
                <c:pt idx="75">
                  <c:v>40269</c:v>
                </c:pt>
                <c:pt idx="76">
                  <c:v>40299</c:v>
                </c:pt>
                <c:pt idx="77">
                  <c:v>40330</c:v>
                </c:pt>
                <c:pt idx="78">
                  <c:v>40360</c:v>
                </c:pt>
                <c:pt idx="79">
                  <c:v>40391</c:v>
                </c:pt>
                <c:pt idx="80">
                  <c:v>40422</c:v>
                </c:pt>
                <c:pt idx="81">
                  <c:v>40452</c:v>
                </c:pt>
                <c:pt idx="82">
                  <c:v>40483</c:v>
                </c:pt>
                <c:pt idx="83">
                  <c:v>40513</c:v>
                </c:pt>
              </c:numCache>
            </c:numRef>
          </c:cat>
          <c:val>
            <c:numRef>
              <c:f>Sheet1!$F$6:$F$89</c:f>
              <c:numCache>
                <c:formatCode>0.00</c:formatCode>
                <c:ptCount val="84"/>
                <c:pt idx="0">
                  <c:v>170.23115896213741</c:v>
                </c:pt>
                <c:pt idx="1">
                  <c:v>130.3332310803865</c:v>
                </c:pt>
                <c:pt idx="2">
                  <c:v>90.435303198635509</c:v>
                </c:pt>
                <c:pt idx="3">
                  <c:v>82.455717622285306</c:v>
                </c:pt>
                <c:pt idx="4">
                  <c:v>63.836684610801491</c:v>
                </c:pt>
                <c:pt idx="5">
                  <c:v>82.455717622285306</c:v>
                </c:pt>
                <c:pt idx="6">
                  <c:v>34.578204164184157</c:v>
                </c:pt>
                <c:pt idx="7">
                  <c:v>31.91834230540076</c:v>
                </c:pt>
                <c:pt idx="8">
                  <c:v>103.7346124925525</c:v>
                </c:pt>
                <c:pt idx="9">
                  <c:v>87.775441339852023</c:v>
                </c:pt>
                <c:pt idx="10">
                  <c:v>127.6733692216031</c:v>
                </c:pt>
                <c:pt idx="11">
                  <c:v>148.95226409187021</c:v>
                </c:pt>
                <c:pt idx="12">
                  <c:v>170.23115896213741</c:v>
                </c:pt>
                <c:pt idx="13">
                  <c:v>130.3332310803865</c:v>
                </c:pt>
                <c:pt idx="14">
                  <c:v>90.435303198635509</c:v>
                </c:pt>
                <c:pt idx="15">
                  <c:v>82.455717622285306</c:v>
                </c:pt>
                <c:pt idx="16">
                  <c:v>63.836684610801491</c:v>
                </c:pt>
                <c:pt idx="17">
                  <c:v>82.455717622285306</c:v>
                </c:pt>
                <c:pt idx="18">
                  <c:v>34.578204164184157</c:v>
                </c:pt>
                <c:pt idx="19">
                  <c:v>31.91834230540076</c:v>
                </c:pt>
                <c:pt idx="20">
                  <c:v>103.7346124925525</c:v>
                </c:pt>
                <c:pt idx="21">
                  <c:v>87.775441339852023</c:v>
                </c:pt>
                <c:pt idx="22">
                  <c:v>127.6733692216031</c:v>
                </c:pt>
                <c:pt idx="23">
                  <c:v>148.95226409187021</c:v>
                </c:pt>
                <c:pt idx="24">
                  <c:v>170.23115896213741</c:v>
                </c:pt>
                <c:pt idx="25">
                  <c:v>130.3332310803865</c:v>
                </c:pt>
                <c:pt idx="26">
                  <c:v>90.435303198635509</c:v>
                </c:pt>
                <c:pt idx="27">
                  <c:v>82.455717622285306</c:v>
                </c:pt>
                <c:pt idx="28">
                  <c:v>63.836684610801491</c:v>
                </c:pt>
                <c:pt idx="29">
                  <c:v>82.455717622285306</c:v>
                </c:pt>
                <c:pt idx="30">
                  <c:v>34.578204164184157</c:v>
                </c:pt>
                <c:pt idx="31">
                  <c:v>31.91834230540076</c:v>
                </c:pt>
                <c:pt idx="32">
                  <c:v>103.7346124925525</c:v>
                </c:pt>
                <c:pt idx="33">
                  <c:v>87.775441339852023</c:v>
                </c:pt>
                <c:pt idx="34">
                  <c:v>127.6733692216031</c:v>
                </c:pt>
                <c:pt idx="35">
                  <c:v>148.95226409187021</c:v>
                </c:pt>
                <c:pt idx="36">
                  <c:v>170.23115896213741</c:v>
                </c:pt>
                <c:pt idx="37">
                  <c:v>130.3332310803865</c:v>
                </c:pt>
                <c:pt idx="38">
                  <c:v>90.435303198635509</c:v>
                </c:pt>
                <c:pt idx="39">
                  <c:v>82.455717622285306</c:v>
                </c:pt>
                <c:pt idx="40">
                  <c:v>63.836684610801491</c:v>
                </c:pt>
                <c:pt idx="41">
                  <c:v>82.455717622285306</c:v>
                </c:pt>
                <c:pt idx="42">
                  <c:v>34.578204164184157</c:v>
                </c:pt>
                <c:pt idx="43">
                  <c:v>31.91834230540076</c:v>
                </c:pt>
                <c:pt idx="44">
                  <c:v>103.7346124925525</c:v>
                </c:pt>
                <c:pt idx="45">
                  <c:v>87.775441339852023</c:v>
                </c:pt>
                <c:pt idx="46">
                  <c:v>127.6733692216031</c:v>
                </c:pt>
                <c:pt idx="47">
                  <c:v>148.95226409187021</c:v>
                </c:pt>
                <c:pt idx="48">
                  <c:v>170.23115896213741</c:v>
                </c:pt>
                <c:pt idx="49">
                  <c:v>130.3332310803865</c:v>
                </c:pt>
                <c:pt idx="50">
                  <c:v>90.435303198635509</c:v>
                </c:pt>
                <c:pt idx="51">
                  <c:v>82.455717622285306</c:v>
                </c:pt>
                <c:pt idx="52">
                  <c:v>63.836684610801491</c:v>
                </c:pt>
                <c:pt idx="53">
                  <c:v>82.455717622285306</c:v>
                </c:pt>
                <c:pt idx="54">
                  <c:v>34.578204164184157</c:v>
                </c:pt>
                <c:pt idx="55">
                  <c:v>31.91834230540076</c:v>
                </c:pt>
                <c:pt idx="56">
                  <c:v>103.7346124925525</c:v>
                </c:pt>
                <c:pt idx="57">
                  <c:v>87.775441339852023</c:v>
                </c:pt>
                <c:pt idx="58">
                  <c:v>127.6733692216031</c:v>
                </c:pt>
                <c:pt idx="59">
                  <c:v>148.95226409187021</c:v>
                </c:pt>
                <c:pt idx="60">
                  <c:v>170.23115896213741</c:v>
                </c:pt>
                <c:pt idx="61">
                  <c:v>130.3332310803865</c:v>
                </c:pt>
                <c:pt idx="62">
                  <c:v>90.435303198635509</c:v>
                </c:pt>
                <c:pt idx="63">
                  <c:v>82.455717622285306</c:v>
                </c:pt>
                <c:pt idx="64">
                  <c:v>63.836684610801491</c:v>
                </c:pt>
                <c:pt idx="65">
                  <c:v>82.455717622285306</c:v>
                </c:pt>
                <c:pt idx="66">
                  <c:v>34.578204164184157</c:v>
                </c:pt>
                <c:pt idx="67">
                  <c:v>31.91834230540076</c:v>
                </c:pt>
                <c:pt idx="68">
                  <c:v>103.7346124925525</c:v>
                </c:pt>
                <c:pt idx="69">
                  <c:v>87.775441339852023</c:v>
                </c:pt>
                <c:pt idx="70">
                  <c:v>127.6733692216031</c:v>
                </c:pt>
                <c:pt idx="71">
                  <c:v>148.95226409187021</c:v>
                </c:pt>
                <c:pt idx="72">
                  <c:v>170.23115896213741</c:v>
                </c:pt>
                <c:pt idx="73">
                  <c:v>130.3332310803865</c:v>
                </c:pt>
                <c:pt idx="74">
                  <c:v>90.435303198635509</c:v>
                </c:pt>
                <c:pt idx="75">
                  <c:v>82.455717622285306</c:v>
                </c:pt>
                <c:pt idx="76">
                  <c:v>63.836684610801491</c:v>
                </c:pt>
                <c:pt idx="77">
                  <c:v>82.455717622285306</c:v>
                </c:pt>
                <c:pt idx="78">
                  <c:v>34.578204164184157</c:v>
                </c:pt>
                <c:pt idx="79">
                  <c:v>31.91834230540076</c:v>
                </c:pt>
                <c:pt idx="80">
                  <c:v>103.7346124925525</c:v>
                </c:pt>
                <c:pt idx="81">
                  <c:v>87.775441339852023</c:v>
                </c:pt>
                <c:pt idx="82">
                  <c:v>127.6733692216031</c:v>
                </c:pt>
                <c:pt idx="83">
                  <c:v>148.95226409187021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4915712"/>
        <c:axId val="44929792"/>
      </c:lineChart>
      <c:dateAx>
        <c:axId val="44915712"/>
        <c:scaling>
          <c:orientation val="minMax"/>
        </c:scaling>
        <c:delete val="0"/>
        <c:axPos val="b"/>
        <c:numFmt formatCode="[$-409]mmm\-yy;@" sourceLinked="0"/>
        <c:majorTickMark val="in"/>
        <c:minorTickMark val="none"/>
        <c:tickLblPos val="low"/>
        <c:spPr>
          <a:ln>
            <a:solidFill>
              <a:schemeClr val="bg1"/>
            </a:solidFill>
          </a:ln>
        </c:spPr>
        <c:txPr>
          <a:bodyPr rot="-2700000"/>
          <a:lstStyle/>
          <a:p>
            <a:pPr>
              <a:defRPr sz="800">
                <a:solidFill>
                  <a:schemeClr val="bg1"/>
                </a:solidFill>
              </a:defRPr>
            </a:pPr>
            <a:endParaRPr lang="en-US"/>
          </a:p>
        </c:txPr>
        <c:crossAx val="44929792"/>
        <c:crosses val="autoZero"/>
        <c:auto val="1"/>
        <c:lblOffset val="100"/>
        <c:baseTimeUnit val="months"/>
        <c:majorUnit val="6"/>
        <c:majorTimeUnit val="months"/>
      </c:dateAx>
      <c:valAx>
        <c:axId val="44929792"/>
        <c:scaling>
          <c:orientation val="minMax"/>
          <c:max val="200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0" sourceLinked="0"/>
        <c:majorTickMark val="in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44915712"/>
        <c:crosses val="autoZero"/>
        <c:crossBetween val="between"/>
      </c:valAx>
      <c:spPr>
        <a:ln>
          <a:solidFill>
            <a:schemeClr val="bg1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D57B5E-FB92-EF4C-AAC2-75BAA4FB0368}" type="doc">
      <dgm:prSet loTypeId="urn:microsoft.com/office/officeart/2005/8/layout/pyramid1" loCatId="" qsTypeId="urn:microsoft.com/office/officeart/2005/8/quickstyle/3D2" qsCatId="3D" csTypeId="urn:microsoft.com/office/officeart/2005/8/colors/accent1_2" csCatId="accent1" phldr="1"/>
      <dgm:spPr/>
    </dgm:pt>
    <dgm:pt modelId="{86A85824-5EB3-8F4F-BABB-D5AE57D833C6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sz="1800" b="1" dirty="0">
              <a:solidFill>
                <a:schemeClr val="accent4">
                  <a:lumMod val="50000"/>
                </a:schemeClr>
              </a:solidFill>
            </a:rPr>
            <a:t>My house,</a:t>
          </a:r>
          <a:br>
            <a:rPr lang="en-US" sz="1800" b="1" dirty="0">
              <a:solidFill>
                <a:schemeClr val="accent4">
                  <a:lumMod val="50000"/>
                </a:schemeClr>
              </a:solidFill>
            </a:rPr>
          </a:br>
          <a:r>
            <a:rPr lang="en-US" sz="1800" b="1" dirty="0" smtClean="0">
              <a:solidFill>
                <a:schemeClr val="accent4">
                  <a:lumMod val="50000"/>
                </a:schemeClr>
              </a:solidFill>
            </a:rPr>
            <a:t>My </a:t>
          </a:r>
          <a:r>
            <a:rPr lang="en-US" sz="1800" b="1" dirty="0">
              <a:solidFill>
                <a:schemeClr val="accent4">
                  <a:lumMod val="50000"/>
                </a:schemeClr>
              </a:solidFill>
            </a:rPr>
            <a:t>well, </a:t>
          </a:r>
          <a:r>
            <a:rPr lang="en-US" sz="1800" b="1" dirty="0" smtClean="0">
              <a:solidFill>
                <a:schemeClr val="accent4">
                  <a:lumMod val="50000"/>
                </a:schemeClr>
              </a:solidFill>
            </a:rPr>
            <a:t>My </a:t>
          </a:r>
          <a:r>
            <a:rPr lang="en-US" sz="1800" b="1" dirty="0">
              <a:solidFill>
                <a:schemeClr val="accent4">
                  <a:lumMod val="50000"/>
                </a:schemeClr>
              </a:solidFill>
            </a:rPr>
            <a:t>ranch</a:t>
          </a:r>
        </a:p>
      </dgm:t>
    </dgm:pt>
    <dgm:pt modelId="{2D47E768-CE34-404D-9850-9540DE236275}" type="sibTrans" cxnId="{9146036F-BE9C-D341-A6E8-A2094672A61E}">
      <dgm:prSet/>
      <dgm:spPr/>
      <dgm:t>
        <a:bodyPr/>
        <a:lstStyle/>
        <a:p>
          <a:endParaRPr lang="en-US"/>
        </a:p>
      </dgm:t>
    </dgm:pt>
    <dgm:pt modelId="{1484BBAA-BFFB-2A4C-B377-0096C4BA1140}" type="parTrans" cxnId="{9146036F-BE9C-D341-A6E8-A2094672A61E}">
      <dgm:prSet/>
      <dgm:spPr/>
      <dgm:t>
        <a:bodyPr/>
        <a:lstStyle/>
        <a:p>
          <a:endParaRPr lang="en-US"/>
        </a:p>
      </dgm:t>
    </dgm:pt>
    <dgm:pt modelId="{C600820E-1197-C646-8A1A-E6977A17D8E2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sz="1800" b="1">
              <a:solidFill>
                <a:schemeClr val="accent4">
                  <a:lumMod val="50000"/>
                </a:schemeClr>
              </a:solidFill>
            </a:rPr>
            <a:t>River Basin,</a:t>
          </a:r>
          <a:br>
            <a:rPr lang="en-US" sz="1800" b="1">
              <a:solidFill>
                <a:schemeClr val="accent4">
                  <a:lumMod val="50000"/>
                </a:schemeClr>
              </a:solidFill>
            </a:rPr>
          </a:br>
          <a:r>
            <a:rPr lang="en-US" sz="1800" b="1">
              <a:solidFill>
                <a:schemeClr val="accent4">
                  <a:lumMod val="50000"/>
                </a:schemeClr>
              </a:solidFill>
            </a:rPr>
            <a:t>Aquifer</a:t>
          </a:r>
        </a:p>
      </dgm:t>
    </dgm:pt>
    <dgm:pt modelId="{7F1BBAA0-8B9E-DF4E-AAFC-43F0132B0EE2}" type="sibTrans" cxnId="{85755FF7-727C-0D43-9A62-0C85FE2F8AC0}">
      <dgm:prSet/>
      <dgm:spPr/>
      <dgm:t>
        <a:bodyPr/>
        <a:lstStyle/>
        <a:p>
          <a:endParaRPr lang="en-US"/>
        </a:p>
      </dgm:t>
    </dgm:pt>
    <dgm:pt modelId="{9E96DBC1-717E-8943-8F25-D1F93AE4DA08}" type="parTrans" cxnId="{85755FF7-727C-0D43-9A62-0C85FE2F8AC0}">
      <dgm:prSet/>
      <dgm:spPr/>
      <dgm:t>
        <a:bodyPr/>
        <a:lstStyle/>
        <a:p>
          <a:endParaRPr lang="en-US"/>
        </a:p>
      </dgm:t>
    </dgm:pt>
    <dgm:pt modelId="{BCDA5A27-DEF8-C742-B5CE-0D3AE17D482B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sz="1800" b="1">
              <a:solidFill>
                <a:schemeClr val="accent4">
                  <a:lumMod val="50000"/>
                </a:schemeClr>
              </a:solidFill>
            </a:rPr>
            <a:t>Landscape</a:t>
          </a:r>
        </a:p>
      </dgm:t>
    </dgm:pt>
    <dgm:pt modelId="{9A2F1C8E-F6CB-F649-AFC1-179C5C687FA3}" type="sibTrans" cxnId="{A3B49C04-97BA-A249-9F36-6E47CE2222EB}">
      <dgm:prSet/>
      <dgm:spPr/>
      <dgm:t>
        <a:bodyPr/>
        <a:lstStyle/>
        <a:p>
          <a:endParaRPr lang="en-US"/>
        </a:p>
      </dgm:t>
    </dgm:pt>
    <dgm:pt modelId="{BB90B9ED-FC72-874E-8F1A-478FAAB47560}" type="parTrans" cxnId="{A3B49C04-97BA-A249-9F36-6E47CE2222EB}">
      <dgm:prSet/>
      <dgm:spPr/>
      <dgm:t>
        <a:bodyPr/>
        <a:lstStyle/>
        <a:p>
          <a:endParaRPr lang="en-US"/>
        </a:p>
      </dgm:t>
    </dgm:pt>
    <dgm:pt modelId="{162887F5-ABE1-494F-AE8A-55332E33979B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 tIns="438912" bIns="0" anchor="ctr"/>
        <a:lstStyle/>
        <a:p>
          <a:r>
            <a:rPr lang="en-US" sz="1800" b="1">
              <a:solidFill>
                <a:schemeClr val="accent4">
                  <a:lumMod val="50000"/>
                </a:schemeClr>
              </a:solidFill>
            </a:rPr>
            <a:t>World</a:t>
          </a:r>
        </a:p>
      </dgm:t>
    </dgm:pt>
    <dgm:pt modelId="{42EF3402-8A9D-7D48-8D29-1A1179EC9694}" type="sibTrans" cxnId="{9AD26A37-B6CB-2743-B3FE-A8F4E26D9518}">
      <dgm:prSet/>
      <dgm:spPr/>
      <dgm:t>
        <a:bodyPr/>
        <a:lstStyle/>
        <a:p>
          <a:endParaRPr lang="en-US"/>
        </a:p>
      </dgm:t>
    </dgm:pt>
    <dgm:pt modelId="{03D5FD19-BA66-334F-B026-4817DF3EB696}" type="parTrans" cxnId="{9AD26A37-B6CB-2743-B3FE-A8F4E26D9518}">
      <dgm:prSet/>
      <dgm:spPr/>
      <dgm:t>
        <a:bodyPr/>
        <a:lstStyle/>
        <a:p>
          <a:endParaRPr lang="en-US"/>
        </a:p>
      </dgm:t>
    </dgm:pt>
    <dgm:pt modelId="{95A7397D-DDFF-2C45-9019-91F66C93E85A}" type="pres">
      <dgm:prSet presAssocID="{E7D57B5E-FB92-EF4C-AAC2-75BAA4FB0368}" presName="Name0" presStyleCnt="0">
        <dgm:presLayoutVars>
          <dgm:dir/>
          <dgm:animLvl val="lvl"/>
          <dgm:resizeHandles val="exact"/>
        </dgm:presLayoutVars>
      </dgm:prSet>
      <dgm:spPr/>
    </dgm:pt>
    <dgm:pt modelId="{308B9B31-CF4A-3841-A255-763D4A6CB378}" type="pres">
      <dgm:prSet presAssocID="{162887F5-ABE1-494F-AE8A-55332E33979B}" presName="Name8" presStyleCnt="0"/>
      <dgm:spPr/>
    </dgm:pt>
    <dgm:pt modelId="{B025E1C4-75F4-5047-A8D1-3B477E0079A4}" type="pres">
      <dgm:prSet presAssocID="{162887F5-ABE1-494F-AE8A-55332E33979B}" presName="level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0ABB97-5A86-AF47-B8DD-036A05845F09}" type="pres">
      <dgm:prSet presAssocID="{162887F5-ABE1-494F-AE8A-55332E33979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C42016-4554-C645-BD23-BB44420C590C}" type="pres">
      <dgm:prSet presAssocID="{BCDA5A27-DEF8-C742-B5CE-0D3AE17D482B}" presName="Name8" presStyleCnt="0"/>
      <dgm:spPr/>
    </dgm:pt>
    <dgm:pt modelId="{26C60C07-4C55-8A4F-A8C9-5D12D7672D0E}" type="pres">
      <dgm:prSet presAssocID="{BCDA5A27-DEF8-C742-B5CE-0D3AE17D482B}" presName="level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5832CB-7FFC-5A47-845B-E44406ED78EA}" type="pres">
      <dgm:prSet presAssocID="{BCDA5A27-DEF8-C742-B5CE-0D3AE17D482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6A085B-0D72-134A-912E-90FEE8A9E682}" type="pres">
      <dgm:prSet presAssocID="{C600820E-1197-C646-8A1A-E6977A17D8E2}" presName="Name8" presStyleCnt="0"/>
      <dgm:spPr/>
    </dgm:pt>
    <dgm:pt modelId="{EDFCD4DB-265F-AD4C-B7E4-1B88A59EDD9C}" type="pres">
      <dgm:prSet presAssocID="{C600820E-1197-C646-8A1A-E6977A17D8E2}" presName="level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918E57-0105-E84F-984C-F2DE59EA1E24}" type="pres">
      <dgm:prSet presAssocID="{C600820E-1197-C646-8A1A-E6977A17D8E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4EEF59-A392-654D-AD5E-644C6F9D05C4}" type="pres">
      <dgm:prSet presAssocID="{86A85824-5EB3-8F4F-BABB-D5AE57D833C6}" presName="Name8" presStyleCnt="0"/>
      <dgm:spPr/>
    </dgm:pt>
    <dgm:pt modelId="{1977F90B-656B-6E41-8459-A3F06D58EDE3}" type="pres">
      <dgm:prSet presAssocID="{86A85824-5EB3-8F4F-BABB-D5AE57D833C6}" presName="level" presStyleLbl="node1" presStyleIdx="3" presStyleCnt="4" custLinFactNeighborY="597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24A0E2-54B5-3944-B220-2482EAC302C4}" type="pres">
      <dgm:prSet presAssocID="{86A85824-5EB3-8F4F-BABB-D5AE57D833C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3D0122A-FD6D-48CA-A4FF-903B023AC0BF}" type="presOf" srcId="{C600820E-1197-C646-8A1A-E6977A17D8E2}" destId="{A5918E57-0105-E84F-984C-F2DE59EA1E24}" srcOrd="1" destOrd="0" presId="urn:microsoft.com/office/officeart/2005/8/layout/pyramid1"/>
    <dgm:cxn modelId="{9146036F-BE9C-D341-A6E8-A2094672A61E}" srcId="{E7D57B5E-FB92-EF4C-AAC2-75BAA4FB0368}" destId="{86A85824-5EB3-8F4F-BABB-D5AE57D833C6}" srcOrd="3" destOrd="0" parTransId="{1484BBAA-BFFB-2A4C-B377-0096C4BA1140}" sibTransId="{2D47E768-CE34-404D-9850-9540DE236275}"/>
    <dgm:cxn modelId="{9CFB7F2F-D99C-452B-A57A-13A521F04DBC}" type="presOf" srcId="{C600820E-1197-C646-8A1A-E6977A17D8E2}" destId="{EDFCD4DB-265F-AD4C-B7E4-1B88A59EDD9C}" srcOrd="0" destOrd="0" presId="urn:microsoft.com/office/officeart/2005/8/layout/pyramid1"/>
    <dgm:cxn modelId="{1A025F34-F167-4EE6-B79D-D9C8F7DD0689}" type="presOf" srcId="{162887F5-ABE1-494F-AE8A-55332E33979B}" destId="{B025E1C4-75F4-5047-A8D1-3B477E0079A4}" srcOrd="0" destOrd="0" presId="urn:microsoft.com/office/officeart/2005/8/layout/pyramid1"/>
    <dgm:cxn modelId="{661AE54B-52C6-4BD5-9FE3-1944E72F5AD3}" type="presOf" srcId="{E7D57B5E-FB92-EF4C-AAC2-75BAA4FB0368}" destId="{95A7397D-DDFF-2C45-9019-91F66C93E85A}" srcOrd="0" destOrd="0" presId="urn:microsoft.com/office/officeart/2005/8/layout/pyramid1"/>
    <dgm:cxn modelId="{2B78C84B-5A7F-4384-99DA-87926C7B58FA}" type="presOf" srcId="{86A85824-5EB3-8F4F-BABB-D5AE57D833C6}" destId="{1977F90B-656B-6E41-8459-A3F06D58EDE3}" srcOrd="0" destOrd="0" presId="urn:microsoft.com/office/officeart/2005/8/layout/pyramid1"/>
    <dgm:cxn modelId="{A3B49C04-97BA-A249-9F36-6E47CE2222EB}" srcId="{E7D57B5E-FB92-EF4C-AAC2-75BAA4FB0368}" destId="{BCDA5A27-DEF8-C742-B5CE-0D3AE17D482B}" srcOrd="1" destOrd="0" parTransId="{BB90B9ED-FC72-874E-8F1A-478FAAB47560}" sibTransId="{9A2F1C8E-F6CB-F649-AFC1-179C5C687FA3}"/>
    <dgm:cxn modelId="{1D273D7E-826C-464F-994D-F743BEA3AA34}" type="presOf" srcId="{86A85824-5EB3-8F4F-BABB-D5AE57D833C6}" destId="{6924A0E2-54B5-3944-B220-2482EAC302C4}" srcOrd="1" destOrd="0" presId="urn:microsoft.com/office/officeart/2005/8/layout/pyramid1"/>
    <dgm:cxn modelId="{9AD26A37-B6CB-2743-B3FE-A8F4E26D9518}" srcId="{E7D57B5E-FB92-EF4C-AAC2-75BAA4FB0368}" destId="{162887F5-ABE1-494F-AE8A-55332E33979B}" srcOrd="0" destOrd="0" parTransId="{03D5FD19-BA66-334F-B026-4817DF3EB696}" sibTransId="{42EF3402-8A9D-7D48-8D29-1A1179EC9694}"/>
    <dgm:cxn modelId="{AA8F54CA-7776-459B-9F5F-846D1FFAB18E}" type="presOf" srcId="{BCDA5A27-DEF8-C742-B5CE-0D3AE17D482B}" destId="{325832CB-7FFC-5A47-845B-E44406ED78EA}" srcOrd="1" destOrd="0" presId="urn:microsoft.com/office/officeart/2005/8/layout/pyramid1"/>
    <dgm:cxn modelId="{1D77C50E-9592-41A3-9B4C-09E237AF0B0D}" type="presOf" srcId="{162887F5-ABE1-494F-AE8A-55332E33979B}" destId="{100ABB97-5A86-AF47-B8DD-036A05845F09}" srcOrd="1" destOrd="0" presId="urn:microsoft.com/office/officeart/2005/8/layout/pyramid1"/>
    <dgm:cxn modelId="{2CF4689A-BD60-4618-94B7-0BEF69EB0602}" type="presOf" srcId="{BCDA5A27-DEF8-C742-B5CE-0D3AE17D482B}" destId="{26C60C07-4C55-8A4F-A8C9-5D12D7672D0E}" srcOrd="0" destOrd="0" presId="urn:microsoft.com/office/officeart/2005/8/layout/pyramid1"/>
    <dgm:cxn modelId="{85755FF7-727C-0D43-9A62-0C85FE2F8AC0}" srcId="{E7D57B5E-FB92-EF4C-AAC2-75BAA4FB0368}" destId="{C600820E-1197-C646-8A1A-E6977A17D8E2}" srcOrd="2" destOrd="0" parTransId="{9E96DBC1-717E-8943-8F25-D1F93AE4DA08}" sibTransId="{7F1BBAA0-8B9E-DF4E-AAFC-43F0132B0EE2}"/>
    <dgm:cxn modelId="{E83CD238-2BE2-4806-8F33-60743A2936A9}" type="presParOf" srcId="{95A7397D-DDFF-2C45-9019-91F66C93E85A}" destId="{308B9B31-CF4A-3841-A255-763D4A6CB378}" srcOrd="0" destOrd="0" presId="urn:microsoft.com/office/officeart/2005/8/layout/pyramid1"/>
    <dgm:cxn modelId="{ECC4E7E2-7210-496A-8D03-E581934539A6}" type="presParOf" srcId="{308B9B31-CF4A-3841-A255-763D4A6CB378}" destId="{B025E1C4-75F4-5047-A8D1-3B477E0079A4}" srcOrd="0" destOrd="0" presId="urn:microsoft.com/office/officeart/2005/8/layout/pyramid1"/>
    <dgm:cxn modelId="{D1BA42E2-FA23-4D58-9634-2C8E1F713EB8}" type="presParOf" srcId="{308B9B31-CF4A-3841-A255-763D4A6CB378}" destId="{100ABB97-5A86-AF47-B8DD-036A05845F09}" srcOrd="1" destOrd="0" presId="urn:microsoft.com/office/officeart/2005/8/layout/pyramid1"/>
    <dgm:cxn modelId="{B59BCE37-9E00-47E6-9299-263DADCAB0ED}" type="presParOf" srcId="{95A7397D-DDFF-2C45-9019-91F66C93E85A}" destId="{B3C42016-4554-C645-BD23-BB44420C590C}" srcOrd="1" destOrd="0" presId="urn:microsoft.com/office/officeart/2005/8/layout/pyramid1"/>
    <dgm:cxn modelId="{7D8BEF67-709E-4757-BF55-4610B9FD5BB0}" type="presParOf" srcId="{B3C42016-4554-C645-BD23-BB44420C590C}" destId="{26C60C07-4C55-8A4F-A8C9-5D12D7672D0E}" srcOrd="0" destOrd="0" presId="urn:microsoft.com/office/officeart/2005/8/layout/pyramid1"/>
    <dgm:cxn modelId="{FAA1A844-D248-494F-A753-2898C4A1ECEF}" type="presParOf" srcId="{B3C42016-4554-C645-BD23-BB44420C590C}" destId="{325832CB-7FFC-5A47-845B-E44406ED78EA}" srcOrd="1" destOrd="0" presId="urn:microsoft.com/office/officeart/2005/8/layout/pyramid1"/>
    <dgm:cxn modelId="{9D04C0FD-DABA-4B6C-BB76-19279CA56106}" type="presParOf" srcId="{95A7397D-DDFF-2C45-9019-91F66C93E85A}" destId="{676A085B-0D72-134A-912E-90FEE8A9E682}" srcOrd="2" destOrd="0" presId="urn:microsoft.com/office/officeart/2005/8/layout/pyramid1"/>
    <dgm:cxn modelId="{166A1FA8-D486-4F66-9860-AACA5B973FBB}" type="presParOf" srcId="{676A085B-0D72-134A-912E-90FEE8A9E682}" destId="{EDFCD4DB-265F-AD4C-B7E4-1B88A59EDD9C}" srcOrd="0" destOrd="0" presId="urn:microsoft.com/office/officeart/2005/8/layout/pyramid1"/>
    <dgm:cxn modelId="{051AD11D-98D3-4B7C-B025-1398C5C8DC38}" type="presParOf" srcId="{676A085B-0D72-134A-912E-90FEE8A9E682}" destId="{A5918E57-0105-E84F-984C-F2DE59EA1E24}" srcOrd="1" destOrd="0" presId="urn:microsoft.com/office/officeart/2005/8/layout/pyramid1"/>
    <dgm:cxn modelId="{31F67891-D9AE-407F-9580-3B50CBE575ED}" type="presParOf" srcId="{95A7397D-DDFF-2C45-9019-91F66C93E85A}" destId="{704EEF59-A392-654D-AD5E-644C6F9D05C4}" srcOrd="3" destOrd="0" presId="urn:microsoft.com/office/officeart/2005/8/layout/pyramid1"/>
    <dgm:cxn modelId="{7011491A-EB7E-451B-B7F1-9E93DA8E0355}" type="presParOf" srcId="{704EEF59-A392-654D-AD5E-644C6F9D05C4}" destId="{1977F90B-656B-6E41-8459-A3F06D58EDE3}" srcOrd="0" destOrd="0" presId="urn:microsoft.com/office/officeart/2005/8/layout/pyramid1"/>
    <dgm:cxn modelId="{59C1522B-F59B-435E-8513-4615F3DC3B7B}" type="presParOf" srcId="{704EEF59-A392-654D-AD5E-644C6F9D05C4}" destId="{6924A0E2-54B5-3944-B220-2482EAC302C4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25E1C4-75F4-5047-A8D1-3B477E0079A4}">
      <dsp:nvSpPr>
        <dsp:cNvPr id="0" name=""/>
        <dsp:cNvSpPr/>
      </dsp:nvSpPr>
      <dsp:spPr>
        <a:xfrm>
          <a:off x="1718928" y="0"/>
          <a:ext cx="1145951" cy="1054957"/>
        </a:xfrm>
        <a:prstGeom prst="trapezoid">
          <a:avLst>
            <a:gd name="adj" fmla="val 54313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438912" rIns="2286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>
              <a:solidFill>
                <a:schemeClr val="accent4">
                  <a:lumMod val="50000"/>
                </a:schemeClr>
              </a:solidFill>
            </a:rPr>
            <a:t>World</a:t>
          </a:r>
        </a:p>
      </dsp:txBody>
      <dsp:txXfrm>
        <a:off x="1718928" y="0"/>
        <a:ext cx="1145951" cy="1054957"/>
      </dsp:txXfrm>
    </dsp:sp>
    <dsp:sp modelId="{26C60C07-4C55-8A4F-A8C9-5D12D7672D0E}">
      <dsp:nvSpPr>
        <dsp:cNvPr id="0" name=""/>
        <dsp:cNvSpPr/>
      </dsp:nvSpPr>
      <dsp:spPr>
        <a:xfrm>
          <a:off x="1145952" y="1054957"/>
          <a:ext cx="2291903" cy="1054957"/>
        </a:xfrm>
        <a:prstGeom prst="trapezoid">
          <a:avLst>
            <a:gd name="adj" fmla="val 54313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>
              <a:solidFill>
                <a:schemeClr val="accent4">
                  <a:lumMod val="50000"/>
                </a:schemeClr>
              </a:solidFill>
            </a:rPr>
            <a:t>Landscape</a:t>
          </a:r>
        </a:p>
      </dsp:txBody>
      <dsp:txXfrm>
        <a:off x="1547035" y="1054957"/>
        <a:ext cx="1489737" cy="1054957"/>
      </dsp:txXfrm>
    </dsp:sp>
    <dsp:sp modelId="{EDFCD4DB-265F-AD4C-B7E4-1B88A59EDD9C}">
      <dsp:nvSpPr>
        <dsp:cNvPr id="0" name=""/>
        <dsp:cNvSpPr/>
      </dsp:nvSpPr>
      <dsp:spPr>
        <a:xfrm>
          <a:off x="572976" y="2109915"/>
          <a:ext cx="3437856" cy="1054957"/>
        </a:xfrm>
        <a:prstGeom prst="trapezoid">
          <a:avLst>
            <a:gd name="adj" fmla="val 54313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>
              <a:solidFill>
                <a:schemeClr val="accent4">
                  <a:lumMod val="50000"/>
                </a:schemeClr>
              </a:solidFill>
            </a:rPr>
            <a:t>River Basin,</a:t>
          </a:r>
          <a:br>
            <a:rPr lang="en-US" sz="1800" b="1" kern="1200">
              <a:solidFill>
                <a:schemeClr val="accent4">
                  <a:lumMod val="50000"/>
                </a:schemeClr>
              </a:solidFill>
            </a:rPr>
          </a:br>
          <a:r>
            <a:rPr lang="en-US" sz="1800" b="1" kern="1200">
              <a:solidFill>
                <a:schemeClr val="accent4">
                  <a:lumMod val="50000"/>
                </a:schemeClr>
              </a:solidFill>
            </a:rPr>
            <a:t>Aquifer</a:t>
          </a:r>
        </a:p>
      </dsp:txBody>
      <dsp:txXfrm>
        <a:off x="1174600" y="2109915"/>
        <a:ext cx="2234606" cy="1054957"/>
      </dsp:txXfrm>
    </dsp:sp>
    <dsp:sp modelId="{1977F90B-656B-6E41-8459-A3F06D58EDE3}">
      <dsp:nvSpPr>
        <dsp:cNvPr id="0" name=""/>
        <dsp:cNvSpPr/>
      </dsp:nvSpPr>
      <dsp:spPr>
        <a:xfrm>
          <a:off x="0" y="3164873"/>
          <a:ext cx="4583807" cy="1054957"/>
        </a:xfrm>
        <a:prstGeom prst="trapezoid">
          <a:avLst>
            <a:gd name="adj" fmla="val 54313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solidFill>
                <a:schemeClr val="accent4">
                  <a:lumMod val="50000"/>
                </a:schemeClr>
              </a:solidFill>
            </a:rPr>
            <a:t>My house,</a:t>
          </a:r>
          <a:br>
            <a:rPr lang="en-US" sz="1800" b="1" kern="1200" dirty="0">
              <a:solidFill>
                <a:schemeClr val="accent4">
                  <a:lumMod val="50000"/>
                </a:schemeClr>
              </a:solidFill>
            </a:rPr>
          </a:br>
          <a:r>
            <a:rPr lang="en-US" sz="1800" b="1" kern="1200" dirty="0" smtClean="0">
              <a:solidFill>
                <a:schemeClr val="accent4">
                  <a:lumMod val="50000"/>
                </a:schemeClr>
              </a:solidFill>
            </a:rPr>
            <a:t>My </a:t>
          </a:r>
          <a:r>
            <a:rPr lang="en-US" sz="1800" b="1" kern="1200" dirty="0">
              <a:solidFill>
                <a:schemeClr val="accent4">
                  <a:lumMod val="50000"/>
                </a:schemeClr>
              </a:solidFill>
            </a:rPr>
            <a:t>well, </a:t>
          </a:r>
          <a:r>
            <a:rPr lang="en-US" sz="1800" b="1" kern="1200" dirty="0" smtClean="0">
              <a:solidFill>
                <a:schemeClr val="accent4">
                  <a:lumMod val="50000"/>
                </a:schemeClr>
              </a:solidFill>
            </a:rPr>
            <a:t>My </a:t>
          </a:r>
          <a:r>
            <a:rPr lang="en-US" sz="1800" b="1" kern="1200" dirty="0">
              <a:solidFill>
                <a:schemeClr val="accent4">
                  <a:lumMod val="50000"/>
                </a:schemeClr>
              </a:solidFill>
            </a:rPr>
            <a:t>ranch</a:t>
          </a:r>
        </a:p>
      </dsp:txBody>
      <dsp:txXfrm>
        <a:off x="802166" y="3164873"/>
        <a:ext cx="2979475" cy="10549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DF395B-1775-448D-8A77-4A3C802EFF71}" type="datetimeFigureOut">
              <a:rPr lang="en-US" smtClean="0"/>
              <a:t>12/12/2012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3CDC92-BE71-4559-8C54-BAA292643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694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E83628-EFEA-4E2D-B692-9EBA7AE0EB79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75C28-2ED2-4422-8486-5C885575ECC8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6870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24544" indent="-3746743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11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22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3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45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63D7D6E-F54B-6445-9B4F-BFE9DE19D05D}" type="slidenum">
              <a:rPr lang="en-US" sz="1200">
                <a:solidFill>
                  <a:prstClr val="black"/>
                </a:solidFill>
              </a:rPr>
              <a:pPr/>
              <a:t>39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76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5871D0-E54F-134F-A597-01BE8A4B21EC}" type="slidenum">
              <a:rPr lang="en-US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6FCFF-153F-4C51-AD66-38C71FB92A4C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6FCFF-153F-4C51-AD66-38C71FB92A4C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(1)    A four-year international effort has been undertaken to reconcile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WaterML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with international standards;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(2)    This effort was initiated with the establishment of an Hydrology Domain Working Group by the Open Geospatial Consortium in September 2008;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(3)    An OGC representative attended the WMO Congress of the Commission for Hydrology in 2008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(4)    A formal agreement between Secretary General of WMO and President of OGC in 2009 to jointly develop standards for hydrology, climatology, oceanography and climatology;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(5)    The joint OGC/WMO Hydrology Domain Working Group was supported by a large work effort, annual week-long workshops, four interoperability experiments for surface and groundwater data exchange, and participation by many countries;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(6)    In June 2012, the OGC voted to adopt the revised version, WaterML2 as an international standard for exchange of water resources time series (the first such public standard that has existed);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(7)    This Congress to the WMO Commission for Hydrology to whom I am speaking is considering WaterML2 for adoption as an official standard by WMO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CDC92-BE71-4559-8C54-BAA292643D6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109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5871D0-E54F-134F-A597-01BE8A4B21EC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5871D0-E54F-134F-A597-01BE8A4B21EC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</p:spPr>
        <p:txBody>
          <a:bodyPr/>
          <a:lstStyle/>
          <a:p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6E79A-87AA-4B9C-8CA3-60BB7F8FB89E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2725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CDC92-BE71-4559-8C54-BAA292643D6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0504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 wrap="square"/>
          <a:lstStyle/>
          <a:p>
            <a:fld id="{14E6EEE6-55C0-2F47-A36C-45A9E8941811}" type="slidenum">
              <a:rPr lang="en-US">
                <a:latin typeface="Arial" charset="0"/>
              </a:rPr>
              <a:pPr/>
              <a:t>29</a:t>
            </a:fld>
            <a:endParaRPr lang="en-US">
              <a:latin typeface="Arial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 anchor="t"/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B305D-0242-463B-AD70-6269FDC8387C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3247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865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828800"/>
            <a:ext cx="64008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6120"/>
            <a:ext cx="64008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36801692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210498603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52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2421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27453913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3125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31283618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6150947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1865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49"/>
            <a:ext cx="9144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2750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140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1560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2421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5617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31.jpeg"/><Relationship Id="rId7" Type="http://schemas.openxmlformats.org/officeDocument/2006/relationships/image" Target="../media/image30.gi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35.png"/><Relationship Id="rId9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geossregistries.info/geosspub/resource_search_ns.jsp" TargetMode="Externa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hyperlink" Target="http://www.arcgis.com/home/webmap/viewer.html?webmap=87ab07e2aba840828033e80b15fd6727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microsoft.com/office/2007/relationships/hdphoto" Target="../media/hdphoto2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g"/><Relationship Id="rId3" Type="http://schemas.microsoft.com/office/2007/relationships/hdphoto" Target="../media/hdphoto3.wdp"/><Relationship Id="rId7" Type="http://schemas.openxmlformats.org/officeDocument/2006/relationships/image" Target="../media/image8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microsoft.com/office/2007/relationships/hdphoto" Target="../media/hdphoto4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gif"/><Relationship Id="rId4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9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9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9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7.jpeg"/><Relationship Id="rId7" Type="http://schemas.openxmlformats.org/officeDocument/2006/relationships/image" Target="../media/image10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microsoft.com/office/2007/relationships/hdphoto" Target="../media/hdphoto5.wdp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97.jpeg"/><Relationship Id="rId7" Type="http://schemas.openxmlformats.org/officeDocument/2006/relationships/image" Target="../media/image10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hyperlink" Target="http://www.cuahsi.org/" TargetMode="Externa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aterservices.usgs.gov/" TargetMode="External"/><Relationship Id="rId7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5.png"/><Relationship Id="rId4" Type="http://schemas.openxmlformats.org/officeDocument/2006/relationships/hyperlink" Target="http://water.usgs.gov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690" y="1219200"/>
            <a:ext cx="7447710" cy="2097024"/>
          </a:xfrm>
        </p:spPr>
        <p:txBody>
          <a:bodyPr/>
          <a:lstStyle/>
          <a:p>
            <a:pPr marL="1711325" indent="-1711325"/>
            <a:r>
              <a:rPr lang="en-US" sz="4400" b="0" dirty="0" smtClean="0"/>
              <a:t>Towards a </a:t>
            </a:r>
            <a:r>
              <a:rPr lang="en-US" sz="4400" dirty="0" smtClean="0">
                <a:solidFill>
                  <a:schemeClr val="tx1"/>
                </a:solidFill>
              </a:rPr>
              <a:t>Global Water</a:t>
            </a:r>
            <a:br>
              <a:rPr lang="en-US" sz="4400" dirty="0" smtClean="0">
                <a:solidFill>
                  <a:schemeClr val="tx1"/>
                </a:solidFill>
              </a:rPr>
            </a:br>
            <a:r>
              <a:rPr lang="en-US" sz="4400" b="0" dirty="0" smtClean="0"/>
              <a:t>Information System</a:t>
            </a:r>
            <a:endParaRPr lang="en-US" sz="4400" b="0" dirty="0"/>
          </a:p>
        </p:txBody>
      </p:sp>
      <p:sp>
        <p:nvSpPr>
          <p:cNvPr id="3" name="TextBox 2"/>
          <p:cNvSpPr txBox="1"/>
          <p:nvPr/>
        </p:nvSpPr>
        <p:spPr>
          <a:xfrm>
            <a:off x="2741613" y="3124200"/>
            <a:ext cx="5715000" cy="12192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r" eaLnBrk="0" hangingPunct="0"/>
            <a:r>
              <a:rPr lang="en-US" sz="2400" dirty="0"/>
              <a:t>David R. Maidment</a:t>
            </a:r>
          </a:p>
          <a:p>
            <a:pPr algn="r" eaLnBrk="0" hangingPunct="0"/>
            <a:r>
              <a:rPr lang="en-US" dirty="0"/>
              <a:t>Center for Research in Water Resources</a:t>
            </a:r>
          </a:p>
          <a:p>
            <a:pPr algn="r" eaLnBrk="0" hangingPunct="0"/>
            <a:r>
              <a:rPr lang="en-US" dirty="0"/>
              <a:t>University of Texas at Austin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0" y="4953000"/>
            <a:ext cx="9144000" cy="762000"/>
          </a:xfrm>
          <a:prstGeom prst="rect">
            <a:avLst/>
          </a:prstGeom>
          <a:solidFill>
            <a:srgbClr val="001446">
              <a:alpha val="8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1976" y="5029200"/>
            <a:ext cx="7010400" cy="685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/>
            <a:r>
              <a:rPr lang="en-US" sz="1600" dirty="0">
                <a:solidFill>
                  <a:srgbClr val="FFFFFF"/>
                </a:solidFill>
              </a:rPr>
              <a:t>14</a:t>
            </a:r>
            <a:r>
              <a:rPr lang="en-US" sz="1600" baseline="30000" dirty="0">
                <a:solidFill>
                  <a:srgbClr val="FFFFFF"/>
                </a:solidFill>
              </a:rPr>
              <a:t>th</a:t>
            </a:r>
            <a:r>
              <a:rPr lang="en-US" sz="1600" dirty="0">
                <a:solidFill>
                  <a:srgbClr val="FFFFFF"/>
                </a:solidFill>
              </a:rPr>
              <a:t> Congress of the WMO Commission for Hydrology</a:t>
            </a:r>
          </a:p>
          <a:p>
            <a:pPr eaLnBrk="0" hangingPunct="0"/>
            <a:r>
              <a:rPr lang="en-US" sz="1600" dirty="0">
                <a:solidFill>
                  <a:srgbClr val="FFFFFF"/>
                </a:solidFill>
              </a:rPr>
              <a:t>Geneva, </a:t>
            </a:r>
            <a:r>
              <a:rPr lang="en-US" sz="1600" dirty="0" smtClean="0">
                <a:solidFill>
                  <a:srgbClr val="FFFFFF"/>
                </a:solidFill>
              </a:rPr>
              <a:t>Switzerland </a:t>
            </a:r>
            <a:r>
              <a:rPr lang="en-US" sz="1600" dirty="0" smtClean="0">
                <a:solidFill>
                  <a:schemeClr val="accent4"/>
                </a:solidFill>
              </a:rPr>
              <a:t>|</a:t>
            </a:r>
            <a:r>
              <a:rPr lang="en-US" sz="1600" dirty="0" smtClean="0">
                <a:solidFill>
                  <a:srgbClr val="FFFFFF"/>
                </a:solidFill>
              </a:rPr>
              <a:t> 9 </a:t>
            </a:r>
            <a:r>
              <a:rPr lang="en-US" sz="1600" dirty="0">
                <a:solidFill>
                  <a:srgbClr val="FFFFFF"/>
                </a:solidFill>
              </a:rPr>
              <a:t>November 2012</a:t>
            </a:r>
          </a:p>
        </p:txBody>
      </p:sp>
      <p:sp>
        <p:nvSpPr>
          <p:cNvPr id="6" name="Rectangle 5"/>
          <p:cNvSpPr/>
          <p:nvPr/>
        </p:nvSpPr>
        <p:spPr>
          <a:xfrm>
            <a:off x="622300" y="5936767"/>
            <a:ext cx="4708167" cy="52322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Acknowledgements: Fernando Salas, David </a:t>
            </a:r>
            <a:r>
              <a:rPr lang="en-US" sz="1400" dirty="0" err="1" smtClean="0">
                <a:solidFill>
                  <a:schemeClr val="bg1"/>
                </a:solidFill>
              </a:rPr>
              <a:t>Arctur</a:t>
            </a:r>
            <a:r>
              <a:rPr lang="en-US" sz="1400" dirty="0" smtClean="0">
                <a:solidFill>
                  <a:schemeClr val="bg1"/>
                </a:solidFill>
              </a:rPr>
              <a:t> University of Texas at Austin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8859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 bwMode="auto">
          <a:xfrm>
            <a:off x="6708" y="1278162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304800"/>
            <a:ext cx="7973786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/>
            <a:endParaRPr lang="en-US" sz="2800" b="1" dirty="0" smtClean="0">
              <a:solidFill>
                <a:schemeClr val="tx2">
                  <a:lumMod val="50000"/>
                  <a:lumOff val="50000"/>
                </a:schemeClr>
              </a:solidFill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8458200" cy="484632"/>
          </a:xfrm>
        </p:spPr>
        <p:txBody>
          <a:bodyPr/>
          <a:lstStyle/>
          <a:p>
            <a:r>
              <a:rPr lang="en-US" dirty="0" smtClean="0"/>
              <a:t>OGC/WMO </a:t>
            </a:r>
            <a:r>
              <a:rPr lang="en-US" sz="2200" b="0" dirty="0" smtClean="0">
                <a:solidFill>
                  <a:srgbClr val="7F7F7F"/>
                </a:solidFill>
              </a:rPr>
              <a:t>Hydrology Domain Working Group</a:t>
            </a:r>
            <a:endParaRPr lang="en-US" sz="2200" b="0" dirty="0">
              <a:solidFill>
                <a:srgbClr val="7F7F7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5929851"/>
            <a:ext cx="9144000" cy="50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36346" y="5837202"/>
            <a:ext cx="1138494" cy="920966"/>
            <a:chOff x="459249" y="5837202"/>
            <a:chExt cx="1138494" cy="920966"/>
          </a:xfrm>
        </p:grpSpPr>
        <p:sp>
          <p:nvSpPr>
            <p:cNvPr id="22" name="Oval 21"/>
            <p:cNvSpPr>
              <a:spLocks noChangeAspect="1"/>
            </p:cNvSpPr>
            <p:nvPr/>
          </p:nvSpPr>
          <p:spPr bwMode="auto">
            <a:xfrm>
              <a:off x="895357" y="5837202"/>
              <a:ext cx="267335" cy="267335"/>
            </a:xfrm>
            <a:prstGeom prst="ellipse">
              <a:avLst/>
            </a:prstGeom>
            <a:solidFill>
              <a:schemeClr val="accent3"/>
            </a:solidFill>
            <a:ln w="57150" cmpd="sng">
              <a:solidFill>
                <a:schemeClr val="accent3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59249" y="6204130"/>
              <a:ext cx="1138494" cy="554038"/>
            </a:xfrm>
            <a:prstGeom prst="rect">
              <a:avLst/>
            </a:prstGeom>
            <a:noFill/>
            <a:effectLst/>
          </p:spPr>
          <p:txBody>
            <a:bodyPr lIns="0" tIns="0" rIns="0" bIns="0"/>
            <a:lstStyle/>
            <a:p>
              <a:pPr algn="ctr" eaLnBrk="0" hangingPunct="0">
                <a:lnSpc>
                  <a:spcPts val="1800"/>
                </a:lnSpc>
                <a:defRPr/>
              </a:pPr>
              <a:r>
                <a:rPr lang="en-US" b="1" dirty="0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n-lt"/>
                  <a:ea typeface="+mn-ea"/>
                  <a:cs typeface="+mn-cs"/>
                </a:rPr>
                <a:t>2008</a:t>
              </a:r>
              <a:endPara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172622" y="5807730"/>
            <a:ext cx="1138494" cy="950438"/>
            <a:chOff x="459249" y="5807730"/>
            <a:chExt cx="1138494" cy="950438"/>
          </a:xfrm>
        </p:grpSpPr>
        <p:sp>
          <p:nvSpPr>
            <p:cNvPr id="36" name="Oval 35"/>
            <p:cNvSpPr>
              <a:spLocks noChangeAspect="1"/>
            </p:cNvSpPr>
            <p:nvPr/>
          </p:nvSpPr>
          <p:spPr bwMode="auto">
            <a:xfrm>
              <a:off x="893289" y="5807730"/>
              <a:ext cx="271540" cy="271538"/>
            </a:xfrm>
            <a:prstGeom prst="ellipse">
              <a:avLst/>
            </a:prstGeom>
            <a:solidFill>
              <a:schemeClr val="accent3"/>
            </a:solidFill>
            <a:ln w="57150" cmpd="sng">
              <a:solidFill>
                <a:schemeClr val="accent3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59249" y="6204130"/>
              <a:ext cx="1138494" cy="554038"/>
            </a:xfrm>
            <a:prstGeom prst="rect">
              <a:avLst/>
            </a:prstGeom>
            <a:noFill/>
            <a:effectLst/>
          </p:spPr>
          <p:txBody>
            <a:bodyPr lIns="0" tIns="0" rIns="0" bIns="0"/>
            <a:lstStyle/>
            <a:p>
              <a:pPr algn="ctr" eaLnBrk="0" hangingPunct="0">
                <a:lnSpc>
                  <a:spcPts val="1800"/>
                </a:lnSpc>
                <a:defRPr/>
              </a:pPr>
              <a:r>
                <a:rPr lang="en-US" b="1" dirty="0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n-lt"/>
                  <a:ea typeface="+mn-ea"/>
                  <a:cs typeface="+mn-cs"/>
                </a:rPr>
                <a:t>2009</a:t>
              </a:r>
              <a:endPara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008898" y="5807439"/>
            <a:ext cx="1138494" cy="950729"/>
            <a:chOff x="459249" y="5807439"/>
            <a:chExt cx="1138494" cy="950729"/>
          </a:xfrm>
        </p:grpSpPr>
        <p:sp>
          <p:nvSpPr>
            <p:cNvPr id="39" name="Oval 38"/>
            <p:cNvSpPr>
              <a:spLocks noChangeAspect="1"/>
            </p:cNvSpPr>
            <p:nvPr/>
          </p:nvSpPr>
          <p:spPr bwMode="auto">
            <a:xfrm>
              <a:off x="892998" y="5807439"/>
              <a:ext cx="272122" cy="272120"/>
            </a:xfrm>
            <a:prstGeom prst="ellipse">
              <a:avLst/>
            </a:prstGeom>
            <a:solidFill>
              <a:schemeClr val="accent3"/>
            </a:solidFill>
            <a:ln w="57150" cmpd="sng">
              <a:solidFill>
                <a:schemeClr val="accent3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59249" y="6204130"/>
              <a:ext cx="1138494" cy="554038"/>
            </a:xfrm>
            <a:prstGeom prst="rect">
              <a:avLst/>
            </a:prstGeom>
            <a:noFill/>
            <a:effectLst/>
          </p:spPr>
          <p:txBody>
            <a:bodyPr lIns="0" tIns="0" rIns="0" bIns="0"/>
            <a:lstStyle/>
            <a:p>
              <a:pPr algn="ctr" eaLnBrk="0" hangingPunct="0">
                <a:lnSpc>
                  <a:spcPts val="1800"/>
                </a:lnSpc>
                <a:defRPr/>
              </a:pPr>
              <a:r>
                <a:rPr lang="en-US" b="1" dirty="0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n-lt"/>
                  <a:ea typeface="+mn-ea"/>
                  <a:cs typeface="+mn-cs"/>
                </a:rPr>
                <a:t>2010</a:t>
              </a:r>
              <a:endPara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845175" y="5807150"/>
            <a:ext cx="1138494" cy="951018"/>
            <a:chOff x="459249" y="5807150"/>
            <a:chExt cx="1138494" cy="951018"/>
          </a:xfrm>
        </p:grpSpPr>
        <p:sp>
          <p:nvSpPr>
            <p:cNvPr id="42" name="Oval 41"/>
            <p:cNvSpPr>
              <a:spLocks noChangeAspect="1"/>
            </p:cNvSpPr>
            <p:nvPr/>
          </p:nvSpPr>
          <p:spPr bwMode="auto">
            <a:xfrm>
              <a:off x="892709" y="5807150"/>
              <a:ext cx="272700" cy="272698"/>
            </a:xfrm>
            <a:prstGeom prst="ellipse">
              <a:avLst/>
            </a:prstGeom>
            <a:solidFill>
              <a:schemeClr val="accent3"/>
            </a:solidFill>
            <a:ln w="57150" cmpd="sng">
              <a:solidFill>
                <a:schemeClr val="accent3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59249" y="6204130"/>
              <a:ext cx="1138494" cy="554038"/>
            </a:xfrm>
            <a:prstGeom prst="rect">
              <a:avLst/>
            </a:prstGeom>
            <a:noFill/>
            <a:effectLst/>
          </p:spPr>
          <p:txBody>
            <a:bodyPr lIns="0" tIns="0" rIns="0" bIns="0"/>
            <a:lstStyle/>
            <a:p>
              <a:pPr algn="ctr" eaLnBrk="0" hangingPunct="0">
                <a:lnSpc>
                  <a:spcPts val="1800"/>
                </a:lnSpc>
                <a:defRPr/>
              </a:pPr>
              <a:r>
                <a:rPr lang="en-US" b="1" dirty="0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n-lt"/>
                  <a:ea typeface="+mn-ea"/>
                  <a:cs typeface="+mn-cs"/>
                </a:rPr>
                <a:t>2011</a:t>
              </a:r>
              <a:endPara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7681452" y="5806025"/>
            <a:ext cx="1138494" cy="952143"/>
            <a:chOff x="459249" y="5806025"/>
            <a:chExt cx="1138494" cy="952143"/>
          </a:xfrm>
        </p:grpSpPr>
        <p:sp>
          <p:nvSpPr>
            <p:cNvPr id="45" name="Oval 44"/>
            <p:cNvSpPr>
              <a:spLocks noChangeAspect="1"/>
            </p:cNvSpPr>
            <p:nvPr/>
          </p:nvSpPr>
          <p:spPr bwMode="auto">
            <a:xfrm>
              <a:off x="891585" y="5806025"/>
              <a:ext cx="274948" cy="274948"/>
            </a:xfrm>
            <a:prstGeom prst="ellipse">
              <a:avLst/>
            </a:prstGeom>
            <a:solidFill>
              <a:schemeClr val="accent3"/>
            </a:solidFill>
            <a:ln w="57150" cmpd="sng">
              <a:solidFill>
                <a:schemeClr val="accent3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59249" y="6204130"/>
              <a:ext cx="1138494" cy="554038"/>
            </a:xfrm>
            <a:prstGeom prst="rect">
              <a:avLst/>
            </a:prstGeom>
            <a:noFill/>
            <a:effectLst/>
          </p:spPr>
          <p:txBody>
            <a:bodyPr lIns="0" tIns="0" rIns="0" bIns="0"/>
            <a:lstStyle/>
            <a:p>
              <a:pPr algn="ctr" eaLnBrk="0" hangingPunct="0">
                <a:lnSpc>
                  <a:spcPts val="1800"/>
                </a:lnSpc>
                <a:defRPr/>
              </a:pPr>
              <a:r>
                <a:rPr lang="en-US" b="1" dirty="0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n-lt"/>
                  <a:ea typeface="+mn-ea"/>
                  <a:cs typeface="+mn-cs"/>
                </a:rPr>
                <a:t>2012</a:t>
              </a:r>
              <a:endPara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462127" y="3828458"/>
            <a:ext cx="2673097" cy="1979272"/>
            <a:chOff x="1462127" y="3828458"/>
            <a:chExt cx="2673097" cy="1979272"/>
          </a:xfrm>
        </p:grpSpPr>
        <p:cxnSp>
          <p:nvCxnSpPr>
            <p:cNvPr id="56" name="Straight Connector 55"/>
            <p:cNvCxnSpPr>
              <a:stCxn id="36" idx="0"/>
            </p:cNvCxnSpPr>
            <p:nvPr/>
          </p:nvCxnSpPr>
          <p:spPr bwMode="auto">
            <a:xfrm flipV="1">
              <a:off x="2742432" y="4303239"/>
              <a:ext cx="768" cy="1504491"/>
            </a:xfrm>
            <a:prstGeom prst="line">
              <a:avLst/>
            </a:prstGeom>
            <a:noFill/>
            <a:ln w="19050" cap="flat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47" name="Group 46"/>
            <p:cNvGrpSpPr/>
            <p:nvPr/>
          </p:nvGrpSpPr>
          <p:grpSpPr>
            <a:xfrm>
              <a:off x="1462127" y="3828458"/>
              <a:ext cx="2673097" cy="1489458"/>
              <a:chOff x="5331010" y="1131039"/>
              <a:chExt cx="3358417" cy="1984469"/>
            </a:xfrm>
          </p:grpSpPr>
          <p:pic>
            <p:nvPicPr>
              <p:cNvPr id="49" name="Picture 48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21690" b="930"/>
              <a:stretch/>
            </p:blipFill>
            <p:spPr bwMode="auto">
              <a:xfrm>
                <a:off x="5331010" y="1142048"/>
                <a:ext cx="3350449" cy="1973460"/>
              </a:xfrm>
              <a:prstGeom prst="rect">
                <a:avLst/>
              </a:prstGeom>
              <a:solidFill>
                <a:schemeClr val="bg1"/>
              </a:solidFill>
              <a:ln w="19050" cmpd="sng">
                <a:solidFill>
                  <a:srgbClr val="00B9F2"/>
                </a:solidFill>
                <a:miter lim="800000"/>
                <a:headEnd/>
                <a:tailEnd/>
              </a:ln>
              <a:effectLst/>
              <a:extLst/>
            </p:spPr>
          </p:pic>
          <p:sp>
            <p:nvSpPr>
              <p:cNvPr id="50" name="TextBox 16"/>
              <p:cNvSpPr txBox="1"/>
              <p:nvPr/>
            </p:nvSpPr>
            <p:spPr>
              <a:xfrm>
                <a:off x="5331010" y="1131039"/>
                <a:ext cx="3358417" cy="307777"/>
              </a:xfrm>
              <a:prstGeom prst="rect">
                <a:avLst/>
              </a:prstGeom>
              <a:solidFill>
                <a:srgbClr val="00B9F2"/>
              </a:solidFill>
              <a:ln>
                <a:solidFill>
                  <a:srgbClr val="00B9F2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b="1" dirty="0" smtClean="0">
                    <a:solidFill>
                      <a:schemeClr val="bg1"/>
                    </a:solidFill>
                  </a:rPr>
                  <a:t>November 2009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287401" y="3142536"/>
            <a:ext cx="3132073" cy="2694666"/>
            <a:chOff x="287401" y="3142536"/>
            <a:chExt cx="3132073" cy="2694666"/>
          </a:xfrm>
        </p:grpSpPr>
        <p:cxnSp>
          <p:nvCxnSpPr>
            <p:cNvPr id="21" name="Straight Connector 20"/>
            <p:cNvCxnSpPr/>
            <p:nvPr/>
          </p:nvCxnSpPr>
          <p:spPr bwMode="auto">
            <a:xfrm flipH="1" flipV="1">
              <a:off x="904816" y="3608873"/>
              <a:ext cx="1554" cy="2228329"/>
            </a:xfrm>
            <a:prstGeom prst="line">
              <a:avLst/>
            </a:prstGeom>
            <a:noFill/>
            <a:ln w="19050" cap="flat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1" name="TextBox 50"/>
            <p:cNvSpPr txBox="1"/>
            <p:nvPr/>
          </p:nvSpPr>
          <p:spPr>
            <a:xfrm>
              <a:off x="287401" y="3142536"/>
              <a:ext cx="3132073" cy="46633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B9F2"/>
              </a:solidFill>
            </a:ln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sz="1200" dirty="0" smtClean="0"/>
                <a:t>Hydrology Domain Working Group formed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200" dirty="0" smtClean="0"/>
                <a:t>OGC observer at CHy-13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401833" y="3172011"/>
            <a:ext cx="3408667" cy="2635428"/>
            <a:chOff x="4401833" y="3172011"/>
            <a:chExt cx="3408667" cy="2635428"/>
          </a:xfrm>
        </p:grpSpPr>
        <p:cxnSp>
          <p:nvCxnSpPr>
            <p:cNvPr id="62" name="Straight Connector 61"/>
            <p:cNvCxnSpPr/>
            <p:nvPr/>
          </p:nvCxnSpPr>
          <p:spPr bwMode="auto">
            <a:xfrm flipV="1">
              <a:off x="6414422" y="4325250"/>
              <a:ext cx="0" cy="1464295"/>
            </a:xfrm>
            <a:prstGeom prst="line">
              <a:avLst/>
            </a:prstGeom>
            <a:noFill/>
            <a:ln w="19050" cap="flat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4" name="Straight Connector 63"/>
            <p:cNvCxnSpPr>
              <a:stCxn id="39" idx="0"/>
            </p:cNvCxnSpPr>
            <p:nvPr/>
          </p:nvCxnSpPr>
          <p:spPr bwMode="auto">
            <a:xfrm flipV="1">
              <a:off x="4578708" y="4303239"/>
              <a:ext cx="0" cy="1504200"/>
            </a:xfrm>
            <a:prstGeom prst="line">
              <a:avLst/>
            </a:prstGeom>
            <a:noFill/>
            <a:ln w="19050" cap="flat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2" name="TextBox 51"/>
            <p:cNvSpPr txBox="1"/>
            <p:nvPr/>
          </p:nvSpPr>
          <p:spPr>
            <a:xfrm>
              <a:off x="4401833" y="3172011"/>
              <a:ext cx="3408667" cy="117087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B9F2"/>
              </a:solidFill>
            </a:ln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sz="1400" dirty="0" smtClean="0"/>
                <a:t>Technical Meetings Each 3 Months</a:t>
              </a:r>
              <a:br>
                <a:rPr lang="en-US" sz="1400" dirty="0" smtClean="0"/>
              </a:br>
              <a:r>
                <a:rPr lang="en-US" sz="1400" dirty="0" smtClean="0"/>
                <a:t>Four Interoperability Experiments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400" dirty="0" smtClean="0"/>
                <a:t> (Surface water, groundwater, forecasting)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400" dirty="0" smtClean="0"/>
                <a:t>Annual week-long workshops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400" dirty="0" smtClean="0"/>
                <a:t>Involvement by many countries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499679" y="1948163"/>
            <a:ext cx="3421340" cy="3868793"/>
            <a:chOff x="5499679" y="1948163"/>
            <a:chExt cx="3421340" cy="3868793"/>
          </a:xfrm>
        </p:grpSpPr>
        <p:cxnSp>
          <p:nvCxnSpPr>
            <p:cNvPr id="68" name="Straight Connector 67"/>
            <p:cNvCxnSpPr/>
            <p:nvPr/>
          </p:nvCxnSpPr>
          <p:spPr bwMode="auto">
            <a:xfrm flipV="1">
              <a:off x="8250699" y="2868825"/>
              <a:ext cx="0" cy="2948131"/>
            </a:xfrm>
            <a:prstGeom prst="line">
              <a:avLst/>
            </a:prstGeom>
            <a:noFill/>
            <a:ln w="19050" cap="flat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4105" name="Group 4104"/>
            <p:cNvGrpSpPr/>
            <p:nvPr/>
          </p:nvGrpSpPr>
          <p:grpSpPr>
            <a:xfrm>
              <a:off x="7487019" y="2362199"/>
              <a:ext cx="1434000" cy="515761"/>
              <a:chOff x="7021025" y="2115518"/>
              <a:chExt cx="1434000" cy="515761"/>
            </a:xfrm>
          </p:grpSpPr>
          <p:sp>
            <p:nvSpPr>
              <p:cNvPr id="77" name="TextBox 76"/>
              <p:cNvSpPr txBox="1"/>
              <p:nvPr/>
            </p:nvSpPr>
            <p:spPr>
              <a:xfrm>
                <a:off x="7021025" y="2115518"/>
                <a:ext cx="1434000" cy="515761"/>
              </a:xfrm>
              <a:prstGeom prst="rect">
                <a:avLst/>
              </a:prstGeom>
              <a:solidFill>
                <a:schemeClr val="tx2"/>
              </a:solidFill>
              <a:ln w="19050" cmpd="sng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txBody>
              <a:bodyPr wrap="square" rtlCol="0">
                <a:noAutofit/>
              </a:bodyPr>
              <a:lstStyle/>
              <a:p>
                <a:pPr algn="ctr"/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4100" name="Picture 4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204" b="38982"/>
              <a:stretch/>
            </p:blipFill>
            <p:spPr bwMode="auto">
              <a:xfrm>
                <a:off x="7108700" y="2188698"/>
                <a:ext cx="1258652" cy="3095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7" name="Rectangle 6"/>
            <p:cNvSpPr/>
            <p:nvPr/>
          </p:nvSpPr>
          <p:spPr>
            <a:xfrm>
              <a:off x="5499679" y="1948163"/>
              <a:ext cx="3421340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B9F2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/>
                <a:t>A time series </a:t>
              </a:r>
              <a:r>
                <a:rPr lang="en-US" sz="1200" dirty="0" smtClean="0"/>
                <a:t>for </a:t>
              </a:r>
              <a:r>
                <a:rPr lang="en-US" sz="1200" dirty="0"/>
                <a:t>one variable at one location</a:t>
              </a:r>
            </a:p>
          </p:txBody>
        </p:sp>
      </p:grpSp>
      <p:sp>
        <p:nvSpPr>
          <p:cNvPr id="48" name="Rectangle 47"/>
          <p:cNvSpPr/>
          <p:nvPr/>
        </p:nvSpPr>
        <p:spPr>
          <a:xfrm>
            <a:off x="5147392" y="4723037"/>
            <a:ext cx="3685954" cy="461665"/>
          </a:xfrm>
          <a:prstGeom prst="rect">
            <a:avLst/>
          </a:prstGeom>
          <a:solidFill>
            <a:schemeClr val="bg1"/>
          </a:solidFill>
          <a:ln w="19050">
            <a:solidFill>
              <a:srgbClr val="00B9F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Acknowledgements: OGC, WMO,  GRDC</a:t>
            </a:r>
            <a:r>
              <a:rPr lang="en-US" sz="1200" dirty="0"/>
              <a:t>, CUAHSI, BoM/CSIRO, USGS</a:t>
            </a:r>
            <a:r>
              <a:rPr lang="en-US" sz="1200" dirty="0" smtClean="0"/>
              <a:t>, GSC, </a:t>
            </a:r>
            <a:r>
              <a:rPr lang="en-US" sz="1200" dirty="0" err="1" smtClean="0"/>
              <a:t>Kisters</a:t>
            </a:r>
            <a:r>
              <a:rPr lang="en-US" sz="1200" dirty="0" smtClean="0"/>
              <a:t>, …….</a:t>
            </a:r>
            <a:endParaRPr lang="en-US" sz="1200" dirty="0"/>
          </a:p>
        </p:txBody>
      </p:sp>
      <p:grpSp>
        <p:nvGrpSpPr>
          <p:cNvPr id="53" name="Group 52"/>
          <p:cNvGrpSpPr/>
          <p:nvPr/>
        </p:nvGrpSpPr>
        <p:grpSpPr>
          <a:xfrm>
            <a:off x="-63961" y="1506785"/>
            <a:ext cx="4778730" cy="484948"/>
            <a:chOff x="-63960" y="1499291"/>
            <a:chExt cx="3428810" cy="499935"/>
          </a:xfrm>
        </p:grpSpPr>
        <p:sp>
          <p:nvSpPr>
            <p:cNvPr id="54" name="Rounded Rectangle 53"/>
            <p:cNvSpPr/>
            <p:nvPr/>
          </p:nvSpPr>
          <p:spPr bwMode="auto">
            <a:xfrm>
              <a:off x="-63960" y="1499291"/>
              <a:ext cx="3428810" cy="499935"/>
            </a:xfrm>
            <a:prstGeom prst="roundRect">
              <a:avLst>
                <a:gd name="adj" fmla="val 1143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 cmpd="sng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27840" y="1624246"/>
              <a:ext cx="2724983" cy="2538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dirty="0" smtClean="0"/>
                <a:t>4-Year International Effort </a:t>
              </a:r>
              <a:r>
                <a:rPr lang="en-US" sz="1600" b="1" dirty="0" smtClean="0">
                  <a:solidFill>
                    <a:schemeClr val="accent4">
                      <a:lumMod val="75000"/>
                    </a:schemeClr>
                  </a:solidFill>
                </a:rPr>
                <a:t>– </a:t>
              </a:r>
              <a:r>
                <a:rPr lang="en-US" sz="1600" b="1" dirty="0" err="1" smtClean="0">
                  <a:solidFill>
                    <a:schemeClr val="accent4">
                      <a:lumMod val="75000"/>
                    </a:schemeClr>
                  </a:solidFill>
                </a:rPr>
                <a:t>WaterML</a:t>
              </a:r>
              <a:endParaRPr lang="en-US" sz="16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83740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Dominican Republic – An Example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577" y="1761576"/>
            <a:ext cx="6092651" cy="2497438"/>
          </a:xfrm>
          <a:prstGeom prst="rect">
            <a:avLst/>
          </a:prstGeom>
          <a:noFill/>
          <a:ln w="1905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286001" y="4073572"/>
            <a:ext cx="4572000" cy="1419970"/>
            <a:chOff x="1308085" y="3993496"/>
            <a:chExt cx="5191169" cy="1612272"/>
          </a:xfrm>
        </p:grpSpPr>
        <p:pic>
          <p:nvPicPr>
            <p:cNvPr id="4" name="Picture 2" descr="http://www.google.com/url?source=imglanding&amp;ct=img&amp;q=http://www.worldatlas.com/webimage/flags/countrys/zzzflags/dolarge.gif&amp;sa=X&amp;ei=0P90T5DvCqSriQLssMynDg&amp;ved=0CAkQ8wc&amp;usg=AFQjCNEZDBA79lvgbimxKOsCWc9kDAET0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08085" y="4020512"/>
              <a:ext cx="2300758" cy="1558240"/>
            </a:xfrm>
            <a:prstGeom prst="rect">
              <a:avLst/>
            </a:prstGeom>
            <a:noFill/>
          </p:spPr>
        </p:pic>
        <p:pic>
          <p:nvPicPr>
            <p:cNvPr id="5" name="Picture 4" descr="https://encrypted-tbn2.google.com/images?q=tbn:ANd9GcTgbibHZQyIWCgb-Fhl3HjVI5l9OaaiM3zHHNPVlYQh0dU_Z2tZjw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86982" y="3993496"/>
              <a:ext cx="1612272" cy="1612272"/>
            </a:xfrm>
            <a:prstGeom prst="ellipse">
              <a:avLst/>
            </a:prstGeom>
            <a:noFill/>
          </p:spPr>
        </p:pic>
        <p:sp>
          <p:nvSpPr>
            <p:cNvPr id="6" name="Left-Right Arrow 5"/>
            <p:cNvSpPr/>
            <p:nvPr/>
          </p:nvSpPr>
          <p:spPr bwMode="auto">
            <a:xfrm>
              <a:off x="3768617" y="4659066"/>
              <a:ext cx="958590" cy="288076"/>
            </a:xfrm>
            <a:prstGeom prst="leftRightArrow">
              <a:avLst>
                <a:gd name="adj1" fmla="val 50000"/>
                <a:gd name="adj2" fmla="val 67870"/>
              </a:avLst>
            </a:prstGeom>
            <a:solidFill>
              <a:srgbClr val="FFC000"/>
            </a:solidFill>
            <a:ln>
              <a:solidFill>
                <a:srgbClr val="FFC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671862" y="5865813"/>
            <a:ext cx="6783163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INDRHI (</a:t>
            </a:r>
            <a:r>
              <a:rPr lang="en-US" dirty="0" err="1"/>
              <a:t>Instituto</a:t>
            </a:r>
            <a:r>
              <a:rPr lang="en-US" dirty="0"/>
              <a:t> </a:t>
            </a:r>
            <a:r>
              <a:rPr lang="en-US" dirty="0" err="1"/>
              <a:t>Nacional</a:t>
            </a:r>
            <a:r>
              <a:rPr lang="en-US" dirty="0"/>
              <a:t> de </a:t>
            </a:r>
            <a:r>
              <a:rPr lang="en-US" dirty="0" err="1"/>
              <a:t>Recursos</a:t>
            </a:r>
            <a:r>
              <a:rPr lang="en-US" dirty="0"/>
              <a:t> </a:t>
            </a:r>
            <a:r>
              <a:rPr lang="en-US" dirty="0" err="1"/>
              <a:t>Hidráulicos</a:t>
            </a:r>
            <a:r>
              <a:rPr lang="en-US" dirty="0"/>
              <a:t>) </a:t>
            </a:r>
            <a:r>
              <a:rPr lang="en-US" dirty="0" smtClean="0"/>
              <a:t>data . . .</a:t>
            </a:r>
            <a:endParaRPr lang="en-US" dirty="0"/>
          </a:p>
          <a:p>
            <a:r>
              <a:rPr lang="en-US" dirty="0"/>
              <a:t>           </a:t>
            </a:r>
            <a:r>
              <a:rPr lang="en-US" dirty="0" smtClean="0"/>
              <a:t>. . . converted </a:t>
            </a:r>
            <a:r>
              <a:rPr lang="en-US" dirty="0"/>
              <a:t>to </a:t>
            </a:r>
            <a:r>
              <a:rPr lang="en-US" dirty="0" err="1"/>
              <a:t>WaterML</a:t>
            </a:r>
            <a:r>
              <a:rPr lang="en-US" dirty="0"/>
              <a:t> web services at BYU </a:t>
            </a:r>
          </a:p>
        </p:txBody>
      </p:sp>
    </p:spTree>
    <p:extLst>
      <p:ext uri="{BB962C8B-B14F-4D97-AF65-F5344CB8AC3E}">
        <p14:creationId xmlns:p14="http://schemas.microsoft.com/office/powerpoint/2010/main" val="24912750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Voluntary Project Using Free Software</a:t>
            </a:r>
            <a:endParaRPr lang="en-US" dirty="0"/>
          </a:p>
        </p:txBody>
      </p:sp>
      <p:sp>
        <p:nvSpPr>
          <p:cNvPr id="6" name="Left-Right Arrow 5"/>
          <p:cNvSpPr/>
          <p:nvPr/>
        </p:nvSpPr>
        <p:spPr bwMode="auto">
          <a:xfrm>
            <a:off x="4358096" y="4747689"/>
            <a:ext cx="844255" cy="253716"/>
          </a:xfrm>
          <a:prstGeom prst="leftRightArrow">
            <a:avLst>
              <a:gd name="adj1" fmla="val 50000"/>
              <a:gd name="adj2" fmla="val 67870"/>
            </a:avLst>
          </a:prstGeom>
          <a:solidFill>
            <a:srgbClr val="FFC000"/>
          </a:solidFill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33850" y="5865813"/>
            <a:ext cx="4321175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Graduate student and faculty member from BYU . . .</a:t>
            </a:r>
            <a:endParaRPr lang="en-US" dirty="0"/>
          </a:p>
          <a:p>
            <a:r>
              <a:rPr lang="en-US" dirty="0"/>
              <a:t>           </a:t>
            </a:r>
            <a:r>
              <a:rPr lang="en-US" dirty="0" smtClean="0"/>
              <a:t>. . . collaborating with technical staff at INDRHI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3625" y="1590675"/>
            <a:ext cx="3581400" cy="2387600"/>
          </a:xfrm>
          <a:prstGeom prst="rect">
            <a:avLst/>
          </a:prstGeom>
          <a:noFill/>
          <a:ln w="1905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6123" y="1571906"/>
            <a:ext cx="3651973" cy="2406370"/>
          </a:xfrm>
          <a:prstGeom prst="rect">
            <a:avLst/>
          </a:prstGeom>
          <a:noFill/>
          <a:ln w="1905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406418"/>
            <a:ext cx="3643721" cy="1014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351" y="4076700"/>
            <a:ext cx="1995008" cy="164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104" y="4406418"/>
            <a:ext cx="1424921" cy="524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85971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Press Conference for “Online” System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781426" y="5865813"/>
            <a:ext cx="4673600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Frank Rodríguez, Director of INDRHI</a:t>
            </a:r>
            <a:r>
              <a:rPr lang="en-US" dirty="0"/>
              <a:t> </a:t>
            </a:r>
            <a:r>
              <a:rPr lang="en-US" dirty="0" smtClean="0"/>
              <a:t>. . .</a:t>
            </a:r>
            <a:endParaRPr lang="en-US" dirty="0"/>
          </a:p>
          <a:p>
            <a:r>
              <a:rPr lang="en-US" dirty="0"/>
              <a:t>           </a:t>
            </a:r>
            <a:r>
              <a:rPr lang="en-US" dirty="0" smtClean="0"/>
              <a:t>.</a:t>
            </a:r>
            <a:r>
              <a:rPr lang="en-US" dirty="0"/>
              <a:t> </a:t>
            </a:r>
            <a:r>
              <a:rPr lang="en-US" dirty="0" smtClean="0"/>
              <a:t>. . Jim Nelson, Professor from BYU</a:t>
            </a:r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74" y="2400300"/>
            <a:ext cx="8510954" cy="335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1600200"/>
            <a:ext cx="3563112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712" y="1616868"/>
            <a:ext cx="2880363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4676775" y="3286125"/>
            <a:ext cx="4048125" cy="561975"/>
          </a:xfrm>
          <a:prstGeom prst="rect">
            <a:avLst/>
          </a:prstGeom>
          <a:noFill/>
          <a:ln w="19050">
            <a:solidFill>
              <a:srgbClr val="00B9F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841477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Leader for the Caribbean Region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133850" y="5865813"/>
            <a:ext cx="4321175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INDRHI would like to use their experience as a guide for neighboring countries. . .</a:t>
            </a:r>
            <a:endParaRPr lang="en-US" dirty="0"/>
          </a:p>
          <a:p>
            <a:r>
              <a:rPr lang="en-US" dirty="0"/>
              <a:t>           </a:t>
            </a:r>
            <a:r>
              <a:rPr lang="en-US" dirty="0" smtClean="0"/>
              <a:t>. . . perhaps an activity for the CHy-14 Data Operations and Management theme?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4" y="1859738"/>
            <a:ext cx="6751017" cy="3963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42963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World Hydrological Cycle Observing System</a:t>
            </a:r>
            <a:endParaRPr lang="en-US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752600"/>
            <a:ext cx="7429500" cy="40862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26194"/>
            <a:ext cx="130492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5" y="1018032"/>
            <a:ext cx="214312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781426" y="5865813"/>
            <a:ext cx="4673600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Some projects implemented . . .</a:t>
            </a:r>
            <a:endParaRPr lang="en-US" dirty="0"/>
          </a:p>
          <a:p>
            <a:r>
              <a:rPr lang="en-US" dirty="0"/>
              <a:t>           </a:t>
            </a:r>
            <a:r>
              <a:rPr lang="en-US" dirty="0" smtClean="0"/>
              <a:t>. . . Some in development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7263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892" y="1726577"/>
            <a:ext cx="6396216" cy="4064193"/>
          </a:xfrm>
          <a:prstGeom prst="rect">
            <a:avLst/>
          </a:prstGeom>
          <a:noFill/>
          <a:ln w="1905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457199"/>
            <a:ext cx="7312991" cy="892623"/>
          </a:xfrm>
        </p:spPr>
        <p:txBody>
          <a:bodyPr/>
          <a:lstStyle/>
          <a:p>
            <a:r>
              <a:rPr lang="en-US" dirty="0" smtClean="0"/>
              <a:t>WIS</a:t>
            </a:r>
            <a:r>
              <a:rPr lang="en-US" sz="2400" b="0" dirty="0" smtClean="0">
                <a:solidFill>
                  <a:srgbClr val="7F7F7F"/>
                </a:solidFill>
              </a:rPr>
              <a:t> </a:t>
            </a:r>
            <a:r>
              <a:rPr lang="en-US" sz="2200" b="0" dirty="0" smtClean="0">
                <a:solidFill>
                  <a:srgbClr val="7F7F7F"/>
                </a:solidFill>
              </a:rPr>
              <a:t>– WMO Information System</a:t>
            </a:r>
            <a:endParaRPr lang="en-US" sz="2200" b="0" dirty="0">
              <a:solidFill>
                <a:srgbClr val="7F7F7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90117" y="5865813"/>
            <a:ext cx="5264908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Ingests data from National </a:t>
            </a:r>
            <a:r>
              <a:rPr lang="en-US" dirty="0" smtClean="0"/>
              <a:t>Centers . . .</a:t>
            </a:r>
            <a:endParaRPr lang="en-US" dirty="0"/>
          </a:p>
          <a:p>
            <a:r>
              <a:rPr lang="en-US" dirty="0" smtClean="0"/>
              <a:t>. . . synthesized globally </a:t>
            </a:r>
            <a:r>
              <a:rPr lang="en-US" dirty="0"/>
              <a:t>through communication networks</a:t>
            </a:r>
          </a:p>
        </p:txBody>
      </p:sp>
    </p:spTree>
    <p:extLst>
      <p:ext uri="{BB962C8B-B14F-4D97-AF65-F5344CB8AC3E}">
        <p14:creationId xmlns:p14="http://schemas.microsoft.com/office/powerpoint/2010/main" val="13833667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2991" cy="826130"/>
          </a:xfrm>
        </p:spPr>
        <p:txBody>
          <a:bodyPr/>
          <a:lstStyle/>
          <a:p>
            <a:r>
              <a:rPr lang="en-US" dirty="0" smtClean="0"/>
              <a:t>GEOSS</a:t>
            </a:r>
            <a:r>
              <a:rPr lang="en-US" sz="2800" dirty="0" smtClean="0"/>
              <a:t> </a:t>
            </a:r>
            <a:r>
              <a:rPr lang="en-US" sz="22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– Global </a:t>
            </a:r>
            <a:r>
              <a:rPr lang="en-US" sz="2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Earth Observation System of </a:t>
            </a:r>
            <a:r>
              <a:rPr lang="en-US" sz="22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Systems</a:t>
            </a:r>
            <a:endParaRPr lang="en-US" sz="2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52673" y="1726574"/>
            <a:ext cx="6238654" cy="4065034"/>
          </a:xfrm>
          <a:prstGeom prst="rect">
            <a:avLst/>
          </a:prstGeom>
          <a:noFill/>
          <a:ln w="1905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3190117" y="5865813"/>
            <a:ext cx="5264908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Group on Earth Observations (GEO) . . .</a:t>
            </a:r>
          </a:p>
          <a:p>
            <a:r>
              <a:rPr lang="en-US" dirty="0"/>
              <a:t>. . . located with WMO in </a:t>
            </a:r>
            <a:r>
              <a:rPr lang="en-US" dirty="0" smtClean="0"/>
              <a:t>Geneva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 bwMode="auto">
          <a:xfrm>
            <a:off x="4958592" y="4974045"/>
            <a:ext cx="923925" cy="817563"/>
          </a:xfrm>
          <a:prstGeom prst="ellipse">
            <a:avLst/>
          </a:prstGeom>
          <a:noFill/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895348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2991" cy="484632"/>
          </a:xfrm>
        </p:spPr>
        <p:txBody>
          <a:bodyPr/>
          <a:lstStyle/>
          <a:p>
            <a:r>
              <a:rPr lang="en-US" sz="2800" dirty="0" smtClean="0"/>
              <a:t>Geospatial and Temporal Water Data</a:t>
            </a:r>
            <a:endParaRPr lang="en-US" sz="2800" dirty="0"/>
          </a:p>
        </p:txBody>
      </p:sp>
      <p:grpSp>
        <p:nvGrpSpPr>
          <p:cNvPr id="7" name="Group 6"/>
          <p:cNvGrpSpPr/>
          <p:nvPr/>
        </p:nvGrpSpPr>
        <p:grpSpPr>
          <a:xfrm>
            <a:off x="5116520" y="1911174"/>
            <a:ext cx="3096368" cy="1117696"/>
            <a:chOff x="5171675" y="1299330"/>
            <a:chExt cx="3096368" cy="1117696"/>
          </a:xfrm>
        </p:grpSpPr>
        <p:sp>
          <p:nvSpPr>
            <p:cNvPr id="24" name="Oval 23"/>
            <p:cNvSpPr/>
            <p:nvPr/>
          </p:nvSpPr>
          <p:spPr bwMode="auto">
            <a:xfrm>
              <a:off x="5171675" y="1299330"/>
              <a:ext cx="1117696" cy="1117696"/>
            </a:xfrm>
            <a:prstGeom prst="ellipse">
              <a:avLst/>
            </a:prstGeom>
            <a:solidFill>
              <a:srgbClr val="FFE683"/>
            </a:solidFill>
            <a:ln w="25400" cap="flat" cmpd="sng" algn="ctr">
              <a:solidFill>
                <a:srgbClr val="FAC15A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000000"/>
                  </a:solidFill>
                </a:rPr>
                <a:t>GEOSS</a:t>
              </a:r>
            </a:p>
          </p:txBody>
        </p:sp>
        <p:sp>
          <p:nvSpPr>
            <p:cNvPr id="29" name="Oval 28"/>
            <p:cNvSpPr/>
            <p:nvPr/>
          </p:nvSpPr>
          <p:spPr bwMode="auto">
            <a:xfrm>
              <a:off x="6107343" y="1299330"/>
              <a:ext cx="1117696" cy="1117696"/>
            </a:xfrm>
            <a:prstGeom prst="ellipse">
              <a:avLst/>
            </a:prstGeom>
            <a:solidFill>
              <a:srgbClr val="9AE1F7">
                <a:alpha val="80000"/>
              </a:srgbClr>
            </a:solidFill>
            <a:ln w="25400" cap="flat" cmpd="sng" algn="ctr">
              <a:solidFill>
                <a:srgbClr val="5EB4E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000000"/>
                  </a:solidFill>
                </a:rPr>
                <a:t>WIS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402421" y="1752012"/>
              <a:ext cx="865622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b="1" dirty="0" smtClean="0">
                  <a:solidFill>
                    <a:srgbClr val="BFE1F5"/>
                  </a:solidFill>
                </a:rPr>
                <a:t>Catalogs</a:t>
              </a:r>
              <a:endParaRPr lang="en-US" sz="1600" b="1" dirty="0">
                <a:solidFill>
                  <a:srgbClr val="BFE1F5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037240" y="3187366"/>
            <a:ext cx="3231098" cy="1117696"/>
            <a:chOff x="3118199" y="2796825"/>
            <a:chExt cx="3231098" cy="1117696"/>
          </a:xfrm>
        </p:grpSpPr>
        <p:sp>
          <p:nvSpPr>
            <p:cNvPr id="22" name="Oval 21"/>
            <p:cNvSpPr/>
            <p:nvPr/>
          </p:nvSpPr>
          <p:spPr bwMode="auto">
            <a:xfrm>
              <a:off x="3118199" y="2796825"/>
              <a:ext cx="1117696" cy="1117696"/>
            </a:xfrm>
            <a:prstGeom prst="ellipse">
              <a:avLst/>
            </a:prstGeom>
            <a:solidFill>
              <a:srgbClr val="FFE683"/>
            </a:solidFill>
            <a:ln w="25400" cap="flat" cmpd="sng" algn="ctr">
              <a:solidFill>
                <a:srgbClr val="FAC15A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000000"/>
                  </a:solidFill>
                </a:rPr>
                <a:t>OGC</a:t>
              </a:r>
            </a:p>
          </p:txBody>
        </p:sp>
        <p:sp>
          <p:nvSpPr>
            <p:cNvPr id="23" name="Oval 22"/>
            <p:cNvSpPr/>
            <p:nvPr/>
          </p:nvSpPr>
          <p:spPr bwMode="auto">
            <a:xfrm>
              <a:off x="4053867" y="2796825"/>
              <a:ext cx="1117696" cy="1117696"/>
            </a:xfrm>
            <a:prstGeom prst="ellipse">
              <a:avLst/>
            </a:prstGeom>
            <a:solidFill>
              <a:srgbClr val="9AE1F7">
                <a:alpha val="80000"/>
              </a:srgbClr>
            </a:solidFill>
            <a:ln w="25400" cap="flat" cmpd="sng" algn="ctr">
              <a:solidFill>
                <a:srgbClr val="5EB4E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000000"/>
                  </a:solidFill>
                </a:rPr>
                <a:t>WMO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345917" y="3246132"/>
              <a:ext cx="1003380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b="1" dirty="0" smtClean="0">
                  <a:solidFill>
                    <a:schemeClr val="accent4">
                      <a:lumMod val="40000"/>
                      <a:lumOff val="60000"/>
                    </a:schemeClr>
                  </a:solidFill>
                </a:rPr>
                <a:t>Standards</a:t>
              </a:r>
              <a:endParaRPr lang="en-US" sz="1600" b="1" dirty="0">
                <a:solidFill>
                  <a:schemeClr val="accent4">
                    <a:lumMod val="40000"/>
                    <a:lumOff val="60000"/>
                  </a:schemeClr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099523" y="4463558"/>
            <a:ext cx="3089534" cy="1117696"/>
            <a:chOff x="1179448" y="4294321"/>
            <a:chExt cx="3089534" cy="1117696"/>
          </a:xfrm>
        </p:grpSpPr>
        <p:sp>
          <p:nvSpPr>
            <p:cNvPr id="26" name="Oval 25"/>
            <p:cNvSpPr/>
            <p:nvPr/>
          </p:nvSpPr>
          <p:spPr bwMode="auto">
            <a:xfrm>
              <a:off x="1179448" y="4294321"/>
              <a:ext cx="1117696" cy="1117696"/>
            </a:xfrm>
            <a:prstGeom prst="ellipse">
              <a:avLst/>
            </a:prstGeom>
            <a:solidFill>
              <a:srgbClr val="FFE683"/>
            </a:solidFill>
            <a:ln w="25400" cap="flat" cmpd="sng" algn="ctr">
              <a:solidFill>
                <a:srgbClr val="FAC15A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000000"/>
                  </a:solidFill>
                </a:rPr>
                <a:t>GIS</a:t>
              </a:r>
            </a:p>
          </p:txBody>
        </p:sp>
        <p:sp>
          <p:nvSpPr>
            <p:cNvPr id="27" name="Oval 26"/>
            <p:cNvSpPr/>
            <p:nvPr/>
          </p:nvSpPr>
          <p:spPr bwMode="auto">
            <a:xfrm>
              <a:off x="2115116" y="4294321"/>
              <a:ext cx="1117696" cy="1117696"/>
            </a:xfrm>
            <a:prstGeom prst="ellipse">
              <a:avLst/>
            </a:prstGeom>
            <a:solidFill>
              <a:srgbClr val="9AE1F7">
                <a:alpha val="80000"/>
              </a:srgbClr>
            </a:solidFill>
            <a:ln w="25400" cap="flat" cmpd="sng" algn="ctr">
              <a:solidFill>
                <a:srgbClr val="5EB4E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000000"/>
                  </a:solidFill>
                </a:rPr>
                <a:t>Water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000000"/>
                  </a:solidFill>
                </a:rPr>
                <a:t>Resources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402459" y="4743628"/>
              <a:ext cx="866523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b="1" dirty="0" smtClean="0">
                  <a:solidFill>
                    <a:srgbClr val="BFE1F5"/>
                  </a:solidFill>
                </a:rPr>
                <a:t>Domains</a:t>
              </a:r>
              <a:endParaRPr lang="en-US" sz="1600" b="1" dirty="0">
                <a:solidFill>
                  <a:srgbClr val="BFE1F5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190117" y="5865813"/>
            <a:ext cx="5264908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Maps and </a:t>
            </a:r>
            <a:r>
              <a:rPr lang="en-US" dirty="0" smtClean="0"/>
              <a:t>time series </a:t>
            </a:r>
            <a:r>
              <a:rPr lang="en-US" dirty="0"/>
              <a:t>. . .</a:t>
            </a:r>
          </a:p>
          <a:p>
            <a:r>
              <a:rPr lang="en-US" dirty="0"/>
              <a:t>                  . . . </a:t>
            </a:r>
            <a:r>
              <a:rPr lang="en-US" dirty="0" smtClean="0"/>
              <a:t>interoperability </a:t>
            </a:r>
            <a:r>
              <a:rPr lang="en-US" dirty="0"/>
              <a:t>of </a:t>
            </a:r>
            <a:r>
              <a:rPr lang="en-US" dirty="0" smtClean="0"/>
              <a:t>connected systems</a:t>
            </a:r>
            <a:endParaRPr lang="en-US" dirty="0"/>
          </a:p>
        </p:txBody>
      </p:sp>
      <p:sp>
        <p:nvSpPr>
          <p:cNvPr id="17" name="Right Arrow 16"/>
          <p:cNvSpPr/>
          <p:nvPr/>
        </p:nvSpPr>
        <p:spPr bwMode="auto">
          <a:xfrm rot="19743162">
            <a:off x="817182" y="2961385"/>
            <a:ext cx="4219565" cy="361033"/>
          </a:xfrm>
          <a:prstGeom prst="rightArrow">
            <a:avLst>
              <a:gd name="adj1" fmla="val 37879"/>
              <a:gd name="adj2" fmla="val 80510"/>
            </a:avLst>
          </a:prstGeom>
          <a:gradFill>
            <a:gsLst>
              <a:gs pos="100000">
                <a:schemeClr val="accent2">
                  <a:lumMod val="75000"/>
                </a:schemeClr>
              </a:gs>
              <a:gs pos="0">
                <a:schemeClr val="accent2">
                  <a:lumMod val="75000"/>
                  <a:alpha val="0"/>
                </a:schemeClr>
              </a:gs>
            </a:gsLst>
            <a:lin ang="210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 rot="19752863">
            <a:off x="1986417" y="2897390"/>
            <a:ext cx="151624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Implementation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9710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1550538"/>
            <a:ext cx="5619750" cy="4297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2991" cy="484632"/>
          </a:xfrm>
        </p:spPr>
        <p:txBody>
          <a:bodyPr/>
          <a:lstStyle/>
          <a:p>
            <a:r>
              <a:rPr lang="en-US" sz="2800" dirty="0" smtClean="0"/>
              <a:t>GEOSS and WIS </a:t>
            </a:r>
            <a:r>
              <a:rPr lang="en-US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– </a:t>
            </a:r>
            <a:r>
              <a:rPr lang="en-US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 Brokered Connection</a:t>
            </a:r>
            <a:endParaRPr lang="en-US" sz="2000" dirty="0"/>
          </a:p>
        </p:txBody>
      </p:sp>
      <p:grpSp>
        <p:nvGrpSpPr>
          <p:cNvPr id="7" name="Group 6"/>
          <p:cNvGrpSpPr/>
          <p:nvPr/>
        </p:nvGrpSpPr>
        <p:grpSpPr>
          <a:xfrm>
            <a:off x="5404355" y="1550538"/>
            <a:ext cx="2057006" cy="1117696"/>
            <a:chOff x="6905225" y="1193164"/>
            <a:chExt cx="2057006" cy="1117696"/>
          </a:xfrm>
        </p:grpSpPr>
        <p:sp>
          <p:nvSpPr>
            <p:cNvPr id="24" name="Oval 23"/>
            <p:cNvSpPr/>
            <p:nvPr/>
          </p:nvSpPr>
          <p:spPr bwMode="auto">
            <a:xfrm>
              <a:off x="6905225" y="1193164"/>
              <a:ext cx="1117696" cy="1117696"/>
            </a:xfrm>
            <a:prstGeom prst="ellipse">
              <a:avLst/>
            </a:prstGeom>
            <a:solidFill>
              <a:srgbClr val="FFE683"/>
            </a:solidFill>
            <a:ln w="25400" cap="flat" cmpd="sng" algn="ctr">
              <a:solidFill>
                <a:srgbClr val="FAC15A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000000"/>
                  </a:solidFill>
                </a:rPr>
                <a:t>GEOSS</a:t>
              </a:r>
            </a:p>
          </p:txBody>
        </p:sp>
        <p:sp>
          <p:nvSpPr>
            <p:cNvPr id="29" name="Oval 28"/>
            <p:cNvSpPr/>
            <p:nvPr/>
          </p:nvSpPr>
          <p:spPr bwMode="auto">
            <a:xfrm>
              <a:off x="7844535" y="1193164"/>
              <a:ext cx="1117696" cy="1117696"/>
            </a:xfrm>
            <a:prstGeom prst="ellipse">
              <a:avLst/>
            </a:prstGeom>
            <a:solidFill>
              <a:srgbClr val="9AE1F7">
                <a:alpha val="80000"/>
              </a:srgbClr>
            </a:solidFill>
            <a:ln w="25400" cap="flat" cmpd="sng" algn="ctr">
              <a:solidFill>
                <a:srgbClr val="5EB4E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000000"/>
                  </a:solidFill>
                </a:rPr>
                <a:t>WIS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190117" y="5865813"/>
            <a:ext cx="5264908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Link water observations data . </a:t>
            </a:r>
            <a:r>
              <a:rPr lang="en-US" dirty="0"/>
              <a:t>. .</a:t>
            </a:r>
          </a:p>
          <a:p>
            <a:r>
              <a:rPr lang="en-US" dirty="0"/>
              <a:t>                  . . . </a:t>
            </a:r>
            <a:r>
              <a:rPr lang="en-US" dirty="0" smtClean="0"/>
              <a:t>with many other kinds of observational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9476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 bwMode="auto">
          <a:xfrm>
            <a:off x="0" y="5721615"/>
            <a:ext cx="9144000" cy="1137550"/>
          </a:xfrm>
          <a:prstGeom prst="rect">
            <a:avLst/>
          </a:prstGeom>
          <a:solidFill>
            <a:schemeClr val="tx2">
              <a:alpha val="60000"/>
            </a:schemeClr>
          </a:solidFill>
          <a:ln w="19050" cmpd="sng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448467" y="3601451"/>
            <a:ext cx="5006558" cy="945588"/>
            <a:chOff x="3827844" y="3385354"/>
            <a:chExt cx="5006558" cy="945588"/>
          </a:xfrm>
        </p:grpSpPr>
        <p:sp>
          <p:nvSpPr>
            <p:cNvPr id="35" name="Rectangle 34"/>
            <p:cNvSpPr/>
            <p:nvPr/>
          </p:nvSpPr>
          <p:spPr bwMode="auto">
            <a:xfrm>
              <a:off x="7010401" y="3385354"/>
              <a:ext cx="1824001" cy="914079"/>
            </a:xfrm>
            <a:prstGeom prst="rect">
              <a:avLst/>
            </a:prstGeom>
            <a:solidFill>
              <a:srgbClr val="546B1F"/>
            </a:solidFill>
            <a:ln w="19050" cmpd="sng"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47" name="Rectangle 46"/>
            <p:cNvSpPr/>
            <p:nvPr/>
          </p:nvSpPr>
          <p:spPr bwMode="auto">
            <a:xfrm>
              <a:off x="3827844" y="3385354"/>
              <a:ext cx="3184769" cy="914079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19050" cmpd="sng"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003160" y="3449715"/>
              <a:ext cx="3053741" cy="881227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/>
              <a:r>
                <a:rPr lang="en-US" sz="1400" b="1" dirty="0" smtClean="0">
                  <a:solidFill>
                    <a:schemeClr val="accent1">
                      <a:lumMod val="50000"/>
                    </a:schemeClr>
                  </a:solidFill>
                  <a:ea typeface="+mn-ea"/>
                  <a:cs typeface="+mn-cs"/>
                </a:rPr>
                <a:t>Guide to Hydrological Practices</a:t>
              </a:r>
            </a:p>
            <a:p>
              <a:pPr eaLnBrk="0" hangingPunct="0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Volume II</a:t>
              </a:r>
            </a:p>
            <a:p>
              <a:pPr eaLnBrk="0" hangingPunct="0"/>
              <a:r>
                <a:rPr lang="en-US" sz="1200" dirty="0" smtClean="0"/>
                <a:t>Management of Water Resources and </a:t>
              </a:r>
              <a:br>
                <a:rPr lang="en-US" sz="1200" dirty="0" smtClean="0"/>
              </a:br>
              <a:r>
                <a:rPr lang="en-US" sz="1200" dirty="0" smtClean="0"/>
                <a:t>Application of Hydrological Practices</a:t>
              </a:r>
            </a:p>
          </p:txBody>
        </p:sp>
      </p:grpSp>
      <p:sp>
        <p:nvSpPr>
          <p:cNvPr id="46" name="Right Arrow 45"/>
          <p:cNvSpPr/>
          <p:nvPr/>
        </p:nvSpPr>
        <p:spPr bwMode="auto">
          <a:xfrm rot="5400000">
            <a:off x="3855820" y="2261153"/>
            <a:ext cx="1014398" cy="164208"/>
          </a:xfrm>
          <a:prstGeom prst="rightArrow">
            <a:avLst>
              <a:gd name="adj1" fmla="val 37879"/>
              <a:gd name="adj2" fmla="val 80510"/>
            </a:avLst>
          </a:prstGeom>
          <a:gradFill>
            <a:gsLst>
              <a:gs pos="100000">
                <a:schemeClr val="accent2">
                  <a:lumMod val="75000"/>
                </a:schemeClr>
              </a:gs>
              <a:gs pos="0">
                <a:schemeClr val="accent2">
                  <a:lumMod val="75000"/>
                  <a:alpha val="0"/>
                </a:schemeClr>
              </a:gs>
            </a:gsLst>
            <a:lin ang="210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450011" y="1503627"/>
            <a:ext cx="5005014" cy="946824"/>
            <a:chOff x="3829388" y="1520258"/>
            <a:chExt cx="5005014" cy="946824"/>
          </a:xfrm>
        </p:grpSpPr>
        <p:sp>
          <p:nvSpPr>
            <p:cNvPr id="7" name="Rectangle 6"/>
            <p:cNvSpPr/>
            <p:nvPr/>
          </p:nvSpPr>
          <p:spPr bwMode="auto">
            <a:xfrm>
              <a:off x="3829388" y="1520258"/>
              <a:ext cx="3184769" cy="914079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19050" cmpd="sng"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007068" y="1579993"/>
              <a:ext cx="3053741" cy="887089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/>
              <a:r>
                <a:rPr lang="en-US" sz="1400" b="1" dirty="0" smtClean="0">
                  <a:solidFill>
                    <a:srgbClr val="546B1F"/>
                  </a:solidFill>
                  <a:ea typeface="+mn-ea"/>
                  <a:cs typeface="+mn-cs"/>
                </a:rPr>
                <a:t>Guide to Hydrological Practices</a:t>
              </a:r>
            </a:p>
            <a:p>
              <a:pPr eaLnBrk="0" hangingPunct="0"/>
              <a:r>
                <a:rPr lang="en-US" sz="1200" b="1" dirty="0" smtClean="0">
                  <a:solidFill>
                    <a:srgbClr val="7F7F7F"/>
                  </a:solidFill>
                </a:rPr>
                <a:t>Volume I</a:t>
              </a:r>
            </a:p>
            <a:p>
              <a:pPr eaLnBrk="0" hangingPunct="0"/>
              <a:r>
                <a:rPr lang="en-US" sz="1200" dirty="0" smtClean="0"/>
                <a:t>Hydrology – From Measurement to </a:t>
              </a:r>
              <a:br>
                <a:rPr lang="en-US" sz="1200" dirty="0" smtClean="0"/>
              </a:br>
              <a:r>
                <a:rPr lang="en-US" sz="1200" dirty="0" smtClean="0"/>
                <a:t>Hydrological Information</a:t>
              </a: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7010401" y="1520258"/>
              <a:ext cx="1824001" cy="914079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19050" cmpd="sng"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WMO Guide to Hydrological Practices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190117" y="5865813"/>
            <a:ext cx="5264908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Guide to Hydrological Practices . </a:t>
            </a:r>
            <a:r>
              <a:rPr lang="en-US" dirty="0"/>
              <a:t>. .</a:t>
            </a:r>
          </a:p>
          <a:p>
            <a:r>
              <a:rPr lang="en-US" dirty="0"/>
              <a:t>. . . </a:t>
            </a:r>
            <a:r>
              <a:rPr lang="en-US" dirty="0" smtClean="0"/>
              <a:t>WMO recommendations for National Hydrological Surveys </a:t>
            </a:r>
            <a:endParaRPr lang="en-US" dirty="0"/>
          </a:p>
        </p:txBody>
      </p:sp>
      <p:pic>
        <p:nvPicPr>
          <p:cNvPr id="3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22" y="1563362"/>
            <a:ext cx="1590827" cy="2938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6778225" y="1721936"/>
            <a:ext cx="1676800" cy="44532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/>
            <a:r>
              <a:rPr lang="en-US" sz="1600" b="1" dirty="0" smtClean="0">
                <a:solidFill>
                  <a:schemeClr val="bg1"/>
                </a:solidFill>
                <a:ea typeface="+mn-ea"/>
                <a:cs typeface="+mn-cs"/>
              </a:rPr>
              <a:t>Science and </a:t>
            </a:r>
            <a:br>
              <a:rPr lang="en-US" sz="1600" b="1" dirty="0" smtClean="0">
                <a:solidFill>
                  <a:schemeClr val="bg1"/>
                </a:solidFill>
                <a:ea typeface="+mn-ea"/>
                <a:cs typeface="+mn-cs"/>
              </a:rPr>
            </a:br>
            <a:r>
              <a:rPr lang="en-US" sz="1600" b="1" dirty="0" smtClean="0">
                <a:solidFill>
                  <a:schemeClr val="bg1"/>
                </a:solidFill>
                <a:ea typeface="+mn-ea"/>
                <a:cs typeface="+mn-cs"/>
              </a:rPr>
              <a:t>Measurement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778225" y="3805077"/>
            <a:ext cx="1676800" cy="45312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>
            <a:defPPr>
              <a:defRPr lang="en-US"/>
            </a:defPPr>
            <a:lvl1pPr eaLnBrk="0" hangingPunct="0"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Application and </a:t>
            </a:r>
          </a:p>
          <a:p>
            <a:r>
              <a:rPr lang="en-US" dirty="0"/>
              <a:t>Management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002719" y="2850382"/>
            <a:ext cx="1397305" cy="45312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/>
            <a:r>
              <a:rPr lang="en-US" sz="1400" b="1" dirty="0" smtClean="0"/>
              <a:t>Chapter 10</a:t>
            </a:r>
          </a:p>
          <a:p>
            <a:pPr algn="ctr" eaLnBrk="0" hangingPunct="0"/>
            <a:r>
              <a:rPr lang="en-US" sz="1200" dirty="0" smtClean="0"/>
              <a:t>Data Storage, Access, and Dissemination</a:t>
            </a:r>
          </a:p>
        </p:txBody>
      </p:sp>
    </p:spTree>
    <p:extLst>
      <p:ext uri="{BB962C8B-B14F-4D97-AF65-F5344CB8AC3E}">
        <p14:creationId xmlns:p14="http://schemas.microsoft.com/office/powerpoint/2010/main" val="37665939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 bwMode="auto">
          <a:xfrm>
            <a:off x="0" y="5721615"/>
            <a:ext cx="9144000" cy="1137550"/>
          </a:xfrm>
          <a:prstGeom prst="rect">
            <a:avLst/>
          </a:prstGeom>
          <a:solidFill>
            <a:schemeClr val="tx2">
              <a:alpha val="60000"/>
            </a:schemeClr>
          </a:solidFill>
          <a:ln w="19050" cmpd="sng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Categories of Water Services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190117" y="5865813"/>
            <a:ext cx="5264908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A time series data service for one variable at one location . </a:t>
            </a:r>
            <a:r>
              <a:rPr lang="en-US" dirty="0"/>
              <a:t>. .</a:t>
            </a:r>
          </a:p>
          <a:p>
            <a:r>
              <a:rPr lang="en-US" dirty="0"/>
              <a:t>. . . </a:t>
            </a:r>
            <a:r>
              <a:rPr lang="en-US" dirty="0" smtClean="0"/>
              <a:t>describe and catalog networks of observation sites</a:t>
            </a:r>
            <a:endParaRPr lang="en-US" dirty="0"/>
          </a:p>
        </p:txBody>
      </p:sp>
      <p:grpSp>
        <p:nvGrpSpPr>
          <p:cNvPr id="40" name="Group 39"/>
          <p:cNvGrpSpPr/>
          <p:nvPr/>
        </p:nvGrpSpPr>
        <p:grpSpPr>
          <a:xfrm>
            <a:off x="2343688" y="1970897"/>
            <a:ext cx="567574" cy="1526641"/>
            <a:chOff x="4419600" y="3050193"/>
            <a:chExt cx="323850" cy="871080"/>
          </a:xfrm>
        </p:grpSpPr>
        <p:sp>
          <p:nvSpPr>
            <p:cNvPr id="44" name="Oval 43"/>
            <p:cNvSpPr/>
            <p:nvPr/>
          </p:nvSpPr>
          <p:spPr>
            <a:xfrm>
              <a:off x="4572000" y="3050193"/>
              <a:ext cx="171450" cy="17145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cxnSp>
          <p:nvCxnSpPr>
            <p:cNvPr id="45" name="Straight Connector 44"/>
            <p:cNvCxnSpPr>
              <a:stCxn id="44" idx="2"/>
            </p:cNvCxnSpPr>
            <p:nvPr/>
          </p:nvCxnSpPr>
          <p:spPr>
            <a:xfrm flipH="1">
              <a:off x="4419600" y="3135918"/>
              <a:ext cx="1524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/>
            <p:cNvSpPr/>
            <p:nvPr/>
          </p:nvSpPr>
          <p:spPr>
            <a:xfrm>
              <a:off x="4572000" y="3400389"/>
              <a:ext cx="171450" cy="17145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47" name="Straight Connector 46"/>
            <p:cNvCxnSpPr>
              <a:stCxn id="46" idx="2"/>
            </p:cNvCxnSpPr>
            <p:nvPr/>
          </p:nvCxnSpPr>
          <p:spPr>
            <a:xfrm flipH="1">
              <a:off x="4419600" y="3486114"/>
              <a:ext cx="152400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/>
            <p:cNvSpPr/>
            <p:nvPr/>
          </p:nvSpPr>
          <p:spPr>
            <a:xfrm>
              <a:off x="4572000" y="3749823"/>
              <a:ext cx="171450" cy="171450"/>
            </a:xfrm>
            <a:prstGeom prst="ellipse">
              <a:avLst/>
            </a:prstGeom>
            <a:noFill/>
            <a:ln w="38100"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49" name="Straight Connector 48"/>
            <p:cNvCxnSpPr>
              <a:stCxn id="48" idx="2"/>
            </p:cNvCxnSpPr>
            <p:nvPr/>
          </p:nvCxnSpPr>
          <p:spPr>
            <a:xfrm flipH="1">
              <a:off x="4419600" y="3835548"/>
              <a:ext cx="152400" cy="0"/>
            </a:xfrm>
            <a:prstGeom prst="line">
              <a:avLst/>
            </a:prstGeom>
            <a:ln w="38100"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/>
          <p:cNvSpPr txBox="1"/>
          <p:nvPr/>
        </p:nvSpPr>
        <p:spPr>
          <a:xfrm>
            <a:off x="3011172" y="1982064"/>
            <a:ext cx="972515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Catalog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011172" y="2596034"/>
            <a:ext cx="1187439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Metadata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020794" y="3206755"/>
            <a:ext cx="786900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Data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7" name="Can 26"/>
          <p:cNvSpPr/>
          <p:nvPr/>
        </p:nvSpPr>
        <p:spPr>
          <a:xfrm>
            <a:off x="689437" y="1710969"/>
            <a:ext cx="1644544" cy="1974866"/>
          </a:xfrm>
          <a:prstGeom prst="can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30270" y="2497551"/>
            <a:ext cx="156287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600" b="1" dirty="0" smtClean="0">
                <a:solidFill>
                  <a:prstClr val="black"/>
                </a:solidFill>
              </a:rPr>
              <a:t>Time Series Services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135342" y="1997453"/>
            <a:ext cx="4328329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spcAft>
                <a:spcPts val="700"/>
              </a:spcAft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Enable search, discovery, and selection of data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135343" y="2611423"/>
            <a:ext cx="4241562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Describe specific collections of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data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144965" y="3222144"/>
            <a:ext cx="2378294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spcAft>
                <a:spcPts val="700"/>
              </a:spcAft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Convey the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data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12029" y="3044406"/>
            <a:ext cx="2288304" cy="2027796"/>
            <a:chOff x="5771399" y="3065735"/>
            <a:chExt cx="2288304" cy="2027796"/>
          </a:xfrm>
        </p:grpSpPr>
        <p:grpSp>
          <p:nvGrpSpPr>
            <p:cNvPr id="7" name="Group 28"/>
            <p:cNvGrpSpPr/>
            <p:nvPr/>
          </p:nvGrpSpPr>
          <p:grpSpPr>
            <a:xfrm>
              <a:off x="6384554" y="3863331"/>
              <a:ext cx="1076133" cy="732893"/>
              <a:chOff x="2803741" y="2958907"/>
              <a:chExt cx="3059006" cy="1965830"/>
            </a:xfrm>
          </p:grpSpPr>
          <p:cxnSp>
            <p:nvCxnSpPr>
              <p:cNvPr id="31" name="Straight Connector 30"/>
              <p:cNvCxnSpPr/>
              <p:nvPr/>
            </p:nvCxnSpPr>
            <p:spPr>
              <a:xfrm flipV="1">
                <a:off x="2803741" y="2958907"/>
                <a:ext cx="1066802" cy="1244989"/>
              </a:xfrm>
              <a:prstGeom prst="line">
                <a:avLst/>
              </a:prstGeom>
              <a:ln w="28575" cmpd="sng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flipH="1" flipV="1">
                <a:off x="4811935" y="2976465"/>
                <a:ext cx="1050812" cy="1182159"/>
              </a:xfrm>
              <a:prstGeom prst="line">
                <a:avLst/>
              </a:prstGeom>
              <a:ln w="28575" cmpd="sng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rot="10800000">
                <a:off x="3351417" y="4924737"/>
                <a:ext cx="1979646" cy="0"/>
              </a:xfrm>
              <a:prstGeom prst="line">
                <a:avLst/>
              </a:prstGeom>
              <a:ln w="28575" cmpd="sng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Oval 28"/>
            <p:cNvSpPr/>
            <p:nvPr/>
          </p:nvSpPr>
          <p:spPr bwMode="auto">
            <a:xfrm>
              <a:off x="6535526" y="3065735"/>
              <a:ext cx="808142" cy="80814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 smtClean="0">
                  <a:solidFill>
                    <a:srgbClr val="000000"/>
                  </a:solidFill>
                </a:rPr>
                <a:t>Catalog</a:t>
              </a:r>
            </a:p>
          </p:txBody>
        </p:sp>
        <p:sp>
          <p:nvSpPr>
            <p:cNvPr id="51" name="Oval 50"/>
            <p:cNvSpPr/>
            <p:nvPr/>
          </p:nvSpPr>
          <p:spPr bwMode="auto">
            <a:xfrm>
              <a:off x="5771399" y="4285389"/>
              <a:ext cx="808142" cy="80814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 smtClean="0">
                  <a:solidFill>
                    <a:srgbClr val="000000"/>
                  </a:solidFill>
                </a:rPr>
                <a:t>Metadata</a:t>
              </a:r>
            </a:p>
          </p:txBody>
        </p:sp>
        <p:sp>
          <p:nvSpPr>
            <p:cNvPr id="52" name="Oval 51"/>
            <p:cNvSpPr/>
            <p:nvPr/>
          </p:nvSpPr>
          <p:spPr bwMode="auto">
            <a:xfrm>
              <a:off x="7251561" y="4285389"/>
              <a:ext cx="808142" cy="80814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 smtClean="0">
                  <a:solidFill>
                    <a:srgbClr val="000000"/>
                  </a:solidFill>
                </a:rPr>
                <a:t>Data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70053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 bwMode="auto">
          <a:xfrm>
            <a:off x="0" y="5721615"/>
            <a:ext cx="9144000" cy="1137550"/>
          </a:xfrm>
          <a:prstGeom prst="rect">
            <a:avLst/>
          </a:prstGeom>
          <a:solidFill>
            <a:schemeClr val="tx2">
              <a:alpha val="60000"/>
            </a:schemeClr>
          </a:solidFill>
          <a:ln w="19050" cmpd="sng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7383036" y="1503235"/>
            <a:ext cx="1071989" cy="690060"/>
          </a:xfrm>
          <a:prstGeom prst="rect">
            <a:avLst/>
          </a:prstGeom>
          <a:solidFill>
            <a:srgbClr val="FF0000"/>
          </a:solidFill>
          <a:ln w="19050" cmpd="sng">
            <a:solidFill>
              <a:srgbClr val="FF0000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7383036" y="2373820"/>
            <a:ext cx="1071989" cy="1356473"/>
          </a:xfrm>
          <a:prstGeom prst="rect">
            <a:avLst/>
          </a:prstGeom>
          <a:solidFill>
            <a:srgbClr val="35AC46"/>
          </a:solidFill>
          <a:ln w="19050" cmpd="sng">
            <a:solidFill>
              <a:srgbClr val="35AC46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7383036" y="3913149"/>
            <a:ext cx="1071989" cy="1452889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19050" cmpd="sng">
            <a:solidFill>
              <a:schemeClr val="tx2">
                <a:lumMod val="50000"/>
                <a:lumOff val="50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Services Stack </a:t>
            </a:r>
            <a:r>
              <a:rPr lang="en-US" sz="2200" b="0" dirty="0" smtClean="0">
                <a:solidFill>
                  <a:srgbClr val="7F7F7F"/>
                </a:solidFill>
              </a:rPr>
              <a:t>for Time Series</a:t>
            </a:r>
            <a:endParaRPr lang="en-US" sz="2200" b="0" dirty="0">
              <a:solidFill>
                <a:srgbClr val="7F7F7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978971" y="1503235"/>
            <a:ext cx="2395745" cy="692497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rgbClr val="FF0000"/>
                </a:solidFill>
              </a:rPr>
              <a:t>Catalog </a:t>
            </a:r>
            <a:r>
              <a:rPr lang="en-US" sz="1300" dirty="0">
                <a:solidFill>
                  <a:srgbClr val="FF0000"/>
                </a:solidFill>
              </a:rPr>
              <a:t>Service for the </a:t>
            </a:r>
            <a:r>
              <a:rPr lang="en-US" sz="1300" dirty="0" smtClean="0">
                <a:solidFill>
                  <a:srgbClr val="FF0000"/>
                </a:solidFill>
              </a:rPr>
              <a:t>Web </a:t>
            </a:r>
            <a:r>
              <a:rPr lang="en-US" sz="1300" dirty="0" smtClean="0">
                <a:solidFill>
                  <a:prstClr val="black"/>
                </a:solidFill>
              </a:rPr>
              <a:t>with </a:t>
            </a:r>
            <a:r>
              <a:rPr lang="en-US" sz="1300" dirty="0">
                <a:solidFill>
                  <a:prstClr val="black"/>
                </a:solidFill>
              </a:rPr>
              <a:t>standard metadata</a:t>
            </a:r>
            <a:r>
              <a:rPr lang="en-US" sz="1300" dirty="0" smtClean="0">
                <a:solidFill>
                  <a:prstClr val="black"/>
                </a:solidFill>
              </a:rPr>
              <a:t>: ISO, FGDC, ANZLIC, Dublin Core</a:t>
            </a:r>
            <a:endParaRPr lang="en-US" sz="1300" dirty="0">
              <a:solidFill>
                <a:prstClr val="black"/>
              </a:solidFill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8076" y="3923214"/>
            <a:ext cx="2386231" cy="1434824"/>
          </a:xfrm>
          <a:prstGeom prst="rect">
            <a:avLst/>
          </a:prstGeom>
          <a:noFill/>
          <a:ln w="19050" cmpd="sng">
            <a:solidFill>
              <a:schemeClr val="tx2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sp>
        <p:nvSpPr>
          <p:cNvPr id="44" name="TextBox 43"/>
          <p:cNvSpPr txBox="1"/>
          <p:nvPr/>
        </p:nvSpPr>
        <p:spPr>
          <a:xfrm>
            <a:off x="7503098" y="1584003"/>
            <a:ext cx="951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FFFF"/>
                </a:solidFill>
              </a:rPr>
              <a:t>Who</a:t>
            </a:r>
            <a:r>
              <a:rPr lang="en-US" sz="1400" b="1" dirty="0" smtClean="0">
                <a:solidFill>
                  <a:srgbClr val="FFFFFF"/>
                </a:solidFill>
              </a:rPr>
              <a:t>?</a:t>
            </a:r>
          </a:p>
          <a:p>
            <a:r>
              <a:rPr lang="en-US" sz="1400" b="1" dirty="0" smtClean="0">
                <a:solidFill>
                  <a:srgbClr val="FFFFFF"/>
                </a:solidFill>
              </a:rPr>
              <a:t>What</a:t>
            </a:r>
            <a:r>
              <a:rPr lang="en-US" sz="1400" b="1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503098" y="2739031"/>
            <a:ext cx="1032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FFFF"/>
                </a:solidFill>
              </a:rPr>
              <a:t>Where? </a:t>
            </a:r>
            <a:r>
              <a:rPr lang="en-US" sz="1400" b="1" dirty="0" smtClean="0">
                <a:solidFill>
                  <a:srgbClr val="FFFFFF"/>
                </a:solidFill>
              </a:rPr>
              <a:t>When</a:t>
            </a:r>
            <a:r>
              <a:rPr lang="en-US" sz="1400" b="1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503098" y="4302517"/>
            <a:ext cx="1042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FFFF"/>
                </a:solidFill>
              </a:rPr>
              <a:t>Access</a:t>
            </a:r>
          </a:p>
          <a:p>
            <a:r>
              <a:rPr lang="en-US" sz="1400" b="1" dirty="0" smtClean="0">
                <a:solidFill>
                  <a:srgbClr val="FFFFFF"/>
                </a:solidFill>
              </a:rPr>
              <a:t>Data</a:t>
            </a:r>
            <a:endParaRPr lang="en-US" sz="1400" b="1" dirty="0">
              <a:solidFill>
                <a:srgbClr val="FFFFFF"/>
              </a:solidFill>
            </a:endParaRPr>
          </a:p>
        </p:txBody>
      </p:sp>
      <p:pic>
        <p:nvPicPr>
          <p:cNvPr id="43" name="Picture 4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162" y="2384516"/>
            <a:ext cx="2362200" cy="1335992"/>
          </a:xfrm>
          <a:prstGeom prst="rect">
            <a:avLst/>
          </a:prstGeom>
          <a:noFill/>
          <a:ln w="19050" cmpd="sng">
            <a:solidFill>
              <a:srgbClr val="35AC46"/>
            </a:solidFill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3190117" y="5865813"/>
            <a:ext cx="5264908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Existing OGC Data Services are Adequate . . .</a:t>
            </a:r>
          </a:p>
          <a:p>
            <a:r>
              <a:rPr lang="en-US" dirty="0"/>
              <a:t>                . . . Need to Be Customized for Water Information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2343688" y="2285222"/>
            <a:ext cx="567574" cy="1526641"/>
            <a:chOff x="4419600" y="3050193"/>
            <a:chExt cx="323850" cy="871080"/>
          </a:xfrm>
        </p:grpSpPr>
        <p:sp>
          <p:nvSpPr>
            <p:cNvPr id="53" name="Oval 52"/>
            <p:cNvSpPr/>
            <p:nvPr/>
          </p:nvSpPr>
          <p:spPr>
            <a:xfrm>
              <a:off x="4572000" y="3050193"/>
              <a:ext cx="171450" cy="17145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cxnSp>
          <p:nvCxnSpPr>
            <p:cNvPr id="54" name="Straight Connector 53"/>
            <p:cNvCxnSpPr>
              <a:stCxn id="53" idx="2"/>
            </p:cNvCxnSpPr>
            <p:nvPr/>
          </p:nvCxnSpPr>
          <p:spPr>
            <a:xfrm flipH="1">
              <a:off x="4419600" y="3135918"/>
              <a:ext cx="1524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Oval 54"/>
            <p:cNvSpPr/>
            <p:nvPr/>
          </p:nvSpPr>
          <p:spPr>
            <a:xfrm>
              <a:off x="4572000" y="3400389"/>
              <a:ext cx="171450" cy="17145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56" name="Straight Connector 55"/>
            <p:cNvCxnSpPr>
              <a:stCxn id="55" idx="2"/>
            </p:cNvCxnSpPr>
            <p:nvPr/>
          </p:nvCxnSpPr>
          <p:spPr>
            <a:xfrm flipH="1">
              <a:off x="4419600" y="3486114"/>
              <a:ext cx="152400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 56"/>
            <p:cNvSpPr/>
            <p:nvPr/>
          </p:nvSpPr>
          <p:spPr>
            <a:xfrm>
              <a:off x="4572000" y="3749823"/>
              <a:ext cx="171450" cy="171450"/>
            </a:xfrm>
            <a:prstGeom prst="ellipse">
              <a:avLst/>
            </a:prstGeom>
            <a:noFill/>
            <a:ln w="38100"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58" name="Straight Connector 57"/>
            <p:cNvCxnSpPr>
              <a:stCxn id="57" idx="2"/>
            </p:cNvCxnSpPr>
            <p:nvPr/>
          </p:nvCxnSpPr>
          <p:spPr>
            <a:xfrm flipH="1">
              <a:off x="4419600" y="3835548"/>
              <a:ext cx="152400" cy="0"/>
            </a:xfrm>
            <a:prstGeom prst="line">
              <a:avLst/>
            </a:prstGeom>
            <a:ln w="38100"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Can 58"/>
          <p:cNvSpPr/>
          <p:nvPr/>
        </p:nvSpPr>
        <p:spPr>
          <a:xfrm>
            <a:off x="689437" y="2025294"/>
            <a:ext cx="1644544" cy="1974866"/>
          </a:xfrm>
          <a:prstGeom prst="can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11172" y="2296388"/>
            <a:ext cx="1776758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Catalog (CSW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11172" y="2910359"/>
            <a:ext cx="1887188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Metadata (WFS)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20793" y="3521080"/>
            <a:ext cx="2019549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Data (WaterML2)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30270" y="2811876"/>
            <a:ext cx="156287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600" b="1" dirty="0" smtClean="0">
                <a:solidFill>
                  <a:prstClr val="black"/>
                </a:solidFill>
              </a:rPr>
              <a:t>Time Series Services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2370" y="4331355"/>
            <a:ext cx="4022060" cy="4953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dirty="0" smtClean="0">
                <a:ea typeface="+mn-ea"/>
                <a:cs typeface="+mn-cs"/>
              </a:rPr>
              <a:t>CSW = OGC Catalog Service for the Web</a:t>
            </a:r>
          </a:p>
          <a:p>
            <a:pPr eaLnBrk="0" hangingPunct="0">
              <a:lnSpc>
                <a:spcPts val="1800"/>
              </a:lnSpc>
            </a:pPr>
            <a:r>
              <a:rPr lang="en-US" sz="1400" dirty="0" smtClean="0">
                <a:ea typeface="+mn-ea"/>
                <a:cs typeface="+mn-cs"/>
              </a:rPr>
              <a:t>WFS = OGC Web Feature Service for Maps </a:t>
            </a:r>
          </a:p>
        </p:txBody>
      </p:sp>
    </p:spTree>
    <p:extLst>
      <p:ext uri="{BB962C8B-B14F-4D97-AF65-F5344CB8AC3E}">
        <p14:creationId xmlns:p14="http://schemas.microsoft.com/office/powerpoint/2010/main" val="13888733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1277512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Dominican Republic, GEOSS, and WMO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825" y="3396851"/>
            <a:ext cx="2355005" cy="965340"/>
          </a:xfrm>
          <a:prstGeom prst="rect">
            <a:avLst/>
          </a:prstGeom>
          <a:noFill/>
          <a:ln w="38100" cmpd="sng">
            <a:solidFill>
              <a:srgbClr val="35AC4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encrypted-tbn2.google.com/images?q=tbn:ANd9GcTgbibHZQyIWCgb-Fhl3HjVI5l9OaaiM3zHHNPVlYQh0dU_Z2tZj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3333" y="4658894"/>
            <a:ext cx="1419971" cy="1419970"/>
          </a:xfrm>
          <a:prstGeom prst="ellipse">
            <a:avLst/>
          </a:prstGeom>
          <a:noFill/>
        </p:spPr>
      </p:pic>
      <p:grpSp>
        <p:nvGrpSpPr>
          <p:cNvPr id="23" name="Group 22"/>
          <p:cNvGrpSpPr/>
          <p:nvPr/>
        </p:nvGrpSpPr>
        <p:grpSpPr>
          <a:xfrm>
            <a:off x="844585" y="1836009"/>
            <a:ext cx="1896844" cy="1263382"/>
            <a:chOff x="6968125" y="3982976"/>
            <a:chExt cx="1896844" cy="1263382"/>
          </a:xfrm>
        </p:grpSpPr>
        <p:sp>
          <p:nvSpPr>
            <p:cNvPr id="24" name="Rounded Rectangle 23"/>
            <p:cNvSpPr/>
            <p:nvPr/>
          </p:nvSpPr>
          <p:spPr bwMode="auto">
            <a:xfrm>
              <a:off x="6968125" y="3982976"/>
              <a:ext cx="1896844" cy="1263382"/>
            </a:xfrm>
            <a:prstGeom prst="roundRect">
              <a:avLst>
                <a:gd name="adj" fmla="val 8773"/>
              </a:avLst>
            </a:prstGeom>
            <a:solidFill>
              <a:schemeClr val="bg1"/>
            </a:solidFill>
            <a:ln w="19050" cmpd="sng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7230613" y="4051419"/>
              <a:ext cx="1634355" cy="1115242"/>
              <a:chOff x="7230613" y="3732249"/>
              <a:chExt cx="1634355" cy="1115242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7645768" y="3732249"/>
                <a:ext cx="1219200" cy="1115242"/>
                <a:chOff x="6305550" y="4434087"/>
                <a:chExt cx="1219200" cy="1115242"/>
              </a:xfrm>
            </p:grpSpPr>
            <p:sp>
              <p:nvSpPr>
                <p:cNvPr id="34" name="TextBox 33"/>
                <p:cNvSpPr txBox="1"/>
                <p:nvPr/>
              </p:nvSpPr>
              <p:spPr>
                <a:xfrm>
                  <a:off x="6305550" y="4843011"/>
                  <a:ext cx="12192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Metadata</a:t>
                  </a: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6305550" y="5241552"/>
                  <a:ext cx="12192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Data</a:t>
                  </a: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6305550" y="4434087"/>
                  <a:ext cx="12192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Catalog</a:t>
                  </a:r>
                </a:p>
              </p:txBody>
            </p:sp>
          </p:grpSp>
          <p:grpSp>
            <p:nvGrpSpPr>
              <p:cNvPr id="27" name="Group 26"/>
              <p:cNvGrpSpPr/>
              <p:nvPr/>
            </p:nvGrpSpPr>
            <p:grpSpPr>
              <a:xfrm>
                <a:off x="7230613" y="3805953"/>
                <a:ext cx="376166" cy="1011800"/>
                <a:chOff x="4419600" y="3050193"/>
                <a:chExt cx="323850" cy="871080"/>
              </a:xfrm>
            </p:grpSpPr>
            <p:sp>
              <p:nvSpPr>
                <p:cNvPr id="28" name="Oval 27"/>
                <p:cNvSpPr/>
                <p:nvPr/>
              </p:nvSpPr>
              <p:spPr>
                <a:xfrm>
                  <a:off x="4572000" y="3050193"/>
                  <a:ext cx="171450" cy="171450"/>
                </a:xfrm>
                <a:prstGeom prst="ellipse">
                  <a:avLst/>
                </a:pr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29" name="Straight Connector 28"/>
                <p:cNvCxnSpPr>
                  <a:stCxn id="28" idx="2"/>
                </p:cNvCxnSpPr>
                <p:nvPr/>
              </p:nvCxnSpPr>
              <p:spPr>
                <a:xfrm flipH="1">
                  <a:off x="4419600" y="3135918"/>
                  <a:ext cx="152400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" name="Oval 29"/>
                <p:cNvSpPr/>
                <p:nvPr/>
              </p:nvSpPr>
              <p:spPr>
                <a:xfrm>
                  <a:off x="4572000" y="3400389"/>
                  <a:ext cx="171450" cy="171450"/>
                </a:xfrm>
                <a:prstGeom prst="ellipse">
                  <a:avLst/>
                </a:prstGeom>
                <a:noFill/>
                <a:ln w="381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31" name="Straight Connector 30"/>
                <p:cNvCxnSpPr>
                  <a:stCxn id="30" idx="2"/>
                </p:cNvCxnSpPr>
                <p:nvPr/>
              </p:nvCxnSpPr>
              <p:spPr>
                <a:xfrm flipH="1">
                  <a:off x="4419600" y="3486114"/>
                  <a:ext cx="152400" cy="0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Oval 31"/>
                <p:cNvSpPr/>
                <p:nvPr/>
              </p:nvSpPr>
              <p:spPr>
                <a:xfrm>
                  <a:off x="4572000" y="3749823"/>
                  <a:ext cx="171450" cy="171450"/>
                </a:xfrm>
                <a:prstGeom prst="ellipse">
                  <a:avLst/>
                </a:prstGeom>
                <a:noFill/>
                <a:ln w="38100"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33" name="Straight Connector 32"/>
                <p:cNvCxnSpPr>
                  <a:stCxn id="32" idx="2"/>
                </p:cNvCxnSpPr>
                <p:nvPr/>
              </p:nvCxnSpPr>
              <p:spPr>
                <a:xfrm flipH="1">
                  <a:off x="4419600" y="3835548"/>
                  <a:ext cx="152400" cy="0"/>
                </a:xfrm>
                <a:prstGeom prst="line">
                  <a:avLst/>
                </a:prstGeom>
                <a:ln w="38100"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489" y="4551114"/>
            <a:ext cx="1791677" cy="1479879"/>
          </a:xfrm>
          <a:prstGeom prst="rect">
            <a:avLst/>
          </a:prstGeom>
          <a:noFill/>
          <a:ln w="38100">
            <a:solidFill>
              <a:srgbClr val="007AC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738" y="3438169"/>
            <a:ext cx="1725161" cy="868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Right Arrow 40"/>
          <p:cNvSpPr/>
          <p:nvPr/>
        </p:nvSpPr>
        <p:spPr bwMode="auto">
          <a:xfrm rot="19743162">
            <a:off x="-1651534" y="4122947"/>
            <a:ext cx="4219565" cy="361033"/>
          </a:xfrm>
          <a:prstGeom prst="rightArrow">
            <a:avLst>
              <a:gd name="adj1" fmla="val 37879"/>
              <a:gd name="adj2" fmla="val 80510"/>
            </a:avLst>
          </a:prstGeom>
          <a:gradFill>
            <a:gsLst>
              <a:gs pos="100000">
                <a:schemeClr val="accent2">
                  <a:lumMod val="75000"/>
                </a:schemeClr>
              </a:gs>
              <a:gs pos="0">
                <a:schemeClr val="accent2">
                  <a:lumMod val="75000"/>
                  <a:alpha val="0"/>
                </a:schemeClr>
              </a:gs>
            </a:gsLst>
            <a:lin ang="21594000" scaled="0"/>
          </a:gradFill>
          <a:ln>
            <a:noFill/>
            <a:headEnd type="none" w="med" len="med"/>
            <a:tailEnd type="none" w="med" len="med"/>
          </a:ln>
          <a:effectLst/>
          <a:scene3d>
            <a:camera prst="orthographicFront">
              <a:rot lat="0" lon="0" rev="354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640" y="2225806"/>
            <a:ext cx="2718732" cy="1727498"/>
          </a:xfrm>
          <a:prstGeom prst="rect">
            <a:avLst/>
          </a:prstGeom>
          <a:noFill/>
          <a:ln w="1905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2" descr="http://www.google.com/url?source=imglanding&amp;ct=img&amp;q=http://www.worldatlas.com/webimage/flags/countrys/zzzflags/dolarge.gif&amp;sa=X&amp;ei=0P90T5DvCqSriQLssMynDg&amp;ved=0CAkQ8wc&amp;usg=AFQjCNEZDBA79lvgbimxKOsCWc9kDAET0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9512" y="4666154"/>
            <a:ext cx="2026338" cy="1372383"/>
          </a:xfrm>
          <a:prstGeom prst="rect">
            <a:avLst/>
          </a:prstGeom>
          <a:noFill/>
        </p:spPr>
      </p:pic>
      <p:sp>
        <p:nvSpPr>
          <p:cNvPr id="44" name="TextBox 43"/>
          <p:cNvSpPr txBox="1"/>
          <p:nvPr/>
        </p:nvSpPr>
        <p:spPr>
          <a:xfrm>
            <a:off x="5293691" y="4068664"/>
            <a:ext cx="2881681" cy="410261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WMO Information System. . .</a:t>
            </a:r>
          </a:p>
          <a:p>
            <a:r>
              <a:rPr lang="en-US" dirty="0"/>
              <a:t>                . . . INDRHI – Dominican </a:t>
            </a:r>
            <a:r>
              <a:rPr lang="en-US" dirty="0" smtClean="0"/>
              <a:t>Republic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 bwMode="auto">
          <a:xfrm>
            <a:off x="5207966" y="1350454"/>
            <a:ext cx="3219450" cy="5040821"/>
          </a:xfrm>
          <a:prstGeom prst="rect">
            <a:avLst/>
          </a:prstGeom>
          <a:noFill/>
          <a:ln w="38100">
            <a:solidFill>
              <a:srgbClr val="00B9F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402798" y="1535120"/>
            <a:ext cx="2736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B9F2"/>
                </a:solidFill>
              </a:rPr>
              <a:t>Authoritative information </a:t>
            </a:r>
            <a:endParaRPr lang="en-US" dirty="0">
              <a:solidFill>
                <a:srgbClr val="00B9F2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422501" y="1350454"/>
            <a:ext cx="2685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B9F2"/>
                </a:solidFill>
              </a:rPr>
              <a:t>Volunteered Information </a:t>
            </a:r>
            <a:endParaRPr lang="en-US" dirty="0">
              <a:solidFill>
                <a:srgbClr val="00B9F2"/>
              </a:solidFill>
            </a:endParaRPr>
          </a:p>
        </p:txBody>
      </p:sp>
      <p:sp>
        <p:nvSpPr>
          <p:cNvPr id="40" name="Right Arrow 39"/>
          <p:cNvSpPr/>
          <p:nvPr/>
        </p:nvSpPr>
        <p:spPr bwMode="auto">
          <a:xfrm rot="19743162">
            <a:off x="3963072" y="2652098"/>
            <a:ext cx="1633512" cy="361033"/>
          </a:xfrm>
          <a:prstGeom prst="rightArrow">
            <a:avLst>
              <a:gd name="adj1" fmla="val 37879"/>
              <a:gd name="adj2" fmla="val 80510"/>
            </a:avLst>
          </a:prstGeom>
          <a:gradFill>
            <a:gsLst>
              <a:gs pos="100000">
                <a:schemeClr val="accent2">
                  <a:lumMod val="75000"/>
                </a:schemeClr>
              </a:gs>
              <a:gs pos="0">
                <a:schemeClr val="accent2">
                  <a:lumMod val="75000"/>
                  <a:alpha val="0"/>
                </a:schemeClr>
              </a:gs>
            </a:gsLst>
            <a:lin ang="21594000" scaled="0"/>
          </a:gradFill>
          <a:ln>
            <a:noFill/>
            <a:headEnd type="none" w="med" len="med"/>
            <a:tailEnd type="none" w="med" len="med"/>
          </a:ln>
          <a:effectLst/>
          <a:scene3d>
            <a:camera prst="orthographicFront">
              <a:rot lat="0" lon="0" rev="1974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39" name="Picture 38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85008" y="1834097"/>
            <a:ext cx="1766638" cy="1151120"/>
          </a:xfrm>
          <a:prstGeom prst="rect">
            <a:avLst/>
          </a:prstGeom>
          <a:noFill/>
          <a:ln w="38100" cmpd="sng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88417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1277512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Searching GEOSS Portal</a:t>
            </a:r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870575" y="1350454"/>
            <a:ext cx="3147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Search for water information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1719786"/>
            <a:ext cx="4441937" cy="1728787"/>
          </a:xfrm>
          <a:prstGeom prst="rect">
            <a:avLst/>
          </a:prstGeom>
          <a:noFill/>
          <a:ln w="25400">
            <a:solidFill>
              <a:srgbClr val="00B9F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043" y="2920993"/>
            <a:ext cx="5672138" cy="1973162"/>
          </a:xfrm>
          <a:prstGeom prst="rect">
            <a:avLst/>
          </a:prstGeom>
          <a:noFill/>
          <a:ln w="25400">
            <a:solidFill>
              <a:srgbClr val="00B9F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425" y="4418294"/>
            <a:ext cx="6734175" cy="1692547"/>
          </a:xfrm>
          <a:prstGeom prst="rect">
            <a:avLst/>
          </a:prstGeom>
          <a:noFill/>
          <a:ln w="25400">
            <a:solidFill>
              <a:srgbClr val="00B9F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Rectangle 39"/>
          <p:cNvSpPr/>
          <p:nvPr/>
        </p:nvSpPr>
        <p:spPr>
          <a:xfrm>
            <a:off x="5223500" y="2483929"/>
            <a:ext cx="3775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Find </a:t>
            </a:r>
            <a:r>
              <a:rPr lang="en-US" dirty="0" err="1" smtClean="0">
                <a:solidFill>
                  <a:schemeClr val="bg1"/>
                </a:solidFill>
              </a:rPr>
              <a:t>streamflow</a:t>
            </a:r>
            <a:r>
              <a:rPr lang="en-US" dirty="0" smtClean="0">
                <a:solidFill>
                  <a:schemeClr val="bg1"/>
                </a:solidFill>
              </a:rPr>
              <a:t> maps for countries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99050" y="4979479"/>
            <a:ext cx="20440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Streamflow</a:t>
            </a:r>
            <a:r>
              <a:rPr lang="en-US" dirty="0" smtClean="0">
                <a:solidFill>
                  <a:schemeClr val="bg1"/>
                </a:solidFill>
              </a:rPr>
              <a:t> map for the Dominican Republic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0663" y="6547089"/>
            <a:ext cx="8763337" cy="310911"/>
          </a:xfrm>
          <a:prstGeom prst="rect">
            <a:avLst/>
          </a:prstGeom>
          <a:gradFill flip="none" rotWithShape="1">
            <a:gsLst>
              <a:gs pos="0">
                <a:srgbClr val="00B9F2">
                  <a:alpha val="0"/>
                </a:srgbClr>
              </a:gs>
              <a:gs pos="100000">
                <a:srgbClr val="007AC2"/>
              </a:gs>
            </a:gsLst>
            <a:lin ang="0" scaled="1"/>
            <a:tileRect/>
          </a:gradFill>
          <a:effectLst/>
        </p:spPr>
        <p:txBody>
          <a:bodyPr wrap="square" lIns="731520" tIns="45720" rIns="548640" bIns="45720" rtlCol="0">
            <a:noAutofit/>
          </a:bodyPr>
          <a:lstStyle>
            <a:defPPr>
              <a:defRPr lang="en-US"/>
            </a:defPPr>
            <a:lvl1pPr algn="ctr" defTabSz="457200" eaLnBrk="0" hangingPunct="0">
              <a:defRPr>
                <a:solidFill>
                  <a:srgbClr val="595959"/>
                </a:solidFill>
                <a:cs typeface="Avenir LT Std 85 Heavy"/>
              </a:defRPr>
            </a:lvl1pPr>
          </a:lstStyle>
          <a:p>
            <a:pPr algn="r"/>
            <a:r>
              <a:rPr lang="en-US" sz="1050" dirty="0">
                <a:solidFill>
                  <a:srgbClr val="FFFFFF"/>
                </a:solidFill>
                <a:hlinkClick r:id="rId5"/>
              </a:rPr>
              <a:t>http://geossregistries.info/geosspub/resource_search_ns.jsp</a:t>
            </a:r>
            <a:endParaRPr lang="en-US" sz="105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6082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72" name="Right Arrow 171"/>
          <p:cNvSpPr/>
          <p:nvPr/>
        </p:nvSpPr>
        <p:spPr bwMode="auto">
          <a:xfrm rot="18900000" flipH="1">
            <a:off x="4307349" y="3367661"/>
            <a:ext cx="1446306" cy="156984"/>
          </a:xfrm>
          <a:prstGeom prst="rightArrow">
            <a:avLst>
              <a:gd name="adj1" fmla="val 37879"/>
              <a:gd name="adj2" fmla="val 80510"/>
            </a:avLst>
          </a:prstGeom>
          <a:gradFill>
            <a:gsLst>
              <a:gs pos="100000">
                <a:schemeClr val="accent2">
                  <a:lumMod val="75000"/>
                </a:schemeClr>
              </a:gs>
              <a:gs pos="0">
                <a:schemeClr val="accent2">
                  <a:lumMod val="75000"/>
                  <a:alpha val="0"/>
                </a:schemeClr>
              </a:gs>
            </a:gsLst>
            <a:lin ang="210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73" name="Right Arrow 172"/>
          <p:cNvSpPr/>
          <p:nvPr/>
        </p:nvSpPr>
        <p:spPr bwMode="auto">
          <a:xfrm rot="2700000">
            <a:off x="3026126" y="3367661"/>
            <a:ext cx="1446306" cy="156984"/>
          </a:xfrm>
          <a:prstGeom prst="rightArrow">
            <a:avLst>
              <a:gd name="adj1" fmla="val 37879"/>
              <a:gd name="adj2" fmla="val 80510"/>
            </a:avLst>
          </a:prstGeom>
          <a:gradFill>
            <a:gsLst>
              <a:gs pos="100000">
                <a:schemeClr val="accent2">
                  <a:lumMod val="75000"/>
                </a:schemeClr>
              </a:gs>
              <a:gs pos="0">
                <a:schemeClr val="accent2">
                  <a:lumMod val="75000"/>
                  <a:alpha val="0"/>
                </a:schemeClr>
              </a:gs>
            </a:gsLst>
            <a:lin ang="210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71" name="Right Arrow 170"/>
          <p:cNvSpPr/>
          <p:nvPr/>
        </p:nvSpPr>
        <p:spPr bwMode="auto">
          <a:xfrm rot="20478219" flipH="1">
            <a:off x="4809212" y="3387634"/>
            <a:ext cx="2929351" cy="160086"/>
          </a:xfrm>
          <a:prstGeom prst="rightArrow">
            <a:avLst>
              <a:gd name="adj1" fmla="val 37879"/>
              <a:gd name="adj2" fmla="val 80510"/>
            </a:avLst>
          </a:prstGeom>
          <a:gradFill>
            <a:gsLst>
              <a:gs pos="100000">
                <a:schemeClr val="accent2">
                  <a:lumMod val="75000"/>
                </a:schemeClr>
              </a:gs>
              <a:gs pos="0">
                <a:schemeClr val="accent2">
                  <a:lumMod val="75000"/>
                  <a:alpha val="0"/>
                </a:schemeClr>
              </a:gs>
            </a:gsLst>
            <a:lin ang="210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74" name="Right Arrow 173"/>
          <p:cNvSpPr/>
          <p:nvPr/>
        </p:nvSpPr>
        <p:spPr bwMode="auto">
          <a:xfrm rot="1121781">
            <a:off x="1036053" y="3387634"/>
            <a:ext cx="2929351" cy="160086"/>
          </a:xfrm>
          <a:prstGeom prst="rightArrow">
            <a:avLst>
              <a:gd name="adj1" fmla="val 37879"/>
              <a:gd name="adj2" fmla="val 80510"/>
            </a:avLst>
          </a:prstGeom>
          <a:gradFill>
            <a:gsLst>
              <a:gs pos="100000">
                <a:schemeClr val="accent2">
                  <a:lumMod val="75000"/>
                </a:schemeClr>
              </a:gs>
              <a:gs pos="0">
                <a:schemeClr val="accent2">
                  <a:lumMod val="75000"/>
                  <a:alpha val="0"/>
                </a:schemeClr>
              </a:gs>
            </a:gsLst>
            <a:lin ang="210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 Service Stacks </a:t>
            </a:r>
            <a:r>
              <a:rPr lang="en-US" sz="22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– Globally Federated </a:t>
            </a:r>
            <a:endParaRPr lang="en-US" sz="2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3894967" y="5865813"/>
            <a:ext cx="4560058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GEOSS Indexes Geospatial Data . . .</a:t>
            </a:r>
          </a:p>
          <a:p>
            <a:r>
              <a:rPr lang="en-US" dirty="0"/>
              <a:t>. . . WIS Indexes Observational Data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3357337" y="4099296"/>
            <a:ext cx="2053364" cy="1117696"/>
            <a:chOff x="5171675" y="1299330"/>
            <a:chExt cx="2053364" cy="1117696"/>
          </a:xfrm>
        </p:grpSpPr>
        <p:sp>
          <p:nvSpPr>
            <p:cNvPr id="66" name="Oval 65"/>
            <p:cNvSpPr/>
            <p:nvPr/>
          </p:nvSpPr>
          <p:spPr bwMode="auto">
            <a:xfrm>
              <a:off x="5171675" y="1299330"/>
              <a:ext cx="1117696" cy="1117696"/>
            </a:xfrm>
            <a:prstGeom prst="ellipse">
              <a:avLst/>
            </a:prstGeom>
            <a:solidFill>
              <a:srgbClr val="FFE683"/>
            </a:solidFill>
            <a:ln w="25400" cap="flat" cmpd="sng" algn="ctr">
              <a:solidFill>
                <a:srgbClr val="FAC15A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</a:rPr>
                <a:t>GEOSS</a:t>
              </a:r>
            </a:p>
          </p:txBody>
        </p:sp>
        <p:sp>
          <p:nvSpPr>
            <p:cNvPr id="67" name="Oval 66"/>
            <p:cNvSpPr/>
            <p:nvPr/>
          </p:nvSpPr>
          <p:spPr bwMode="auto">
            <a:xfrm>
              <a:off x="6107343" y="1299330"/>
              <a:ext cx="1117696" cy="1117696"/>
            </a:xfrm>
            <a:prstGeom prst="ellipse">
              <a:avLst/>
            </a:prstGeom>
            <a:solidFill>
              <a:srgbClr val="9AE1F7">
                <a:alpha val="80000"/>
              </a:srgbClr>
            </a:solidFill>
            <a:ln w="25400" cap="flat" cmpd="sng" algn="ctr">
              <a:solidFill>
                <a:srgbClr val="5EB4E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</a:rPr>
                <a:t>WIS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685800" y="1845562"/>
            <a:ext cx="1472541" cy="1308867"/>
            <a:chOff x="689437" y="1577989"/>
            <a:chExt cx="2221825" cy="1974866"/>
          </a:xfrm>
        </p:grpSpPr>
        <p:grpSp>
          <p:nvGrpSpPr>
            <p:cNvPr id="70" name="Group 69"/>
            <p:cNvGrpSpPr/>
            <p:nvPr/>
          </p:nvGrpSpPr>
          <p:grpSpPr>
            <a:xfrm>
              <a:off x="2343688" y="1837917"/>
              <a:ext cx="567574" cy="1526641"/>
              <a:chOff x="4419600" y="3050193"/>
              <a:chExt cx="323850" cy="871080"/>
            </a:xfrm>
          </p:grpSpPr>
          <p:sp>
            <p:nvSpPr>
              <p:cNvPr id="74" name="Oval 73"/>
              <p:cNvSpPr/>
              <p:nvPr/>
            </p:nvSpPr>
            <p:spPr>
              <a:xfrm>
                <a:off x="4572000" y="3050193"/>
                <a:ext cx="171450" cy="171450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75" name="Straight Connector 74"/>
              <p:cNvCxnSpPr>
                <a:stCxn id="74" idx="2"/>
              </p:cNvCxnSpPr>
              <p:nvPr/>
            </p:nvCxnSpPr>
            <p:spPr>
              <a:xfrm flipH="1">
                <a:off x="4419600" y="3135918"/>
                <a:ext cx="1524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Oval 75"/>
              <p:cNvSpPr/>
              <p:nvPr/>
            </p:nvSpPr>
            <p:spPr>
              <a:xfrm>
                <a:off x="4572000" y="3400389"/>
                <a:ext cx="171450" cy="171450"/>
              </a:xfrm>
              <a:prstGeom prst="ellipse">
                <a:avLst/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77" name="Straight Connector 76"/>
              <p:cNvCxnSpPr>
                <a:stCxn id="76" idx="2"/>
              </p:cNvCxnSpPr>
              <p:nvPr/>
            </p:nvCxnSpPr>
            <p:spPr>
              <a:xfrm flipH="1">
                <a:off x="4419600" y="3486114"/>
                <a:ext cx="152400" cy="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Oval 77"/>
              <p:cNvSpPr/>
              <p:nvPr/>
            </p:nvSpPr>
            <p:spPr>
              <a:xfrm>
                <a:off x="4572000" y="3749823"/>
                <a:ext cx="171450" cy="171450"/>
              </a:xfrm>
              <a:prstGeom prst="ellipse">
                <a:avLst/>
              </a:prstGeom>
              <a:noFill/>
              <a:ln w="38100"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79" name="Straight Connector 78"/>
              <p:cNvCxnSpPr>
                <a:stCxn id="78" idx="2"/>
              </p:cNvCxnSpPr>
              <p:nvPr/>
            </p:nvCxnSpPr>
            <p:spPr>
              <a:xfrm flipH="1">
                <a:off x="4419600" y="3835548"/>
                <a:ext cx="152400" cy="0"/>
              </a:xfrm>
              <a:prstGeom prst="line">
                <a:avLst/>
              </a:prstGeom>
              <a:ln w="38100"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2" name="Can 71"/>
            <p:cNvSpPr/>
            <p:nvPr/>
          </p:nvSpPr>
          <p:spPr>
            <a:xfrm>
              <a:off x="689437" y="1577989"/>
              <a:ext cx="1644544" cy="1974866"/>
            </a:xfrm>
            <a:prstGeom prst="can">
              <a:avLst/>
            </a:prstGeom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730271" y="2371220"/>
              <a:ext cx="1562878" cy="510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1600" b="1" dirty="0" smtClean="0">
                  <a:solidFill>
                    <a:prstClr val="black"/>
                  </a:solidFill>
                </a:rPr>
                <a:t>USA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2784695" y="1845562"/>
            <a:ext cx="1472541" cy="1308866"/>
            <a:chOff x="689437" y="1577989"/>
            <a:chExt cx="2221825" cy="1974866"/>
          </a:xfrm>
        </p:grpSpPr>
        <p:grpSp>
          <p:nvGrpSpPr>
            <p:cNvPr id="81" name="Group 80"/>
            <p:cNvGrpSpPr/>
            <p:nvPr/>
          </p:nvGrpSpPr>
          <p:grpSpPr>
            <a:xfrm>
              <a:off x="2343688" y="1837917"/>
              <a:ext cx="567574" cy="1526641"/>
              <a:chOff x="4419600" y="3050193"/>
              <a:chExt cx="323850" cy="871080"/>
            </a:xfrm>
          </p:grpSpPr>
          <p:sp>
            <p:nvSpPr>
              <p:cNvPr id="117" name="Oval 116"/>
              <p:cNvSpPr/>
              <p:nvPr/>
            </p:nvSpPr>
            <p:spPr>
              <a:xfrm>
                <a:off x="4572000" y="3050193"/>
                <a:ext cx="171450" cy="171450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18" name="Straight Connector 117"/>
              <p:cNvCxnSpPr>
                <a:stCxn id="117" idx="2"/>
              </p:cNvCxnSpPr>
              <p:nvPr/>
            </p:nvCxnSpPr>
            <p:spPr>
              <a:xfrm flipH="1">
                <a:off x="4419600" y="3135918"/>
                <a:ext cx="1524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9" name="Oval 118"/>
              <p:cNvSpPr/>
              <p:nvPr/>
            </p:nvSpPr>
            <p:spPr>
              <a:xfrm>
                <a:off x="4572000" y="3400389"/>
                <a:ext cx="171450" cy="171450"/>
              </a:xfrm>
              <a:prstGeom prst="ellipse">
                <a:avLst/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20" name="Straight Connector 119"/>
              <p:cNvCxnSpPr>
                <a:stCxn id="119" idx="2"/>
              </p:cNvCxnSpPr>
              <p:nvPr/>
            </p:nvCxnSpPr>
            <p:spPr>
              <a:xfrm flipH="1">
                <a:off x="4419600" y="3486114"/>
                <a:ext cx="152400" cy="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Oval 120"/>
              <p:cNvSpPr/>
              <p:nvPr/>
            </p:nvSpPr>
            <p:spPr>
              <a:xfrm>
                <a:off x="4572000" y="3749823"/>
                <a:ext cx="171450" cy="171450"/>
              </a:xfrm>
              <a:prstGeom prst="ellipse">
                <a:avLst/>
              </a:prstGeom>
              <a:noFill/>
              <a:ln w="38100"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22" name="Straight Connector 121"/>
              <p:cNvCxnSpPr>
                <a:stCxn id="121" idx="2"/>
              </p:cNvCxnSpPr>
              <p:nvPr/>
            </p:nvCxnSpPr>
            <p:spPr>
              <a:xfrm flipH="1">
                <a:off x="4419600" y="3835548"/>
                <a:ext cx="152400" cy="0"/>
              </a:xfrm>
              <a:prstGeom prst="line">
                <a:avLst/>
              </a:prstGeom>
              <a:ln w="38100"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4" name="Can 103"/>
            <p:cNvSpPr/>
            <p:nvPr/>
          </p:nvSpPr>
          <p:spPr>
            <a:xfrm>
              <a:off x="689437" y="1577989"/>
              <a:ext cx="1644544" cy="1974866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689437" y="2241876"/>
              <a:ext cx="1703595" cy="8358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1600" b="1" dirty="0" smtClean="0">
                  <a:solidFill>
                    <a:prstClr val="black"/>
                  </a:solidFill>
                </a:rPr>
                <a:t>D</a:t>
              </a:r>
              <a:r>
                <a:rPr lang="en-US" sz="1400" b="1" dirty="0" smtClean="0">
                  <a:solidFill>
                    <a:prstClr val="black"/>
                  </a:solidFill>
                </a:rPr>
                <a:t>ominican Republic</a:t>
              </a:r>
              <a:endParaRPr lang="en-US" sz="14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4813206" y="1845562"/>
            <a:ext cx="1542925" cy="1308867"/>
            <a:chOff x="583239" y="1577989"/>
            <a:chExt cx="2328023" cy="1974866"/>
          </a:xfrm>
        </p:grpSpPr>
        <p:grpSp>
          <p:nvGrpSpPr>
            <p:cNvPr id="126" name="Group 125"/>
            <p:cNvGrpSpPr/>
            <p:nvPr/>
          </p:nvGrpSpPr>
          <p:grpSpPr>
            <a:xfrm>
              <a:off x="2343688" y="1837917"/>
              <a:ext cx="567574" cy="1526641"/>
              <a:chOff x="4419600" y="3050193"/>
              <a:chExt cx="323850" cy="871080"/>
            </a:xfrm>
          </p:grpSpPr>
          <p:sp>
            <p:nvSpPr>
              <p:cNvPr id="132" name="Oval 131"/>
              <p:cNvSpPr/>
              <p:nvPr/>
            </p:nvSpPr>
            <p:spPr>
              <a:xfrm>
                <a:off x="4572000" y="3050193"/>
                <a:ext cx="171450" cy="171450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45" name="Straight Connector 144"/>
              <p:cNvCxnSpPr>
                <a:stCxn id="132" idx="2"/>
              </p:cNvCxnSpPr>
              <p:nvPr/>
            </p:nvCxnSpPr>
            <p:spPr>
              <a:xfrm flipH="1">
                <a:off x="4419600" y="3135918"/>
                <a:ext cx="1524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6" name="Oval 145"/>
              <p:cNvSpPr/>
              <p:nvPr/>
            </p:nvSpPr>
            <p:spPr>
              <a:xfrm>
                <a:off x="4572000" y="3400389"/>
                <a:ext cx="171450" cy="171450"/>
              </a:xfrm>
              <a:prstGeom prst="ellipse">
                <a:avLst/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47" name="Straight Connector 146"/>
              <p:cNvCxnSpPr>
                <a:stCxn id="146" idx="2"/>
              </p:cNvCxnSpPr>
              <p:nvPr/>
            </p:nvCxnSpPr>
            <p:spPr>
              <a:xfrm flipH="1">
                <a:off x="4419600" y="3486114"/>
                <a:ext cx="152400" cy="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8" name="Oval 147"/>
              <p:cNvSpPr/>
              <p:nvPr/>
            </p:nvSpPr>
            <p:spPr>
              <a:xfrm>
                <a:off x="4572000" y="3749823"/>
                <a:ext cx="171450" cy="171450"/>
              </a:xfrm>
              <a:prstGeom prst="ellipse">
                <a:avLst/>
              </a:prstGeom>
              <a:noFill/>
              <a:ln w="38100"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49" name="Straight Connector 148"/>
              <p:cNvCxnSpPr>
                <a:stCxn id="148" idx="2"/>
              </p:cNvCxnSpPr>
              <p:nvPr/>
            </p:nvCxnSpPr>
            <p:spPr>
              <a:xfrm flipH="1">
                <a:off x="4419600" y="3835548"/>
                <a:ext cx="152400" cy="0"/>
              </a:xfrm>
              <a:prstGeom prst="line">
                <a:avLst/>
              </a:prstGeom>
              <a:ln w="38100"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8" name="Can 127"/>
            <p:cNvSpPr/>
            <p:nvPr/>
          </p:nvSpPr>
          <p:spPr>
            <a:xfrm>
              <a:off x="689437" y="1577989"/>
              <a:ext cx="1644544" cy="1974866"/>
            </a:xfrm>
            <a:prstGeom prst="can">
              <a:avLst/>
            </a:prstGeom>
            <a:solidFill>
              <a:srgbClr val="B996D5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583239" y="2371220"/>
              <a:ext cx="1856941" cy="510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1600" b="1" dirty="0" smtClean="0">
                  <a:solidFill>
                    <a:prstClr val="black"/>
                  </a:solidFill>
                </a:rPr>
                <a:t>Australia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50" name="Group 149"/>
          <p:cNvGrpSpPr/>
          <p:nvPr/>
        </p:nvGrpSpPr>
        <p:grpSpPr>
          <a:xfrm>
            <a:off x="6982484" y="1845562"/>
            <a:ext cx="1472541" cy="1308867"/>
            <a:chOff x="689437" y="1577989"/>
            <a:chExt cx="2221825" cy="1974866"/>
          </a:xfrm>
        </p:grpSpPr>
        <p:grpSp>
          <p:nvGrpSpPr>
            <p:cNvPr id="151" name="Group 150"/>
            <p:cNvGrpSpPr/>
            <p:nvPr/>
          </p:nvGrpSpPr>
          <p:grpSpPr>
            <a:xfrm>
              <a:off x="2343688" y="1837917"/>
              <a:ext cx="567574" cy="1526641"/>
              <a:chOff x="4419600" y="3050193"/>
              <a:chExt cx="323850" cy="871080"/>
            </a:xfrm>
          </p:grpSpPr>
          <p:sp>
            <p:nvSpPr>
              <p:cNvPr id="154" name="Oval 153"/>
              <p:cNvSpPr/>
              <p:nvPr/>
            </p:nvSpPr>
            <p:spPr>
              <a:xfrm>
                <a:off x="4572000" y="3050193"/>
                <a:ext cx="171450" cy="171450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55" name="Straight Connector 154"/>
              <p:cNvCxnSpPr>
                <a:stCxn id="154" idx="2"/>
              </p:cNvCxnSpPr>
              <p:nvPr/>
            </p:nvCxnSpPr>
            <p:spPr>
              <a:xfrm flipH="1">
                <a:off x="4419600" y="3135918"/>
                <a:ext cx="1524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6" name="Oval 155"/>
              <p:cNvSpPr/>
              <p:nvPr/>
            </p:nvSpPr>
            <p:spPr>
              <a:xfrm>
                <a:off x="4572000" y="3400389"/>
                <a:ext cx="171450" cy="171450"/>
              </a:xfrm>
              <a:prstGeom prst="ellipse">
                <a:avLst/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57" name="Straight Connector 156"/>
              <p:cNvCxnSpPr>
                <a:stCxn id="156" idx="2"/>
              </p:cNvCxnSpPr>
              <p:nvPr/>
            </p:nvCxnSpPr>
            <p:spPr>
              <a:xfrm flipH="1">
                <a:off x="4419600" y="3486114"/>
                <a:ext cx="152400" cy="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8" name="Oval 157"/>
              <p:cNvSpPr/>
              <p:nvPr/>
            </p:nvSpPr>
            <p:spPr>
              <a:xfrm>
                <a:off x="4572000" y="3749823"/>
                <a:ext cx="171450" cy="171450"/>
              </a:xfrm>
              <a:prstGeom prst="ellipse">
                <a:avLst/>
              </a:prstGeom>
              <a:noFill/>
              <a:ln w="38100"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59" name="Straight Connector 158"/>
              <p:cNvCxnSpPr>
                <a:stCxn id="158" idx="2"/>
              </p:cNvCxnSpPr>
              <p:nvPr/>
            </p:nvCxnSpPr>
            <p:spPr>
              <a:xfrm flipH="1">
                <a:off x="4419600" y="3835548"/>
                <a:ext cx="152400" cy="0"/>
              </a:xfrm>
              <a:prstGeom prst="line">
                <a:avLst/>
              </a:prstGeom>
              <a:ln w="38100"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2" name="Can 151"/>
            <p:cNvSpPr/>
            <p:nvPr/>
          </p:nvSpPr>
          <p:spPr>
            <a:xfrm>
              <a:off x="689437" y="1577989"/>
              <a:ext cx="1644544" cy="1974866"/>
            </a:xfrm>
            <a:prstGeom prst="can">
              <a:avLst/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730271" y="2371220"/>
              <a:ext cx="1562878" cy="510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1600" b="1" dirty="0" smtClean="0">
                  <a:solidFill>
                    <a:prstClr val="black"/>
                  </a:solidFill>
                </a:rPr>
                <a:t>Mexico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068714" y="3564065"/>
            <a:ext cx="1896844" cy="1263382"/>
            <a:chOff x="6968125" y="3982976"/>
            <a:chExt cx="1896844" cy="1263382"/>
          </a:xfrm>
        </p:grpSpPr>
        <p:sp>
          <p:nvSpPr>
            <p:cNvPr id="4" name="Rounded Rectangle 3"/>
            <p:cNvSpPr/>
            <p:nvPr/>
          </p:nvSpPr>
          <p:spPr bwMode="auto">
            <a:xfrm>
              <a:off x="6968125" y="3982976"/>
              <a:ext cx="1896844" cy="1263382"/>
            </a:xfrm>
            <a:prstGeom prst="roundRect">
              <a:avLst>
                <a:gd name="adj" fmla="val 8773"/>
              </a:avLst>
            </a:prstGeom>
            <a:solidFill>
              <a:schemeClr val="bg1"/>
            </a:solidFill>
            <a:ln w="19050" cmpd="sng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7230613" y="4051419"/>
              <a:ext cx="1634355" cy="1115242"/>
              <a:chOff x="7230613" y="3732249"/>
              <a:chExt cx="1634355" cy="1115242"/>
            </a:xfrm>
          </p:grpSpPr>
          <p:grpSp>
            <p:nvGrpSpPr>
              <p:cNvPr id="143" name="Group 142"/>
              <p:cNvGrpSpPr/>
              <p:nvPr/>
            </p:nvGrpSpPr>
            <p:grpSpPr>
              <a:xfrm>
                <a:off x="7645768" y="3732249"/>
                <a:ext cx="1219200" cy="1115242"/>
                <a:chOff x="6305550" y="4434087"/>
                <a:chExt cx="1219200" cy="1115242"/>
              </a:xfrm>
            </p:grpSpPr>
            <p:sp>
              <p:nvSpPr>
                <p:cNvPr id="140" name="TextBox 139"/>
                <p:cNvSpPr txBox="1"/>
                <p:nvPr/>
              </p:nvSpPr>
              <p:spPr>
                <a:xfrm>
                  <a:off x="6305550" y="4843011"/>
                  <a:ext cx="12192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Metadata</a:t>
                  </a:r>
                </a:p>
              </p:txBody>
            </p:sp>
            <p:sp>
              <p:nvSpPr>
                <p:cNvPr id="141" name="TextBox 140"/>
                <p:cNvSpPr txBox="1"/>
                <p:nvPr/>
              </p:nvSpPr>
              <p:spPr>
                <a:xfrm>
                  <a:off x="6305550" y="5241552"/>
                  <a:ext cx="12192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Data</a:t>
                  </a:r>
                </a:p>
              </p:txBody>
            </p:sp>
            <p:sp>
              <p:nvSpPr>
                <p:cNvPr id="144" name="TextBox 143"/>
                <p:cNvSpPr txBox="1"/>
                <p:nvPr/>
              </p:nvSpPr>
              <p:spPr>
                <a:xfrm>
                  <a:off x="6305550" y="4434087"/>
                  <a:ext cx="12192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Catalog</a:t>
                  </a:r>
                </a:p>
              </p:txBody>
            </p:sp>
          </p:grpSp>
          <p:grpSp>
            <p:nvGrpSpPr>
              <p:cNvPr id="161" name="Group 160"/>
              <p:cNvGrpSpPr/>
              <p:nvPr/>
            </p:nvGrpSpPr>
            <p:grpSpPr>
              <a:xfrm>
                <a:off x="7230613" y="3805953"/>
                <a:ext cx="376166" cy="1011800"/>
                <a:chOff x="4419600" y="3050193"/>
                <a:chExt cx="323850" cy="871080"/>
              </a:xfrm>
            </p:grpSpPr>
            <p:sp>
              <p:nvSpPr>
                <p:cNvPr id="164" name="Oval 163"/>
                <p:cNvSpPr/>
                <p:nvPr/>
              </p:nvSpPr>
              <p:spPr>
                <a:xfrm>
                  <a:off x="4572000" y="3050193"/>
                  <a:ext cx="171450" cy="171450"/>
                </a:xfrm>
                <a:prstGeom prst="ellipse">
                  <a:avLst/>
                </a:pr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165" name="Straight Connector 164"/>
                <p:cNvCxnSpPr>
                  <a:stCxn id="164" idx="2"/>
                </p:cNvCxnSpPr>
                <p:nvPr/>
              </p:nvCxnSpPr>
              <p:spPr>
                <a:xfrm flipH="1">
                  <a:off x="4419600" y="3135918"/>
                  <a:ext cx="152400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6" name="Oval 165"/>
                <p:cNvSpPr/>
                <p:nvPr/>
              </p:nvSpPr>
              <p:spPr>
                <a:xfrm>
                  <a:off x="4572000" y="3400389"/>
                  <a:ext cx="171450" cy="171450"/>
                </a:xfrm>
                <a:prstGeom prst="ellipse">
                  <a:avLst/>
                </a:prstGeom>
                <a:noFill/>
                <a:ln w="381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67" name="Straight Connector 166"/>
                <p:cNvCxnSpPr>
                  <a:stCxn id="166" idx="2"/>
                </p:cNvCxnSpPr>
                <p:nvPr/>
              </p:nvCxnSpPr>
              <p:spPr>
                <a:xfrm flipH="1">
                  <a:off x="4419600" y="3486114"/>
                  <a:ext cx="152400" cy="0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8" name="Oval 167"/>
                <p:cNvSpPr/>
                <p:nvPr/>
              </p:nvSpPr>
              <p:spPr>
                <a:xfrm>
                  <a:off x="4572000" y="3749823"/>
                  <a:ext cx="171450" cy="171450"/>
                </a:xfrm>
                <a:prstGeom prst="ellipse">
                  <a:avLst/>
                </a:prstGeom>
                <a:noFill/>
                <a:ln w="38100"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69" name="Straight Connector 168"/>
                <p:cNvCxnSpPr>
                  <a:stCxn id="168" idx="2"/>
                </p:cNvCxnSpPr>
                <p:nvPr/>
              </p:nvCxnSpPr>
              <p:spPr>
                <a:xfrm flipH="1">
                  <a:off x="4419600" y="3835548"/>
                  <a:ext cx="152400" cy="0"/>
                </a:xfrm>
                <a:prstGeom prst="line">
                  <a:avLst/>
                </a:prstGeom>
                <a:ln w="38100"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19621773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17213"/>
            <a:ext cx="3700382" cy="2020226"/>
          </a:xfrm>
          <a:prstGeom prst="rect">
            <a:avLst/>
          </a:prstGeom>
          <a:noFill/>
          <a:ln w="1905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United States Services Stack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387814" y="2708637"/>
            <a:ext cx="2260912" cy="2314803"/>
            <a:chOff x="3410480" y="2275114"/>
            <a:chExt cx="3252258" cy="3200400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0480" y="2275114"/>
              <a:ext cx="3252258" cy="3200400"/>
            </a:xfrm>
            <a:prstGeom prst="rect">
              <a:avLst/>
            </a:prstGeom>
            <a:noFill/>
            <a:ln w="38100" cmpd="sng">
              <a:solidFill>
                <a:srgbClr val="35AC4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Oval 6"/>
            <p:cNvSpPr/>
            <p:nvPr/>
          </p:nvSpPr>
          <p:spPr bwMode="auto">
            <a:xfrm>
              <a:off x="4191000" y="2971800"/>
              <a:ext cx="152400" cy="152400"/>
            </a:xfrm>
            <a:prstGeom prst="ellipse">
              <a:avLst/>
            </a:prstGeom>
            <a:noFill/>
            <a:ln w="38100">
              <a:solidFill>
                <a:srgbClr val="35AC4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</p:grp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047" y="4734021"/>
            <a:ext cx="4829978" cy="822294"/>
          </a:xfrm>
          <a:prstGeom prst="rect">
            <a:avLst/>
          </a:prstGeom>
          <a:noFill/>
          <a:ln w="38100" cmpd="sng">
            <a:solidFill>
              <a:schemeClr val="tx2">
                <a:lumMod val="50000"/>
                <a:lumOff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797024" y="4425550"/>
            <a:ext cx="2486025" cy="300502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/>
            <a:r>
              <a:rPr lang="en-US" sz="14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WaterML</a:t>
            </a:r>
            <a:r>
              <a:rPr lang="en-US" sz="1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time series </a:t>
            </a:r>
            <a:r>
              <a:rPr lang="en-US" sz="1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service for data</a:t>
            </a:r>
            <a:endParaRPr lang="en-US" sz="1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56965" y="5857876"/>
            <a:ext cx="5698060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An attribute of each mapped observation point . . .</a:t>
            </a:r>
            <a:endParaRPr lang="en-US" dirty="0"/>
          </a:p>
          <a:p>
            <a:r>
              <a:rPr lang="en-US" dirty="0"/>
              <a:t>           </a:t>
            </a:r>
            <a:r>
              <a:rPr lang="en-US" dirty="0" smtClean="0"/>
              <a:t>. . . is a web link to the </a:t>
            </a:r>
            <a:r>
              <a:rPr lang="en-US" dirty="0" err="1" smtClean="0"/>
              <a:t>WaterML</a:t>
            </a:r>
            <a:r>
              <a:rPr lang="en-US" dirty="0" smtClean="0"/>
              <a:t> data service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" y="4179106"/>
            <a:ext cx="3199044" cy="544299"/>
          </a:xfrm>
          <a:prstGeom prst="rect">
            <a:avLst/>
          </a:prstGeom>
          <a:gradFill flip="none" rotWithShape="1">
            <a:gsLst>
              <a:gs pos="10000">
                <a:schemeClr val="accent3">
                  <a:alpha val="0"/>
                </a:schemeClr>
              </a:gs>
              <a:gs pos="49000">
                <a:schemeClr val="accent3"/>
              </a:gs>
            </a:gsLst>
            <a:lin ang="10800000" scaled="0"/>
            <a:tileRect/>
          </a:gradFill>
          <a:effectLst/>
        </p:spPr>
        <p:txBody>
          <a:bodyPr wrap="square" lIns="731520" tIns="45720" rIns="0" bIns="45720" rtlCol="0">
            <a:noAutofit/>
          </a:bodyPr>
          <a:lstStyle>
            <a:defPPr>
              <a:defRPr lang="en-US"/>
            </a:defPPr>
            <a:lvl1pPr algn="ctr" defTabSz="457200" eaLnBrk="0" hangingPunct="0">
              <a:defRPr>
                <a:solidFill>
                  <a:srgbClr val="595959"/>
                </a:solidFill>
                <a:cs typeface="Avenir LT Std 85 Heavy"/>
              </a:defRPr>
            </a:lvl1pPr>
          </a:lstStyle>
          <a:p>
            <a:pPr algn="l"/>
            <a:r>
              <a:rPr lang="en-US" sz="1400" b="1" dirty="0">
                <a:solidFill>
                  <a:schemeClr val="bg1"/>
                </a:solidFill>
              </a:rPr>
              <a:t>Colorado River </a:t>
            </a:r>
          </a:p>
          <a:p>
            <a:pPr algn="l"/>
            <a:r>
              <a:rPr lang="en-US" sz="1400" b="1" dirty="0">
                <a:solidFill>
                  <a:schemeClr val="bg1"/>
                </a:solidFill>
              </a:rPr>
              <a:t>at Austin, Texas</a:t>
            </a:r>
          </a:p>
        </p:txBody>
      </p:sp>
      <p:sp>
        <p:nvSpPr>
          <p:cNvPr id="18" name="Bent Arrow 17"/>
          <p:cNvSpPr/>
          <p:nvPr/>
        </p:nvSpPr>
        <p:spPr>
          <a:xfrm rot="16200000" flipH="1" flipV="1">
            <a:off x="4841627" y="3594301"/>
            <a:ext cx="548864" cy="763592"/>
          </a:xfrm>
          <a:prstGeom prst="bentArrow">
            <a:avLst/>
          </a:prstGeom>
          <a:gradFill>
            <a:gsLst>
              <a:gs pos="90000">
                <a:schemeClr val="accent2">
                  <a:lumMod val="75000"/>
                </a:schemeClr>
              </a:gs>
              <a:gs pos="13000">
                <a:schemeClr val="accent2">
                  <a:lumMod val="75000"/>
                  <a:alpha val="0"/>
                </a:schemeClr>
              </a:gs>
            </a:gsLst>
            <a:lin ang="16200000" scaled="0"/>
          </a:gradFill>
          <a:ln w="12700">
            <a:gradFill flip="none" rotWithShape="1">
              <a:gsLst>
                <a:gs pos="15000">
                  <a:schemeClr val="accent2">
                    <a:lumMod val="40000"/>
                    <a:lumOff val="60000"/>
                    <a:alpha val="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900431" y="1688591"/>
            <a:ext cx="1896844" cy="1263382"/>
            <a:chOff x="6968125" y="3982976"/>
            <a:chExt cx="1896844" cy="1263382"/>
          </a:xfrm>
        </p:grpSpPr>
        <p:sp>
          <p:nvSpPr>
            <p:cNvPr id="19" name="Rounded Rectangle 18"/>
            <p:cNvSpPr/>
            <p:nvPr/>
          </p:nvSpPr>
          <p:spPr bwMode="auto">
            <a:xfrm>
              <a:off x="6968125" y="3982976"/>
              <a:ext cx="1896844" cy="1263382"/>
            </a:xfrm>
            <a:prstGeom prst="roundRect">
              <a:avLst>
                <a:gd name="adj" fmla="val 8773"/>
              </a:avLst>
            </a:prstGeom>
            <a:solidFill>
              <a:schemeClr val="bg1"/>
            </a:solidFill>
            <a:ln w="19050" cmpd="sng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7230613" y="4051419"/>
              <a:ext cx="1634355" cy="1115242"/>
              <a:chOff x="7230613" y="3732249"/>
              <a:chExt cx="1634355" cy="1115242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7645768" y="3732249"/>
                <a:ext cx="1219200" cy="1115242"/>
                <a:chOff x="6305550" y="4434087"/>
                <a:chExt cx="1219200" cy="1115242"/>
              </a:xfrm>
            </p:grpSpPr>
            <p:sp>
              <p:nvSpPr>
                <p:cNvPr id="29" name="TextBox 28"/>
                <p:cNvSpPr txBox="1"/>
                <p:nvPr/>
              </p:nvSpPr>
              <p:spPr>
                <a:xfrm>
                  <a:off x="6305550" y="4843011"/>
                  <a:ext cx="12192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Metadata</a:t>
                  </a: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6305550" y="5241552"/>
                  <a:ext cx="12192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Data</a:t>
                  </a:r>
                </a:p>
              </p:txBody>
            </p:sp>
            <p:sp>
              <p:nvSpPr>
                <p:cNvPr id="31" name="TextBox 30"/>
                <p:cNvSpPr txBox="1"/>
                <p:nvPr/>
              </p:nvSpPr>
              <p:spPr>
                <a:xfrm>
                  <a:off x="6305550" y="4434087"/>
                  <a:ext cx="12192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Catalog</a:t>
                  </a:r>
                </a:p>
              </p:txBody>
            </p:sp>
          </p:grpSp>
          <p:grpSp>
            <p:nvGrpSpPr>
              <p:cNvPr id="22" name="Group 21"/>
              <p:cNvGrpSpPr/>
              <p:nvPr/>
            </p:nvGrpSpPr>
            <p:grpSpPr>
              <a:xfrm>
                <a:off x="7230613" y="3805953"/>
                <a:ext cx="376166" cy="1011800"/>
                <a:chOff x="4419600" y="3050193"/>
                <a:chExt cx="323850" cy="871080"/>
              </a:xfrm>
            </p:grpSpPr>
            <p:sp>
              <p:nvSpPr>
                <p:cNvPr id="23" name="Oval 22"/>
                <p:cNvSpPr/>
                <p:nvPr/>
              </p:nvSpPr>
              <p:spPr>
                <a:xfrm>
                  <a:off x="4572000" y="3050193"/>
                  <a:ext cx="171450" cy="171450"/>
                </a:xfrm>
                <a:prstGeom prst="ellipse">
                  <a:avLst/>
                </a:pr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24" name="Straight Connector 23"/>
                <p:cNvCxnSpPr>
                  <a:stCxn id="23" idx="2"/>
                </p:cNvCxnSpPr>
                <p:nvPr/>
              </p:nvCxnSpPr>
              <p:spPr>
                <a:xfrm flipH="1">
                  <a:off x="4419600" y="3135918"/>
                  <a:ext cx="152400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Oval 24"/>
                <p:cNvSpPr/>
                <p:nvPr/>
              </p:nvSpPr>
              <p:spPr>
                <a:xfrm>
                  <a:off x="4572000" y="3400389"/>
                  <a:ext cx="171450" cy="171450"/>
                </a:xfrm>
                <a:prstGeom prst="ellipse">
                  <a:avLst/>
                </a:prstGeom>
                <a:noFill/>
                <a:ln w="381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26" name="Straight Connector 25"/>
                <p:cNvCxnSpPr>
                  <a:stCxn id="25" idx="2"/>
                </p:cNvCxnSpPr>
                <p:nvPr/>
              </p:nvCxnSpPr>
              <p:spPr>
                <a:xfrm flipH="1">
                  <a:off x="4419600" y="3486114"/>
                  <a:ext cx="152400" cy="0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Oval 26"/>
                <p:cNvSpPr/>
                <p:nvPr/>
              </p:nvSpPr>
              <p:spPr>
                <a:xfrm>
                  <a:off x="4572000" y="3749823"/>
                  <a:ext cx="171450" cy="171450"/>
                </a:xfrm>
                <a:prstGeom prst="ellipse">
                  <a:avLst/>
                </a:prstGeom>
                <a:noFill/>
                <a:ln w="38100"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28" name="Straight Connector 27"/>
                <p:cNvCxnSpPr>
                  <a:stCxn id="27" idx="2"/>
                </p:cNvCxnSpPr>
                <p:nvPr/>
              </p:nvCxnSpPr>
              <p:spPr>
                <a:xfrm flipH="1">
                  <a:off x="4419600" y="3835548"/>
                  <a:ext cx="152400" cy="0"/>
                </a:xfrm>
                <a:prstGeom prst="line">
                  <a:avLst/>
                </a:prstGeom>
                <a:ln w="38100"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2" name="TextBox 31"/>
          <p:cNvSpPr txBox="1"/>
          <p:nvPr/>
        </p:nvSpPr>
        <p:spPr>
          <a:xfrm>
            <a:off x="4797023" y="3205743"/>
            <a:ext cx="2486025" cy="300502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/>
            <a:r>
              <a:rPr lang="en-US" sz="1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Web Feature Service for Observation Metadata</a:t>
            </a:r>
            <a:endParaRPr lang="en-US" sz="1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0320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Zealand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604246" y="1568758"/>
            <a:ext cx="646355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>
                <a:solidFill>
                  <a:srgbClr val="5EB4E6">
                    <a:lumMod val="20000"/>
                    <a:lumOff val="80000"/>
                  </a:srgbClr>
                </a:solidFill>
              </a:rPr>
              <a:t>NIWA</a:t>
            </a:r>
            <a:r>
              <a:rPr lang="en-US" dirty="0">
                <a:solidFill>
                  <a:srgbClr val="5EB4E6">
                    <a:lumMod val="20000"/>
                    <a:lumOff val="80000"/>
                  </a:srgbClr>
                </a:solidFill>
              </a:rPr>
              <a:t> operates about 20% of 1300 hydrometric stations </a:t>
            </a:r>
            <a:br>
              <a:rPr lang="en-US" dirty="0">
                <a:solidFill>
                  <a:srgbClr val="5EB4E6">
                    <a:lumMod val="20000"/>
                    <a:lumOff val="80000"/>
                  </a:srgbClr>
                </a:solidFill>
              </a:rPr>
            </a:br>
            <a:r>
              <a:rPr lang="en-US" dirty="0">
                <a:solidFill>
                  <a:srgbClr val="5EB4E6">
                    <a:lumMod val="20000"/>
                    <a:lumOff val="80000"/>
                  </a:srgbClr>
                </a:solidFill>
              </a:rPr>
              <a:t>Regional authorities operate about 80% of stations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87790"/>
            <a:ext cx="1677108" cy="526928"/>
          </a:xfrm>
          <a:prstGeom prst="rect">
            <a:avLst/>
          </a:prstGeom>
          <a:noFill/>
          <a:ln w="1905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671862" y="5883276"/>
            <a:ext cx="6783163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NZ" dirty="0">
                <a:solidFill>
                  <a:prstClr val="white"/>
                </a:solidFill>
              </a:rPr>
              <a:t>Develop a federated </a:t>
            </a:r>
            <a:r>
              <a:rPr lang="en-NZ" dirty="0" smtClean="0">
                <a:solidFill>
                  <a:prstClr val="white"/>
                </a:solidFill>
              </a:rPr>
              <a:t>hydrological information infrastructure . . .</a:t>
            </a:r>
            <a:endParaRPr lang="en-NZ" dirty="0">
              <a:solidFill>
                <a:prstClr val="white"/>
              </a:solidFill>
            </a:endParaRPr>
          </a:p>
          <a:p>
            <a:r>
              <a:rPr lang="en-NZ" dirty="0">
                <a:solidFill>
                  <a:prstClr val="white"/>
                </a:solidFill>
              </a:rPr>
              <a:t>                    </a:t>
            </a:r>
            <a:r>
              <a:rPr lang="en-NZ" dirty="0" smtClean="0">
                <a:solidFill>
                  <a:prstClr val="white"/>
                </a:solidFill>
              </a:rPr>
              <a:t>. . . linking nationally and regionally collected data</a:t>
            </a:r>
            <a:endParaRPr lang="en-NZ" dirty="0">
              <a:solidFill>
                <a:prstClr val="white"/>
              </a:solidFill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74" y="2303297"/>
            <a:ext cx="2583949" cy="3429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438400"/>
            <a:ext cx="3038475" cy="2924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743325" y="2314575"/>
            <a:ext cx="4879472" cy="3427307"/>
            <a:chOff x="3743325" y="2314575"/>
            <a:chExt cx="4879472" cy="3427307"/>
          </a:xfrm>
        </p:grpSpPr>
        <p:sp>
          <p:nvSpPr>
            <p:cNvPr id="16" name="Rectangle 15"/>
            <p:cNvSpPr/>
            <p:nvPr/>
          </p:nvSpPr>
          <p:spPr bwMode="auto">
            <a:xfrm>
              <a:off x="6308223" y="3352800"/>
              <a:ext cx="2314574" cy="119524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19050" cmpd="sng"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prstClr val="white"/>
                  </a:solidFill>
                </a:rPr>
                <a:t>New Zealand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prstClr val="white"/>
                  </a:solidFill>
                </a:rPr>
                <a:t>Water Information System</a:t>
              </a:r>
            </a:p>
          </p:txBody>
        </p:sp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3325" y="2314575"/>
              <a:ext cx="2524125" cy="3427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378078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</a:t>
            </a:r>
            <a:r>
              <a:rPr lang="en-US" dirty="0" err="1" smtClean="0"/>
              <a:t>Streamflow</a:t>
            </a:r>
            <a:r>
              <a:rPr lang="en-US" dirty="0" smtClean="0"/>
              <a:t> Services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2089077" y="2248262"/>
            <a:ext cx="4965848" cy="3124838"/>
            <a:chOff x="2089077" y="1598712"/>
            <a:chExt cx="4965848" cy="3124838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8556"/>
            <a:stretch/>
          </p:blipFill>
          <p:spPr bwMode="auto">
            <a:xfrm>
              <a:off x="2089077" y="1598712"/>
              <a:ext cx="4965848" cy="312483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 cmpd="sng">
              <a:solidFill>
                <a:schemeClr val="accent4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/>
            <a:extLst/>
          </p:spPr>
        </p:pic>
        <p:sp>
          <p:nvSpPr>
            <p:cNvPr id="18" name="TextBox 17"/>
            <p:cNvSpPr txBox="1"/>
            <p:nvPr/>
          </p:nvSpPr>
          <p:spPr>
            <a:xfrm>
              <a:off x="2089077" y="1598712"/>
              <a:ext cx="4965848" cy="246298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algn="ctr" eaLnBrk="0" hangingPunct="0"/>
              <a:r>
                <a:rPr lang="en-US" sz="1200" b="1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Global Runoff Data Centre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85800" y="4068741"/>
            <a:ext cx="2210849" cy="1545535"/>
            <a:chOff x="683702" y="3178015"/>
            <a:chExt cx="2210849" cy="1545535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817"/>
            <a:stretch/>
          </p:blipFill>
          <p:spPr bwMode="auto">
            <a:xfrm>
              <a:off x="684226" y="3178015"/>
              <a:ext cx="2209800" cy="154553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 cmpd="sng">
              <a:solidFill>
                <a:srgbClr val="9ED2F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683702" y="3178015"/>
              <a:ext cx="2210849" cy="22249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algn="ctr" eaLnBrk="0" hangingPunct="0"/>
              <a:r>
                <a:rPr lang="en-US" sz="1200" b="1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USA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895608" y="3923206"/>
            <a:ext cx="1440770" cy="2165015"/>
            <a:chOff x="7014255" y="1870248"/>
            <a:chExt cx="1440770" cy="2165015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1454" b="-1"/>
            <a:stretch/>
          </p:blipFill>
          <p:spPr bwMode="auto">
            <a:xfrm>
              <a:off x="7014255" y="1870248"/>
              <a:ext cx="1440770" cy="216501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 cmpd="sng">
              <a:solidFill>
                <a:srgbClr val="9ED2F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7014255" y="1870248"/>
              <a:ext cx="1440770" cy="22249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algn="ctr" eaLnBrk="0" hangingPunct="0"/>
              <a:r>
                <a:rPr lang="en-US" sz="1200" b="1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New </a:t>
              </a:r>
              <a:r>
                <a:rPr lang="en-US" sz="1200" b="1" dirty="0" smtClean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Zealand</a:t>
              </a:r>
              <a:endParaRPr lang="en-US" sz="1200" b="1" dirty="0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553105" y="4712909"/>
            <a:ext cx="1975213" cy="1464133"/>
            <a:chOff x="3584393" y="4125917"/>
            <a:chExt cx="1975213" cy="1464133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7445"/>
            <a:stretch/>
          </p:blipFill>
          <p:spPr bwMode="auto">
            <a:xfrm>
              <a:off x="3584393" y="4125917"/>
              <a:ext cx="1975212" cy="1464133"/>
            </a:xfrm>
            <a:prstGeom prst="rect">
              <a:avLst/>
            </a:prstGeom>
            <a:noFill/>
            <a:ln w="19050" cmpd="sng">
              <a:solidFill>
                <a:srgbClr val="9ED2F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3584394" y="4125917"/>
              <a:ext cx="1975212" cy="22249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algn="ctr" eaLnBrk="0" hangingPunct="0"/>
              <a:r>
                <a:rPr lang="en-US" sz="1200" b="1" dirty="0" smtClean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Dominican Republic</a:t>
              </a:r>
              <a:endParaRPr lang="en-US" sz="1200" b="1" dirty="0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832830" y="1447800"/>
            <a:ext cx="6783163" cy="629012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z="2000" dirty="0" smtClean="0">
                <a:solidFill>
                  <a:prstClr val="white"/>
                </a:solidFill>
              </a:rPr>
              <a:t>Building a </a:t>
            </a:r>
            <a:r>
              <a:rPr lang="en-US" sz="2000" dirty="0" smtClean="0">
                <a:solidFill>
                  <a:srgbClr val="00B9F2"/>
                </a:solidFill>
              </a:rPr>
              <a:t>national</a:t>
            </a:r>
            <a:r>
              <a:rPr lang="en-US" sz="2000" dirty="0" smtClean="0">
                <a:solidFill>
                  <a:prstClr val="white"/>
                </a:solidFill>
              </a:rPr>
              <a:t> system federating </a:t>
            </a:r>
            <a:r>
              <a:rPr lang="en-US" sz="2000" dirty="0" smtClean="0">
                <a:solidFill>
                  <a:srgbClr val="00B9F2"/>
                </a:solidFill>
              </a:rPr>
              <a:t>regions </a:t>
            </a:r>
            <a:r>
              <a:rPr lang="en-US" sz="2000" dirty="0" smtClean="0">
                <a:solidFill>
                  <a:prstClr val="white"/>
                </a:solidFill>
              </a:rPr>
              <a:t>. . .</a:t>
            </a:r>
          </a:p>
          <a:p>
            <a:pPr algn="ctr"/>
            <a:r>
              <a:rPr lang="en-US" sz="2000" dirty="0" smtClean="0">
                <a:solidFill>
                  <a:prstClr val="white"/>
                </a:solidFill>
              </a:rPr>
              <a:t>. . . builds a </a:t>
            </a:r>
            <a:r>
              <a:rPr lang="en-US" sz="2000" dirty="0" smtClean="0">
                <a:solidFill>
                  <a:srgbClr val="00B9F2"/>
                </a:solidFill>
              </a:rPr>
              <a:t>global</a:t>
            </a:r>
            <a:r>
              <a:rPr lang="en-US" sz="2000" dirty="0" smtClean="0">
                <a:solidFill>
                  <a:prstClr val="white"/>
                </a:solidFill>
              </a:rPr>
              <a:t> system federating </a:t>
            </a:r>
            <a:r>
              <a:rPr lang="en-US" sz="2000" dirty="0" smtClean="0">
                <a:solidFill>
                  <a:srgbClr val="00B9F2"/>
                </a:solidFill>
              </a:rPr>
              <a:t>countries</a:t>
            </a:r>
            <a:endParaRPr lang="en-US" sz="2000" dirty="0">
              <a:solidFill>
                <a:srgbClr val="00B9F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0663" y="6547089"/>
            <a:ext cx="8763337" cy="310911"/>
          </a:xfrm>
          <a:prstGeom prst="rect">
            <a:avLst/>
          </a:prstGeom>
          <a:gradFill flip="none" rotWithShape="1">
            <a:gsLst>
              <a:gs pos="0">
                <a:srgbClr val="00B9F2">
                  <a:alpha val="0"/>
                </a:srgbClr>
              </a:gs>
              <a:gs pos="100000">
                <a:srgbClr val="007AC2"/>
              </a:gs>
            </a:gsLst>
            <a:lin ang="0" scaled="1"/>
            <a:tileRect/>
          </a:gradFill>
          <a:effectLst/>
        </p:spPr>
        <p:txBody>
          <a:bodyPr wrap="square" lIns="731520" tIns="45720" rIns="548640" bIns="45720" rtlCol="0">
            <a:noAutofit/>
          </a:bodyPr>
          <a:lstStyle>
            <a:defPPr>
              <a:defRPr lang="en-US"/>
            </a:defPPr>
            <a:lvl1pPr algn="ctr" defTabSz="457200" eaLnBrk="0" hangingPunct="0">
              <a:defRPr>
                <a:solidFill>
                  <a:srgbClr val="595959"/>
                </a:solidFill>
                <a:cs typeface="Avenir LT Std 85 Heavy"/>
              </a:defRPr>
            </a:lvl1pPr>
          </a:lstStyle>
          <a:p>
            <a:pPr algn="r"/>
            <a:r>
              <a:rPr lang="en-US" sz="1050" dirty="0">
                <a:solidFill>
                  <a:srgbClr val="FFFFFF"/>
                </a:solidFill>
                <a:hlinkClick r:id="rId7"/>
              </a:rPr>
              <a:t>http://www.arcgis.com/home/webmap/viewer.html?webmap=87ab07e2aba840828033e80b15fd6727</a:t>
            </a:r>
            <a:r>
              <a:rPr lang="en-US" sz="105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02200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60" t="20418"/>
          <a:stretch/>
        </p:blipFill>
        <p:spPr bwMode="auto">
          <a:xfrm>
            <a:off x="4498794" y="1632027"/>
            <a:ext cx="4011603" cy="2271486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8356600" cy="484632"/>
          </a:xfrm>
        </p:spPr>
        <p:txBody>
          <a:bodyPr/>
          <a:lstStyle/>
          <a:p>
            <a:r>
              <a:rPr lang="en-US" sz="2800" dirty="0" smtClean="0"/>
              <a:t>Global Data Centers – Precipitation and Runoff</a:t>
            </a:r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212771"/>
            <a:ext cx="1455429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42913"/>
            <a:ext cx="3539313" cy="214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180114"/>
            <a:ext cx="3000375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250870"/>
            <a:ext cx="130492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190117" y="5878513"/>
            <a:ext cx="5264908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/>
            <a:r>
              <a:rPr lang="en-US" sz="1600" dirty="0" smtClean="0">
                <a:solidFill>
                  <a:schemeClr val="bg1"/>
                </a:solidFill>
              </a:rPr>
              <a:t>Collect data from National Hydrological Surveys….</a:t>
            </a:r>
          </a:p>
          <a:p>
            <a:pPr algn="l" eaLnBrk="0" hangingPunct="0"/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                 …. using water web services in the future</a:t>
            </a:r>
          </a:p>
        </p:txBody>
      </p:sp>
    </p:spTree>
    <p:extLst>
      <p:ext uri="{BB962C8B-B14F-4D97-AF65-F5344CB8AC3E}">
        <p14:creationId xmlns:p14="http://schemas.microsoft.com/office/powerpoint/2010/main" val="24895440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watersh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813" y="1496404"/>
            <a:ext cx="1838133" cy="2409574"/>
          </a:xfrm>
          <a:prstGeom prst="rect">
            <a:avLst/>
          </a:prstGeom>
          <a:effectLst>
            <a:outerShdw blurRad="190500" dist="63500" dir="2700000">
              <a:srgbClr val="000000">
                <a:alpha val="50000"/>
              </a:srgbClr>
            </a:outerShdw>
          </a:effectLst>
        </p:spPr>
      </p:pic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267700" cy="484632"/>
          </a:xfrm>
        </p:spPr>
        <p:txBody>
          <a:bodyPr/>
          <a:lstStyle/>
          <a:p>
            <a:r>
              <a:rPr lang="en-US" dirty="0" smtClean="0"/>
              <a:t>A Key Challenge</a:t>
            </a:r>
            <a:r>
              <a:rPr lang="en-US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– </a:t>
            </a:r>
            <a:r>
              <a:rPr lang="en-US" sz="18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Integrating GIS and Water Observations Data</a:t>
            </a:r>
            <a:endParaRPr lang="en-US" sz="1800" dirty="0" smtClean="0"/>
          </a:p>
        </p:txBody>
      </p:sp>
      <p:sp>
        <p:nvSpPr>
          <p:cNvPr id="502791" name="Text Box 7"/>
          <p:cNvSpPr txBox="1">
            <a:spLocks noChangeArrowheads="1"/>
          </p:cNvSpPr>
          <p:nvPr/>
        </p:nvSpPr>
        <p:spPr bwMode="auto">
          <a:xfrm>
            <a:off x="1141010" y="3813989"/>
            <a:ext cx="2622608" cy="129266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09" charset="-128"/>
                <a:cs typeface="Arial"/>
              </a:rPr>
              <a:t>GIS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09" charset="-128"/>
                <a:cs typeface="Arial"/>
              </a:rPr>
              <a:t>Water </a:t>
            </a:r>
            <a:r>
              <a:rPr lang="en-U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09" charset="-128"/>
                <a:cs typeface="Arial"/>
              </a:rPr>
              <a:t>Environment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09" charset="-128"/>
                <a:cs typeface="Arial"/>
              </a:rPr>
              <a:t>(Watersheds, streams,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09" charset="-128"/>
                <a:cs typeface="Arial"/>
              </a:rPr>
              <a:t/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09" charset="-128"/>
                <a:cs typeface="Arial"/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09" charset="-128"/>
                <a:cs typeface="Arial"/>
              </a:rPr>
              <a:t>gages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09" charset="-128"/>
                <a:cs typeface="Arial"/>
              </a:rPr>
              <a:t>, sampling points)</a:t>
            </a:r>
          </a:p>
        </p:txBody>
      </p:sp>
      <p:cxnSp>
        <p:nvCxnSpPr>
          <p:cNvPr id="24" name="Straight Connector 8"/>
          <p:cNvCxnSpPr>
            <a:cxnSpLocks noChangeShapeType="1"/>
          </p:cNvCxnSpPr>
          <p:nvPr/>
        </p:nvCxnSpPr>
        <p:spPr bwMode="auto">
          <a:xfrm>
            <a:off x="2043851" y="3216384"/>
            <a:ext cx="2748285" cy="79369"/>
          </a:xfrm>
          <a:prstGeom prst="line">
            <a:avLst/>
          </a:prstGeom>
          <a:noFill/>
          <a:ln w="25400">
            <a:solidFill>
              <a:srgbClr val="FFFF66"/>
            </a:solidFill>
            <a:round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cxnSp>
      <p:cxnSp>
        <p:nvCxnSpPr>
          <p:cNvPr id="23" name="Straight Connector 6"/>
          <p:cNvCxnSpPr>
            <a:cxnSpLocks noChangeShapeType="1"/>
          </p:cNvCxnSpPr>
          <p:nvPr/>
        </p:nvCxnSpPr>
        <p:spPr bwMode="auto">
          <a:xfrm flipV="1">
            <a:off x="2043970" y="1569472"/>
            <a:ext cx="2758087" cy="1652338"/>
          </a:xfrm>
          <a:prstGeom prst="line">
            <a:avLst/>
          </a:prstGeom>
          <a:noFill/>
          <a:ln w="25400">
            <a:solidFill>
              <a:srgbClr val="FFFF66"/>
            </a:solidFill>
            <a:round/>
            <a:headEnd type="oval" w="lg" len="lg"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cxn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4746" y="1545000"/>
            <a:ext cx="2892425" cy="1778000"/>
          </a:xfrm>
          <a:prstGeom prst="rect">
            <a:avLst/>
          </a:prstGeom>
          <a:effectLst>
            <a:outerShdw blurRad="1905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7" name="Group 36"/>
          <p:cNvGrpSpPr/>
          <p:nvPr/>
        </p:nvGrpSpPr>
        <p:grpSpPr>
          <a:xfrm>
            <a:off x="7015988" y="1227418"/>
            <a:ext cx="972318" cy="1077176"/>
            <a:chOff x="7092566" y="1522743"/>
            <a:chExt cx="1295400" cy="1435100"/>
          </a:xfrm>
        </p:grpSpPr>
        <p:pic>
          <p:nvPicPr>
            <p:cNvPr id="25" name="Picture 65" descr="calendar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587866" y="2137106"/>
              <a:ext cx="800100" cy="820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6" descr="clock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092566" y="1522743"/>
              <a:ext cx="908050" cy="930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1" name="Text Box 7"/>
          <p:cNvSpPr txBox="1">
            <a:spLocks noChangeArrowheads="1"/>
          </p:cNvSpPr>
          <p:nvPr/>
        </p:nvSpPr>
        <p:spPr bwMode="auto">
          <a:xfrm>
            <a:off x="4663178" y="3868996"/>
            <a:ext cx="3541021" cy="129266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FFFF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09" charset="-128"/>
                <a:cs typeface="Arial"/>
              </a:rPr>
              <a:t>Water Observations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FFFF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09" charset="-128"/>
                <a:cs typeface="Arial"/>
              </a:rPr>
              <a:t>The Water Itself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09" charset="-128"/>
                <a:cs typeface="Arial"/>
              </a:rPr>
              <a:t>(Flow, water level, precipitation, water quality)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 pitchFamily="-109" charset="-128"/>
              <a:cs typeface="Arial"/>
            </a:endParaRPr>
          </a:p>
        </p:txBody>
      </p:sp>
      <p:sp>
        <p:nvSpPr>
          <p:cNvPr id="42" name="Left-Right Arrow 41"/>
          <p:cNvSpPr/>
          <p:nvPr/>
        </p:nvSpPr>
        <p:spPr bwMode="auto">
          <a:xfrm rot="10800000" flipV="1">
            <a:off x="3516211" y="4264713"/>
            <a:ext cx="1146968" cy="310493"/>
          </a:xfrm>
          <a:prstGeom prst="leftRightArrow">
            <a:avLst>
              <a:gd name="adj1" fmla="val 42475"/>
              <a:gd name="adj2" fmla="val 78573"/>
            </a:avLst>
          </a:prstGeom>
          <a:solidFill>
            <a:srgbClr val="9AE1F7"/>
          </a:solidFill>
          <a:ln w="25400" cap="flat" cmpd="sng" algn="ctr">
            <a:solidFill>
              <a:srgbClr val="5EB4E6"/>
            </a:solidFill>
            <a:prstDash val="solid"/>
            <a:round/>
            <a:headEnd type="none" w="med" len="med"/>
            <a:tailEnd type="none" w="med" len="med"/>
          </a:ln>
          <a:effectLst>
            <a:outerShdw dist="25400" dir="5400000">
              <a:srgbClr val="000000">
                <a:alpha val="20000"/>
              </a:srgb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51119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 bwMode="auto">
          <a:xfrm>
            <a:off x="0" y="5721615"/>
            <a:ext cx="9144000" cy="1137550"/>
          </a:xfrm>
          <a:prstGeom prst="rect">
            <a:avLst/>
          </a:prstGeom>
          <a:solidFill>
            <a:schemeClr val="tx2">
              <a:alpha val="60000"/>
            </a:schemeClr>
          </a:solidFill>
          <a:ln w="19050" cmpd="sng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77460" y="1209584"/>
            <a:ext cx="5005014" cy="946824"/>
            <a:chOff x="3829388" y="1520258"/>
            <a:chExt cx="5005014" cy="946824"/>
          </a:xfrm>
        </p:grpSpPr>
        <p:sp>
          <p:nvSpPr>
            <p:cNvPr id="7" name="Rectangle 6"/>
            <p:cNvSpPr/>
            <p:nvPr/>
          </p:nvSpPr>
          <p:spPr bwMode="auto">
            <a:xfrm>
              <a:off x="3829388" y="1520258"/>
              <a:ext cx="3184769" cy="914079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19050" cmpd="sng"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007068" y="1579993"/>
              <a:ext cx="3053741" cy="887089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/>
              <a:r>
                <a:rPr lang="en-US" sz="1400" b="1" dirty="0" smtClean="0">
                  <a:solidFill>
                    <a:srgbClr val="546B1F"/>
                  </a:solidFill>
                  <a:ea typeface="+mn-ea"/>
                  <a:cs typeface="+mn-cs"/>
                </a:rPr>
                <a:t>Guide to Hydrological Practices</a:t>
              </a:r>
            </a:p>
            <a:p>
              <a:pPr eaLnBrk="0" hangingPunct="0"/>
              <a:r>
                <a:rPr lang="en-US" sz="1200" b="1" dirty="0" smtClean="0">
                  <a:solidFill>
                    <a:srgbClr val="7F7F7F"/>
                  </a:solidFill>
                </a:rPr>
                <a:t>Volume I</a:t>
              </a:r>
            </a:p>
            <a:p>
              <a:pPr eaLnBrk="0" hangingPunct="0"/>
              <a:r>
                <a:rPr lang="en-US" sz="1200" dirty="0" smtClean="0"/>
                <a:t>Hydrology – From Measurement to </a:t>
              </a:r>
              <a:br>
                <a:rPr lang="en-US" sz="1200" dirty="0" smtClean="0"/>
              </a:br>
              <a:r>
                <a:rPr lang="en-US" sz="1200" dirty="0" smtClean="0"/>
                <a:t>Hydrological Information</a:t>
              </a: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7010401" y="1520258"/>
              <a:ext cx="1824001" cy="914079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19050" cmpd="sng"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Volume 1, Chapter 10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190117" y="5865813"/>
            <a:ext cx="5264908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Last section of the last chapter of Volume I . . .</a:t>
            </a:r>
          </a:p>
          <a:p>
            <a:r>
              <a:rPr lang="en-US" dirty="0" smtClean="0"/>
              <a:t>. . . this lecture provides an update since 2008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4005674" y="1427893"/>
            <a:ext cx="1676800" cy="44532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/>
            <a:r>
              <a:rPr lang="en-US" sz="1600" b="1" dirty="0" smtClean="0">
                <a:solidFill>
                  <a:schemeClr val="bg1"/>
                </a:solidFill>
                <a:ea typeface="+mn-ea"/>
                <a:cs typeface="+mn-cs"/>
              </a:rPr>
              <a:t>Science and </a:t>
            </a:r>
            <a:br>
              <a:rPr lang="en-US" sz="1600" b="1" dirty="0" smtClean="0">
                <a:solidFill>
                  <a:schemeClr val="bg1"/>
                </a:solidFill>
                <a:ea typeface="+mn-ea"/>
                <a:cs typeface="+mn-cs"/>
              </a:rPr>
            </a:br>
            <a:r>
              <a:rPr lang="en-US" sz="1600" b="1" dirty="0" smtClean="0">
                <a:solidFill>
                  <a:schemeClr val="bg1"/>
                </a:solidFill>
                <a:ea typeface="+mn-ea"/>
                <a:cs typeface="+mn-cs"/>
              </a:rPr>
              <a:t>Measurement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769716" y="3673498"/>
            <a:ext cx="3509818" cy="1187053"/>
            <a:chOff x="2847975" y="2890839"/>
            <a:chExt cx="3448050" cy="1076325"/>
          </a:xfrm>
          <a:effectLst/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7975" y="2890839"/>
              <a:ext cx="3448050" cy="1076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 bwMode="auto">
            <a:xfrm>
              <a:off x="5419725" y="3762375"/>
              <a:ext cx="876300" cy="2047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37171" y="2480025"/>
            <a:ext cx="3692313" cy="1499238"/>
            <a:chOff x="1133475" y="2690813"/>
            <a:chExt cx="3438525" cy="1285875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3475" y="2690813"/>
              <a:ext cx="3438525" cy="1285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Rectangle 22"/>
            <p:cNvSpPr/>
            <p:nvPr/>
          </p:nvSpPr>
          <p:spPr bwMode="auto">
            <a:xfrm>
              <a:off x="2414586" y="3769517"/>
              <a:ext cx="2157413" cy="2047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</p:grpSp>
      <p:sp>
        <p:nvSpPr>
          <p:cNvPr id="10" name="Bent Arrow 9"/>
          <p:cNvSpPr/>
          <p:nvPr/>
        </p:nvSpPr>
        <p:spPr bwMode="auto">
          <a:xfrm>
            <a:off x="4776823" y="2581275"/>
            <a:ext cx="1047750" cy="937620"/>
          </a:xfrm>
          <a:prstGeom prst="bentArrow">
            <a:avLst/>
          </a:prstGeom>
          <a:ln>
            <a:headEnd type="none" w="med" len="med"/>
            <a:tailEnd type="none" w="med" len="med"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985207" y="1427893"/>
            <a:ext cx="26356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Published in 2008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 bwMode="auto">
          <a:xfrm>
            <a:off x="1572003" y="2967759"/>
            <a:ext cx="2944090" cy="173182"/>
          </a:xfrm>
          <a:prstGeom prst="rect">
            <a:avLst/>
          </a:prstGeom>
          <a:noFill/>
          <a:ln w="19050">
            <a:solidFill>
              <a:srgbClr val="35AC46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6360810" y="4275683"/>
            <a:ext cx="1897728" cy="173182"/>
          </a:xfrm>
          <a:prstGeom prst="rect">
            <a:avLst/>
          </a:prstGeom>
          <a:noFill/>
          <a:ln w="19050">
            <a:solidFill>
              <a:srgbClr val="35AC46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231366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Hydrologic Feature Model</a:t>
            </a:r>
            <a:br>
              <a:rPr lang="en-US" dirty="0"/>
            </a:br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6" t="15644" r="16071" b="4100"/>
          <a:stretch/>
        </p:blipFill>
        <p:spPr bwMode="auto">
          <a:xfrm>
            <a:off x="1680449" y="1686831"/>
            <a:ext cx="5783102" cy="4485370"/>
          </a:xfrm>
          <a:prstGeom prst="rect">
            <a:avLst/>
          </a:prstGeom>
          <a:noFill/>
          <a:ln w="1905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ight Arrow 4"/>
          <p:cNvSpPr/>
          <p:nvPr/>
        </p:nvSpPr>
        <p:spPr>
          <a:xfrm rot="18000000">
            <a:off x="3292292" y="4593100"/>
            <a:ext cx="1130589" cy="401570"/>
          </a:xfrm>
          <a:prstGeom prst="rightArrow">
            <a:avLst>
              <a:gd name="adj1" fmla="val 42596"/>
              <a:gd name="adj2" fmla="val 67620"/>
            </a:avLst>
          </a:prstGeom>
          <a:gradFill>
            <a:gsLst>
              <a:gs pos="70000">
                <a:schemeClr val="accent2">
                  <a:lumMod val="75000"/>
                </a:schemeClr>
              </a:gs>
              <a:gs pos="0">
                <a:schemeClr val="accent2">
                  <a:lumMod val="75000"/>
                  <a:alpha val="0"/>
                </a:schemeClr>
              </a:gs>
            </a:gsLst>
            <a:lin ang="210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0663" y="6547089"/>
            <a:ext cx="8763337" cy="310911"/>
          </a:xfrm>
          <a:prstGeom prst="rect">
            <a:avLst/>
          </a:prstGeom>
          <a:gradFill flip="none" rotWithShape="1">
            <a:gsLst>
              <a:gs pos="0">
                <a:srgbClr val="00B9F2">
                  <a:alpha val="0"/>
                </a:srgbClr>
              </a:gs>
              <a:gs pos="100000">
                <a:srgbClr val="007AC2"/>
              </a:gs>
            </a:gsLst>
            <a:lin ang="0" scaled="1"/>
            <a:tileRect/>
          </a:gradFill>
          <a:effectLst/>
        </p:spPr>
        <p:txBody>
          <a:bodyPr wrap="square" lIns="0" tIns="45720" rIns="640080" bIns="45720" rtlCol="0">
            <a:noAutofit/>
          </a:bodyPr>
          <a:lstStyle>
            <a:defPPr>
              <a:defRPr lang="en-US"/>
            </a:defPPr>
            <a:lvl1pPr algn="ctr" defTabSz="457200" eaLnBrk="0" hangingPunct="0">
              <a:defRPr>
                <a:solidFill>
                  <a:srgbClr val="595959"/>
                </a:solidFill>
                <a:cs typeface="Avenir LT Std 85 Heavy"/>
              </a:defRPr>
            </a:lvl1pPr>
          </a:lstStyle>
          <a:p>
            <a:pPr algn="r"/>
            <a:r>
              <a:rPr lang="en-US" sz="105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Courtesy of Irina </a:t>
            </a:r>
            <a:r>
              <a:rPr lang="en-US" sz="105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Dornblut</a:t>
            </a:r>
            <a:r>
              <a:rPr lang="en-US" sz="105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(GRDC) </a:t>
            </a:r>
            <a:r>
              <a:rPr lang="en-US" sz="105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and </a:t>
            </a:r>
            <a:r>
              <a:rPr lang="en-US" sz="105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Rob Atkinson (CSIRO)</a:t>
            </a:r>
          </a:p>
        </p:txBody>
      </p:sp>
    </p:spTree>
    <p:extLst>
      <p:ext uri="{BB962C8B-B14F-4D97-AF65-F5344CB8AC3E}">
        <p14:creationId xmlns:p14="http://schemas.microsoft.com/office/powerpoint/2010/main" val="29885263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324334" y="1133289"/>
            <a:ext cx="4130691" cy="3737440"/>
            <a:chOff x="4324334" y="1414601"/>
            <a:chExt cx="4130691" cy="3737440"/>
          </a:xfrm>
        </p:grpSpPr>
        <p:sp>
          <p:nvSpPr>
            <p:cNvPr id="5" name="Rectangle 4"/>
            <p:cNvSpPr/>
            <p:nvPr/>
          </p:nvSpPr>
          <p:spPr bwMode="auto">
            <a:xfrm>
              <a:off x="4324334" y="1414601"/>
              <a:ext cx="4130691" cy="373744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 cmpd="sng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596881" y="1591426"/>
              <a:ext cx="3600933" cy="3560614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pPr marL="190500" indent="-190500" algn="l" eaLnBrk="0" hangingPunct="0">
                <a:spcAft>
                  <a:spcPts val="1200"/>
                </a:spcAft>
                <a:buClr>
                  <a:schemeClr val="accent4">
                    <a:lumMod val="75000"/>
                  </a:schemeClr>
                </a:buClr>
                <a:buSzPct val="80000"/>
                <a:buFont typeface="Arial"/>
                <a:buChar char="•"/>
              </a:pPr>
              <a:r>
                <a:rPr lang="en-US" dirty="0" smtClean="0"/>
                <a:t>Technology is there to convey information but agreement </a:t>
              </a:r>
              <a:br>
                <a:rPr lang="en-US" dirty="0" smtClean="0"/>
              </a:br>
              <a:r>
                <a:rPr lang="en-US" dirty="0" smtClean="0"/>
                <a:t>is needed as to what information to convey</a:t>
              </a:r>
            </a:p>
            <a:p>
              <a:pPr marL="190500" indent="-190500" algn="l" eaLnBrk="0" hangingPunct="0">
                <a:spcAft>
                  <a:spcPts val="1200"/>
                </a:spcAft>
                <a:buClr>
                  <a:schemeClr val="accent4">
                    <a:lumMod val="75000"/>
                  </a:schemeClr>
                </a:buClr>
                <a:buSzPct val="80000"/>
                <a:buFont typeface="Arial"/>
                <a:buChar char="•"/>
              </a:pPr>
              <a:r>
                <a:rPr lang="en-US" dirty="0" smtClean="0"/>
                <a:t>WMO has been involved in </a:t>
              </a:r>
              <a:br>
                <a:rPr lang="en-US" dirty="0" smtClean="0"/>
              </a:br>
              <a:r>
                <a:rPr lang="en-US" dirty="0" smtClean="0"/>
                <a:t>water data for many years</a:t>
              </a:r>
            </a:p>
            <a:p>
              <a:pPr marL="190500" indent="-190500" algn="l" eaLnBrk="0" hangingPunct="0">
                <a:spcAft>
                  <a:spcPts val="1200"/>
                </a:spcAft>
                <a:buClr>
                  <a:schemeClr val="accent4">
                    <a:lumMod val="75000"/>
                  </a:schemeClr>
                </a:buClr>
                <a:buSzPct val="80000"/>
                <a:buFont typeface="Arial"/>
                <a:buChar char="•"/>
              </a:pPr>
              <a:r>
                <a:rPr lang="en-US" dirty="0" smtClean="0"/>
                <a:t>Existing infrastructure is good – we just need to build on it</a:t>
              </a:r>
            </a:p>
            <a:p>
              <a:pPr marL="190500" indent="-190500" algn="l" eaLnBrk="0" hangingPunct="0">
                <a:spcAft>
                  <a:spcPts val="1200"/>
                </a:spcAft>
                <a:buClr>
                  <a:schemeClr val="accent4">
                    <a:lumMod val="75000"/>
                  </a:schemeClr>
                </a:buClr>
                <a:buSzPct val="80000"/>
                <a:buFont typeface="Arial"/>
                <a:buChar char="•"/>
              </a:pPr>
              <a:r>
                <a:rPr lang="en-US" dirty="0" smtClean="0"/>
                <a:t>Both commercial and open source implementation solutions</a:t>
              </a:r>
            </a:p>
          </p:txBody>
        </p:sp>
      </p:grpSp>
      <p:sp>
        <p:nvSpPr>
          <p:cNvPr id="6" name="Rectangle 5"/>
          <p:cNvSpPr/>
          <p:nvPr/>
        </p:nvSpPr>
        <p:spPr bwMode="auto">
          <a:xfrm>
            <a:off x="0" y="1414601"/>
            <a:ext cx="4324334" cy="2371064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9050" cmpd="sng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1414600"/>
            <a:ext cx="3638534" cy="2460413"/>
          </a:xfrm>
        </p:spPr>
        <p:txBody>
          <a:bodyPr/>
          <a:lstStyle/>
          <a:p>
            <a:r>
              <a:rPr lang="en-US" sz="6000" dirty="0" smtClean="0">
                <a:solidFill>
                  <a:schemeClr val="bg1"/>
                </a:solidFill>
              </a:rPr>
              <a:t>WMO</a:t>
            </a:r>
            <a:r>
              <a:rPr lang="en-US" sz="4400" dirty="0" smtClean="0">
                <a:solidFill>
                  <a:schemeClr val="bg1"/>
                </a:solidFill>
              </a:rPr>
              <a:t> </a:t>
            </a:r>
            <a:r>
              <a:rPr lang="en-US" sz="4400" b="0" dirty="0" smtClean="0">
                <a:solidFill>
                  <a:schemeClr val="bg1"/>
                </a:solidFill>
              </a:rPr>
              <a:t>Commission</a:t>
            </a:r>
            <a:r>
              <a:rPr lang="en-US" sz="4400" dirty="0" smtClean="0">
                <a:solidFill>
                  <a:schemeClr val="bg1"/>
                </a:solidFill>
              </a:rPr>
              <a:t> </a:t>
            </a:r>
            <a:br>
              <a:rPr lang="en-US" sz="4400" dirty="0" smtClean="0">
                <a:solidFill>
                  <a:schemeClr val="bg1"/>
                </a:solidFill>
              </a:rPr>
            </a:br>
            <a:r>
              <a:rPr lang="en-US" sz="3600" b="0" dirty="0" smtClean="0">
                <a:solidFill>
                  <a:schemeClr val="bg1"/>
                </a:solidFill>
              </a:rPr>
              <a:t>for Hydrology</a:t>
            </a:r>
            <a:endParaRPr lang="en-US" sz="36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570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 bwMode="auto">
          <a:xfrm>
            <a:off x="0" y="5721615"/>
            <a:ext cx="9144000" cy="1137550"/>
          </a:xfrm>
          <a:prstGeom prst="rect">
            <a:avLst/>
          </a:prstGeom>
          <a:solidFill>
            <a:schemeClr val="tx2">
              <a:alpha val="60000"/>
            </a:schemeClr>
          </a:solidFill>
          <a:ln w="19050" cmpd="sng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448467" y="3601451"/>
            <a:ext cx="5006558" cy="945588"/>
            <a:chOff x="3827844" y="3385354"/>
            <a:chExt cx="5006558" cy="945588"/>
          </a:xfrm>
        </p:grpSpPr>
        <p:sp>
          <p:nvSpPr>
            <p:cNvPr id="35" name="Rectangle 34"/>
            <p:cNvSpPr/>
            <p:nvPr/>
          </p:nvSpPr>
          <p:spPr bwMode="auto">
            <a:xfrm>
              <a:off x="7010401" y="3385354"/>
              <a:ext cx="1824001" cy="914079"/>
            </a:xfrm>
            <a:prstGeom prst="rect">
              <a:avLst/>
            </a:prstGeom>
            <a:solidFill>
              <a:srgbClr val="546B1F"/>
            </a:solidFill>
            <a:ln w="19050" cmpd="sng"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47" name="Rectangle 46"/>
            <p:cNvSpPr/>
            <p:nvPr/>
          </p:nvSpPr>
          <p:spPr bwMode="auto">
            <a:xfrm>
              <a:off x="3827844" y="3385354"/>
              <a:ext cx="3184769" cy="914079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19050" cmpd="sng"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003160" y="3449715"/>
              <a:ext cx="3053741" cy="881227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/>
              <a:r>
                <a:rPr lang="en-US" sz="1400" b="1" dirty="0" smtClean="0">
                  <a:solidFill>
                    <a:schemeClr val="accent1">
                      <a:lumMod val="50000"/>
                    </a:schemeClr>
                  </a:solidFill>
                  <a:ea typeface="+mn-ea"/>
                  <a:cs typeface="+mn-cs"/>
                </a:rPr>
                <a:t>Guide to Hydrological Practices</a:t>
              </a:r>
            </a:p>
            <a:p>
              <a:pPr eaLnBrk="0" hangingPunct="0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Volume II</a:t>
              </a:r>
            </a:p>
            <a:p>
              <a:pPr eaLnBrk="0" hangingPunct="0"/>
              <a:r>
                <a:rPr lang="en-US" sz="1200" dirty="0" smtClean="0"/>
                <a:t>Management of Water Resources and </a:t>
              </a:r>
              <a:br>
                <a:rPr lang="en-US" sz="1200" dirty="0" smtClean="0"/>
              </a:br>
              <a:r>
                <a:rPr lang="en-US" sz="1200" dirty="0" smtClean="0"/>
                <a:t>Application of Hydrological Practices</a:t>
              </a:r>
            </a:p>
          </p:txBody>
        </p:sp>
      </p:grpSp>
      <p:sp>
        <p:nvSpPr>
          <p:cNvPr id="46" name="Right Arrow 45"/>
          <p:cNvSpPr/>
          <p:nvPr/>
        </p:nvSpPr>
        <p:spPr bwMode="auto">
          <a:xfrm rot="5400000">
            <a:off x="3855820" y="2261153"/>
            <a:ext cx="1014398" cy="164208"/>
          </a:xfrm>
          <a:prstGeom prst="rightArrow">
            <a:avLst>
              <a:gd name="adj1" fmla="val 37879"/>
              <a:gd name="adj2" fmla="val 80510"/>
            </a:avLst>
          </a:prstGeom>
          <a:gradFill>
            <a:gsLst>
              <a:gs pos="100000">
                <a:schemeClr val="accent2">
                  <a:lumMod val="75000"/>
                </a:schemeClr>
              </a:gs>
              <a:gs pos="0">
                <a:schemeClr val="accent2">
                  <a:lumMod val="75000"/>
                  <a:alpha val="0"/>
                </a:schemeClr>
              </a:gs>
            </a:gsLst>
            <a:lin ang="210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450011" y="1503627"/>
            <a:ext cx="5005014" cy="946824"/>
            <a:chOff x="3829388" y="1520258"/>
            <a:chExt cx="5005014" cy="946824"/>
          </a:xfrm>
        </p:grpSpPr>
        <p:sp>
          <p:nvSpPr>
            <p:cNvPr id="7" name="Rectangle 6"/>
            <p:cNvSpPr/>
            <p:nvPr/>
          </p:nvSpPr>
          <p:spPr bwMode="auto">
            <a:xfrm>
              <a:off x="3829388" y="1520258"/>
              <a:ext cx="3184769" cy="914079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19050" cmpd="sng"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007068" y="1579993"/>
              <a:ext cx="3053741" cy="887089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/>
              <a:r>
                <a:rPr lang="en-US" sz="1400" b="1" dirty="0" smtClean="0">
                  <a:solidFill>
                    <a:srgbClr val="546B1F"/>
                  </a:solidFill>
                  <a:ea typeface="+mn-ea"/>
                  <a:cs typeface="+mn-cs"/>
                </a:rPr>
                <a:t>Guide to Hydrological Practices</a:t>
              </a:r>
            </a:p>
            <a:p>
              <a:pPr eaLnBrk="0" hangingPunct="0"/>
              <a:r>
                <a:rPr lang="en-US" sz="1200" b="1" dirty="0" smtClean="0">
                  <a:solidFill>
                    <a:srgbClr val="7F7F7F"/>
                  </a:solidFill>
                </a:rPr>
                <a:t>Volume I</a:t>
              </a:r>
            </a:p>
            <a:p>
              <a:pPr eaLnBrk="0" hangingPunct="0"/>
              <a:r>
                <a:rPr lang="en-US" sz="1200" dirty="0" smtClean="0"/>
                <a:t>Hydrology – From Measurement to </a:t>
              </a:r>
              <a:br>
                <a:rPr lang="en-US" sz="1200" dirty="0" smtClean="0"/>
              </a:br>
              <a:r>
                <a:rPr lang="en-US" sz="1200" dirty="0" smtClean="0"/>
                <a:t>Hydrological Information</a:t>
              </a: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7010401" y="1520258"/>
              <a:ext cx="1824001" cy="914079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19050" cmpd="sng"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</p:grpSp>
      <p:sp>
        <p:nvSpPr>
          <p:cNvPr id="40" name="Right Arrow 39"/>
          <p:cNvSpPr/>
          <p:nvPr/>
        </p:nvSpPr>
        <p:spPr bwMode="auto">
          <a:xfrm>
            <a:off x="1232879" y="2966057"/>
            <a:ext cx="2589214" cy="165467"/>
          </a:xfrm>
          <a:prstGeom prst="rightArrow">
            <a:avLst>
              <a:gd name="adj1" fmla="val 37879"/>
              <a:gd name="adj2" fmla="val 80510"/>
            </a:avLst>
          </a:prstGeom>
          <a:gradFill>
            <a:gsLst>
              <a:gs pos="100000">
                <a:schemeClr val="accent2">
                  <a:lumMod val="75000"/>
                </a:schemeClr>
              </a:gs>
              <a:gs pos="0">
                <a:schemeClr val="accent2">
                  <a:lumMod val="75000"/>
                  <a:alpha val="0"/>
                </a:schemeClr>
              </a:gs>
            </a:gsLst>
            <a:lin ang="210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WMO Guide to Hydrological Practices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190117" y="5865813"/>
            <a:ext cx="5264908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Chy-14 </a:t>
            </a:r>
            <a:r>
              <a:rPr lang="en-US" dirty="0"/>
              <a:t>Theme on Data Operations and Management . . .</a:t>
            </a:r>
          </a:p>
          <a:p>
            <a:r>
              <a:rPr lang="en-US" dirty="0"/>
              <a:t>. . . </a:t>
            </a:r>
            <a:r>
              <a:rPr lang="en-US" dirty="0" smtClean="0"/>
              <a:t>possibly work </a:t>
            </a:r>
            <a:r>
              <a:rPr lang="en-US" dirty="0"/>
              <a:t>on </a:t>
            </a:r>
            <a:r>
              <a:rPr lang="en-US" dirty="0" smtClean="0"/>
              <a:t>updating </a:t>
            </a:r>
            <a:r>
              <a:rPr lang="en-US" dirty="0"/>
              <a:t>Chapter 10 of Volume I 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89437" y="1710969"/>
            <a:ext cx="2221825" cy="1974866"/>
            <a:chOff x="689437" y="1577989"/>
            <a:chExt cx="2221825" cy="1974866"/>
          </a:xfrm>
        </p:grpSpPr>
        <p:grpSp>
          <p:nvGrpSpPr>
            <p:cNvPr id="24" name="Group 23"/>
            <p:cNvGrpSpPr/>
            <p:nvPr/>
          </p:nvGrpSpPr>
          <p:grpSpPr>
            <a:xfrm>
              <a:off x="2343688" y="1837917"/>
              <a:ext cx="567574" cy="1526641"/>
              <a:chOff x="4419600" y="3050193"/>
              <a:chExt cx="323850" cy="871080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4572000" y="3050193"/>
                <a:ext cx="171450" cy="171450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26" name="Straight Connector 25"/>
              <p:cNvCxnSpPr>
                <a:stCxn id="25" idx="2"/>
              </p:cNvCxnSpPr>
              <p:nvPr/>
            </p:nvCxnSpPr>
            <p:spPr>
              <a:xfrm flipH="1">
                <a:off x="4419600" y="3135918"/>
                <a:ext cx="1524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Oval 26"/>
              <p:cNvSpPr/>
              <p:nvPr/>
            </p:nvSpPr>
            <p:spPr>
              <a:xfrm>
                <a:off x="4572000" y="3400389"/>
                <a:ext cx="171450" cy="171450"/>
              </a:xfrm>
              <a:prstGeom prst="ellipse">
                <a:avLst/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8" name="Straight Connector 27"/>
              <p:cNvCxnSpPr>
                <a:stCxn id="27" idx="2"/>
              </p:cNvCxnSpPr>
              <p:nvPr/>
            </p:nvCxnSpPr>
            <p:spPr>
              <a:xfrm flipH="1">
                <a:off x="4419600" y="3486114"/>
                <a:ext cx="152400" cy="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Oval 28"/>
              <p:cNvSpPr/>
              <p:nvPr/>
            </p:nvSpPr>
            <p:spPr>
              <a:xfrm>
                <a:off x="4572000" y="3749823"/>
                <a:ext cx="171450" cy="171450"/>
              </a:xfrm>
              <a:prstGeom prst="ellipse">
                <a:avLst/>
              </a:prstGeom>
              <a:noFill/>
              <a:ln w="38100"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30" name="Straight Connector 29"/>
              <p:cNvCxnSpPr>
                <a:stCxn id="29" idx="2"/>
              </p:cNvCxnSpPr>
              <p:nvPr/>
            </p:nvCxnSpPr>
            <p:spPr>
              <a:xfrm flipH="1">
                <a:off x="4419600" y="3835548"/>
                <a:ext cx="152400" cy="0"/>
              </a:xfrm>
              <a:prstGeom prst="line">
                <a:avLst/>
              </a:prstGeom>
              <a:ln w="38100"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Can 30"/>
            <p:cNvSpPr/>
            <p:nvPr/>
          </p:nvSpPr>
          <p:spPr>
            <a:xfrm>
              <a:off x="689437" y="1577989"/>
              <a:ext cx="1644544" cy="1974866"/>
            </a:xfrm>
            <a:prstGeom prst="can">
              <a:avLst/>
            </a:prstGeom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3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823" y="4346868"/>
            <a:ext cx="1147792" cy="2120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6778225" y="1721936"/>
            <a:ext cx="1676800" cy="44532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/>
            <a:r>
              <a:rPr lang="en-US" sz="1600" b="1" dirty="0" smtClean="0">
                <a:solidFill>
                  <a:schemeClr val="bg1"/>
                </a:solidFill>
                <a:ea typeface="+mn-ea"/>
                <a:cs typeface="+mn-cs"/>
              </a:rPr>
              <a:t>Science and </a:t>
            </a:r>
            <a:br>
              <a:rPr lang="en-US" sz="1600" b="1" dirty="0" smtClean="0">
                <a:solidFill>
                  <a:schemeClr val="bg1"/>
                </a:solidFill>
                <a:ea typeface="+mn-ea"/>
                <a:cs typeface="+mn-cs"/>
              </a:rPr>
            </a:br>
            <a:r>
              <a:rPr lang="en-US" sz="1600" b="1" dirty="0" smtClean="0">
                <a:solidFill>
                  <a:schemeClr val="bg1"/>
                </a:solidFill>
                <a:ea typeface="+mn-ea"/>
                <a:cs typeface="+mn-cs"/>
              </a:rPr>
              <a:t>Measurement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778225" y="3805077"/>
            <a:ext cx="1676800" cy="45312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>
            <a:defPPr>
              <a:defRPr lang="en-US"/>
            </a:defPPr>
            <a:lvl1pPr eaLnBrk="0" hangingPunct="0"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Application and </a:t>
            </a:r>
          </a:p>
          <a:p>
            <a:r>
              <a:rPr lang="en-US" dirty="0"/>
              <a:t>Management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002719" y="2850382"/>
            <a:ext cx="1397305" cy="45312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/>
            <a:r>
              <a:rPr lang="en-US" sz="1400" b="1" dirty="0" smtClean="0"/>
              <a:t>Chapter 10</a:t>
            </a:r>
          </a:p>
          <a:p>
            <a:pPr algn="ctr" eaLnBrk="0" hangingPunct="0"/>
            <a:r>
              <a:rPr lang="en-US" sz="1200" dirty="0" smtClean="0"/>
              <a:t>Data Storage, Access, and Dissemination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30270" y="2497551"/>
            <a:ext cx="156287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600" b="1" dirty="0" smtClean="0">
                <a:solidFill>
                  <a:prstClr val="black"/>
                </a:solidFill>
              </a:rPr>
              <a:t>Time Series Services</a:t>
            </a:r>
            <a:endParaRPr lang="en-US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6049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324334" y="1133289"/>
            <a:ext cx="4130691" cy="3737440"/>
            <a:chOff x="4324334" y="1414601"/>
            <a:chExt cx="4130691" cy="3737440"/>
          </a:xfrm>
        </p:grpSpPr>
        <p:sp>
          <p:nvSpPr>
            <p:cNvPr id="14" name="Rectangle 13"/>
            <p:cNvSpPr/>
            <p:nvPr/>
          </p:nvSpPr>
          <p:spPr bwMode="auto">
            <a:xfrm>
              <a:off x="4324334" y="1414601"/>
              <a:ext cx="4130691" cy="373744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 cmpd="sng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596881" y="1591426"/>
              <a:ext cx="3600933" cy="3560614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pPr marL="190500" indent="-190500" eaLnBrk="0" hangingPunct="0">
                <a:spcAft>
                  <a:spcPts val="1200"/>
                </a:spcAft>
                <a:buClr>
                  <a:schemeClr val="accent4">
                    <a:lumMod val="75000"/>
                  </a:schemeClr>
                </a:buClr>
                <a:buSzPct val="80000"/>
                <a:buFont typeface="Arial"/>
                <a:buChar char="•"/>
              </a:pPr>
              <a:r>
                <a:rPr lang="en-US" dirty="0"/>
                <a:t>Bring together </a:t>
              </a:r>
              <a:r>
                <a:rPr lang="en-US" dirty="0">
                  <a:solidFill>
                    <a:schemeClr val="accent4">
                      <a:lumMod val="75000"/>
                    </a:schemeClr>
                  </a:solidFill>
                </a:rPr>
                <a:t>water information </a:t>
              </a:r>
              <a:r>
                <a:rPr lang="en-US" dirty="0"/>
                <a:t>for the whole earth</a:t>
              </a:r>
            </a:p>
            <a:p>
              <a:pPr marL="190500" indent="-190500" eaLnBrk="0" hangingPunct="0">
                <a:spcAft>
                  <a:spcPts val="1200"/>
                </a:spcAft>
                <a:buClr>
                  <a:schemeClr val="accent4">
                    <a:lumMod val="75000"/>
                  </a:schemeClr>
                </a:buClr>
                <a:buSzPct val="80000"/>
                <a:buFont typeface="Arial"/>
                <a:buChar char="•"/>
              </a:pPr>
              <a:r>
                <a:rPr lang="en-US" dirty="0"/>
                <a:t>All </a:t>
              </a:r>
              <a:r>
                <a:rPr lang="en-US" dirty="0">
                  <a:solidFill>
                    <a:srgbClr val="2191D2"/>
                  </a:solidFill>
                </a:rPr>
                <a:t>spatial scales: </a:t>
              </a:r>
              <a:r>
                <a:rPr lang="en-US" dirty="0"/>
                <a:t/>
              </a:r>
              <a:br>
                <a:rPr lang="en-US" dirty="0"/>
              </a:br>
              <a:r>
                <a:rPr lang="en-US" dirty="0"/>
                <a:t>global, national, regional, local</a:t>
              </a:r>
            </a:p>
            <a:p>
              <a:pPr marL="190500" indent="-190500" eaLnBrk="0" hangingPunct="0">
                <a:spcAft>
                  <a:spcPts val="1200"/>
                </a:spcAft>
                <a:buClr>
                  <a:schemeClr val="accent4">
                    <a:lumMod val="75000"/>
                  </a:schemeClr>
                </a:buClr>
                <a:buSzPct val="80000"/>
                <a:buFont typeface="Arial"/>
                <a:buChar char="•"/>
              </a:pPr>
              <a:r>
                <a:rPr lang="en-US" dirty="0"/>
                <a:t>Both </a:t>
              </a:r>
              <a:r>
                <a:rPr lang="en-US" dirty="0">
                  <a:solidFill>
                    <a:srgbClr val="2191D2"/>
                  </a:solidFill>
                </a:rPr>
                <a:t>geospatial and temporal </a:t>
              </a:r>
              <a:r>
                <a:rPr lang="en-US" dirty="0"/>
                <a:t>information</a:t>
              </a:r>
            </a:p>
            <a:p>
              <a:pPr marL="190500" indent="-190500" eaLnBrk="0" hangingPunct="0">
                <a:spcAft>
                  <a:spcPts val="1200"/>
                </a:spcAft>
                <a:buClr>
                  <a:schemeClr val="accent4">
                    <a:lumMod val="75000"/>
                  </a:schemeClr>
                </a:buClr>
                <a:buSzPct val="80000"/>
                <a:buFont typeface="Arial"/>
                <a:buChar char="•"/>
              </a:pPr>
              <a:r>
                <a:rPr lang="en-US" dirty="0"/>
                <a:t>Linking </a:t>
              </a:r>
              <a:r>
                <a:rPr lang="en-US" dirty="0">
                  <a:solidFill>
                    <a:srgbClr val="2191D2"/>
                  </a:solidFill>
                </a:rPr>
                <a:t>data and modeling</a:t>
              </a:r>
            </a:p>
            <a:p>
              <a:pPr marL="190500" indent="-190500" eaLnBrk="0" hangingPunct="0">
                <a:spcAft>
                  <a:spcPts val="1200"/>
                </a:spcAft>
                <a:buClr>
                  <a:schemeClr val="accent4">
                    <a:lumMod val="75000"/>
                  </a:schemeClr>
                </a:buClr>
                <a:buSzPct val="80000"/>
                <a:buFont typeface="Arial"/>
                <a:buChar char="•"/>
              </a:pPr>
              <a:r>
                <a:rPr lang="en-US" dirty="0"/>
                <a:t>Everything on the </a:t>
              </a:r>
              <a:r>
                <a:rPr lang="en-US" dirty="0">
                  <a:solidFill>
                    <a:srgbClr val="2191D2"/>
                  </a:solidFill>
                </a:rPr>
                <a:t>web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Future: World Water Online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17806" y="4399268"/>
            <a:ext cx="36372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38288" indent="-1538288" defTabSz="457200"/>
            <a:r>
              <a:rPr lang="en-US" sz="1600" b="1" dirty="0" smtClean="0">
                <a:solidFill>
                  <a:srgbClr val="2191D2"/>
                </a:solidFill>
              </a:rPr>
              <a:t>. . . a transformation of our world!</a:t>
            </a:r>
            <a:endParaRPr lang="en-US" sz="1600" b="1" dirty="0">
              <a:solidFill>
                <a:srgbClr val="2191D2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49755"/>
            <a:ext cx="2798626" cy="2278220"/>
          </a:xfrm>
          <a:prstGeom prst="rect">
            <a:avLst/>
          </a:prstGeom>
          <a:noFill/>
          <a:ln w="1905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694457"/>
            <a:ext cx="3397401" cy="2086729"/>
          </a:xfrm>
          <a:prstGeom prst="rect">
            <a:avLst/>
          </a:prstGeom>
          <a:noFill/>
          <a:ln w="1905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671862" y="5865813"/>
            <a:ext cx="6783163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An initiative of </a:t>
            </a:r>
            <a:r>
              <a:rPr lang="en-US" dirty="0" smtClean="0">
                <a:solidFill>
                  <a:prstClr val="white"/>
                </a:solidFill>
              </a:rPr>
              <a:t>the University </a:t>
            </a:r>
            <a:r>
              <a:rPr lang="en-US" dirty="0">
                <a:solidFill>
                  <a:prstClr val="white"/>
                </a:solidFill>
              </a:rPr>
              <a:t>of Texas at </a:t>
            </a:r>
            <a:r>
              <a:rPr lang="en-US" dirty="0" smtClean="0">
                <a:solidFill>
                  <a:prstClr val="white"/>
                </a:solidFill>
              </a:rPr>
              <a:t>Austin . . .</a:t>
            </a:r>
            <a:endParaRPr lang="en-US" dirty="0">
              <a:solidFill>
                <a:prstClr val="white"/>
              </a:solidFill>
            </a:endParaRPr>
          </a:p>
          <a:p>
            <a:r>
              <a:rPr lang="en-US" dirty="0">
                <a:solidFill>
                  <a:prstClr val="white"/>
                </a:solidFill>
              </a:rPr>
              <a:t>                  </a:t>
            </a:r>
            <a:r>
              <a:rPr lang="en-US" dirty="0" smtClean="0">
                <a:solidFill>
                  <a:prstClr val="white"/>
                </a:solidFill>
              </a:rPr>
              <a:t> . . . </a:t>
            </a:r>
            <a:r>
              <a:rPr lang="en-US" dirty="0">
                <a:solidFill>
                  <a:prstClr val="white"/>
                </a:solidFill>
              </a:rPr>
              <a:t>in collaboration with </a:t>
            </a:r>
            <a:r>
              <a:rPr lang="en-US" dirty="0" smtClean="0">
                <a:solidFill>
                  <a:prstClr val="white"/>
                </a:solidFill>
              </a:rPr>
              <a:t>commercial and open source partners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762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Scales of Application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272203603"/>
              </p:ext>
            </p:extLst>
          </p:nvPr>
        </p:nvGraphicFramePr>
        <p:xfrm>
          <a:off x="1277513" y="1475243"/>
          <a:ext cx="4583808" cy="42198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096915" y="2026740"/>
            <a:ext cx="93407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700" dirty="0" smtClean="0">
                <a:solidFill>
                  <a:schemeClr val="bg1"/>
                </a:solidFill>
              </a:rPr>
              <a:t>Global</a:t>
            </a: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66521" y="3810533"/>
            <a:ext cx="1047082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1700" dirty="0" smtClean="0">
                <a:solidFill>
                  <a:schemeClr val="bg1"/>
                </a:solidFill>
              </a:rPr>
              <a:t>Regional</a:t>
            </a: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8266" y="4749740"/>
            <a:ext cx="87537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700" dirty="0" smtClean="0">
                <a:solidFill>
                  <a:schemeClr val="bg1"/>
                </a:solidFill>
              </a:rPr>
              <a:t>Local</a:t>
            </a: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90062" y="2934407"/>
            <a:ext cx="113411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700" dirty="0" smtClean="0">
                <a:solidFill>
                  <a:schemeClr val="bg1"/>
                </a:solidFill>
              </a:rPr>
              <a:t>Nationa</a:t>
            </a:r>
            <a:r>
              <a:rPr lang="en-US" sz="1700" dirty="0">
                <a:solidFill>
                  <a:schemeClr val="bg1"/>
                </a:solidFill>
              </a:rPr>
              <a:t>l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4026938" y="1905395"/>
            <a:ext cx="4068308" cy="569387"/>
            <a:chOff x="4922279" y="1602015"/>
            <a:chExt cx="3620867" cy="569387"/>
          </a:xfrm>
        </p:grpSpPr>
        <p:sp>
          <p:nvSpPr>
            <p:cNvPr id="28" name="TextBox 27"/>
            <p:cNvSpPr txBox="1"/>
            <p:nvPr/>
          </p:nvSpPr>
          <p:spPr>
            <a:xfrm>
              <a:off x="6418021" y="1602015"/>
              <a:ext cx="2125125" cy="56938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 cmpd="sng">
              <a:solidFill>
                <a:srgbClr val="ED982D"/>
              </a:solidFill>
            </a:ln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600" b="1" dirty="0" smtClean="0">
                  <a:solidFill>
                    <a:srgbClr val="ED982D"/>
                  </a:solidFill>
                </a:rPr>
                <a:t>Assessment</a:t>
              </a:r>
              <a:r>
                <a:rPr lang="en-US" sz="1600" dirty="0" smtClean="0">
                  <a:solidFill>
                    <a:srgbClr val="ED982D"/>
                  </a:solidFill>
                </a:rPr>
                <a:t> </a:t>
              </a:r>
            </a:p>
            <a:p>
              <a:pPr defTabSz="457200"/>
              <a:r>
                <a:rPr lang="en-US" sz="1500" dirty="0" smtClean="0">
                  <a:solidFill>
                    <a:prstClr val="black"/>
                  </a:solidFill>
                </a:rPr>
                <a:t>Water and Climate</a:t>
              </a:r>
            </a:p>
          </p:txBody>
        </p:sp>
        <p:cxnSp>
          <p:nvCxnSpPr>
            <p:cNvPr id="16" name="Straight Connector 15"/>
            <p:cNvCxnSpPr>
              <a:endCxn id="28" idx="1"/>
            </p:cNvCxnSpPr>
            <p:nvPr/>
          </p:nvCxnSpPr>
          <p:spPr bwMode="auto">
            <a:xfrm flipV="1">
              <a:off x="4922279" y="1886709"/>
              <a:ext cx="1495742" cy="13118"/>
            </a:xfrm>
            <a:prstGeom prst="line">
              <a:avLst/>
            </a:prstGeom>
            <a:noFill/>
            <a:ln w="12700" cap="flat" cmpd="sng" algn="ctr">
              <a:gradFill flip="none" rotWithShape="1">
                <a:gsLst>
                  <a:gs pos="0">
                    <a:schemeClr val="accent3">
                      <a:alpha val="0"/>
                    </a:schemeClr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8" name="Group 37"/>
          <p:cNvGrpSpPr/>
          <p:nvPr/>
        </p:nvGrpSpPr>
        <p:grpSpPr>
          <a:xfrm>
            <a:off x="4235920" y="2857964"/>
            <a:ext cx="3859325" cy="569387"/>
            <a:chOff x="4892803" y="2606047"/>
            <a:chExt cx="3650343" cy="569387"/>
          </a:xfrm>
        </p:grpSpPr>
        <p:sp>
          <p:nvSpPr>
            <p:cNvPr id="9" name="TextBox 8"/>
            <p:cNvSpPr txBox="1"/>
            <p:nvPr/>
          </p:nvSpPr>
          <p:spPr>
            <a:xfrm>
              <a:off x="6284709" y="2606047"/>
              <a:ext cx="2258437" cy="56938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 cmpd="sng">
              <a:solidFill>
                <a:srgbClr val="ED982D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chemeClr val="tx2"/>
                  </a:solidFill>
                </a:defRPr>
              </a:lvl1pPr>
            </a:lstStyle>
            <a:p>
              <a:pPr defTabSz="457200"/>
              <a:r>
                <a:rPr lang="en-US" b="1" dirty="0">
                  <a:solidFill>
                    <a:srgbClr val="ED982D"/>
                  </a:solidFill>
                </a:rPr>
                <a:t>Accounting</a:t>
              </a:r>
            </a:p>
            <a:p>
              <a:pPr defTabSz="457200"/>
              <a:r>
                <a:rPr lang="en-US" sz="1500" dirty="0">
                  <a:solidFill>
                    <a:prstClr val="black"/>
                  </a:solidFill>
                </a:rPr>
                <a:t>How much water?</a:t>
              </a:r>
            </a:p>
          </p:txBody>
        </p:sp>
        <p:cxnSp>
          <p:nvCxnSpPr>
            <p:cNvPr id="29" name="Straight Connector 28"/>
            <p:cNvCxnSpPr>
              <a:endCxn id="9" idx="1"/>
            </p:cNvCxnSpPr>
            <p:nvPr/>
          </p:nvCxnSpPr>
          <p:spPr bwMode="auto">
            <a:xfrm flipV="1">
              <a:off x="4892803" y="2890741"/>
              <a:ext cx="1391906" cy="4859"/>
            </a:xfrm>
            <a:prstGeom prst="line">
              <a:avLst/>
            </a:prstGeom>
            <a:noFill/>
            <a:ln w="12700" cap="flat" cmpd="sng" algn="ctr">
              <a:gradFill flip="none" rotWithShape="1">
                <a:gsLst>
                  <a:gs pos="0">
                    <a:schemeClr val="accent3">
                      <a:alpha val="0"/>
                    </a:schemeClr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7" name="Group 36"/>
          <p:cNvGrpSpPr/>
          <p:nvPr/>
        </p:nvGrpSpPr>
        <p:grpSpPr>
          <a:xfrm>
            <a:off x="4790528" y="3810533"/>
            <a:ext cx="3304717" cy="569387"/>
            <a:chOff x="5238429" y="3683553"/>
            <a:chExt cx="3304717" cy="569387"/>
          </a:xfrm>
        </p:grpSpPr>
        <p:sp>
          <p:nvSpPr>
            <p:cNvPr id="11" name="TextBox 10"/>
            <p:cNvSpPr txBox="1"/>
            <p:nvPr/>
          </p:nvSpPr>
          <p:spPr>
            <a:xfrm>
              <a:off x="6155414" y="3683553"/>
              <a:ext cx="2387732" cy="56938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 cmpd="sng">
              <a:solidFill>
                <a:srgbClr val="ED982D"/>
              </a:solidFill>
            </a:ln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600" b="1" dirty="0" smtClean="0">
                  <a:solidFill>
                    <a:srgbClr val="ED982D"/>
                  </a:solidFill>
                </a:rPr>
                <a:t>Management</a:t>
              </a:r>
            </a:p>
            <a:p>
              <a:pPr defTabSz="457200"/>
              <a:r>
                <a:rPr lang="en-US" sz="1500" dirty="0">
                  <a:solidFill>
                    <a:prstClr val="black"/>
                  </a:solidFill>
                </a:rPr>
                <a:t>Solving water problems</a:t>
              </a:r>
            </a:p>
          </p:txBody>
        </p:sp>
        <p:cxnSp>
          <p:nvCxnSpPr>
            <p:cNvPr id="30" name="Straight Connector 29"/>
            <p:cNvCxnSpPr/>
            <p:nvPr/>
          </p:nvCxnSpPr>
          <p:spPr bwMode="auto">
            <a:xfrm>
              <a:off x="5238429" y="3962400"/>
              <a:ext cx="916985" cy="0"/>
            </a:xfrm>
            <a:prstGeom prst="line">
              <a:avLst/>
            </a:prstGeom>
            <a:noFill/>
            <a:ln w="12700" cap="flat" cmpd="sng" algn="ctr">
              <a:gradFill flip="none" rotWithShape="1">
                <a:gsLst>
                  <a:gs pos="0">
                    <a:schemeClr val="accent3">
                      <a:alpha val="0"/>
                    </a:schemeClr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6" name="Group 35"/>
          <p:cNvGrpSpPr/>
          <p:nvPr/>
        </p:nvGrpSpPr>
        <p:grpSpPr>
          <a:xfrm>
            <a:off x="5093599" y="4763103"/>
            <a:ext cx="3001645" cy="569387"/>
            <a:chOff x="5541500" y="4761059"/>
            <a:chExt cx="3001645" cy="569387"/>
          </a:xfrm>
        </p:grpSpPr>
        <p:sp>
          <p:nvSpPr>
            <p:cNvPr id="12" name="TextBox 11"/>
            <p:cNvSpPr txBox="1"/>
            <p:nvPr/>
          </p:nvSpPr>
          <p:spPr>
            <a:xfrm>
              <a:off x="6155414" y="4761059"/>
              <a:ext cx="2387731" cy="56938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 cmpd="sng">
              <a:solidFill>
                <a:srgbClr val="ED982D"/>
              </a:solidFill>
            </a:ln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600" b="1" dirty="0" smtClean="0">
                  <a:solidFill>
                    <a:srgbClr val="ED982D"/>
                  </a:solidFill>
                </a:rPr>
                <a:t>Personal</a:t>
              </a:r>
            </a:p>
            <a:p>
              <a:pPr defTabSz="457200"/>
              <a:r>
                <a:rPr lang="en-US" sz="1500" dirty="0">
                  <a:solidFill>
                    <a:prstClr val="black"/>
                  </a:solidFill>
                </a:rPr>
                <a:t>How does this affect me?</a:t>
              </a:r>
            </a:p>
          </p:txBody>
        </p:sp>
        <p:cxnSp>
          <p:nvCxnSpPr>
            <p:cNvPr id="31" name="Straight Connector 30"/>
            <p:cNvCxnSpPr/>
            <p:nvPr/>
          </p:nvCxnSpPr>
          <p:spPr bwMode="auto">
            <a:xfrm>
              <a:off x="5541500" y="5029200"/>
              <a:ext cx="613914" cy="0"/>
            </a:xfrm>
            <a:prstGeom prst="line">
              <a:avLst/>
            </a:prstGeom>
            <a:noFill/>
            <a:ln w="12700" cap="flat" cmpd="sng" algn="ctr">
              <a:gradFill flip="none" rotWithShape="1">
                <a:gsLst>
                  <a:gs pos="0">
                    <a:schemeClr val="accent3">
                      <a:alpha val="0"/>
                    </a:schemeClr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2" name="TextBox 31"/>
          <p:cNvSpPr txBox="1"/>
          <p:nvPr/>
        </p:nvSpPr>
        <p:spPr>
          <a:xfrm>
            <a:off x="1671862" y="5865813"/>
            <a:ext cx="6783163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A scale-independent information model for maps and </a:t>
            </a:r>
            <a:r>
              <a:rPr lang="en-US" dirty="0" smtClean="0">
                <a:solidFill>
                  <a:prstClr val="white"/>
                </a:solidFill>
              </a:rPr>
              <a:t>observations . . .</a:t>
            </a:r>
            <a:endParaRPr lang="en-US" dirty="0">
              <a:solidFill>
                <a:prstClr val="white"/>
              </a:solidFill>
            </a:endParaRPr>
          </a:p>
          <a:p>
            <a:r>
              <a:rPr lang="en-US" dirty="0" smtClean="0">
                <a:solidFill>
                  <a:prstClr val="white"/>
                </a:solidFill>
              </a:rPr>
              <a:t>. . . more </a:t>
            </a:r>
            <a:r>
              <a:rPr lang="en-US" dirty="0">
                <a:solidFill>
                  <a:prstClr val="white"/>
                </a:solidFill>
              </a:rPr>
              <a:t>detail as focus narrows</a:t>
            </a:r>
          </a:p>
        </p:txBody>
      </p:sp>
    </p:spTree>
    <p:extLst>
      <p:ext uri="{BB962C8B-B14F-4D97-AF65-F5344CB8AC3E}">
        <p14:creationId xmlns:p14="http://schemas.microsoft.com/office/powerpoint/2010/main" val="13208038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2473150_worldmap.pn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036" y="0"/>
            <a:ext cx="9148073" cy="450794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World Hydro Overlay Map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201186" y="1618980"/>
            <a:ext cx="4966504" cy="2981194"/>
            <a:chOff x="1144917" y="1973340"/>
            <a:chExt cx="5390003" cy="323540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917" y="1973340"/>
              <a:ext cx="5390003" cy="3235405"/>
            </a:xfrm>
            <a:prstGeom prst="rect">
              <a:avLst/>
            </a:prstGeom>
            <a:noFill/>
            <a:ln w="19050" cmpd="sng">
              <a:solidFill>
                <a:schemeClr val="accent4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blurRad="127000" dist="63500" dir="2700000" algn="ctr" rotWithShape="0">
                <a:schemeClr val="accent4">
                  <a:lumMod val="50000"/>
                  <a:alpha val="4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144917" y="1973340"/>
              <a:ext cx="2288287" cy="329855"/>
            </a:xfrm>
            <a:prstGeom prst="rect">
              <a:avLst/>
            </a:prstGeom>
            <a:gradFill flip="none" rotWithShape="1">
              <a:gsLst>
                <a:gs pos="15000">
                  <a:srgbClr val="007AC2">
                    <a:alpha val="70000"/>
                  </a:srgbClr>
                </a:gs>
                <a:gs pos="1000">
                  <a:srgbClr val="007AC2">
                    <a:alpha val="0"/>
                  </a:srgbClr>
                </a:gs>
                <a:gs pos="100000">
                  <a:srgbClr val="007AC2">
                    <a:alpha val="0"/>
                  </a:srgbClr>
                </a:gs>
                <a:gs pos="65000">
                  <a:srgbClr val="007AC2">
                    <a:alpha val="65000"/>
                  </a:srgbClr>
                </a:gs>
              </a:gsLst>
              <a:lin ang="0" scaled="1"/>
              <a:tileRect/>
            </a:gradFill>
            <a:ln w="19050" cmpd="sng">
              <a:noFill/>
            </a:ln>
            <a:effectLst/>
          </p:spPr>
          <p:txBody>
            <a:bodyPr wrap="none" lIns="274320" tIns="0" rIns="0" bIns="0" rtlCol="0" anchor="ctr">
              <a:noAutofit/>
            </a:bodyPr>
            <a:lstStyle/>
            <a:p>
              <a:pPr defTabSz="457200" eaLnBrk="0" hangingPunct="0">
                <a:lnSpc>
                  <a:spcPts val="1800"/>
                </a:lnSpc>
              </a:pPr>
              <a:r>
                <a:rPr lang="en-US" sz="1500" b="1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World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731776" y="2067501"/>
            <a:ext cx="4954610" cy="2986150"/>
            <a:chOff x="1604141" y="1735592"/>
            <a:chExt cx="5377094" cy="3240782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87" b="499"/>
            <a:stretch/>
          </p:blipFill>
          <p:spPr bwMode="auto">
            <a:xfrm>
              <a:off x="1604141" y="1735592"/>
              <a:ext cx="5377094" cy="3240782"/>
            </a:xfrm>
            <a:prstGeom prst="rect">
              <a:avLst/>
            </a:prstGeom>
            <a:noFill/>
            <a:ln w="19050" cmpd="sng">
              <a:solidFill>
                <a:schemeClr val="accent4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blurRad="127000" dist="63500" dir="2700000" algn="ctr" rotWithShape="0">
                <a:schemeClr val="accent4">
                  <a:lumMod val="50000"/>
                  <a:alpha val="4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1604141" y="1735592"/>
              <a:ext cx="2288287" cy="329184"/>
            </a:xfrm>
            <a:prstGeom prst="rect">
              <a:avLst/>
            </a:prstGeom>
            <a:gradFill flip="none" rotWithShape="1">
              <a:gsLst>
                <a:gs pos="15000">
                  <a:srgbClr val="007AC2">
                    <a:alpha val="70000"/>
                  </a:srgbClr>
                </a:gs>
                <a:gs pos="1000">
                  <a:srgbClr val="007AC2">
                    <a:alpha val="0"/>
                  </a:srgbClr>
                </a:gs>
                <a:gs pos="100000">
                  <a:srgbClr val="007AC2">
                    <a:alpha val="0"/>
                  </a:srgbClr>
                </a:gs>
                <a:gs pos="65000">
                  <a:srgbClr val="007AC2">
                    <a:alpha val="65000"/>
                  </a:srgbClr>
                </a:gs>
              </a:gsLst>
              <a:lin ang="0" scaled="1"/>
              <a:tileRect/>
            </a:gradFill>
            <a:ln w="19050" cmpd="sng">
              <a:noFill/>
            </a:ln>
            <a:effectLst/>
          </p:spPr>
          <p:txBody>
            <a:bodyPr wrap="none" lIns="274320" tIns="0" rIns="0" bIns="0" rtlCol="0" anchor="ctr">
              <a:noAutofit/>
            </a:bodyPr>
            <a:lstStyle>
              <a:defPPr>
                <a:defRPr lang="en-US"/>
              </a:defPPr>
              <a:lvl1pPr eaLnBrk="0" hangingPunct="0">
                <a:lnSpc>
                  <a:spcPts val="1800"/>
                </a:lnSpc>
                <a:defRPr sz="1500" b="1">
                  <a:solidFill>
                    <a:schemeClr val="bg1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defRPr>
              </a:lvl1pPr>
            </a:lstStyle>
            <a:p>
              <a:pPr defTabSz="457200"/>
              <a:r>
                <a:rPr lang="en-US" dirty="0">
                  <a:solidFill>
                    <a:prstClr val="white"/>
                  </a:solidFill>
                </a:rPr>
                <a:t>United States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184331" y="2520978"/>
            <a:ext cx="4917902" cy="2981194"/>
            <a:chOff x="4580520" y="1365868"/>
            <a:chExt cx="5337257" cy="3235405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670" r="4271" b="9889"/>
            <a:stretch/>
          </p:blipFill>
          <p:spPr bwMode="auto">
            <a:xfrm>
              <a:off x="4580520" y="1365868"/>
              <a:ext cx="5337257" cy="3235405"/>
            </a:xfrm>
            <a:prstGeom prst="rect">
              <a:avLst/>
            </a:prstGeom>
            <a:noFill/>
            <a:ln w="19050" cmpd="sng">
              <a:solidFill>
                <a:schemeClr val="accent4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blurRad="127000" dist="63500" dir="2700000" algn="ctr" rotWithShape="0">
                <a:schemeClr val="accent4">
                  <a:lumMod val="50000"/>
                  <a:alpha val="4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4580520" y="1365868"/>
              <a:ext cx="2277524" cy="328418"/>
            </a:xfrm>
            <a:prstGeom prst="rect">
              <a:avLst/>
            </a:prstGeom>
            <a:gradFill flip="none" rotWithShape="1">
              <a:gsLst>
                <a:gs pos="15000">
                  <a:srgbClr val="007AC2">
                    <a:alpha val="70000"/>
                  </a:srgbClr>
                </a:gs>
                <a:gs pos="1000">
                  <a:srgbClr val="007AC2">
                    <a:alpha val="0"/>
                  </a:srgbClr>
                </a:gs>
                <a:gs pos="100000">
                  <a:srgbClr val="007AC2">
                    <a:alpha val="0"/>
                  </a:srgbClr>
                </a:gs>
                <a:gs pos="65000">
                  <a:srgbClr val="007AC2">
                    <a:alpha val="65000"/>
                  </a:srgbClr>
                </a:gs>
              </a:gsLst>
              <a:lin ang="0" scaled="1"/>
              <a:tileRect/>
            </a:gradFill>
            <a:ln w="19050" cmpd="sng">
              <a:noFill/>
            </a:ln>
            <a:effectLst/>
          </p:spPr>
          <p:txBody>
            <a:bodyPr wrap="none" lIns="274320" tIns="0" rIns="0" bIns="0" rtlCol="0" anchor="ctr">
              <a:noAutofit/>
            </a:bodyPr>
            <a:lstStyle>
              <a:defPPr>
                <a:defRPr lang="en-US"/>
              </a:defPPr>
              <a:lvl1pPr eaLnBrk="0" hangingPunct="0">
                <a:lnSpc>
                  <a:spcPts val="1800"/>
                </a:lnSpc>
                <a:defRPr sz="1500" b="1">
                  <a:solidFill>
                    <a:schemeClr val="bg1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defRPr>
              </a:lvl1pPr>
            </a:lstStyle>
            <a:p>
              <a:pPr defTabSz="457200"/>
              <a:r>
                <a:rPr lang="en-US" dirty="0">
                  <a:solidFill>
                    <a:prstClr val="white"/>
                  </a:solidFill>
                </a:rPr>
                <a:t>Texas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630307" y="2969499"/>
            <a:ext cx="4924858" cy="2981194"/>
            <a:chOff x="3264234" y="2371805"/>
            <a:chExt cx="5344806" cy="3235405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16666" r="1585" b="17636"/>
            <a:stretch/>
          </p:blipFill>
          <p:spPr bwMode="auto">
            <a:xfrm>
              <a:off x="3264234" y="2371805"/>
              <a:ext cx="5344806" cy="3235405"/>
            </a:xfrm>
            <a:prstGeom prst="rect">
              <a:avLst/>
            </a:prstGeom>
            <a:noFill/>
            <a:ln w="19050" cmpd="sng">
              <a:solidFill>
                <a:schemeClr val="accent4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blurRad="127000" dist="63500" dir="2700000" algn="ctr" rotWithShape="0">
                <a:schemeClr val="accent4">
                  <a:lumMod val="50000"/>
                  <a:alpha val="4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3264234" y="2371806"/>
              <a:ext cx="2278399" cy="329424"/>
            </a:xfrm>
            <a:prstGeom prst="rect">
              <a:avLst/>
            </a:prstGeom>
            <a:gradFill flip="none" rotWithShape="1">
              <a:gsLst>
                <a:gs pos="15000">
                  <a:srgbClr val="007AC2">
                    <a:alpha val="70000"/>
                  </a:srgbClr>
                </a:gs>
                <a:gs pos="1000">
                  <a:srgbClr val="007AC2">
                    <a:alpha val="0"/>
                  </a:srgbClr>
                </a:gs>
                <a:gs pos="100000">
                  <a:srgbClr val="007AC2">
                    <a:alpha val="0"/>
                  </a:srgbClr>
                </a:gs>
                <a:gs pos="65000">
                  <a:srgbClr val="007AC2">
                    <a:alpha val="65000"/>
                  </a:srgbClr>
                </a:gs>
              </a:gsLst>
              <a:lin ang="0" scaled="1"/>
              <a:tileRect/>
            </a:gradFill>
            <a:ln w="19050" cmpd="sng">
              <a:noFill/>
            </a:ln>
            <a:effectLst/>
          </p:spPr>
          <p:txBody>
            <a:bodyPr wrap="none" lIns="274320" tIns="0" rIns="0" bIns="0" rtlCol="0" anchor="ctr">
              <a:noAutofit/>
            </a:bodyPr>
            <a:lstStyle>
              <a:defPPr>
                <a:defRPr lang="en-US"/>
              </a:defPPr>
              <a:lvl1pPr eaLnBrk="0" hangingPunct="0">
                <a:lnSpc>
                  <a:spcPts val="1800"/>
                </a:lnSpc>
                <a:defRPr sz="1500" b="1">
                  <a:solidFill>
                    <a:schemeClr val="bg1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defRPr>
              </a:lvl1pPr>
            </a:lstStyle>
            <a:p>
              <a:pPr defTabSz="457200"/>
              <a:r>
                <a:rPr lang="en-US" dirty="0">
                  <a:solidFill>
                    <a:prstClr val="white"/>
                  </a:solidFill>
                </a:rPr>
                <a:t>My Home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083458" y="3418019"/>
            <a:ext cx="4914940" cy="2981194"/>
            <a:chOff x="3900603" y="3073237"/>
            <a:chExt cx="5334043" cy="323540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" t="5018" r="4226" b="17991"/>
            <a:stretch/>
          </p:blipFill>
          <p:spPr>
            <a:xfrm>
              <a:off x="3900603" y="3073237"/>
              <a:ext cx="5334043" cy="3235405"/>
            </a:xfrm>
            <a:prstGeom prst="rect">
              <a:avLst/>
            </a:prstGeom>
            <a:noFill/>
            <a:ln w="19050" cmpd="sng">
              <a:solidFill>
                <a:schemeClr val="accent4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blurRad="127000" dist="63500" dir="2700000" algn="ctr" rotWithShape="0">
                <a:schemeClr val="accent4">
                  <a:lumMod val="50000"/>
                  <a:alpha val="40000"/>
                </a:schemeClr>
              </a:outerShdw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3900603" y="3073238"/>
              <a:ext cx="2287816" cy="327514"/>
            </a:xfrm>
            <a:prstGeom prst="rect">
              <a:avLst/>
            </a:prstGeom>
            <a:gradFill flip="none" rotWithShape="1">
              <a:gsLst>
                <a:gs pos="15000">
                  <a:srgbClr val="007AC2">
                    <a:alpha val="70000"/>
                  </a:srgbClr>
                </a:gs>
                <a:gs pos="1000">
                  <a:srgbClr val="007AC2">
                    <a:alpha val="0"/>
                  </a:srgbClr>
                </a:gs>
                <a:gs pos="100000">
                  <a:srgbClr val="007AC2">
                    <a:alpha val="0"/>
                  </a:srgbClr>
                </a:gs>
                <a:gs pos="65000">
                  <a:srgbClr val="007AC2">
                    <a:alpha val="65000"/>
                  </a:srgbClr>
                </a:gs>
              </a:gsLst>
              <a:lin ang="0" scaled="1"/>
              <a:tileRect/>
            </a:gradFill>
            <a:ln w="19050" cmpd="sng">
              <a:noFill/>
            </a:ln>
            <a:effectLst/>
          </p:spPr>
          <p:txBody>
            <a:bodyPr wrap="none" lIns="274320" tIns="0" rIns="0" bIns="0" rtlCol="0" anchor="ctr">
              <a:noAutofit/>
            </a:bodyPr>
            <a:lstStyle>
              <a:defPPr>
                <a:defRPr lang="en-US"/>
              </a:defPPr>
              <a:lvl1pPr eaLnBrk="0" hangingPunct="0">
                <a:lnSpc>
                  <a:spcPts val="1800"/>
                </a:lnSpc>
                <a:defRPr sz="1500" b="1">
                  <a:solidFill>
                    <a:schemeClr val="bg1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defRPr>
              </a:lvl1pPr>
            </a:lstStyle>
            <a:p>
              <a:pPr defTabSz="457200"/>
              <a:r>
                <a:rPr lang="en-US" dirty="0">
                  <a:solidFill>
                    <a:prstClr val="white"/>
                  </a:solidFill>
                </a:rPr>
                <a:t>My Stream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51926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 smtClean="0"/>
              <a:t>Watershed of My Stream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b="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Esri</a:t>
            </a:r>
            <a:r>
              <a:rPr lang="en-US" sz="24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Base Map and Delineation Services</a:t>
            </a:r>
            <a:endParaRPr lang="en-US" sz="24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94295" y="1593514"/>
            <a:ext cx="1740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b="1" dirty="0" smtClean="0">
                <a:solidFill>
                  <a:srgbClr val="DFF0FA"/>
                </a:solidFill>
              </a:rPr>
              <a:t>My Watershed</a:t>
            </a:r>
            <a:endParaRPr lang="en-US" b="1" dirty="0">
              <a:solidFill>
                <a:srgbClr val="DFF0FA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00036" y="3454461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</a:rPr>
              <a:t>My home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72956" y="1607348"/>
            <a:ext cx="1352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b="1" dirty="0" smtClean="0">
                <a:solidFill>
                  <a:srgbClr val="DFF0FA"/>
                </a:solidFill>
              </a:rPr>
              <a:t>My Stream</a:t>
            </a:r>
            <a:endParaRPr lang="en-US" b="1" dirty="0">
              <a:solidFill>
                <a:srgbClr val="DFF0FA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40322" y="3221923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 smtClean="0"/>
              <a:t>Panther Hollow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468"/>
          <a:stretch/>
        </p:blipFill>
        <p:spPr bwMode="auto">
          <a:xfrm>
            <a:off x="589711" y="2052999"/>
            <a:ext cx="3493033" cy="3654119"/>
          </a:xfrm>
          <a:prstGeom prst="rect">
            <a:avLst/>
          </a:prstGeom>
          <a:noFill/>
          <a:ln w="1905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527" y="2052999"/>
            <a:ext cx="4208763" cy="3654119"/>
          </a:xfrm>
          <a:prstGeom prst="rect">
            <a:avLst/>
          </a:prstGeom>
          <a:ln w="19050" cmpd="sng">
            <a:solidFill>
              <a:schemeClr val="accent4">
                <a:lumMod val="60000"/>
                <a:lumOff val="40000"/>
              </a:schemeClr>
            </a:solidFill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1671862" y="5865813"/>
            <a:ext cx="6783163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Delineate the watershed of any stream or river anywhere on earth</a:t>
            </a:r>
          </a:p>
        </p:txBody>
      </p:sp>
    </p:spTree>
    <p:extLst>
      <p:ext uri="{BB962C8B-B14F-4D97-AF65-F5344CB8AC3E}">
        <p14:creationId xmlns:p14="http://schemas.microsoft.com/office/powerpoint/2010/main" val="39647329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Congo River Basin</a:t>
            </a:r>
            <a:br>
              <a:rPr lang="en-US" dirty="0" smtClean="0"/>
            </a:br>
            <a:r>
              <a:rPr lang="en-US" sz="2200" b="0" dirty="0" smtClean="0">
                <a:solidFill>
                  <a:srgbClr val="7F7F7F"/>
                </a:solidFill>
              </a:rPr>
              <a:t>Global river mapping and watershed delineation</a:t>
            </a:r>
            <a:endParaRPr lang="en-US" sz="2200" b="0" dirty="0">
              <a:solidFill>
                <a:srgbClr val="7F7F7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7"/>
          <a:stretch/>
        </p:blipFill>
        <p:spPr bwMode="auto">
          <a:xfrm>
            <a:off x="4742300" y="2052999"/>
            <a:ext cx="3811989" cy="3654119"/>
          </a:xfrm>
          <a:prstGeom prst="rect">
            <a:avLst/>
          </a:prstGeom>
          <a:noFill/>
          <a:ln w="1905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1039"/>
          <a:stretch/>
        </p:blipFill>
        <p:spPr bwMode="auto">
          <a:xfrm>
            <a:off x="589711" y="2052999"/>
            <a:ext cx="3798927" cy="3651046"/>
          </a:xfrm>
          <a:prstGeom prst="rect">
            <a:avLst/>
          </a:prstGeom>
          <a:noFill/>
          <a:ln w="1905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88265" y="1607348"/>
            <a:ext cx="3001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b="1">
                <a:solidFill>
                  <a:srgbClr val="DFF0FA"/>
                </a:solidFill>
              </a:defRPr>
            </a:lvl1pPr>
          </a:lstStyle>
          <a:p>
            <a:r>
              <a:rPr lang="en-US" dirty="0"/>
              <a:t>World Hydro Overlay Map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66771" y="1607348"/>
            <a:ext cx="2763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b="1">
                <a:solidFill>
                  <a:srgbClr val="DFF0FA"/>
                </a:solidFill>
              </a:defRPr>
            </a:lvl1pPr>
          </a:lstStyle>
          <a:p>
            <a:r>
              <a:rPr lang="en-US" dirty="0"/>
              <a:t>River Basin Delineation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71862" y="5886193"/>
            <a:ext cx="6783163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Delineate a watershed from any point on a river</a:t>
            </a:r>
          </a:p>
        </p:txBody>
      </p:sp>
    </p:spTree>
    <p:extLst>
      <p:ext uri="{BB962C8B-B14F-4D97-AF65-F5344CB8AC3E}">
        <p14:creationId xmlns:p14="http://schemas.microsoft.com/office/powerpoint/2010/main" val="20894099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World Watershed Explorer </a:t>
            </a:r>
            <a:r>
              <a:rPr lang="en-US" sz="2200" b="0" dirty="0" smtClean="0">
                <a:solidFill>
                  <a:srgbClr val="7F7F7F"/>
                </a:solidFill>
              </a:rPr>
              <a:t>– Congo Basin</a:t>
            </a:r>
            <a:endParaRPr lang="en-US" sz="2200" b="0" dirty="0">
              <a:solidFill>
                <a:srgbClr val="7F7F7F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" b="466"/>
          <a:stretch/>
        </p:blipFill>
        <p:spPr bwMode="auto">
          <a:xfrm>
            <a:off x="0" y="1295400"/>
            <a:ext cx="9144000" cy="4534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71862" y="5886193"/>
            <a:ext cx="6783163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Watershed </a:t>
            </a:r>
            <a:r>
              <a:rPr lang="en-US" dirty="0" smtClean="0">
                <a:solidFill>
                  <a:prstClr val="white"/>
                </a:solidFill>
              </a:rPr>
              <a:t>characteristics . </a:t>
            </a:r>
            <a:r>
              <a:rPr lang="en-US" dirty="0">
                <a:solidFill>
                  <a:prstClr val="white"/>
                </a:solidFill>
              </a:rPr>
              <a:t>. .</a:t>
            </a:r>
          </a:p>
          <a:p>
            <a:r>
              <a:rPr lang="en-US" dirty="0">
                <a:solidFill>
                  <a:prstClr val="white"/>
                </a:solidFill>
              </a:rPr>
              <a:t>. . . precipitation, soils, land cover, </a:t>
            </a:r>
            <a:r>
              <a:rPr lang="en-US" dirty="0" smtClean="0">
                <a:solidFill>
                  <a:prstClr val="white"/>
                </a:solidFill>
              </a:rPr>
              <a:t>population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899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/>
          </p:nvPr>
        </p:nvSpPr>
        <p:spPr>
          <a:xfrm>
            <a:off x="685800" y="457200"/>
            <a:ext cx="8220080" cy="484632"/>
          </a:xfrm>
        </p:spPr>
        <p:txBody>
          <a:bodyPr/>
          <a:lstStyle/>
          <a:p>
            <a:r>
              <a:rPr lang="en-US" sz="2800" dirty="0" smtClean="0"/>
              <a:t>Collecting Water Data Globally (GRACE)</a:t>
            </a:r>
            <a:br>
              <a:rPr lang="en-US" sz="2800" dirty="0" smtClean="0"/>
            </a:br>
            <a:r>
              <a:rPr lang="en-US" sz="1800" b="0" dirty="0" smtClean="0">
                <a:solidFill>
                  <a:srgbClr val="7F7F7F"/>
                </a:solidFill>
              </a:rPr>
              <a:t>Force of gravity responds to changes in water volume. Water is really heavy!</a:t>
            </a:r>
            <a:endParaRPr lang="en-US" sz="1800" b="0" dirty="0">
              <a:solidFill>
                <a:srgbClr val="7F7F7F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09" b="-2209"/>
          <a:stretch/>
        </p:blipFill>
        <p:spPr bwMode="auto">
          <a:xfrm>
            <a:off x="3009605" y="3802133"/>
            <a:ext cx="5445421" cy="2096676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9ED2F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3765542" y="5195931"/>
            <a:ext cx="3432263" cy="292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In 2011 Texas lost </a:t>
            </a:r>
            <a:r>
              <a:rPr lang="en-US" sz="1400" dirty="0" smtClean="0">
                <a:solidFill>
                  <a:srgbClr val="1F497D"/>
                </a:solidFill>
              </a:rPr>
              <a:t>100 Km</a:t>
            </a:r>
            <a:r>
              <a:rPr lang="en-US" sz="1400" baseline="30000" dirty="0" smtClean="0">
                <a:solidFill>
                  <a:srgbClr val="1F497D"/>
                </a:solidFill>
              </a:rPr>
              <a:t>3</a:t>
            </a:r>
            <a:r>
              <a:rPr lang="en-US" sz="1400" dirty="0" smtClean="0">
                <a:solidFill>
                  <a:srgbClr val="1F497D"/>
                </a:solidFill>
              </a:rPr>
              <a:t> </a:t>
            </a:r>
            <a:r>
              <a:rPr lang="en-US" sz="1400" dirty="0" smtClean="0">
                <a:solidFill>
                  <a:prstClr val="black"/>
                </a:solidFill>
              </a:rPr>
              <a:t>of water overall</a:t>
            </a:r>
            <a:endParaRPr lang="en-US" sz="1400" baseline="30000" dirty="0">
              <a:solidFill>
                <a:prstClr val="black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7265171" y="4628904"/>
            <a:ext cx="816291" cy="887841"/>
            <a:chOff x="7088339" y="4636942"/>
            <a:chExt cx="816291" cy="887841"/>
          </a:xfrm>
        </p:grpSpPr>
        <p:grpSp>
          <p:nvGrpSpPr>
            <p:cNvPr id="4" name="Group 3"/>
            <p:cNvGrpSpPr/>
            <p:nvPr/>
          </p:nvGrpSpPr>
          <p:grpSpPr>
            <a:xfrm>
              <a:off x="7088339" y="4833458"/>
              <a:ext cx="706671" cy="691325"/>
              <a:chOff x="7597636" y="5076790"/>
              <a:chExt cx="838025" cy="769941"/>
            </a:xfrm>
          </p:grpSpPr>
          <p:cxnSp>
            <p:nvCxnSpPr>
              <p:cNvPr id="20" name="Straight Connector 19"/>
              <p:cNvCxnSpPr/>
              <p:nvPr/>
            </p:nvCxnSpPr>
            <p:spPr>
              <a:xfrm>
                <a:off x="7597636" y="5115965"/>
                <a:ext cx="838024" cy="0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H="1">
                <a:off x="7597636" y="5829798"/>
                <a:ext cx="838024" cy="0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>
                <a:off x="8069804" y="5076790"/>
                <a:ext cx="0" cy="769941"/>
              </a:xfrm>
              <a:prstGeom prst="straightConnector1">
                <a:avLst/>
              </a:prstGeom>
              <a:ln>
                <a:solidFill>
                  <a:srgbClr val="008000"/>
                </a:solidFill>
                <a:headEnd type="stealt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TextBox 23"/>
            <p:cNvSpPr txBox="1"/>
            <p:nvPr/>
          </p:nvSpPr>
          <p:spPr>
            <a:xfrm>
              <a:off x="7146947" y="4636942"/>
              <a:ext cx="757683" cy="442345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sz="1400" b="1" dirty="0" smtClean="0">
                  <a:solidFill>
                    <a:prstClr val="black"/>
                  </a:solidFill>
                </a:rPr>
                <a:t>Normal</a:t>
              </a:r>
            </a:p>
          </p:txBody>
        </p:sp>
      </p:grp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" b="247"/>
          <a:stretch/>
        </p:blipFill>
        <p:spPr bwMode="auto">
          <a:xfrm>
            <a:off x="685801" y="3802133"/>
            <a:ext cx="2310469" cy="2094676"/>
          </a:xfrm>
          <a:prstGeom prst="rect">
            <a:avLst/>
          </a:prstGeom>
          <a:noFill/>
          <a:ln w="1905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671862" y="5886193"/>
            <a:ext cx="6783163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Texas lost more water volume than Lake Geneva in 2011 </a:t>
            </a:r>
            <a:r>
              <a:rPr lang="en-US" dirty="0" smtClean="0">
                <a:solidFill>
                  <a:prstClr val="white"/>
                </a:solidFill>
              </a:rPr>
              <a:t>drought . . .</a:t>
            </a:r>
            <a:endParaRPr lang="en-US" dirty="0">
              <a:solidFill>
                <a:prstClr val="white"/>
              </a:solidFill>
            </a:endParaRPr>
          </a:p>
          <a:p>
            <a:r>
              <a:rPr lang="en-US" dirty="0" smtClean="0">
                <a:solidFill>
                  <a:prstClr val="white"/>
                </a:solidFill>
              </a:rPr>
              <a:t>. . . and </a:t>
            </a:r>
            <a:r>
              <a:rPr lang="en-US" dirty="0">
                <a:solidFill>
                  <a:prstClr val="white"/>
                </a:solidFill>
              </a:rPr>
              <a:t>in a few months it returned!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685800" y="1438639"/>
            <a:ext cx="7785907" cy="2193356"/>
            <a:chOff x="685800" y="1438639"/>
            <a:chExt cx="7785907" cy="2193356"/>
          </a:xfrm>
        </p:grpSpPr>
        <p:grpSp>
          <p:nvGrpSpPr>
            <p:cNvPr id="12" name="Group 11"/>
            <p:cNvGrpSpPr/>
            <p:nvPr/>
          </p:nvGrpSpPr>
          <p:grpSpPr>
            <a:xfrm>
              <a:off x="685800" y="1438639"/>
              <a:ext cx="7785907" cy="2193356"/>
              <a:chOff x="685800" y="1559198"/>
              <a:chExt cx="7785907" cy="2193356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2973985" y="1559198"/>
                <a:ext cx="5497722" cy="2193356"/>
                <a:chOff x="2972796" y="1411901"/>
                <a:chExt cx="5580127" cy="2226232"/>
              </a:xfrm>
            </p:grpSpPr>
            <p:sp>
              <p:nvSpPr>
                <p:cNvPr id="9" name="Rectangle 8"/>
                <p:cNvSpPr/>
                <p:nvPr/>
              </p:nvSpPr>
              <p:spPr bwMode="auto">
                <a:xfrm>
                  <a:off x="2972796" y="1485392"/>
                  <a:ext cx="5580127" cy="2152741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19050" cmpd="sng">
                  <a:solidFill>
                    <a:schemeClr val="accent4">
                      <a:lumMod val="60000"/>
                      <a:lumOff val="4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 b="1" dirty="0">
                    <a:solidFill>
                      <a:srgbClr val="000000"/>
                    </a:solidFill>
                    <a:latin typeface="Arial" charset="0"/>
                    <a:ea typeface="ＭＳ Ｐゴシック" pitchFamily="16" charset="-128"/>
                    <a:cs typeface="ＭＳ Ｐゴシック" pitchFamily="-97" charset="-128"/>
                  </a:endParaRPr>
                </a:p>
              </p:txBody>
            </p:sp>
            <p:pic>
              <p:nvPicPr>
                <p:cNvPr id="2" name="Picture 1" descr="csr300lnd_RL04_500x260.gif"/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EFEFE"/>
                    </a:clrFrom>
                    <a:clrTo>
                      <a:srgbClr val="FEFEFE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40134" y="1411901"/>
                  <a:ext cx="4407234" cy="2203618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5123" name="Picture 3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074"/>
              <a:stretch/>
            </p:blipFill>
            <p:spPr bwMode="auto">
              <a:xfrm>
                <a:off x="685800" y="1640125"/>
                <a:ext cx="2313162" cy="2103905"/>
              </a:xfrm>
              <a:prstGeom prst="rect">
                <a:avLst/>
              </a:prstGeom>
              <a:noFill/>
              <a:ln w="19050" cmpd="sng">
                <a:solidFill>
                  <a:schemeClr val="accent4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</p:grpSp>
        <p:sp>
          <p:nvSpPr>
            <p:cNvPr id="29" name="TextBox 28"/>
            <p:cNvSpPr txBox="1"/>
            <p:nvPr/>
          </p:nvSpPr>
          <p:spPr>
            <a:xfrm>
              <a:off x="1646595" y="3317617"/>
              <a:ext cx="13395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chemeClr val="bg1"/>
                  </a:solidFill>
                </a:rPr>
                <a:t>Grace Satellites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34441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Hydrological Measurement</a:t>
            </a:r>
            <a:endParaRPr lang="en-US" dirty="0"/>
          </a:p>
        </p:txBody>
      </p:sp>
      <p:pic>
        <p:nvPicPr>
          <p:cNvPr id="5" name="Picture 4" descr="rain-gauge-platform-4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5234" y="1734487"/>
            <a:ext cx="2936023" cy="1956816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</p:spPr>
      </p:pic>
      <p:pic>
        <p:nvPicPr>
          <p:cNvPr id="8" name="Picture 7" descr="stream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7986" y="1734487"/>
            <a:ext cx="1600200" cy="1955800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</p:spPr>
      </p:pic>
      <p:pic>
        <p:nvPicPr>
          <p:cNvPr id="11" name="Picture 15" descr="VAIRA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6178" y="4187207"/>
            <a:ext cx="2869039" cy="1956816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</p:spPr>
      </p:pic>
      <p:pic>
        <p:nvPicPr>
          <p:cNvPr id="14" name="Picture 6" descr="tdr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6786" y="1734487"/>
            <a:ext cx="1612814" cy="1956816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0256" y="4187207"/>
            <a:ext cx="1609344" cy="1944624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</p:spPr>
      </p:pic>
      <p:pic>
        <p:nvPicPr>
          <p:cNvPr id="20" name="Picture 5" descr="Contaminants biologists monitoring water quality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210"/>
          <a:stretch>
            <a:fillRect/>
          </a:stretch>
        </p:blipFill>
        <p:spPr bwMode="auto">
          <a:xfrm>
            <a:off x="977986" y="4187207"/>
            <a:ext cx="1600200" cy="1957387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618037" y="1371600"/>
            <a:ext cx="23200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>
                <a:solidFill>
                  <a:schemeClr val="bg1"/>
                </a:solidFill>
              </a:rPr>
              <a:t>Water Quantity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776481" y="1371600"/>
            <a:ext cx="16484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>
                <a:solidFill>
                  <a:schemeClr val="bg1"/>
                </a:solidFill>
              </a:rPr>
              <a:t>Rainfall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600712" y="1371600"/>
            <a:ext cx="16484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>
                <a:solidFill>
                  <a:schemeClr val="bg1"/>
                </a:solidFill>
              </a:rPr>
              <a:t>Soil Water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52587" y="3843276"/>
            <a:ext cx="1870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>
                <a:solidFill>
                  <a:schemeClr val="bg1"/>
                </a:solidFill>
              </a:rPr>
              <a:t>Water Quality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769029" y="3843276"/>
            <a:ext cx="16484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>
                <a:solidFill>
                  <a:schemeClr val="bg1"/>
                </a:solidFill>
              </a:rPr>
              <a:t>Meteorology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610948" y="3843276"/>
            <a:ext cx="16484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>
                <a:solidFill>
                  <a:schemeClr val="bg1"/>
                </a:solidFill>
              </a:rPr>
              <a:t>Groundwater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8249" y="6258894"/>
            <a:ext cx="3644895" cy="3429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/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Time series data at point locations</a:t>
            </a:r>
          </a:p>
          <a:p>
            <a:pPr algn="l" eaLnBrk="0" hangingPunct="0"/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8597824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 smtClean="0"/>
              <a:t>GRACE and Texas Reservoir Water Storage</a:t>
            </a:r>
            <a:endParaRPr lang="en-US" sz="2800" dirty="0"/>
          </a:p>
        </p:txBody>
      </p:sp>
      <p:grpSp>
        <p:nvGrpSpPr>
          <p:cNvPr id="7" name="Group 6"/>
          <p:cNvGrpSpPr/>
          <p:nvPr/>
        </p:nvGrpSpPr>
        <p:grpSpPr>
          <a:xfrm>
            <a:off x="685800" y="1520351"/>
            <a:ext cx="7769225" cy="2103120"/>
            <a:chOff x="685800" y="1307284"/>
            <a:chExt cx="7769225" cy="2103120"/>
          </a:xfrm>
        </p:grpSpPr>
        <p:grpSp>
          <p:nvGrpSpPr>
            <p:cNvPr id="5" name="Group 4"/>
            <p:cNvGrpSpPr/>
            <p:nvPr/>
          </p:nvGrpSpPr>
          <p:grpSpPr>
            <a:xfrm>
              <a:off x="3009604" y="1310508"/>
              <a:ext cx="5445421" cy="2096676"/>
              <a:chOff x="3009604" y="1310508"/>
              <a:chExt cx="5445421" cy="2096676"/>
            </a:xfrm>
          </p:grpSpPr>
          <p:pic>
            <p:nvPicPr>
              <p:cNvPr id="33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2209" b="-2209"/>
              <a:stretch/>
            </p:blipFill>
            <p:spPr bwMode="auto">
              <a:xfrm>
                <a:off x="3009604" y="1310508"/>
                <a:ext cx="5445421" cy="2096676"/>
              </a:xfrm>
              <a:prstGeom prst="rect">
                <a:avLst/>
              </a:prstGeom>
              <a:solidFill>
                <a:schemeClr val="bg1"/>
              </a:solidFill>
              <a:ln w="19050" cmpd="sng">
                <a:solidFill>
                  <a:srgbClr val="9ED2F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7" name="TextBox 36"/>
              <p:cNvSpPr txBox="1"/>
              <p:nvPr/>
            </p:nvSpPr>
            <p:spPr>
              <a:xfrm>
                <a:off x="3765541" y="2704306"/>
                <a:ext cx="3432263" cy="292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prstClr val="black"/>
                    </a:solidFill>
                  </a:rPr>
                  <a:t>In 2011 Texas lost </a:t>
                </a:r>
                <a:r>
                  <a:rPr lang="en-US" sz="1400" dirty="0" smtClean="0">
                    <a:solidFill>
                      <a:srgbClr val="1F497D"/>
                    </a:solidFill>
                  </a:rPr>
                  <a:t>100 Km</a:t>
                </a:r>
                <a:r>
                  <a:rPr lang="en-US" sz="1400" baseline="30000" dirty="0" smtClean="0">
                    <a:solidFill>
                      <a:srgbClr val="1F497D"/>
                    </a:solidFill>
                  </a:rPr>
                  <a:t>3</a:t>
                </a:r>
                <a:r>
                  <a:rPr lang="en-US" sz="1400" dirty="0" smtClean="0">
                    <a:solidFill>
                      <a:srgbClr val="1F497D"/>
                    </a:solidFill>
                  </a:rPr>
                  <a:t> </a:t>
                </a:r>
                <a:r>
                  <a:rPr lang="en-US" sz="1400" dirty="0" smtClean="0">
                    <a:solidFill>
                      <a:prstClr val="black"/>
                    </a:solidFill>
                  </a:rPr>
                  <a:t>of water overall</a:t>
                </a:r>
                <a:endParaRPr lang="en-US" sz="1400" baseline="30000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7265170" y="2137279"/>
              <a:ext cx="816291" cy="887841"/>
              <a:chOff x="7088338" y="2145317"/>
              <a:chExt cx="816291" cy="887841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7088338" y="2341833"/>
                <a:ext cx="706671" cy="691325"/>
                <a:chOff x="7597636" y="5076790"/>
                <a:chExt cx="838025" cy="769941"/>
              </a:xfrm>
            </p:grpSpPr>
            <p:cxnSp>
              <p:nvCxnSpPr>
                <p:cNvPr id="39" name="Straight Connector 38"/>
                <p:cNvCxnSpPr/>
                <p:nvPr/>
              </p:nvCxnSpPr>
              <p:spPr>
                <a:xfrm>
                  <a:off x="7597636" y="5115965"/>
                  <a:ext cx="838024" cy="0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flipH="1">
                  <a:off x="7597636" y="5829798"/>
                  <a:ext cx="838024" cy="0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Arrow Connector 40"/>
                <p:cNvCxnSpPr/>
                <p:nvPr/>
              </p:nvCxnSpPr>
              <p:spPr>
                <a:xfrm>
                  <a:off x="8069804" y="5076790"/>
                  <a:ext cx="0" cy="769941"/>
                </a:xfrm>
                <a:prstGeom prst="straightConnector1">
                  <a:avLst/>
                </a:prstGeom>
                <a:ln>
                  <a:solidFill>
                    <a:srgbClr val="008000"/>
                  </a:solidFill>
                  <a:headEnd type="stealt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8" name="TextBox 37"/>
              <p:cNvSpPr txBox="1"/>
              <p:nvPr/>
            </p:nvSpPr>
            <p:spPr>
              <a:xfrm>
                <a:off x="7146946" y="2145317"/>
                <a:ext cx="757683" cy="442345"/>
              </a:xfrm>
              <a:prstGeom prst="rect">
                <a:avLst/>
              </a:prstGeom>
              <a:noFill/>
              <a:effectLst/>
            </p:spPr>
            <p:txBody>
              <a:bodyPr wrap="none" lIns="0" tIns="0" rIns="0" bIns="0" rtlCol="0">
                <a:noAutofit/>
              </a:bodyPr>
              <a:lstStyle/>
              <a:p>
                <a:pPr algn="ctr" eaLnBrk="0" hangingPunct="0">
                  <a:lnSpc>
                    <a:spcPts val="1800"/>
                  </a:lnSpc>
                </a:pPr>
                <a:r>
                  <a:rPr lang="en-US" sz="1400" b="1" dirty="0" smtClean="0">
                    <a:solidFill>
                      <a:prstClr val="black"/>
                    </a:solidFill>
                  </a:rPr>
                  <a:t>Normal</a:t>
                </a:r>
              </a:p>
            </p:txBody>
          </p:sp>
        </p:grpSp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1307284"/>
              <a:ext cx="2310469" cy="2103120"/>
            </a:xfrm>
            <a:prstGeom prst="rect">
              <a:avLst/>
            </a:prstGeom>
            <a:noFill/>
            <a:ln w="19050" cmpd="sng">
              <a:solidFill>
                <a:schemeClr val="accent4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685800" y="3802133"/>
            <a:ext cx="7769226" cy="2099896"/>
            <a:chOff x="685800" y="3802133"/>
            <a:chExt cx="7769226" cy="2099896"/>
          </a:xfrm>
        </p:grpSpPr>
        <p:grpSp>
          <p:nvGrpSpPr>
            <p:cNvPr id="9" name="Group 8"/>
            <p:cNvGrpSpPr/>
            <p:nvPr/>
          </p:nvGrpSpPr>
          <p:grpSpPr>
            <a:xfrm>
              <a:off x="3028774" y="3802133"/>
              <a:ext cx="5426252" cy="2099895"/>
              <a:chOff x="3028774" y="3802133"/>
              <a:chExt cx="5426252" cy="2099895"/>
            </a:xfrm>
          </p:grpSpPr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46" t="-5283" r="-910" b="-5097"/>
              <a:stretch/>
            </p:blipFill>
            <p:spPr bwMode="auto">
              <a:xfrm>
                <a:off x="3028774" y="3802133"/>
                <a:ext cx="5426252" cy="2099895"/>
              </a:xfrm>
              <a:prstGeom prst="rect">
                <a:avLst/>
              </a:prstGeom>
              <a:solidFill>
                <a:schemeClr val="bg1"/>
              </a:solidFill>
              <a:ln w="19050" cmpd="sng">
                <a:solidFill>
                  <a:schemeClr val="accent4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  <a:extLst/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3645660" y="5237210"/>
                <a:ext cx="411947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>
                  <a:defRPr sz="1400">
                    <a:solidFill>
                      <a:prstClr val="black"/>
                    </a:solidFill>
                  </a:defRPr>
                </a:lvl1pPr>
              </a:lstStyle>
              <a:p>
                <a:r>
                  <a:rPr lang="en-US" dirty="0"/>
                  <a:t>In 2011 Texas lost 9 Km3 of water from reservoirs</a:t>
                </a:r>
              </a:p>
            </p:txBody>
          </p:sp>
          <p:grpSp>
            <p:nvGrpSpPr>
              <p:cNvPr id="42" name="Group 41"/>
              <p:cNvGrpSpPr/>
              <p:nvPr/>
            </p:nvGrpSpPr>
            <p:grpSpPr>
              <a:xfrm>
                <a:off x="7312541" y="4470479"/>
                <a:ext cx="816291" cy="887841"/>
                <a:chOff x="7088338" y="2145317"/>
                <a:chExt cx="816291" cy="887841"/>
              </a:xfrm>
            </p:grpSpPr>
            <p:grpSp>
              <p:nvGrpSpPr>
                <p:cNvPr id="43" name="Group 42"/>
                <p:cNvGrpSpPr/>
                <p:nvPr/>
              </p:nvGrpSpPr>
              <p:grpSpPr>
                <a:xfrm>
                  <a:off x="7088338" y="2341833"/>
                  <a:ext cx="706671" cy="691325"/>
                  <a:chOff x="7597636" y="5076790"/>
                  <a:chExt cx="838025" cy="769941"/>
                </a:xfrm>
              </p:grpSpPr>
              <p:cxnSp>
                <p:nvCxnSpPr>
                  <p:cNvPr id="45" name="Straight Connector 44"/>
                  <p:cNvCxnSpPr/>
                  <p:nvPr/>
                </p:nvCxnSpPr>
                <p:spPr>
                  <a:xfrm>
                    <a:off x="7597636" y="5115965"/>
                    <a:ext cx="838024" cy="0"/>
                  </a:xfrm>
                  <a:prstGeom prst="line">
                    <a:avLst/>
                  </a:prstGeom>
                  <a:ln>
                    <a:solidFill>
                      <a:srgbClr val="FF66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Straight Connector 45"/>
                  <p:cNvCxnSpPr/>
                  <p:nvPr/>
                </p:nvCxnSpPr>
                <p:spPr>
                  <a:xfrm flipH="1">
                    <a:off x="7597636" y="5829798"/>
                    <a:ext cx="838024" cy="0"/>
                  </a:xfrm>
                  <a:prstGeom prst="line">
                    <a:avLst/>
                  </a:prstGeom>
                  <a:ln>
                    <a:solidFill>
                      <a:srgbClr val="FF66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Straight Arrow Connector 46"/>
                  <p:cNvCxnSpPr/>
                  <p:nvPr/>
                </p:nvCxnSpPr>
                <p:spPr>
                  <a:xfrm>
                    <a:off x="8069804" y="5076790"/>
                    <a:ext cx="0" cy="769941"/>
                  </a:xfrm>
                  <a:prstGeom prst="straightConnector1">
                    <a:avLst/>
                  </a:prstGeom>
                  <a:ln>
                    <a:solidFill>
                      <a:srgbClr val="FF6600"/>
                    </a:solidFill>
                    <a:headEnd type="stealth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4" name="TextBox 43"/>
                <p:cNvSpPr txBox="1"/>
                <p:nvPr/>
              </p:nvSpPr>
              <p:spPr>
                <a:xfrm>
                  <a:off x="7146946" y="2145317"/>
                  <a:ext cx="757683" cy="44234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wrap="none" lIns="0" tIns="0" rIns="0" bIns="0" rtlCol="0">
                  <a:noAutofit/>
                </a:bodyPr>
                <a:lstStyle/>
                <a:p>
                  <a:pPr algn="ctr" eaLnBrk="0" hangingPunct="0">
                    <a:lnSpc>
                      <a:spcPts val="1800"/>
                    </a:lnSpc>
                  </a:pPr>
                  <a:r>
                    <a:rPr lang="en-US" sz="1400" b="1" dirty="0" smtClean="0">
                      <a:solidFill>
                        <a:prstClr val="black"/>
                      </a:solidFill>
                    </a:rPr>
                    <a:t>Normal</a:t>
                  </a:r>
                </a:p>
              </p:txBody>
            </p:sp>
          </p:grpSp>
        </p:grpSp>
        <p:grpSp>
          <p:nvGrpSpPr>
            <p:cNvPr id="6" name="Group 5"/>
            <p:cNvGrpSpPr/>
            <p:nvPr/>
          </p:nvGrpSpPr>
          <p:grpSpPr>
            <a:xfrm>
              <a:off x="685800" y="3802133"/>
              <a:ext cx="2342974" cy="2099896"/>
              <a:chOff x="685800" y="3802133"/>
              <a:chExt cx="2342974" cy="2099896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300" t="861" r="3234"/>
              <a:stretch/>
            </p:blipFill>
            <p:spPr>
              <a:xfrm>
                <a:off x="685800" y="3802133"/>
                <a:ext cx="2320336" cy="2099896"/>
              </a:xfrm>
              <a:prstGeom prst="rect">
                <a:avLst/>
              </a:prstGeom>
              <a:noFill/>
              <a:ln w="19050" cmpd="sng">
                <a:solidFill>
                  <a:schemeClr val="accent4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758140" y="5608303"/>
                <a:ext cx="227063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200" b="1" dirty="0">
                    <a:solidFill>
                      <a:schemeClr val="bg1"/>
                    </a:solidFill>
                  </a:rPr>
                  <a:t>Surface </a:t>
                </a:r>
                <a:r>
                  <a:rPr lang="en-US" sz="1200" b="1" dirty="0" smtClean="0">
                    <a:solidFill>
                      <a:schemeClr val="bg1"/>
                    </a:solidFill>
                  </a:rPr>
                  <a:t>Water Reservoirs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3" name="TextBox 52"/>
          <p:cNvSpPr txBox="1"/>
          <p:nvPr/>
        </p:nvSpPr>
        <p:spPr>
          <a:xfrm>
            <a:off x="1671862" y="5886193"/>
            <a:ext cx="6783163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Total water volume stored in 119 surface water </a:t>
            </a:r>
            <a:r>
              <a:rPr lang="en-US" dirty="0" smtClean="0">
                <a:solidFill>
                  <a:prstClr val="white"/>
                </a:solidFill>
              </a:rPr>
              <a:t>reservoirs . . .</a:t>
            </a:r>
            <a:endParaRPr lang="en-US" dirty="0">
              <a:solidFill>
                <a:prstClr val="white"/>
              </a:solidFill>
            </a:endParaRPr>
          </a:p>
          <a:p>
            <a:r>
              <a:rPr lang="en-US" dirty="0">
                <a:solidFill>
                  <a:prstClr val="white"/>
                </a:solidFill>
              </a:rPr>
              <a:t>      </a:t>
            </a:r>
            <a:r>
              <a:rPr lang="en-US" dirty="0" smtClean="0">
                <a:solidFill>
                  <a:prstClr val="white"/>
                </a:solidFill>
              </a:rPr>
              <a:t>. . . closely </a:t>
            </a:r>
            <a:r>
              <a:rPr lang="en-US" dirty="0">
                <a:solidFill>
                  <a:prstClr val="white"/>
                </a:solidFill>
              </a:rPr>
              <a:t>correlated (R</a:t>
            </a:r>
            <a:r>
              <a:rPr lang="en-US" baseline="30000" dirty="0">
                <a:solidFill>
                  <a:prstClr val="white"/>
                </a:solidFill>
              </a:rPr>
              <a:t>2</a:t>
            </a:r>
            <a:r>
              <a:rPr lang="en-US" dirty="0">
                <a:solidFill>
                  <a:prstClr val="white"/>
                </a:solidFill>
              </a:rPr>
              <a:t> = 0.8) with GRACE gravity anomaly over Texas</a:t>
            </a:r>
          </a:p>
        </p:txBody>
      </p:sp>
    </p:spTree>
    <p:extLst>
      <p:ext uri="{BB962C8B-B14F-4D97-AF65-F5344CB8AC3E}">
        <p14:creationId xmlns:p14="http://schemas.microsoft.com/office/powerpoint/2010/main" val="22683946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2991" cy="484632"/>
          </a:xfrm>
        </p:spPr>
        <p:txBody>
          <a:bodyPr/>
          <a:lstStyle/>
          <a:p>
            <a:r>
              <a:rPr lang="en-US" sz="2800" dirty="0" smtClean="0"/>
              <a:t>Water Balance for </a:t>
            </a:r>
            <a:r>
              <a:rPr lang="en-US" sz="2800" dirty="0" err="1" smtClean="0"/>
              <a:t>Itaipu</a:t>
            </a:r>
            <a:r>
              <a:rPr lang="en-US" sz="2800" dirty="0" smtClean="0"/>
              <a:t> Dam in Brazil</a:t>
            </a:r>
            <a:endParaRPr lang="en-US" sz="2800" dirty="0"/>
          </a:p>
        </p:txBody>
      </p:sp>
      <p:sp>
        <p:nvSpPr>
          <p:cNvPr id="22" name="Rectangle 21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5" t="12322" r="11771" b="6167"/>
          <a:stretch/>
        </p:blipFill>
        <p:spPr bwMode="auto">
          <a:xfrm>
            <a:off x="685800" y="2011061"/>
            <a:ext cx="3723265" cy="3605807"/>
          </a:xfrm>
          <a:prstGeom prst="rect">
            <a:avLst/>
          </a:prstGeom>
          <a:noFill/>
          <a:ln w="38100">
            <a:solidFill>
              <a:srgbClr val="666666"/>
            </a:solidFill>
            <a:miter lim="800000"/>
            <a:headEnd/>
            <a:tailEnd/>
          </a:ln>
          <a:effectLst>
            <a:outerShdw blurRad="127000" dist="63500" dir="2700000" algn="ctr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827919"/>
            <a:ext cx="1536572" cy="1156270"/>
          </a:xfrm>
          <a:prstGeom prst="rect">
            <a:avLst/>
          </a:prstGeom>
          <a:noFill/>
          <a:ln w="38100">
            <a:solidFill>
              <a:srgbClr val="666666"/>
            </a:solidFill>
            <a:miter lim="800000"/>
            <a:headEnd/>
            <a:tailEnd/>
          </a:ln>
          <a:effectLst>
            <a:outerShdw blurRad="127000" dist="63500" dir="2700000" algn="ctr" rotWithShape="0">
              <a:srgbClr val="808080">
                <a:alpha val="39998"/>
              </a:srgbClr>
            </a:outerShdw>
          </a:effectLst>
        </p:spPr>
      </p:pic>
      <p:sp>
        <p:nvSpPr>
          <p:cNvPr id="26" name="Oval 25"/>
          <p:cNvSpPr/>
          <p:nvPr/>
        </p:nvSpPr>
        <p:spPr bwMode="auto">
          <a:xfrm>
            <a:off x="1079500" y="5118100"/>
            <a:ext cx="132527" cy="132527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13448" y="2133600"/>
            <a:ext cx="2843977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0000"/>
                </a:solidFill>
              </a:rPr>
              <a:t>Itaipu</a:t>
            </a:r>
            <a:r>
              <a:rPr lang="en-US" b="1" dirty="0" smtClean="0">
                <a:solidFill>
                  <a:srgbClr val="000000"/>
                </a:solidFill>
              </a:rPr>
              <a:t> Dam Capacity: 29 km</a:t>
            </a:r>
            <a:r>
              <a:rPr lang="en-US" b="1" baseline="30000" dirty="0" smtClean="0">
                <a:solidFill>
                  <a:srgbClr val="000000"/>
                </a:solidFill>
              </a:rPr>
              <a:t>3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41975" y="1593056"/>
            <a:ext cx="26918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prstClr val="white"/>
                </a:solidFill>
              </a:rPr>
              <a:t>Parana River Basin</a:t>
            </a:r>
            <a:endParaRPr lang="en-US" sz="1600" b="1" dirty="0">
              <a:solidFill>
                <a:prstClr val="white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352047" y="1414075"/>
            <a:ext cx="31029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prstClr val="white"/>
                </a:solidFill>
              </a:rPr>
              <a:t>GRACE Water Storage (km</a:t>
            </a:r>
            <a:r>
              <a:rPr lang="en-US" sz="1600" b="1" baseline="30000" dirty="0" smtClean="0">
                <a:solidFill>
                  <a:prstClr val="white"/>
                </a:solidFill>
              </a:rPr>
              <a:t>3</a:t>
            </a:r>
            <a:r>
              <a:rPr lang="en-US" sz="1600" b="1" dirty="0" smtClean="0">
                <a:solidFill>
                  <a:prstClr val="white"/>
                </a:solidFill>
              </a:rPr>
              <a:t>)</a:t>
            </a:r>
            <a:endParaRPr lang="en-US" sz="1600" b="1" dirty="0">
              <a:solidFill>
                <a:prstClr val="white"/>
              </a:solidFill>
            </a:endParaRPr>
          </a:p>
        </p:txBody>
      </p:sp>
      <p:graphicFrame>
        <p:nvGraphicFramePr>
          <p:cNvPr id="31" name="Chart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5762560"/>
              </p:ext>
            </p:extLst>
          </p:nvPr>
        </p:nvGraphicFramePr>
        <p:xfrm>
          <a:off x="4876800" y="1645920"/>
          <a:ext cx="3578225" cy="21469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0" name="Chart 3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6487499"/>
              </p:ext>
            </p:extLst>
          </p:nvPr>
        </p:nvGraphicFramePr>
        <p:xfrm>
          <a:off x="4876800" y="4312920"/>
          <a:ext cx="3578225" cy="21469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1" name="TextBox 40"/>
          <p:cNvSpPr txBox="1"/>
          <p:nvPr/>
        </p:nvSpPr>
        <p:spPr>
          <a:xfrm>
            <a:off x="5362290" y="4065270"/>
            <a:ext cx="30927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prstClr val="white"/>
                </a:solidFill>
              </a:rPr>
              <a:t>Average Precipitation (km</a:t>
            </a:r>
            <a:r>
              <a:rPr lang="en-US" sz="1600" b="1" baseline="30000" dirty="0" smtClean="0">
                <a:solidFill>
                  <a:prstClr val="white"/>
                </a:solidFill>
              </a:rPr>
              <a:t>3</a:t>
            </a:r>
            <a:r>
              <a:rPr lang="en-US" sz="1600" b="1" dirty="0" smtClean="0">
                <a:solidFill>
                  <a:prstClr val="white"/>
                </a:solidFill>
              </a:rPr>
              <a:t>)</a:t>
            </a:r>
            <a:endParaRPr lang="en-US" sz="1600" b="1" dirty="0">
              <a:solidFill>
                <a:prstClr val="white"/>
              </a:solidFill>
            </a:endParaRPr>
          </a:p>
        </p:txBody>
      </p:sp>
      <p:cxnSp>
        <p:nvCxnSpPr>
          <p:cNvPr id="42" name="Straight Connector 41"/>
          <p:cNvCxnSpPr/>
          <p:nvPr/>
        </p:nvCxnSpPr>
        <p:spPr bwMode="auto">
          <a:xfrm>
            <a:off x="8317832" y="2169696"/>
            <a:ext cx="1" cy="2176475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/>
          <p:cNvCxnSpPr/>
          <p:nvPr/>
        </p:nvCxnSpPr>
        <p:spPr bwMode="auto">
          <a:xfrm>
            <a:off x="7821304" y="2819400"/>
            <a:ext cx="1" cy="1612478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/>
          <p:nvPr/>
        </p:nvCxnSpPr>
        <p:spPr bwMode="auto">
          <a:xfrm>
            <a:off x="5843336" y="2438400"/>
            <a:ext cx="1" cy="1950541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8957351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590222" y="1591564"/>
            <a:ext cx="6007100" cy="4316224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pic>
        <p:nvPicPr>
          <p:cNvPr id="3" name="Mississippi_20080301_2008053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3138" t="15683" r="10870" b="10863"/>
          <a:stretch/>
        </p:blipFill>
        <p:spPr>
          <a:xfrm>
            <a:off x="1748364" y="1702695"/>
            <a:ext cx="5647273" cy="4093962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457200"/>
            <a:ext cx="7673510" cy="484632"/>
          </a:xfrm>
        </p:spPr>
        <p:txBody>
          <a:bodyPr/>
          <a:lstStyle/>
          <a:p>
            <a:r>
              <a:rPr lang="en-US" dirty="0" smtClean="0"/>
              <a:t>Flow in the Mississippi River Basin </a:t>
            </a:r>
            <a:br>
              <a:rPr lang="en-US" dirty="0" smtClean="0"/>
            </a:br>
            <a:r>
              <a:rPr lang="en-US" sz="22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RAPID model, March-May 2008, 3 hour time steps</a:t>
            </a:r>
            <a:endParaRPr lang="en-US" sz="2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1862" y="5886193"/>
            <a:ext cx="6783163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GIS data describes 1.2 million river </a:t>
            </a:r>
            <a:r>
              <a:rPr lang="en-US" dirty="0" smtClean="0">
                <a:solidFill>
                  <a:prstClr val="white"/>
                </a:solidFill>
              </a:rPr>
              <a:t>reaches . . .</a:t>
            </a:r>
            <a:endParaRPr lang="en-US" dirty="0">
              <a:solidFill>
                <a:prstClr val="white"/>
              </a:solidFill>
            </a:endParaRPr>
          </a:p>
          <a:p>
            <a:r>
              <a:rPr lang="en-US" dirty="0">
                <a:solidFill>
                  <a:prstClr val="white"/>
                </a:solidFill>
              </a:rPr>
              <a:t>          </a:t>
            </a:r>
            <a:r>
              <a:rPr lang="en-US" dirty="0" smtClean="0">
                <a:solidFill>
                  <a:prstClr val="white"/>
                </a:solidFill>
              </a:rPr>
              <a:t>. . . </a:t>
            </a:r>
            <a:r>
              <a:rPr lang="en-US" dirty="0">
                <a:solidFill>
                  <a:prstClr val="white"/>
                </a:solidFill>
              </a:rPr>
              <a:t>simulate flow in each </a:t>
            </a:r>
            <a:r>
              <a:rPr lang="en-US" dirty="0" smtClean="0">
                <a:solidFill>
                  <a:prstClr val="white"/>
                </a:solidFill>
              </a:rPr>
              <a:t>reach in each time step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0246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 bwMode="auto">
          <a:xfrm>
            <a:off x="0" y="5721615"/>
            <a:ext cx="9144000" cy="1137550"/>
          </a:xfrm>
          <a:prstGeom prst="rect">
            <a:avLst/>
          </a:prstGeom>
          <a:solidFill>
            <a:schemeClr val="accent4">
              <a:alpha val="60000"/>
            </a:schemeClr>
          </a:solidFill>
          <a:ln w="19050" cmpd="sng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pic>
        <p:nvPicPr>
          <p:cNvPr id="28" name="Picture 27" descr="World_Ocean_4x3.jpg"/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04" b="27964"/>
          <a:stretch/>
        </p:blipFill>
        <p:spPr>
          <a:xfrm>
            <a:off x="-1" y="1379770"/>
            <a:ext cx="9144001" cy="45628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0" y="1405169"/>
            <a:ext cx="9143998" cy="4524683"/>
          </a:xfrm>
          <a:prstGeom prst="rect">
            <a:avLst/>
          </a:prstGeom>
          <a:solidFill>
            <a:schemeClr val="accent4">
              <a:lumMod val="20000"/>
              <a:lumOff val="80000"/>
              <a:alpha val="8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1379769"/>
            <a:ext cx="9144000" cy="50800"/>
          </a:xfrm>
          <a:prstGeom prst="rect">
            <a:avLst/>
          </a:prstGeom>
          <a:solidFill>
            <a:srgbClr val="9ED2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 flipV="1">
            <a:off x="0" y="5929851"/>
            <a:ext cx="9144000" cy="50800"/>
          </a:xfrm>
          <a:prstGeom prst="rect">
            <a:avLst/>
          </a:prstGeom>
          <a:solidFill>
            <a:srgbClr val="9ED2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World Water </a:t>
            </a:r>
            <a:r>
              <a:rPr lang="en-US" b="0" dirty="0" smtClean="0"/>
              <a:t>Online</a:t>
            </a:r>
            <a:r>
              <a:rPr lang="en-US" sz="3400" b="0" dirty="0" smtClean="0"/>
              <a:t/>
            </a:r>
            <a:br>
              <a:rPr lang="en-US" sz="3400" b="0" dirty="0" smtClean="0"/>
            </a:br>
            <a:r>
              <a:rPr lang="en-US" sz="22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Hydrology on the web</a:t>
            </a:r>
            <a:endParaRPr lang="en-US" sz="2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08392" y="4469814"/>
            <a:ext cx="1720971" cy="1010436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802008" y="5446231"/>
            <a:ext cx="15337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600" b="1" dirty="0">
                <a:solidFill>
                  <a:prstClr val="black"/>
                </a:solidFill>
              </a:rPr>
              <a:t>Observations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99825" y="4247015"/>
            <a:ext cx="9506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600" b="1" dirty="0" smtClean="0">
                <a:solidFill>
                  <a:prstClr val="black"/>
                </a:solidFill>
              </a:rPr>
              <a:t>Models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16" name="Isosceles Triangle 15"/>
          <p:cNvSpPr/>
          <p:nvPr/>
        </p:nvSpPr>
        <p:spPr>
          <a:xfrm>
            <a:off x="3777415" y="3034284"/>
            <a:ext cx="1582924" cy="1307469"/>
          </a:xfrm>
          <a:prstGeom prst="triangl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sz="1400" b="1" dirty="0" smtClean="0">
                <a:solidFill>
                  <a:prstClr val="black"/>
                </a:solidFill>
              </a:rPr>
              <a:t>Global to Local</a:t>
            </a:r>
            <a:endParaRPr lang="en-US" sz="1400" b="1" dirty="0">
              <a:solidFill>
                <a:prstClr val="black"/>
              </a:solidFill>
            </a:endParaRPr>
          </a:p>
          <a:p>
            <a:pPr algn="ctr" defTabSz="457200"/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7" name="Bent Arrow 16"/>
          <p:cNvSpPr/>
          <p:nvPr/>
        </p:nvSpPr>
        <p:spPr>
          <a:xfrm rot="10800000" flipH="1">
            <a:off x="2815022" y="4653713"/>
            <a:ext cx="651319" cy="642638"/>
          </a:xfrm>
          <a:prstGeom prst="bentArrow">
            <a:avLst/>
          </a:prstGeom>
          <a:gradFill>
            <a:gsLst>
              <a:gs pos="90000">
                <a:schemeClr val="accent2">
                  <a:lumMod val="75000"/>
                </a:schemeClr>
              </a:gs>
              <a:gs pos="13000">
                <a:schemeClr val="accent2">
                  <a:lumMod val="75000"/>
                  <a:alpha val="0"/>
                </a:schemeClr>
              </a:gs>
            </a:gsLst>
            <a:lin ang="16200000" scaled="0"/>
          </a:gradFill>
          <a:ln w="12700">
            <a:gradFill flip="none" rotWithShape="1">
              <a:gsLst>
                <a:gs pos="0">
                  <a:schemeClr val="accent2">
                    <a:lumMod val="40000"/>
                    <a:lumOff val="60000"/>
                    <a:alpha val="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8" name="Bent Arrow 17"/>
          <p:cNvSpPr/>
          <p:nvPr/>
        </p:nvSpPr>
        <p:spPr>
          <a:xfrm rot="5400000" flipH="1">
            <a:off x="5794352" y="4627418"/>
            <a:ext cx="602050" cy="695228"/>
          </a:xfrm>
          <a:prstGeom prst="bentArrow">
            <a:avLst/>
          </a:prstGeom>
          <a:gradFill>
            <a:gsLst>
              <a:gs pos="90000">
                <a:schemeClr val="accent2">
                  <a:lumMod val="75000"/>
                </a:schemeClr>
              </a:gs>
              <a:gs pos="13000">
                <a:schemeClr val="accent2">
                  <a:lumMod val="75000"/>
                  <a:alpha val="0"/>
                </a:schemeClr>
              </a:gs>
            </a:gsLst>
            <a:lin ang="16200000" scaled="0"/>
          </a:gradFill>
          <a:ln w="12700">
            <a:gradFill flip="none" rotWithShape="1">
              <a:gsLst>
                <a:gs pos="0">
                  <a:schemeClr val="accent2">
                    <a:lumMod val="40000"/>
                    <a:lumOff val="60000"/>
                    <a:alpha val="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9" name="Bent Arrow 18"/>
          <p:cNvSpPr/>
          <p:nvPr/>
        </p:nvSpPr>
        <p:spPr>
          <a:xfrm rot="10800000" flipH="1" flipV="1">
            <a:off x="2816442" y="2366295"/>
            <a:ext cx="651319" cy="642638"/>
          </a:xfrm>
          <a:prstGeom prst="bentArrow">
            <a:avLst/>
          </a:prstGeom>
          <a:gradFill>
            <a:gsLst>
              <a:gs pos="90000">
                <a:schemeClr val="accent2">
                  <a:lumMod val="75000"/>
                </a:schemeClr>
              </a:gs>
              <a:gs pos="13000">
                <a:schemeClr val="accent2">
                  <a:lumMod val="75000"/>
                  <a:alpha val="0"/>
                </a:schemeClr>
              </a:gs>
            </a:gsLst>
            <a:lin ang="16200000" scaled="0"/>
          </a:gradFill>
          <a:ln w="12700">
            <a:gradFill flip="none" rotWithShape="1">
              <a:gsLst>
                <a:gs pos="0">
                  <a:schemeClr val="accent2">
                    <a:lumMod val="40000"/>
                    <a:lumOff val="60000"/>
                    <a:alpha val="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0" name="Bent Arrow 19"/>
          <p:cNvSpPr/>
          <p:nvPr/>
        </p:nvSpPr>
        <p:spPr>
          <a:xfrm rot="16200000" flipH="1" flipV="1">
            <a:off x="5770676" y="2340001"/>
            <a:ext cx="602050" cy="695228"/>
          </a:xfrm>
          <a:prstGeom prst="bentArrow">
            <a:avLst/>
          </a:prstGeom>
          <a:gradFill>
            <a:gsLst>
              <a:gs pos="90000">
                <a:schemeClr val="accent2">
                  <a:lumMod val="75000"/>
                </a:schemeClr>
              </a:gs>
              <a:gs pos="13000">
                <a:schemeClr val="accent2">
                  <a:lumMod val="75000"/>
                  <a:alpha val="0"/>
                </a:schemeClr>
              </a:gs>
            </a:gsLst>
            <a:lin ang="16200000" scaled="0"/>
          </a:gradFill>
          <a:ln w="12700">
            <a:gradFill flip="none" rotWithShape="1">
              <a:gsLst>
                <a:gs pos="0">
                  <a:schemeClr val="accent2">
                    <a:lumMod val="40000"/>
                    <a:lumOff val="60000"/>
                    <a:alpha val="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59373" y="2670380"/>
            <a:ext cx="13392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1600" b="1" dirty="0" smtClean="0">
                <a:solidFill>
                  <a:prstClr val="black"/>
                </a:solidFill>
              </a:rPr>
              <a:t>Watersheds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93570" y="4204020"/>
            <a:ext cx="7367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600" b="1" dirty="0" smtClean="0">
                <a:solidFill>
                  <a:prstClr val="black"/>
                </a:solidFill>
              </a:rPr>
              <a:t>Maps</a:t>
            </a:r>
            <a:endParaRPr lang="en-US" sz="1600" b="1" dirty="0">
              <a:solidFill>
                <a:prstClr val="black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945" y="1601020"/>
            <a:ext cx="1282068" cy="1113113"/>
          </a:xfrm>
          <a:prstGeom prst="rect">
            <a:avLst/>
          </a:prstGeom>
          <a:ln w="19050" cmpd="sng">
            <a:solidFill>
              <a:schemeClr val="accent4"/>
            </a:solidFill>
          </a:ln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693" y="3172071"/>
            <a:ext cx="1352533" cy="1061989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170536"/>
            <a:ext cx="1425087" cy="1065058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854200" y="6123020"/>
            <a:ext cx="5435600" cy="457200"/>
          </a:xfrm>
          <a:prstGeom prst="rect">
            <a:avLst/>
          </a:prstGeom>
          <a:noFill/>
          <a:ln w="28575">
            <a:solidFill>
              <a:srgbClr val="00B9F2"/>
            </a:solidFill>
          </a:ln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/>
            <a:r>
              <a:rPr lang="en-US" sz="1400" b="1" dirty="0" smtClean="0">
                <a:solidFill>
                  <a:schemeClr val="bg1"/>
                </a:solidFill>
              </a:rPr>
              <a:t>Open Information systems include both commercial and </a:t>
            </a:r>
          </a:p>
          <a:p>
            <a:pPr algn="ctr" eaLnBrk="0" hangingPunct="0"/>
            <a:r>
              <a:rPr lang="en-US" sz="1400" b="1" dirty="0">
                <a:solidFill>
                  <a:schemeClr val="bg1"/>
                </a:solidFill>
              </a:rPr>
              <a:t>o</a:t>
            </a:r>
            <a:r>
              <a:rPr lang="en-US" sz="1400" b="1" dirty="0" smtClean="0">
                <a:solidFill>
                  <a:schemeClr val="bg1"/>
                </a:solidFill>
              </a:rPr>
              <a:t>pen source software linked by </a:t>
            </a:r>
            <a:r>
              <a:rPr lang="en-US" sz="1400" b="1" dirty="0" smtClean="0">
                <a:solidFill>
                  <a:srgbClr val="FFFF00"/>
                </a:solidFill>
              </a:rPr>
              <a:t>open standards</a:t>
            </a:r>
          </a:p>
        </p:txBody>
      </p:sp>
    </p:spTree>
    <p:extLst>
      <p:ext uri="{BB962C8B-B14F-4D97-AF65-F5344CB8AC3E}">
        <p14:creationId xmlns:p14="http://schemas.microsoft.com/office/powerpoint/2010/main" val="144561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0" y="5721615"/>
            <a:ext cx="9144000" cy="1137550"/>
          </a:xfrm>
          <a:prstGeom prst="rect">
            <a:avLst/>
          </a:prstGeom>
          <a:solidFill>
            <a:schemeClr val="accent4">
              <a:alpha val="60000"/>
            </a:schemeClr>
          </a:solidFill>
          <a:ln w="19050" cmpd="sng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pic>
        <p:nvPicPr>
          <p:cNvPr id="9" name="Picture 8" descr="World_Ocean_4x3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04" b="27964"/>
          <a:stretch/>
        </p:blipFill>
        <p:spPr>
          <a:xfrm>
            <a:off x="-1" y="1379770"/>
            <a:ext cx="9144001" cy="456280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1379769"/>
            <a:ext cx="9144000" cy="50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 flipV="1">
            <a:off x="0" y="5929851"/>
            <a:ext cx="9144000" cy="50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 descr="Fotolia_22259276_Subscription_XL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7" t="10672" r="24953" b="25211"/>
          <a:stretch/>
        </p:blipFill>
        <p:spPr>
          <a:xfrm>
            <a:off x="4649603" y="4542506"/>
            <a:ext cx="2544762" cy="1829548"/>
          </a:xfrm>
          <a:prstGeom prst="rect">
            <a:avLst/>
          </a:prstGeom>
          <a:ln w="38100" cmpd="sng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49" name="Picture 48" descr="Fotolia_36131706_Subscription_XXL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2" t="65189" r="55044" b="9827"/>
          <a:stretch/>
        </p:blipFill>
        <p:spPr>
          <a:xfrm>
            <a:off x="5921984" y="1866900"/>
            <a:ext cx="2614004" cy="1587500"/>
          </a:xfrm>
          <a:prstGeom prst="rect">
            <a:avLst/>
          </a:prstGeom>
          <a:ln w="38100" cmpd="sng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7" name="Picture 6" descr="Fotolia_24766767_Subscription_L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2" b="2964"/>
          <a:stretch/>
        </p:blipFill>
        <p:spPr>
          <a:xfrm>
            <a:off x="3389472" y="1581578"/>
            <a:ext cx="1387342" cy="1673275"/>
          </a:xfrm>
          <a:prstGeom prst="rect">
            <a:avLst/>
          </a:prstGeom>
          <a:ln w="38100" cmpd="sng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56" name="Picture 55" descr="Fotolia_24822544_Subscription_XL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4" t="3496" b="6993"/>
          <a:stretch/>
        </p:blipFill>
        <p:spPr>
          <a:xfrm>
            <a:off x="557213" y="3323690"/>
            <a:ext cx="2426667" cy="1625600"/>
          </a:xfrm>
          <a:prstGeom prst="rect">
            <a:avLst/>
          </a:prstGeom>
          <a:ln w="38100" cmpd="sng">
            <a:solidFill>
              <a:schemeClr val="accent4">
                <a:lumMod val="60000"/>
                <a:lumOff val="40000"/>
              </a:schemeClr>
            </a:solidFill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457200"/>
            <a:ext cx="8300458" cy="484632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World Water </a:t>
            </a:r>
            <a:r>
              <a:rPr lang="en-US" b="0" dirty="0" smtClean="0"/>
              <a:t>Online</a:t>
            </a:r>
            <a:r>
              <a:rPr lang="en-US" sz="3400" b="0" dirty="0" smtClean="0"/>
              <a:t/>
            </a:r>
            <a:br>
              <a:rPr lang="en-US" sz="3400" b="0" dirty="0" smtClean="0"/>
            </a:br>
            <a:r>
              <a:rPr lang="en-US" sz="2200" b="0" dirty="0" smtClean="0">
                <a:solidFill>
                  <a:srgbClr val="7F7F7F"/>
                </a:solidFill>
              </a:rPr>
              <a:t>Linking people everywhere with water data, maps, and models</a:t>
            </a:r>
            <a:endParaRPr lang="en-US" sz="2200" b="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81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 bwMode="auto">
          <a:xfrm>
            <a:off x="0" y="16901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  <a:alpha val="40000"/>
                </a:schemeClr>
              </a:gs>
              <a:gs pos="52000">
                <a:schemeClr val="accent4">
                  <a:lumMod val="20000"/>
                  <a:lumOff val="80000"/>
                </a:schemeClr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pic>
        <p:nvPicPr>
          <p:cNvPr id="4" name="Picture 3" descr="12198867_Globe-glow_v1_ai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4" t="2824" r="1811" b="36721"/>
          <a:stretch/>
        </p:blipFill>
        <p:spPr>
          <a:xfrm>
            <a:off x="-1" y="2711991"/>
            <a:ext cx="3741616" cy="41460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Every Country Collects These Data</a:t>
            </a:r>
          </a:p>
        </p:txBody>
      </p:sp>
      <p:grpSp>
        <p:nvGrpSpPr>
          <p:cNvPr id="7171" name="Group 7170"/>
          <p:cNvGrpSpPr/>
          <p:nvPr/>
        </p:nvGrpSpPr>
        <p:grpSpPr>
          <a:xfrm>
            <a:off x="657060" y="1269899"/>
            <a:ext cx="2892309" cy="3305963"/>
            <a:chOff x="657060" y="1269899"/>
            <a:chExt cx="2892309" cy="3305963"/>
          </a:xfrm>
        </p:grpSpPr>
        <p:grpSp>
          <p:nvGrpSpPr>
            <p:cNvPr id="23" name="Group 22"/>
            <p:cNvGrpSpPr/>
            <p:nvPr/>
          </p:nvGrpSpPr>
          <p:grpSpPr>
            <a:xfrm>
              <a:off x="657060" y="1269899"/>
              <a:ext cx="2892309" cy="1635805"/>
              <a:chOff x="657060" y="1269899"/>
              <a:chExt cx="2892309" cy="1635805"/>
            </a:xfrm>
          </p:grpSpPr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4" cstate="screen">
                <a:clrChange>
                  <a:clrFrom>
                    <a:srgbClr val="FEFFFF"/>
                  </a:clrFrom>
                  <a:clrTo>
                    <a:srgbClr val="FE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7060" y="1269899"/>
                <a:ext cx="2892309" cy="1635805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</p:pic>
          <p:grpSp>
            <p:nvGrpSpPr>
              <p:cNvPr id="13" name="Group 12"/>
              <p:cNvGrpSpPr/>
              <p:nvPr/>
            </p:nvGrpSpPr>
            <p:grpSpPr>
              <a:xfrm>
                <a:off x="2463536" y="1478545"/>
                <a:ext cx="1062888" cy="796377"/>
                <a:chOff x="3335289" y="1885394"/>
                <a:chExt cx="1120344" cy="839426"/>
              </a:xfrm>
            </p:grpSpPr>
            <p:sp>
              <p:nvSpPr>
                <p:cNvPr id="5" name="Can 4"/>
                <p:cNvSpPr/>
                <p:nvPr/>
              </p:nvSpPr>
              <p:spPr>
                <a:xfrm>
                  <a:off x="3335289" y="1885394"/>
                  <a:ext cx="1120344" cy="839426"/>
                </a:xfrm>
                <a:prstGeom prst="can">
                  <a:avLst/>
                </a:prstGeom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3347105" y="2107262"/>
                  <a:ext cx="1096710" cy="5515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457200"/>
                  <a:r>
                    <a:rPr lang="en-US" sz="1400" b="1" dirty="0">
                      <a:solidFill>
                        <a:prstClr val="black"/>
                      </a:solidFill>
                    </a:rPr>
                    <a:t>United</a:t>
                  </a:r>
                  <a:br>
                    <a:rPr lang="en-US" sz="1400" b="1" dirty="0">
                      <a:solidFill>
                        <a:prstClr val="black"/>
                      </a:solidFill>
                    </a:rPr>
                  </a:br>
                  <a:r>
                    <a:rPr lang="en-US" sz="1400" b="1" dirty="0">
                      <a:solidFill>
                        <a:prstClr val="black"/>
                      </a:solidFill>
                    </a:rPr>
                    <a:t>States</a:t>
                  </a:r>
                </a:p>
              </p:txBody>
            </p:sp>
          </p:grpSp>
        </p:grpSp>
        <p:sp>
          <p:nvSpPr>
            <p:cNvPr id="7170" name="Right Arrow 7169"/>
            <p:cNvSpPr/>
            <p:nvPr/>
          </p:nvSpPr>
          <p:spPr bwMode="auto">
            <a:xfrm rot="18059028">
              <a:off x="-130801" y="3431220"/>
              <a:ext cx="2129688" cy="159596"/>
            </a:xfrm>
            <a:prstGeom prst="rightArrow">
              <a:avLst>
                <a:gd name="adj1" fmla="val 37879"/>
                <a:gd name="adj2" fmla="val 80510"/>
              </a:avLst>
            </a:prstGeom>
            <a:gradFill>
              <a:gsLst>
                <a:gs pos="100000">
                  <a:schemeClr val="accent2">
                    <a:lumMod val="75000"/>
                  </a:schemeClr>
                </a:gs>
                <a:gs pos="0">
                  <a:schemeClr val="accent2">
                    <a:lumMod val="75000"/>
                    <a:alpha val="0"/>
                  </a:schemeClr>
                </a:gs>
              </a:gsLst>
              <a:lin ang="21000000" scaled="0"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</p:grpSp>
      <p:grpSp>
        <p:nvGrpSpPr>
          <p:cNvPr id="7175" name="Group 7174"/>
          <p:cNvGrpSpPr/>
          <p:nvPr/>
        </p:nvGrpSpPr>
        <p:grpSpPr>
          <a:xfrm>
            <a:off x="3373636" y="3751609"/>
            <a:ext cx="4898100" cy="1876840"/>
            <a:chOff x="2907122" y="3745129"/>
            <a:chExt cx="4898100" cy="1876840"/>
          </a:xfrm>
        </p:grpSpPr>
        <p:grpSp>
          <p:nvGrpSpPr>
            <p:cNvPr id="21" name="Group 20"/>
            <p:cNvGrpSpPr/>
            <p:nvPr/>
          </p:nvGrpSpPr>
          <p:grpSpPr>
            <a:xfrm>
              <a:off x="4799405" y="3745129"/>
              <a:ext cx="2270452" cy="1876840"/>
              <a:chOff x="4799405" y="3745129"/>
              <a:chExt cx="2270452" cy="1876840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4799405" y="3745129"/>
                <a:ext cx="2270452" cy="1876840"/>
                <a:chOff x="6661296" y="3116039"/>
                <a:chExt cx="2120157" cy="1752600"/>
              </a:xfrm>
            </p:grpSpPr>
            <p:pic>
              <p:nvPicPr>
                <p:cNvPr id="7173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61296" y="3116039"/>
                  <a:ext cx="2120157" cy="1752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/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</p:pic>
            <p:pic>
              <p:nvPicPr>
                <p:cNvPr id="42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61296" y="3116039"/>
                  <a:ext cx="2120157" cy="1752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/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</p:pic>
          </p:grpSp>
          <p:grpSp>
            <p:nvGrpSpPr>
              <p:cNvPr id="46" name="Group 45"/>
              <p:cNvGrpSpPr/>
              <p:nvPr/>
            </p:nvGrpSpPr>
            <p:grpSpPr>
              <a:xfrm>
                <a:off x="4799405" y="3745129"/>
                <a:ext cx="2270452" cy="1876840"/>
                <a:chOff x="6661296" y="3116039"/>
                <a:chExt cx="2120157" cy="1752600"/>
              </a:xfrm>
            </p:grpSpPr>
            <p:pic>
              <p:nvPicPr>
                <p:cNvPr id="47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61296" y="3116039"/>
                  <a:ext cx="2120157" cy="1752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/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</p:pic>
            <p:pic>
              <p:nvPicPr>
                <p:cNvPr id="50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61296" y="3116039"/>
                  <a:ext cx="2120157" cy="1752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/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</p:pic>
          </p:grpSp>
        </p:grpSp>
        <p:grpSp>
          <p:nvGrpSpPr>
            <p:cNvPr id="43" name="Group 42"/>
            <p:cNvGrpSpPr/>
            <p:nvPr/>
          </p:nvGrpSpPr>
          <p:grpSpPr>
            <a:xfrm>
              <a:off x="6742334" y="4453174"/>
              <a:ext cx="1062888" cy="796377"/>
              <a:chOff x="3335289" y="1926374"/>
              <a:chExt cx="1120344" cy="839426"/>
            </a:xfrm>
          </p:grpSpPr>
          <p:sp>
            <p:nvSpPr>
              <p:cNvPr id="44" name="Can 43"/>
              <p:cNvSpPr/>
              <p:nvPr/>
            </p:nvSpPr>
            <p:spPr>
              <a:xfrm>
                <a:off x="3335289" y="1926374"/>
                <a:ext cx="1120344" cy="839426"/>
              </a:xfrm>
              <a:prstGeom prst="can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3347105" y="2214117"/>
                <a:ext cx="1096710" cy="3244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/>
                <a:r>
                  <a:rPr lang="en-US" sz="1400" b="1" dirty="0" smtClean="0">
                    <a:solidFill>
                      <a:prstClr val="black"/>
                    </a:solidFill>
                  </a:rPr>
                  <a:t>Australia</a:t>
                </a:r>
                <a:endParaRPr lang="en-US" sz="1400" b="1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51" name="Right Arrow 50"/>
            <p:cNvSpPr/>
            <p:nvPr/>
          </p:nvSpPr>
          <p:spPr bwMode="auto">
            <a:xfrm rot="20483266">
              <a:off x="2907122" y="5073324"/>
              <a:ext cx="1998276" cy="159596"/>
            </a:xfrm>
            <a:prstGeom prst="rightArrow">
              <a:avLst>
                <a:gd name="adj1" fmla="val 37879"/>
                <a:gd name="adj2" fmla="val 80510"/>
              </a:avLst>
            </a:prstGeom>
            <a:gradFill>
              <a:gsLst>
                <a:gs pos="100000">
                  <a:schemeClr val="accent2">
                    <a:lumMod val="75000"/>
                  </a:schemeClr>
                </a:gs>
                <a:gs pos="0">
                  <a:schemeClr val="accent2">
                    <a:lumMod val="75000"/>
                    <a:alpha val="0"/>
                  </a:schemeClr>
                </a:gs>
              </a:gsLst>
              <a:lin ang="21000000" scaled="0"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</p:grpSp>
      <p:grpSp>
        <p:nvGrpSpPr>
          <p:cNvPr id="7174" name="Group 7173"/>
          <p:cNvGrpSpPr/>
          <p:nvPr/>
        </p:nvGrpSpPr>
        <p:grpSpPr>
          <a:xfrm>
            <a:off x="271558" y="2832356"/>
            <a:ext cx="4924438" cy="1705690"/>
            <a:chOff x="271558" y="2832356"/>
            <a:chExt cx="4924438" cy="1705690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 rotWithShape="1"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540159" y="2832356"/>
              <a:ext cx="2603399" cy="158861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9" name="Right Arrow 48"/>
            <p:cNvSpPr/>
            <p:nvPr/>
          </p:nvSpPr>
          <p:spPr bwMode="auto">
            <a:xfrm rot="19754465">
              <a:off x="271558" y="4378450"/>
              <a:ext cx="2909439" cy="159596"/>
            </a:xfrm>
            <a:prstGeom prst="rightArrow">
              <a:avLst>
                <a:gd name="adj1" fmla="val 37879"/>
                <a:gd name="adj2" fmla="val 80510"/>
              </a:avLst>
            </a:prstGeom>
            <a:gradFill>
              <a:gsLst>
                <a:gs pos="100000">
                  <a:schemeClr val="accent2">
                    <a:lumMod val="75000"/>
                  </a:schemeClr>
                </a:gs>
                <a:gs pos="0">
                  <a:schemeClr val="accent2">
                    <a:lumMod val="75000"/>
                    <a:alpha val="0"/>
                  </a:schemeClr>
                </a:gs>
              </a:gsLst>
              <a:lin ang="21000000" scaled="0"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4133108" y="3019026"/>
              <a:ext cx="1062888" cy="796377"/>
              <a:chOff x="3335289" y="1926374"/>
              <a:chExt cx="1120344" cy="839426"/>
            </a:xfrm>
          </p:grpSpPr>
          <p:sp>
            <p:nvSpPr>
              <p:cNvPr id="30" name="Can 29"/>
              <p:cNvSpPr/>
              <p:nvPr/>
            </p:nvSpPr>
            <p:spPr>
              <a:xfrm>
                <a:off x="3335289" y="1926374"/>
                <a:ext cx="1120344" cy="839426"/>
              </a:xfrm>
              <a:prstGeom prst="can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347105" y="2214118"/>
                <a:ext cx="1096710" cy="3244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/>
                <a:r>
                  <a:rPr lang="en-US" sz="1400" b="1" dirty="0">
                    <a:solidFill>
                      <a:prstClr val="black"/>
                    </a:solidFill>
                  </a:rPr>
                  <a:t>Mexico</a:t>
                </a:r>
              </a:p>
            </p:txBody>
          </p:sp>
        </p:grpSp>
      </p:grpSp>
      <p:sp>
        <p:nvSpPr>
          <p:cNvPr id="34" name="TextBox 33"/>
          <p:cNvSpPr txBox="1"/>
          <p:nvPr/>
        </p:nvSpPr>
        <p:spPr>
          <a:xfrm>
            <a:off x="3190117" y="5865813"/>
            <a:ext cx="5264908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Many kinds of hydrological measurements . </a:t>
            </a:r>
            <a:r>
              <a:rPr lang="en-US" dirty="0"/>
              <a:t>. .</a:t>
            </a:r>
          </a:p>
          <a:p>
            <a:r>
              <a:rPr lang="en-US" dirty="0"/>
              <a:t>. . . </a:t>
            </a:r>
            <a:r>
              <a:rPr lang="en-US" dirty="0" smtClean="0"/>
              <a:t>this lecture focuses on </a:t>
            </a:r>
            <a:r>
              <a:rPr lang="en-US" dirty="0" err="1" smtClean="0"/>
              <a:t>streamflow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4589582" y="1513060"/>
            <a:ext cx="380187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60425" indent="-860425" defTabSz="457200"/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WMO does </a:t>
            </a:r>
          </a:p>
          <a:p>
            <a:pPr marL="514350" defTabSz="457200"/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Global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Water </a:t>
            </a:r>
          </a:p>
          <a:p>
            <a:pPr marL="860425" indent="-860425" algn="r" defTabSz="457200"/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Data Integration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6330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 bwMode="auto">
          <a:xfrm>
            <a:off x="0" y="473021"/>
            <a:ext cx="9144000" cy="2267912"/>
          </a:xfrm>
          <a:prstGeom prst="rect">
            <a:avLst/>
          </a:prstGeom>
          <a:solidFill>
            <a:schemeClr val="bg1"/>
          </a:solidFill>
          <a:ln w="19050" cmpd="sng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0" y="5721615"/>
            <a:ext cx="9144000" cy="1137550"/>
          </a:xfrm>
          <a:prstGeom prst="rect">
            <a:avLst/>
          </a:prstGeom>
          <a:solidFill>
            <a:schemeClr val="tx2">
              <a:alpha val="60000"/>
            </a:schemeClr>
          </a:solidFill>
          <a:ln w="19050" cmpd="sng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0" y="304548"/>
            <a:ext cx="9144000" cy="1019772"/>
            <a:chOff x="0" y="285109"/>
            <a:chExt cx="9144000" cy="1019772"/>
          </a:xfrm>
        </p:grpSpPr>
        <p:pic>
          <p:nvPicPr>
            <p:cNvPr id="25" name="Picture 24" descr="masthead2 2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13" t="17110" r="2345" b="7310"/>
            <a:stretch/>
          </p:blipFill>
          <p:spPr>
            <a:xfrm>
              <a:off x="0" y="454019"/>
              <a:ext cx="9144000" cy="763279"/>
            </a:xfrm>
            <a:prstGeom prst="rect">
              <a:avLst/>
            </a:prstGeom>
          </p:spPr>
        </p:pic>
        <p:pic>
          <p:nvPicPr>
            <p:cNvPr id="19" name="Picture 18" descr="cuahsi-gwp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35" y="285109"/>
              <a:ext cx="1035788" cy="1019772"/>
            </a:xfrm>
            <a:prstGeom prst="rect">
              <a:avLst/>
            </a:prstGeom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842" y="1300783"/>
            <a:ext cx="2344116" cy="1342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5"/>
          <p:cNvSpPr txBox="1"/>
          <p:nvPr/>
        </p:nvSpPr>
        <p:spPr>
          <a:xfrm>
            <a:off x="7377357" y="863824"/>
            <a:ext cx="1077669" cy="261610"/>
          </a:xfrm>
          <a:prstGeom prst="rect">
            <a:avLst/>
          </a:prstGeom>
          <a:noFill/>
        </p:spPr>
        <p:txBody>
          <a:bodyPr wrap="none" l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 smtClean="0">
                <a:hlinkClick r:id="rId5"/>
              </a:rPr>
              <a:t>www.cuahsi.org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5441819" y="565879"/>
            <a:ext cx="3013206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>
            <a:spAutoFit/>
          </a:bodyPr>
          <a:lstStyle/>
          <a:p>
            <a:pPr algn="r" eaLnBrk="0" hangingPunct="0"/>
            <a:r>
              <a:rPr lang="en-US" sz="1200" dirty="0" smtClean="0">
                <a:solidFill>
                  <a:srgbClr val="FFFFFF"/>
                </a:solidFill>
              </a:rPr>
              <a:t>Consortium of Universities for the Advancement of Hydrologic Science, Inc.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1615653" y="1482787"/>
            <a:ext cx="4486633" cy="113533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336799"/>
                </a:solidFill>
              </a:rPr>
              <a:t>CUAHSI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/>
              <a:t>A consortium representing 125 US universities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/>
              <a:t>Dr. Richard Hooper, President and CEO</a:t>
            </a:r>
            <a:br>
              <a:rPr lang="en-US" sz="1600" dirty="0" smtClean="0"/>
            </a:br>
            <a:r>
              <a:rPr lang="en-US" sz="1600" dirty="0" smtClean="0"/>
              <a:t>Presentation to Chy-14 on Wednesday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0" y="2704847"/>
            <a:ext cx="9144000" cy="30175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 cmpd="sng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pic>
        <p:nvPicPr>
          <p:cNvPr id="8" name="Picture 3" descr="Figure 5.1.  Conceptualization of the Water Cycle (Schematic view)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23019" y="2704846"/>
            <a:ext cx="3838698" cy="3017520"/>
          </a:xfrm>
          <a:noFill/>
          <a:ln w="190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902754" y="6039121"/>
            <a:ext cx="5552271" cy="360091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/>
          <a:p>
            <a:pPr algn="r" eaLnBrk="0" hangingPunct="0"/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Building an academic prototype system</a:t>
            </a:r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1615653" y="2911408"/>
            <a:ext cx="3081885" cy="26935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3736" marR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55 Roman"/>
              </a:defRPr>
            </a:lvl1pPr>
            <a:lvl2pPr marL="173038" indent="-173038" algn="l" defTabSz="4572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22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2pPr>
            <a:lvl3pPr marL="401638" indent="-173038" algn="l" defTabSz="457200" rtl="0" eaLnBrk="1" latinLnBrk="0" hangingPunct="1">
              <a:lnSpc>
                <a:spcPts val="27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Avenir LT Std 65 Medium"/>
              </a:defRPr>
            </a:lvl3pPr>
            <a:lvl4pPr marL="742950" indent="-173038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8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4pPr>
            <a:lvl5pPr marL="108267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6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0" indent="0">
              <a:buNone/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Supported by the </a:t>
            </a:r>
            <a:r>
              <a:rPr lang="en-US" sz="1500" b="1" dirty="0" smtClean="0">
                <a:solidFill>
                  <a:schemeClr val="accent3">
                    <a:lumMod val="75000"/>
                  </a:schemeClr>
                </a:solidFill>
              </a:rPr>
              <a:t>National Science Foundation</a:t>
            </a: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Earth Science Division</a:t>
            </a:r>
          </a:p>
          <a:p>
            <a:pPr marL="0" indent="0">
              <a:buNone/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Advances </a:t>
            </a:r>
            <a:r>
              <a:rPr lang="en-US" sz="1500" b="1" dirty="0" smtClean="0">
                <a:solidFill>
                  <a:srgbClr val="C37411"/>
                </a:solidFill>
              </a:rPr>
              <a:t>hydrologic science </a:t>
            </a: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 nation’s universities</a:t>
            </a:r>
          </a:p>
          <a:p>
            <a:pPr marL="0" indent="0">
              <a:buNone/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Includes a </a:t>
            </a:r>
            <a:r>
              <a:rPr lang="en-US" sz="1500" b="1" dirty="0" smtClean="0">
                <a:solidFill>
                  <a:srgbClr val="C37411"/>
                </a:solidFill>
              </a:rPr>
              <a:t>Hydrologic Information System </a:t>
            </a: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project</a:t>
            </a:r>
          </a:p>
          <a:p>
            <a:pPr marL="0" indent="0">
              <a:buNone/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Invented </a:t>
            </a:r>
            <a:r>
              <a:rPr lang="en-US" sz="1500" b="1" dirty="0" err="1" smtClean="0">
                <a:solidFill>
                  <a:srgbClr val="C37411"/>
                </a:solidFill>
              </a:rPr>
              <a:t>WaterML</a:t>
            </a:r>
            <a:r>
              <a:rPr lang="en-US" sz="1500" dirty="0" smtClean="0">
                <a:solidFill>
                  <a:srgbClr val="C37411"/>
                </a:solidFill>
              </a:rPr>
              <a:t> </a:t>
            </a: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language for water resources time series</a:t>
            </a:r>
            <a:endParaRPr lang="en-US" sz="1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8797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63703" cy="484632"/>
          </a:xfrm>
        </p:spPr>
        <p:txBody>
          <a:bodyPr/>
          <a:lstStyle/>
          <a:p>
            <a:r>
              <a:rPr lang="en-US" dirty="0" err="1" smtClean="0"/>
              <a:t>WaterML</a:t>
            </a:r>
            <a:r>
              <a:rPr lang="en-US" dirty="0" smtClean="0"/>
              <a:t> </a:t>
            </a:r>
            <a:r>
              <a:rPr lang="en-US" sz="24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–  the US Geological Survey</a:t>
            </a:r>
            <a:endParaRPr lang="en-US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0853" y="1477199"/>
            <a:ext cx="4228732" cy="28869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ctr" defTabSz="457200" eaLnBrk="0" hangingPunct="0"/>
            <a:r>
              <a:rPr lang="en-US" sz="1600" dirty="0">
                <a:solidFill>
                  <a:schemeClr val="accent4">
                    <a:lumMod val="20000"/>
                    <a:lumOff val="80000"/>
                  </a:schemeClr>
                </a:solidFill>
                <a:cs typeface="Avenir LT Std 85 Heavy"/>
              </a:rPr>
              <a:t>Water time series data on the internet</a:t>
            </a:r>
            <a:endParaRPr lang="en-US" sz="16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"/>
          <a:stretch/>
        </p:blipFill>
        <p:spPr bwMode="auto">
          <a:xfrm>
            <a:off x="5290979" y="1774465"/>
            <a:ext cx="2490978" cy="838029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978" y="3032520"/>
            <a:ext cx="3158525" cy="1830047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74960" y="5183794"/>
            <a:ext cx="4077139" cy="544299"/>
          </a:xfrm>
          <a:prstGeom prst="rect">
            <a:avLst/>
          </a:prstGeom>
          <a:gradFill flip="none" rotWithShape="1">
            <a:gsLst>
              <a:gs pos="10000">
                <a:schemeClr val="accent3">
                  <a:alpha val="0"/>
                </a:schemeClr>
              </a:gs>
              <a:gs pos="49000">
                <a:schemeClr val="accent3"/>
              </a:gs>
            </a:gsLst>
            <a:lin ang="0" scaled="1"/>
            <a:tileRect/>
          </a:gradFill>
          <a:effectLst/>
        </p:spPr>
        <p:txBody>
          <a:bodyPr wrap="square" lIns="1371600" tIns="45720" rIns="0" bIns="45720" rtlCol="0">
            <a:noAutofit/>
          </a:bodyPr>
          <a:lstStyle>
            <a:defPPr>
              <a:defRPr lang="en-US"/>
            </a:defPPr>
            <a:lvl1pPr algn="ctr" defTabSz="457200" eaLnBrk="0" hangingPunct="0">
              <a:defRPr>
                <a:solidFill>
                  <a:srgbClr val="595959"/>
                </a:solidFill>
                <a:cs typeface="Avenir LT Std 85 Heavy"/>
              </a:defRPr>
            </a:lvl1pPr>
          </a:lstStyle>
          <a:p>
            <a:pPr algn="l"/>
            <a:r>
              <a:rPr lang="en-US" sz="1400" b="1" dirty="0">
                <a:solidFill>
                  <a:schemeClr val="bg1"/>
                </a:solidFill>
              </a:rPr>
              <a:t>24/7/365 </a:t>
            </a:r>
            <a:r>
              <a:rPr lang="en-US" sz="1400" b="1" dirty="0" smtClean="0">
                <a:solidFill>
                  <a:schemeClr val="bg1"/>
                </a:solidFill>
              </a:rPr>
              <a:t>service </a:t>
            </a:r>
          </a:p>
          <a:p>
            <a:pPr algn="l"/>
            <a:r>
              <a:rPr lang="en-US" sz="1400" dirty="0" smtClean="0">
                <a:solidFill>
                  <a:schemeClr val="bg1"/>
                </a:solidFill>
              </a:rPr>
              <a:t>For daily </a:t>
            </a:r>
            <a:r>
              <a:rPr lang="en-US" sz="1400" dirty="0">
                <a:solidFill>
                  <a:schemeClr val="bg1"/>
                </a:solidFill>
              </a:rPr>
              <a:t>and real-time data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4833200"/>
            <a:ext cx="5281514" cy="962025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897233" y="6133543"/>
            <a:ext cx="5552270" cy="265670"/>
          </a:xfrm>
          <a:prstGeom prst="rect">
            <a:avLst/>
          </a:prstGeom>
          <a:noFill/>
          <a:effectLst/>
        </p:spPr>
        <p:txBody>
          <a:bodyPr wrap="square" lIns="0" tIns="0" rIns="0" bIns="0" rtlCol="0" anchor="b">
            <a:noAutofit/>
          </a:bodyPr>
          <a:lstStyle/>
          <a:p>
            <a:pPr algn="r" eaLnBrk="0" hangingPunct="0"/>
            <a:r>
              <a:rPr lang="en-US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. </a:t>
            </a:r>
            <a:r>
              <a:rPr lang="en-US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. . O</a:t>
            </a:r>
            <a:r>
              <a:rPr lang="en-US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perational water web services system for the United States                  </a:t>
            </a:r>
            <a:endParaRPr lang="en-US" sz="14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65895"/>
            <a:ext cx="4440631" cy="2701002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72" y="2043112"/>
            <a:ext cx="3133725" cy="28575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702790" y="2437733"/>
            <a:ext cx="6720923" cy="1689000"/>
            <a:chOff x="1702790" y="2437733"/>
            <a:chExt cx="6720923" cy="1689000"/>
          </a:xfrm>
        </p:grpSpPr>
        <p:sp>
          <p:nvSpPr>
            <p:cNvPr id="6" name="TextBox 5"/>
            <p:cNvSpPr txBox="1"/>
            <p:nvPr/>
          </p:nvSpPr>
          <p:spPr>
            <a:xfrm>
              <a:off x="1702790" y="2437733"/>
              <a:ext cx="3132735" cy="3583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eaLnBrk="0" hangingPunct="0"/>
              <a:r>
                <a:rPr lang="en-US" sz="2000" b="1" dirty="0" smtClean="0">
                  <a:ea typeface="+mn-ea"/>
                  <a:cs typeface="+mn-cs"/>
                </a:rPr>
                <a:t>Measurement Standards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290978" y="3768353"/>
              <a:ext cx="3132735" cy="3583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eaLnBrk="0" hangingPunct="0"/>
              <a:r>
                <a:rPr lang="en-US" sz="2000" b="1" dirty="0" smtClean="0">
                  <a:ea typeface="+mn-ea"/>
                  <a:cs typeface="+mn-cs"/>
                </a:rPr>
                <a:t>Map Standards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80663" y="6547089"/>
            <a:ext cx="8763337" cy="310911"/>
          </a:xfrm>
          <a:prstGeom prst="rect">
            <a:avLst/>
          </a:prstGeom>
          <a:gradFill flip="none" rotWithShape="1">
            <a:gsLst>
              <a:gs pos="0">
                <a:srgbClr val="00B9F2">
                  <a:alpha val="0"/>
                </a:srgbClr>
              </a:gs>
              <a:gs pos="100000">
                <a:srgbClr val="007AC2"/>
              </a:gs>
            </a:gsLst>
            <a:lin ang="0" scaled="1"/>
            <a:tileRect/>
          </a:gradFill>
          <a:effectLst/>
        </p:spPr>
        <p:txBody>
          <a:bodyPr wrap="square" lIns="731520" tIns="45720" rIns="548640" bIns="45720" rtlCol="0">
            <a:noAutofit/>
          </a:bodyPr>
          <a:lstStyle>
            <a:defPPr>
              <a:defRPr lang="en-US"/>
            </a:defPPr>
            <a:lvl1pPr algn="ctr" defTabSz="457200" eaLnBrk="0" hangingPunct="0">
              <a:defRPr>
                <a:solidFill>
                  <a:srgbClr val="595959"/>
                </a:solidFill>
                <a:cs typeface="Avenir LT Std 85 Heavy"/>
              </a:defRPr>
            </a:lvl1pPr>
          </a:lstStyle>
          <a:p>
            <a:pPr algn="r"/>
            <a:r>
              <a:rPr lang="en-US" sz="1050" dirty="0" smtClean="0">
                <a:solidFill>
                  <a:schemeClr val="bg1"/>
                </a:solidFill>
              </a:rPr>
              <a:t>http</a:t>
            </a:r>
            <a:r>
              <a:rPr lang="en-US" sz="1050" dirty="0">
                <a:solidFill>
                  <a:schemeClr val="bg1"/>
                </a:solidFill>
              </a:rPr>
              <a:t>://</a:t>
            </a:r>
            <a:r>
              <a:rPr lang="en-US" sz="1050" dirty="0" err="1">
                <a:solidFill>
                  <a:schemeClr val="bg1"/>
                </a:solidFill>
              </a:rPr>
              <a:t>waterservices.usgs.gov</a:t>
            </a:r>
            <a:r>
              <a:rPr lang="en-US" sz="1050" dirty="0">
                <a:solidFill>
                  <a:schemeClr val="bg1"/>
                </a:solidFill>
              </a:rPr>
              <a:t>/</a:t>
            </a:r>
            <a:r>
              <a:rPr lang="en-US" sz="1050" dirty="0" err="1">
                <a:solidFill>
                  <a:schemeClr val="bg1"/>
                </a:solidFill>
              </a:rPr>
              <a:t>nwis</a:t>
            </a:r>
            <a:r>
              <a:rPr lang="en-US" sz="1050" dirty="0">
                <a:solidFill>
                  <a:schemeClr val="bg1"/>
                </a:solidFill>
              </a:rPr>
              <a:t>/</a:t>
            </a:r>
            <a:r>
              <a:rPr lang="en-US" sz="1050" dirty="0" err="1">
                <a:solidFill>
                  <a:schemeClr val="bg1"/>
                </a:solidFill>
              </a:rPr>
              <a:t>iv?sites</a:t>
            </a:r>
            <a:r>
              <a:rPr lang="en-US" sz="1050" dirty="0">
                <a:solidFill>
                  <a:schemeClr val="bg1"/>
                </a:solidFill>
              </a:rPr>
              <a:t>=08158000&amp;period=P1D&amp;parameterCd=00060 </a:t>
            </a:r>
          </a:p>
        </p:txBody>
      </p:sp>
    </p:spTree>
    <p:extLst>
      <p:ext uri="{BB962C8B-B14F-4D97-AF65-F5344CB8AC3E}">
        <p14:creationId xmlns:p14="http://schemas.microsoft.com/office/powerpoint/2010/main" val="24953368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63703" cy="484632"/>
          </a:xfrm>
        </p:spPr>
        <p:txBody>
          <a:bodyPr/>
          <a:lstStyle/>
          <a:p>
            <a:r>
              <a:rPr lang="en-US" dirty="0" smtClean="0"/>
              <a:t>Web Pages and Web Services</a:t>
            </a:r>
            <a:endParaRPr lang="en-US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42" y="2803965"/>
            <a:ext cx="3692336" cy="3393119"/>
          </a:xfrm>
          <a:prstGeom prst="rect">
            <a:avLst/>
          </a:prstGeom>
          <a:noFill/>
          <a:ln w="19050">
            <a:solidFill>
              <a:srgbClr val="007AC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32338" y="1665925"/>
            <a:ext cx="3456745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spcAft>
                <a:spcPts val="700"/>
              </a:spcAft>
            </a:pPr>
            <a:r>
              <a:rPr lang="en-US" sz="1600" dirty="0" smtClean="0">
                <a:solidFill>
                  <a:schemeClr val="bg1"/>
                </a:solidFill>
              </a:rPr>
              <a:t>Web </a:t>
            </a:r>
            <a:r>
              <a:rPr lang="en-US" sz="1600" dirty="0" smtClean="0">
                <a:solidFill>
                  <a:schemeClr val="tx2">
                    <a:lumMod val="25000"/>
                    <a:lumOff val="75000"/>
                  </a:schemeClr>
                </a:solidFill>
              </a:rPr>
              <a:t>pages</a:t>
            </a:r>
            <a:r>
              <a:rPr lang="en-US" sz="1600" dirty="0" smtClean="0">
                <a:solidFill>
                  <a:schemeClr val="bg1"/>
                </a:solidFill>
              </a:rPr>
              <a:t> deliver text and images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50643" y="1665924"/>
            <a:ext cx="3993307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spcAft>
                <a:spcPts val="700"/>
              </a:spcAft>
            </a:pPr>
            <a:r>
              <a:rPr lang="en-US" sz="1600" dirty="0" smtClean="0">
                <a:solidFill>
                  <a:schemeClr val="bg1"/>
                </a:solidFill>
              </a:rPr>
              <a:t>Web </a:t>
            </a:r>
            <a:r>
              <a:rPr lang="en-US" sz="1600" dirty="0" smtClean="0">
                <a:solidFill>
                  <a:schemeClr val="tx2">
                    <a:lumMod val="25000"/>
                    <a:lumOff val="75000"/>
                  </a:schemeClr>
                </a:solidFill>
              </a:rPr>
              <a:t>services</a:t>
            </a:r>
            <a:r>
              <a:rPr lang="en-US" sz="1600" dirty="0" smtClean="0">
                <a:solidFill>
                  <a:schemeClr val="bg1"/>
                </a:solidFill>
              </a:rPr>
              <a:t> deliver data encoded in XML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03256" y="2202418"/>
            <a:ext cx="3288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http://waterservices.usgs.gov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846243" y="2225159"/>
            <a:ext cx="2428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http://water.usgs.gov</a:t>
            </a:r>
            <a:r>
              <a:rPr lang="en-US" dirty="0" smtClean="0">
                <a:hlinkClick r:id="rId4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189" y="2794440"/>
            <a:ext cx="3770214" cy="3402644"/>
          </a:xfrm>
          <a:prstGeom prst="rect">
            <a:avLst/>
          </a:prstGeom>
          <a:noFill/>
          <a:ln w="19050">
            <a:solidFill>
              <a:srgbClr val="007AC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321354" y="3115002"/>
            <a:ext cx="8815183" cy="2104697"/>
            <a:chOff x="328817" y="4648035"/>
            <a:chExt cx="8815183" cy="2104697"/>
          </a:xfrm>
        </p:grpSpPr>
        <p:grpSp>
          <p:nvGrpSpPr>
            <p:cNvPr id="6" name="Group 5"/>
            <p:cNvGrpSpPr/>
            <p:nvPr/>
          </p:nvGrpSpPr>
          <p:grpSpPr>
            <a:xfrm>
              <a:off x="328817" y="4648035"/>
              <a:ext cx="3460265" cy="2104697"/>
              <a:chOff x="4773110" y="2609357"/>
              <a:chExt cx="3460265" cy="2104697"/>
            </a:xfrm>
          </p:grpSpPr>
          <p:sp>
            <p:nvSpPr>
              <p:cNvPr id="4" name="Rectangle 3"/>
              <p:cNvSpPr/>
              <p:nvPr/>
            </p:nvSpPr>
            <p:spPr bwMode="auto">
              <a:xfrm>
                <a:off x="4773110" y="2609357"/>
                <a:ext cx="3460265" cy="2104697"/>
              </a:xfrm>
              <a:prstGeom prst="rect">
                <a:avLst/>
              </a:prstGeom>
              <a:solidFill>
                <a:schemeClr val="bg1"/>
              </a:solidFill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 b="1" dirty="0">
                  <a:solidFill>
                    <a:srgbClr val="000000"/>
                  </a:solidFill>
                  <a:latin typeface="Arial" charset="0"/>
                  <a:ea typeface="ＭＳ Ｐゴシック" pitchFamily="16" charset="-128"/>
                  <a:cs typeface="ＭＳ Ｐゴシック" pitchFamily="-97" charset="-128"/>
                </a:endParaRPr>
              </a:p>
            </p:txBody>
          </p:sp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73110" y="2609357"/>
                <a:ext cx="3460265" cy="2104697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7AC2"/>
                </a:solidFill>
                <a:miter lim="800000"/>
                <a:headEnd/>
                <a:tailEnd/>
              </a:ln>
              <a:effectLst/>
              <a:extLst/>
            </p:spPr>
          </p:pic>
        </p:grp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2486" y="5790707"/>
              <a:ext cx="5281514" cy="962025"/>
            </a:xfrm>
            <a:prstGeom prst="rect">
              <a:avLst/>
            </a:prstGeom>
            <a:noFill/>
            <a:ln w="19050">
              <a:solidFill>
                <a:srgbClr val="007AC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60060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Geospatial Consortium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766688" y="842366"/>
            <a:ext cx="5688337" cy="457287"/>
          </a:xfrm>
          <a:prstGeom prst="rect">
            <a:avLst/>
          </a:prstGeom>
          <a:noFill/>
          <a:effectLst/>
        </p:spPr>
        <p:txBody>
          <a:bodyPr wrap="square" lIns="0" tIns="0" rIns="0" bIns="0" rtlCol="0" anchor="b">
            <a:noAutofit/>
          </a:bodyPr>
          <a:lstStyle/>
          <a:p>
            <a:pPr algn="r" eaLnBrk="0" hangingPunct="0"/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More than 400 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companies and agencies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globally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73358" y="6275638"/>
            <a:ext cx="5552270" cy="265670"/>
          </a:xfrm>
          <a:prstGeom prst="rect">
            <a:avLst/>
          </a:prstGeom>
          <a:noFill/>
          <a:effectLst/>
        </p:spPr>
        <p:txBody>
          <a:bodyPr wrap="square" lIns="0" tIns="0" rIns="0" bIns="0" rtlCol="0" anchor="b">
            <a:noAutofit/>
          </a:bodyPr>
          <a:lstStyle/>
          <a:p>
            <a:pPr algn="r" eaLnBrk="0" hangingPunct="0"/>
            <a:r>
              <a:rPr lang="en-US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. </a:t>
            </a:r>
            <a:r>
              <a:rPr lang="en-US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. . </a:t>
            </a:r>
            <a:r>
              <a:rPr lang="en-US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Internet </a:t>
            </a:r>
            <a:r>
              <a:rPr lang="en-US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data standards for maps and observational data                  </a:t>
            </a:r>
          </a:p>
        </p:txBody>
      </p:sp>
      <p:pic>
        <p:nvPicPr>
          <p:cNvPr id="10" name="Picture 9" descr="OGC_page_explorer_cropp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72" y="1304124"/>
            <a:ext cx="6907256" cy="496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3746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EE0CD638-B504-4B70-87E3-6A6931D65E39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DD8DDAA0-1AE6-4308-B011-7306F5DA5364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E74EC3CC-B916-48D2-8663-5A2ADDD6D352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F3E0D255-C573-410C-AE5C-B082F8F00D44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DD32A8EE-1D00-4079-928F-056EAFD9D028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1856</TotalTime>
  <Words>1511</Words>
  <Application>Microsoft Office PowerPoint</Application>
  <PresentationFormat>On-screen Show (4:3)</PresentationFormat>
  <Paragraphs>337</Paragraphs>
  <Slides>44</Slides>
  <Notes>14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Optional_Corporate_PPT_Template-Arial</vt:lpstr>
      <vt:lpstr>Towards a Global Water Information System</vt:lpstr>
      <vt:lpstr>WMO Guide to Hydrological Practices</vt:lpstr>
      <vt:lpstr>Volume 1, Chapter 10</vt:lpstr>
      <vt:lpstr>Hydrological Measurement</vt:lpstr>
      <vt:lpstr>Every Country Collects These Data</vt:lpstr>
      <vt:lpstr>PowerPoint Presentation</vt:lpstr>
      <vt:lpstr>WaterML –  the US Geological Survey</vt:lpstr>
      <vt:lpstr>Web Pages and Web Services</vt:lpstr>
      <vt:lpstr>Open Geospatial Consortium</vt:lpstr>
      <vt:lpstr>OGC/WMO Hydrology Domain Working Group</vt:lpstr>
      <vt:lpstr>Dominican Republic – An Example</vt:lpstr>
      <vt:lpstr>A Voluntary Project Using Free Software</vt:lpstr>
      <vt:lpstr>Press Conference for “Online” System</vt:lpstr>
      <vt:lpstr>A Leader for the Caribbean Region </vt:lpstr>
      <vt:lpstr>World Hydrological Cycle Observing System</vt:lpstr>
      <vt:lpstr>WIS – WMO Information System</vt:lpstr>
      <vt:lpstr>GEOSS – Global Earth Observation System of Systems</vt:lpstr>
      <vt:lpstr>Geospatial and Temporal Water Data</vt:lpstr>
      <vt:lpstr>GEOSS and WIS – A Brokered Connection</vt:lpstr>
      <vt:lpstr>Three Categories of Water Services</vt:lpstr>
      <vt:lpstr>Web Services Stack for Time Series</vt:lpstr>
      <vt:lpstr>Dominican Republic, GEOSS, and WMO</vt:lpstr>
      <vt:lpstr>Searching GEOSS Portal</vt:lpstr>
      <vt:lpstr>National Service Stacks – Globally Federated </vt:lpstr>
      <vt:lpstr>United States Services Stack</vt:lpstr>
      <vt:lpstr>New Zealand</vt:lpstr>
      <vt:lpstr>Global Streamflow Services</vt:lpstr>
      <vt:lpstr>Global Data Centers – Precipitation and Runoff</vt:lpstr>
      <vt:lpstr>A Key Challenge – Integrating GIS and Water Observations Data</vt:lpstr>
      <vt:lpstr>Common Hydrologic Feature Model </vt:lpstr>
      <vt:lpstr>WMO Commission  for Hydrology</vt:lpstr>
      <vt:lpstr>WMO Guide to Hydrological Practices</vt:lpstr>
      <vt:lpstr>In the Future: World Water Online</vt:lpstr>
      <vt:lpstr>Scales of Application</vt:lpstr>
      <vt:lpstr>World Hydro Overlay Map</vt:lpstr>
      <vt:lpstr>Watershed of My Stream Esri Base Map and Delineation Services</vt:lpstr>
      <vt:lpstr>Congo River Basin Global river mapping and watershed delineation</vt:lpstr>
      <vt:lpstr>World Watershed Explorer – Congo Basin</vt:lpstr>
      <vt:lpstr>Collecting Water Data Globally (GRACE) Force of gravity responds to changes in water volume. Water is really heavy!</vt:lpstr>
      <vt:lpstr>GRACE and Texas Reservoir Water Storage</vt:lpstr>
      <vt:lpstr>Water Balance for Itaipu Dam in Brazil</vt:lpstr>
      <vt:lpstr>Flow in the Mississippi River Basin  RAPID model, March-May 2008, 3 hour time steps</vt:lpstr>
      <vt:lpstr>World Water Online Hydrology on the web</vt:lpstr>
      <vt:lpstr>World Water Online Linking people everywhere with water data, maps, and models</vt:lpstr>
    </vt:vector>
  </TitlesOfParts>
  <Company>The University of Texas at Austin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Towards a Global Water Information System</dc:title>
  <dc:creator>Maidment, David R</dc:creator>
  <cp:lastModifiedBy>Maidment, David R</cp:lastModifiedBy>
  <cp:revision>225</cp:revision>
  <dcterms:created xsi:type="dcterms:W3CDTF">2012-11-05T01:06:42Z</dcterms:created>
  <dcterms:modified xsi:type="dcterms:W3CDTF">2012-12-12T22:41:32Z</dcterms:modified>
</cp:coreProperties>
</file>