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2" r:id="rId2"/>
    <p:sldMasterId id="2147483734" r:id="rId3"/>
    <p:sldMasterId id="2147483745" r:id="rId4"/>
    <p:sldMasterId id="2147483793" r:id="rId5"/>
    <p:sldMasterId id="2147483805" r:id="rId6"/>
    <p:sldMasterId id="2147483819" r:id="rId7"/>
  </p:sldMasterIdLst>
  <p:notesMasterIdLst>
    <p:notesMasterId r:id="rId30"/>
  </p:notesMasterIdLst>
  <p:sldIdLst>
    <p:sldId id="6808" r:id="rId8"/>
    <p:sldId id="6887" r:id="rId9"/>
    <p:sldId id="262" r:id="rId10"/>
    <p:sldId id="260" r:id="rId11"/>
    <p:sldId id="6886" r:id="rId12"/>
    <p:sldId id="6891" r:id="rId13"/>
    <p:sldId id="6766" r:id="rId14"/>
    <p:sldId id="6763" r:id="rId15"/>
    <p:sldId id="6436" r:id="rId16"/>
    <p:sldId id="6765" r:id="rId17"/>
    <p:sldId id="6888" r:id="rId18"/>
    <p:sldId id="6793" r:id="rId19"/>
    <p:sldId id="6811" r:id="rId20"/>
    <p:sldId id="6727" r:id="rId21"/>
    <p:sldId id="267" r:id="rId22"/>
    <p:sldId id="6784" r:id="rId23"/>
    <p:sldId id="6682" r:id="rId24"/>
    <p:sldId id="6788" r:id="rId25"/>
    <p:sldId id="2416" r:id="rId26"/>
    <p:sldId id="6726" r:id="rId27"/>
    <p:sldId id="6892" r:id="rId28"/>
    <p:sldId id="68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sgrzyb\Documents\Documents\TXDOT%20Project\ASSESSSSMENTSSSS\Discharge%20error%20calibration\New%20Year%20Chappel\Profile%20Calibration%20New%20Year%20Chappel%20all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'Under 20 cfs removed, targeted'!$H$2:$H$11</cx:f>
        <cx:lvl ptCount="10" formatCode="0.00%">
          <cx:pt idx="1">0.28195829555757024</cx:pt>
          <cx:pt idx="2">0.21467889908256882</cx:pt>
          <cx:pt idx="3">0.41521461963450906</cx:pt>
          <cx:pt idx="4">0.11751982696467204</cx:pt>
          <cx:pt idx="5">0.017530487804878082</cx:pt>
          <cx:pt idx="9">0.057922450933460955</cx:pt>
        </cx:lvl>
      </cx:numDim>
    </cx:data>
    <cx:data id="1">
      <cx:numDim type="val">
        <cx:f>'Under 20 cfs removed, targeted'!$H$14:$H$23</cx:f>
        <cx:lvl ptCount="10" formatCode="0.00%">
          <cx:pt idx="1">0.0066960208832677632</cx:pt>
          <cx:pt idx="2">0.059497442031940177</cx:pt>
          <cx:pt idx="3">0.095018324293129591</cx:pt>
          <cx:pt idx="4">0.050648012580662712</cx:pt>
          <cx:pt idx="5">0.17483079395494019</cx:pt>
          <cx:pt idx="9">0.0044574180310329656</cx:pt>
        </cx:lvl>
      </cx:numDim>
    </cx:data>
    <cx:data id="2">
      <cx:numDim type="val">
        <cx:f>'Under 20 cfs removed, targeted'!$H$26:$H$35</cx:f>
        <cx:lvl ptCount="10" formatCode="0.00%">
          <cx:pt idx="1">0.0066960208832677632</cx:pt>
          <cx:pt idx="2">0.059497442031940177</cx:pt>
          <cx:pt idx="3">0.095018324293129591</cx:pt>
          <cx:pt idx="4">0.050648012580662712</cx:pt>
          <cx:pt idx="5">0.041120488418028359</cx:pt>
          <cx:pt idx="9">0.0044574180310329656</cx:pt>
        </cx:lvl>
      </cx:numDim>
    </cx:data>
  </cx:chartData>
  <cx:chart>
    <cx:title pos="t" align="ctr" overlay="0">
      <cx:tx>
        <cx:txData>
          <cx:v>Error In Discharge ( Under 20 cfs removed 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8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Error In Discharge ( Under 20 cfs removed )</a:t>
          </a:r>
        </a:p>
      </cx:txPr>
    </cx:title>
    <cx:plotArea>
      <cx:plotAreaRegion>
        <cx:series layoutId="boxWhisker" uniqueId="{00000001-5128-4DD8-9C59-C7F5012AF15A}" formatIdx="1">
          <cx:tx>
            <cx:txData>
              <cx:f/>
              <cx:v>0</cx:v>
            </cx:txData>
          </cx:tx>
          <cx:dataId val="0"/>
          <cx:layoutPr>
            <cx:statistics quartileMethod="exclusive"/>
          </cx:layoutPr>
        </cx:series>
        <cx:series layoutId="boxWhisker" uniqueId="{00000002-5128-4DD8-9C59-C7F5012AF15A}" formatIdx="0">
          <cx:tx>
            <cx:txData>
              <cx:f/>
              <cx:v>1</cx:v>
            </cx:txData>
          </cx:tx>
          <cx:dataId val="1"/>
          <cx:layoutPr>
            <cx:statistics quartileMethod="exclusive"/>
          </cx:layoutPr>
        </cx:series>
        <cx:series layoutId="boxWhisker" uniqueId="{00000003-5128-4DD8-9C59-C7F5012AF15A}" formatIdx="2">
          <cx:tx>
            <cx:txData>
              <cx:f/>
              <cx:v>2</cx:v>
            </cx:txData>
          </cx:tx>
          <cx:spPr>
            <a:solidFill>
              <a:srgbClr val="00B050"/>
            </a:solidFill>
          </cx:spPr>
          <cx:dataId val="2"/>
          <cx:layoutPr>
            <cx:visibility meanLine="0" meanMarker="1" nonoutliers="1" outliers="1"/>
            <cx:statistics quartileMethod="exclusive"/>
          </cx:layoutPr>
        </cx:series>
      </cx:plotAreaRegion>
      <cx:axis id="0" hidden="1">
        <cx:catScaling gapWidth="0.200000003"/>
        <cx:tickLabels/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0" i="0" baseline="0"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rPr>
                  <a:t>Percent Error (%)</a:t>
                </a:r>
                <a:endParaRPr lang="en-US" sz="1600">
                  <a:effectLst/>
                </a:endParaRPr>
              </a:p>
            </cx:rich>
          </cx:tx>
        </cx:title>
        <cx:majorGridlines/>
        <cx:tickLabels/>
      </cx:axis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197" b="0" i="0" u="none" strike="noStrike" baseline="0">
            <a:solidFill>
              <a:prstClr val="black">
                <a:lumMod val="75000"/>
                <a:lumOff val="25000"/>
              </a:prstClr>
            </a:solidFill>
            <a:latin typeface="Arial"/>
            <a:ea typeface="ＭＳ Ｐゴシック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dk1"/>
    </cs:fontRef>
    <cs:defRPr sz="1197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C3C2C-2A13-4729-8236-94010098325B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3EE8A-2E0D-428B-B6A4-0BDCC9B9B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1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0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8100651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93985794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1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74335111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3007266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6605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BIG but short</a:t>
            </a:r>
            <a:br>
              <a:rPr lang="en-US"/>
            </a:br>
            <a:r>
              <a:rPr lang="en-US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7728528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4146578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7555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80610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69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3050335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0968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063252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01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71241513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4278720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362088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BIG but short</a:t>
            </a:r>
            <a:br>
              <a:rPr lang="en-US"/>
            </a:br>
            <a:r>
              <a:rPr lang="en-US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7076435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51938540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850855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03383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0476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998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2947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2927868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44312237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8543534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6942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6088521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86852302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089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746749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54557152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1048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937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448904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30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8625056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80577833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95809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63412275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49037457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421621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30096374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3274566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91417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41049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08712431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93A3123-B39A-45B2-8FD5-6A3571C648D6}" type="datetime1">
              <a:rPr lang="en-US" smtClean="0">
                <a:solidFill>
                  <a:prstClr val="black"/>
                </a:solidFill>
              </a:rPr>
              <a:t>11/20/2024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Slide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42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753717378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79068075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48561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937815137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63560481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495087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2513837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104465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8915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943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65119920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11/20/2024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605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11/20/2024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36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6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43377075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84521703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3933983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91481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003405912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823587745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469336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8634260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24343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788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99031006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3628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8904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731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12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465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42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036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med">
    <p:fade/>
  </p:transition>
  <p:hf hd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97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489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.png"/><Relationship Id="rId3" Type="http://schemas.openxmlformats.org/officeDocument/2006/relationships/image" Target="../media/image800.png"/><Relationship Id="rId7" Type="http://schemas.openxmlformats.org/officeDocument/2006/relationships/image" Target="../media/image120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0.png"/><Relationship Id="rId5" Type="http://schemas.openxmlformats.org/officeDocument/2006/relationships/image" Target="../media/image100.png"/><Relationship Id="rId4" Type="http://schemas.openxmlformats.org/officeDocument/2006/relationships/image" Target="../media/image900.png"/><Relationship Id="rId9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0.png"/><Relationship Id="rId5" Type="http://schemas.microsoft.com/office/2014/relationships/chartEx" Target="../charts/chartEx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EE84BE-92A8-416D-BBC1-FF41A962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2" y="552187"/>
            <a:ext cx="9750655" cy="484632"/>
          </a:xfrm>
        </p:spPr>
        <p:txBody>
          <a:bodyPr/>
          <a:lstStyle/>
          <a:p>
            <a:pPr algn="ctr"/>
            <a:r>
              <a:rPr lang="en-US" sz="2800" dirty="0"/>
              <a:t>Flood Impact on the Road Transportation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BBA9F-62A6-4C0A-9D6E-E56CC726C62C}"/>
              </a:ext>
            </a:extLst>
          </p:cNvPr>
          <p:cNvSpPr txBox="1"/>
          <p:nvPr/>
        </p:nvSpPr>
        <p:spPr>
          <a:xfrm>
            <a:off x="5719187" y="21263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Presented by David R. Maidment</a:t>
            </a:r>
            <a:br>
              <a:rPr lang="en-US" sz="2000" b="1" dirty="0">
                <a:ea typeface="+mn-ea"/>
                <a:cs typeface="+mn-cs"/>
              </a:rPr>
            </a:br>
            <a:r>
              <a:rPr lang="en-US" sz="2000" b="1" dirty="0">
                <a:ea typeface="+mn-ea"/>
                <a:cs typeface="+mn-cs"/>
              </a:rPr>
              <a:t>Center for Water and the Environment</a:t>
            </a:r>
            <a:br>
              <a:rPr lang="en-US" sz="2000" b="1" dirty="0">
                <a:ea typeface="+mn-ea"/>
                <a:cs typeface="+mn-cs"/>
              </a:rPr>
            </a:br>
            <a:r>
              <a:rPr lang="en-US" sz="2000" b="1" dirty="0">
                <a:ea typeface="+mn-ea"/>
                <a:cs typeface="+mn-cs"/>
              </a:rPr>
              <a:t>University of Texas at Austin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AD819-D591-46E5-A17A-439F26875709}"/>
              </a:ext>
            </a:extLst>
          </p:cNvPr>
          <p:cNvSpPr txBox="1"/>
          <p:nvPr/>
        </p:nvSpPr>
        <p:spPr>
          <a:xfrm>
            <a:off x="5452906" y="38729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b="1" dirty="0">
                <a:ea typeface="+mn-ea"/>
                <a:cs typeface="+mn-cs"/>
              </a:rPr>
              <a:t>Water Science and Technology Board</a:t>
            </a:r>
            <a:br>
              <a:rPr lang="en-US" b="1" dirty="0">
                <a:ea typeface="+mn-ea"/>
                <a:cs typeface="+mn-cs"/>
              </a:rPr>
            </a:br>
            <a:r>
              <a:rPr lang="en-US" b="1" dirty="0">
                <a:ea typeface="+mn-ea"/>
                <a:cs typeface="+mn-cs"/>
              </a:rPr>
              <a:t>National Academies of Science, Engineering and Medicine</a:t>
            </a:r>
            <a:br>
              <a:rPr lang="en-US" b="1" dirty="0">
                <a:ea typeface="+mn-ea"/>
                <a:cs typeface="+mn-cs"/>
              </a:rPr>
            </a:br>
            <a:r>
              <a:rPr lang="en-US" b="1" dirty="0">
                <a:ea typeface="+mn-ea"/>
                <a:cs typeface="+mn-cs"/>
              </a:rPr>
              <a:t>Washington DC</a:t>
            </a:r>
            <a:br>
              <a:rPr lang="en-US" b="1" dirty="0">
                <a:ea typeface="+mn-ea"/>
                <a:cs typeface="+mn-cs"/>
              </a:rPr>
            </a:br>
            <a:r>
              <a:rPr lang="en-US" b="1" dirty="0">
                <a:ea typeface="+mn-ea"/>
                <a:cs typeface="+mn-cs"/>
              </a:rPr>
              <a:t>14 Nove</a:t>
            </a:r>
            <a:r>
              <a:rPr lang="en-US" b="1" dirty="0"/>
              <a:t>mber </a:t>
            </a:r>
            <a:r>
              <a:rPr lang="en-US" b="1" dirty="0">
                <a:ea typeface="+mn-ea"/>
                <a:cs typeface="+mn-cs"/>
              </a:rPr>
              <a:t>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72D58-18E4-448B-9E11-E99F27B2CCB6}"/>
              </a:ext>
            </a:extLst>
          </p:cNvPr>
          <p:cNvSpPr txBox="1"/>
          <p:nvPr/>
        </p:nvSpPr>
        <p:spPr>
          <a:xfrm>
            <a:off x="591016" y="5790073"/>
            <a:ext cx="11163719" cy="46166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Acknowledgement</a:t>
            </a:r>
            <a:r>
              <a:rPr lang="en-US" dirty="0">
                <a:ea typeface="+mn-ea"/>
                <a:cs typeface="+mn-cs"/>
              </a:rPr>
              <a:t>: This research is supported by the Texas Department of Transportation (TxDOT) </a:t>
            </a:r>
          </a:p>
          <a:p>
            <a:pPr eaLnBrk="0" hangingPunct="0">
              <a:lnSpc>
                <a:spcPts val="1800"/>
              </a:lnSpc>
            </a:pPr>
            <a:r>
              <a:rPr lang="en-US" dirty="0">
                <a:ea typeface="+mn-ea"/>
                <a:cs typeface="+mn-cs"/>
              </a:rPr>
              <a:t>and the Cooperative Institute for Research to Operations in Hydrology (CIROH)</a:t>
            </a:r>
          </a:p>
        </p:txBody>
      </p:sp>
      <p:pic>
        <p:nvPicPr>
          <p:cNvPr id="15" name="wateryear_2015_2016_CONUS_1920x1166_short">
            <a:hlinkClick r:id="" action="ppaction://media"/>
            <a:extLst>
              <a:ext uri="{FF2B5EF4-FFF2-40B4-BE49-F238E27FC236}">
                <a16:creationId xmlns:a16="http://schemas.microsoft.com/office/drawing/2014/main" id="{D0F04A0E-FF24-4F4B-8985-0BD38127F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5" y="1533520"/>
            <a:ext cx="3678299" cy="2233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25A86A-9853-41AA-95E4-7E52A8B10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239" y="1575250"/>
            <a:ext cx="2787496" cy="22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6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F6E3677-9000-49B0-8F0C-FEE2C7615BDE}"/>
              </a:ext>
            </a:extLst>
          </p:cNvPr>
          <p:cNvSpPr txBox="1">
            <a:spLocks/>
          </p:cNvSpPr>
          <p:nvPr/>
        </p:nvSpPr>
        <p:spPr>
          <a:xfrm>
            <a:off x="424651" y="495528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9" name="Picture 2" descr="USGS Stage-Discharge Relation Example">
            <a:extLst>
              <a:ext uri="{FF2B5EF4-FFF2-40B4-BE49-F238E27FC236}">
                <a16:creationId xmlns:a16="http://schemas.microsoft.com/office/drawing/2014/main" id="{5546FC44-149E-49CA-9023-2127152B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95" y="1735094"/>
            <a:ext cx="3217184" cy="179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73ECF7-ABC6-4EE4-99BC-2F967681C77F}"/>
              </a:ext>
            </a:extLst>
          </p:cNvPr>
          <p:cNvSpPr txBox="1"/>
          <p:nvPr/>
        </p:nvSpPr>
        <p:spPr>
          <a:xfrm>
            <a:off x="517102" y="1222951"/>
            <a:ext cx="3804581" cy="398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USGS Stage-Discharge Rating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998C04-7643-0454-247C-391F9122D8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586" y="1466538"/>
            <a:ext cx="2702828" cy="314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F00CA8-03AB-1E0D-EF86-74BEFAE347C2}"/>
              </a:ext>
            </a:extLst>
          </p:cNvPr>
          <p:cNvSpPr txBox="1"/>
          <p:nvPr/>
        </p:nvSpPr>
        <p:spPr>
          <a:xfrm>
            <a:off x="4843353" y="963480"/>
            <a:ext cx="2702828" cy="10061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ADCP D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econstruction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072CF4-5D3D-563C-EF10-660A92DAE2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451" y="1702216"/>
            <a:ext cx="1142412" cy="46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F8736A4-CFD3-A040-BB4F-DF8394E433CA}"/>
              </a:ext>
            </a:extLst>
          </p:cNvPr>
          <p:cNvCxnSpPr>
            <a:cxnSpLocks/>
          </p:cNvCxnSpPr>
          <p:nvPr/>
        </p:nvCxnSpPr>
        <p:spPr bwMode="auto">
          <a:xfrm>
            <a:off x="2130277" y="3890094"/>
            <a:ext cx="0" cy="725739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14C1F23-86D3-8A6F-BCF2-FB4B8DE95F82}"/>
              </a:ext>
            </a:extLst>
          </p:cNvPr>
          <p:cNvSpPr txBox="1"/>
          <p:nvPr/>
        </p:nvSpPr>
        <p:spPr>
          <a:xfrm>
            <a:off x="763655" y="5158482"/>
            <a:ext cx="2893943" cy="4293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Numerous Measurements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F4F26F2-D377-09A3-1D6F-6C6A394A46BC}"/>
              </a:ext>
            </a:extLst>
          </p:cNvPr>
          <p:cNvCxnSpPr>
            <a:cxnSpLocks/>
          </p:cNvCxnSpPr>
          <p:nvPr/>
        </p:nvCxnSpPr>
        <p:spPr bwMode="auto">
          <a:xfrm>
            <a:off x="6202077" y="4714716"/>
            <a:ext cx="0" cy="725739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BA78AC2-2CF0-1F58-2968-19EA71211142}"/>
              </a:ext>
            </a:extLst>
          </p:cNvPr>
          <p:cNvSpPr txBox="1"/>
          <p:nvPr/>
        </p:nvSpPr>
        <p:spPr>
          <a:xfrm>
            <a:off x="5066920" y="5587871"/>
            <a:ext cx="2893943" cy="8241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1 - 2 Measurements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No need for roughness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BB1B0D-7DDF-4BB6-944F-06541D74D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23" y="1421959"/>
            <a:ext cx="2475947" cy="47469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65D5B1-5595-4B47-854D-59E289A40546}"/>
              </a:ext>
            </a:extLst>
          </p:cNvPr>
          <p:cNvSpPr txBox="1"/>
          <p:nvPr/>
        </p:nvSpPr>
        <p:spPr>
          <a:xfrm>
            <a:off x="8910082" y="918901"/>
            <a:ext cx="2702828" cy="10061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New Streamflow Sensor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(being tested in 2025)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4" name="Title 13">
            <a:extLst>
              <a:ext uri="{FF2B5EF4-FFF2-40B4-BE49-F238E27FC236}">
                <a16:creationId xmlns:a16="http://schemas.microsoft.com/office/drawing/2014/main" id="{792B788E-9815-4FC7-B3FE-5FF28852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721579" cy="484632"/>
          </a:xfrm>
        </p:spPr>
        <p:txBody>
          <a:bodyPr/>
          <a:lstStyle/>
          <a:p>
            <a:r>
              <a:rPr lang="en-US" dirty="0"/>
              <a:t>Evolution in Discharge Measurement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63CAF-4A8E-4D24-99D4-93039E975736}"/>
              </a:ext>
            </a:extLst>
          </p:cNvPr>
          <p:cNvSpPr txBox="1"/>
          <p:nvPr/>
        </p:nvSpPr>
        <p:spPr>
          <a:xfrm>
            <a:off x="9495691" y="62797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Jody Avant, USGS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4CE66-A2A7-47A1-A17F-156C8A819758}"/>
              </a:ext>
            </a:extLst>
          </p:cNvPr>
          <p:cNvSpPr txBox="1"/>
          <p:nvPr/>
        </p:nvSpPr>
        <p:spPr>
          <a:xfrm>
            <a:off x="5697415" y="33461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29F84-E2CA-4B6B-832E-FACAF5CE7AD1}"/>
              </a:ext>
            </a:extLst>
          </p:cNvPr>
          <p:cNvSpPr txBox="1"/>
          <p:nvPr/>
        </p:nvSpPr>
        <p:spPr>
          <a:xfrm>
            <a:off x="5542157" y="2990769"/>
            <a:ext cx="884255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k-factor to adjust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surface velocity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to get mean velocity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146B7-B494-4B4B-BF8D-A9DF2AD33B8D}"/>
              </a:ext>
            </a:extLst>
          </p:cNvPr>
          <p:cNvSpPr txBox="1"/>
          <p:nvPr/>
        </p:nvSpPr>
        <p:spPr>
          <a:xfrm rot="16200000">
            <a:off x="4512001" y="270405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Stage height</a:t>
            </a:r>
          </a:p>
        </p:txBody>
      </p:sp>
    </p:spTree>
    <p:extLst>
      <p:ext uri="{BB962C8B-B14F-4D97-AF65-F5344CB8AC3E}">
        <p14:creationId xmlns:p14="http://schemas.microsoft.com/office/powerpoint/2010/main" val="116401762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5EB5-03E9-4A5A-BEF6-A0606167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All Roads Network of Linear Referenced Data (ARNOLD)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0A803-3863-417D-98B7-513A75DD6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98" y="1389444"/>
            <a:ext cx="9365062" cy="5011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96922-E588-4575-A5F4-A2E2F66475B4}"/>
              </a:ext>
            </a:extLst>
          </p:cNvPr>
          <p:cNvSpPr txBox="1"/>
          <p:nvPr/>
        </p:nvSpPr>
        <p:spPr>
          <a:xfrm>
            <a:off x="914402" y="10751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/>
              <a:t>Used by the states to report condition of roadways to the federal government</a:t>
            </a:r>
            <a:endParaRPr lang="en-US" sz="2000" b="1" dirty="0"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5D86B-B420-466B-82F3-D10B03C151DB}"/>
              </a:ext>
            </a:extLst>
          </p:cNvPr>
          <p:cNvSpPr txBox="1"/>
          <p:nvPr/>
        </p:nvSpPr>
        <p:spPr>
          <a:xfrm>
            <a:off x="5879376" y="567377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All 2D road lines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/>
              <a:t>Route labeling varies from state to state</a:t>
            </a:r>
            <a:endParaRPr lang="en-US" sz="20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4650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4C64B-3A65-4331-93BF-8FBCCB60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Ecopia Roads at my Home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AED64-E589-40DA-A1EE-14D048BE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508078"/>
            <a:ext cx="5033896" cy="4691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EAE27-9C63-4812-B4F0-8A08F0A13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739" y="1516251"/>
            <a:ext cx="5033896" cy="4683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FE0330-A2D1-4142-A267-6C0FDECAE721}"/>
              </a:ext>
            </a:extLst>
          </p:cNvPr>
          <p:cNvSpPr txBox="1"/>
          <p:nvPr/>
        </p:nvSpPr>
        <p:spPr>
          <a:xfrm>
            <a:off x="1555844" y="11873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TNRIS 6” Imagery licensed by TxDOT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8D6D4-70C0-437D-B82B-430DD7F16BAB}"/>
              </a:ext>
            </a:extLst>
          </p:cNvPr>
          <p:cNvSpPr txBox="1"/>
          <p:nvPr/>
        </p:nvSpPr>
        <p:spPr>
          <a:xfrm>
            <a:off x="8315122" y="11873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Ecopia Polygons and Centerlines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6089B3-6C79-4894-90D1-A2118284A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197" y="467717"/>
            <a:ext cx="1304925" cy="50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FEAF9-B0CF-4B1C-AA3A-59E5C0648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164" y="335712"/>
            <a:ext cx="2635434" cy="7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4811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4772-F76F-475A-AFD8-573D29F0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LIDAR Data Collections TxDOT Austin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55008-D2E2-48C0-A645-90172DA3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28" y="1967358"/>
            <a:ext cx="7557526" cy="4330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B3F50-4765-4EB6-BFD8-03F177BCAA40}"/>
              </a:ext>
            </a:extLst>
          </p:cNvPr>
          <p:cNvSpPr txBox="1"/>
          <p:nvPr/>
        </p:nvSpPr>
        <p:spPr>
          <a:xfrm>
            <a:off x="838200" y="1367522"/>
            <a:ext cx="1906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10,012 tiles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1.5 TB of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918F7-1099-4E72-B31D-708B3462411E}"/>
              </a:ext>
            </a:extLst>
          </p:cNvPr>
          <p:cNvSpPr txBox="1"/>
          <p:nvPr/>
        </p:nvSpPr>
        <p:spPr>
          <a:xfrm>
            <a:off x="457200" y="5199682"/>
            <a:ext cx="4028795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Overlay these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Ecopia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Road Polygons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and extract the most recent LIDAR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Calibri" panose="020F0502020204030204"/>
                <a:ea typeface="ＭＳ Ｐゴシック"/>
              </a:rPr>
              <a:t>Roads are 1.6% of the landscape 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1026" name="Picture 2" descr="Oak Ridge National Laboratory | Drupal.org">
            <a:extLst>
              <a:ext uri="{FF2B5EF4-FFF2-40B4-BE49-F238E27FC236}">
                <a16:creationId xmlns:a16="http://schemas.microsoft.com/office/drawing/2014/main" id="{125BDBAC-75FA-451E-8E8B-801977E4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22" y="1367522"/>
            <a:ext cx="2916264" cy="147408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29C40-2528-4DDC-81EC-0FE8A57DF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99" y="2934696"/>
            <a:ext cx="1081702" cy="1081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097703-F3D9-47CB-A4E2-6CDAF4B6F579}"/>
              </a:ext>
            </a:extLst>
          </p:cNvPr>
          <p:cNvSpPr txBox="1"/>
          <p:nvPr/>
        </p:nvSpPr>
        <p:spPr>
          <a:xfrm>
            <a:off x="10400320" y="34290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Yan Liu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C67451-F68F-4775-B7CE-F214133E8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639" y="5199682"/>
            <a:ext cx="2570578" cy="14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6225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996F89A-24B6-4FE7-9587-4CC4353E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71" y="1251166"/>
            <a:ext cx="7120302" cy="484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258639-20F2-4E8E-8C8A-44ADB4E3A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191" y="1713655"/>
            <a:ext cx="4464530" cy="2978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4096A8-2739-48EA-98AA-C852DDAD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973723" cy="484632"/>
          </a:xfrm>
        </p:spPr>
        <p:txBody>
          <a:bodyPr/>
          <a:lstStyle/>
          <a:p>
            <a:r>
              <a:rPr lang="en-US" sz="2400" u="sng" dirty="0"/>
              <a:t>Road Elevation Model</a:t>
            </a:r>
            <a:r>
              <a:rPr lang="en-US" sz="2400" dirty="0"/>
              <a:t>: LIDAR points plus 3D Road Polygon and Centerline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B41C3-1B1F-42C9-A554-7524B2D2EF9B}"/>
              </a:ext>
            </a:extLst>
          </p:cNvPr>
          <p:cNvSpPr txBox="1"/>
          <p:nvPr/>
        </p:nvSpPr>
        <p:spPr>
          <a:xfrm>
            <a:off x="8288646" y="5015503"/>
            <a:ext cx="2644036" cy="132343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On average, 20 LIDAR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points per square meter of road surface in this data collection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4D23A-5C3C-406C-B554-9AE7E0C8507E}"/>
              </a:ext>
            </a:extLst>
          </p:cNvPr>
          <p:cNvSpPr txBox="1"/>
          <p:nvPr/>
        </p:nvSpPr>
        <p:spPr>
          <a:xfrm>
            <a:off x="1940898" y="2527447"/>
            <a:ext cx="8338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Mopac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7C48D-3E6D-4A38-B6D2-89EF3F1DE5DE}"/>
              </a:ext>
            </a:extLst>
          </p:cNvPr>
          <p:cNvSpPr txBox="1"/>
          <p:nvPr/>
        </p:nvSpPr>
        <p:spPr>
          <a:xfrm>
            <a:off x="8553349" y="3968933"/>
            <a:ext cx="8076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Shoal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Creek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48FD45-3C2F-4C2A-9A90-5D6AF24DAC63}"/>
              </a:ext>
            </a:extLst>
          </p:cNvPr>
          <p:cNvSpPr txBox="1"/>
          <p:nvPr/>
        </p:nvSpPr>
        <p:spPr>
          <a:xfrm>
            <a:off x="5441687" y="1240066"/>
            <a:ext cx="1903085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Elevation Points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81B7B-2139-4AAC-86D0-EFA16F9EDBD9}"/>
              </a:ext>
            </a:extLst>
          </p:cNvPr>
          <p:cNvSpPr txBox="1"/>
          <p:nvPr/>
        </p:nvSpPr>
        <p:spPr>
          <a:xfrm>
            <a:off x="7731759" y="14247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3D Road Polygon and Centerline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30C04-33B8-4F23-A52A-2196AAEFD3A5}"/>
              </a:ext>
            </a:extLst>
          </p:cNvPr>
          <p:cNvSpPr txBox="1"/>
          <p:nvPr/>
        </p:nvSpPr>
        <p:spPr>
          <a:xfrm>
            <a:off x="3058262" y="5065144"/>
            <a:ext cx="19290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Anderson Lane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48559C-FD07-45BD-8790-CD7F6609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314" y="1574302"/>
            <a:ext cx="641824" cy="138633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8B2C0C-CA85-4B01-AF1B-1A62FD513DE8}"/>
              </a:ext>
            </a:extLst>
          </p:cNvPr>
          <p:cNvCxnSpPr>
            <a:cxnSpLocks/>
          </p:cNvCxnSpPr>
          <p:nvPr/>
        </p:nvCxnSpPr>
        <p:spPr bwMode="auto">
          <a:xfrm flipV="1">
            <a:off x="5100735" y="3283777"/>
            <a:ext cx="4260241" cy="2016644"/>
          </a:xfrm>
          <a:prstGeom prst="straightConnector1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321826467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4BB57-66DB-41B7-BCA3-83A6A30A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Road Inundation Map using LIDAR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CA2EF-2652-4A1E-9030-45A98283F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19" y="1818279"/>
            <a:ext cx="8423311" cy="45146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7920B-4E96-4E35-A00C-3EB6E847D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0" y="1912397"/>
            <a:ext cx="4291898" cy="23031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55798-16F5-43DE-B2A2-DAF4006FBD30}"/>
              </a:ext>
            </a:extLst>
          </p:cNvPr>
          <p:cNvSpPr txBox="1"/>
          <p:nvPr/>
        </p:nvSpPr>
        <p:spPr>
          <a:xfrm>
            <a:off x="925681" y="1165411"/>
            <a:ext cx="869578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  <a:ea typeface="+mn-ea"/>
                <a:cs typeface="+mn-cs"/>
              </a:rPr>
              <a:t>Anderson Lane at Shoal Creek in Austin, Texas</a:t>
            </a:r>
          </a:p>
        </p:txBody>
      </p:sp>
    </p:spTree>
    <p:extLst>
      <p:ext uri="{BB962C8B-B14F-4D97-AF65-F5344CB8AC3E}">
        <p14:creationId xmlns:p14="http://schemas.microsoft.com/office/powerpoint/2010/main" val="311561605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8FC2-B6CE-45A1-8D22-DB6D0FAB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Flood Inundation Mapping with Hydraulic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0D9F1-51C7-495A-BF91-9440EB30B2D1}"/>
              </a:ext>
            </a:extLst>
          </p:cNvPr>
          <p:cNvSpPr txBox="1"/>
          <p:nvPr/>
        </p:nvSpPr>
        <p:spPr>
          <a:xfrm>
            <a:off x="846251" y="5673804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water surface</a:t>
            </a: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elevation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061FEA-8935-4806-87F5-B0B24ECC3D1E}"/>
              </a:ext>
            </a:extLst>
          </p:cNvPr>
          <p:cNvGrpSpPr/>
          <p:nvPr/>
        </p:nvGrpSpPr>
        <p:grpSpPr>
          <a:xfrm>
            <a:off x="4690277" y="1232175"/>
            <a:ext cx="2757487" cy="5272626"/>
            <a:chOff x="3517707" y="924131"/>
            <a:chExt cx="2068115" cy="39544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F3A790-95F3-4FE5-A3F1-70101C5A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158" y="924131"/>
              <a:ext cx="1676190" cy="32952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FE994E-0AA6-40F4-A3B1-A5F36B509733}"/>
                </a:ext>
              </a:extLst>
            </p:cNvPr>
            <p:cNvSpPr txBox="1"/>
            <p:nvPr/>
          </p:nvSpPr>
          <p:spPr>
            <a:xfrm>
              <a:off x="3517707" y="4440019"/>
              <a:ext cx="2068115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charset="0"/>
                </a:rPr>
                <a:t>road elevation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B80768-78CF-4F50-8DB2-F603C36250E7}"/>
              </a:ext>
            </a:extLst>
          </p:cNvPr>
          <p:cNvGrpSpPr/>
          <p:nvPr/>
        </p:nvGrpSpPr>
        <p:grpSpPr>
          <a:xfrm>
            <a:off x="8702079" y="1232175"/>
            <a:ext cx="2552302" cy="5272626"/>
            <a:chOff x="6553200" y="924131"/>
            <a:chExt cx="1914227" cy="39544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078CC8-2719-4A8E-AB15-2CEF3BA58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602" y="924131"/>
              <a:ext cx="1676400" cy="32956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05F315-F542-43F4-B1B3-5C12D6F06C9B}"/>
                </a:ext>
              </a:extLst>
            </p:cNvPr>
            <p:cNvSpPr txBox="1"/>
            <p:nvPr/>
          </p:nvSpPr>
          <p:spPr>
            <a:xfrm>
              <a:off x="6553200" y="4440019"/>
              <a:ext cx="1914227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charset="0"/>
                </a:rPr>
                <a:t>road flooding</a:t>
              </a:r>
            </a:p>
          </p:txBody>
        </p:sp>
      </p:grpSp>
      <p:sp>
        <p:nvSpPr>
          <p:cNvPr id="13" name="Minus Sign 12">
            <a:extLst>
              <a:ext uri="{FF2B5EF4-FFF2-40B4-BE49-F238E27FC236}">
                <a16:creationId xmlns:a16="http://schemas.microsoft.com/office/drawing/2014/main" id="{7017A86C-EC37-4B07-87D4-91E616F7376F}"/>
              </a:ext>
            </a:extLst>
          </p:cNvPr>
          <p:cNvSpPr/>
          <p:nvPr/>
        </p:nvSpPr>
        <p:spPr>
          <a:xfrm>
            <a:off x="3860800" y="5923001"/>
            <a:ext cx="609600" cy="6096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4" name="Equals 13">
            <a:extLst>
              <a:ext uri="{FF2B5EF4-FFF2-40B4-BE49-F238E27FC236}">
                <a16:creationId xmlns:a16="http://schemas.microsoft.com/office/drawing/2014/main" id="{C56F9493-6BEA-468E-97F8-3B562096CA3B}"/>
              </a:ext>
            </a:extLst>
          </p:cNvPr>
          <p:cNvSpPr/>
          <p:nvPr/>
        </p:nvSpPr>
        <p:spPr>
          <a:xfrm>
            <a:off x="7823201" y="5920026"/>
            <a:ext cx="615553" cy="6155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993E38-70A1-4DB3-A966-8A9667F6F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5" y="1232175"/>
            <a:ext cx="2235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521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CEA247-D768-1F66-3BC1-B473B9FCFD25}"/>
              </a:ext>
            </a:extLst>
          </p:cNvPr>
          <p:cNvSpPr txBox="1"/>
          <p:nvPr/>
        </p:nvSpPr>
        <p:spPr>
          <a:xfrm>
            <a:off x="308114" y="228600"/>
            <a:ext cx="1140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Data Assimilation Combines Measurements and Forecasting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D1E4C-C758-89B2-676B-17FEEFD21FBD}"/>
              </a:ext>
            </a:extLst>
          </p:cNvPr>
          <p:cNvSpPr txBox="1"/>
          <p:nvPr/>
        </p:nvSpPr>
        <p:spPr>
          <a:xfrm>
            <a:off x="462223" y="3395183"/>
            <a:ext cx="583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State-space Muskingum Method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(matrix form):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BA1BA-A2C9-24F2-6A77-B2A831C94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5" t="3136" b="8348"/>
          <a:stretch/>
        </p:blipFill>
        <p:spPr>
          <a:xfrm>
            <a:off x="4582509" y="3983420"/>
            <a:ext cx="1903462" cy="184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8414F-3A17-6972-EA59-EE809C951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9" t="2925" b="7557"/>
          <a:stretch/>
        </p:blipFill>
        <p:spPr>
          <a:xfrm>
            <a:off x="1702675" y="3972909"/>
            <a:ext cx="1913546" cy="1870841"/>
          </a:xfrm>
          <a:prstGeom prst="rect">
            <a:avLst/>
          </a:prstGeom>
        </p:spPr>
      </p:pic>
      <p:sp>
        <p:nvSpPr>
          <p:cNvPr id="9" name="Google Shape;557;g25b95ce6f0b_1_35">
            <a:extLst>
              <a:ext uri="{FF2B5EF4-FFF2-40B4-BE49-F238E27FC236}">
                <a16:creationId xmlns:a16="http://schemas.microsoft.com/office/drawing/2014/main" id="{A9E21929-8835-D4A6-570C-4691A992A207}"/>
              </a:ext>
            </a:extLst>
          </p:cNvPr>
          <p:cNvSpPr txBox="1"/>
          <p:nvPr/>
        </p:nvSpPr>
        <p:spPr>
          <a:xfrm>
            <a:off x="577771" y="4612914"/>
            <a:ext cx="66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Q</a:t>
            </a:r>
            <a:r>
              <a:rPr kumimoji="0" lang="en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t+1</a:t>
            </a:r>
            <a:endParaRPr kumimoji="0" sz="22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558;g25b95ce6f0b_1_35">
            <a:extLst>
              <a:ext uri="{FF2B5EF4-FFF2-40B4-BE49-F238E27FC236}">
                <a16:creationId xmlns:a16="http://schemas.microsoft.com/office/drawing/2014/main" id="{5013C1BA-78B5-4F7A-B3DE-3AA9CB4A4255}"/>
              </a:ext>
            </a:extLst>
          </p:cNvPr>
          <p:cNvSpPr txBox="1"/>
          <p:nvPr/>
        </p:nvSpPr>
        <p:spPr>
          <a:xfrm>
            <a:off x="3675959" y="4581289"/>
            <a:ext cx="66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Q</a:t>
            </a:r>
            <a:r>
              <a:rPr kumimoji="0" lang="en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</a:t>
            </a:r>
            <a:endParaRPr kumimoji="0" sz="22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559;g25b95ce6f0b_1_35">
            <a:extLst>
              <a:ext uri="{FF2B5EF4-FFF2-40B4-BE49-F238E27FC236}">
                <a16:creationId xmlns:a16="http://schemas.microsoft.com/office/drawing/2014/main" id="{88FA4C17-59B8-EBDC-9025-6BA064808188}"/>
              </a:ext>
            </a:extLst>
          </p:cNvPr>
          <p:cNvSpPr txBox="1"/>
          <p:nvPr/>
        </p:nvSpPr>
        <p:spPr>
          <a:xfrm>
            <a:off x="6469359" y="4581289"/>
            <a:ext cx="66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q</a:t>
            </a:r>
            <a:r>
              <a:rPr kumimoji="0" lang="en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</a:t>
            </a:r>
            <a:endParaRPr kumimoji="0" sz="22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560;g25b95ce6f0b_1_35">
            <a:extLst>
              <a:ext uri="{FF2B5EF4-FFF2-40B4-BE49-F238E27FC236}">
                <a16:creationId xmlns:a16="http://schemas.microsoft.com/office/drawing/2014/main" id="{3261924E-03BE-F4C5-84E0-92290E7A4973}"/>
              </a:ext>
            </a:extLst>
          </p:cNvPr>
          <p:cNvSpPr txBox="1"/>
          <p:nvPr/>
        </p:nvSpPr>
        <p:spPr>
          <a:xfrm>
            <a:off x="2987172" y="4657489"/>
            <a:ext cx="34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</a:t>
            </a:r>
            <a:endParaRPr kumimoji="0" sz="22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561;g25b95ce6f0b_1_35">
            <a:extLst>
              <a:ext uri="{FF2B5EF4-FFF2-40B4-BE49-F238E27FC236}">
                <a16:creationId xmlns:a16="http://schemas.microsoft.com/office/drawing/2014/main" id="{BFAB722C-7FFF-5D20-E43D-A70F0A366080}"/>
              </a:ext>
            </a:extLst>
          </p:cNvPr>
          <p:cNvSpPr txBox="1"/>
          <p:nvPr/>
        </p:nvSpPr>
        <p:spPr>
          <a:xfrm>
            <a:off x="5913865" y="4645264"/>
            <a:ext cx="34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</a:t>
            </a:r>
            <a:endParaRPr kumimoji="0" sz="22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562;g25b95ce6f0b_1_35">
            <a:extLst>
              <a:ext uri="{FF2B5EF4-FFF2-40B4-BE49-F238E27FC236}">
                <a16:creationId xmlns:a16="http://schemas.microsoft.com/office/drawing/2014/main" id="{940C6EF0-1CCA-08DA-2F99-CE6CA534312E}"/>
              </a:ext>
            </a:extLst>
          </p:cNvPr>
          <p:cNvSpPr/>
          <p:nvPr/>
        </p:nvSpPr>
        <p:spPr>
          <a:xfrm>
            <a:off x="628121" y="4002364"/>
            <a:ext cx="122400" cy="1811400"/>
          </a:xfrm>
          <a:prstGeom prst="leftBracket">
            <a:avLst>
              <a:gd name="adj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5" name="Google Shape;563;g25b95ce6f0b_1_35">
            <a:extLst>
              <a:ext uri="{FF2B5EF4-FFF2-40B4-BE49-F238E27FC236}">
                <a16:creationId xmlns:a16="http://schemas.microsoft.com/office/drawing/2014/main" id="{CD4866EE-D6BE-F54D-ED79-20CC8D70A495}"/>
              </a:ext>
            </a:extLst>
          </p:cNvPr>
          <p:cNvSpPr/>
          <p:nvPr/>
        </p:nvSpPr>
        <p:spPr>
          <a:xfrm flipH="1">
            <a:off x="1049496" y="4002364"/>
            <a:ext cx="122400" cy="1811400"/>
          </a:xfrm>
          <a:prstGeom prst="leftBracket">
            <a:avLst>
              <a:gd name="adj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Google Shape;564;g25b95ce6f0b_1_35">
            <a:extLst>
              <a:ext uri="{FF2B5EF4-FFF2-40B4-BE49-F238E27FC236}">
                <a16:creationId xmlns:a16="http://schemas.microsoft.com/office/drawing/2014/main" id="{AF86A2EC-9A30-65B7-D3CC-C126A6461C1A}"/>
              </a:ext>
            </a:extLst>
          </p:cNvPr>
          <p:cNvSpPr/>
          <p:nvPr/>
        </p:nvSpPr>
        <p:spPr>
          <a:xfrm>
            <a:off x="3668421" y="4014589"/>
            <a:ext cx="82200" cy="1811400"/>
          </a:xfrm>
          <a:prstGeom prst="leftBracket">
            <a:avLst>
              <a:gd name="adj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7" name="Google Shape;565;g25b95ce6f0b_1_35">
            <a:extLst>
              <a:ext uri="{FF2B5EF4-FFF2-40B4-BE49-F238E27FC236}">
                <a16:creationId xmlns:a16="http://schemas.microsoft.com/office/drawing/2014/main" id="{F603740D-5E07-B163-4FA4-EDE74F669FE4}"/>
              </a:ext>
            </a:extLst>
          </p:cNvPr>
          <p:cNvSpPr/>
          <p:nvPr/>
        </p:nvSpPr>
        <p:spPr>
          <a:xfrm flipH="1">
            <a:off x="4038446" y="4014664"/>
            <a:ext cx="82200" cy="1811400"/>
          </a:xfrm>
          <a:prstGeom prst="leftBracket">
            <a:avLst>
              <a:gd name="adj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8" name="Google Shape;566;g25b95ce6f0b_1_35">
            <a:extLst>
              <a:ext uri="{FF2B5EF4-FFF2-40B4-BE49-F238E27FC236}">
                <a16:creationId xmlns:a16="http://schemas.microsoft.com/office/drawing/2014/main" id="{B2154071-397E-F9A6-1888-AEF0637EE40E}"/>
              </a:ext>
            </a:extLst>
          </p:cNvPr>
          <p:cNvSpPr/>
          <p:nvPr/>
        </p:nvSpPr>
        <p:spPr>
          <a:xfrm flipH="1">
            <a:off x="6734271" y="4014589"/>
            <a:ext cx="122400" cy="1811400"/>
          </a:xfrm>
          <a:prstGeom prst="leftBracket">
            <a:avLst>
              <a:gd name="adj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" name="Google Shape;567;g25b95ce6f0b_1_35">
            <a:extLst>
              <a:ext uri="{FF2B5EF4-FFF2-40B4-BE49-F238E27FC236}">
                <a16:creationId xmlns:a16="http://schemas.microsoft.com/office/drawing/2014/main" id="{5730C0B6-07D9-38ED-E11C-6D4E3D229067}"/>
              </a:ext>
            </a:extLst>
          </p:cNvPr>
          <p:cNvSpPr/>
          <p:nvPr/>
        </p:nvSpPr>
        <p:spPr>
          <a:xfrm>
            <a:off x="6512071" y="4014589"/>
            <a:ext cx="122400" cy="1811400"/>
          </a:xfrm>
          <a:prstGeom prst="leftBracket">
            <a:avLst>
              <a:gd name="adj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7DFD3B7-F0CA-7259-14EB-BDB936D62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62" y="1906936"/>
            <a:ext cx="4563234" cy="42153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Google Shape;435;g25b9a1e4de2_0_745">
            <a:extLst>
              <a:ext uri="{FF2B5EF4-FFF2-40B4-BE49-F238E27FC236}">
                <a16:creationId xmlns:a16="http://schemas.microsoft.com/office/drawing/2014/main" id="{E9843822-A4A0-BA77-FC81-1E70A6A52B7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4189" y="1472277"/>
            <a:ext cx="4165400" cy="5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7;g25b9a1e4de2_0_745">
            <a:extLst>
              <a:ext uri="{FF2B5EF4-FFF2-40B4-BE49-F238E27FC236}">
                <a16:creationId xmlns:a16="http://schemas.microsoft.com/office/drawing/2014/main" id="{380112D1-37C4-470A-0D9B-1A82EE9F8BF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064" y="2171702"/>
            <a:ext cx="1335525" cy="4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8;g25b9a1e4de2_0_745">
            <a:extLst>
              <a:ext uri="{FF2B5EF4-FFF2-40B4-BE49-F238E27FC236}">
                <a16:creationId xmlns:a16="http://schemas.microsoft.com/office/drawing/2014/main" id="{BFE138A1-3023-4025-447F-EA178FC4DA0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4014" y="2151877"/>
            <a:ext cx="1443985" cy="5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9;g25b9a1e4de2_0_745">
            <a:extLst>
              <a:ext uri="{FF2B5EF4-FFF2-40B4-BE49-F238E27FC236}">
                <a16:creationId xmlns:a16="http://schemas.microsoft.com/office/drawing/2014/main" id="{510A4648-4E36-23DF-149C-21D466C1914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0414" y="2191527"/>
            <a:ext cx="1547309" cy="4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40;g25b9a1e4de2_0_745">
            <a:extLst>
              <a:ext uri="{FF2B5EF4-FFF2-40B4-BE49-F238E27FC236}">
                <a16:creationId xmlns:a16="http://schemas.microsoft.com/office/drawing/2014/main" id="{8B999707-F191-C317-57CD-97DB00A0E9D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8839" y="2151877"/>
            <a:ext cx="677177" cy="5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41;g25b9a1e4de2_0_745">
            <a:extLst>
              <a:ext uri="{FF2B5EF4-FFF2-40B4-BE49-F238E27FC236}">
                <a16:creationId xmlns:a16="http://schemas.microsoft.com/office/drawing/2014/main" id="{DD017EBF-7293-26DD-AE63-22B230FCBFD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48908" y="2739940"/>
            <a:ext cx="1603425" cy="3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E03C02-F473-2231-8689-C4065711220C}"/>
              </a:ext>
            </a:extLst>
          </p:cNvPr>
          <p:cNvSpPr txBox="1"/>
          <p:nvPr/>
        </p:nvSpPr>
        <p:spPr>
          <a:xfrm>
            <a:off x="63063" y="6142617"/>
            <a:ext cx="121289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Allows us to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rapidly simulate multiple forecasts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and their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probability distributions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06CAA4-B8CB-4926-E9CE-E034BE2AAF94}"/>
              </a:ext>
            </a:extLst>
          </p:cNvPr>
          <p:cNvSpPr txBox="1"/>
          <p:nvPr/>
        </p:nvSpPr>
        <p:spPr>
          <a:xfrm>
            <a:off x="1518875" y="996267"/>
            <a:ext cx="5497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Muskingum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routing scheme:</a:t>
            </a:r>
          </a:p>
        </p:txBody>
      </p:sp>
      <p:sp>
        <p:nvSpPr>
          <p:cNvPr id="42" name="Google Shape;561;g25b95ce6f0b_1_35">
            <a:extLst>
              <a:ext uri="{FF2B5EF4-FFF2-40B4-BE49-F238E27FC236}">
                <a16:creationId xmlns:a16="http://schemas.microsoft.com/office/drawing/2014/main" id="{B2F9A652-51D9-44CD-A834-0310F52B295E}"/>
              </a:ext>
            </a:extLst>
          </p:cNvPr>
          <p:cNvSpPr txBox="1"/>
          <p:nvPr/>
        </p:nvSpPr>
        <p:spPr>
          <a:xfrm>
            <a:off x="4111340" y="4450822"/>
            <a:ext cx="586784" cy="81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+</a:t>
            </a:r>
            <a:endParaRPr kumimoji="0" sz="4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43" name="Google Shape;561;g25b95ce6f0b_1_35">
            <a:extLst>
              <a:ext uri="{FF2B5EF4-FFF2-40B4-BE49-F238E27FC236}">
                <a16:creationId xmlns:a16="http://schemas.microsoft.com/office/drawing/2014/main" id="{5BE342CB-43A9-8840-3D3F-C4E2B382C01B}"/>
              </a:ext>
            </a:extLst>
          </p:cNvPr>
          <p:cNvSpPr txBox="1"/>
          <p:nvPr/>
        </p:nvSpPr>
        <p:spPr>
          <a:xfrm>
            <a:off x="1173699" y="4498118"/>
            <a:ext cx="586784" cy="81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=</a:t>
            </a:r>
            <a:endParaRPr kumimoji="0" sz="4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Roboto"/>
              <a:cs typeface="Roboto"/>
              <a:sym typeface="Roboto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858D5F-0568-4B33-7F30-A6FF522CF67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73462" y="4288971"/>
            <a:ext cx="922325" cy="3250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B75302E-3E47-9276-33F6-7C18A984C24A}"/>
              </a:ext>
            </a:extLst>
          </p:cNvPr>
          <p:cNvSpPr txBox="1"/>
          <p:nvPr/>
        </p:nvSpPr>
        <p:spPr>
          <a:xfrm>
            <a:off x="8157828" y="1906936"/>
            <a:ext cx="5497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State-space simulation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FD2A91-5CC4-483E-A309-C19F440B41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8679" y="239211"/>
            <a:ext cx="1098222" cy="142390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BB41997-8123-49C1-8CDC-DF7E85F344C9}"/>
              </a:ext>
            </a:extLst>
          </p:cNvPr>
          <p:cNvSpPr txBox="1"/>
          <p:nvPr/>
        </p:nvSpPr>
        <p:spPr>
          <a:xfrm>
            <a:off x="9697936" y="16726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Matt Bartos, UT Austin and Jeil Oh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BC4CD7B-C9EF-491C-84EA-1C042D7CDE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082" r="14098" b="-427"/>
          <a:stretch/>
        </p:blipFill>
        <p:spPr>
          <a:xfrm>
            <a:off x="10669130" y="228600"/>
            <a:ext cx="1012620" cy="14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0803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5AA29E-28AF-F7FF-F143-DD22CFA2D59E}"/>
                  </a:ext>
                </a:extLst>
              </p:cNvPr>
              <p:cNvSpPr txBox="1"/>
              <p:nvPr/>
            </p:nvSpPr>
            <p:spPr>
              <a:xfrm>
                <a:off x="913830" y="1870277"/>
                <a:ext cx="3279359" cy="40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sSubSup>
                        <m:sSubSup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𝐮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𝐰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5AA29E-28AF-F7FF-F143-DD22CFA2D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30" y="1870277"/>
                <a:ext cx="3279359" cy="401905"/>
              </a:xfrm>
              <a:prstGeom prst="rect">
                <a:avLst/>
              </a:prstGeom>
              <a:blipFill>
                <a:blip r:embed="rId2"/>
                <a:stretch>
                  <a:fillRect l="-1544" r="-386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D186242-EBAB-8AF8-2449-4F3C2649987B}"/>
              </a:ext>
            </a:extLst>
          </p:cNvPr>
          <p:cNvSpPr txBox="1"/>
          <p:nvPr/>
        </p:nvSpPr>
        <p:spPr>
          <a:xfrm>
            <a:off x="575670" y="1150319"/>
            <a:ext cx="1148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state-space Muskingum model for flood forecast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51E711-9C94-0D3F-DAE4-40DCAA390D16}"/>
                  </a:ext>
                </a:extLst>
              </p:cNvPr>
              <p:cNvSpPr txBox="1"/>
              <p:nvPr/>
            </p:nvSpPr>
            <p:spPr>
              <a:xfrm>
                <a:off x="5486560" y="1865022"/>
                <a:ext cx="1884106" cy="3867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𝐰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~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𝒩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(0, 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2F9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51E711-9C94-0D3F-DAE4-40DCAA390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560" y="1865022"/>
                <a:ext cx="1884106" cy="386773"/>
              </a:xfrm>
              <a:prstGeom prst="rect">
                <a:avLst/>
              </a:prstGeom>
              <a:blipFill>
                <a:blip r:embed="rId3"/>
                <a:stretch>
                  <a:fillRect l="-2013" t="-3125" r="-4698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31D98B-7581-12D1-C747-7FD75B391C20}"/>
                  </a:ext>
                </a:extLst>
              </p:cNvPr>
              <p:cNvSpPr txBox="1"/>
              <p:nvPr/>
            </p:nvSpPr>
            <p:spPr>
              <a:xfrm>
                <a:off x="1777277" y="4554183"/>
                <a:ext cx="2575192" cy="40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sSubSup>
                        <m:sSubSup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𝐮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31D98B-7581-12D1-C747-7FD75B391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277" y="4554183"/>
                <a:ext cx="2575192" cy="401905"/>
              </a:xfrm>
              <a:prstGeom prst="rect">
                <a:avLst/>
              </a:prstGeom>
              <a:blipFill>
                <a:blip r:embed="rId4"/>
                <a:stretch>
                  <a:fillRect l="-2956" r="-493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FFBC07-8307-8A27-E9B4-3EFBF5F601ED}"/>
                  </a:ext>
                </a:extLst>
              </p:cNvPr>
              <p:cNvSpPr txBox="1"/>
              <p:nvPr/>
            </p:nvSpPr>
            <p:spPr>
              <a:xfrm>
                <a:off x="2444112" y="5224787"/>
                <a:ext cx="2693430" cy="40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FFBC07-8307-8A27-E9B4-3EFBF5F60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112" y="5224787"/>
                <a:ext cx="2693430" cy="401905"/>
              </a:xfrm>
              <a:prstGeom prst="rect">
                <a:avLst/>
              </a:prstGeom>
              <a:blipFill>
                <a:blip r:embed="rId5"/>
                <a:stretch>
                  <a:fillRect l="-2347" r="-469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559FE74-8E80-117F-D595-D60081B60FE3}"/>
              </a:ext>
            </a:extLst>
          </p:cNvPr>
          <p:cNvSpPr txBox="1"/>
          <p:nvPr/>
        </p:nvSpPr>
        <p:spPr>
          <a:xfrm>
            <a:off x="752517" y="4601478"/>
            <a:ext cx="1818290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B8DEF-1EA5-9764-C689-7385BA06A131}"/>
              </a:ext>
            </a:extLst>
          </p:cNvPr>
          <p:cNvSpPr txBox="1"/>
          <p:nvPr/>
        </p:nvSpPr>
        <p:spPr>
          <a:xfrm>
            <a:off x="715160" y="5251062"/>
            <a:ext cx="1818290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Covariance: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E82B9-BC9F-FF44-348A-4E31907E05E2}"/>
                  </a:ext>
                </a:extLst>
              </p:cNvPr>
              <p:cNvSpPr txBox="1"/>
              <p:nvPr/>
            </p:nvSpPr>
            <p:spPr>
              <a:xfrm>
                <a:off x="907205" y="2658780"/>
                <a:ext cx="3183885" cy="40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𝐲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𝐯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E82B9-BC9F-FF44-348A-4E31907E0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05" y="2658780"/>
                <a:ext cx="3183885" cy="401905"/>
              </a:xfrm>
              <a:prstGeom prst="rect">
                <a:avLst/>
              </a:prstGeom>
              <a:blipFill>
                <a:blip r:embed="rId6"/>
                <a:stretch>
                  <a:fillRect l="-198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F74C91-CC17-1173-30FC-95B6210AD1E2}"/>
                  </a:ext>
                </a:extLst>
              </p:cNvPr>
              <p:cNvSpPr txBox="1"/>
              <p:nvPr/>
            </p:nvSpPr>
            <p:spPr>
              <a:xfrm>
                <a:off x="5529630" y="2564074"/>
                <a:ext cx="1800878" cy="3867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𝐯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~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𝒩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(0, 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F9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F9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2F9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F74C91-CC17-1173-30FC-95B6210AD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630" y="2564074"/>
                <a:ext cx="1800878" cy="386773"/>
              </a:xfrm>
              <a:prstGeom prst="rect">
                <a:avLst/>
              </a:prstGeom>
              <a:blipFill>
                <a:blip r:embed="rId7"/>
                <a:stretch>
                  <a:fillRect l="-2098" t="-3226" r="-4895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44A8163-867B-14A3-E4A3-D3BFC66D5936}"/>
              </a:ext>
            </a:extLst>
          </p:cNvPr>
          <p:cNvSpPr txBox="1"/>
          <p:nvPr/>
        </p:nvSpPr>
        <p:spPr>
          <a:xfrm>
            <a:off x="588922" y="3254439"/>
            <a:ext cx="1148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distribution of states of model member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70E474-3004-52EC-F78D-5CEBD91E9229}"/>
                  </a:ext>
                </a:extLst>
              </p:cNvPr>
              <p:cNvSpPr txBox="1"/>
              <p:nvPr/>
            </p:nvSpPr>
            <p:spPr>
              <a:xfrm>
                <a:off x="788163" y="3909507"/>
                <a:ext cx="3197286" cy="40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~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𝒩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b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70E474-3004-52EC-F78D-5CEBD91E9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63" y="3909507"/>
                <a:ext cx="3197286" cy="401905"/>
              </a:xfrm>
              <a:prstGeom prst="rect">
                <a:avLst/>
              </a:prstGeom>
              <a:blipFill>
                <a:blip r:embed="rId8"/>
                <a:stretch>
                  <a:fillRect l="-791" r="-31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3C924E26-100C-EBAA-AF06-EBF23EA6F4E2}"/>
              </a:ext>
            </a:extLst>
          </p:cNvPr>
          <p:cNvSpPr txBox="1">
            <a:spLocks/>
          </p:cNvSpPr>
          <p:nvPr/>
        </p:nvSpPr>
        <p:spPr>
          <a:xfrm>
            <a:off x="141972" y="87312"/>
            <a:ext cx="1195742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i="0" kern="1200" spc="0" baseline="0">
                <a:solidFill>
                  <a:srgbClr val="FAFAFA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Adding uncertainty to the model, we get probabilistic forecasts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21D09-3B0B-9330-5612-1C251E8432B7}"/>
              </a:ext>
            </a:extLst>
          </p:cNvPr>
          <p:cNvSpPr txBox="1"/>
          <p:nvPr/>
        </p:nvSpPr>
        <p:spPr>
          <a:xfrm>
            <a:off x="702365" y="5831988"/>
            <a:ext cx="11489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probability distribution over all models obtained through kernel density estimation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0AE0C-A371-45C2-3796-81D403BE743C}"/>
              </a:ext>
            </a:extLst>
          </p:cNvPr>
          <p:cNvSpPr txBox="1"/>
          <p:nvPr/>
        </p:nvSpPr>
        <p:spPr>
          <a:xfrm>
            <a:off x="8372087" y="1267762"/>
            <a:ext cx="3636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vectors: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8BCBF-670B-6704-C983-10DE6E45926A}"/>
              </a:ext>
            </a:extLst>
          </p:cNvPr>
          <p:cNvSpPr txBox="1"/>
          <p:nvPr/>
        </p:nvSpPr>
        <p:spPr>
          <a:xfrm>
            <a:off x="8395169" y="1866784"/>
            <a:ext cx="3636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Input uncertainty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45431-A6EA-72FC-A169-E7B348F69162}"/>
              </a:ext>
            </a:extLst>
          </p:cNvPr>
          <p:cNvSpPr txBox="1"/>
          <p:nvPr/>
        </p:nvSpPr>
        <p:spPr>
          <a:xfrm>
            <a:off x="8389913" y="2523682"/>
            <a:ext cx="3636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 uncertainty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E364CB-95A6-D798-5F6C-0BD57050AFA9}"/>
              </a:ext>
            </a:extLst>
          </p:cNvPr>
          <p:cNvCxnSpPr/>
          <p:nvPr/>
        </p:nvCxnSpPr>
        <p:spPr>
          <a:xfrm flipH="1">
            <a:off x="7615475" y="2119099"/>
            <a:ext cx="672662" cy="0"/>
          </a:xfrm>
          <a:prstGeom prst="straightConnector1">
            <a:avLst/>
          </a:prstGeom>
          <a:ln>
            <a:solidFill>
              <a:srgbClr val="FF2F9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B0E0C4-B7D1-0135-22A4-F7898DF883B5}"/>
              </a:ext>
            </a:extLst>
          </p:cNvPr>
          <p:cNvCxnSpPr/>
          <p:nvPr/>
        </p:nvCxnSpPr>
        <p:spPr>
          <a:xfrm flipH="1">
            <a:off x="7599709" y="2797017"/>
            <a:ext cx="672662" cy="0"/>
          </a:xfrm>
          <a:prstGeom prst="straightConnector1">
            <a:avLst/>
          </a:prstGeom>
          <a:ln>
            <a:solidFill>
              <a:srgbClr val="FF2F9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21195-773B-5FA9-53E6-B31D0BF05DF0}"/>
              </a:ext>
            </a:extLst>
          </p:cNvPr>
          <p:cNvSpPr/>
          <p:nvPr/>
        </p:nvSpPr>
        <p:spPr>
          <a:xfrm>
            <a:off x="1" y="3183038"/>
            <a:ext cx="12192000" cy="367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C13BB1-EFEC-329A-199D-212D12C38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2221" y="3307360"/>
            <a:ext cx="8297202" cy="34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0935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63C7B0-331D-8B5D-BF14-1D82C17B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53" y="2619748"/>
            <a:ext cx="6073541" cy="3537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1E58C-2E51-B72E-1FD0-BCA14420D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6151" y="2641740"/>
            <a:ext cx="5980968" cy="3484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E13DB-F465-F7CA-ABA8-80C852C853C1}"/>
              </a:ext>
            </a:extLst>
          </p:cNvPr>
          <p:cNvSpPr txBox="1"/>
          <p:nvPr/>
        </p:nvSpPr>
        <p:spPr>
          <a:xfrm>
            <a:off x="856509" y="32289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gauge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9CBC9-0269-26A6-19F6-C6F5BD1390BE}"/>
              </a:ext>
            </a:extLst>
          </p:cNvPr>
          <p:cNvSpPr txBox="1"/>
          <p:nvPr/>
        </p:nvSpPr>
        <p:spPr>
          <a:xfrm>
            <a:off x="6764109" y="30544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gauges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F27A5E-B785-B6A1-37CB-5EACCA878B92}"/>
              </a:ext>
            </a:extLst>
          </p:cNvPr>
          <p:cNvSpPr txBox="1">
            <a:spLocks/>
          </p:cNvSpPr>
          <p:nvPr/>
        </p:nvSpPr>
        <p:spPr>
          <a:xfrm>
            <a:off x="231494" y="395811"/>
            <a:ext cx="1219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i="0" kern="1200" spc="0" baseline="0">
                <a:solidFill>
                  <a:srgbClr val="FAFAFA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Kalman Filter applies 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‘correction’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to the runoff input at every timestep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3F11AD-8279-B7A5-5179-AEB0355A525E}"/>
                  </a:ext>
                </a:extLst>
              </p:cNvPr>
              <p:cNvSpPr txBox="1"/>
              <p:nvPr/>
            </p:nvSpPr>
            <p:spPr>
              <a:xfrm>
                <a:off x="2902656" y="1462118"/>
                <a:ext cx="66537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TIXGeneral" charset="0"/>
                                  <a:cs typeface="STIXGeneral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STIXGeneral" charset="0"/>
                                  <a:cs typeface="STIXGeneral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+1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STIXGeneral" charset="0"/>
                          <a:cs typeface="STIXGener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STIXGeneral" charset="0"/>
                              <a:cs typeface="STIXGeneral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TIXGeneral" charset="0"/>
                                  <a:cs typeface="STIXGeneral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STIXGeneral" charset="0"/>
                                  <a:cs typeface="STIXGeneral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STIXGeneral" charset="0"/>
                          <a:cs typeface="STIXGeneral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STIXGeneral" charset="0"/>
                              <a:cs typeface="STIXGeneral" charset="0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STIXGeneral" charset="0"/>
                          <a:cs typeface="STIXGeneral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STIXGeneral" charset="0"/>
                              <a:cs typeface="STIXGeneral" charset="0"/>
                            </a:rPr>
                            <m:t>𝐮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STIXGeneral" charset="0"/>
                          <a:cs typeface="STIXGeneral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𝐿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+1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TIXGeneral" charset="0"/>
                          <a:cs typeface="STIXGeneral" charset="0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𝐲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+1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TIXGeneral" charset="0"/>
                          <a:cs typeface="STIXGeneral" charset="0"/>
                        </a:rPr>
                        <m:t>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TIXGeneral" charset="0"/>
                                  <a:cs typeface="STIXGeneral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TIXGeneral" charset="0"/>
                                  <a:cs typeface="STIXGeneral" charset="0"/>
                                </a:rPr>
                                <m:t>𝐲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STIXGeneral" charset="0"/>
                              <a:cs typeface="STIXGeneral" charset="0"/>
                            </a:rPr>
                            <m:t>+1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TIXGeneral" charset="0"/>
                          <a:cs typeface="STIXGener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TIXGeneral" charset="0"/>
                  <a:ea typeface="STIXGeneral" charset="0"/>
                  <a:cs typeface="STIXGeneral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3F11AD-8279-B7A5-5179-AEB0355A5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656" y="1462118"/>
                <a:ext cx="6653745" cy="430887"/>
              </a:xfrm>
              <a:prstGeom prst="rect">
                <a:avLst/>
              </a:prstGeom>
              <a:blipFill>
                <a:blip r:embed="rId4"/>
                <a:stretch>
                  <a:fillRect l="-381" t="-20000" r="-1333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C5B4B95-0771-28B4-78D5-28595319CBEB}"/>
              </a:ext>
            </a:extLst>
          </p:cNvPr>
          <p:cNvSpPr txBox="1"/>
          <p:nvPr/>
        </p:nvSpPr>
        <p:spPr>
          <a:xfrm>
            <a:off x="7697166" y="2002420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(correction)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0D264-0877-620F-B86E-87B13A46D5A7}"/>
              </a:ext>
            </a:extLst>
          </p:cNvPr>
          <p:cNvSpPr txBox="1"/>
          <p:nvPr/>
        </p:nvSpPr>
        <p:spPr>
          <a:xfrm>
            <a:off x="4247909" y="2015923"/>
            <a:ext cx="241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(open-loop model)</a:t>
            </a:r>
          </a:p>
        </p:txBody>
      </p:sp>
    </p:spTree>
    <p:extLst>
      <p:ext uri="{BB962C8B-B14F-4D97-AF65-F5344CB8AC3E}">
        <p14:creationId xmlns:p14="http://schemas.microsoft.com/office/powerpoint/2010/main" val="63423514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B8B2-C0BB-4E4B-BDCE-61B403AA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Flood Impact on the Road Transportation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7C480-0718-4C66-B714-D4BC841FE53E}"/>
              </a:ext>
            </a:extLst>
          </p:cNvPr>
          <p:cNvSpPr txBox="1"/>
          <p:nvPr/>
        </p:nvSpPr>
        <p:spPr>
          <a:xfrm>
            <a:off x="1004047" y="151503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Three innovations:</a:t>
            </a:r>
          </a:p>
          <a:p>
            <a:pPr algn="l" eaLnBrk="0" hangingPunct="0">
              <a:lnSpc>
                <a:spcPts val="2400"/>
              </a:lnSpc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ea typeface="+mn-ea"/>
                <a:cs typeface="+mn-cs"/>
              </a:rPr>
              <a:t>Streamflow measurement using velocimetry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Road Elevation Model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ea typeface="+mn-ea"/>
                <a:cs typeface="+mn-cs"/>
              </a:rPr>
              <a:t>Data Assimilation to link measurements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400" b="1" dirty="0"/>
              <a:t>    </a:t>
            </a:r>
            <a:r>
              <a:rPr lang="en-US" sz="2400" b="1" dirty="0">
                <a:ea typeface="+mn-ea"/>
                <a:cs typeface="+mn-cs"/>
              </a:rPr>
              <a:t>and forecasting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26DA-3C48-4E75-A1D7-5F9F24AD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672" y="2797247"/>
            <a:ext cx="2570578" cy="1480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A5506-14C6-4795-9EC4-93FA4D1444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4718" y="1336133"/>
            <a:ext cx="3593187" cy="19539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2ACF4-05A9-4779-9A5D-C9806804F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89299" y="4402249"/>
            <a:ext cx="3844024" cy="22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3701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86EC78-6ECD-0C4D-85C5-6A65DE25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" y="819809"/>
            <a:ext cx="12016409" cy="5006081"/>
          </a:xfrm>
          <a:prstGeom prst="rect">
            <a:avLst/>
          </a:prstGeom>
        </p:spPr>
      </p:pic>
      <p:pic>
        <p:nvPicPr>
          <p:cNvPr id="4" name="Picture 6" descr="Image">
            <a:extLst>
              <a:ext uri="{FF2B5EF4-FFF2-40B4-BE49-F238E27FC236}">
                <a16:creationId xmlns:a16="http://schemas.microsoft.com/office/drawing/2014/main" id="{16E772A5-E6A5-E2E9-9988-3B7A6C421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5" y="2155220"/>
            <a:ext cx="4034215" cy="30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5A6DC-83D7-45AC-A673-70DF3B309813}"/>
              </a:ext>
            </a:extLst>
          </p:cNvPr>
          <p:cNvSpPr txBox="1"/>
          <p:nvPr/>
        </p:nvSpPr>
        <p:spPr>
          <a:xfrm rot="16200000">
            <a:off x="-857318" y="2733575"/>
            <a:ext cx="2176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Probability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EA344-40F0-44C5-8C33-18B138030BE5}"/>
              </a:ext>
            </a:extLst>
          </p:cNvPr>
          <p:cNvSpPr txBox="1"/>
          <p:nvPr/>
        </p:nvSpPr>
        <p:spPr>
          <a:xfrm>
            <a:off x="66952" y="871251"/>
            <a:ext cx="3401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740A0-BC09-4B7A-96AD-AB0EE288D193}"/>
              </a:ext>
            </a:extLst>
          </p:cNvPr>
          <p:cNvSpPr txBox="1"/>
          <p:nvPr/>
        </p:nvSpPr>
        <p:spPr>
          <a:xfrm>
            <a:off x="66952" y="4613034"/>
            <a:ext cx="3561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7CD558-66E9-4356-8EED-045B325BBDED}"/>
              </a:ext>
            </a:extLst>
          </p:cNvPr>
          <p:cNvSpPr txBox="1">
            <a:spLocks/>
          </p:cNvSpPr>
          <p:nvPr/>
        </p:nvSpPr>
        <p:spPr>
          <a:xfrm>
            <a:off x="586355" y="174800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Forecast of Probability of Road Overtopping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11D09-6BB2-4D6C-915F-D2594B440124}"/>
              </a:ext>
            </a:extLst>
          </p:cNvPr>
          <p:cNvSpPr txBox="1"/>
          <p:nvPr/>
        </p:nvSpPr>
        <p:spPr>
          <a:xfrm>
            <a:off x="5232518" y="5430040"/>
            <a:ext cx="21763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May, 2023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3DA030-6EC8-474C-8866-AAFD4CEF8592}"/>
              </a:ext>
            </a:extLst>
          </p:cNvPr>
          <p:cNvSpPr txBox="1">
            <a:spLocks/>
          </p:cNvSpPr>
          <p:nvPr/>
        </p:nvSpPr>
        <p:spPr>
          <a:xfrm>
            <a:off x="665866" y="585838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081111110 – New Year Ck at FM 1155 nr Chappel Hill, TX</a:t>
            </a:r>
          </a:p>
        </p:txBody>
      </p:sp>
    </p:spTree>
    <p:extLst>
      <p:ext uri="{BB962C8B-B14F-4D97-AF65-F5344CB8AC3E}">
        <p14:creationId xmlns:p14="http://schemas.microsoft.com/office/powerpoint/2010/main" val="1341848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E34505-F41E-D1C1-9EA0-210FFA321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13209" r="3402" b="17437"/>
          <a:stretch/>
        </p:blipFill>
        <p:spPr bwMode="auto">
          <a:xfrm>
            <a:off x="-173377" y="1186672"/>
            <a:ext cx="6999890" cy="56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B5ADA3-1C1F-2D63-3DDD-6DC4FF20D11F}"/>
              </a:ext>
            </a:extLst>
          </p:cNvPr>
          <p:cNvSpPr/>
          <p:nvPr/>
        </p:nvSpPr>
        <p:spPr>
          <a:xfrm>
            <a:off x="6852745" y="4897821"/>
            <a:ext cx="5189811" cy="1776248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BE0E8-87E5-DDF4-6C1A-5028537E2138}"/>
              </a:ext>
            </a:extLst>
          </p:cNvPr>
          <p:cNvSpPr txBox="1"/>
          <p:nvPr/>
        </p:nvSpPr>
        <p:spPr>
          <a:xfrm>
            <a:off x="5576331" y="1245945"/>
            <a:ext cx="5428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Data assimilation based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Kalman Filtering extended to entire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USGS water resource region 12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(70,000 stream reaches)</a:t>
            </a:r>
          </a:p>
        </p:txBody>
      </p:sp>
      <p:pic>
        <p:nvPicPr>
          <p:cNvPr id="3" name="Picture 2" descr="A blue map of the country&#10;&#10;Description automatically generated">
            <a:extLst>
              <a:ext uri="{FF2B5EF4-FFF2-40B4-BE49-F238E27FC236}">
                <a16:creationId xmlns:a16="http://schemas.microsoft.com/office/drawing/2014/main" id="{7AF836CD-09CA-A47B-0C9C-703909DA3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7165" r="3402" b="9339"/>
          <a:stretch/>
        </p:blipFill>
        <p:spPr bwMode="auto">
          <a:xfrm>
            <a:off x="6933573" y="4915774"/>
            <a:ext cx="2262976" cy="1698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map of different colors&#10;&#10;Description automatically generated">
            <a:extLst>
              <a:ext uri="{FF2B5EF4-FFF2-40B4-BE49-F238E27FC236}">
                <a16:creationId xmlns:a16="http://schemas.microsoft.com/office/drawing/2014/main" id="{FE90885C-85D7-C1B4-F1B9-45C8EEC62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788" r="4373" b="8999"/>
          <a:stretch/>
        </p:blipFill>
        <p:spPr bwMode="auto">
          <a:xfrm>
            <a:off x="9645496" y="4929352"/>
            <a:ext cx="2267307" cy="1725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B0E3B2D9-4541-48F8-A04C-8F4839A06606}"/>
              </a:ext>
            </a:extLst>
          </p:cNvPr>
          <p:cNvSpPr/>
          <p:nvPr/>
        </p:nvSpPr>
        <p:spPr>
          <a:xfrm>
            <a:off x="9291145" y="5654565"/>
            <a:ext cx="756745" cy="367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60051-F9EE-6C97-2993-714A694F2F09}"/>
              </a:ext>
            </a:extLst>
          </p:cNvPr>
          <p:cNvSpPr txBox="1"/>
          <p:nvPr/>
        </p:nvSpPr>
        <p:spPr>
          <a:xfrm>
            <a:off x="6132035" y="3412488"/>
            <a:ext cx="3421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Scaling facilitated by new parallelization scheme using HUC8 units.</a:t>
            </a:r>
          </a:p>
        </p:txBody>
      </p:sp>
      <p:pic>
        <p:nvPicPr>
          <p:cNvPr id="1028" name="Picture 4" descr="Diverging colormaps">
            <a:extLst>
              <a:ext uri="{FF2B5EF4-FFF2-40B4-BE49-F238E27FC236}">
                <a16:creationId xmlns:a16="http://schemas.microsoft.com/office/drawing/2014/main" id="{40B8E9F9-8698-A46A-F7F9-D82F9CB2E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69528" b="23536"/>
          <a:stretch/>
        </p:blipFill>
        <p:spPr bwMode="auto">
          <a:xfrm rot="5400000">
            <a:off x="-378372" y="5018690"/>
            <a:ext cx="2284246" cy="29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C74884-F4E1-89A3-BFAD-9FBFBA22166D}"/>
              </a:ext>
            </a:extLst>
          </p:cNvPr>
          <p:cNvSpPr txBox="1"/>
          <p:nvPr/>
        </p:nvSpPr>
        <p:spPr>
          <a:xfrm>
            <a:off x="162911" y="3489433"/>
            <a:ext cx="1208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2FF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Positive correction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6F1642-79DF-A84A-4405-B39C801CA924}"/>
              </a:ext>
            </a:extLst>
          </p:cNvPr>
          <p:cNvSpPr txBox="1"/>
          <p:nvPr/>
        </p:nvSpPr>
        <p:spPr>
          <a:xfrm>
            <a:off x="147145" y="6261207"/>
            <a:ext cx="1208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304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Negative correction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CF3858-095E-46BC-87E8-18D34E6DD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4440" y="2776314"/>
            <a:ext cx="2352333" cy="19226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8EEF28-A35E-4EA6-8CEA-9717F4EB9150}"/>
              </a:ext>
            </a:extLst>
          </p:cNvPr>
          <p:cNvSpPr txBox="1"/>
          <p:nvPr/>
        </p:nvSpPr>
        <p:spPr>
          <a:xfrm>
            <a:off x="10669585" y="3368302"/>
            <a:ext cx="1200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USGS water resource region 12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0D9AD1F-279D-4F72-A5B4-4E1DA10F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Data Assimilation to Multiple River Basins</a:t>
            </a:r>
          </a:p>
        </p:txBody>
      </p:sp>
    </p:spTree>
    <p:extLst>
      <p:ext uri="{BB962C8B-B14F-4D97-AF65-F5344CB8AC3E}">
        <p14:creationId xmlns:p14="http://schemas.microsoft.com/office/powerpoint/2010/main" val="151924515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B8B2-C0BB-4E4B-BDCE-61B403AA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Flood Impact on the Road Transportation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7C480-0718-4C66-B714-D4BC841FE53E}"/>
              </a:ext>
            </a:extLst>
          </p:cNvPr>
          <p:cNvSpPr txBox="1"/>
          <p:nvPr/>
        </p:nvSpPr>
        <p:spPr>
          <a:xfrm>
            <a:off x="1004047" y="151503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Three innovations:</a:t>
            </a:r>
          </a:p>
          <a:p>
            <a:pPr algn="l" eaLnBrk="0" hangingPunct="0">
              <a:lnSpc>
                <a:spcPts val="2400"/>
              </a:lnSpc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ea typeface="+mn-ea"/>
                <a:cs typeface="+mn-cs"/>
              </a:rPr>
              <a:t>Streamflow measurement using velocimetry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Road Elevation Model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ea typeface="+mn-ea"/>
                <a:cs typeface="+mn-cs"/>
              </a:rPr>
              <a:t>Data Assimilation to link measurements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400" b="1" dirty="0"/>
              <a:t>    </a:t>
            </a:r>
            <a:r>
              <a:rPr lang="en-US" sz="2400" b="1" dirty="0">
                <a:ea typeface="+mn-ea"/>
                <a:cs typeface="+mn-cs"/>
              </a:rPr>
              <a:t>and forecasting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26DA-3C48-4E75-A1D7-5F9F24AD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672" y="2797247"/>
            <a:ext cx="2570578" cy="1480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A5506-14C6-4795-9EC4-93FA4D1444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4718" y="1336133"/>
            <a:ext cx="3593187" cy="19539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2ACF4-05A9-4779-9A5D-C9806804F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89299" y="4402249"/>
            <a:ext cx="3844024" cy="22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2903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13C85-BA2B-40F6-877B-BC587C11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99" y="480601"/>
            <a:ext cx="8430802" cy="5896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1FBDD-BA35-4775-83CC-ABD70B3B3D2B}"/>
              </a:ext>
            </a:extLst>
          </p:cNvPr>
          <p:cNvSpPr txBox="1"/>
          <p:nvPr/>
        </p:nvSpPr>
        <p:spPr>
          <a:xfrm>
            <a:off x="2572871" y="1308846"/>
            <a:ext cx="914400" cy="90543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i="1" dirty="0">
                <a:solidFill>
                  <a:srgbClr val="00B050"/>
                </a:solidFill>
                <a:ea typeface="+mn-ea"/>
                <a:cs typeface="+mn-cs"/>
              </a:rPr>
              <a:t>(Slides presented to TxDOT in 2016)</a:t>
            </a:r>
          </a:p>
        </p:txBody>
      </p:sp>
      <p:pic>
        <p:nvPicPr>
          <p:cNvPr id="4" name="Picture 2" descr="TxDOT logo">
            <a:extLst>
              <a:ext uri="{FF2B5EF4-FFF2-40B4-BE49-F238E27FC236}">
                <a16:creationId xmlns:a16="http://schemas.microsoft.com/office/drawing/2014/main" id="{ADE0E75A-6A7B-4978-8479-04B97D02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932" y="705051"/>
            <a:ext cx="2054197" cy="10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3160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7F2C8-9E20-4EB7-B8AD-A2B137AC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13" y="182333"/>
            <a:ext cx="8758451" cy="6493334"/>
          </a:xfrm>
          <a:prstGeom prst="rect">
            <a:avLst/>
          </a:prstGeom>
        </p:spPr>
      </p:pic>
      <p:pic>
        <p:nvPicPr>
          <p:cNvPr id="1026" name="Picture 2" descr="TxDOT logo">
            <a:extLst>
              <a:ext uri="{FF2B5EF4-FFF2-40B4-BE49-F238E27FC236}">
                <a16:creationId xmlns:a16="http://schemas.microsoft.com/office/drawing/2014/main" id="{C388A2F6-F73B-4772-922C-156F7876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44" y="1436914"/>
            <a:ext cx="2556886" cy="127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C5F81-3945-4180-9FD0-179AAF26C98E}"/>
              </a:ext>
            </a:extLst>
          </p:cNvPr>
          <p:cNvSpPr txBox="1"/>
          <p:nvPr/>
        </p:nvSpPr>
        <p:spPr>
          <a:xfrm>
            <a:off x="2321859" y="1084728"/>
            <a:ext cx="914400" cy="90543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i="1" dirty="0">
                <a:solidFill>
                  <a:srgbClr val="00B050"/>
                </a:solidFill>
                <a:ea typeface="+mn-ea"/>
                <a:cs typeface="+mn-cs"/>
              </a:rPr>
              <a:t>Densified forecasting requires densified measurement</a:t>
            </a:r>
          </a:p>
        </p:txBody>
      </p:sp>
    </p:spTree>
    <p:extLst>
      <p:ext uri="{BB962C8B-B14F-4D97-AF65-F5344CB8AC3E}">
        <p14:creationId xmlns:p14="http://schemas.microsoft.com/office/powerpoint/2010/main" val="358949690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21EB18-981B-4587-8BB8-E75C513E6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52" y="286597"/>
            <a:ext cx="9301557" cy="61142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98A7D6-FF2C-4884-B1A2-91DDBAB0479F}"/>
              </a:ext>
            </a:extLst>
          </p:cNvPr>
          <p:cNvGrpSpPr/>
          <p:nvPr/>
        </p:nvGrpSpPr>
        <p:grpSpPr>
          <a:xfrm>
            <a:off x="4926011" y="2310596"/>
            <a:ext cx="5207794" cy="1207076"/>
            <a:chOff x="4926011" y="2310596"/>
            <a:chExt cx="5207794" cy="12070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8AD350-0A59-4FE8-A266-2266D17E6208}"/>
                </a:ext>
              </a:extLst>
            </p:cNvPr>
            <p:cNvSpPr/>
            <p:nvPr/>
          </p:nvSpPr>
          <p:spPr>
            <a:xfrm>
              <a:off x="4926011" y="2729468"/>
              <a:ext cx="37925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Water Level and Surface Velocity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ED23A0-9B50-47AE-95EC-178FF24564E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1" r="21864" b="26492"/>
            <a:stretch/>
          </p:blipFill>
          <p:spPr bwMode="auto">
            <a:xfrm>
              <a:off x="8718524" y="2310596"/>
              <a:ext cx="1415281" cy="1207076"/>
            </a:xfrm>
            <a:prstGeom prst="rect">
              <a:avLst/>
            </a:prstGeom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758122-1E9E-4172-BBF8-B5EDF114536D}"/>
              </a:ext>
            </a:extLst>
          </p:cNvPr>
          <p:cNvGrpSpPr/>
          <p:nvPr/>
        </p:nvGrpSpPr>
        <p:grpSpPr>
          <a:xfrm>
            <a:off x="4942703" y="2197768"/>
            <a:ext cx="5396022" cy="1894013"/>
            <a:chOff x="4942703" y="2434281"/>
            <a:chExt cx="5396022" cy="16575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1292C4-D5DD-4803-A102-B9367F6B25FC}"/>
                </a:ext>
              </a:extLst>
            </p:cNvPr>
            <p:cNvSpPr/>
            <p:nvPr/>
          </p:nvSpPr>
          <p:spPr>
            <a:xfrm>
              <a:off x="4942703" y="2434281"/>
              <a:ext cx="5263978" cy="1235676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43B5B9-6E4E-4DD9-95A0-C03CE6960374}"/>
                </a:ext>
              </a:extLst>
            </p:cNvPr>
            <p:cNvSpPr txBox="1"/>
            <p:nvPr/>
          </p:nvSpPr>
          <p:spPr>
            <a:xfrm>
              <a:off x="8501940" y="3691671"/>
              <a:ext cx="1836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TxDOT Decision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F616F86-80CB-4659-B09B-CBD228076B45}"/>
              </a:ext>
            </a:extLst>
          </p:cNvPr>
          <p:cNvSpPr txBox="1"/>
          <p:nvPr/>
        </p:nvSpPr>
        <p:spPr>
          <a:xfrm>
            <a:off x="4572001" y="1161880"/>
            <a:ext cx="914400" cy="90543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i="1" dirty="0">
                <a:solidFill>
                  <a:srgbClr val="00B050"/>
                </a:solidFill>
                <a:ea typeface="+mn-ea"/>
                <a:cs typeface="+mn-cs"/>
              </a:rPr>
              <a:t>A new kind of flood gauge</a:t>
            </a:r>
          </a:p>
        </p:txBody>
      </p:sp>
    </p:spTree>
    <p:extLst>
      <p:ext uri="{BB962C8B-B14F-4D97-AF65-F5344CB8AC3E}">
        <p14:creationId xmlns:p14="http://schemas.microsoft.com/office/powerpoint/2010/main" val="3567294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6A41-712F-41BC-A8E6-D4CDC8DC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28" y="316655"/>
            <a:ext cx="9750655" cy="484632"/>
          </a:xfrm>
        </p:spPr>
        <p:txBody>
          <a:bodyPr/>
          <a:lstStyle/>
          <a:p>
            <a:r>
              <a:rPr lang="en-US" sz="2800" dirty="0"/>
              <a:t>80 RQ-30 Radar Stream Gauges for TxDOT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F5586-623D-4672-96DD-FC52B52ADF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2" y="1180271"/>
            <a:ext cx="9092900" cy="519764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89808-70C8-4DE7-8D16-4F7992602E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905" y="4897959"/>
            <a:ext cx="3336756" cy="18666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E9B53-A4D0-45D8-AF4A-538B2E27FB9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r="21864" b="26492"/>
          <a:stretch/>
        </p:blipFill>
        <p:spPr bwMode="auto">
          <a:xfrm>
            <a:off x="9730001" y="1919733"/>
            <a:ext cx="2238977" cy="2837681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90BB93-D322-4E8F-A796-E6119A4B57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014" y="159461"/>
            <a:ext cx="1085545" cy="12836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D79EDB-5110-4B41-8C29-2330AD5EE5A9}"/>
              </a:ext>
            </a:extLst>
          </p:cNvPr>
          <p:cNvSpPr txBox="1"/>
          <p:nvPr/>
        </p:nvSpPr>
        <p:spPr>
          <a:xfrm>
            <a:off x="10313586" y="15281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Scott Grzyb, USGS</a:t>
            </a:r>
          </a:p>
        </p:txBody>
      </p:sp>
      <p:pic>
        <p:nvPicPr>
          <p:cNvPr id="7" name="Picture 2" descr="USGS Logo">
            <a:extLst>
              <a:ext uri="{FF2B5EF4-FFF2-40B4-BE49-F238E27FC236}">
                <a16:creationId xmlns:a16="http://schemas.microsoft.com/office/drawing/2014/main" id="{575A9113-FE70-417E-A6CE-875CDEB22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03" y="6335263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0225A1-6750-44DE-915F-7E321F51C6AD}"/>
              </a:ext>
            </a:extLst>
          </p:cNvPr>
          <p:cNvSpPr txBox="1"/>
          <p:nvPr/>
        </p:nvSpPr>
        <p:spPr>
          <a:xfrm>
            <a:off x="2704978" y="816146"/>
            <a:ext cx="914400" cy="90543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i="1" dirty="0">
                <a:solidFill>
                  <a:srgbClr val="00B050"/>
                </a:solidFill>
                <a:ea typeface="+mn-ea"/>
                <a:cs typeface="+mn-cs"/>
              </a:rPr>
              <a:t>Fast forward to 2024 …. </a:t>
            </a:r>
          </a:p>
        </p:txBody>
      </p:sp>
    </p:spTree>
    <p:extLst>
      <p:ext uri="{BB962C8B-B14F-4D97-AF65-F5344CB8AC3E}">
        <p14:creationId xmlns:p14="http://schemas.microsoft.com/office/powerpoint/2010/main" val="123538718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449BE-6A86-45B6-9ECC-2C449ED783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411" y="230731"/>
            <a:ext cx="9750425" cy="615689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Stream gauging with Velocimetry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D22E34-E52F-4B6A-A0D7-DA32C61D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239" y="3988106"/>
            <a:ext cx="5810408" cy="170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2A546-F33F-4368-AD22-3A3B4BB9448E}"/>
              </a:ext>
            </a:extLst>
          </p:cNvPr>
          <p:cNvSpPr txBox="1"/>
          <p:nvPr/>
        </p:nvSpPr>
        <p:spPr>
          <a:xfrm>
            <a:off x="6313725" y="310411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ADCP measures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velocity distribution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space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across stream cross-section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04620-E5EB-42AB-85A8-26A51EDF0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39" y="3884039"/>
            <a:ext cx="4781257" cy="184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CF035B-1D0C-4E0F-BA1C-FC1592E5248C}"/>
              </a:ext>
            </a:extLst>
          </p:cNvPr>
          <p:cNvSpPr txBox="1"/>
          <p:nvPr/>
        </p:nvSpPr>
        <p:spPr>
          <a:xfrm>
            <a:off x="678353" y="32299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RQ-30 measures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surface velocity, V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elevation 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time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at one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F8C27-A157-45F7-BA90-4F7724E0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722" y="1034685"/>
            <a:ext cx="3364634" cy="2069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57D31E-F443-4A0F-AF4A-2FE3FA9A17BD}"/>
              </a:ext>
            </a:extLst>
          </p:cNvPr>
          <p:cNvCxnSpPr>
            <a:cxnSpLocks/>
          </p:cNvCxnSpPr>
          <p:nvPr/>
        </p:nvCxnSpPr>
        <p:spPr bwMode="auto">
          <a:xfrm flipH="1">
            <a:off x="2263314" y="1315422"/>
            <a:ext cx="695725" cy="84310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AD80A-B292-42FD-A7A8-3F60BAD47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339" y="551383"/>
            <a:ext cx="2096307" cy="254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586F4C3F-5AB5-4C66-B630-3AEB76D5F313}"/>
              </a:ext>
            </a:extLst>
          </p:cNvPr>
          <p:cNvSpPr/>
          <p:nvPr/>
        </p:nvSpPr>
        <p:spPr bwMode="auto">
          <a:xfrm>
            <a:off x="2167062" y="2132300"/>
            <a:ext cx="177840" cy="10595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7C8B42-4770-4067-9DC3-315781D3F1EC}"/>
              </a:ext>
            </a:extLst>
          </p:cNvPr>
          <p:cNvSpPr txBox="1"/>
          <p:nvPr/>
        </p:nvSpPr>
        <p:spPr>
          <a:xfrm>
            <a:off x="2712013" y="59576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Discharge, Q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Cross-section area,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average velocity, V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surface velocity, V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* k-factor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05784D-7BE4-469C-9148-3B6332ACCCCA}"/>
              </a:ext>
            </a:extLst>
          </p:cNvPr>
          <p:cNvCxnSpPr/>
          <p:nvPr/>
        </p:nvCxnSpPr>
        <p:spPr bwMode="auto">
          <a:xfrm>
            <a:off x="2959039" y="1315422"/>
            <a:ext cx="0" cy="60367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7A2419-0855-47AC-8255-B29905673C55}"/>
              </a:ext>
            </a:extLst>
          </p:cNvPr>
          <p:cNvSpPr txBox="1"/>
          <p:nvPr/>
        </p:nvSpPr>
        <p:spPr>
          <a:xfrm>
            <a:off x="2813727" y="49715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B1E5A4-0726-4DE5-9538-275A62AA4140}"/>
              </a:ext>
            </a:extLst>
          </p:cNvPr>
          <p:cNvSpPr txBox="1"/>
          <p:nvPr/>
        </p:nvSpPr>
        <p:spPr>
          <a:xfrm>
            <a:off x="2916966" y="44361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2671D-48DA-45A5-9C19-308F749921E5}"/>
              </a:ext>
            </a:extLst>
          </p:cNvPr>
          <p:cNvSpPr txBox="1"/>
          <p:nvPr/>
        </p:nvSpPr>
        <p:spPr>
          <a:xfrm>
            <a:off x="3053213" y="14618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6875E-716D-4A12-B866-957FB078960C}"/>
              </a:ext>
            </a:extLst>
          </p:cNvPr>
          <p:cNvSpPr txBox="1"/>
          <p:nvPr/>
        </p:nvSpPr>
        <p:spPr>
          <a:xfrm>
            <a:off x="2288055" y="15567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</a:p>
        </p:txBody>
      </p:sp>
      <p:pic>
        <p:nvPicPr>
          <p:cNvPr id="20" name="Picture 2" descr="USGS Logo">
            <a:extLst>
              <a:ext uri="{FF2B5EF4-FFF2-40B4-BE49-F238E27FC236}">
                <a16:creationId xmlns:a16="http://schemas.microsoft.com/office/drawing/2014/main" id="{30E85AD2-890F-4FCF-8EE3-49E26118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5571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>
            <a:extLst>
              <a:ext uri="{FF2B5EF4-FFF2-40B4-BE49-F238E27FC236}">
                <a16:creationId xmlns:a16="http://schemas.microsoft.com/office/drawing/2014/main" id="{A05ACEFD-DB17-8B69-6A06-D2B09CA0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721579" cy="484632"/>
          </a:xfrm>
        </p:spPr>
        <p:txBody>
          <a:bodyPr/>
          <a:lstStyle/>
          <a:p>
            <a:r>
              <a:rPr lang="en-US" dirty="0"/>
              <a:t>Linking RQ-30 Surface Velocity through time with ADCP Velocity in Cross-Section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922A3-59F3-E081-4F45-2F3AEC97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112" y="942912"/>
            <a:ext cx="7672232" cy="206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4BA4475-5FD0-70AD-1D79-45B89231B09A}"/>
              </a:ext>
            </a:extLst>
          </p:cNvPr>
          <p:cNvSpPr/>
          <p:nvPr/>
        </p:nvSpPr>
        <p:spPr bwMode="auto">
          <a:xfrm rot="5400000">
            <a:off x="3654224" y="3242533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22CCCC7-1CBE-46A5-88D4-9D86DAD21E92}"/>
              </a:ext>
            </a:extLst>
          </p:cNvPr>
          <p:cNvSpPr/>
          <p:nvPr/>
        </p:nvSpPr>
        <p:spPr bwMode="auto">
          <a:xfrm rot="5400000">
            <a:off x="5735543" y="3242534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7392F66-B938-422A-B841-00EE1A933CF8}"/>
              </a:ext>
            </a:extLst>
          </p:cNvPr>
          <p:cNvSpPr/>
          <p:nvPr/>
        </p:nvSpPr>
        <p:spPr bwMode="auto">
          <a:xfrm rot="5400000">
            <a:off x="7816862" y="3242534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C20642-5244-03F3-0E74-417F109921D4}"/>
              </a:ext>
            </a:extLst>
          </p:cNvPr>
          <p:cNvCxnSpPr>
            <a:cxnSpLocks/>
          </p:cNvCxnSpPr>
          <p:nvPr/>
        </p:nvCxnSpPr>
        <p:spPr bwMode="auto">
          <a:xfrm>
            <a:off x="1820286" y="6203681"/>
            <a:ext cx="811946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C2DFB6-6BB6-C9A6-46C6-1E165EDA97D0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312" y="1121651"/>
            <a:ext cx="0" cy="472779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8A1113C-9BB5-5243-4E58-6A794747EDC8}"/>
              </a:ext>
            </a:extLst>
          </p:cNvPr>
          <p:cNvSpPr txBox="1"/>
          <p:nvPr/>
        </p:nvSpPr>
        <p:spPr>
          <a:xfrm>
            <a:off x="4799796" y="6301473"/>
            <a:ext cx="3967743" cy="44414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Distance from Left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5697B0-814E-6DBC-22B1-BDD33617B4BC}"/>
              </a:ext>
            </a:extLst>
          </p:cNvPr>
          <p:cNvSpPr txBox="1"/>
          <p:nvPr/>
        </p:nvSpPr>
        <p:spPr>
          <a:xfrm rot="16200000">
            <a:off x="-375196" y="1739333"/>
            <a:ext cx="3726755" cy="47286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Depth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5B494E-DBA8-B5AD-1FBA-BF3DA0CB8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11" y="4059115"/>
            <a:ext cx="7672232" cy="179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9FE4DE-58A9-E1FB-0F31-CCE4E097F594}"/>
              </a:ext>
            </a:extLst>
          </p:cNvPr>
          <p:cNvSpPr/>
          <p:nvPr/>
        </p:nvSpPr>
        <p:spPr bwMode="auto">
          <a:xfrm>
            <a:off x="6723380" y="4022599"/>
            <a:ext cx="419098" cy="228600"/>
          </a:xfrm>
          <a:prstGeom prst="rect">
            <a:avLst/>
          </a:prstGeom>
          <a:noFill/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1E548064-2676-5EF0-E7D3-6DE864F1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20" y="3026872"/>
            <a:ext cx="706375" cy="70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6A83506-1DEC-2B39-32DC-E388FC5CCA6B}"/>
              </a:ext>
            </a:extLst>
          </p:cNvPr>
          <p:cNvSpPr/>
          <p:nvPr/>
        </p:nvSpPr>
        <p:spPr bwMode="auto">
          <a:xfrm>
            <a:off x="6790690" y="3582954"/>
            <a:ext cx="284477" cy="421387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D5567D-72A4-9877-E03E-FE7B3016D134}"/>
              </a:ext>
            </a:extLst>
          </p:cNvPr>
          <p:cNvCxnSpPr/>
          <p:nvPr/>
        </p:nvCxnSpPr>
        <p:spPr bwMode="auto">
          <a:xfrm flipH="1" flipV="1">
            <a:off x="3189767" y="4004341"/>
            <a:ext cx="3338624" cy="1825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868E5C-835A-94C6-D752-C26DC705C3B3}"/>
              </a:ext>
            </a:extLst>
          </p:cNvPr>
          <p:cNvCxnSpPr>
            <a:cxnSpLocks/>
          </p:cNvCxnSpPr>
          <p:nvPr/>
        </p:nvCxnSpPr>
        <p:spPr bwMode="auto">
          <a:xfrm flipV="1">
            <a:off x="7258050" y="4022599"/>
            <a:ext cx="2544294" cy="913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B30EDE-F9F5-75FE-6BA2-114524E5A71D}"/>
              </a:ext>
            </a:extLst>
          </p:cNvPr>
          <p:cNvCxnSpPr>
            <a:cxnSpLocks/>
          </p:cNvCxnSpPr>
          <p:nvPr/>
        </p:nvCxnSpPr>
        <p:spPr bwMode="auto">
          <a:xfrm>
            <a:off x="6783667" y="4330209"/>
            <a:ext cx="0" cy="138479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0224DB-7D38-2599-8118-5BC3E4DD2579}"/>
              </a:ext>
            </a:extLst>
          </p:cNvPr>
          <p:cNvCxnSpPr>
            <a:cxnSpLocks/>
          </p:cNvCxnSpPr>
          <p:nvPr/>
        </p:nvCxnSpPr>
        <p:spPr bwMode="auto">
          <a:xfrm flipH="1">
            <a:off x="5608320" y="4187800"/>
            <a:ext cx="999488" cy="27752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82C973-B049-5930-90A5-F498C1460A64}"/>
              </a:ext>
            </a:extLst>
          </p:cNvPr>
          <p:cNvCxnSpPr>
            <a:cxnSpLocks/>
          </p:cNvCxnSpPr>
          <p:nvPr/>
        </p:nvCxnSpPr>
        <p:spPr bwMode="auto">
          <a:xfrm>
            <a:off x="7258050" y="4215188"/>
            <a:ext cx="870190" cy="56856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3CA3DAD-3FF4-D065-2739-E629469CE635}"/>
              </a:ext>
            </a:extLst>
          </p:cNvPr>
          <p:cNvCxnSpPr>
            <a:cxnSpLocks/>
          </p:cNvCxnSpPr>
          <p:nvPr/>
        </p:nvCxnSpPr>
        <p:spPr bwMode="auto">
          <a:xfrm flipH="1">
            <a:off x="3830320" y="4136899"/>
            <a:ext cx="2644011" cy="35580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EADB4A5-987C-7F6B-DCA9-583E09946DAF}"/>
              </a:ext>
            </a:extLst>
          </p:cNvPr>
          <p:cNvCxnSpPr>
            <a:cxnSpLocks/>
          </p:cNvCxnSpPr>
          <p:nvPr/>
        </p:nvCxnSpPr>
        <p:spPr bwMode="auto">
          <a:xfrm>
            <a:off x="7424695" y="4160414"/>
            <a:ext cx="1683147" cy="23318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0D8B37-9F8B-4F6F-8973-1C48CD54B7C0}"/>
              </a:ext>
            </a:extLst>
          </p:cNvPr>
          <p:cNvSpPr txBox="1"/>
          <p:nvPr/>
        </p:nvSpPr>
        <p:spPr>
          <a:xfrm>
            <a:off x="1820286" y="57181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  <a:ea typeface="+mn-ea"/>
                <a:cs typeface="+mn-cs"/>
              </a:rPr>
              <a:t>Cell values are the ratio of the cell velocity</a:t>
            </a:r>
          </a:p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</a:rPr>
              <a:t>to the surface velocity at the RQ-30 measurement point</a:t>
            </a:r>
            <a:endParaRPr lang="en-US" b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8B4ED8-E801-4D2F-9494-3949CE0B0D24}"/>
              </a:ext>
            </a:extLst>
          </p:cNvPr>
          <p:cNvSpPr txBox="1"/>
          <p:nvPr/>
        </p:nvSpPr>
        <p:spPr>
          <a:xfrm>
            <a:off x="10346741" y="427700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b="1" dirty="0">
                <a:solidFill>
                  <a:srgbClr val="0070C0"/>
                </a:solidFill>
                <a:ea typeface="+mn-ea"/>
                <a:cs typeface="+mn-cs"/>
              </a:rPr>
              <a:t>Calibration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dirty="0">
                <a:solidFill>
                  <a:srgbClr val="0070C0"/>
                </a:solidFill>
              </a:rPr>
              <a:t>Relative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dirty="0">
                <a:solidFill>
                  <a:srgbClr val="0070C0"/>
                </a:solidFill>
              </a:rPr>
              <a:t>Velocity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dirty="0">
                <a:solidFill>
                  <a:srgbClr val="0070C0"/>
                </a:solidFill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23052767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2188D-9DD6-44AF-8497-1F8F2A0DF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87" y="5798814"/>
            <a:ext cx="304826" cy="137172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A269C571-F7F5-4A34-84CE-31B9655020D8}"/>
                  </a:ext>
                </a:extLst>
              </p:cNvPr>
              <p:cNvGraphicFramePr/>
              <p:nvPr/>
            </p:nvGraphicFramePr>
            <p:xfrm>
              <a:off x="1379926" y="1175229"/>
              <a:ext cx="9432147" cy="520268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A269C571-F7F5-4A34-84CE-31B965502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9926" y="1175229"/>
                <a:ext cx="9432147" cy="520268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A313606-2DAD-477A-9BD0-21BF5FA7507C}"/>
              </a:ext>
            </a:extLst>
          </p:cNvPr>
          <p:cNvSpPr txBox="1"/>
          <p:nvPr/>
        </p:nvSpPr>
        <p:spPr>
          <a:xfrm>
            <a:off x="5440362" y="1771396"/>
            <a:ext cx="2124075" cy="2095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Measurement Number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90F51A-8AF5-4DC0-BE0A-51040CE5CB63}"/>
              </a:ext>
            </a:extLst>
          </p:cNvPr>
          <p:cNvSpPr txBox="1">
            <a:spLocks/>
          </p:cNvSpPr>
          <p:nvPr/>
        </p:nvSpPr>
        <p:spPr>
          <a:xfrm>
            <a:off x="829715" y="422952"/>
            <a:ext cx="11288597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Calibrating the RQ-30 Gauge using Acoustic Doppler Current  Profiler (ADCP)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F3D85-71FA-45ED-88E7-58A1A0A7AF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177" y="2173014"/>
            <a:ext cx="5600521" cy="232798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B5B39BC-B1C6-44C2-8DF9-A0EFF0F2B9E9}"/>
              </a:ext>
            </a:extLst>
          </p:cNvPr>
          <p:cNvSpPr txBox="1">
            <a:spLocks/>
          </p:cNvSpPr>
          <p:nvPr/>
        </p:nvSpPr>
        <p:spPr>
          <a:xfrm>
            <a:off x="2769829" y="6373368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081111110 – New Year Ck at FM 1155 nr Chappel Hill, TX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CD95A-2F5D-4223-A782-A5065EE90425}"/>
              </a:ext>
            </a:extLst>
          </p:cNvPr>
          <p:cNvSpPr txBox="1"/>
          <p:nvPr/>
        </p:nvSpPr>
        <p:spPr>
          <a:xfrm>
            <a:off x="3798277" y="452278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No ADCP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08235-6CFB-4B6F-BC79-5E86E0061165}"/>
              </a:ext>
            </a:extLst>
          </p:cNvPr>
          <p:cNvSpPr txBox="1"/>
          <p:nvPr/>
        </p:nvSpPr>
        <p:spPr>
          <a:xfrm>
            <a:off x="6095999" y="55011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One ADCP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493B1-743C-49B9-A1D2-4A513DDC04CB}"/>
              </a:ext>
            </a:extLst>
          </p:cNvPr>
          <p:cNvSpPr txBox="1"/>
          <p:nvPr/>
        </p:nvSpPr>
        <p:spPr>
          <a:xfrm>
            <a:off x="8400302" y="570355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Two ADCP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Measurements</a:t>
            </a:r>
          </a:p>
        </p:txBody>
      </p:sp>
    </p:spTree>
    <p:extLst>
      <p:ext uri="{BB962C8B-B14F-4D97-AF65-F5344CB8AC3E}">
        <p14:creationId xmlns:p14="http://schemas.microsoft.com/office/powerpoint/2010/main" val="155195635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5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763</Words>
  <Application>Microsoft Office PowerPoint</Application>
  <PresentationFormat>Widescreen</PresentationFormat>
  <Paragraphs>165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Avenir LT Std 55 Roman</vt:lpstr>
      <vt:lpstr>Avenir LT Std 65 Medium</vt:lpstr>
      <vt:lpstr>Calibri</vt:lpstr>
      <vt:lpstr>Cambria Math</vt:lpstr>
      <vt:lpstr>Helvetica</vt:lpstr>
      <vt:lpstr>Lucida Grande</vt:lpstr>
      <vt:lpstr>Roboto</vt:lpstr>
      <vt:lpstr>STIXGeneral</vt:lpstr>
      <vt:lpstr>Optional_Corporate_PPT_Template-Arial</vt:lpstr>
      <vt:lpstr>4_Optional_Corporate_PPT_Template-Arial</vt:lpstr>
      <vt:lpstr>5_Optional_Corporate_PPT_Template-Arial</vt:lpstr>
      <vt:lpstr>6_Optional_Corporate_PPT_Template-Arial</vt:lpstr>
      <vt:lpstr>1_Optional_Corporate_PPT_Template-Arial</vt:lpstr>
      <vt:lpstr>2_Optional_Corporate_PPT_Template-Arial</vt:lpstr>
      <vt:lpstr>7_Optional_Corporate_PPT_Template-Arial</vt:lpstr>
      <vt:lpstr>Flood Impact on the Road Transportation System</vt:lpstr>
      <vt:lpstr>Flood Impact on the Road Transportation System</vt:lpstr>
      <vt:lpstr>PowerPoint Presentation</vt:lpstr>
      <vt:lpstr>PowerPoint Presentation</vt:lpstr>
      <vt:lpstr>PowerPoint Presentation</vt:lpstr>
      <vt:lpstr>80 RQ-30 Radar Stream Gauges for TxDOT</vt:lpstr>
      <vt:lpstr>Stream gauging with Velocimetry</vt:lpstr>
      <vt:lpstr>Linking RQ-30 Surface Velocity through time with ADCP Velocity in Cross-Section</vt:lpstr>
      <vt:lpstr>PowerPoint Presentation</vt:lpstr>
      <vt:lpstr>Evolution in Discharge Measurement</vt:lpstr>
      <vt:lpstr>All Roads Network of Linear Referenced Data (ARNOLD)</vt:lpstr>
      <vt:lpstr>Ecopia Roads at my Home</vt:lpstr>
      <vt:lpstr>LIDAR Data Collections TxDOT Austin District</vt:lpstr>
      <vt:lpstr>Road Elevation Model: LIDAR points plus 3D Road Polygon and Centerline</vt:lpstr>
      <vt:lpstr>Road Inundation Map using LIDAR Points</vt:lpstr>
      <vt:lpstr>Flood Inundation Mapping with Hydraulic Models</vt:lpstr>
      <vt:lpstr>PowerPoint Presentation</vt:lpstr>
      <vt:lpstr>PowerPoint Presentation</vt:lpstr>
      <vt:lpstr>PowerPoint Presentation</vt:lpstr>
      <vt:lpstr>PowerPoint Presentation</vt:lpstr>
      <vt:lpstr>Scaling Data Assimilation to Multiple River Basins</vt:lpstr>
      <vt:lpstr>Flood Impact on the Road Transportation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NGAC Presentation</dc:title>
  <dc:creator>Maidment, David R</dc:creator>
  <cp:lastModifiedBy>Maidment, David R</cp:lastModifiedBy>
  <cp:revision>38</cp:revision>
  <dcterms:created xsi:type="dcterms:W3CDTF">2024-03-30T15:42:51Z</dcterms:created>
  <dcterms:modified xsi:type="dcterms:W3CDTF">2024-11-20T15:05:14Z</dcterms:modified>
</cp:coreProperties>
</file>