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4"/>
  </p:sldMasterIdLst>
  <p:notesMasterIdLst>
    <p:notesMasterId r:id="rId47"/>
  </p:notesMasterIdLst>
  <p:sldIdLst>
    <p:sldId id="256" r:id="rId5"/>
    <p:sldId id="280" r:id="rId6"/>
    <p:sldId id="281" r:id="rId7"/>
    <p:sldId id="290" r:id="rId8"/>
    <p:sldId id="307" r:id="rId9"/>
    <p:sldId id="308" r:id="rId10"/>
    <p:sldId id="296" r:id="rId11"/>
    <p:sldId id="305" r:id="rId12"/>
    <p:sldId id="313" r:id="rId13"/>
    <p:sldId id="321" r:id="rId14"/>
    <p:sldId id="322" r:id="rId15"/>
    <p:sldId id="323" r:id="rId16"/>
    <p:sldId id="320" r:id="rId17"/>
    <p:sldId id="297" r:id="rId18"/>
    <p:sldId id="298" r:id="rId19"/>
    <p:sldId id="299" r:id="rId20"/>
    <p:sldId id="300" r:id="rId21"/>
    <p:sldId id="301" r:id="rId22"/>
    <p:sldId id="302" r:id="rId23"/>
    <p:sldId id="303" r:id="rId24"/>
    <p:sldId id="304" r:id="rId25"/>
    <p:sldId id="312" r:id="rId26"/>
    <p:sldId id="310" r:id="rId27"/>
    <p:sldId id="284" r:id="rId28"/>
    <p:sldId id="319" r:id="rId29"/>
    <p:sldId id="316" r:id="rId30"/>
    <p:sldId id="285" r:id="rId31"/>
    <p:sldId id="309" r:id="rId32"/>
    <p:sldId id="287" r:id="rId33"/>
    <p:sldId id="286" r:id="rId34"/>
    <p:sldId id="311" r:id="rId35"/>
    <p:sldId id="289" r:id="rId36"/>
    <p:sldId id="317" r:id="rId37"/>
    <p:sldId id="318" r:id="rId38"/>
    <p:sldId id="314" r:id="rId39"/>
    <p:sldId id="324" r:id="rId40"/>
    <p:sldId id="325" r:id="rId41"/>
    <p:sldId id="279" r:id="rId42"/>
    <p:sldId id="277" r:id="rId43"/>
    <p:sldId id="278" r:id="rId44"/>
    <p:sldId id="315" r:id="rId45"/>
    <p:sldId id="32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8" autoAdjust="0"/>
    <p:restoredTop sz="94660"/>
  </p:normalViewPr>
  <p:slideViewPr>
    <p:cSldViewPr snapToGrid="0">
      <p:cViewPr>
        <p:scale>
          <a:sx n="52" d="100"/>
          <a:sy n="52" d="100"/>
        </p:scale>
        <p:origin x="696" y="-192"/>
      </p:cViewPr>
      <p:guideLst>
        <p:guide orient="horz" pos="2160"/>
        <p:guide pos="2880"/>
      </p:guideLst>
    </p:cSldViewPr>
  </p:slideViewPr>
  <p:notesTextViewPr>
    <p:cViewPr>
      <p:scale>
        <a:sx n="1" d="1"/>
        <a:sy n="1" d="1"/>
      </p:scale>
      <p:origin x="0" y="0"/>
    </p:cViewPr>
  </p:notesTextViewPr>
  <p:sorterViewPr>
    <p:cViewPr>
      <p:scale>
        <a:sx n="100" d="100"/>
        <a:sy n="100" d="100"/>
      </p:scale>
      <p:origin x="0" y="5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1B8F6-1F6C-4ED0-A881-C9BE728C6AC8}" type="datetimeFigureOut">
              <a:rPr lang="en-US" smtClean="0"/>
              <a:t>5/28/2013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D3CE4-073B-41E2-A1C5-EF4EA95D140B}" type="slidenum">
              <a:rPr lang="en-US" smtClean="0"/>
              <a:t>‹#›</a:t>
            </a:fld>
            <a:endParaRPr lang="en-US"/>
          </a:p>
        </p:txBody>
      </p:sp>
    </p:spTree>
    <p:extLst>
      <p:ext uri="{BB962C8B-B14F-4D97-AF65-F5344CB8AC3E}">
        <p14:creationId xmlns:p14="http://schemas.microsoft.com/office/powerpoint/2010/main" val="270653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4D3CE4-073B-41E2-A1C5-EF4EA95D140B}" type="slidenum">
              <a:rPr lang="en-US" smtClean="0"/>
              <a:t>1</a:t>
            </a:fld>
            <a:endParaRPr lang="en-US"/>
          </a:p>
        </p:txBody>
      </p:sp>
    </p:spTree>
    <p:extLst>
      <p:ext uri="{BB962C8B-B14F-4D97-AF65-F5344CB8AC3E}">
        <p14:creationId xmlns:p14="http://schemas.microsoft.com/office/powerpoint/2010/main" val="377065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01C44-02AB-4D9A-AE7A-23F3E37BAAEE}" type="slidenum">
              <a:rPr lang="en-US"/>
              <a:pPr/>
              <a:t>8</a:t>
            </a:fld>
            <a:endParaRPr lang="en-US"/>
          </a:p>
        </p:txBody>
      </p:sp>
      <p:sp>
        <p:nvSpPr>
          <p:cNvPr id="485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730" tIns="44865" rIns="89730" bIns="44865"/>
          <a:lstStyle/>
          <a:p>
            <a:r>
              <a:rPr lang="en-US"/>
              <a:t>Before we get into detail let’s quickly define a channel and a cross-section. A river of stream </a:t>
            </a:r>
            <a:r>
              <a:rPr lang="en-US" b="1"/>
              <a:t>Channel</a:t>
            </a:r>
            <a:r>
              <a:rPr lang="en-US"/>
              <a:t> is a conduit or water course carrying water flow under gravity.</a:t>
            </a:r>
          </a:p>
          <a:p>
            <a:pPr>
              <a:spcBef>
                <a:spcPct val="50000"/>
              </a:spcBef>
            </a:pPr>
            <a:r>
              <a:rPr lang="en-US"/>
              <a:t>A </a:t>
            </a:r>
            <a:r>
              <a:rPr lang="en-US" b="1"/>
              <a:t>Cross-Section</a:t>
            </a:r>
            <a:r>
              <a:rPr lang="en-US"/>
              <a:t> refers to the section of a channel taken normal to the direction of the flow.</a:t>
            </a:r>
            <a:endParaRPr lang="en-US" b="1"/>
          </a:p>
          <a:p>
            <a:pPr>
              <a:spcBef>
                <a:spcPct val="50000"/>
              </a:spcBef>
            </a:pPr>
            <a:endParaRPr lang="en-US"/>
          </a:p>
        </p:txBody>
      </p:sp>
    </p:spTree>
    <p:extLst>
      <p:ext uri="{BB962C8B-B14F-4D97-AF65-F5344CB8AC3E}">
        <p14:creationId xmlns:p14="http://schemas.microsoft.com/office/powerpoint/2010/main" val="428026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1328E-BC3E-460B-A00A-60D5BDBC52FC}" type="slidenum">
              <a:rPr lang="en-US"/>
              <a:pPr/>
              <a:t>28</a:t>
            </a:fld>
            <a:endParaRPr lang="en-US"/>
          </a:p>
        </p:txBody>
      </p:sp>
      <p:sp>
        <p:nvSpPr>
          <p:cNvPr id="487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730" tIns="44865" rIns="89730" bIns="44865"/>
          <a:lstStyle/>
          <a:p>
            <a:r>
              <a:rPr lang="en-US"/>
              <a:t>It is important to relate other features such as embankments and the extent of inundation with the main channel itself and see everything as an integrated system rather than as individual components. An embankment profile provides useful information regarding breaches or identifies the location of possible overspilling. Historical flood extent information is very useful for checking the validity of a flood model. These longitudinal view of channel features are stored as ProfileLines in this model. These are linear features. Currently five different features are supported such as Thalweg, left and right banks, left and right flood lines. ProfileLines and CrossSections are linked through Channel_ID.</a:t>
            </a:r>
          </a:p>
        </p:txBody>
      </p:sp>
    </p:spTree>
    <p:extLst>
      <p:ext uri="{BB962C8B-B14F-4D97-AF65-F5344CB8AC3E}">
        <p14:creationId xmlns:p14="http://schemas.microsoft.com/office/powerpoint/2010/main" val="392006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D3CE4-073B-41E2-A1C5-EF4EA95D140B}" type="slidenum">
              <a:rPr lang="en-US" smtClean="0"/>
              <a:t>41</a:t>
            </a:fld>
            <a:endParaRPr lang="en-US"/>
          </a:p>
        </p:txBody>
      </p:sp>
    </p:spTree>
    <p:extLst>
      <p:ext uri="{BB962C8B-B14F-4D97-AF65-F5344CB8AC3E}">
        <p14:creationId xmlns:p14="http://schemas.microsoft.com/office/powerpoint/2010/main" val="114735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5A29D3-4EF2-408E-9DB6-83AFE84245B6}" type="datetimeFigureOut">
              <a:rPr lang="en-US" smtClean="0"/>
              <a:t>5/28/2013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07F707-2EF6-44A2-84D7-E2DEEF12A3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A29D3-4EF2-408E-9DB6-83AFE84245B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A29D3-4EF2-408E-9DB6-83AFE84245B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A29D3-4EF2-408E-9DB6-83AFE84245B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5A29D3-4EF2-408E-9DB6-83AFE84245B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F707-2EF6-44A2-84D7-E2DEEF12A3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5A29D3-4EF2-408E-9DB6-83AFE84245B6}"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5A29D3-4EF2-408E-9DB6-83AFE84245B6}" type="datetimeFigureOut">
              <a:rPr lang="en-US" smtClean="0"/>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5A29D3-4EF2-408E-9DB6-83AFE84245B6}" type="datetimeFigureOut">
              <a:rPr lang="en-US" smtClean="0"/>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A29D3-4EF2-408E-9DB6-83AFE84245B6}" type="datetimeFigureOut">
              <a:rPr lang="en-US" smtClean="0"/>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5A29D3-4EF2-408E-9DB6-83AFE84245B6}"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F707-2EF6-44A2-84D7-E2DEEF12A31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5A29D3-4EF2-408E-9DB6-83AFE84245B6}"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07F707-2EF6-44A2-84D7-E2DEEF12A31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5A29D3-4EF2-408E-9DB6-83AFE84245B6}" type="datetimeFigureOut">
              <a:rPr lang="en-US" smtClean="0"/>
              <a:t>5/28/2013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07F707-2EF6-44A2-84D7-E2DEEF12A31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cuahsi.org/HydroShare.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4.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long.mpg" TargetMode="External"/><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7.bin"/><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528177"/>
            <a:ext cx="8305800" cy="1143000"/>
          </a:xfrm>
        </p:spPr>
        <p:txBody>
          <a:bodyPr>
            <a:normAutofit/>
          </a:bodyPr>
          <a:lstStyle/>
          <a:p>
            <a:pPr algn="l"/>
            <a:r>
              <a:rPr lang="en-US" dirty="0" err="1" smtClean="0">
                <a:solidFill>
                  <a:schemeClr val="accent1"/>
                </a:solidFill>
              </a:rPr>
              <a:t>HydroShare</a:t>
            </a:r>
            <a:r>
              <a:rPr lang="en-US" dirty="0" smtClean="0">
                <a:solidFill>
                  <a:schemeClr val="accent1"/>
                </a:solidFill>
              </a:rPr>
              <a:t> for River Channels</a:t>
            </a:r>
            <a:endParaRPr lang="en-US" dirty="0">
              <a:solidFill>
                <a:schemeClr val="accent1"/>
              </a:solidFill>
            </a:endParaRPr>
          </a:p>
        </p:txBody>
      </p:sp>
      <p:sp>
        <p:nvSpPr>
          <p:cNvPr id="4" name="TextBox 3"/>
          <p:cNvSpPr txBox="1"/>
          <p:nvPr/>
        </p:nvSpPr>
        <p:spPr>
          <a:xfrm>
            <a:off x="4715539" y="5209222"/>
            <a:ext cx="4084260" cy="1477328"/>
          </a:xfrm>
          <a:prstGeom prst="rect">
            <a:avLst/>
          </a:prstGeom>
          <a:noFill/>
        </p:spPr>
        <p:txBody>
          <a:bodyPr wrap="none" rtlCol="0">
            <a:spAutoFit/>
          </a:bodyPr>
          <a:lstStyle/>
          <a:p>
            <a:pPr algn="r"/>
            <a:r>
              <a:rPr lang="en-US" dirty="0"/>
              <a:t>Stephen Jackson</a:t>
            </a:r>
          </a:p>
          <a:p>
            <a:pPr algn="r"/>
            <a:r>
              <a:rPr lang="en-US" dirty="0" smtClean="0"/>
              <a:t>David </a:t>
            </a:r>
            <a:r>
              <a:rPr lang="en-US" dirty="0" err="1" smtClean="0"/>
              <a:t>Maidment</a:t>
            </a:r>
            <a:endParaRPr lang="en-US" dirty="0" smtClean="0"/>
          </a:p>
          <a:p>
            <a:pPr algn="r"/>
            <a:r>
              <a:rPr lang="en-US" dirty="0" smtClean="0"/>
              <a:t>Tim </a:t>
            </a:r>
            <a:r>
              <a:rPr lang="en-US" dirty="0"/>
              <a:t>Whiteaker</a:t>
            </a:r>
            <a:endParaRPr lang="en-US" dirty="0" smtClean="0"/>
          </a:p>
          <a:p>
            <a:pPr algn="r"/>
            <a:r>
              <a:rPr lang="en-US" dirty="0" smtClean="0"/>
              <a:t>Center for Research in Water Resources</a:t>
            </a:r>
          </a:p>
          <a:p>
            <a:pPr algn="r"/>
            <a:r>
              <a:rPr lang="en-US" dirty="0" smtClean="0"/>
              <a:t>University of Texas at Austin</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10200"/>
            <a:ext cx="1219200" cy="1276350"/>
          </a:xfrm>
          <a:prstGeom prst="rect">
            <a:avLst/>
          </a:prstGeom>
          <a:noFill/>
          <a:ln>
            <a:noFill/>
          </a:ln>
          <a:effectLst>
            <a:glow rad="127000">
              <a:schemeClr val="accent1">
                <a:alpha val="25000"/>
              </a:schemeClr>
            </a:glow>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99388" y="3356707"/>
            <a:ext cx="5416868" cy="646331"/>
          </a:xfrm>
          <a:prstGeom prst="rect">
            <a:avLst/>
          </a:prstGeom>
          <a:noFill/>
        </p:spPr>
        <p:txBody>
          <a:bodyPr wrap="none" rtlCol="0">
            <a:spAutoFit/>
          </a:bodyPr>
          <a:lstStyle/>
          <a:p>
            <a:r>
              <a:rPr lang="en-US" dirty="0" smtClean="0">
                <a:solidFill>
                  <a:schemeClr val="accent1"/>
                </a:solidFill>
              </a:rPr>
              <a:t>Presentation made to the </a:t>
            </a:r>
            <a:r>
              <a:rPr lang="en-US" dirty="0" err="1" smtClean="0">
                <a:solidFill>
                  <a:schemeClr val="accent1"/>
                </a:solidFill>
              </a:rPr>
              <a:t>HydroShare</a:t>
            </a:r>
            <a:r>
              <a:rPr lang="en-US" dirty="0" smtClean="0">
                <a:solidFill>
                  <a:schemeClr val="accent1"/>
                </a:solidFill>
              </a:rPr>
              <a:t> Research team</a:t>
            </a:r>
            <a:br>
              <a:rPr lang="en-US" dirty="0" smtClean="0">
                <a:solidFill>
                  <a:schemeClr val="accent1"/>
                </a:solidFill>
              </a:rPr>
            </a:br>
            <a:r>
              <a:rPr lang="en-US" dirty="0" smtClean="0">
                <a:solidFill>
                  <a:schemeClr val="accent1"/>
                </a:solidFill>
              </a:rPr>
              <a:t>16 April 2013</a:t>
            </a:r>
            <a:endParaRPr lang="en-US" dirty="0">
              <a:solidFill>
                <a:schemeClr val="accent1"/>
              </a:solidFill>
            </a:endParaRPr>
          </a:p>
        </p:txBody>
      </p:sp>
    </p:spTree>
    <p:extLst>
      <p:ext uri="{BB962C8B-B14F-4D97-AF65-F5344CB8AC3E}">
        <p14:creationId xmlns:p14="http://schemas.microsoft.com/office/powerpoint/2010/main" val="17934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E:\Mark\Presentations\Banff\Workshop\Graphics\Rainwate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172200" cy="4578350"/>
          </a:xfrm>
          <a:prstGeom prst="rect">
            <a:avLst/>
          </a:prstGeom>
          <a:noFill/>
          <a:extLst>
            <a:ext uri="{909E8E84-426E-40DD-AFC4-6F175D3DCCD1}">
              <a14:hiddenFill xmlns:a14="http://schemas.microsoft.com/office/drawing/2010/main">
                <a:solidFill>
                  <a:srgbClr val="FFFFFF"/>
                </a:solidFill>
              </a14:hiddenFill>
            </a:ext>
          </a:extLst>
        </p:spPr>
      </p:pic>
      <p:sp>
        <p:nvSpPr>
          <p:cNvPr id="288771" name="Text Box 3"/>
          <p:cNvSpPr txBox="1">
            <a:spLocks noChangeArrowheads="1"/>
          </p:cNvSpPr>
          <p:nvPr/>
        </p:nvSpPr>
        <p:spPr bwMode="auto">
          <a:xfrm>
            <a:off x="1828800" y="6248400"/>
            <a:ext cx="506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atin typeface="Arial" panose="020B0604020202020204" pitchFamily="34" charset="0"/>
              </a:rPr>
              <a:t>1/2 meter Digital Ortho Photography</a:t>
            </a:r>
          </a:p>
        </p:txBody>
      </p:sp>
      <p:sp>
        <p:nvSpPr>
          <p:cNvPr id="288772" name="Rectangle 4"/>
          <p:cNvSpPr>
            <a:spLocks noGrp="1" noChangeArrowheads="1"/>
          </p:cNvSpPr>
          <p:nvPr>
            <p:ph type="title"/>
          </p:nvPr>
        </p:nvSpPr>
        <p:spPr>
          <a:xfrm>
            <a:off x="609600" y="304800"/>
            <a:ext cx="7772400" cy="1143000"/>
          </a:xfrm>
        </p:spPr>
        <p:txBody>
          <a:bodyPr/>
          <a:lstStyle/>
          <a:p>
            <a:r>
              <a:rPr lang="en-US"/>
              <a:t>Study Area </a:t>
            </a:r>
            <a:r>
              <a:rPr lang="en-US" sz="2400"/>
              <a:t>(Guadalupe river near Seguin, TX)</a:t>
            </a:r>
          </a:p>
        </p:txBody>
      </p:sp>
    </p:spTree>
    <p:extLst>
      <p:ext uri="{BB962C8B-B14F-4D97-AF65-F5344CB8AC3E}">
        <p14:creationId xmlns:p14="http://schemas.microsoft.com/office/powerpoint/2010/main" val="197799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5" name="Picture 3" descr="C:\temp\Guadalupe\gpsandsou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822" y="1109133"/>
            <a:ext cx="6029325" cy="5591175"/>
          </a:xfrm>
          <a:prstGeom prst="rect">
            <a:avLst/>
          </a:prstGeom>
          <a:noFill/>
          <a:extLst>
            <a:ext uri="{909E8E84-426E-40DD-AFC4-6F175D3DCCD1}">
              <a14:hiddenFill xmlns:a14="http://schemas.microsoft.com/office/drawing/2010/main">
                <a:solidFill>
                  <a:srgbClr val="FFFFFF"/>
                </a:solidFill>
              </a14:hiddenFill>
            </a:ext>
          </a:extLst>
        </p:spPr>
      </p:pic>
      <p:sp>
        <p:nvSpPr>
          <p:cNvPr id="289796" name="Rectangle 4"/>
          <p:cNvSpPr>
            <a:spLocks noGrp="1" noChangeArrowheads="1"/>
          </p:cNvSpPr>
          <p:nvPr>
            <p:ph type="title"/>
          </p:nvPr>
        </p:nvSpPr>
        <p:spPr>
          <a:xfrm>
            <a:off x="685800" y="228600"/>
            <a:ext cx="7772400" cy="609600"/>
          </a:xfrm>
        </p:spPr>
        <p:txBody>
          <a:bodyPr>
            <a:normAutofit fontScale="90000"/>
          </a:bodyPr>
          <a:lstStyle/>
          <a:p>
            <a:r>
              <a:rPr lang="en-US" dirty="0"/>
              <a:t>Boat setup for data collection</a:t>
            </a:r>
          </a:p>
        </p:txBody>
      </p:sp>
    </p:spTree>
    <p:extLst>
      <p:ext uri="{BB962C8B-B14F-4D97-AF65-F5344CB8AC3E}">
        <p14:creationId xmlns:p14="http://schemas.microsoft.com/office/powerpoint/2010/main" val="21014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762000" y="228600"/>
            <a:ext cx="7772400" cy="990600"/>
          </a:xfrm>
          <a:noFill/>
          <a:ln/>
        </p:spPr>
        <p:txBody>
          <a:bodyPr/>
          <a:lstStyle/>
          <a:p>
            <a:r>
              <a:rPr lang="en-US" sz="4000"/>
              <a:t>Accoustic Doppler Current Profiler</a:t>
            </a:r>
          </a:p>
        </p:txBody>
      </p:sp>
      <p:pic>
        <p:nvPicPr>
          <p:cNvPr id="290819" name="Picture 3" descr="E:\Mark\Presentations\Banff\Workshop\Graphics\RioGra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937125" cy="3968750"/>
          </a:xfrm>
          <a:prstGeom prst="rect">
            <a:avLst/>
          </a:prstGeom>
          <a:noFill/>
          <a:extLst>
            <a:ext uri="{909E8E84-426E-40DD-AFC4-6F175D3DCCD1}">
              <a14:hiddenFill xmlns:a14="http://schemas.microsoft.com/office/drawing/2010/main">
                <a:solidFill>
                  <a:srgbClr val="FFFFFF"/>
                </a:solidFill>
              </a14:hiddenFill>
            </a:ext>
          </a:extLst>
        </p:spPr>
      </p:pic>
      <p:sp>
        <p:nvSpPr>
          <p:cNvPr id="290820" name="Text Box 4"/>
          <p:cNvSpPr txBox="1">
            <a:spLocks noChangeArrowheads="1"/>
          </p:cNvSpPr>
          <p:nvPr/>
        </p:nvSpPr>
        <p:spPr bwMode="auto">
          <a:xfrm>
            <a:off x="457200" y="5257800"/>
            <a:ext cx="8305800" cy="11874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a:latin typeface="Verdana" panose="020B0604030504040204" pitchFamily="34" charset="0"/>
              </a:rPr>
              <a:t>Provides full profiles of </a:t>
            </a:r>
            <a:r>
              <a:rPr lang="en-US">
                <a:solidFill>
                  <a:srgbClr val="FF3300"/>
                </a:solidFill>
                <a:latin typeface="Verdana" panose="020B0604030504040204" pitchFamily="34" charset="0"/>
              </a:rPr>
              <a:t>water velocity</a:t>
            </a:r>
            <a:r>
              <a:rPr lang="en-US">
                <a:latin typeface="Verdana" panose="020B0604030504040204" pitchFamily="34" charset="0"/>
              </a:rPr>
              <a:t> and direction in the ocean, rivers, and lakes. Also used for discharge, scour and </a:t>
            </a:r>
            <a:r>
              <a:rPr lang="en-US">
                <a:solidFill>
                  <a:srgbClr val="FF3300"/>
                </a:solidFill>
                <a:latin typeface="Verdana" panose="020B0604030504040204" pitchFamily="34" charset="0"/>
              </a:rPr>
              <a:t>river bed topography</a:t>
            </a:r>
            <a:r>
              <a:rPr lang="en-US">
                <a:latin typeface="Verdana" panose="020B0604030504040204" pitchFamily="34" charset="0"/>
              </a:rPr>
              <a:t>. </a:t>
            </a:r>
            <a:endParaRPr lang="en-US"/>
          </a:p>
        </p:txBody>
      </p:sp>
    </p:spTree>
    <p:extLst>
      <p:ext uri="{BB962C8B-B14F-4D97-AF65-F5344CB8AC3E}">
        <p14:creationId xmlns:p14="http://schemas.microsoft.com/office/powerpoint/2010/main" val="32921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Data analysis</a:t>
            </a:r>
          </a:p>
        </p:txBody>
      </p:sp>
      <p:sp>
        <p:nvSpPr>
          <p:cNvPr id="31749" name="Text Box 5"/>
          <p:cNvSpPr txBox="1">
            <a:spLocks noChangeArrowheads="1"/>
          </p:cNvSpPr>
          <p:nvPr/>
        </p:nvSpPr>
        <p:spPr bwMode="auto">
          <a:xfrm>
            <a:off x="533400" y="4724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Start with points</a:t>
            </a:r>
          </a:p>
        </p:txBody>
      </p:sp>
      <p:sp>
        <p:nvSpPr>
          <p:cNvPr id="31751" name="Text Box 7"/>
          <p:cNvSpPr txBox="1">
            <a:spLocks noChangeArrowheads="1"/>
          </p:cNvSpPr>
          <p:nvPr/>
        </p:nvSpPr>
        <p:spPr bwMode="auto">
          <a:xfrm>
            <a:off x="3276600" y="4740275"/>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Create surface from points</a:t>
            </a:r>
          </a:p>
        </p:txBody>
      </p:sp>
      <p:grpSp>
        <p:nvGrpSpPr>
          <p:cNvPr id="31765" name="Group 21"/>
          <p:cNvGrpSpPr>
            <a:grpSpLocks/>
          </p:cNvGrpSpPr>
          <p:nvPr/>
        </p:nvGrpSpPr>
        <p:grpSpPr bwMode="auto">
          <a:xfrm>
            <a:off x="914400" y="2319338"/>
            <a:ext cx="7772400" cy="2328862"/>
            <a:chOff x="576" y="1461"/>
            <a:chExt cx="4896" cy="1467"/>
          </a:xfrm>
        </p:grpSpPr>
        <p:pic>
          <p:nvPicPr>
            <p:cNvPr id="31748" name="Picture 4" descr="C:\Documents and Settings\vmmerwade.CRWR.001\My Documents\My Pictures\poi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550"/>
              <a:ext cx="782" cy="1378"/>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C:\Documents and Settings\vmmerwade.CRWR.001\My Documents\My Pictures\surf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1461"/>
              <a:ext cx="811" cy="1397"/>
            </a:xfrm>
            <a:prstGeom prst="rect">
              <a:avLst/>
            </a:prstGeom>
            <a:noFill/>
            <a:extLst>
              <a:ext uri="{909E8E84-426E-40DD-AFC4-6F175D3DCCD1}">
                <a14:hiddenFill xmlns:a14="http://schemas.microsoft.com/office/drawing/2010/main">
                  <a:solidFill>
                    <a:srgbClr val="FFFFFF"/>
                  </a:solidFill>
                </a14:hiddenFill>
              </a:ext>
            </a:extLst>
          </p:spPr>
        </p:pic>
        <p:sp>
          <p:nvSpPr>
            <p:cNvPr id="31753" name="Line 9"/>
            <p:cNvSpPr>
              <a:spLocks noChangeShapeType="1"/>
            </p:cNvSpPr>
            <p:nvPr/>
          </p:nvSpPr>
          <p:spPr bwMode="auto">
            <a:xfrm>
              <a:off x="1200" y="2208"/>
              <a:ext cx="91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Text Box 11"/>
            <p:cNvSpPr txBox="1">
              <a:spLocks noChangeArrowheads="1"/>
            </p:cNvSpPr>
            <p:nvPr/>
          </p:nvSpPr>
          <p:spPr bwMode="auto">
            <a:xfrm>
              <a:off x="3696" y="1584"/>
              <a:ext cx="17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Centerline/Thalweg</a:t>
              </a:r>
            </a:p>
          </p:txBody>
        </p:sp>
        <p:sp>
          <p:nvSpPr>
            <p:cNvPr id="31757" name="Text Box 13"/>
            <p:cNvSpPr txBox="1">
              <a:spLocks noChangeArrowheads="1"/>
            </p:cNvSpPr>
            <p:nvPr/>
          </p:nvSpPr>
          <p:spPr bwMode="auto">
            <a:xfrm>
              <a:off x="3696" y="2016"/>
              <a:ext cx="1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9900"/>
                  </a:solidFill>
                </a:rPr>
                <a:t>Cross-sections</a:t>
              </a:r>
            </a:p>
          </p:txBody>
        </p:sp>
        <p:sp>
          <p:nvSpPr>
            <p:cNvPr id="31758" name="Text Box 14"/>
            <p:cNvSpPr txBox="1">
              <a:spLocks noChangeArrowheads="1"/>
            </p:cNvSpPr>
            <p:nvPr/>
          </p:nvSpPr>
          <p:spPr bwMode="auto">
            <a:xfrm>
              <a:off x="3696" y="2400"/>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800080"/>
                  </a:solidFill>
                </a:rPr>
                <a:t>ProfileLines</a:t>
              </a:r>
            </a:p>
          </p:txBody>
        </p:sp>
        <p:sp>
          <p:nvSpPr>
            <p:cNvPr id="31760" name="Line 16"/>
            <p:cNvSpPr>
              <a:spLocks noChangeShapeType="1"/>
            </p:cNvSpPr>
            <p:nvPr/>
          </p:nvSpPr>
          <p:spPr bwMode="auto">
            <a:xfrm>
              <a:off x="3120" y="2160"/>
              <a:ext cx="6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17"/>
            <p:cNvSpPr>
              <a:spLocks noChangeShapeType="1"/>
            </p:cNvSpPr>
            <p:nvPr/>
          </p:nvSpPr>
          <p:spPr bwMode="auto">
            <a:xfrm flipV="1">
              <a:off x="3120" y="1728"/>
              <a:ext cx="576" cy="43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18"/>
            <p:cNvSpPr>
              <a:spLocks noChangeShapeType="1"/>
            </p:cNvSpPr>
            <p:nvPr/>
          </p:nvSpPr>
          <p:spPr bwMode="auto">
            <a:xfrm>
              <a:off x="3120" y="2160"/>
              <a:ext cx="576" cy="3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63" name="Text Box 19"/>
          <p:cNvSpPr txBox="1">
            <a:spLocks noChangeArrowheads="1"/>
          </p:cNvSpPr>
          <p:nvPr/>
        </p:nvSpPr>
        <p:spPr bwMode="auto">
          <a:xfrm>
            <a:off x="5486400" y="47244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Extract all the necessary information</a:t>
            </a:r>
          </a:p>
        </p:txBody>
      </p:sp>
      <p:sp>
        <p:nvSpPr>
          <p:cNvPr id="31764" name="Text Box 20"/>
          <p:cNvSpPr txBox="1">
            <a:spLocks noChangeArrowheads="1"/>
          </p:cNvSpPr>
          <p:nvPr/>
        </p:nvSpPr>
        <p:spPr bwMode="auto">
          <a:xfrm>
            <a:off x="3429000" y="59436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How do we do this…….</a:t>
            </a:r>
          </a:p>
        </p:txBody>
      </p:sp>
    </p:spTree>
    <p:extLst>
      <p:ext uri="{BB962C8B-B14F-4D97-AF65-F5344CB8AC3E}">
        <p14:creationId xmlns:p14="http://schemas.microsoft.com/office/powerpoint/2010/main" val="302470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4" name="Picture 2" descr="C:\temp\Guadalupe\depthgr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6924675" cy="5219700"/>
          </a:xfrm>
          <a:prstGeom prst="rect">
            <a:avLst/>
          </a:prstGeom>
          <a:noFill/>
          <a:extLst>
            <a:ext uri="{909E8E84-426E-40DD-AFC4-6F175D3DCCD1}">
              <a14:hiddenFill xmlns:a14="http://schemas.microsoft.com/office/drawing/2010/main">
                <a:solidFill>
                  <a:srgbClr val="FFFFFF"/>
                </a:solidFill>
              </a14:hiddenFill>
            </a:ext>
          </a:extLst>
        </p:spPr>
      </p:pic>
      <p:sp>
        <p:nvSpPr>
          <p:cNvPr id="474115" name="Rectangle 3"/>
          <p:cNvSpPr>
            <a:spLocks noGrp="1" noChangeArrowheads="1"/>
          </p:cNvSpPr>
          <p:nvPr>
            <p:ph type="title"/>
          </p:nvPr>
        </p:nvSpPr>
        <p:spPr>
          <a:xfrm>
            <a:off x="685800" y="228600"/>
            <a:ext cx="7772400" cy="762000"/>
          </a:xfrm>
        </p:spPr>
        <p:txBody>
          <a:bodyPr>
            <a:normAutofit fontScale="90000"/>
          </a:bodyPr>
          <a:lstStyle/>
          <a:p>
            <a:r>
              <a:rPr lang="en-US"/>
              <a:t>Interpolation</a:t>
            </a:r>
          </a:p>
        </p:txBody>
      </p:sp>
      <p:sp>
        <p:nvSpPr>
          <p:cNvPr id="474116" name="Text Box 4"/>
          <p:cNvSpPr txBox="1">
            <a:spLocks noChangeArrowheads="1"/>
          </p:cNvSpPr>
          <p:nvPr/>
        </p:nvSpPr>
        <p:spPr bwMode="auto">
          <a:xfrm>
            <a:off x="5486400" y="20574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Points are interpolated in ArcMap to produce a continuous surface.</a:t>
            </a:r>
          </a:p>
        </p:txBody>
      </p:sp>
    </p:spTree>
    <p:extLst>
      <p:ext uri="{BB962C8B-B14F-4D97-AF65-F5344CB8AC3E}">
        <p14:creationId xmlns:p14="http://schemas.microsoft.com/office/powerpoint/2010/main" val="39376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6" name="Picture 2" descr="C:\temp\Guadalupe\center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447675"/>
            <a:ext cx="8905875" cy="5962650"/>
          </a:xfrm>
          <a:prstGeom prst="rect">
            <a:avLst/>
          </a:prstGeom>
          <a:noFill/>
          <a:extLst>
            <a:ext uri="{909E8E84-426E-40DD-AFC4-6F175D3DCCD1}">
              <a14:hiddenFill xmlns:a14="http://schemas.microsoft.com/office/drawing/2010/main">
                <a:solidFill>
                  <a:srgbClr val="FFFFFF"/>
                </a:solidFill>
              </a14:hiddenFill>
            </a:ext>
          </a:extLst>
        </p:spPr>
      </p:pic>
      <p:sp>
        <p:nvSpPr>
          <p:cNvPr id="477187" name="Rectangle 3"/>
          <p:cNvSpPr>
            <a:spLocks noGrp="1" noChangeArrowheads="1"/>
          </p:cNvSpPr>
          <p:nvPr>
            <p:ph type="title"/>
          </p:nvPr>
        </p:nvSpPr>
        <p:spPr>
          <a:xfrm>
            <a:off x="457200" y="457200"/>
            <a:ext cx="4724400" cy="533400"/>
          </a:xfrm>
        </p:spPr>
        <p:txBody>
          <a:bodyPr>
            <a:normAutofit fontScale="90000"/>
          </a:bodyPr>
          <a:lstStyle/>
          <a:p>
            <a:r>
              <a:rPr lang="en-US"/>
              <a:t>Centerline </a:t>
            </a:r>
          </a:p>
        </p:txBody>
      </p:sp>
      <p:sp>
        <p:nvSpPr>
          <p:cNvPr id="477188" name="Text Box 4"/>
          <p:cNvSpPr txBox="1">
            <a:spLocks noChangeArrowheads="1"/>
          </p:cNvSpPr>
          <p:nvPr/>
        </p:nvSpPr>
        <p:spPr bwMode="auto">
          <a:xfrm>
            <a:off x="304800" y="1676400"/>
            <a:ext cx="35052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Define the centerline along the thalweg of the channel</a:t>
            </a:r>
          </a:p>
        </p:txBody>
      </p:sp>
    </p:spTree>
    <p:extLst>
      <p:ext uri="{BB962C8B-B14F-4D97-AF65-F5344CB8AC3E}">
        <p14:creationId xmlns:p14="http://schemas.microsoft.com/office/powerpoint/2010/main" val="17067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Measure in ArcGIS</a:t>
            </a:r>
          </a:p>
        </p:txBody>
      </p:sp>
      <p:pic>
        <p:nvPicPr>
          <p:cNvPr id="478211" name="Picture 3" descr="C:\Documents and Settings\vmmerwade\My Documents\My Pictures\IMsegmentatio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14600"/>
            <a:ext cx="3429000" cy="1154113"/>
          </a:xfrm>
          <a:prstGeom prst="rect">
            <a:avLst/>
          </a:prstGeom>
          <a:noFill/>
          <a:extLst>
            <a:ext uri="{909E8E84-426E-40DD-AFC4-6F175D3DCCD1}">
              <a14:hiddenFill xmlns:a14="http://schemas.microsoft.com/office/drawing/2010/main">
                <a:solidFill>
                  <a:srgbClr val="FFFFFF"/>
                </a:solidFill>
              </a14:hiddenFill>
            </a:ext>
          </a:extLst>
        </p:spPr>
      </p:pic>
      <p:pic>
        <p:nvPicPr>
          <p:cNvPr id="478212" name="Picture 4" descr="C:\Documents and Settings\vmmerwade\My Documents\My Pictures\IMsegmentation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0"/>
            <a:ext cx="4068763" cy="2286000"/>
          </a:xfrm>
          <a:prstGeom prst="rect">
            <a:avLst/>
          </a:prstGeom>
          <a:noFill/>
          <a:extLst>
            <a:ext uri="{909E8E84-426E-40DD-AFC4-6F175D3DCCD1}">
              <a14:hiddenFill xmlns:a14="http://schemas.microsoft.com/office/drawing/2010/main">
                <a:solidFill>
                  <a:srgbClr val="FFFFFF"/>
                </a:solidFill>
              </a14:hiddenFill>
            </a:ext>
          </a:extLst>
        </p:spPr>
      </p:pic>
      <p:sp>
        <p:nvSpPr>
          <p:cNvPr id="478213" name="Text Box 5"/>
          <p:cNvSpPr txBox="1">
            <a:spLocks noChangeArrowheads="1"/>
          </p:cNvSpPr>
          <p:nvPr/>
        </p:nvSpPr>
        <p:spPr bwMode="auto">
          <a:xfrm>
            <a:off x="2590800" y="25908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0</a:t>
            </a:r>
          </a:p>
        </p:txBody>
      </p:sp>
      <p:sp>
        <p:nvSpPr>
          <p:cNvPr id="478214" name="Text Box 6"/>
          <p:cNvSpPr txBox="1">
            <a:spLocks noChangeArrowheads="1"/>
          </p:cNvSpPr>
          <p:nvPr/>
        </p:nvSpPr>
        <p:spPr bwMode="auto">
          <a:xfrm>
            <a:off x="3352800" y="2438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54.37</a:t>
            </a:r>
          </a:p>
        </p:txBody>
      </p:sp>
      <p:sp>
        <p:nvSpPr>
          <p:cNvPr id="478215" name="Text Box 7"/>
          <p:cNvSpPr txBox="1">
            <a:spLocks noChangeArrowheads="1"/>
          </p:cNvSpPr>
          <p:nvPr/>
        </p:nvSpPr>
        <p:spPr bwMode="auto">
          <a:xfrm>
            <a:off x="4267200" y="2362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154.41</a:t>
            </a:r>
          </a:p>
        </p:txBody>
      </p:sp>
      <p:sp>
        <p:nvSpPr>
          <p:cNvPr id="478216" name="Text Box 8"/>
          <p:cNvSpPr txBox="1">
            <a:spLocks noChangeArrowheads="1"/>
          </p:cNvSpPr>
          <p:nvPr/>
        </p:nvSpPr>
        <p:spPr bwMode="auto">
          <a:xfrm>
            <a:off x="6172200" y="27432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281.36</a:t>
            </a:r>
          </a:p>
        </p:txBody>
      </p:sp>
      <p:sp>
        <p:nvSpPr>
          <p:cNvPr id="478217" name="Text Box 9"/>
          <p:cNvSpPr txBox="1">
            <a:spLocks noChangeArrowheads="1"/>
          </p:cNvSpPr>
          <p:nvPr/>
        </p:nvSpPr>
        <p:spPr bwMode="auto">
          <a:xfrm>
            <a:off x="304800" y="4114800"/>
            <a:ext cx="3124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A PolylineM can store m-values at each vertex along with x and y coordinates.</a:t>
            </a:r>
          </a:p>
        </p:txBody>
      </p:sp>
      <p:sp>
        <p:nvSpPr>
          <p:cNvPr id="478218" name="Text Box 10"/>
          <p:cNvSpPr txBox="1">
            <a:spLocks noChangeArrowheads="1"/>
          </p:cNvSpPr>
          <p:nvPr/>
        </p:nvSpPr>
        <p:spPr bwMode="auto">
          <a:xfrm>
            <a:off x="381000" y="57150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78219" name="Text Box 11"/>
          <p:cNvSpPr txBox="1">
            <a:spLocks noChangeArrowheads="1"/>
          </p:cNvSpPr>
          <p:nvPr/>
        </p:nvSpPr>
        <p:spPr bwMode="auto">
          <a:xfrm>
            <a:off x="5867400" y="17526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chemeClr val="accent2"/>
                </a:solidFill>
              </a:rPr>
              <a:t>Measures are assigned in meters</a:t>
            </a:r>
          </a:p>
        </p:txBody>
      </p:sp>
    </p:spTree>
    <p:extLst>
      <p:ext uri="{BB962C8B-B14F-4D97-AF65-F5344CB8AC3E}">
        <p14:creationId xmlns:p14="http://schemas.microsoft.com/office/powerpoint/2010/main" val="355606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t>Coordinate Transformation</a:t>
            </a:r>
          </a:p>
        </p:txBody>
      </p:sp>
      <p:pic>
        <p:nvPicPr>
          <p:cNvPr id="479235" name="Picture 3" descr="Z:\LitReview\Pics\point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44196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479236" name="Picture 4" descr="Z:\LitReview\Pics\points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91000"/>
            <a:ext cx="4838700" cy="1704975"/>
          </a:xfrm>
          <a:prstGeom prst="rect">
            <a:avLst/>
          </a:prstGeom>
          <a:noFill/>
          <a:extLst>
            <a:ext uri="{909E8E84-426E-40DD-AFC4-6F175D3DCCD1}">
              <a14:hiddenFill xmlns:a14="http://schemas.microsoft.com/office/drawing/2010/main">
                <a:solidFill>
                  <a:srgbClr val="FFFFFF"/>
                </a:solidFill>
              </a14:hiddenFill>
            </a:ext>
          </a:extLst>
        </p:spPr>
      </p:pic>
      <p:sp>
        <p:nvSpPr>
          <p:cNvPr id="479237" name="Text Box 5"/>
          <p:cNvSpPr txBox="1">
            <a:spLocks noChangeArrowheads="1"/>
          </p:cNvSpPr>
          <p:nvPr/>
        </p:nvSpPr>
        <p:spPr bwMode="auto">
          <a:xfrm>
            <a:off x="5715000" y="1905000"/>
            <a:ext cx="2971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m is measure along the centerline</a:t>
            </a:r>
          </a:p>
          <a:p>
            <a:pPr>
              <a:spcBef>
                <a:spcPct val="50000"/>
              </a:spcBef>
            </a:pPr>
            <a:r>
              <a:rPr lang="en-US">
                <a:solidFill>
                  <a:schemeClr val="accent2"/>
                </a:solidFill>
              </a:rPr>
              <a:t>r is distance across the river from the centerline</a:t>
            </a:r>
          </a:p>
        </p:txBody>
      </p:sp>
      <p:sp>
        <p:nvSpPr>
          <p:cNvPr id="479238" name="Text Box 6"/>
          <p:cNvSpPr txBox="1">
            <a:spLocks noChangeArrowheads="1"/>
          </p:cNvSpPr>
          <p:nvPr/>
        </p:nvSpPr>
        <p:spPr bwMode="auto">
          <a:xfrm>
            <a:off x="5715000" y="4572000"/>
            <a:ext cx="3048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Sinuous river becomes straight when transformed into (m,r) co-ordinates.</a:t>
            </a:r>
          </a:p>
        </p:txBody>
      </p:sp>
    </p:spTree>
    <p:extLst>
      <p:ext uri="{BB962C8B-B14F-4D97-AF65-F5344CB8AC3E}">
        <p14:creationId xmlns:p14="http://schemas.microsoft.com/office/powerpoint/2010/main" val="143182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85800" y="381000"/>
            <a:ext cx="7772400" cy="457200"/>
          </a:xfrm>
        </p:spPr>
        <p:txBody>
          <a:bodyPr>
            <a:normAutofit fontScale="90000"/>
          </a:bodyPr>
          <a:lstStyle/>
          <a:p>
            <a:r>
              <a:rPr lang="en-US"/>
              <a:t>Coordinate Transformation</a:t>
            </a:r>
          </a:p>
        </p:txBody>
      </p:sp>
      <p:sp>
        <p:nvSpPr>
          <p:cNvPr id="480259" name="Text Box 3"/>
          <p:cNvSpPr txBox="1">
            <a:spLocks noChangeArrowheads="1"/>
          </p:cNvSpPr>
          <p:nvPr/>
        </p:nvSpPr>
        <p:spPr bwMode="auto">
          <a:xfrm>
            <a:off x="762000" y="6248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Sinuous river</a:t>
            </a:r>
          </a:p>
        </p:txBody>
      </p:sp>
      <p:sp>
        <p:nvSpPr>
          <p:cNvPr id="480260" name="Text Box 4"/>
          <p:cNvSpPr txBox="1">
            <a:spLocks noChangeArrowheads="1"/>
          </p:cNvSpPr>
          <p:nvPr/>
        </p:nvSpPr>
        <p:spPr bwMode="auto">
          <a:xfrm>
            <a:off x="3810000" y="56388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Profile line and cross-sections</a:t>
            </a:r>
          </a:p>
        </p:txBody>
      </p:sp>
      <p:pic>
        <p:nvPicPr>
          <p:cNvPr id="480261" name="Picture 5" descr="C:\Documents and Settings\vmmerwade\My Documents\My Pictures\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3087688" cy="5181600"/>
          </a:xfrm>
          <a:prstGeom prst="rect">
            <a:avLst/>
          </a:prstGeom>
          <a:noFill/>
          <a:extLst>
            <a:ext uri="{909E8E84-426E-40DD-AFC4-6F175D3DCCD1}">
              <a14:hiddenFill xmlns:a14="http://schemas.microsoft.com/office/drawing/2010/main">
                <a:solidFill>
                  <a:srgbClr val="FFFFFF"/>
                </a:solidFill>
              </a14:hiddenFill>
            </a:ext>
          </a:extLst>
        </p:spPr>
      </p:pic>
      <p:pic>
        <p:nvPicPr>
          <p:cNvPr id="480262" name="Picture 6" descr="C:\Documents and Settings\vmmerwade\My Documents\My Pictures\straigh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6686550" cy="3257550"/>
          </a:xfrm>
          <a:prstGeom prst="rect">
            <a:avLst/>
          </a:prstGeom>
          <a:noFill/>
          <a:extLst>
            <a:ext uri="{909E8E84-426E-40DD-AFC4-6F175D3DCCD1}">
              <a14:hiddenFill xmlns:a14="http://schemas.microsoft.com/office/drawing/2010/main">
                <a:solidFill>
                  <a:srgbClr val="FFFFFF"/>
                </a:solidFill>
              </a14:hiddenFill>
            </a:ext>
          </a:extLst>
        </p:spPr>
      </p:pic>
      <p:sp>
        <p:nvSpPr>
          <p:cNvPr id="480263" name="Text Box 7"/>
          <p:cNvSpPr txBox="1">
            <a:spLocks noChangeArrowheads="1"/>
          </p:cNvSpPr>
          <p:nvPr/>
        </p:nvSpPr>
        <p:spPr bwMode="auto">
          <a:xfrm>
            <a:off x="4267200" y="33528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accent2"/>
                </a:solidFill>
              </a:rPr>
              <a:t>Straightened river</a:t>
            </a:r>
          </a:p>
        </p:txBody>
      </p:sp>
    </p:spTree>
    <p:extLst>
      <p:ext uri="{BB962C8B-B14F-4D97-AF65-F5344CB8AC3E}">
        <p14:creationId xmlns:p14="http://schemas.microsoft.com/office/powerpoint/2010/main" val="382565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82" name="Picture 1026" descr="C:\Documents and Settings\vmmerwade\My Documents\My Pictures\straight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0676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481283" name="Picture 1027" descr="C:\Documents and Settings\vmmerwade\My Documents\My Pictures\stfish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181975" cy="3648075"/>
          </a:xfrm>
          <a:prstGeom prst="rect">
            <a:avLst/>
          </a:prstGeom>
          <a:noFill/>
          <a:extLst>
            <a:ext uri="{909E8E84-426E-40DD-AFC4-6F175D3DCCD1}">
              <a14:hiddenFill xmlns:a14="http://schemas.microsoft.com/office/drawing/2010/main">
                <a:solidFill>
                  <a:srgbClr val="FFFFFF"/>
                </a:solidFill>
              </a14:hiddenFill>
            </a:ext>
          </a:extLst>
        </p:spPr>
      </p:pic>
      <p:sp>
        <p:nvSpPr>
          <p:cNvPr id="481284" name="Rectangle 1028"/>
          <p:cNvSpPr>
            <a:spLocks noGrp="1" noChangeArrowheads="1"/>
          </p:cNvSpPr>
          <p:nvPr>
            <p:ph type="title"/>
          </p:nvPr>
        </p:nvSpPr>
        <p:spPr>
          <a:xfrm>
            <a:off x="685800" y="609600"/>
            <a:ext cx="7772400" cy="685800"/>
          </a:xfrm>
        </p:spPr>
        <p:txBody>
          <a:bodyPr>
            <a:normAutofit fontScale="90000"/>
          </a:bodyPr>
          <a:lstStyle/>
          <a:p>
            <a:r>
              <a:rPr lang="en-US"/>
              <a:t>Straightened River in 3D</a:t>
            </a:r>
          </a:p>
        </p:txBody>
      </p:sp>
    </p:spTree>
    <p:extLst>
      <p:ext uri="{BB962C8B-B14F-4D97-AF65-F5344CB8AC3E}">
        <p14:creationId xmlns:p14="http://schemas.microsoft.com/office/powerpoint/2010/main" val="370576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1283"/>
                                        </p:tgtEl>
                                        <p:attrNameLst>
                                          <p:attrName>style.visibility</p:attrName>
                                        </p:attrNameLst>
                                      </p:cBhvr>
                                      <p:to>
                                        <p:strVal val="visible"/>
                                      </p:to>
                                    </p:set>
                                    <p:animEffect transition="in" filter="checkerboard(across)">
                                      <p:cBhvr>
                                        <p:cTn id="7" dur="500"/>
                                        <p:tgtEl>
                                          <p:spTgt spid="48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92" y="857912"/>
            <a:ext cx="8229600" cy="629056"/>
          </a:xfrm>
        </p:spPr>
        <p:txBody>
          <a:bodyPr>
            <a:normAutofit fontScale="90000"/>
          </a:bodyPr>
          <a:lstStyle/>
          <a:p>
            <a:r>
              <a:rPr lang="en-US" dirty="0" err="1" smtClean="0"/>
              <a:t>HydroShare</a:t>
            </a:r>
            <a:endParaRPr lang="en-US" dirty="0"/>
          </a:p>
        </p:txBody>
      </p:sp>
      <p:sp>
        <p:nvSpPr>
          <p:cNvPr id="3" name="Content Placeholder 2"/>
          <p:cNvSpPr>
            <a:spLocks noGrp="1"/>
          </p:cNvSpPr>
          <p:nvPr>
            <p:ph idx="1"/>
          </p:nvPr>
        </p:nvSpPr>
        <p:spPr>
          <a:xfrm>
            <a:off x="457200" y="1606609"/>
            <a:ext cx="8229600" cy="4717991"/>
          </a:xfrm>
        </p:spPr>
        <p:txBody>
          <a:bodyPr>
            <a:normAutofit fontScale="92500" lnSpcReduction="20000"/>
          </a:bodyPr>
          <a:lstStyle/>
          <a:p>
            <a:r>
              <a:rPr lang="en-US" b="1" dirty="0" err="1" smtClean="0">
                <a:solidFill>
                  <a:srgbClr val="FF0000"/>
                </a:solidFill>
              </a:rPr>
              <a:t>HydroShare</a:t>
            </a:r>
            <a:r>
              <a:rPr lang="en-US" b="1" dirty="0" smtClean="0"/>
              <a:t> is an </a:t>
            </a:r>
            <a:r>
              <a:rPr lang="en-US" b="1" dirty="0" smtClean="0">
                <a:solidFill>
                  <a:srgbClr val="FF0000"/>
                </a:solidFill>
              </a:rPr>
              <a:t>National Science Foundation </a:t>
            </a:r>
            <a:r>
              <a:rPr lang="en-US" b="1" dirty="0" smtClean="0"/>
              <a:t>project linking </a:t>
            </a:r>
            <a:r>
              <a:rPr lang="en-US" b="1" dirty="0" err="1" smtClean="0"/>
              <a:t>cyberinfructure</a:t>
            </a:r>
            <a:r>
              <a:rPr lang="en-US" b="1" dirty="0" smtClean="0"/>
              <a:t> and hydrology in association with the Consortium of Universities for the Advancement of Hydrologic Science, </a:t>
            </a:r>
            <a:r>
              <a:rPr lang="en-US" b="1" dirty="0" err="1" smtClean="0"/>
              <a:t>Inc</a:t>
            </a:r>
            <a:r>
              <a:rPr lang="en-US" b="1" dirty="0" smtClean="0"/>
              <a:t> (</a:t>
            </a:r>
            <a:r>
              <a:rPr lang="en-US" b="1" dirty="0" smtClean="0">
                <a:solidFill>
                  <a:srgbClr val="FF0000"/>
                </a:solidFill>
              </a:rPr>
              <a:t>CUAHSI</a:t>
            </a:r>
            <a:r>
              <a:rPr lang="en-US" b="1" dirty="0" smtClean="0"/>
              <a:t>)</a:t>
            </a:r>
          </a:p>
          <a:p>
            <a:r>
              <a:rPr lang="en-US" b="1" dirty="0" smtClean="0"/>
              <a:t>The </a:t>
            </a:r>
            <a:r>
              <a:rPr lang="en-US" b="1" dirty="0"/>
              <a:t>goals of </a:t>
            </a:r>
            <a:r>
              <a:rPr lang="en-US" b="1" dirty="0" smtClean="0"/>
              <a:t>this project </a:t>
            </a:r>
            <a:r>
              <a:rPr lang="en-US" b="1" dirty="0"/>
              <a:t>are to: </a:t>
            </a:r>
          </a:p>
          <a:p>
            <a:pPr lvl="1"/>
            <a:r>
              <a:rPr lang="en-US" b="1" dirty="0" smtClean="0"/>
              <a:t>develop </a:t>
            </a:r>
            <a:r>
              <a:rPr lang="en-US" b="1" dirty="0" smtClean="0">
                <a:solidFill>
                  <a:srgbClr val="FF0000"/>
                </a:solidFill>
              </a:rPr>
              <a:t>sustainable </a:t>
            </a:r>
            <a:r>
              <a:rPr lang="en-US" b="1" dirty="0" err="1" smtClean="0">
                <a:solidFill>
                  <a:srgbClr val="FF0000"/>
                </a:solidFill>
              </a:rPr>
              <a:t>cyberinfrastructure</a:t>
            </a:r>
            <a:r>
              <a:rPr lang="en-US" b="1" dirty="0" smtClean="0">
                <a:solidFill>
                  <a:srgbClr val="FF0000"/>
                </a:solidFill>
              </a:rPr>
              <a:t> </a:t>
            </a:r>
            <a:r>
              <a:rPr lang="en-US" b="1" dirty="0"/>
              <a:t>for better access to data and models; </a:t>
            </a:r>
          </a:p>
          <a:p>
            <a:pPr lvl="1"/>
            <a:r>
              <a:rPr lang="en-US" b="1" dirty="0" smtClean="0"/>
              <a:t>to </a:t>
            </a:r>
            <a:r>
              <a:rPr lang="en-US" b="1" dirty="0"/>
              <a:t>enable the hydrologic and </a:t>
            </a:r>
            <a:r>
              <a:rPr lang="en-US" b="1" dirty="0" smtClean="0"/>
              <a:t>other communities </a:t>
            </a:r>
            <a:r>
              <a:rPr lang="en-US" b="1" dirty="0"/>
              <a:t>to </a:t>
            </a:r>
            <a:r>
              <a:rPr lang="en-US" b="1" dirty="0">
                <a:solidFill>
                  <a:srgbClr val="FF0000"/>
                </a:solidFill>
              </a:rPr>
              <a:t>collaborate and combine data and models from multiple sources</a:t>
            </a:r>
            <a:r>
              <a:rPr lang="en-US" b="1" dirty="0"/>
              <a:t>, and to </a:t>
            </a:r>
            <a:r>
              <a:rPr lang="en-US" b="1" dirty="0" smtClean="0"/>
              <a:t>thus transform </a:t>
            </a:r>
            <a:r>
              <a:rPr lang="en-US" b="1" dirty="0"/>
              <a:t>the way hydrologic knowledge is created and applied; </a:t>
            </a:r>
            <a:endParaRPr lang="en-US" b="1" dirty="0" smtClean="0"/>
          </a:p>
          <a:p>
            <a:pPr lvl="1"/>
            <a:r>
              <a:rPr lang="en-US" b="1" dirty="0" smtClean="0"/>
              <a:t>provide </a:t>
            </a:r>
            <a:r>
              <a:rPr lang="en-US" b="1" dirty="0"/>
              <a:t>new </a:t>
            </a:r>
            <a:r>
              <a:rPr lang="en-US" b="1" dirty="0" smtClean="0"/>
              <a:t>opportunities for </a:t>
            </a:r>
            <a:r>
              <a:rPr lang="en-US" b="1" dirty="0">
                <a:solidFill>
                  <a:srgbClr val="FF0000"/>
                </a:solidFill>
              </a:rPr>
              <a:t>information integration at a scale that was previously inconceivable</a:t>
            </a:r>
            <a:r>
              <a:rPr lang="en-US" b="1" dirty="0"/>
              <a:t> to hydrology researchers.</a:t>
            </a:r>
            <a:endParaRPr lang="en-US" dirty="0"/>
          </a:p>
        </p:txBody>
      </p:sp>
      <p:sp>
        <p:nvSpPr>
          <p:cNvPr id="4" name="Rectangle 3"/>
          <p:cNvSpPr/>
          <p:nvPr/>
        </p:nvSpPr>
        <p:spPr>
          <a:xfrm>
            <a:off x="2257556" y="5851075"/>
            <a:ext cx="4254819" cy="369332"/>
          </a:xfrm>
          <a:prstGeom prst="rect">
            <a:avLst/>
          </a:prstGeom>
        </p:spPr>
        <p:txBody>
          <a:bodyPr wrap="none">
            <a:spAutoFit/>
          </a:bodyPr>
          <a:lstStyle/>
          <a:p>
            <a:r>
              <a:rPr lang="en-US" dirty="0">
                <a:solidFill>
                  <a:schemeClr val="accent1"/>
                </a:solidFill>
                <a:hlinkClick r:id="rId2"/>
              </a:rPr>
              <a:t>http://</a:t>
            </a:r>
            <a:r>
              <a:rPr lang="en-US" dirty="0" smtClean="0">
                <a:solidFill>
                  <a:schemeClr val="accent1"/>
                </a:solidFill>
                <a:hlinkClick r:id="rId2"/>
              </a:rPr>
              <a:t>www.cuahsi.org/HydroShare.aspx</a:t>
            </a:r>
            <a:r>
              <a:rPr lang="en-US" dirty="0" smtClean="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val="12378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457200" y="704088"/>
            <a:ext cx="8305800" cy="808800"/>
          </a:xfrm>
        </p:spPr>
        <p:txBody>
          <a:bodyPr/>
          <a:lstStyle/>
          <a:p>
            <a:r>
              <a:rPr lang="en-US" dirty="0"/>
              <a:t>Data back to </a:t>
            </a:r>
            <a:r>
              <a:rPr lang="en-US" dirty="0" err="1"/>
              <a:t>x,y</a:t>
            </a:r>
            <a:r>
              <a:rPr lang="en-US" dirty="0"/>
              <a:t> coordinates</a:t>
            </a:r>
          </a:p>
        </p:txBody>
      </p:sp>
      <p:pic>
        <p:nvPicPr>
          <p:cNvPr id="482307" name="Picture 3" descr="C:\Temp\Sur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20955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82308" name="Picture 4" descr="C:\Temp\fish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76400"/>
            <a:ext cx="2147888" cy="4103688"/>
          </a:xfrm>
          <a:prstGeom prst="rect">
            <a:avLst/>
          </a:prstGeom>
          <a:noFill/>
          <a:extLst>
            <a:ext uri="{909E8E84-426E-40DD-AFC4-6F175D3DCCD1}">
              <a14:hiddenFill xmlns:a14="http://schemas.microsoft.com/office/drawing/2010/main">
                <a:solidFill>
                  <a:srgbClr val="FFFFFF"/>
                </a:solidFill>
              </a14:hiddenFill>
            </a:ext>
          </a:extLst>
        </p:spPr>
      </p:pic>
      <p:pic>
        <p:nvPicPr>
          <p:cNvPr id="482309" name="Picture 5" descr="C:\Temp\surface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752600"/>
            <a:ext cx="2101850" cy="4073525"/>
          </a:xfrm>
          <a:prstGeom prst="rect">
            <a:avLst/>
          </a:prstGeom>
          <a:noFill/>
          <a:extLst>
            <a:ext uri="{909E8E84-426E-40DD-AFC4-6F175D3DCCD1}">
              <a14:hiddenFill xmlns:a14="http://schemas.microsoft.com/office/drawing/2010/main">
                <a:solidFill>
                  <a:srgbClr val="FFFFFF"/>
                </a:solidFill>
              </a14:hiddenFill>
            </a:ext>
          </a:extLst>
        </p:spPr>
      </p:pic>
      <p:sp>
        <p:nvSpPr>
          <p:cNvPr id="482310" name="Text Box 6"/>
          <p:cNvSpPr txBox="1">
            <a:spLocks noChangeArrowheads="1"/>
          </p:cNvSpPr>
          <p:nvPr/>
        </p:nvSpPr>
        <p:spPr bwMode="auto">
          <a:xfrm>
            <a:off x="152400" y="5943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Original river in X,Y</a:t>
            </a:r>
          </a:p>
        </p:txBody>
      </p:sp>
      <p:sp>
        <p:nvSpPr>
          <p:cNvPr id="482311" name="Text Box 7"/>
          <p:cNvSpPr txBox="1">
            <a:spLocks noChangeArrowheads="1"/>
          </p:cNvSpPr>
          <p:nvPr/>
        </p:nvSpPr>
        <p:spPr bwMode="auto">
          <a:xfrm>
            <a:off x="3429000" y="586740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Profile lines and cross-sections in (x,y) created using FishNet in (m,r).</a:t>
            </a:r>
          </a:p>
        </p:txBody>
      </p:sp>
    </p:spTree>
    <p:extLst>
      <p:ext uri="{BB962C8B-B14F-4D97-AF65-F5344CB8AC3E}">
        <p14:creationId xmlns:p14="http://schemas.microsoft.com/office/powerpoint/2010/main" val="47906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81000" y="609600"/>
            <a:ext cx="8229600" cy="990600"/>
          </a:xfrm>
        </p:spPr>
        <p:txBody>
          <a:bodyPr/>
          <a:lstStyle/>
          <a:p>
            <a:r>
              <a:rPr lang="en-US" sz="4000" dirty="0"/>
              <a:t>Profile Lines and Cross Sections in 3D</a:t>
            </a:r>
            <a:endParaRPr lang="en-US" dirty="0"/>
          </a:p>
        </p:txBody>
      </p:sp>
      <p:pic>
        <p:nvPicPr>
          <p:cNvPr id="483331" name="Picture 3" descr="C:\Temp\thre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5532438" cy="3314700"/>
          </a:xfrm>
          <a:prstGeom prst="rect">
            <a:avLst/>
          </a:prstGeom>
          <a:noFill/>
          <a:extLst>
            <a:ext uri="{909E8E84-426E-40DD-AFC4-6F175D3DCCD1}">
              <a14:hiddenFill xmlns:a14="http://schemas.microsoft.com/office/drawing/2010/main">
                <a:solidFill>
                  <a:srgbClr val="FFFFFF"/>
                </a:solidFill>
              </a14:hiddenFill>
            </a:ext>
          </a:extLst>
        </p:spPr>
      </p:pic>
      <p:pic>
        <p:nvPicPr>
          <p:cNvPr id="483332" name="Picture 4" descr="C:\Temp\bi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065838" cy="4718050"/>
          </a:xfrm>
          <a:prstGeom prst="rect">
            <a:avLst/>
          </a:prstGeom>
          <a:noFill/>
          <a:extLst>
            <a:ext uri="{909E8E84-426E-40DD-AFC4-6F175D3DCCD1}">
              <a14:hiddenFill xmlns:a14="http://schemas.microsoft.com/office/drawing/2010/main">
                <a:solidFill>
                  <a:srgbClr val="FFFFFF"/>
                </a:solidFill>
              </a14:hiddenFill>
            </a:ext>
          </a:extLst>
        </p:spPr>
      </p:pic>
      <p:sp>
        <p:nvSpPr>
          <p:cNvPr id="483333" name="Text Box 5"/>
          <p:cNvSpPr txBox="1">
            <a:spLocks noChangeArrowheads="1"/>
          </p:cNvSpPr>
          <p:nvPr/>
        </p:nvSpPr>
        <p:spPr bwMode="auto">
          <a:xfrm>
            <a:off x="1447800" y="2819400"/>
            <a:ext cx="2667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Each point has five dimensions: x, y, z, r, m</a:t>
            </a:r>
          </a:p>
          <a:p>
            <a:pPr>
              <a:spcBef>
                <a:spcPct val="50000"/>
              </a:spcBef>
            </a:pPr>
            <a:r>
              <a:rPr lang="en-US" dirty="0" smtClean="0"/>
              <a:t>Geographic (x, y, z)</a:t>
            </a:r>
          </a:p>
          <a:p>
            <a:pPr>
              <a:spcBef>
                <a:spcPct val="50000"/>
              </a:spcBef>
            </a:pPr>
            <a:r>
              <a:rPr lang="en-US" dirty="0" smtClean="0"/>
              <a:t>Hydraulic (r, m, z)</a:t>
            </a:r>
            <a:endParaRPr lang="en-US" dirty="0"/>
          </a:p>
        </p:txBody>
      </p:sp>
    </p:spTree>
    <p:extLst>
      <p:ext uri="{BB962C8B-B14F-4D97-AF65-F5344CB8AC3E}">
        <p14:creationId xmlns:p14="http://schemas.microsoft.com/office/powerpoint/2010/main" val="39967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3332"/>
                                        </p:tgtEl>
                                        <p:attrNameLst>
                                          <p:attrName>style.visibility</p:attrName>
                                        </p:attrNameLst>
                                      </p:cBhvr>
                                      <p:to>
                                        <p:strVal val="visible"/>
                                      </p:to>
                                    </p:set>
                                    <p:animEffect transition="in" filter="dissolve">
                                      <p:cBhvr>
                                        <p:cTn id="7" dur="500"/>
                                        <p:tgtEl>
                                          <p:spTgt spid="4833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83333"/>
                                        </p:tgtEl>
                                        <p:attrNameLst>
                                          <p:attrName>style.visibility</p:attrName>
                                        </p:attrNameLst>
                                      </p:cBhvr>
                                      <p:to>
                                        <p:strVal val="visible"/>
                                      </p:to>
                                    </p:set>
                                    <p:animEffect transition="in" filter="dissolve">
                                      <p:cBhvr>
                                        <p:cTn id="11" dur="500"/>
                                        <p:tgtEl>
                                          <p:spTgt spid="48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HydroShare</a:t>
            </a:r>
            <a:r>
              <a:rPr lang="en-US" dirty="0" smtClean="0"/>
              <a:t> Channel</a:t>
            </a:r>
            <a:endParaRPr lang="en-US" dirty="0"/>
          </a:p>
        </p:txBody>
      </p:sp>
      <p:sp>
        <p:nvSpPr>
          <p:cNvPr id="3" name="Content Placeholder 2"/>
          <p:cNvSpPr>
            <a:spLocks noGrp="1"/>
          </p:cNvSpPr>
          <p:nvPr>
            <p:ph idx="1"/>
          </p:nvPr>
        </p:nvSpPr>
        <p:spPr/>
        <p:txBody>
          <a:bodyPr/>
          <a:lstStyle/>
          <a:p>
            <a:r>
              <a:rPr lang="en-US" dirty="0" smtClean="0"/>
              <a:t>Arc Hydro channel model</a:t>
            </a:r>
          </a:p>
          <a:p>
            <a:pPr lvl="1"/>
            <a:r>
              <a:rPr lang="en-US" dirty="0" smtClean="0"/>
              <a:t>River Channel Morphology Model (</a:t>
            </a:r>
            <a:r>
              <a:rPr lang="en-US" dirty="0" err="1" smtClean="0"/>
              <a:t>Venkatesh</a:t>
            </a:r>
            <a:r>
              <a:rPr lang="en-US" dirty="0" smtClean="0"/>
              <a:t> </a:t>
            </a:r>
            <a:r>
              <a:rPr lang="en-US" dirty="0" err="1" smtClean="0"/>
              <a:t>Merwade</a:t>
            </a:r>
            <a:r>
              <a:rPr lang="en-US" dirty="0" smtClean="0"/>
              <a:t>)</a:t>
            </a:r>
          </a:p>
          <a:p>
            <a:r>
              <a:rPr lang="en-US" i="1" dirty="0" smtClean="0">
                <a:solidFill>
                  <a:srgbClr val="FF0000"/>
                </a:solidFill>
              </a:rPr>
              <a:t>HEC-</a:t>
            </a:r>
            <a:r>
              <a:rPr lang="en-US" i="1" dirty="0" err="1" smtClean="0">
                <a:solidFill>
                  <a:srgbClr val="FF0000"/>
                </a:solidFill>
              </a:rPr>
              <a:t>GeoRAS</a:t>
            </a:r>
            <a:endParaRPr lang="en-US" i="1" dirty="0" smtClean="0">
              <a:solidFill>
                <a:srgbClr val="FF0000"/>
              </a:solidFill>
            </a:endParaRPr>
          </a:p>
          <a:p>
            <a:pPr lvl="1"/>
            <a:r>
              <a:rPr lang="en-US" i="1" dirty="0" smtClean="0">
                <a:solidFill>
                  <a:srgbClr val="FF0000"/>
                </a:solidFill>
              </a:rPr>
              <a:t>Floodplain mapping</a:t>
            </a:r>
          </a:p>
          <a:p>
            <a:r>
              <a:rPr lang="en-US" dirty="0" smtClean="0"/>
              <a:t>SPRINT</a:t>
            </a:r>
          </a:p>
          <a:p>
            <a:pPr lvl="1"/>
            <a:r>
              <a:rPr lang="en-US" dirty="0" smtClean="0"/>
              <a:t>St </a:t>
            </a:r>
            <a:r>
              <a:rPr lang="en-US" dirty="0" err="1" smtClean="0"/>
              <a:t>Venant</a:t>
            </a:r>
            <a:r>
              <a:rPr lang="en-US" dirty="0" smtClean="0"/>
              <a:t> equation computation on large networks</a:t>
            </a:r>
            <a:endParaRPr lang="en-US" dirty="0"/>
          </a:p>
        </p:txBody>
      </p:sp>
    </p:spTree>
    <p:extLst>
      <p:ext uri="{BB962C8B-B14F-4D97-AF65-F5344CB8AC3E}">
        <p14:creationId xmlns:p14="http://schemas.microsoft.com/office/powerpoint/2010/main" val="383533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a:t>
            </a:r>
            <a:r>
              <a:rPr lang="en-US" dirty="0" err="1" smtClean="0"/>
              <a:t>GeoRAS</a:t>
            </a:r>
            <a:endParaRPr lang="en-US" dirty="0"/>
          </a:p>
        </p:txBody>
      </p:sp>
      <p:pic>
        <p:nvPicPr>
          <p:cNvPr id="5" name="Picture 4"/>
          <p:cNvPicPr>
            <a:picLocks noChangeAspect="1"/>
          </p:cNvPicPr>
          <p:nvPr/>
        </p:nvPicPr>
        <p:blipFill>
          <a:blip r:embed="rId2"/>
          <a:stretch>
            <a:fillRect/>
          </a:stretch>
        </p:blipFill>
        <p:spPr>
          <a:xfrm>
            <a:off x="4572000" y="1905058"/>
            <a:ext cx="3502959" cy="4704587"/>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457200" y="1905058"/>
            <a:ext cx="3490500" cy="4704587"/>
          </a:xfrm>
          <a:prstGeom prst="rect">
            <a:avLst/>
          </a:prstGeom>
          <a:ln>
            <a:solidFill>
              <a:schemeClr val="accent1"/>
            </a:solidFill>
          </a:ln>
        </p:spPr>
      </p:pic>
    </p:spTree>
    <p:extLst>
      <p:ext uri="{BB962C8B-B14F-4D97-AF65-F5344CB8AC3E}">
        <p14:creationId xmlns:p14="http://schemas.microsoft.com/office/powerpoint/2010/main" val="22568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4" y="3922630"/>
            <a:ext cx="3525115" cy="255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4" y="1277137"/>
            <a:ext cx="2329482" cy="245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383" y="1277137"/>
            <a:ext cx="2734334" cy="245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5"/>
          <p:cNvSpPr>
            <a:spLocks noGrp="1"/>
          </p:cNvSpPr>
          <p:nvPr>
            <p:ph type="title"/>
          </p:nvPr>
        </p:nvSpPr>
        <p:spPr>
          <a:xfrm>
            <a:off x="457200" y="704088"/>
            <a:ext cx="8305800" cy="573049"/>
          </a:xfrm>
        </p:spPr>
        <p:txBody>
          <a:bodyPr>
            <a:normAutofit fontScale="90000"/>
          </a:bodyPr>
          <a:lstStyle/>
          <a:p>
            <a:pPr algn="ctr"/>
            <a:r>
              <a:rPr lang="en-US" sz="4000" dirty="0" smtClean="0">
                <a:solidFill>
                  <a:schemeClr val="accent1"/>
                </a:solidFill>
              </a:rPr>
              <a:t>Edgar Ranch: Case Study</a:t>
            </a:r>
            <a:endParaRPr lang="en-US" sz="4000" dirty="0">
              <a:solidFill>
                <a:schemeClr val="accent1"/>
              </a:solidFill>
            </a:endParaRPr>
          </a:p>
        </p:txBody>
      </p:sp>
      <p:cxnSp>
        <p:nvCxnSpPr>
          <p:cNvPr id="5" name="Straight Arrow Connector 4"/>
          <p:cNvCxnSpPr>
            <a:stCxn id="6" idx="0"/>
          </p:cNvCxnSpPr>
          <p:nvPr/>
        </p:nvCxnSpPr>
        <p:spPr>
          <a:xfrm flipH="1" flipV="1">
            <a:off x="2524047" y="4738255"/>
            <a:ext cx="823715" cy="112213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24583" y="5860394"/>
            <a:ext cx="1446358" cy="369332"/>
          </a:xfrm>
          <a:prstGeom prst="rect">
            <a:avLst/>
          </a:prstGeom>
          <a:noFill/>
        </p:spPr>
        <p:txBody>
          <a:bodyPr wrap="none" rtlCol="0">
            <a:spAutoFit/>
          </a:bodyPr>
          <a:lstStyle/>
          <a:p>
            <a:r>
              <a:rPr lang="en-US" dirty="0" smtClean="0">
                <a:solidFill>
                  <a:srgbClr val="C00000"/>
                </a:solidFill>
              </a:rPr>
              <a:t>Edgar Ranch</a:t>
            </a:r>
            <a:endParaRPr lang="en-US" dirty="0">
              <a:solidFill>
                <a:srgbClr val="C00000"/>
              </a:solidFill>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823" y="3922629"/>
            <a:ext cx="3482893" cy="255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a:stCxn id="6" idx="3"/>
          </p:cNvCxnSpPr>
          <p:nvPr/>
        </p:nvCxnSpPr>
        <p:spPr>
          <a:xfrm flipV="1">
            <a:off x="4070941" y="4738255"/>
            <a:ext cx="2556570" cy="130680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152622" y="6475924"/>
            <a:ext cx="2445157" cy="369332"/>
          </a:xfrm>
          <a:prstGeom prst="rect">
            <a:avLst/>
          </a:prstGeom>
        </p:spPr>
        <p:txBody>
          <a:bodyPr wrap="none">
            <a:spAutoFit/>
          </a:bodyPr>
          <a:lstStyle/>
          <a:p>
            <a:r>
              <a:rPr lang="en-US" dirty="0" smtClean="0"/>
              <a:t>1990 FEMA Floodplain</a:t>
            </a:r>
            <a:endParaRPr lang="en-US" dirty="0"/>
          </a:p>
        </p:txBody>
      </p:sp>
      <p:sp>
        <p:nvSpPr>
          <p:cNvPr id="23" name="Rectangle 22"/>
          <p:cNvSpPr/>
          <p:nvPr/>
        </p:nvSpPr>
        <p:spPr>
          <a:xfrm>
            <a:off x="5320540" y="6475924"/>
            <a:ext cx="2417457" cy="369332"/>
          </a:xfrm>
          <a:prstGeom prst="rect">
            <a:avLst/>
          </a:prstGeom>
        </p:spPr>
        <p:txBody>
          <a:bodyPr wrap="none">
            <a:spAutoFit/>
          </a:bodyPr>
          <a:lstStyle/>
          <a:p>
            <a:r>
              <a:rPr lang="en-US" dirty="0" smtClean="0"/>
              <a:t>2012 FEMA </a:t>
            </a:r>
            <a:r>
              <a:rPr lang="en-US" dirty="0"/>
              <a:t>Floodplain</a:t>
            </a:r>
          </a:p>
        </p:txBody>
      </p:sp>
    </p:spTree>
    <p:extLst>
      <p:ext uri="{BB962C8B-B14F-4D97-AF65-F5344CB8AC3E}">
        <p14:creationId xmlns:p14="http://schemas.microsoft.com/office/powerpoint/2010/main" val="418530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958"/>
          </a:xfrm>
        </p:spPr>
        <p:txBody>
          <a:bodyPr>
            <a:normAutofit fontScale="90000"/>
          </a:bodyPr>
          <a:lstStyle/>
          <a:p>
            <a:r>
              <a:rPr lang="en-US" dirty="0" smtClean="0"/>
              <a:t>Local Streams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845" y="1371600"/>
            <a:ext cx="696277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8200" y="2667000"/>
            <a:ext cx="1388585" cy="369332"/>
          </a:xfrm>
          <a:prstGeom prst="rect">
            <a:avLst/>
          </a:prstGeom>
          <a:solidFill>
            <a:schemeClr val="bg1"/>
          </a:solidFill>
          <a:ln>
            <a:solidFill>
              <a:schemeClr val="accent1"/>
            </a:solidFill>
          </a:ln>
        </p:spPr>
        <p:txBody>
          <a:bodyPr wrap="none" rtlCol="0">
            <a:spAutoFit/>
          </a:bodyPr>
          <a:lstStyle/>
          <a:p>
            <a:r>
              <a:rPr lang="en-US" dirty="0" smtClean="0"/>
              <a:t>Moss Branch</a:t>
            </a:r>
            <a:endParaRPr lang="en-US" dirty="0"/>
          </a:p>
        </p:txBody>
      </p:sp>
      <p:sp>
        <p:nvSpPr>
          <p:cNvPr id="5" name="TextBox 4"/>
          <p:cNvSpPr txBox="1"/>
          <p:nvPr/>
        </p:nvSpPr>
        <p:spPr>
          <a:xfrm>
            <a:off x="6363077" y="5029200"/>
            <a:ext cx="1255857" cy="369332"/>
          </a:xfrm>
          <a:prstGeom prst="rect">
            <a:avLst/>
          </a:prstGeom>
          <a:solidFill>
            <a:schemeClr val="bg1"/>
          </a:solidFill>
          <a:ln>
            <a:solidFill>
              <a:schemeClr val="accent1"/>
            </a:solidFill>
          </a:ln>
        </p:spPr>
        <p:txBody>
          <a:bodyPr wrap="none" rtlCol="0">
            <a:spAutoFit/>
          </a:bodyPr>
          <a:lstStyle/>
          <a:p>
            <a:r>
              <a:rPr lang="en-US" dirty="0" smtClean="0"/>
              <a:t>Edgar Draw</a:t>
            </a:r>
            <a:endParaRPr lang="en-US" dirty="0"/>
          </a:p>
        </p:txBody>
      </p:sp>
      <p:sp>
        <p:nvSpPr>
          <p:cNvPr id="4" name="TextBox 3"/>
          <p:cNvSpPr txBox="1"/>
          <p:nvPr/>
        </p:nvSpPr>
        <p:spPr>
          <a:xfrm>
            <a:off x="2314222" y="3207311"/>
            <a:ext cx="1593898" cy="461665"/>
          </a:xfrm>
          <a:prstGeom prst="rect">
            <a:avLst/>
          </a:prstGeom>
          <a:solidFill>
            <a:schemeClr val="bg1"/>
          </a:solidFill>
          <a:ln>
            <a:solidFill>
              <a:schemeClr val="accent1"/>
            </a:solidFill>
          </a:ln>
        </p:spPr>
        <p:txBody>
          <a:bodyPr wrap="none" rtlCol="0">
            <a:spAutoFit/>
          </a:bodyPr>
          <a:lstStyle/>
          <a:p>
            <a:r>
              <a:rPr lang="en-US" sz="2400" dirty="0" smtClean="0"/>
              <a:t>100K NHD</a:t>
            </a:r>
            <a:endParaRPr lang="en-US" sz="2400" dirty="0"/>
          </a:p>
        </p:txBody>
      </p:sp>
      <p:sp>
        <p:nvSpPr>
          <p:cNvPr id="7" name="TextBox 6"/>
          <p:cNvSpPr txBox="1"/>
          <p:nvPr/>
        </p:nvSpPr>
        <p:spPr>
          <a:xfrm>
            <a:off x="4442887" y="5933578"/>
            <a:ext cx="1480085" cy="461665"/>
          </a:xfrm>
          <a:prstGeom prst="rect">
            <a:avLst/>
          </a:prstGeom>
          <a:solidFill>
            <a:schemeClr val="bg1"/>
          </a:solidFill>
          <a:ln>
            <a:solidFill>
              <a:schemeClr val="accent1"/>
            </a:solidFill>
          </a:ln>
        </p:spPr>
        <p:txBody>
          <a:bodyPr wrap="none" rtlCol="0">
            <a:spAutoFit/>
          </a:bodyPr>
          <a:lstStyle/>
          <a:p>
            <a:r>
              <a:rPr lang="en-US" sz="2400" dirty="0" smtClean="0"/>
              <a:t>24K NHD</a:t>
            </a:r>
            <a:endParaRPr lang="en-US" sz="2400" dirty="0"/>
          </a:p>
        </p:txBody>
      </p:sp>
      <p:cxnSp>
        <p:nvCxnSpPr>
          <p:cNvPr id="8" name="Straight Arrow Connector 7"/>
          <p:cNvCxnSpPr>
            <a:stCxn id="4" idx="3"/>
          </p:cNvCxnSpPr>
          <p:nvPr/>
        </p:nvCxnSpPr>
        <p:spPr>
          <a:xfrm>
            <a:off x="3908120" y="3438144"/>
            <a:ext cx="392947" cy="95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30400" y="3438143"/>
            <a:ext cx="383822" cy="404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p:cNvCxnSpPr>
          <p:nvPr/>
        </p:nvCxnSpPr>
        <p:spPr>
          <a:xfrm flipV="1">
            <a:off x="5182930" y="5508978"/>
            <a:ext cx="405070" cy="424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4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B0FB34E5-E4B8-48A8-B50F-C0AB16FB23E9}" type="slidenum">
              <a:rPr lang="en-US"/>
              <a:pPr/>
              <a:t>26</a:t>
            </a:fld>
            <a:endParaRPr lang="en-US"/>
          </a:p>
        </p:txBody>
      </p:sp>
      <p:pic>
        <p:nvPicPr>
          <p:cNvPr id="160770" name="Picture 2" descr="Image1"/>
          <p:cNvPicPr>
            <a:picLocks noChangeAspect="1" noChangeArrowheads="1"/>
          </p:cNvPicPr>
          <p:nvPr/>
        </p:nvPicPr>
        <p:blipFill>
          <a:blip r:embed="rId2" cstate="print"/>
          <a:srcRect/>
          <a:stretch>
            <a:fillRect/>
          </a:stretch>
        </p:blipFill>
        <p:spPr bwMode="auto">
          <a:xfrm>
            <a:off x="6324600" y="2057400"/>
            <a:ext cx="2659063" cy="3638550"/>
          </a:xfrm>
          <a:prstGeom prst="rect">
            <a:avLst/>
          </a:prstGeom>
          <a:noFill/>
        </p:spPr>
      </p:pic>
      <p:sp>
        <p:nvSpPr>
          <p:cNvPr id="160771" name="Rectangle 3"/>
          <p:cNvSpPr>
            <a:spLocks noGrp="1" noChangeArrowheads="1"/>
          </p:cNvSpPr>
          <p:nvPr>
            <p:ph type="title"/>
          </p:nvPr>
        </p:nvSpPr>
        <p:spPr/>
        <p:txBody>
          <a:bodyPr/>
          <a:lstStyle/>
          <a:p>
            <a:r>
              <a:rPr lang="en-US"/>
              <a:t>LIDAR</a:t>
            </a:r>
          </a:p>
        </p:txBody>
      </p:sp>
      <p:sp>
        <p:nvSpPr>
          <p:cNvPr id="160772" name="Rectangle 4"/>
          <p:cNvSpPr>
            <a:spLocks noGrp="1" noChangeArrowheads="1"/>
          </p:cNvSpPr>
          <p:nvPr>
            <p:ph type="body" idx="1"/>
          </p:nvPr>
        </p:nvSpPr>
        <p:spPr>
          <a:xfrm>
            <a:off x="457200" y="1981200"/>
            <a:ext cx="5791200" cy="3886200"/>
          </a:xfrm>
        </p:spPr>
        <p:txBody>
          <a:bodyPr/>
          <a:lstStyle/>
          <a:p>
            <a:r>
              <a:rPr lang="en-US"/>
              <a:t>Light Detection and Ranging</a:t>
            </a:r>
          </a:p>
          <a:p>
            <a:r>
              <a:rPr lang="en-US"/>
              <a:t>Light pulse (laser) mounted on fixed wing aircraft or helicopter</a:t>
            </a:r>
          </a:p>
          <a:p>
            <a:r>
              <a:rPr lang="en-US"/>
              <a:t> Multi-return technology</a:t>
            </a:r>
          </a:p>
          <a:p>
            <a:pPr lvl="1"/>
            <a:r>
              <a:rPr lang="en-US"/>
              <a:t>Multiple measurements per pulse</a:t>
            </a:r>
          </a:p>
          <a:p>
            <a:pPr lvl="1"/>
            <a:r>
              <a:rPr lang="en-US"/>
              <a:t>“Penetrating” ability</a:t>
            </a:r>
          </a:p>
          <a:p>
            <a:r>
              <a:rPr lang="en-US"/>
              <a:t>Average spacing, 1.4m to 0.25m</a:t>
            </a:r>
          </a:p>
        </p:txBody>
      </p:sp>
    </p:spTree>
    <p:extLst>
      <p:ext uri="{BB962C8B-B14F-4D97-AF65-F5344CB8AC3E}">
        <p14:creationId xmlns:p14="http://schemas.microsoft.com/office/powerpoint/2010/main" val="378740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759" y="1342966"/>
            <a:ext cx="5622428" cy="5515034"/>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704088"/>
            <a:ext cx="8305800" cy="481245"/>
          </a:xfrm>
        </p:spPr>
        <p:txBody>
          <a:bodyPr>
            <a:normAutofit fontScale="90000"/>
          </a:bodyPr>
          <a:lstStyle/>
          <a:p>
            <a:pPr algn="ctr"/>
            <a:r>
              <a:rPr lang="en-US" sz="4000" dirty="0" smtClean="0">
                <a:solidFill>
                  <a:schemeClr val="accent1"/>
                </a:solidFill>
              </a:rPr>
              <a:t>Terrain Comparison</a:t>
            </a:r>
            <a:endParaRPr lang="en-US" sz="4000" dirty="0">
              <a:solidFill>
                <a:schemeClr val="accent1"/>
              </a:solidFill>
            </a:endParaRPr>
          </a:p>
        </p:txBody>
      </p:sp>
    </p:spTree>
    <p:extLst>
      <p:ext uri="{BB962C8B-B14F-4D97-AF65-F5344CB8AC3E}">
        <p14:creationId xmlns:p14="http://schemas.microsoft.com/office/powerpoint/2010/main" val="201696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457200" y="685800"/>
            <a:ext cx="8458200" cy="685800"/>
          </a:xfrm>
          <a:prstGeom prst="rect">
            <a:avLst/>
          </a:prstGeom>
          <a:noFill/>
          <a:ln>
            <a:noFill/>
          </a:ln>
          <a:effectLst/>
          <a:extLst/>
        </p:spPr>
        <p:txBody>
          <a:bodyPr wrap="none" anchor="ctr"/>
          <a:lstStyle/>
          <a:p>
            <a:endParaRPr lang="en-US"/>
          </a:p>
        </p:txBody>
      </p:sp>
      <p:sp>
        <p:nvSpPr>
          <p:cNvPr id="486403" name="Rectangle 3"/>
          <p:cNvSpPr>
            <a:spLocks noGrp="1" noChangeArrowheads="1"/>
          </p:cNvSpPr>
          <p:nvPr>
            <p:ph type="title"/>
          </p:nvPr>
        </p:nvSpPr>
        <p:spPr>
          <a:xfrm>
            <a:off x="838200" y="660400"/>
            <a:ext cx="8077200" cy="736600"/>
          </a:xfrm>
          <a:noFill/>
        </p:spPr>
        <p:txBody>
          <a:bodyPr/>
          <a:lstStyle/>
          <a:p>
            <a:r>
              <a:rPr lang="en-US" sz="4000" dirty="0"/>
              <a:t>Channel </a:t>
            </a:r>
            <a:r>
              <a:rPr lang="en-US" sz="4000" dirty="0" err="1" smtClean="0"/>
              <a:t>ProfileLines</a:t>
            </a:r>
            <a:r>
              <a:rPr lang="en-US" sz="4000" dirty="0" smtClean="0"/>
              <a:t> in HEC-</a:t>
            </a:r>
            <a:r>
              <a:rPr lang="en-US" sz="4000" dirty="0" err="1" smtClean="0"/>
              <a:t>GeoRAS</a:t>
            </a:r>
            <a:endParaRPr lang="en-US" sz="4000" dirty="0"/>
          </a:p>
        </p:txBody>
      </p:sp>
      <p:pic>
        <p:nvPicPr>
          <p:cNvPr id="486404" name="Picture 4" descr="C:\geosnsn\NSNWRCons\Ch05\Images\plin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711" y="1732844"/>
            <a:ext cx="6792684" cy="431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667" y="1307364"/>
            <a:ext cx="5626358" cy="517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025" y="3366654"/>
            <a:ext cx="12763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5"/>
          <p:cNvSpPr>
            <a:spLocks noGrp="1"/>
          </p:cNvSpPr>
          <p:nvPr>
            <p:ph type="title"/>
          </p:nvPr>
        </p:nvSpPr>
        <p:spPr>
          <a:xfrm>
            <a:off x="457200" y="704088"/>
            <a:ext cx="8305800" cy="554839"/>
          </a:xfrm>
        </p:spPr>
        <p:txBody>
          <a:bodyPr>
            <a:normAutofit fontScale="90000"/>
          </a:bodyPr>
          <a:lstStyle/>
          <a:p>
            <a:pPr algn="ctr"/>
            <a:r>
              <a:rPr lang="en-US" sz="4000" dirty="0" smtClean="0">
                <a:solidFill>
                  <a:schemeClr val="accent1"/>
                </a:solidFill>
              </a:rPr>
              <a:t>HEC-</a:t>
            </a:r>
            <a:r>
              <a:rPr lang="en-US" sz="4000" dirty="0" err="1" smtClean="0">
                <a:solidFill>
                  <a:schemeClr val="accent1"/>
                </a:solidFill>
              </a:rPr>
              <a:t>GeoRAS</a:t>
            </a:r>
            <a:r>
              <a:rPr lang="en-US" sz="4000" dirty="0" smtClean="0">
                <a:solidFill>
                  <a:schemeClr val="accent1"/>
                </a:solidFill>
              </a:rPr>
              <a:t> Model – Input to RAS</a:t>
            </a:r>
            <a:endParaRPr lang="en-US" sz="4000" dirty="0">
              <a:solidFill>
                <a:schemeClr val="accent1"/>
              </a:solidFill>
            </a:endParaRPr>
          </a:p>
        </p:txBody>
      </p:sp>
      <p:sp>
        <p:nvSpPr>
          <p:cNvPr id="6" name="Rectangle 5"/>
          <p:cNvSpPr/>
          <p:nvPr/>
        </p:nvSpPr>
        <p:spPr>
          <a:xfrm>
            <a:off x="1838657" y="6484031"/>
            <a:ext cx="5328253" cy="369332"/>
          </a:xfrm>
          <a:prstGeom prst="rect">
            <a:avLst/>
          </a:prstGeom>
        </p:spPr>
        <p:txBody>
          <a:bodyPr wrap="none">
            <a:spAutoFit/>
          </a:bodyPr>
          <a:lstStyle/>
          <a:p>
            <a:r>
              <a:rPr lang="en-US" dirty="0" smtClean="0"/>
              <a:t>Cross Section Geometry and Attributes as </a:t>
            </a:r>
            <a:r>
              <a:rPr lang="en-US" dirty="0" err="1" smtClean="0"/>
              <a:t>Shapefiles</a:t>
            </a:r>
            <a:endParaRPr lang="en-US" dirty="0"/>
          </a:p>
        </p:txBody>
      </p:sp>
    </p:spTree>
    <p:extLst>
      <p:ext uri="{BB962C8B-B14F-4D97-AF65-F5344CB8AC3E}">
        <p14:creationId xmlns:p14="http://schemas.microsoft.com/office/powerpoint/2010/main" val="52521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16" y="1054466"/>
            <a:ext cx="8229600" cy="586327"/>
          </a:xfrm>
        </p:spPr>
        <p:txBody>
          <a:bodyPr>
            <a:normAutofit fontScale="90000"/>
          </a:bodyPr>
          <a:lstStyle/>
          <a:p>
            <a:r>
              <a:rPr lang="en-US" dirty="0" err="1" smtClean="0"/>
              <a:t>HydroShare</a:t>
            </a:r>
            <a:r>
              <a:rPr lang="en-US" dirty="0" smtClean="0"/>
              <a:t> – Channel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From the NSF project proposal: “As </a:t>
            </a:r>
            <a:r>
              <a:rPr lang="en-US" dirty="0"/>
              <a:t>an exemplar for advancing data access, we will establish a </a:t>
            </a:r>
            <a:r>
              <a:rPr lang="en-US" dirty="0">
                <a:solidFill>
                  <a:srgbClr val="FF0000"/>
                </a:solidFill>
              </a:rPr>
              <a:t>national repository </a:t>
            </a:r>
            <a:r>
              <a:rPr lang="en-US" dirty="0"/>
              <a:t>within </a:t>
            </a:r>
            <a:r>
              <a:rPr lang="en-US" dirty="0" err="1" smtClean="0"/>
              <a:t>HydroShare</a:t>
            </a:r>
            <a:r>
              <a:rPr lang="en-US" dirty="0"/>
              <a:t> </a:t>
            </a:r>
            <a:r>
              <a:rPr lang="en-US" dirty="0" smtClean="0"/>
              <a:t>for </a:t>
            </a:r>
            <a:r>
              <a:rPr lang="en-US" dirty="0">
                <a:solidFill>
                  <a:srgbClr val="FF0000"/>
                </a:solidFill>
              </a:rPr>
              <a:t>river channel cross section data: </a:t>
            </a:r>
            <a:r>
              <a:rPr lang="en-US" dirty="0"/>
              <a:t>a new data type not presently supported by CUAHSI </a:t>
            </a:r>
            <a:r>
              <a:rPr lang="en-US" dirty="0" smtClean="0"/>
              <a:t>HIS. Since </a:t>
            </a:r>
            <a:r>
              <a:rPr lang="en-US" dirty="0"/>
              <a:t>2003, the United States has spent more than $2 billion on digital flood map </a:t>
            </a:r>
            <a:r>
              <a:rPr lang="en-US" dirty="0" smtClean="0"/>
              <a:t>modernization.  A </a:t>
            </a:r>
            <a:r>
              <a:rPr lang="en-US" dirty="0"/>
              <a:t>great deal of river channel cross-section, morphology and hydraulic modeling data has been </a:t>
            </a:r>
            <a:r>
              <a:rPr lang="en-US" dirty="0" smtClean="0"/>
              <a:t>developed to </a:t>
            </a:r>
            <a:r>
              <a:rPr lang="en-US" dirty="0"/>
              <a:t>support this mapping and some of that could be repurposed to advance water science. This </a:t>
            </a:r>
            <a:r>
              <a:rPr lang="en-US" dirty="0" smtClean="0"/>
              <a:t>repository will </a:t>
            </a:r>
            <a:r>
              <a:rPr lang="en-US" dirty="0"/>
              <a:t>include </a:t>
            </a:r>
            <a:r>
              <a:rPr lang="en-US" dirty="0">
                <a:solidFill>
                  <a:srgbClr val="FF0000"/>
                </a:solidFill>
              </a:rPr>
              <a:t>a mechanism for voluntary submission of information </a:t>
            </a:r>
            <a:r>
              <a:rPr lang="en-US" dirty="0"/>
              <a:t>and it will provide </a:t>
            </a:r>
            <a:r>
              <a:rPr lang="en-US" dirty="0">
                <a:solidFill>
                  <a:srgbClr val="FF0000"/>
                </a:solidFill>
              </a:rPr>
              <a:t>access to this data </a:t>
            </a:r>
            <a:r>
              <a:rPr lang="en-US" dirty="0" smtClean="0">
                <a:solidFill>
                  <a:srgbClr val="FF0000"/>
                </a:solidFill>
              </a:rPr>
              <a:t>in a </a:t>
            </a:r>
            <a:r>
              <a:rPr lang="en-US" dirty="0">
                <a:solidFill>
                  <a:srgbClr val="FF0000"/>
                </a:solidFill>
              </a:rPr>
              <a:t>standard way </a:t>
            </a:r>
            <a:r>
              <a:rPr lang="en-US" dirty="0"/>
              <a:t>such that it is easy to run </a:t>
            </a:r>
            <a:r>
              <a:rPr lang="en-US" dirty="0">
                <a:solidFill>
                  <a:srgbClr val="FF0000"/>
                </a:solidFill>
              </a:rPr>
              <a:t>hydraulic models</a:t>
            </a:r>
            <a:r>
              <a:rPr lang="en-US" dirty="0"/>
              <a:t> that use this data on either local or </a:t>
            </a:r>
            <a:r>
              <a:rPr lang="en-US" dirty="0" smtClean="0"/>
              <a:t>HPC environments.”</a:t>
            </a:r>
            <a:endParaRPr lang="en-US" dirty="0"/>
          </a:p>
        </p:txBody>
      </p:sp>
    </p:spTree>
    <p:extLst>
      <p:ext uri="{BB962C8B-B14F-4D97-AF65-F5344CB8AC3E}">
        <p14:creationId xmlns:p14="http://schemas.microsoft.com/office/powerpoint/2010/main" val="66094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215" y="2655625"/>
            <a:ext cx="4828860" cy="259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5"/>
          <p:cNvSpPr>
            <a:spLocks noGrp="1"/>
          </p:cNvSpPr>
          <p:nvPr>
            <p:ph type="title"/>
          </p:nvPr>
        </p:nvSpPr>
        <p:spPr>
          <a:xfrm>
            <a:off x="457200" y="704088"/>
            <a:ext cx="8305800" cy="807891"/>
          </a:xfrm>
        </p:spPr>
        <p:txBody>
          <a:bodyPr>
            <a:normAutofit fontScale="90000"/>
          </a:bodyPr>
          <a:lstStyle/>
          <a:p>
            <a:pPr algn="ctr"/>
            <a:r>
              <a:rPr lang="en-US" sz="4000" dirty="0" smtClean="0">
                <a:solidFill>
                  <a:schemeClr val="accent1"/>
                </a:solidFill>
              </a:rPr>
              <a:t>HEC-RAS Model – Computes Water Surface Elevation given the Discharge</a:t>
            </a:r>
            <a:endParaRPr lang="en-US" sz="4000" dirty="0">
              <a:solidFill>
                <a:schemeClr val="accent1"/>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19" y="1881311"/>
            <a:ext cx="3786582" cy="393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0524" y="5817956"/>
            <a:ext cx="3122971" cy="369332"/>
          </a:xfrm>
          <a:prstGeom prst="rect">
            <a:avLst/>
          </a:prstGeom>
        </p:spPr>
        <p:txBody>
          <a:bodyPr wrap="none">
            <a:spAutoFit/>
          </a:bodyPr>
          <a:lstStyle/>
          <a:p>
            <a:r>
              <a:rPr lang="en-US" dirty="0" err="1" smtClean="0"/>
              <a:t>Georeferenced</a:t>
            </a:r>
            <a:r>
              <a:rPr lang="en-US" dirty="0" smtClean="0"/>
              <a:t> Cross Sections</a:t>
            </a:r>
            <a:endParaRPr lang="en-US" dirty="0"/>
          </a:p>
        </p:txBody>
      </p:sp>
      <p:sp>
        <p:nvSpPr>
          <p:cNvPr id="11" name="Rectangle 10"/>
          <p:cNvSpPr/>
          <p:nvPr/>
        </p:nvSpPr>
        <p:spPr>
          <a:xfrm>
            <a:off x="5514402" y="5258066"/>
            <a:ext cx="2052485" cy="369332"/>
          </a:xfrm>
          <a:prstGeom prst="rect">
            <a:avLst/>
          </a:prstGeom>
        </p:spPr>
        <p:txBody>
          <a:bodyPr wrap="none">
            <a:spAutoFit/>
          </a:bodyPr>
          <a:lstStyle/>
          <a:p>
            <a:r>
              <a:rPr lang="en-US" dirty="0" smtClean="0"/>
              <a:t>Cross Section Data</a:t>
            </a:r>
            <a:endParaRPr lang="en-US" dirty="0"/>
          </a:p>
        </p:txBody>
      </p:sp>
    </p:spTree>
    <p:extLst>
      <p:ext uri="{BB962C8B-B14F-4D97-AF65-F5344CB8AC3E}">
        <p14:creationId xmlns:p14="http://schemas.microsoft.com/office/powerpoint/2010/main" val="331262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459" y="1284692"/>
            <a:ext cx="5719195" cy="512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5"/>
          <p:cNvSpPr>
            <a:spLocks noGrp="1"/>
          </p:cNvSpPr>
          <p:nvPr>
            <p:ph type="title"/>
          </p:nvPr>
        </p:nvSpPr>
        <p:spPr>
          <a:xfrm>
            <a:off x="457200" y="704088"/>
            <a:ext cx="8305800" cy="580604"/>
          </a:xfrm>
        </p:spPr>
        <p:txBody>
          <a:bodyPr>
            <a:normAutofit fontScale="90000"/>
          </a:bodyPr>
          <a:lstStyle/>
          <a:p>
            <a:pPr algn="ctr"/>
            <a:r>
              <a:rPr lang="en-US" sz="4000" dirty="0" smtClean="0">
                <a:solidFill>
                  <a:schemeClr val="accent1"/>
                </a:solidFill>
              </a:rPr>
              <a:t>Floodplain Results – Output from RAS in HEC-</a:t>
            </a:r>
            <a:r>
              <a:rPr lang="en-US" sz="4000" dirty="0" err="1" smtClean="0">
                <a:solidFill>
                  <a:schemeClr val="accent1"/>
                </a:solidFill>
              </a:rPr>
              <a:t>GeoRAS</a:t>
            </a:r>
            <a:endParaRPr lang="en-US" sz="4000" dirty="0">
              <a:solidFill>
                <a:schemeClr val="accent1"/>
              </a:solidFill>
            </a:endParaRPr>
          </a:p>
        </p:txBody>
      </p:sp>
      <p:sp>
        <p:nvSpPr>
          <p:cNvPr id="5" name="Rectangle 4"/>
          <p:cNvSpPr/>
          <p:nvPr/>
        </p:nvSpPr>
        <p:spPr>
          <a:xfrm>
            <a:off x="1468507" y="6439908"/>
            <a:ext cx="6539098" cy="369332"/>
          </a:xfrm>
          <a:prstGeom prst="rect">
            <a:avLst/>
          </a:prstGeom>
        </p:spPr>
        <p:txBody>
          <a:bodyPr wrap="none">
            <a:spAutoFit/>
          </a:bodyPr>
          <a:lstStyle/>
          <a:p>
            <a:r>
              <a:rPr lang="en-US" dirty="0" smtClean="0"/>
              <a:t>Floodplain Results as both Cross Section and Polygon </a:t>
            </a:r>
            <a:r>
              <a:rPr lang="en-US" dirty="0" err="1" smtClean="0"/>
              <a:t>Shapefiles</a:t>
            </a:r>
            <a:endParaRPr lang="en-US" dirty="0"/>
          </a:p>
        </p:txBody>
      </p:sp>
    </p:spTree>
    <p:extLst>
      <p:ext uri="{BB962C8B-B14F-4D97-AF65-F5344CB8AC3E}">
        <p14:creationId xmlns:p14="http://schemas.microsoft.com/office/powerpoint/2010/main" val="18518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79" y="3992787"/>
            <a:ext cx="4186906" cy="248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526" y="3991876"/>
            <a:ext cx="4236548" cy="248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79" y="1254466"/>
            <a:ext cx="4187604" cy="244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526" y="1254466"/>
            <a:ext cx="4158182" cy="244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5"/>
          <p:cNvSpPr>
            <a:spLocks noGrp="1"/>
          </p:cNvSpPr>
          <p:nvPr>
            <p:ph type="title"/>
          </p:nvPr>
        </p:nvSpPr>
        <p:spPr>
          <a:xfrm>
            <a:off x="457200" y="704088"/>
            <a:ext cx="8305800" cy="345779"/>
          </a:xfrm>
        </p:spPr>
        <p:txBody>
          <a:bodyPr>
            <a:normAutofit fontScale="90000"/>
          </a:bodyPr>
          <a:lstStyle/>
          <a:p>
            <a:pPr algn="ctr"/>
            <a:r>
              <a:rPr lang="en-US" sz="4000" dirty="0" smtClean="0">
                <a:solidFill>
                  <a:schemeClr val="accent1"/>
                </a:solidFill>
              </a:rPr>
              <a:t>Project File Structure</a:t>
            </a:r>
            <a:endParaRPr lang="en-US" sz="4000" dirty="0">
              <a:solidFill>
                <a:schemeClr val="accent1"/>
              </a:solidFill>
            </a:endParaRPr>
          </a:p>
        </p:txBody>
      </p:sp>
      <p:sp>
        <p:nvSpPr>
          <p:cNvPr id="13" name="Rectangle 12"/>
          <p:cNvSpPr/>
          <p:nvPr/>
        </p:nvSpPr>
        <p:spPr>
          <a:xfrm>
            <a:off x="1434696" y="3650165"/>
            <a:ext cx="1842812" cy="369332"/>
          </a:xfrm>
          <a:prstGeom prst="rect">
            <a:avLst/>
          </a:prstGeom>
        </p:spPr>
        <p:txBody>
          <a:bodyPr wrap="none">
            <a:spAutoFit/>
          </a:bodyPr>
          <a:lstStyle/>
          <a:p>
            <a:r>
              <a:rPr lang="en-US" dirty="0" smtClean="0"/>
              <a:t>HEC-RAS Model</a:t>
            </a:r>
            <a:endParaRPr lang="en-US" dirty="0"/>
          </a:p>
        </p:txBody>
      </p:sp>
      <p:sp>
        <p:nvSpPr>
          <p:cNvPr id="14" name="Rectangle 13"/>
          <p:cNvSpPr/>
          <p:nvPr/>
        </p:nvSpPr>
        <p:spPr>
          <a:xfrm>
            <a:off x="4939136" y="3650165"/>
            <a:ext cx="3336426" cy="369332"/>
          </a:xfrm>
          <a:prstGeom prst="rect">
            <a:avLst/>
          </a:prstGeom>
        </p:spPr>
        <p:txBody>
          <a:bodyPr wrap="none">
            <a:spAutoFit/>
          </a:bodyPr>
          <a:lstStyle/>
          <a:p>
            <a:r>
              <a:rPr lang="en-US" dirty="0" smtClean="0"/>
              <a:t>Reports and Supplemental Files</a:t>
            </a:r>
            <a:endParaRPr lang="en-US" dirty="0"/>
          </a:p>
        </p:txBody>
      </p:sp>
      <p:sp>
        <p:nvSpPr>
          <p:cNvPr id="15" name="Rectangle 14"/>
          <p:cNvSpPr/>
          <p:nvPr/>
        </p:nvSpPr>
        <p:spPr>
          <a:xfrm>
            <a:off x="6207740" y="6473385"/>
            <a:ext cx="1140120" cy="369332"/>
          </a:xfrm>
          <a:prstGeom prst="rect">
            <a:avLst/>
          </a:prstGeom>
        </p:spPr>
        <p:txBody>
          <a:bodyPr wrap="none">
            <a:spAutoFit/>
          </a:bodyPr>
          <a:lstStyle/>
          <a:p>
            <a:r>
              <a:rPr lang="en-US" dirty="0" smtClean="0"/>
              <a:t>Map Files</a:t>
            </a:r>
            <a:endParaRPr lang="en-US" dirty="0"/>
          </a:p>
        </p:txBody>
      </p:sp>
      <p:sp>
        <p:nvSpPr>
          <p:cNvPr id="16" name="Rectangle 15"/>
          <p:cNvSpPr/>
          <p:nvPr/>
        </p:nvSpPr>
        <p:spPr>
          <a:xfrm>
            <a:off x="453135" y="6473385"/>
            <a:ext cx="3915495" cy="369332"/>
          </a:xfrm>
          <a:prstGeom prst="rect">
            <a:avLst/>
          </a:prstGeom>
        </p:spPr>
        <p:txBody>
          <a:bodyPr wrap="none">
            <a:spAutoFit/>
          </a:bodyPr>
          <a:lstStyle/>
          <a:p>
            <a:r>
              <a:rPr lang="en-US" dirty="0" err="1" smtClean="0"/>
              <a:t>Geodatabases</a:t>
            </a:r>
            <a:r>
              <a:rPr lang="en-US" dirty="0" smtClean="0"/>
              <a:t> (</a:t>
            </a:r>
            <a:r>
              <a:rPr lang="en-US" dirty="0" err="1" smtClean="0"/>
              <a:t>shapefiles</a:t>
            </a:r>
            <a:r>
              <a:rPr lang="en-US" dirty="0" smtClean="0"/>
              <a:t> and terrain)</a:t>
            </a:r>
            <a:endParaRPr lang="en-US" dirty="0"/>
          </a:p>
        </p:txBody>
      </p:sp>
    </p:spTree>
    <p:extLst>
      <p:ext uri="{BB962C8B-B14F-4D97-AF65-F5344CB8AC3E}">
        <p14:creationId xmlns:p14="http://schemas.microsoft.com/office/powerpoint/2010/main" val="153227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1"/>
          </p:nvPr>
        </p:nvSpPr>
        <p:spPr/>
        <p:txBody>
          <a:bodyPr/>
          <a:lstStyle/>
          <a:p>
            <a:fld id="{ED791E3A-230F-4D3E-9730-40CA5E61A008}" type="slidenum">
              <a:rPr lang="en-US"/>
              <a:pPr/>
              <a:t>33</a:t>
            </a:fld>
            <a:endParaRPr lang="en-US"/>
          </a:p>
        </p:txBody>
      </p:sp>
      <p:sp>
        <p:nvSpPr>
          <p:cNvPr id="161794" name="Rectangle 2"/>
          <p:cNvSpPr>
            <a:spLocks noGrp="1" noChangeArrowheads="1"/>
          </p:cNvSpPr>
          <p:nvPr>
            <p:ph type="title"/>
          </p:nvPr>
        </p:nvSpPr>
        <p:spPr>
          <a:xfrm>
            <a:off x="457200" y="704088"/>
            <a:ext cx="8305800" cy="413512"/>
          </a:xfrm>
        </p:spPr>
        <p:txBody>
          <a:bodyPr>
            <a:noAutofit/>
          </a:bodyPr>
          <a:lstStyle/>
          <a:p>
            <a:r>
              <a:rPr lang="en-US" sz="3200" dirty="0"/>
              <a:t>TINs based on </a:t>
            </a:r>
            <a:r>
              <a:rPr lang="en-US" sz="3200" dirty="0" smtClean="0"/>
              <a:t>Z-tolerance (Erin Atkinson)</a:t>
            </a:r>
            <a:endParaRPr lang="en-US" sz="3200" dirty="0"/>
          </a:p>
        </p:txBody>
      </p:sp>
      <p:grpSp>
        <p:nvGrpSpPr>
          <p:cNvPr id="161795" name="Group 3"/>
          <p:cNvGrpSpPr>
            <a:grpSpLocks/>
          </p:cNvGrpSpPr>
          <p:nvPr/>
        </p:nvGrpSpPr>
        <p:grpSpPr bwMode="auto">
          <a:xfrm>
            <a:off x="228600" y="1600200"/>
            <a:ext cx="1355725" cy="4648200"/>
            <a:chOff x="144" y="1008"/>
            <a:chExt cx="854" cy="2928"/>
          </a:xfrm>
        </p:grpSpPr>
        <p:pic>
          <p:nvPicPr>
            <p:cNvPr id="161796" name="Picture 4"/>
            <p:cNvPicPr>
              <a:picLocks noChangeAspect="1" noChangeArrowheads="1"/>
            </p:cNvPicPr>
            <p:nvPr/>
          </p:nvPicPr>
          <p:blipFill>
            <a:blip r:embed="rId2" cstate="print"/>
            <a:srcRect/>
            <a:stretch>
              <a:fillRect/>
            </a:stretch>
          </p:blipFill>
          <p:spPr bwMode="auto">
            <a:xfrm>
              <a:off x="144" y="1008"/>
              <a:ext cx="854" cy="2928"/>
            </a:xfrm>
            <a:prstGeom prst="rect">
              <a:avLst/>
            </a:prstGeom>
            <a:noFill/>
            <a:ln w="12700">
              <a:solidFill>
                <a:schemeClr val="tx1"/>
              </a:solidFill>
              <a:miter lim="800000"/>
              <a:headEnd/>
              <a:tailEnd/>
            </a:ln>
            <a:effectLst/>
          </p:spPr>
        </p:pic>
        <p:sp>
          <p:nvSpPr>
            <p:cNvPr id="161797" name="Text Box 5"/>
            <p:cNvSpPr txBox="1">
              <a:spLocks noChangeArrowheads="1"/>
            </p:cNvSpPr>
            <p:nvPr/>
          </p:nvSpPr>
          <p:spPr bwMode="auto">
            <a:xfrm>
              <a:off x="145" y="1008"/>
              <a:ext cx="811" cy="288"/>
            </a:xfrm>
            <a:prstGeom prst="rect">
              <a:avLst/>
            </a:prstGeom>
            <a:solidFill>
              <a:schemeClr val="bg1"/>
            </a:solidFill>
            <a:ln w="9525">
              <a:noFill/>
              <a:miter lim="800000"/>
              <a:headEnd/>
              <a:tailEnd/>
            </a:ln>
            <a:effectLst/>
          </p:spPr>
          <p:txBody>
            <a:bodyPr wrap="none">
              <a:spAutoFit/>
            </a:bodyPr>
            <a:lstStyle/>
            <a:p>
              <a:pPr algn="ctr"/>
              <a:r>
                <a:rPr lang="en-US" sz="1200" b="1" dirty="0"/>
                <a:t>Z-</a:t>
              </a:r>
              <a:r>
                <a:rPr lang="en-US" sz="1200" b="1" dirty="0" err="1"/>
                <a:t>tol</a:t>
              </a:r>
              <a:r>
                <a:rPr lang="en-US" sz="1200" b="1" dirty="0"/>
                <a:t> = 0.00’</a:t>
              </a:r>
            </a:p>
            <a:p>
              <a:pPr algn="ctr"/>
              <a:r>
                <a:rPr lang="en-US" sz="1200" b="1" dirty="0" err="1"/>
                <a:t>Sta</a:t>
              </a:r>
              <a:r>
                <a:rPr lang="en-US" sz="1200" b="1" dirty="0"/>
                <a:t>/</a:t>
              </a:r>
              <a:r>
                <a:rPr lang="en-US" sz="1200" b="1" dirty="0" err="1"/>
                <a:t>Elev</a:t>
              </a:r>
              <a:r>
                <a:rPr lang="en-US" sz="1200" b="1" dirty="0"/>
                <a:t> = 1792</a:t>
              </a:r>
            </a:p>
          </p:txBody>
        </p:sp>
      </p:grpSp>
      <p:grpSp>
        <p:nvGrpSpPr>
          <p:cNvPr id="161798" name="Group 6"/>
          <p:cNvGrpSpPr>
            <a:grpSpLocks/>
          </p:cNvGrpSpPr>
          <p:nvPr/>
        </p:nvGrpSpPr>
        <p:grpSpPr bwMode="auto">
          <a:xfrm>
            <a:off x="2133600" y="1600200"/>
            <a:ext cx="1355725" cy="4648200"/>
            <a:chOff x="1306" y="1008"/>
            <a:chExt cx="854" cy="2928"/>
          </a:xfrm>
        </p:grpSpPr>
        <p:pic>
          <p:nvPicPr>
            <p:cNvPr id="161799" name="Picture 7"/>
            <p:cNvPicPr>
              <a:picLocks noChangeAspect="1" noChangeArrowheads="1"/>
            </p:cNvPicPr>
            <p:nvPr/>
          </p:nvPicPr>
          <p:blipFill>
            <a:blip r:embed="rId3" cstate="print"/>
            <a:srcRect/>
            <a:stretch>
              <a:fillRect/>
            </a:stretch>
          </p:blipFill>
          <p:spPr bwMode="auto">
            <a:xfrm>
              <a:off x="1306" y="1008"/>
              <a:ext cx="854" cy="2928"/>
            </a:xfrm>
            <a:prstGeom prst="rect">
              <a:avLst/>
            </a:prstGeom>
            <a:noFill/>
            <a:ln w="12700">
              <a:solidFill>
                <a:schemeClr val="tx1"/>
              </a:solidFill>
              <a:miter lim="800000"/>
              <a:headEnd/>
              <a:tailEnd/>
            </a:ln>
            <a:effectLst/>
          </p:spPr>
        </p:pic>
        <p:sp>
          <p:nvSpPr>
            <p:cNvPr id="161800" name="Text Box 8"/>
            <p:cNvSpPr txBox="1">
              <a:spLocks noChangeArrowheads="1"/>
            </p:cNvSpPr>
            <p:nvPr/>
          </p:nvSpPr>
          <p:spPr bwMode="auto">
            <a:xfrm>
              <a:off x="1344" y="1008"/>
              <a:ext cx="758" cy="288"/>
            </a:xfrm>
            <a:prstGeom prst="rect">
              <a:avLst/>
            </a:prstGeom>
            <a:solidFill>
              <a:schemeClr val="bg1"/>
            </a:solidFill>
            <a:ln w="9525">
              <a:noFill/>
              <a:miter lim="800000"/>
              <a:headEnd/>
              <a:tailEnd/>
            </a:ln>
            <a:effectLst/>
          </p:spPr>
          <p:txBody>
            <a:bodyPr wrap="none">
              <a:spAutoFit/>
            </a:bodyPr>
            <a:lstStyle/>
            <a:p>
              <a:pPr algn="ctr"/>
              <a:r>
                <a:rPr lang="en-US" sz="1200" b="1"/>
                <a:t>Z-tol = 0.25’</a:t>
              </a:r>
            </a:p>
            <a:p>
              <a:pPr algn="ctr"/>
              <a:r>
                <a:rPr lang="en-US" sz="1200" b="1"/>
                <a:t>Sta/Elev = 541</a:t>
              </a:r>
            </a:p>
          </p:txBody>
        </p:sp>
      </p:grpSp>
      <p:grpSp>
        <p:nvGrpSpPr>
          <p:cNvPr id="161801" name="Group 9"/>
          <p:cNvGrpSpPr>
            <a:grpSpLocks/>
          </p:cNvGrpSpPr>
          <p:nvPr/>
        </p:nvGrpSpPr>
        <p:grpSpPr bwMode="auto">
          <a:xfrm>
            <a:off x="3962400" y="1600200"/>
            <a:ext cx="1355725" cy="4648200"/>
            <a:chOff x="2458" y="1008"/>
            <a:chExt cx="854" cy="2928"/>
          </a:xfrm>
        </p:grpSpPr>
        <p:pic>
          <p:nvPicPr>
            <p:cNvPr id="161802" name="Picture 10"/>
            <p:cNvPicPr>
              <a:picLocks noChangeAspect="1" noChangeArrowheads="1"/>
            </p:cNvPicPr>
            <p:nvPr/>
          </p:nvPicPr>
          <p:blipFill>
            <a:blip r:embed="rId4" cstate="print"/>
            <a:srcRect/>
            <a:stretch>
              <a:fillRect/>
            </a:stretch>
          </p:blipFill>
          <p:spPr bwMode="auto">
            <a:xfrm>
              <a:off x="2461" y="1008"/>
              <a:ext cx="851" cy="2928"/>
            </a:xfrm>
            <a:prstGeom prst="rect">
              <a:avLst/>
            </a:prstGeom>
            <a:noFill/>
            <a:ln w="12700">
              <a:solidFill>
                <a:schemeClr val="tx1"/>
              </a:solidFill>
              <a:miter lim="800000"/>
              <a:headEnd/>
              <a:tailEnd/>
            </a:ln>
            <a:effectLst/>
          </p:spPr>
        </p:pic>
        <p:sp>
          <p:nvSpPr>
            <p:cNvPr id="161803" name="Text Box 11"/>
            <p:cNvSpPr txBox="1">
              <a:spLocks noChangeArrowheads="1"/>
            </p:cNvSpPr>
            <p:nvPr/>
          </p:nvSpPr>
          <p:spPr bwMode="auto">
            <a:xfrm>
              <a:off x="2458" y="1008"/>
              <a:ext cx="758" cy="288"/>
            </a:xfrm>
            <a:prstGeom prst="rect">
              <a:avLst/>
            </a:prstGeom>
            <a:solidFill>
              <a:schemeClr val="bg1"/>
            </a:solidFill>
            <a:ln w="9525">
              <a:noFill/>
              <a:miter lim="800000"/>
              <a:headEnd/>
              <a:tailEnd/>
            </a:ln>
            <a:effectLst/>
          </p:spPr>
          <p:txBody>
            <a:bodyPr wrap="none">
              <a:spAutoFit/>
            </a:bodyPr>
            <a:lstStyle/>
            <a:p>
              <a:pPr algn="ctr"/>
              <a:r>
                <a:rPr lang="en-US" sz="1200" b="1"/>
                <a:t>Z-tol = 0.50’</a:t>
              </a:r>
            </a:p>
            <a:p>
              <a:pPr algn="ctr"/>
              <a:r>
                <a:rPr lang="en-US" sz="1200" b="1"/>
                <a:t>Sta/Elev = 223</a:t>
              </a:r>
            </a:p>
          </p:txBody>
        </p:sp>
      </p:grpSp>
      <p:grpSp>
        <p:nvGrpSpPr>
          <p:cNvPr id="161804" name="Group 12"/>
          <p:cNvGrpSpPr>
            <a:grpSpLocks/>
          </p:cNvGrpSpPr>
          <p:nvPr/>
        </p:nvGrpSpPr>
        <p:grpSpPr bwMode="auto">
          <a:xfrm>
            <a:off x="5730875" y="1600200"/>
            <a:ext cx="1355725" cy="4648200"/>
            <a:chOff x="3610" y="1008"/>
            <a:chExt cx="854" cy="2928"/>
          </a:xfrm>
        </p:grpSpPr>
        <p:pic>
          <p:nvPicPr>
            <p:cNvPr id="161805" name="Picture 13"/>
            <p:cNvPicPr>
              <a:picLocks noChangeAspect="1" noChangeArrowheads="1"/>
            </p:cNvPicPr>
            <p:nvPr/>
          </p:nvPicPr>
          <p:blipFill>
            <a:blip r:embed="rId5" cstate="print"/>
            <a:srcRect/>
            <a:stretch>
              <a:fillRect/>
            </a:stretch>
          </p:blipFill>
          <p:spPr bwMode="auto">
            <a:xfrm>
              <a:off x="3610" y="1008"/>
              <a:ext cx="854" cy="2928"/>
            </a:xfrm>
            <a:prstGeom prst="rect">
              <a:avLst/>
            </a:prstGeom>
            <a:noFill/>
            <a:ln w="12700">
              <a:solidFill>
                <a:schemeClr val="tx1"/>
              </a:solidFill>
              <a:miter lim="800000"/>
              <a:headEnd/>
              <a:tailEnd/>
            </a:ln>
            <a:effectLst/>
          </p:spPr>
        </p:pic>
        <p:sp>
          <p:nvSpPr>
            <p:cNvPr id="161806" name="Text Box 14"/>
            <p:cNvSpPr txBox="1">
              <a:spLocks noChangeArrowheads="1"/>
            </p:cNvSpPr>
            <p:nvPr/>
          </p:nvSpPr>
          <p:spPr bwMode="auto">
            <a:xfrm>
              <a:off x="3649" y="1008"/>
              <a:ext cx="758" cy="288"/>
            </a:xfrm>
            <a:prstGeom prst="rect">
              <a:avLst/>
            </a:prstGeom>
            <a:solidFill>
              <a:schemeClr val="bg1"/>
            </a:solidFill>
            <a:ln w="9525">
              <a:noFill/>
              <a:miter lim="800000"/>
              <a:headEnd/>
              <a:tailEnd/>
            </a:ln>
            <a:effectLst/>
          </p:spPr>
          <p:txBody>
            <a:bodyPr wrap="none">
              <a:spAutoFit/>
            </a:bodyPr>
            <a:lstStyle/>
            <a:p>
              <a:pPr algn="ctr"/>
              <a:r>
                <a:rPr lang="en-US" sz="1200" b="1"/>
                <a:t>Z-tol = 0.75’</a:t>
              </a:r>
            </a:p>
            <a:p>
              <a:pPr algn="ctr"/>
              <a:r>
                <a:rPr lang="en-US" sz="1200" b="1"/>
                <a:t>Sta/Elev = 156</a:t>
              </a:r>
            </a:p>
          </p:txBody>
        </p:sp>
      </p:grpSp>
      <p:grpSp>
        <p:nvGrpSpPr>
          <p:cNvPr id="161807" name="Group 15"/>
          <p:cNvGrpSpPr>
            <a:grpSpLocks/>
          </p:cNvGrpSpPr>
          <p:nvPr/>
        </p:nvGrpSpPr>
        <p:grpSpPr bwMode="auto">
          <a:xfrm>
            <a:off x="7559675" y="1581150"/>
            <a:ext cx="1355725" cy="4667250"/>
            <a:chOff x="4762" y="996"/>
            <a:chExt cx="854" cy="2940"/>
          </a:xfrm>
        </p:grpSpPr>
        <p:pic>
          <p:nvPicPr>
            <p:cNvPr id="161808" name="Picture 16"/>
            <p:cNvPicPr>
              <a:picLocks noChangeAspect="1" noChangeArrowheads="1"/>
            </p:cNvPicPr>
            <p:nvPr/>
          </p:nvPicPr>
          <p:blipFill>
            <a:blip r:embed="rId6" cstate="print"/>
            <a:srcRect/>
            <a:stretch>
              <a:fillRect/>
            </a:stretch>
          </p:blipFill>
          <p:spPr bwMode="auto">
            <a:xfrm>
              <a:off x="4762" y="996"/>
              <a:ext cx="854" cy="2940"/>
            </a:xfrm>
            <a:prstGeom prst="rect">
              <a:avLst/>
            </a:prstGeom>
            <a:noFill/>
            <a:ln w="12700">
              <a:solidFill>
                <a:schemeClr val="tx1"/>
              </a:solidFill>
              <a:miter lim="800000"/>
              <a:headEnd/>
              <a:tailEnd/>
            </a:ln>
            <a:effectLst/>
          </p:spPr>
        </p:pic>
        <p:sp>
          <p:nvSpPr>
            <p:cNvPr id="161809" name="Text Box 17"/>
            <p:cNvSpPr txBox="1">
              <a:spLocks noChangeArrowheads="1"/>
            </p:cNvSpPr>
            <p:nvPr/>
          </p:nvSpPr>
          <p:spPr bwMode="auto">
            <a:xfrm>
              <a:off x="4762" y="1008"/>
              <a:ext cx="758" cy="288"/>
            </a:xfrm>
            <a:prstGeom prst="rect">
              <a:avLst/>
            </a:prstGeom>
            <a:solidFill>
              <a:schemeClr val="bg1"/>
            </a:solidFill>
            <a:ln w="9525">
              <a:noFill/>
              <a:miter lim="800000"/>
              <a:headEnd/>
              <a:tailEnd/>
            </a:ln>
            <a:effectLst/>
          </p:spPr>
          <p:txBody>
            <a:bodyPr wrap="none">
              <a:spAutoFit/>
            </a:bodyPr>
            <a:lstStyle/>
            <a:p>
              <a:pPr algn="ctr"/>
              <a:r>
                <a:rPr lang="en-US" sz="1200" b="1"/>
                <a:t>Z-tol = 1.00’</a:t>
              </a:r>
            </a:p>
            <a:p>
              <a:pPr algn="ctr"/>
              <a:r>
                <a:rPr lang="en-US" sz="1200" b="1"/>
                <a:t>Sta/Elev = 110</a:t>
              </a:r>
            </a:p>
          </p:txBody>
        </p:sp>
      </p:grpSp>
      <p:sp>
        <p:nvSpPr>
          <p:cNvPr id="2" name="Rectangle 1"/>
          <p:cNvSpPr/>
          <p:nvPr/>
        </p:nvSpPr>
        <p:spPr>
          <a:xfrm>
            <a:off x="1593291" y="1125629"/>
            <a:ext cx="5684569" cy="369332"/>
          </a:xfrm>
          <a:prstGeom prst="rect">
            <a:avLst/>
          </a:prstGeom>
        </p:spPr>
        <p:txBody>
          <a:bodyPr wrap="none">
            <a:spAutoFit/>
          </a:bodyPr>
          <a:lstStyle/>
          <a:p>
            <a:pPr algn="ctr"/>
            <a:r>
              <a:rPr lang="en-US" b="1" dirty="0" smtClean="0"/>
              <a:t>“</a:t>
            </a:r>
            <a:r>
              <a:rPr lang="en-US" b="1" dirty="0" err="1" smtClean="0"/>
              <a:t>Sta</a:t>
            </a:r>
            <a:r>
              <a:rPr lang="en-US" b="1" dirty="0" smtClean="0"/>
              <a:t>/</a:t>
            </a:r>
            <a:r>
              <a:rPr lang="en-US" b="1" dirty="0" err="1" smtClean="0"/>
              <a:t>Elev</a:t>
            </a:r>
            <a:r>
              <a:rPr lang="en-US" b="1" dirty="0" smtClean="0"/>
              <a:t>” = number of vertices in the cross-section</a:t>
            </a:r>
            <a:endParaRPr lang="en-US" b="1" dirty="0"/>
          </a:p>
        </p:txBody>
      </p:sp>
    </p:spTree>
    <p:extLst>
      <p:ext uri="{BB962C8B-B14F-4D97-AF65-F5344CB8AC3E}">
        <p14:creationId xmlns:p14="http://schemas.microsoft.com/office/powerpoint/2010/main" val="387124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801"/>
                                        </p:tgtEl>
                                        <p:attrNameLst>
                                          <p:attrName>style.visibility</p:attrName>
                                        </p:attrNameLst>
                                      </p:cBhvr>
                                      <p:to>
                                        <p:strVal val="visible"/>
                                      </p:to>
                                    </p:set>
                                    <p:anim calcmode="lin" valueType="num">
                                      <p:cBhvr additive="base">
                                        <p:cTn id="13" dur="500" fill="hold"/>
                                        <p:tgtEl>
                                          <p:spTgt spid="161801"/>
                                        </p:tgtEl>
                                        <p:attrNameLst>
                                          <p:attrName>ppt_x</p:attrName>
                                        </p:attrNameLst>
                                      </p:cBhvr>
                                      <p:tavLst>
                                        <p:tav tm="0">
                                          <p:val>
                                            <p:strVal val="#ppt_x"/>
                                          </p:val>
                                        </p:tav>
                                        <p:tav tm="100000">
                                          <p:val>
                                            <p:strVal val="#ppt_x"/>
                                          </p:val>
                                        </p:tav>
                                      </p:tavLst>
                                    </p:anim>
                                    <p:anim calcmode="lin" valueType="num">
                                      <p:cBhvr additive="base">
                                        <p:cTn id="14" dur="500" fill="hold"/>
                                        <p:tgtEl>
                                          <p:spTgt spid="1618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1804"/>
                                        </p:tgtEl>
                                        <p:attrNameLst>
                                          <p:attrName>style.visibility</p:attrName>
                                        </p:attrNameLst>
                                      </p:cBhvr>
                                      <p:to>
                                        <p:strVal val="visible"/>
                                      </p:to>
                                    </p:set>
                                    <p:anim calcmode="lin" valueType="num">
                                      <p:cBhvr additive="base">
                                        <p:cTn id="19" dur="500" fill="hold"/>
                                        <p:tgtEl>
                                          <p:spTgt spid="161804"/>
                                        </p:tgtEl>
                                        <p:attrNameLst>
                                          <p:attrName>ppt_x</p:attrName>
                                        </p:attrNameLst>
                                      </p:cBhvr>
                                      <p:tavLst>
                                        <p:tav tm="0">
                                          <p:val>
                                            <p:strVal val="#ppt_x"/>
                                          </p:val>
                                        </p:tav>
                                        <p:tav tm="100000">
                                          <p:val>
                                            <p:strVal val="#ppt_x"/>
                                          </p:val>
                                        </p:tav>
                                      </p:tavLst>
                                    </p:anim>
                                    <p:anim calcmode="lin" valueType="num">
                                      <p:cBhvr additive="base">
                                        <p:cTn id="20" dur="500" fill="hold"/>
                                        <p:tgtEl>
                                          <p:spTgt spid="1618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1807"/>
                                        </p:tgtEl>
                                        <p:attrNameLst>
                                          <p:attrName>style.visibility</p:attrName>
                                        </p:attrNameLst>
                                      </p:cBhvr>
                                      <p:to>
                                        <p:strVal val="visible"/>
                                      </p:to>
                                    </p:set>
                                    <p:anim calcmode="lin" valueType="num">
                                      <p:cBhvr additive="base">
                                        <p:cTn id="25" dur="500" fill="hold"/>
                                        <p:tgtEl>
                                          <p:spTgt spid="161807"/>
                                        </p:tgtEl>
                                        <p:attrNameLst>
                                          <p:attrName>ppt_x</p:attrName>
                                        </p:attrNameLst>
                                      </p:cBhvr>
                                      <p:tavLst>
                                        <p:tav tm="0">
                                          <p:val>
                                            <p:strVal val="#ppt_x"/>
                                          </p:val>
                                        </p:tav>
                                        <p:tav tm="100000">
                                          <p:val>
                                            <p:strVal val="#ppt_x"/>
                                          </p:val>
                                        </p:tav>
                                      </p:tavLst>
                                    </p:anim>
                                    <p:anim calcmode="lin" valueType="num">
                                      <p:cBhvr additive="base">
                                        <p:cTn id="26" dur="500" fill="hold"/>
                                        <p:tgtEl>
                                          <p:spTgt spid="1618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27B9943-AACC-4FD1-B2B3-747A82BD7C2A}" type="slidenum">
              <a:rPr lang="en-US"/>
              <a:pPr/>
              <a:t>34</a:t>
            </a:fld>
            <a:endParaRPr lang="en-US"/>
          </a:p>
        </p:txBody>
      </p:sp>
      <p:sp>
        <p:nvSpPr>
          <p:cNvPr id="162818" name="Rectangle 2"/>
          <p:cNvSpPr>
            <a:spLocks noGrp="1" noChangeArrowheads="1"/>
          </p:cNvSpPr>
          <p:nvPr>
            <p:ph type="title"/>
          </p:nvPr>
        </p:nvSpPr>
        <p:spPr>
          <a:xfrm>
            <a:off x="636662" y="555478"/>
            <a:ext cx="8229600" cy="1051132"/>
          </a:xfrm>
        </p:spPr>
        <p:txBody>
          <a:bodyPr>
            <a:noAutofit/>
          </a:bodyPr>
          <a:lstStyle/>
          <a:p>
            <a:r>
              <a:rPr lang="en-US" sz="3600" dirty="0"/>
              <a:t>Profile </a:t>
            </a:r>
            <a:r>
              <a:rPr lang="en-US" sz="3600" dirty="0" smtClean="0"/>
              <a:t>Comparisons </a:t>
            </a:r>
            <a:br>
              <a:rPr lang="en-US" sz="3600" dirty="0" smtClean="0"/>
            </a:br>
            <a:r>
              <a:rPr lang="en-US" sz="2400" dirty="0" smtClean="0"/>
              <a:t>– smoothed profiles give nearly the same result</a:t>
            </a:r>
            <a:endParaRPr lang="en-US" sz="2400" dirty="0"/>
          </a:p>
        </p:txBody>
      </p:sp>
      <p:graphicFrame>
        <p:nvGraphicFramePr>
          <p:cNvPr id="162819" name="Object 3"/>
          <p:cNvGraphicFramePr>
            <a:graphicFrameLocks noGrp="1" noChangeAspect="1"/>
          </p:cNvGraphicFramePr>
          <p:nvPr>
            <p:ph idx="1"/>
            <p:extLst>
              <p:ext uri="{D42A27DB-BD31-4B8C-83A1-F6EECF244321}">
                <p14:modId xmlns:p14="http://schemas.microsoft.com/office/powerpoint/2010/main" val="3328159771"/>
              </p:ext>
            </p:extLst>
          </p:nvPr>
        </p:nvGraphicFramePr>
        <p:xfrm>
          <a:off x="410198" y="1658850"/>
          <a:ext cx="8581402" cy="5122949"/>
        </p:xfrm>
        <a:graphic>
          <a:graphicData uri="http://schemas.openxmlformats.org/presentationml/2006/ole">
            <mc:AlternateContent xmlns:mc="http://schemas.openxmlformats.org/markup-compatibility/2006">
              <mc:Choice xmlns:v="urn:schemas-microsoft-com:vml" Requires="v">
                <p:oleObj spid="_x0000_s2071" name="Chart" r:id="rId4" imgW="11795649" imgH="7033478" progId="Excel.Chart.8">
                  <p:embed/>
                </p:oleObj>
              </mc:Choice>
              <mc:Fallback>
                <p:oleObj name="Chart" r:id="rId4" imgW="11795649" imgH="703347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198" y="1658850"/>
                        <a:ext cx="8581402" cy="5122949"/>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248287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HydroShare</a:t>
            </a:r>
            <a:r>
              <a:rPr lang="en-US" dirty="0" smtClean="0"/>
              <a:t> Channel</a:t>
            </a:r>
            <a:endParaRPr lang="en-US" dirty="0"/>
          </a:p>
        </p:txBody>
      </p:sp>
      <p:sp>
        <p:nvSpPr>
          <p:cNvPr id="3" name="Content Placeholder 2"/>
          <p:cNvSpPr>
            <a:spLocks noGrp="1"/>
          </p:cNvSpPr>
          <p:nvPr>
            <p:ph idx="1"/>
          </p:nvPr>
        </p:nvSpPr>
        <p:spPr/>
        <p:txBody>
          <a:bodyPr/>
          <a:lstStyle/>
          <a:p>
            <a:r>
              <a:rPr lang="en-US" dirty="0" smtClean="0"/>
              <a:t>Arc Hydro channel model</a:t>
            </a:r>
          </a:p>
          <a:p>
            <a:pPr lvl="1"/>
            <a:r>
              <a:rPr lang="en-US" dirty="0" smtClean="0"/>
              <a:t>River Channel Morphology Model (</a:t>
            </a:r>
            <a:r>
              <a:rPr lang="en-US" dirty="0" err="1" smtClean="0"/>
              <a:t>Venkatesh</a:t>
            </a:r>
            <a:r>
              <a:rPr lang="en-US" dirty="0" smtClean="0"/>
              <a:t> </a:t>
            </a:r>
            <a:r>
              <a:rPr lang="en-US" dirty="0" err="1" smtClean="0"/>
              <a:t>Merwade</a:t>
            </a:r>
            <a:r>
              <a:rPr lang="en-US" dirty="0" smtClean="0"/>
              <a:t>)</a:t>
            </a:r>
          </a:p>
          <a:p>
            <a:r>
              <a:rPr lang="en-US" dirty="0" smtClean="0"/>
              <a:t>HEC-</a:t>
            </a:r>
            <a:r>
              <a:rPr lang="en-US" dirty="0" err="1" smtClean="0"/>
              <a:t>GeoRAS</a:t>
            </a:r>
            <a:endParaRPr lang="en-US" dirty="0" smtClean="0"/>
          </a:p>
          <a:p>
            <a:pPr lvl="1"/>
            <a:r>
              <a:rPr lang="en-US" dirty="0" smtClean="0"/>
              <a:t>Floodplain mapping</a:t>
            </a:r>
          </a:p>
          <a:p>
            <a:r>
              <a:rPr lang="en-US" i="1" dirty="0" smtClean="0">
                <a:solidFill>
                  <a:srgbClr val="FF0000"/>
                </a:solidFill>
              </a:rPr>
              <a:t>SPRINT</a:t>
            </a:r>
          </a:p>
          <a:p>
            <a:pPr lvl="1"/>
            <a:r>
              <a:rPr lang="en-US" i="1" dirty="0" smtClean="0">
                <a:solidFill>
                  <a:srgbClr val="FF0000"/>
                </a:solidFill>
              </a:rPr>
              <a:t>St </a:t>
            </a:r>
            <a:r>
              <a:rPr lang="en-US" i="1" dirty="0" err="1" smtClean="0">
                <a:solidFill>
                  <a:srgbClr val="FF0000"/>
                </a:solidFill>
              </a:rPr>
              <a:t>Venant</a:t>
            </a:r>
            <a:r>
              <a:rPr lang="en-US" i="1" dirty="0" smtClean="0">
                <a:solidFill>
                  <a:srgbClr val="FF0000"/>
                </a:solidFill>
              </a:rPr>
              <a:t> equation computation on large networks</a:t>
            </a:r>
            <a:endParaRPr lang="en-US" i="1" dirty="0">
              <a:solidFill>
                <a:srgbClr val="FF0000"/>
              </a:solidFill>
            </a:endParaRPr>
          </a:p>
        </p:txBody>
      </p:sp>
    </p:spTree>
    <p:extLst>
      <p:ext uri="{BB962C8B-B14F-4D97-AF65-F5344CB8AC3E}">
        <p14:creationId xmlns:p14="http://schemas.microsoft.com/office/powerpoint/2010/main" val="37744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0"/>
            <a:ext cx="9038897" cy="65532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7620000" y="6019800"/>
            <a:ext cx="1276350" cy="493892"/>
          </a:xfrm>
          <a:prstGeom prst="rect">
            <a:avLst/>
          </a:prstGeom>
          <a:noFill/>
          <a:ln w="9525">
            <a:solidFill>
              <a:schemeClr val="accent1"/>
            </a:solidFill>
            <a:miter lim="800000"/>
            <a:headEnd/>
            <a:tailEnd/>
          </a:ln>
        </p:spPr>
      </p:pic>
      <p:sp>
        <p:nvSpPr>
          <p:cNvPr id="4" name="Slide Number Placeholder 3"/>
          <p:cNvSpPr>
            <a:spLocks noGrp="1"/>
          </p:cNvSpPr>
          <p:nvPr>
            <p:ph type="sldNum" sz="quarter" idx="12"/>
          </p:nvPr>
        </p:nvSpPr>
        <p:spPr/>
        <p:txBody>
          <a:bodyPr/>
          <a:lstStyle/>
          <a:p>
            <a:fld id="{C963CBAA-90BE-4B90-A69F-08BC16058E66}" type="slidenum">
              <a:rPr lang="en-US" smtClean="0"/>
              <a:pPr/>
              <a:t>36</a:t>
            </a:fld>
            <a:endParaRPr lang="en-US"/>
          </a:p>
        </p:txBody>
      </p:sp>
    </p:spTree>
    <p:extLst>
      <p:ext uri="{BB962C8B-B14F-4D97-AF65-F5344CB8AC3E}">
        <p14:creationId xmlns:p14="http://schemas.microsoft.com/office/powerpoint/2010/main" val="2771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620000" y="6019800"/>
            <a:ext cx="1276350" cy="493892"/>
          </a:xfrm>
          <a:prstGeom prst="rect">
            <a:avLst/>
          </a:prstGeom>
          <a:noFill/>
          <a:ln w="9525">
            <a:solidFill>
              <a:schemeClr val="accent1"/>
            </a:solidFill>
            <a:miter lim="800000"/>
            <a:headEnd/>
            <a:tailEnd/>
          </a:ln>
        </p:spPr>
      </p:pic>
      <p:pic>
        <p:nvPicPr>
          <p:cNvPr id="9218" name="Picture 2">
            <a:hlinkClick r:id="rId3" action="ppaction://hlinkfile"/>
          </p:cNvPr>
          <p:cNvPicPr>
            <a:picLocks noChangeAspect="1" noChangeArrowheads="1"/>
          </p:cNvPicPr>
          <p:nvPr/>
        </p:nvPicPr>
        <p:blipFill>
          <a:blip r:embed="rId4" cstate="print"/>
          <a:srcRect/>
          <a:stretch>
            <a:fillRect/>
          </a:stretch>
        </p:blipFill>
        <p:spPr bwMode="auto">
          <a:xfrm>
            <a:off x="0" y="0"/>
            <a:ext cx="8763686" cy="5943600"/>
          </a:xfrm>
          <a:prstGeom prst="rect">
            <a:avLst/>
          </a:prstGeom>
          <a:noFill/>
          <a:ln w="9525">
            <a:noFill/>
            <a:miter lim="800000"/>
            <a:headEnd/>
            <a:tailEnd/>
          </a:ln>
        </p:spPr>
      </p:pic>
      <p:sp>
        <p:nvSpPr>
          <p:cNvPr id="4" name="TextBox 3"/>
          <p:cNvSpPr txBox="1"/>
          <p:nvPr/>
        </p:nvSpPr>
        <p:spPr>
          <a:xfrm>
            <a:off x="457200" y="6019800"/>
            <a:ext cx="6637330" cy="830997"/>
          </a:xfrm>
          <a:prstGeom prst="rect">
            <a:avLst/>
          </a:prstGeom>
          <a:noFill/>
        </p:spPr>
        <p:txBody>
          <a:bodyPr wrap="none" rtlCol="0">
            <a:spAutoFit/>
          </a:bodyPr>
          <a:lstStyle/>
          <a:p>
            <a:r>
              <a:rPr lang="en-US" sz="2400" dirty="0" smtClean="0">
                <a:solidFill>
                  <a:srgbClr val="00B050"/>
                </a:solidFill>
              </a:rPr>
              <a:t>VLSI simulation models for electric circuit design….. </a:t>
            </a:r>
          </a:p>
          <a:p>
            <a:r>
              <a:rPr lang="en-US" sz="2400" dirty="0">
                <a:solidFill>
                  <a:srgbClr val="00B050"/>
                </a:solidFill>
              </a:rPr>
              <a:t> </a:t>
            </a:r>
            <a:r>
              <a:rPr lang="en-US" sz="2400" dirty="0" smtClean="0">
                <a:solidFill>
                  <a:srgbClr val="00B050"/>
                </a:solidFill>
              </a:rPr>
              <a:t>   ….. adapted to apply to river networks</a:t>
            </a:r>
            <a:endParaRPr lang="en-US" sz="2400" dirty="0">
              <a:solidFill>
                <a:srgbClr val="00B050"/>
              </a:solidFill>
            </a:endParaRPr>
          </a:p>
        </p:txBody>
      </p:sp>
      <p:sp>
        <p:nvSpPr>
          <p:cNvPr id="5" name="Slide Number Placeholder 4"/>
          <p:cNvSpPr>
            <a:spLocks noGrp="1"/>
          </p:cNvSpPr>
          <p:nvPr>
            <p:ph type="sldNum" sz="quarter" idx="12"/>
          </p:nvPr>
        </p:nvSpPr>
        <p:spPr/>
        <p:txBody>
          <a:bodyPr/>
          <a:lstStyle/>
          <a:p>
            <a:fld id="{C963CBAA-90BE-4B90-A69F-08BC16058E66}" type="slidenum">
              <a:rPr lang="en-US" smtClean="0"/>
              <a:pPr/>
              <a:t>37</a:t>
            </a:fld>
            <a:endParaRPr lang="en-US"/>
          </a:p>
        </p:txBody>
      </p:sp>
    </p:spTree>
    <p:extLst>
      <p:ext uri="{BB962C8B-B14F-4D97-AF65-F5344CB8AC3E}">
        <p14:creationId xmlns:p14="http://schemas.microsoft.com/office/powerpoint/2010/main" val="287191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457200" y="704088"/>
            <a:ext cx="8305800" cy="691609"/>
          </a:xfrm>
        </p:spPr>
        <p:txBody>
          <a:bodyPr/>
          <a:lstStyle/>
          <a:p>
            <a:pPr algn="ctr"/>
            <a:r>
              <a:rPr lang="en-US" sz="4000" dirty="0" smtClean="0">
                <a:solidFill>
                  <a:schemeClr val="accent1"/>
                </a:solidFill>
              </a:rPr>
              <a:t>SPRINT</a:t>
            </a:r>
            <a:endParaRPr lang="en-US" sz="4000" dirty="0">
              <a:solidFill>
                <a:schemeClr val="accent1"/>
              </a:solidFill>
            </a:endParaRPr>
          </a:p>
        </p:txBody>
      </p:sp>
      <p:sp>
        <p:nvSpPr>
          <p:cNvPr id="2" name="Rectangle 1"/>
          <p:cNvSpPr/>
          <p:nvPr/>
        </p:nvSpPr>
        <p:spPr>
          <a:xfrm>
            <a:off x="535172" y="1721393"/>
            <a:ext cx="7779488" cy="1200329"/>
          </a:xfrm>
          <a:prstGeom prst="rect">
            <a:avLst/>
          </a:prstGeom>
        </p:spPr>
        <p:txBody>
          <a:bodyPr wrap="square">
            <a:spAutoFit/>
          </a:bodyPr>
          <a:lstStyle/>
          <a:p>
            <a:pPr algn="just"/>
            <a:r>
              <a:rPr lang="en-US" dirty="0"/>
              <a:t>SPRINT (Simulation Program for </a:t>
            </a:r>
            <a:r>
              <a:rPr lang="en-US" dirty="0" err="1"/>
              <a:t>RIver</a:t>
            </a:r>
            <a:r>
              <a:rPr lang="en-US" dirty="0"/>
              <a:t> </a:t>
            </a:r>
            <a:r>
              <a:rPr lang="en-US" dirty="0" err="1"/>
              <a:t>NeTworks</a:t>
            </a:r>
            <a:r>
              <a:rPr lang="en-US" dirty="0"/>
              <a:t>) is an high performance river network simulator </a:t>
            </a:r>
            <a:r>
              <a:rPr lang="en-US" dirty="0" smtClean="0"/>
              <a:t>developed at </a:t>
            </a:r>
            <a:r>
              <a:rPr lang="en-US" dirty="0"/>
              <a:t>IBM Research </a:t>
            </a:r>
            <a:r>
              <a:rPr lang="en-US" dirty="0" smtClean="0"/>
              <a:t>Austin. It </a:t>
            </a:r>
            <a:r>
              <a:rPr lang="en-US" dirty="0"/>
              <a:t>provides fully dynamic solutions to large scale St </a:t>
            </a:r>
            <a:r>
              <a:rPr lang="en-US" dirty="0" err="1"/>
              <a:t>Venant</a:t>
            </a:r>
            <a:r>
              <a:rPr lang="en-US" dirty="0"/>
              <a:t> equations, from </a:t>
            </a:r>
            <a:r>
              <a:rPr lang="en-US" dirty="0" smtClean="0"/>
              <a:t>large networks </a:t>
            </a:r>
            <a:r>
              <a:rPr lang="en-US" dirty="0"/>
              <a:t>of river branches.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72" y="3048663"/>
            <a:ext cx="3933867" cy="260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082" y="3048663"/>
            <a:ext cx="3709113" cy="260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10134" y="5654380"/>
            <a:ext cx="1983941" cy="369332"/>
          </a:xfrm>
          <a:prstGeom prst="rect">
            <a:avLst/>
          </a:prstGeom>
        </p:spPr>
        <p:txBody>
          <a:bodyPr wrap="none">
            <a:spAutoFit/>
          </a:bodyPr>
          <a:lstStyle/>
          <a:p>
            <a:r>
              <a:rPr lang="en-US" dirty="0" smtClean="0"/>
              <a:t>Network of Nodes</a:t>
            </a:r>
            <a:endParaRPr lang="en-US" dirty="0"/>
          </a:p>
        </p:txBody>
      </p:sp>
      <p:sp>
        <p:nvSpPr>
          <p:cNvPr id="9" name="Rectangle 8"/>
          <p:cNvSpPr/>
          <p:nvPr/>
        </p:nvSpPr>
        <p:spPr>
          <a:xfrm>
            <a:off x="5860704" y="5662872"/>
            <a:ext cx="1765868" cy="369332"/>
          </a:xfrm>
          <a:prstGeom prst="rect">
            <a:avLst/>
          </a:prstGeom>
        </p:spPr>
        <p:txBody>
          <a:bodyPr wrap="none">
            <a:spAutoFit/>
          </a:bodyPr>
          <a:lstStyle/>
          <a:p>
            <a:r>
              <a:rPr lang="en-US" dirty="0" smtClean="0"/>
              <a:t>SPRINT Output</a:t>
            </a:r>
            <a:endParaRPr lang="en-US" dirty="0"/>
          </a:p>
        </p:txBody>
      </p:sp>
      <p:sp>
        <p:nvSpPr>
          <p:cNvPr id="10" name="Rectangle 9"/>
          <p:cNvSpPr/>
          <p:nvPr/>
        </p:nvSpPr>
        <p:spPr>
          <a:xfrm>
            <a:off x="4904191" y="5975128"/>
            <a:ext cx="3678892" cy="307777"/>
          </a:xfrm>
          <a:prstGeom prst="rect">
            <a:avLst/>
          </a:prstGeom>
        </p:spPr>
        <p:txBody>
          <a:bodyPr wrap="none">
            <a:spAutoFit/>
          </a:bodyPr>
          <a:lstStyle/>
          <a:p>
            <a:pPr algn="ctr"/>
            <a:r>
              <a:rPr lang="en-US" sz="1400" dirty="0" smtClean="0"/>
              <a:t>(Water Depth at each node at each time step)</a:t>
            </a:r>
            <a:endParaRPr lang="en-US" sz="1400" dirty="0"/>
          </a:p>
        </p:txBody>
      </p:sp>
    </p:spTree>
    <p:extLst>
      <p:ext uri="{BB962C8B-B14F-4D97-AF65-F5344CB8AC3E}">
        <p14:creationId xmlns:p14="http://schemas.microsoft.com/office/powerpoint/2010/main" val="340267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457200" y="704088"/>
            <a:ext cx="8305800" cy="458668"/>
          </a:xfrm>
        </p:spPr>
        <p:txBody>
          <a:bodyPr>
            <a:normAutofit fontScale="90000"/>
          </a:bodyPr>
          <a:lstStyle/>
          <a:p>
            <a:pPr algn="ctr"/>
            <a:r>
              <a:rPr lang="en-US" sz="4000" dirty="0" smtClean="0">
                <a:solidFill>
                  <a:schemeClr val="accent1"/>
                </a:solidFill>
              </a:rPr>
              <a:t>Merging HEC-</a:t>
            </a:r>
            <a:r>
              <a:rPr lang="en-US" sz="4000" dirty="0" err="1" smtClean="0">
                <a:solidFill>
                  <a:schemeClr val="accent1"/>
                </a:solidFill>
              </a:rPr>
              <a:t>GeoRAS</a:t>
            </a:r>
            <a:r>
              <a:rPr lang="en-US" sz="4000" dirty="0" smtClean="0">
                <a:solidFill>
                  <a:schemeClr val="accent1"/>
                </a:solidFill>
              </a:rPr>
              <a:t> and SPRINT</a:t>
            </a:r>
            <a:endParaRPr lang="en-US" sz="4000"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02" y="1297172"/>
            <a:ext cx="4929622" cy="521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90555" y="6473385"/>
            <a:ext cx="6330516" cy="369332"/>
          </a:xfrm>
          <a:prstGeom prst="rect">
            <a:avLst/>
          </a:prstGeom>
        </p:spPr>
        <p:txBody>
          <a:bodyPr wrap="none">
            <a:spAutoFit/>
          </a:bodyPr>
          <a:lstStyle/>
          <a:p>
            <a:r>
              <a:rPr lang="en-US" dirty="0" smtClean="0"/>
              <a:t>Regional HEC-</a:t>
            </a:r>
            <a:r>
              <a:rPr lang="en-US" dirty="0" err="1" smtClean="0"/>
              <a:t>GeoRAS</a:t>
            </a:r>
            <a:r>
              <a:rPr lang="en-US" dirty="0" smtClean="0"/>
              <a:t> Model with Automated Cross Sections</a:t>
            </a:r>
            <a:endParaRPr lang="en-US" dirty="0"/>
          </a:p>
        </p:txBody>
      </p:sp>
      <p:sp>
        <p:nvSpPr>
          <p:cNvPr id="18" name="Rectangle 17"/>
          <p:cNvSpPr/>
          <p:nvPr/>
        </p:nvSpPr>
        <p:spPr>
          <a:xfrm>
            <a:off x="5720624" y="2165357"/>
            <a:ext cx="3423376" cy="3416320"/>
          </a:xfrm>
          <a:prstGeom prst="rect">
            <a:avLst/>
          </a:prstGeom>
        </p:spPr>
        <p:txBody>
          <a:bodyPr wrap="square">
            <a:spAutoFit/>
          </a:bodyPr>
          <a:lstStyle/>
          <a:p>
            <a:r>
              <a:rPr lang="en-US" dirty="0" smtClean="0"/>
              <a:t>Combine Strengths</a:t>
            </a:r>
          </a:p>
          <a:p>
            <a:pPr marL="285750" indent="-285750">
              <a:buFont typeface="Arial" panose="020B0604020202020204" pitchFamily="34" charset="0"/>
              <a:buChar char="•"/>
            </a:pPr>
            <a:r>
              <a:rPr lang="en-US" dirty="0" smtClean="0"/>
              <a:t>HEC-</a:t>
            </a:r>
            <a:r>
              <a:rPr lang="en-US" dirty="0" err="1" smtClean="0"/>
              <a:t>GeoRAS</a:t>
            </a:r>
            <a:endParaRPr lang="en-US" dirty="0" smtClean="0"/>
          </a:p>
          <a:p>
            <a:pPr marL="742950" lvl="1" indent="-285750">
              <a:buFont typeface="Arial" panose="020B0604020202020204" pitchFamily="34" charset="0"/>
              <a:buChar char="•"/>
            </a:pPr>
            <a:r>
              <a:rPr lang="en-US" dirty="0" smtClean="0"/>
              <a:t>Network Creation</a:t>
            </a:r>
          </a:p>
          <a:p>
            <a:pPr marL="742950" lvl="1" indent="-285750">
              <a:buFont typeface="Arial" panose="020B0604020202020204" pitchFamily="34" charset="0"/>
              <a:buChar char="•"/>
            </a:pPr>
            <a:r>
              <a:rPr lang="en-US" dirty="0" smtClean="0"/>
              <a:t>Cross Section Generation</a:t>
            </a:r>
          </a:p>
          <a:p>
            <a:pPr marL="742950" lvl="1" indent="-285750">
              <a:buFont typeface="Arial" panose="020B0604020202020204" pitchFamily="34" charset="0"/>
              <a:buChar char="•"/>
            </a:pPr>
            <a:r>
              <a:rPr lang="en-US" dirty="0" smtClean="0"/>
              <a:t>Elevation and Attribute Extraction</a:t>
            </a:r>
          </a:p>
          <a:p>
            <a:pPr marL="742950" lvl="1" indent="-285750">
              <a:buFont typeface="Arial" panose="020B0604020202020204" pitchFamily="34" charset="0"/>
              <a:buChar char="•"/>
            </a:pPr>
            <a:r>
              <a:rPr lang="en-US" dirty="0" err="1" smtClean="0"/>
              <a:t>Georeferencing</a:t>
            </a:r>
            <a:endParaRPr lang="en-US" dirty="0" smtClean="0"/>
          </a:p>
          <a:p>
            <a:pPr marL="742950" lvl="1" indent="-285750">
              <a:buFont typeface="Arial" panose="020B0604020202020204" pitchFamily="34" charset="0"/>
              <a:buChar char="•"/>
            </a:pPr>
            <a:r>
              <a:rPr lang="en-US" dirty="0" smtClean="0"/>
              <a:t>Visual Representation</a:t>
            </a:r>
          </a:p>
          <a:p>
            <a:pPr marL="285750" indent="-285750">
              <a:buFont typeface="Arial" panose="020B0604020202020204" pitchFamily="34" charset="0"/>
              <a:buChar char="•"/>
            </a:pPr>
            <a:r>
              <a:rPr lang="en-US" dirty="0" smtClean="0"/>
              <a:t>SPRINT</a:t>
            </a:r>
          </a:p>
          <a:p>
            <a:pPr marL="742950" lvl="1" indent="-285750">
              <a:buFont typeface="Arial" panose="020B0604020202020204" pitchFamily="34" charset="0"/>
              <a:buChar char="•"/>
            </a:pPr>
            <a:r>
              <a:rPr lang="en-US" dirty="0" smtClean="0"/>
              <a:t>Dynamic WSEL Modeling of very large networks</a:t>
            </a:r>
            <a:endParaRPr lang="en-US" dirty="0"/>
          </a:p>
        </p:txBody>
      </p:sp>
    </p:spTree>
    <p:extLst>
      <p:ext uri="{BB962C8B-B14F-4D97-AF65-F5344CB8AC3E}">
        <p14:creationId xmlns:p14="http://schemas.microsoft.com/office/powerpoint/2010/main" val="41843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54" y="917732"/>
            <a:ext cx="8229600" cy="569235"/>
          </a:xfrm>
        </p:spPr>
        <p:txBody>
          <a:bodyPr>
            <a:normAutofit fontScale="90000"/>
          </a:bodyPr>
          <a:lstStyle/>
          <a:p>
            <a:r>
              <a:rPr lang="en-US" dirty="0" err="1" smtClean="0"/>
              <a:t>HydroShare</a:t>
            </a:r>
            <a:r>
              <a:rPr lang="en-US" dirty="0" smtClean="0"/>
              <a:t> Resources</a:t>
            </a:r>
            <a:endParaRPr lang="en-US" dirty="0"/>
          </a:p>
        </p:txBody>
      </p:sp>
      <p:sp>
        <p:nvSpPr>
          <p:cNvPr id="3" name="Content Placeholder 2"/>
          <p:cNvSpPr>
            <a:spLocks noGrp="1"/>
          </p:cNvSpPr>
          <p:nvPr>
            <p:ph idx="1"/>
          </p:nvPr>
        </p:nvSpPr>
        <p:spPr>
          <a:xfrm>
            <a:off x="457200" y="1512606"/>
            <a:ext cx="8229600" cy="4811994"/>
          </a:xfrm>
        </p:spPr>
        <p:txBody>
          <a:bodyPr>
            <a:normAutofit fontScale="25000" lnSpcReduction="20000"/>
          </a:bodyPr>
          <a:lstStyle/>
          <a:p>
            <a:pPr marL="0" indent="0">
              <a:buNone/>
            </a:pPr>
            <a:r>
              <a:rPr lang="en-US" sz="8000" dirty="0" smtClean="0"/>
              <a:t>A first description of the </a:t>
            </a:r>
            <a:r>
              <a:rPr lang="en-US" sz="8000" dirty="0" smtClean="0">
                <a:solidFill>
                  <a:srgbClr val="FF0000"/>
                </a:solidFill>
              </a:rPr>
              <a:t>types of data </a:t>
            </a:r>
            <a:r>
              <a:rPr lang="en-US" sz="8000" dirty="0" smtClean="0"/>
              <a:t>being stored in </a:t>
            </a:r>
            <a:r>
              <a:rPr lang="en-US" sz="8000" dirty="0" err="1" smtClean="0"/>
              <a:t>HydroShare</a:t>
            </a:r>
            <a:r>
              <a:rPr lang="en-US" sz="8000" dirty="0" smtClean="0"/>
              <a:t> are:</a:t>
            </a:r>
          </a:p>
          <a:p>
            <a:r>
              <a:rPr lang="en-US" sz="8000" dirty="0" smtClean="0">
                <a:solidFill>
                  <a:srgbClr val="FF0000"/>
                </a:solidFill>
              </a:rPr>
              <a:t>Point </a:t>
            </a:r>
            <a:r>
              <a:rPr lang="en-US" sz="8000" dirty="0">
                <a:solidFill>
                  <a:srgbClr val="FF0000"/>
                </a:solidFill>
              </a:rPr>
              <a:t>Observations: </a:t>
            </a:r>
            <a:r>
              <a:rPr lang="en-US" sz="8000" dirty="0"/>
              <a:t>These include time series of </a:t>
            </a:r>
            <a:r>
              <a:rPr lang="en-US" sz="8000" dirty="0" smtClean="0"/>
              <a:t>Hydrologic observations </a:t>
            </a:r>
            <a:r>
              <a:rPr lang="en-US" sz="8000" dirty="0"/>
              <a:t>that conform to either the Observations Data Model (ODM) (e.g., a set of time series in a database) or </a:t>
            </a:r>
            <a:r>
              <a:rPr lang="en-US" sz="8000" dirty="0" err="1"/>
              <a:t>WaterML</a:t>
            </a:r>
            <a:r>
              <a:rPr lang="en-US" sz="8000" dirty="0"/>
              <a:t> (a single </a:t>
            </a:r>
            <a:r>
              <a:rPr lang="en-US" sz="8000" dirty="0" smtClean="0"/>
              <a:t>time series</a:t>
            </a:r>
            <a:r>
              <a:rPr lang="en-US" sz="8000" dirty="0"/>
              <a:t>) format.</a:t>
            </a:r>
          </a:p>
          <a:p>
            <a:r>
              <a:rPr lang="en-US" sz="8000" dirty="0" smtClean="0">
                <a:solidFill>
                  <a:srgbClr val="FF0000"/>
                </a:solidFill>
              </a:rPr>
              <a:t>Feature </a:t>
            </a:r>
            <a:r>
              <a:rPr lang="en-US" sz="8000" dirty="0">
                <a:solidFill>
                  <a:srgbClr val="FF0000"/>
                </a:solidFill>
              </a:rPr>
              <a:t>Data Sets:  </a:t>
            </a:r>
            <a:r>
              <a:rPr lang="en-US" sz="8000" dirty="0"/>
              <a:t>These include points, lines, or polygons </a:t>
            </a:r>
            <a:r>
              <a:rPr lang="en-US" sz="8000" dirty="0" smtClean="0"/>
              <a:t>with their </a:t>
            </a:r>
            <a:r>
              <a:rPr lang="en-US" sz="8000" dirty="0"/>
              <a:t>associated attributes that conform to the ESRI </a:t>
            </a:r>
            <a:r>
              <a:rPr lang="en-US" sz="8000" dirty="0" err="1"/>
              <a:t>shapefile</a:t>
            </a:r>
            <a:r>
              <a:rPr lang="en-US" sz="8000" dirty="0"/>
              <a:t> data model/format.</a:t>
            </a:r>
          </a:p>
          <a:p>
            <a:r>
              <a:rPr lang="en-US" sz="8000" dirty="0" smtClean="0">
                <a:solidFill>
                  <a:srgbClr val="FF0000"/>
                </a:solidFill>
              </a:rPr>
              <a:t>Raster </a:t>
            </a:r>
            <a:r>
              <a:rPr lang="en-US" sz="8000" dirty="0">
                <a:solidFill>
                  <a:srgbClr val="FF0000"/>
                </a:solidFill>
              </a:rPr>
              <a:t>Data Sets:  </a:t>
            </a:r>
            <a:r>
              <a:rPr lang="en-US" sz="8000" dirty="0"/>
              <a:t>Raster datasets are </a:t>
            </a:r>
            <a:r>
              <a:rPr lang="en-US" sz="8000" dirty="0" err="1"/>
              <a:t>georeferenced</a:t>
            </a:r>
            <a:r>
              <a:rPr lang="en-US" sz="8000" dirty="0"/>
              <a:t> </a:t>
            </a:r>
            <a:r>
              <a:rPr lang="en-US" sz="8000" dirty="0" smtClean="0"/>
              <a:t>grids containing </a:t>
            </a:r>
            <a:r>
              <a:rPr lang="en-US" sz="8000" dirty="0"/>
              <a:t>datasets such as land cover, elevation, elevation derivatives, etc.  The initial target format for </a:t>
            </a:r>
            <a:r>
              <a:rPr lang="en-US" sz="8000" dirty="0" err="1"/>
              <a:t>HydroShare</a:t>
            </a:r>
            <a:r>
              <a:rPr lang="en-US" sz="8000" dirty="0"/>
              <a:t> will be the </a:t>
            </a:r>
            <a:r>
              <a:rPr lang="en-US" sz="8000" dirty="0" err="1"/>
              <a:t>GeoTIFF</a:t>
            </a:r>
            <a:r>
              <a:rPr lang="en-US" sz="8000" dirty="0"/>
              <a:t> format, which is a TIFF based interchange format for raster imagery.</a:t>
            </a:r>
          </a:p>
          <a:p>
            <a:r>
              <a:rPr lang="en-US" sz="8000" dirty="0" smtClean="0">
                <a:solidFill>
                  <a:srgbClr val="FF0000"/>
                </a:solidFill>
              </a:rPr>
              <a:t>Multidimensional </a:t>
            </a:r>
            <a:r>
              <a:rPr lang="en-US" sz="8000" dirty="0">
                <a:solidFill>
                  <a:srgbClr val="FF0000"/>
                </a:solidFill>
              </a:rPr>
              <a:t>Space/Time Data Sets:  </a:t>
            </a:r>
            <a:r>
              <a:rPr lang="en-US" sz="8000" dirty="0"/>
              <a:t>These include </a:t>
            </a:r>
            <a:r>
              <a:rPr lang="en-US" sz="8000" dirty="0" smtClean="0"/>
              <a:t>continuous space/time </a:t>
            </a:r>
            <a:r>
              <a:rPr lang="en-US" sz="8000" dirty="0"/>
              <a:t>grids with </a:t>
            </a:r>
            <a:r>
              <a:rPr lang="en-US" sz="8000" dirty="0" err="1"/>
              <a:t>with</a:t>
            </a:r>
            <a:r>
              <a:rPr lang="en-US" sz="8000" dirty="0"/>
              <a:t> the initial target being </a:t>
            </a:r>
            <a:r>
              <a:rPr lang="en-US" sz="8000" dirty="0" err="1"/>
              <a:t>Unidata</a:t>
            </a:r>
            <a:r>
              <a:rPr lang="en-US" sz="8000" dirty="0"/>
              <a:t>/OGC’s </a:t>
            </a:r>
            <a:r>
              <a:rPr lang="en-US" sz="8000" dirty="0" err="1"/>
              <a:t>NetCDF</a:t>
            </a:r>
            <a:r>
              <a:rPr lang="en-US" sz="8000" dirty="0"/>
              <a:t> format.</a:t>
            </a:r>
          </a:p>
          <a:p>
            <a:r>
              <a:rPr lang="en-US" sz="8000" dirty="0" smtClean="0">
                <a:solidFill>
                  <a:srgbClr val="FF0000"/>
                </a:solidFill>
              </a:rPr>
              <a:t>Geochemistry/Sample-Based </a:t>
            </a:r>
            <a:r>
              <a:rPr lang="en-US" sz="8000" dirty="0">
                <a:solidFill>
                  <a:srgbClr val="FF0000"/>
                </a:solidFill>
              </a:rPr>
              <a:t>Observations:  </a:t>
            </a:r>
            <a:r>
              <a:rPr lang="en-US" sz="8000" dirty="0"/>
              <a:t>These include water </a:t>
            </a:r>
            <a:r>
              <a:rPr lang="en-US" sz="8000" dirty="0" smtClean="0"/>
              <a:t>quality and/or </a:t>
            </a:r>
            <a:r>
              <a:rPr lang="en-US" sz="8000" dirty="0"/>
              <a:t>solid earth or other samples that may conform to the ODM 2 data model.</a:t>
            </a:r>
          </a:p>
          <a:p>
            <a:endParaRPr lang="en-US" dirty="0"/>
          </a:p>
        </p:txBody>
      </p:sp>
    </p:spTree>
    <p:extLst>
      <p:ext uri="{BB962C8B-B14F-4D97-AF65-F5344CB8AC3E}">
        <p14:creationId xmlns:p14="http://schemas.microsoft.com/office/powerpoint/2010/main" val="246762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457200" y="704088"/>
            <a:ext cx="8305800" cy="557254"/>
          </a:xfrm>
        </p:spPr>
        <p:txBody>
          <a:bodyPr>
            <a:normAutofit fontScale="90000"/>
          </a:bodyPr>
          <a:lstStyle/>
          <a:p>
            <a:pPr algn="ctr"/>
            <a:r>
              <a:rPr lang="en-US" sz="4000" dirty="0" smtClean="0">
                <a:solidFill>
                  <a:schemeClr val="accent1"/>
                </a:solidFill>
              </a:rPr>
              <a:t>HEC-</a:t>
            </a:r>
            <a:r>
              <a:rPr lang="en-US" sz="4000" dirty="0" err="1" smtClean="0">
                <a:solidFill>
                  <a:schemeClr val="accent1"/>
                </a:solidFill>
              </a:rPr>
              <a:t>GeoRAS</a:t>
            </a:r>
            <a:r>
              <a:rPr lang="en-US" sz="4000" dirty="0" smtClean="0">
                <a:solidFill>
                  <a:schemeClr val="accent1"/>
                </a:solidFill>
              </a:rPr>
              <a:t> to SPRINT</a:t>
            </a:r>
            <a:endParaRPr lang="en-US" sz="4000"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54" y="2062716"/>
            <a:ext cx="4176173" cy="316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760" y="2062715"/>
            <a:ext cx="3384024" cy="316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2413" y="5240301"/>
            <a:ext cx="4102854" cy="369332"/>
          </a:xfrm>
          <a:prstGeom prst="rect">
            <a:avLst/>
          </a:prstGeom>
        </p:spPr>
        <p:txBody>
          <a:bodyPr wrap="none">
            <a:spAutoFit/>
          </a:bodyPr>
          <a:lstStyle/>
          <a:p>
            <a:r>
              <a:rPr lang="en-US" dirty="0" smtClean="0"/>
              <a:t>HEC-</a:t>
            </a:r>
            <a:r>
              <a:rPr lang="en-US" dirty="0" err="1" smtClean="0"/>
              <a:t>GeoRAS</a:t>
            </a:r>
            <a:r>
              <a:rPr lang="en-US" dirty="0" smtClean="0"/>
              <a:t> Geometry Output (XML)</a:t>
            </a:r>
            <a:endParaRPr lang="en-US" dirty="0"/>
          </a:p>
        </p:txBody>
      </p:sp>
      <p:sp>
        <p:nvSpPr>
          <p:cNvPr id="7" name="Rectangle 6"/>
          <p:cNvSpPr/>
          <p:nvPr/>
        </p:nvSpPr>
        <p:spPr>
          <a:xfrm>
            <a:off x="5558505" y="5243032"/>
            <a:ext cx="3120534" cy="369332"/>
          </a:xfrm>
          <a:prstGeom prst="rect">
            <a:avLst/>
          </a:prstGeom>
        </p:spPr>
        <p:txBody>
          <a:bodyPr wrap="none">
            <a:spAutoFit/>
          </a:bodyPr>
          <a:lstStyle/>
          <a:p>
            <a:r>
              <a:rPr lang="en-US" dirty="0" smtClean="0"/>
              <a:t>SPRINT Geometry Input (txt)</a:t>
            </a:r>
            <a:endParaRPr lang="en-US" dirty="0"/>
          </a:p>
        </p:txBody>
      </p:sp>
      <p:cxnSp>
        <p:nvCxnSpPr>
          <p:cNvPr id="3" name="Straight Arrow Connector 2"/>
          <p:cNvCxnSpPr>
            <a:stCxn id="2050" idx="3"/>
            <a:endCxn id="2051" idx="1"/>
          </p:cNvCxnSpPr>
          <p:nvPr/>
        </p:nvCxnSpPr>
        <p:spPr>
          <a:xfrm flipV="1">
            <a:off x="4321927" y="3643201"/>
            <a:ext cx="1104833" cy="1"/>
          </a:xfrm>
          <a:prstGeom prst="straightConnector1">
            <a:avLst/>
          </a:prstGeom>
          <a:ln w="47625">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18618" y="3775983"/>
            <a:ext cx="1311449" cy="646331"/>
          </a:xfrm>
          <a:prstGeom prst="rect">
            <a:avLst/>
          </a:prstGeom>
        </p:spPr>
        <p:txBody>
          <a:bodyPr wrap="none">
            <a:spAutoFit/>
          </a:bodyPr>
          <a:lstStyle/>
          <a:p>
            <a:pPr algn="ctr"/>
            <a:r>
              <a:rPr lang="en-US" dirty="0" smtClean="0"/>
              <a:t>Conversion</a:t>
            </a:r>
          </a:p>
          <a:p>
            <a:pPr algn="ctr"/>
            <a:r>
              <a:rPr lang="en-US" dirty="0" smtClean="0"/>
              <a:t>Script</a:t>
            </a:r>
            <a:endParaRPr lang="en-US" dirty="0"/>
          </a:p>
        </p:txBody>
      </p:sp>
      <p:sp>
        <p:nvSpPr>
          <p:cNvPr id="9" name="Rectangle 8"/>
          <p:cNvSpPr/>
          <p:nvPr/>
        </p:nvSpPr>
        <p:spPr>
          <a:xfrm>
            <a:off x="4321927" y="4422314"/>
            <a:ext cx="1137876" cy="461665"/>
          </a:xfrm>
          <a:prstGeom prst="rect">
            <a:avLst/>
          </a:prstGeom>
        </p:spPr>
        <p:txBody>
          <a:bodyPr wrap="none">
            <a:spAutoFit/>
          </a:bodyPr>
          <a:lstStyle/>
          <a:p>
            <a:pPr algn="ctr"/>
            <a:r>
              <a:rPr lang="en-US" sz="1200" dirty="0" smtClean="0"/>
              <a:t>(Under </a:t>
            </a:r>
          </a:p>
          <a:p>
            <a:pPr algn="ctr"/>
            <a:r>
              <a:rPr lang="en-US" sz="1200" dirty="0" smtClean="0"/>
              <a:t>Development)</a:t>
            </a:r>
            <a:endParaRPr lang="en-US" sz="1200" dirty="0"/>
          </a:p>
        </p:txBody>
      </p:sp>
      <p:grpSp>
        <p:nvGrpSpPr>
          <p:cNvPr id="10" name="Group 15"/>
          <p:cNvGrpSpPr>
            <a:grpSpLocks/>
          </p:cNvGrpSpPr>
          <p:nvPr/>
        </p:nvGrpSpPr>
        <p:grpSpPr bwMode="auto">
          <a:xfrm>
            <a:off x="4068894" y="140458"/>
            <a:ext cx="4917312" cy="6212717"/>
            <a:chOff x="2784" y="-403"/>
            <a:chExt cx="3302" cy="4356"/>
          </a:xfrm>
        </p:grpSpPr>
        <p:graphicFrame>
          <p:nvGraphicFramePr>
            <p:cNvPr id="11" name="Object 16"/>
            <p:cNvGraphicFramePr>
              <a:graphicFrameLocks noChangeAspect="1"/>
            </p:cNvGraphicFramePr>
            <p:nvPr>
              <p:extLst>
                <p:ext uri="{D42A27DB-BD31-4B8C-83A1-F6EECF244321}">
                  <p14:modId xmlns:p14="http://schemas.microsoft.com/office/powerpoint/2010/main" val="2329502645"/>
                </p:ext>
              </p:extLst>
            </p:nvPr>
          </p:nvGraphicFramePr>
          <p:xfrm>
            <a:off x="4778" y="-403"/>
            <a:ext cx="1308" cy="1181"/>
          </p:xfrm>
          <a:graphic>
            <a:graphicData uri="http://schemas.openxmlformats.org/presentationml/2006/ole">
              <mc:AlternateContent xmlns:mc="http://schemas.openxmlformats.org/markup-compatibility/2006">
                <mc:Choice xmlns:v="urn:schemas-microsoft-com:vml" Requires="v">
                  <p:oleObj spid="_x0000_s3090" name="VISIO" r:id="rId5" imgW="2610000" imgH="2357640" progId="Visio.Drawing.6">
                    <p:embed/>
                  </p:oleObj>
                </mc:Choice>
                <mc:Fallback>
                  <p:oleObj name="VISIO" r:id="rId5" imgW="2610000" imgH="2357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 y="-403"/>
                          <a:ext cx="1308" cy="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7"/>
            <p:cNvSpPr txBox="1">
              <a:spLocks noChangeArrowheads="1"/>
            </p:cNvSpPr>
            <p:nvPr/>
          </p:nvSpPr>
          <p:spPr bwMode="auto">
            <a:xfrm>
              <a:off x="2784" y="3696"/>
              <a:ext cx="11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Channel System</a:t>
              </a:r>
            </a:p>
          </p:txBody>
        </p:sp>
      </p:gr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236352"/>
            <a:ext cx="1502006" cy="158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0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822"/>
            <a:ext cx="8229600" cy="767645"/>
          </a:xfrm>
        </p:spPr>
        <p:txBody>
          <a:bodyPr>
            <a:normAutofit fontScale="90000"/>
          </a:bodyPr>
          <a:lstStyle/>
          <a:p>
            <a:r>
              <a:rPr lang="en-US" dirty="0" smtClean="0"/>
              <a:t>Discussion</a:t>
            </a:r>
            <a:endParaRPr lang="en-US" dirty="0"/>
          </a:p>
        </p:txBody>
      </p:sp>
      <p:sp>
        <p:nvSpPr>
          <p:cNvPr id="3" name="Content Placeholder 2"/>
          <p:cNvSpPr>
            <a:spLocks noGrp="1"/>
          </p:cNvSpPr>
          <p:nvPr>
            <p:ph idx="1"/>
          </p:nvPr>
        </p:nvSpPr>
        <p:spPr>
          <a:xfrm>
            <a:off x="375355" y="1506502"/>
            <a:ext cx="8393289" cy="4815276"/>
          </a:xfrm>
        </p:spPr>
        <p:txBody>
          <a:bodyPr>
            <a:normAutofit fontScale="92500" lnSpcReduction="20000"/>
          </a:bodyPr>
          <a:lstStyle/>
          <a:p>
            <a:r>
              <a:rPr lang="en-US" dirty="0" smtClean="0">
                <a:solidFill>
                  <a:srgbClr val="FF0000"/>
                </a:solidFill>
              </a:rPr>
              <a:t>How far do we want to go?</a:t>
            </a:r>
          </a:p>
          <a:p>
            <a:pPr lvl="1"/>
            <a:r>
              <a:rPr lang="en-US" dirty="0" smtClean="0"/>
              <a:t>Cross-sections and a stream center line?</a:t>
            </a:r>
          </a:p>
          <a:p>
            <a:pPr lvl="1"/>
            <a:r>
              <a:rPr lang="en-US" dirty="0" smtClean="0"/>
              <a:t>Cross-section and profile line mesh?</a:t>
            </a:r>
          </a:p>
          <a:p>
            <a:pPr lvl="1"/>
            <a:r>
              <a:rPr lang="en-US" dirty="0" smtClean="0"/>
              <a:t>DEM data for channel and floodplain surface?</a:t>
            </a:r>
          </a:p>
          <a:p>
            <a:pPr lvl="1"/>
            <a:r>
              <a:rPr lang="en-US" dirty="0" smtClean="0"/>
              <a:t>TIN data for channel and floodplain surface?</a:t>
            </a:r>
          </a:p>
          <a:p>
            <a:r>
              <a:rPr lang="en-US" dirty="0" smtClean="0"/>
              <a:t>What </a:t>
            </a:r>
            <a:r>
              <a:rPr lang="en-US" dirty="0" smtClean="0">
                <a:solidFill>
                  <a:srgbClr val="FF0000"/>
                </a:solidFill>
              </a:rPr>
              <a:t>coordinate systems </a:t>
            </a:r>
            <a:r>
              <a:rPr lang="en-US" dirty="0" smtClean="0"/>
              <a:t>do we want to support?</a:t>
            </a:r>
          </a:p>
          <a:p>
            <a:r>
              <a:rPr lang="en-US" dirty="0" smtClean="0"/>
              <a:t>Do we do </a:t>
            </a:r>
            <a:r>
              <a:rPr lang="en-US" dirty="0" smtClean="0">
                <a:solidFill>
                  <a:srgbClr val="FF0000"/>
                </a:solidFill>
              </a:rPr>
              <a:t>“smoothed” </a:t>
            </a:r>
            <a:r>
              <a:rPr lang="en-US" dirty="0" smtClean="0"/>
              <a:t>flow mesh or </a:t>
            </a:r>
            <a:r>
              <a:rPr lang="en-US" dirty="0" smtClean="0">
                <a:solidFill>
                  <a:srgbClr val="FF0000"/>
                </a:solidFill>
              </a:rPr>
              <a:t>“rough” </a:t>
            </a:r>
            <a:r>
              <a:rPr lang="en-US" dirty="0" smtClean="0"/>
              <a:t>information interpreted directly from LIDAR?</a:t>
            </a:r>
          </a:p>
          <a:p>
            <a:r>
              <a:rPr lang="en-US" dirty="0" smtClean="0"/>
              <a:t>Do we add </a:t>
            </a:r>
            <a:r>
              <a:rPr lang="en-US" dirty="0" smtClean="0">
                <a:solidFill>
                  <a:srgbClr val="FF0000"/>
                </a:solidFill>
              </a:rPr>
              <a:t>hydraulic geometry</a:t>
            </a:r>
            <a:r>
              <a:rPr lang="en-US" dirty="0" smtClean="0"/>
              <a:t>?</a:t>
            </a:r>
          </a:p>
          <a:p>
            <a:pPr lvl="1"/>
            <a:r>
              <a:rPr lang="en-US" dirty="0" smtClean="0"/>
              <a:t>Functions interrelating Q, V, h, A, R, n</a:t>
            </a:r>
          </a:p>
          <a:p>
            <a:r>
              <a:rPr lang="en-US" dirty="0" smtClean="0"/>
              <a:t>Do we seek to extend </a:t>
            </a:r>
            <a:r>
              <a:rPr lang="en-US" dirty="0" smtClean="0">
                <a:solidFill>
                  <a:srgbClr val="FF0000"/>
                </a:solidFill>
              </a:rPr>
              <a:t>NHD to 3D</a:t>
            </a:r>
            <a:r>
              <a:rPr lang="en-US" dirty="0" smtClean="0"/>
              <a:t>? </a:t>
            </a:r>
            <a:endParaRPr lang="en-US" dirty="0"/>
          </a:p>
          <a:p>
            <a:pPr lvl="1"/>
            <a:r>
              <a:rPr lang="en-US" dirty="0" smtClean="0"/>
              <a:t>Build 3D channels around existing or modified flow centerlines</a:t>
            </a:r>
          </a:p>
          <a:p>
            <a:r>
              <a:rPr lang="en-US" dirty="0" smtClean="0"/>
              <a:t>Is this for </a:t>
            </a:r>
            <a:r>
              <a:rPr lang="en-US" dirty="0" smtClean="0">
                <a:solidFill>
                  <a:srgbClr val="FF0000"/>
                </a:solidFill>
              </a:rPr>
              <a:t>academic use only </a:t>
            </a:r>
            <a:r>
              <a:rPr lang="en-US" dirty="0" smtClean="0"/>
              <a:t>or do we solicit data and collaboration from </a:t>
            </a:r>
            <a:r>
              <a:rPr lang="en-US" dirty="0" smtClean="0">
                <a:solidFill>
                  <a:srgbClr val="FF0000"/>
                </a:solidFill>
              </a:rPr>
              <a:t>government and industry</a:t>
            </a:r>
            <a:r>
              <a:rPr lang="en-US" dirty="0" smtClean="0"/>
              <a:t>?</a:t>
            </a:r>
          </a:p>
          <a:p>
            <a:pPr lvl="1"/>
            <a:endParaRPr lang="en-US" dirty="0" smtClean="0"/>
          </a:p>
        </p:txBody>
      </p:sp>
    </p:spTree>
    <p:extLst>
      <p:ext uri="{BB962C8B-B14F-4D97-AF65-F5344CB8AC3E}">
        <p14:creationId xmlns:p14="http://schemas.microsoft.com/office/powerpoint/2010/main" val="101691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0151"/>
          </a:xfrm>
        </p:spPr>
        <p:txBody>
          <a:bodyPr>
            <a:normAutofit fontScale="90000"/>
          </a:bodyPr>
          <a:lstStyle/>
          <a:p>
            <a:r>
              <a:rPr lang="en-US" dirty="0" smtClean="0"/>
              <a:t>Tentative Conclusions</a:t>
            </a:r>
            <a:endParaRPr lang="en-US" dirty="0"/>
          </a:p>
        </p:txBody>
      </p:sp>
      <p:sp>
        <p:nvSpPr>
          <p:cNvPr id="3" name="Content Placeholder 2"/>
          <p:cNvSpPr>
            <a:spLocks noGrp="1"/>
          </p:cNvSpPr>
          <p:nvPr>
            <p:ph idx="1"/>
          </p:nvPr>
        </p:nvSpPr>
        <p:spPr>
          <a:xfrm>
            <a:off x="457200" y="1721835"/>
            <a:ext cx="8229600" cy="4389120"/>
          </a:xfrm>
        </p:spPr>
        <p:txBody>
          <a:bodyPr>
            <a:normAutofit fontScale="92500" lnSpcReduction="10000"/>
          </a:bodyPr>
          <a:lstStyle/>
          <a:p>
            <a:r>
              <a:rPr lang="en-US" dirty="0" smtClean="0"/>
              <a:t>Take </a:t>
            </a:r>
            <a:r>
              <a:rPr lang="en-US" dirty="0" smtClean="0">
                <a:solidFill>
                  <a:srgbClr val="FF0000"/>
                </a:solidFill>
              </a:rPr>
              <a:t>small, simple steps </a:t>
            </a:r>
            <a:r>
              <a:rPr lang="en-US" dirty="0" smtClean="0"/>
              <a:t>to achieve progress</a:t>
            </a:r>
          </a:p>
          <a:p>
            <a:r>
              <a:rPr lang="en-US" dirty="0" smtClean="0"/>
              <a:t>Really two separate problems</a:t>
            </a:r>
          </a:p>
          <a:p>
            <a:pPr lvl="1"/>
            <a:r>
              <a:rPr lang="en-US" dirty="0" smtClean="0"/>
              <a:t>Storing a </a:t>
            </a:r>
            <a:r>
              <a:rPr lang="en-US" dirty="0" smtClean="0">
                <a:solidFill>
                  <a:srgbClr val="FF0000"/>
                </a:solidFill>
              </a:rPr>
              <a:t>project scale database </a:t>
            </a:r>
            <a:r>
              <a:rPr lang="en-US" dirty="0" smtClean="0"/>
              <a:t>about river channels in a small area in </a:t>
            </a:r>
            <a:r>
              <a:rPr lang="en-US" dirty="0" err="1" smtClean="0"/>
              <a:t>HydroShare</a:t>
            </a:r>
            <a:endParaRPr lang="en-US" dirty="0" smtClean="0"/>
          </a:p>
          <a:p>
            <a:pPr lvl="1"/>
            <a:r>
              <a:rPr lang="en-US" dirty="0" smtClean="0"/>
              <a:t>Developing a </a:t>
            </a:r>
            <a:r>
              <a:rPr lang="en-US" dirty="0" smtClean="0">
                <a:solidFill>
                  <a:srgbClr val="FF0000"/>
                </a:solidFill>
              </a:rPr>
              <a:t>landscape-scale representation </a:t>
            </a:r>
            <a:r>
              <a:rPr lang="en-US" dirty="0" smtClean="0"/>
              <a:t>for river channels</a:t>
            </a:r>
          </a:p>
          <a:p>
            <a:r>
              <a:rPr lang="en-US" dirty="0" smtClean="0"/>
              <a:t>The </a:t>
            </a:r>
            <a:r>
              <a:rPr lang="en-US" dirty="0" smtClean="0">
                <a:solidFill>
                  <a:srgbClr val="FF0000"/>
                </a:solidFill>
              </a:rPr>
              <a:t>XML interchange </a:t>
            </a:r>
            <a:r>
              <a:rPr lang="en-US" dirty="0" smtClean="0"/>
              <a:t>between HEC-RAS and HEC-</a:t>
            </a:r>
            <a:r>
              <a:rPr lang="en-US" dirty="0" err="1" smtClean="0"/>
              <a:t>GeoRAS</a:t>
            </a:r>
            <a:r>
              <a:rPr lang="en-US" dirty="0" smtClean="0"/>
              <a:t> is a channel description similar in concept to WaterML1.0 for time series data</a:t>
            </a:r>
          </a:p>
          <a:p>
            <a:r>
              <a:rPr lang="en-US" dirty="0" smtClean="0"/>
              <a:t>This could be developed into an OGC-compliant language called</a:t>
            </a:r>
            <a:r>
              <a:rPr lang="en-US" dirty="0" smtClean="0">
                <a:solidFill>
                  <a:srgbClr val="FF0000"/>
                </a:solidFill>
              </a:rPr>
              <a:t> </a:t>
            </a:r>
            <a:r>
              <a:rPr lang="en-US" dirty="0" err="1" smtClean="0">
                <a:solidFill>
                  <a:srgbClr val="FF0000"/>
                </a:solidFill>
              </a:rPr>
              <a:t>RiverML</a:t>
            </a:r>
            <a:r>
              <a:rPr lang="en-US" dirty="0" smtClean="0">
                <a:solidFill>
                  <a:srgbClr val="FF0000"/>
                </a:solidFill>
              </a:rPr>
              <a:t> </a:t>
            </a:r>
            <a:r>
              <a:rPr lang="en-US" dirty="0" smtClean="0"/>
              <a:t>to facilitate exchange of river channel information</a:t>
            </a:r>
            <a:endParaRPr lang="en-US" dirty="0" smtClean="0"/>
          </a:p>
          <a:p>
            <a:endParaRPr lang="en-US" dirty="0"/>
          </a:p>
        </p:txBody>
      </p:sp>
    </p:spTree>
    <p:extLst>
      <p:ext uri="{BB962C8B-B14F-4D97-AF65-F5344CB8AC3E}">
        <p14:creationId xmlns:p14="http://schemas.microsoft.com/office/powerpoint/2010/main" val="21290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HydroShare</a:t>
            </a:r>
            <a:r>
              <a:rPr lang="en-US" dirty="0" smtClean="0"/>
              <a:t> Channel</a:t>
            </a:r>
            <a:endParaRPr lang="en-US" dirty="0"/>
          </a:p>
        </p:txBody>
      </p:sp>
      <p:sp>
        <p:nvSpPr>
          <p:cNvPr id="3" name="Content Placeholder 2"/>
          <p:cNvSpPr>
            <a:spLocks noGrp="1"/>
          </p:cNvSpPr>
          <p:nvPr>
            <p:ph idx="1"/>
          </p:nvPr>
        </p:nvSpPr>
        <p:spPr/>
        <p:txBody>
          <a:bodyPr/>
          <a:lstStyle/>
          <a:p>
            <a:r>
              <a:rPr lang="en-US" dirty="0" smtClean="0"/>
              <a:t>Arc Hydro channel model</a:t>
            </a:r>
          </a:p>
          <a:p>
            <a:pPr lvl="1"/>
            <a:r>
              <a:rPr lang="en-US" dirty="0" smtClean="0"/>
              <a:t>River Channel Morphology Model (</a:t>
            </a:r>
            <a:r>
              <a:rPr lang="en-US" dirty="0" err="1" smtClean="0"/>
              <a:t>Venkatesh</a:t>
            </a:r>
            <a:r>
              <a:rPr lang="en-US" dirty="0" smtClean="0"/>
              <a:t> </a:t>
            </a:r>
            <a:r>
              <a:rPr lang="en-US" dirty="0" err="1" smtClean="0"/>
              <a:t>Merwade</a:t>
            </a:r>
            <a:r>
              <a:rPr lang="en-US" dirty="0" smtClean="0"/>
              <a:t>)</a:t>
            </a:r>
          </a:p>
          <a:p>
            <a:r>
              <a:rPr lang="en-US" dirty="0" smtClean="0"/>
              <a:t>HEC-</a:t>
            </a:r>
            <a:r>
              <a:rPr lang="en-US" dirty="0" err="1" smtClean="0"/>
              <a:t>GeoRAS</a:t>
            </a:r>
            <a:endParaRPr lang="en-US" dirty="0" smtClean="0"/>
          </a:p>
          <a:p>
            <a:pPr lvl="1"/>
            <a:r>
              <a:rPr lang="en-US" dirty="0" smtClean="0"/>
              <a:t>Floodplain mapping</a:t>
            </a:r>
          </a:p>
          <a:p>
            <a:r>
              <a:rPr lang="en-US" dirty="0" smtClean="0"/>
              <a:t>SPRINT</a:t>
            </a:r>
          </a:p>
          <a:p>
            <a:pPr lvl="1"/>
            <a:r>
              <a:rPr lang="en-US" dirty="0" smtClean="0"/>
              <a:t>St </a:t>
            </a:r>
            <a:r>
              <a:rPr lang="en-US" dirty="0" err="1" smtClean="0"/>
              <a:t>Venant</a:t>
            </a:r>
            <a:r>
              <a:rPr lang="en-US" dirty="0" smtClean="0"/>
              <a:t> equation computation on large networks</a:t>
            </a:r>
            <a:endParaRPr lang="en-US" dirty="0"/>
          </a:p>
        </p:txBody>
      </p:sp>
    </p:spTree>
    <p:extLst>
      <p:ext uri="{BB962C8B-B14F-4D97-AF65-F5344CB8AC3E}">
        <p14:creationId xmlns:p14="http://schemas.microsoft.com/office/powerpoint/2010/main" val="290463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HydroShare</a:t>
            </a:r>
            <a:r>
              <a:rPr lang="en-US" dirty="0" smtClean="0"/>
              <a:t> Channel</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Arc Hydro channel model</a:t>
            </a:r>
          </a:p>
          <a:p>
            <a:pPr lvl="1"/>
            <a:r>
              <a:rPr lang="en-US" i="1" dirty="0" smtClean="0">
                <a:solidFill>
                  <a:srgbClr val="FF0000"/>
                </a:solidFill>
              </a:rPr>
              <a:t>River Channel Morphology Model (</a:t>
            </a:r>
            <a:r>
              <a:rPr lang="en-US" i="1" dirty="0" err="1" smtClean="0">
                <a:solidFill>
                  <a:srgbClr val="FF0000"/>
                </a:solidFill>
              </a:rPr>
              <a:t>Venkatesh</a:t>
            </a:r>
            <a:r>
              <a:rPr lang="en-US" i="1" dirty="0" smtClean="0">
                <a:solidFill>
                  <a:srgbClr val="FF0000"/>
                </a:solidFill>
              </a:rPr>
              <a:t> </a:t>
            </a:r>
            <a:r>
              <a:rPr lang="en-US" i="1" dirty="0" err="1" smtClean="0">
                <a:solidFill>
                  <a:srgbClr val="FF0000"/>
                </a:solidFill>
              </a:rPr>
              <a:t>Merwade</a:t>
            </a:r>
            <a:r>
              <a:rPr lang="en-US" i="1" dirty="0" smtClean="0">
                <a:solidFill>
                  <a:srgbClr val="FF0000"/>
                </a:solidFill>
              </a:rPr>
              <a:t>)</a:t>
            </a:r>
          </a:p>
          <a:p>
            <a:r>
              <a:rPr lang="en-US" dirty="0" smtClean="0"/>
              <a:t>HEC-</a:t>
            </a:r>
            <a:r>
              <a:rPr lang="en-US" dirty="0" err="1" smtClean="0"/>
              <a:t>GeoRAS</a:t>
            </a:r>
            <a:endParaRPr lang="en-US" dirty="0" smtClean="0"/>
          </a:p>
          <a:p>
            <a:pPr lvl="1"/>
            <a:r>
              <a:rPr lang="en-US" dirty="0" smtClean="0"/>
              <a:t>Floodplain mapping</a:t>
            </a:r>
          </a:p>
          <a:p>
            <a:r>
              <a:rPr lang="en-US" dirty="0" smtClean="0"/>
              <a:t>SPRINT</a:t>
            </a:r>
          </a:p>
          <a:p>
            <a:pPr lvl="1"/>
            <a:r>
              <a:rPr lang="en-US" dirty="0" smtClean="0"/>
              <a:t>St </a:t>
            </a:r>
            <a:r>
              <a:rPr lang="en-US" dirty="0" err="1" smtClean="0"/>
              <a:t>Venant</a:t>
            </a:r>
            <a:r>
              <a:rPr lang="en-US" dirty="0" smtClean="0"/>
              <a:t> equation computation on large networks</a:t>
            </a:r>
            <a:endParaRPr lang="en-US" dirty="0"/>
          </a:p>
        </p:txBody>
      </p:sp>
    </p:spTree>
    <p:extLst>
      <p:ext uri="{BB962C8B-B14F-4D97-AF65-F5344CB8AC3E}">
        <p14:creationId xmlns:p14="http://schemas.microsoft.com/office/powerpoint/2010/main" val="56784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6934200" y="3048000"/>
            <a:ext cx="2006600" cy="1966913"/>
            <a:chOff x="4368" y="1728"/>
            <a:chExt cx="1264" cy="1239"/>
          </a:xfrm>
        </p:grpSpPr>
        <p:graphicFrame>
          <p:nvGraphicFramePr>
            <p:cNvPr id="112643" name="Object 3"/>
            <p:cNvGraphicFramePr>
              <a:graphicFrameLocks noChangeAspect="1"/>
            </p:cNvGraphicFramePr>
            <p:nvPr/>
          </p:nvGraphicFramePr>
          <p:xfrm>
            <a:off x="4378" y="1872"/>
            <a:ext cx="1180" cy="808"/>
          </p:xfrm>
          <a:graphic>
            <a:graphicData uri="http://schemas.openxmlformats.org/presentationml/2006/ole">
              <mc:AlternateContent xmlns:mc="http://schemas.openxmlformats.org/markup-compatibility/2006">
                <mc:Choice xmlns:v="urn:schemas-microsoft-com:vml" Requires="v">
                  <p:oleObj spid="_x0000_s1176" name="VISIO" r:id="rId3" imgW="1873800" imgH="1282680" progId="Visio.Drawing.6">
                    <p:embed/>
                  </p:oleObj>
                </mc:Choice>
                <mc:Fallback>
                  <p:oleObj name="VISIO" r:id="rId3" imgW="1873800" imgH="128268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1872"/>
                          <a:ext cx="1180"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4" name="Line 4"/>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5" name="Line 5"/>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6" name="Text Box 6"/>
            <p:cNvSpPr txBox="1">
              <a:spLocks noChangeArrowheads="1"/>
            </p:cNvSpPr>
            <p:nvPr/>
          </p:nvSpPr>
          <p:spPr bwMode="auto">
            <a:xfrm>
              <a:off x="4368" y="1728"/>
              <a:ext cx="34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Flow</a:t>
              </a:r>
            </a:p>
          </p:txBody>
        </p:sp>
        <p:sp>
          <p:nvSpPr>
            <p:cNvPr id="112647" name="Text Box 7"/>
            <p:cNvSpPr txBox="1">
              <a:spLocks noChangeArrowheads="1"/>
            </p:cNvSpPr>
            <p:nvPr/>
          </p:nvSpPr>
          <p:spPr bwMode="auto">
            <a:xfrm>
              <a:off x="5280" y="2448"/>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Time</a:t>
              </a:r>
            </a:p>
          </p:txBody>
        </p:sp>
        <p:sp>
          <p:nvSpPr>
            <p:cNvPr id="112648" name="Text Box 8"/>
            <p:cNvSpPr txBox="1">
              <a:spLocks noChangeArrowheads="1"/>
            </p:cNvSpPr>
            <p:nvPr/>
          </p:nvSpPr>
          <p:spPr bwMode="auto">
            <a:xfrm>
              <a:off x="4512" y="2736"/>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Time Series</a:t>
              </a:r>
            </a:p>
          </p:txBody>
        </p:sp>
      </p:grpSp>
      <p:grpSp>
        <p:nvGrpSpPr>
          <p:cNvPr id="112649" name="Group 9"/>
          <p:cNvGrpSpPr>
            <a:grpSpLocks/>
          </p:cNvGrpSpPr>
          <p:nvPr/>
        </p:nvGrpSpPr>
        <p:grpSpPr bwMode="auto">
          <a:xfrm>
            <a:off x="373063" y="4343400"/>
            <a:ext cx="2320925" cy="2009775"/>
            <a:chOff x="528" y="2448"/>
            <a:chExt cx="1558" cy="1409"/>
          </a:xfrm>
        </p:grpSpPr>
        <p:graphicFrame>
          <p:nvGraphicFramePr>
            <p:cNvPr id="112650" name="Object 10"/>
            <p:cNvGraphicFramePr>
              <a:graphicFrameLocks noChangeAspect="1"/>
            </p:cNvGraphicFramePr>
            <p:nvPr/>
          </p:nvGraphicFramePr>
          <p:xfrm>
            <a:off x="528" y="2448"/>
            <a:ext cx="1558" cy="1369"/>
          </p:xfrm>
          <a:graphic>
            <a:graphicData uri="http://schemas.openxmlformats.org/presentationml/2006/ole">
              <mc:AlternateContent xmlns:mc="http://schemas.openxmlformats.org/markup-compatibility/2006">
                <mc:Choice xmlns:v="urn:schemas-microsoft-com:vml" Requires="v">
                  <p:oleObj spid="_x0000_s1177" name="VISIO" r:id="rId5" imgW="3235320" imgH="2844000" progId="Visio.Drawing.6">
                    <p:embed/>
                  </p:oleObj>
                </mc:Choice>
                <mc:Fallback>
                  <p:oleObj name="VISIO" r:id="rId5" imgW="3235320" imgH="284400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2448"/>
                          <a:ext cx="1558" cy="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51" name="Text Box 11"/>
            <p:cNvSpPr txBox="1">
              <a:spLocks noChangeArrowheads="1"/>
            </p:cNvSpPr>
            <p:nvPr/>
          </p:nvSpPr>
          <p:spPr bwMode="auto">
            <a:xfrm>
              <a:off x="720" y="3600"/>
              <a:ext cx="942"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Hydrography</a:t>
              </a:r>
            </a:p>
          </p:txBody>
        </p:sp>
      </p:grpSp>
      <p:grpSp>
        <p:nvGrpSpPr>
          <p:cNvPr id="112652" name="Group 12"/>
          <p:cNvGrpSpPr>
            <a:grpSpLocks/>
          </p:cNvGrpSpPr>
          <p:nvPr/>
        </p:nvGrpSpPr>
        <p:grpSpPr bwMode="auto">
          <a:xfrm>
            <a:off x="3576638" y="1371600"/>
            <a:ext cx="2373312" cy="2009775"/>
            <a:chOff x="2496" y="576"/>
            <a:chExt cx="1593" cy="1409"/>
          </a:xfrm>
        </p:grpSpPr>
        <p:graphicFrame>
          <p:nvGraphicFramePr>
            <p:cNvPr id="112653" name="Object 13"/>
            <p:cNvGraphicFramePr>
              <a:graphicFrameLocks noChangeAspect="1"/>
            </p:cNvGraphicFramePr>
            <p:nvPr/>
          </p:nvGraphicFramePr>
          <p:xfrm>
            <a:off x="2496" y="576"/>
            <a:ext cx="1593" cy="1275"/>
          </p:xfrm>
          <a:graphic>
            <a:graphicData uri="http://schemas.openxmlformats.org/presentationml/2006/ole">
              <mc:AlternateContent xmlns:mc="http://schemas.openxmlformats.org/markup-compatibility/2006">
                <mc:Choice xmlns:v="urn:schemas-microsoft-com:vml" Requires="v">
                  <p:oleObj spid="_x0000_s1178" name="VISIO" r:id="rId7" imgW="2986200" imgH="2390040" progId="Visio.Drawing.6">
                    <p:embed/>
                  </p:oleObj>
                </mc:Choice>
                <mc:Fallback>
                  <p:oleObj name="VISIO" r:id="rId7" imgW="2986200" imgH="2390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6" y="576"/>
                          <a:ext cx="1593" cy="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54" name="Text Box 14"/>
            <p:cNvSpPr txBox="1">
              <a:spLocks noChangeArrowheads="1"/>
            </p:cNvSpPr>
            <p:nvPr/>
          </p:nvSpPr>
          <p:spPr bwMode="auto">
            <a:xfrm>
              <a:off x="2832" y="1728"/>
              <a:ext cx="1091"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Hydro Network</a:t>
              </a:r>
            </a:p>
          </p:txBody>
        </p:sp>
      </p:grpSp>
      <p:grpSp>
        <p:nvGrpSpPr>
          <p:cNvPr id="112655" name="Group 15"/>
          <p:cNvGrpSpPr>
            <a:grpSpLocks/>
          </p:cNvGrpSpPr>
          <p:nvPr/>
        </p:nvGrpSpPr>
        <p:grpSpPr bwMode="auto">
          <a:xfrm>
            <a:off x="3854450" y="4275138"/>
            <a:ext cx="1947863" cy="2078037"/>
            <a:chOff x="2640" y="2496"/>
            <a:chExt cx="1308" cy="1457"/>
          </a:xfrm>
        </p:grpSpPr>
        <p:graphicFrame>
          <p:nvGraphicFramePr>
            <p:cNvPr id="112656" name="Object 16"/>
            <p:cNvGraphicFramePr>
              <a:graphicFrameLocks noChangeAspect="1"/>
            </p:cNvGraphicFramePr>
            <p:nvPr/>
          </p:nvGraphicFramePr>
          <p:xfrm>
            <a:off x="2640" y="2496"/>
            <a:ext cx="1308" cy="1181"/>
          </p:xfrm>
          <a:graphic>
            <a:graphicData uri="http://schemas.openxmlformats.org/presentationml/2006/ole">
              <mc:AlternateContent xmlns:mc="http://schemas.openxmlformats.org/markup-compatibility/2006">
                <mc:Choice xmlns:v="urn:schemas-microsoft-com:vml" Requires="v">
                  <p:oleObj spid="_x0000_s1179" name="VISIO" r:id="rId9" imgW="2610000" imgH="2357640" progId="Visio.Drawing.6">
                    <p:embed/>
                  </p:oleObj>
                </mc:Choice>
                <mc:Fallback>
                  <p:oleObj name="VISIO" r:id="rId9" imgW="2610000" imgH="23576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0" y="2496"/>
                          <a:ext cx="1308" cy="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57" name="Text Box 17"/>
            <p:cNvSpPr txBox="1">
              <a:spLocks noChangeArrowheads="1"/>
            </p:cNvSpPr>
            <p:nvPr/>
          </p:nvSpPr>
          <p:spPr bwMode="auto">
            <a:xfrm>
              <a:off x="2784" y="3696"/>
              <a:ext cx="11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Channel System</a:t>
              </a:r>
            </a:p>
          </p:txBody>
        </p:sp>
      </p:grpSp>
      <p:grpSp>
        <p:nvGrpSpPr>
          <p:cNvPr id="112658" name="Group 18"/>
          <p:cNvGrpSpPr>
            <a:grpSpLocks/>
          </p:cNvGrpSpPr>
          <p:nvPr/>
        </p:nvGrpSpPr>
        <p:grpSpPr bwMode="auto">
          <a:xfrm>
            <a:off x="304800" y="1371600"/>
            <a:ext cx="2439988" cy="2009775"/>
            <a:chOff x="432" y="576"/>
            <a:chExt cx="1638" cy="1409"/>
          </a:xfrm>
        </p:grpSpPr>
        <p:graphicFrame>
          <p:nvGraphicFramePr>
            <p:cNvPr id="112659" name="Object 19"/>
            <p:cNvGraphicFramePr>
              <a:graphicFrameLocks noChangeAspect="1"/>
            </p:cNvGraphicFramePr>
            <p:nvPr/>
          </p:nvGraphicFramePr>
          <p:xfrm>
            <a:off x="432" y="576"/>
            <a:ext cx="1638" cy="1309"/>
          </p:xfrm>
          <a:graphic>
            <a:graphicData uri="http://schemas.openxmlformats.org/presentationml/2006/ole">
              <mc:AlternateContent xmlns:mc="http://schemas.openxmlformats.org/markup-compatibility/2006">
                <mc:Choice xmlns:v="urn:schemas-microsoft-com:vml" Requires="v">
                  <p:oleObj spid="_x0000_s1180" name="VISIO" r:id="rId11" imgW="3361680" imgH="2688120" progId="Visio.Drawing.6">
                    <p:embed/>
                  </p:oleObj>
                </mc:Choice>
                <mc:Fallback>
                  <p:oleObj name="VISIO" r:id="rId11" imgW="3361680" imgH="268812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 y="576"/>
                          <a:ext cx="1638" cy="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60" name="Text Box 20"/>
            <p:cNvSpPr txBox="1">
              <a:spLocks noChangeArrowheads="1"/>
            </p:cNvSpPr>
            <p:nvPr/>
          </p:nvSpPr>
          <p:spPr bwMode="auto">
            <a:xfrm>
              <a:off x="624" y="1728"/>
              <a:ext cx="117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2"/>
                  </a:solidFill>
                </a:rPr>
                <a:t>Drainage System</a:t>
              </a:r>
            </a:p>
          </p:txBody>
        </p:sp>
      </p:grpSp>
      <p:sp>
        <p:nvSpPr>
          <p:cNvPr id="112661" name="AutoShape 21"/>
          <p:cNvSpPr>
            <a:spLocks noChangeArrowheads="1"/>
          </p:cNvSpPr>
          <p:nvPr/>
        </p:nvSpPr>
        <p:spPr bwMode="auto">
          <a:xfrm>
            <a:off x="3001963" y="2017713"/>
            <a:ext cx="571500" cy="274637"/>
          </a:xfrm>
          <a:prstGeom prst="leftRightArrow">
            <a:avLst>
              <a:gd name="adj1" fmla="val 50000"/>
              <a:gd name="adj2" fmla="val 416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2" name="AutoShape 22"/>
          <p:cNvSpPr>
            <a:spLocks noChangeArrowheads="1"/>
          </p:cNvSpPr>
          <p:nvPr/>
        </p:nvSpPr>
        <p:spPr bwMode="auto">
          <a:xfrm>
            <a:off x="1539875" y="3565525"/>
            <a:ext cx="357188" cy="479425"/>
          </a:xfrm>
          <a:prstGeom prst="upDownArrow">
            <a:avLst>
              <a:gd name="adj1" fmla="val 50000"/>
              <a:gd name="adj2" fmla="val 268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3" name="AutoShape 23"/>
          <p:cNvSpPr>
            <a:spLocks noChangeArrowheads="1"/>
          </p:cNvSpPr>
          <p:nvPr/>
        </p:nvSpPr>
        <p:spPr bwMode="auto">
          <a:xfrm>
            <a:off x="4664075" y="3489325"/>
            <a:ext cx="357188" cy="479425"/>
          </a:xfrm>
          <a:prstGeom prst="upDownArrow">
            <a:avLst>
              <a:gd name="adj1" fmla="val 50000"/>
              <a:gd name="adj2" fmla="val 268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4" name="AutoShape 24"/>
          <p:cNvSpPr>
            <a:spLocks noChangeArrowheads="1"/>
          </p:cNvSpPr>
          <p:nvPr/>
        </p:nvSpPr>
        <p:spPr bwMode="auto">
          <a:xfrm>
            <a:off x="3001963" y="4760913"/>
            <a:ext cx="571500" cy="274637"/>
          </a:xfrm>
          <a:prstGeom prst="leftRightArrow">
            <a:avLst>
              <a:gd name="adj1" fmla="val 50000"/>
              <a:gd name="adj2" fmla="val 416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5" name="Rectangle 25"/>
          <p:cNvSpPr>
            <a:spLocks noChangeArrowheads="1"/>
          </p:cNvSpPr>
          <p:nvPr/>
        </p:nvSpPr>
        <p:spPr bwMode="auto">
          <a:xfrm>
            <a:off x="228600" y="1371600"/>
            <a:ext cx="6019800" cy="4953000"/>
          </a:xfrm>
          <a:prstGeom prst="rect">
            <a:avLst/>
          </a:prstGeom>
          <a:noFill/>
          <a:ln w="127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3300"/>
              </a:solidFill>
            </a:endParaRPr>
          </a:p>
        </p:txBody>
      </p:sp>
      <p:sp>
        <p:nvSpPr>
          <p:cNvPr id="112666" name="AutoShape 26"/>
          <p:cNvSpPr>
            <a:spLocks noChangeArrowheads="1"/>
          </p:cNvSpPr>
          <p:nvPr/>
        </p:nvSpPr>
        <p:spPr bwMode="auto">
          <a:xfrm>
            <a:off x="6324600" y="3886200"/>
            <a:ext cx="457200" cy="304800"/>
          </a:xfrm>
          <a:prstGeom prst="leftRightArrow">
            <a:avLst>
              <a:gd name="adj1" fmla="val 50000"/>
              <a:gd name="adj2" fmla="val 3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7" name="Text Box 27"/>
          <p:cNvSpPr txBox="1">
            <a:spLocks noChangeArrowheads="1"/>
          </p:cNvSpPr>
          <p:nvPr/>
        </p:nvSpPr>
        <p:spPr bwMode="auto">
          <a:xfrm>
            <a:off x="1809750" y="669925"/>
            <a:ext cx="5124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i="1" dirty="0">
                <a:solidFill>
                  <a:schemeClr val="accent2"/>
                </a:solidFill>
              </a:rPr>
              <a:t>Arc  Hydro Data Model</a:t>
            </a:r>
          </a:p>
        </p:txBody>
      </p:sp>
      <p:sp>
        <p:nvSpPr>
          <p:cNvPr id="112668" name="Rectangle 28"/>
          <p:cNvSpPr>
            <a:spLocks noChangeArrowheads="1"/>
          </p:cNvSpPr>
          <p:nvPr/>
        </p:nvSpPr>
        <p:spPr bwMode="auto">
          <a:xfrm>
            <a:off x="6858000" y="2895600"/>
            <a:ext cx="2133600" cy="2057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5193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685800" y="342900"/>
            <a:ext cx="8458200" cy="685800"/>
          </a:xfrm>
          <a:prstGeom prst="rect">
            <a:avLst/>
          </a:prstGeom>
          <a:noFill/>
          <a:ln>
            <a:noFill/>
          </a:ln>
          <a:effectLst/>
          <a:extLst/>
        </p:spPr>
        <p:txBody>
          <a:bodyPr wrap="none" anchor="ctr"/>
          <a:lstStyle/>
          <a:p>
            <a:endParaRPr lang="en-US"/>
          </a:p>
        </p:txBody>
      </p:sp>
      <p:sp>
        <p:nvSpPr>
          <p:cNvPr id="484355" name="Rectangle 3"/>
          <p:cNvSpPr>
            <a:spLocks noGrp="1" noChangeArrowheads="1"/>
          </p:cNvSpPr>
          <p:nvPr>
            <p:ph type="title"/>
          </p:nvPr>
        </p:nvSpPr>
        <p:spPr>
          <a:xfrm>
            <a:off x="814387" y="495300"/>
            <a:ext cx="8077200" cy="736600"/>
          </a:xfrm>
        </p:spPr>
        <p:txBody>
          <a:bodyPr/>
          <a:lstStyle/>
          <a:p>
            <a:r>
              <a:rPr lang="en-US" sz="3600" dirty="0"/>
              <a:t>Channel Cross-Section</a:t>
            </a:r>
          </a:p>
        </p:txBody>
      </p:sp>
      <p:grpSp>
        <p:nvGrpSpPr>
          <p:cNvPr id="484356" name="Group 4"/>
          <p:cNvGrpSpPr>
            <a:grpSpLocks/>
          </p:cNvGrpSpPr>
          <p:nvPr/>
        </p:nvGrpSpPr>
        <p:grpSpPr bwMode="auto">
          <a:xfrm>
            <a:off x="2695575" y="1371600"/>
            <a:ext cx="4314825" cy="4648200"/>
            <a:chOff x="2880" y="864"/>
            <a:chExt cx="2718" cy="2928"/>
          </a:xfrm>
          <a:noFill/>
        </p:grpSpPr>
        <p:pic>
          <p:nvPicPr>
            <p:cNvPr id="484357" name="Picture 5" descr="C:\geosnsn\NSNWRCons\Ch05\Images\wcchan3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864"/>
              <a:ext cx="2718" cy="2928"/>
            </a:xfrm>
            <a:prstGeom prst="rect">
              <a:avLst/>
            </a:prstGeom>
            <a:grpFill/>
            <a:extLst/>
          </p:spPr>
        </p:pic>
        <p:sp>
          <p:nvSpPr>
            <p:cNvPr id="484358" name="Line 6"/>
            <p:cNvSpPr>
              <a:spLocks noChangeShapeType="1"/>
            </p:cNvSpPr>
            <p:nvPr/>
          </p:nvSpPr>
          <p:spPr bwMode="auto">
            <a:xfrm>
              <a:off x="3984" y="1104"/>
              <a:ext cx="240" cy="192"/>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59" name="Line 7"/>
            <p:cNvSpPr>
              <a:spLocks noChangeShapeType="1"/>
            </p:cNvSpPr>
            <p:nvPr/>
          </p:nvSpPr>
          <p:spPr bwMode="auto">
            <a:xfrm flipH="1">
              <a:off x="4224" y="1104"/>
              <a:ext cx="240" cy="192"/>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0" name="Line 8"/>
            <p:cNvSpPr>
              <a:spLocks noChangeShapeType="1"/>
            </p:cNvSpPr>
            <p:nvPr/>
          </p:nvSpPr>
          <p:spPr bwMode="auto">
            <a:xfrm>
              <a:off x="4224" y="1344"/>
              <a:ext cx="0" cy="192"/>
            </a:xfrm>
            <a:prstGeom prst="line">
              <a:avLst/>
            </a:prstGeom>
            <a:grpFill/>
            <a:ln w="28575">
              <a:solidFill>
                <a:schemeClr val="accent2"/>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1" name="Text Box 9"/>
            <p:cNvSpPr txBox="1">
              <a:spLocks noChangeArrowheads="1"/>
            </p:cNvSpPr>
            <p:nvPr/>
          </p:nvSpPr>
          <p:spPr bwMode="auto">
            <a:xfrm>
              <a:off x="3792" y="912"/>
              <a:ext cx="1008"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latin typeface="Times" panose="02020603050405020304" pitchFamily="18" charset="0"/>
                </a:rPr>
                <a:t>Direction of Flow</a:t>
              </a:r>
            </a:p>
          </p:txBody>
        </p:sp>
        <p:sp>
          <p:nvSpPr>
            <p:cNvPr id="484362" name="Line 10"/>
            <p:cNvSpPr>
              <a:spLocks noChangeShapeType="1"/>
            </p:cNvSpPr>
            <p:nvPr/>
          </p:nvSpPr>
          <p:spPr bwMode="auto">
            <a:xfrm flipH="1">
              <a:off x="4800" y="2496"/>
              <a:ext cx="96" cy="192"/>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3" name="Line 11"/>
            <p:cNvSpPr>
              <a:spLocks noChangeShapeType="1"/>
            </p:cNvSpPr>
            <p:nvPr/>
          </p:nvSpPr>
          <p:spPr bwMode="auto">
            <a:xfrm>
              <a:off x="4896" y="2496"/>
              <a:ext cx="48" cy="288"/>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4" name="Text Box 12"/>
            <p:cNvSpPr txBox="1">
              <a:spLocks noChangeArrowheads="1"/>
            </p:cNvSpPr>
            <p:nvPr/>
          </p:nvSpPr>
          <p:spPr bwMode="auto">
            <a:xfrm>
              <a:off x="4656" y="2352"/>
              <a:ext cx="816"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latin typeface="Times" panose="02020603050405020304" pitchFamily="18" charset="0"/>
                </a:rPr>
                <a:t>Cross-Section</a:t>
              </a:r>
            </a:p>
          </p:txBody>
        </p:sp>
        <p:sp>
          <p:nvSpPr>
            <p:cNvPr id="484365" name="Line 13"/>
            <p:cNvSpPr>
              <a:spLocks noChangeShapeType="1"/>
            </p:cNvSpPr>
            <p:nvPr/>
          </p:nvSpPr>
          <p:spPr bwMode="auto">
            <a:xfrm>
              <a:off x="3792" y="2160"/>
              <a:ext cx="192" cy="192"/>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6" name="Text Box 14"/>
            <p:cNvSpPr txBox="1">
              <a:spLocks noChangeArrowheads="1"/>
            </p:cNvSpPr>
            <p:nvPr/>
          </p:nvSpPr>
          <p:spPr bwMode="auto">
            <a:xfrm>
              <a:off x="3360" y="2016"/>
              <a:ext cx="576"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latin typeface="Times" panose="02020603050405020304" pitchFamily="18" charset="0"/>
                </a:rPr>
                <a:t>Channel</a:t>
              </a:r>
            </a:p>
          </p:txBody>
        </p:sp>
      </p:grpSp>
    </p:spTree>
    <p:extLst>
      <p:ext uri="{BB962C8B-B14F-4D97-AF65-F5344CB8AC3E}">
        <p14:creationId xmlns:p14="http://schemas.microsoft.com/office/powerpoint/2010/main" val="39352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River Channel Morphology Model</a:t>
            </a:r>
            <a:endParaRPr lang="en-US" dirty="0"/>
          </a:p>
        </p:txBody>
      </p:sp>
      <p:pic>
        <p:nvPicPr>
          <p:cNvPr id="3" name="Picture 2"/>
          <p:cNvPicPr>
            <a:picLocks noChangeAspect="1"/>
          </p:cNvPicPr>
          <p:nvPr/>
        </p:nvPicPr>
        <p:blipFill>
          <a:blip r:embed="rId2"/>
          <a:stretch>
            <a:fillRect/>
          </a:stretch>
        </p:blipFill>
        <p:spPr>
          <a:xfrm>
            <a:off x="457200" y="2063686"/>
            <a:ext cx="8331376" cy="2980330"/>
          </a:xfrm>
          <a:prstGeom prst="rect">
            <a:avLst/>
          </a:prstGeom>
          <a:ln>
            <a:solidFill>
              <a:schemeClr val="accent1"/>
            </a:solidFill>
          </a:ln>
        </p:spPr>
      </p:pic>
      <p:pic>
        <p:nvPicPr>
          <p:cNvPr id="4" name="Picture 4" descr="C:\Temp\bi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177" y="3624128"/>
            <a:ext cx="3976259" cy="309276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8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2675997-C184-4DF8-A851-EC88ADBD4A43}">
  <ds:schemaRefs>
    <ds:schemaRef ds:uri="ESRI.ArcGIS.Mapping.OfficeIntegration.PowerPointInfo"/>
  </ds:schemaRefs>
</ds:datastoreItem>
</file>

<file path=customXml/itemProps2.xml><?xml version="1.0" encoding="utf-8"?>
<ds:datastoreItem xmlns:ds="http://schemas.openxmlformats.org/officeDocument/2006/customXml" ds:itemID="{2BE8A915-63D3-4629-A7ED-019E7896A384}">
  <ds:schemaRefs>
    <ds:schemaRef ds:uri="ESRI.ArcGIS.Mapping.OfficeIntegration.PowerPointInfo"/>
  </ds:schemaRefs>
</ds:datastoreItem>
</file>

<file path=customXml/itemProps3.xml><?xml version="1.0" encoding="utf-8"?>
<ds:datastoreItem xmlns:ds="http://schemas.openxmlformats.org/officeDocument/2006/customXml" ds:itemID="{7708513B-D678-4FB7-A2F9-ED257890090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3337</TotalTime>
  <Words>1469</Words>
  <Application>Microsoft Office PowerPoint</Application>
  <PresentationFormat>On-screen Show (4:3)</PresentationFormat>
  <Paragraphs>206</Paragraphs>
  <Slides>42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1" baseType="lpstr">
      <vt:lpstr>Arial</vt:lpstr>
      <vt:lpstr>Calibri</vt:lpstr>
      <vt:lpstr>Constantia</vt:lpstr>
      <vt:lpstr>Times</vt:lpstr>
      <vt:lpstr>Verdana</vt:lpstr>
      <vt:lpstr>Wingdings 2</vt:lpstr>
      <vt:lpstr>Flow</vt:lpstr>
      <vt:lpstr>VISIO</vt:lpstr>
      <vt:lpstr>Chart</vt:lpstr>
      <vt:lpstr>HydroShare for River Channels</vt:lpstr>
      <vt:lpstr>HydroShare</vt:lpstr>
      <vt:lpstr>HydroShare – Channel </vt:lpstr>
      <vt:lpstr>HydroShare Resources</vt:lpstr>
      <vt:lpstr>HydroShare Channel</vt:lpstr>
      <vt:lpstr>HydroShare Channel</vt:lpstr>
      <vt:lpstr>PowerPoint Presentation</vt:lpstr>
      <vt:lpstr>Channel Cross-Section</vt:lpstr>
      <vt:lpstr>River Channel Morphology Model</vt:lpstr>
      <vt:lpstr>Study Area (Guadalupe river near Seguin, TX)</vt:lpstr>
      <vt:lpstr>Boat setup for data collection</vt:lpstr>
      <vt:lpstr>Accoustic Doppler Current Profiler</vt:lpstr>
      <vt:lpstr>Data analysis</vt:lpstr>
      <vt:lpstr>Interpolation</vt:lpstr>
      <vt:lpstr>Centerline </vt:lpstr>
      <vt:lpstr>Measure in ArcGIS</vt:lpstr>
      <vt:lpstr>Coordinate Transformation</vt:lpstr>
      <vt:lpstr>Coordinate Transformation</vt:lpstr>
      <vt:lpstr>Straightened River in 3D</vt:lpstr>
      <vt:lpstr>Data back to x,y coordinates</vt:lpstr>
      <vt:lpstr>Profile Lines and Cross Sections in 3D</vt:lpstr>
      <vt:lpstr>HydroShare Channel</vt:lpstr>
      <vt:lpstr>HEC-GeoRAS</vt:lpstr>
      <vt:lpstr>Edgar Ranch: Case Study</vt:lpstr>
      <vt:lpstr>Local Streams</vt:lpstr>
      <vt:lpstr>LIDAR</vt:lpstr>
      <vt:lpstr>Terrain Comparison</vt:lpstr>
      <vt:lpstr>Channel ProfileLines in HEC-GeoRAS</vt:lpstr>
      <vt:lpstr>HEC-GeoRAS Model – Input to RAS</vt:lpstr>
      <vt:lpstr>HEC-RAS Model – Computes Water Surface Elevation given the Discharge</vt:lpstr>
      <vt:lpstr>Floodplain Results – Output from RAS in HEC-GeoRAS</vt:lpstr>
      <vt:lpstr>Project File Structure</vt:lpstr>
      <vt:lpstr>TINs based on Z-tolerance (Erin Atkinson)</vt:lpstr>
      <vt:lpstr>Profile Comparisons  – smoothed profiles give nearly the same result</vt:lpstr>
      <vt:lpstr>HydroShare Channel</vt:lpstr>
      <vt:lpstr>PowerPoint Presentation</vt:lpstr>
      <vt:lpstr>PowerPoint Presentation</vt:lpstr>
      <vt:lpstr>SPRINT</vt:lpstr>
      <vt:lpstr>Merging HEC-GeoRAS and SPRINT</vt:lpstr>
      <vt:lpstr>HEC-GeoRAS to SPRINT</vt:lpstr>
      <vt:lpstr>Discussion</vt:lpstr>
      <vt:lpstr>Tentative 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the Functionality of ArcGIS Through Tool Building</dc:title>
  <dc:creator>Stephen Jackson</dc:creator>
  <cp:lastModifiedBy>Maidment, David R</cp:lastModifiedBy>
  <cp:revision>204</cp:revision>
  <dcterms:created xsi:type="dcterms:W3CDTF">2012-12-05T03:37:00Z</dcterms:created>
  <dcterms:modified xsi:type="dcterms:W3CDTF">2013-05-28T21:22:12Z</dcterms:modified>
</cp:coreProperties>
</file>