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1" r:id="rId5"/>
    <p:sldMasterId id="2147483733" r:id="rId6"/>
    <p:sldMasterId id="2147483745" r:id="rId7"/>
  </p:sldMasterIdLst>
  <p:notesMasterIdLst>
    <p:notesMasterId r:id="rId39"/>
  </p:notesMasterIdLst>
  <p:sldIdLst>
    <p:sldId id="314" r:id="rId8"/>
    <p:sldId id="257" r:id="rId9"/>
    <p:sldId id="258" r:id="rId10"/>
    <p:sldId id="320" r:id="rId11"/>
    <p:sldId id="259" r:id="rId12"/>
    <p:sldId id="260" r:id="rId13"/>
    <p:sldId id="321" r:id="rId14"/>
    <p:sldId id="267" r:id="rId15"/>
    <p:sldId id="266" r:id="rId16"/>
    <p:sldId id="262" r:id="rId17"/>
    <p:sldId id="315" r:id="rId18"/>
    <p:sldId id="316" r:id="rId19"/>
    <p:sldId id="317" r:id="rId20"/>
    <p:sldId id="318" r:id="rId21"/>
    <p:sldId id="319" r:id="rId22"/>
    <p:sldId id="268" r:id="rId23"/>
    <p:sldId id="298" r:id="rId24"/>
    <p:sldId id="305" r:id="rId25"/>
    <p:sldId id="310" r:id="rId26"/>
    <p:sldId id="311" r:id="rId27"/>
    <p:sldId id="312" r:id="rId28"/>
    <p:sldId id="299" r:id="rId29"/>
    <p:sldId id="300" r:id="rId30"/>
    <p:sldId id="301" r:id="rId31"/>
    <p:sldId id="302" r:id="rId32"/>
    <p:sldId id="303" r:id="rId33"/>
    <p:sldId id="290" r:id="rId34"/>
    <p:sldId id="291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2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47B62-08E7-4C73-AA7F-26D70C6DCF77}" type="datetimeFigureOut">
              <a:rPr lang="en-US" smtClean="0"/>
              <a:t>7/2/2013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2C077-1FD5-458A-BF67-0F37CEF6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1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3CE4-073B-41E2-A1C5-EF4EA95D140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2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3CE4-073B-41E2-A1C5-EF4EA95D140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3CE4-073B-41E2-A1C5-EF4EA95D140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1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76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3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5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1652251" y="214313"/>
            <a:ext cx="7534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FFFFFF"/>
                </a:solidFill>
                <a:latin typeface="Arial" pitchFamily="34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6096000"/>
            <a:ext cx="1841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wmo_stationery_logo_smal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835650"/>
            <a:ext cx="1363133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3276600"/>
            <a:ext cx="10363200" cy="1143000"/>
          </a:xfrm>
        </p:spPr>
        <p:txBody>
          <a:bodyPr/>
          <a:lstStyle>
            <a:lvl1pPr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4572000"/>
            <a:ext cx="85344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4013200" y="6400800"/>
            <a:ext cx="4368800" cy="304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2456104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7594B-431E-4CD8-9226-15716F354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4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96958-FBAF-47F0-9EC3-19F110895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15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433" y="1279525"/>
            <a:ext cx="55372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3" y="1279525"/>
            <a:ext cx="55372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80FC8-1E06-4865-AD48-8D3E75370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3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27A6-309D-4F4B-9263-4A7108242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11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7EB3B-FD40-4EB3-A083-43E5168C7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65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39109-805D-411E-A951-678C0F2B5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5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7564F-C43C-453C-B932-FE74D0FE8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6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C4F84-83D5-4881-B586-BA0D649D3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2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28CA-FF21-4368-8130-6CD89B908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56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3717" y="136525"/>
            <a:ext cx="2893483" cy="6034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9034" y="136525"/>
            <a:ext cx="8481484" cy="6034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5172A-82C2-4878-A3FD-AF9BF0D35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4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34" y="136525"/>
            <a:ext cx="115781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1433" y="1279525"/>
            <a:ext cx="11277600" cy="48910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64517" y="6553200"/>
            <a:ext cx="42672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94800" y="6553200"/>
            <a:ext cx="2540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C359-8572-4E91-88A2-B920BA00E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3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3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54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53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59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8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7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22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30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16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39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33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5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6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4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7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hyperlink" Target="http://www.inrs.ca/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14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10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4" y="776288"/>
            <a:ext cx="1127336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034" y="136525"/>
            <a:ext cx="115781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433" y="1279525"/>
            <a:ext cx="112776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4517" y="6553200"/>
            <a:ext cx="426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solidFill>
                  <a:srgbClr val="092E5C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MS PGothic" pitchFamily="34" charset="-128"/>
              </a:rPr>
              <a:t>Copyright © 2013 Open Geospatial Consortium</a:t>
            </a:r>
          </a:p>
        </p:txBody>
      </p:sp>
      <p:sp>
        <p:nvSpPr>
          <p:cNvPr id="462853" name="Text Box 5"/>
          <p:cNvSpPr txBox="1">
            <a:spLocks noChangeArrowheads="1"/>
          </p:cNvSpPr>
          <p:nvPr/>
        </p:nvSpPr>
        <p:spPr bwMode="auto">
          <a:xfrm>
            <a:off x="-2053167" y="3059113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94800" y="65532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rgbClr val="092E5C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49EC2A-80C7-452B-B8B1-AFCD5AB1627B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sp>
        <p:nvSpPr>
          <p:cNvPr id="1032" name="Text Box 16"/>
          <p:cNvSpPr txBox="1">
            <a:spLocks noChangeArrowheads="1"/>
          </p:cNvSpPr>
          <p:nvPr/>
        </p:nvSpPr>
        <p:spPr bwMode="auto">
          <a:xfrm>
            <a:off x="304800" y="152400"/>
            <a:ext cx="1168590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smtClean="0">
                <a:solidFill>
                  <a:srgbClr val="092E5C"/>
                </a:solidFill>
                <a:latin typeface="Times New Roman" pitchFamily="18" charset="0"/>
              </a:rPr>
              <a:t>OGC</a:t>
            </a:r>
          </a:p>
        </p:txBody>
      </p:sp>
      <p:sp>
        <p:nvSpPr>
          <p:cNvPr id="1033" name="Text Box 20"/>
          <p:cNvSpPr txBox="1">
            <a:spLocks noChangeArrowheads="1"/>
          </p:cNvSpPr>
          <p:nvPr/>
        </p:nvSpPr>
        <p:spPr bwMode="auto">
          <a:xfrm>
            <a:off x="1828801" y="152401"/>
            <a:ext cx="9457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92E5C"/>
                </a:solidFill>
                <a:latin typeface="Arial" pitchFamily="34" charset="0"/>
              </a:rPr>
              <a:t>®</a:t>
            </a:r>
          </a:p>
        </p:txBody>
      </p:sp>
      <p:pic>
        <p:nvPicPr>
          <p:cNvPr id="1034" name="Picture 10" descr="wmo_stationery_logo_smal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67" y="0"/>
            <a:ext cx="1363133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vernment of Canada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342064"/>
            <a:ext cx="713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Logo INRS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6324601"/>
            <a:ext cx="22733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1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>
          <a:solidFill>
            <a:schemeClr val="tx2"/>
          </a:solidFill>
          <a:latin typeface="+mn-lt"/>
          <a:ea typeface="MS PGothic" pitchFamily="34" charset="-128"/>
          <a:cs typeface="+mn-cs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>
          <a:solidFill>
            <a:schemeClr val="tx2"/>
          </a:solidFill>
          <a:latin typeface="+mn-lt"/>
          <a:ea typeface="MS PGothic" pitchFamily="34" charset="-128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>
          <a:solidFill>
            <a:schemeClr val="tx2"/>
          </a:solidFill>
          <a:latin typeface="+mn-lt"/>
          <a:ea typeface="MS PGothic" pitchFamily="34" charset="-128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>
          <a:solidFill>
            <a:schemeClr val="tx2"/>
          </a:solidFill>
          <a:latin typeface="+mn-lt"/>
          <a:ea typeface="MS PGothic" pitchFamily="34" charset="-128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  <a:ea typeface="MS PGothic" pitchFamily="34" charset="-128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0595-2852-4D07-B39C-D8B7733CF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00D3-EAB3-42C1-B2B7-F2FC6857EC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67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1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xternal.opengis.org/twiki_public/pub/HydrologyDWG/QuebecWorkshop2013/RiverML_Version_0.3.docx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xternal.opengis.org/twiki_public/HydrologyDWG/QuebecWorkshop201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HydroShare</a:t>
            </a:r>
            <a:r>
              <a:rPr lang="en-US" dirty="0" smtClean="0"/>
              <a:t> Channel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Stephen Jackson, David Maidment and David </a:t>
            </a:r>
            <a:r>
              <a:rPr lang="en-US" dirty="0" err="1" smtClean="0"/>
              <a:t>Arctur</a:t>
            </a:r>
            <a:endParaRPr lang="en-US" dirty="0" smtClean="0"/>
          </a:p>
          <a:p>
            <a:r>
              <a:rPr lang="en-US" dirty="0" smtClean="0"/>
              <a:t>2 July 2013</a:t>
            </a:r>
          </a:p>
          <a:p>
            <a:endParaRPr lang="en-US" dirty="0" smtClean="0"/>
          </a:p>
          <a:p>
            <a:r>
              <a:rPr lang="en-US" dirty="0" smtClean="0"/>
              <a:t>Presentation to </a:t>
            </a:r>
            <a:r>
              <a:rPr lang="en-US" dirty="0" err="1" smtClean="0"/>
              <a:t>HydroShare</a:t>
            </a:r>
            <a:r>
              <a:rPr lang="en-US" dirty="0" smtClean="0"/>
              <a:t> Research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7677456" cy="524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570738" y="519792"/>
            <a:ext cx="114384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4F81BD"/>
                </a:solidFill>
              </a:rPr>
              <a:t>HY_Features</a:t>
            </a:r>
            <a:r>
              <a:rPr lang="en-US" sz="3600" dirty="0" smtClean="0">
                <a:solidFill>
                  <a:srgbClr val="4F81BD"/>
                </a:solidFill>
              </a:rPr>
              <a:t> – UML Model for Digital Watershed from GRDC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2631" y="6030189"/>
            <a:ext cx="4484193" cy="353943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prstClr val="black"/>
                </a:solidFill>
              </a:rPr>
              <a:t>Based on International Glossary of Hydrology</a:t>
            </a:r>
          </a:p>
        </p:txBody>
      </p:sp>
    </p:spTree>
    <p:extLst>
      <p:ext uri="{BB962C8B-B14F-4D97-AF65-F5344CB8AC3E}">
        <p14:creationId xmlns:p14="http://schemas.microsoft.com/office/powerpoint/2010/main" val="22701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277393" y="489056"/>
            <a:ext cx="40251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RiverML</a:t>
            </a:r>
            <a:r>
              <a:rPr lang="en-US" sz="3600" dirty="0">
                <a:solidFill>
                  <a:srgbClr val="009DD9"/>
                </a:solidFill>
              </a:rPr>
              <a:t> Templates</a:t>
            </a:r>
          </a:p>
        </p:txBody>
      </p:sp>
      <p:pic>
        <p:nvPicPr>
          <p:cNvPr id="15362" name="Picture 2" descr="E:\Dropbox\OGC\RiverML\RiverML-UM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60" y="1248513"/>
            <a:ext cx="5781675" cy="56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5667" y="1012276"/>
            <a:ext cx="3143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0F6FC6"/>
                </a:solidFill>
              </a:rPr>
              <a:t>Geometry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Reach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Flow Line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Cross Section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Section Property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Structure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Reference Point</a:t>
            </a:r>
          </a:p>
        </p:txBody>
      </p:sp>
      <p:sp>
        <p:nvSpPr>
          <p:cNvPr id="5" name="Rectangle 4"/>
          <p:cNvSpPr/>
          <p:nvPr/>
        </p:nvSpPr>
        <p:spPr>
          <a:xfrm>
            <a:off x="8187267" y="1248512"/>
            <a:ext cx="1955800" cy="220588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5334" y="2836334"/>
            <a:ext cx="5266266" cy="6858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046135" y="2768601"/>
            <a:ext cx="5494667" cy="3953935"/>
            <a:chOff x="3522134" y="2768600"/>
            <a:chExt cx="5494667" cy="395393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563534" y="4614333"/>
              <a:ext cx="0" cy="20801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016801" y="2777066"/>
              <a:ext cx="0" cy="39454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522134" y="3843867"/>
              <a:ext cx="0" cy="7859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570133" y="2768600"/>
              <a:ext cx="0" cy="105833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4563534" y="6694514"/>
              <a:ext cx="445326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522134" y="4629770"/>
              <a:ext cx="1041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570133" y="2768600"/>
              <a:ext cx="2446668" cy="84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522134" y="3826933"/>
              <a:ext cx="304799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409935" y="1082924"/>
            <a:ext cx="3684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A consistent set of </a:t>
            </a:r>
            <a:r>
              <a:rPr lang="en-US" dirty="0" err="1">
                <a:solidFill>
                  <a:prstClr val="black"/>
                </a:solidFill>
              </a:rPr>
              <a:t>RiverML</a:t>
            </a:r>
            <a:r>
              <a:rPr lang="en-US" dirty="0">
                <a:solidFill>
                  <a:prstClr val="black"/>
                </a:solidFill>
              </a:rPr>
              <a:t> files shares the same set of Cross Section Reference Points. This allows models to be created modularly and joined unambiguously.</a:t>
            </a:r>
          </a:p>
        </p:txBody>
      </p:sp>
      <p:grpSp>
        <p:nvGrpSpPr>
          <p:cNvPr id="15385" name="Group 15384"/>
          <p:cNvGrpSpPr/>
          <p:nvPr/>
        </p:nvGrpSpPr>
        <p:grpSpPr>
          <a:xfrm>
            <a:off x="4900738" y="2709334"/>
            <a:ext cx="5168246" cy="3716869"/>
            <a:chOff x="3376738" y="2709333"/>
            <a:chExt cx="5168246" cy="371686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376738" y="3683000"/>
              <a:ext cx="4234" cy="2743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80972" y="3683000"/>
              <a:ext cx="335849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63648" y="4944534"/>
              <a:ext cx="244515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463648" y="4944534"/>
              <a:ext cx="0" cy="14816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380972" y="6426200"/>
              <a:ext cx="1082676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540750" y="2709333"/>
              <a:ext cx="2117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743701" y="2709333"/>
              <a:ext cx="0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743701" y="2709333"/>
              <a:ext cx="18012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908800" y="3683000"/>
              <a:ext cx="0" cy="12677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08800" y="3683000"/>
              <a:ext cx="16319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/>
          <p:cNvSpPr txBox="1"/>
          <p:nvPr/>
        </p:nvSpPr>
        <p:spPr>
          <a:xfrm>
            <a:off x="1735667" y="3029216"/>
            <a:ext cx="3143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River Network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Channel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Reach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Junction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Cross Section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Reference Point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61926" y="4637312"/>
            <a:ext cx="314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7CCA62">
                    <a:lumMod val="75000"/>
                  </a:srgbClr>
                </a:solidFill>
              </a:rPr>
              <a:t>Catchments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Basin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Outfall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Reference Point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61926" y="5771184"/>
            <a:ext cx="314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Observations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Reference Point</a:t>
            </a:r>
          </a:p>
        </p:txBody>
      </p:sp>
    </p:spTree>
    <p:extLst>
      <p:ext uri="{BB962C8B-B14F-4D97-AF65-F5344CB8AC3E}">
        <p14:creationId xmlns:p14="http://schemas.microsoft.com/office/powerpoint/2010/main" val="10103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56" grpId="0"/>
      <p:bldP spid="92" grpId="0"/>
      <p:bldP spid="93" grpId="0"/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7" name="Text Box 27"/>
          <p:cNvSpPr txBox="1">
            <a:spLocks noChangeArrowheads="1"/>
          </p:cNvSpPr>
          <p:nvPr/>
        </p:nvSpPr>
        <p:spPr bwMode="auto">
          <a:xfrm>
            <a:off x="4641481" y="519792"/>
            <a:ext cx="32969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River Geometry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33" y="1377812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47" y="1377811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2757504" y="3666192"/>
            <a:ext cx="20045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Raw </a:t>
            </a:r>
            <a:r>
              <a:rPr lang="en-US" dirty="0" err="1">
                <a:solidFill>
                  <a:srgbClr val="009DD9"/>
                </a:solidFill>
              </a:rPr>
              <a:t>LiDAR</a:t>
            </a:r>
            <a:r>
              <a:rPr lang="en-US" dirty="0">
                <a:solidFill>
                  <a:srgbClr val="009DD9"/>
                </a:solidFill>
              </a:rPr>
              <a:t> Points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6350259" y="3666191"/>
            <a:ext cx="3913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Triangulated Irregular Network (TIN)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3354142" y="6315916"/>
            <a:ext cx="811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Raster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7497914" y="6283650"/>
            <a:ext cx="1617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Cross Sections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47" y="403552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32" y="403552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7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56" y="138074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96" y="138074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56" y="403250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96" y="4032505"/>
            <a:ext cx="4033838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3214258" y="519792"/>
            <a:ext cx="61513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Cross Sections and Flow Lines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951435" y="3663172"/>
            <a:ext cx="1617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Cross Sections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359023" y="3685192"/>
            <a:ext cx="18751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Center Flow Line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615609" y="6320885"/>
            <a:ext cx="2289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Overbank Flow Lines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7067152" y="6320885"/>
            <a:ext cx="2458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Topological Flow Lines</a:t>
            </a:r>
          </a:p>
        </p:txBody>
      </p:sp>
    </p:spTree>
    <p:extLst>
      <p:ext uri="{BB962C8B-B14F-4D97-AF65-F5344CB8AC3E}">
        <p14:creationId xmlns:p14="http://schemas.microsoft.com/office/powerpoint/2010/main" val="7764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4934" y="1117601"/>
            <a:ext cx="4114799" cy="5393267"/>
          </a:xfrm>
          <a:prstGeom prst="rect">
            <a:avLst/>
          </a:prstGeom>
          <a:solidFill>
            <a:schemeClr val="accent1">
              <a:alpha val="14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89959" y="1117601"/>
            <a:ext cx="3982552" cy="5393267"/>
          </a:xfrm>
          <a:prstGeom prst="rect">
            <a:avLst/>
          </a:prstGeom>
          <a:solidFill>
            <a:schemeClr val="accent5">
              <a:lumMod val="75000"/>
              <a:alpha val="14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2009695" y="489056"/>
            <a:ext cx="8560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HY_Features</a:t>
            </a:r>
            <a:r>
              <a:rPr lang="en-US" sz="3600" dirty="0">
                <a:solidFill>
                  <a:srgbClr val="009DD9"/>
                </a:solidFill>
              </a:rPr>
              <a:t> Classes: Reach-Outfall-Basin</a:t>
            </a:r>
          </a:p>
        </p:txBody>
      </p:sp>
      <p:pic>
        <p:nvPicPr>
          <p:cNvPr id="14338" name="Picture 10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96" y="1367592"/>
            <a:ext cx="8020743" cy="49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843223" y="1117600"/>
          <a:ext cx="1429289" cy="100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VISIO" r:id="rId4" imgW="3359393" imgH="2685384" progId="Visio.Drawing.6">
                  <p:embed/>
                </p:oleObj>
              </mc:Choice>
              <mc:Fallback>
                <p:oleObj name="VISIO" r:id="rId4" imgW="3359393" imgH="268538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3223" y="1117600"/>
                        <a:ext cx="1429289" cy="1003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92112" y="1117601"/>
          <a:ext cx="1417621" cy="122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VISIO" r:id="rId6" imgW="2612136" imgH="2359152" progId="Visio.Drawing.6">
                  <p:embed/>
                </p:oleObj>
              </mc:Choice>
              <mc:Fallback>
                <p:oleObj name="VISIO" r:id="rId6" imgW="2612136" imgH="2359152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112" y="1117601"/>
                        <a:ext cx="1417621" cy="1227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018896" y="1083733"/>
            <a:ext cx="135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Hydraulic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2667" y="1092200"/>
            <a:ext cx="160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Hydrologic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1777" y="6488668"/>
            <a:ext cx="28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Figure 10, OGC 11-039r2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2" grpId="0"/>
      <p:bldP spid="1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33" y="1547850"/>
            <a:ext cx="2926132" cy="18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4301946" y="519792"/>
            <a:ext cx="3976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River Observations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010440" y="1148821"/>
            <a:ext cx="28232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Single Value (Steady State)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006482" y="3887633"/>
          <a:ext cx="5503450" cy="255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851"/>
                <a:gridCol w="1210734"/>
                <a:gridCol w="2573865"/>
              </a:tblGrid>
              <a:tr h="6546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Flow Rate (m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/s)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Water</a:t>
                      </a:r>
                      <a:r>
                        <a:rPr lang="en-US" sz="1600" baseline="0" dirty="0" smtClean="0"/>
                        <a:t> Surface Elevation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(m)</a:t>
                      </a:r>
                      <a:endParaRPr lang="en-US" sz="1600" dirty="0"/>
                    </a:p>
                  </a:txBody>
                  <a:tcPr/>
                </a:tc>
              </a:tr>
              <a:tr h="384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2002-07-12 01:00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3.8</a:t>
                      </a:r>
                      <a:endParaRPr lang="en-US" sz="1600" dirty="0"/>
                    </a:p>
                  </a:txBody>
                  <a:tcPr/>
                </a:tc>
              </a:tr>
              <a:tr h="379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2002-07-12 02:00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4.1</a:t>
                      </a:r>
                      <a:endParaRPr lang="en-US" sz="1600" dirty="0"/>
                    </a:p>
                  </a:txBody>
                  <a:tcPr/>
                </a:tc>
              </a:tr>
              <a:tr h="379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2002-07-12 03:00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5.0</a:t>
                      </a:r>
                      <a:endParaRPr lang="en-US" sz="1600" dirty="0"/>
                    </a:p>
                  </a:txBody>
                  <a:tcPr/>
                </a:tc>
              </a:tr>
              <a:tr h="379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2002-07-12 04:00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6.2</a:t>
                      </a:r>
                      <a:endParaRPr lang="en-US" sz="1600" dirty="0"/>
                    </a:p>
                  </a:txBody>
                  <a:tcPr/>
                </a:tc>
              </a:tr>
              <a:tr h="379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2002-07-12 05:00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11632" y="1547850"/>
          <a:ext cx="5481368" cy="174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35"/>
                <a:gridCol w="897466"/>
                <a:gridCol w="872067"/>
                <a:gridCol w="982133"/>
                <a:gridCol w="1202267"/>
              </a:tblGrid>
              <a:tr h="38684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10-Year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25-Year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50-Year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100-Year</a:t>
                      </a:r>
                      <a:endParaRPr lang="en-US" sz="1600" dirty="0"/>
                    </a:p>
                  </a:txBody>
                  <a:tcPr/>
                </a:tc>
              </a:tr>
              <a:tr h="6769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Flow Rate (m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/s)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68.7</a:t>
                      </a:r>
                      <a:endParaRPr lang="en-US" sz="1600" dirty="0"/>
                    </a:p>
                  </a:txBody>
                  <a:tcPr/>
                </a:tc>
              </a:tr>
              <a:tr h="6769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Water Surface Elevation</a:t>
                      </a:r>
                      <a:r>
                        <a:rPr lang="en-US" sz="1600" baseline="0" dirty="0" smtClean="0"/>
                        <a:t> (m)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4.1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010439" y="3536975"/>
            <a:ext cx="276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Time Series (Hydrograph)</a:t>
            </a: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7568691" y="4459860"/>
            <a:ext cx="2604289" cy="2144140"/>
            <a:chOff x="4368" y="1728"/>
            <a:chExt cx="1258" cy="960"/>
          </a:xfrm>
        </p:grpSpPr>
        <p:graphicFrame>
          <p:nvGraphicFramePr>
            <p:cNvPr id="19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4378" y="1880"/>
            <a:ext cx="1180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VISIO" r:id="rId4" imgW="1873800" imgH="1282680" progId="Visio.Drawing.6">
                    <p:embed/>
                  </p:oleObj>
                </mc:Choice>
                <mc:Fallback>
                  <p:oleObj name="VISIO" r:id="rId4" imgW="1873800" imgH="128268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8" y="1880"/>
                          <a:ext cx="1180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4378" y="2688"/>
              <a:ext cx="124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 flipV="1">
              <a:off x="4378" y="1776"/>
              <a:ext cx="0" cy="91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368" y="1728"/>
              <a:ext cx="26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Flow</a:t>
              </a: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280" y="2352"/>
              <a:ext cx="284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889" y="1528177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accent1"/>
                </a:solidFill>
              </a:rPr>
              <a:t>RiverML</a:t>
            </a:r>
            <a:r>
              <a:rPr lang="en-US" dirty="0" smtClean="0">
                <a:solidFill>
                  <a:schemeClr val="accent1"/>
                </a:solidFill>
              </a:rPr>
              <a:t> and </a:t>
            </a:r>
            <a:r>
              <a:rPr lang="en-US" dirty="0" err="1" smtClean="0">
                <a:solidFill>
                  <a:schemeClr val="accent1"/>
                </a:solidFill>
              </a:rPr>
              <a:t>HydroShare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9416" y="4224972"/>
            <a:ext cx="40842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Stephen R. Jackson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David R. </a:t>
            </a:r>
            <a:r>
              <a:rPr lang="en-US" dirty="0" err="1">
                <a:solidFill>
                  <a:prstClr val="black"/>
                </a:solidFill>
              </a:rPr>
              <a:t>Maidment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en-US" dirty="0">
                <a:solidFill>
                  <a:prstClr val="black"/>
                </a:solidFill>
              </a:rPr>
              <a:t>David K. </a:t>
            </a:r>
            <a:r>
              <a:rPr lang="en-US" dirty="0" err="1">
                <a:solidFill>
                  <a:prstClr val="black"/>
                </a:solidFill>
              </a:rPr>
              <a:t>Arctur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en-US" dirty="0">
                <a:solidFill>
                  <a:prstClr val="black"/>
                </a:solidFill>
              </a:rPr>
              <a:t>Center for Research in Water Resources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4394200"/>
            <a:ext cx="12192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3389" y="3356708"/>
            <a:ext cx="2990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F6FC6"/>
                </a:solidFill>
              </a:rPr>
              <a:t>HydroShare</a:t>
            </a:r>
            <a:r>
              <a:rPr lang="en-US" dirty="0">
                <a:solidFill>
                  <a:srgbClr val="0F6FC6"/>
                </a:solidFill>
              </a:rPr>
              <a:t> Conference Call</a:t>
            </a:r>
          </a:p>
          <a:p>
            <a:r>
              <a:rPr lang="en-US" dirty="0">
                <a:solidFill>
                  <a:srgbClr val="0F6FC6"/>
                </a:solidFill>
              </a:rPr>
              <a:t>02 July 2013</a:t>
            </a:r>
          </a:p>
        </p:txBody>
      </p:sp>
      <p:pic>
        <p:nvPicPr>
          <p:cNvPr id="6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02" y="5943600"/>
            <a:ext cx="3749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391400" y="5803966"/>
            <a:ext cx="3172871" cy="977835"/>
            <a:chOff x="6175648" y="5857940"/>
            <a:chExt cx="2939777" cy="977835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175648" y="5857940"/>
              <a:ext cx="2939777" cy="977835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" name="Picture 11" descr="nsf4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4092" y="5934140"/>
              <a:ext cx="809383" cy="78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7067648" y="6068601"/>
              <a:ext cx="200268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400" dirty="0">
                  <a:solidFill>
                    <a:prstClr val="black"/>
                  </a:solidFill>
                </a:rPr>
                <a:t>OCI-1148453 (2012-2017)</a:t>
              </a:r>
            </a:p>
            <a:p>
              <a:pPr defTabSz="4389438"/>
              <a:r>
                <a:rPr lang="en-US" sz="1400" dirty="0">
                  <a:solidFill>
                    <a:prstClr val="black"/>
                  </a:solidFill>
                </a:rPr>
                <a:t>OCI-1148090 (2012-2017)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0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27846"/>
            <a:ext cx="9144000" cy="5030154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2066772" y="556980"/>
            <a:ext cx="85622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HydroShare.org</a:t>
            </a:r>
            <a:r>
              <a:rPr lang="en-US" sz="3600" dirty="0">
                <a:solidFill>
                  <a:srgbClr val="009DD9"/>
                </a:solidFill>
              </a:rPr>
              <a:t>: Web-based collaborative</a:t>
            </a:r>
          </a:p>
          <a:p>
            <a:pPr algn="ctr"/>
            <a:r>
              <a:rPr lang="en-US" sz="3600" dirty="0">
                <a:solidFill>
                  <a:srgbClr val="009DD9"/>
                </a:solidFill>
              </a:rPr>
              <a:t>environment for sharing data &amp; models</a:t>
            </a:r>
          </a:p>
        </p:txBody>
      </p:sp>
    </p:spTree>
    <p:extLst>
      <p:ext uri="{BB962C8B-B14F-4D97-AF65-F5344CB8AC3E}">
        <p14:creationId xmlns:p14="http://schemas.microsoft.com/office/powerpoint/2010/main" val="20971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5" y="3922630"/>
            <a:ext cx="3525115" cy="255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4" y="1277137"/>
            <a:ext cx="2329482" cy="245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83" y="1277137"/>
            <a:ext cx="2734334" cy="245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981200" y="704089"/>
            <a:ext cx="8305800" cy="5730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Edgar Ranch: Case Study</a:t>
            </a:r>
          </a:p>
        </p:txBody>
      </p:sp>
      <p:cxnSp>
        <p:nvCxnSpPr>
          <p:cNvPr id="5" name="Straight Arrow Connector 4"/>
          <p:cNvCxnSpPr>
            <a:stCxn id="6" idx="0"/>
          </p:cNvCxnSpPr>
          <p:nvPr/>
        </p:nvCxnSpPr>
        <p:spPr>
          <a:xfrm flipH="1" flipV="1">
            <a:off x="4048048" y="4738256"/>
            <a:ext cx="823715" cy="112213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48583" y="5860394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Edgar Ranch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24" y="3922630"/>
            <a:ext cx="3482893" cy="255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>
            <a:stCxn id="6" idx="3"/>
          </p:cNvCxnSpPr>
          <p:nvPr/>
        </p:nvCxnSpPr>
        <p:spPr>
          <a:xfrm flipV="1">
            <a:off x="5594941" y="4738256"/>
            <a:ext cx="2556570" cy="130680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76623" y="6475924"/>
            <a:ext cx="2445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1990 FEMA Floodplain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44541" y="6475924"/>
            <a:ext cx="241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2012 FEMA Floodplain</a:t>
            </a:r>
          </a:p>
        </p:txBody>
      </p:sp>
    </p:spTree>
    <p:extLst>
      <p:ext uri="{BB962C8B-B14F-4D97-AF65-F5344CB8AC3E}">
        <p14:creationId xmlns:p14="http://schemas.microsoft.com/office/powerpoint/2010/main" val="17694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67" y="1307365"/>
            <a:ext cx="5626358" cy="51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25" y="3366654"/>
            <a:ext cx="1276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981200" y="704089"/>
            <a:ext cx="8305800" cy="5548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HEC-</a:t>
            </a:r>
            <a:r>
              <a:rPr lang="en-US" sz="4000" dirty="0" err="1">
                <a:solidFill>
                  <a:schemeClr val="accent1"/>
                </a:solidFill>
              </a:rPr>
              <a:t>GeoRAS</a:t>
            </a:r>
            <a:r>
              <a:rPr lang="en-US" sz="4000" dirty="0">
                <a:solidFill>
                  <a:schemeClr val="accent1"/>
                </a:solidFill>
              </a:rPr>
              <a:t> Model – Input to RAS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62658" y="6484031"/>
            <a:ext cx="5328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Geometry and Attributes as </a:t>
            </a:r>
            <a:r>
              <a:rPr lang="en-US" dirty="0" err="1">
                <a:solidFill>
                  <a:prstClr val="black"/>
                </a:solidFill>
              </a:rPr>
              <a:t>Shapefiles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016" y="1054467"/>
            <a:ext cx="8229600" cy="586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HydroShare</a:t>
            </a:r>
            <a:r>
              <a:rPr lang="en-US" dirty="0" smtClean="0"/>
              <a:t> Channel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From the NSF project proposal: “As </a:t>
            </a:r>
            <a:r>
              <a:rPr lang="en-US" dirty="0"/>
              <a:t>an exemplar for advancing data access, we will establish a </a:t>
            </a:r>
            <a:r>
              <a:rPr lang="en-US" dirty="0">
                <a:solidFill>
                  <a:srgbClr val="FF0000"/>
                </a:solidFill>
              </a:rPr>
              <a:t>national repository </a:t>
            </a:r>
            <a:r>
              <a:rPr lang="en-US" dirty="0"/>
              <a:t>within </a:t>
            </a:r>
            <a:r>
              <a:rPr lang="en-US" dirty="0" err="1" smtClean="0"/>
              <a:t>HydroShare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river channel cross section data: </a:t>
            </a:r>
            <a:r>
              <a:rPr lang="en-US" dirty="0"/>
              <a:t>a new data type not presently supported by CUAHSI </a:t>
            </a:r>
            <a:r>
              <a:rPr lang="en-US" dirty="0" smtClean="0"/>
              <a:t>HIS. Since </a:t>
            </a:r>
            <a:r>
              <a:rPr lang="en-US" dirty="0"/>
              <a:t>2003, the United States has spent more than $2 billion on digital flood map </a:t>
            </a:r>
            <a:r>
              <a:rPr lang="en-US" dirty="0" smtClean="0"/>
              <a:t>modernization.  A </a:t>
            </a:r>
            <a:r>
              <a:rPr lang="en-US" dirty="0"/>
              <a:t>great deal of river channel cross-section, morphology and hydraulic modeling data has been </a:t>
            </a:r>
            <a:r>
              <a:rPr lang="en-US" dirty="0" smtClean="0"/>
              <a:t>developed to </a:t>
            </a:r>
            <a:r>
              <a:rPr lang="en-US" dirty="0"/>
              <a:t>support this mapping and some of that could be repurposed to advance water science. This </a:t>
            </a:r>
            <a:r>
              <a:rPr lang="en-US" dirty="0" smtClean="0"/>
              <a:t>repository will </a:t>
            </a:r>
            <a:r>
              <a:rPr lang="en-US" dirty="0"/>
              <a:t>include </a:t>
            </a:r>
            <a:r>
              <a:rPr lang="en-US" dirty="0">
                <a:solidFill>
                  <a:srgbClr val="FF0000"/>
                </a:solidFill>
              </a:rPr>
              <a:t>a mechanism for voluntary submission of information </a:t>
            </a:r>
            <a:r>
              <a:rPr lang="en-US" dirty="0"/>
              <a:t>and it will provide </a:t>
            </a:r>
            <a:r>
              <a:rPr lang="en-US" dirty="0">
                <a:solidFill>
                  <a:srgbClr val="FF0000"/>
                </a:solidFill>
              </a:rPr>
              <a:t>access to this data </a:t>
            </a:r>
            <a:r>
              <a:rPr lang="en-US" dirty="0" smtClean="0">
                <a:solidFill>
                  <a:srgbClr val="FF0000"/>
                </a:solidFill>
              </a:rPr>
              <a:t>in a </a:t>
            </a:r>
            <a:r>
              <a:rPr lang="en-US" dirty="0">
                <a:solidFill>
                  <a:srgbClr val="FF0000"/>
                </a:solidFill>
              </a:rPr>
              <a:t>standard way </a:t>
            </a:r>
            <a:r>
              <a:rPr lang="en-US" dirty="0"/>
              <a:t>such that it is easy to run </a:t>
            </a:r>
            <a:r>
              <a:rPr lang="en-US" dirty="0">
                <a:solidFill>
                  <a:srgbClr val="FF0000"/>
                </a:solidFill>
              </a:rPr>
              <a:t>hydraulic models</a:t>
            </a:r>
            <a:r>
              <a:rPr lang="en-US" dirty="0"/>
              <a:t> that use this data on either local or </a:t>
            </a:r>
            <a:r>
              <a:rPr lang="en-US" dirty="0" smtClean="0"/>
              <a:t>HPC environments.”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15" y="2655625"/>
            <a:ext cx="4828860" cy="25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981200" y="704089"/>
            <a:ext cx="8305800" cy="8078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HEC-RAS Model – Computes Water Surface Elevation given the Discharge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19" y="1881312"/>
            <a:ext cx="3786582" cy="393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74525" y="5817956"/>
            <a:ext cx="312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Georeferenced</a:t>
            </a:r>
            <a:r>
              <a:rPr lang="en-US" dirty="0">
                <a:solidFill>
                  <a:prstClr val="black"/>
                </a:solidFill>
              </a:rPr>
              <a:t> Cross Sections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38403" y="5258066"/>
            <a:ext cx="2052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Data</a:t>
            </a:r>
          </a:p>
        </p:txBody>
      </p:sp>
    </p:spTree>
    <p:extLst>
      <p:ext uri="{BB962C8B-B14F-4D97-AF65-F5344CB8AC3E}">
        <p14:creationId xmlns:p14="http://schemas.microsoft.com/office/powerpoint/2010/main" val="17588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60" y="1284693"/>
            <a:ext cx="5719195" cy="51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305800" cy="5806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Floodplain Results – Output from RAS in HEC-</a:t>
            </a:r>
            <a:r>
              <a:rPr lang="en-US" sz="4000" dirty="0" err="1">
                <a:solidFill>
                  <a:schemeClr val="accent1"/>
                </a:solidFill>
              </a:rPr>
              <a:t>GeoRAS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07" y="6439908"/>
            <a:ext cx="653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Floodplain Results as both Cross Section and Polygon </a:t>
            </a:r>
            <a:r>
              <a:rPr lang="en-US" dirty="0" err="1">
                <a:solidFill>
                  <a:prstClr val="black"/>
                </a:solidFill>
              </a:rPr>
              <a:t>Shapefiles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266055" y="519792"/>
            <a:ext cx="60478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Map Reference Visualization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66122"/>
            <a:ext cx="8677275" cy="496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4574" y="6244709"/>
            <a:ext cx="5150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F6FC6"/>
                </a:solidFill>
              </a:rPr>
              <a:t>Uploading a single </a:t>
            </a:r>
            <a:r>
              <a:rPr lang="en-US" dirty="0" err="1">
                <a:solidFill>
                  <a:srgbClr val="0F6FC6"/>
                </a:solidFill>
              </a:rPr>
              <a:t>shapefile</a:t>
            </a:r>
            <a:r>
              <a:rPr lang="en-US" dirty="0">
                <a:solidFill>
                  <a:srgbClr val="0F6FC6"/>
                </a:solidFill>
              </a:rPr>
              <a:t> to dev.hydroshare.org</a:t>
            </a:r>
          </a:p>
        </p:txBody>
      </p:sp>
    </p:spTree>
    <p:extLst>
      <p:ext uri="{BB962C8B-B14F-4D97-AF65-F5344CB8AC3E}">
        <p14:creationId xmlns:p14="http://schemas.microsoft.com/office/powerpoint/2010/main" val="39340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50" y="1258073"/>
            <a:ext cx="4134400" cy="229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0358" y="2784060"/>
            <a:ext cx="84832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Successes:</a:t>
            </a:r>
            <a:endParaRPr lang="en-US" i="1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Shapefile</a:t>
            </a:r>
            <a:r>
              <a:rPr lang="en-US" dirty="0">
                <a:solidFill>
                  <a:prstClr val="black"/>
                </a:solidFill>
              </a:rPr>
              <a:t> successfully uploaded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Metadata added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Shapefile</a:t>
            </a:r>
            <a:r>
              <a:rPr lang="en-US" dirty="0">
                <a:solidFill>
                  <a:prstClr val="black"/>
                </a:solidFill>
              </a:rPr>
              <a:t> accurately depicted in map 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Topographic map provides useful background</a:t>
            </a: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Ways to improve: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Map </a:t>
            </a:r>
            <a:r>
              <a:rPr lang="en-US" dirty="0" err="1">
                <a:solidFill>
                  <a:prstClr val="black"/>
                </a:solidFill>
              </a:rPr>
              <a:t>autozoom</a:t>
            </a:r>
            <a:r>
              <a:rPr lang="en-US" dirty="0">
                <a:solidFill>
                  <a:prstClr val="black"/>
                </a:solidFill>
              </a:rPr>
              <a:t> to </a:t>
            </a:r>
            <a:r>
              <a:rPr lang="en-US" dirty="0" err="1">
                <a:solidFill>
                  <a:prstClr val="black"/>
                </a:solidFill>
              </a:rPr>
              <a:t>shapefile</a:t>
            </a:r>
            <a:r>
              <a:rPr lang="en-US" dirty="0">
                <a:solidFill>
                  <a:prstClr val="black"/>
                </a:solidFill>
              </a:rPr>
              <a:t> extents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Ability to upload multiple files simultaneously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Unclear that RENCI </a:t>
            </a:r>
            <a:r>
              <a:rPr lang="en-US" dirty="0" err="1">
                <a:solidFill>
                  <a:prstClr val="black"/>
                </a:solidFill>
              </a:rPr>
              <a:t>Geoanalytics</a:t>
            </a:r>
            <a:r>
              <a:rPr lang="en-US" dirty="0">
                <a:solidFill>
                  <a:prstClr val="black"/>
                </a:solidFill>
              </a:rPr>
              <a:t> means ‘zipped </a:t>
            </a:r>
            <a:r>
              <a:rPr lang="en-US" dirty="0" err="1">
                <a:solidFill>
                  <a:prstClr val="black"/>
                </a:solidFill>
              </a:rPr>
              <a:t>shapefile</a:t>
            </a:r>
            <a:r>
              <a:rPr lang="en-US" dirty="0">
                <a:solidFill>
                  <a:prstClr val="black"/>
                </a:solidFill>
              </a:rPr>
              <a:t>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Recognize shape files without needing to manually zip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Associate multiple files as a single project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763342" y="519792"/>
            <a:ext cx="50532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Shapefile</a:t>
            </a:r>
            <a:r>
              <a:rPr lang="en-US" sz="3600" dirty="0">
                <a:solidFill>
                  <a:srgbClr val="009DD9"/>
                </a:solidFill>
              </a:rPr>
              <a:t> Upload Report</a:t>
            </a:r>
          </a:p>
        </p:txBody>
      </p:sp>
    </p:spTree>
    <p:extLst>
      <p:ext uri="{BB962C8B-B14F-4D97-AF65-F5344CB8AC3E}">
        <p14:creationId xmlns:p14="http://schemas.microsoft.com/office/powerpoint/2010/main" val="29169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57" y="1247775"/>
            <a:ext cx="8195767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4148833" y="519792"/>
            <a:ext cx="42822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Project Data Sharing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498782" y="5673209"/>
            <a:ext cx="5582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F6FC6"/>
                </a:solidFill>
              </a:rPr>
              <a:t>Uploading a large project zip file to dev.hydroshare.org</a:t>
            </a:r>
          </a:p>
        </p:txBody>
      </p:sp>
    </p:spTree>
    <p:extLst>
      <p:ext uri="{BB962C8B-B14F-4D97-AF65-F5344CB8AC3E}">
        <p14:creationId xmlns:p14="http://schemas.microsoft.com/office/powerpoint/2010/main" val="28688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307679" y="519792"/>
            <a:ext cx="5964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Sample Project File Structure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37" y="1166122"/>
            <a:ext cx="1647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 bwMode="auto">
          <a:xfrm>
            <a:off x="2019237" y="4964894"/>
            <a:ext cx="3598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59625"/>
          <a:stretch/>
        </p:blipFill>
        <p:spPr bwMode="auto">
          <a:xfrm>
            <a:off x="4411980" y="1166121"/>
            <a:ext cx="1645920" cy="319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26" y="1166122"/>
            <a:ext cx="3139924" cy="506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2971" y="3777734"/>
            <a:ext cx="170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F6FC6"/>
                </a:solidFill>
              </a:rPr>
              <a:t>Folders contained </a:t>
            </a:r>
          </a:p>
          <a:p>
            <a:pPr algn="ctr"/>
            <a:r>
              <a:rPr lang="en-US" sz="1400" dirty="0">
                <a:solidFill>
                  <a:srgbClr val="0F6FC6"/>
                </a:solidFill>
              </a:rPr>
              <a:t>in uploaded Zip file</a:t>
            </a:r>
            <a:endParaRPr lang="en-US" sz="1400" i="1" dirty="0">
              <a:solidFill>
                <a:srgbClr val="0F6FC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39749" y="4361752"/>
            <a:ext cx="1280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0F6FC6"/>
                </a:solidFill>
              </a:rPr>
              <a:t>GeoDatabases</a:t>
            </a:r>
            <a:endParaRPr lang="en-US" sz="1400" i="1" dirty="0">
              <a:solidFill>
                <a:srgbClr val="0F6FC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460" y="6345321"/>
            <a:ext cx="1055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F6FC6"/>
                </a:solidFill>
              </a:rPr>
              <a:t>Image Files</a:t>
            </a:r>
            <a:endParaRPr lang="en-US" sz="1400" i="1" dirty="0">
              <a:solidFill>
                <a:srgbClr val="0F6FC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28461" y="6230341"/>
            <a:ext cx="1500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F6FC6"/>
                </a:solidFill>
              </a:rPr>
              <a:t>XML Model Files</a:t>
            </a:r>
            <a:endParaRPr lang="en-US" sz="1400" i="1" dirty="0">
              <a:solidFill>
                <a:srgbClr val="0F6F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7457" y="1439352"/>
            <a:ext cx="64611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Successes: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Successfully uploaded large file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Metadata added.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Comments/Ratings worked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Ways to improve: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Provide upload option for ‘Generic Zip’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For heterogeneous uploads, perhaps select a ‘representative’ element (image or </a:t>
            </a:r>
            <a:r>
              <a:rPr lang="en-US" sz="1400" dirty="0" err="1">
                <a:solidFill>
                  <a:prstClr val="black"/>
                </a:solidFill>
              </a:rPr>
              <a:t>shapefile</a:t>
            </a:r>
            <a:r>
              <a:rPr lang="en-US" sz="1400" dirty="0">
                <a:solidFill>
                  <a:prstClr val="black"/>
                </a:solidFill>
              </a:rPr>
              <a:t>) that could be used in visualizations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Purpose of many metadata tags are currently unclear.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Distinction between Execute, Share, and Export is unclear.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File corruption problem: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Uploaded file: 750MB zip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Downloaded file: 60MB </a:t>
            </a:r>
            <a:r>
              <a:rPr lang="en-US" sz="1400" dirty="0" err="1">
                <a:solidFill>
                  <a:prstClr val="black"/>
                </a:solidFill>
              </a:rPr>
              <a:t>BagIt</a:t>
            </a:r>
            <a:r>
              <a:rPr lang="en-US" sz="1400" dirty="0">
                <a:solidFill>
                  <a:prstClr val="black"/>
                </a:solidFill>
              </a:rPr>
              <a:t> zip file containing an invalid zip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979932" y="519792"/>
            <a:ext cx="46200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9DD9"/>
                </a:solidFill>
              </a:rPr>
              <a:t>Project Upload Report</a:t>
            </a:r>
          </a:p>
        </p:txBody>
      </p:sp>
      <p:pic>
        <p:nvPicPr>
          <p:cNvPr id="17413" name="Picture 5" descr="\\austin.utexas.edu\disk\engr\research\crwr\Students\sj23456\CRWR\HydroShare\Presentation 6-11-2013\Upload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42229"/>
          <a:stretch/>
        </p:blipFill>
        <p:spPr bwMode="auto">
          <a:xfrm>
            <a:off x="7734301" y="1439352"/>
            <a:ext cx="2825991" cy="44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austin.utexas.edu\disk\engr\research\crwr\Students\sj23456\CRWR\HydroShare\Presentation 6-11-2013\Create Content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19556" r="46285" b="58616"/>
          <a:stretch/>
        </p:blipFill>
        <p:spPr bwMode="auto">
          <a:xfrm>
            <a:off x="2060303" y="4561052"/>
            <a:ext cx="5201998" cy="18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894667" y="519792"/>
            <a:ext cx="47906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RiverML</a:t>
            </a:r>
            <a:r>
              <a:rPr lang="en-US" sz="3600" dirty="0">
                <a:solidFill>
                  <a:srgbClr val="009DD9"/>
                </a:solidFill>
              </a:rPr>
              <a:t> &amp; </a:t>
            </a:r>
            <a:r>
              <a:rPr lang="en-US" sz="3600" dirty="0" err="1">
                <a:solidFill>
                  <a:srgbClr val="009DD9"/>
                </a:solidFill>
              </a:rPr>
              <a:t>HydroShare</a:t>
            </a:r>
            <a:endParaRPr lang="en-US" sz="3600" dirty="0">
              <a:solidFill>
                <a:srgbClr val="009DD9"/>
              </a:solidFill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5689100" y="2582040"/>
            <a:ext cx="4276013" cy="4148666"/>
            <a:chOff x="485900" y="1248513"/>
            <a:chExt cx="5781675" cy="5609487"/>
          </a:xfrm>
        </p:grpSpPr>
        <p:pic>
          <p:nvPicPr>
            <p:cNvPr id="5" name="Picture 2" descr="E:\Dropbox\OGC\RiverML\RiverML-UM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00" y="1248513"/>
              <a:ext cx="5781675" cy="56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897108" y="1248513"/>
              <a:ext cx="1955800" cy="2205888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5175" y="2836335"/>
              <a:ext cx="5266266" cy="6858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55975" y="2768601"/>
              <a:ext cx="5494667" cy="3953935"/>
              <a:chOff x="3522134" y="2768600"/>
              <a:chExt cx="5494667" cy="395393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563534" y="4614333"/>
                <a:ext cx="0" cy="208018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016801" y="2777066"/>
                <a:ext cx="0" cy="39454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522134" y="3843867"/>
                <a:ext cx="0" cy="7859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70133" y="2768600"/>
                <a:ext cx="0" cy="10583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4563534" y="6694514"/>
                <a:ext cx="445326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522134" y="4629770"/>
                <a:ext cx="1041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6570133" y="2768600"/>
                <a:ext cx="2446668" cy="84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22134" y="3826933"/>
                <a:ext cx="304799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10579" y="2709334"/>
              <a:ext cx="5168246" cy="3716869"/>
              <a:chOff x="3376738" y="2709333"/>
              <a:chExt cx="5168246" cy="371686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376738" y="3683000"/>
                <a:ext cx="4234" cy="2743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380972" y="3683000"/>
                <a:ext cx="335849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463648" y="4944534"/>
                <a:ext cx="244515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463648" y="4944534"/>
                <a:ext cx="0" cy="14816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380972" y="6426200"/>
                <a:ext cx="1082676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8540750" y="2709333"/>
                <a:ext cx="2117" cy="9736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743701" y="2709333"/>
                <a:ext cx="0" cy="9736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743701" y="2709333"/>
                <a:ext cx="18012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908800" y="3683000"/>
                <a:ext cx="0" cy="126772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908800" y="3683000"/>
                <a:ext cx="16319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03" y="1230297"/>
            <a:ext cx="4134400" cy="229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620790" y="1243335"/>
            <a:ext cx="3545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 err="1">
                <a:solidFill>
                  <a:prstClr val="black"/>
                </a:solidFill>
              </a:rPr>
              <a:t>RiverML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</a:p>
          <a:p>
            <a:pPr marL="0" lvl="1"/>
            <a:r>
              <a:rPr lang="en-US" sz="1400" dirty="0">
                <a:solidFill>
                  <a:prstClr val="black"/>
                </a:solidFill>
              </a:rPr>
              <a:t>Modular design, linking river geometry, catchment geometry, network topology, and time series observations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88499" y="3706268"/>
            <a:ext cx="3545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solidFill>
                  <a:prstClr val="black"/>
                </a:solidFill>
              </a:rPr>
              <a:t>Data is linked by common reference points along the river, which can easily be represented as point or cross section </a:t>
            </a:r>
            <a:r>
              <a:rPr lang="en-US" sz="1400" dirty="0" err="1">
                <a:solidFill>
                  <a:prstClr val="black"/>
                </a:solidFill>
              </a:rPr>
              <a:t>shapefiles</a:t>
            </a:r>
            <a:r>
              <a:rPr lang="en-US" sz="1400" dirty="0">
                <a:solidFill>
                  <a:prstClr val="black"/>
                </a:solidFill>
              </a:rPr>
              <a:t> and shown on a map.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38497" y="4900047"/>
            <a:ext cx="3850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b="1" dirty="0">
                <a:solidFill>
                  <a:prstClr val="black"/>
                </a:solidFill>
              </a:rPr>
              <a:t>Fundamental Question for </a:t>
            </a:r>
            <a:r>
              <a:rPr lang="en-US" sz="1600" b="1" dirty="0" err="1">
                <a:solidFill>
                  <a:prstClr val="black"/>
                </a:solidFill>
              </a:rPr>
              <a:t>HydroShare</a:t>
            </a:r>
            <a:r>
              <a:rPr lang="en-US" sz="1600" b="1" dirty="0">
                <a:solidFill>
                  <a:prstClr val="black"/>
                </a:solidFill>
              </a:rPr>
              <a:t> User Interface: </a:t>
            </a:r>
          </a:p>
          <a:p>
            <a:pPr marL="0" lvl="1"/>
            <a:endParaRPr lang="en-US" sz="1600" b="1" dirty="0">
              <a:solidFill>
                <a:prstClr val="black"/>
              </a:solidFill>
            </a:endParaRPr>
          </a:p>
          <a:p>
            <a:pPr marL="0" lvl="1"/>
            <a:r>
              <a:rPr lang="en-US" sz="1600" b="1" dirty="0">
                <a:solidFill>
                  <a:prstClr val="black"/>
                </a:solidFill>
              </a:rPr>
              <a:t>What happens when you click on an object in a map?</a:t>
            </a:r>
          </a:p>
        </p:txBody>
      </p:sp>
    </p:spTree>
    <p:extLst>
      <p:ext uri="{BB962C8B-B14F-4D97-AF65-F5344CB8AC3E}">
        <p14:creationId xmlns:p14="http://schemas.microsoft.com/office/powerpoint/2010/main" val="41504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3722" y="1061816"/>
            <a:ext cx="530525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solidFill>
                  <a:prstClr val="black"/>
                </a:solidFill>
              </a:rPr>
              <a:t>What happens when you click a reference point (or cross section)?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Selection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 selection (points are nothing but visualization)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Select the whole collection of points (marginally useful)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Does it select the specific reference point (more useful)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Popup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 popup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Metadata popup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Metadata + Links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Links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Link to Resource Author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Link to list of all </a:t>
            </a:r>
            <a:r>
              <a:rPr lang="en-US" sz="1400" dirty="0" err="1">
                <a:solidFill>
                  <a:prstClr val="black"/>
                </a:solidFill>
              </a:rPr>
              <a:t>RiverML</a:t>
            </a:r>
            <a:r>
              <a:rPr lang="en-US" sz="1400" dirty="0">
                <a:solidFill>
                  <a:prstClr val="black"/>
                </a:solidFill>
              </a:rPr>
              <a:t> files which contain that point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Subcategorized by Geometry, Catchment, Network, Observation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Link to all Resources/Projects which include a </a:t>
            </a:r>
            <a:r>
              <a:rPr lang="en-US" sz="1400" dirty="0" err="1">
                <a:solidFill>
                  <a:prstClr val="black"/>
                </a:solidFill>
              </a:rPr>
              <a:t>RiverML</a:t>
            </a:r>
            <a:r>
              <a:rPr lang="en-US" sz="1400" dirty="0">
                <a:solidFill>
                  <a:prstClr val="black"/>
                </a:solidFill>
              </a:rPr>
              <a:t> file with contain that point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Link to all Resources within the catchment area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(Links could be filterable based on metadata such as author, organization, upload date, etc.)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4" y="4527458"/>
            <a:ext cx="3804179" cy="211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38975" y="2231366"/>
            <a:ext cx="3558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6FC6"/>
                </a:solidFill>
              </a:rPr>
              <a:t>Standardized, Modular Data  </a:t>
            </a:r>
          </a:p>
          <a:p>
            <a:r>
              <a:rPr lang="en-US" dirty="0">
                <a:solidFill>
                  <a:srgbClr val="0F6FC6"/>
                </a:solidFill>
              </a:rPr>
              <a:t>+ Interactive Maps </a:t>
            </a:r>
          </a:p>
          <a:p>
            <a:r>
              <a:rPr lang="en-US" dirty="0">
                <a:solidFill>
                  <a:srgbClr val="0F6FC6"/>
                </a:solidFill>
              </a:rPr>
              <a:t>= User Friendly Data Discovery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3720" y="5299726"/>
            <a:ext cx="4590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solidFill>
                  <a:prstClr val="black"/>
                </a:solidFill>
              </a:rPr>
              <a:t>Additional Visualizations (after data discovery):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Hydrograph for flow at a point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Time-enabled cross section flow depth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Time-enabled river profile flow depth (visualize flood wave)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Time-enabled isometric wireframe flow depth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3894667" y="519792"/>
            <a:ext cx="47906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009DD9"/>
                </a:solidFill>
              </a:rPr>
              <a:t>RiverML</a:t>
            </a:r>
            <a:r>
              <a:rPr lang="en-US" sz="3600" dirty="0">
                <a:solidFill>
                  <a:srgbClr val="009DD9"/>
                </a:solidFill>
              </a:rPr>
              <a:t> &amp; </a:t>
            </a:r>
            <a:r>
              <a:rPr lang="en-US" sz="3600" dirty="0" err="1">
                <a:solidFill>
                  <a:srgbClr val="009DD9"/>
                </a:solidFill>
              </a:rPr>
              <a:t>HydroShare</a:t>
            </a:r>
            <a:endParaRPr lang="en-US" sz="3600" dirty="0">
              <a:solidFill>
                <a:srgbClr val="009D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4912" y="5058430"/>
            <a:ext cx="9078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 startAt="5"/>
            </a:pPr>
            <a:r>
              <a:rPr lang="en-US" sz="1100" dirty="0">
                <a:solidFill>
                  <a:prstClr val="black"/>
                </a:solidFill>
              </a:rPr>
              <a:t>Conversion tools I use to exchange data between the above listed programs. </a:t>
            </a:r>
          </a:p>
          <a:p>
            <a:r>
              <a:rPr lang="en-US" sz="1100" dirty="0">
                <a:solidFill>
                  <a:prstClr val="black"/>
                </a:solidFill>
              </a:rPr>
              <a:t>Note whether the process is automatic (same file structure recognized by both source and destination programs) or manual (requires formatting)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8182" y="1076981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arenR" startAt="3"/>
            </a:pPr>
            <a:r>
              <a:rPr lang="en-US" sz="1100" dirty="0">
                <a:solidFill>
                  <a:prstClr val="black"/>
                </a:solidFill>
              </a:rPr>
              <a:t>Software Programs I use for Hydrologic Analysis (check all that apply)</a:t>
            </a:r>
          </a:p>
          <a:p>
            <a:r>
              <a:rPr lang="en-US" sz="1100" dirty="0">
                <a:solidFill>
                  <a:prstClr val="black"/>
                </a:solidFill>
              </a:rPr>
              <a:t>B1	HEC-HMS</a:t>
            </a:r>
          </a:p>
          <a:p>
            <a:r>
              <a:rPr lang="en-US" sz="1100" dirty="0">
                <a:solidFill>
                  <a:prstClr val="black"/>
                </a:solidFill>
              </a:rPr>
              <a:t>B2	HYSIM</a:t>
            </a:r>
          </a:p>
          <a:p>
            <a:r>
              <a:rPr lang="en-US" sz="1100" dirty="0">
                <a:solidFill>
                  <a:prstClr val="black"/>
                </a:solidFill>
              </a:rPr>
              <a:t>B3	MIKE-SHE</a:t>
            </a:r>
          </a:p>
          <a:p>
            <a:r>
              <a:rPr lang="en-US" sz="1100" dirty="0">
                <a:solidFill>
                  <a:prstClr val="black"/>
                </a:solidFill>
              </a:rPr>
              <a:t>B4	</a:t>
            </a:r>
            <a:r>
              <a:rPr lang="en-US" sz="1100" dirty="0" err="1">
                <a:solidFill>
                  <a:prstClr val="black"/>
                </a:solidFill>
              </a:rPr>
              <a:t>PondPack</a:t>
            </a:r>
            <a:endParaRPr lang="en-US" sz="1100" dirty="0">
              <a:solidFill>
                <a:prstClr val="black"/>
              </a:solidFill>
            </a:endParaRPr>
          </a:p>
          <a:p>
            <a:r>
              <a:rPr lang="en-US" sz="1100" dirty="0">
                <a:solidFill>
                  <a:prstClr val="black"/>
                </a:solidFill>
              </a:rPr>
              <a:t>B5	XP SWMM</a:t>
            </a:r>
          </a:p>
          <a:p>
            <a:r>
              <a:rPr lang="en-US" sz="1100" dirty="0">
                <a:solidFill>
                  <a:prstClr val="black"/>
                </a:solidFill>
              </a:rPr>
              <a:t>B6	Other 1: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B7	Other 2: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B8	Other 3: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B9	N/A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4912" y="1076980"/>
            <a:ext cx="434529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 startAt="2"/>
            </a:pPr>
            <a:r>
              <a:rPr lang="en-US" sz="1100" dirty="0">
                <a:solidFill>
                  <a:prstClr val="black"/>
                </a:solidFill>
              </a:rPr>
              <a:t>Software Programs I use for Terrain Processing/Mapping/Visualization (check all that apply)</a:t>
            </a:r>
          </a:p>
          <a:p>
            <a:r>
              <a:rPr lang="en-US" sz="1100" dirty="0">
                <a:solidFill>
                  <a:prstClr val="black"/>
                </a:solidFill>
              </a:rPr>
              <a:t>A1	Autodesk (Civil 3D, etc.)</a:t>
            </a:r>
          </a:p>
          <a:p>
            <a:r>
              <a:rPr lang="en-US" sz="1100" dirty="0">
                <a:solidFill>
                  <a:prstClr val="black"/>
                </a:solidFill>
              </a:rPr>
              <a:t>A2	Bentley (</a:t>
            </a:r>
            <a:r>
              <a:rPr lang="en-US" sz="1100" dirty="0" err="1">
                <a:solidFill>
                  <a:prstClr val="black"/>
                </a:solidFill>
              </a:rPr>
              <a:t>Microstation</a:t>
            </a:r>
            <a:r>
              <a:rPr lang="en-US" sz="1100" dirty="0">
                <a:solidFill>
                  <a:prstClr val="black"/>
                </a:solidFill>
              </a:rPr>
              <a:t>, etc.)</a:t>
            </a:r>
          </a:p>
          <a:p>
            <a:r>
              <a:rPr lang="en-US" sz="1100" dirty="0">
                <a:solidFill>
                  <a:prstClr val="black"/>
                </a:solidFill>
              </a:rPr>
              <a:t>A3	ESRI (ArcGIS, etc.)</a:t>
            </a:r>
          </a:p>
          <a:p>
            <a:r>
              <a:rPr lang="en-US" sz="1100" dirty="0">
                <a:solidFill>
                  <a:prstClr val="black"/>
                </a:solidFill>
              </a:rPr>
              <a:t>A4	GRASS GIS</a:t>
            </a:r>
          </a:p>
          <a:p>
            <a:r>
              <a:rPr lang="en-US" sz="1100" dirty="0">
                <a:solidFill>
                  <a:prstClr val="black"/>
                </a:solidFill>
              </a:rPr>
              <a:t>A5	Quantum GIS</a:t>
            </a:r>
          </a:p>
          <a:p>
            <a:r>
              <a:rPr lang="en-US" sz="1100" dirty="0">
                <a:solidFill>
                  <a:prstClr val="black"/>
                </a:solidFill>
              </a:rPr>
              <a:t>A6	Other 1: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A7	Other 2: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A8	Other 3: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A9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4912" y="3104049"/>
            <a:ext cx="434529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 startAt="4"/>
            </a:pPr>
            <a:r>
              <a:rPr lang="en-US" sz="1100" dirty="0">
                <a:solidFill>
                  <a:prstClr val="black"/>
                </a:solidFill>
              </a:rPr>
              <a:t>Software Programs I use for Hydraulic Analysis (check all that apply)</a:t>
            </a:r>
          </a:p>
          <a:p>
            <a:r>
              <a:rPr lang="en-US" sz="1100" dirty="0">
                <a:solidFill>
                  <a:prstClr val="black"/>
                </a:solidFill>
              </a:rPr>
              <a:t>C1	HEC-RAS</a:t>
            </a:r>
          </a:p>
          <a:p>
            <a:r>
              <a:rPr lang="en-US" sz="1100" dirty="0">
                <a:solidFill>
                  <a:prstClr val="black"/>
                </a:solidFill>
              </a:rPr>
              <a:t>C2	MIKE Flood</a:t>
            </a:r>
          </a:p>
          <a:p>
            <a:r>
              <a:rPr lang="en-US" sz="1100" dirty="0">
                <a:solidFill>
                  <a:prstClr val="black"/>
                </a:solidFill>
              </a:rPr>
              <a:t>C3	WS-PRO</a:t>
            </a:r>
          </a:p>
          <a:p>
            <a:r>
              <a:rPr lang="en-US" sz="1100" dirty="0">
                <a:solidFill>
                  <a:prstClr val="black"/>
                </a:solidFill>
              </a:rPr>
              <a:t>C4	WSP2</a:t>
            </a:r>
          </a:p>
          <a:p>
            <a:r>
              <a:rPr lang="en-US" sz="1100" dirty="0">
                <a:solidFill>
                  <a:prstClr val="black"/>
                </a:solidFill>
              </a:rPr>
              <a:t>C5	XP Storm</a:t>
            </a:r>
          </a:p>
          <a:p>
            <a:r>
              <a:rPr lang="en-US" sz="1100" dirty="0">
                <a:solidFill>
                  <a:prstClr val="black"/>
                </a:solidFill>
              </a:rPr>
              <a:t>C5	Other 1: ___________________________</a:t>
            </a:r>
          </a:p>
          <a:p>
            <a:r>
              <a:rPr lang="en-US" sz="1100" dirty="0">
                <a:solidFill>
                  <a:prstClr val="black"/>
                </a:solidFill>
              </a:rPr>
              <a:t>C6	Other 2: ___________________________ </a:t>
            </a:r>
          </a:p>
          <a:p>
            <a:r>
              <a:rPr lang="en-US" sz="1100" dirty="0">
                <a:solidFill>
                  <a:prstClr val="black"/>
                </a:solidFill>
              </a:rPr>
              <a:t>C7	Other 3: ___________________________</a:t>
            </a:r>
          </a:p>
          <a:p>
            <a:r>
              <a:rPr lang="en-US" sz="1100" dirty="0">
                <a:solidFill>
                  <a:prstClr val="black"/>
                </a:solidFill>
              </a:rPr>
              <a:t>C8	N/A</a:t>
            </a:r>
          </a:p>
        </p:txBody>
      </p:sp>
      <p:sp>
        <p:nvSpPr>
          <p:cNvPr id="9" name="Rectangle 8"/>
          <p:cNvSpPr/>
          <p:nvPr/>
        </p:nvSpPr>
        <p:spPr>
          <a:xfrm>
            <a:off x="1644912" y="5344392"/>
            <a:ext cx="9078686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	 </a:t>
            </a:r>
            <a:r>
              <a:rPr lang="en-US" sz="1100" u="sng" dirty="0">
                <a:solidFill>
                  <a:prstClr val="black"/>
                </a:solidFill>
              </a:rPr>
              <a:t>Source	Destination	 Tool/Process		Automatic/Manual	         Comment </a:t>
            </a:r>
          </a:p>
          <a:p>
            <a:r>
              <a:rPr lang="en-US" sz="1100" dirty="0">
                <a:solidFill>
                  <a:prstClr val="black"/>
                </a:solidFill>
              </a:rPr>
              <a:t>Example 1:   	     A1	        C1	HEC-</a:t>
            </a:r>
            <a:r>
              <a:rPr lang="en-US" sz="1100" dirty="0" err="1">
                <a:solidFill>
                  <a:prstClr val="black"/>
                </a:solidFill>
              </a:rPr>
              <a:t>GeoRAS</a:t>
            </a:r>
            <a:r>
              <a:rPr lang="en-US" sz="1100" dirty="0">
                <a:solidFill>
                  <a:prstClr val="black"/>
                </a:solidFill>
              </a:rPr>
              <a:t>		        Automatic	</a:t>
            </a:r>
          </a:p>
          <a:p>
            <a:r>
              <a:rPr lang="en-US" sz="1100" dirty="0">
                <a:solidFill>
                  <a:prstClr val="black"/>
                </a:solidFill>
              </a:rPr>
              <a:t>Example 2: 	     B2	        C1	       Excel 		         Manual		</a:t>
            </a:r>
          </a:p>
          <a:p>
            <a:endParaRPr lang="en-US" sz="1100" dirty="0">
              <a:solidFill>
                <a:prstClr val="black"/>
              </a:solidFill>
            </a:endParaRPr>
          </a:p>
          <a:p>
            <a:r>
              <a:rPr lang="en-US" sz="1100" dirty="0">
                <a:solidFill>
                  <a:prstClr val="black"/>
                </a:solidFill>
              </a:rPr>
              <a:t>D1	_________	__________	____________		______________	___________________</a:t>
            </a:r>
          </a:p>
          <a:p>
            <a:r>
              <a:rPr lang="en-US" sz="1100" dirty="0">
                <a:solidFill>
                  <a:prstClr val="black"/>
                </a:solidFill>
              </a:rPr>
              <a:t>D2	_________	__________	____________		______________	___________________</a:t>
            </a:r>
          </a:p>
          <a:p>
            <a:r>
              <a:rPr lang="en-US" sz="1100" dirty="0">
                <a:solidFill>
                  <a:prstClr val="black"/>
                </a:solidFill>
              </a:rPr>
              <a:t>D3	_________	__________	____________		______________	___________________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8182" y="3675220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arenR" startAt="6"/>
            </a:pPr>
            <a:r>
              <a:rPr lang="en-US" sz="1100" dirty="0">
                <a:solidFill>
                  <a:prstClr val="black"/>
                </a:solidFill>
              </a:rPr>
              <a:t>Additional information regarding my workflow:</a:t>
            </a:r>
          </a:p>
          <a:p>
            <a:r>
              <a:rPr lang="en-US" sz="1100" dirty="0">
                <a:solidFill>
                  <a:prstClr val="black"/>
                </a:solidFill>
              </a:rPr>
              <a:t>____________________________________________________________</a:t>
            </a:r>
          </a:p>
          <a:p>
            <a:r>
              <a:rPr lang="en-US" sz="1100" dirty="0">
                <a:solidFill>
                  <a:prstClr val="black"/>
                </a:solidFill>
              </a:rPr>
              <a:t> </a:t>
            </a:r>
          </a:p>
          <a:p>
            <a:pPr marL="228600" indent="-228600">
              <a:buFont typeface="+mj-lt"/>
              <a:buAutoNum type="arabicParenR" startAt="7"/>
            </a:pPr>
            <a:r>
              <a:rPr lang="en-US" sz="1100" dirty="0">
                <a:solidFill>
                  <a:prstClr val="black"/>
                </a:solidFill>
              </a:rPr>
              <a:t>You may contact me about my workflow (provide email and/or phone #): _________________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063288" y="509354"/>
            <a:ext cx="3337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9DD9"/>
                </a:solidFill>
              </a:rPr>
              <a:t>CUAHSI Survey</a:t>
            </a:r>
          </a:p>
        </p:txBody>
      </p:sp>
    </p:spTree>
    <p:extLst>
      <p:ext uri="{BB962C8B-B14F-4D97-AF65-F5344CB8AC3E}">
        <p14:creationId xmlns:p14="http://schemas.microsoft.com/office/powerpoint/2010/main" val="38342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704089"/>
            <a:ext cx="9332259" cy="7401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Tentative Conclusions – 16 April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1835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Take </a:t>
            </a:r>
            <a:r>
              <a:rPr lang="en-US" dirty="0" smtClean="0">
                <a:solidFill>
                  <a:srgbClr val="FF0000"/>
                </a:solidFill>
              </a:rPr>
              <a:t>small, simple steps </a:t>
            </a:r>
            <a:r>
              <a:rPr lang="en-US" dirty="0" smtClean="0"/>
              <a:t>to achieve progress</a:t>
            </a:r>
          </a:p>
          <a:p>
            <a:r>
              <a:rPr lang="en-US" dirty="0" smtClean="0"/>
              <a:t>Really two separate problems</a:t>
            </a:r>
          </a:p>
          <a:p>
            <a:pPr lvl="1"/>
            <a:r>
              <a:rPr lang="en-US" dirty="0" smtClean="0"/>
              <a:t>Storing a </a:t>
            </a:r>
            <a:r>
              <a:rPr lang="en-US" dirty="0" smtClean="0">
                <a:solidFill>
                  <a:srgbClr val="FF0000"/>
                </a:solidFill>
              </a:rPr>
              <a:t>project scale database </a:t>
            </a:r>
            <a:r>
              <a:rPr lang="en-US" dirty="0" smtClean="0"/>
              <a:t>about river channels in a small area in </a:t>
            </a:r>
            <a:r>
              <a:rPr lang="en-US" dirty="0" err="1" smtClean="0"/>
              <a:t>HydroShare</a:t>
            </a:r>
            <a:endParaRPr lang="en-US" dirty="0" smtClean="0"/>
          </a:p>
          <a:p>
            <a:pPr lvl="1"/>
            <a:r>
              <a:rPr lang="en-US" dirty="0" smtClean="0"/>
              <a:t>Developing a </a:t>
            </a:r>
            <a:r>
              <a:rPr lang="en-US" dirty="0" smtClean="0">
                <a:solidFill>
                  <a:srgbClr val="FF0000"/>
                </a:solidFill>
              </a:rPr>
              <a:t>landscape-scale representation </a:t>
            </a:r>
            <a:r>
              <a:rPr lang="en-US" dirty="0" smtClean="0"/>
              <a:t>for river channels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XML interchange </a:t>
            </a:r>
            <a:r>
              <a:rPr lang="en-US" dirty="0" smtClean="0"/>
              <a:t>between HEC-RAS and HEC-</a:t>
            </a:r>
            <a:r>
              <a:rPr lang="en-US" dirty="0" err="1" smtClean="0"/>
              <a:t>GeoRAS</a:t>
            </a:r>
            <a:r>
              <a:rPr lang="en-US" dirty="0" smtClean="0"/>
              <a:t> is a channel description similar in concept to WaterML1.0 for time series data</a:t>
            </a:r>
          </a:p>
          <a:p>
            <a:r>
              <a:rPr lang="en-US" dirty="0" smtClean="0"/>
              <a:t>This could be developed into an OGC-compliant language called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RiverML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facilitate exchange of river channel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842" y="1436915"/>
            <a:ext cx="8393289" cy="4862286"/>
          </a:xfrm>
        </p:spPr>
        <p:txBody>
          <a:bodyPr>
            <a:normAutofit/>
          </a:bodyPr>
          <a:lstStyle/>
          <a:p>
            <a:r>
              <a:rPr lang="en-US" sz="2400" dirty="0"/>
              <a:t>What functionality would be desirable in a </a:t>
            </a:r>
            <a:r>
              <a:rPr lang="en-US" sz="2400" dirty="0" err="1"/>
              <a:t>HydroShare</a:t>
            </a:r>
            <a:r>
              <a:rPr lang="en-US" sz="2400" dirty="0"/>
              <a:t> </a:t>
            </a:r>
            <a:r>
              <a:rPr lang="en-US" sz="2400" dirty="0" err="1"/>
              <a:t>RiverML</a:t>
            </a:r>
            <a:r>
              <a:rPr lang="en-US" sz="2400" dirty="0"/>
              <a:t> user interface?</a:t>
            </a:r>
          </a:p>
          <a:p>
            <a:pPr lvl="1"/>
            <a:r>
              <a:rPr lang="en-US" sz="2000" dirty="0"/>
              <a:t>Visualization (network, individual cross sections, time series graphs, animations of flood waves, etc.)</a:t>
            </a:r>
          </a:p>
          <a:p>
            <a:pPr lvl="1"/>
            <a:r>
              <a:rPr lang="en-US" sz="2000" dirty="0"/>
              <a:t>Recognition of template structure/ability to link related files</a:t>
            </a:r>
          </a:p>
          <a:p>
            <a:pPr lvl="1"/>
            <a:r>
              <a:rPr lang="en-US" sz="2000" dirty="0"/>
              <a:t>Conversion tools (HEC-</a:t>
            </a:r>
            <a:r>
              <a:rPr lang="en-US" sz="2000" dirty="0" err="1"/>
              <a:t>GeoRAS</a:t>
            </a:r>
            <a:r>
              <a:rPr lang="en-US" sz="2000" dirty="0"/>
              <a:t> to </a:t>
            </a:r>
            <a:r>
              <a:rPr lang="en-US" sz="2000" dirty="0" err="1"/>
              <a:t>RiverML</a:t>
            </a:r>
            <a:r>
              <a:rPr lang="en-US" sz="2000" dirty="0"/>
              <a:t>, etc.)?</a:t>
            </a:r>
          </a:p>
          <a:p>
            <a:r>
              <a:rPr lang="en-US" sz="2400" dirty="0"/>
              <a:t>What work can be started before the </a:t>
            </a:r>
            <a:r>
              <a:rPr lang="en-US" sz="2400" dirty="0" err="1"/>
              <a:t>RiverML</a:t>
            </a:r>
            <a:r>
              <a:rPr lang="en-US" sz="2400" dirty="0"/>
              <a:t> 1.0 UML is complete?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745893" y="509354"/>
            <a:ext cx="4506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9DD9"/>
                </a:solidFill>
              </a:rPr>
              <a:t>Discussion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24497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842" y="1436915"/>
            <a:ext cx="8393289" cy="48622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RiverML</a:t>
            </a:r>
            <a:r>
              <a:rPr lang="en-US" dirty="0" smtClean="0"/>
              <a:t> is a collaborative effort that has already benefited greatly from the input of many people, including: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David </a:t>
            </a:r>
            <a:r>
              <a:rPr lang="en-US" sz="2300" dirty="0" err="1"/>
              <a:t>Maidment</a:t>
            </a:r>
            <a:r>
              <a:rPr lang="en-US" sz="2300" dirty="0"/>
              <a:t> (UT Austin, USA)</a:t>
            </a:r>
          </a:p>
          <a:p>
            <a:r>
              <a:rPr lang="en-US" sz="2300" dirty="0"/>
              <a:t>David </a:t>
            </a:r>
            <a:r>
              <a:rPr lang="en-US" sz="2300" dirty="0" err="1"/>
              <a:t>Arctur</a:t>
            </a:r>
            <a:r>
              <a:rPr lang="en-US" sz="2300" dirty="0"/>
              <a:t> (UT Austin, USA)</a:t>
            </a:r>
          </a:p>
          <a:p>
            <a:r>
              <a:rPr lang="en-US" sz="2300" dirty="0"/>
              <a:t>David </a:t>
            </a:r>
            <a:r>
              <a:rPr lang="en-US" sz="2300" dirty="0" err="1"/>
              <a:t>Tarboton</a:t>
            </a:r>
            <a:r>
              <a:rPr lang="en-US" sz="2300" dirty="0"/>
              <a:t> (Utah State University, USA)</a:t>
            </a:r>
          </a:p>
          <a:p>
            <a:r>
              <a:rPr lang="en-US" sz="2300" dirty="0"/>
              <a:t>Ulrich Looser (Federal Institute of Hydrology, Germany)</a:t>
            </a:r>
          </a:p>
          <a:p>
            <a:r>
              <a:rPr lang="en-US" sz="2300" dirty="0"/>
              <a:t>Irina </a:t>
            </a:r>
            <a:r>
              <a:rPr lang="en-US" sz="2300" dirty="0" err="1"/>
              <a:t>Dornblut</a:t>
            </a:r>
            <a:r>
              <a:rPr lang="en-US" sz="2300" dirty="0"/>
              <a:t> (Federal Institute of Hydrology, Germany)</a:t>
            </a:r>
          </a:p>
          <a:p>
            <a:r>
              <a:rPr lang="en-US" sz="2300" dirty="0"/>
              <a:t>David Valentine (UC San Diego, USA)</a:t>
            </a:r>
          </a:p>
          <a:p>
            <a:r>
              <a:rPr lang="en-US" sz="2300" dirty="0"/>
              <a:t>Alva Couch (Tufts University, USA)</a:t>
            </a:r>
          </a:p>
          <a:p>
            <a:r>
              <a:rPr lang="en-US" sz="2300" dirty="0"/>
              <a:t>Peter Taylor (CSIRO, Australia)</a:t>
            </a:r>
          </a:p>
          <a:p>
            <a:r>
              <a:rPr lang="en-US" sz="2300" dirty="0"/>
              <a:t>Rob Atkinson (CSIRO, Australia)</a:t>
            </a:r>
          </a:p>
          <a:p>
            <a:r>
              <a:rPr lang="en-US" sz="2300" dirty="0"/>
              <a:t>Simon Cox (CSIRO, Australia)</a:t>
            </a:r>
          </a:p>
          <a:p>
            <a:r>
              <a:rPr lang="en-US" sz="2300" dirty="0"/>
              <a:t>Dean </a:t>
            </a:r>
            <a:r>
              <a:rPr lang="en-US" sz="2300" dirty="0" err="1"/>
              <a:t>Djokic</a:t>
            </a:r>
            <a:r>
              <a:rPr lang="en-US" sz="2300" dirty="0"/>
              <a:t> (ESRI, USA)</a:t>
            </a:r>
          </a:p>
          <a:p>
            <a:r>
              <a:rPr lang="en-US" sz="2300" dirty="0" err="1"/>
              <a:t>Venkatesh</a:t>
            </a:r>
            <a:r>
              <a:rPr lang="en-US" sz="2300" dirty="0"/>
              <a:t> </a:t>
            </a:r>
            <a:r>
              <a:rPr lang="en-US" sz="2300" dirty="0" err="1"/>
              <a:t>Merwade</a:t>
            </a:r>
            <a:r>
              <a:rPr lang="en-US" sz="2300" dirty="0"/>
              <a:t> (Purdue University, USA)</a:t>
            </a:r>
          </a:p>
          <a:p>
            <a:r>
              <a:rPr lang="en-US" sz="2300" dirty="0"/>
              <a:t>OGC Hydro DWG Working Group</a:t>
            </a:r>
          </a:p>
          <a:p>
            <a:r>
              <a:rPr lang="en-US" sz="2300" dirty="0" err="1"/>
              <a:t>HydroShare</a:t>
            </a:r>
            <a:r>
              <a:rPr lang="en-US" sz="2300" dirty="0"/>
              <a:t> Development Team</a:t>
            </a:r>
          </a:p>
          <a:p>
            <a:endParaRPr lang="en-US" sz="2300" dirty="0"/>
          </a:p>
          <a:p>
            <a:pPr defTabSz="4389438">
              <a:buFont typeface="Wingdings" panose="05000000000000000000" pitchFamily="2" charset="2"/>
              <a:buChar char="Ø"/>
            </a:pPr>
            <a:r>
              <a:rPr lang="en-US" sz="2300" dirty="0"/>
              <a:t>Funding for this research has been provided by the National Science Foundation </a:t>
            </a:r>
            <a:br>
              <a:rPr lang="en-US" sz="2300" dirty="0"/>
            </a:br>
            <a:r>
              <a:rPr lang="en-US" sz="2100" dirty="0"/>
              <a:t>[</a:t>
            </a:r>
            <a:r>
              <a:rPr lang="en-US" sz="2200" dirty="0"/>
              <a:t>OCI-1148453 (2012-2017) OCI-1148090 (2012-2017)]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300" dirty="0"/>
          </a:p>
          <a:p>
            <a:endParaRPr lang="en-US" dirty="0" smtClean="0"/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745894" y="509354"/>
            <a:ext cx="4092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9DD9"/>
                </a:solidFill>
              </a:rPr>
              <a:t>Acknowledgements</a:t>
            </a:r>
          </a:p>
        </p:txBody>
      </p:sp>
      <p:pic>
        <p:nvPicPr>
          <p:cNvPr id="5" name="Picture 3" descr="\\austin.utexas.edu\disk\engr\research\crwr\Projects\LiDAR_Experiments\RiverML Documentation\OGC Quebec\Quebec_Workshop\P1070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95" y="3055258"/>
            <a:ext cx="3161412" cy="237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4675231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RiverML</a:t>
            </a:r>
            <a:r>
              <a:rPr lang="en-US" dirty="0" smtClean="0"/>
              <a:t> Discussion Paper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31" y="530854"/>
            <a:ext cx="6399169" cy="589684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6447044"/>
            <a:ext cx="10793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external.opengis.org/twiki_public/pub/HydrologyDWG/QuebecWorkshop2013/RiverML_Version_0.3.docx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779059"/>
            <a:ext cx="4016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Produced for discussion at the Quebec meeting of the OGC/WMO Hydrology Domain Working Group</a:t>
            </a:r>
          </a:p>
          <a:p>
            <a:endParaRPr lang="en-US" dirty="0"/>
          </a:p>
          <a:p>
            <a:r>
              <a:rPr lang="en-US" dirty="0" smtClean="0"/>
              <a:t>June 7,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514600"/>
            <a:ext cx="7772400" cy="1143000"/>
          </a:xfrm>
        </p:spPr>
        <p:txBody>
          <a:bodyPr/>
          <a:lstStyle/>
          <a:p>
            <a:r>
              <a:rPr lang="en-US" sz="2800" dirty="0"/>
              <a:t>WMO – OGC </a:t>
            </a:r>
            <a:br>
              <a:rPr lang="en-US" sz="2800" dirty="0"/>
            </a:br>
            <a:r>
              <a:rPr lang="en-US" sz="2800" dirty="0"/>
              <a:t>Hydrology Domain Working Group</a:t>
            </a:r>
            <a:br>
              <a:rPr lang="en-US" sz="2800" dirty="0"/>
            </a:br>
            <a:r>
              <a:rPr lang="en-US" sz="2800" dirty="0"/>
              <a:t>4th Annual Workshop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Workshop Highlights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343401"/>
            <a:ext cx="7772400" cy="2138363"/>
          </a:xfrm>
        </p:spPr>
        <p:txBody>
          <a:bodyPr/>
          <a:lstStyle/>
          <a:p>
            <a:r>
              <a:rPr lang="en-US" sz="2400" dirty="0">
                <a:cs typeface="Arial" pitchFamily="34" charset="0"/>
              </a:rPr>
              <a:t>Quebec City, Canada</a:t>
            </a:r>
          </a:p>
          <a:p>
            <a:endParaRPr lang="en-US" sz="2400" dirty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</a:rPr>
              <a:t>17 – 21 June 2013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© 2013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20013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ustin.utexas.edu\disk\engr\research\crwr\Projects\LiDAR_Experiments\RiverML Documentation\OGC Quebec\Quebec_Workshop\P1070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9802"/>
            <a:ext cx="4205065" cy="31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austin.utexas.edu\disk\engr\research\crwr\Projects\LiDAR_Experiments\RiverML Documentation\OGC Quebec\Quebec_Workshop\P1070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6329"/>
            <a:ext cx="4156364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austin.utexas.edu\disk\engr\research\crwr\Projects\LiDAR_Experiments\RiverML Documentation\OGC Quebec\Quebec_Workshop\P1070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3490911"/>
            <a:ext cx="419099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austin.utexas.edu\disk\engr\research\crwr\Projects\LiDAR_Experiments\RiverML Documentation\OGC Quebec\Quebec_Workshop\P1070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53" y="3429000"/>
            <a:ext cx="4332064" cy="32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26" y="1116465"/>
            <a:ext cx="441063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HDWG Workshop</a:t>
            </a:r>
            <a:br>
              <a:rPr lang="en-US" dirty="0" smtClean="0"/>
            </a:br>
            <a:r>
              <a:rPr lang="en-US" sz="2700" dirty="0" smtClean="0"/>
              <a:t>Notes from David </a:t>
            </a:r>
            <a:r>
              <a:rPr lang="en-US" sz="2700" dirty="0" err="1" smtClean="0"/>
              <a:t>Arctur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6" y="2546910"/>
            <a:ext cx="4659685" cy="36216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96471" y="6455968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external.opengis.org/twiki_public/HydrologyDWG/QuebecWorkshop2013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4" y="261488"/>
            <a:ext cx="6287620" cy="605075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3532094" y="2043953"/>
            <a:ext cx="1846730" cy="17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76047" y="3370729"/>
            <a:ext cx="3747247" cy="12909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038601" y="509355"/>
            <a:ext cx="38920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9DD9"/>
                </a:solidFill>
              </a:rPr>
              <a:t>RiverML</a:t>
            </a:r>
            <a:r>
              <a:rPr lang="en-US" sz="3600" dirty="0">
                <a:solidFill>
                  <a:srgbClr val="009DD9"/>
                </a:solidFill>
              </a:rPr>
              <a:t> Roadmap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2057400" y="1188343"/>
            <a:ext cx="7162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Gather Data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CUAHSI Survey</a:t>
            </a:r>
          </a:p>
          <a:p>
            <a:pPr marL="685800" lvl="1" indent="-2286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  Software Inventory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Harmonization Paper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Identify community goals for </a:t>
            </a: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endParaRPr lang="en-US" dirty="0">
              <a:solidFill>
                <a:srgbClr val="009DD9"/>
              </a:solidFill>
              <a:latin typeface="Calibri"/>
            </a:endParaRPr>
          </a:p>
          <a:p>
            <a:pPr marL="685800" lvl="1" indent="-2286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  Identify common input/output parameters</a:t>
            </a:r>
          </a:p>
          <a:p>
            <a:pPr marL="685800" lvl="1" indent="-2286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  Describe approach for a harmonized core conceptual model (UML)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1.0 UML/XML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Focus on 1D Inundation Mapping Use Case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Demonstrate plausible information structure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>
                <a:solidFill>
                  <a:srgbClr val="009DD9"/>
                </a:solidFill>
                <a:latin typeface="Calibri"/>
              </a:rPr>
              <a:t>Hydroshare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User Interface (</a:t>
            </a: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1.0)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Demonstrate a plausible implementation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OGC Interoperability Experiment (</a:t>
            </a: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1.0)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Organize a larger scale test of </a:t>
            </a: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with multiple agency/industry participants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OGC Standards Working Group (</a:t>
            </a:r>
            <a:r>
              <a:rPr lang="en-US" dirty="0" err="1">
                <a:solidFill>
                  <a:srgbClr val="009DD9"/>
                </a:solidFill>
                <a:latin typeface="Calibri"/>
              </a:rPr>
              <a:t>RiverML</a:t>
            </a:r>
            <a:r>
              <a:rPr lang="en-US" dirty="0">
                <a:solidFill>
                  <a:srgbClr val="009DD9"/>
                </a:solidFill>
                <a:latin typeface="Calibri"/>
              </a:rPr>
              <a:t> 2.0)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Modify based on results of Interoperability Experiment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Expand to additional Use Cases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>
                <a:solidFill>
                  <a:srgbClr val="009DD9"/>
                </a:solidFill>
                <a:latin typeface="Calibri"/>
              </a:rPr>
              <a:t>Create rigorous design ready for OGC adoption</a:t>
            </a:r>
          </a:p>
          <a:p>
            <a:pPr marL="685800" lvl="1" indent="-228600">
              <a:buFont typeface="+mj-lt"/>
              <a:buAutoNum type="alphaUcPeriod"/>
            </a:pPr>
            <a:endParaRPr lang="en-US" dirty="0">
              <a:solidFill>
                <a:srgbClr val="009DD9"/>
              </a:solidFill>
              <a:latin typeface="Calibri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9319364" y="1188342"/>
            <a:ext cx="588723" cy="32082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02811" y="2607822"/>
            <a:ext cx="22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2013 to June 2014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9319364" y="4396635"/>
            <a:ext cx="588723" cy="8137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02811" y="4618836"/>
            <a:ext cx="122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2014 - 2015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9319364" y="5210371"/>
            <a:ext cx="664657" cy="1217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83185" y="5634261"/>
            <a:ext cx="122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2015 - 2016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564404" y="2693953"/>
            <a:ext cx="3406870" cy="64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Hydrologic Calculation Software</a:t>
            </a:r>
          </a:p>
          <a:p>
            <a:pPr algn="ctr"/>
            <a:r>
              <a:rPr lang="en-US" dirty="0">
                <a:solidFill>
                  <a:srgbClr val="009DD9"/>
                </a:solidFill>
              </a:rPr>
              <a:t>(HEC-HMS, </a:t>
            </a:r>
            <a:r>
              <a:rPr lang="en-US" dirty="0" err="1">
                <a:solidFill>
                  <a:srgbClr val="009DD9"/>
                </a:solidFill>
              </a:rPr>
              <a:t>PondPack</a:t>
            </a:r>
            <a:r>
              <a:rPr lang="en-US" dirty="0">
                <a:solidFill>
                  <a:srgbClr val="009DD9"/>
                </a:solidFill>
              </a:rPr>
              <a:t>, etc.)</a:t>
            </a:r>
          </a:p>
        </p:txBody>
      </p:sp>
      <p:pic>
        <p:nvPicPr>
          <p:cNvPr id="4098" name="Picture 2" descr="C:\Temporary GIS Files\Edgar Ranch\Edgar Ranch Comparison\Images\Raster_View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83" y="1322850"/>
            <a:ext cx="2034165" cy="14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581196" y="2747110"/>
            <a:ext cx="29391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Terrain Processing Software</a:t>
            </a:r>
          </a:p>
          <a:p>
            <a:pPr algn="ctr"/>
            <a:r>
              <a:rPr lang="en-US" dirty="0">
                <a:solidFill>
                  <a:srgbClr val="009DD9"/>
                </a:solidFill>
              </a:rPr>
              <a:t>(ArcGIS, AutoCAD, etc.)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916439" y="6054978"/>
            <a:ext cx="34453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Hydraulic Calculation Software</a:t>
            </a:r>
          </a:p>
          <a:p>
            <a:pPr algn="ctr"/>
            <a:r>
              <a:rPr lang="en-US" dirty="0">
                <a:solidFill>
                  <a:srgbClr val="009DD9"/>
                </a:solidFill>
              </a:rPr>
              <a:t>(HEC-RAS, MIKE Flood HD, </a:t>
            </a:r>
            <a:r>
              <a:rPr lang="en-US" dirty="0" err="1">
                <a:solidFill>
                  <a:srgbClr val="009DD9"/>
                </a:solidFill>
              </a:rPr>
              <a:t>etc</a:t>
            </a:r>
            <a:r>
              <a:rPr lang="en-US" dirty="0">
                <a:solidFill>
                  <a:srgbClr val="009DD9"/>
                </a:solidFill>
              </a:rPr>
              <a:t>)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385629" y="509355"/>
            <a:ext cx="74266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9DD9"/>
                </a:solidFill>
              </a:rPr>
              <a:t>River Modeling: Proposed Workflow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16" y="4616313"/>
            <a:ext cx="2073615" cy="14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4267284" y="1759684"/>
            <a:ext cx="2517226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3080824">
            <a:off x="3702479" y="3919264"/>
            <a:ext cx="1166167" cy="297543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3725948">
            <a:off x="4058489" y="3675217"/>
            <a:ext cx="1092272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6" name="Object 19"/>
          <p:cNvGraphicFramePr>
            <a:graphicFrameLocks noChangeAspect="1"/>
          </p:cNvGraphicFramePr>
          <p:nvPr>
            <p:extLst/>
          </p:nvPr>
        </p:nvGraphicFramePr>
        <p:xfrm>
          <a:off x="7016736" y="1438291"/>
          <a:ext cx="1906397" cy="133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VISIO" r:id="rId5" imgW="3361680" imgH="2688120" progId="Visio.Drawing.6">
                  <p:embed/>
                </p:oleObj>
              </mc:Choice>
              <mc:Fallback>
                <p:oleObj name="VISIO" r:id="rId5" imgW="3361680" imgH="268812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36" y="1438291"/>
                        <a:ext cx="1906397" cy="1337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6817373" y="3935680"/>
            <a:ext cx="17395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r>
              <a:rPr lang="en-US" sz="1100" dirty="0">
                <a:solidFill>
                  <a:srgbClr val="009DD9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(Flow Rate Observations)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162408" y="1354448"/>
            <a:ext cx="25987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endParaRPr lang="en-US" sz="1100" dirty="0">
              <a:solidFill>
                <a:srgbClr val="009DD9"/>
              </a:solidFill>
            </a:endParaRP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(Geometry, Catchment, River Network)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4513867" y="3147742"/>
            <a:ext cx="16562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r>
              <a:rPr lang="en-US" sz="1100" dirty="0">
                <a:solidFill>
                  <a:srgbClr val="009DD9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(Water Surface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Elevation Observations)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2482546" y="4089002"/>
            <a:ext cx="18501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endParaRPr lang="en-US" sz="1100" dirty="0">
              <a:solidFill>
                <a:srgbClr val="009DD9"/>
              </a:solidFill>
            </a:endParaRP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(Geometry, River Network)</a:t>
            </a:r>
          </a:p>
        </p:txBody>
      </p:sp>
      <p:sp>
        <p:nvSpPr>
          <p:cNvPr id="55" name="Right Arrow 54"/>
          <p:cNvSpPr/>
          <p:nvPr/>
        </p:nvSpPr>
        <p:spPr>
          <a:xfrm rot="8007808">
            <a:off x="6129451" y="3824602"/>
            <a:ext cx="1166167" cy="297543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GC_PowerPoint_Template">
  <a:themeElements>
    <a:clrScheme name="">
      <a:dk1>
        <a:srgbClr val="000000"/>
      </a:dk1>
      <a:lt1>
        <a:srgbClr val="FFFFCC"/>
      </a:lt1>
      <a:dk2>
        <a:srgbClr val="092E5C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969696"/>
          </a:solidFill>
          <a:prstDash val="solid"/>
          <a:round/>
          <a:headEnd type="stealth" w="med" len="lg"/>
          <a:tailEnd type="none" w="med" len="med"/>
        </a:ln>
        <a:effectLst/>
      </a:spPr>
      <a:bodyPr vert="horz" wrap="non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G 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969696"/>
          </a:solidFill>
          <a:prstDash val="solid"/>
          <a:round/>
          <a:headEnd type="stealth" w="med" len="lg"/>
          <a:tailEnd type="none" w="med" len="med"/>
        </a:ln>
        <a:effectLst/>
      </a:spPr>
      <a:bodyPr vert="horz" wrap="non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G Times" charset="0"/>
          </a:defRPr>
        </a:defPPr>
      </a:lstStyle>
    </a:ln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1463</Words>
  <Application>Microsoft Office PowerPoint</Application>
  <PresentationFormat>Widescreen</PresentationFormat>
  <Paragraphs>305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MS PGothic</vt:lpstr>
      <vt:lpstr>Arial</vt:lpstr>
      <vt:lpstr>Arial Black</vt:lpstr>
      <vt:lpstr>Calibri</vt:lpstr>
      <vt:lpstr>Constantia</vt:lpstr>
      <vt:lpstr>Times New Roman</vt:lpstr>
      <vt:lpstr>Wingdings</vt:lpstr>
      <vt:lpstr>Wingdings 2</vt:lpstr>
      <vt:lpstr>Flow</vt:lpstr>
      <vt:lpstr>1_Flow</vt:lpstr>
      <vt:lpstr>OGC_PowerPoint_Template</vt:lpstr>
      <vt:lpstr>Office Theme</vt:lpstr>
      <vt:lpstr>3_Flow</vt:lpstr>
      <vt:lpstr>4_Flow</vt:lpstr>
      <vt:lpstr>2_Flow</vt:lpstr>
      <vt:lpstr>VISIO</vt:lpstr>
      <vt:lpstr>HydroShare Channel</vt:lpstr>
      <vt:lpstr>HydroShare Channel  </vt:lpstr>
      <vt:lpstr>Tentative Conclusions – 16 April 2013</vt:lpstr>
      <vt:lpstr>RiverML Discussion Paper</vt:lpstr>
      <vt:lpstr>WMO – OGC  Hydrology Domain Working Group 4th Annual Workshop  Workshop Highlights</vt:lpstr>
      <vt:lpstr>PowerPoint Presentation</vt:lpstr>
      <vt:lpstr>HDWG Workshop Notes from David Arctur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RiverML and HydroShare</vt:lpstr>
      <vt:lpstr>PowerPoint Presentation</vt:lpstr>
      <vt:lpstr>Edgar Ranch: Case Study</vt:lpstr>
      <vt:lpstr>HEC-GeoRAS Model – Input to RAS</vt:lpstr>
      <vt:lpstr>HEC-RAS Model – Computes Water Surface Elevation given the Discharge</vt:lpstr>
      <vt:lpstr>Floodplain Results – Output from RAS in HEC-GeoRAS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HydroShare – Channel</dc:title>
  <dc:creator>Maidment, David R</dc:creator>
  <cp:lastModifiedBy>Maidment, David R</cp:lastModifiedBy>
  <cp:revision>9</cp:revision>
  <dcterms:created xsi:type="dcterms:W3CDTF">2013-07-02T16:53:27Z</dcterms:created>
  <dcterms:modified xsi:type="dcterms:W3CDTF">2013-07-02T18:29:11Z</dcterms:modified>
</cp:coreProperties>
</file>