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3" r:id="rId4"/>
    <p:sldMasterId id="2147483741" r:id="rId5"/>
  </p:sldMasterIdLst>
  <p:notesMasterIdLst>
    <p:notesMasterId r:id="rId19"/>
  </p:notesMasterIdLst>
  <p:sldIdLst>
    <p:sldId id="256" r:id="rId6"/>
    <p:sldId id="267" r:id="rId7"/>
    <p:sldId id="276" r:id="rId8"/>
    <p:sldId id="260" r:id="rId9"/>
    <p:sldId id="261" r:id="rId10"/>
    <p:sldId id="315" r:id="rId11"/>
    <p:sldId id="316" r:id="rId12"/>
    <p:sldId id="317" r:id="rId13"/>
    <p:sldId id="266" r:id="rId14"/>
    <p:sldId id="314" r:id="rId15"/>
    <p:sldId id="279" r:id="rId16"/>
    <p:sldId id="280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94660"/>
  </p:normalViewPr>
  <p:slideViewPr>
    <p:cSldViewPr snapToGrid="0">
      <p:cViewPr>
        <p:scale>
          <a:sx n="98" d="100"/>
          <a:sy n="98" d="100"/>
        </p:scale>
        <p:origin x="50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ustin.utexas.edu\disk\caee\wwwroot\prof\maidment\CE365KSpr14\Docs\AustinID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2338145231846"/>
          <c:y val="2.7777777777777776E-2"/>
          <c:w val="0.62762707786526684"/>
          <c:h val="0.8277544473607465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2-yr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360</c:v>
                </c:pt>
                <c:pt idx="7">
                  <c:v>720</c:v>
                </c:pt>
                <c:pt idx="8">
                  <c:v>1440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5.76</c:v>
                </c:pt>
                <c:pt idx="1">
                  <c:v>3.92</c:v>
                </c:pt>
                <c:pt idx="2">
                  <c:v>2.64</c:v>
                </c:pt>
                <c:pt idx="3">
                  <c:v>1.72</c:v>
                </c:pt>
                <c:pt idx="4">
                  <c:v>1.08</c:v>
                </c:pt>
                <c:pt idx="5">
                  <c:v>0.77300000000000002</c:v>
                </c:pt>
                <c:pt idx="6">
                  <c:v>0.44500000000000001</c:v>
                </c:pt>
                <c:pt idx="7">
                  <c:v>0.255</c:v>
                </c:pt>
                <c:pt idx="8">
                  <c:v>0.14299999999999999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5-yr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360</c:v>
                </c:pt>
                <c:pt idx="7">
                  <c:v>720</c:v>
                </c:pt>
                <c:pt idx="8">
                  <c:v>1440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7.39</c:v>
                </c:pt>
                <c:pt idx="1">
                  <c:v>5.04</c:v>
                </c:pt>
                <c:pt idx="2">
                  <c:v>3.42</c:v>
                </c:pt>
                <c:pt idx="3">
                  <c:v>2.2799999999999998</c:v>
                </c:pt>
                <c:pt idx="4">
                  <c:v>1.45</c:v>
                </c:pt>
                <c:pt idx="5">
                  <c:v>1.04</c:v>
                </c:pt>
                <c:pt idx="6">
                  <c:v>0.59299999999999997</c:v>
                </c:pt>
                <c:pt idx="7">
                  <c:v>0.33900000000000002</c:v>
                </c:pt>
                <c:pt idx="8">
                  <c:v>0.20799999999999999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25-yr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360</c:v>
                </c:pt>
                <c:pt idx="7">
                  <c:v>720</c:v>
                </c:pt>
                <c:pt idx="8">
                  <c:v>1440</c:v>
                </c:pt>
              </c:numCache>
            </c:numRef>
          </c:xVal>
          <c:yVal>
            <c:numRef>
              <c:f>Sheet1!$F$2:$F$10</c:f>
              <c:numCache>
                <c:formatCode>General</c:formatCode>
                <c:ptCount val="9"/>
                <c:pt idx="0">
                  <c:v>10.1</c:v>
                </c:pt>
                <c:pt idx="1">
                  <c:v>7.04</c:v>
                </c:pt>
                <c:pt idx="2">
                  <c:v>4.72</c:v>
                </c:pt>
                <c:pt idx="3">
                  <c:v>3.28</c:v>
                </c:pt>
                <c:pt idx="4">
                  <c:v>2.1</c:v>
                </c:pt>
                <c:pt idx="5">
                  <c:v>1.52</c:v>
                </c:pt>
                <c:pt idx="6">
                  <c:v>0.85699999999999998</c:v>
                </c:pt>
                <c:pt idx="7">
                  <c:v>0.49199999999999999</c:v>
                </c:pt>
                <c:pt idx="8">
                  <c:v>0.318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100-yr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360</c:v>
                </c:pt>
                <c:pt idx="7">
                  <c:v>720</c:v>
                </c:pt>
                <c:pt idx="8">
                  <c:v>1440</c:v>
                </c:pt>
              </c:numCache>
            </c:numRef>
          </c:xVal>
          <c:yVal>
            <c:numRef>
              <c:f>Sheet1!$H$2:$H$10</c:f>
              <c:numCache>
                <c:formatCode>General</c:formatCode>
                <c:ptCount val="9"/>
                <c:pt idx="0">
                  <c:v>12.5</c:v>
                </c:pt>
                <c:pt idx="1">
                  <c:v>9.16</c:v>
                </c:pt>
                <c:pt idx="2">
                  <c:v>6.08</c:v>
                </c:pt>
                <c:pt idx="3">
                  <c:v>4.37</c:v>
                </c:pt>
                <c:pt idx="4">
                  <c:v>2.83</c:v>
                </c:pt>
                <c:pt idx="5">
                  <c:v>2.04</c:v>
                </c:pt>
                <c:pt idx="6">
                  <c:v>1.1399999999999999</c:v>
                </c:pt>
                <c:pt idx="7">
                  <c:v>0.66300000000000003</c:v>
                </c:pt>
                <c:pt idx="8">
                  <c:v>0.42399999999999999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89363936"/>
        <c:axId val="-289368832"/>
      </c:scatterChart>
      <c:valAx>
        <c:axId val="-289363936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Duration</a:t>
                </a:r>
                <a:r>
                  <a:rPr lang="en-US" sz="1200" baseline="0" dirty="0"/>
                  <a:t> (</a:t>
                </a:r>
                <a:r>
                  <a:rPr lang="en-US" sz="1200" baseline="0" dirty="0" err="1"/>
                  <a:t>Mins</a:t>
                </a:r>
                <a:r>
                  <a:rPr lang="en-US" sz="1200" baseline="0" dirty="0"/>
                  <a:t>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35281824146981627"/>
              <c:y val="0.89256926217556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9368832"/>
        <c:crosses val="autoZero"/>
        <c:crossBetween val="midCat"/>
      </c:valAx>
      <c:valAx>
        <c:axId val="-28936883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Precipitation</a:t>
                </a:r>
                <a:r>
                  <a:rPr lang="en-US" sz="1200" baseline="0" dirty="0"/>
                  <a:t> Intensity (in/</a:t>
                </a:r>
                <a:r>
                  <a:rPr lang="en-US" sz="1200" baseline="0" dirty="0" err="1"/>
                  <a:t>hr</a:t>
                </a:r>
                <a:r>
                  <a:rPr lang="en-US" sz="1200" baseline="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9363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4849B-7E3F-4674-8BBD-525DD2622EBC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42C31-1982-4460-8A07-CD630678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5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5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2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4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40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9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5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2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7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6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1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0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64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51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00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40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8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5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04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91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78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5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COM_blue-green_spec#CD884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2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87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COM_blue-green_spec#CD88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18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06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8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0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60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83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21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8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73151"/>
            <a:ext cx="9144000" cy="129562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6" y="6393140"/>
            <a:ext cx="856176" cy="1938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191" y="1149462"/>
            <a:ext cx="890080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2" descr="C:\HURRICANE SANDY\AECOM Photos of Damage\Hurricane Sandy Breezy Point Photo 16 12051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10393" r="206" b="19252"/>
          <a:stretch/>
        </p:blipFill>
        <p:spPr bwMode="auto">
          <a:xfrm>
            <a:off x="-29028" y="0"/>
            <a:ext cx="9173028" cy="48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6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01680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438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5328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3312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9082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33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0347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5462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895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9248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524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36512" y="769248"/>
            <a:ext cx="4286280" cy="57152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63C1D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內容版面配置區 8"/>
          <p:cNvSpPr>
            <a:spLocks noGrp="1"/>
          </p:cNvSpPr>
          <p:nvPr>
            <p:ph sz="quarter" idx="14"/>
          </p:nvPr>
        </p:nvSpPr>
        <p:spPr>
          <a:xfrm>
            <a:off x="236512" y="1491624"/>
            <a:ext cx="7143800" cy="857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027109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DATA\Desktop\Address, Logo, Template, Office, Title\AECOM_Logo_Suite\Logo for PowerPoint Use (png)\AECOM_color_cmy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18215"/>
            <a:ext cx="1386624" cy="495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45673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61963" y="1428750"/>
            <a:ext cx="7123112" cy="1470025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+mj-lt"/>
              </a:defRPr>
            </a:lvl1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Optional Presentation Title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Blue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Green Spectrum</a:t>
            </a:r>
          </a:p>
        </p:txBody>
      </p:sp>
      <p:sp>
        <p:nvSpPr>
          <p:cNvPr id="1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>
              <a:buNone/>
              <a:defRPr/>
            </a:lvl1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Presenter’s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6327775"/>
            <a:ext cx="1673225" cy="228600"/>
          </a:xfrm>
        </p:spPr>
        <p:txBody>
          <a:bodyPr/>
          <a:lstStyle>
            <a:lvl5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 sz="1600"/>
            </a:lvl5pPr>
          </a:lstStyle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Month Day, Year</a:t>
            </a:r>
          </a:p>
        </p:txBody>
      </p:sp>
      <p:pic>
        <p:nvPicPr>
          <p:cNvPr id="5" name="Picture 4" descr="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7991"/>
            <a:ext cx="9144000" cy="702425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6309517"/>
            <a:ext cx="9144000" cy="616747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12" descr="C:\Documents and Settings\averillc\My Documents\AECOM_Logo_Suite\AECOM_logo_without_circle_R\EPS_RGB\AECOM_1c-reverse_rgb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73293" y="6528122"/>
            <a:ext cx="807721" cy="1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6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E1B159-297D-4DDF-9C45-AF1458C915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0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7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COM_blue-green_spec#CD884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94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2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COM_blue-green_spec#CD88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468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98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17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91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74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98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53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5176" y="-11382"/>
            <a:ext cx="9159175" cy="1226033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033657" y="6387737"/>
            <a:ext cx="992777" cy="35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706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73151"/>
            <a:ext cx="9144000" cy="129562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6" y="6393140"/>
            <a:ext cx="856176" cy="1938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191" y="1149462"/>
            <a:ext cx="890080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2" descr="C:\HURRICANE SANDY\AECOM Photos of Damage\Hurricane Sandy Breezy Point Photo 16 12051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10393" r="206" b="19252"/>
          <a:stretch/>
        </p:blipFill>
        <p:spPr bwMode="auto">
          <a:xfrm>
            <a:off x="-29028" y="0"/>
            <a:ext cx="9173028" cy="48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4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5763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119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9314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1631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3330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118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951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5107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36512" y="769248"/>
            <a:ext cx="4286280" cy="57152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63C1D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內容版面配置區 8"/>
          <p:cNvSpPr>
            <a:spLocks noGrp="1"/>
          </p:cNvSpPr>
          <p:nvPr>
            <p:ph sz="quarter" idx="14"/>
          </p:nvPr>
        </p:nvSpPr>
        <p:spPr>
          <a:xfrm>
            <a:off x="236512" y="1491624"/>
            <a:ext cx="7143800" cy="857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36509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47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DATA\Desktop\Address, Logo, Template, Office, Title\AECOM_Logo_Suite\Logo for PowerPoint Use (png)\AECOM_color_cmy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18215"/>
            <a:ext cx="1386624" cy="495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97992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61963" y="1428750"/>
            <a:ext cx="7123112" cy="1470025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+mj-lt"/>
              </a:defRPr>
            </a:lvl1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Optional Presentation Title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Blue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Green Spectrum</a:t>
            </a:r>
          </a:p>
        </p:txBody>
      </p:sp>
      <p:sp>
        <p:nvSpPr>
          <p:cNvPr id="1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>
              <a:buNone/>
              <a:defRPr/>
            </a:lvl1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Presenter’s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6327775"/>
            <a:ext cx="1673225" cy="228600"/>
          </a:xfrm>
        </p:spPr>
        <p:txBody>
          <a:bodyPr/>
          <a:lstStyle>
            <a:lvl5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 sz="1600"/>
            </a:lvl5pPr>
          </a:lstStyle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Month Day, Year</a:t>
            </a:r>
          </a:p>
        </p:txBody>
      </p:sp>
      <p:pic>
        <p:nvPicPr>
          <p:cNvPr id="5" name="Picture 4" descr="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7991"/>
            <a:ext cx="9144000" cy="702425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6309517"/>
            <a:ext cx="9144000" cy="616747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12" descr="C:\Documents and Settings\averillc\My Documents\AECOM_Logo_Suite\AECOM_logo_without_circle_R\EPS_RGB\AECOM_1c-reverse_rgb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73293" y="6528122"/>
            <a:ext cx="807721" cy="1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64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E1B159-297D-4DDF-9C45-AF1458C915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0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9459-D167-4553-A369-9C5A9E8F0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4A62-302A-488C-B249-CF8249450E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9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1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5" r:id="rId11"/>
    <p:sldLayoutId id="2147483726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rofession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365K Hydraulic Engineering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488" y="4484540"/>
            <a:ext cx="6858000" cy="1655762"/>
          </a:xfrm>
        </p:spPr>
        <p:txBody>
          <a:bodyPr/>
          <a:lstStyle/>
          <a:p>
            <a:r>
              <a:rPr lang="en-US" dirty="0" smtClean="0"/>
              <a:t>Concepts using in Exam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5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ECJ Pipe Drainage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55" y="1417638"/>
            <a:ext cx="4786109" cy="49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Flow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2560320"/>
            <a:ext cx="4050792" cy="21031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08376" y="2560320"/>
            <a:ext cx="9144" cy="210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07080" y="2560320"/>
            <a:ext cx="9144" cy="210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23744" y="3511296"/>
            <a:ext cx="484632" cy="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16224" y="3508248"/>
            <a:ext cx="484632" cy="914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57956" y="315110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 err="1">
                <a:solidFill>
                  <a:prstClr val="black"/>
                </a:solidFill>
              </a:rPr>
              <a:t>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581912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168652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140708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092958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677156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7520" y="21909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3936" y="46634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22976" y="2980944"/>
            <a:ext cx="2962656" cy="8412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22976" y="2980944"/>
            <a:ext cx="2962656" cy="630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485632" y="3611880"/>
            <a:ext cx="0" cy="210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74932" y="25628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34166" y="38135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485632" y="3717036"/>
            <a:ext cx="277368" cy="92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506968" y="342721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96112" y="2514600"/>
            <a:ext cx="18288" cy="2148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9224" y="355523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22976" y="1399032"/>
            <a:ext cx="0" cy="15819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485632" y="1399032"/>
            <a:ext cx="0" cy="22720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22976" y="1399032"/>
            <a:ext cx="29626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62219" y="1029700"/>
            <a:ext cx="188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Rainfall intensity,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522976" y="1975104"/>
            <a:ext cx="2962656" cy="9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63079" y="197510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916168" y="1399032"/>
            <a:ext cx="0" cy="29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662928" y="1399032"/>
            <a:ext cx="0" cy="29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473696" y="1411224"/>
            <a:ext cx="0" cy="29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129016" y="1411224"/>
            <a:ext cx="0" cy="29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62"/>
          <p:cNvSpPr/>
          <p:nvPr/>
        </p:nvSpPr>
        <p:spPr>
          <a:xfrm>
            <a:off x="7145529" y="3187684"/>
            <a:ext cx="123951" cy="145304"/>
          </a:xfrm>
          <a:prstGeom prst="triangl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168652" y="5562600"/>
            <a:ext cx="2193036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008376" y="5248656"/>
            <a:ext cx="0" cy="301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22320" y="5254752"/>
            <a:ext cx="0" cy="301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168652" y="5248656"/>
            <a:ext cx="2193036" cy="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Isosceles Triangle 73"/>
          <p:cNvSpPr/>
          <p:nvPr/>
        </p:nvSpPr>
        <p:spPr>
          <a:xfrm>
            <a:off x="2399793" y="5103352"/>
            <a:ext cx="123951" cy="145304"/>
          </a:xfrm>
          <a:prstGeom prst="triangl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3558540" y="5032772"/>
            <a:ext cx="0" cy="221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558540" y="5562600"/>
            <a:ext cx="0" cy="22198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414109" y="521486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16168" y="4663440"/>
            <a:ext cx="2699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q, discharge per unit width</a:t>
            </a:r>
          </a:p>
          <a:p>
            <a:r>
              <a:rPr lang="en-US" dirty="0">
                <a:solidFill>
                  <a:prstClr val="black"/>
                </a:solidFill>
              </a:rPr>
              <a:t>   </a:t>
            </a:r>
          </a:p>
          <a:p>
            <a:r>
              <a:rPr lang="en-US" dirty="0">
                <a:solidFill>
                  <a:prstClr val="black"/>
                </a:solidFill>
              </a:rPr>
              <a:t>q = </a:t>
            </a:r>
            <a:r>
              <a:rPr lang="en-US" dirty="0" err="1">
                <a:solidFill>
                  <a:prstClr val="black"/>
                </a:solidFill>
              </a:rPr>
              <a:t>iL</a:t>
            </a:r>
            <a:r>
              <a:rPr lang="en-US" dirty="0">
                <a:solidFill>
                  <a:prstClr val="black"/>
                </a:solidFill>
              </a:rPr>
              <a:t> = </a:t>
            </a:r>
            <a:r>
              <a:rPr lang="en-US" dirty="0" err="1">
                <a:solidFill>
                  <a:prstClr val="black"/>
                </a:solidFill>
              </a:rPr>
              <a:t>vy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662928" y="3511296"/>
            <a:ext cx="60300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62928" y="3335774"/>
            <a:ext cx="0" cy="1846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400800" y="32766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27211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915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Gutter Flow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0704" y="3273552"/>
            <a:ext cx="950976" cy="914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11680" y="3282696"/>
            <a:ext cx="0" cy="73152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11680" y="3282696"/>
            <a:ext cx="6062472" cy="7315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11680" y="3447288"/>
            <a:ext cx="4590288" cy="182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3621024" y="3282696"/>
            <a:ext cx="137160" cy="164592"/>
          </a:xfrm>
          <a:prstGeom prst="triangl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224" y="3465576"/>
            <a:ext cx="219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2224" y="4020312"/>
            <a:ext cx="219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1952" y="3465576"/>
            <a:ext cx="0" cy="5486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38393" y="35552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601968" y="3273552"/>
            <a:ext cx="0" cy="19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11680" y="3364992"/>
            <a:ext cx="4590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06824" y="300023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202936" y="3648456"/>
            <a:ext cx="0" cy="138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50792" y="3786509"/>
            <a:ext cx="1152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02936" y="35443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x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7124" y="3728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05580" y="1993392"/>
                <a:ext cx="2216889" cy="76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  <m:sub/>
                            <m:sup/>
                          </m:sSubSup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80" y="1993392"/>
                <a:ext cx="2216889" cy="7624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627632" y="4910328"/>
            <a:ext cx="49259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Q = flow in gutter (</a:t>
            </a:r>
            <a:r>
              <a:rPr lang="en-US" dirty="0" err="1" smtClean="0">
                <a:solidFill>
                  <a:prstClr val="black"/>
                </a:solidFill>
              </a:rPr>
              <a:t>cfs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C</a:t>
            </a:r>
            <a:r>
              <a:rPr lang="en-US" baseline="-25000" dirty="0" err="1" smtClean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 = coefficient (0.56 for US units, 0.376 for SI units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</a:t>
            </a:r>
            <a:r>
              <a:rPr lang="en-US" baseline="-25000" dirty="0" smtClean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 = longitudinal slope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 = spread (</a:t>
            </a:r>
            <a:r>
              <a:rPr lang="en-US" dirty="0" err="1" smtClean="0">
                <a:solidFill>
                  <a:prstClr val="black"/>
                </a:solidFill>
              </a:rPr>
              <a:t>ft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x</a:t>
            </a:r>
            <a:r>
              <a:rPr lang="en-US" dirty="0" smtClean="0">
                <a:solidFill>
                  <a:prstClr val="black"/>
                </a:solidFill>
              </a:rPr>
              <a:t> = transverse slope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93992" y="5976604"/>
            <a:ext cx="20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Ref: SCMD p. 372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9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into a Curb Inlet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05580" y="1993392"/>
                <a:ext cx="3050835" cy="805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0.42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0.6</m:t>
                              </m:r>
                            </m:sup>
                          </m:s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80" y="1993392"/>
                <a:ext cx="3050835" cy="8054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682496" y="3026664"/>
            <a:ext cx="49964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= required length </a:t>
            </a:r>
            <a:r>
              <a:rPr lang="en-US" dirty="0" smtClean="0">
                <a:solidFill>
                  <a:prstClr val="black"/>
                </a:solidFill>
              </a:rPr>
              <a:t>to intercept all flow (</a:t>
            </a:r>
            <a:r>
              <a:rPr lang="en-US" dirty="0" err="1" smtClean="0">
                <a:solidFill>
                  <a:prstClr val="black"/>
                </a:solidFill>
              </a:rPr>
              <a:t>ft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Q = flow in gutter (</a:t>
            </a:r>
            <a:r>
              <a:rPr lang="en-US" dirty="0" err="1" smtClean="0">
                <a:solidFill>
                  <a:prstClr val="black"/>
                </a:solidFill>
              </a:rPr>
              <a:t>cfs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C</a:t>
            </a:r>
            <a:r>
              <a:rPr lang="en-US" baseline="-25000" dirty="0" err="1" smtClean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 = coefficient (0.60 for US units, 0.817 for SI units)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</a:t>
            </a:r>
            <a:r>
              <a:rPr lang="en-US" baseline="-25000" dirty="0" smtClean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 = longitudinal slope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 = spread (</a:t>
            </a:r>
            <a:r>
              <a:rPr lang="en-US" dirty="0" err="1" smtClean="0">
                <a:solidFill>
                  <a:prstClr val="black"/>
                </a:solidFill>
              </a:rPr>
              <a:t>ft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x</a:t>
            </a:r>
            <a:r>
              <a:rPr lang="en-US" dirty="0" smtClean="0">
                <a:solidFill>
                  <a:prstClr val="black"/>
                </a:solidFill>
              </a:rPr>
              <a:t> = transverse slope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3992" y="5976604"/>
            <a:ext cx="20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Ref: SCMD p. 393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3392" y="4965192"/>
                <a:ext cx="2250873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1.8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92" y="4965192"/>
                <a:ext cx="2250873" cy="769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26831" y="5838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n-US" dirty="0" smtClean="0">
                <a:solidFill>
                  <a:prstClr val="black"/>
                </a:solidFill>
              </a:rPr>
              <a:t>efficiency (proportion of flow captured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actual length (</a:t>
            </a:r>
            <a:r>
              <a:rPr lang="en-US" dirty="0" err="1" smtClean="0">
                <a:solidFill>
                  <a:srgbClr val="FF0000"/>
                </a:solidFill>
              </a:rPr>
              <a:t>ft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r>
              <a:rPr lang="en-US" dirty="0" smtClean="0">
                <a:solidFill>
                  <a:prstClr val="black"/>
                </a:solidFill>
              </a:rPr>
              <a:t>(for L &lt; L</a:t>
            </a:r>
            <a:r>
              <a:rPr lang="en-US" baseline="-25000" dirty="0" smtClean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5312" y="2121810"/>
            <a:ext cx="2551176" cy="4027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25312" y="1993392"/>
            <a:ext cx="25511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" descr="data:image/jpeg;base64,/9j/4AAQSkZJRgABAQAAAQABAAD/2wBDAAkGBwgHBgkIBwgKCgkLDRYPDQwMDRsUFRAWIB0iIiAdHx8kKDQsJCYxJx8fLT0tMTU3Ojo6Iys/RD84QzQ5Ojf/2wBDAQoKCg0MDRoPDxo3JR8lNzc3Nzc3Nzc3Nzc3Nzc3Nzc3Nzc3Nzc3Nzc3Nzc3Nzc3Nzc3Nzc3Nzc3Nzc3Nzc3Nzf/wAARCACyAKwDASIAAhEBAxEB/8QAGwAAAQUBAQAAAAAAAAAAAAAABAACAwUGAQf/xAA7EAACAQMDAgQDBgQFBAMAAAABAgMABBESITEFQRMiUWEGcYEUIzKRodFCscHhFTNScvAkQ1NigpLx/8QAGQEAAwEBAQAAAAAAAAAAAAAAAQIDAAQF/8QAIREAAwEAAwEAAwEBAQAAAAAAAAECEQMhMRITQVEEInH/2gAMAwEAAhEDEQA/APQAiwwSRokQZp8L58K2GP6fvVdalZLS6MciQyDSGiLgFsc4/wCdqfctBcBEnigmC/hVxkL8s0NP1O3hxFmMuNlijOpvoBVG0l2Iyna/Mggt7gh0Cs4JbfJO+9ds7Xp19NIJZzCdZCs4BGPeibm5KMtzeCK3i0keGwDO/pt2qhveru+lLaOOGNSSuPxH3J/pUatIzpL0F6zBHb3ssKTllWMMHK4B5G35VmruUs0pTP4hVtLqlmZ5MyLoCBc8AE/vVPeRFCwQbs4xvvjFZXLfRlWk0Lh72NtJOlSf0qXpV5NaSStExyUIOOTkYodIpY7lgC20RYntUdmHfxAH0oELMQPTgUdWbowZHduxjhAyqIyj1A1Ek/nTHnAt2ZHydRJ1LjPYjah0ykxcghFhOcj1Jp1pIi2cYK6maVzzzsKWsaCwj7czqxJESBgMLyV9PlUrXTuVC6hp5QMfTjNUtwjFi6xlAu/ORXdc5XBYbHbsMmkwBdOBJGIbgoZWOUPoMfzpKqWy+FOEfbOWGPpmgTLevboF8FY9WMg4FSTzPpBXTJjfOM4NI0AUt9b2kpNvFGCx85yST8s1JD1BPBjZ48Nv5eSNyf61TSxTSujhcnPKnejI7XUgDEpJtyd96LSGLr7XAZEZnDgjKr4eMe2aCuZJJZFjEZVMgEkE/WphEII2ZZy4Q6e3mb9qHub5lnKpIV0gHY+3HNIvRSWC1zJJJPJEVU7YQb7Y+Yrkt5EJRCUbCHBI4HyqvguJHdgjEudw2anaKVh43iEybZxvRz+gYVJKiBTurH8CqM88/Woog6r5WZATnGojPvimxXDqWDorFAQW9aCkuAzamjRie7KSaGCs9lm6WJE0B1A9lxn9aDi6LNakm1dFz2Kg/wA6vNQ/4a6r13NaUaMvfdCurmTxpMFvQLt/aqyf4fu1zoUfka3gYA+ldLCkcy/RXCZ5s/Rb1TnQrfXFVl/0S9FwrpCwQLuOd/pXrZAbcgEe4prRRn/tof8A4il/HK8CuNHkTW12gIkjOSMbjtUVvDLBqVQVJ78V6+1rbPs8CHPtQ8vRumy/jtUpXx9Zpvh/08qaKV7V4gELMMbnbY7fzNDvbPBaouoF11fhOedq9Tf4b6aTqSLSfZqDm+F7VjlJCB2zSfFI3zSPOoYZJOmzWsSqS7gljsfWni1JeMHwwNLtudl2xWs6h8NrZxGYyqEzjJyPpWdNzYR/ikOrO2Bgg0j+kBtr9AkVvDFEEl0EgfiV8jmgord5Rr1lUOwGrff2q1+2WLjDzOM8ZjBB/Wh5rqCNljTBA/8AWk+mgJlIzy20XlOF1YyB7VYwwStbvdCQ4CcEZztUF1HbtavomB0amHlIyfSjemTwS2ESrjWq4bO2apV/87g+9AcMk89pKVXYNgNnGR32oKTAyFy2rcgCrmPVaKUjtZpE3JJywofpQt43ke4Mq7AI2g4Hz2oTa7YulbbSFX3yoB4zVjDeR5y7MBxpzT7YQzXVy0g+7lkUDI3wOSKd1kRmIeCoCDffk+nFF1rwyZy7h1RmZZNA9CD5qCDoS2Ezvzmj40N3YAGUI2WJB4PoPandMskkty7xq2XOCfSmTSN0ey+EB/Ea7owNmoW1M/UHcWrIEQ4Z37/IVYNb21suqaKeRh3dsgfQbVWuRLoqpbISSByPrUD3cMf43T6NVV8S3rrdtbRgIiAZ0jcnFUBnB4Jrnr/S10kRu/l4jVv1i0XYNIfkKif4ht041n54rvwj0m06rDJJcNqKMPu8/qa18PSLWH/LghU+0YFCeTkpbo8qqW6ZFOqX1wP+l6fI/vpOP2qVY+vTHDW6RD1Zl/etY9izKRhMemois58V21xbdPzEdCsdJaNj5RTa87YalJa2A3SXVmuu+6raW4zjnJ/ICq9Or9KaUx3HX5gFOMpbHB+Rzx9Kz1zH4jNrJL92bc0HJaxsBl9x6Cud8sog+T+Bvxx1Dp5to4uldQubpw3m1Jha8+mnlycjT9Oa101nEoPk157g4oCSx1t93EVA/wBW+apH+iV+gflX8M+JGbBJ3FMaVuQXJznHJFXc3TyhAKD6DiuR2R2ypx7Cn/PAy5pKUmQoAVcfPbNRPLPBjAZV7bYzWjFmjArqcZ7tRdt0/wASIrL4UqkYAxjFFf6ONjrkh/spOndUuwFBlbQBjPIJrQRTNLHpkDan5BOcUFddEVstHGUfOVXgH8qqrt762lEc8UsbIN8A5/WlczfcjNI0xtbe6Ro4gqT48rY2BpsVrc25+8t4ZkK7sHwePeq3o/UhJPFG8elxsW71dvPesF+zxaSm7E7jT7VC1SeIlUv1A03TpJG1QxIm5GUI3B+VDpbSW48NIZAM77OcmtHDcy6QCqY5wyKd6macE5MMJ+S4pPytdE3T0uujT28PlmikOttigbY/SrTqSyG1lS3aUuVOgOx3P1q56NL9zLCRkK2Rn0NEXNuksTeUBuxA4rtuso714YyS3brcZvrd1knjX7yLhgByfeqF0RXJCkAn1rT3Yl6Pfr1C2XC6vvFHGfX61D8R9MjmhXq/TxqglOZEXfw27/SpcsdfSOflh+oqem38/TpxPatpYDBB4I9K3PRfiaDqH3cqiKb0J2b5V5zkg4xj51JG+ACNj7GoRbnojFuT1wXKH0/Oo7o29zC8Uyho3GCDWO6L8SAFLe+AIOwl4x861Uf3qK8a6kb8LBhvXVNql0dc1NLUZDqnwvLE2vp7rNH/AKGbDD96zd5avbPpuIpI2/8AZCBXqhhkI9B7sKHms/HUxvGrqeVYgg1N8EsSuGWeUP4QUkn6AZqD7h8Zx8s1uuo/B0R1PZN4Lnfwy2V+npWWv+myWLabyH21rupPzqF8Lk564qkr0hhYEMAPnSW1iXBQjbjenyRJ/BIRt6UJJG+2HAPtUHLZJoneBN+MnvUa2yjBUnbuDUWtl5OT7Vz7QyEagcH1pPhgCiZEGqP8Q3AY4rs0klzIzzsRJ88/rQ7XGPbVTTcHcHce1HWp+TaT+ERwo+dSqr4xqyKESU6VxqyeK6JZNWSN/QUq030GAHjVgfOn68d6F+0xr+JtLehpNeoDt+gopMHp6f0+fwrxGZsK4KnJ/Kr0FGG36VlmlCgOu7KdQ+laKC4SSNJBjDAEEV7PKu9PUlgPVrSN0cSAtG4wwrMdK6gOjXFzY35Mlmw0uDvlTw1babEsZAbnt61gvjrplwqi5tsnGFb5Z4pYW9MFDrj4auXkd7K4haBzqjLk509uBQr/AA11Ene7t1I/3ftTfg34iV82F65EkeyA5z8q17urbgsM+qmqfgj+EfiTLD4dv/KWu7cep0sf6Vd9Dt7/AKSSJLyOWFjuiqwK+4ozKBdwDSMyfw7Uy4ZXiDKS8LOK7lcao5Q4PcDNOW6d2OpRq9lNU0khBLW0nhyd9sq3z/epre+eXClsOBupXFZxg/0WBmckl0ce9QTrFKhWSIMp5DKN6gNw+dyT9a40iMMEsDQ+Q6Z3q3wxDJmSxcwtz4eny/2rLXdrdWTf9ZAUHAYbg/WvSGcdnxUU0EVwhEwjkQ86jU74ZonUTR5r5CDoJqMovqfke9bLqfwvC6F7BlgfnAfKn6dqyl5a3FlKwuomQZwrg5U/WuS+Fo574mgSWI8jj07UOS6gjA/KrH7RGRhx9RUZSFhhXP51zf8AqJMGhlyukgHHO2K7rYnMBHO4rrw6TqGTgVEA0cmo7HHpit8fsApptSkSKOeCKYIiwBRiB7VNlTljhvY1G8kStghk9hTptAPTPFjG5JH0qz6PcL9neIE5jbbPoaoDMM5JzU3TLxI+opG2VEq4z7iva5J1HoTXZqRcgdqE6kIbqBkfbI3yNiKcJQDgNXHZHUjWB7Vz/OFDyn4hsJenXxltyFeNsgg4yK3Hw18Qr1WxAJj8VBhtQ5qL4g6cLqHCrqZQSPcd6wVrcS9F6mJF2UtuDxXRL+kTaxnqcrjOWVce2DTVaM5yTn0NCWV7DeWgljYnPqNx7Gnhhn8NMgBWgscLjHzpsiqD5zj270OSM5I2+lOZo9Pm0ijhgmO6iACyEKeA+Nj+1TMVUbkj6GqxVV8gbjvU8Zkt0JY64+fUj+1I5wKYSJVY7MT9DT9MhHljfT64FV4uQ51KxKHjSCKnUMRkM2k+9Iwk3iaMhh9KGnjjuQyNEuG51Dn6VIVdPMBke9d8V9S7KMe1YxmepfCSyZe0bwXPYjyn9qzt90656edN3EVxw6nKn616TI8j/i049jUEkEcqbxalOxA3/TvUb4ZoSuOWeZh8jynK0ixb8XHvWu6v8L2jDxLd2tpDwNJ0H6dqyd/b3VgxEseqMf8AcXcf2qFcDXhCuNoGeIblDuaaXkTCkA7c1KkkLDS6877GpNMHYMR71FrPURaNr4J5Db/lUTOsUkcqkhkYEbcV1ZZAuO3sKawdlbyc17Wadm4auOeORFb1Gdq6zahhdJFUvSpC1v4W2YzijiXXAJA+Vc76ZREd7CCNaf8A5WN+IenjBcAEHfatjIzHIJ/MA1V3sKOrK4Ioy0mZmS+HOrPYXBgkYlCdsn/m9btZkkRXVcgjPOa876tYmKTxByDnIq0+FuunP2SXAJPlPv6ftVRDWSXCLszqh9uaEl6zBF5Q2s/LegbuzuSzEjxFO+r1qvkRlJ1nSBsCO37VtCXX+MxcsrfVakj61bliuoo3vWbYsSAHQDt7CngLpB1rj+lD6Dhrre5DHVBoYnkZG/7UUl4CDhSmk4Ksc4rJwRhQjRylZM8AYGKtoBNoVnb7xTs9DNN4Wr3ikYBBPpXEuGJyEc/JTQ6dRbV4cyhDjZux+VEK5x5a2G0e0kzH/Kb6jAqL7TIMhUx8660r8E/pSVlHC6j6VgaQSmXl8HPq1RCBZDlymT25o5omcZ0YHbaoCXQ4x+db0xUXvwxZ3jM0TrBJ3ZFwD7YrPz9A6pHIViiSVOzJIAD+dbkMo3MYz/uph8FjnSv5VOuJMVzL9AfKu4z+VMd1zjJ4p2he7Z+dMCgNwMCugxP0qfw7tlI2kG2fUVcu2T5ht7VQPKsbrIibq2c4rRwEyxKyqCCM1C/Sk+A5MfcbUDcrHg5Yj5Grjwgwwyacd+aHnslbg5+VJqDjMh1K1RozpOR3NYy9jeyuhMmfLzjvXpN5alcjAIrJ9asMoxwc9gPSrQ0K1+zS/DfVouqWKgP96o3X/UPWpLx7ePLSaRvpIIwRXnXRTPB1JLdWZYpWGSDgrvvg+4r0C96LZ3tmfsaGOTGVbWTk++eaFbnQr39Fc3UbPUThcY/WmSdU6clvI5VWcDZcc1QTRPBI8UyESKcMvFQTaCw2wCMEZrl/JRF8lF3bfEMGUxAPc5qxfrsS4MYOCNjjisjpVcKh3qWMSEaUO3elXPyLpCfkZdSfEEkmUKKVPOaM6T8SNCdE+WQ985IrLsg04Z8HimlGjxhgfQ0PyV7pldaeqwutwqyKVKMM5zvUriEMNL15x03q81qw0SEoOQd62XTepRdRQmL8Y5UjiumLVF5tUXBDhcxMWFCzHUfvFp4lOjSMj1FMLRnAbyjvmqrocj0JnOo1OLeNhkjPvQjvFqwkgyPQ11XDDys+P9po4BlZrbONs44Nd8KVvke1c1YySR9BUguMHbO3cjmqAGPC5XSds9s1b9Glle1EaT6Wi8pUoDj+VVTXDEDIOK5Y3L2d7rwQkmFbNTudQ0vDQ6rlWyJkY+6kfyqKX7Uw8un8z+1To8jY0AUQsrBPNGPnUWkPrKmRZifMoOPQ1W39mJEOEYP2IP51fSlSdwPnQsoOPuwD9ayWeGbMF/hkkHUYJWh0hM7jjcHtWm6VftbSaXOYzt8qLu7U3cZiLAOBkDuPeqhY2RvDlGHXb51QUu+v9Di6xCs9uQtyo8rgfiHoa8/ubaSCZreaMpIg8wPY1t+ndQa3bQ5JQ8b13rvTf8WtTJCi+MB5H4z7H2qd8WrUJcqjzcxMkrMx8uBpqUJlgUfRjYDsaddQS2xaO5R1ddmU02IHWuAD3Irlfpy5jFIDsFIOdsVJ4MgyrlcY4G9NXc6jp27VH402ogISO5FZIyJBD4OAqudXBxsKktbya0nEsEpV0PbvXElbSAGOMcE011GkkEA5322qieDb/DSdJ+IXunEd9I4YnAbOBWjjhjkUOih1PBO9eZhwrnC7Dfber3pnxDPb6Fld3hGwXnSKpHLj7Hm/0zaRoUOF8pqbyj8Z83stB215b3MavFJkMM4PNEeIO3FdPpRFakYIyQpwOP70joAxkDPGaiYnk79simgHO2acJKGVRlQc9/emu+oYAx6b0xmGNJOBz610OhO+xxjFDNMaDpV4bm2AOAybH6UWWXfff0rNdNuVtLrUx8kvlx2U1pVXUAd656WMqnowqHGChIphtSMFAB6D1ooaotwc1E0jtlRzSphAixjl1EaWGx2oe/ihukMg0q68k9qMkTUQX5HORn9aEnV1YlACMYBBor0DM6dQZg4wQeKuOk9R8EeFJnSTt7Ghrm1mmjMyrl1/X2oANnzLkMOc1UQs/iHpEXVY9aBVnUeVx39j7VhJrU28rQSKyuOfet7029AASQ/LPaude6NB1KIPHhLhd1kA/Q1K+Pe16JcpnnjqEbA3X+lTQxFcGMHTzjO+aVxbyWtzJDMpVlOnc7U6GbQ4BBA/1GuWtTOZ9M6RvjADcE02JzEBtqPBFTTSoAWUD9jQIkVssp0sKntaAOkdCuRHhfQUDNcbYVSoPaurI6ZLHIPYUkMbhiV3PvvVV36HU/SWy6i8LKVYqedjzWntOsr4P3usnO2B2rKyLAE32b+VITImxJHp5qdXU+B3DfKqnnBPO1IrluTt6jakuNJG2aaAQwPY+ld50kcg7ZweMCuBCB5u3OKnAOAcE77ZHFMY6jhCMk752omI3RGGSTg+laXpd+s9qnGsAKwzxWc0vjI37Y9KJ6a5t7sh8BJABx3qfJP0hpZonccZpRKGNRmPb3rih0HtUcH0IkVVUliPlQMjxDbOR6VKTncmoJ4kYZUEn1FZIGgszrFL4sY3Oxx3qo6hEGczQjBI8y45qzdXKlWDHHBNBhH1HWGx2yKdLAelcjcYPFW3Tr3GI5DsfWqy6gMTaxt6iollIOVqgrLnrXR4upweUqsoHkfn/grz+8t7iwleK5Uo4/h9fce1eg9NvA+EkbHpTOu9Lg6hCAy4lTdX/wCdqjycei1KpHnIY4KNkrnJIpp04Kpz71NcxzWczRyrpIODUG2rIrnaw5qTQ+ONnPoRx71KiAcnBPrzmmw4JxgbHbJqdo18qkksODn+dKZD7iGBUEiRHVtnJ5ON6AaTB4H/ANc0WzSIGGg6QNzUBlT/AMbflTfXfaDbbPQowAuQBzTs8fOlSr0DpGyfhJrg/AD7ilSrGOknQ2/YUxidB3O3FKlWfgV6aSAkwxkkk6Ruam/gpUq5xwf+GopdiMbUqVFGZxSSDk0NfAaRsOKVKiwFHfEmNMn+L+lB9xSpU68BXoRb/wCZV1HvHHn0FKlREMl8WouEbSur1xvzWbX/AC/rSpVy8npLl9HOTgbmnn8NKlUa9JEgJ0IM7EHI9a5IBrOwpUqailn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29" y="2681859"/>
            <a:ext cx="1638300" cy="1695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19473" y="1624060"/>
            <a:ext cx="34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</a:t>
            </a:r>
            <a:r>
              <a:rPr lang="en-US" baseline="-25000" dirty="0" smtClean="0">
                <a:solidFill>
                  <a:prstClr val="black"/>
                </a:solidFill>
              </a:rPr>
              <a:t>T</a:t>
            </a:r>
            <a:endParaRPr lang="en-US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3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9917" y="1466850"/>
            <a:ext cx="7324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+mn-lt"/>
              </a:rPr>
              <a:t>A profession is a vocation founded upon specialized educational training, the purpose of which is to supply objective counsel and service to others, for a direct and definite compensation, wholly apart from expectation of other business 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909917" y="3405842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hlinkClick r:id="rId2"/>
              </a:rPr>
              <a:t>http://</a:t>
            </a:r>
            <a:r>
              <a:rPr lang="en-US" b="0" dirty="0" smtClean="0">
                <a:hlinkClick r:id="rId2"/>
              </a:rPr>
              <a:t>en.wikipedia.org/wiki/Profession</a:t>
            </a: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708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Hydraulic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Stormwater</a:t>
            </a:r>
            <a:r>
              <a:rPr lang="en-US" dirty="0" smtClean="0">
                <a:solidFill>
                  <a:srgbClr val="FF0000"/>
                </a:solidFill>
              </a:rPr>
              <a:t> runoff disposal</a:t>
            </a:r>
          </a:p>
          <a:p>
            <a:pPr lvl="1"/>
            <a:r>
              <a:rPr lang="en-US" dirty="0"/>
              <a:t>Get the water off the site as quickly and efficiently </a:t>
            </a:r>
            <a:r>
              <a:rPr lang="en-US" dirty="0" smtClean="0"/>
              <a:t>possible</a:t>
            </a:r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Stormwater</a:t>
            </a:r>
            <a:r>
              <a:rPr lang="en-US" dirty="0" smtClean="0">
                <a:solidFill>
                  <a:srgbClr val="FF0000"/>
                </a:solidFill>
              </a:rPr>
              <a:t> detention</a:t>
            </a:r>
          </a:p>
          <a:p>
            <a:pPr lvl="1"/>
            <a:r>
              <a:rPr lang="en-US" dirty="0"/>
              <a:t>Slow down the </a:t>
            </a:r>
            <a:r>
              <a:rPr lang="en-US" dirty="0" err="1"/>
              <a:t>stormwater</a:t>
            </a:r>
            <a:r>
              <a:rPr lang="en-US" dirty="0"/>
              <a:t> so that peak flow after development is not more than </a:t>
            </a:r>
            <a:r>
              <a:rPr lang="en-US" dirty="0" smtClean="0"/>
              <a:t>before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 Quality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Retain and filter water on site so that bacteria are reduced and water quality improves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 Impact Development</a:t>
            </a:r>
          </a:p>
          <a:p>
            <a:pPr lvl="1"/>
            <a:r>
              <a:rPr lang="en-US" dirty="0" smtClean="0"/>
              <a:t>Dispersed onsite infiltration, filtration and retention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0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Definitions from Miriam-Webster Dictionary (10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Edition)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 (Verb)</a:t>
            </a:r>
          </a:p>
          <a:p>
            <a:pPr lvl="1"/>
            <a:r>
              <a:rPr lang="en-US" dirty="0" smtClean="0"/>
              <a:t>To mark, to conceive and plan out; to have a purpose; to devise for a function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(Noun)</a:t>
            </a:r>
          </a:p>
          <a:p>
            <a:pPr lvl="1"/>
            <a:r>
              <a:rPr lang="en-US" dirty="0" smtClean="0"/>
              <a:t>A deliberate, purposeful plan; the arrangement of elements that go into human production; the underlying scheme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49530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Design as a verb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to design something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Design as a noun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to design</a:t>
            </a:r>
          </a:p>
          <a:p>
            <a:pPr lvl="1"/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is more important than </a:t>
            </a:r>
            <a:r>
              <a:rPr lang="en-US" i="1" dirty="0" smtClean="0">
                <a:solidFill>
                  <a:srgbClr val="FF0000"/>
                </a:solidFill>
              </a:rPr>
              <a:t>what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5" y="228600"/>
            <a:ext cx="1182702" cy="147456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5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HydroDesign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the study area be </a:t>
            </a:r>
            <a:r>
              <a:rPr lang="en-US" dirty="0" smtClean="0">
                <a:solidFill>
                  <a:srgbClr val="FF0000"/>
                </a:solidFill>
              </a:rPr>
              <a:t>described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the study area </a:t>
            </a:r>
            <a:r>
              <a:rPr lang="en-US" dirty="0" smtClean="0">
                <a:solidFill>
                  <a:srgbClr val="FF0000"/>
                </a:solidFill>
              </a:rPr>
              <a:t>operate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current study area </a:t>
            </a:r>
            <a:r>
              <a:rPr lang="en-US" dirty="0" smtClean="0">
                <a:solidFill>
                  <a:srgbClr val="FF0000"/>
                </a:solidFill>
              </a:rPr>
              <a:t>working well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might</a:t>
            </a:r>
            <a:r>
              <a:rPr lang="en-US" dirty="0" smtClean="0"/>
              <a:t> the study area be </a:t>
            </a:r>
            <a:r>
              <a:rPr lang="en-US" dirty="0" smtClean="0">
                <a:solidFill>
                  <a:srgbClr val="FF0000"/>
                </a:solidFill>
              </a:rPr>
              <a:t>altered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differences</a:t>
            </a:r>
            <a:r>
              <a:rPr lang="en-US" dirty="0" smtClean="0"/>
              <a:t> would the changes </a:t>
            </a:r>
            <a:r>
              <a:rPr lang="en-US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should</a:t>
            </a:r>
            <a:r>
              <a:rPr lang="en-US" dirty="0" smtClean="0"/>
              <a:t> the study area be </a:t>
            </a:r>
            <a:r>
              <a:rPr lang="en-US" dirty="0" smtClean="0">
                <a:solidFill>
                  <a:srgbClr val="FF0000"/>
                </a:solidFill>
              </a:rPr>
              <a:t>changed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Representation</a:t>
            </a:r>
          </a:p>
          <a:p>
            <a:endParaRPr lang="en-US" dirty="0"/>
          </a:p>
          <a:p>
            <a:r>
              <a:rPr lang="en-US" dirty="0" smtClean="0"/>
              <a:t>Process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endParaRPr lang="en-US" dirty="0"/>
          </a:p>
          <a:p>
            <a:r>
              <a:rPr lang="en-US" dirty="0" smtClean="0"/>
              <a:t>Change</a:t>
            </a:r>
          </a:p>
          <a:p>
            <a:endParaRPr lang="en-US" dirty="0"/>
          </a:p>
          <a:p>
            <a:r>
              <a:rPr lang="en-US" dirty="0" smtClean="0"/>
              <a:t>Impact</a:t>
            </a:r>
          </a:p>
          <a:p>
            <a:endParaRPr lang="en-US" dirty="0"/>
          </a:p>
          <a:p>
            <a:r>
              <a:rPr lang="en-US" dirty="0" smtClean="0"/>
              <a:t>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Airborne LIDAR coverage of Dean Keaton St and surroundings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28" y="1829561"/>
            <a:ext cx="6337935" cy="46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59540" y="3229583"/>
            <a:ext cx="719847" cy="817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214" y="3229583"/>
            <a:ext cx="17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CrossSection</a:t>
            </a:r>
            <a:r>
              <a:rPr lang="en-US" dirty="0">
                <a:solidFill>
                  <a:prstClr val="black"/>
                </a:solidFill>
              </a:rPr>
              <a:t> 56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91328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Triangulated Irregular Network (TIN) for part of Dean </a:t>
            </a:r>
            <a:r>
              <a:rPr lang="en-US" dirty="0" smtClean="0"/>
              <a:t>Keaton 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64" y="1793748"/>
            <a:ext cx="5169401" cy="47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8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 err="1" smtClean="0"/>
              <a:t>CrossSections</a:t>
            </a:r>
            <a:r>
              <a:rPr lang="en-US" dirty="0" smtClean="0"/>
              <a:t> from LIDAR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32" y="3712802"/>
            <a:ext cx="4720406" cy="295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7528"/>
            <a:ext cx="4539738" cy="2842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065" y="3819832"/>
            <a:ext cx="20430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Airborne LIDAR (</a:t>
            </a:r>
            <a:r>
              <a:rPr lang="en-US" dirty="0" err="1">
                <a:solidFill>
                  <a:srgbClr val="FF0000"/>
                </a:solidFill>
              </a:rPr>
              <a:t>ft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(City of Austin data)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7091" y="6297245"/>
            <a:ext cx="43271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Vehicle LIDAR (m) (</a:t>
            </a:r>
            <a:r>
              <a:rPr lang="en-US" dirty="0" err="1">
                <a:solidFill>
                  <a:srgbClr val="FF0000"/>
                </a:solidFill>
              </a:rPr>
              <a:t>Mandli</a:t>
            </a:r>
            <a:r>
              <a:rPr lang="en-US" dirty="0">
                <a:solidFill>
                  <a:srgbClr val="FF0000"/>
                </a:solidFill>
              </a:rPr>
              <a:t> Communications)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9940" y="2375682"/>
            <a:ext cx="226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Location 5-6 is shown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in previous slides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0043" y="5291847"/>
            <a:ext cx="3117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Its clear that the vehicle-based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LIDAR gives a better definition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of the road Cross-Section</a:t>
            </a:r>
          </a:p>
        </p:txBody>
      </p:sp>
    </p:spTree>
    <p:extLst>
      <p:ext uri="{BB962C8B-B14F-4D97-AF65-F5344CB8AC3E}">
        <p14:creationId xmlns:p14="http://schemas.microsoft.com/office/powerpoint/2010/main" val="422287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Intensity-Duration-Frequency Curves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724650" cy="2619375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981200" y="403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670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UE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494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Verdana</vt:lpstr>
      <vt:lpstr>Office Theme</vt:lpstr>
      <vt:lpstr>1_Office Theme</vt:lpstr>
      <vt:lpstr>2_Office Theme</vt:lpstr>
      <vt:lpstr>BLUE_White Bkgd</vt:lpstr>
      <vt:lpstr>1_BLUE_White Bkgd</vt:lpstr>
      <vt:lpstr>CE 365K Hydraulic Engineering Design</vt:lpstr>
      <vt:lpstr>Profession</vt:lpstr>
      <vt:lpstr>Evolution of Hydraulic Design</vt:lpstr>
      <vt:lpstr>Definitions from Miriam-Webster Dictionary (10th Edition)</vt:lpstr>
      <vt:lpstr>HydroDesign Process</vt:lpstr>
      <vt:lpstr>Airborne LIDAR coverage of Dean Keaton St and surroundings</vt:lpstr>
      <vt:lpstr>Triangulated Irregular Network (TIN) for part of Dean Keaton St</vt:lpstr>
      <vt:lpstr>Road CrossSections from LIDAR</vt:lpstr>
      <vt:lpstr>Intensity-Duration-Frequency Curves</vt:lpstr>
      <vt:lpstr>ECJ Pipe Drainage</vt:lpstr>
      <vt:lpstr>Sheet Flow</vt:lpstr>
      <vt:lpstr>Gutter Flow</vt:lpstr>
      <vt:lpstr>Flow into a Curb Inlet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365K Hydraulic Engineering Design</dc:title>
  <dc:creator>Maidment, David R</dc:creator>
  <cp:lastModifiedBy>Maidment, David R</cp:lastModifiedBy>
  <cp:revision>13</cp:revision>
  <dcterms:created xsi:type="dcterms:W3CDTF">2014-02-27T17:45:07Z</dcterms:created>
  <dcterms:modified xsi:type="dcterms:W3CDTF">2014-03-06T17:48:28Z</dcterms:modified>
</cp:coreProperties>
</file>