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.rym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12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https://keneulie.wordpress.com/2010/02/06/infiltration-trench/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0542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1341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187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0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62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148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00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453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836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58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59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4248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518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0013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35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48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4807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766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84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0"/>
            <a:ext cx="9144000" cy="5176499"/>
          </a:xfrm>
          <a:prstGeom prst="rect">
            <a:avLst/>
          </a:prstGeom>
          <a:gradFill>
            <a:gsLst>
              <a:gs pos="0">
                <a:srgbClr val="003171"/>
              </a:gs>
              <a:gs pos="100000">
                <a:srgbClr val="549FFF"/>
              </a:gs>
            </a:gsLst>
            <a:lin ang="792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-3832" y="12039"/>
            <a:ext cx="10925833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40784"/>
                </a:srgbClr>
              </a:gs>
              <a:gs pos="41000">
                <a:srgbClr val="003171">
                  <a:alpha val="94901"/>
                </a:srgbClr>
              </a:gs>
              <a:gs pos="100000">
                <a:srgbClr val="003171">
                  <a:alpha val="94901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flipH="1">
            <a:off x="14659" y="660"/>
            <a:ext cx="10500940" cy="5165065"/>
          </a:xfrm>
          <a:custGeom>
            <a:avLst/>
            <a:gdLst/>
            <a:ahLst/>
            <a:cxnLst/>
            <a:rect l="0" t="0" r="0" b="0"/>
            <a:pathLst>
              <a:path w="24279631" h="6863875" extrusionOk="0">
                <a:moveTo>
                  <a:pt x="9291599" y="0"/>
                </a:moveTo>
                <a:lnTo>
                  <a:pt x="24279631" y="5875"/>
                </a:lnTo>
                <a:lnTo>
                  <a:pt x="24250422" y="6863875"/>
                </a:lnTo>
                <a:lnTo>
                  <a:pt x="8740466" y="6858000"/>
                </a:lnTo>
                <a:cubicBezTo>
                  <a:pt x="0" y="3062308"/>
                  <a:pt x="7449035" y="312298"/>
                  <a:pt x="9291599" y="0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-846666" y="-661"/>
            <a:ext cx="2167466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10800000" flipH="1">
            <a:off x="-524933" y="131"/>
            <a:ext cx="1403434" cy="5176308"/>
          </a:xfrm>
          <a:custGeom>
            <a:avLst/>
            <a:gdLst/>
            <a:ahLst/>
            <a:cxnLst/>
            <a:rect l="0" t="0" r="0" b="0"/>
            <a:pathLst>
              <a:path w="2167467" h="6180667" extrusionOk="0">
                <a:moveTo>
                  <a:pt x="939800" y="0"/>
                </a:moveTo>
                <a:lnTo>
                  <a:pt x="1905000" y="5881"/>
                </a:lnTo>
                <a:cubicBezTo>
                  <a:pt x="2167467" y="1035992"/>
                  <a:pt x="0" y="1848556"/>
                  <a:pt x="1896533" y="6180667"/>
                </a:cubicBezTo>
                <a:lnTo>
                  <a:pt x="939800" y="6180667"/>
                </a:lnTo>
                <a:lnTo>
                  <a:pt x="939800" y="0"/>
                </a:lnTo>
                <a:close/>
              </a:path>
            </a:pathLst>
          </a:custGeom>
          <a:gradFill>
            <a:gsLst>
              <a:gs pos="0">
                <a:srgbClr val="003171">
                  <a:alpha val="20784"/>
                </a:srgbClr>
              </a:gs>
              <a:gs pos="100000">
                <a:srgbClr val="65A8FF">
                  <a:alpha val="20784"/>
                </a:srgbClr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82040" y="1242060"/>
            <a:ext cx="7050900" cy="1102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082040" y="2423159"/>
            <a:ext cx="7035899" cy="694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 algn="r">
              <a:spcBef>
                <a:spcPts val="0"/>
              </a:spcBef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3pPr>
            <a:lvl4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 algn="r">
              <a:spcBef>
                <a:spcPts val="0"/>
              </a:spcBef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648200" y="1244242"/>
            <a:ext cx="4038599" cy="3630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2800"/>
            </a:lvl1pPr>
            <a:lvl2pPr>
              <a:spcBef>
                <a:spcPts val="0"/>
              </a:spcBef>
              <a:defRPr sz="2400"/>
            </a:lvl2pPr>
            <a:lvl3pPr>
              <a:spcBef>
                <a:spcPts val="0"/>
              </a:spcBef>
              <a:defRPr sz="2000"/>
            </a:lvl3pPr>
            <a:lvl4pPr>
              <a:spcBef>
                <a:spcPts val="0"/>
              </a:spcBef>
              <a:defRPr sz="1800"/>
            </a:lvl4pPr>
            <a:lvl5pPr>
              <a:spcBef>
                <a:spcPts val="0"/>
              </a:spcBef>
              <a:defRPr sz="1800"/>
            </a:lvl5pPr>
            <a:lvl6pPr>
              <a:spcBef>
                <a:spcPts val="0"/>
              </a:spcBef>
              <a:defRPr sz="1800"/>
            </a:lvl6pPr>
            <a:lvl7pPr>
              <a:spcBef>
                <a:spcPts val="0"/>
              </a:spcBef>
              <a:defRPr sz="1800"/>
            </a:lvl7pPr>
            <a:lvl8pPr>
              <a:spcBef>
                <a:spcPts val="0"/>
              </a:spcBef>
              <a:defRPr sz="1800"/>
            </a:lvl8pPr>
            <a:lvl9pPr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rot="10800000" flipH="1">
            <a:off x="-348182" y="-16424"/>
            <a:ext cx="1723519" cy="5159924"/>
          </a:xfrm>
          <a:custGeom>
            <a:avLst/>
            <a:gdLst/>
            <a:ahLst/>
            <a:cxnLst/>
            <a:rect l="0" t="0" r="0" b="0"/>
            <a:pathLst>
              <a:path w="4476675" h="6879900" extrusionOk="0">
                <a:moveTo>
                  <a:pt x="4476676" y="16025"/>
                </a:moveTo>
                <a:lnTo>
                  <a:pt x="879695" y="0"/>
                </a:lnTo>
                <a:cubicBezTo>
                  <a:pt x="886211" y="2293300"/>
                  <a:pt x="892726" y="4586600"/>
                  <a:pt x="899242" y="6879900"/>
                </a:cubicBezTo>
                <a:lnTo>
                  <a:pt x="3909760" y="6861462"/>
                </a:lnTo>
                <a:cubicBezTo>
                  <a:pt x="0" y="3547544"/>
                  <a:pt x="1695771" y="1824359"/>
                  <a:pt x="447667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 rot="10800000" flipH="1">
            <a:off x="-1118653" y="774"/>
            <a:ext cx="3100650" cy="5142725"/>
          </a:xfrm>
          <a:custGeom>
            <a:avLst/>
            <a:gdLst/>
            <a:ahLst/>
            <a:cxnLst/>
            <a:rect l="0" t="0" r="0" b="0"/>
            <a:pathLst>
              <a:path w="8053639" h="6879900" extrusionOk="0">
                <a:moveTo>
                  <a:pt x="4696126" y="16025"/>
                </a:moveTo>
                <a:lnTo>
                  <a:pt x="2920537" y="0"/>
                </a:lnTo>
                <a:cubicBezTo>
                  <a:pt x="2927053" y="2293300"/>
                  <a:pt x="2933568" y="4586600"/>
                  <a:pt x="2940084" y="6879900"/>
                </a:cubicBezTo>
                <a:lnTo>
                  <a:pt x="4085318" y="6861462"/>
                </a:lnTo>
                <a:cubicBezTo>
                  <a:pt x="8053639" y="4651267"/>
                  <a:pt x="0" y="3113439"/>
                  <a:pt x="4696126" y="16025"/>
                </a:cubicBezTo>
                <a:close/>
              </a:path>
            </a:pathLst>
          </a:custGeom>
          <a:gradFill>
            <a:gsLst>
              <a:gs pos="0">
                <a:srgbClr val="549FFF">
                  <a:alpha val="53725"/>
                </a:srgbClr>
              </a:gs>
              <a:gs pos="41000">
                <a:srgbClr val="003171">
                  <a:alpha val="53725"/>
                </a:srgbClr>
              </a:gs>
              <a:gs pos="100000">
                <a:srgbClr val="003171">
                  <a:alpha val="53725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10800000">
            <a:off x="8088846" y="-9550"/>
            <a:ext cx="1100667" cy="5153050"/>
          </a:xfrm>
          <a:custGeom>
            <a:avLst/>
            <a:gdLst/>
            <a:ahLst/>
            <a:cxnLst/>
            <a:rect l="0" t="0" r="0" b="0"/>
            <a:pathLst>
              <a:path w="1100668" h="6916846" extrusionOk="0">
                <a:moveTo>
                  <a:pt x="0" y="11711"/>
                </a:moveTo>
                <a:lnTo>
                  <a:pt x="956734" y="0"/>
                </a:lnTo>
                <a:cubicBezTo>
                  <a:pt x="33869" y="3419922"/>
                  <a:pt x="220135" y="4504457"/>
                  <a:pt x="1100668" y="6916846"/>
                </a:cubicBezTo>
                <a:lnTo>
                  <a:pt x="0" y="6916846"/>
                </a:lnTo>
                <a:lnTo>
                  <a:pt x="0" y="11711"/>
                </a:lnTo>
                <a:close/>
              </a:path>
            </a:pathLst>
          </a:custGeom>
          <a:gradFill>
            <a:gsLst>
              <a:gs pos="0">
                <a:srgbClr val="003171"/>
              </a:gs>
              <a:gs pos="100000">
                <a:srgbClr val="65A8FF"/>
              </a:gs>
            </a:gsLst>
            <a:lin ang="5700000" scaled="0"/>
          </a:gra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Shape 39"/>
          <p:cNvGrpSpPr/>
          <p:nvPr/>
        </p:nvGrpSpPr>
        <p:grpSpPr>
          <a:xfrm>
            <a:off x="-6264" y="3700039"/>
            <a:ext cx="9150267" cy="2325488"/>
            <a:chOff x="-6264" y="4933386"/>
            <a:chExt cx="9150267" cy="3100650"/>
          </a:xfrm>
        </p:grpSpPr>
        <p:sp>
          <p:nvSpPr>
            <p:cNvPr id="40" name="Shape 40"/>
            <p:cNvSpPr/>
            <p:nvPr/>
          </p:nvSpPr>
          <p:spPr>
            <a:xfrm>
              <a:off x="-7" y="5537200"/>
              <a:ext cx="9144008" cy="1574769"/>
            </a:xfrm>
            <a:custGeom>
              <a:avLst/>
              <a:gdLst/>
              <a:ahLst/>
              <a:cxnLst/>
              <a:rect l="0" t="0" r="0" b="0"/>
              <a:pathLst>
                <a:path w="9144009" h="1257301" extrusionOk="0">
                  <a:moveTo>
                    <a:pt x="5" y="266700"/>
                  </a:moveTo>
                  <a:cubicBezTo>
                    <a:pt x="8115305" y="1257301"/>
                    <a:pt x="7620009" y="0"/>
                    <a:pt x="9144009" y="186267"/>
                  </a:cubicBezTo>
                  <a:cubicBezTo>
                    <a:pt x="9144008" y="441678"/>
                    <a:pt x="9143998" y="818763"/>
                    <a:pt x="9143997" y="1074174"/>
                  </a:cubicBezTo>
                  <a:lnTo>
                    <a:pt x="0" y="1086874"/>
                  </a:lnTo>
                  <a:cubicBezTo>
                    <a:pt x="0" y="854041"/>
                    <a:pt x="5" y="499533"/>
                    <a:pt x="5" y="266700"/>
                  </a:cubicBezTo>
                  <a:close/>
                </a:path>
              </a:pathLst>
            </a:custGeom>
            <a:gradFill>
              <a:gsLst>
                <a:gs pos="0">
                  <a:srgbClr val="549FFF"/>
                </a:gs>
                <a:gs pos="100000">
                  <a:srgbClr val="003171">
                    <a:alpha val="51764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" name="Shape 41"/>
            <p:cNvSpPr/>
            <p:nvPr/>
          </p:nvSpPr>
          <p:spPr>
            <a:xfrm rot="5400000" flipH="1">
              <a:off x="3018543" y="1908578"/>
              <a:ext cx="3100650" cy="9150266"/>
            </a:xfrm>
            <a:custGeom>
              <a:avLst/>
              <a:gdLst/>
              <a:ahLst/>
              <a:cxnLst/>
              <a:rect l="0" t="0" r="0" b="0"/>
              <a:pathLst>
                <a:path w="8053639" h="6879900" extrusionOk="0">
                  <a:moveTo>
                    <a:pt x="4696126" y="16025"/>
                  </a:moveTo>
                  <a:lnTo>
                    <a:pt x="2920537" y="0"/>
                  </a:lnTo>
                  <a:cubicBezTo>
                    <a:pt x="2927053" y="2293300"/>
                    <a:pt x="2933568" y="4586600"/>
                    <a:pt x="2940084" y="6879900"/>
                  </a:cubicBezTo>
                  <a:lnTo>
                    <a:pt x="4085318" y="6861462"/>
                  </a:lnTo>
                  <a:cubicBezTo>
                    <a:pt x="8053639" y="4651267"/>
                    <a:pt x="0" y="3113439"/>
                    <a:pt x="4696126" y="16025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78823"/>
                  </a:srgbClr>
                </a:gs>
                <a:gs pos="41000">
                  <a:srgbClr val="003171">
                    <a:alpha val="78823"/>
                  </a:srgbClr>
                </a:gs>
                <a:gs pos="100000">
                  <a:srgbClr val="003171">
                    <a:alpha val="78823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" name="Shape 42"/>
            <p:cNvSpPr/>
            <p:nvPr/>
          </p:nvSpPr>
          <p:spPr>
            <a:xfrm>
              <a:off x="-7" y="5740400"/>
              <a:ext cx="9144010" cy="1574769"/>
            </a:xfrm>
            <a:custGeom>
              <a:avLst/>
              <a:gdLst/>
              <a:ahLst/>
              <a:cxnLst/>
              <a:rect l="0" t="0" r="0" b="0"/>
              <a:pathLst>
                <a:path w="9144011" h="1257301" extrusionOk="0">
                  <a:moveTo>
                    <a:pt x="7" y="266700"/>
                  </a:moveTo>
                  <a:cubicBezTo>
                    <a:pt x="8115307" y="1257301"/>
                    <a:pt x="7620011" y="0"/>
                    <a:pt x="9144011" y="186267"/>
                  </a:cubicBezTo>
                  <a:lnTo>
                    <a:pt x="9144011" y="921775"/>
                  </a:lnTo>
                  <a:lnTo>
                    <a:pt x="0" y="931914"/>
                  </a:lnTo>
                  <a:cubicBezTo>
                    <a:pt x="0" y="699081"/>
                    <a:pt x="7" y="499533"/>
                    <a:pt x="7" y="266700"/>
                  </a:cubicBezTo>
                  <a:close/>
                </a:path>
              </a:pathLst>
            </a:custGeom>
            <a:gradFill>
              <a:gsLst>
                <a:gs pos="0">
                  <a:srgbClr val="549FFF">
                    <a:alpha val="81960"/>
                  </a:srgbClr>
                </a:gs>
                <a:gs pos="100000">
                  <a:srgbClr val="003171">
                    <a:alpha val="8196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2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0"/>
              </a:spcBef>
              <a:buClr>
                <a:srgbClr val="00387E"/>
              </a:buClr>
              <a:buSzPct val="100000"/>
              <a:buFont typeface="Trebuchet MS"/>
              <a:buNone/>
              <a:defRPr sz="4000" b="1">
                <a:solidFill>
                  <a:srgbClr val="00387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Trebuchet MS"/>
              <a:defRPr sz="32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>
              <a:spcBef>
                <a:spcPts val="560"/>
              </a:spcBef>
              <a:buClr>
                <a:schemeClr val="dk2"/>
              </a:buClr>
              <a:buSzPct val="100000"/>
              <a:buFont typeface="Trebuchet MS"/>
              <a:defRPr sz="2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buFont typeface="Trebuchet MS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spcBef>
                <a:spcPts val="400"/>
              </a:spcBef>
              <a:buClr>
                <a:schemeClr val="dk2"/>
              </a:buClr>
              <a:buSzPct val="100000"/>
              <a:buFont typeface="Trebuchet MS"/>
              <a:defRPr sz="2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ucsonbotanical.org/gardening/rainwater-harvest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eneulie.wordpress.com/2010/02/06/infiltration-trench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1082040" y="1242060"/>
            <a:ext cx="7050900" cy="1102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Parking Lot 53 Hydraulic Analysis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1082040" y="2423159"/>
            <a:ext cx="7035899" cy="6941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" sz="1800"/>
              <a:t>Aaron Gutierrez</a:t>
            </a:r>
            <a:br>
              <a:rPr lang="en" sz="1800"/>
            </a:br>
            <a:r>
              <a:rPr lang="en" sz="1800"/>
              <a:t>Aaron Libson</a:t>
            </a:r>
            <a:br>
              <a:rPr lang="en" sz="1800"/>
            </a:br>
            <a:r>
              <a:rPr lang="en" sz="1800"/>
              <a:t>William Ryman</a:t>
            </a:r>
            <a:br>
              <a:rPr lang="en" sz="1800"/>
            </a:br>
            <a:r>
              <a:rPr lang="en" sz="1800"/>
              <a:t>Alejandro Valenzuela</a:t>
            </a:r>
          </a:p>
        </p:txBody>
      </p:sp>
      <p:pic>
        <p:nvPicPr>
          <p:cNvPr id="50" name="Shape 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050" y="2304375"/>
            <a:ext cx="3602825" cy="269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38754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Runoff from this outlet cascades into a highly eroded trench, causing more erosion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Foundation soil has eroded from underneath the outlet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Drainage pathway is fractured and needs repair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Lack of vegetation fails to filter water before entering creek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Central Curb Outlet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4600" y="1274850"/>
            <a:ext cx="2678124" cy="35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2100" y="1274850"/>
            <a:ext cx="2054000" cy="173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2800" y="3106850"/>
            <a:ext cx="2052599" cy="17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35955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Lack of energy dissipators has caused erosion</a:t>
            </a:r>
          </a:p>
          <a:p>
            <a:pPr marL="914400" lvl="1" indent="-3429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Erosion is not severe because of the availability of land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There is plenty of space for the implementation of vegetation to filter water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South Curb Outlet</a:t>
            </a: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1602" y="1119075"/>
            <a:ext cx="3766969" cy="166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8500" y="2861500"/>
            <a:ext cx="1760074" cy="220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1600" y="2861500"/>
            <a:ext cx="1867874" cy="220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95875" y="1423022"/>
            <a:ext cx="8229600" cy="1782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>
                <a:solidFill>
                  <a:schemeClr val="dk2"/>
                </a:solidFill>
              </a:rPr>
              <a:t>Changes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1400">
                <a:solidFill>
                  <a:schemeClr val="dk2"/>
                </a:solidFill>
              </a:rPr>
              <a:t>How might the study area be altered?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457200" y="1097817"/>
            <a:ext cx="4667534" cy="3674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 dirty="0"/>
              <a:t>We would ideally like to build a structure like the one pictured to the right in the area that has been eroded away by fast moving runoff</a:t>
            </a:r>
            <a:br>
              <a:rPr lang="en" sz="1600" dirty="0"/>
            </a:br>
            <a:endParaRPr lang="en" sz="1600" dirty="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 dirty="0" smtClean="0"/>
              <a:t>Adding crushed stone and a gravel subbase would help drain the water more efficiently and increase </a:t>
            </a:r>
            <a:r>
              <a:rPr lang="en" sz="1600" dirty="0"/>
              <a:t>the effluent quality that is currently discharged into Waller Creek</a:t>
            </a:r>
            <a:br>
              <a:rPr lang="en" sz="1600" dirty="0"/>
            </a:br>
            <a:endParaRPr lang="en" sz="1600" dirty="0"/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 dirty="0"/>
              <a:t>Finally, we would like to repair the retaining wall and create a perforated underdrain through the retaining wall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Retaining Wall Restoration</a:t>
            </a:r>
          </a:p>
        </p:txBody>
      </p:sp>
      <p:pic>
        <p:nvPicPr>
          <p:cNvPr id="1026" name="Picture 2" descr="http://images.meredith.com/diy/images/2008/12/p_SCM_192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970" y="1200175"/>
            <a:ext cx="342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0130" y="4114800"/>
            <a:ext cx="4080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http://images.meredith.com/diy/images/2008/12/p_SCM_192_02.jpg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225250" y="761612"/>
            <a:ext cx="4113899" cy="395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/>
              <a:t>Want to convert the naturally made curb outlet into an actual curb cut drainage that matches existing curb outlets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/>
              <a:t>Water will flow through this broken curb regardless as it has already weathered and eroded the current curb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/>
              <a:t>Take advantage of current drainage path and implement this design to supplement other drainage routes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marL="457200" lvl="0" indent="-3175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/>
              <a:t>Addition of rocks such as ones shown can act as energy dissipators and prevent erosion</a:t>
            </a:r>
          </a:p>
          <a:p>
            <a:pPr lvl="0" rtl="0">
              <a:spcBef>
                <a:spcPts val="0"/>
              </a:spcBef>
              <a:buNone/>
            </a:pPr>
            <a:endParaRPr sz="1400"/>
          </a:p>
          <a:p>
            <a:pPr marL="457200" lvl="0" indent="-3175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400"/>
              <a:t>Addition of vegetation might not be required, but can help improve water quality by acting as filter</a:t>
            </a:r>
          </a:p>
        </p:txBody>
      </p:sp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79750" y="3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Broken Curb Outlet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125" y="1259925"/>
            <a:ext cx="4113850" cy="296067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5760350" y="4106725"/>
            <a:ext cx="2589600" cy="51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www.tucsonbotanical.org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57200" y="1200175"/>
            <a:ext cx="47244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/>
              <a:t>Much of the soil next to the outlet has eroded away causing a drastic drop from the outlet</a:t>
            </a:r>
          </a:p>
          <a:p>
            <a:pPr marL="457200" lvl="0" indent="-330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/>
              <a:t>We would like fill in this hole created by the erosion of the soil</a:t>
            </a:r>
          </a:p>
          <a:p>
            <a:pPr marL="457200" lvl="0" indent="-330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/>
              <a:t>We would like to add a layer of sand on the bottom to act as a filter for storm water</a:t>
            </a:r>
          </a:p>
          <a:p>
            <a:pPr marL="457200" lvl="0" indent="-3302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/>
              <a:t>On top of the sand, we would like to add gravel to help dissipate the energy of the storm water</a:t>
            </a:r>
          </a:p>
          <a:p>
            <a:pPr marL="457200" lvl="0" indent="-3302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600"/>
              <a:t>Also, adding vegetation along the drainage path would help improve the water quality draining into the creek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Central Curb Outlet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0625" y="1244250"/>
            <a:ext cx="3215678" cy="220022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5557050" y="3555575"/>
            <a:ext cx="3215700" cy="149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solidFill>
                  <a:srgbClr val="6611CC"/>
                </a:solidFill>
                <a:hlinkClick r:id="rId4"/>
              </a:rPr>
              <a:t>https://keneulie.wordpress.com/2010/02/06/infiltration-trench/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41949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This outlet is in better shape than the other 3 outlets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 addition of gravel to the end of the outlet could act as an energy dissipator for the flow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Also, the addition of some small plants could help increase the water quality </a:t>
            </a:r>
          </a:p>
          <a:p>
            <a:pPr marL="914400" lvl="1" indent="-34290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This part isn’t too vital since there is plenty of grass around the outlet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South Curb Outlet</a:t>
            </a:r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550" y="1447850"/>
            <a:ext cx="3274999" cy="245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Impact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2"/>
                </a:solidFill>
              </a:rPr>
              <a:t>What differences would the changes cause?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 changes we are proposing may affect the area in a few ways:</a:t>
            </a:r>
          </a:p>
          <a:p>
            <a:pPr marL="914400" lvl="1" indent="-3429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Pros</a:t>
            </a:r>
          </a:p>
          <a:p>
            <a:pPr marL="1371600" lvl="2" indent="-342900" rtl="0">
              <a:spcBef>
                <a:spcPts val="0"/>
              </a:spcBef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1800"/>
              <a:t>Improved effluent water quality</a:t>
            </a:r>
          </a:p>
          <a:p>
            <a:pPr marL="1371600" lvl="2" indent="-342900" rtl="0">
              <a:spcBef>
                <a:spcPts val="0"/>
              </a:spcBef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1800"/>
              <a:t>Reduced erosion</a:t>
            </a:r>
          </a:p>
          <a:p>
            <a:pPr marL="1371600" lvl="2" indent="-342900" rtl="0">
              <a:spcBef>
                <a:spcPts val="0"/>
              </a:spcBef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1800"/>
              <a:t>Improved aesthetics</a:t>
            </a:r>
          </a:p>
          <a:p>
            <a:pPr marL="914400" lvl="1" indent="-3429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Cons</a:t>
            </a:r>
          </a:p>
          <a:p>
            <a:pPr marL="1371600" lvl="2" indent="-342900" rtl="0">
              <a:spcBef>
                <a:spcPts val="0"/>
              </a:spcBef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1800"/>
              <a:t>Reduced number of parking spaces</a:t>
            </a:r>
          </a:p>
          <a:p>
            <a:pPr marL="1371600" lvl="2" indent="-342900" rtl="0">
              <a:spcBef>
                <a:spcPts val="0"/>
              </a:spcBef>
              <a:buClr>
                <a:schemeClr val="dk2"/>
              </a:buClr>
              <a:buSzPct val="100000"/>
              <a:buFont typeface="Wingdings"/>
              <a:buChar char="§"/>
            </a:pPr>
            <a:r>
              <a:rPr lang="en" sz="1800"/>
              <a:t>Possible change in hydraulic characteristics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rgbClr val="00387E"/>
                </a:solidFill>
              </a:rPr>
              <a:t>Decision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rgbClr val="00387E"/>
                </a:solidFill>
              </a:rPr>
              <a:t>How should the study area be changed?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First, we would like to repair the retaining wall and incorporate an infiltration trench into the newly renovated wall</a:t>
            </a:r>
          </a:p>
          <a:p>
            <a:pPr marL="0" indent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Second, we would like to make the broken curb into a functioning outlet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Third, we would like to fill in the area that has been eroded for the central curb </a:t>
            </a:r>
          </a:p>
          <a:p>
            <a:pPr marL="914400" lvl="1" indent="-3429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We would fill the area with a layer of sand topped with gravel</a:t>
            </a:r>
          </a:p>
          <a:p>
            <a:pPr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And lastly, we want to add gravel at the end of the south curb outlet and maybe add some small plants along the drainage area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1721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Project Overview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Summary of the Problem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Representation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Process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Evaluation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Change</a:t>
            </a:r>
          </a:p>
          <a:p>
            <a:pPr marL="457200" lvl="0" indent="-4318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Impact</a:t>
            </a:r>
          </a:p>
          <a:p>
            <a:pPr marL="457200" lvl="0" indent="-4318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Decision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Problems to Consider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19700" y="1222725"/>
            <a:ext cx="4467599" cy="36068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Mitigate erosion of the embankment on Waller Creek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Improve the water quality of runoff into the creek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Restore retaining wall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Repair curb outlets damaged by rain flow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2675" y="1407150"/>
            <a:ext cx="4439300" cy="29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65099"/>
            <a:ext cx="8229600" cy="1016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>
              <a:solidFill>
                <a:schemeClr val="dk2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>
              <a:solidFill>
                <a:schemeClr val="dk2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Representation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2"/>
                </a:solidFill>
              </a:rPr>
              <a:t>How should study area be described?</a:t>
            </a: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38475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 parking lot slopes from west to east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There are 3 main outlets (sections 1, 3, and 4) that direct flow from the lot to Waller Creek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A portion of the curb on the eastern side of the lot is damaged</a:t>
            </a:r>
          </a:p>
          <a:p>
            <a:pPr marL="914400" lvl="1" indent="-342900" rtl="0">
              <a:spcBef>
                <a:spcPts val="0"/>
              </a:spcBef>
              <a:buClr>
                <a:schemeClr val="dk2"/>
              </a:buClr>
              <a:buSzPct val="100000"/>
              <a:buFont typeface="Courier New"/>
              <a:buChar char="o"/>
            </a:pPr>
            <a:r>
              <a:rPr lang="en" sz="1800"/>
              <a:t>This missing portion of curb acts as a fourth outlet (section 2)</a:t>
            </a:r>
          </a:p>
        </p:txBody>
      </p:sp>
      <p:grpSp>
        <p:nvGrpSpPr>
          <p:cNvPr id="70" name="Shape 70"/>
          <p:cNvGrpSpPr/>
          <p:nvPr/>
        </p:nvGrpSpPr>
        <p:grpSpPr>
          <a:xfrm>
            <a:off x="4181350" y="1132804"/>
            <a:ext cx="4718824" cy="3635269"/>
            <a:chOff x="4181350" y="1132804"/>
            <a:chExt cx="4718824" cy="3635269"/>
          </a:xfrm>
        </p:grpSpPr>
        <p:pic>
          <p:nvPicPr>
            <p:cNvPr id="71" name="Shape 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81350" y="1244250"/>
              <a:ext cx="4718824" cy="3523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2" name="Shape 72"/>
            <p:cNvSpPr/>
            <p:nvPr/>
          </p:nvSpPr>
          <p:spPr>
            <a:xfrm>
              <a:off x="6461450" y="1288800"/>
              <a:ext cx="249600" cy="2496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836650" y="1672925"/>
              <a:ext cx="249600" cy="2496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220775" y="2039225"/>
              <a:ext cx="249600" cy="2496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399075" y="2446950"/>
              <a:ext cx="249600" cy="249600"/>
            </a:xfrm>
            <a:prstGeom prst="ellips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 txBox="1"/>
            <p:nvPr/>
          </p:nvSpPr>
          <p:spPr>
            <a:xfrm>
              <a:off x="6711050" y="1132804"/>
              <a:ext cx="429599" cy="1560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77" name="Shape 77"/>
            <p:cNvSpPr txBox="1"/>
            <p:nvPr/>
          </p:nvSpPr>
          <p:spPr>
            <a:xfrm>
              <a:off x="7091625" y="1435412"/>
              <a:ext cx="507900" cy="249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78" name="Shape 78"/>
            <p:cNvSpPr txBox="1"/>
            <p:nvPr/>
          </p:nvSpPr>
          <p:spPr>
            <a:xfrm>
              <a:off x="7470375" y="1886875"/>
              <a:ext cx="249600" cy="2138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79" name="Shape 79"/>
            <p:cNvSpPr txBox="1"/>
            <p:nvPr/>
          </p:nvSpPr>
          <p:spPr>
            <a:xfrm>
              <a:off x="7648675" y="2357850"/>
              <a:ext cx="429599" cy="4277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0000"/>
                  </a:solidFill>
                </a:rPr>
                <a:t>4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2"/>
                </a:solidFill>
              </a:rPr>
              <a:t>Process</a:t>
            </a:r>
          </a:p>
          <a:p>
            <a:pPr lvl="0">
              <a:spcBef>
                <a:spcPts val="0"/>
              </a:spcBef>
              <a:buNone/>
            </a:pPr>
            <a:r>
              <a:rPr lang="en" sz="1400">
                <a:solidFill>
                  <a:schemeClr val="dk2"/>
                </a:solidFill>
              </a:rPr>
              <a:t>How does the study area operate?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457200" y="1244242"/>
            <a:ext cx="82296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Currently operates as a parking lot for UT facilities 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Many students walk through the parking lot to get to the restaurants along San Jacinto street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Parking lot as a whole acts as drainage path into Waller Creek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There are 4 known outlets that we saw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3 designed outlets and 1 that was naturally made by erosion due to water flow 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1621822"/>
            <a:ext cx="8229600" cy="1378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 sz="6000">
                <a:solidFill>
                  <a:schemeClr val="dk2"/>
                </a:solidFill>
              </a:rPr>
              <a:t>Evaluation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sz="1400">
                <a:solidFill>
                  <a:schemeClr val="dk2"/>
                </a:solidFill>
              </a:rPr>
              <a:t>Is the current study area working well?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57200" y="-227821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000"/>
              <a:t>Approximate Estimate of Drainage</a:t>
            </a:r>
          </a:p>
        </p:txBody>
      </p:sp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2100" y="721968"/>
            <a:ext cx="5674600" cy="682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2100" y="1488200"/>
            <a:ext cx="5712200" cy="22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325" y="3839375"/>
            <a:ext cx="8284475" cy="6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35742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Runoff from northernmost curb outlet has cut through soil and caused retaining wall to collapse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Lack of energy dissipators has led to substantial erosion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Embankment is only being held up by filter fabric</a:t>
            </a:r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Lack of vegetation fails to filter water</a:t>
            </a:r>
          </a:p>
        </p:txBody>
      </p:sp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Retaining Wall Restoration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1400" y="1166375"/>
            <a:ext cx="4645374" cy="17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1400" y="2938050"/>
            <a:ext cx="2389149" cy="1791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3075" y="2938050"/>
            <a:ext cx="2169442" cy="179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244250"/>
            <a:ext cx="3735000" cy="3630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Outlet was created naturally by the runoff of water over time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Absence of energy dissipators has created excessive erosion of the embankment</a:t>
            </a:r>
          </a:p>
          <a:p>
            <a:pPr lvl="0" rtl="0">
              <a:spcBef>
                <a:spcPts val="0"/>
              </a:spcBef>
              <a:buNone/>
            </a:pPr>
            <a:endParaRPr sz="1800"/>
          </a:p>
          <a:p>
            <a:pPr marL="457200" lvl="0" indent="-3429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 sz="1800"/>
              <a:t>Lack of vegetation fails to filter water before entering the creek</a:t>
            </a:r>
          </a:p>
        </p:txBody>
      </p:sp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994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Broken Curb Outlet	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3400" y="2763300"/>
            <a:ext cx="2403400" cy="211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950" y="1156575"/>
            <a:ext cx="2352000" cy="231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wave">
  <a:themeElements>
    <a:clrScheme name="Custom 506">
      <a:dk1>
        <a:srgbClr val="000000"/>
      </a:dk1>
      <a:lt1>
        <a:srgbClr val="FFFFFF"/>
      </a:lt1>
      <a:dk2>
        <a:srgbClr val="00387E"/>
      </a:dk2>
      <a:lt2>
        <a:srgbClr val="C6D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87E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787</Words>
  <Application>Microsoft Office PowerPoint</Application>
  <PresentationFormat>On-screen Show (16:9)</PresentationFormat>
  <Paragraphs>114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Courier New</vt:lpstr>
      <vt:lpstr>Trebuchet MS</vt:lpstr>
      <vt:lpstr>Wingdings</vt:lpstr>
      <vt:lpstr>wave</vt:lpstr>
      <vt:lpstr>Parking Lot 53 Hydraulic Analysis</vt:lpstr>
      <vt:lpstr>Project Overview</vt:lpstr>
      <vt:lpstr>Problems to Consider</vt:lpstr>
      <vt:lpstr>  Representation How should study area be described?</vt:lpstr>
      <vt:lpstr>Process How does the study area operate?</vt:lpstr>
      <vt:lpstr>Evaluation Is the current study area working well?</vt:lpstr>
      <vt:lpstr>Approximate Estimate of Drainage</vt:lpstr>
      <vt:lpstr>Retaining Wall Restoration</vt:lpstr>
      <vt:lpstr>Broken Curb Outlet </vt:lpstr>
      <vt:lpstr>Central Curb Outlet</vt:lpstr>
      <vt:lpstr>South Curb Outlet</vt:lpstr>
      <vt:lpstr>Changes How might the study area be altered?</vt:lpstr>
      <vt:lpstr>Retaining Wall Restoration</vt:lpstr>
      <vt:lpstr>Broken Curb Outlet</vt:lpstr>
      <vt:lpstr>Central Curb Outlet</vt:lpstr>
      <vt:lpstr>South Curb Outlet</vt:lpstr>
      <vt:lpstr>Impact What differences would the changes cause?</vt:lpstr>
      <vt:lpstr>Decision How should the study area be changed?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Parking Lot 53 Hydraulic Analysis</dc:title>
  <dc:creator>Gutierrez, Aaron M</dc:creator>
  <cp:lastModifiedBy>Maidment, David R</cp:lastModifiedBy>
  <cp:revision>2</cp:revision>
  <dcterms:modified xsi:type="dcterms:W3CDTF">2015-04-28T15:53:59Z</dcterms:modified>
</cp:coreProperties>
</file>