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55"/>
  </p:notesMasterIdLst>
  <p:handoutMasterIdLst>
    <p:handoutMasterId r:id="rId56"/>
  </p:handoutMasterIdLst>
  <p:sldIdLst>
    <p:sldId id="475" r:id="rId2"/>
    <p:sldId id="583" r:id="rId3"/>
    <p:sldId id="584" r:id="rId4"/>
    <p:sldId id="604" r:id="rId5"/>
    <p:sldId id="605" r:id="rId6"/>
    <p:sldId id="497" r:id="rId7"/>
    <p:sldId id="603" r:id="rId8"/>
    <p:sldId id="511" r:id="rId9"/>
    <p:sldId id="589" r:id="rId10"/>
    <p:sldId id="590" r:id="rId11"/>
    <p:sldId id="536" r:id="rId12"/>
    <p:sldId id="537" r:id="rId13"/>
    <p:sldId id="591" r:id="rId14"/>
    <p:sldId id="526" r:id="rId15"/>
    <p:sldId id="595" r:id="rId16"/>
    <p:sldId id="596" r:id="rId17"/>
    <p:sldId id="597" r:id="rId18"/>
    <p:sldId id="615" r:id="rId19"/>
    <p:sldId id="539" r:id="rId20"/>
    <p:sldId id="616" r:id="rId21"/>
    <p:sldId id="617" r:id="rId22"/>
    <p:sldId id="618" r:id="rId23"/>
    <p:sldId id="619" r:id="rId24"/>
    <p:sldId id="642" r:id="rId25"/>
    <p:sldId id="643" r:id="rId26"/>
    <p:sldId id="620" r:id="rId27"/>
    <p:sldId id="655" r:id="rId28"/>
    <p:sldId id="660" r:id="rId29"/>
    <p:sldId id="669" r:id="rId30"/>
    <p:sldId id="656" r:id="rId31"/>
    <p:sldId id="657" r:id="rId32"/>
    <p:sldId id="658" r:id="rId33"/>
    <p:sldId id="659" r:id="rId34"/>
    <p:sldId id="661" r:id="rId35"/>
    <p:sldId id="662" r:id="rId36"/>
    <p:sldId id="663" r:id="rId37"/>
    <p:sldId id="667" r:id="rId38"/>
    <p:sldId id="668" r:id="rId39"/>
    <p:sldId id="645" r:id="rId40"/>
    <p:sldId id="646" r:id="rId41"/>
    <p:sldId id="647" r:id="rId42"/>
    <p:sldId id="649" r:id="rId43"/>
    <p:sldId id="673" r:id="rId44"/>
    <p:sldId id="672" r:id="rId45"/>
    <p:sldId id="566" r:id="rId46"/>
    <p:sldId id="651" r:id="rId47"/>
    <p:sldId id="652" r:id="rId48"/>
    <p:sldId id="653" r:id="rId49"/>
    <p:sldId id="571" r:id="rId50"/>
    <p:sldId id="654" r:id="rId51"/>
    <p:sldId id="572" r:id="rId52"/>
    <p:sldId id="579" r:id="rId53"/>
    <p:sldId id="674" r:id="rId5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60" autoAdjust="0"/>
  </p:normalViewPr>
  <p:slideViewPr>
    <p:cSldViewPr>
      <p:cViewPr varScale="1">
        <p:scale>
          <a:sx n="99" d="100"/>
          <a:sy n="99" d="100"/>
        </p:scale>
        <p:origin x="10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17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37CBC1D4-CF2F-4774-9979-D3CC8C4CF4C5}" type="datetimeFigureOut">
              <a:rPr lang="en-US"/>
              <a:pPr>
                <a:defRPr/>
              </a:pPr>
              <a:t>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871AE60-2CCB-4B30-908C-72AF741D9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03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A0A6EAD-B558-47CC-B11C-02BAA91F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97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9F9456-A253-49FB-AB6C-2D5EFD480937}" type="slidenum">
              <a:rPr lang="en-US" altLang="en-US" b="0" smtClean="0">
                <a:latin typeface="Times New Roman" panose="02020603050405020304" pitchFamily="18" charset="0"/>
              </a:rPr>
              <a:pPr/>
              <a:t>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665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A7F6EB-A6F6-4BF0-8363-238F53F5DB68}" type="slidenum">
              <a:rPr lang="en-US" altLang="en-US" b="0" smtClean="0">
                <a:latin typeface="Times New Roman" panose="02020603050405020304" pitchFamily="18" charset="0"/>
              </a:rPr>
              <a:pPr/>
              <a:t>11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44859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3599A9-892D-4B2B-8D23-67B95553129A}" type="slidenum">
              <a:rPr lang="en-US" altLang="en-US" b="0" smtClean="0">
                <a:latin typeface="Times New Roman" panose="02020603050405020304" pitchFamily="18" charset="0"/>
              </a:rPr>
              <a:pPr/>
              <a:t>12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38334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832CBA-3F3C-49F1-8AA4-53672DA9E9CA}" type="slidenum">
              <a:rPr lang="en-US" altLang="en-US" b="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6527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C10F6-289D-4219-BA6A-B8C954B02094}" type="slidenum">
              <a:rPr lang="en-US" altLang="en-US" b="0" smtClean="0">
                <a:latin typeface="Times New Roman" panose="02020603050405020304" pitchFamily="18" charset="0"/>
              </a:rPr>
              <a:pPr/>
              <a:t>14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2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0" smtClean="0">
                <a:latin typeface="Times New Roman" panose="02020603050405020304" pitchFamily="18" charset="0"/>
              </a:rPr>
              <a:t>Commercial Landscape Ord.--Green Gardening Certified Training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DDDBC3-B071-4B47-835D-E199EBDFC10B}" type="datetime1">
              <a:rPr lang="en-US" altLang="en-US" b="0" smtClean="0">
                <a:latin typeface="Times New Roman" panose="02020603050405020304" pitchFamily="18" charset="0"/>
              </a:rPr>
              <a:pPr/>
              <a:t>2/16/2015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431722-35C9-4457-9863-AB78239078E8}" type="slidenum">
              <a:rPr lang="en-US" altLang="en-US" b="0" smtClean="0">
                <a:latin typeface="Times New Roman" panose="02020603050405020304" pitchFamily="18" charset="0"/>
              </a:rPr>
              <a:pPr/>
              <a:t>15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Extreme example of end of pipe. </a:t>
            </a:r>
          </a:p>
        </p:txBody>
      </p:sp>
    </p:spTree>
    <p:extLst>
      <p:ext uri="{BB962C8B-B14F-4D97-AF65-F5344CB8AC3E}">
        <p14:creationId xmlns:p14="http://schemas.microsoft.com/office/powerpoint/2010/main" val="2079154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BE7426-B740-4118-BC33-C0E90FB39731}" type="slidenum">
              <a:rPr lang="en-US" altLang="en-US" b="0" smtClean="0">
                <a:latin typeface="Times New Roman" panose="02020603050405020304" pitchFamily="18" charset="0"/>
              </a:rPr>
              <a:pPr/>
              <a:t>16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0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0A828B-513B-4BA5-8A76-F94EE209917A}" type="slidenum">
              <a:rPr lang="en-US" altLang="en-US" b="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59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FDD84B-954A-4374-A583-901D4FB63EF4}" type="slidenum">
              <a:rPr lang="en-US" altLang="en-US" b="0" smtClean="0">
                <a:latin typeface="Times New Roman" panose="02020603050405020304" pitchFamily="18" charset="0"/>
              </a:rPr>
              <a:pPr/>
              <a:t>18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880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C64775-8301-4D1D-9125-BC18BDB2E0D8}" type="slidenum">
              <a:rPr lang="en-US" altLang="en-US" b="0" smtClean="0">
                <a:latin typeface="Times New Roman" panose="02020603050405020304" pitchFamily="18" charset="0"/>
              </a:rPr>
              <a:pPr/>
              <a:t>19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74628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923F46-2D1E-4FFA-9077-F049A6219CBD}" type="slidenum">
              <a:rPr lang="en-US" altLang="en-US" b="0" smtClean="0">
                <a:latin typeface="Times New Roman" panose="02020603050405020304" pitchFamily="18" charset="0"/>
              </a:rPr>
              <a:pPr/>
              <a:t>20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761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A9FB84-1339-4674-9F73-809008A9564A}" type="slidenum">
              <a:rPr lang="en-US" altLang="en-US" b="0" smtClean="0">
                <a:latin typeface="Times New Roman" panose="02020603050405020304" pitchFamily="18" charset="0"/>
              </a:rPr>
              <a:pPr/>
              <a:t>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83559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F81CE5-8FF3-4A2F-BE08-7A31529DFE1F}" type="slidenum">
              <a:rPr lang="en-US" altLang="en-US" b="0" smtClean="0">
                <a:latin typeface="Times New Roman" panose="02020603050405020304" pitchFamily="18" charset="0"/>
              </a:rPr>
              <a:pPr/>
              <a:t>21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00155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3415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solidFill>
            <a:srgbClr val="FFFFFF"/>
          </a:solidFill>
          <a:ln/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4068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8EB4D0-FFBF-4A1A-96C0-20AF588E3F66}" type="slidenum">
              <a:rPr lang="en-US" altLang="en-US" b="0" smtClean="0">
                <a:latin typeface="Times New Roman" panose="02020603050405020304" pitchFamily="18" charset="0"/>
              </a:rPr>
              <a:pPr/>
              <a:t>24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78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F18C65-2077-49FC-AD5F-4F90451CE437}" type="slidenum">
              <a:rPr lang="en-US" altLang="en-US" b="0" smtClean="0">
                <a:latin typeface="Times New Roman" panose="02020603050405020304" pitchFamily="18" charset="0"/>
              </a:rPr>
              <a:pPr/>
              <a:t>25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52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solidFill>
            <a:srgbClr val="FFFFFF"/>
          </a:solidFill>
          <a:ln/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9593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30007F-242E-4598-A424-6AC5115E0136}" type="slidenum">
              <a:rPr lang="en-US" altLang="en-US" b="0" smtClean="0">
                <a:latin typeface="Calibri" panose="020F0502020204030204" pitchFamily="34" charset="0"/>
              </a:rPr>
              <a:pPr/>
              <a:t>27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26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3E57E0-7039-4018-9994-D20094AD75AC}" type="slidenum">
              <a:rPr lang="en-US" altLang="en-US" b="0" smtClean="0">
                <a:latin typeface="Calibri" panose="020F0502020204030204" pitchFamily="34" charset="0"/>
              </a:rPr>
              <a:pPr/>
              <a:t>28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86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F5A298-F69E-42D4-BD1E-47AC1AA848FC}" type="slidenum">
              <a:rPr lang="en-US" altLang="en-US" b="0" smtClean="0">
                <a:latin typeface="Times New Roman" panose="02020603050405020304" pitchFamily="18" charset="0"/>
              </a:rPr>
              <a:pPr/>
              <a:t>29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07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E4DEBA-3E80-4AD3-B071-29DDD6074562}" type="slidenum">
              <a:rPr lang="en-US" altLang="en-US" b="0" smtClean="0">
                <a:latin typeface="Calibri" panose="020F0502020204030204" pitchFamily="34" charset="0"/>
              </a:rPr>
              <a:pPr/>
              <a:t>30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4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D2683A-75AF-4267-9585-2484F48A7F74}" type="slidenum">
              <a:rPr lang="en-US" altLang="en-US" b="0" smtClean="0">
                <a:latin typeface="Times New Roman" panose="02020603050405020304" pitchFamily="18" charset="0"/>
              </a:rPr>
              <a:pPr/>
              <a:t>3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9062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B384CB-DFC3-43CA-AD6D-AAD6FF5E2935}" type="slidenum">
              <a:rPr lang="en-US" altLang="en-US" b="0" smtClean="0">
                <a:latin typeface="Calibri" panose="020F0502020204030204" pitchFamily="34" charset="0"/>
              </a:rPr>
              <a:pPr/>
              <a:t>31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07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059031-09F2-4CDD-85BE-7281D9B0ABF1}" type="slidenum">
              <a:rPr lang="en-US" altLang="en-US" b="0" smtClean="0">
                <a:latin typeface="Calibri" panose="020F0502020204030204" pitchFamily="34" charset="0"/>
              </a:rPr>
              <a:pPr/>
              <a:t>33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13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FBFBF5-93C1-4E6A-AB94-B074439A6C7C}" type="slidenum">
              <a:rPr lang="en-US" altLang="en-US" b="0" smtClean="0">
                <a:latin typeface="Calibri" panose="020F0502020204030204" pitchFamily="34" charset="0"/>
              </a:rPr>
              <a:pPr/>
              <a:t>34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79318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79267C-7F00-4854-97C4-1B1E05CB0248}" type="slidenum">
              <a:rPr lang="en-US" altLang="en-US" b="0" smtClean="0">
                <a:latin typeface="Calibri" panose="020F0502020204030204" pitchFamily="34" charset="0"/>
              </a:rPr>
              <a:pPr/>
              <a:t>35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54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85C77A-B43A-4248-A827-5379658D9777}" type="slidenum">
              <a:rPr lang="en-US" altLang="en-US" b="0" smtClean="0">
                <a:latin typeface="Calibri" panose="020F0502020204030204" pitchFamily="34" charset="0"/>
              </a:rPr>
              <a:pPr/>
              <a:t>36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51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79E07A-DC2C-454F-849D-F5B49FB4871E}" type="slidenum">
              <a:rPr lang="en-US" altLang="en-US" b="0" smtClean="0">
                <a:latin typeface="Calibri" panose="020F0502020204030204" pitchFamily="34" charset="0"/>
              </a:rPr>
              <a:pPr/>
              <a:t>37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311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B38F3A-0890-427D-9E4C-A12235D9EEB2}" type="slidenum">
              <a:rPr lang="en-US" altLang="en-US" b="0" smtClean="0">
                <a:latin typeface="Calibri" panose="020F0502020204030204" pitchFamily="34" charset="0"/>
              </a:rPr>
              <a:pPr/>
              <a:t>38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548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F9E3CD-0110-4F05-9C24-CF3875BB95FC}" type="slidenum">
              <a:rPr lang="en-US" altLang="en-US" b="0" smtClean="0">
                <a:latin typeface="Times New Roman" panose="02020603050405020304" pitchFamily="18" charset="0"/>
              </a:rPr>
              <a:pPr/>
              <a:t>39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50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0BE1D2-4397-46A3-ADAC-FC5F479CF588}" type="slidenum">
              <a:rPr lang="en-US" altLang="en-US" b="0" smtClean="0">
                <a:latin typeface="Times New Roman" panose="02020603050405020304" pitchFamily="18" charset="0"/>
              </a:rPr>
              <a:pPr/>
              <a:t>40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952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B36C35-3C96-4CB7-816E-0BD5F80CE3BB}" type="slidenum">
              <a:rPr lang="en-US" altLang="en-US" b="0" smtClean="0">
                <a:latin typeface="Times New Roman" panose="02020603050405020304" pitchFamily="18" charset="0"/>
              </a:rPr>
              <a:pPr/>
              <a:t>41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2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F77C0D-B949-4FE3-A07D-00B037FC5951}" type="slidenum">
              <a:rPr lang="en-US" altLang="en-US" b="0" smtClean="0">
                <a:latin typeface="Times New Roman" panose="02020603050405020304" pitchFamily="18" charset="0"/>
              </a:rPr>
              <a:pPr/>
              <a:t>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76636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106C5A-ADD5-486E-BD08-C7AB44323E8F}" type="slidenum">
              <a:rPr lang="en-US" altLang="en-US" b="0" smtClean="0">
                <a:latin typeface="Times New Roman" panose="02020603050405020304" pitchFamily="18" charset="0"/>
              </a:rPr>
              <a:pPr/>
              <a:t>42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780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27816A-8B29-4C3B-BA60-E9BF7AE7180B}" type="slidenum">
              <a:rPr lang="en-US" altLang="en-US" b="0" smtClean="0">
                <a:latin typeface="Calibri" panose="020F0502020204030204" pitchFamily="34" charset="0"/>
              </a:rPr>
              <a:pPr/>
              <a:t>43</a:t>
            </a:fld>
            <a:endParaRPr lang="en-US" altLang="en-US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844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0D81DE-79F6-4BBB-955C-92BE2986D1CF}" type="slidenum">
              <a:rPr lang="en-US" altLang="en-US" b="0" smtClean="0">
                <a:latin typeface="Times New Roman" panose="02020603050405020304" pitchFamily="18" charset="0"/>
              </a:rPr>
              <a:pPr/>
              <a:t>45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89393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5039C6-11EC-4EA6-9911-58372C4AD3DB}" type="slidenum">
              <a:rPr lang="en-US" altLang="en-US" b="0" smtClean="0">
                <a:latin typeface="Times New Roman" panose="02020603050405020304" pitchFamily="18" charset="0"/>
              </a:rPr>
              <a:pPr/>
              <a:t>46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640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77F231-F75F-4C9F-B241-64F94FD783BA}" type="slidenum">
              <a:rPr lang="en-US" altLang="en-US" b="0" smtClean="0">
                <a:latin typeface="Times New Roman" panose="02020603050405020304" pitchFamily="18" charset="0"/>
              </a:rPr>
              <a:pPr/>
              <a:t>47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262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59A5D9-ABCA-43AF-B85E-B2358A8C6411}" type="slidenum">
              <a:rPr lang="en-US" altLang="en-US" b="0" smtClean="0">
                <a:latin typeface="Times New Roman" panose="02020603050405020304" pitchFamily="18" charset="0"/>
              </a:rPr>
              <a:pPr/>
              <a:t>48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224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2EBE9D-606B-4634-A017-C025DEFFD38F}" type="slidenum">
              <a:rPr lang="en-US" altLang="en-US" b="0" smtClean="0">
                <a:latin typeface="Times New Roman" panose="02020603050405020304" pitchFamily="18" charset="0"/>
              </a:rPr>
              <a:pPr/>
              <a:t>49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85050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237397-D092-42E3-B969-D41EE12BCB02}" type="slidenum">
              <a:rPr lang="en-US" altLang="en-US" b="0" smtClean="0">
                <a:latin typeface="Times New Roman" panose="02020603050405020304" pitchFamily="18" charset="0"/>
              </a:rPr>
              <a:pPr/>
              <a:t>50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910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4039BA-BEF0-449B-9A7E-9EB965959FDE}" type="slidenum">
              <a:rPr lang="en-US" altLang="en-US" b="0" smtClean="0">
                <a:latin typeface="Times New Roman" panose="02020603050405020304" pitchFamily="18" charset="0"/>
              </a:rPr>
              <a:pPr/>
              <a:t>51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896239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FF25D5-CB56-44D5-96CF-7B26CAF86E0E}" type="slidenum">
              <a:rPr lang="en-US" altLang="en-US" b="0" smtClean="0">
                <a:latin typeface="Times New Roman" panose="02020603050405020304" pitchFamily="18" charset="0"/>
              </a:rPr>
              <a:pPr/>
              <a:t>52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064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319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D5791E-0833-4E7B-B3E3-C1B5B3433B31}" type="slidenum">
              <a:rPr lang="en-US" altLang="en-US" b="0" smtClean="0">
                <a:latin typeface="Times New Roman" panose="02020603050405020304" pitchFamily="18" charset="0"/>
              </a:rPr>
              <a:pPr/>
              <a:t>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60223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C264ED-C2FF-4F48-9EF7-AE21124EF323}" type="slidenum">
              <a:rPr lang="en-US" altLang="en-US" b="0" smtClean="0">
                <a:latin typeface="Times New Roman" panose="02020603050405020304" pitchFamily="18" charset="0"/>
              </a:rPr>
              <a:pPr/>
              <a:t>53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1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FA2DFE-CA9D-4905-ABDC-3A012699A31C}" type="slidenum">
              <a:rPr lang="en-US" altLang="en-US" b="0" smtClean="0">
                <a:latin typeface="Times New Roman" panose="02020603050405020304" pitchFamily="18" charset="0"/>
              </a:rPr>
              <a:pPr/>
              <a:t>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0109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106CDF-6B1A-48C4-91E7-A01A42BAC410}" type="slidenum">
              <a:rPr lang="en-US" altLang="en-US" b="0" smtClean="0">
                <a:latin typeface="Times New Roman" panose="02020603050405020304" pitchFamily="18" charset="0"/>
              </a:rPr>
              <a:pPr/>
              <a:t>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6C7A0A-65E9-4650-9BEC-F97CF0237933}" type="slidenum">
              <a:rPr lang="en-US" altLang="en-US" b="0" smtClean="0">
                <a:latin typeface="Times New Roman" panose="02020603050405020304" pitchFamily="18" charset="0"/>
              </a:rPr>
              <a:pPr/>
              <a:t>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113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A60FE2-5FA5-4A6A-BDA0-C6B633E83AD7}" type="slidenum">
              <a:rPr lang="en-US" altLang="en-US" b="0" smtClean="0">
                <a:latin typeface="Times New Roman" panose="02020603050405020304" pitchFamily="18" charset="0"/>
              </a:rPr>
              <a:pPr/>
              <a:t>10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650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C7DC-730D-4C29-B0FE-E1576341A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80636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F744-04A2-4FA9-A7F5-A16A6444E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37023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4FF8-9FB3-4AE8-A7BC-4FFB37242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85873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9129-499F-4C21-B925-DB372EFE8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88779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7F-C8D2-4767-A0F1-DC6B153C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6413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B747-7E7B-48BB-928D-D66F5ADB8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3155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5B0-CDF4-48BD-9824-E8E9D59D4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49534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87C6-EE68-4324-95AD-634A27F8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81134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C2F0-CCD9-4CC7-A3FA-D9FD4AB1B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78649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206F-ACCC-4E98-808A-3F6A50022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6855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D3CF-F888-4E49-AFE3-620A645E4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42240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DA9-81C3-4A25-A64D-4ADA18D69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57438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A1BE-9292-4E88-9B35-3F51046DA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8858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714DBC5-2CA2-46DA-8825-B92E8EA68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5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altLang="en-US" smtClean="0"/>
              <a:t>Stormwater Best Management Practices</a:t>
            </a:r>
          </a:p>
        </p:txBody>
      </p:sp>
      <p:sp>
        <p:nvSpPr>
          <p:cNvPr id="4099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Michael Barrett, Ph.D., P.E.</a:t>
            </a:r>
          </a:p>
          <a:p>
            <a:r>
              <a:rPr lang="en-US" altLang="en-US" sz="2400" smtClean="0"/>
              <a:t>University of Texas at Austin</a:t>
            </a:r>
          </a:p>
        </p:txBody>
      </p:sp>
      <p:sp>
        <p:nvSpPr>
          <p:cNvPr id="410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Sources of Pollutants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Vehicles – Tires, Brake pads, Fluids, Tracking</a:t>
            </a:r>
          </a:p>
          <a:p>
            <a:pPr eaLnBrk="1" hangingPunct="1"/>
            <a:r>
              <a:rPr lang="en-US" altLang="en-US" sz="2800" smtClean="0"/>
              <a:t>Atmospheric Deposition</a:t>
            </a:r>
          </a:p>
          <a:p>
            <a:pPr eaLnBrk="1" hangingPunct="1"/>
            <a:r>
              <a:rPr lang="en-US" altLang="en-US" sz="2800" smtClean="0"/>
              <a:t>Fertilizers</a:t>
            </a:r>
          </a:p>
          <a:p>
            <a:pPr eaLnBrk="1" hangingPunct="1"/>
            <a:r>
              <a:rPr lang="en-US" altLang="en-US" sz="2800" smtClean="0"/>
              <a:t>Pesticides</a:t>
            </a:r>
          </a:p>
          <a:p>
            <a:pPr eaLnBrk="1" hangingPunct="1"/>
            <a:r>
              <a:rPr lang="en-US" altLang="en-US" sz="2800" smtClean="0"/>
              <a:t>Pets</a:t>
            </a:r>
          </a:p>
          <a:p>
            <a:pPr eaLnBrk="1" hangingPunct="1"/>
            <a:r>
              <a:rPr lang="en-US" altLang="en-US" sz="2800" smtClean="0"/>
              <a:t>Pavement abrasion</a:t>
            </a:r>
          </a:p>
          <a:p>
            <a:pPr eaLnBrk="1" hangingPunct="1"/>
            <a:r>
              <a:rPr lang="en-US" altLang="en-US" sz="2800" smtClean="0"/>
              <a:t>Channel Erosion</a:t>
            </a:r>
          </a:p>
          <a:p>
            <a:pPr eaLnBrk="1" hangingPunct="1"/>
            <a:endParaRPr lang="en-US" altLang="en-US" sz="2800" smtClean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smtClean="0"/>
              <a:t>Requirements for Stormwater Treatment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City of Austin – Required since 1981, mainly sand filters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TCEQ – Requires removal of 80% of sediment in stormwater for Edwards Aquifer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LCRA – Requires 70-75% removal of sediment, phosphorus, and oil &amp; grease for Highland Lakes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Treatment Difficulties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Runoff occurs on an irregular basis</a:t>
            </a:r>
          </a:p>
          <a:p>
            <a:r>
              <a:rPr lang="en-US" altLang="en-US" smtClean="0"/>
              <a:t>Volume and rate of runoff from storms is highly variable</a:t>
            </a:r>
          </a:p>
          <a:p>
            <a:r>
              <a:rPr lang="en-US" altLang="en-US" smtClean="0"/>
              <a:t>Quality of runoff varies from storm to storm</a:t>
            </a:r>
          </a:p>
          <a:p>
            <a:r>
              <a:rPr lang="en-US" altLang="en-US" smtClean="0"/>
              <a:t>Concentrations of constituents of concern often very low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3800" b="0" smtClean="0"/>
              <a:t>“First Flush” of Pollutants</a:t>
            </a:r>
          </a:p>
        </p:txBody>
      </p:sp>
      <p:grpSp>
        <p:nvGrpSpPr>
          <p:cNvPr id="27652" name="Group 3"/>
          <p:cNvGrpSpPr>
            <a:grpSpLocks/>
          </p:cNvGrpSpPr>
          <p:nvPr/>
        </p:nvGrpSpPr>
        <p:grpSpPr bwMode="auto">
          <a:xfrm>
            <a:off x="609600" y="1143000"/>
            <a:ext cx="7543800" cy="5287963"/>
            <a:chOff x="240" y="833"/>
            <a:chExt cx="3408" cy="2894"/>
          </a:xfrm>
        </p:grpSpPr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833"/>
              <a:ext cx="3357" cy="2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5"/>
            <p:cNvSpPr txBox="1">
              <a:spLocks noChangeArrowheads="1"/>
            </p:cNvSpPr>
            <p:nvPr/>
          </p:nvSpPr>
          <p:spPr bwMode="auto">
            <a:xfrm>
              <a:off x="240" y="3560"/>
              <a:ext cx="114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6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FE00"/>
                </a:buClr>
                <a:buChar char="–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0">
                  <a:solidFill>
                    <a:schemeClr val="tx1"/>
                  </a:solidFill>
                </a:rPr>
                <a:t>Stenstrom &amp; Kayhanian, 2005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Best Management Practice (BMP) Selection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3962400"/>
          </a:xfrm>
        </p:spPr>
        <p:txBody>
          <a:bodyPr/>
          <a:lstStyle/>
          <a:p>
            <a:r>
              <a:rPr lang="en-US" altLang="en-US" sz="2800" smtClean="0"/>
              <a:t>End-of-pipe</a:t>
            </a:r>
          </a:p>
          <a:p>
            <a:pPr lvl="1"/>
            <a:r>
              <a:rPr lang="en-US" altLang="en-US" sz="2400" smtClean="0"/>
              <a:t>Fewer facilities to manage, inspect, and maintain</a:t>
            </a:r>
          </a:p>
          <a:p>
            <a:pPr lvl="1"/>
            <a:r>
              <a:rPr lang="en-US" altLang="en-US" sz="2400" smtClean="0"/>
              <a:t>Little volume control</a:t>
            </a:r>
          </a:p>
          <a:p>
            <a:pPr lvl="1"/>
            <a:r>
              <a:rPr lang="en-US" altLang="en-US" sz="2400" smtClean="0"/>
              <a:t>Little redundancy</a:t>
            </a:r>
          </a:p>
          <a:p>
            <a:r>
              <a:rPr lang="en-US" altLang="en-US" sz="2800" smtClean="0"/>
              <a:t>Onsite</a:t>
            </a:r>
          </a:p>
          <a:p>
            <a:pPr lvl="1"/>
            <a:r>
              <a:rPr lang="en-US" altLang="en-US" sz="2400" smtClean="0"/>
              <a:t>Maintain pre-development hydrology</a:t>
            </a:r>
          </a:p>
          <a:p>
            <a:pPr lvl="1"/>
            <a:r>
              <a:rPr lang="en-US" altLang="en-US" sz="2400" smtClean="0"/>
              <a:t>Low Impact Development (LID) – “Green Infrastructure”</a:t>
            </a:r>
          </a:p>
          <a:p>
            <a:pPr lvl="1"/>
            <a:r>
              <a:rPr lang="en-US" altLang="en-US" sz="2400" smtClean="0"/>
              <a:t>Lower cost</a:t>
            </a:r>
          </a:p>
          <a:p>
            <a:pPr lvl="1"/>
            <a:r>
              <a:rPr lang="en-US" altLang="en-US" sz="2400" smtClean="0"/>
              <a:t>More facilities</a:t>
            </a:r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xDOT P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7" name="Picture 3" descr="Memorial_Sta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8"/>
          <a:stretch>
            <a:fillRect/>
          </a:stretch>
        </p:blipFill>
        <p:spPr bwMode="auto">
          <a:xfrm>
            <a:off x="-9525" y="0"/>
            <a:ext cx="45704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537075" y="6019800"/>
            <a:ext cx="4454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Tahoma" panose="020B0604030504040204" pitchFamily="34" charset="0"/>
              </a:rPr>
              <a:t>Loop 360</a:t>
            </a:r>
            <a:br>
              <a:rPr lang="en-US" altLang="en-US" sz="280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2800">
                <a:solidFill>
                  <a:schemeClr val="tx1"/>
                </a:solidFill>
                <a:latin typeface="Tahoma" panose="020B0604030504040204" pitchFamily="34" charset="0"/>
              </a:rPr>
              <a:t>TxDOT Pond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78275" y="709613"/>
            <a:ext cx="592138" cy="5532437"/>
            <a:chOff x="2506" y="375"/>
            <a:chExt cx="373" cy="3485"/>
          </a:xfrm>
        </p:grpSpPr>
        <p:sp>
          <p:nvSpPr>
            <p:cNvPr id="31751" name="Line 6"/>
            <p:cNvSpPr>
              <a:spLocks noChangeShapeType="1"/>
            </p:cNvSpPr>
            <p:nvPr/>
          </p:nvSpPr>
          <p:spPr bwMode="auto">
            <a:xfrm flipH="1">
              <a:off x="2873" y="375"/>
              <a:ext cx="6" cy="3485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111" name="Text Box 7"/>
            <p:cNvSpPr txBox="1">
              <a:spLocks noChangeArrowheads="1"/>
            </p:cNvSpPr>
            <p:nvPr/>
          </p:nvSpPr>
          <p:spPr bwMode="auto">
            <a:xfrm rot="16200000">
              <a:off x="1981" y="1750"/>
              <a:ext cx="14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1,000 ft</a:t>
              </a:r>
            </a:p>
          </p:txBody>
        </p:sp>
      </p:grpSp>
      <p:sp>
        <p:nvSpPr>
          <p:cNvPr id="31750" name="TextBox 7"/>
          <p:cNvSpPr txBox="1">
            <a:spLocks noChangeArrowheads="1"/>
          </p:cNvSpPr>
          <p:nvPr/>
        </p:nvSpPr>
        <p:spPr bwMode="auto">
          <a:xfrm rot="-5400000">
            <a:off x="7789863" y="908050"/>
            <a:ext cx="233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Courtesy Matt Hollon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Rectangle 3"/>
          <p:cNvSpPr>
            <a:spLocks noGrp="1" noChangeArrowheads="1"/>
          </p:cNvSpPr>
          <p:nvPr>
            <p:ph type="title"/>
          </p:nvPr>
        </p:nvSpPr>
        <p:spPr>
          <a:xfrm>
            <a:off x="5181600" y="381000"/>
            <a:ext cx="3733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Conventional Development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1600200" y="2209800"/>
            <a:ext cx="16002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3505200" y="2438400"/>
            <a:ext cx="1981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xhibi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3733800" cy="12192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LID Development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76200" y="5105400"/>
            <a:ext cx="2209800" cy="1323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71842" dir="189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Disconnected Decentralized  Distributed        Multi-functional </a:t>
            </a:r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5486400" y="5486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 flipH="1">
            <a:off x="2209800" y="5638800"/>
            <a:ext cx="457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 flipH="1">
            <a:off x="990600" y="43434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H="1" flipV="1">
            <a:off x="457200" y="2667000"/>
            <a:ext cx="457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 flipV="1">
            <a:off x="1600200" y="1066800"/>
            <a:ext cx="228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V="1">
            <a:off x="5181600" y="32766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 flipH="1" flipV="1">
            <a:off x="2971800" y="457200"/>
            <a:ext cx="76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V="1">
            <a:off x="4953000" y="2133600"/>
            <a:ext cx="381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 flipH="1" flipV="1">
            <a:off x="3810000" y="5334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H="1" flipV="1">
            <a:off x="228600" y="1524000"/>
            <a:ext cx="6858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 flipV="1">
            <a:off x="2362200" y="2362200"/>
            <a:ext cx="838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>
            <a:off x="3810000" y="3200400"/>
            <a:ext cx="3810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H="1">
            <a:off x="3352800" y="4114800"/>
            <a:ext cx="685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 flipV="1">
            <a:off x="3581400" y="4572000"/>
            <a:ext cx="1143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H="1" flipV="1">
            <a:off x="1828800" y="3200400"/>
            <a:ext cx="685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 flipV="1">
            <a:off x="5334000" y="3810000"/>
            <a:ext cx="1066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3606" name="Text Box 22"/>
          <p:cNvSpPr txBox="1">
            <a:spLocks noChangeArrowheads="1"/>
          </p:cNvSpPr>
          <p:nvPr/>
        </p:nvSpPr>
        <p:spPr bwMode="auto">
          <a:xfrm>
            <a:off x="152400" y="76200"/>
            <a:ext cx="39624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Multiple Systems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Pollutant Removal Mechanisms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Particle settling</a:t>
            </a:r>
          </a:p>
          <a:p>
            <a:r>
              <a:rPr lang="en-US" altLang="en-US" smtClean="0"/>
              <a:t>Filtration</a:t>
            </a:r>
          </a:p>
          <a:p>
            <a:r>
              <a:rPr lang="en-US" altLang="en-US" smtClean="0"/>
              <a:t>Biological uptake/degradation</a:t>
            </a:r>
          </a:p>
          <a:p>
            <a:r>
              <a:rPr lang="en-US" altLang="en-US" smtClean="0"/>
              <a:t>Infiltration</a:t>
            </a:r>
          </a:p>
          <a:p>
            <a:r>
              <a:rPr lang="en-US" altLang="en-US" smtClean="0"/>
              <a:t>Volatilization</a:t>
            </a:r>
          </a:p>
          <a:p>
            <a:r>
              <a:rPr lang="en-US" altLang="en-US" smtClean="0"/>
              <a:t>Photodegradation</a:t>
            </a:r>
          </a:p>
          <a:p>
            <a:r>
              <a:rPr lang="en-US" altLang="en-US" smtClean="0"/>
              <a:t>Oxidation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Typical LID Practices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Bioretention/rain gardens</a:t>
            </a:r>
          </a:p>
          <a:p>
            <a:r>
              <a:rPr lang="en-US" altLang="en-US" smtClean="0"/>
              <a:t>Porous Pavement</a:t>
            </a:r>
          </a:p>
          <a:p>
            <a:r>
              <a:rPr lang="en-US" altLang="en-US" smtClean="0"/>
              <a:t>Vegetated swales and buffer strips</a:t>
            </a:r>
          </a:p>
          <a:p>
            <a:r>
              <a:rPr lang="en-US" altLang="en-US" smtClean="0"/>
              <a:t>Green roofs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Cuyahoga River, Cleveland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9" name="Picture 9" descr="FrandAc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437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Bioretention</a:t>
            </a: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895475"/>
            <a:ext cx="6783387" cy="37433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038600" cy="1143000"/>
          </a:xfrm>
        </p:spPr>
        <p:txBody>
          <a:bodyPr/>
          <a:lstStyle/>
          <a:p>
            <a:r>
              <a:rPr lang="en-US" altLang="en-US" smtClean="0"/>
              <a:t>Bioretention</a:t>
            </a:r>
          </a:p>
        </p:txBody>
      </p:sp>
      <p:pic>
        <p:nvPicPr>
          <p:cNvPr id="44036" name="Picture 6" descr="DSC002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8150" y="228600"/>
            <a:ext cx="4629150" cy="6172200"/>
          </a:xfrm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Documents and Settings\OVPREMOTE\Desktop\Dods - Stormwater\photos\Rain Gardens\P8211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en-US" altLang="en-US" sz="2800">
              <a:solidFill>
                <a:srgbClr val="005DAA"/>
              </a:solidFill>
              <a:cs typeface="Arial" panose="020B0604020202020204" pitchFamily="34" charset="0"/>
            </a:endParaRPr>
          </a:p>
        </p:txBody>
      </p:sp>
      <p:pic>
        <p:nvPicPr>
          <p:cNvPr id="48131" name="Picture 2" descr="G:\Low Impact Development\Research &amp; Resources\Images\City of Austin Projects\10th and Rio Grande_Tom Franke photos\IMG_1434 (Larg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3398838" y="6172200"/>
            <a:ext cx="6049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10</a:t>
            </a:r>
            <a:r>
              <a:rPr lang="en-US" altLang="en-US" sz="2400" baseline="30000">
                <a:solidFill>
                  <a:schemeClr val="tx1"/>
                </a:solidFill>
              </a:rPr>
              <a:t>th</a:t>
            </a:r>
            <a:r>
              <a:rPr lang="en-US" altLang="en-US" sz="2400">
                <a:solidFill>
                  <a:schemeClr val="tx1"/>
                </a:solidFill>
              </a:rPr>
              <a:t> &amp; Rio Grande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Image courtesy Tom Franke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Curbside Bioretention</a:t>
            </a:r>
          </a:p>
        </p:txBody>
      </p:sp>
      <p:pic>
        <p:nvPicPr>
          <p:cNvPr id="50179" name="Picture 6" descr="http://water.epa.gov/infrastructure/greeninfrastructure/images/gi_swal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600200"/>
            <a:ext cx="64262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Setback Bioretention</a:t>
            </a:r>
          </a:p>
        </p:txBody>
      </p:sp>
      <p:pic>
        <p:nvPicPr>
          <p:cNvPr id="52227" name="Picture 2" descr="http://bluegreenbldg.org/wp-content/uploads/2010/11/ecraingardens201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524000"/>
            <a:ext cx="74072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en-US" altLang="en-US" sz="2800">
              <a:solidFill>
                <a:srgbClr val="005DAA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October 2011_Barre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0738"/>
            <a:ext cx="5259388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 descr="March 2009 looking SE_Barret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257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6400800" y="152400"/>
            <a:ext cx="25574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Sand Beach 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Biofiltration Pond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5410200" y="1828800"/>
            <a:ext cx="1724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March 2009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10200" y="4876800"/>
            <a:ext cx="19589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October 2011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Types of Porous Pavement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Interlocking Concrete Pavers</a:t>
            </a:r>
          </a:p>
          <a:p>
            <a:r>
              <a:rPr lang="en-US" altLang="en-US" smtClean="0"/>
              <a:t>Pervious Concrete</a:t>
            </a:r>
          </a:p>
          <a:p>
            <a:r>
              <a:rPr lang="en-US" altLang="en-US" smtClean="0"/>
              <a:t>Porous Asphalt</a:t>
            </a:r>
          </a:p>
          <a:p>
            <a:r>
              <a:rPr lang="en-US" altLang="en-US" smtClean="0"/>
              <a:t>Grid type systems</a:t>
            </a:r>
          </a:p>
          <a:p>
            <a:r>
              <a:rPr lang="en-US" altLang="en-US" smtClean="0"/>
              <a:t>Porous overlays (OGFC, PFC)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altLang="en-US" smtClean="0"/>
              <a:t>Porous Asphalt and Concrete</a:t>
            </a:r>
          </a:p>
        </p:txBody>
      </p:sp>
      <p:pic>
        <p:nvPicPr>
          <p:cNvPr id="58371" name="Picture 3" descr="100_16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62113"/>
            <a:ext cx="54864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29000" y="1295400"/>
            <a:ext cx="2590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>
                <a:solidFill>
                  <a:schemeClr val="bg1"/>
                </a:solidFill>
              </a:rPr>
              <a:t>Porous Mix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4176713"/>
            <a:ext cx="27432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>
                <a:solidFill>
                  <a:schemeClr val="bg1"/>
                </a:solidFill>
              </a:rPr>
              <a:t>Conventional Mix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63525" y="1131888"/>
            <a:ext cx="2489200" cy="2247900"/>
          </a:xfrm>
        </p:spPr>
        <p:txBody>
          <a:bodyPr/>
          <a:lstStyle/>
          <a:p>
            <a:r>
              <a:rPr lang="en-US" altLang="en-US" smtClean="0"/>
              <a:t>Source of Raveling</a:t>
            </a:r>
          </a:p>
        </p:txBody>
      </p:sp>
      <p:pic>
        <p:nvPicPr>
          <p:cNvPr id="6041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6875" y="1131888"/>
            <a:ext cx="6024563" cy="4518025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History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1948 Federal Water Pollution Control Act passed by Congress</a:t>
            </a:r>
          </a:p>
          <a:p>
            <a:pPr eaLnBrk="1" hangingPunct="1"/>
            <a:r>
              <a:rPr lang="en-US" altLang="en-US" sz="2800" smtClean="0"/>
              <a:t>1972 Clean Water Act prohibits any discharge of pollutants without National Pollutant Discharge Elimination System (NPDES) permit - (fishable and swimmable)</a:t>
            </a:r>
          </a:p>
          <a:p>
            <a:pPr eaLnBrk="1" hangingPunct="1"/>
            <a:r>
              <a:rPr lang="en-US" altLang="en-US" sz="2800" smtClean="0"/>
              <a:t>1987 Clean Water Act amended to require permits for stormwater discharges</a:t>
            </a:r>
          </a:p>
          <a:p>
            <a:pPr eaLnBrk="1" hangingPunct="1"/>
            <a:r>
              <a:rPr lang="en-US" altLang="en-US" sz="2800" smtClean="0"/>
              <a:t>2003 NPDES Phase II permits required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smtClean="0"/>
              <a:t>Permeable Friction Course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35475"/>
          </a:xfrm>
        </p:spPr>
        <p:txBody>
          <a:bodyPr/>
          <a:lstStyle/>
          <a:p>
            <a:r>
              <a:rPr lang="en-US" altLang="en-US" smtClean="0">
                <a:cs typeface="Arial" panose="020B0604020202020204" pitchFamily="34" charset="0"/>
              </a:rPr>
              <a:t>Overlay of porous asphalt placed on top of regular pavement</a:t>
            </a:r>
          </a:p>
        </p:txBody>
      </p:sp>
      <p:sp>
        <p:nvSpPr>
          <p:cNvPr id="62468" name="Content Placeholder 6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4038600" cy="4435475"/>
          </a:xfrm>
        </p:spPr>
        <p:txBody>
          <a:bodyPr/>
          <a:lstStyle/>
          <a:p>
            <a:r>
              <a:rPr lang="en-US" altLang="en-US" smtClean="0">
                <a:cs typeface="Arial" panose="020B0604020202020204" pitchFamily="34" charset="0"/>
              </a:rPr>
              <a:t>Water drains through the pavement rather than across it</a:t>
            </a:r>
          </a:p>
        </p:txBody>
      </p:sp>
      <p:pic>
        <p:nvPicPr>
          <p:cNvPr id="62469" name="Picture 3" descr="P4260550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 descr="DSC_01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24384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Benefits of PFC</a:t>
            </a:r>
          </a:p>
        </p:txBody>
      </p:sp>
      <p:sp>
        <p:nvSpPr>
          <p:cNvPr id="64515" name="Content Placeholder 6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084638"/>
          </a:xfrm>
        </p:spPr>
        <p:txBody>
          <a:bodyPr/>
          <a:lstStyle/>
          <a:p>
            <a:r>
              <a:rPr lang="en-US" altLang="en-US" smtClean="0"/>
              <a:t>Reduce splash and spray</a:t>
            </a:r>
          </a:p>
          <a:p>
            <a:r>
              <a:rPr lang="en-US" altLang="en-US" smtClean="0"/>
              <a:t>Reduced tendency to hydroplane</a:t>
            </a:r>
          </a:p>
          <a:p>
            <a:r>
              <a:rPr lang="en-US" altLang="en-US" smtClean="0"/>
              <a:t>Improved visibility</a:t>
            </a:r>
          </a:p>
          <a:p>
            <a:r>
              <a:rPr lang="en-US" altLang="en-US" smtClean="0"/>
              <a:t>Better traction characteristics</a:t>
            </a:r>
          </a:p>
          <a:p>
            <a:r>
              <a:rPr lang="en-US" altLang="en-US" smtClean="0"/>
              <a:t>Quieter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65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0513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PFCtoDense_RedFlatBed 003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altLang="en-US" smtClean="0"/>
              <a:t>Splash and Spray</a:t>
            </a:r>
          </a:p>
        </p:txBody>
      </p:sp>
      <p:sp>
        <p:nvSpPr>
          <p:cNvPr id="67588" name="Content Placeholder 11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86200" cy="598488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u="sng" smtClean="0">
                <a:cs typeface="Arial" panose="020B0604020202020204" pitchFamily="34" charset="0"/>
              </a:rPr>
              <a:t>Conventional Asphalt</a:t>
            </a:r>
          </a:p>
        </p:txBody>
      </p:sp>
      <p:sp>
        <p:nvSpPr>
          <p:cNvPr id="67589" name="Content Placeholder 12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3886200" cy="544513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u="sng" smtClean="0">
                <a:cs typeface="Arial" panose="020B0604020202020204" pitchFamily="34" charset="0"/>
              </a:rPr>
              <a:t>PFC</a:t>
            </a:r>
          </a:p>
        </p:txBody>
      </p:sp>
      <p:pic>
        <p:nvPicPr>
          <p:cNvPr id="67590" name="Picture 6" descr="PFCtoDense_RedFlatBed 001_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0" smtClean="0"/>
          </a:p>
        </p:txBody>
      </p:sp>
      <p:pic>
        <p:nvPicPr>
          <p:cNvPr id="69635" name="Picture 7" descr="DSC018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smtClean="0"/>
              <a:t>TSS Temporal Trend</a:t>
            </a:r>
          </a:p>
        </p:txBody>
      </p:sp>
      <p:sp>
        <p:nvSpPr>
          <p:cNvPr id="7168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297863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297863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05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altLang="en-US" smtClean="0"/>
              <a:t>Water Quality at TX1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676400"/>
          <a:ext cx="87630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1"/>
                <a:gridCol w="1931709"/>
                <a:gridCol w="1535784"/>
                <a:gridCol w="1716464"/>
                <a:gridCol w="1445444"/>
              </a:tblGrid>
              <a:tr h="1030759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</a:rPr>
                        <a:t>Constituent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Conventional Asphalt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PFC</a:t>
                      </a:r>
                      <a:endParaRPr kumimoji="0" lang="en-US" sz="20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Reduction</a:t>
                      </a:r>
                    </a:p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p-value</a:t>
                      </a:r>
                    </a:p>
                  </a:txBody>
                  <a:tcPr marL="68580" marR="68580" marT="9525" marB="0" anchor="ctr"/>
                </a:tc>
              </a:tr>
              <a:tr h="459162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TSS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118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8.8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92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0.016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59162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P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0.13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48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0.047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64668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Copper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27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50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0.010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43789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D.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Copper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-77</a:t>
                      </a:r>
                      <a:endParaRPr lang="en-US" sz="2400" b="0" i="0" u="none" strike="noStrike" kern="120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0.045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64668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Lead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91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0.025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459162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Zinc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167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29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83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0.002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38229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Dissolved Zinc 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47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22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53</a:t>
                      </a:r>
                      <a:endParaRPr lang="en-US" sz="24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0.139</a:t>
                      </a:r>
                      <a:endParaRPr lang="en-US" sz="2000" b="0" i="0" u="none" strike="noStrike" kern="12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305800" cy="1143000"/>
          </a:xfrm>
        </p:spPr>
        <p:txBody>
          <a:bodyPr/>
          <a:lstStyle/>
          <a:p>
            <a:r>
              <a:rPr lang="en-US" altLang="en-US" smtClean="0"/>
              <a:t>Texas vs. North Carolina</a:t>
            </a:r>
          </a:p>
        </p:txBody>
      </p:sp>
      <p:sp>
        <p:nvSpPr>
          <p:cNvPr id="7577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55D182-9B7C-4A39-92BC-709ED5574AC2}" type="slidenum">
              <a:rPr lang="en-US" altLang="en-US" b="0" smtClean="0">
                <a:latin typeface="Times New Roman" panose="02020603050405020304" pitchFamily="18" charset="0"/>
              </a:rPr>
              <a:pPr/>
              <a:t>37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pic>
        <p:nvPicPr>
          <p:cNvPr id="75780" name="Picture 3" descr="Variable Width Boxplot of TSS by Site.Surfa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7513"/>
            <a:ext cx="87630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altLang="en-US" smtClean="0"/>
              <a:t>Water Quality Benefits</a:t>
            </a:r>
          </a:p>
        </p:txBody>
      </p:sp>
      <p:sp>
        <p:nvSpPr>
          <p:cNvPr id="778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FEB9FF-1809-4271-B8A5-67270CA93120}" type="slidenum">
              <a:rPr lang="en-US" altLang="en-US" b="0" smtClean="0">
                <a:latin typeface="Times New Roman" panose="02020603050405020304" pitchFamily="18" charset="0"/>
              </a:rPr>
              <a:pPr/>
              <a:t>38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pic>
        <p:nvPicPr>
          <p:cNvPr id="77828" name="Picture 3" descr="TSS vs AGE by S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676400"/>
            <a:ext cx="8296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7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Pervious Concrete</a:t>
            </a:r>
          </a:p>
        </p:txBody>
      </p:sp>
      <p:pic>
        <p:nvPicPr>
          <p:cNvPr id="79875" name="Content Placeholder 4" descr="DSC0125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1200"/>
            <a:ext cx="4038600" cy="302895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2319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>
                <a:cs typeface="Arial" pitchFamily="34" charset="0"/>
              </a:rPr>
              <a:t>Generally has a lower strength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Water content is critical for proper installation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Requires specialized crew for installation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Each batch tends to have a different color/texture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Tends to ravel in high traffic areas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Clean Water Act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Requires NPDES permit for stormwater from cities, industry, construction sites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Requires assessment of beneficial uses and impairments of receiving waters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Impaired segments reported to EPA – 303(d) list.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Development of TMDL (total maximum daily load) for impaired segments</a:t>
            </a:r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Porous Asphalt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sz="quarter" idx="2"/>
          </p:nvPr>
        </p:nvSpPr>
        <p:spPr>
          <a:xfrm>
            <a:off x="484188" y="1282700"/>
            <a:ext cx="4040187" cy="4225925"/>
          </a:xfrm>
        </p:spPr>
        <p:txBody>
          <a:bodyPr/>
          <a:lstStyle/>
          <a:p>
            <a:r>
              <a:rPr lang="en-US" altLang="en-US" smtClean="0">
                <a:cs typeface="Arial" panose="020B0604020202020204" pitchFamily="34" charset="0"/>
              </a:rPr>
              <a:t>Created by omitting fine material from asphalt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Asphalt is considered flexible pavement, so low strength is not as much an issue.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Less expensive than concrete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No specialized training needed for installation</a:t>
            </a:r>
          </a:p>
        </p:txBody>
      </p:sp>
      <p:pic>
        <p:nvPicPr>
          <p:cNvPr id="81924" name="Content Placeholder 7" descr="4647855314_2da032d8a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052638"/>
            <a:ext cx="4041775" cy="3030537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Pavers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sz="quarter" idx="2"/>
          </p:nvPr>
        </p:nvSpPr>
        <p:spPr>
          <a:xfrm>
            <a:off x="403225" y="1408113"/>
            <a:ext cx="4040188" cy="3951287"/>
          </a:xfrm>
        </p:spPr>
        <p:txBody>
          <a:bodyPr/>
          <a:lstStyle/>
          <a:p>
            <a:r>
              <a:rPr lang="en-US" altLang="en-US" sz="3200" smtClean="0">
                <a:cs typeface="Arial" panose="020B0604020202020204" pitchFamily="34" charset="0"/>
              </a:rPr>
              <a:t>Most expensive option</a:t>
            </a:r>
          </a:p>
          <a:p>
            <a:r>
              <a:rPr lang="en-US" altLang="en-US" sz="3200" smtClean="0">
                <a:cs typeface="Arial" panose="020B0604020202020204" pitchFamily="34" charset="0"/>
              </a:rPr>
              <a:t>Decorative element</a:t>
            </a:r>
          </a:p>
          <a:p>
            <a:r>
              <a:rPr lang="en-US" altLang="en-US" sz="3200" smtClean="0">
                <a:cs typeface="Arial" panose="020B0604020202020204" pitchFamily="34" charset="0"/>
              </a:rPr>
              <a:t>Easily removed and replaced if needed</a:t>
            </a:r>
          </a:p>
          <a:p>
            <a:r>
              <a:rPr lang="en-US" altLang="en-US" sz="3200" smtClean="0">
                <a:cs typeface="Arial" panose="020B0604020202020204" pitchFamily="34" charset="0"/>
              </a:rPr>
              <a:t>Highly permeable</a:t>
            </a:r>
          </a:p>
          <a:p>
            <a:endParaRPr lang="en-US" altLang="en-US" smtClean="0"/>
          </a:p>
        </p:txBody>
      </p:sp>
      <p:sp>
        <p:nvSpPr>
          <p:cNvPr id="8397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3973" name="Content Placeholder 4" descr="DSC_01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1295400"/>
            <a:ext cx="3352800" cy="5041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Porous Pavement only in Parking Stalls</a:t>
            </a:r>
            <a:endParaRPr lang="en-US" dirty="0"/>
          </a:p>
        </p:txBody>
      </p:sp>
      <p:pic>
        <p:nvPicPr>
          <p:cNvPr id="8601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371600"/>
            <a:ext cx="6884988" cy="5164138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09638"/>
            <a:ext cx="42672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Pavement Installation</a:t>
            </a:r>
            <a:endParaRPr lang="en-US" dirty="0"/>
          </a:p>
        </p:txBody>
      </p:sp>
      <p:pic>
        <p:nvPicPr>
          <p:cNvPr id="8806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38400"/>
            <a:ext cx="4525963" cy="3148013"/>
          </a:xfrm>
        </p:spPr>
      </p:pic>
      <p:pic>
        <p:nvPicPr>
          <p:cNvPr id="880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57200"/>
            <a:ext cx="446087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657600"/>
            <a:ext cx="42672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Reservoir Material</a:t>
            </a:r>
          </a:p>
        </p:txBody>
      </p:sp>
      <p:pic>
        <p:nvPicPr>
          <p:cNvPr id="9011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828800"/>
            <a:ext cx="6172200" cy="4629150"/>
          </a:xfrm>
        </p:spPr>
      </p:pic>
      <p:sp>
        <p:nvSpPr>
          <p:cNvPr id="901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0" smtClean="0"/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Schematic of Swale and Strip</a:t>
            </a: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1838325" y="2024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911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4673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318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52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7283" name="Content Placeholder 3" descr="DSCN017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Vegetated Filter Strips</a:t>
            </a:r>
          </a:p>
        </p:txBody>
      </p:sp>
      <p:sp>
        <p:nvSpPr>
          <p:cNvPr id="9933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933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9525"/>
            <a:ext cx="71628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Common Impairments</a:t>
            </a:r>
          </a:p>
        </p:txBody>
      </p:sp>
      <p:graphicFrame>
        <p:nvGraphicFramePr>
          <p:cNvPr id="523345" name="Group 81"/>
          <p:cNvGraphicFramePr>
            <a:graphicFrameLocks noGrp="1"/>
          </p:cNvGraphicFramePr>
          <p:nvPr>
            <p:ph idx="1"/>
          </p:nvPr>
        </p:nvGraphicFramePr>
        <p:xfrm>
          <a:off x="609600" y="1379538"/>
          <a:ext cx="7772400" cy="4937125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8229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Constituent/Parameter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Number of Water Bodies Impaired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Bacteria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33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Low Dissolved Oxygen Concentration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PCBs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Salinity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Dioxins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Mercury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r>
              <a:rPr lang="en-US" altLang="en-US" smtClean="0"/>
              <a:t>Falconhead West Development</a:t>
            </a:r>
          </a:p>
        </p:txBody>
      </p:sp>
      <p:pic>
        <p:nvPicPr>
          <p:cNvPr id="1013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867025"/>
            <a:ext cx="38576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53340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ular Callout 12"/>
          <p:cNvSpPr/>
          <p:nvPr/>
        </p:nvSpPr>
        <p:spPr>
          <a:xfrm>
            <a:off x="277813" y="1554163"/>
            <a:ext cx="1600200" cy="533400"/>
          </a:xfrm>
          <a:prstGeom prst="wedgeRectCallout">
            <a:avLst>
              <a:gd name="adj1" fmla="val 43420"/>
              <a:gd name="adj2" fmla="val 264174"/>
            </a:avLst>
          </a:prstGeom>
          <a:ln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Ozark Path Site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7010400" y="2209800"/>
            <a:ext cx="1600200" cy="533400"/>
          </a:xfrm>
          <a:prstGeom prst="wedgeRectCallout">
            <a:avLst>
              <a:gd name="adj1" fmla="val -41103"/>
              <a:gd name="adj2" fmla="val 419531"/>
            </a:avLst>
          </a:prstGeom>
          <a:ln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Swiss Alps Site</a:t>
            </a:r>
          </a:p>
        </p:txBody>
      </p:sp>
      <p:sp>
        <p:nvSpPr>
          <p:cNvPr id="101383" name="TextBox 6"/>
          <p:cNvSpPr txBox="1">
            <a:spLocks noChangeArrowheads="1"/>
          </p:cNvSpPr>
          <p:nvPr/>
        </p:nvSpPr>
        <p:spPr bwMode="auto">
          <a:xfrm rot="1140000">
            <a:off x="696913" y="5570538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SH 71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1034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3428" name="Picture 6" descr="P100065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10547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2971800" cy="1143000"/>
          </a:xfrm>
        </p:spPr>
        <p:txBody>
          <a:bodyPr/>
          <a:lstStyle/>
          <a:p>
            <a:r>
              <a:rPr lang="en-US" altLang="en-US" sz="3800" smtClean="0"/>
              <a:t>Green Roofs</a:t>
            </a:r>
          </a:p>
        </p:txBody>
      </p:sp>
      <p:pic>
        <p:nvPicPr>
          <p:cNvPr id="105476" name="Picture 6" descr="DSC0019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163" y="304800"/>
            <a:ext cx="4743450" cy="6324600"/>
          </a:xfrm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772400" cy="4114800"/>
          </a:xfrm>
        </p:spPr>
        <p:txBody>
          <a:bodyPr/>
          <a:lstStyle/>
          <a:p>
            <a:r>
              <a:rPr lang="en-US" altLang="en-US" smtClean="0"/>
              <a:t>Substantial environmental impacts of urbanization</a:t>
            </a:r>
          </a:p>
          <a:p>
            <a:r>
              <a:rPr lang="en-US" altLang="en-US" smtClean="0"/>
              <a:t>Objectives of BMPs are to reduce concentrations of pollutants and runoff volumes</a:t>
            </a:r>
          </a:p>
          <a:p>
            <a:r>
              <a:rPr lang="en-US" altLang="en-US" smtClean="0"/>
              <a:t>Move towards LID practices from end-of-pipe</a:t>
            </a:r>
          </a:p>
          <a:p>
            <a:r>
              <a:rPr lang="en-US" altLang="en-US" smtClean="0"/>
              <a:t>Stormwater treatment is an integral part of urban runoff management</a:t>
            </a:r>
          </a:p>
          <a:p>
            <a:endParaRPr lang="en-US" altLang="en-US" smtClean="0"/>
          </a:p>
        </p:txBody>
      </p:sp>
      <p:sp>
        <p:nvSpPr>
          <p:cNvPr id="10752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SlideWrite Plus Document" r:id="rId4" imgW="5399408" imgH="3617070" progId="Swg.Document">
                  <p:embed/>
                </p:oleObj>
              </mc:Choice>
              <mc:Fallback>
                <p:oleObj name="SlideWrite Plus Document" r:id="rId4" imgW="5399408" imgH="3617070" progId="Swg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501775"/>
            <a:ext cx="7637463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Impervious Cover and Runoff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rosion_projb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3337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erosion_projbogg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6655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erosion_m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40862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676400" y="19812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Bear Creek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219200" y="5791200"/>
            <a:ext cx="762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ShoalCreek</a:t>
            </a:r>
          </a:p>
        </p:txBody>
      </p:sp>
      <p:pic>
        <p:nvPicPr>
          <p:cNvPr id="17415" name="Picture 10" descr="erosion_projftbranc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4973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4495800" y="32004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Fort Branch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5334000" y="60960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Boggy Creek</a:t>
            </a:r>
          </a:p>
        </p:txBody>
      </p:sp>
      <p:sp>
        <p:nvSpPr>
          <p:cNvPr id="17418" name="Title 1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Channel Degradation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Constituents in Urban Runoff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Bacteria</a:t>
            </a:r>
          </a:p>
          <a:p>
            <a:pPr eaLnBrk="1" hangingPunct="1"/>
            <a:r>
              <a:rPr lang="en-US" altLang="en-US" smtClean="0"/>
              <a:t>Nutrients</a:t>
            </a:r>
          </a:p>
          <a:p>
            <a:pPr eaLnBrk="1" hangingPunct="1"/>
            <a:r>
              <a:rPr lang="en-US" altLang="en-US" smtClean="0"/>
              <a:t>Insecticides</a:t>
            </a:r>
          </a:p>
          <a:p>
            <a:pPr eaLnBrk="1" hangingPunct="1"/>
            <a:r>
              <a:rPr lang="en-US" altLang="en-US" smtClean="0"/>
              <a:t>Herbicides</a:t>
            </a:r>
          </a:p>
          <a:p>
            <a:pPr eaLnBrk="1" hangingPunct="1"/>
            <a:r>
              <a:rPr lang="en-US" altLang="en-US" smtClean="0"/>
              <a:t>Heavy Metals – zinc, copper, lead</a:t>
            </a:r>
          </a:p>
          <a:p>
            <a:pPr eaLnBrk="1" hangingPunct="1"/>
            <a:r>
              <a:rPr lang="en-US" altLang="en-US" smtClean="0"/>
              <a:t>Hydrocarbons – PAHs</a:t>
            </a:r>
          </a:p>
          <a:p>
            <a:pPr eaLnBrk="1" hangingPunct="1"/>
            <a:r>
              <a:rPr lang="en-US" altLang="en-US" smtClean="0"/>
              <a:t>Sediment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ripples</Template>
  <TotalTime>20065</TotalTime>
  <Words>751</Words>
  <Application>Microsoft Office PowerPoint</Application>
  <PresentationFormat>On-screen Show (4:3)</PresentationFormat>
  <Paragraphs>252</Paragraphs>
  <Slides>53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Wingdings</vt:lpstr>
      <vt:lpstr>Times New Roman</vt:lpstr>
      <vt:lpstr>Tahoma</vt:lpstr>
      <vt:lpstr>Wingdings 2</vt:lpstr>
      <vt:lpstr>Calibri</vt:lpstr>
      <vt:lpstr>RWA_OC_Template_R3</vt:lpstr>
      <vt:lpstr>SlideWrite Chart Document</vt:lpstr>
      <vt:lpstr>Stormwater Best Management Practices</vt:lpstr>
      <vt:lpstr>Cuyahoga River, Cleveland</vt:lpstr>
      <vt:lpstr>The History</vt:lpstr>
      <vt:lpstr>Clean Water Act</vt:lpstr>
      <vt:lpstr>Common Impairments</vt:lpstr>
      <vt:lpstr>PowerPoint Presentation</vt:lpstr>
      <vt:lpstr>Impervious Cover and Runoff</vt:lpstr>
      <vt:lpstr>Channel Degradation</vt:lpstr>
      <vt:lpstr>Constituents in Urban Runoff</vt:lpstr>
      <vt:lpstr>Sources of Pollutants</vt:lpstr>
      <vt:lpstr>Requirements for Stormwater Treatment</vt:lpstr>
      <vt:lpstr>Treatment Difficulties</vt:lpstr>
      <vt:lpstr>“First Flush” of Pollutants</vt:lpstr>
      <vt:lpstr>Best Management Practice (BMP) Selection</vt:lpstr>
      <vt:lpstr>PowerPoint Presentation</vt:lpstr>
      <vt:lpstr>Conventional Development</vt:lpstr>
      <vt:lpstr>LID Development</vt:lpstr>
      <vt:lpstr>Pollutant Removal Mechanisms</vt:lpstr>
      <vt:lpstr>Typical LID Practices</vt:lpstr>
      <vt:lpstr>Bioretention</vt:lpstr>
      <vt:lpstr>Bioretention</vt:lpstr>
      <vt:lpstr>PowerPoint Presentation</vt:lpstr>
      <vt:lpstr>PowerPoint Presentation</vt:lpstr>
      <vt:lpstr>Curbside Bioretention</vt:lpstr>
      <vt:lpstr>Setback Bioretention</vt:lpstr>
      <vt:lpstr>PowerPoint Presentation</vt:lpstr>
      <vt:lpstr>Types of Porous Pavement</vt:lpstr>
      <vt:lpstr>Porous Asphalt and Concrete</vt:lpstr>
      <vt:lpstr>Source of Raveling</vt:lpstr>
      <vt:lpstr>Permeable Friction Course</vt:lpstr>
      <vt:lpstr>Benefits of PFC</vt:lpstr>
      <vt:lpstr>PowerPoint Presentation</vt:lpstr>
      <vt:lpstr>Splash and Spray</vt:lpstr>
      <vt:lpstr>PowerPoint Presentation</vt:lpstr>
      <vt:lpstr>TSS Temporal Trend</vt:lpstr>
      <vt:lpstr>Water Quality at TX1</vt:lpstr>
      <vt:lpstr>Texas vs. North Carolina</vt:lpstr>
      <vt:lpstr>Water Quality Benefits</vt:lpstr>
      <vt:lpstr>Pervious Concrete</vt:lpstr>
      <vt:lpstr>Porous Asphalt</vt:lpstr>
      <vt:lpstr>Pavers</vt:lpstr>
      <vt:lpstr>Porous Pavement only in Parking Stalls</vt:lpstr>
      <vt:lpstr>Pavement Installation</vt:lpstr>
      <vt:lpstr>Reservoir Material</vt:lpstr>
      <vt:lpstr>Schematic of Swale and Strip</vt:lpstr>
      <vt:lpstr>PowerPoint Presentation</vt:lpstr>
      <vt:lpstr>PowerPoint Presentation</vt:lpstr>
      <vt:lpstr>PowerPoint Presentation</vt:lpstr>
      <vt:lpstr>Vegetated Filter Strips</vt:lpstr>
      <vt:lpstr>Falconhead West Development</vt:lpstr>
      <vt:lpstr>PowerPoint Presentation</vt:lpstr>
      <vt:lpstr>Green Roofs</vt:lpstr>
      <vt:lpstr>Summary</vt:lpstr>
    </vt:vector>
  </TitlesOfParts>
  <Company>RBF &amp;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Caltrans Long Range Strategy</dc:title>
  <dc:creator>Scott Taylor</dc:creator>
  <cp:lastModifiedBy>Barrett, Michael E</cp:lastModifiedBy>
  <cp:revision>186</cp:revision>
  <cp:lastPrinted>1998-12-23T16:49:50Z</cp:lastPrinted>
  <dcterms:created xsi:type="dcterms:W3CDTF">1998-12-15T20:24:12Z</dcterms:created>
  <dcterms:modified xsi:type="dcterms:W3CDTF">2015-02-16T15:36:00Z</dcterms:modified>
</cp:coreProperties>
</file>