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292" r:id="rId3"/>
    <p:sldId id="287" r:id="rId4"/>
    <p:sldId id="288" r:id="rId5"/>
    <p:sldId id="289" r:id="rId6"/>
    <p:sldId id="290" r:id="rId7"/>
    <p:sldId id="258" r:id="rId8"/>
    <p:sldId id="259" r:id="rId9"/>
    <p:sldId id="260" r:id="rId10"/>
    <p:sldId id="263" r:id="rId11"/>
    <p:sldId id="264" r:id="rId12"/>
    <p:sldId id="266" r:id="rId13"/>
    <p:sldId id="273" r:id="rId14"/>
    <p:sldId id="275" r:id="rId15"/>
    <p:sldId id="276" r:id="rId16"/>
    <p:sldId id="277" r:id="rId17"/>
    <p:sldId id="278" r:id="rId18"/>
    <p:sldId id="283" r:id="rId19"/>
    <p:sldId id="285" r:id="rId20"/>
    <p:sldId id="28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4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5E66F7-A75E-4D8F-BF37-26A2F1D8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3D5718-12D4-4B4D-B8B6-8BB28D1C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1A35E-9D34-49FA-9C40-57268D9FDFF7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8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C731-840E-4713-ADE9-EA0A3D9B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FA4A-D764-48FA-B2D7-0BC9CBD0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AFDE-CFB1-4B39-8911-963FED887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28AB-565F-46C3-8DC2-938E9959C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608D-E3D8-4318-BF3F-30F83B50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8DBE-FAB5-4E1F-A43A-CB6231D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8C5A-274B-4539-8CD3-E9886367C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47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8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0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E5EE-E601-4552-B5E9-B621DADF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21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94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48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72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15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96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16BC-7B04-4F1A-B046-FCB26A5F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BBF8-8956-4654-943A-F1C6D445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EF67-406D-46A5-B841-48E0D2C8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0AF6-A70D-4211-9454-5570E6340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E34B-1019-4E46-A6C4-C257BC59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2683-57AD-447F-B1F9-3DDBABDD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9EE-4DE9-4DE6-8F23-34E3FBFC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9B04D7-79D8-451F-A963-55D01B97A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A5C282-7EB8-4836-9B71-6E27D89181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7225A7-7F38-42D2-BDE6-E4E6BF6201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34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../clipboard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Hydrograph Computation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 365K Hydraulic Engineering Design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4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hydrograph assumptions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Assumptions</a:t>
            </a:r>
          </a:p>
          <a:p>
            <a:pPr lvl="1" eaLnBrk="1" hangingPunct="1"/>
            <a:r>
              <a:rPr lang="en-US" smtClean="0"/>
              <a:t>Excess rainfall has constant intensity during duration</a:t>
            </a:r>
          </a:p>
          <a:p>
            <a:pPr lvl="1" eaLnBrk="1" hangingPunct="1"/>
            <a:r>
              <a:rPr lang="en-US" smtClean="0"/>
              <a:t>Excess rainfall is uniformly distributed on watershed</a:t>
            </a:r>
          </a:p>
          <a:p>
            <a:pPr lvl="1" eaLnBrk="1" hangingPunct="1"/>
            <a:r>
              <a:rPr lang="en-US" smtClean="0"/>
              <a:t>Base time of runoff is constant</a:t>
            </a:r>
          </a:p>
          <a:p>
            <a:pPr lvl="1" eaLnBrk="1" hangingPunct="1"/>
            <a:r>
              <a:rPr lang="en-US" smtClean="0"/>
              <a:t>Ordinates of unit hydrograph are proportional to total runoff (linearity)</a:t>
            </a:r>
          </a:p>
          <a:p>
            <a:pPr lvl="1" eaLnBrk="1" hangingPunct="1"/>
            <a:r>
              <a:rPr lang="en-US" smtClean="0"/>
              <a:t>Unit hydrograph represents all characteristics of watershed (lumped parameter) and is time invariant (stationarity)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15913"/>
            <a:ext cx="3692525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8925" y="1112838"/>
            <a:ext cx="3292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Application of convolution to the output from a linear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synthetic UH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UH is applicable only for gauged watershed and for the point on the stream where data are measured</a:t>
            </a:r>
          </a:p>
          <a:p>
            <a:pPr eaLnBrk="1" hangingPunct="1"/>
            <a:r>
              <a:rPr lang="en-US" smtClean="0"/>
              <a:t>For other locations on the stream in the same watershed or for nearby (ungauged) watersheds, synthetic procedures are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SCS dimensionless hydrograph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3200400" cy="2743200"/>
          </a:xfrm>
        </p:spPr>
        <p:txBody>
          <a:bodyPr/>
          <a:lstStyle/>
          <a:p>
            <a:pPr eaLnBrk="1" hangingPunct="1"/>
            <a:r>
              <a:rPr lang="en-US" sz="2000" smtClean="0"/>
              <a:t>Synthetic UH in which the discharge is expressed by the ratio of q to q</a:t>
            </a:r>
            <a:r>
              <a:rPr lang="en-US" sz="2000" baseline="-25000" smtClean="0"/>
              <a:t>p </a:t>
            </a:r>
            <a:r>
              <a:rPr lang="en-US" sz="2000" smtClean="0"/>
              <a:t>and time by the ratio of t to T</a:t>
            </a:r>
            <a:r>
              <a:rPr lang="en-US" sz="2000" baseline="-25000" smtClean="0"/>
              <a:t>p</a:t>
            </a:r>
          </a:p>
          <a:p>
            <a:pPr eaLnBrk="1" hangingPunct="1"/>
            <a:r>
              <a:rPr lang="en-US" sz="2000" smtClean="0"/>
              <a:t>If peak discharge and lag time are known, UH can be estimated. </a:t>
            </a:r>
            <a:endParaRPr lang="en-US" sz="2000" baseline="-25000" smtClean="0"/>
          </a:p>
          <a:p>
            <a:pPr eaLnBrk="1" hangingPunct="1"/>
            <a:endParaRPr lang="en-US" sz="2000" baseline="-250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4712" y="36513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54550"/>
            <a:ext cx="1073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64150"/>
            <a:ext cx="1227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5257800"/>
            <a:ext cx="9858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4076700" y="1479550"/>
            <a:ext cx="488950" cy="2355850"/>
          </a:xfrm>
          <a:custGeom>
            <a:avLst/>
            <a:gdLst>
              <a:gd name="T0" fmla="*/ 0 w 308"/>
              <a:gd name="T1" fmla="*/ 1484 h 1484"/>
              <a:gd name="T2" fmla="*/ 308 w 308"/>
              <a:gd name="T3" fmla="*/ 0 h 1484"/>
              <a:gd name="T4" fmla="*/ 0 60000 65536"/>
              <a:gd name="T5" fmla="*/ 0 60000 65536"/>
              <a:gd name="T6" fmla="*/ 0 w 308"/>
              <a:gd name="T7" fmla="*/ 0 h 1484"/>
              <a:gd name="T8" fmla="*/ 308 w 308"/>
              <a:gd name="T9" fmla="*/ 1484 h 1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" h="1484">
                <a:moveTo>
                  <a:pt x="0" y="1484"/>
                </a:moveTo>
                <a:lnTo>
                  <a:pt x="30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565650" y="1479550"/>
            <a:ext cx="762000" cy="2349500"/>
          </a:xfrm>
          <a:custGeom>
            <a:avLst/>
            <a:gdLst>
              <a:gd name="T0" fmla="*/ 0 w 480"/>
              <a:gd name="T1" fmla="*/ 0 h 1480"/>
              <a:gd name="T2" fmla="*/ 480 w 480"/>
              <a:gd name="T3" fmla="*/ 1480 h 1480"/>
              <a:gd name="T4" fmla="*/ 0 60000 65536"/>
              <a:gd name="T5" fmla="*/ 0 60000 65536"/>
              <a:gd name="T6" fmla="*/ 0 w 480"/>
              <a:gd name="T7" fmla="*/ 0 h 1480"/>
              <a:gd name="T8" fmla="*/ 480 w 4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480">
                <a:moveTo>
                  <a:pt x="0" y="0"/>
                </a:moveTo>
                <a:lnTo>
                  <a:pt x="480" y="148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2971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T</a:t>
            </a:r>
            <a:r>
              <a:rPr lang="en-US" baseline="-25000">
                <a:latin typeface="Garamond" pitchFamily="18" charset="0"/>
              </a:rPr>
              <a:t>c</a:t>
            </a:r>
            <a:r>
              <a:rPr lang="en-US">
                <a:latin typeface="Garamond" pitchFamily="18" charset="0"/>
              </a:rPr>
              <a:t>: time of concentration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 = 2.08 (483.4 in English system)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A: drainage area in km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(mi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320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4242872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= lag time in HEC-HMS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2438400"/>
            <a:ext cx="685800" cy="172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</a:t>
            </a:r>
            <a:endParaRPr 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Construct a 10-min SCS UH. A = 3.0 km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and T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 1.25 h</a:t>
            </a:r>
          </a:p>
          <a:p>
            <a:pPr eaLnBrk="1" hangingPunct="1">
              <a:lnSpc>
                <a:spcPct val="90000"/>
              </a:lnSpc>
            </a:pPr>
            <a:endParaRPr lang="en-US" sz="2400" baseline="300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5939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36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2842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141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490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5546725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Garamond" pitchFamily="18" charset="0"/>
              </a:rPr>
              <a:t>Multiply y-axis of SCS hydrograph by q</a:t>
            </a:r>
            <a:r>
              <a:rPr lang="en-US" sz="2000" baseline="-25000">
                <a:latin typeface="Garamond" pitchFamily="18" charset="0"/>
              </a:rPr>
              <a:t>p</a:t>
            </a:r>
            <a:r>
              <a:rPr lang="en-US" sz="2000">
                <a:latin typeface="Garamond" pitchFamily="18" charset="0"/>
              </a:rPr>
              <a:t> and x-axis by T</a:t>
            </a:r>
            <a:r>
              <a:rPr lang="en-US" sz="2000" baseline="-25000">
                <a:latin typeface="Garamond" pitchFamily="18" charset="0"/>
              </a:rPr>
              <a:t>p</a:t>
            </a:r>
            <a:r>
              <a:rPr lang="en-US" sz="2000">
                <a:latin typeface="Garamond" pitchFamily="18" charset="0"/>
              </a:rPr>
              <a:t> to get the required UH, or construct a triangular UH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334000" y="1752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334000" y="609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334000" y="6553200"/>
            <a:ext cx="1004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334000" y="2667000"/>
            <a:ext cx="381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715000" y="2667000"/>
            <a:ext cx="6096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029200" y="2438400"/>
            <a:ext cx="304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715000" y="2438400"/>
            <a:ext cx="304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029200" y="3581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q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467600" y="6034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t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19800" y="2209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0.833 h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334000" y="6186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2.22 h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553200" y="2667000"/>
            <a:ext cx="533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477000" y="3748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7.49 m3/s.cm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781800" y="2667000"/>
            <a:ext cx="0" cy="1066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781800" y="4191000"/>
            <a:ext cx="0" cy="1905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3892550" y="5715000"/>
            <a:ext cx="1212850" cy="615950"/>
          </a:xfrm>
          <a:custGeom>
            <a:avLst/>
            <a:gdLst>
              <a:gd name="T0" fmla="*/ 0 w 764"/>
              <a:gd name="T1" fmla="*/ 388 h 388"/>
              <a:gd name="T2" fmla="*/ 764 w 764"/>
              <a:gd name="T3" fmla="*/ 0 h 388"/>
              <a:gd name="T4" fmla="*/ 0 60000 65536"/>
              <a:gd name="T5" fmla="*/ 0 60000 65536"/>
              <a:gd name="T6" fmla="*/ 0 w 764"/>
              <a:gd name="T7" fmla="*/ 0 h 388"/>
              <a:gd name="T8" fmla="*/ 764 w 764"/>
              <a:gd name="T9" fmla="*/ 388 h 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4" h="388">
                <a:moveTo>
                  <a:pt x="0" y="388"/>
                </a:moveTo>
                <a:lnTo>
                  <a:pt x="764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upstream of Dam 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485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0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57850" cy="46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9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along the longest path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2983"/>
            <a:ext cx="6281738" cy="51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326719"/>
            <a:ext cx="160673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058925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Sheet Flow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5334000"/>
            <a:ext cx="533400" cy="1099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4468" y="4082534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Shallow 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76842" y="4267200"/>
            <a:ext cx="7953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9405" y="2057400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</a:t>
            </a:r>
            <a:r>
              <a:rPr lang="en-US" dirty="0"/>
              <a:t>Flow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99546" y="2242066"/>
            <a:ext cx="406054" cy="424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51865"/>
            <a:ext cx="1647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6" y="2426732"/>
            <a:ext cx="1828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47" y="5181600"/>
            <a:ext cx="140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204" y="5428257"/>
            <a:ext cx="167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travel times over each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9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Runoff from BUT_060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2393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" y="2209800"/>
            <a:ext cx="2286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2371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181600"/>
            <a:ext cx="234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runoff?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6038" y="4787696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quickly does it move?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38637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characterize this </a:t>
            </a:r>
            <a:r>
              <a:rPr lang="en-US" dirty="0" err="1" smtClean="0"/>
              <a:t>subbasin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Run “10”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043131" cy="4299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6680"/>
            <a:ext cx="4486275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30841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hour design storm of 10” total precipitation in 10 min increments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05000" y="1578904"/>
            <a:ext cx="304800" cy="127966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8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Depth-Duration-Frequency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25" y="1840788"/>
            <a:ext cx="83534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4" y="237961"/>
            <a:ext cx="7065579" cy="5961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3462" y="6369269"/>
            <a:ext cx="321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Source: SCS TR-55 Manual, 1986</a:t>
            </a:r>
          </a:p>
        </p:txBody>
      </p:sp>
    </p:spTree>
    <p:extLst>
      <p:ext uri="{BB962C8B-B14F-4D97-AF65-F5344CB8AC3E}">
        <p14:creationId xmlns:p14="http://schemas.microsoft.com/office/powerpoint/2010/main" val="3662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5" y="335179"/>
            <a:ext cx="8807979" cy="612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3462" y="6369269"/>
            <a:ext cx="321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Source: SCS TR-55 Manual, 1986</a:t>
            </a:r>
          </a:p>
        </p:txBody>
      </p:sp>
    </p:spTree>
    <p:extLst>
      <p:ext uri="{BB962C8B-B14F-4D97-AF65-F5344CB8AC3E}">
        <p14:creationId xmlns:p14="http://schemas.microsoft.com/office/powerpoint/2010/main" val="409501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0" y="220716"/>
            <a:ext cx="7062722" cy="65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Hydrologic Analysis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4143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65263"/>
            <a:ext cx="2533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78155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27263"/>
            <a:ext cx="129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Change in storage w.r.t. time  = inflow - outflow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057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4814888"/>
            <a:ext cx="472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In the case of a linear reservoir, </a:t>
            </a:r>
            <a:r>
              <a:rPr lang="en-US" i="1">
                <a:latin typeface="Garamond" pitchFamily="18" charset="0"/>
              </a:rPr>
              <a:t>S = kQ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36863"/>
            <a:ext cx="1143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828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981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24200" y="59436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chemeClr val="hlink"/>
                </a:solidFill>
                <a:latin typeface="Garamond" pitchFamily="18" charset="0"/>
              </a:rPr>
              <a:t>Transfer function for a linear system (S = kQ).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63888" y="5951538"/>
            <a:ext cx="3773487" cy="406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Proportionality and superposition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9925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Linear system (</a:t>
            </a:r>
            <a:r>
              <a:rPr lang="en-US" i="1" smtClean="0"/>
              <a:t>k</a:t>
            </a:r>
            <a:r>
              <a:rPr lang="en-US" smtClean="0"/>
              <a:t> is constant in </a:t>
            </a:r>
            <a:r>
              <a:rPr lang="en-US" i="1" smtClean="0"/>
              <a:t>S = kQ</a:t>
            </a:r>
            <a:r>
              <a:rPr lang="en-US" smtClean="0"/>
              <a:t>) </a:t>
            </a:r>
          </a:p>
          <a:p>
            <a:pPr lvl="1" eaLnBrk="1" hangingPunct="1"/>
            <a:r>
              <a:rPr lang="en-US" smtClean="0"/>
              <a:t>Proportionality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then </a:t>
            </a:r>
            <a:r>
              <a:rPr lang="en-US" smtClean="0">
                <a:sym typeface="Wingdings" pitchFamily="2" charset="2"/>
              </a:rPr>
              <a:t>C*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C*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 </a:t>
            </a:r>
            <a:endParaRPr lang="en-US" i="1" smtClean="0"/>
          </a:p>
          <a:p>
            <a:pPr lvl="1" eaLnBrk="1" hangingPunct="1"/>
            <a:r>
              <a:rPr lang="en-US" smtClean="0"/>
              <a:t>Superposition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and 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, t</a:t>
            </a:r>
            <a:r>
              <a:rPr lang="en-US" i="1" smtClean="0"/>
              <a:t>hen  I</a:t>
            </a:r>
            <a:r>
              <a:rPr lang="en-US" baseline="-25000" smtClean="0"/>
              <a:t>1</a:t>
            </a:r>
            <a:r>
              <a:rPr lang="en-US" smtClean="0"/>
              <a:t> +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+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lvl="2" eaLnBrk="1" hangingPunct="1"/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 response function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493963"/>
            <a:ext cx="4076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" y="1495425"/>
            <a:ext cx="869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Impulse input: an input applied instantaneously (spike) at time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zero everywhere else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81513" y="2408238"/>
            <a:ext cx="3729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 unit impulse at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produces as unit impulse response function u(t-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376738"/>
            <a:ext cx="50482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8913" y="4878388"/>
            <a:ext cx="2989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Principle of proportionality and superposition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/>
          <a:lstStyle/>
          <a:p>
            <a:pPr eaLnBrk="1" hangingPunct="1"/>
            <a:r>
              <a:rPr lang="en-US" sz="4000" smtClean="0"/>
              <a:t>Unit Hydrograph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504950"/>
            <a:ext cx="8170863" cy="5064125"/>
          </a:xfrm>
          <a:noFill/>
        </p:spPr>
        <p:txBody>
          <a:bodyPr/>
          <a:lstStyle/>
          <a:p>
            <a:pPr marL="457200" indent="-457200" eaLnBrk="1" hangingPunct="1"/>
            <a:r>
              <a:rPr lang="en-US" smtClean="0"/>
              <a:t>Direct runoff hydrograph resulting from a unit depth of excess rainfall occurring uniformly on a watershed at a constant rate for a specified duration.</a:t>
            </a:r>
          </a:p>
          <a:p>
            <a:pPr marL="457200" indent="-457200" eaLnBrk="1" hangingPunct="1"/>
            <a:r>
              <a:rPr lang="en-US" smtClean="0"/>
              <a:t>Unit pulse response function of a linear hydrologic system</a:t>
            </a:r>
          </a:p>
          <a:p>
            <a:pPr marL="457200" indent="-457200" eaLnBrk="1" hangingPunct="1"/>
            <a:r>
              <a:rPr lang="en-US" smtClean="0"/>
              <a:t>Can be used to derive runoff from any excess rainfall on the watershed.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484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Garamond</vt:lpstr>
      <vt:lpstr>Symbol</vt:lpstr>
      <vt:lpstr>Wingdings</vt:lpstr>
      <vt:lpstr>Default Design</vt:lpstr>
      <vt:lpstr>Office Theme</vt:lpstr>
      <vt:lpstr>Hydrograph Computation</vt:lpstr>
      <vt:lpstr>Depth-Duration-Frequency Table</vt:lpstr>
      <vt:lpstr>PowerPoint Presentation</vt:lpstr>
      <vt:lpstr>PowerPoint Presentation</vt:lpstr>
      <vt:lpstr>PowerPoint Presentation</vt:lpstr>
      <vt:lpstr>Hydrologic Analysis</vt:lpstr>
      <vt:lpstr>Proportionality and superposition</vt:lpstr>
      <vt:lpstr>Impulse response function</vt:lpstr>
      <vt:lpstr>Unit Hydrograph Theory</vt:lpstr>
      <vt:lpstr>Unit hydrograph assumptions</vt:lpstr>
      <vt:lpstr>PowerPoint Presentation</vt:lpstr>
      <vt:lpstr>Need for synthetic UH</vt:lpstr>
      <vt:lpstr>SCS dimensionless hydrograph</vt:lpstr>
      <vt:lpstr>Example</vt:lpstr>
      <vt:lpstr>Watersheds upstream of Dam 6</vt:lpstr>
      <vt:lpstr>Subbasin BUT_060</vt:lpstr>
      <vt:lpstr>Flow along the longest path</vt:lpstr>
      <vt:lpstr>Modeling Runoff from BUT_060</vt:lpstr>
      <vt:lpstr>Results for Run “10”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Runoff Hydrograph and Flow Routing</dc:title>
  <dc:creator>David Maidment</dc:creator>
  <cp:lastModifiedBy>Maidment, David R</cp:lastModifiedBy>
  <cp:revision>13</cp:revision>
  <cp:lastPrinted>2015-04-07T16:40:12Z</cp:lastPrinted>
  <dcterms:created xsi:type="dcterms:W3CDTF">2007-04-10T13:51:50Z</dcterms:created>
  <dcterms:modified xsi:type="dcterms:W3CDTF">2015-04-07T16:41:18Z</dcterms:modified>
</cp:coreProperties>
</file>