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7" r:id="rId2"/>
    <p:sldId id="300" r:id="rId3"/>
    <p:sldId id="299" r:id="rId4"/>
    <p:sldId id="308" r:id="rId5"/>
    <p:sldId id="309" r:id="rId6"/>
    <p:sldId id="298" r:id="rId7"/>
    <p:sldId id="301" r:id="rId8"/>
    <p:sldId id="304" r:id="rId9"/>
    <p:sldId id="305" r:id="rId10"/>
    <p:sldId id="306" r:id="rId11"/>
    <p:sldId id="307" r:id="rId12"/>
    <p:sldId id="265" r:id="rId13"/>
    <p:sldId id="266" r:id="rId14"/>
    <p:sldId id="257" r:id="rId15"/>
    <p:sldId id="280" r:id="rId16"/>
    <p:sldId id="281" r:id="rId17"/>
    <p:sldId id="282" r:id="rId18"/>
    <p:sldId id="303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40524-FB99-48AE-A84C-658387FE5AC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C89F0-5DCD-41BB-B840-E8B5E1E20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7CB26-DD02-41A1-ADFD-FA3A4D5625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7CB26-DD02-41A1-ADFD-FA3A4D5625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C89F0-5DCD-41BB-B840-E8B5E1E20C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9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1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7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EFBBC-E117-491F-8237-14D31D326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8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1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5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8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8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B5A1E-2460-4084-9E0B-8198765C85F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C1CDC-045E-451F-8AF8-C3D4FFF5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idgewater.twdb.texas.gov/Evaporation/evap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fwater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gionfwater.org/files/regionf/Final/Final%202011%20Plan/Executive%20Summary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mwd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Drought and Water Supply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Reading: Section 15.6 of Applied Hydrology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8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657"/>
            <a:ext cx="898886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12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0" y="439057"/>
            <a:ext cx="90315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08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ohn Gill/Special to the Standard-Times&#10;Some ramps are closed at O.H. Ivie Reservoir because of low water, while many have been extended to meet current levels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O.H. </a:t>
            </a:r>
            <a:r>
              <a:rPr lang="en-US" b="1" dirty="0" err="1" smtClean="0">
                <a:solidFill>
                  <a:schemeClr val="bg1"/>
                </a:solidFill>
              </a:rPr>
              <a:t>Ivie</a:t>
            </a:r>
            <a:r>
              <a:rPr lang="en-US" b="1" dirty="0" smtClean="0">
                <a:solidFill>
                  <a:schemeClr val="bg1"/>
                </a:solidFill>
              </a:rPr>
              <a:t> Reservoir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1722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 2" pitchFamily="18" charset="2"/>
              <a:buNone/>
            </a:pPr>
            <a:r>
              <a:rPr lang="en-US" b="1" dirty="0" smtClean="0">
                <a:solidFill>
                  <a:srgbClr val="002060"/>
                </a:solidFill>
              </a:rPr>
              <a:t>Owned and operated by the Colorado River Municipal Water District</a:t>
            </a:r>
          </a:p>
          <a:p>
            <a:pPr lvl="1">
              <a:buFont typeface="Wingdings 2" pitchFamily="18" charset="2"/>
              <a:buNone/>
            </a:pPr>
            <a:r>
              <a:rPr lang="en-US" b="1" dirty="0" smtClean="0">
                <a:solidFill>
                  <a:srgbClr val="002060"/>
                </a:solidFill>
              </a:rPr>
              <a:t>Purpose:  Water Supply</a:t>
            </a:r>
          </a:p>
          <a:p>
            <a:pPr lvl="1">
              <a:buFont typeface="Wingdings 2" pitchFamily="18" charset="2"/>
              <a:buNone/>
            </a:pPr>
            <a:r>
              <a:rPr lang="en-US" b="1" dirty="0" smtClean="0">
                <a:solidFill>
                  <a:srgbClr val="002060"/>
                </a:solidFill>
              </a:rPr>
              <a:t>Supplies:  Odessa, Big Spring, Snyder, Midland, Abilene, San Angelo, Ballinger and </a:t>
            </a:r>
            <a:r>
              <a:rPr lang="en-US" b="1" dirty="0" err="1" smtClean="0">
                <a:solidFill>
                  <a:srgbClr val="002060"/>
                </a:solidFill>
              </a:rPr>
              <a:t>Millersview-Doole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>
              <a:buFont typeface="Wingdings 2" pitchFamily="18" charset="2"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lvl="1">
              <a:buFont typeface="Wingdings 2" pitchFamily="18" charset="2"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lvl="1">
              <a:buFont typeface="Wingdings 2" pitchFamily="18" charset="2"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lvl="1">
              <a:buFont typeface="Wingdings 2" pitchFamily="18" charset="2"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lvl="1">
              <a:buFont typeface="Wingdings 2" pitchFamily="18" charset="2"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lvl="1">
              <a:buFont typeface="Wingdings 2" pitchFamily="18" charset="2"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lvl="1">
              <a:buFont typeface="Wingdings 2" pitchFamily="18" charset="2"/>
              <a:buNone/>
            </a:pPr>
            <a:r>
              <a:rPr lang="en-US" b="1" dirty="0" smtClean="0">
                <a:solidFill>
                  <a:srgbClr val="002060"/>
                </a:solidFill>
              </a:rPr>
              <a:t>Storage Capacity:		554,339  acre-feet</a:t>
            </a:r>
          </a:p>
          <a:p>
            <a:pPr lvl="1">
              <a:buFont typeface="Wingdings 2" pitchFamily="18" charset="2"/>
              <a:buNone/>
            </a:pPr>
            <a:r>
              <a:rPr lang="en-US" b="1" dirty="0" smtClean="0">
                <a:solidFill>
                  <a:srgbClr val="002060"/>
                </a:solidFill>
              </a:rPr>
              <a:t>Current Storage:			 98,400  acre-feet </a:t>
            </a:r>
          </a:p>
          <a:p>
            <a:pPr lvl="1">
              <a:buFont typeface="Wingdings 2" pitchFamily="18" charset="2"/>
              <a:buNone/>
            </a:pPr>
            <a:r>
              <a:rPr lang="en-US" b="1" dirty="0" smtClean="0">
                <a:solidFill>
                  <a:srgbClr val="002060"/>
                </a:solidFill>
              </a:rPr>
              <a:t>2011 Change in Storage:	 -81,820  acre-feet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53400" y="6477000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 </a:t>
            </a:r>
            <a:r>
              <a:rPr lang="en-US" sz="1200" dirty="0" err="1" smtClean="0"/>
              <a:t>Bewley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02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Content Placeholder 3" descr="OH Ivie Elevations 1992-201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30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O.H. </a:t>
            </a:r>
            <a:r>
              <a:rPr lang="en-US" dirty="0" err="1" smtClean="0"/>
              <a:t>Ivie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4667"/>
            <a:ext cx="8289036" cy="52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0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Texas Lake Evaporation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4864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1425"/>
            <a:ext cx="2417633" cy="271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3499050" y="2667000"/>
            <a:ext cx="297795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99050" y="3866469"/>
            <a:ext cx="2977950" cy="1162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28800" y="957943"/>
            <a:ext cx="7115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midgewater.twdb.texas.gov/Evaporation/evap.html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7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936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14400" y="22098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3591" y="1840468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64.4 inches = 5.36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8886" y="3048000"/>
            <a:ext cx="6966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 surface area at 1 May 2012 ~ 3400 acres, </a:t>
            </a:r>
          </a:p>
          <a:p>
            <a:r>
              <a:rPr lang="en-US" dirty="0" smtClean="0"/>
              <a:t>so </a:t>
            </a:r>
            <a:r>
              <a:rPr lang="en-US" dirty="0" err="1" smtClean="0"/>
              <a:t>evap</a:t>
            </a:r>
            <a:r>
              <a:rPr lang="en-US" dirty="0" smtClean="0"/>
              <a:t> loss = 3400 * 5.36  = 18,200 acre-</a:t>
            </a:r>
            <a:r>
              <a:rPr lang="en-US" dirty="0" err="1" smtClean="0"/>
              <a:t>ft</a:t>
            </a:r>
            <a:r>
              <a:rPr lang="en-US" dirty="0" smtClean="0"/>
              <a:t>/year = 25 </a:t>
            </a:r>
            <a:r>
              <a:rPr lang="en-US" dirty="0" err="1" smtClean="0"/>
              <a:t>cfs</a:t>
            </a:r>
            <a:r>
              <a:rPr lang="en-US" dirty="0" smtClean="0"/>
              <a:t> = 16 MGD</a:t>
            </a:r>
          </a:p>
          <a:p>
            <a:r>
              <a:rPr lang="en-US" dirty="0" smtClean="0"/>
              <a:t>This is equal to the winter water demand of Odessa, Texas, pop. 270,000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3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599"/>
            <a:ext cx="8763000" cy="645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181600"/>
            <a:ext cx="168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Quadrangle 608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48122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2.35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8832" y="459407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2.87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8100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4.90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1832" y="3352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25264" y="3352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26670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7.69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95138" y="238927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8.81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88570" y="266885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8.23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82002" y="336187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6.31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81499" y="380651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5.03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74931" y="440748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3.41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83477" y="47445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2.46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5185" y="914400"/>
            <a:ext cx="389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Annual Lake Evaporation = 64.41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22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1453"/>
            <a:ext cx="82391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Winters, Texas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23266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I-20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6762" y="3048000"/>
            <a:ext cx="152400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37629" y="2863334"/>
            <a:ext cx="152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Winters, Texas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3434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8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Winters and Winters, Texas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515100" cy="4365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7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Senate Bill 1 (1997)</a:t>
            </a:r>
            <a:br>
              <a:rPr lang="en-US" sz="4000" dirty="0" smtClean="0"/>
            </a:br>
            <a:r>
              <a:rPr lang="en-US" sz="4000" dirty="0" smtClean="0"/>
              <a:t>Water Modeling and Planning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Before Senate Bill 1, water planning was done </a:t>
            </a:r>
            <a:r>
              <a:rPr lang="en-US" sz="2800" smtClean="0">
                <a:solidFill>
                  <a:srgbClr val="FF3300"/>
                </a:solidFill>
              </a:rPr>
              <a:t>state-wide </a:t>
            </a:r>
            <a:r>
              <a:rPr lang="en-US" sz="2800" smtClean="0"/>
              <a:t>by TWDB</a:t>
            </a:r>
          </a:p>
          <a:p>
            <a:pPr eaLnBrk="1" hangingPunct="1"/>
            <a:r>
              <a:rPr lang="en-US" sz="2800" smtClean="0"/>
              <a:t>SB1 established </a:t>
            </a:r>
            <a:r>
              <a:rPr lang="en-US" sz="2800" smtClean="0">
                <a:solidFill>
                  <a:srgbClr val="FF3300"/>
                </a:solidFill>
              </a:rPr>
              <a:t>14 water planning regional groups</a:t>
            </a:r>
            <a:r>
              <a:rPr lang="en-US" sz="2800" smtClean="0"/>
              <a:t>, who are now responsible for planning water supply in their area</a:t>
            </a:r>
          </a:p>
        </p:txBody>
      </p:sp>
      <p:pic>
        <p:nvPicPr>
          <p:cNvPr id="37892" name="Picture 4" descr="SB1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498975" y="1944688"/>
            <a:ext cx="3998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Water Availability Modeling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(TNRCC)</a:t>
            </a:r>
            <a:endParaRPr lang="en-US" sz="1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184650" y="2278063"/>
            <a:ext cx="9525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7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Winters and its Reservoir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8581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590800" y="3886200"/>
            <a:ext cx="4724400" cy="53340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79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722426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317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Storage Analysis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88979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86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 Yield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" y="1600200"/>
            <a:ext cx="7772400" cy="1334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4" y="3429000"/>
            <a:ext cx="7858125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289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Reservoir Water Balance for Winters Elm Creek, Texas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609600"/>
            <a:ext cx="4418877" cy="86867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951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Lowest Reservoir Storage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304800"/>
            <a:ext cx="4161453" cy="84963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451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Projection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68017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5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27918" cy="644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67838" y="6152824"/>
            <a:ext cx="3061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http://www.regionfwater.org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6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" y="228600"/>
            <a:ext cx="8763000" cy="650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9511" y="6498259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regionfwater.org/files/regionf/Final/Final%202011%20Plan/Executive%20Summary.pdf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3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F Water Plan for 2060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60311"/>
            <a:ext cx="6781800" cy="412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490551"/>
            <a:ext cx="730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 Census Population: 579,000           2060 Projected Population: 724,000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338" y="6257437"/>
            <a:ext cx="828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of Water Supply = $915,000,000  or $1580 per person in 2000 or $26/person/year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6625" y="5859883"/>
            <a:ext cx="333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over 60 years of 145,000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2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Colorado River Municipal Water District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53444"/>
            <a:ext cx="8512487" cy="479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4200" y="990600"/>
            <a:ext cx="251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www.crmwd.org/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3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ystem Map with Projects - January 2012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900"/>
            <a:ext cx="9144000" cy="59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914"/>
            <a:ext cx="885567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4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2" y="123371"/>
            <a:ext cx="8920774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68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275</Words>
  <Application>Microsoft Office PowerPoint</Application>
  <PresentationFormat>On-screen Show (4:3)</PresentationFormat>
  <Paragraphs>64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Drought and Water Supply Planning</vt:lpstr>
      <vt:lpstr>Senate Bill 1 (1997) Water Modeling and Planning</vt:lpstr>
      <vt:lpstr>PowerPoint Presentation</vt:lpstr>
      <vt:lpstr>PowerPoint Presentation</vt:lpstr>
      <vt:lpstr>Region F Water Plan for 2060</vt:lpstr>
      <vt:lpstr>Colorado River Municipal Water District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O.H. Ivie Reservoir</vt:lpstr>
      <vt:lpstr>PowerPoint Presentation</vt:lpstr>
      <vt:lpstr>Lake O.H. Ivie</vt:lpstr>
      <vt:lpstr>Texas Lake Evaporation </vt:lpstr>
      <vt:lpstr>PowerPoint Presentation</vt:lpstr>
      <vt:lpstr>PowerPoint Presentation</vt:lpstr>
      <vt:lpstr>Winters, Texas</vt:lpstr>
      <vt:lpstr>Lake Winters and Winters, Texas</vt:lpstr>
      <vt:lpstr>Winters and its Reservoir</vt:lpstr>
      <vt:lpstr>PowerPoint Presentation</vt:lpstr>
      <vt:lpstr>Reservoir Storage Analysis</vt:lpstr>
      <vt:lpstr>Firm Yield</vt:lpstr>
      <vt:lpstr>Reservoir Water Balance for Winters Elm Creek, Texas</vt:lpstr>
      <vt:lpstr>Point of Lowest Reservoir Storage</vt:lpstr>
      <vt:lpstr>Demand Projection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O.H. Ivie</dc:title>
  <dc:creator>Maidment</dc:creator>
  <cp:lastModifiedBy>maidment</cp:lastModifiedBy>
  <cp:revision>11</cp:revision>
  <dcterms:created xsi:type="dcterms:W3CDTF">2012-05-01T03:07:53Z</dcterms:created>
  <dcterms:modified xsi:type="dcterms:W3CDTF">2012-05-01T15:56:26Z</dcterms:modified>
</cp:coreProperties>
</file>