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5" r:id="rId2"/>
    <p:sldId id="261" r:id="rId3"/>
    <p:sldId id="262" r:id="rId4"/>
    <p:sldId id="263" r:id="rId5"/>
    <p:sldId id="264" r:id="rId6"/>
    <p:sldId id="278" r:id="rId7"/>
    <p:sldId id="277" r:id="rId8"/>
    <p:sldId id="279" r:id="rId9"/>
    <p:sldId id="280" r:id="rId10"/>
    <p:sldId id="281" r:id="rId11"/>
    <p:sldId id="268" r:id="rId12"/>
    <p:sldId id="269" r:id="rId13"/>
    <p:sldId id="271" r:id="rId14"/>
    <p:sldId id="282" r:id="rId15"/>
    <p:sldId id="284" r:id="rId16"/>
    <p:sldId id="283" r:id="rId17"/>
    <p:sldId id="274" r:id="rId18"/>
    <p:sldId id="275" r:id="rId19"/>
    <p:sldId id="276" r:id="rId20"/>
    <p:sldId id="286" r:id="rId21"/>
    <p:sldId id="28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55" autoAdjust="0"/>
  </p:normalViewPr>
  <p:slideViewPr>
    <p:cSldViewPr>
      <p:cViewPr varScale="1">
        <p:scale>
          <a:sx n="69" d="100"/>
          <a:sy n="69" d="100"/>
        </p:scale>
        <p:origin x="-10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Parameters!$C$1</c:f>
              <c:strCache>
                <c:ptCount val="1"/>
                <c:pt idx="0">
                  <c:v>Residual Porosity</c:v>
                </c:pt>
              </c:strCache>
            </c:strRef>
          </c:tx>
          <c:invertIfNegative val="0"/>
          <c:cat>
            <c:strRef>
              <c:f>Parameters!$A$2:$A$12</c:f>
              <c:strCache>
                <c:ptCount val="11"/>
                <c:pt idx="0">
                  <c:v>Sand</c:v>
                </c:pt>
                <c:pt idx="1">
                  <c:v>Loamy Sand</c:v>
                </c:pt>
                <c:pt idx="2">
                  <c:v>Sandy Loam</c:v>
                </c:pt>
                <c:pt idx="3">
                  <c:v>Loam  </c:v>
                </c:pt>
                <c:pt idx="4">
                  <c:v>Silt Loam</c:v>
                </c:pt>
                <c:pt idx="5">
                  <c:v>Sandy Clay Loam</c:v>
                </c:pt>
                <c:pt idx="6">
                  <c:v>Clay Loam</c:v>
                </c:pt>
                <c:pt idx="7">
                  <c:v>Silty Clay Loam</c:v>
                </c:pt>
                <c:pt idx="8">
                  <c:v>Sandy Clay  </c:v>
                </c:pt>
                <c:pt idx="9">
                  <c:v>Silty Clay  </c:v>
                </c:pt>
                <c:pt idx="10">
                  <c:v>Clay  </c:v>
                </c:pt>
              </c:strCache>
            </c:strRef>
          </c:cat>
          <c:val>
            <c:numRef>
              <c:f>Parameters!$C$2:$C$12</c:f>
              <c:numCache>
                <c:formatCode>0.000</c:formatCode>
                <c:ptCount val="11"/>
                <c:pt idx="0">
                  <c:v>2.0000000000000018E-2</c:v>
                </c:pt>
                <c:pt idx="1">
                  <c:v>3.5999999999999976E-2</c:v>
                </c:pt>
                <c:pt idx="2">
                  <c:v>4.1000000000000036E-2</c:v>
                </c:pt>
                <c:pt idx="3">
                  <c:v>2.9000000000000026E-2</c:v>
                </c:pt>
                <c:pt idx="4">
                  <c:v>1.5000000000000013E-2</c:v>
                </c:pt>
                <c:pt idx="5">
                  <c:v>6.8000000000000005E-2</c:v>
                </c:pt>
                <c:pt idx="6">
                  <c:v>0.15500000000000003</c:v>
                </c:pt>
                <c:pt idx="7">
                  <c:v>3.8999999999999979E-2</c:v>
                </c:pt>
                <c:pt idx="8">
                  <c:v>0.10899999999999999</c:v>
                </c:pt>
                <c:pt idx="9">
                  <c:v>4.6999999999999986E-2</c:v>
                </c:pt>
                <c:pt idx="10">
                  <c:v>8.9999999999999969E-2</c:v>
                </c:pt>
              </c:numCache>
            </c:numRef>
          </c:val>
        </c:ser>
        <c:ser>
          <c:idx val="1"/>
          <c:order val="1"/>
          <c:tx>
            <c:strRef>
              <c:f>Parameters!$D$1</c:f>
              <c:strCache>
                <c:ptCount val="1"/>
                <c:pt idx="0">
                  <c:v>Effective Porosity</c:v>
                </c:pt>
              </c:strCache>
            </c:strRef>
          </c:tx>
          <c:invertIfNegative val="0"/>
          <c:cat>
            <c:strRef>
              <c:f>Parameters!$A$2:$A$12</c:f>
              <c:strCache>
                <c:ptCount val="11"/>
                <c:pt idx="0">
                  <c:v>Sand</c:v>
                </c:pt>
                <c:pt idx="1">
                  <c:v>Loamy Sand</c:v>
                </c:pt>
                <c:pt idx="2">
                  <c:v>Sandy Loam</c:v>
                </c:pt>
                <c:pt idx="3">
                  <c:v>Loam  </c:v>
                </c:pt>
                <c:pt idx="4">
                  <c:v>Silt Loam</c:v>
                </c:pt>
                <c:pt idx="5">
                  <c:v>Sandy Clay Loam</c:v>
                </c:pt>
                <c:pt idx="6">
                  <c:v>Clay Loam</c:v>
                </c:pt>
                <c:pt idx="7">
                  <c:v>Silty Clay Loam</c:v>
                </c:pt>
                <c:pt idx="8">
                  <c:v>Sandy Clay  </c:v>
                </c:pt>
                <c:pt idx="9">
                  <c:v>Silty Clay  </c:v>
                </c:pt>
                <c:pt idx="10">
                  <c:v>Clay  </c:v>
                </c:pt>
              </c:strCache>
            </c:strRef>
          </c:cat>
          <c:val>
            <c:numRef>
              <c:f>Parameters!$D$2:$D$12</c:f>
              <c:numCache>
                <c:formatCode>0.000</c:formatCode>
                <c:ptCount val="11"/>
                <c:pt idx="0">
                  <c:v>0.41699999999999998</c:v>
                </c:pt>
                <c:pt idx="1">
                  <c:v>0.40100000000000002</c:v>
                </c:pt>
                <c:pt idx="2">
                  <c:v>0.41199999999999998</c:v>
                </c:pt>
                <c:pt idx="3">
                  <c:v>0.434</c:v>
                </c:pt>
                <c:pt idx="4">
                  <c:v>0.48599999999999999</c:v>
                </c:pt>
                <c:pt idx="5">
                  <c:v>0.33</c:v>
                </c:pt>
                <c:pt idx="6">
                  <c:v>0.309</c:v>
                </c:pt>
                <c:pt idx="7">
                  <c:v>0.432</c:v>
                </c:pt>
                <c:pt idx="8">
                  <c:v>0.32100000000000001</c:v>
                </c:pt>
                <c:pt idx="9">
                  <c:v>0.42299999999999999</c:v>
                </c:pt>
                <c:pt idx="10">
                  <c:v>0.38500000000000001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960960"/>
        <c:axId val="71656192"/>
      </c:barChart>
      <c:catAx>
        <c:axId val="859609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1656192"/>
        <c:crosses val="autoZero"/>
        <c:auto val="1"/>
        <c:lblAlgn val="ctr"/>
        <c:lblOffset val="100"/>
        <c:noMultiLvlLbl val="0"/>
      </c:catAx>
      <c:valAx>
        <c:axId val="71656192"/>
        <c:scaling>
          <c:orientation val="minMax"/>
          <c:max val="0.5"/>
        </c:scaling>
        <c:delete val="0"/>
        <c:axPos val="b"/>
        <c:majorGridlines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5960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699389211862532"/>
          <c:y val="1.837143340953349E-2"/>
          <c:w val="0.25989084308386684"/>
          <c:h val="0.2880801794936923"/>
        </c:manualLayout>
      </c:layout>
      <c:overlay val="0"/>
      <c:spPr>
        <a:ln>
          <a:noFill/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Parameters!$F$1</c:f>
              <c:strCache>
                <c:ptCount val="1"/>
                <c:pt idx="0">
                  <c:v>Conductivity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</c:marker>
          <c:trendline>
            <c:spPr>
              <a:ln w="25400">
                <a:solidFill>
                  <a:schemeClr val="accent1"/>
                </a:solidFill>
                <a:prstDash val="dash"/>
              </a:ln>
            </c:spPr>
            <c:trendlineType val="exp"/>
            <c:dispRSqr val="0"/>
            <c:dispEq val="0"/>
          </c:trendline>
          <c:xVal>
            <c:numRef>
              <c:f>Parameters!$E$2:$E$12</c:f>
              <c:numCache>
                <c:formatCode>0.00</c:formatCode>
                <c:ptCount val="11"/>
                <c:pt idx="0">
                  <c:v>4.95</c:v>
                </c:pt>
                <c:pt idx="1">
                  <c:v>6.13</c:v>
                </c:pt>
                <c:pt idx="2">
                  <c:v>11.01</c:v>
                </c:pt>
                <c:pt idx="3">
                  <c:v>8.89</c:v>
                </c:pt>
                <c:pt idx="4">
                  <c:v>16.68</c:v>
                </c:pt>
                <c:pt idx="5">
                  <c:v>21.85</c:v>
                </c:pt>
                <c:pt idx="6">
                  <c:v>20.88</c:v>
                </c:pt>
                <c:pt idx="7">
                  <c:v>27.3</c:v>
                </c:pt>
                <c:pt idx="8">
                  <c:v>23.9</c:v>
                </c:pt>
                <c:pt idx="9">
                  <c:v>29.22</c:v>
                </c:pt>
                <c:pt idx="10">
                  <c:v>31.63</c:v>
                </c:pt>
              </c:numCache>
            </c:numRef>
          </c:xVal>
          <c:yVal>
            <c:numRef>
              <c:f>Parameters!$F$2:$F$12</c:f>
              <c:numCache>
                <c:formatCode>0.00</c:formatCode>
                <c:ptCount val="11"/>
                <c:pt idx="0">
                  <c:v>11.78</c:v>
                </c:pt>
                <c:pt idx="1">
                  <c:v>2.99</c:v>
                </c:pt>
                <c:pt idx="2">
                  <c:v>1.0900000000000001</c:v>
                </c:pt>
                <c:pt idx="3">
                  <c:v>0.34</c:v>
                </c:pt>
                <c:pt idx="4">
                  <c:v>0.65</c:v>
                </c:pt>
                <c:pt idx="5">
                  <c:v>0.15</c:v>
                </c:pt>
                <c:pt idx="6">
                  <c:v>0.1</c:v>
                </c:pt>
                <c:pt idx="7">
                  <c:v>0.1</c:v>
                </c:pt>
                <c:pt idx="8">
                  <c:v>0.06</c:v>
                </c:pt>
                <c:pt idx="9">
                  <c:v>0.05</c:v>
                </c:pt>
                <c:pt idx="10">
                  <c:v>0.03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356928"/>
        <c:axId val="87358848"/>
      </c:scatterChart>
      <c:valAx>
        <c:axId val="87356928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358848"/>
        <c:crosses val="autoZero"/>
        <c:crossBetween val="midCat"/>
      </c:valAx>
      <c:valAx>
        <c:axId val="87358848"/>
        <c:scaling>
          <c:logBase val="10"/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35692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4.wmf"/><Relationship Id="rId3" Type="http://schemas.openxmlformats.org/officeDocument/2006/relationships/image" Target="../media/image8.wmf"/><Relationship Id="rId7" Type="http://schemas.openxmlformats.org/officeDocument/2006/relationships/image" Target="../media/image19.wmf"/><Relationship Id="rId12" Type="http://schemas.openxmlformats.org/officeDocument/2006/relationships/image" Target="../media/image23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22.wmf"/><Relationship Id="rId5" Type="http://schemas.openxmlformats.org/officeDocument/2006/relationships/image" Target="../media/image10.wmf"/><Relationship Id="rId10" Type="http://schemas.openxmlformats.org/officeDocument/2006/relationships/image" Target="../media/image21.wmf"/><Relationship Id="rId4" Type="http://schemas.openxmlformats.org/officeDocument/2006/relationships/image" Target="../media/image9.wmf"/><Relationship Id="rId9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1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30.wmf"/><Relationship Id="rId2" Type="http://schemas.openxmlformats.org/officeDocument/2006/relationships/image" Target="../media/image6.wmf"/><Relationship Id="rId1" Type="http://schemas.openxmlformats.org/officeDocument/2006/relationships/image" Target="../media/image17.wmf"/><Relationship Id="rId6" Type="http://schemas.openxmlformats.org/officeDocument/2006/relationships/image" Target="../media/image10.wmf"/><Relationship Id="rId11" Type="http://schemas.openxmlformats.org/officeDocument/2006/relationships/image" Target="../media/image29.wmf"/><Relationship Id="rId5" Type="http://schemas.openxmlformats.org/officeDocument/2006/relationships/image" Target="../media/image9.wmf"/><Relationship Id="rId10" Type="http://schemas.openxmlformats.org/officeDocument/2006/relationships/image" Target="../media/image28.wmf"/><Relationship Id="rId4" Type="http://schemas.openxmlformats.org/officeDocument/2006/relationships/image" Target="../media/image8.wmf"/><Relationship Id="rId9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9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38.wmf"/><Relationship Id="rId2" Type="http://schemas.openxmlformats.org/officeDocument/2006/relationships/image" Target="../media/image6.wmf"/><Relationship Id="rId1" Type="http://schemas.openxmlformats.org/officeDocument/2006/relationships/image" Target="../media/image32.wmf"/><Relationship Id="rId6" Type="http://schemas.openxmlformats.org/officeDocument/2006/relationships/image" Target="../media/image10.wmf"/><Relationship Id="rId11" Type="http://schemas.openxmlformats.org/officeDocument/2006/relationships/image" Target="../media/image37.wmf"/><Relationship Id="rId5" Type="http://schemas.openxmlformats.org/officeDocument/2006/relationships/image" Target="../media/image9.wmf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7CFCB-551C-4674-B8AB-00C720CFB130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ECB61-CECC-4A66-BBEE-696D622C5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0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ECB61-CECC-4A66-BBEE-696D622C528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0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ECB61-CECC-4A66-BBEE-696D622C528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0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7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0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94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566B2-33DE-4AC5-A47C-5A9229160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07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4540-7D06-4B65-B024-D7CF7B263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4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0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8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7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7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7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8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8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5F804-9AF5-4C50-A376-9CD4E53E4DCC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8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26.wmf"/><Relationship Id="rId26" Type="http://schemas.openxmlformats.org/officeDocument/2006/relationships/image" Target="../media/image30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1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29.wmf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28" Type="http://schemas.openxmlformats.org/officeDocument/2006/relationships/image" Target="../media/image31.wmf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10.wmf"/><Relationship Id="rId22" Type="http://schemas.openxmlformats.org/officeDocument/2006/relationships/image" Target="../media/image28.wmf"/><Relationship Id="rId27" Type="http://schemas.openxmlformats.org/officeDocument/2006/relationships/oleObject" Target="../embeddings/oleObject4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34.wmf"/><Relationship Id="rId26" Type="http://schemas.openxmlformats.org/officeDocument/2006/relationships/image" Target="../media/image38.wmf"/><Relationship Id="rId3" Type="http://schemas.openxmlformats.org/officeDocument/2006/relationships/oleObject" Target="../embeddings/oleObject44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51.bin"/><Relationship Id="rId25" Type="http://schemas.openxmlformats.org/officeDocument/2006/relationships/oleObject" Target="../embeddings/oleObject55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1.wmf"/><Relationship Id="rId20" Type="http://schemas.openxmlformats.org/officeDocument/2006/relationships/image" Target="../media/image3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37.wmf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28" Type="http://schemas.openxmlformats.org/officeDocument/2006/relationships/image" Target="../media/image39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10.wmf"/><Relationship Id="rId22" Type="http://schemas.openxmlformats.org/officeDocument/2006/relationships/image" Target="../media/image36.wmf"/><Relationship Id="rId27" Type="http://schemas.openxmlformats.org/officeDocument/2006/relationships/oleObject" Target="../embeddings/oleObject5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5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image" Target="../media/image48.png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4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58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5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5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en/a/aa/Single_ring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en.wikipedia.org/wiki/Infiltrometer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upload.wikimedia.org/wikipedia/en/e/e9/Double_ring.JP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3.wmf"/><Relationship Id="rId26" Type="http://schemas.openxmlformats.org/officeDocument/2006/relationships/image" Target="../media/image17.wmf"/><Relationship Id="rId3" Type="http://schemas.openxmlformats.org/officeDocument/2006/relationships/oleObject" Target="../embeddings/oleObject4.bin"/><Relationship Id="rId21" Type="http://schemas.openxmlformats.org/officeDocument/2006/relationships/oleObject" Target="../embeddings/oleObject13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1.bin"/><Relationship Id="rId25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24" Type="http://schemas.openxmlformats.org/officeDocument/2006/relationships/image" Target="../media/image16.wmf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23" Type="http://schemas.openxmlformats.org/officeDocument/2006/relationships/oleObject" Target="../embeddings/oleObject14.bin"/><Relationship Id="rId28" Type="http://schemas.openxmlformats.org/officeDocument/2006/relationships/image" Target="../media/image18.wmf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Relationship Id="rId27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0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24.bin"/><Relationship Id="rId25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9.wmf"/><Relationship Id="rId20" Type="http://schemas.openxmlformats.org/officeDocument/2006/relationships/oleObject" Target="../embeddings/oleObject25.bin"/><Relationship Id="rId29" Type="http://schemas.openxmlformats.org/officeDocument/2006/relationships/oleObject" Target="../embeddings/oleObject30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21.bin"/><Relationship Id="rId24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27.bin"/><Relationship Id="rId28" Type="http://schemas.openxmlformats.org/officeDocument/2006/relationships/image" Target="../media/image23.wmf"/><Relationship Id="rId10" Type="http://schemas.openxmlformats.org/officeDocument/2006/relationships/image" Target="../media/image9.wmf"/><Relationship Id="rId19" Type="http://schemas.openxmlformats.org/officeDocument/2006/relationships/image" Target="../media/image26.png"/><Relationship Id="rId31" Type="http://schemas.openxmlformats.org/officeDocument/2006/relationships/image" Target="../media/image27.png"/><Relationship Id="rId4" Type="http://schemas.openxmlformats.org/officeDocument/2006/relationships/image" Target="../media/image6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1.wmf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29.bin"/><Relationship Id="rId30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Green </a:t>
            </a:r>
            <a:r>
              <a:rPr lang="en-US" dirty="0" err="1" smtClean="0"/>
              <a:t>Ampt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Ponding time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4297148"/>
            <a:ext cx="5989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Reading: Applied Hydrology Sections 5.1 to 5.6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298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Conductivity and Suction Head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(Data from Table 4.3.1)</a:t>
            </a:r>
            <a:endParaRPr lang="en-US" sz="31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152972"/>
              </p:ext>
            </p:extLst>
          </p:nvPr>
        </p:nvGraphicFramePr>
        <p:xfrm>
          <a:off x="1295400" y="2057400"/>
          <a:ext cx="6248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76962" y="3870960"/>
            <a:ext cx="2278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Suction Head, </a:t>
            </a:r>
            <a:r>
              <a:rPr lang="el-GR" b="1" i="1" dirty="0" smtClean="0"/>
              <a:t>ψ</a:t>
            </a:r>
            <a:r>
              <a:rPr lang="en-US" b="1" i="1" dirty="0" smtClean="0"/>
              <a:t> (cm)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514600"/>
            <a:ext cx="1657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Conductivity, K </a:t>
            </a:r>
          </a:p>
          <a:p>
            <a:r>
              <a:rPr lang="en-US" b="1" i="1" dirty="0" smtClean="0"/>
              <a:t>(cm/</a:t>
            </a:r>
            <a:r>
              <a:rPr lang="en-US" b="1" i="1" dirty="0" err="1" smtClean="0"/>
              <a:t>hr</a:t>
            </a:r>
            <a:r>
              <a:rPr lang="en-US" b="1" i="1" dirty="0" smtClean="0"/>
              <a:t>)</a:t>
            </a:r>
            <a:endParaRPr lang="en-US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590800" y="27915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Sand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55578" y="5638800"/>
            <a:ext cx="581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Clay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3886200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Silt 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5243" y="48006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Silty</a:t>
            </a:r>
            <a:r>
              <a:rPr lang="en-US" dirty="0" smtClean="0">
                <a:solidFill>
                  <a:schemeClr val="tx2"/>
                </a:solidFill>
              </a:rPr>
              <a:t> Clay 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21444" y="3325892"/>
            <a:ext cx="1312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Loamy Sand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158" y="685800"/>
            <a:ext cx="3299242" cy="3059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482787" y="5290280"/>
            <a:ext cx="118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Sandy Clay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91583" y="3870960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Sandy 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8354" y="464262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12504" y="4565904"/>
            <a:ext cx="1756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Sandy Clay 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191" y="4833914"/>
            <a:ext cx="1138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Clay 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60057" y="5169932"/>
            <a:ext cx="1017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Silty</a:t>
            </a:r>
            <a:r>
              <a:rPr lang="en-US" dirty="0" smtClean="0">
                <a:solidFill>
                  <a:schemeClr val="tx2"/>
                </a:solidFill>
              </a:rPr>
              <a:t> Clay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5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Green – </a:t>
            </a:r>
            <a:r>
              <a:rPr lang="en-US" dirty="0" err="1" smtClean="0"/>
              <a:t>Ampt</a:t>
            </a:r>
            <a:r>
              <a:rPr lang="en-US" dirty="0" smtClean="0"/>
              <a:t> Infiltration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229100" y="1485900"/>
            <a:ext cx="4445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sz="1400" b="1">
              <a:latin typeface="Garamond" pitchFamily="18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889500" y="2044700"/>
            <a:ext cx="28829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902200" y="2298700"/>
            <a:ext cx="28829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902200" y="2298700"/>
            <a:ext cx="0" cy="398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7429500" y="2311400"/>
            <a:ext cx="0" cy="196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5549900" y="4279900"/>
            <a:ext cx="187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549900" y="4279900"/>
            <a:ext cx="0" cy="199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5673725" y="2952750"/>
            <a:ext cx="115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Wetted Zone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775325" y="3943350"/>
            <a:ext cx="1246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Wetting Front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572125" y="1771650"/>
            <a:ext cx="1255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 dirty="0">
                <a:latin typeface="Garamond" pitchFamily="18" charset="0"/>
              </a:rPr>
              <a:t>Ponded Water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264025" y="2051050"/>
            <a:ext cx="13668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Ground Surface</a:t>
            </a: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 flipV="1">
            <a:off x="7277100" y="1892300"/>
            <a:ext cx="165100" cy="139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7531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60325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63500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66548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69596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72517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562725" y="6115050"/>
            <a:ext cx="793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Dry Soil</a:t>
            </a: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7658100" y="18542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V="1">
            <a:off x="7658100" y="2298700"/>
            <a:ext cx="0" cy="196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4902200" y="48641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5562600" y="4864100"/>
            <a:ext cx="1866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4902200" y="5651500"/>
            <a:ext cx="25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5054600" y="2311400"/>
            <a:ext cx="0" cy="398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7442200" y="4368800"/>
            <a:ext cx="0" cy="148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7493000" y="4279900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 rot="-5400000">
            <a:off x="7899400" y="2184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271" name="Object 31"/>
          <p:cNvGraphicFramePr>
            <a:graphicFrameLocks noChangeAspect="1"/>
          </p:cNvGraphicFramePr>
          <p:nvPr/>
        </p:nvGraphicFramePr>
        <p:xfrm>
          <a:off x="7727950" y="1601788"/>
          <a:ext cx="266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9" name="Equation" r:id="rId3" imgW="266584" imgH="330057" progId="Equation.3">
                  <p:embed/>
                </p:oleObj>
              </mc:Choice>
              <mc:Fallback>
                <p:oleObj name="Equation" r:id="rId3" imgW="266584" imgH="3300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7950" y="1601788"/>
                        <a:ext cx="266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2" name="Object 32"/>
          <p:cNvGraphicFramePr>
            <a:graphicFrameLocks noChangeAspect="1"/>
          </p:cNvGraphicFramePr>
          <p:nvPr/>
        </p:nvGraphicFramePr>
        <p:xfrm>
          <a:off x="7778750" y="3087688"/>
          <a:ext cx="190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" name="Equation" r:id="rId5" imgW="190500" imgH="228600" progId="Equation.3">
                  <p:embed/>
                </p:oleObj>
              </mc:Choice>
              <mc:Fallback>
                <p:oleObj name="Equation" r:id="rId5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0" y="3087688"/>
                        <a:ext cx="1905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3" name="Object 33"/>
          <p:cNvGraphicFramePr>
            <a:graphicFrameLocks noChangeAspect="1"/>
          </p:cNvGraphicFramePr>
          <p:nvPr/>
        </p:nvGraphicFramePr>
        <p:xfrm>
          <a:off x="6172200" y="4572000"/>
          <a:ext cx="368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" name="Equation" r:id="rId7" imgW="368300" imgH="241300" progId="Equation.3">
                  <p:embed/>
                </p:oleObj>
              </mc:Choice>
              <mc:Fallback>
                <p:oleObj name="Equation" r:id="rId7" imgW="368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572000"/>
                        <a:ext cx="3683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4" name="Object 34"/>
          <p:cNvGraphicFramePr>
            <a:graphicFrameLocks noChangeAspect="1"/>
          </p:cNvGraphicFramePr>
          <p:nvPr/>
        </p:nvGraphicFramePr>
        <p:xfrm>
          <a:off x="6248400" y="5410200"/>
          <a:ext cx="1778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" name="Equation" r:id="rId9" imgW="177646" imgH="190335" progId="Equation.3">
                  <p:embed/>
                </p:oleObj>
              </mc:Choice>
              <mc:Fallback>
                <p:oleObj name="Equation" r:id="rId9" imgW="177646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410200"/>
                        <a:ext cx="1778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5" name="Object 35"/>
          <p:cNvGraphicFramePr>
            <a:graphicFrameLocks noChangeAspect="1"/>
          </p:cNvGraphicFramePr>
          <p:nvPr/>
        </p:nvGraphicFramePr>
        <p:xfrm>
          <a:off x="5181600" y="4495800"/>
          <a:ext cx="228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3" name="Equation" r:id="rId11" imgW="228600" imgH="330200" progId="Equation.3">
                  <p:embed/>
                </p:oleObj>
              </mc:Choice>
              <mc:Fallback>
                <p:oleObj name="Equation" r:id="rId11" imgW="2286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495800"/>
                        <a:ext cx="2286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6" name="Object 36"/>
          <p:cNvGraphicFramePr>
            <a:graphicFrameLocks noChangeAspect="1"/>
          </p:cNvGraphicFramePr>
          <p:nvPr/>
        </p:nvGraphicFramePr>
        <p:xfrm>
          <a:off x="8089900" y="2154238"/>
          <a:ext cx="177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4" name="Equation" r:id="rId13" imgW="177646" imgH="241091" progId="Equation.3">
                  <p:embed/>
                </p:oleObj>
              </mc:Choice>
              <mc:Fallback>
                <p:oleObj name="Equation" r:id="rId13" imgW="177646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9900" y="2154238"/>
                        <a:ext cx="1778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7" name="Object 37"/>
          <p:cNvGraphicFramePr>
            <a:graphicFrameLocks noChangeAspect="1"/>
          </p:cNvGraphicFramePr>
          <p:nvPr/>
        </p:nvGraphicFramePr>
        <p:xfrm>
          <a:off x="4578350" y="6154738"/>
          <a:ext cx="1651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5" name="Equation" r:id="rId15" imgW="164885" imgH="164885" progId="Equation.3">
                  <p:embed/>
                </p:oleObj>
              </mc:Choice>
              <mc:Fallback>
                <p:oleObj name="Equation" r:id="rId15" imgW="164885" imgH="1648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350" y="6154738"/>
                        <a:ext cx="1651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8" name="Object 38"/>
          <p:cNvGraphicFramePr>
            <a:graphicFrameLocks noGrp="1" noChangeAspect="1"/>
          </p:cNvGraphicFramePr>
          <p:nvPr>
            <p:ph sz="half" idx="2"/>
          </p:nvPr>
        </p:nvGraphicFramePr>
        <p:xfrm>
          <a:off x="869950" y="2606675"/>
          <a:ext cx="20907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6" name="Equation" r:id="rId17" imgW="1447800" imgH="228600" progId="Equation.3">
                  <p:embed/>
                </p:oleObj>
              </mc:Choice>
              <mc:Fallback>
                <p:oleObj name="Equation" r:id="rId17" imgW="1447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2606675"/>
                        <a:ext cx="2090738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9" name="Object 39"/>
          <p:cNvGraphicFramePr>
            <a:graphicFrameLocks noChangeAspect="1"/>
          </p:cNvGraphicFramePr>
          <p:nvPr/>
        </p:nvGraphicFramePr>
        <p:xfrm>
          <a:off x="885825" y="3206750"/>
          <a:ext cx="1714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7" name="Equation" r:id="rId19" imgW="1752600" imgH="609600" progId="Equation.3">
                  <p:embed/>
                </p:oleObj>
              </mc:Choice>
              <mc:Fallback>
                <p:oleObj name="Equation" r:id="rId19" imgW="17526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3206750"/>
                        <a:ext cx="17145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0" name="Object 40"/>
          <p:cNvGraphicFramePr>
            <a:graphicFrameLocks noChangeAspect="1"/>
          </p:cNvGraphicFramePr>
          <p:nvPr/>
        </p:nvGraphicFramePr>
        <p:xfrm>
          <a:off x="873125" y="5045075"/>
          <a:ext cx="1023938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8" name="Equation" r:id="rId21" imgW="1002865" imgH="253890" progId="Equation.3">
                  <p:embed/>
                </p:oleObj>
              </mc:Choice>
              <mc:Fallback>
                <p:oleObj name="Equation" r:id="rId21" imgW="1002865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911" r="-911"/>
                      <a:stretch>
                        <a:fillRect/>
                      </a:stretch>
                    </p:blipFill>
                    <p:spPr bwMode="auto">
                      <a:xfrm>
                        <a:off x="873125" y="5045075"/>
                        <a:ext cx="1023938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1" name="Object 41"/>
          <p:cNvGraphicFramePr>
            <a:graphicFrameLocks noChangeAspect="1"/>
          </p:cNvGraphicFramePr>
          <p:nvPr/>
        </p:nvGraphicFramePr>
        <p:xfrm>
          <a:off x="879475" y="5608638"/>
          <a:ext cx="147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9" name="Equation" r:id="rId23" imgW="1473200" imgH="609600" progId="Equation.3">
                  <p:embed/>
                </p:oleObj>
              </mc:Choice>
              <mc:Fallback>
                <p:oleObj name="Equation" r:id="rId23" imgW="14732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5608638"/>
                        <a:ext cx="1473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2" name="Object 42"/>
          <p:cNvGraphicFramePr>
            <a:graphicFrameLocks noChangeAspect="1"/>
          </p:cNvGraphicFramePr>
          <p:nvPr/>
        </p:nvGraphicFramePr>
        <p:xfrm>
          <a:off x="860425" y="4059238"/>
          <a:ext cx="17637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" name="Equation" r:id="rId25" imgW="1727200" imgH="609600" progId="Equation.3">
                  <p:embed/>
                </p:oleObj>
              </mc:Choice>
              <mc:Fallback>
                <p:oleObj name="Equation" r:id="rId25" imgW="17272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4059238"/>
                        <a:ext cx="17637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3" name="Object 43"/>
          <p:cNvGraphicFramePr>
            <a:graphicFrameLocks noChangeAspect="1"/>
          </p:cNvGraphicFramePr>
          <p:nvPr/>
        </p:nvGraphicFramePr>
        <p:xfrm>
          <a:off x="868363" y="1519238"/>
          <a:ext cx="2782887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1" name="Equation" r:id="rId27" imgW="2844800" imgH="685800" progId="Equation.3">
                  <p:embed/>
                </p:oleObj>
              </mc:Choice>
              <mc:Fallback>
                <p:oleObj name="Equation" r:id="rId27" imgW="2844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1519238"/>
                        <a:ext cx="2782887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90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1689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Green – Ampt Infiltration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8000" y="2260600"/>
            <a:ext cx="5143500" cy="3382963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Apply finite difference to the derivative, between </a:t>
            </a:r>
          </a:p>
          <a:p>
            <a:pPr lvl="1" eaLnBrk="1" hangingPunct="1"/>
            <a:r>
              <a:rPr lang="en-US" sz="2400" smtClean="0"/>
              <a:t>Ground surface</a:t>
            </a:r>
          </a:p>
          <a:p>
            <a:pPr lvl="1" eaLnBrk="1" hangingPunct="1"/>
            <a:r>
              <a:rPr lang="en-US" sz="2400" smtClean="0"/>
              <a:t>Wetting front</a:t>
            </a:r>
          </a:p>
        </p:txBody>
      </p:sp>
      <p:graphicFrame>
        <p:nvGraphicFramePr>
          <p:cNvPr id="1126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324600" y="4038600"/>
          <a:ext cx="1460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" name="Equation" r:id="rId3" imgW="1459866" imgH="609336" progId="Equation.3">
                  <p:embed/>
                </p:oleObj>
              </mc:Choice>
              <mc:Fallback>
                <p:oleObj name="Equation" r:id="rId3" imgW="1459866" imgH="6093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038600"/>
                        <a:ext cx="1460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778500" y="215900"/>
            <a:ext cx="3108325" cy="3602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400" b="1">
              <a:latin typeface="Garamond" pitchFamily="18" charset="0"/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248400" y="785813"/>
            <a:ext cx="2016125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6248400" y="785813"/>
            <a:ext cx="0" cy="2792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8016875" y="793750"/>
            <a:ext cx="0" cy="1379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6702425" y="2173288"/>
            <a:ext cx="1314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702425" y="2173288"/>
            <a:ext cx="0" cy="1395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788150" y="1243013"/>
            <a:ext cx="115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Wetted Zone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859588" y="1936750"/>
            <a:ext cx="1246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Wetting Front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903913" y="484188"/>
            <a:ext cx="13668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Ground Surface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6843713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7038975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7261225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7475538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7688263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891463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7410450" y="3457575"/>
            <a:ext cx="793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Dry Soil</a:t>
            </a: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flipV="1">
            <a:off x="8175625" y="785813"/>
            <a:ext cx="0" cy="137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6248400" y="2581275"/>
            <a:ext cx="454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6710363" y="2581275"/>
            <a:ext cx="1306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6248400" y="3133725"/>
            <a:ext cx="1776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6356350" y="793750"/>
            <a:ext cx="0" cy="279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8024813" y="2235200"/>
            <a:ext cx="0" cy="1039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8061325" y="2173288"/>
            <a:ext cx="274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 rot="-5400000">
            <a:off x="8344694" y="705644"/>
            <a:ext cx="0" cy="15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293" name="Object 29"/>
          <p:cNvGraphicFramePr>
            <a:graphicFrameLocks noChangeAspect="1"/>
          </p:cNvGraphicFramePr>
          <p:nvPr/>
        </p:nvGraphicFramePr>
        <p:xfrm>
          <a:off x="8261350" y="1338263"/>
          <a:ext cx="1333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" name="Equation" r:id="rId5" imgW="190500" imgH="228600" progId="Equation.3">
                  <p:embed/>
                </p:oleObj>
              </mc:Choice>
              <mc:Fallback>
                <p:oleObj name="Equation" r:id="rId5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1350" y="1338263"/>
                        <a:ext cx="1333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4" name="Object 30"/>
          <p:cNvGraphicFramePr>
            <a:graphicFrameLocks noChangeAspect="1"/>
          </p:cNvGraphicFramePr>
          <p:nvPr/>
        </p:nvGraphicFramePr>
        <p:xfrm>
          <a:off x="7162800" y="2590800"/>
          <a:ext cx="257175" cy="16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" name="Equation" r:id="rId7" imgW="368300" imgH="241300" progId="Equation.3">
                  <p:embed/>
                </p:oleObj>
              </mc:Choice>
              <mc:Fallback>
                <p:oleObj name="Equation" r:id="rId7" imgW="368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590800"/>
                        <a:ext cx="257175" cy="16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5" name="Object 31"/>
          <p:cNvGraphicFramePr>
            <a:graphicFrameLocks noChangeAspect="1"/>
          </p:cNvGraphicFramePr>
          <p:nvPr/>
        </p:nvGraphicFramePr>
        <p:xfrm>
          <a:off x="7162800" y="3124200"/>
          <a:ext cx="125413" cy="16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" name="Equation" r:id="rId9" imgW="177646" imgH="241091" progId="Equation.3">
                  <p:embed/>
                </p:oleObj>
              </mc:Choice>
              <mc:Fallback>
                <p:oleObj name="Equation" r:id="rId9" imgW="177646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124200"/>
                        <a:ext cx="125413" cy="16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6" name="Object 32"/>
          <p:cNvGraphicFramePr>
            <a:graphicFrameLocks noChangeAspect="1"/>
          </p:cNvGraphicFramePr>
          <p:nvPr/>
        </p:nvGraphicFramePr>
        <p:xfrm>
          <a:off x="6400800" y="2590800"/>
          <a:ext cx="160338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4" name="Equation" r:id="rId11" imgW="228600" imgH="330200" progId="Equation.3">
                  <p:embed/>
                </p:oleObj>
              </mc:Choice>
              <mc:Fallback>
                <p:oleObj name="Equation" r:id="rId11" imgW="2286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590800"/>
                        <a:ext cx="160338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7" name="Object 33"/>
          <p:cNvGraphicFramePr>
            <a:graphicFrameLocks noChangeAspect="1"/>
          </p:cNvGraphicFramePr>
          <p:nvPr/>
        </p:nvGraphicFramePr>
        <p:xfrm>
          <a:off x="8478838" y="684213"/>
          <a:ext cx="123825" cy="16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" name="Equation" r:id="rId13" imgW="177646" imgH="241091" progId="Equation.3">
                  <p:embed/>
                </p:oleObj>
              </mc:Choice>
              <mc:Fallback>
                <p:oleObj name="Equation" r:id="rId13" imgW="177646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8838" y="684213"/>
                        <a:ext cx="123825" cy="16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8" name="Object 34"/>
          <p:cNvGraphicFramePr>
            <a:graphicFrameLocks noChangeAspect="1"/>
          </p:cNvGraphicFramePr>
          <p:nvPr/>
        </p:nvGraphicFramePr>
        <p:xfrm>
          <a:off x="6022975" y="3486150"/>
          <a:ext cx="115888" cy="11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" name="Equation" r:id="rId15" imgW="164885" imgH="164885" progId="Equation.3">
                  <p:embed/>
                </p:oleObj>
              </mc:Choice>
              <mc:Fallback>
                <p:oleObj name="Equation" r:id="rId15" imgW="164885" imgH="1648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2975" y="3486150"/>
                        <a:ext cx="115888" cy="11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9" name="Object 35"/>
          <p:cNvGraphicFramePr>
            <a:graphicFrameLocks noChangeAspect="1"/>
          </p:cNvGraphicFramePr>
          <p:nvPr/>
        </p:nvGraphicFramePr>
        <p:xfrm>
          <a:off x="3498850" y="3254375"/>
          <a:ext cx="1206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7" name="Equation" r:id="rId17" imgW="1206500" imgH="292100" progId="Equation.3">
                  <p:embed/>
                </p:oleObj>
              </mc:Choice>
              <mc:Fallback>
                <p:oleObj name="Equation" r:id="rId17" imgW="12065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8850" y="3254375"/>
                        <a:ext cx="12065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0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737345"/>
              </p:ext>
            </p:extLst>
          </p:nvPr>
        </p:nvGraphicFramePr>
        <p:xfrm>
          <a:off x="3822700" y="3825875"/>
          <a:ext cx="787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8" name="Equation" r:id="rId19" imgW="787320" imgH="203040" progId="Equation.3">
                  <p:embed/>
                </p:oleObj>
              </mc:Choice>
              <mc:Fallback>
                <p:oleObj name="Equation" r:id="rId19" imgW="787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3825875"/>
                        <a:ext cx="7874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1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384585"/>
              </p:ext>
            </p:extLst>
          </p:nvPr>
        </p:nvGraphicFramePr>
        <p:xfrm>
          <a:off x="1758950" y="4448175"/>
          <a:ext cx="2603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9" name="Equation" r:id="rId21" imgW="2603160" imgH="393480" progId="Equation.3">
                  <p:embed/>
                </p:oleObj>
              </mc:Choice>
              <mc:Fallback>
                <p:oleObj name="Equation" r:id="rId21" imgW="2603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4448175"/>
                        <a:ext cx="2603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2" name="Object 3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08050" y="5324475"/>
          <a:ext cx="120015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0" name="Equation" r:id="rId23" imgW="761669" imgH="660113" progId="Equation.3">
                  <p:embed/>
                </p:oleObj>
              </mc:Choice>
              <mc:Fallback>
                <p:oleObj name="Equation" r:id="rId23" imgW="761669" imgH="6601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5324475"/>
                        <a:ext cx="1200150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3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011718"/>
              </p:ext>
            </p:extLst>
          </p:nvPr>
        </p:nvGraphicFramePr>
        <p:xfrm>
          <a:off x="3625850" y="5661025"/>
          <a:ext cx="1028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1" name="Equation" r:id="rId25" imgW="1028520" imgH="431640" progId="Equation.3">
                  <p:embed/>
                </p:oleObj>
              </mc:Choice>
              <mc:Fallback>
                <p:oleObj name="Equation" r:id="rId25" imgW="1028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850" y="5661025"/>
                        <a:ext cx="1028700" cy="4318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4" name="Object 40"/>
          <p:cNvGraphicFramePr>
            <a:graphicFrameLocks noChangeAspect="1"/>
          </p:cNvGraphicFramePr>
          <p:nvPr/>
        </p:nvGraphicFramePr>
        <p:xfrm>
          <a:off x="2149475" y="1570038"/>
          <a:ext cx="147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2" name="Equation" r:id="rId27" imgW="1473200" imgH="609600" progId="Equation.3">
                  <p:embed/>
                </p:oleObj>
              </mc:Choice>
              <mc:Fallback>
                <p:oleObj name="Equation" r:id="rId27" imgW="14732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1570038"/>
                        <a:ext cx="1473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4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308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Green – Ampt Infiltration (Cont.)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3022017"/>
              </p:ext>
            </p:extLst>
          </p:nvPr>
        </p:nvGraphicFramePr>
        <p:xfrm>
          <a:off x="2387599" y="3381228"/>
          <a:ext cx="2717801" cy="752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8" name="Equation" r:id="rId4" imgW="1650960" imgH="457200" progId="Equation.3">
                  <p:embed/>
                </p:oleObj>
              </mc:Choice>
              <mc:Fallback>
                <p:oleObj name="Equation" r:id="rId4" imgW="1650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599" y="3381228"/>
                        <a:ext cx="2717801" cy="75262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86828818"/>
              </p:ext>
            </p:extLst>
          </p:nvPr>
        </p:nvGraphicFramePr>
        <p:xfrm>
          <a:off x="1790700" y="1708150"/>
          <a:ext cx="1816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9" name="Equation" r:id="rId6" imgW="1028520" imgH="431640" progId="Equation.3">
                  <p:embed/>
                </p:oleObj>
              </mc:Choice>
              <mc:Fallback>
                <p:oleObj name="Equation" r:id="rId6" imgW="1028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1708150"/>
                        <a:ext cx="1816100" cy="7620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8" name="Text Box 37"/>
          <p:cNvSpPr txBox="1">
            <a:spLocks noChangeArrowheads="1"/>
          </p:cNvSpPr>
          <p:nvPr/>
        </p:nvSpPr>
        <p:spPr bwMode="auto">
          <a:xfrm>
            <a:off x="895942" y="4416649"/>
            <a:ext cx="5849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dirty="0">
                <a:latin typeface="Garamond" pitchFamily="18" charset="0"/>
              </a:rPr>
              <a:t>Nonlinear equation, requiring iterative </a:t>
            </a:r>
            <a:r>
              <a:rPr lang="en-US" sz="2400" dirty="0" smtClean="0">
                <a:latin typeface="Garamond" pitchFamily="18" charset="0"/>
              </a:rPr>
              <a:t>solution</a:t>
            </a:r>
            <a:endParaRPr lang="en-US" sz="2400" b="1" dirty="0">
              <a:latin typeface="Garamon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2791110"/>
            <a:ext cx="299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integrate over time, gives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514401" y="2656767"/>
                <a:ext cx="1112975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𝑑𝐹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401" y="2656767"/>
                <a:ext cx="1112975" cy="61824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66800" y="2796650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019800" y="12192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019800" y="3429000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6120581" y="1312606"/>
            <a:ext cx="2389238" cy="1991033"/>
          </a:xfrm>
          <a:custGeom>
            <a:avLst/>
            <a:gdLst>
              <a:gd name="connsiteX0" fmla="*/ 0 w 2389238"/>
              <a:gd name="connsiteY0" fmla="*/ 0 h 1991033"/>
              <a:gd name="connsiteX1" fmla="*/ 58993 w 2389238"/>
              <a:gd name="connsiteY1" fmla="*/ 457200 h 1991033"/>
              <a:gd name="connsiteX2" fmla="*/ 162232 w 2389238"/>
              <a:gd name="connsiteY2" fmla="*/ 973394 h 1991033"/>
              <a:gd name="connsiteX3" fmla="*/ 339213 w 2389238"/>
              <a:gd name="connsiteY3" fmla="*/ 1415846 h 1991033"/>
              <a:gd name="connsiteX4" fmla="*/ 752167 w 2389238"/>
              <a:gd name="connsiteY4" fmla="*/ 1725562 h 1991033"/>
              <a:gd name="connsiteX5" fmla="*/ 1327354 w 2389238"/>
              <a:gd name="connsiteY5" fmla="*/ 1873046 h 1991033"/>
              <a:gd name="connsiteX6" fmla="*/ 1873045 w 2389238"/>
              <a:gd name="connsiteY6" fmla="*/ 1961536 h 1991033"/>
              <a:gd name="connsiteX7" fmla="*/ 2389238 w 2389238"/>
              <a:gd name="connsiteY7" fmla="*/ 1991033 h 1991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89238" h="1991033">
                <a:moveTo>
                  <a:pt x="0" y="0"/>
                </a:moveTo>
                <a:cubicBezTo>
                  <a:pt x="15977" y="147484"/>
                  <a:pt x="31954" y="294968"/>
                  <a:pt x="58993" y="457200"/>
                </a:cubicBezTo>
                <a:cubicBezTo>
                  <a:pt x="86032" y="619432"/>
                  <a:pt x="115529" y="813620"/>
                  <a:pt x="162232" y="973394"/>
                </a:cubicBezTo>
                <a:cubicBezTo>
                  <a:pt x="208935" y="1133168"/>
                  <a:pt x="240891" y="1290485"/>
                  <a:pt x="339213" y="1415846"/>
                </a:cubicBezTo>
                <a:cubicBezTo>
                  <a:pt x="437535" y="1541207"/>
                  <a:pt x="587477" y="1649362"/>
                  <a:pt x="752167" y="1725562"/>
                </a:cubicBezTo>
                <a:cubicBezTo>
                  <a:pt x="916857" y="1801762"/>
                  <a:pt x="1140541" y="1833717"/>
                  <a:pt x="1327354" y="1873046"/>
                </a:cubicBezTo>
                <a:cubicBezTo>
                  <a:pt x="1514167" y="1912375"/>
                  <a:pt x="1696064" y="1941872"/>
                  <a:pt x="1873045" y="1961536"/>
                </a:cubicBezTo>
                <a:cubicBezTo>
                  <a:pt x="2050026" y="1981200"/>
                  <a:pt x="2219632" y="1986116"/>
                  <a:pt x="2389238" y="199103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032090" y="1238865"/>
            <a:ext cx="2330245" cy="2182761"/>
          </a:xfrm>
          <a:custGeom>
            <a:avLst/>
            <a:gdLst>
              <a:gd name="connsiteX0" fmla="*/ 0 w 2330245"/>
              <a:gd name="connsiteY0" fmla="*/ 2182761 h 2182761"/>
              <a:gd name="connsiteX1" fmla="*/ 73742 w 2330245"/>
              <a:gd name="connsiteY1" fmla="*/ 1740309 h 2182761"/>
              <a:gd name="connsiteX2" fmla="*/ 176981 w 2330245"/>
              <a:gd name="connsiteY2" fmla="*/ 1238864 h 2182761"/>
              <a:gd name="connsiteX3" fmla="*/ 383458 w 2330245"/>
              <a:gd name="connsiteY3" fmla="*/ 722670 h 2182761"/>
              <a:gd name="connsiteX4" fmla="*/ 811162 w 2330245"/>
              <a:gd name="connsiteY4" fmla="*/ 339212 h 2182761"/>
              <a:gd name="connsiteX5" fmla="*/ 1327355 w 2330245"/>
              <a:gd name="connsiteY5" fmla="*/ 132735 h 2182761"/>
              <a:gd name="connsiteX6" fmla="*/ 1873045 w 2330245"/>
              <a:gd name="connsiteY6" fmla="*/ 29496 h 2182761"/>
              <a:gd name="connsiteX7" fmla="*/ 2330245 w 2330245"/>
              <a:gd name="connsiteY7" fmla="*/ 0 h 218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0245" h="2182761">
                <a:moveTo>
                  <a:pt x="0" y="2182761"/>
                </a:moveTo>
                <a:cubicBezTo>
                  <a:pt x="22122" y="2040193"/>
                  <a:pt x="44245" y="1897625"/>
                  <a:pt x="73742" y="1740309"/>
                </a:cubicBezTo>
                <a:cubicBezTo>
                  <a:pt x="103239" y="1582993"/>
                  <a:pt x="125362" y="1408470"/>
                  <a:pt x="176981" y="1238864"/>
                </a:cubicBezTo>
                <a:cubicBezTo>
                  <a:pt x="228600" y="1069257"/>
                  <a:pt x="277761" y="872612"/>
                  <a:pt x="383458" y="722670"/>
                </a:cubicBezTo>
                <a:cubicBezTo>
                  <a:pt x="489155" y="572728"/>
                  <a:pt x="653846" y="437534"/>
                  <a:pt x="811162" y="339212"/>
                </a:cubicBezTo>
                <a:cubicBezTo>
                  <a:pt x="968478" y="240889"/>
                  <a:pt x="1150375" y="184354"/>
                  <a:pt x="1327355" y="132735"/>
                </a:cubicBezTo>
                <a:cubicBezTo>
                  <a:pt x="1504335" y="81116"/>
                  <a:pt x="1705897" y="51618"/>
                  <a:pt x="1873045" y="29496"/>
                </a:cubicBezTo>
                <a:cubicBezTo>
                  <a:pt x="2040193" y="7374"/>
                  <a:pt x="2185219" y="3687"/>
                  <a:pt x="233024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244347" y="3551592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endParaRPr lang="en-US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5476715" y="1050996"/>
            <a:ext cx="608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f, F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7953883" y="1238865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301901" y="2825836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8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Effective Saturation</a:t>
            </a:r>
            <a:endParaRPr lang="en-US" dirty="0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386865"/>
              </p:ext>
            </p:extLst>
          </p:nvPr>
        </p:nvGraphicFramePr>
        <p:xfrm>
          <a:off x="1535113" y="3179762"/>
          <a:ext cx="11334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" name="Equation" r:id="rId3" imgW="1129810" imgH="330057" progId="Equation.3">
                  <p:embed/>
                </p:oleObj>
              </mc:Choice>
              <mc:Fallback>
                <p:oleObj name="Equation" r:id="rId3" imgW="1129810" imgH="3300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3179762"/>
                        <a:ext cx="1133475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079569"/>
              </p:ext>
            </p:extLst>
          </p:nvPr>
        </p:nvGraphicFramePr>
        <p:xfrm>
          <a:off x="896938" y="1905000"/>
          <a:ext cx="156845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" name="Equation" r:id="rId5" imgW="723600" imgH="431640" progId="Equation.3">
                  <p:embed/>
                </p:oleObj>
              </mc:Choice>
              <mc:Fallback>
                <p:oleObj name="Equation" r:id="rId5" imgW="723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8" y="1905000"/>
                        <a:ext cx="156845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959357" y="1981200"/>
            <a:ext cx="306044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 smtClean="0">
                <a:latin typeface="Garamond" pitchFamily="18" charset="0"/>
              </a:rPr>
              <a:t>Initial effective saturation  </a:t>
            </a:r>
            <a:r>
              <a:rPr lang="en-US" sz="2000" dirty="0" smtClean="0">
                <a:latin typeface="Garamond" pitchFamily="18" charset="0"/>
              </a:rPr>
              <a:t>0 </a:t>
            </a:r>
            <a:r>
              <a:rPr lang="en-US" sz="2000" dirty="0" smtClean="0">
                <a:latin typeface="Calibri"/>
                <a:cs typeface="Calibri"/>
              </a:rPr>
              <a:t>≤ S</a:t>
            </a:r>
            <a:r>
              <a:rPr lang="en-US" sz="2000" baseline="-25000" dirty="0" smtClean="0">
                <a:latin typeface="Calibri"/>
                <a:cs typeface="Calibri"/>
              </a:rPr>
              <a:t>e</a:t>
            </a:r>
            <a:r>
              <a:rPr lang="en-US" sz="2000" dirty="0" smtClean="0">
                <a:latin typeface="Calibri"/>
                <a:cs typeface="Calibri"/>
              </a:rPr>
              <a:t> ≤ 1 </a:t>
            </a:r>
            <a:endParaRPr lang="en-US" sz="2000" dirty="0">
              <a:latin typeface="Garamond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895600" y="3124200"/>
            <a:ext cx="28146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>
                <a:latin typeface="Garamond" pitchFamily="18" charset="0"/>
              </a:rPr>
              <a:t>Effective porosity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039568"/>
              </p:ext>
            </p:extLst>
          </p:nvPr>
        </p:nvGraphicFramePr>
        <p:xfrm>
          <a:off x="755650" y="3733800"/>
          <a:ext cx="225583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2" name="Equation" r:id="rId7" imgW="1041120" imgH="431640" progId="Equation.3">
                  <p:embed/>
                </p:oleObj>
              </mc:Choice>
              <mc:Fallback>
                <p:oleObj name="Equation" r:id="rId7" imgW="104112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733800"/>
                        <a:ext cx="2255838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480667"/>
              </p:ext>
            </p:extLst>
          </p:nvPr>
        </p:nvGraphicFramePr>
        <p:xfrm>
          <a:off x="990600" y="4800600"/>
          <a:ext cx="19050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3" name="Equation" r:id="rId9" imgW="1130040" imgH="228600" progId="Equation.3">
                  <p:embed/>
                </p:oleObj>
              </mc:Choice>
              <mc:Fallback>
                <p:oleObj name="Equation" r:id="rId9" imgW="11300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800600"/>
                        <a:ext cx="19050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925835"/>
              </p:ext>
            </p:extLst>
          </p:nvPr>
        </p:nvGraphicFramePr>
        <p:xfrm>
          <a:off x="3805237" y="4800600"/>
          <a:ext cx="19050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4" name="Equation" r:id="rId11" imgW="1130040" imgH="228600" progId="Equation.3">
                  <p:embed/>
                </p:oleObj>
              </mc:Choice>
              <mc:Fallback>
                <p:oleObj name="Equation" r:id="rId11" imgW="113004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237" y="4800600"/>
                        <a:ext cx="19050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ight Arrow 10"/>
          <p:cNvSpPr/>
          <p:nvPr/>
        </p:nvSpPr>
        <p:spPr>
          <a:xfrm>
            <a:off x="3200400" y="4953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793446"/>
              </p:ext>
            </p:extLst>
          </p:nvPr>
        </p:nvGraphicFramePr>
        <p:xfrm>
          <a:off x="6496050" y="4778375"/>
          <a:ext cx="15621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5" name="Equation" r:id="rId13" imgW="927000" imgH="228600" progId="Equation.3">
                  <p:embed/>
                </p:oleObj>
              </mc:Choice>
              <mc:Fallback>
                <p:oleObj name="Equation" r:id="rId13" imgW="92700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4778375"/>
                        <a:ext cx="15621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ight Arrow 12"/>
          <p:cNvSpPr/>
          <p:nvPr/>
        </p:nvSpPr>
        <p:spPr>
          <a:xfrm>
            <a:off x="6019800" y="4953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49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788" y="1219200"/>
            <a:ext cx="3233930" cy="3502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6" name="Rectangle 14335"/>
          <p:cNvSpPr/>
          <p:nvPr/>
        </p:nvSpPr>
        <p:spPr>
          <a:xfrm>
            <a:off x="914400" y="1828799"/>
            <a:ext cx="1600200" cy="10668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518787" y="4721383"/>
            <a:ext cx="1634614" cy="6888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9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7239000" cy="4525963"/>
          </a:xfrm>
        </p:spPr>
        <p:txBody>
          <a:bodyPr/>
          <a:lstStyle/>
          <a:p>
            <a:r>
              <a:rPr lang="en-US" dirty="0" smtClean="0"/>
              <a:t>Determine the infiltration rate and the cumulative infiltration after 1 hour on a clay loam soil with initial effective saturation of 30%.   Assume water is ponded instantaneously on the surface</a:t>
            </a:r>
          </a:p>
          <a:p>
            <a:r>
              <a:rPr lang="en-US" dirty="0" smtClean="0"/>
              <a:t>Parameters: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277811"/>
              </p:ext>
            </p:extLst>
          </p:nvPr>
        </p:nvGraphicFramePr>
        <p:xfrm>
          <a:off x="685800" y="4648200"/>
          <a:ext cx="7543799" cy="842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2657"/>
                <a:gridCol w="1102207"/>
                <a:gridCol w="1102207"/>
                <a:gridCol w="1179002"/>
                <a:gridCol w="1246760"/>
                <a:gridCol w="1300966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Texture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Porosity 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Residual </a:t>
                      </a:r>
                      <a:r>
                        <a:rPr lang="en-US" sz="1600" b="1" u="none" strike="noStrike" dirty="0" smtClean="0">
                          <a:effectLst/>
                        </a:rPr>
                        <a:t>Porosity </a:t>
                      </a:r>
                      <a:r>
                        <a:rPr lang="el-GR" sz="1600" b="1" u="none" strike="noStrike" dirty="0" smtClean="0">
                          <a:effectLst/>
                        </a:rPr>
                        <a:t>ϴ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Effective </a:t>
                      </a:r>
                      <a:r>
                        <a:rPr lang="en-US" sz="1600" b="1" u="none" strike="noStrike" dirty="0" smtClean="0">
                          <a:effectLst/>
                        </a:rPr>
                        <a:t>Porosity </a:t>
                      </a:r>
                      <a:r>
                        <a:rPr lang="el-GR" sz="1600" b="1" u="none" strike="noStrike" dirty="0" smtClean="0">
                          <a:effectLst/>
                        </a:rPr>
                        <a:t>ϴ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e</a:t>
                      </a:r>
                      <a:endParaRPr lang="en-US" sz="16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Suction </a:t>
                      </a:r>
                      <a:r>
                        <a:rPr lang="en-US" sz="1600" b="1" u="none" strike="noStrike" dirty="0" smtClean="0">
                          <a:effectLst/>
                        </a:rPr>
                        <a:t>Head </a:t>
                      </a:r>
                      <a:r>
                        <a:rPr lang="el-GR" sz="1600" b="1" u="none" strike="noStrike" dirty="0" smtClean="0">
                          <a:effectLst/>
                        </a:rPr>
                        <a:t>ψ</a:t>
                      </a:r>
                      <a:r>
                        <a:rPr lang="en-US" sz="1600" b="1" u="none" strike="noStrike" dirty="0" smtClean="0">
                          <a:effectLst/>
                        </a:rPr>
                        <a:t> (cm)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Conductivity</a:t>
                      </a:r>
                      <a:r>
                        <a:rPr lang="en-US" sz="1600" b="1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K (cm/</a:t>
                      </a:r>
                      <a:r>
                        <a:rPr lang="en-US" sz="1600" b="1" u="none" strike="noStrike" dirty="0" err="1" smtClean="0">
                          <a:effectLst/>
                        </a:rPr>
                        <a:t>hr</a:t>
                      </a:r>
                      <a:r>
                        <a:rPr lang="en-US" sz="1600" b="1" u="none" strike="noStrike" dirty="0" smtClean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Clay Loam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0.155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0.309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20.88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0" y="1241645"/>
            <a:ext cx="8853646" cy="5235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71800" y="2819400"/>
            <a:ext cx="1693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Excel Solver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1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Ponding time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Elapsed time between the time rainfall begins and the time water begins to pond on the soil surface (</a:t>
            </a:r>
            <a:r>
              <a:rPr lang="en-US" i="1" smtClean="0"/>
              <a:t>t</a:t>
            </a:r>
            <a:r>
              <a:rPr lang="en-US" i="1" baseline="-25000" smtClean="0"/>
              <a:t>p</a:t>
            </a:r>
            <a:r>
              <a:rPr lang="en-US" smtClean="0"/>
              <a:t>)</a:t>
            </a:r>
          </a:p>
          <a:p>
            <a:pPr eaLnBrk="1" hangingPunct="1"/>
            <a:endParaRPr lang="en-US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3276600"/>
            <a:ext cx="4402137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31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60338"/>
            <a:ext cx="8229600" cy="5286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Ponding Time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7625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Up to the time of ponding, all rainfall has infiltrated (</a:t>
            </a:r>
            <a:r>
              <a:rPr lang="en-US" sz="2800" i="1" smtClean="0"/>
              <a:t>i</a:t>
            </a:r>
            <a:r>
              <a:rPr lang="en-US" sz="2800" smtClean="0"/>
              <a:t> = rainfall rate)</a:t>
            </a:r>
          </a:p>
        </p:txBody>
      </p:sp>
      <p:graphicFrame>
        <p:nvGraphicFramePr>
          <p:cNvPr id="1741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95400" y="3086100"/>
          <a:ext cx="558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6" name="Equation" r:id="rId3" imgW="558558" imgH="304668" progId="Equation.3">
                  <p:embed/>
                </p:oleObj>
              </mc:Choice>
              <mc:Fallback>
                <p:oleObj name="Equation" r:id="rId3" imgW="558558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86100"/>
                        <a:ext cx="558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508250" y="3054350"/>
          <a:ext cx="103028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7" name="Equation" r:id="rId5" imgW="952087" imgH="368140" progId="Equation.3">
                  <p:embed/>
                </p:oleObj>
              </mc:Choice>
              <mc:Fallback>
                <p:oleObj name="Equation" r:id="rId5" imgW="952087" imgH="3681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3054350"/>
                        <a:ext cx="1030288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629164313"/>
              </p:ext>
            </p:extLst>
          </p:nvPr>
        </p:nvGraphicFramePr>
        <p:xfrm>
          <a:off x="1441450" y="3581400"/>
          <a:ext cx="17653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8" name="Equation" r:id="rId7" imgW="1028520" imgH="431640" progId="Equation.3">
                  <p:embed/>
                </p:oleObj>
              </mc:Choice>
              <mc:Fallback>
                <p:oleObj name="Equation" r:id="rId7" imgW="1028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3581400"/>
                        <a:ext cx="1765300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102019"/>
              </p:ext>
            </p:extLst>
          </p:nvPr>
        </p:nvGraphicFramePr>
        <p:xfrm>
          <a:off x="1939925" y="4613275"/>
          <a:ext cx="10033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9" name="Equation" r:id="rId9" imgW="1002960" imgH="507960" progId="Equation.3">
                  <p:embed/>
                </p:oleObj>
              </mc:Choice>
              <mc:Fallback>
                <p:oleObj name="Equation" r:id="rId9" imgW="10029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925" y="4613275"/>
                        <a:ext cx="10033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17" name="Group 9"/>
          <p:cNvGrpSpPr>
            <a:grpSpLocks/>
          </p:cNvGrpSpPr>
          <p:nvPr/>
        </p:nvGrpSpPr>
        <p:grpSpPr bwMode="auto">
          <a:xfrm>
            <a:off x="4784725" y="1470025"/>
            <a:ext cx="4171950" cy="4810125"/>
            <a:chOff x="2702" y="926"/>
            <a:chExt cx="2628" cy="3030"/>
          </a:xfrm>
        </p:grpSpPr>
        <p:grpSp>
          <p:nvGrpSpPr>
            <p:cNvPr id="17418" name="Group 10"/>
            <p:cNvGrpSpPr>
              <a:grpSpLocks/>
            </p:cNvGrpSpPr>
            <p:nvPr/>
          </p:nvGrpSpPr>
          <p:grpSpPr bwMode="auto">
            <a:xfrm>
              <a:off x="3256" y="2360"/>
              <a:ext cx="1816" cy="1376"/>
              <a:chOff x="3256" y="2360"/>
              <a:chExt cx="1816" cy="1376"/>
            </a:xfrm>
          </p:grpSpPr>
          <p:sp>
            <p:nvSpPr>
              <p:cNvPr id="17439" name="Line 11"/>
              <p:cNvSpPr>
                <a:spLocks noChangeShapeType="1"/>
              </p:cNvSpPr>
              <p:nvPr/>
            </p:nvSpPr>
            <p:spPr bwMode="auto">
              <a:xfrm flipV="1">
                <a:off x="3256" y="2360"/>
                <a:ext cx="0" cy="13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0" name="Line 12"/>
              <p:cNvSpPr>
                <a:spLocks noChangeShapeType="1"/>
              </p:cNvSpPr>
              <p:nvPr/>
            </p:nvSpPr>
            <p:spPr bwMode="auto">
              <a:xfrm>
                <a:off x="3256" y="3728"/>
                <a:ext cx="1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1" name="Line 13"/>
              <p:cNvSpPr>
                <a:spLocks noChangeShapeType="1"/>
              </p:cNvSpPr>
              <p:nvPr/>
            </p:nvSpPr>
            <p:spPr bwMode="auto">
              <a:xfrm>
                <a:off x="3640" y="3124"/>
                <a:ext cx="0" cy="6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2" name="Line 14"/>
              <p:cNvSpPr>
                <a:spLocks noChangeShapeType="1"/>
              </p:cNvSpPr>
              <p:nvPr/>
            </p:nvSpPr>
            <p:spPr bwMode="auto">
              <a:xfrm flipH="1">
                <a:off x="3256" y="3130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3" name="Line 15"/>
              <p:cNvSpPr>
                <a:spLocks noChangeShapeType="1"/>
              </p:cNvSpPr>
              <p:nvPr/>
            </p:nvSpPr>
            <p:spPr bwMode="auto">
              <a:xfrm flipV="1">
                <a:off x="3264" y="2528"/>
                <a:ext cx="736" cy="12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4" name="Line 16"/>
              <p:cNvSpPr>
                <a:spLocks noChangeShapeType="1"/>
              </p:cNvSpPr>
              <p:nvPr/>
            </p:nvSpPr>
            <p:spPr bwMode="auto">
              <a:xfrm flipV="1">
                <a:off x="3264" y="3128"/>
                <a:ext cx="376" cy="6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5" name="Freeform 17"/>
              <p:cNvSpPr>
                <a:spLocks/>
              </p:cNvSpPr>
              <p:nvPr/>
            </p:nvSpPr>
            <p:spPr bwMode="auto">
              <a:xfrm>
                <a:off x="3404" y="3132"/>
                <a:ext cx="232" cy="594"/>
              </a:xfrm>
              <a:custGeom>
                <a:avLst/>
                <a:gdLst>
                  <a:gd name="T0" fmla="*/ 4 w 232"/>
                  <a:gd name="T1" fmla="*/ 594 h 594"/>
                  <a:gd name="T2" fmla="*/ 4 w 232"/>
                  <a:gd name="T3" fmla="*/ 492 h 594"/>
                  <a:gd name="T4" fmla="*/ 28 w 232"/>
                  <a:gd name="T5" fmla="*/ 372 h 594"/>
                  <a:gd name="T6" fmla="*/ 76 w 232"/>
                  <a:gd name="T7" fmla="*/ 246 h 594"/>
                  <a:gd name="T8" fmla="*/ 184 w 232"/>
                  <a:gd name="T9" fmla="*/ 78 h 594"/>
                  <a:gd name="T10" fmla="*/ 232 w 232"/>
                  <a:gd name="T11" fmla="*/ 0 h 59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32"/>
                  <a:gd name="T19" fmla="*/ 0 h 594"/>
                  <a:gd name="T20" fmla="*/ 232 w 232"/>
                  <a:gd name="T21" fmla="*/ 594 h 59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32" h="594">
                    <a:moveTo>
                      <a:pt x="4" y="594"/>
                    </a:moveTo>
                    <a:cubicBezTo>
                      <a:pt x="2" y="561"/>
                      <a:pt x="0" y="529"/>
                      <a:pt x="4" y="492"/>
                    </a:cubicBezTo>
                    <a:cubicBezTo>
                      <a:pt x="8" y="455"/>
                      <a:pt x="16" y="413"/>
                      <a:pt x="28" y="372"/>
                    </a:cubicBezTo>
                    <a:cubicBezTo>
                      <a:pt x="40" y="331"/>
                      <a:pt x="50" y="295"/>
                      <a:pt x="76" y="246"/>
                    </a:cubicBezTo>
                    <a:cubicBezTo>
                      <a:pt x="102" y="197"/>
                      <a:pt x="158" y="119"/>
                      <a:pt x="184" y="78"/>
                    </a:cubicBezTo>
                    <a:cubicBezTo>
                      <a:pt x="210" y="37"/>
                      <a:pt x="221" y="18"/>
                      <a:pt x="232" y="0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6" name="Freeform 18"/>
              <p:cNvSpPr>
                <a:spLocks/>
              </p:cNvSpPr>
              <p:nvPr/>
            </p:nvSpPr>
            <p:spPr bwMode="auto">
              <a:xfrm>
                <a:off x="3636" y="2520"/>
                <a:ext cx="1368" cy="612"/>
              </a:xfrm>
              <a:custGeom>
                <a:avLst/>
                <a:gdLst>
                  <a:gd name="T0" fmla="*/ 0 w 1368"/>
                  <a:gd name="T1" fmla="*/ 612 h 612"/>
                  <a:gd name="T2" fmla="*/ 120 w 1368"/>
                  <a:gd name="T3" fmla="*/ 498 h 612"/>
                  <a:gd name="T4" fmla="*/ 258 w 1368"/>
                  <a:gd name="T5" fmla="*/ 378 h 612"/>
                  <a:gd name="T6" fmla="*/ 426 w 1368"/>
                  <a:gd name="T7" fmla="*/ 276 h 612"/>
                  <a:gd name="T8" fmla="*/ 672 w 1368"/>
                  <a:gd name="T9" fmla="*/ 144 h 612"/>
                  <a:gd name="T10" fmla="*/ 870 w 1368"/>
                  <a:gd name="T11" fmla="*/ 72 h 612"/>
                  <a:gd name="T12" fmla="*/ 1170 w 1368"/>
                  <a:gd name="T13" fmla="*/ 18 h 612"/>
                  <a:gd name="T14" fmla="*/ 1368 w 1368"/>
                  <a:gd name="T15" fmla="*/ 0 h 61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68"/>
                  <a:gd name="T25" fmla="*/ 0 h 612"/>
                  <a:gd name="T26" fmla="*/ 1368 w 1368"/>
                  <a:gd name="T27" fmla="*/ 612 h 61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68" h="612">
                    <a:moveTo>
                      <a:pt x="0" y="612"/>
                    </a:moveTo>
                    <a:cubicBezTo>
                      <a:pt x="38" y="574"/>
                      <a:pt x="77" y="537"/>
                      <a:pt x="120" y="498"/>
                    </a:cubicBezTo>
                    <a:cubicBezTo>
                      <a:pt x="163" y="459"/>
                      <a:pt x="207" y="415"/>
                      <a:pt x="258" y="378"/>
                    </a:cubicBezTo>
                    <a:cubicBezTo>
                      <a:pt x="309" y="341"/>
                      <a:pt x="357" y="315"/>
                      <a:pt x="426" y="276"/>
                    </a:cubicBezTo>
                    <a:cubicBezTo>
                      <a:pt x="495" y="237"/>
                      <a:pt x="598" y="178"/>
                      <a:pt x="672" y="144"/>
                    </a:cubicBezTo>
                    <a:cubicBezTo>
                      <a:pt x="746" y="110"/>
                      <a:pt x="787" y="93"/>
                      <a:pt x="870" y="72"/>
                    </a:cubicBezTo>
                    <a:cubicBezTo>
                      <a:pt x="953" y="51"/>
                      <a:pt x="1087" y="30"/>
                      <a:pt x="1170" y="18"/>
                    </a:cubicBezTo>
                    <a:cubicBezTo>
                      <a:pt x="1253" y="6"/>
                      <a:pt x="1327" y="4"/>
                      <a:pt x="1368" y="0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19" name="Group 19"/>
            <p:cNvGrpSpPr>
              <a:grpSpLocks/>
            </p:cNvGrpSpPr>
            <p:nvPr/>
          </p:nvGrpSpPr>
          <p:grpSpPr bwMode="auto">
            <a:xfrm>
              <a:off x="3256" y="936"/>
              <a:ext cx="1816" cy="1368"/>
              <a:chOff x="3256" y="936"/>
              <a:chExt cx="1816" cy="1368"/>
            </a:xfrm>
          </p:grpSpPr>
          <p:sp>
            <p:nvSpPr>
              <p:cNvPr id="17433" name="Line 20"/>
              <p:cNvSpPr>
                <a:spLocks noChangeShapeType="1"/>
              </p:cNvSpPr>
              <p:nvPr/>
            </p:nvSpPr>
            <p:spPr bwMode="auto">
              <a:xfrm flipV="1">
                <a:off x="3256" y="936"/>
                <a:ext cx="0" cy="13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4" name="Line 21"/>
              <p:cNvSpPr>
                <a:spLocks noChangeShapeType="1"/>
              </p:cNvSpPr>
              <p:nvPr/>
            </p:nvSpPr>
            <p:spPr bwMode="auto">
              <a:xfrm>
                <a:off x="3256" y="2304"/>
                <a:ext cx="1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5" name="Freeform 22"/>
              <p:cNvSpPr>
                <a:spLocks/>
              </p:cNvSpPr>
              <p:nvPr/>
            </p:nvSpPr>
            <p:spPr bwMode="auto">
              <a:xfrm>
                <a:off x="3627" y="1688"/>
                <a:ext cx="1438" cy="237"/>
              </a:xfrm>
              <a:custGeom>
                <a:avLst/>
                <a:gdLst>
                  <a:gd name="T0" fmla="*/ 0 w 1438"/>
                  <a:gd name="T1" fmla="*/ 0 h 237"/>
                  <a:gd name="T2" fmla="*/ 153 w 1438"/>
                  <a:gd name="T3" fmla="*/ 101 h 237"/>
                  <a:gd name="T4" fmla="*/ 292 w 1438"/>
                  <a:gd name="T5" fmla="*/ 142 h 237"/>
                  <a:gd name="T6" fmla="*/ 557 w 1438"/>
                  <a:gd name="T7" fmla="*/ 184 h 237"/>
                  <a:gd name="T8" fmla="*/ 776 w 1438"/>
                  <a:gd name="T9" fmla="*/ 207 h 237"/>
                  <a:gd name="T10" fmla="*/ 1001 w 1438"/>
                  <a:gd name="T11" fmla="*/ 225 h 237"/>
                  <a:gd name="T12" fmla="*/ 1438 w 1438"/>
                  <a:gd name="T13" fmla="*/ 237 h 2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38"/>
                  <a:gd name="T22" fmla="*/ 0 h 237"/>
                  <a:gd name="T23" fmla="*/ 1438 w 1438"/>
                  <a:gd name="T24" fmla="*/ 237 h 23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38" h="237">
                    <a:moveTo>
                      <a:pt x="0" y="0"/>
                    </a:moveTo>
                    <a:cubicBezTo>
                      <a:pt x="25" y="17"/>
                      <a:pt x="104" y="77"/>
                      <a:pt x="153" y="101"/>
                    </a:cubicBezTo>
                    <a:cubicBezTo>
                      <a:pt x="202" y="124"/>
                      <a:pt x="225" y="128"/>
                      <a:pt x="292" y="142"/>
                    </a:cubicBezTo>
                    <a:cubicBezTo>
                      <a:pt x="359" y="156"/>
                      <a:pt x="477" y="173"/>
                      <a:pt x="557" y="184"/>
                    </a:cubicBezTo>
                    <a:cubicBezTo>
                      <a:pt x="637" y="195"/>
                      <a:pt x="702" y="201"/>
                      <a:pt x="776" y="207"/>
                    </a:cubicBezTo>
                    <a:cubicBezTo>
                      <a:pt x="849" y="214"/>
                      <a:pt x="891" y="220"/>
                      <a:pt x="1001" y="225"/>
                    </a:cubicBezTo>
                    <a:cubicBezTo>
                      <a:pt x="1111" y="230"/>
                      <a:pt x="1347" y="235"/>
                      <a:pt x="1438" y="23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6" name="Line 23"/>
              <p:cNvSpPr>
                <a:spLocks noChangeShapeType="1"/>
              </p:cNvSpPr>
              <p:nvPr/>
            </p:nvSpPr>
            <p:spPr bwMode="auto">
              <a:xfrm>
                <a:off x="3640" y="1700"/>
                <a:ext cx="0" cy="6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7" name="Line 24"/>
              <p:cNvSpPr>
                <a:spLocks noChangeShapeType="1"/>
              </p:cNvSpPr>
              <p:nvPr/>
            </p:nvSpPr>
            <p:spPr bwMode="auto">
              <a:xfrm flipH="1">
                <a:off x="3256" y="170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8" name="Freeform 25"/>
              <p:cNvSpPr>
                <a:spLocks/>
              </p:cNvSpPr>
              <p:nvPr/>
            </p:nvSpPr>
            <p:spPr bwMode="auto">
              <a:xfrm>
                <a:off x="3442" y="942"/>
                <a:ext cx="185" cy="746"/>
              </a:xfrm>
              <a:custGeom>
                <a:avLst/>
                <a:gdLst>
                  <a:gd name="T0" fmla="*/ 0 w 185"/>
                  <a:gd name="T1" fmla="*/ 0 h 746"/>
                  <a:gd name="T2" fmla="*/ 13 w 185"/>
                  <a:gd name="T3" fmla="*/ 231 h 746"/>
                  <a:gd name="T4" fmla="*/ 40 w 185"/>
                  <a:gd name="T5" fmla="*/ 462 h 746"/>
                  <a:gd name="T6" fmla="*/ 86 w 185"/>
                  <a:gd name="T7" fmla="*/ 610 h 746"/>
                  <a:gd name="T8" fmla="*/ 185 w 185"/>
                  <a:gd name="T9" fmla="*/ 746 h 7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5"/>
                  <a:gd name="T16" fmla="*/ 0 h 746"/>
                  <a:gd name="T17" fmla="*/ 185 w 185"/>
                  <a:gd name="T18" fmla="*/ 746 h 7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5" h="746">
                    <a:moveTo>
                      <a:pt x="0" y="0"/>
                    </a:moveTo>
                    <a:cubicBezTo>
                      <a:pt x="3" y="77"/>
                      <a:pt x="7" y="154"/>
                      <a:pt x="13" y="231"/>
                    </a:cubicBezTo>
                    <a:cubicBezTo>
                      <a:pt x="20" y="308"/>
                      <a:pt x="27" y="399"/>
                      <a:pt x="40" y="462"/>
                    </a:cubicBezTo>
                    <a:cubicBezTo>
                      <a:pt x="52" y="525"/>
                      <a:pt x="62" y="563"/>
                      <a:pt x="86" y="610"/>
                    </a:cubicBezTo>
                    <a:cubicBezTo>
                      <a:pt x="110" y="657"/>
                      <a:pt x="168" y="723"/>
                      <a:pt x="185" y="746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0" name="Text Box 26"/>
            <p:cNvSpPr txBox="1">
              <a:spLocks noChangeArrowheads="1"/>
            </p:cNvSpPr>
            <p:nvPr/>
          </p:nvSpPr>
          <p:spPr bwMode="auto">
            <a:xfrm>
              <a:off x="3482" y="1109"/>
              <a:ext cx="4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Potential </a:t>
              </a:r>
            </a:p>
            <a:p>
              <a:r>
                <a:rPr lang="en-US" sz="1000" b="1">
                  <a:latin typeface="Garamond" pitchFamily="18" charset="0"/>
                </a:rPr>
                <a:t>Infiltration</a:t>
              </a:r>
            </a:p>
          </p:txBody>
        </p:sp>
        <p:sp>
          <p:nvSpPr>
            <p:cNvPr id="17421" name="Text Box 27"/>
            <p:cNvSpPr txBox="1">
              <a:spLocks noChangeArrowheads="1"/>
            </p:cNvSpPr>
            <p:nvPr/>
          </p:nvSpPr>
          <p:spPr bwMode="auto">
            <a:xfrm>
              <a:off x="4118" y="1979"/>
              <a:ext cx="7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Actual Infiltration</a:t>
              </a:r>
            </a:p>
          </p:txBody>
        </p:sp>
        <p:sp>
          <p:nvSpPr>
            <p:cNvPr id="17422" name="Line 28"/>
            <p:cNvSpPr>
              <a:spLocks noChangeShapeType="1"/>
            </p:cNvSpPr>
            <p:nvPr/>
          </p:nvSpPr>
          <p:spPr bwMode="auto">
            <a:xfrm>
              <a:off x="3636" y="1704"/>
              <a:ext cx="13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Text Box 29"/>
            <p:cNvSpPr txBox="1">
              <a:spLocks noChangeArrowheads="1"/>
            </p:cNvSpPr>
            <p:nvPr/>
          </p:nvSpPr>
          <p:spPr bwMode="auto">
            <a:xfrm>
              <a:off x="4376" y="1559"/>
              <a:ext cx="38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Rainfall</a:t>
              </a:r>
            </a:p>
          </p:txBody>
        </p:sp>
        <p:sp>
          <p:nvSpPr>
            <p:cNvPr id="17424" name="Text Box 30"/>
            <p:cNvSpPr txBox="1">
              <a:spLocks noChangeArrowheads="1"/>
            </p:cNvSpPr>
            <p:nvPr/>
          </p:nvSpPr>
          <p:spPr bwMode="auto">
            <a:xfrm>
              <a:off x="3992" y="2369"/>
              <a:ext cx="5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Accumulated </a:t>
              </a:r>
            </a:p>
            <a:p>
              <a:r>
                <a:rPr lang="en-US" sz="1000" b="1">
                  <a:latin typeface="Garamond" pitchFamily="18" charset="0"/>
                </a:rPr>
                <a:t>Rainfall</a:t>
              </a:r>
            </a:p>
          </p:txBody>
        </p:sp>
        <p:sp>
          <p:nvSpPr>
            <p:cNvPr id="17425" name="Text Box 31"/>
            <p:cNvSpPr txBox="1">
              <a:spLocks noChangeArrowheads="1"/>
            </p:cNvSpPr>
            <p:nvPr/>
          </p:nvSpPr>
          <p:spPr bwMode="auto">
            <a:xfrm>
              <a:off x="4694" y="2543"/>
              <a:ext cx="4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Infiltration</a:t>
              </a:r>
            </a:p>
          </p:txBody>
        </p:sp>
        <p:sp>
          <p:nvSpPr>
            <p:cNvPr id="17426" name="Text Box 32"/>
            <p:cNvSpPr txBox="1">
              <a:spLocks noChangeArrowheads="1"/>
            </p:cNvSpPr>
            <p:nvPr/>
          </p:nvSpPr>
          <p:spPr bwMode="auto">
            <a:xfrm>
              <a:off x="4928" y="3749"/>
              <a:ext cx="3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Time</a:t>
              </a:r>
            </a:p>
          </p:txBody>
        </p:sp>
        <p:sp>
          <p:nvSpPr>
            <p:cNvPr id="17427" name="Text Box 33"/>
            <p:cNvSpPr txBox="1">
              <a:spLocks noChangeArrowheads="1"/>
            </p:cNvSpPr>
            <p:nvPr/>
          </p:nvSpPr>
          <p:spPr bwMode="auto">
            <a:xfrm>
              <a:off x="5030" y="2285"/>
              <a:ext cx="3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Time</a:t>
              </a:r>
            </a:p>
          </p:txBody>
        </p:sp>
        <p:sp>
          <p:nvSpPr>
            <p:cNvPr id="17428" name="Text Box 34"/>
            <p:cNvSpPr txBox="1">
              <a:spLocks noChangeArrowheads="1"/>
            </p:cNvSpPr>
            <p:nvPr/>
          </p:nvSpPr>
          <p:spPr bwMode="auto">
            <a:xfrm rot="-5400000">
              <a:off x="2799" y="1199"/>
              <a:ext cx="69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Infiltration rate, </a:t>
              </a:r>
              <a:r>
                <a:rPr lang="en-US" sz="1000" b="1" i="1">
                  <a:latin typeface="Garamond" pitchFamily="18" charset="0"/>
                </a:rPr>
                <a:t>f</a:t>
              </a:r>
            </a:p>
          </p:txBody>
        </p:sp>
        <p:sp>
          <p:nvSpPr>
            <p:cNvPr id="17429" name="Text Box 35"/>
            <p:cNvSpPr txBox="1">
              <a:spLocks noChangeArrowheads="1"/>
            </p:cNvSpPr>
            <p:nvPr/>
          </p:nvSpPr>
          <p:spPr bwMode="auto">
            <a:xfrm rot="-5400000">
              <a:off x="2758" y="2544"/>
              <a:ext cx="5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Cumulative </a:t>
              </a:r>
            </a:p>
            <a:p>
              <a:r>
                <a:rPr lang="en-US" sz="1000" b="1">
                  <a:latin typeface="Garamond" pitchFamily="18" charset="0"/>
                </a:rPr>
                <a:t>Infiltration, </a:t>
              </a:r>
              <a:r>
                <a:rPr lang="en-US" sz="1000" b="1" i="1">
                  <a:latin typeface="Garamond" pitchFamily="18" charset="0"/>
                </a:rPr>
                <a:t>F</a:t>
              </a:r>
            </a:p>
          </p:txBody>
        </p:sp>
        <p:graphicFrame>
          <p:nvGraphicFramePr>
            <p:cNvPr id="17430" name="Object 36"/>
            <p:cNvGraphicFramePr>
              <a:graphicFrameLocks noChangeAspect="1"/>
            </p:cNvGraphicFramePr>
            <p:nvPr/>
          </p:nvGraphicFramePr>
          <p:xfrm>
            <a:off x="3102" y="1614"/>
            <a:ext cx="78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0" name="Equation" r:id="rId11" imgW="114250" imgH="228501" progId="Equation.3">
                    <p:embed/>
                  </p:oleObj>
                </mc:Choice>
                <mc:Fallback>
                  <p:oleObj name="Equation" r:id="rId11" imgW="114250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2" y="1614"/>
                          <a:ext cx="78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31" name="Object 37"/>
            <p:cNvGraphicFramePr>
              <a:graphicFrameLocks noChangeAspect="1"/>
            </p:cNvGraphicFramePr>
            <p:nvPr/>
          </p:nvGraphicFramePr>
          <p:xfrm>
            <a:off x="3598" y="3784"/>
            <a:ext cx="119" cy="1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1" name="Equation" r:id="rId13" imgW="253890" imgH="368140" progId="Equation.3">
                    <p:embed/>
                  </p:oleObj>
                </mc:Choice>
                <mc:Fallback>
                  <p:oleObj name="Equation" r:id="rId13" imgW="253890" imgH="3681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8" y="3784"/>
                          <a:ext cx="119" cy="1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32" name="Object 38"/>
            <p:cNvGraphicFramePr>
              <a:graphicFrameLocks noChangeAspect="1"/>
            </p:cNvGraphicFramePr>
            <p:nvPr/>
          </p:nvGraphicFramePr>
          <p:xfrm>
            <a:off x="2702" y="3034"/>
            <a:ext cx="504" cy="1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62" name="Equation" r:id="rId15" imgW="1079500" imgH="368300" progId="Equation.3">
                    <p:embed/>
                  </p:oleObj>
                </mc:Choice>
                <mc:Fallback>
                  <p:oleObj name="Equation" r:id="rId15" imgW="1079500" imgH="3683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2" y="3034"/>
                          <a:ext cx="504" cy="1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194011"/>
              </p:ext>
            </p:extLst>
          </p:nvPr>
        </p:nvGraphicFramePr>
        <p:xfrm>
          <a:off x="1447800" y="5377994"/>
          <a:ext cx="1488829" cy="843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3" name="Equation" r:id="rId17" imgW="761760" imgH="431640" progId="Equation.3">
                  <p:embed/>
                </p:oleObj>
              </mc:Choice>
              <mc:Fallback>
                <p:oleObj name="Equation" r:id="rId17" imgW="761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47800" y="5377994"/>
                        <a:ext cx="1488829" cy="843670"/>
                      </a:xfrm>
                      <a:prstGeom prst="rect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84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sz="2800" dirty="0" smtClean="0"/>
              <a:t>Clay Loam soil, 30% effective saturation, rainfall 1 cm/</a:t>
            </a:r>
            <a:r>
              <a:rPr lang="en-US" sz="2800" dirty="0" err="1" smtClean="0"/>
              <a:t>hr</a:t>
            </a:r>
            <a:r>
              <a:rPr lang="en-US" sz="2800" dirty="0" smtClean="0"/>
              <a:t> intensity </a:t>
            </a:r>
          </a:p>
          <a:p>
            <a:pPr eaLnBrk="1" hangingPunct="1"/>
            <a:r>
              <a:rPr lang="en-US" sz="2800" dirty="0" smtClean="0"/>
              <a:t>What is the ponding time, and cumulative infiltration at ponding?</a:t>
            </a:r>
          </a:p>
          <a:p>
            <a:pPr eaLnBrk="1" hangingPunct="1"/>
            <a:r>
              <a:rPr lang="en-US" sz="2800" dirty="0" smtClean="0"/>
              <a:t>How long does it take to infiltrate 2 cm of water?</a:t>
            </a:r>
          </a:p>
          <a:p>
            <a:pPr eaLnBrk="1" hangingPunct="1"/>
            <a:r>
              <a:rPr lang="en-US" sz="2800" dirty="0" smtClean="0"/>
              <a:t>What is the infiltration rate  at that time?</a:t>
            </a:r>
          </a:p>
          <a:p>
            <a:pPr eaLnBrk="1" hangingPunct="1"/>
            <a:endParaRPr lang="en-US" sz="2800" dirty="0" smtClean="0"/>
          </a:p>
        </p:txBody>
      </p:sp>
      <p:graphicFrame>
        <p:nvGraphicFramePr>
          <p:cNvPr id="1843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252505064"/>
              </p:ext>
            </p:extLst>
          </p:nvPr>
        </p:nvGraphicFramePr>
        <p:xfrm>
          <a:off x="5867400" y="1447800"/>
          <a:ext cx="1493837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8" name="Equation" r:id="rId3" imgW="927000" imgH="914400" progId="Equation.3">
                  <p:embed/>
                </p:oleObj>
              </mc:Choice>
              <mc:Fallback>
                <p:oleObj name="Equation" r:id="rId3" imgW="9270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447800"/>
                        <a:ext cx="1493837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088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4826000" y="1854200"/>
            <a:ext cx="3898900" cy="4381500"/>
            <a:chOff x="3040" y="1168"/>
            <a:chExt cx="2456" cy="2760"/>
          </a:xfrm>
        </p:grpSpPr>
        <p:graphicFrame>
          <p:nvGraphicFramePr>
            <p:cNvPr id="3077" name="Object 2"/>
            <p:cNvGraphicFramePr>
              <a:graphicFrameLocks noChangeAspect="1"/>
            </p:cNvGraphicFramePr>
            <p:nvPr/>
          </p:nvGraphicFramePr>
          <p:xfrm>
            <a:off x="4144" y="1620"/>
            <a:ext cx="112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5" name="Equation" r:id="rId3" imgW="177646" imgH="241091" progId="Equation.3">
                    <p:embed/>
                  </p:oleObj>
                </mc:Choice>
                <mc:Fallback>
                  <p:oleObj name="Equation" r:id="rId3" imgW="177646" imgH="24109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4" y="1620"/>
                          <a:ext cx="112" cy="152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3040" y="1168"/>
              <a:ext cx="2456" cy="27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400" b="1">
                <a:latin typeface="Garamond" pitchFamily="18" charset="0"/>
              </a:endParaRPr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>
              <a:off x="3384" y="1480"/>
              <a:ext cx="1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Rectangle 8" descr="Weave"/>
            <p:cNvSpPr>
              <a:spLocks noChangeArrowheads="1"/>
            </p:cNvSpPr>
            <p:nvPr/>
          </p:nvSpPr>
          <p:spPr bwMode="auto">
            <a:xfrm>
              <a:off x="3376" y="1480"/>
              <a:ext cx="1840" cy="40"/>
            </a:xfrm>
            <a:prstGeom prst="rect">
              <a:avLst/>
            </a:prstGeom>
            <a:pattFill prst="weave">
              <a:fgClr>
                <a:schemeClr val="tx1"/>
              </a:fgClr>
              <a:bgClr>
                <a:schemeClr val="accent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3392" y="1472"/>
              <a:ext cx="0" cy="23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3664" y="1472"/>
              <a:ext cx="1433" cy="1864"/>
            </a:xfrm>
            <a:custGeom>
              <a:avLst/>
              <a:gdLst>
                <a:gd name="T0" fmla="*/ 1432 w 1433"/>
                <a:gd name="T1" fmla="*/ 0 h 1864"/>
                <a:gd name="T2" fmla="*/ 1432 w 1433"/>
                <a:gd name="T3" fmla="*/ 104 h 1864"/>
                <a:gd name="T4" fmla="*/ 1424 w 1433"/>
                <a:gd name="T5" fmla="*/ 152 h 1864"/>
                <a:gd name="T6" fmla="*/ 1384 w 1433"/>
                <a:gd name="T7" fmla="*/ 216 h 1864"/>
                <a:gd name="T8" fmla="*/ 1184 w 1433"/>
                <a:gd name="T9" fmla="*/ 312 h 1864"/>
                <a:gd name="T10" fmla="*/ 808 w 1433"/>
                <a:gd name="T11" fmla="*/ 384 h 1864"/>
                <a:gd name="T12" fmla="*/ 688 w 1433"/>
                <a:gd name="T13" fmla="*/ 728 h 1864"/>
                <a:gd name="T14" fmla="*/ 624 w 1433"/>
                <a:gd name="T15" fmla="*/ 1496 h 1864"/>
                <a:gd name="T16" fmla="*/ 288 w 1433"/>
                <a:gd name="T17" fmla="*/ 1792 h 1864"/>
                <a:gd name="T18" fmla="*/ 0 w 1433"/>
                <a:gd name="T19" fmla="*/ 1864 h 18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33"/>
                <a:gd name="T31" fmla="*/ 0 h 1864"/>
                <a:gd name="T32" fmla="*/ 1433 w 1433"/>
                <a:gd name="T33" fmla="*/ 1864 h 186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33" h="1864">
                  <a:moveTo>
                    <a:pt x="1432" y="0"/>
                  </a:moveTo>
                  <a:cubicBezTo>
                    <a:pt x="1432" y="39"/>
                    <a:pt x="1433" y="79"/>
                    <a:pt x="1432" y="104"/>
                  </a:cubicBezTo>
                  <a:cubicBezTo>
                    <a:pt x="1431" y="129"/>
                    <a:pt x="1432" y="133"/>
                    <a:pt x="1424" y="152"/>
                  </a:cubicBezTo>
                  <a:cubicBezTo>
                    <a:pt x="1416" y="171"/>
                    <a:pt x="1424" y="189"/>
                    <a:pt x="1384" y="216"/>
                  </a:cubicBezTo>
                  <a:cubicBezTo>
                    <a:pt x="1344" y="243"/>
                    <a:pt x="1280" y="284"/>
                    <a:pt x="1184" y="312"/>
                  </a:cubicBezTo>
                  <a:cubicBezTo>
                    <a:pt x="1088" y="340"/>
                    <a:pt x="891" y="315"/>
                    <a:pt x="808" y="384"/>
                  </a:cubicBezTo>
                  <a:cubicBezTo>
                    <a:pt x="725" y="453"/>
                    <a:pt x="719" y="543"/>
                    <a:pt x="688" y="728"/>
                  </a:cubicBezTo>
                  <a:cubicBezTo>
                    <a:pt x="657" y="913"/>
                    <a:pt x="691" y="1319"/>
                    <a:pt x="624" y="1496"/>
                  </a:cubicBezTo>
                  <a:cubicBezTo>
                    <a:pt x="557" y="1673"/>
                    <a:pt x="392" y="1731"/>
                    <a:pt x="288" y="1792"/>
                  </a:cubicBezTo>
                  <a:cubicBezTo>
                    <a:pt x="184" y="1853"/>
                    <a:pt x="92" y="1858"/>
                    <a:pt x="0" y="186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3454" y="3684"/>
              <a:ext cx="3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depth</a:t>
              </a:r>
            </a:p>
          </p:txBody>
        </p:sp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3398" y="2972"/>
              <a:ext cx="77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Wetting Zone</a:t>
              </a:r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3494" y="2316"/>
              <a:ext cx="76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Transmission</a:t>
              </a:r>
            </a:p>
            <a:p>
              <a:r>
                <a:rPr lang="en-US" sz="1400" b="1">
                  <a:latin typeface="Garamond" pitchFamily="18" charset="0"/>
                </a:rPr>
                <a:t>Zone</a:t>
              </a:r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3526" y="1660"/>
              <a:ext cx="8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 dirty="0">
                  <a:latin typeface="Garamond" pitchFamily="18" charset="0"/>
                </a:rPr>
                <a:t>Transition Zone</a:t>
              </a:r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494" y="1500"/>
              <a:ext cx="8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Saturation Zone</a:t>
              </a: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4270" y="3388"/>
              <a:ext cx="78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Wetting Front</a:t>
              </a:r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3384" y="1656"/>
              <a:ext cx="1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>
              <a:off x="3408" y="2968"/>
              <a:ext cx="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H="1" flipV="1">
              <a:off x="3936" y="3272"/>
              <a:ext cx="36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4694" y="1298"/>
              <a:ext cx="17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Symbol" pitchFamily="18" charset="2"/>
                </a:rPr>
                <a:t>q</a:t>
              </a: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Infiltration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General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Process of water penetrating from ground into soil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Factors affecting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Condition of soil surface, vegetative cover, soil properties, hydraulic conductivity, antecedent soil moisture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Four zones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Saturated, transmission, wetting, and wetting front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306675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Infiltration after ponding has </a:t>
            </a:r>
            <a:r>
              <a:rPr lang="en-US" dirty="0" err="1" smtClean="0"/>
              <a:t>occured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At ponding time, </a:t>
                </a:r>
                <a:r>
                  <a:rPr lang="en-US" dirty="0" err="1" smtClean="0"/>
                  <a:t>t</a:t>
                </a:r>
                <a:r>
                  <a:rPr lang="en-US" baseline="-25000" dirty="0" err="1" smtClean="0"/>
                  <a:t>p</a:t>
                </a:r>
                <a:r>
                  <a:rPr lang="en-US" dirty="0" smtClean="0"/>
                  <a:t>, the cumulative infiltration is equal to the amount of rainfall that has fallen up to that time, </a:t>
                </a:r>
                <a:r>
                  <a:rPr lang="en-US" dirty="0" err="1" smtClean="0"/>
                  <a:t>F</a:t>
                </a:r>
                <a:r>
                  <a:rPr lang="en-US" baseline="-25000" dirty="0" err="1" smtClean="0"/>
                  <a:t>p</a:t>
                </a:r>
                <a:r>
                  <a:rPr lang="en-US" dirty="0" smtClean="0"/>
                  <a:t> = i*</a:t>
                </a:r>
                <a:r>
                  <a:rPr lang="en-US" dirty="0" err="1" smtClean="0"/>
                  <a:t>t</a:t>
                </a:r>
                <a:r>
                  <a:rPr lang="en-US" baseline="-25000" dirty="0" err="1" smtClean="0"/>
                  <a:t>p</a:t>
                </a:r>
                <a:endParaRPr lang="en-US" baseline="-25000" dirty="0" smtClean="0"/>
              </a:p>
              <a:p>
                <a:r>
                  <a:rPr lang="en-US" dirty="0" smtClean="0"/>
                  <a:t>After that time, the cumulative infiltration is given by</a:t>
                </a:r>
              </a:p>
              <a:p>
                <a:pPr marL="0" lvl="1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en-US" dirty="0">
                        <a:latin typeface="Cambria Math"/>
                      </a:rPr>
                      <m:t>ψ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m:rPr>
                        <m:sty m:val="p"/>
                      </m:rPr>
                      <a:rPr lang="el-GR" i="1">
                        <a:latin typeface="Cambria Math"/>
                        <a:ea typeface="Cambria Math"/>
                      </a:rPr>
                      <m:t>θ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𝑙𝑛</m:t>
                    </m:r>
                    <m:d>
                      <m:dPr>
                        <m:begChr m:val="["/>
                        <m:endChr m:val="]"/>
                        <m:ctrlPr>
                          <a:rPr lang="el-GR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</a:rPr>
                              <m:t>ψ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  <a:ea typeface="Cambria Math"/>
                              </a:rPr>
                              <m:t>θ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𝐹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</a:rPr>
                              <m:t>ψ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  <a:ea typeface="Cambria Math"/>
                              </a:rPr>
                              <m:t>θ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>
                        <a:latin typeface="Cambria Math"/>
                        <a:ea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K</m:t>
                    </m:r>
                    <m:r>
                      <a:rPr lang="en-US">
                        <a:latin typeface="Cambria Math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t</m:t>
                    </m:r>
                    <m:r>
                      <a:rPr lang="en-US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6311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86740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67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Infiltration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994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Infiltration rate, f(t)</a:t>
            </a:r>
          </a:p>
          <a:p>
            <a:pPr lvl="1" eaLnBrk="1" hangingPunct="1"/>
            <a:r>
              <a:rPr lang="en-US" sz="2400" dirty="0" smtClean="0"/>
              <a:t>Rate at which water enters the soil at the surface (in/</a:t>
            </a:r>
            <a:r>
              <a:rPr lang="en-US" sz="2400" dirty="0" err="1" smtClean="0"/>
              <a:t>hr</a:t>
            </a:r>
            <a:r>
              <a:rPr lang="en-US" sz="2400" dirty="0" smtClean="0"/>
              <a:t> or cm/</a:t>
            </a:r>
            <a:r>
              <a:rPr lang="en-US" sz="2400" dirty="0" err="1" smtClean="0"/>
              <a:t>hr</a:t>
            </a:r>
            <a:r>
              <a:rPr lang="en-US" sz="2400" dirty="0" smtClean="0"/>
              <a:t>)</a:t>
            </a:r>
          </a:p>
          <a:p>
            <a:pPr eaLnBrk="1" hangingPunct="1"/>
            <a:r>
              <a:rPr lang="en-US" sz="2800" dirty="0" smtClean="0">
                <a:solidFill>
                  <a:schemeClr val="tx2"/>
                </a:solidFill>
              </a:rPr>
              <a:t>Cumulative infiltration, F(t)</a:t>
            </a:r>
          </a:p>
          <a:p>
            <a:pPr lvl="1" eaLnBrk="1" hangingPunct="1"/>
            <a:r>
              <a:rPr lang="en-US" sz="2400" dirty="0" smtClean="0"/>
              <a:t>Accumulated depth of water infiltrating during given time period</a:t>
            </a:r>
          </a:p>
        </p:txBody>
      </p:sp>
      <p:graphicFrame>
        <p:nvGraphicFramePr>
          <p:cNvPr id="4100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02767426"/>
              </p:ext>
            </p:extLst>
          </p:nvPr>
        </p:nvGraphicFramePr>
        <p:xfrm>
          <a:off x="1246188" y="4344988"/>
          <a:ext cx="1663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3" imgW="1663700" imgH="736600" progId="Equation.3">
                  <p:embed/>
                </p:oleObj>
              </mc:Choice>
              <mc:Fallback>
                <p:oleObj name="Equation" r:id="rId3" imgW="16637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4344988"/>
                        <a:ext cx="1663700" cy="7366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227138" y="5492750"/>
          <a:ext cx="1358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5" imgW="1358900" imgH="609600" progId="Equation.3">
                  <p:embed/>
                </p:oleObj>
              </mc:Choice>
              <mc:Fallback>
                <p:oleObj name="Equation" r:id="rId5" imgW="13589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138" y="5492750"/>
                        <a:ext cx="1358900" cy="6096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4581685" y="3978204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581685" y="6188004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4682466" y="4071610"/>
            <a:ext cx="2389238" cy="1991033"/>
          </a:xfrm>
          <a:custGeom>
            <a:avLst/>
            <a:gdLst>
              <a:gd name="connsiteX0" fmla="*/ 0 w 2389238"/>
              <a:gd name="connsiteY0" fmla="*/ 0 h 1991033"/>
              <a:gd name="connsiteX1" fmla="*/ 58993 w 2389238"/>
              <a:gd name="connsiteY1" fmla="*/ 457200 h 1991033"/>
              <a:gd name="connsiteX2" fmla="*/ 162232 w 2389238"/>
              <a:gd name="connsiteY2" fmla="*/ 973394 h 1991033"/>
              <a:gd name="connsiteX3" fmla="*/ 339213 w 2389238"/>
              <a:gd name="connsiteY3" fmla="*/ 1415846 h 1991033"/>
              <a:gd name="connsiteX4" fmla="*/ 752167 w 2389238"/>
              <a:gd name="connsiteY4" fmla="*/ 1725562 h 1991033"/>
              <a:gd name="connsiteX5" fmla="*/ 1327354 w 2389238"/>
              <a:gd name="connsiteY5" fmla="*/ 1873046 h 1991033"/>
              <a:gd name="connsiteX6" fmla="*/ 1873045 w 2389238"/>
              <a:gd name="connsiteY6" fmla="*/ 1961536 h 1991033"/>
              <a:gd name="connsiteX7" fmla="*/ 2389238 w 2389238"/>
              <a:gd name="connsiteY7" fmla="*/ 1991033 h 1991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89238" h="1991033">
                <a:moveTo>
                  <a:pt x="0" y="0"/>
                </a:moveTo>
                <a:cubicBezTo>
                  <a:pt x="15977" y="147484"/>
                  <a:pt x="31954" y="294968"/>
                  <a:pt x="58993" y="457200"/>
                </a:cubicBezTo>
                <a:cubicBezTo>
                  <a:pt x="86032" y="619432"/>
                  <a:pt x="115529" y="813620"/>
                  <a:pt x="162232" y="973394"/>
                </a:cubicBezTo>
                <a:cubicBezTo>
                  <a:pt x="208935" y="1133168"/>
                  <a:pt x="240891" y="1290485"/>
                  <a:pt x="339213" y="1415846"/>
                </a:cubicBezTo>
                <a:cubicBezTo>
                  <a:pt x="437535" y="1541207"/>
                  <a:pt x="587477" y="1649362"/>
                  <a:pt x="752167" y="1725562"/>
                </a:cubicBezTo>
                <a:cubicBezTo>
                  <a:pt x="916857" y="1801762"/>
                  <a:pt x="1140541" y="1833717"/>
                  <a:pt x="1327354" y="1873046"/>
                </a:cubicBezTo>
                <a:cubicBezTo>
                  <a:pt x="1514167" y="1912375"/>
                  <a:pt x="1696064" y="1941872"/>
                  <a:pt x="1873045" y="1961536"/>
                </a:cubicBezTo>
                <a:cubicBezTo>
                  <a:pt x="2050026" y="1981200"/>
                  <a:pt x="2219632" y="1986116"/>
                  <a:pt x="2389238" y="199103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593975" y="3997869"/>
            <a:ext cx="2330245" cy="2182761"/>
          </a:xfrm>
          <a:custGeom>
            <a:avLst/>
            <a:gdLst>
              <a:gd name="connsiteX0" fmla="*/ 0 w 2330245"/>
              <a:gd name="connsiteY0" fmla="*/ 2182761 h 2182761"/>
              <a:gd name="connsiteX1" fmla="*/ 73742 w 2330245"/>
              <a:gd name="connsiteY1" fmla="*/ 1740309 h 2182761"/>
              <a:gd name="connsiteX2" fmla="*/ 176981 w 2330245"/>
              <a:gd name="connsiteY2" fmla="*/ 1238864 h 2182761"/>
              <a:gd name="connsiteX3" fmla="*/ 383458 w 2330245"/>
              <a:gd name="connsiteY3" fmla="*/ 722670 h 2182761"/>
              <a:gd name="connsiteX4" fmla="*/ 811162 w 2330245"/>
              <a:gd name="connsiteY4" fmla="*/ 339212 h 2182761"/>
              <a:gd name="connsiteX5" fmla="*/ 1327355 w 2330245"/>
              <a:gd name="connsiteY5" fmla="*/ 132735 h 2182761"/>
              <a:gd name="connsiteX6" fmla="*/ 1873045 w 2330245"/>
              <a:gd name="connsiteY6" fmla="*/ 29496 h 2182761"/>
              <a:gd name="connsiteX7" fmla="*/ 2330245 w 2330245"/>
              <a:gd name="connsiteY7" fmla="*/ 0 h 218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0245" h="2182761">
                <a:moveTo>
                  <a:pt x="0" y="2182761"/>
                </a:moveTo>
                <a:cubicBezTo>
                  <a:pt x="22122" y="2040193"/>
                  <a:pt x="44245" y="1897625"/>
                  <a:pt x="73742" y="1740309"/>
                </a:cubicBezTo>
                <a:cubicBezTo>
                  <a:pt x="103239" y="1582993"/>
                  <a:pt x="125362" y="1408470"/>
                  <a:pt x="176981" y="1238864"/>
                </a:cubicBezTo>
                <a:cubicBezTo>
                  <a:pt x="228600" y="1069257"/>
                  <a:pt x="277761" y="872612"/>
                  <a:pt x="383458" y="722670"/>
                </a:cubicBezTo>
                <a:cubicBezTo>
                  <a:pt x="489155" y="572728"/>
                  <a:pt x="653846" y="437534"/>
                  <a:pt x="811162" y="339212"/>
                </a:cubicBezTo>
                <a:cubicBezTo>
                  <a:pt x="968478" y="240889"/>
                  <a:pt x="1150375" y="184354"/>
                  <a:pt x="1327355" y="132735"/>
                </a:cubicBezTo>
                <a:cubicBezTo>
                  <a:pt x="1504335" y="81116"/>
                  <a:pt x="1705897" y="51618"/>
                  <a:pt x="1873045" y="29496"/>
                </a:cubicBezTo>
                <a:cubicBezTo>
                  <a:pt x="2040193" y="7374"/>
                  <a:pt x="2185219" y="3687"/>
                  <a:pt x="233024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06232" y="6310596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3810000"/>
            <a:ext cx="608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f, F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6515768" y="3997869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863786" y="5584840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8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Infiltrometers</a:t>
            </a:r>
          </a:p>
        </p:txBody>
      </p:sp>
      <p:pic>
        <p:nvPicPr>
          <p:cNvPr id="5123" name="Picture 2" descr="File:Single r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38862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File:Double ring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86000"/>
            <a:ext cx="38862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752600" y="1676400"/>
            <a:ext cx="1365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Single Ring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5943600" y="1676400"/>
            <a:ext cx="145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Double Ring</a:t>
            </a: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2286000" y="5562600"/>
            <a:ext cx="4224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rId6"/>
              </a:rPr>
              <a:t>http://en.wikipedia.org/wiki/Infiltrometer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044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Infiltration Methods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Horton and Phillips </a:t>
            </a:r>
          </a:p>
          <a:p>
            <a:pPr lvl="1" eaLnBrk="1" hangingPunct="1"/>
            <a:r>
              <a:rPr lang="en-US" smtClean="0"/>
              <a:t>Infiltration models developed as </a:t>
            </a:r>
            <a:r>
              <a:rPr lang="en-US" u="sng" smtClean="0"/>
              <a:t>approximate solutions</a:t>
            </a:r>
            <a:r>
              <a:rPr lang="en-US" smtClean="0"/>
              <a:t> of an </a:t>
            </a:r>
            <a:r>
              <a:rPr lang="en-US" u="sng" smtClean="0"/>
              <a:t>exact theory</a:t>
            </a:r>
            <a:r>
              <a:rPr lang="en-US" smtClean="0"/>
              <a:t> (Richard’s Equation)</a:t>
            </a:r>
          </a:p>
          <a:p>
            <a:pPr eaLnBrk="1" hangingPunct="1"/>
            <a:r>
              <a:rPr lang="en-US" smtClean="0"/>
              <a:t>Green – Ampt</a:t>
            </a:r>
          </a:p>
          <a:p>
            <a:pPr lvl="1" eaLnBrk="1" hangingPunct="1"/>
            <a:r>
              <a:rPr lang="en-US" smtClean="0"/>
              <a:t>Infiltration model developed from an </a:t>
            </a:r>
            <a:r>
              <a:rPr lang="en-US" u="sng" smtClean="0"/>
              <a:t>approximate theory</a:t>
            </a:r>
            <a:r>
              <a:rPr lang="en-US" smtClean="0"/>
              <a:t> to an </a:t>
            </a:r>
            <a:r>
              <a:rPr lang="en-US" u="sng" smtClean="0"/>
              <a:t>exact solution </a:t>
            </a:r>
          </a:p>
        </p:txBody>
      </p:sp>
    </p:spTree>
    <p:extLst>
      <p:ext uri="{BB962C8B-B14F-4D97-AF65-F5344CB8AC3E}">
        <p14:creationId xmlns:p14="http://schemas.microsoft.com/office/powerpoint/2010/main" val="13297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Green-</a:t>
            </a:r>
            <a:r>
              <a:rPr lang="en-US" dirty="0" err="1" smtClean="0"/>
              <a:t>Ampt</a:t>
            </a:r>
            <a:r>
              <a:rPr lang="en-US" dirty="0" smtClean="0"/>
              <a:t> Assumptions</a:t>
            </a:r>
            <a:endParaRPr lang="en-US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273550" y="1485900"/>
            <a:ext cx="4445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sz="1400" b="1">
              <a:latin typeface="Garamond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02200" y="2298700"/>
            <a:ext cx="28829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902200" y="2298700"/>
            <a:ext cx="0" cy="398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429500" y="2311400"/>
            <a:ext cx="0" cy="1968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5549900" y="4279900"/>
            <a:ext cx="187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5549900" y="4279900"/>
            <a:ext cx="0" cy="199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673725" y="2625852"/>
            <a:ext cx="115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 dirty="0">
                <a:latin typeface="Garamond" pitchFamily="18" charset="0"/>
              </a:rPr>
              <a:t>Wetted Zone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775325" y="3943350"/>
            <a:ext cx="12453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 dirty="0">
                <a:latin typeface="Garamond" pitchFamily="18" charset="0"/>
              </a:rPr>
              <a:t>Wetting </a:t>
            </a:r>
            <a:r>
              <a:rPr lang="en-US" sz="1400" b="1" dirty="0" smtClean="0">
                <a:latin typeface="Garamond" pitchFamily="18" charset="0"/>
              </a:rPr>
              <a:t>Front</a:t>
            </a:r>
            <a:endParaRPr lang="en-US" sz="1400" b="1" dirty="0">
              <a:latin typeface="Garamond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64025" y="2051050"/>
            <a:ext cx="13668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Ground Surface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57531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60325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3500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66548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69596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72517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6562725" y="6115050"/>
            <a:ext cx="793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Dry Soil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V="1">
            <a:off x="7658100" y="2298700"/>
            <a:ext cx="0" cy="196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4902200" y="50800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5562600" y="5080000"/>
            <a:ext cx="1866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4902200" y="5867400"/>
            <a:ext cx="25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5054600" y="2311400"/>
            <a:ext cx="0" cy="398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7442200" y="4368800"/>
            <a:ext cx="0" cy="148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7493000" y="4279900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 rot="16200000">
            <a:off x="7899400" y="2184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2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441363"/>
              </p:ext>
            </p:extLst>
          </p:nvPr>
        </p:nvGraphicFramePr>
        <p:xfrm>
          <a:off x="7778750" y="3087688"/>
          <a:ext cx="190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2" name="Equation" r:id="rId3" imgW="190500" imgH="228600" progId="Equation.3">
                  <p:embed/>
                </p:oleObj>
              </mc:Choice>
              <mc:Fallback>
                <p:oleObj name="Equation" r:id="rId3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0" y="3087688"/>
                        <a:ext cx="1905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904550"/>
              </p:ext>
            </p:extLst>
          </p:nvPr>
        </p:nvGraphicFramePr>
        <p:xfrm>
          <a:off x="6032500" y="4696372"/>
          <a:ext cx="508000" cy="332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3" name="Equation" r:id="rId5" imgW="368300" imgH="241300" progId="Equation.3">
                  <p:embed/>
                </p:oleObj>
              </mc:Choice>
              <mc:Fallback>
                <p:oleObj name="Equation" r:id="rId5" imgW="368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4696372"/>
                        <a:ext cx="508000" cy="3328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790507"/>
              </p:ext>
            </p:extLst>
          </p:nvPr>
        </p:nvGraphicFramePr>
        <p:xfrm>
          <a:off x="6032500" y="5394778"/>
          <a:ext cx="393700" cy="421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4" name="Equation" r:id="rId7" imgW="177646" imgH="190335" progId="Equation.3">
                  <p:embed/>
                </p:oleObj>
              </mc:Choice>
              <mc:Fallback>
                <p:oleObj name="Equation" r:id="rId7" imgW="177646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5394778"/>
                        <a:ext cx="393700" cy="4218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965011"/>
              </p:ext>
            </p:extLst>
          </p:nvPr>
        </p:nvGraphicFramePr>
        <p:xfrm>
          <a:off x="5054600" y="4528256"/>
          <a:ext cx="355600" cy="513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5" name="Equation" r:id="rId9" imgW="228600" imgH="330200" progId="Equation.3">
                  <p:embed/>
                </p:oleObj>
              </mc:Choice>
              <mc:Fallback>
                <p:oleObj name="Equation" r:id="rId9" imgW="2286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4600" y="4528256"/>
                        <a:ext cx="355600" cy="513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157242"/>
              </p:ext>
            </p:extLst>
          </p:nvPr>
        </p:nvGraphicFramePr>
        <p:xfrm>
          <a:off x="8089900" y="1999117"/>
          <a:ext cx="292100" cy="396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6" name="Equation" r:id="rId11" imgW="177646" imgH="241091" progId="Equation.3">
                  <p:embed/>
                </p:oleObj>
              </mc:Choice>
              <mc:Fallback>
                <p:oleObj name="Equation" r:id="rId11" imgW="177646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9900" y="1999117"/>
                        <a:ext cx="292100" cy="3964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667503"/>
              </p:ext>
            </p:extLst>
          </p:nvPr>
        </p:nvGraphicFramePr>
        <p:xfrm>
          <a:off x="4578350" y="6154738"/>
          <a:ext cx="1651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7" name="Equation" r:id="rId13" imgW="164885" imgH="164885" progId="Equation.3">
                  <p:embed/>
                </p:oleObj>
              </mc:Choice>
              <mc:Fallback>
                <p:oleObj name="Equation" r:id="rId13" imgW="164885" imgH="1648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350" y="6154738"/>
                        <a:ext cx="1651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" name="Group 49"/>
          <p:cNvGrpSpPr/>
          <p:nvPr/>
        </p:nvGrpSpPr>
        <p:grpSpPr>
          <a:xfrm>
            <a:off x="486328" y="1727884"/>
            <a:ext cx="3608333" cy="646331"/>
            <a:chOff x="342677" y="1485900"/>
            <a:chExt cx="3608333" cy="646331"/>
          </a:xfrm>
        </p:grpSpPr>
        <p:graphicFrame>
          <p:nvGraphicFramePr>
            <p:cNvPr id="51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2067282"/>
                </p:ext>
              </p:extLst>
            </p:nvPr>
          </p:nvGraphicFramePr>
          <p:xfrm>
            <a:off x="342677" y="1542177"/>
            <a:ext cx="549745" cy="405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18" name="Equation" r:id="rId15" imgW="241200" imgH="177480" progId="Equation.3">
                    <p:embed/>
                  </p:oleObj>
                </mc:Choice>
                <mc:Fallback>
                  <p:oleObj name="Equation" r:id="rId15" imgW="2412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677" y="1542177"/>
                          <a:ext cx="549745" cy="4053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Box 51"/>
            <p:cNvSpPr txBox="1"/>
            <p:nvPr/>
          </p:nvSpPr>
          <p:spPr>
            <a:xfrm>
              <a:off x="911941" y="1485900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increase in moisture content as wetting front passes</a:t>
              </a:r>
              <a:endParaRPr lang="en-US" dirty="0"/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510082"/>
              </p:ext>
            </p:extLst>
          </p:nvPr>
        </p:nvGraphicFramePr>
        <p:xfrm>
          <a:off x="7018338" y="3927475"/>
          <a:ext cx="236537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9" name="Equation" r:id="rId17" imgW="152280" imgH="164880" progId="Equation.3">
                  <p:embed/>
                </p:oleObj>
              </mc:Choice>
              <mc:Fallback>
                <p:oleObj name="Equation" r:id="rId17" imgW="152280" imgH="1648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338" y="3927475"/>
                        <a:ext cx="236537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65"/>
          <p:cNvGrpSpPr/>
          <p:nvPr/>
        </p:nvGrpSpPr>
        <p:grpSpPr>
          <a:xfrm>
            <a:off x="731838" y="2770632"/>
            <a:ext cx="3508184" cy="646331"/>
            <a:chOff x="442826" y="1485900"/>
            <a:chExt cx="3508184" cy="646331"/>
          </a:xfrm>
        </p:grpSpPr>
        <p:graphicFrame>
          <p:nvGraphicFramePr>
            <p:cNvPr id="67" name="Object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5613627"/>
                </p:ext>
              </p:extLst>
            </p:nvPr>
          </p:nvGraphicFramePr>
          <p:xfrm>
            <a:off x="442826" y="1556893"/>
            <a:ext cx="346075" cy="37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20" name="Equation" r:id="rId19" imgW="152280" imgH="164880" progId="Equation.3">
                    <p:embed/>
                  </p:oleObj>
                </mc:Choice>
                <mc:Fallback>
                  <p:oleObj name="Equation" r:id="rId19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826" y="1556893"/>
                          <a:ext cx="346075" cy="37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" name="TextBox 67"/>
            <p:cNvSpPr txBox="1"/>
            <p:nvPr/>
          </p:nvSpPr>
          <p:spPr>
            <a:xfrm>
              <a:off x="911941" y="1485900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Suction head at “sharp” wetting front</a:t>
              </a:r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410200" y="3295650"/>
            <a:ext cx="1575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Conductivity, K</a:t>
            </a:r>
            <a:endParaRPr lang="en-US" dirty="0"/>
          </a:p>
        </p:txBody>
      </p:sp>
      <p:grpSp>
        <p:nvGrpSpPr>
          <p:cNvPr id="69" name="Group 68"/>
          <p:cNvGrpSpPr/>
          <p:nvPr/>
        </p:nvGrpSpPr>
        <p:grpSpPr>
          <a:xfrm>
            <a:off x="709613" y="3882759"/>
            <a:ext cx="3493833" cy="447941"/>
            <a:chOff x="457177" y="1485900"/>
            <a:chExt cx="3493833" cy="447941"/>
          </a:xfrm>
        </p:grpSpPr>
        <p:graphicFrame>
          <p:nvGraphicFramePr>
            <p:cNvPr id="70" name="Object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017941"/>
                </p:ext>
              </p:extLst>
            </p:nvPr>
          </p:nvGraphicFramePr>
          <p:xfrm>
            <a:off x="457177" y="1485900"/>
            <a:ext cx="317500" cy="4479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21" name="Equation" r:id="rId21" imgW="139680" imgH="164880" progId="Equation.3">
                    <p:embed/>
                  </p:oleObj>
                </mc:Choice>
                <mc:Fallback>
                  <p:oleObj name="Equation" r:id="rId21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177" y="1485900"/>
                          <a:ext cx="317500" cy="4479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" name="TextBox 70"/>
            <p:cNvSpPr txBox="1"/>
            <p:nvPr/>
          </p:nvSpPr>
          <p:spPr>
            <a:xfrm>
              <a:off x="911941" y="1523492"/>
              <a:ext cx="3039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Wetted depth</a:t>
              </a:r>
              <a:endParaRPr lang="en-US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81038" y="4803775"/>
            <a:ext cx="3522408" cy="447675"/>
            <a:chOff x="428602" y="1486674"/>
            <a:chExt cx="3522408" cy="447675"/>
          </a:xfrm>
        </p:grpSpPr>
        <p:graphicFrame>
          <p:nvGraphicFramePr>
            <p:cNvPr id="73" name="Object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3045408"/>
                </p:ext>
              </p:extLst>
            </p:nvPr>
          </p:nvGraphicFramePr>
          <p:xfrm>
            <a:off x="428602" y="1486674"/>
            <a:ext cx="376237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22" name="Equation" r:id="rId23" imgW="164880" imgH="164880" progId="Equation.3">
                    <p:embed/>
                  </p:oleObj>
                </mc:Choice>
                <mc:Fallback>
                  <p:oleObj name="Equation" r:id="rId23" imgW="1648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602" y="1486674"/>
                          <a:ext cx="376237" cy="447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" name="TextBox 73"/>
            <p:cNvSpPr txBox="1"/>
            <p:nvPr/>
          </p:nvSpPr>
          <p:spPr>
            <a:xfrm>
              <a:off x="911941" y="1523492"/>
              <a:ext cx="3039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Conductivity in wetted zone</a:t>
              </a:r>
              <a:endParaRPr lang="en-US" dirty="0"/>
            </a:p>
          </p:txBody>
        </p:sp>
      </p:grpSp>
      <p:sp>
        <p:nvSpPr>
          <p:cNvPr id="75" name="Line 4"/>
          <p:cNvSpPr>
            <a:spLocks noChangeShapeType="1"/>
          </p:cNvSpPr>
          <p:nvPr/>
        </p:nvSpPr>
        <p:spPr bwMode="auto">
          <a:xfrm>
            <a:off x="4889500" y="2044700"/>
            <a:ext cx="28829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 Box 12"/>
          <p:cNvSpPr txBox="1">
            <a:spLocks noChangeArrowheads="1"/>
          </p:cNvSpPr>
          <p:nvPr/>
        </p:nvSpPr>
        <p:spPr bwMode="auto">
          <a:xfrm>
            <a:off x="5572125" y="1771650"/>
            <a:ext cx="1255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 dirty="0">
                <a:latin typeface="Garamond" pitchFamily="18" charset="0"/>
              </a:rPr>
              <a:t>Ponded Water</a:t>
            </a:r>
          </a:p>
        </p:txBody>
      </p:sp>
      <p:sp>
        <p:nvSpPr>
          <p:cNvPr id="77" name="AutoShape 14"/>
          <p:cNvSpPr>
            <a:spLocks noChangeArrowheads="1"/>
          </p:cNvSpPr>
          <p:nvPr/>
        </p:nvSpPr>
        <p:spPr bwMode="auto">
          <a:xfrm flipV="1">
            <a:off x="7277100" y="1892300"/>
            <a:ext cx="165100" cy="139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Line 22"/>
          <p:cNvSpPr>
            <a:spLocks noChangeShapeType="1"/>
          </p:cNvSpPr>
          <p:nvPr/>
        </p:nvSpPr>
        <p:spPr bwMode="auto">
          <a:xfrm>
            <a:off x="7658100" y="18542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9" name="Object 31"/>
          <p:cNvGraphicFramePr>
            <a:graphicFrameLocks noChangeAspect="1"/>
          </p:cNvGraphicFramePr>
          <p:nvPr/>
        </p:nvGraphicFramePr>
        <p:xfrm>
          <a:off x="7727950" y="1601788"/>
          <a:ext cx="266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3" name="Equation" r:id="rId25" imgW="266584" imgH="330057" progId="Equation.3">
                  <p:embed/>
                </p:oleObj>
              </mc:Choice>
              <mc:Fallback>
                <p:oleObj name="Equation" r:id="rId25" imgW="266584" imgH="3300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7950" y="1601788"/>
                        <a:ext cx="266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0" name="Group 79"/>
          <p:cNvGrpSpPr/>
          <p:nvPr/>
        </p:nvGrpSpPr>
        <p:grpSpPr>
          <a:xfrm>
            <a:off x="735013" y="5716588"/>
            <a:ext cx="3513772" cy="774144"/>
            <a:chOff x="437238" y="1395679"/>
            <a:chExt cx="3513772" cy="774144"/>
          </a:xfrm>
        </p:grpSpPr>
        <p:graphicFrame>
          <p:nvGraphicFramePr>
            <p:cNvPr id="81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53418624"/>
                </p:ext>
              </p:extLst>
            </p:nvPr>
          </p:nvGraphicFramePr>
          <p:xfrm>
            <a:off x="437238" y="1395679"/>
            <a:ext cx="376237" cy="619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24" name="Equation" r:id="rId27" imgW="164880" imgH="228600" progId="Equation.3">
                    <p:embed/>
                  </p:oleObj>
                </mc:Choice>
                <mc:Fallback>
                  <p:oleObj name="Equation" r:id="rId27" imgW="164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7238" y="1395679"/>
                          <a:ext cx="376237" cy="619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" name="TextBox 81"/>
            <p:cNvSpPr txBox="1"/>
            <p:nvPr/>
          </p:nvSpPr>
          <p:spPr>
            <a:xfrm>
              <a:off x="911941" y="1523492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Depth of water ponding on surface (small)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092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Green-</a:t>
            </a:r>
            <a:r>
              <a:rPr lang="en-US" dirty="0" err="1" smtClean="0"/>
              <a:t>Ampt</a:t>
            </a:r>
            <a:r>
              <a:rPr lang="en-US" dirty="0" smtClean="0"/>
              <a:t> Soil Water Variables</a:t>
            </a:r>
            <a:endParaRPr lang="en-US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273550" y="1485900"/>
            <a:ext cx="4445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sz="1400" b="1">
              <a:latin typeface="Garamond" pitchFamily="18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4264025" y="1999117"/>
            <a:ext cx="4117975" cy="4420733"/>
            <a:chOff x="4264025" y="1999117"/>
            <a:chExt cx="4117975" cy="4420733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4902200" y="2298700"/>
              <a:ext cx="2882900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4902200" y="2298700"/>
              <a:ext cx="0" cy="398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7429500" y="2311400"/>
              <a:ext cx="0" cy="1968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5549900" y="4279900"/>
              <a:ext cx="1879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5549900" y="4279900"/>
              <a:ext cx="0" cy="1993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5673725" y="2625852"/>
              <a:ext cx="11588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 dirty="0">
                  <a:latin typeface="Garamond" pitchFamily="18" charset="0"/>
                </a:rPr>
                <a:t>Wetted Zone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775325" y="3943350"/>
              <a:ext cx="1246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Wetting Front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4264025" y="2051050"/>
              <a:ext cx="13668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Ground Surface</a:t>
              </a: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57531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60325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63500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66548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69596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72517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6562725" y="6115050"/>
              <a:ext cx="7937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Dry Soil</a:t>
              </a:r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7658100" y="2298700"/>
              <a:ext cx="0" cy="1968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4902200" y="4864100"/>
              <a:ext cx="647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5562600" y="4864100"/>
              <a:ext cx="1866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4902200" y="5651500"/>
              <a:ext cx="254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5054600" y="2311400"/>
              <a:ext cx="0" cy="398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7442200" y="4368800"/>
              <a:ext cx="0" cy="148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7493000" y="4279900"/>
              <a:ext cx="393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rot="-5400000">
              <a:off x="7899400" y="2184400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2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6935246"/>
                </p:ext>
              </p:extLst>
            </p:nvPr>
          </p:nvGraphicFramePr>
          <p:xfrm>
            <a:off x="7778750" y="3087688"/>
            <a:ext cx="1905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38" name="Equation" r:id="rId3" imgW="190500" imgH="228600" progId="Equation.3">
                    <p:embed/>
                  </p:oleObj>
                </mc:Choice>
                <mc:Fallback>
                  <p:oleObj name="Equation" r:id="rId3" imgW="1905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78750" y="3087688"/>
                          <a:ext cx="190500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9628739"/>
                </p:ext>
              </p:extLst>
            </p:nvPr>
          </p:nvGraphicFramePr>
          <p:xfrm>
            <a:off x="6032500" y="4480472"/>
            <a:ext cx="508000" cy="3328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39" name="Equation" r:id="rId5" imgW="368300" imgH="241300" progId="Equation.3">
                    <p:embed/>
                  </p:oleObj>
                </mc:Choice>
                <mc:Fallback>
                  <p:oleObj name="Equation" r:id="rId5" imgW="368300" imgH="2413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2500" y="4480472"/>
                          <a:ext cx="508000" cy="3328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95772990"/>
                </p:ext>
              </p:extLst>
            </p:nvPr>
          </p:nvGraphicFramePr>
          <p:xfrm>
            <a:off x="6032500" y="5178878"/>
            <a:ext cx="393700" cy="4218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0" name="Equation" r:id="rId7" imgW="177646" imgH="190335" progId="Equation.3">
                    <p:embed/>
                  </p:oleObj>
                </mc:Choice>
                <mc:Fallback>
                  <p:oleObj name="Equation" r:id="rId7" imgW="177646" imgH="1903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2500" y="5178878"/>
                          <a:ext cx="393700" cy="4218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1003713"/>
                </p:ext>
              </p:extLst>
            </p:nvPr>
          </p:nvGraphicFramePr>
          <p:xfrm>
            <a:off x="5054600" y="4312356"/>
            <a:ext cx="355600" cy="513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1" name="Equation" r:id="rId9" imgW="228600" imgH="330200" progId="Equation.3">
                    <p:embed/>
                  </p:oleObj>
                </mc:Choice>
                <mc:Fallback>
                  <p:oleObj name="Equation" r:id="rId9" imgW="228600" imgH="330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54600" y="4312356"/>
                          <a:ext cx="355600" cy="5136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3423817"/>
                </p:ext>
              </p:extLst>
            </p:nvPr>
          </p:nvGraphicFramePr>
          <p:xfrm>
            <a:off x="8089900" y="1999117"/>
            <a:ext cx="292100" cy="396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2" name="Equation" r:id="rId11" imgW="177646" imgH="241091" progId="Equation.3">
                    <p:embed/>
                  </p:oleObj>
                </mc:Choice>
                <mc:Fallback>
                  <p:oleObj name="Equation" r:id="rId11" imgW="177646" imgH="24109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9900" y="1999117"/>
                          <a:ext cx="292100" cy="396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5554584"/>
                </p:ext>
              </p:extLst>
            </p:nvPr>
          </p:nvGraphicFramePr>
          <p:xfrm>
            <a:off x="4578350" y="6154738"/>
            <a:ext cx="165100" cy="165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3" name="Equation" r:id="rId13" imgW="164885" imgH="164885" progId="Equation.3">
                    <p:embed/>
                  </p:oleObj>
                </mc:Choice>
                <mc:Fallback>
                  <p:oleObj name="Equation" r:id="rId13" imgW="164885" imgH="1648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8350" y="6154738"/>
                          <a:ext cx="165100" cy="165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Line 24"/>
            <p:cNvSpPr>
              <a:spLocks noChangeShapeType="1"/>
            </p:cNvSpPr>
            <p:nvPr/>
          </p:nvSpPr>
          <p:spPr bwMode="auto">
            <a:xfrm>
              <a:off x="4565650" y="3429000"/>
              <a:ext cx="323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5"/>
            <p:cNvSpPr>
              <a:spLocks noChangeShapeType="1"/>
            </p:cNvSpPr>
            <p:nvPr/>
          </p:nvSpPr>
          <p:spPr bwMode="auto">
            <a:xfrm>
              <a:off x="5054600" y="3429000"/>
              <a:ext cx="2374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1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8317534"/>
                </p:ext>
              </p:extLst>
            </p:nvPr>
          </p:nvGraphicFramePr>
          <p:xfrm>
            <a:off x="4565650" y="2927793"/>
            <a:ext cx="314706" cy="547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4" name="Equation" r:id="rId15" imgW="164880" imgH="215640" progId="Equation.3">
                    <p:embed/>
                  </p:oleObj>
                </mc:Choice>
                <mc:Fallback>
                  <p:oleObj name="Equation" r:id="rId15" imgW="164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5650" y="2927793"/>
                          <a:ext cx="314706" cy="5473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3690977"/>
                </p:ext>
              </p:extLst>
            </p:nvPr>
          </p:nvGraphicFramePr>
          <p:xfrm>
            <a:off x="6084888" y="2914650"/>
            <a:ext cx="314325" cy="579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5" name="Equation" r:id="rId17" imgW="164880" imgH="228600" progId="Equation.3">
                    <p:embed/>
                  </p:oleObj>
                </mc:Choice>
                <mc:Fallback>
                  <p:oleObj name="Equation" r:id="rId17" imgW="164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84888" y="2914650"/>
                          <a:ext cx="314325" cy="579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" y="5964254"/>
                <a:ext cx="1676400" cy="461665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n</a:t>
                </a:r>
                <a:r>
                  <a:rPr lang="el-GR" sz="2400" dirty="0" smtClean="0"/>
                  <a:t> </a:t>
                </a:r>
                <a:r>
                  <a:rPr lang="en-US" sz="2400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/>
                          </a:rPr>
                          <m:t>ϴ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400" dirty="0" smtClean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/>
                          </a:rPr>
                          <m:t>ϴ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964254"/>
                <a:ext cx="1676400" cy="461665"/>
              </a:xfrm>
              <a:prstGeom prst="rect">
                <a:avLst/>
              </a:prstGeom>
              <a:blipFill rotWithShape="1">
                <a:blip r:embed="rId19"/>
                <a:stretch>
                  <a:fillRect l="-5054" t="-8974" b="-26923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/>
          <p:cNvGrpSpPr/>
          <p:nvPr/>
        </p:nvGrpSpPr>
        <p:grpSpPr>
          <a:xfrm>
            <a:off x="462532" y="2174101"/>
            <a:ext cx="3488478" cy="1004848"/>
            <a:chOff x="462532" y="1404382"/>
            <a:chExt cx="3488478" cy="1004848"/>
          </a:xfrm>
        </p:grpSpPr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2014773"/>
                </p:ext>
              </p:extLst>
            </p:nvPr>
          </p:nvGraphicFramePr>
          <p:xfrm>
            <a:off x="462532" y="1404382"/>
            <a:ext cx="417635" cy="603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6" name="Equation" r:id="rId20" imgW="228600" imgH="330200" progId="Equation.3">
                    <p:embed/>
                  </p:oleObj>
                </mc:Choice>
                <mc:Fallback>
                  <p:oleObj name="Equation" r:id="rId20" imgW="228600" imgH="330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532" y="1404382"/>
                          <a:ext cx="417635" cy="603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TextBox 46"/>
            <p:cNvSpPr txBox="1"/>
            <p:nvPr/>
          </p:nvSpPr>
          <p:spPr>
            <a:xfrm>
              <a:off x="911941" y="1485900"/>
              <a:ext cx="303906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initial moisture content of dry soil before infiltration happens</a:t>
              </a:r>
              <a:endParaRPr lang="en-US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94818" y="3226562"/>
            <a:ext cx="3608333" cy="646331"/>
            <a:chOff x="342677" y="1485900"/>
            <a:chExt cx="3608333" cy="646331"/>
          </a:xfrm>
        </p:grpSpPr>
        <p:graphicFrame>
          <p:nvGraphicFramePr>
            <p:cNvPr id="51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5360792"/>
                </p:ext>
              </p:extLst>
            </p:nvPr>
          </p:nvGraphicFramePr>
          <p:xfrm>
            <a:off x="342677" y="1542177"/>
            <a:ext cx="549745" cy="405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7" name="Equation" r:id="rId21" imgW="241200" imgH="177480" progId="Equation.3">
                    <p:embed/>
                  </p:oleObj>
                </mc:Choice>
                <mc:Fallback>
                  <p:oleObj name="Equation" r:id="rId21" imgW="2412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677" y="1542177"/>
                          <a:ext cx="549745" cy="4053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Box 51"/>
            <p:cNvSpPr txBox="1"/>
            <p:nvPr/>
          </p:nvSpPr>
          <p:spPr>
            <a:xfrm>
              <a:off x="911941" y="1485900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increase in moisture content as wetting front passes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57201" y="1430274"/>
            <a:ext cx="3608332" cy="646331"/>
            <a:chOff x="342678" y="1485900"/>
            <a:chExt cx="3608332" cy="646331"/>
          </a:xfrm>
        </p:grpSpPr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4217497"/>
                </p:ext>
              </p:extLst>
            </p:nvPr>
          </p:nvGraphicFramePr>
          <p:xfrm>
            <a:off x="342678" y="1541525"/>
            <a:ext cx="419100" cy="5895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8" name="Equation" r:id="rId23" imgW="126720" imgH="177480" progId="Equation.3">
                    <p:embed/>
                  </p:oleObj>
                </mc:Choice>
                <mc:Fallback>
                  <p:oleObj name="Equation" r:id="rId23" imgW="126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678" y="1541525"/>
                          <a:ext cx="419100" cy="5895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TextBox 54"/>
            <p:cNvSpPr txBox="1"/>
            <p:nvPr/>
          </p:nvSpPr>
          <p:spPr>
            <a:xfrm>
              <a:off x="911941" y="1485900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moisture content (volume of water/total volume of soil)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27049" y="3943350"/>
            <a:ext cx="3520789" cy="760631"/>
            <a:chOff x="430221" y="1371600"/>
            <a:chExt cx="3520789" cy="760631"/>
          </a:xfrm>
        </p:grpSpPr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922313"/>
                </p:ext>
              </p:extLst>
            </p:nvPr>
          </p:nvGraphicFramePr>
          <p:xfrm>
            <a:off x="430221" y="1371600"/>
            <a:ext cx="471023" cy="620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9" name="Equation" r:id="rId25" imgW="164880" imgH="215640" progId="Equation.3">
                    <p:embed/>
                  </p:oleObj>
                </mc:Choice>
                <mc:Fallback>
                  <p:oleObj name="Equation" r:id="rId25" imgW="164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0221" y="1371600"/>
                          <a:ext cx="471023" cy="620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" name="TextBox 57"/>
            <p:cNvSpPr txBox="1"/>
            <p:nvPr/>
          </p:nvSpPr>
          <p:spPr>
            <a:xfrm>
              <a:off x="911941" y="1485900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residual water content of very dry soil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44513" y="4686300"/>
            <a:ext cx="3521020" cy="657225"/>
            <a:chOff x="429990" y="1353919"/>
            <a:chExt cx="3521020" cy="657225"/>
          </a:xfrm>
        </p:grpSpPr>
        <p:graphicFrame>
          <p:nvGraphicFramePr>
            <p:cNvPr id="60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5181490"/>
                </p:ext>
              </p:extLst>
            </p:nvPr>
          </p:nvGraphicFramePr>
          <p:xfrm>
            <a:off x="429990" y="1353919"/>
            <a:ext cx="471487" cy="657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50" name="Equation" r:id="rId27" imgW="164880" imgH="228600" progId="Equation.3">
                    <p:embed/>
                  </p:oleObj>
                </mc:Choice>
                <mc:Fallback>
                  <p:oleObj name="Equation" r:id="rId27" imgW="164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9990" y="1353919"/>
                          <a:ext cx="471487" cy="657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" name="TextBox 60"/>
            <p:cNvSpPr txBox="1"/>
            <p:nvPr/>
          </p:nvSpPr>
          <p:spPr>
            <a:xfrm>
              <a:off x="911941" y="1485900"/>
              <a:ext cx="3039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effective porosity</a:t>
              </a:r>
              <a:endParaRPr 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27063" y="5411788"/>
            <a:ext cx="3467598" cy="401637"/>
            <a:chOff x="483412" y="1481257"/>
            <a:chExt cx="3467598" cy="401637"/>
          </a:xfrm>
        </p:grpSpPr>
        <p:graphicFrame>
          <p:nvGraphicFramePr>
            <p:cNvPr id="63" name="Object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3644720"/>
                </p:ext>
              </p:extLst>
            </p:nvPr>
          </p:nvGraphicFramePr>
          <p:xfrm>
            <a:off x="483412" y="1481257"/>
            <a:ext cx="361950" cy="40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51" name="Equation" r:id="rId29" imgW="126720" imgH="139680" progId="Equation.3">
                    <p:embed/>
                  </p:oleObj>
                </mc:Choice>
                <mc:Fallback>
                  <p:oleObj name="Equation" r:id="rId29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3412" y="1481257"/>
                          <a:ext cx="361950" cy="4016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TextBox 63"/>
            <p:cNvSpPr txBox="1"/>
            <p:nvPr/>
          </p:nvSpPr>
          <p:spPr>
            <a:xfrm>
              <a:off x="911941" y="1485900"/>
              <a:ext cx="3039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porosity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431475" y="5964254"/>
                <a:ext cx="1676400" cy="461665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n</a:t>
                </a:r>
                <a:r>
                  <a:rPr lang="el-GR" sz="2400" dirty="0" smtClean="0"/>
                  <a:t> </a:t>
                </a:r>
                <a:r>
                  <a:rPr lang="en-US" sz="2400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/>
                          </a:rPr>
                          <m:t>ϴ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/>
                  <a:t>+ </a:t>
                </a:r>
                <a:r>
                  <a:rPr lang="en-US" sz="2400" dirty="0" smtClean="0">
                    <a:latin typeface="Symbol" pitchFamily="18" charset="2"/>
                  </a:rPr>
                  <a:t>D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/>
                      </a:rPr>
                      <m:t>ϴ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475" y="5964254"/>
                <a:ext cx="1676400" cy="461665"/>
              </a:xfrm>
              <a:prstGeom prst="rect">
                <a:avLst/>
              </a:prstGeom>
              <a:blipFill rotWithShape="1">
                <a:blip r:embed="rId31"/>
                <a:stretch>
                  <a:fillRect l="-5415" t="-11538" b="-26923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40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Green-</a:t>
            </a:r>
            <a:r>
              <a:rPr lang="en-US" dirty="0" err="1" smtClean="0"/>
              <a:t>Ampt</a:t>
            </a:r>
            <a:r>
              <a:rPr lang="en-US" dirty="0" smtClean="0"/>
              <a:t> Parameters</a:t>
            </a:r>
            <a:br>
              <a:rPr lang="en-US" dirty="0" smtClean="0"/>
            </a:br>
            <a:r>
              <a:rPr lang="en-US" sz="3100" dirty="0" smtClean="0"/>
              <a:t>(Data from Table 4.3.1)</a:t>
            </a:r>
            <a:endParaRPr lang="en-US" sz="31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414003"/>
              </p:ext>
            </p:extLst>
          </p:nvPr>
        </p:nvGraphicFramePr>
        <p:xfrm>
          <a:off x="838200" y="1600198"/>
          <a:ext cx="7543799" cy="4419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2657"/>
                <a:gridCol w="1102207"/>
                <a:gridCol w="1102207"/>
                <a:gridCol w="1179002"/>
                <a:gridCol w="1246760"/>
                <a:gridCol w="1300966"/>
              </a:tblGrid>
              <a:tr h="624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Texture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Porosity 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Residual </a:t>
                      </a:r>
                      <a:r>
                        <a:rPr lang="en-US" sz="1600" b="1" u="none" strike="noStrike" dirty="0" smtClean="0">
                          <a:effectLst/>
                        </a:rPr>
                        <a:t>Porosity </a:t>
                      </a:r>
                      <a:r>
                        <a:rPr lang="el-GR" sz="1600" b="1" u="none" strike="noStrike" dirty="0" smtClean="0">
                          <a:effectLst/>
                        </a:rPr>
                        <a:t>ϴ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Effective </a:t>
                      </a:r>
                      <a:r>
                        <a:rPr lang="en-US" sz="1600" b="1" u="none" strike="noStrike" dirty="0" smtClean="0">
                          <a:effectLst/>
                        </a:rPr>
                        <a:t>Porosity </a:t>
                      </a:r>
                      <a:r>
                        <a:rPr lang="el-GR" sz="1600" b="1" u="none" strike="noStrike" dirty="0" smtClean="0">
                          <a:effectLst/>
                        </a:rPr>
                        <a:t>ϴ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e</a:t>
                      </a:r>
                      <a:endParaRPr lang="en-US" sz="16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Suction </a:t>
                      </a:r>
                      <a:r>
                        <a:rPr lang="en-US" sz="1600" b="1" u="none" strike="noStrike" dirty="0" smtClean="0">
                          <a:effectLst/>
                        </a:rPr>
                        <a:t>Head </a:t>
                      </a:r>
                      <a:r>
                        <a:rPr lang="el-GR" sz="1600" b="1" u="none" strike="noStrike" dirty="0" smtClean="0">
                          <a:effectLst/>
                        </a:rPr>
                        <a:t>ψ</a:t>
                      </a:r>
                      <a:r>
                        <a:rPr lang="en-US" sz="1600" b="1" u="none" strike="noStrike" dirty="0" smtClean="0">
                          <a:effectLst/>
                        </a:rPr>
                        <a:t> (cm)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Conductivity</a:t>
                      </a:r>
                      <a:r>
                        <a:rPr lang="en-US" sz="1600" b="1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K (cm/</a:t>
                      </a:r>
                      <a:r>
                        <a:rPr lang="en-US" sz="1600" b="1" u="none" strike="noStrike" dirty="0" err="1" smtClean="0">
                          <a:effectLst/>
                        </a:rPr>
                        <a:t>hr</a:t>
                      </a:r>
                      <a:r>
                        <a:rPr lang="en-US" sz="1600" b="1" u="none" strike="noStrike" dirty="0" smtClean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0.437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11.78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Loamy Sand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0.437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2.99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Sandy Loam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11.01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Loam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8.89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Silt Loam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0.501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0.486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16.68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Sandy Clay Loam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0.068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21.85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Clay Loam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0.155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20.88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Silty Clay Loam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27.30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Sandy Clay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0.109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23.90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Silty Clay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29.22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Clay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31.63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4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3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Green-</a:t>
            </a:r>
            <a:r>
              <a:rPr lang="en-US" dirty="0" err="1" smtClean="0"/>
              <a:t>Ampt</a:t>
            </a:r>
            <a:r>
              <a:rPr lang="en-US" dirty="0" smtClean="0"/>
              <a:t> Porosity </a:t>
            </a:r>
            <a:br>
              <a:rPr lang="en-US" dirty="0" smtClean="0"/>
            </a:br>
            <a:r>
              <a:rPr lang="en-US" sz="3100" dirty="0" smtClean="0"/>
              <a:t>(Data from Table 4.3.1)</a:t>
            </a:r>
            <a:endParaRPr lang="en-US" sz="31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972193"/>
              </p:ext>
            </p:extLst>
          </p:nvPr>
        </p:nvGraphicFramePr>
        <p:xfrm>
          <a:off x="304800" y="1676400"/>
          <a:ext cx="8153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2362200" y="1318212"/>
            <a:ext cx="593432" cy="2720388"/>
            <a:chOff x="2562308" y="1318212"/>
            <a:chExt cx="593432" cy="272038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895600" y="1676400"/>
              <a:ext cx="0" cy="23622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562308" y="1318212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0.09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562600" y="1313378"/>
            <a:ext cx="593432" cy="4630222"/>
            <a:chOff x="5807368" y="1313378"/>
            <a:chExt cx="593432" cy="4630222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172200" y="1671566"/>
              <a:ext cx="0" cy="427203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807368" y="1313378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0.45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05000" y="4038600"/>
            <a:ext cx="593432" cy="2743200"/>
            <a:chOff x="2109084" y="4038600"/>
            <a:chExt cx="593432" cy="27432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442376" y="4038600"/>
              <a:ext cx="0" cy="242074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109084" y="6412468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0.03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504139" y="3429000"/>
            <a:ext cx="2335061" cy="230832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Total porosity           ~ 0.45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Clay soils retain water in ~ 20% of voids when dry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Other soils retain water in ~ 6% of voids when dry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229600" y="2590800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none" strike="noStrike" dirty="0" smtClean="0">
                <a:effectLst/>
              </a:rPr>
              <a:t>ϴ</a:t>
            </a:r>
            <a:r>
              <a:rPr lang="en-US" b="1" u="none" strike="noStrike" baseline="-25000" dirty="0" smtClean="0">
                <a:effectLst/>
              </a:rPr>
              <a:t>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8229600" y="1905000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none" strike="noStrike" dirty="0" smtClean="0">
                <a:effectLst/>
              </a:rPr>
              <a:t>ϴ</a:t>
            </a:r>
            <a:r>
              <a:rPr lang="en-US" b="1" u="none" strike="noStrike" baseline="-25000" dirty="0" smtClean="0">
                <a:effectLst/>
              </a:rPr>
              <a:t>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7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756</Words>
  <Application>Microsoft Office PowerPoint</Application>
  <PresentationFormat>On-screen Show (4:3)</PresentationFormat>
  <Paragraphs>233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Infiltration</vt:lpstr>
      <vt:lpstr>Infiltration</vt:lpstr>
      <vt:lpstr>Infiltration</vt:lpstr>
      <vt:lpstr>Infiltrometers</vt:lpstr>
      <vt:lpstr>Infiltration Methods</vt:lpstr>
      <vt:lpstr>Green-Ampt Assumptions</vt:lpstr>
      <vt:lpstr>Green-Ampt Soil Water Variables</vt:lpstr>
      <vt:lpstr>Green-Ampt Parameters (Data from Table 4.3.1)</vt:lpstr>
      <vt:lpstr>Green-Ampt Porosity  (Data from Table 4.3.1)</vt:lpstr>
      <vt:lpstr>Conductivity and Suction Head (Data from Table 4.3.1)</vt:lpstr>
      <vt:lpstr>Green – Ampt Infiltration</vt:lpstr>
      <vt:lpstr>Green – Ampt Infiltration (Cont.)</vt:lpstr>
      <vt:lpstr>Green – Ampt Infiltration (Cont.)</vt:lpstr>
      <vt:lpstr>Initial Effective Saturation</vt:lpstr>
      <vt:lpstr>Example</vt:lpstr>
      <vt:lpstr>Solution</vt:lpstr>
      <vt:lpstr>Ponding time</vt:lpstr>
      <vt:lpstr>Ponding Time</vt:lpstr>
      <vt:lpstr>Example</vt:lpstr>
      <vt:lpstr>Infiltration after ponding has occured</vt:lpstr>
      <vt:lpstr>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Maidment</dc:creator>
  <cp:lastModifiedBy>Maidment</cp:lastModifiedBy>
  <cp:revision>31</cp:revision>
  <cp:lastPrinted>2012-02-09T06:02:33Z</cp:lastPrinted>
  <dcterms:created xsi:type="dcterms:W3CDTF">2012-02-09T01:40:14Z</dcterms:created>
  <dcterms:modified xsi:type="dcterms:W3CDTF">2012-02-21T08:37:25Z</dcterms:modified>
</cp:coreProperties>
</file>