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2" r:id="rId2"/>
    <p:sldId id="290" r:id="rId3"/>
    <p:sldId id="291" r:id="rId4"/>
    <p:sldId id="293" r:id="rId5"/>
    <p:sldId id="294" r:id="rId6"/>
    <p:sldId id="295" r:id="rId7"/>
    <p:sldId id="296" r:id="rId8"/>
    <p:sldId id="272" r:id="rId9"/>
    <p:sldId id="273" r:id="rId10"/>
    <p:sldId id="275" r:id="rId11"/>
    <p:sldId id="276" r:id="rId12"/>
    <p:sldId id="277" r:id="rId13"/>
    <p:sldId id="278" r:id="rId14"/>
    <p:sldId id="279" r:id="rId15"/>
    <p:sldId id="284" r:id="rId16"/>
    <p:sldId id="288" r:id="rId17"/>
    <p:sldId id="289" r:id="rId18"/>
    <p:sldId id="300" r:id="rId19"/>
    <p:sldId id="297" r:id="rId20"/>
    <p:sldId id="298" r:id="rId21"/>
    <p:sldId id="29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30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Cross-Section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08587297019473"/>
          <c:y val="0.14148109416010499"/>
          <c:w val="0.72606318511656631"/>
          <c:h val="0.6484209386947799"/>
        </c:manualLayout>
      </c:layout>
      <c:scatterChart>
        <c:scatterStyle val="lineMarker"/>
        <c:varyColors val="0"/>
        <c:ser>
          <c:idx val="0"/>
          <c:order val="0"/>
          <c:tx>
            <c:strRef>
              <c:f>[CrossSection.xlsx]Sheet1!$B$1</c:f>
              <c:strCache>
                <c:ptCount val="1"/>
                <c:pt idx="0">
                  <c:v>Elevation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[CrossSection.xlsx]Sheet1!$A$2:$A$9</c:f>
              <c:numCache>
                <c:formatCode>0.00</c:formatCode>
                <c:ptCount val="8"/>
                <c:pt idx="0">
                  <c:v>0</c:v>
                </c:pt>
                <c:pt idx="1">
                  <c:v>118.1</c:v>
                </c:pt>
                <c:pt idx="2">
                  <c:v>236.2</c:v>
                </c:pt>
                <c:pt idx="3">
                  <c:v>284</c:v>
                </c:pt>
                <c:pt idx="4">
                  <c:v>304</c:v>
                </c:pt>
                <c:pt idx="5">
                  <c:v>323.42</c:v>
                </c:pt>
                <c:pt idx="6">
                  <c:v>344.26</c:v>
                </c:pt>
                <c:pt idx="7">
                  <c:v>365.1</c:v>
                </c:pt>
              </c:numCache>
            </c:numRef>
          </c:xVal>
          <c:yVal>
            <c:numRef>
              <c:f>[CrossSection.xlsx]Sheet1!$B$2:$B$9</c:f>
              <c:numCache>
                <c:formatCode>0.00</c:formatCode>
                <c:ptCount val="8"/>
                <c:pt idx="0">
                  <c:v>797.60564999999997</c:v>
                </c:pt>
                <c:pt idx="1">
                  <c:v>790.07110999999998</c:v>
                </c:pt>
                <c:pt idx="2">
                  <c:v>781.67016999999998</c:v>
                </c:pt>
                <c:pt idx="3">
                  <c:v>777.06519000000003</c:v>
                </c:pt>
                <c:pt idx="4">
                  <c:v>777.06519000000003</c:v>
                </c:pt>
                <c:pt idx="5">
                  <c:v>783.57117000000005</c:v>
                </c:pt>
                <c:pt idx="6">
                  <c:v>789.85895000000005</c:v>
                </c:pt>
                <c:pt idx="7">
                  <c:v>795.47875999999997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73914672"/>
        <c:axId val="-73913040"/>
      </c:scatterChart>
      <c:valAx>
        <c:axId val="-73914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Distance (ft)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3913040"/>
        <c:crosses val="autoZero"/>
        <c:crossBetween val="midCat"/>
      </c:valAx>
      <c:valAx>
        <c:axId val="-7391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Elevation above datum (ft)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739146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12" Type="http://schemas.openxmlformats.org/officeDocument/2006/relationships/image" Target="../media/image18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11" Type="http://schemas.openxmlformats.org/officeDocument/2006/relationships/image" Target="../media/image17.wmf"/><Relationship Id="rId5" Type="http://schemas.openxmlformats.org/officeDocument/2006/relationships/image" Target="../media/image11.wmf"/><Relationship Id="rId10" Type="http://schemas.openxmlformats.org/officeDocument/2006/relationships/image" Target="../media/image16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23659-53C9-464D-AFC7-BC977017E315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782B2-A125-45FE-AD9C-81FC1B9AE1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08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FF1EA9-42A1-44A0-951D-9FC82F52C34E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8841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16C238-B912-4DF7-8AEB-FC63BCD836EA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81470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313EAC-BA93-4B9C-A13E-225CF9515359}" type="slidenum">
              <a:rPr lang="en-US"/>
              <a:pPr eaLnBrk="1" hangingPunct="1"/>
              <a:t>10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8406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8D0974-BC79-4186-B359-89057E681D83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3950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0B41C6-F3CD-495B-85F3-B872C91F5897}" type="slidenum">
              <a:rPr lang="en-US"/>
              <a:pPr eaLnBrk="1" hangingPunct="1"/>
              <a:t>12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8496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DC814FA-916D-4B5F-8D92-F4133F846F05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81517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12" indent="-22858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7306E5-FC70-4EBC-8F0F-14D04AAA553B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54764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9B554-B210-4DCF-AD9B-21C0858C7552}" type="slidenum">
              <a:rPr lang="en-US"/>
              <a:pPr/>
              <a:t>15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73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98E2-5EBA-441D-8C17-B1F64C23865F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B477-95E0-4EB5-B94E-7C711628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75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98E2-5EBA-441D-8C17-B1F64C23865F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B477-95E0-4EB5-B94E-7C711628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4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98E2-5EBA-441D-8C17-B1F64C23865F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B477-95E0-4EB5-B94E-7C711628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91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C85E5-D7DE-4EFF-8B55-7C56FD2E0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45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8DC3D-BAAB-485B-A66C-76BFF82D0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51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98E2-5EBA-441D-8C17-B1F64C23865F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B477-95E0-4EB5-B94E-7C711628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6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98E2-5EBA-441D-8C17-B1F64C23865F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B477-95E0-4EB5-B94E-7C711628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6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98E2-5EBA-441D-8C17-B1F64C23865F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B477-95E0-4EB5-B94E-7C711628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3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98E2-5EBA-441D-8C17-B1F64C23865F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B477-95E0-4EB5-B94E-7C711628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36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98E2-5EBA-441D-8C17-B1F64C23865F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B477-95E0-4EB5-B94E-7C711628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0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98E2-5EBA-441D-8C17-B1F64C23865F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B477-95E0-4EB5-B94E-7C711628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2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98E2-5EBA-441D-8C17-B1F64C23865F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B477-95E0-4EB5-B94E-7C711628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8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598E2-5EBA-441D-8C17-B1F64C23865F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B477-95E0-4EB5-B94E-7C711628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9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598E2-5EBA-441D-8C17-B1F64C23865F}" type="datetimeFigureOut">
              <a:rPr lang="en-US" smtClean="0"/>
              <a:t>3/7/2013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5B477-95E0-4EB5-B94E-7C7116288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jpeg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png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4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1.wmf"/><Relationship Id="rId18" Type="http://schemas.openxmlformats.org/officeDocument/2006/relationships/oleObject" Target="../embeddings/oleObject9.bin"/><Relationship Id="rId26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3.wmf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11" Type="http://schemas.openxmlformats.org/officeDocument/2006/relationships/image" Target="../media/image10.wmf"/><Relationship Id="rId24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2.wmf"/><Relationship Id="rId23" Type="http://schemas.openxmlformats.org/officeDocument/2006/relationships/oleObject" Target="../embeddings/oleObject12.bin"/><Relationship Id="rId28" Type="http://schemas.openxmlformats.org/officeDocument/2006/relationships/image" Target="../media/image18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4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Relationship Id="rId22" Type="http://schemas.openxmlformats.org/officeDocument/2006/relationships/image" Target="../media/image15.wmf"/><Relationship Id="rId27" Type="http://schemas.openxmlformats.org/officeDocument/2006/relationships/oleObject" Target="../embeddings/oleObject1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30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2.png"/><Relationship Id="rId5" Type="http://schemas.openxmlformats.org/officeDocument/2006/relationships/image" Target="../media/image27.wmf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Channel Flow Routing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8077200" cy="1752600"/>
          </a:xfrm>
        </p:spPr>
        <p:txBody>
          <a:bodyPr/>
          <a:lstStyle/>
          <a:p>
            <a:r>
              <a:rPr lang="en-US" dirty="0" smtClean="0"/>
              <a:t>Reading:</a:t>
            </a:r>
          </a:p>
          <a:p>
            <a:r>
              <a:rPr lang="en-US" dirty="0" smtClean="0"/>
              <a:t>Applied Hydrology Sections 8.4, 9.1-9.4, 9.7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25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Momentum Equation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1295400"/>
          </a:xfrm>
        </p:spPr>
        <p:txBody>
          <a:bodyPr/>
          <a:lstStyle/>
          <a:p>
            <a:pPr eaLnBrk="1" hangingPunct="1"/>
            <a:r>
              <a:rPr lang="en-US" sz="2800" smtClean="0"/>
              <a:t>From Newton’s 2</a:t>
            </a:r>
            <a:r>
              <a:rPr lang="en-US" sz="2800" baseline="30000" smtClean="0"/>
              <a:t>nd</a:t>
            </a:r>
            <a:r>
              <a:rPr lang="en-US" sz="2800" smtClean="0"/>
              <a:t> Law: </a:t>
            </a:r>
          </a:p>
          <a:p>
            <a:pPr eaLnBrk="1" hangingPunct="1"/>
            <a:r>
              <a:rPr lang="en-US" sz="2800" smtClean="0"/>
              <a:t>Net force = time rate of change of momentum</a:t>
            </a:r>
          </a:p>
          <a:p>
            <a:pPr eaLnBrk="1" hangingPunct="1"/>
            <a:endParaRPr lang="en-US" sz="2800" smtClean="0"/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838200" y="2813050"/>
          <a:ext cx="44196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4" imgW="1968480" imgH="444240" progId="Equation.3">
                  <p:embed/>
                </p:oleObj>
              </mc:Choice>
              <mc:Fallback>
                <p:oleObj name="Equation" r:id="rId4" imgW="1968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13050"/>
                        <a:ext cx="441960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1066800" y="3810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04800" y="4343400"/>
            <a:ext cx="152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Sum of forces on the C.V.</a:t>
            </a:r>
          </a:p>
        </p:txBody>
      </p:sp>
      <p:sp>
        <p:nvSpPr>
          <p:cNvPr id="4103" name="AutoShape 7"/>
          <p:cNvSpPr>
            <a:spLocks/>
          </p:cNvSpPr>
          <p:nvPr/>
        </p:nvSpPr>
        <p:spPr bwMode="auto">
          <a:xfrm rot="5400000">
            <a:off x="2667000" y="3200400"/>
            <a:ext cx="76200" cy="1447800"/>
          </a:xfrm>
          <a:prstGeom prst="rightBrace">
            <a:avLst>
              <a:gd name="adj1" fmla="val 1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>
            <a:off x="2695575" y="4038600"/>
            <a:ext cx="1588" cy="914400"/>
          </a:xfrm>
          <a:custGeom>
            <a:avLst/>
            <a:gdLst>
              <a:gd name="T0" fmla="*/ 0 w 1"/>
              <a:gd name="T1" fmla="*/ 0 h 576"/>
              <a:gd name="T2" fmla="*/ 0 w 1"/>
              <a:gd name="T3" fmla="*/ 576 h 576"/>
              <a:gd name="T4" fmla="*/ 0 60000 65536"/>
              <a:gd name="T5" fmla="*/ 0 60000 65536"/>
              <a:gd name="T6" fmla="*/ 0 w 1"/>
              <a:gd name="T7" fmla="*/ 0 h 576"/>
              <a:gd name="T8" fmla="*/ 1 w 1"/>
              <a:gd name="T9" fmla="*/ 576 h 5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76">
                <a:moveTo>
                  <a:pt x="0" y="0"/>
                </a:moveTo>
                <a:lnTo>
                  <a:pt x="0" y="57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1828800" y="5029200"/>
            <a:ext cx="1752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Momentum stored within the C.V</a:t>
            </a:r>
          </a:p>
        </p:txBody>
      </p:sp>
      <p:sp>
        <p:nvSpPr>
          <p:cNvPr id="4106" name="AutoShape 10"/>
          <p:cNvSpPr>
            <a:spLocks/>
          </p:cNvSpPr>
          <p:nvPr/>
        </p:nvSpPr>
        <p:spPr bwMode="auto">
          <a:xfrm rot="5400000">
            <a:off x="4572000" y="3200400"/>
            <a:ext cx="76200" cy="1447800"/>
          </a:xfrm>
          <a:prstGeom prst="rightBrace">
            <a:avLst>
              <a:gd name="adj1" fmla="val 1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Freeform 11"/>
          <p:cNvSpPr>
            <a:spLocks/>
          </p:cNvSpPr>
          <p:nvPr/>
        </p:nvSpPr>
        <p:spPr bwMode="auto">
          <a:xfrm>
            <a:off x="4600575" y="4038600"/>
            <a:ext cx="1588" cy="914400"/>
          </a:xfrm>
          <a:custGeom>
            <a:avLst/>
            <a:gdLst>
              <a:gd name="T0" fmla="*/ 0 w 1"/>
              <a:gd name="T1" fmla="*/ 0 h 576"/>
              <a:gd name="T2" fmla="*/ 0 w 1"/>
              <a:gd name="T3" fmla="*/ 576 h 576"/>
              <a:gd name="T4" fmla="*/ 0 60000 65536"/>
              <a:gd name="T5" fmla="*/ 0 60000 65536"/>
              <a:gd name="T6" fmla="*/ 0 w 1"/>
              <a:gd name="T7" fmla="*/ 0 h 576"/>
              <a:gd name="T8" fmla="*/ 1 w 1"/>
              <a:gd name="T9" fmla="*/ 576 h 5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76">
                <a:moveTo>
                  <a:pt x="0" y="0"/>
                </a:moveTo>
                <a:lnTo>
                  <a:pt x="0" y="57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3886200" y="5029200"/>
            <a:ext cx="1600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Momentum flow across the C. S.</a:t>
            </a:r>
          </a:p>
        </p:txBody>
      </p:sp>
    </p:spTree>
    <p:extLst>
      <p:ext uri="{BB962C8B-B14F-4D97-AF65-F5344CB8AC3E}">
        <p14:creationId xmlns:p14="http://schemas.microsoft.com/office/powerpoint/2010/main" val="73544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Forces acting on the C.V.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8388"/>
            <a:ext cx="4724400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19575"/>
            <a:ext cx="48768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838325" y="3840163"/>
            <a:ext cx="1752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/>
              <a:t>Elevation View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905000" y="6354763"/>
            <a:ext cx="1752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/>
              <a:t>Plan View</a:t>
            </a:r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486400" y="1143000"/>
            <a:ext cx="3352800" cy="5257800"/>
          </a:xfrm>
        </p:spPr>
        <p:txBody>
          <a:bodyPr/>
          <a:lstStyle/>
          <a:p>
            <a:pPr eaLnBrk="1" hangingPunct="1"/>
            <a:r>
              <a:rPr lang="en-US" sz="1800" smtClean="0"/>
              <a:t>F</a:t>
            </a:r>
            <a:r>
              <a:rPr lang="en-US" sz="1800" baseline="-25000" smtClean="0"/>
              <a:t>g</a:t>
            </a:r>
            <a:r>
              <a:rPr lang="en-US" sz="1800" smtClean="0"/>
              <a:t> = Gravity force due to weight of water in the C.V.</a:t>
            </a:r>
          </a:p>
          <a:p>
            <a:pPr eaLnBrk="1" hangingPunct="1"/>
            <a:r>
              <a:rPr lang="en-US" sz="1800" smtClean="0"/>
              <a:t>F</a:t>
            </a:r>
            <a:r>
              <a:rPr lang="en-US" sz="1800" baseline="-25000" smtClean="0"/>
              <a:t>f</a:t>
            </a:r>
            <a:r>
              <a:rPr lang="en-US" sz="1800" smtClean="0"/>
              <a:t> = friction force due to shear stress along the bottom and sides of the C.V.</a:t>
            </a:r>
          </a:p>
          <a:p>
            <a:pPr eaLnBrk="1" hangingPunct="1"/>
            <a:r>
              <a:rPr lang="en-US" sz="1800" smtClean="0"/>
              <a:t>F</a:t>
            </a:r>
            <a:r>
              <a:rPr lang="en-US" sz="1800" baseline="-25000" smtClean="0"/>
              <a:t>e</a:t>
            </a:r>
            <a:r>
              <a:rPr lang="en-US" sz="1800" smtClean="0"/>
              <a:t> = contraction/expansion force due to abrupt changes in the channel cross-section</a:t>
            </a:r>
          </a:p>
          <a:p>
            <a:pPr eaLnBrk="1" hangingPunct="1"/>
            <a:r>
              <a:rPr lang="en-US" sz="1800" smtClean="0"/>
              <a:t>F</a:t>
            </a:r>
            <a:r>
              <a:rPr lang="en-US" sz="1800" baseline="-25000" smtClean="0"/>
              <a:t>w</a:t>
            </a:r>
            <a:r>
              <a:rPr lang="en-US" sz="1800" smtClean="0"/>
              <a:t> = wind shear force due to frictional resistance of wind at the water surface</a:t>
            </a:r>
          </a:p>
          <a:p>
            <a:pPr eaLnBrk="1" hangingPunct="1"/>
            <a:r>
              <a:rPr lang="en-US" sz="1800" smtClean="0"/>
              <a:t>F</a:t>
            </a:r>
            <a:r>
              <a:rPr lang="en-US" sz="1800" baseline="-25000" smtClean="0"/>
              <a:t>p</a:t>
            </a:r>
            <a:r>
              <a:rPr lang="en-US" sz="1800" smtClean="0"/>
              <a:t> = unbalanced pressure forces due to hydrostatic forces on the left and right hand side of the C.V. and pressure force exerted by banks</a:t>
            </a:r>
          </a:p>
        </p:txBody>
      </p:sp>
    </p:spTree>
    <p:extLst>
      <p:ext uri="{BB962C8B-B14F-4D97-AF65-F5344CB8AC3E}">
        <p14:creationId xmlns:p14="http://schemas.microsoft.com/office/powerpoint/2010/main" val="259810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Momentum Equation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2057400" y="1381125"/>
          <a:ext cx="4419600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6" name="Equation" r:id="rId4" imgW="1968480" imgH="444240" progId="Equation.3">
                  <p:embed/>
                </p:oleObj>
              </mc:Choice>
              <mc:Fallback>
                <p:oleObj name="Equation" r:id="rId4" imgW="19684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381125"/>
                        <a:ext cx="4419600" cy="99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2286000" y="237807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1524000" y="2911475"/>
            <a:ext cx="1524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Sum of forces on the C.V.</a:t>
            </a:r>
          </a:p>
        </p:txBody>
      </p:sp>
      <p:sp>
        <p:nvSpPr>
          <p:cNvPr id="5127" name="AutoShape 6"/>
          <p:cNvSpPr>
            <a:spLocks/>
          </p:cNvSpPr>
          <p:nvPr/>
        </p:nvSpPr>
        <p:spPr bwMode="auto">
          <a:xfrm rot="5400000">
            <a:off x="3886200" y="1768475"/>
            <a:ext cx="76200" cy="1447800"/>
          </a:xfrm>
          <a:prstGeom prst="rightBrace">
            <a:avLst>
              <a:gd name="adj1" fmla="val 1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Freeform 7"/>
          <p:cNvSpPr>
            <a:spLocks/>
          </p:cNvSpPr>
          <p:nvPr/>
        </p:nvSpPr>
        <p:spPr bwMode="auto">
          <a:xfrm>
            <a:off x="3914775" y="2606675"/>
            <a:ext cx="1588" cy="914400"/>
          </a:xfrm>
          <a:custGeom>
            <a:avLst/>
            <a:gdLst>
              <a:gd name="T0" fmla="*/ 0 w 1"/>
              <a:gd name="T1" fmla="*/ 0 h 576"/>
              <a:gd name="T2" fmla="*/ 0 w 1"/>
              <a:gd name="T3" fmla="*/ 576 h 576"/>
              <a:gd name="T4" fmla="*/ 0 60000 65536"/>
              <a:gd name="T5" fmla="*/ 0 60000 65536"/>
              <a:gd name="T6" fmla="*/ 0 w 1"/>
              <a:gd name="T7" fmla="*/ 0 h 576"/>
              <a:gd name="T8" fmla="*/ 1 w 1"/>
              <a:gd name="T9" fmla="*/ 576 h 5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76">
                <a:moveTo>
                  <a:pt x="0" y="0"/>
                </a:moveTo>
                <a:lnTo>
                  <a:pt x="0" y="57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3048000" y="3597275"/>
            <a:ext cx="1752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Momentum stored within the C.V</a:t>
            </a:r>
          </a:p>
        </p:txBody>
      </p:sp>
      <p:sp>
        <p:nvSpPr>
          <p:cNvPr id="5130" name="AutoShape 9"/>
          <p:cNvSpPr>
            <a:spLocks/>
          </p:cNvSpPr>
          <p:nvPr/>
        </p:nvSpPr>
        <p:spPr bwMode="auto">
          <a:xfrm rot="5400000">
            <a:off x="5791200" y="1768475"/>
            <a:ext cx="76200" cy="1447800"/>
          </a:xfrm>
          <a:prstGeom prst="rightBrace">
            <a:avLst>
              <a:gd name="adj1" fmla="val 158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Freeform 10"/>
          <p:cNvSpPr>
            <a:spLocks/>
          </p:cNvSpPr>
          <p:nvPr/>
        </p:nvSpPr>
        <p:spPr bwMode="auto">
          <a:xfrm>
            <a:off x="5819775" y="2606675"/>
            <a:ext cx="1588" cy="914400"/>
          </a:xfrm>
          <a:custGeom>
            <a:avLst/>
            <a:gdLst>
              <a:gd name="T0" fmla="*/ 0 w 1"/>
              <a:gd name="T1" fmla="*/ 0 h 576"/>
              <a:gd name="T2" fmla="*/ 0 w 1"/>
              <a:gd name="T3" fmla="*/ 576 h 576"/>
              <a:gd name="T4" fmla="*/ 0 60000 65536"/>
              <a:gd name="T5" fmla="*/ 0 60000 65536"/>
              <a:gd name="T6" fmla="*/ 0 w 1"/>
              <a:gd name="T7" fmla="*/ 0 h 576"/>
              <a:gd name="T8" fmla="*/ 1 w 1"/>
              <a:gd name="T9" fmla="*/ 576 h 5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76">
                <a:moveTo>
                  <a:pt x="0" y="0"/>
                </a:moveTo>
                <a:lnTo>
                  <a:pt x="0" y="57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Text Box 11"/>
          <p:cNvSpPr txBox="1">
            <a:spLocks noChangeArrowheads="1"/>
          </p:cNvSpPr>
          <p:nvPr/>
        </p:nvSpPr>
        <p:spPr bwMode="auto">
          <a:xfrm>
            <a:off x="5105400" y="3597275"/>
            <a:ext cx="1600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Momentum flow across the C. S.</a:t>
            </a:r>
          </a:p>
        </p:txBody>
      </p:sp>
      <p:pic>
        <p:nvPicPr>
          <p:cNvPr id="48140" name="Picture 12" descr="mag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828800"/>
            <a:ext cx="12573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828800" y="4114800"/>
            <a:ext cx="5867400" cy="1828800"/>
            <a:chOff x="1008" y="2592"/>
            <a:chExt cx="3696" cy="1152"/>
          </a:xfrm>
        </p:grpSpPr>
        <p:sp>
          <p:nvSpPr>
            <p:cNvPr id="5135" name="Line 14"/>
            <p:cNvSpPr>
              <a:spLocks noChangeShapeType="1"/>
            </p:cNvSpPr>
            <p:nvPr/>
          </p:nvSpPr>
          <p:spPr bwMode="auto">
            <a:xfrm>
              <a:off x="2784" y="2592"/>
              <a:ext cx="0" cy="336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5123" name="Object 15"/>
            <p:cNvGraphicFramePr>
              <a:graphicFrameLocks noChangeAspect="1"/>
            </p:cNvGraphicFramePr>
            <p:nvPr/>
          </p:nvGraphicFramePr>
          <p:xfrm>
            <a:off x="1008" y="3072"/>
            <a:ext cx="3696" cy="6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7" name="Equation" r:id="rId7" imgW="2654280" imgH="482400" progId="Equation.3">
                    <p:embed/>
                  </p:oleObj>
                </mc:Choice>
                <mc:Fallback>
                  <p:oleObj name="Equation" r:id="rId7" imgW="2654280" imgH="48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8" y="3072"/>
                          <a:ext cx="3696" cy="6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0684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64162E-6 C -0.00035 0.03168 -0.0007 0.06336 -0.02205 0.08648 C -0.04341 0.1096 -0.0915 0.12347 -0.12848 0.13943 C -0.16563 0.15538 -0.18229 0.17434 -0.24445 0.18174 C -0.30643 0.18914 -0.42848 0.18382 -0.50174 0.18382 C -0.57483 0.18382 -0.63403 0.17688 -0.68264 0.18174 C -0.73091 0.18659 -0.76789 0.18914 -0.79202 0.21341 C -0.81632 0.23769 -0.84289 0.29226 -0.82848 0.32763 C -0.81407 0.36301 -0.73091 0.40532 -0.70521 0.42567 " pathEditMode="relative" rAng="0" ptsTypes="aaaaaaaaa">
                                      <p:cBhvr>
                                        <p:cTn id="11" dur="5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53" y="2127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3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1458913" y="3276600"/>
          <a:ext cx="5703887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0" name="Equation" r:id="rId4" imgW="2158920" imgH="393480" progId="Equation.3">
                  <p:embed/>
                </p:oleObj>
              </mc:Choice>
              <mc:Fallback>
                <p:oleObj name="Equation" r:id="rId4" imgW="2158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3276600"/>
                        <a:ext cx="5703887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990600" y="1233488"/>
          <a:ext cx="6629400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name="Equation" r:id="rId6" imgW="2654280" imgH="482400" progId="Equation.3">
                  <p:embed/>
                </p:oleObj>
              </mc:Choice>
              <mc:Fallback>
                <p:oleObj name="Equation" r:id="rId6" imgW="26542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33488"/>
                        <a:ext cx="6629400" cy="120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mtClean="0"/>
              <a:t>Momentum Equation(2)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990600" y="2514600"/>
            <a:ext cx="12192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Local acceleration term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590800" y="2514600"/>
            <a:ext cx="12192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Convective acceleration term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343400" y="2514600"/>
            <a:ext cx="9144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Pressure force term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410200" y="2514600"/>
            <a:ext cx="762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Gravity force term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324600" y="2514600"/>
            <a:ext cx="8382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Friction force term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4648200" y="4267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3429000" y="4800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1371600" y="5410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1371600" y="5638800"/>
            <a:ext cx="571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3429000" y="50292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4648200" y="44958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7162800" y="434340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Kinematic Wave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7162800" y="487680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Diffusion Wave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7162800" y="548640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Dynamic Wave</a:t>
            </a:r>
          </a:p>
        </p:txBody>
      </p:sp>
    </p:spTree>
    <p:extLst>
      <p:ext uri="{BB962C8B-B14F-4D97-AF65-F5344CB8AC3E}">
        <p14:creationId xmlns:p14="http://schemas.microsoft.com/office/powerpoint/2010/main" val="143938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Momentum Equation (3)</a:t>
            </a:r>
          </a:p>
        </p:txBody>
      </p:sp>
      <p:graphicFrame>
        <p:nvGraphicFramePr>
          <p:cNvPr id="717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914400" y="1676400"/>
          <a:ext cx="4938713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4" imgW="1892160" imgH="419040" progId="Equation.3">
                  <p:embed/>
                </p:oleObj>
              </mc:Choice>
              <mc:Fallback>
                <p:oleObj name="Equation" r:id="rId4" imgW="1892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676400"/>
                        <a:ext cx="4938713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Line 6"/>
          <p:cNvSpPr>
            <a:spLocks noChangeShapeType="1"/>
          </p:cNvSpPr>
          <p:nvPr/>
        </p:nvSpPr>
        <p:spPr bwMode="auto">
          <a:xfrm>
            <a:off x="4419600" y="2667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3" name="Line 7"/>
          <p:cNvSpPr>
            <a:spLocks noChangeShapeType="1"/>
          </p:cNvSpPr>
          <p:nvPr/>
        </p:nvSpPr>
        <p:spPr bwMode="auto">
          <a:xfrm>
            <a:off x="4419600" y="28956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5867400" y="2681288"/>
            <a:ext cx="2362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Steady, uniform flow</a:t>
            </a:r>
          </a:p>
        </p:txBody>
      </p:sp>
      <p:sp>
        <p:nvSpPr>
          <p:cNvPr id="7175" name="Line 9"/>
          <p:cNvSpPr>
            <a:spLocks noChangeShapeType="1"/>
          </p:cNvSpPr>
          <p:nvPr/>
        </p:nvSpPr>
        <p:spPr bwMode="auto">
          <a:xfrm>
            <a:off x="2362200" y="3352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10"/>
          <p:cNvSpPr>
            <a:spLocks noChangeShapeType="1"/>
          </p:cNvSpPr>
          <p:nvPr/>
        </p:nvSpPr>
        <p:spPr bwMode="auto">
          <a:xfrm>
            <a:off x="2362200" y="3581400"/>
            <a:ext cx="3505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Text Box 11"/>
          <p:cNvSpPr txBox="1">
            <a:spLocks noChangeArrowheads="1"/>
          </p:cNvSpPr>
          <p:nvPr/>
        </p:nvSpPr>
        <p:spPr bwMode="auto">
          <a:xfrm>
            <a:off x="5867400" y="3367088"/>
            <a:ext cx="274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Steady, non-uniform flow</a:t>
            </a:r>
          </a:p>
        </p:txBody>
      </p:sp>
      <p:sp>
        <p:nvSpPr>
          <p:cNvPr id="7178" name="Line 12"/>
          <p:cNvSpPr>
            <a:spLocks noChangeShapeType="1"/>
          </p:cNvSpPr>
          <p:nvPr/>
        </p:nvSpPr>
        <p:spPr bwMode="auto">
          <a:xfrm>
            <a:off x="914400" y="4114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Line 13"/>
          <p:cNvSpPr>
            <a:spLocks noChangeShapeType="1"/>
          </p:cNvSpPr>
          <p:nvPr/>
        </p:nvSpPr>
        <p:spPr bwMode="auto">
          <a:xfrm>
            <a:off x="914400" y="4343400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0" name="Text Box 14"/>
          <p:cNvSpPr txBox="1">
            <a:spLocks noChangeArrowheads="1"/>
          </p:cNvSpPr>
          <p:nvPr/>
        </p:nvSpPr>
        <p:spPr bwMode="auto">
          <a:xfrm>
            <a:off x="5867400" y="4129088"/>
            <a:ext cx="3048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Unsteady, non-uniform flow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519" y="4953000"/>
            <a:ext cx="5534025" cy="11362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 flipV="1">
            <a:off x="5638800" y="2514600"/>
            <a:ext cx="838200" cy="2819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495800" y="2438400"/>
            <a:ext cx="228600" cy="289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209800" y="2438400"/>
            <a:ext cx="2423731" cy="289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4114800" y="2667000"/>
            <a:ext cx="914400" cy="2667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895600" y="2681288"/>
            <a:ext cx="1219200" cy="2652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124200" y="2681288"/>
            <a:ext cx="2590800" cy="2500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124200" y="2681288"/>
            <a:ext cx="533400" cy="2500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30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9EF5E3-3A1E-4997-9C52-2A88F5B4F030}" type="slidenum">
              <a:rPr lang="en-US"/>
              <a:pPr/>
              <a:t>15</a:t>
            </a:fld>
            <a:endParaRPr lang="en-US"/>
          </a:p>
        </p:txBody>
      </p:sp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200"/>
              <a:t>Applications of different forms of momentum equation</a:t>
            </a:r>
          </a:p>
        </p:txBody>
      </p:sp>
      <p:graphicFrame>
        <p:nvGraphicFramePr>
          <p:cNvPr id="31748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09212158"/>
              </p:ext>
            </p:extLst>
          </p:nvPr>
        </p:nvGraphicFramePr>
        <p:xfrm>
          <a:off x="2438400" y="1273175"/>
          <a:ext cx="38862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Equation" r:id="rId4" imgW="2158920" imgH="393480" progId="Equation.3">
                  <p:embed/>
                </p:oleObj>
              </mc:Choice>
              <mc:Fallback>
                <p:oleObj name="Equation" r:id="rId4" imgW="2158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273175"/>
                        <a:ext cx="3886200" cy="70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AutoShape 5"/>
          <p:cNvSpPr>
            <a:spLocks/>
          </p:cNvSpPr>
          <p:nvPr/>
        </p:nvSpPr>
        <p:spPr bwMode="auto">
          <a:xfrm rot="5400000">
            <a:off x="5219700" y="1485900"/>
            <a:ext cx="76200" cy="1219200"/>
          </a:xfrm>
          <a:prstGeom prst="rightBrace">
            <a:avLst>
              <a:gd name="adj1" fmla="val 1333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AutoShape 6"/>
          <p:cNvSpPr>
            <a:spLocks/>
          </p:cNvSpPr>
          <p:nvPr/>
        </p:nvSpPr>
        <p:spPr bwMode="auto">
          <a:xfrm rot="5400000">
            <a:off x="4533900" y="1028700"/>
            <a:ext cx="76200" cy="2590800"/>
          </a:xfrm>
          <a:prstGeom prst="rightBrace">
            <a:avLst>
              <a:gd name="adj1" fmla="val 283333"/>
              <a:gd name="adj2" fmla="val 50000"/>
            </a:avLst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AutoShape 7"/>
          <p:cNvSpPr>
            <a:spLocks/>
          </p:cNvSpPr>
          <p:nvPr/>
        </p:nvSpPr>
        <p:spPr bwMode="auto">
          <a:xfrm rot="5400000">
            <a:off x="4114800" y="838200"/>
            <a:ext cx="76200" cy="3429000"/>
          </a:xfrm>
          <a:prstGeom prst="rightBrace">
            <a:avLst>
              <a:gd name="adj1" fmla="val 375000"/>
              <a:gd name="adj2" fmla="val 50000"/>
            </a:avLst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flipH="1">
            <a:off x="304800" y="31242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V="1">
            <a:off x="304800" y="2133600"/>
            <a:ext cx="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H="1">
            <a:off x="304800" y="2133600"/>
            <a:ext cx="4953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 flipH="1">
            <a:off x="381000" y="4267200"/>
            <a:ext cx="228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 flipV="1">
            <a:off x="381000" y="2362200"/>
            <a:ext cx="0" cy="190500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 flipH="1">
            <a:off x="381000" y="2362200"/>
            <a:ext cx="41910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 flipH="1">
            <a:off x="457200" y="2590800"/>
            <a:ext cx="36576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Line 15"/>
          <p:cNvSpPr>
            <a:spLocks noChangeShapeType="1"/>
          </p:cNvSpPr>
          <p:nvPr/>
        </p:nvSpPr>
        <p:spPr bwMode="auto">
          <a:xfrm>
            <a:off x="457200" y="2590800"/>
            <a:ext cx="0" cy="25146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H="1">
            <a:off x="457200" y="5105400"/>
            <a:ext cx="152400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895600"/>
            <a:ext cx="7924800" cy="32766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Kinematic wave: </a:t>
            </a:r>
            <a:r>
              <a:rPr lang="en-US" sz="2400" dirty="0"/>
              <a:t>when gravity forces and friction forces balance each other (steep slope channels with no back water effects)</a:t>
            </a:r>
          </a:p>
          <a:p>
            <a:r>
              <a:rPr lang="en-US" sz="2400" dirty="0">
                <a:solidFill>
                  <a:srgbClr val="FF0000"/>
                </a:solidFill>
              </a:rPr>
              <a:t>Diffusion wave: </a:t>
            </a:r>
            <a:r>
              <a:rPr lang="en-US" sz="2400" dirty="0"/>
              <a:t>when pressure forces are important in addition to gravity and frictional forces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Dynamic wave: </a:t>
            </a:r>
            <a:r>
              <a:rPr lang="en-US" sz="2400" dirty="0"/>
              <a:t>when both inertial and pressure forces are important and backwater effects are not negligible (mild slope channels with downstream control, backwater effects)</a:t>
            </a:r>
          </a:p>
        </p:txBody>
      </p:sp>
    </p:spTree>
    <p:extLst>
      <p:ext uri="{BB962C8B-B14F-4D97-AF65-F5344CB8AC3E}">
        <p14:creationId xmlns:p14="http://schemas.microsoft.com/office/powerpoint/2010/main" val="17017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Kinematic Wave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Kinematic wave celerity</a:t>
            </a:r>
            <a:r>
              <a:rPr lang="en-US" dirty="0" smtClean="0"/>
              <a:t>,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k</a:t>
            </a:r>
            <a:r>
              <a:rPr lang="en-US" dirty="0" smtClean="0"/>
              <a:t> is the speed of movement of the mass of a flood wave downstream</a:t>
            </a:r>
          </a:p>
          <a:p>
            <a:pPr lvl="1"/>
            <a:r>
              <a:rPr lang="en-US" dirty="0" smtClean="0"/>
              <a:t>Approximately,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k</a:t>
            </a:r>
            <a:r>
              <a:rPr lang="en-US" dirty="0" smtClean="0"/>
              <a:t> = 5v/3 where v = water velocity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178" y="3810000"/>
            <a:ext cx="5876925" cy="284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069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Muskingum-</a:t>
            </a:r>
            <a:r>
              <a:rPr lang="en-US" dirty="0" err="1" smtClean="0"/>
              <a:t>Cunge</a:t>
            </a:r>
            <a:r>
              <a:rPr lang="en-US" dirty="0" smtClean="0"/>
              <a:t>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495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 variant of the Muskingum method that has a more physical hydraulic basis</a:t>
                </a:r>
              </a:p>
              <a:p>
                <a:r>
                  <a:rPr lang="en-US" dirty="0" smtClean="0"/>
                  <a:t>This is what Dean </a:t>
                </a:r>
                <a:r>
                  <a:rPr lang="en-US" dirty="0" err="1" smtClean="0"/>
                  <a:t>Djokic</a:t>
                </a:r>
                <a:r>
                  <a:rPr lang="en-US" dirty="0" smtClean="0"/>
                  <a:t> has used in the Brushy Creek HEC-HMS models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/>
                          </a:rPr>
                          <m:t>Δ</m:t>
                        </m:r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, where </a:t>
                </a:r>
                <a:r>
                  <a:rPr lang="el-GR" dirty="0" smtClean="0"/>
                  <a:t>Δ</a:t>
                </a:r>
                <a:r>
                  <a:rPr lang="en-US" dirty="0" smtClean="0"/>
                  <a:t>x = reach length or an increment of this length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𝑄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l-GR" b="0" i="1" smtClean="0">
                                <a:latin typeface="Cambria Math"/>
                              </a:rPr>
                              <m:t>Δ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𝑥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, where B = surface width, S</a:t>
                </a:r>
                <a:r>
                  <a:rPr lang="en-US" baseline="-25000" dirty="0" smtClean="0"/>
                  <a:t>0</a:t>
                </a:r>
                <a:r>
                  <a:rPr lang="en-US" dirty="0" smtClean="0"/>
                  <a:t> is the bed slope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495800"/>
              </a:xfrm>
              <a:blipFill rotWithShape="1">
                <a:blip r:embed="rId2"/>
                <a:stretch>
                  <a:fillRect l="-1481" t="-2714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7758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Reach SBR_080 Downstream of Dam 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1424564"/>
            <a:ext cx="5182189" cy="4595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722181"/>
            <a:ext cx="5362575" cy="285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8401" y="2133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How do we route the flow through Reach SBR_080?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32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Longitudinal profile for reach SBR_080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81" y="2477690"/>
            <a:ext cx="4036984" cy="2595961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cxnSp>
        <p:nvCxnSpPr>
          <p:cNvPr id="6" name="Straight Connector 5"/>
          <p:cNvCxnSpPr/>
          <p:nvPr/>
        </p:nvCxnSpPr>
        <p:spPr>
          <a:xfrm>
            <a:off x="5369379" y="3269485"/>
            <a:ext cx="3145972" cy="3091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422572" y="3578678"/>
            <a:ext cx="13824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433457" y="3424081"/>
            <a:ext cx="0" cy="154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10647" y="3362880"/>
            <a:ext cx="7064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0.0008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42364" y="3651813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369379" y="3012622"/>
            <a:ext cx="3088822" cy="108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73975" y="2730997"/>
            <a:ext cx="6864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1545 </a:t>
            </a:r>
            <a:r>
              <a:rPr lang="en-US" sz="1350" dirty="0" err="1"/>
              <a:t>ft</a:t>
            </a: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98846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Brushy Creek Watershed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72591"/>
            <a:ext cx="4605337" cy="21550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2895599"/>
            <a:ext cx="3733800" cy="33120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1400" y="3962400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Dam 7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>
            <a:off x="6477000" y="4147066"/>
            <a:ext cx="914400" cy="8821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61427" y="6228748"/>
            <a:ext cx="1935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Subbasin</a:t>
            </a:r>
            <a:r>
              <a:rPr lang="en-US" dirty="0" smtClean="0"/>
              <a:t> BUT_060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267200" y="5867400"/>
            <a:ext cx="943879" cy="49927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2600" y="1524000"/>
            <a:ext cx="449580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371600" y="2971800"/>
            <a:ext cx="4114800" cy="3235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172" y="1326064"/>
            <a:ext cx="3183165" cy="2636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60331" y="1898347"/>
            <a:ext cx="1118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Reservoir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Routing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413" y="3377864"/>
            <a:ext cx="3122099" cy="266195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92073" y="4057688"/>
            <a:ext cx="1706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Subasin</a:t>
            </a:r>
            <a:r>
              <a:rPr lang="en-US" dirty="0" smtClean="0"/>
              <a:t> Rainfall </a:t>
            </a:r>
          </a:p>
          <a:p>
            <a:pPr algn="ctr"/>
            <a:r>
              <a:rPr lang="en-US" dirty="0" smtClean="0"/>
              <a:t>-Runoff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15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Cross-Section for SBR_080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36172" y="2818719"/>
          <a:ext cx="1828800" cy="22948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4400"/>
                <a:gridCol w="914400"/>
              </a:tblGrid>
              <a:tr h="25498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Station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Elevation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25498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797.6057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25498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118.1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790.0711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25498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236.2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781.6702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25498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284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777.0652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25498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304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777.0652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25498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323.42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783.5712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25498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344.26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789.859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254983"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</a:rPr>
                        <a:t>365.1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</a:rPr>
                        <a:t>795.4788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2819400" y="1828800"/>
            <a:ext cx="6074228" cy="4876800"/>
            <a:chOff x="2819400" y="1828800"/>
            <a:chExt cx="6074228" cy="4876800"/>
          </a:xfrm>
        </p:grpSpPr>
        <p:graphicFrame>
          <p:nvGraphicFramePr>
            <p:cNvPr id="3" name="Chart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24173059"/>
                </p:ext>
              </p:extLst>
            </p:nvPr>
          </p:nvGraphicFramePr>
          <p:xfrm>
            <a:off x="2819400" y="1828800"/>
            <a:ext cx="6074228" cy="4876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" name="Oval 10"/>
            <p:cNvSpPr/>
            <p:nvPr/>
          </p:nvSpPr>
          <p:spPr>
            <a:xfrm>
              <a:off x="7380514" y="5388429"/>
              <a:ext cx="87086" cy="9797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2" name="Oval 11"/>
            <p:cNvSpPr/>
            <p:nvPr/>
          </p:nvSpPr>
          <p:spPr>
            <a:xfrm>
              <a:off x="7106391" y="5388429"/>
              <a:ext cx="87086" cy="9797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Oval 12"/>
            <p:cNvSpPr/>
            <p:nvPr/>
          </p:nvSpPr>
          <p:spPr>
            <a:xfrm>
              <a:off x="7482940" y="5000997"/>
              <a:ext cx="87086" cy="9797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4" name="Oval 13"/>
            <p:cNvSpPr/>
            <p:nvPr/>
          </p:nvSpPr>
          <p:spPr>
            <a:xfrm>
              <a:off x="6839691" y="4980215"/>
              <a:ext cx="87086" cy="9797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465122" y="3106882"/>
              <a:ext cx="3691742" cy="100692"/>
              <a:chOff x="4865914" y="3181350"/>
              <a:chExt cx="3042558" cy="97971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7821386" y="3181350"/>
                <a:ext cx="87086" cy="97971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865914" y="3181350"/>
                <a:ext cx="87086" cy="97971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19" name="Straight Connector 18"/>
              <p:cNvCxnSpPr>
                <a:endCxn id="9" idx="2"/>
              </p:cNvCxnSpPr>
              <p:nvPr/>
            </p:nvCxnSpPr>
            <p:spPr>
              <a:xfrm>
                <a:off x="4952999" y="3230336"/>
                <a:ext cx="2868387" cy="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5338454" y="3691000"/>
              <a:ext cx="2607128" cy="139287"/>
              <a:chOff x="5589814" y="3584121"/>
              <a:chExt cx="2149929" cy="103415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7652657" y="3589565"/>
                <a:ext cx="87086" cy="97971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589814" y="3584121"/>
                <a:ext cx="87086" cy="97971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flipV="1">
                <a:off x="5646963" y="3633106"/>
                <a:ext cx="2049237" cy="5444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/>
            <p:cNvGrpSpPr/>
            <p:nvPr/>
          </p:nvGrpSpPr>
          <p:grpSpPr>
            <a:xfrm>
              <a:off x="6153890" y="4364057"/>
              <a:ext cx="1618510" cy="105930"/>
              <a:chOff x="6226628" y="3992336"/>
              <a:chExt cx="1371601" cy="97971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7511143" y="3992336"/>
                <a:ext cx="87086" cy="97971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226628" y="3992336"/>
                <a:ext cx="87086" cy="97971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350"/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>
                <a:off x="6270172" y="4035878"/>
                <a:ext cx="1284515" cy="10886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Straight Connector 24"/>
            <p:cNvCxnSpPr>
              <a:endCxn id="13" idx="2"/>
            </p:cNvCxnSpPr>
            <p:nvPr/>
          </p:nvCxnSpPr>
          <p:spPr>
            <a:xfrm>
              <a:off x="6987639" y="5049982"/>
              <a:ext cx="495302" cy="1"/>
            </a:xfrm>
            <a:prstGeom prst="line">
              <a:avLst/>
            </a:prstGeom>
            <a:ln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6936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8134350" cy="9941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Routing in stream reach downstream of Dam 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939" y="2362200"/>
            <a:ext cx="6463771" cy="379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66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Reach SBR_080 Downstream of Dam 7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1424564"/>
            <a:ext cx="5182189" cy="45952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722181"/>
            <a:ext cx="5362575" cy="2857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34381" y="25908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How do we route the flow through Reach SBR_080?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031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228600"/>
            <a:ext cx="7391400" cy="715963"/>
          </a:xfrm>
        </p:spPr>
        <p:txBody>
          <a:bodyPr>
            <a:normAutofit fontScale="90000"/>
          </a:bodyPr>
          <a:lstStyle/>
          <a:p>
            <a:r>
              <a:rPr lang="en-US" sz="3600"/>
              <a:t>Hydrologic river routing (Muskingum Method)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96875" y="1219200"/>
            <a:ext cx="3489325" cy="533400"/>
          </a:xfrm>
          <a:noFill/>
          <a:ln/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r>
              <a:rPr lang="en-US" sz="2800"/>
              <a:t>Wedge storage in reach</a:t>
            </a:r>
          </a:p>
        </p:txBody>
      </p:sp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3467100" y="1693863"/>
            <a:ext cx="5148263" cy="2446337"/>
            <a:chOff x="2270" y="1169"/>
            <a:chExt cx="3243" cy="1541"/>
          </a:xfrm>
        </p:grpSpPr>
        <p:sp>
          <p:nvSpPr>
            <p:cNvPr id="23558" name="Rectangle 6"/>
            <p:cNvSpPr>
              <a:spLocks noChangeArrowheads="1"/>
            </p:cNvSpPr>
            <p:nvPr/>
          </p:nvSpPr>
          <p:spPr bwMode="auto">
            <a:xfrm>
              <a:off x="2917" y="1169"/>
              <a:ext cx="2596" cy="1541"/>
            </a:xfrm>
            <a:prstGeom prst="rect">
              <a:avLst/>
            </a:prstGeom>
            <a:solidFill>
              <a:srgbClr val="02AA8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3559" name="Group 7"/>
            <p:cNvGrpSpPr>
              <a:grpSpLocks/>
            </p:cNvGrpSpPr>
            <p:nvPr/>
          </p:nvGrpSpPr>
          <p:grpSpPr bwMode="auto">
            <a:xfrm>
              <a:off x="3047" y="1244"/>
              <a:ext cx="2393" cy="640"/>
              <a:chOff x="3047" y="1244"/>
              <a:chExt cx="2393" cy="640"/>
            </a:xfrm>
          </p:grpSpPr>
          <p:sp>
            <p:nvSpPr>
              <p:cNvPr id="23560" name="AutoShape 8"/>
              <p:cNvSpPr>
                <a:spLocks noChangeArrowheads="1"/>
              </p:cNvSpPr>
              <p:nvPr/>
            </p:nvSpPr>
            <p:spPr bwMode="auto">
              <a:xfrm>
                <a:off x="3047" y="1502"/>
                <a:ext cx="549" cy="219"/>
              </a:xfrm>
              <a:prstGeom prst="rightArrow">
                <a:avLst>
                  <a:gd name="adj1" fmla="val 50000"/>
                  <a:gd name="adj2" fmla="val 62671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aphicFrame>
            <p:nvGraphicFramePr>
              <p:cNvPr id="23561" name="Object 9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201" y="1360"/>
              <a:ext cx="104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90" name="Equation" r:id="rId3" imgW="164880" imgH="228600" progId="Equation.3">
                      <p:embed/>
                    </p:oleObj>
                  </mc:Choice>
                  <mc:Fallback>
                    <p:oleObj name="Equation" r:id="rId3" imgW="1648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1" y="1360"/>
                            <a:ext cx="104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62" name="AutoShape 10"/>
              <p:cNvSpPr>
                <a:spLocks noChangeArrowheads="1"/>
              </p:cNvSpPr>
              <p:nvPr/>
            </p:nvSpPr>
            <p:spPr bwMode="auto">
              <a:xfrm>
                <a:off x="4918" y="1646"/>
                <a:ext cx="522" cy="155"/>
              </a:xfrm>
              <a:prstGeom prst="rightArrow">
                <a:avLst>
                  <a:gd name="adj1" fmla="val 50000"/>
                  <a:gd name="adj2" fmla="val 8419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aphicFrame>
            <p:nvGraphicFramePr>
              <p:cNvPr id="23563" name="Object 11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107" y="1465"/>
              <a:ext cx="14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91" name="Equation" r:id="rId5" imgW="228600" imgH="291960" progId="Equation.3">
                      <p:embed/>
                    </p:oleObj>
                  </mc:Choice>
                  <mc:Fallback>
                    <p:oleObj name="Equation" r:id="rId5" imgW="228600" imgH="291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7" y="1465"/>
                            <a:ext cx="14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64" name="Freeform 12"/>
              <p:cNvSpPr>
                <a:spLocks/>
              </p:cNvSpPr>
              <p:nvPr/>
            </p:nvSpPr>
            <p:spPr bwMode="auto">
              <a:xfrm>
                <a:off x="3624" y="1244"/>
                <a:ext cx="1240" cy="640"/>
              </a:xfrm>
              <a:custGeom>
                <a:avLst/>
                <a:gdLst>
                  <a:gd name="T0" fmla="*/ 4 w 1240"/>
                  <a:gd name="T1" fmla="*/ 0 h 640"/>
                  <a:gd name="T2" fmla="*/ 0 w 1240"/>
                  <a:gd name="T3" fmla="*/ 640 h 640"/>
                  <a:gd name="T4" fmla="*/ 1240 w 1240"/>
                  <a:gd name="T5" fmla="*/ 640 h 640"/>
                  <a:gd name="T6" fmla="*/ 1240 w 1240"/>
                  <a:gd name="T7" fmla="*/ 280 h 640"/>
                  <a:gd name="T8" fmla="*/ 4 w 1240"/>
                  <a:gd name="T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0" h="640">
                    <a:moveTo>
                      <a:pt x="4" y="0"/>
                    </a:moveTo>
                    <a:lnTo>
                      <a:pt x="0" y="640"/>
                    </a:lnTo>
                    <a:lnTo>
                      <a:pt x="1240" y="640"/>
                    </a:lnTo>
                    <a:lnTo>
                      <a:pt x="1240" y="28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3565" name="Group 13"/>
            <p:cNvGrpSpPr>
              <a:grpSpLocks/>
            </p:cNvGrpSpPr>
            <p:nvPr/>
          </p:nvGrpSpPr>
          <p:grpSpPr bwMode="auto">
            <a:xfrm>
              <a:off x="3042" y="1942"/>
              <a:ext cx="2398" cy="720"/>
              <a:chOff x="3042" y="1942"/>
              <a:chExt cx="2398" cy="720"/>
            </a:xfrm>
          </p:grpSpPr>
          <p:sp>
            <p:nvSpPr>
              <p:cNvPr id="23566" name="Rectangle 14"/>
              <p:cNvSpPr>
                <a:spLocks noChangeArrowheads="1"/>
              </p:cNvSpPr>
              <p:nvPr/>
            </p:nvSpPr>
            <p:spPr bwMode="auto">
              <a:xfrm>
                <a:off x="3624" y="2305"/>
                <a:ext cx="1235" cy="35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67" name="AutoShape 15"/>
              <p:cNvSpPr>
                <a:spLocks noChangeArrowheads="1"/>
              </p:cNvSpPr>
              <p:nvPr/>
            </p:nvSpPr>
            <p:spPr bwMode="auto">
              <a:xfrm>
                <a:off x="4918" y="2410"/>
                <a:ext cx="522" cy="155"/>
              </a:xfrm>
              <a:prstGeom prst="rightArrow">
                <a:avLst>
                  <a:gd name="adj1" fmla="val 50000"/>
                  <a:gd name="adj2" fmla="val 8419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aphicFrame>
            <p:nvGraphicFramePr>
              <p:cNvPr id="23568" name="Object 16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107" y="2198"/>
              <a:ext cx="14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92" name="Equation" r:id="rId7" imgW="228600" imgH="291960" progId="Equation.3">
                      <p:embed/>
                    </p:oleObj>
                  </mc:Choice>
                  <mc:Fallback>
                    <p:oleObj name="Equation" r:id="rId7" imgW="228600" imgH="291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7" y="2198"/>
                            <a:ext cx="14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69" name="AutoShape 17"/>
              <p:cNvSpPr>
                <a:spLocks noChangeArrowheads="1"/>
              </p:cNvSpPr>
              <p:nvPr/>
            </p:nvSpPr>
            <p:spPr bwMode="auto">
              <a:xfrm>
                <a:off x="3624" y="2032"/>
                <a:ext cx="1244" cy="283"/>
              </a:xfrm>
              <a:prstGeom prst="rtTriangl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aphicFrame>
            <p:nvGraphicFramePr>
              <p:cNvPr id="23570" name="Object 18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181" y="2258"/>
              <a:ext cx="14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93" name="Equation" r:id="rId9" imgW="228600" imgH="291960" progId="Equation.3">
                      <p:embed/>
                    </p:oleObj>
                  </mc:Choice>
                  <mc:Fallback>
                    <p:oleObj name="Equation" r:id="rId9" imgW="228600" imgH="291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81" y="2258"/>
                            <a:ext cx="14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71" name="AutoShape 19"/>
              <p:cNvSpPr>
                <a:spLocks noChangeArrowheads="1"/>
              </p:cNvSpPr>
              <p:nvPr/>
            </p:nvSpPr>
            <p:spPr bwMode="auto">
              <a:xfrm>
                <a:off x="3257" y="2137"/>
                <a:ext cx="339" cy="100"/>
              </a:xfrm>
              <a:prstGeom prst="rightArrow">
                <a:avLst>
                  <a:gd name="adj1" fmla="val 50000"/>
                  <a:gd name="adj2" fmla="val 8475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aphicFrame>
            <p:nvGraphicFramePr>
              <p:cNvPr id="23572" name="Object 20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042" y="1942"/>
              <a:ext cx="360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94" name="Equation" r:id="rId10" imgW="571320" imgH="291960" progId="Equation.3">
                      <p:embed/>
                    </p:oleObj>
                  </mc:Choice>
                  <mc:Fallback>
                    <p:oleObj name="Equation" r:id="rId10" imgW="571320" imgH="291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42" y="1942"/>
                            <a:ext cx="360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73" name="AutoShape 21"/>
              <p:cNvSpPr>
                <a:spLocks noChangeArrowheads="1"/>
              </p:cNvSpPr>
              <p:nvPr/>
            </p:nvSpPr>
            <p:spPr bwMode="auto">
              <a:xfrm>
                <a:off x="3074" y="2396"/>
                <a:ext cx="522" cy="155"/>
              </a:xfrm>
              <a:prstGeom prst="rightArrow">
                <a:avLst>
                  <a:gd name="adj1" fmla="val 50000"/>
                  <a:gd name="adj2" fmla="val 8419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574" name="Text Box 22"/>
            <p:cNvSpPr txBox="1">
              <a:spLocks noChangeArrowheads="1"/>
            </p:cNvSpPr>
            <p:nvPr/>
          </p:nvSpPr>
          <p:spPr bwMode="auto">
            <a:xfrm>
              <a:off x="2270" y="1388"/>
              <a:ext cx="627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prstClr val="black"/>
                  </a:solidFill>
                </a:rPr>
                <a:t>Advancing</a:t>
              </a:r>
            </a:p>
            <a:p>
              <a:pPr eaLnBrk="0" hangingPunct="0"/>
              <a:r>
                <a:rPr lang="en-US" sz="1400">
                  <a:solidFill>
                    <a:prstClr val="black"/>
                  </a:solidFill>
                </a:rPr>
                <a:t>Flood</a:t>
              </a:r>
            </a:p>
            <a:p>
              <a:pPr eaLnBrk="0" hangingPunct="0"/>
              <a:r>
                <a:rPr lang="en-US" sz="1400">
                  <a:solidFill>
                    <a:prstClr val="black"/>
                  </a:solidFill>
                </a:rPr>
                <a:t>Wave</a:t>
              </a:r>
            </a:p>
            <a:p>
              <a:pPr eaLnBrk="0" hangingPunct="0"/>
              <a:r>
                <a:rPr lang="en-US" sz="1400" i="1">
                  <a:solidFill>
                    <a:prstClr val="black"/>
                  </a:solidFill>
                </a:rPr>
                <a:t>I</a:t>
              </a:r>
              <a:r>
                <a:rPr lang="en-US" sz="1400">
                  <a:solidFill>
                    <a:prstClr val="black"/>
                  </a:solidFill>
                </a:rPr>
                <a:t> &gt; </a:t>
              </a:r>
              <a:r>
                <a:rPr lang="en-US" sz="1400" i="1">
                  <a:solidFill>
                    <a:prstClr val="black"/>
                  </a:solidFill>
                </a:rPr>
                <a:t>Q</a:t>
              </a:r>
            </a:p>
          </p:txBody>
        </p:sp>
      </p:grpSp>
      <p:grpSp>
        <p:nvGrpSpPr>
          <p:cNvPr id="23575" name="Group 23"/>
          <p:cNvGrpSpPr>
            <a:grpSpLocks/>
          </p:cNvGrpSpPr>
          <p:nvPr/>
        </p:nvGrpSpPr>
        <p:grpSpPr bwMode="auto">
          <a:xfrm>
            <a:off x="3581400" y="4170363"/>
            <a:ext cx="5033963" cy="2382837"/>
            <a:chOff x="2342" y="2729"/>
            <a:chExt cx="3171" cy="1501"/>
          </a:xfrm>
        </p:grpSpPr>
        <p:sp>
          <p:nvSpPr>
            <p:cNvPr id="23576" name="Rectangle 24"/>
            <p:cNvSpPr>
              <a:spLocks noChangeArrowheads="1"/>
            </p:cNvSpPr>
            <p:nvPr/>
          </p:nvSpPr>
          <p:spPr bwMode="auto">
            <a:xfrm>
              <a:off x="2917" y="2729"/>
              <a:ext cx="2596" cy="1501"/>
            </a:xfrm>
            <a:prstGeom prst="rect">
              <a:avLst/>
            </a:prstGeom>
            <a:solidFill>
              <a:srgbClr val="02AA8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3577" name="Group 25"/>
            <p:cNvGrpSpPr>
              <a:grpSpLocks/>
            </p:cNvGrpSpPr>
            <p:nvPr/>
          </p:nvGrpSpPr>
          <p:grpSpPr bwMode="auto">
            <a:xfrm>
              <a:off x="3066" y="3438"/>
              <a:ext cx="2366" cy="720"/>
              <a:chOff x="3074" y="2830"/>
              <a:chExt cx="2366" cy="720"/>
            </a:xfrm>
          </p:grpSpPr>
          <p:sp>
            <p:nvSpPr>
              <p:cNvPr id="23578" name="Rectangle 26"/>
              <p:cNvSpPr>
                <a:spLocks noChangeArrowheads="1"/>
              </p:cNvSpPr>
              <p:nvPr/>
            </p:nvSpPr>
            <p:spPr bwMode="auto">
              <a:xfrm>
                <a:off x="3624" y="3193"/>
                <a:ext cx="1235" cy="35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579" name="AutoShape 27"/>
              <p:cNvSpPr>
                <a:spLocks noChangeArrowheads="1"/>
              </p:cNvSpPr>
              <p:nvPr/>
            </p:nvSpPr>
            <p:spPr bwMode="auto">
              <a:xfrm>
                <a:off x="4918" y="3298"/>
                <a:ext cx="522" cy="155"/>
              </a:xfrm>
              <a:prstGeom prst="rightArrow">
                <a:avLst>
                  <a:gd name="adj1" fmla="val 50000"/>
                  <a:gd name="adj2" fmla="val 8419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aphicFrame>
            <p:nvGraphicFramePr>
              <p:cNvPr id="23580" name="Object 28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127" y="3146"/>
              <a:ext cx="104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95" name="Equation" r:id="rId12" imgW="164880" imgH="228600" progId="Equation.3">
                      <p:embed/>
                    </p:oleObj>
                  </mc:Choice>
                  <mc:Fallback>
                    <p:oleObj name="Equation" r:id="rId12" imgW="1648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27" y="3146"/>
                            <a:ext cx="104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81" name="AutoShape 29"/>
              <p:cNvSpPr>
                <a:spLocks noChangeArrowheads="1"/>
              </p:cNvSpPr>
              <p:nvPr/>
            </p:nvSpPr>
            <p:spPr bwMode="auto">
              <a:xfrm flipH="1">
                <a:off x="3624" y="2920"/>
                <a:ext cx="1244" cy="283"/>
              </a:xfrm>
              <a:prstGeom prst="rtTriangl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aphicFrame>
            <p:nvGraphicFramePr>
              <p:cNvPr id="23582" name="Object 30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201" y="3166"/>
              <a:ext cx="104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96" name="Equation" r:id="rId14" imgW="164880" imgH="228600" progId="Equation.3">
                      <p:embed/>
                    </p:oleObj>
                  </mc:Choice>
                  <mc:Fallback>
                    <p:oleObj name="Equation" r:id="rId14" imgW="1648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01" y="3166"/>
                            <a:ext cx="104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83" name="AutoShape 31"/>
              <p:cNvSpPr>
                <a:spLocks noChangeArrowheads="1"/>
              </p:cNvSpPr>
              <p:nvPr/>
            </p:nvSpPr>
            <p:spPr bwMode="auto">
              <a:xfrm>
                <a:off x="4921" y="3025"/>
                <a:ext cx="339" cy="100"/>
              </a:xfrm>
              <a:prstGeom prst="rightArrow">
                <a:avLst>
                  <a:gd name="adj1" fmla="val 50000"/>
                  <a:gd name="adj2" fmla="val 8475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aphicFrame>
            <p:nvGraphicFramePr>
              <p:cNvPr id="23584" name="Object 32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4962" y="2830"/>
              <a:ext cx="360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97" name="Equation" r:id="rId16" imgW="571320" imgH="291960" progId="Equation.3">
                      <p:embed/>
                    </p:oleObj>
                  </mc:Choice>
                  <mc:Fallback>
                    <p:oleObj name="Equation" r:id="rId16" imgW="571320" imgH="291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62" y="2830"/>
                            <a:ext cx="360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85" name="AutoShape 33"/>
              <p:cNvSpPr>
                <a:spLocks noChangeArrowheads="1"/>
              </p:cNvSpPr>
              <p:nvPr/>
            </p:nvSpPr>
            <p:spPr bwMode="auto">
              <a:xfrm>
                <a:off x="3074" y="3284"/>
                <a:ext cx="522" cy="155"/>
              </a:xfrm>
              <a:prstGeom prst="rightArrow">
                <a:avLst>
                  <a:gd name="adj1" fmla="val 50000"/>
                  <a:gd name="adj2" fmla="val 8419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3586" name="Group 34"/>
            <p:cNvGrpSpPr>
              <a:grpSpLocks/>
            </p:cNvGrpSpPr>
            <p:nvPr/>
          </p:nvGrpSpPr>
          <p:grpSpPr bwMode="auto">
            <a:xfrm>
              <a:off x="3038" y="2772"/>
              <a:ext cx="2406" cy="640"/>
              <a:chOff x="366" y="2884"/>
              <a:chExt cx="2406" cy="640"/>
            </a:xfrm>
          </p:grpSpPr>
          <p:sp>
            <p:nvSpPr>
              <p:cNvPr id="23587" name="AutoShape 35"/>
              <p:cNvSpPr>
                <a:spLocks noChangeArrowheads="1"/>
              </p:cNvSpPr>
              <p:nvPr/>
            </p:nvSpPr>
            <p:spPr bwMode="auto">
              <a:xfrm>
                <a:off x="2223" y="3142"/>
                <a:ext cx="549" cy="219"/>
              </a:xfrm>
              <a:prstGeom prst="rightArrow">
                <a:avLst>
                  <a:gd name="adj1" fmla="val 50000"/>
                  <a:gd name="adj2" fmla="val 62671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aphicFrame>
            <p:nvGraphicFramePr>
              <p:cNvPr id="23588" name="Object 36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13" y="3000"/>
              <a:ext cx="104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98" name="Equation" r:id="rId18" imgW="164880" imgH="228600" progId="Equation.3">
                      <p:embed/>
                    </p:oleObj>
                  </mc:Choice>
                  <mc:Fallback>
                    <p:oleObj name="Equation" r:id="rId18" imgW="16488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3" y="3000"/>
                            <a:ext cx="104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89" name="AutoShape 37"/>
              <p:cNvSpPr>
                <a:spLocks noChangeArrowheads="1"/>
              </p:cNvSpPr>
              <p:nvPr/>
            </p:nvSpPr>
            <p:spPr bwMode="auto">
              <a:xfrm>
                <a:off x="366" y="3286"/>
                <a:ext cx="522" cy="155"/>
              </a:xfrm>
              <a:prstGeom prst="rightArrow">
                <a:avLst>
                  <a:gd name="adj1" fmla="val 50000"/>
                  <a:gd name="adj2" fmla="val 84194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graphicFrame>
            <p:nvGraphicFramePr>
              <p:cNvPr id="23590" name="Object 38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2419" y="2977"/>
              <a:ext cx="144" cy="1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5399" name="Equation" r:id="rId20" imgW="228600" imgH="291960" progId="Equation.3">
                      <p:embed/>
                    </p:oleObj>
                  </mc:Choice>
                  <mc:Fallback>
                    <p:oleObj name="Equation" r:id="rId20" imgW="228600" imgH="29196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19" y="2977"/>
                            <a:ext cx="144" cy="1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591" name="Freeform 39"/>
              <p:cNvSpPr>
                <a:spLocks/>
              </p:cNvSpPr>
              <p:nvPr/>
            </p:nvSpPr>
            <p:spPr bwMode="auto">
              <a:xfrm flipH="1">
                <a:off x="936" y="2884"/>
                <a:ext cx="1240" cy="640"/>
              </a:xfrm>
              <a:custGeom>
                <a:avLst/>
                <a:gdLst>
                  <a:gd name="T0" fmla="*/ 4 w 1240"/>
                  <a:gd name="T1" fmla="*/ 0 h 640"/>
                  <a:gd name="T2" fmla="*/ 0 w 1240"/>
                  <a:gd name="T3" fmla="*/ 640 h 640"/>
                  <a:gd name="T4" fmla="*/ 1240 w 1240"/>
                  <a:gd name="T5" fmla="*/ 640 h 640"/>
                  <a:gd name="T6" fmla="*/ 1240 w 1240"/>
                  <a:gd name="T7" fmla="*/ 280 h 640"/>
                  <a:gd name="T8" fmla="*/ 4 w 1240"/>
                  <a:gd name="T9" fmla="*/ 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0" h="640">
                    <a:moveTo>
                      <a:pt x="4" y="0"/>
                    </a:moveTo>
                    <a:lnTo>
                      <a:pt x="0" y="640"/>
                    </a:lnTo>
                    <a:lnTo>
                      <a:pt x="1240" y="640"/>
                    </a:lnTo>
                    <a:lnTo>
                      <a:pt x="1240" y="28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592" name="Text Box 40"/>
            <p:cNvSpPr txBox="1">
              <a:spLocks noChangeArrowheads="1"/>
            </p:cNvSpPr>
            <p:nvPr/>
          </p:nvSpPr>
          <p:spPr bwMode="auto">
            <a:xfrm>
              <a:off x="2342" y="3172"/>
              <a:ext cx="570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prstClr val="black"/>
                  </a:solidFill>
                </a:rPr>
                <a:t>Receding</a:t>
              </a:r>
            </a:p>
            <a:p>
              <a:pPr eaLnBrk="0" hangingPunct="0"/>
              <a:r>
                <a:rPr lang="en-US" sz="1400">
                  <a:solidFill>
                    <a:prstClr val="black"/>
                  </a:solidFill>
                </a:rPr>
                <a:t>Flood</a:t>
              </a:r>
            </a:p>
            <a:p>
              <a:pPr eaLnBrk="0" hangingPunct="0"/>
              <a:r>
                <a:rPr lang="en-US" sz="1400">
                  <a:solidFill>
                    <a:prstClr val="black"/>
                  </a:solidFill>
                </a:rPr>
                <a:t>Wave</a:t>
              </a:r>
            </a:p>
            <a:p>
              <a:pPr eaLnBrk="0" hangingPunct="0"/>
              <a:r>
                <a:rPr lang="en-US" sz="1400" i="1">
                  <a:solidFill>
                    <a:prstClr val="black"/>
                  </a:solidFill>
                </a:rPr>
                <a:t>Q</a:t>
              </a:r>
              <a:r>
                <a:rPr lang="en-US" sz="1400">
                  <a:solidFill>
                    <a:prstClr val="black"/>
                  </a:solidFill>
                </a:rPr>
                <a:t> &gt; </a:t>
              </a:r>
              <a:r>
                <a:rPr lang="en-US" sz="1400" i="1">
                  <a:solidFill>
                    <a:prstClr val="black"/>
                  </a:solidFill>
                </a:rPr>
                <a:t>I</a:t>
              </a:r>
            </a:p>
          </p:txBody>
        </p:sp>
      </p:grpSp>
      <p:graphicFrame>
        <p:nvGraphicFramePr>
          <p:cNvPr id="23593" name="Object 41"/>
          <p:cNvGraphicFramePr>
            <a:graphicFrameLocks noChangeAspect="1"/>
          </p:cNvGraphicFramePr>
          <p:nvPr>
            <p:extLst/>
          </p:nvPr>
        </p:nvGraphicFramePr>
        <p:xfrm>
          <a:off x="457200" y="2165350"/>
          <a:ext cx="1333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0" name="Equation" r:id="rId21" imgW="1333440" imgH="330120" progId="Equation.3">
                  <p:embed/>
                </p:oleObj>
              </mc:Choice>
              <mc:Fallback>
                <p:oleObj name="Equation" r:id="rId21" imgW="13334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165350"/>
                        <a:ext cx="13335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4" name="Object 42"/>
          <p:cNvGraphicFramePr>
            <a:graphicFrameLocks noChangeAspect="1"/>
          </p:cNvGraphicFramePr>
          <p:nvPr>
            <p:extLst/>
          </p:nvPr>
        </p:nvGraphicFramePr>
        <p:xfrm>
          <a:off x="457200" y="2603500"/>
          <a:ext cx="2146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Equation" r:id="rId23" imgW="2145960" imgH="368280" progId="Equation.3">
                  <p:embed/>
                </p:oleObj>
              </mc:Choice>
              <mc:Fallback>
                <p:oleObj name="Equation" r:id="rId23" imgW="21459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03500"/>
                        <a:ext cx="2146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95" name="Text Box 43"/>
          <p:cNvSpPr txBox="1">
            <a:spLocks noChangeArrowheads="1"/>
          </p:cNvSpPr>
          <p:nvPr/>
        </p:nvSpPr>
        <p:spPr bwMode="auto">
          <a:xfrm>
            <a:off x="381000" y="3200400"/>
            <a:ext cx="40386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prstClr val="black"/>
                </a:solidFill>
              </a:rPr>
              <a:t>K = travel time of peak through the reach</a:t>
            </a:r>
          </a:p>
          <a:p>
            <a:pPr eaLnBrk="0" hangingPunct="0"/>
            <a:r>
              <a:rPr lang="en-US" sz="1400">
                <a:solidFill>
                  <a:prstClr val="black"/>
                </a:solidFill>
              </a:rPr>
              <a:t>X = weight on inflow versus outflow (0 ≤ X ≤ 0.5)</a:t>
            </a:r>
          </a:p>
          <a:p>
            <a:pPr eaLnBrk="0" hangingPunct="0"/>
            <a:r>
              <a:rPr lang="en-US" sz="1400">
                <a:solidFill>
                  <a:prstClr val="black"/>
                </a:solidFill>
              </a:rPr>
              <a:t>X = 0 </a:t>
            </a:r>
            <a:r>
              <a:rPr lang="en-US" sz="1400">
                <a:solidFill>
                  <a:prstClr val="black"/>
                </a:solidFill>
                <a:sym typeface="Wingdings" pitchFamily="2" charset="2"/>
              </a:rPr>
              <a:t> Reservoir, storage depends on outflow, no wedge</a:t>
            </a:r>
          </a:p>
          <a:p>
            <a:pPr eaLnBrk="0" hangingPunct="0"/>
            <a:r>
              <a:rPr lang="en-US" sz="1400">
                <a:solidFill>
                  <a:prstClr val="black"/>
                </a:solidFill>
                <a:sym typeface="Wingdings" pitchFamily="2" charset="2"/>
              </a:rPr>
              <a:t>X = 0.0 - 0.3  Natural stream</a:t>
            </a:r>
            <a:endParaRPr lang="en-US" sz="1400">
              <a:solidFill>
                <a:prstClr val="black"/>
              </a:solidFill>
            </a:endParaRPr>
          </a:p>
        </p:txBody>
      </p:sp>
      <p:graphicFrame>
        <p:nvGraphicFramePr>
          <p:cNvPr id="23596" name="Object 44"/>
          <p:cNvGraphicFramePr>
            <a:graphicFrameLocks noChangeAspect="1"/>
          </p:cNvGraphicFramePr>
          <p:nvPr>
            <p:extLst/>
          </p:nvPr>
        </p:nvGraphicFramePr>
        <p:xfrm>
          <a:off x="385763" y="4689475"/>
          <a:ext cx="2146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2" name="Equation" r:id="rId25" imgW="2145960" imgH="304560" progId="Equation.3">
                  <p:embed/>
                </p:oleObj>
              </mc:Choice>
              <mc:Fallback>
                <p:oleObj name="Equation" r:id="rId25" imgW="214596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4689475"/>
                        <a:ext cx="21463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97" name="Object 45"/>
          <p:cNvGraphicFramePr>
            <a:graphicFrameLocks noChangeAspect="1"/>
          </p:cNvGraphicFramePr>
          <p:nvPr>
            <p:extLst/>
          </p:nvPr>
        </p:nvGraphicFramePr>
        <p:xfrm>
          <a:off x="398463" y="5349875"/>
          <a:ext cx="2222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3" name="Equation" r:id="rId27" imgW="2222280" imgH="304560" progId="Equation.3">
                  <p:embed/>
                </p:oleObj>
              </mc:Choice>
              <mc:Fallback>
                <p:oleObj name="Equation" r:id="rId27" imgW="22222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3" y="5349875"/>
                        <a:ext cx="2222500" cy="3048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73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89FEE1-A08A-4962-BECC-F5D0EF06D0C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229600" cy="639763"/>
          </a:xfrm>
        </p:spPr>
        <p:txBody>
          <a:bodyPr>
            <a:normAutofit fontScale="90000"/>
          </a:bodyPr>
          <a:lstStyle/>
          <a:p>
            <a:r>
              <a:rPr lang="en-US" sz="4000"/>
              <a:t>Muskingum Method (Cont.)</a:t>
            </a:r>
          </a:p>
        </p:txBody>
      </p:sp>
      <p:graphicFrame>
        <p:nvGraphicFramePr>
          <p:cNvPr id="25603" name="Object 3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762000" y="1143000"/>
          <a:ext cx="22225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3" imgW="2222280" imgH="304560" progId="Equation.3">
                  <p:embed/>
                </p:oleObj>
              </mc:Choice>
              <mc:Fallback>
                <p:oleObj name="Equation" r:id="rId3" imgW="2222280" imgH="304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143000"/>
                        <a:ext cx="22225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>
            <p:extLst/>
          </p:nvPr>
        </p:nvGraphicFramePr>
        <p:xfrm>
          <a:off x="762000" y="1644650"/>
          <a:ext cx="5956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Equation" r:id="rId5" imgW="5956200" imgH="368280" progId="Equation.3">
                  <p:embed/>
                </p:oleObj>
              </mc:Choice>
              <mc:Fallback>
                <p:oleObj name="Equation" r:id="rId5" imgW="595620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44650"/>
                        <a:ext cx="5956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762000" y="2822575"/>
          <a:ext cx="35560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Equation" r:id="rId7" imgW="4076640" imgH="660240" progId="Equation.3">
                  <p:embed/>
                </p:oleObj>
              </mc:Choice>
              <mc:Fallback>
                <p:oleObj name="Equation" r:id="rId7" imgW="407664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22575"/>
                        <a:ext cx="355600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/>
          <p:cNvGraphicFramePr>
            <a:graphicFrameLocks noChangeAspect="1"/>
          </p:cNvGraphicFramePr>
          <p:nvPr>
            <p:extLst/>
          </p:nvPr>
        </p:nvGraphicFramePr>
        <p:xfrm>
          <a:off x="762000" y="4222750"/>
          <a:ext cx="3048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9" name="Equation" r:id="rId9" imgW="3047760" imgH="368280" progId="Equation.3">
                  <p:embed/>
                </p:oleObj>
              </mc:Choice>
              <mc:Fallback>
                <p:oleObj name="Equation" r:id="rId9" imgW="30477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222750"/>
                        <a:ext cx="3048000" cy="3683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>
            <p:extLst/>
          </p:nvPr>
        </p:nvGraphicFramePr>
        <p:xfrm>
          <a:off x="4162425" y="3632200"/>
          <a:ext cx="21463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Equation" r:id="rId11" imgW="2145960" imgH="2133360" progId="Equation.3">
                  <p:embed/>
                </p:oleObj>
              </mc:Choice>
              <mc:Fallback>
                <p:oleObj name="Equation" r:id="rId11" imgW="2145960" imgH="2133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2425" y="3632200"/>
                        <a:ext cx="2146300" cy="21336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762000" y="2371725"/>
            <a:ext cx="84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prstClr val="black"/>
                </a:solidFill>
              </a:rPr>
              <a:t>Recall: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762000" y="3705225"/>
            <a:ext cx="1138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prstClr val="black"/>
                </a:solidFill>
              </a:rPr>
              <a:t>Combine: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52400" y="6096000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prstClr val="black"/>
                </a:solidFill>
              </a:rPr>
              <a:t>If </a:t>
            </a:r>
            <a:r>
              <a:rPr lang="en-US" sz="2400" i="1">
                <a:solidFill>
                  <a:prstClr val="black"/>
                </a:solidFill>
              </a:rPr>
              <a:t>I(t)</a:t>
            </a:r>
            <a:r>
              <a:rPr lang="en-US" sz="2400">
                <a:solidFill>
                  <a:prstClr val="black"/>
                </a:solidFill>
              </a:rPr>
              <a:t>, </a:t>
            </a:r>
            <a:r>
              <a:rPr lang="en-US" sz="2400" i="1">
                <a:solidFill>
                  <a:prstClr val="black"/>
                </a:solidFill>
              </a:rPr>
              <a:t>K</a:t>
            </a:r>
            <a:r>
              <a:rPr lang="en-US" sz="2400">
                <a:solidFill>
                  <a:prstClr val="black"/>
                </a:solidFill>
              </a:rPr>
              <a:t> and </a:t>
            </a:r>
            <a:r>
              <a:rPr lang="en-US" sz="2400" i="1">
                <a:solidFill>
                  <a:prstClr val="black"/>
                </a:solidFill>
              </a:rPr>
              <a:t>X</a:t>
            </a:r>
            <a:r>
              <a:rPr lang="en-US" sz="2400">
                <a:solidFill>
                  <a:prstClr val="black"/>
                </a:solidFill>
              </a:rPr>
              <a:t> are known, </a:t>
            </a:r>
            <a:r>
              <a:rPr lang="en-US" sz="2400" i="1">
                <a:solidFill>
                  <a:prstClr val="black"/>
                </a:solidFill>
              </a:rPr>
              <a:t>Q(t)</a:t>
            </a:r>
            <a:r>
              <a:rPr lang="en-US" sz="2400">
                <a:solidFill>
                  <a:prstClr val="black"/>
                </a:solidFill>
              </a:rPr>
              <a:t> can be calculated using above equations</a:t>
            </a:r>
          </a:p>
        </p:txBody>
      </p:sp>
    </p:spTree>
    <p:extLst>
      <p:ext uri="{BB962C8B-B14F-4D97-AF65-F5344CB8AC3E}">
        <p14:creationId xmlns:p14="http://schemas.microsoft.com/office/powerpoint/2010/main" val="87668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4428A7-85CF-440D-BA5E-94DBCEBE1EB2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Muskingum - Example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/>
              <a:t>Given:</a:t>
            </a:r>
          </a:p>
          <a:p>
            <a:pPr lvl="1"/>
            <a:r>
              <a:rPr lang="en-US" sz="1800"/>
              <a:t>Inflow hydrograph</a:t>
            </a:r>
          </a:p>
          <a:p>
            <a:pPr lvl="1"/>
            <a:r>
              <a:rPr lang="en-US" sz="1800"/>
              <a:t>K = 2.3 hr, X = 0.15, </a:t>
            </a:r>
            <a:r>
              <a:rPr lang="en-US" sz="1800">
                <a:latin typeface="Symbol" pitchFamily="18" charset="2"/>
              </a:rPr>
              <a:t>D</a:t>
            </a:r>
            <a:r>
              <a:rPr lang="en-US" sz="1800"/>
              <a:t>t = 1 hour, Initial Q = 85 cfs</a:t>
            </a:r>
          </a:p>
          <a:p>
            <a:r>
              <a:rPr lang="en-US" sz="2000"/>
              <a:t>Find:</a:t>
            </a:r>
          </a:p>
          <a:p>
            <a:pPr lvl="1"/>
            <a:r>
              <a:rPr lang="en-US" sz="1800"/>
              <a:t>Outflow hydrograph using Muskingum routing method</a:t>
            </a:r>
          </a:p>
        </p:txBody>
      </p:sp>
      <p:graphicFrame>
        <p:nvGraphicFramePr>
          <p:cNvPr id="31748" name="Object 4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6489700" y="1460500"/>
          <a:ext cx="2114550" cy="470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Document" r:id="rId3" imgW="5638887" imgH="3736241" progId="Word.Document.8">
                  <p:embed/>
                </p:oleObj>
              </mc:Choice>
              <mc:Fallback>
                <p:oleObj name="Document" r:id="rId3" imgW="5638887" imgH="3736241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70215"/>
                      <a:stretch>
                        <a:fillRect/>
                      </a:stretch>
                    </p:blipFill>
                    <p:spPr bwMode="auto">
                      <a:xfrm>
                        <a:off x="6489700" y="1460500"/>
                        <a:ext cx="2114550" cy="4705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>
            <p:extLst/>
          </p:nvPr>
        </p:nvGraphicFramePr>
        <p:xfrm>
          <a:off x="635000" y="4002088"/>
          <a:ext cx="54102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Equation" r:id="rId5" imgW="5410080" imgH="2133360" progId="Equation.3">
                  <p:embed/>
                </p:oleObj>
              </mc:Choice>
              <mc:Fallback>
                <p:oleObj name="Equation" r:id="rId5" imgW="5410080" imgH="2133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00" y="4002088"/>
                        <a:ext cx="54102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303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143162-80B0-48A2-BC5B-38EA0827E7C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/>
              <a:t>Muskingum – Example (Cont.)</a:t>
            </a:r>
          </a:p>
        </p:txBody>
      </p:sp>
      <p:graphicFrame>
        <p:nvGraphicFramePr>
          <p:cNvPr id="32771" name="Object 3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228600" y="1765300"/>
          <a:ext cx="3048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Equation" r:id="rId3" imgW="3047760" imgH="368280" progId="Equation.3">
                  <p:embed/>
                </p:oleObj>
              </mc:Choice>
              <mc:Fallback>
                <p:oleObj name="Equation" r:id="rId3" imgW="30477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765300"/>
                        <a:ext cx="3048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4587875" y="2079625"/>
          <a:ext cx="4327525" cy="286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Document" r:id="rId5" imgW="5635136" imgH="3735884" progId="Word.Document.8">
                  <p:embed/>
                </p:oleObj>
              </mc:Choice>
              <mc:Fallback>
                <p:oleObj name="Document" r:id="rId5" imgW="5635136" imgH="373588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338" t="-2597" r="29559"/>
                      <a:stretch>
                        <a:fillRect/>
                      </a:stretch>
                    </p:blipFill>
                    <p:spPr bwMode="auto">
                      <a:xfrm>
                        <a:off x="4587875" y="2079625"/>
                        <a:ext cx="4327525" cy="286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22613"/>
            <a:ext cx="4340225" cy="296703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4889500" y="3581400"/>
            <a:ext cx="3962400" cy="152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76200" y="2270125"/>
            <a:ext cx="4191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2000" baseline="-2500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en-US" sz="200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0.0631, C</a:t>
            </a:r>
            <a:r>
              <a:rPr lang="en-US" sz="2000" baseline="-2500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00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= 0.3442, C</a:t>
            </a:r>
            <a:r>
              <a:rPr lang="en-US" sz="2000" baseline="-2500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200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0.5927</a:t>
            </a:r>
          </a:p>
        </p:txBody>
      </p:sp>
      <p:sp>
        <p:nvSpPr>
          <p:cNvPr id="32776" name="Freeform 8"/>
          <p:cNvSpPr>
            <a:spLocks/>
          </p:cNvSpPr>
          <p:nvPr/>
        </p:nvSpPr>
        <p:spPr bwMode="auto">
          <a:xfrm>
            <a:off x="2730500" y="3657600"/>
            <a:ext cx="2070100" cy="98425"/>
          </a:xfrm>
          <a:custGeom>
            <a:avLst/>
            <a:gdLst>
              <a:gd name="T0" fmla="*/ 1304 w 1304"/>
              <a:gd name="T1" fmla="*/ 0 h 62"/>
              <a:gd name="T2" fmla="*/ 0 w 1304"/>
              <a:gd name="T3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304" h="62">
                <a:moveTo>
                  <a:pt x="1304" y="0"/>
                </a:moveTo>
                <a:lnTo>
                  <a:pt x="0" y="62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25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FF0000"/>
                </a:solidFill>
              </a:rPr>
              <a:t>Unsteady</a:t>
            </a:r>
            <a:r>
              <a:rPr lang="en-US" sz="3600" dirty="0" smtClean="0"/>
              <a:t> Flow Routing in Open Channels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Flow is one-dimensional</a:t>
            </a:r>
          </a:p>
          <a:p>
            <a:pPr eaLnBrk="1" hangingPunct="1"/>
            <a:r>
              <a:rPr lang="en-US" smtClean="0"/>
              <a:t>Hydrostatic pressure prevails and vertical accelerations are negligible</a:t>
            </a:r>
          </a:p>
          <a:p>
            <a:pPr eaLnBrk="1" hangingPunct="1"/>
            <a:r>
              <a:rPr lang="en-US" smtClean="0"/>
              <a:t>Streamline curvature is small. </a:t>
            </a:r>
          </a:p>
          <a:p>
            <a:pPr eaLnBrk="1" hangingPunct="1"/>
            <a:r>
              <a:rPr lang="en-US" smtClean="0"/>
              <a:t>Bottom slope of the channel is small.</a:t>
            </a:r>
          </a:p>
          <a:p>
            <a:pPr eaLnBrk="1" hangingPunct="1"/>
            <a:r>
              <a:rPr lang="en-US" smtClean="0"/>
              <a:t>Manning’s equation is used to describe resistance effects</a:t>
            </a:r>
          </a:p>
          <a:p>
            <a:pPr eaLnBrk="1" hangingPunct="1"/>
            <a:r>
              <a:rPr lang="en-US" smtClean="0"/>
              <a:t>The fluid is incompressible</a:t>
            </a:r>
          </a:p>
        </p:txBody>
      </p:sp>
    </p:spTree>
    <p:extLst>
      <p:ext uri="{BB962C8B-B14F-4D97-AF65-F5344CB8AC3E}">
        <p14:creationId xmlns:p14="http://schemas.microsoft.com/office/powerpoint/2010/main" val="1096726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/>
              <a:t>Continuity Equation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838825" y="2590800"/>
          <a:ext cx="673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8" name="Equation" r:id="rId4" imgW="672840" imgH="393480" progId="Equation.3">
                  <p:embed/>
                </p:oleObj>
              </mc:Choice>
              <mc:Fallback>
                <p:oleObj name="Equation" r:id="rId4" imgW="672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8825" y="2590800"/>
                        <a:ext cx="6731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991225" y="2057400"/>
          <a:ext cx="254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" name="Equation" r:id="rId6" imgW="253800" imgH="393480" progId="Equation.3">
                  <p:embed/>
                </p:oleObj>
              </mc:Choice>
              <mc:Fallback>
                <p:oleObj name="Equation" r:id="rId6" imgW="253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225" y="2057400"/>
                        <a:ext cx="2540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940425" y="3124200"/>
          <a:ext cx="584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Equation" r:id="rId8" imgW="583920" imgH="393480" progId="Equation.3">
                  <p:embed/>
                </p:oleObj>
              </mc:Choice>
              <mc:Fallback>
                <p:oleObj name="Equation" r:id="rId8" imgW="583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124200"/>
                        <a:ext cx="584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58863"/>
            <a:ext cx="4876800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4157663"/>
            <a:ext cx="5019675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5915025" y="1219200"/>
            <a:ext cx="28194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Q = inflow to the control volume</a:t>
            </a:r>
          </a:p>
          <a:p>
            <a:pPr eaLnBrk="1" hangingPunct="1">
              <a:spcBef>
                <a:spcPct val="50000"/>
              </a:spcBef>
            </a:pPr>
            <a:r>
              <a:rPr lang="en-US" sz="1400"/>
              <a:t>q = lateral inflow </a:t>
            </a: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1838325" y="3840163"/>
            <a:ext cx="1752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/>
              <a:t>Elevation View</a:t>
            </a:r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1905000" y="6400800"/>
            <a:ext cx="1752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 b="1"/>
              <a:t>Plan View</a:t>
            </a:r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6296025" y="19812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6296025" y="1981200"/>
            <a:ext cx="1981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Rate of change of flow with distance</a:t>
            </a:r>
          </a:p>
        </p:txBody>
      </p:sp>
      <p:sp>
        <p:nvSpPr>
          <p:cNvPr id="2062" name="Text Box 13"/>
          <p:cNvSpPr txBox="1">
            <a:spLocks noChangeArrowheads="1"/>
          </p:cNvSpPr>
          <p:nvPr/>
        </p:nvSpPr>
        <p:spPr bwMode="auto">
          <a:xfrm>
            <a:off x="6600825" y="26670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Outflow from the C.V.</a:t>
            </a:r>
          </a:p>
        </p:txBody>
      </p:sp>
      <p:sp>
        <p:nvSpPr>
          <p:cNvPr id="2063" name="Text Box 14"/>
          <p:cNvSpPr txBox="1">
            <a:spLocks noChangeArrowheads="1"/>
          </p:cNvSpPr>
          <p:nvPr/>
        </p:nvSpPr>
        <p:spPr bwMode="auto">
          <a:xfrm>
            <a:off x="6600825" y="3124200"/>
            <a:ext cx="213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/>
              <a:t>Change in mass</a:t>
            </a:r>
          </a:p>
        </p:txBody>
      </p:sp>
      <p:sp>
        <p:nvSpPr>
          <p:cNvPr id="2064" name="Text Box 15"/>
          <p:cNvSpPr txBox="1">
            <a:spLocks noChangeArrowheads="1"/>
          </p:cNvSpPr>
          <p:nvPr/>
        </p:nvSpPr>
        <p:spPr bwMode="auto">
          <a:xfrm>
            <a:off x="5610225" y="3886200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Reynolds transport theorem </a:t>
            </a:r>
          </a:p>
        </p:txBody>
      </p:sp>
      <p:graphicFrame>
        <p:nvGraphicFramePr>
          <p:cNvPr id="2053" name="Object 16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915025" y="4495800"/>
          <a:ext cx="2438400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Equation" r:id="rId12" imgW="1600200" imgH="444240" progId="Equation.3">
                  <p:embed/>
                </p:oleObj>
              </mc:Choice>
              <mc:Fallback>
                <p:oleObj name="Equation" r:id="rId12" imgW="16002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5025" y="4495800"/>
                        <a:ext cx="2438400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5" name="AutoShape 17"/>
          <p:cNvSpPr>
            <a:spLocks/>
          </p:cNvSpPr>
          <p:nvPr/>
        </p:nvSpPr>
        <p:spPr bwMode="auto">
          <a:xfrm rot="5400000">
            <a:off x="7934325" y="4686300"/>
            <a:ext cx="76200" cy="1066800"/>
          </a:xfrm>
          <a:prstGeom prst="rightBrace">
            <a:avLst>
              <a:gd name="adj1" fmla="val 1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AutoShape 18"/>
          <p:cNvSpPr>
            <a:spLocks/>
          </p:cNvSpPr>
          <p:nvPr/>
        </p:nvSpPr>
        <p:spPr bwMode="auto">
          <a:xfrm rot="5400000">
            <a:off x="6638925" y="4686300"/>
            <a:ext cx="76200" cy="1066800"/>
          </a:xfrm>
          <a:prstGeom prst="rightBrace">
            <a:avLst>
              <a:gd name="adj1" fmla="val 1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AutoShape 19"/>
          <p:cNvSpPr>
            <a:spLocks/>
          </p:cNvSpPr>
          <p:nvPr/>
        </p:nvSpPr>
        <p:spPr bwMode="auto">
          <a:xfrm>
            <a:off x="8582025" y="1219200"/>
            <a:ext cx="76200" cy="1752600"/>
          </a:xfrm>
          <a:prstGeom prst="rightBrace">
            <a:avLst>
              <a:gd name="adj1" fmla="val 19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Freeform 20"/>
          <p:cNvSpPr>
            <a:spLocks/>
          </p:cNvSpPr>
          <p:nvPr/>
        </p:nvSpPr>
        <p:spPr bwMode="auto">
          <a:xfrm>
            <a:off x="5461000" y="3276600"/>
            <a:ext cx="1216025" cy="2433638"/>
          </a:xfrm>
          <a:custGeom>
            <a:avLst/>
            <a:gdLst>
              <a:gd name="T0" fmla="*/ 238 w 766"/>
              <a:gd name="T1" fmla="*/ 0 h 1533"/>
              <a:gd name="T2" fmla="*/ 133 w 766"/>
              <a:gd name="T3" fmla="*/ 66 h 1533"/>
              <a:gd name="T4" fmla="*/ 8 w 766"/>
              <a:gd name="T5" fmla="*/ 341 h 1533"/>
              <a:gd name="T6" fmla="*/ 86 w 766"/>
              <a:gd name="T7" fmla="*/ 964 h 1533"/>
              <a:gd name="T8" fmla="*/ 358 w 766"/>
              <a:gd name="T9" fmla="*/ 1478 h 1533"/>
              <a:gd name="T10" fmla="*/ 766 w 766"/>
              <a:gd name="T11" fmla="*/ 1296 h 153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6"/>
              <a:gd name="T19" fmla="*/ 0 h 1533"/>
              <a:gd name="T20" fmla="*/ 766 w 766"/>
              <a:gd name="T21" fmla="*/ 1533 h 153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6" h="1533">
                <a:moveTo>
                  <a:pt x="238" y="0"/>
                </a:moveTo>
                <a:cubicBezTo>
                  <a:pt x="221" y="11"/>
                  <a:pt x="171" y="9"/>
                  <a:pt x="133" y="66"/>
                </a:cubicBezTo>
                <a:cubicBezTo>
                  <a:pt x="95" y="123"/>
                  <a:pt x="16" y="191"/>
                  <a:pt x="8" y="341"/>
                </a:cubicBezTo>
                <a:cubicBezTo>
                  <a:pt x="0" y="491"/>
                  <a:pt x="28" y="775"/>
                  <a:pt x="86" y="964"/>
                </a:cubicBezTo>
                <a:cubicBezTo>
                  <a:pt x="144" y="1153"/>
                  <a:pt x="245" y="1423"/>
                  <a:pt x="358" y="1478"/>
                </a:cubicBezTo>
                <a:cubicBezTo>
                  <a:pt x="471" y="1533"/>
                  <a:pt x="681" y="1334"/>
                  <a:pt x="766" y="12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arrow" w="lg" len="lg"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9" name="Freeform 21"/>
          <p:cNvSpPr>
            <a:spLocks/>
          </p:cNvSpPr>
          <p:nvPr/>
        </p:nvSpPr>
        <p:spPr bwMode="auto">
          <a:xfrm>
            <a:off x="7972425" y="2120900"/>
            <a:ext cx="965200" cy="3454400"/>
          </a:xfrm>
          <a:custGeom>
            <a:avLst/>
            <a:gdLst>
              <a:gd name="T0" fmla="*/ 454 w 608"/>
              <a:gd name="T1" fmla="*/ 0 h 2176"/>
              <a:gd name="T2" fmla="*/ 596 w 608"/>
              <a:gd name="T3" fmla="*/ 217 h 2176"/>
              <a:gd name="T4" fmla="*/ 528 w 608"/>
              <a:gd name="T5" fmla="*/ 1064 h 2176"/>
              <a:gd name="T6" fmla="*/ 432 w 608"/>
              <a:gd name="T7" fmla="*/ 1976 h 2176"/>
              <a:gd name="T8" fmla="*/ 96 w 608"/>
              <a:gd name="T9" fmla="*/ 2168 h 2176"/>
              <a:gd name="T10" fmla="*/ 0 w 608"/>
              <a:gd name="T11" fmla="*/ 2024 h 21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08"/>
              <a:gd name="T19" fmla="*/ 0 h 2176"/>
              <a:gd name="T20" fmla="*/ 608 w 608"/>
              <a:gd name="T21" fmla="*/ 2176 h 21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08" h="2176">
                <a:moveTo>
                  <a:pt x="454" y="0"/>
                </a:moveTo>
                <a:cubicBezTo>
                  <a:pt x="478" y="36"/>
                  <a:pt x="584" y="40"/>
                  <a:pt x="596" y="217"/>
                </a:cubicBezTo>
                <a:cubicBezTo>
                  <a:pt x="608" y="394"/>
                  <a:pt x="555" y="771"/>
                  <a:pt x="528" y="1064"/>
                </a:cubicBezTo>
                <a:cubicBezTo>
                  <a:pt x="501" y="1357"/>
                  <a:pt x="504" y="1792"/>
                  <a:pt x="432" y="1976"/>
                </a:cubicBezTo>
                <a:cubicBezTo>
                  <a:pt x="360" y="2160"/>
                  <a:pt x="168" y="2160"/>
                  <a:pt x="96" y="2168"/>
                </a:cubicBezTo>
                <a:cubicBezTo>
                  <a:pt x="24" y="2176"/>
                  <a:pt x="12" y="2100"/>
                  <a:pt x="0" y="202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arrow" w="lg" len="lg"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8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667</Words>
  <Application>Microsoft Office PowerPoint</Application>
  <PresentationFormat>On-screen Show (4:3)</PresentationFormat>
  <Paragraphs>139</Paragraphs>
  <Slides>21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 Math</vt:lpstr>
      <vt:lpstr>Symbol</vt:lpstr>
      <vt:lpstr>Wingdings</vt:lpstr>
      <vt:lpstr>Office Theme</vt:lpstr>
      <vt:lpstr>Equation</vt:lpstr>
      <vt:lpstr>Document</vt:lpstr>
      <vt:lpstr>Channel Flow Routing</vt:lpstr>
      <vt:lpstr>Brushy Creek Watershed</vt:lpstr>
      <vt:lpstr>Reach SBR_080 Downstream of Dam 7</vt:lpstr>
      <vt:lpstr>Hydrologic river routing (Muskingum Method)</vt:lpstr>
      <vt:lpstr>Muskingum Method (Cont.)</vt:lpstr>
      <vt:lpstr>Muskingum - Example</vt:lpstr>
      <vt:lpstr>Muskingum – Example (Cont.)</vt:lpstr>
      <vt:lpstr>Unsteady Flow Routing in Open Channels</vt:lpstr>
      <vt:lpstr>Continuity Equation</vt:lpstr>
      <vt:lpstr>Momentum Equation</vt:lpstr>
      <vt:lpstr>Forces acting on the C.V.</vt:lpstr>
      <vt:lpstr>Momentum Equation</vt:lpstr>
      <vt:lpstr>Momentum Equation(2)</vt:lpstr>
      <vt:lpstr>Momentum Equation (3)</vt:lpstr>
      <vt:lpstr>Applications of different forms of momentum equation</vt:lpstr>
      <vt:lpstr>Kinematic Wave</vt:lpstr>
      <vt:lpstr>Muskingum-Cunge Method</vt:lpstr>
      <vt:lpstr>Reach SBR_080 Downstream of Dam 7</vt:lpstr>
      <vt:lpstr>Longitudinal profile for reach SBR_080</vt:lpstr>
      <vt:lpstr>Cross-Section for SBR_080</vt:lpstr>
      <vt:lpstr>Routing in stream reach downstream of Dam 7</vt:lpstr>
    </vt:vector>
  </TitlesOfParts>
  <Company>The University of Texas at Austin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maidment</dc:creator>
  <cp:lastModifiedBy>Maidment, David R</cp:lastModifiedBy>
  <cp:revision>25</cp:revision>
  <dcterms:created xsi:type="dcterms:W3CDTF">2011-03-28T21:04:51Z</dcterms:created>
  <dcterms:modified xsi:type="dcterms:W3CDTF">2013-03-07T19:20:49Z</dcterms:modified>
</cp:coreProperties>
</file>