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56" r:id="rId2"/>
    <p:sldId id="574" r:id="rId3"/>
    <p:sldId id="443" r:id="rId4"/>
    <p:sldId id="441" r:id="rId5"/>
    <p:sldId id="470" r:id="rId6"/>
    <p:sldId id="438" r:id="rId7"/>
    <p:sldId id="571" r:id="rId8"/>
    <p:sldId id="471" r:id="rId9"/>
    <p:sldId id="472" r:id="rId10"/>
    <p:sldId id="473" r:id="rId11"/>
    <p:sldId id="475" r:id="rId12"/>
    <p:sldId id="489" r:id="rId13"/>
    <p:sldId id="476" r:id="rId14"/>
    <p:sldId id="477" r:id="rId15"/>
    <p:sldId id="479" r:id="rId16"/>
    <p:sldId id="510" r:id="rId17"/>
    <p:sldId id="578" r:id="rId18"/>
    <p:sldId id="495" r:id="rId19"/>
    <p:sldId id="498" r:id="rId20"/>
    <p:sldId id="502" r:id="rId21"/>
    <p:sldId id="511" r:id="rId22"/>
    <p:sldId id="486" r:id="rId23"/>
    <p:sldId id="485" r:id="rId24"/>
    <p:sldId id="484" r:id="rId25"/>
    <p:sldId id="447" r:id="rId26"/>
    <p:sldId id="325" r:id="rId27"/>
    <p:sldId id="448" r:id="rId28"/>
    <p:sldId id="449" r:id="rId29"/>
    <p:sldId id="367" r:id="rId30"/>
    <p:sldId id="336" r:id="rId31"/>
    <p:sldId id="445" r:id="rId32"/>
    <p:sldId id="512" r:id="rId33"/>
    <p:sldId id="576" r:id="rId34"/>
    <p:sldId id="583" r:id="rId35"/>
    <p:sldId id="338" r:id="rId36"/>
    <p:sldId id="371" r:id="rId37"/>
    <p:sldId id="585" r:id="rId38"/>
    <p:sldId id="451" r:id="rId39"/>
    <p:sldId id="534" r:id="rId40"/>
    <p:sldId id="514" r:id="rId41"/>
    <p:sldId id="581" r:id="rId42"/>
    <p:sldId id="468" r:id="rId43"/>
    <p:sldId id="469" r:id="rId44"/>
    <p:sldId id="544" r:id="rId45"/>
    <p:sldId id="536" r:id="rId46"/>
    <p:sldId id="537" r:id="rId47"/>
    <p:sldId id="579" r:id="rId48"/>
    <p:sldId id="505" r:id="rId49"/>
    <p:sldId id="508" r:id="rId50"/>
    <p:sldId id="506" r:id="rId51"/>
    <p:sldId id="543" r:id="rId52"/>
    <p:sldId id="549" r:id="rId53"/>
    <p:sldId id="564" r:id="rId54"/>
    <p:sldId id="565" r:id="rId55"/>
    <p:sldId id="545" r:id="rId56"/>
    <p:sldId id="546" r:id="rId57"/>
    <p:sldId id="561" r:id="rId58"/>
    <p:sldId id="573" r:id="rId59"/>
    <p:sldId id="567" r:id="rId60"/>
    <p:sldId id="563" r:id="rId61"/>
    <p:sldId id="566" r:id="rId62"/>
    <p:sldId id="568" r:id="rId63"/>
    <p:sldId id="570" r:id="rId64"/>
    <p:sldId id="569" r:id="rId65"/>
    <p:sldId id="58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FF"/>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5" autoAdjust="0"/>
    <p:restoredTop sz="86690" autoAdjust="0"/>
  </p:normalViewPr>
  <p:slideViewPr>
    <p:cSldViewPr>
      <p:cViewPr varScale="1">
        <p:scale>
          <a:sx n="37" d="100"/>
          <a:sy n="37" d="100"/>
        </p:scale>
        <p:origin x="-828"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F3B1A-3956-4D22-ADAC-D915E503F27A}"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B587E237-E33D-42FF-9F1A-44FD3C70A69E}">
      <dgm:prSet phldrT="[Text]" custT="1"/>
      <dgm:spPr/>
      <dgm:t>
        <a:bodyPr/>
        <a:lstStyle/>
        <a:p>
          <a:r>
            <a:rPr lang="en-US" sz="1600" dirty="0" smtClean="0"/>
            <a:t>Hydrosphere</a:t>
          </a:r>
          <a:endParaRPr lang="en-US" sz="1600" dirty="0"/>
        </a:p>
      </dgm:t>
    </dgm:pt>
    <dgm:pt modelId="{40D7B52E-E47B-4F95-A251-D8140157F0B7}" type="parTrans" cxnId="{DCD03D12-42E4-4494-AA61-091C2014D6BA}">
      <dgm:prSet/>
      <dgm:spPr/>
      <dgm:t>
        <a:bodyPr/>
        <a:lstStyle/>
        <a:p>
          <a:endParaRPr lang="en-US"/>
        </a:p>
      </dgm:t>
    </dgm:pt>
    <dgm:pt modelId="{F39C83B2-6E28-4916-8534-CFA4A43E117B}" type="sibTrans" cxnId="{DCD03D12-42E4-4494-AA61-091C2014D6BA}">
      <dgm:prSet/>
      <dgm:spPr/>
      <dgm:t>
        <a:bodyPr/>
        <a:lstStyle/>
        <a:p>
          <a:endParaRPr lang="en-US"/>
        </a:p>
      </dgm:t>
    </dgm:pt>
    <dgm:pt modelId="{D74DC106-355D-4E0B-AF72-38F995DB3796}">
      <dgm:prSet phldrT="[Text]" custT="1"/>
      <dgm:spPr/>
      <dgm:t>
        <a:bodyPr/>
        <a:lstStyle/>
        <a:p>
          <a:r>
            <a:rPr lang="en-US" sz="1400" dirty="0" smtClean="0"/>
            <a:t>Biological</a:t>
          </a:r>
          <a:endParaRPr lang="en-US" sz="1400" dirty="0"/>
        </a:p>
      </dgm:t>
    </dgm:pt>
    <dgm:pt modelId="{4BDB29C1-DB48-440B-9D4B-E845AEAD64A6}" type="parTrans" cxnId="{57D75CAB-B3FA-44E3-83F4-8D9087F7AF79}">
      <dgm:prSet/>
      <dgm:spPr/>
      <dgm:t>
        <a:bodyPr/>
        <a:lstStyle/>
        <a:p>
          <a:endParaRPr lang="en-US" dirty="0"/>
        </a:p>
      </dgm:t>
    </dgm:pt>
    <dgm:pt modelId="{9CFB0251-A509-42A9-B50F-70E8C9A773EC}" type="sibTrans" cxnId="{57D75CAB-B3FA-44E3-83F4-8D9087F7AF79}">
      <dgm:prSet/>
      <dgm:spPr/>
      <dgm:t>
        <a:bodyPr/>
        <a:lstStyle/>
        <a:p>
          <a:endParaRPr lang="en-US"/>
        </a:p>
      </dgm:t>
    </dgm:pt>
    <dgm:pt modelId="{A28AA399-1FF3-42F5-8A11-DA3E622486AA}">
      <dgm:prSet phldrT="[Text]" custT="1"/>
      <dgm:spPr/>
      <dgm:t>
        <a:bodyPr/>
        <a:lstStyle/>
        <a:p>
          <a:r>
            <a:rPr lang="en-US" sz="1400" dirty="0" smtClean="0"/>
            <a:t>Chemical</a:t>
          </a:r>
          <a:endParaRPr lang="en-US" sz="1400" dirty="0"/>
        </a:p>
      </dgm:t>
    </dgm:pt>
    <dgm:pt modelId="{4BF1023A-5C5E-4A75-862D-B682778FB69A}" type="parTrans" cxnId="{597BEE2A-7701-4647-BBDA-701296643DEC}">
      <dgm:prSet/>
      <dgm:spPr/>
      <dgm:t>
        <a:bodyPr/>
        <a:lstStyle/>
        <a:p>
          <a:endParaRPr lang="en-US" dirty="0"/>
        </a:p>
      </dgm:t>
    </dgm:pt>
    <dgm:pt modelId="{4981BEDB-2596-47FC-9B7D-86BD4790763C}" type="sibTrans" cxnId="{597BEE2A-7701-4647-BBDA-701296643DEC}">
      <dgm:prSet/>
      <dgm:spPr/>
      <dgm:t>
        <a:bodyPr/>
        <a:lstStyle/>
        <a:p>
          <a:endParaRPr lang="en-US"/>
        </a:p>
      </dgm:t>
    </dgm:pt>
    <dgm:pt modelId="{C4F5F54F-8C94-4F54-8413-F8A82456E3E9}">
      <dgm:prSet phldrT="[Text]" custT="1"/>
      <dgm:spPr/>
      <dgm:t>
        <a:bodyPr/>
        <a:lstStyle/>
        <a:p>
          <a:r>
            <a:rPr lang="en-US" sz="1400" dirty="0" smtClean="0"/>
            <a:t>Physical</a:t>
          </a:r>
          <a:endParaRPr lang="en-US" sz="1400" dirty="0"/>
        </a:p>
      </dgm:t>
    </dgm:pt>
    <dgm:pt modelId="{2CF77929-4652-43A8-9CD3-EA0BFD7F6C7D}" type="parTrans" cxnId="{ECFDD2FD-F457-4AA1-B890-152F949B813A}">
      <dgm:prSet/>
      <dgm:spPr/>
      <dgm:t>
        <a:bodyPr/>
        <a:lstStyle/>
        <a:p>
          <a:endParaRPr lang="en-US" dirty="0"/>
        </a:p>
      </dgm:t>
    </dgm:pt>
    <dgm:pt modelId="{2FD32502-8F94-4548-AEB2-7F66EAC59AD5}" type="sibTrans" cxnId="{ECFDD2FD-F457-4AA1-B890-152F949B813A}">
      <dgm:prSet/>
      <dgm:spPr/>
      <dgm:t>
        <a:bodyPr/>
        <a:lstStyle/>
        <a:p>
          <a:endParaRPr lang="en-US"/>
        </a:p>
      </dgm:t>
    </dgm:pt>
    <dgm:pt modelId="{C5BF1FC0-DD68-4C34-B832-B52A921D94C0}">
      <dgm:prSet phldrT="[Text]" custT="1"/>
      <dgm:spPr/>
      <dgm:t>
        <a:bodyPr/>
        <a:lstStyle/>
        <a:p>
          <a:r>
            <a:rPr lang="en-US" sz="1200" dirty="0" smtClean="0"/>
            <a:t>Chlorophyll</a:t>
          </a:r>
          <a:endParaRPr lang="en-US" sz="1200" dirty="0"/>
        </a:p>
      </dgm:t>
    </dgm:pt>
    <dgm:pt modelId="{ACD12995-4740-4335-B9BE-FA295E5893CE}" type="parTrans" cxnId="{736AE6C0-8F3A-4BB0-A2F9-6F10D3F6641A}">
      <dgm:prSet/>
      <dgm:spPr/>
      <dgm:t>
        <a:bodyPr/>
        <a:lstStyle/>
        <a:p>
          <a:endParaRPr lang="en-US" dirty="0"/>
        </a:p>
      </dgm:t>
    </dgm:pt>
    <dgm:pt modelId="{431638A0-5012-4F54-A3EC-D545A057A823}" type="sibTrans" cxnId="{736AE6C0-8F3A-4BB0-A2F9-6F10D3F6641A}">
      <dgm:prSet/>
      <dgm:spPr/>
      <dgm:t>
        <a:bodyPr/>
        <a:lstStyle/>
        <a:p>
          <a:endParaRPr lang="en-US"/>
        </a:p>
      </dgm:t>
    </dgm:pt>
    <dgm:pt modelId="{71AAA496-3419-4400-BAF0-D316FC12DDA9}">
      <dgm:prSet phldrT="[Text]" custT="1"/>
      <dgm:spPr/>
      <dgm:t>
        <a:bodyPr/>
        <a:lstStyle/>
        <a:p>
          <a:r>
            <a:rPr lang="en-US" sz="1200" dirty="0" smtClean="0"/>
            <a:t>Indicator</a:t>
          </a:r>
          <a:r>
            <a:rPr lang="en-US" sz="700" dirty="0" smtClean="0"/>
            <a:t> </a:t>
          </a:r>
          <a:r>
            <a:rPr lang="en-US" sz="1200" dirty="0" smtClean="0"/>
            <a:t>Organisms</a:t>
          </a:r>
          <a:endParaRPr lang="en-US" sz="1200" dirty="0"/>
        </a:p>
      </dgm:t>
    </dgm:pt>
    <dgm:pt modelId="{2998F424-B0E1-4C43-853F-BB4CB8295C19}" type="parTrans" cxnId="{9311C656-BD77-4D77-AFCC-A54DBD9B175A}">
      <dgm:prSet/>
      <dgm:spPr/>
      <dgm:t>
        <a:bodyPr/>
        <a:lstStyle/>
        <a:p>
          <a:endParaRPr lang="en-US" dirty="0"/>
        </a:p>
      </dgm:t>
    </dgm:pt>
    <dgm:pt modelId="{C871068A-5FF3-45C7-95E9-4AA62EF236ED}" type="sibTrans" cxnId="{9311C656-BD77-4D77-AFCC-A54DBD9B175A}">
      <dgm:prSet/>
      <dgm:spPr/>
      <dgm:t>
        <a:bodyPr/>
        <a:lstStyle/>
        <a:p>
          <a:endParaRPr lang="en-US"/>
        </a:p>
      </dgm:t>
    </dgm:pt>
    <dgm:pt modelId="{491F56AE-F03B-44C4-98FE-62866B484A00}">
      <dgm:prSet phldrT="[Text]" custT="1"/>
      <dgm:spPr/>
      <dgm:t>
        <a:bodyPr/>
        <a:lstStyle/>
        <a:p>
          <a:r>
            <a:rPr lang="en-US" sz="1200" dirty="0" smtClean="0"/>
            <a:t>Dissolved</a:t>
          </a:r>
          <a:r>
            <a:rPr lang="en-US" sz="700" dirty="0" smtClean="0"/>
            <a:t> </a:t>
          </a:r>
          <a:r>
            <a:rPr lang="en-US" sz="1200" dirty="0" smtClean="0"/>
            <a:t>Oxygen</a:t>
          </a:r>
          <a:endParaRPr lang="en-US" sz="1200" dirty="0"/>
        </a:p>
      </dgm:t>
    </dgm:pt>
    <dgm:pt modelId="{E8FF75A9-1DED-4469-8BBE-2D3253AC6FC2}" type="parTrans" cxnId="{F270FF95-8776-456A-B833-9C0848E26E57}">
      <dgm:prSet/>
      <dgm:spPr/>
      <dgm:t>
        <a:bodyPr/>
        <a:lstStyle/>
        <a:p>
          <a:endParaRPr lang="en-US" dirty="0"/>
        </a:p>
      </dgm:t>
    </dgm:pt>
    <dgm:pt modelId="{29AE09DC-F8A8-42F9-8EE8-7B956E851B7C}" type="sibTrans" cxnId="{F270FF95-8776-456A-B833-9C0848E26E57}">
      <dgm:prSet/>
      <dgm:spPr/>
      <dgm:t>
        <a:bodyPr/>
        <a:lstStyle/>
        <a:p>
          <a:endParaRPr lang="en-US"/>
        </a:p>
      </dgm:t>
    </dgm:pt>
    <dgm:pt modelId="{9063D9FF-CEBE-4DE3-AF3A-1B037C271F2D}">
      <dgm:prSet phldrT="[Text]" custT="1"/>
      <dgm:spPr/>
      <dgm:t>
        <a:bodyPr/>
        <a:lstStyle/>
        <a:p>
          <a:r>
            <a:rPr lang="en-US" sz="1200" dirty="0" smtClean="0"/>
            <a:t>Suspended</a:t>
          </a:r>
          <a:r>
            <a:rPr lang="en-US" sz="700" dirty="0" smtClean="0"/>
            <a:t> </a:t>
          </a:r>
          <a:r>
            <a:rPr lang="en-US" sz="1200" dirty="0" smtClean="0"/>
            <a:t>Solids</a:t>
          </a:r>
          <a:endParaRPr lang="en-US" sz="1200" dirty="0"/>
        </a:p>
      </dgm:t>
    </dgm:pt>
    <dgm:pt modelId="{0B19EF51-7D36-4F1B-8FC4-85004717ECAE}" type="parTrans" cxnId="{06FFAB0F-6A2D-436D-8909-0B3051545F44}">
      <dgm:prSet/>
      <dgm:spPr/>
      <dgm:t>
        <a:bodyPr/>
        <a:lstStyle/>
        <a:p>
          <a:endParaRPr lang="en-US" dirty="0"/>
        </a:p>
      </dgm:t>
    </dgm:pt>
    <dgm:pt modelId="{8E508D93-E452-4A58-82E2-5A2DCEFC6845}" type="sibTrans" cxnId="{06FFAB0F-6A2D-436D-8909-0B3051545F44}">
      <dgm:prSet/>
      <dgm:spPr/>
      <dgm:t>
        <a:bodyPr/>
        <a:lstStyle/>
        <a:p>
          <a:endParaRPr lang="en-US"/>
        </a:p>
      </dgm:t>
    </dgm:pt>
    <dgm:pt modelId="{504ABE3B-DD9B-4D43-A319-D84C5247D09B}">
      <dgm:prSet phldrT="[Text]" custT="1"/>
      <dgm:spPr/>
      <dgm:t>
        <a:bodyPr/>
        <a:lstStyle/>
        <a:p>
          <a:r>
            <a:rPr lang="en-US" sz="1200" dirty="0" smtClean="0"/>
            <a:t>Temperature</a:t>
          </a:r>
          <a:endParaRPr lang="en-US" sz="1200" dirty="0"/>
        </a:p>
      </dgm:t>
    </dgm:pt>
    <dgm:pt modelId="{F1F06814-6756-4BE0-A9B3-B31E42BD0018}" type="parTrans" cxnId="{DDA7D1C6-C602-484A-B798-9EB1C9DF5A1F}">
      <dgm:prSet/>
      <dgm:spPr/>
      <dgm:t>
        <a:bodyPr/>
        <a:lstStyle/>
        <a:p>
          <a:endParaRPr lang="en-US" dirty="0"/>
        </a:p>
      </dgm:t>
    </dgm:pt>
    <dgm:pt modelId="{4AA41C76-1326-47FB-A619-E580784ED2BA}" type="sibTrans" cxnId="{DDA7D1C6-C602-484A-B798-9EB1C9DF5A1F}">
      <dgm:prSet/>
      <dgm:spPr/>
      <dgm:t>
        <a:bodyPr/>
        <a:lstStyle/>
        <a:p>
          <a:endParaRPr lang="en-US"/>
        </a:p>
      </dgm:t>
    </dgm:pt>
    <dgm:pt modelId="{8AD9CC11-D87A-45C3-9C35-2E1EFF033806}">
      <dgm:prSet phldrT="[Text]" custT="1"/>
      <dgm:spPr/>
      <dgm:t>
        <a:bodyPr/>
        <a:lstStyle/>
        <a:p>
          <a:r>
            <a:rPr lang="en-US" sz="1200" dirty="0" smtClean="0"/>
            <a:t>Discharge</a:t>
          </a:r>
          <a:endParaRPr lang="en-US" sz="1200" dirty="0"/>
        </a:p>
      </dgm:t>
    </dgm:pt>
    <dgm:pt modelId="{1CE36CCB-EC5F-43C8-87FA-8F96A8DD99A5}" type="parTrans" cxnId="{1DFABA9A-60B3-4686-A79C-97811CF65109}">
      <dgm:prSet/>
      <dgm:spPr/>
      <dgm:t>
        <a:bodyPr/>
        <a:lstStyle/>
        <a:p>
          <a:endParaRPr lang="en-US" dirty="0"/>
        </a:p>
      </dgm:t>
    </dgm:pt>
    <dgm:pt modelId="{7FF5D57E-D144-4CB4-8E56-3957B95ABADF}" type="sibTrans" cxnId="{1DFABA9A-60B3-4686-A79C-97811CF65109}">
      <dgm:prSet/>
      <dgm:spPr/>
      <dgm:t>
        <a:bodyPr/>
        <a:lstStyle/>
        <a:p>
          <a:endParaRPr lang="en-US"/>
        </a:p>
      </dgm:t>
    </dgm:pt>
    <dgm:pt modelId="{3AAE86C5-E536-488F-8C84-C0845B592D1F}">
      <dgm:prSet phldrT="[Text]" custT="1"/>
      <dgm:spPr/>
      <dgm:t>
        <a:bodyPr/>
        <a:lstStyle/>
        <a:p>
          <a:r>
            <a:rPr lang="en-US" sz="1000" dirty="0" smtClean="0"/>
            <a:t>Air</a:t>
          </a:r>
          <a:r>
            <a:rPr lang="en-US" sz="700" dirty="0" smtClean="0"/>
            <a:t> </a:t>
          </a:r>
          <a:r>
            <a:rPr lang="en-US" sz="1000" dirty="0" smtClean="0"/>
            <a:t>Temperature</a:t>
          </a:r>
          <a:endParaRPr lang="en-US" sz="1000" dirty="0"/>
        </a:p>
      </dgm:t>
    </dgm:pt>
    <dgm:pt modelId="{2E59E5F9-7BB1-4872-B826-1ACA18B5B1D7}" type="parTrans" cxnId="{7746720D-E6AC-44D4-BB7A-98B7C5E6504C}">
      <dgm:prSet/>
      <dgm:spPr/>
      <dgm:t>
        <a:bodyPr/>
        <a:lstStyle/>
        <a:p>
          <a:endParaRPr lang="en-US" dirty="0"/>
        </a:p>
      </dgm:t>
    </dgm:pt>
    <dgm:pt modelId="{D31386E4-7972-43ED-BCFA-0D83A64502EF}" type="sibTrans" cxnId="{7746720D-E6AC-44D4-BB7A-98B7C5E6504C}">
      <dgm:prSet/>
      <dgm:spPr/>
      <dgm:t>
        <a:bodyPr/>
        <a:lstStyle/>
        <a:p>
          <a:endParaRPr lang="en-US"/>
        </a:p>
      </dgm:t>
    </dgm:pt>
    <dgm:pt modelId="{2BEBC86C-7E2D-4A90-A526-F998C451C833}">
      <dgm:prSet phldrT="[Text]" custT="1"/>
      <dgm:spPr/>
      <dgm:t>
        <a:bodyPr/>
        <a:lstStyle/>
        <a:p>
          <a:r>
            <a:rPr lang="en-US" sz="1000" dirty="0" smtClean="0"/>
            <a:t>Water</a:t>
          </a:r>
          <a:r>
            <a:rPr lang="en-US" sz="700" dirty="0" smtClean="0"/>
            <a:t> </a:t>
          </a:r>
          <a:r>
            <a:rPr lang="en-US" sz="1000" dirty="0" smtClean="0"/>
            <a:t>Temperature</a:t>
          </a:r>
          <a:endParaRPr lang="en-US" sz="1000" dirty="0"/>
        </a:p>
      </dgm:t>
    </dgm:pt>
    <dgm:pt modelId="{52398C9B-E011-48C5-A5FB-0F7BBB1EBCE2}" type="parTrans" cxnId="{9C8FB810-1518-449F-9849-65BF8EC4638D}">
      <dgm:prSet/>
      <dgm:spPr/>
      <dgm:t>
        <a:bodyPr/>
        <a:lstStyle/>
        <a:p>
          <a:endParaRPr lang="en-US" dirty="0"/>
        </a:p>
      </dgm:t>
    </dgm:pt>
    <dgm:pt modelId="{A8850D35-A6D2-4E45-8779-0AF2CFB51DBE}" type="sibTrans" cxnId="{9C8FB810-1518-449F-9849-65BF8EC4638D}">
      <dgm:prSet/>
      <dgm:spPr/>
      <dgm:t>
        <a:bodyPr/>
        <a:lstStyle/>
        <a:p>
          <a:endParaRPr lang="en-US"/>
        </a:p>
      </dgm:t>
    </dgm:pt>
    <dgm:pt modelId="{620602A8-E9E6-449B-834B-39D58FA09474}">
      <dgm:prSet phldrT="[Text]" custT="1"/>
      <dgm:spPr/>
      <dgm:t>
        <a:bodyPr/>
        <a:lstStyle/>
        <a:p>
          <a:r>
            <a:rPr lang="en-US" sz="1000" dirty="0" smtClean="0"/>
            <a:t>Groundwater</a:t>
          </a:r>
          <a:r>
            <a:rPr lang="en-US" sz="700" dirty="0" smtClean="0"/>
            <a:t> </a:t>
          </a:r>
          <a:r>
            <a:rPr lang="en-US" sz="1000" dirty="0" smtClean="0"/>
            <a:t>Flow</a:t>
          </a:r>
          <a:endParaRPr lang="en-US" sz="1000" dirty="0"/>
        </a:p>
      </dgm:t>
    </dgm:pt>
    <dgm:pt modelId="{A8E917FB-557E-4804-8EBD-C5A05D98A80C}" type="parTrans" cxnId="{F2C6FF2A-6520-414F-B323-C9459912D06A}">
      <dgm:prSet/>
      <dgm:spPr/>
      <dgm:t>
        <a:bodyPr/>
        <a:lstStyle/>
        <a:p>
          <a:endParaRPr lang="en-US" dirty="0"/>
        </a:p>
      </dgm:t>
    </dgm:pt>
    <dgm:pt modelId="{3BE54CEB-198D-44E9-A171-46F67AFEA3C5}" type="sibTrans" cxnId="{F2C6FF2A-6520-414F-B323-C9459912D06A}">
      <dgm:prSet/>
      <dgm:spPr/>
      <dgm:t>
        <a:bodyPr/>
        <a:lstStyle/>
        <a:p>
          <a:endParaRPr lang="en-US"/>
        </a:p>
      </dgm:t>
    </dgm:pt>
    <dgm:pt modelId="{BF197193-F968-4D1A-B7BC-CA3EB87D681D}">
      <dgm:prSet phldrT="[Text]" custT="1"/>
      <dgm:spPr/>
      <dgm:t>
        <a:bodyPr/>
        <a:lstStyle/>
        <a:p>
          <a:r>
            <a:rPr lang="en-US" sz="1000" dirty="0" smtClean="0"/>
            <a:t>Stream</a:t>
          </a:r>
          <a:r>
            <a:rPr lang="en-US" sz="700" dirty="0" smtClean="0"/>
            <a:t> </a:t>
          </a:r>
          <a:r>
            <a:rPr lang="en-US" sz="1000" dirty="0" smtClean="0"/>
            <a:t>Discharge</a:t>
          </a:r>
          <a:endParaRPr lang="en-US" sz="1000" dirty="0"/>
        </a:p>
      </dgm:t>
    </dgm:pt>
    <dgm:pt modelId="{0D1D9636-9715-4AD1-B5F7-D0D1D736D6F2}" type="parTrans" cxnId="{8EAA0A49-BE8F-4DCC-AB07-3FDFF1F4BBFD}">
      <dgm:prSet/>
      <dgm:spPr/>
      <dgm:t>
        <a:bodyPr/>
        <a:lstStyle/>
        <a:p>
          <a:endParaRPr lang="en-US" dirty="0"/>
        </a:p>
      </dgm:t>
    </dgm:pt>
    <dgm:pt modelId="{F74FFEF8-8481-493D-A6A4-B389B784F15A}" type="sibTrans" cxnId="{8EAA0A49-BE8F-4DCC-AB07-3FDFF1F4BBFD}">
      <dgm:prSet/>
      <dgm:spPr/>
      <dgm:t>
        <a:bodyPr/>
        <a:lstStyle/>
        <a:p>
          <a:endParaRPr lang="en-US"/>
        </a:p>
      </dgm:t>
    </dgm:pt>
    <dgm:pt modelId="{36686005-62DB-410D-A848-AC6591EF40CA}">
      <dgm:prSet phldrT="[Text]" custT="1"/>
      <dgm:spPr/>
      <dgm:t>
        <a:bodyPr/>
        <a:lstStyle/>
        <a:p>
          <a:r>
            <a:rPr lang="en-US" sz="1000" dirty="0" smtClean="0"/>
            <a:t>Fixed</a:t>
          </a:r>
          <a:r>
            <a:rPr lang="en-US" sz="700" dirty="0" smtClean="0"/>
            <a:t> </a:t>
          </a:r>
          <a:r>
            <a:rPr lang="en-US" sz="1000" dirty="0" smtClean="0"/>
            <a:t>Suspended</a:t>
          </a:r>
          <a:r>
            <a:rPr lang="en-US" sz="700" dirty="0" smtClean="0"/>
            <a:t> </a:t>
          </a:r>
          <a:r>
            <a:rPr lang="en-US" sz="1000" dirty="0" smtClean="0"/>
            <a:t>Solids</a:t>
          </a:r>
          <a:endParaRPr lang="en-US" sz="1000" dirty="0"/>
        </a:p>
      </dgm:t>
    </dgm:pt>
    <dgm:pt modelId="{A54CA401-29BD-4552-99B4-CBD94063FBEC}" type="parTrans" cxnId="{DABCE9C8-86C5-4305-82A9-3C008DCAA939}">
      <dgm:prSet/>
      <dgm:spPr/>
      <dgm:t>
        <a:bodyPr/>
        <a:lstStyle/>
        <a:p>
          <a:endParaRPr lang="en-US" dirty="0"/>
        </a:p>
      </dgm:t>
    </dgm:pt>
    <dgm:pt modelId="{598A932C-BAEE-4AA8-B332-EC9DF90EEB5A}" type="sibTrans" cxnId="{DABCE9C8-86C5-4305-82A9-3C008DCAA939}">
      <dgm:prSet/>
      <dgm:spPr/>
      <dgm:t>
        <a:bodyPr/>
        <a:lstStyle/>
        <a:p>
          <a:endParaRPr lang="en-US"/>
        </a:p>
      </dgm:t>
    </dgm:pt>
    <dgm:pt modelId="{45EA500C-BA60-4D2C-8E47-25749A21085E}">
      <dgm:prSet phldrT="[Text]" custT="1"/>
      <dgm:spPr/>
      <dgm:t>
        <a:bodyPr/>
        <a:lstStyle/>
        <a:p>
          <a:r>
            <a:rPr lang="en-US" sz="1000" dirty="0" smtClean="0"/>
            <a:t>Total</a:t>
          </a:r>
          <a:r>
            <a:rPr lang="en-US" sz="700" dirty="0" smtClean="0"/>
            <a:t> </a:t>
          </a:r>
          <a:r>
            <a:rPr lang="en-US" sz="1000" dirty="0" smtClean="0"/>
            <a:t>Suspended</a:t>
          </a:r>
          <a:r>
            <a:rPr lang="en-US" sz="700" dirty="0" smtClean="0"/>
            <a:t> </a:t>
          </a:r>
          <a:r>
            <a:rPr lang="en-US" sz="1000" dirty="0" smtClean="0"/>
            <a:t>Solids</a:t>
          </a:r>
          <a:endParaRPr lang="en-US" sz="1000" dirty="0"/>
        </a:p>
      </dgm:t>
    </dgm:pt>
    <dgm:pt modelId="{49FD6C42-7CEE-4719-A00F-61F41A832983}" type="parTrans" cxnId="{1FA18CE5-2DE3-49A4-BFF8-E6955D6F487D}">
      <dgm:prSet/>
      <dgm:spPr/>
      <dgm:t>
        <a:bodyPr/>
        <a:lstStyle/>
        <a:p>
          <a:endParaRPr lang="en-US" dirty="0"/>
        </a:p>
      </dgm:t>
    </dgm:pt>
    <dgm:pt modelId="{4B8B74EB-EA42-48F0-BFB3-ED9397175392}" type="sibTrans" cxnId="{1FA18CE5-2DE3-49A4-BFF8-E6955D6F487D}">
      <dgm:prSet/>
      <dgm:spPr/>
      <dgm:t>
        <a:bodyPr/>
        <a:lstStyle/>
        <a:p>
          <a:endParaRPr lang="en-US"/>
        </a:p>
      </dgm:t>
    </dgm:pt>
    <dgm:pt modelId="{3DB93405-9638-4A75-945C-2AF53BE7CFB7}">
      <dgm:prSet phldrT="[Text]" custT="1"/>
      <dgm:spPr/>
      <dgm:t>
        <a:bodyPr/>
        <a:lstStyle/>
        <a:p>
          <a:r>
            <a:rPr lang="en-US" sz="1000" dirty="0" smtClean="0"/>
            <a:t>DO</a:t>
          </a:r>
          <a:r>
            <a:rPr lang="en-US" sz="700" dirty="0" smtClean="0"/>
            <a:t> </a:t>
          </a:r>
          <a:r>
            <a:rPr lang="en-US" sz="1000" dirty="0" smtClean="0"/>
            <a:t>Concentration</a:t>
          </a:r>
          <a:endParaRPr lang="en-US" sz="1000" dirty="0"/>
        </a:p>
      </dgm:t>
    </dgm:pt>
    <dgm:pt modelId="{56355C68-6B41-456E-A7D5-448BACBA226E}" type="parTrans" cxnId="{3C29E82F-8D8A-41C3-94A1-C673A82196A1}">
      <dgm:prSet/>
      <dgm:spPr/>
      <dgm:t>
        <a:bodyPr/>
        <a:lstStyle/>
        <a:p>
          <a:endParaRPr lang="en-US" dirty="0"/>
        </a:p>
      </dgm:t>
    </dgm:pt>
    <dgm:pt modelId="{BC0CB908-2928-47E0-AA8D-4F4DEEAAE7C7}" type="sibTrans" cxnId="{3C29E82F-8D8A-41C3-94A1-C673A82196A1}">
      <dgm:prSet/>
      <dgm:spPr/>
      <dgm:t>
        <a:bodyPr/>
        <a:lstStyle/>
        <a:p>
          <a:endParaRPr lang="en-US"/>
        </a:p>
      </dgm:t>
    </dgm:pt>
    <dgm:pt modelId="{260A7AE2-C1E8-4F5B-A3A5-229DEFBA72E7}">
      <dgm:prSet phldrT="[Text]" custT="1"/>
      <dgm:spPr/>
      <dgm:t>
        <a:bodyPr/>
        <a:lstStyle/>
        <a:p>
          <a:r>
            <a:rPr lang="en-US" sz="1000" dirty="0" smtClean="0"/>
            <a:t>DO</a:t>
          </a:r>
          <a:r>
            <a:rPr lang="en-US" sz="700" dirty="0" smtClean="0"/>
            <a:t> </a:t>
          </a:r>
          <a:r>
            <a:rPr lang="en-US" sz="1000" dirty="0" smtClean="0"/>
            <a:t>Saturation</a:t>
          </a:r>
          <a:endParaRPr lang="en-US" sz="1000" dirty="0"/>
        </a:p>
      </dgm:t>
    </dgm:pt>
    <dgm:pt modelId="{5C3FBD1C-99B0-4ED8-9B6D-4706B9BB740C}" type="parTrans" cxnId="{C6811C6B-48D2-47FD-9300-9640EDA1BD70}">
      <dgm:prSet/>
      <dgm:spPr/>
      <dgm:t>
        <a:bodyPr/>
        <a:lstStyle/>
        <a:p>
          <a:endParaRPr lang="en-US" dirty="0"/>
        </a:p>
      </dgm:t>
    </dgm:pt>
    <dgm:pt modelId="{CB473D6C-DED8-402F-AC27-D7059619FEDF}" type="sibTrans" cxnId="{C6811C6B-48D2-47FD-9300-9640EDA1BD70}">
      <dgm:prSet/>
      <dgm:spPr/>
      <dgm:t>
        <a:bodyPr/>
        <a:lstStyle/>
        <a:p>
          <a:endParaRPr lang="en-US"/>
        </a:p>
      </dgm:t>
    </dgm:pt>
    <dgm:pt modelId="{762AB8D4-86BB-4C2F-B762-C8CC0F9C0B52}">
      <dgm:prSet phldrT="[Text]" custT="1"/>
      <dgm:spPr/>
      <dgm:t>
        <a:bodyPr/>
        <a:lstStyle/>
        <a:p>
          <a:r>
            <a:rPr lang="en-US" sz="1000" dirty="0" smtClean="0"/>
            <a:t>Chlorophyll</a:t>
          </a:r>
          <a:r>
            <a:rPr lang="en-US" sz="700" dirty="0" smtClean="0"/>
            <a:t> A</a:t>
          </a:r>
          <a:endParaRPr lang="en-US" sz="1000" dirty="0"/>
        </a:p>
      </dgm:t>
    </dgm:pt>
    <dgm:pt modelId="{5CDDA55C-18B0-4663-BC3A-E9A34886F41F}" type="parTrans" cxnId="{AB38D865-ED8A-4C1A-AA20-F2D233A48F97}">
      <dgm:prSet/>
      <dgm:spPr/>
      <dgm:t>
        <a:bodyPr/>
        <a:lstStyle/>
        <a:p>
          <a:endParaRPr lang="en-US" dirty="0"/>
        </a:p>
      </dgm:t>
    </dgm:pt>
    <dgm:pt modelId="{C4F44708-C40C-4BCE-A48E-A6896E9579B9}" type="sibTrans" cxnId="{AB38D865-ED8A-4C1A-AA20-F2D233A48F97}">
      <dgm:prSet/>
      <dgm:spPr/>
      <dgm:t>
        <a:bodyPr/>
        <a:lstStyle/>
        <a:p>
          <a:endParaRPr lang="en-US"/>
        </a:p>
      </dgm:t>
    </dgm:pt>
    <dgm:pt modelId="{B7B218BA-F9B9-4274-8716-7109578F846A}">
      <dgm:prSet phldrT="[Text]" custT="1"/>
      <dgm:spPr/>
      <dgm:t>
        <a:bodyPr/>
        <a:lstStyle/>
        <a:p>
          <a:r>
            <a:rPr lang="en-US" sz="1000" dirty="0" smtClean="0"/>
            <a:t>E. Coli</a:t>
          </a:r>
          <a:endParaRPr lang="en-US" sz="1000" dirty="0"/>
        </a:p>
      </dgm:t>
    </dgm:pt>
    <dgm:pt modelId="{D2005C87-33D6-42D8-8470-5D23C5521112}" type="parTrans" cxnId="{9CA572F4-4A9B-41C0-B99C-07C8F5733525}">
      <dgm:prSet/>
      <dgm:spPr/>
      <dgm:t>
        <a:bodyPr/>
        <a:lstStyle/>
        <a:p>
          <a:endParaRPr lang="en-US" dirty="0"/>
        </a:p>
      </dgm:t>
    </dgm:pt>
    <dgm:pt modelId="{BA5435BF-E1A2-4D20-AF08-A52F088A322C}" type="sibTrans" cxnId="{9CA572F4-4A9B-41C0-B99C-07C8F5733525}">
      <dgm:prSet/>
      <dgm:spPr/>
      <dgm:t>
        <a:bodyPr/>
        <a:lstStyle/>
        <a:p>
          <a:endParaRPr lang="en-US"/>
        </a:p>
      </dgm:t>
    </dgm:pt>
    <dgm:pt modelId="{281182BE-4B7A-464C-8506-10CD69149DAB}">
      <dgm:prSet phldrT="[Text]" custT="1"/>
      <dgm:spPr/>
      <dgm:t>
        <a:bodyPr/>
        <a:lstStyle/>
        <a:p>
          <a:r>
            <a:rPr lang="en-US" sz="1000" dirty="0" smtClean="0"/>
            <a:t>Fecal</a:t>
          </a:r>
          <a:r>
            <a:rPr lang="en-US" sz="700" dirty="0" smtClean="0"/>
            <a:t> </a:t>
          </a:r>
          <a:r>
            <a:rPr lang="en-US" sz="1000" dirty="0" smtClean="0"/>
            <a:t>Coliform</a:t>
          </a:r>
          <a:endParaRPr lang="en-US" sz="1000" dirty="0"/>
        </a:p>
      </dgm:t>
    </dgm:pt>
    <dgm:pt modelId="{FE8D5531-A69C-4E11-9864-631A2DE77988}" type="parTrans" cxnId="{20359C02-162D-4870-AFA3-00D1CB9F8A9A}">
      <dgm:prSet/>
      <dgm:spPr/>
      <dgm:t>
        <a:bodyPr/>
        <a:lstStyle/>
        <a:p>
          <a:endParaRPr lang="en-US" dirty="0"/>
        </a:p>
      </dgm:t>
    </dgm:pt>
    <dgm:pt modelId="{9EF5FD1E-9452-46FB-A112-E927DED023D7}" type="sibTrans" cxnId="{20359C02-162D-4870-AFA3-00D1CB9F8A9A}">
      <dgm:prSet/>
      <dgm:spPr/>
      <dgm:t>
        <a:bodyPr/>
        <a:lstStyle/>
        <a:p>
          <a:endParaRPr lang="en-US"/>
        </a:p>
      </dgm:t>
    </dgm:pt>
    <dgm:pt modelId="{A879E080-2692-43FF-A1EE-D7D87985A425}">
      <dgm:prSet phldrT="[Text]" custT="1"/>
      <dgm:spPr/>
      <dgm:t>
        <a:bodyPr/>
        <a:lstStyle/>
        <a:p>
          <a:r>
            <a:rPr lang="en-US" sz="1000" dirty="0" smtClean="0"/>
            <a:t>Pheophytin</a:t>
          </a:r>
          <a:endParaRPr lang="en-US" sz="1000" dirty="0"/>
        </a:p>
      </dgm:t>
    </dgm:pt>
    <dgm:pt modelId="{A7C265A7-3734-40E5-8DBC-6120A1E644BC}" type="parTrans" cxnId="{75CFB1D3-6331-4786-8198-6FC5778AE53B}">
      <dgm:prSet/>
      <dgm:spPr/>
      <dgm:t>
        <a:bodyPr/>
        <a:lstStyle/>
        <a:p>
          <a:endParaRPr lang="en-US" dirty="0"/>
        </a:p>
      </dgm:t>
    </dgm:pt>
    <dgm:pt modelId="{411D714E-D060-4B06-B182-841A6524B2CE}" type="sibTrans" cxnId="{75CFB1D3-6331-4786-8198-6FC5778AE53B}">
      <dgm:prSet/>
      <dgm:spPr/>
      <dgm:t>
        <a:bodyPr/>
        <a:lstStyle/>
        <a:p>
          <a:endParaRPr lang="en-US"/>
        </a:p>
      </dgm:t>
    </dgm:pt>
    <dgm:pt modelId="{D71CDA5F-4404-431B-BE68-4E6BE3471A1F}" type="pres">
      <dgm:prSet presAssocID="{283F3B1A-3956-4D22-ADAC-D915E503F27A}" presName="diagram" presStyleCnt="0">
        <dgm:presLayoutVars>
          <dgm:chPref val="1"/>
          <dgm:dir/>
          <dgm:animOne val="branch"/>
          <dgm:animLvl val="lvl"/>
          <dgm:resizeHandles val="exact"/>
        </dgm:presLayoutVars>
      </dgm:prSet>
      <dgm:spPr/>
      <dgm:t>
        <a:bodyPr/>
        <a:lstStyle/>
        <a:p>
          <a:endParaRPr lang="en-US"/>
        </a:p>
      </dgm:t>
    </dgm:pt>
    <dgm:pt modelId="{219B81C6-F7E4-4929-ACC5-4D102F4B44F5}" type="pres">
      <dgm:prSet presAssocID="{B587E237-E33D-42FF-9F1A-44FD3C70A69E}" presName="root1" presStyleCnt="0"/>
      <dgm:spPr/>
    </dgm:pt>
    <dgm:pt modelId="{591FD32E-6787-4957-9210-AFA3D26AB86B}" type="pres">
      <dgm:prSet presAssocID="{B587E237-E33D-42FF-9F1A-44FD3C70A69E}" presName="LevelOneTextNode" presStyleLbl="node0" presStyleIdx="0" presStyleCnt="1" custScaleX="193013" custScaleY="286810">
        <dgm:presLayoutVars>
          <dgm:chPref val="3"/>
        </dgm:presLayoutVars>
      </dgm:prSet>
      <dgm:spPr/>
      <dgm:t>
        <a:bodyPr/>
        <a:lstStyle/>
        <a:p>
          <a:endParaRPr lang="en-US"/>
        </a:p>
      </dgm:t>
    </dgm:pt>
    <dgm:pt modelId="{6DE59C69-C5D8-4668-A862-CB240EF99F16}" type="pres">
      <dgm:prSet presAssocID="{B587E237-E33D-42FF-9F1A-44FD3C70A69E}" presName="level2hierChild" presStyleCnt="0"/>
      <dgm:spPr/>
    </dgm:pt>
    <dgm:pt modelId="{DED67F23-B7DE-4441-9D70-296DF087D35E}" type="pres">
      <dgm:prSet presAssocID="{4BDB29C1-DB48-440B-9D4B-E845AEAD64A6}" presName="conn2-1" presStyleLbl="parChTrans1D2" presStyleIdx="0" presStyleCnt="3"/>
      <dgm:spPr/>
      <dgm:t>
        <a:bodyPr/>
        <a:lstStyle/>
        <a:p>
          <a:endParaRPr lang="en-US"/>
        </a:p>
      </dgm:t>
    </dgm:pt>
    <dgm:pt modelId="{12A8D1E0-151C-42F2-A38D-651E0DB37C1D}" type="pres">
      <dgm:prSet presAssocID="{4BDB29C1-DB48-440B-9D4B-E845AEAD64A6}" presName="connTx" presStyleLbl="parChTrans1D2" presStyleIdx="0" presStyleCnt="3"/>
      <dgm:spPr/>
      <dgm:t>
        <a:bodyPr/>
        <a:lstStyle/>
        <a:p>
          <a:endParaRPr lang="en-US"/>
        </a:p>
      </dgm:t>
    </dgm:pt>
    <dgm:pt modelId="{B8CE2BCF-D509-4168-A0A0-3F40EBA296E7}" type="pres">
      <dgm:prSet presAssocID="{D74DC106-355D-4E0B-AF72-38F995DB3796}" presName="root2" presStyleCnt="0"/>
      <dgm:spPr/>
    </dgm:pt>
    <dgm:pt modelId="{F4A0A7EE-B133-4814-884D-28117359D86F}" type="pres">
      <dgm:prSet presAssocID="{D74DC106-355D-4E0B-AF72-38F995DB3796}" presName="LevelTwoTextNode" presStyleLbl="node2" presStyleIdx="0" presStyleCnt="3" custScaleX="161463" custScaleY="189294">
        <dgm:presLayoutVars>
          <dgm:chPref val="3"/>
        </dgm:presLayoutVars>
      </dgm:prSet>
      <dgm:spPr/>
      <dgm:t>
        <a:bodyPr/>
        <a:lstStyle/>
        <a:p>
          <a:endParaRPr lang="en-US"/>
        </a:p>
      </dgm:t>
    </dgm:pt>
    <dgm:pt modelId="{D2A0C0C9-0974-4784-8FB7-271CB4934ADF}" type="pres">
      <dgm:prSet presAssocID="{D74DC106-355D-4E0B-AF72-38F995DB3796}" presName="level3hierChild" presStyleCnt="0"/>
      <dgm:spPr/>
    </dgm:pt>
    <dgm:pt modelId="{87008612-5781-46B6-B688-ED7C8B364D90}" type="pres">
      <dgm:prSet presAssocID="{ACD12995-4740-4335-B9BE-FA295E5893CE}" presName="conn2-1" presStyleLbl="parChTrans1D3" presStyleIdx="0" presStyleCnt="6"/>
      <dgm:spPr/>
      <dgm:t>
        <a:bodyPr/>
        <a:lstStyle/>
        <a:p>
          <a:endParaRPr lang="en-US"/>
        </a:p>
      </dgm:t>
    </dgm:pt>
    <dgm:pt modelId="{33FD1B01-95D2-48F0-992D-1CD98A21F963}" type="pres">
      <dgm:prSet presAssocID="{ACD12995-4740-4335-B9BE-FA295E5893CE}" presName="connTx" presStyleLbl="parChTrans1D3" presStyleIdx="0" presStyleCnt="6"/>
      <dgm:spPr/>
      <dgm:t>
        <a:bodyPr/>
        <a:lstStyle/>
        <a:p>
          <a:endParaRPr lang="en-US"/>
        </a:p>
      </dgm:t>
    </dgm:pt>
    <dgm:pt modelId="{B634BE09-4E93-442F-BFA4-6A0C2535745A}" type="pres">
      <dgm:prSet presAssocID="{C5BF1FC0-DD68-4C34-B832-B52A921D94C0}" presName="root2" presStyleCnt="0"/>
      <dgm:spPr/>
    </dgm:pt>
    <dgm:pt modelId="{307AD884-B4B1-4153-A731-90A4F7BC4506}" type="pres">
      <dgm:prSet presAssocID="{C5BF1FC0-DD68-4C34-B832-B52A921D94C0}" presName="LevelTwoTextNode" presStyleLbl="node3" presStyleIdx="0" presStyleCnt="6" custScaleX="128605" custScaleY="154319">
        <dgm:presLayoutVars>
          <dgm:chPref val="3"/>
        </dgm:presLayoutVars>
      </dgm:prSet>
      <dgm:spPr/>
      <dgm:t>
        <a:bodyPr/>
        <a:lstStyle/>
        <a:p>
          <a:endParaRPr lang="en-US"/>
        </a:p>
      </dgm:t>
    </dgm:pt>
    <dgm:pt modelId="{EBA0E18F-2961-4823-ACE2-7A4A2BB420DD}" type="pres">
      <dgm:prSet presAssocID="{C5BF1FC0-DD68-4C34-B832-B52A921D94C0}" presName="level3hierChild" presStyleCnt="0"/>
      <dgm:spPr/>
    </dgm:pt>
    <dgm:pt modelId="{EDB73595-0E87-428B-BB7C-37949B2749FE}" type="pres">
      <dgm:prSet presAssocID="{5CDDA55C-18B0-4663-BC3A-E9A34886F41F}" presName="conn2-1" presStyleLbl="parChTrans1D4" presStyleIdx="0" presStyleCnt="12"/>
      <dgm:spPr/>
      <dgm:t>
        <a:bodyPr/>
        <a:lstStyle/>
        <a:p>
          <a:endParaRPr lang="en-US"/>
        </a:p>
      </dgm:t>
    </dgm:pt>
    <dgm:pt modelId="{A5284190-93C3-4D9B-A900-1529DEC2398A}" type="pres">
      <dgm:prSet presAssocID="{5CDDA55C-18B0-4663-BC3A-E9A34886F41F}" presName="connTx" presStyleLbl="parChTrans1D4" presStyleIdx="0" presStyleCnt="12"/>
      <dgm:spPr/>
      <dgm:t>
        <a:bodyPr/>
        <a:lstStyle/>
        <a:p>
          <a:endParaRPr lang="en-US"/>
        </a:p>
      </dgm:t>
    </dgm:pt>
    <dgm:pt modelId="{F4EB746F-5E67-4EA9-A569-98F669CA4813}" type="pres">
      <dgm:prSet presAssocID="{762AB8D4-86BB-4C2F-B762-C8CC0F9C0B52}" presName="root2" presStyleCnt="0"/>
      <dgm:spPr/>
    </dgm:pt>
    <dgm:pt modelId="{5EFAD837-2F71-4D95-8CDE-74E1A80E96B1}" type="pres">
      <dgm:prSet presAssocID="{762AB8D4-86BB-4C2F-B762-C8CC0F9C0B52}" presName="LevelTwoTextNode" presStyleLbl="node4" presStyleIdx="0" presStyleCnt="12" custScaleX="147730">
        <dgm:presLayoutVars>
          <dgm:chPref val="3"/>
        </dgm:presLayoutVars>
      </dgm:prSet>
      <dgm:spPr/>
      <dgm:t>
        <a:bodyPr/>
        <a:lstStyle/>
        <a:p>
          <a:endParaRPr lang="en-US"/>
        </a:p>
      </dgm:t>
    </dgm:pt>
    <dgm:pt modelId="{134B4B03-3BFA-40AD-B753-2BA3B06D30EA}" type="pres">
      <dgm:prSet presAssocID="{762AB8D4-86BB-4C2F-B762-C8CC0F9C0B52}" presName="level3hierChild" presStyleCnt="0"/>
      <dgm:spPr/>
    </dgm:pt>
    <dgm:pt modelId="{84BF7E9D-F602-4373-B54E-3495A05E88E8}" type="pres">
      <dgm:prSet presAssocID="{A7C265A7-3734-40E5-8DBC-6120A1E644BC}" presName="conn2-1" presStyleLbl="parChTrans1D4" presStyleIdx="1" presStyleCnt="12"/>
      <dgm:spPr/>
      <dgm:t>
        <a:bodyPr/>
        <a:lstStyle/>
        <a:p>
          <a:endParaRPr lang="en-US"/>
        </a:p>
      </dgm:t>
    </dgm:pt>
    <dgm:pt modelId="{CDA8C2FE-C36E-40E6-8835-FDDDD7031475}" type="pres">
      <dgm:prSet presAssocID="{A7C265A7-3734-40E5-8DBC-6120A1E644BC}" presName="connTx" presStyleLbl="parChTrans1D4" presStyleIdx="1" presStyleCnt="12"/>
      <dgm:spPr/>
      <dgm:t>
        <a:bodyPr/>
        <a:lstStyle/>
        <a:p>
          <a:endParaRPr lang="en-US"/>
        </a:p>
      </dgm:t>
    </dgm:pt>
    <dgm:pt modelId="{87B5CC24-0D75-4994-A91D-8BBD8BCF604B}" type="pres">
      <dgm:prSet presAssocID="{A879E080-2692-43FF-A1EE-D7D87985A425}" presName="root2" presStyleCnt="0"/>
      <dgm:spPr/>
    </dgm:pt>
    <dgm:pt modelId="{1CC60B7B-9168-4024-A064-9A70F6D3A291}" type="pres">
      <dgm:prSet presAssocID="{A879E080-2692-43FF-A1EE-D7D87985A425}" presName="LevelTwoTextNode" presStyleLbl="node4" presStyleIdx="1" presStyleCnt="12" custScaleX="146843">
        <dgm:presLayoutVars>
          <dgm:chPref val="3"/>
        </dgm:presLayoutVars>
      </dgm:prSet>
      <dgm:spPr/>
      <dgm:t>
        <a:bodyPr/>
        <a:lstStyle/>
        <a:p>
          <a:endParaRPr lang="en-US"/>
        </a:p>
      </dgm:t>
    </dgm:pt>
    <dgm:pt modelId="{C1188BB3-90CF-4794-B3D7-09007F3C551F}" type="pres">
      <dgm:prSet presAssocID="{A879E080-2692-43FF-A1EE-D7D87985A425}" presName="level3hierChild" presStyleCnt="0"/>
      <dgm:spPr/>
    </dgm:pt>
    <dgm:pt modelId="{7E2F4683-9316-46A0-9FDD-85730C5BAD7A}" type="pres">
      <dgm:prSet presAssocID="{2998F424-B0E1-4C43-853F-BB4CB8295C19}" presName="conn2-1" presStyleLbl="parChTrans1D3" presStyleIdx="1" presStyleCnt="6"/>
      <dgm:spPr/>
      <dgm:t>
        <a:bodyPr/>
        <a:lstStyle/>
        <a:p>
          <a:endParaRPr lang="en-US"/>
        </a:p>
      </dgm:t>
    </dgm:pt>
    <dgm:pt modelId="{A95B4D07-ECCB-4AD7-9F79-E0643B7C545D}" type="pres">
      <dgm:prSet presAssocID="{2998F424-B0E1-4C43-853F-BB4CB8295C19}" presName="connTx" presStyleLbl="parChTrans1D3" presStyleIdx="1" presStyleCnt="6"/>
      <dgm:spPr/>
      <dgm:t>
        <a:bodyPr/>
        <a:lstStyle/>
        <a:p>
          <a:endParaRPr lang="en-US"/>
        </a:p>
      </dgm:t>
    </dgm:pt>
    <dgm:pt modelId="{67364819-C2C4-4B35-9956-69A2BB492DF2}" type="pres">
      <dgm:prSet presAssocID="{71AAA496-3419-4400-BAF0-D316FC12DDA9}" presName="root2" presStyleCnt="0"/>
      <dgm:spPr/>
    </dgm:pt>
    <dgm:pt modelId="{4C28B7A7-9AD1-4883-918F-3604C50E3BE4}" type="pres">
      <dgm:prSet presAssocID="{71AAA496-3419-4400-BAF0-D316FC12DDA9}" presName="LevelTwoTextNode" presStyleLbl="node3" presStyleIdx="1" presStyleCnt="6" custScaleX="128239" custScaleY="144721">
        <dgm:presLayoutVars>
          <dgm:chPref val="3"/>
        </dgm:presLayoutVars>
      </dgm:prSet>
      <dgm:spPr/>
      <dgm:t>
        <a:bodyPr/>
        <a:lstStyle/>
        <a:p>
          <a:endParaRPr lang="en-US"/>
        </a:p>
      </dgm:t>
    </dgm:pt>
    <dgm:pt modelId="{243E5E55-656E-4463-A3A4-164F409159E1}" type="pres">
      <dgm:prSet presAssocID="{71AAA496-3419-4400-BAF0-D316FC12DDA9}" presName="level3hierChild" presStyleCnt="0"/>
      <dgm:spPr/>
    </dgm:pt>
    <dgm:pt modelId="{D2FB02E9-F99F-4232-B8A6-05DFE91E3E9F}" type="pres">
      <dgm:prSet presAssocID="{D2005C87-33D6-42D8-8470-5D23C5521112}" presName="conn2-1" presStyleLbl="parChTrans1D4" presStyleIdx="2" presStyleCnt="12"/>
      <dgm:spPr/>
      <dgm:t>
        <a:bodyPr/>
        <a:lstStyle/>
        <a:p>
          <a:endParaRPr lang="en-US"/>
        </a:p>
      </dgm:t>
    </dgm:pt>
    <dgm:pt modelId="{A9E4408B-8D74-40D6-8995-F8F22C43B3F9}" type="pres">
      <dgm:prSet presAssocID="{D2005C87-33D6-42D8-8470-5D23C5521112}" presName="connTx" presStyleLbl="parChTrans1D4" presStyleIdx="2" presStyleCnt="12"/>
      <dgm:spPr/>
      <dgm:t>
        <a:bodyPr/>
        <a:lstStyle/>
        <a:p>
          <a:endParaRPr lang="en-US"/>
        </a:p>
      </dgm:t>
    </dgm:pt>
    <dgm:pt modelId="{4EEDBF51-4E7A-4344-B4F7-2718AEE08547}" type="pres">
      <dgm:prSet presAssocID="{B7B218BA-F9B9-4274-8716-7109578F846A}" presName="root2" presStyleCnt="0"/>
      <dgm:spPr/>
    </dgm:pt>
    <dgm:pt modelId="{438376A7-9322-4F4F-9AC7-0DD55F9D84A5}" type="pres">
      <dgm:prSet presAssocID="{B7B218BA-F9B9-4274-8716-7109578F846A}" presName="LevelTwoTextNode" presStyleLbl="node4" presStyleIdx="2" presStyleCnt="12" custScaleX="147209">
        <dgm:presLayoutVars>
          <dgm:chPref val="3"/>
        </dgm:presLayoutVars>
      </dgm:prSet>
      <dgm:spPr/>
      <dgm:t>
        <a:bodyPr/>
        <a:lstStyle/>
        <a:p>
          <a:endParaRPr lang="en-US"/>
        </a:p>
      </dgm:t>
    </dgm:pt>
    <dgm:pt modelId="{45D6E340-4EC3-453C-A6B9-F60EA5DCE7CD}" type="pres">
      <dgm:prSet presAssocID="{B7B218BA-F9B9-4274-8716-7109578F846A}" presName="level3hierChild" presStyleCnt="0"/>
      <dgm:spPr/>
    </dgm:pt>
    <dgm:pt modelId="{0D8ACC10-341E-41D1-BB36-64621EC952CE}" type="pres">
      <dgm:prSet presAssocID="{FE8D5531-A69C-4E11-9864-631A2DE77988}" presName="conn2-1" presStyleLbl="parChTrans1D4" presStyleIdx="3" presStyleCnt="12"/>
      <dgm:spPr/>
      <dgm:t>
        <a:bodyPr/>
        <a:lstStyle/>
        <a:p>
          <a:endParaRPr lang="en-US"/>
        </a:p>
      </dgm:t>
    </dgm:pt>
    <dgm:pt modelId="{085F1DED-CEF9-4376-93F2-76E4C57E9447}" type="pres">
      <dgm:prSet presAssocID="{FE8D5531-A69C-4E11-9864-631A2DE77988}" presName="connTx" presStyleLbl="parChTrans1D4" presStyleIdx="3" presStyleCnt="12"/>
      <dgm:spPr/>
      <dgm:t>
        <a:bodyPr/>
        <a:lstStyle/>
        <a:p>
          <a:endParaRPr lang="en-US"/>
        </a:p>
      </dgm:t>
    </dgm:pt>
    <dgm:pt modelId="{797CB49A-CA64-4546-BCB1-E6BB829C1486}" type="pres">
      <dgm:prSet presAssocID="{281182BE-4B7A-464C-8506-10CD69149DAB}" presName="root2" presStyleCnt="0"/>
      <dgm:spPr/>
    </dgm:pt>
    <dgm:pt modelId="{041D4D08-9E23-4277-B722-45DE8E41A1D5}" type="pres">
      <dgm:prSet presAssocID="{281182BE-4B7A-464C-8506-10CD69149DAB}" presName="LevelTwoTextNode" presStyleLbl="node4" presStyleIdx="3" presStyleCnt="12" custScaleX="148096">
        <dgm:presLayoutVars>
          <dgm:chPref val="3"/>
        </dgm:presLayoutVars>
      </dgm:prSet>
      <dgm:spPr/>
      <dgm:t>
        <a:bodyPr/>
        <a:lstStyle/>
        <a:p>
          <a:endParaRPr lang="en-US"/>
        </a:p>
      </dgm:t>
    </dgm:pt>
    <dgm:pt modelId="{7DDDEA3E-91CE-4E80-9066-06AE924BDC43}" type="pres">
      <dgm:prSet presAssocID="{281182BE-4B7A-464C-8506-10CD69149DAB}" presName="level3hierChild" presStyleCnt="0"/>
      <dgm:spPr/>
    </dgm:pt>
    <dgm:pt modelId="{CDDE62DC-3D4B-432F-AB70-25101025DDF9}" type="pres">
      <dgm:prSet presAssocID="{4BF1023A-5C5E-4A75-862D-B682778FB69A}" presName="conn2-1" presStyleLbl="parChTrans1D2" presStyleIdx="1" presStyleCnt="3"/>
      <dgm:spPr/>
      <dgm:t>
        <a:bodyPr/>
        <a:lstStyle/>
        <a:p>
          <a:endParaRPr lang="en-US"/>
        </a:p>
      </dgm:t>
    </dgm:pt>
    <dgm:pt modelId="{0714EE73-331A-4628-BF38-04FFB23E32C2}" type="pres">
      <dgm:prSet presAssocID="{4BF1023A-5C5E-4A75-862D-B682778FB69A}" presName="connTx" presStyleLbl="parChTrans1D2" presStyleIdx="1" presStyleCnt="3"/>
      <dgm:spPr/>
      <dgm:t>
        <a:bodyPr/>
        <a:lstStyle/>
        <a:p>
          <a:endParaRPr lang="en-US"/>
        </a:p>
      </dgm:t>
    </dgm:pt>
    <dgm:pt modelId="{B8FE7849-8B11-4E5A-84EA-5EB2DD1B8281}" type="pres">
      <dgm:prSet presAssocID="{A28AA399-1FF3-42F5-8A11-DA3E622486AA}" presName="root2" presStyleCnt="0"/>
      <dgm:spPr/>
    </dgm:pt>
    <dgm:pt modelId="{C41DAB86-6B71-4156-A838-35F608A0A2D1}" type="pres">
      <dgm:prSet presAssocID="{A28AA399-1FF3-42F5-8A11-DA3E622486AA}" presName="LevelTwoTextNode" presStyleLbl="node2" presStyleIdx="1" presStyleCnt="3" custScaleX="156252" custScaleY="212044">
        <dgm:presLayoutVars>
          <dgm:chPref val="3"/>
        </dgm:presLayoutVars>
      </dgm:prSet>
      <dgm:spPr/>
      <dgm:t>
        <a:bodyPr/>
        <a:lstStyle/>
        <a:p>
          <a:endParaRPr lang="en-US"/>
        </a:p>
      </dgm:t>
    </dgm:pt>
    <dgm:pt modelId="{113CEF54-E9BD-4BFF-9A4E-319744C2EE86}" type="pres">
      <dgm:prSet presAssocID="{A28AA399-1FF3-42F5-8A11-DA3E622486AA}" presName="level3hierChild" presStyleCnt="0"/>
      <dgm:spPr/>
    </dgm:pt>
    <dgm:pt modelId="{4212945E-6116-4C82-BC44-A13BAB451406}" type="pres">
      <dgm:prSet presAssocID="{E8FF75A9-1DED-4469-8BBE-2D3253AC6FC2}" presName="conn2-1" presStyleLbl="parChTrans1D3" presStyleIdx="2" presStyleCnt="6"/>
      <dgm:spPr/>
      <dgm:t>
        <a:bodyPr/>
        <a:lstStyle/>
        <a:p>
          <a:endParaRPr lang="en-US"/>
        </a:p>
      </dgm:t>
    </dgm:pt>
    <dgm:pt modelId="{A801E04F-80FB-4534-8F0D-DB5B28462D20}" type="pres">
      <dgm:prSet presAssocID="{E8FF75A9-1DED-4469-8BBE-2D3253AC6FC2}" presName="connTx" presStyleLbl="parChTrans1D3" presStyleIdx="2" presStyleCnt="6"/>
      <dgm:spPr/>
      <dgm:t>
        <a:bodyPr/>
        <a:lstStyle/>
        <a:p>
          <a:endParaRPr lang="en-US"/>
        </a:p>
      </dgm:t>
    </dgm:pt>
    <dgm:pt modelId="{FAAB9E98-11EE-449D-BE88-86CB87DC7525}" type="pres">
      <dgm:prSet presAssocID="{491F56AE-F03B-44C4-98FE-62866B484A00}" presName="root2" presStyleCnt="0"/>
      <dgm:spPr/>
    </dgm:pt>
    <dgm:pt modelId="{2046163E-3AD7-41AE-8A98-B0B3899310E8}" type="pres">
      <dgm:prSet presAssocID="{491F56AE-F03B-44C4-98FE-62866B484A00}" presName="LevelTwoTextNode" presStyleLbl="node3" presStyleIdx="2" presStyleCnt="6" custScaleX="139936" custScaleY="158552">
        <dgm:presLayoutVars>
          <dgm:chPref val="3"/>
        </dgm:presLayoutVars>
      </dgm:prSet>
      <dgm:spPr/>
      <dgm:t>
        <a:bodyPr/>
        <a:lstStyle/>
        <a:p>
          <a:endParaRPr lang="en-US"/>
        </a:p>
      </dgm:t>
    </dgm:pt>
    <dgm:pt modelId="{D79DD1DC-9A7C-47F5-BA47-B45C2D3A660E}" type="pres">
      <dgm:prSet presAssocID="{491F56AE-F03B-44C4-98FE-62866B484A00}" presName="level3hierChild" presStyleCnt="0"/>
      <dgm:spPr/>
    </dgm:pt>
    <dgm:pt modelId="{E046C1B1-E923-4955-B1FB-CDBBD3B67BE1}" type="pres">
      <dgm:prSet presAssocID="{56355C68-6B41-456E-A7D5-448BACBA226E}" presName="conn2-1" presStyleLbl="parChTrans1D4" presStyleIdx="4" presStyleCnt="12"/>
      <dgm:spPr/>
      <dgm:t>
        <a:bodyPr/>
        <a:lstStyle/>
        <a:p>
          <a:endParaRPr lang="en-US"/>
        </a:p>
      </dgm:t>
    </dgm:pt>
    <dgm:pt modelId="{EF39E4E1-F6C8-4E59-A8DF-293AABF6C363}" type="pres">
      <dgm:prSet presAssocID="{56355C68-6B41-456E-A7D5-448BACBA226E}" presName="connTx" presStyleLbl="parChTrans1D4" presStyleIdx="4" presStyleCnt="12"/>
      <dgm:spPr/>
      <dgm:t>
        <a:bodyPr/>
        <a:lstStyle/>
        <a:p>
          <a:endParaRPr lang="en-US"/>
        </a:p>
      </dgm:t>
    </dgm:pt>
    <dgm:pt modelId="{A9817DB7-AE81-4AE5-B192-B5CF9690405A}" type="pres">
      <dgm:prSet presAssocID="{3DB93405-9638-4A75-945C-2AF53BE7CFB7}" presName="root2" presStyleCnt="0"/>
      <dgm:spPr/>
    </dgm:pt>
    <dgm:pt modelId="{AFF65B4A-51C5-4794-A7FA-38827D3B8EA5}" type="pres">
      <dgm:prSet presAssocID="{3DB93405-9638-4A75-945C-2AF53BE7CFB7}" presName="LevelTwoTextNode" presStyleLbl="node4" presStyleIdx="4" presStyleCnt="12" custScaleX="139209">
        <dgm:presLayoutVars>
          <dgm:chPref val="3"/>
        </dgm:presLayoutVars>
      </dgm:prSet>
      <dgm:spPr/>
      <dgm:t>
        <a:bodyPr/>
        <a:lstStyle/>
        <a:p>
          <a:endParaRPr lang="en-US"/>
        </a:p>
      </dgm:t>
    </dgm:pt>
    <dgm:pt modelId="{49575505-9122-48B6-93AA-4598931EE797}" type="pres">
      <dgm:prSet presAssocID="{3DB93405-9638-4A75-945C-2AF53BE7CFB7}" presName="level3hierChild" presStyleCnt="0"/>
      <dgm:spPr/>
    </dgm:pt>
    <dgm:pt modelId="{B7CFEB74-8C7F-487D-94C9-564C939AA024}" type="pres">
      <dgm:prSet presAssocID="{5C3FBD1C-99B0-4ED8-9B6D-4706B9BB740C}" presName="conn2-1" presStyleLbl="parChTrans1D4" presStyleIdx="5" presStyleCnt="12"/>
      <dgm:spPr/>
      <dgm:t>
        <a:bodyPr/>
        <a:lstStyle/>
        <a:p>
          <a:endParaRPr lang="en-US"/>
        </a:p>
      </dgm:t>
    </dgm:pt>
    <dgm:pt modelId="{045CB44A-4231-4E3E-8947-89B172A27C46}" type="pres">
      <dgm:prSet presAssocID="{5C3FBD1C-99B0-4ED8-9B6D-4706B9BB740C}" presName="connTx" presStyleLbl="parChTrans1D4" presStyleIdx="5" presStyleCnt="12"/>
      <dgm:spPr/>
      <dgm:t>
        <a:bodyPr/>
        <a:lstStyle/>
        <a:p>
          <a:endParaRPr lang="en-US"/>
        </a:p>
      </dgm:t>
    </dgm:pt>
    <dgm:pt modelId="{6B878F1D-A41E-4DB8-A892-091CCDD26A40}" type="pres">
      <dgm:prSet presAssocID="{260A7AE2-C1E8-4F5B-A3A5-229DEFBA72E7}" presName="root2" presStyleCnt="0"/>
      <dgm:spPr/>
    </dgm:pt>
    <dgm:pt modelId="{FF2C18BE-6F8D-47A6-B832-D901682F07D9}" type="pres">
      <dgm:prSet presAssocID="{260A7AE2-C1E8-4F5B-A3A5-229DEFBA72E7}" presName="LevelTwoTextNode" presStyleLbl="node4" presStyleIdx="5" presStyleCnt="12" custScaleX="140753">
        <dgm:presLayoutVars>
          <dgm:chPref val="3"/>
        </dgm:presLayoutVars>
      </dgm:prSet>
      <dgm:spPr/>
      <dgm:t>
        <a:bodyPr/>
        <a:lstStyle/>
        <a:p>
          <a:endParaRPr lang="en-US"/>
        </a:p>
      </dgm:t>
    </dgm:pt>
    <dgm:pt modelId="{A331E150-078F-4534-8BB7-A83D4EA48B35}" type="pres">
      <dgm:prSet presAssocID="{260A7AE2-C1E8-4F5B-A3A5-229DEFBA72E7}" presName="level3hierChild" presStyleCnt="0"/>
      <dgm:spPr/>
    </dgm:pt>
    <dgm:pt modelId="{18F05AD8-2B50-4F4F-BB21-31E4E45B1CF1}" type="pres">
      <dgm:prSet presAssocID="{0B19EF51-7D36-4F1B-8FC4-85004717ECAE}" presName="conn2-1" presStyleLbl="parChTrans1D3" presStyleIdx="3" presStyleCnt="6"/>
      <dgm:spPr/>
      <dgm:t>
        <a:bodyPr/>
        <a:lstStyle/>
        <a:p>
          <a:endParaRPr lang="en-US"/>
        </a:p>
      </dgm:t>
    </dgm:pt>
    <dgm:pt modelId="{DC3E91CC-FB4E-41F4-A620-AF492F4C9436}" type="pres">
      <dgm:prSet presAssocID="{0B19EF51-7D36-4F1B-8FC4-85004717ECAE}" presName="connTx" presStyleLbl="parChTrans1D3" presStyleIdx="3" presStyleCnt="6"/>
      <dgm:spPr/>
      <dgm:t>
        <a:bodyPr/>
        <a:lstStyle/>
        <a:p>
          <a:endParaRPr lang="en-US"/>
        </a:p>
      </dgm:t>
    </dgm:pt>
    <dgm:pt modelId="{117D0B84-DC75-4916-9F59-4D82C4A27FB1}" type="pres">
      <dgm:prSet presAssocID="{9063D9FF-CEBE-4DE3-AF3A-1B037C271F2D}" presName="root2" presStyleCnt="0"/>
      <dgm:spPr/>
    </dgm:pt>
    <dgm:pt modelId="{EC13E476-6DC8-4FBB-B078-6CBE2F6E080C}" type="pres">
      <dgm:prSet presAssocID="{9063D9FF-CEBE-4DE3-AF3A-1B037C271F2D}" presName="LevelTwoTextNode" presStyleLbl="node3" presStyleIdx="3" presStyleCnt="6" custScaleX="139936" custScaleY="172222">
        <dgm:presLayoutVars>
          <dgm:chPref val="3"/>
        </dgm:presLayoutVars>
      </dgm:prSet>
      <dgm:spPr/>
      <dgm:t>
        <a:bodyPr/>
        <a:lstStyle/>
        <a:p>
          <a:endParaRPr lang="en-US"/>
        </a:p>
      </dgm:t>
    </dgm:pt>
    <dgm:pt modelId="{DFE96555-2204-4D1B-A2E9-8F3546D53EDF}" type="pres">
      <dgm:prSet presAssocID="{9063D9FF-CEBE-4DE3-AF3A-1B037C271F2D}" presName="level3hierChild" presStyleCnt="0"/>
      <dgm:spPr/>
    </dgm:pt>
    <dgm:pt modelId="{352C1AFB-2942-4238-ACAA-DC01CCBAC3A5}" type="pres">
      <dgm:prSet presAssocID="{A54CA401-29BD-4552-99B4-CBD94063FBEC}" presName="conn2-1" presStyleLbl="parChTrans1D4" presStyleIdx="6" presStyleCnt="12"/>
      <dgm:spPr/>
      <dgm:t>
        <a:bodyPr/>
        <a:lstStyle/>
        <a:p>
          <a:endParaRPr lang="en-US"/>
        </a:p>
      </dgm:t>
    </dgm:pt>
    <dgm:pt modelId="{D280D807-679B-43CF-9F5B-01632096FDE0}" type="pres">
      <dgm:prSet presAssocID="{A54CA401-29BD-4552-99B4-CBD94063FBEC}" presName="connTx" presStyleLbl="parChTrans1D4" presStyleIdx="6" presStyleCnt="12"/>
      <dgm:spPr/>
      <dgm:t>
        <a:bodyPr/>
        <a:lstStyle/>
        <a:p>
          <a:endParaRPr lang="en-US"/>
        </a:p>
      </dgm:t>
    </dgm:pt>
    <dgm:pt modelId="{AF5ED49E-95A5-40E8-9B50-4DE50D79B80C}" type="pres">
      <dgm:prSet presAssocID="{36686005-62DB-410D-A848-AC6591EF40CA}" presName="root2" presStyleCnt="0"/>
      <dgm:spPr/>
    </dgm:pt>
    <dgm:pt modelId="{F89384BD-3650-4604-BEB4-975E0A78C0A0}" type="pres">
      <dgm:prSet presAssocID="{36686005-62DB-410D-A848-AC6591EF40CA}" presName="LevelTwoTextNode" presStyleLbl="node4" presStyleIdx="6" presStyleCnt="12" custScaleX="139611">
        <dgm:presLayoutVars>
          <dgm:chPref val="3"/>
        </dgm:presLayoutVars>
      </dgm:prSet>
      <dgm:spPr/>
      <dgm:t>
        <a:bodyPr/>
        <a:lstStyle/>
        <a:p>
          <a:endParaRPr lang="en-US"/>
        </a:p>
      </dgm:t>
    </dgm:pt>
    <dgm:pt modelId="{235BC07B-A18B-474B-A386-DBDFE201A6FA}" type="pres">
      <dgm:prSet presAssocID="{36686005-62DB-410D-A848-AC6591EF40CA}" presName="level3hierChild" presStyleCnt="0"/>
      <dgm:spPr/>
    </dgm:pt>
    <dgm:pt modelId="{71305CDD-D1AF-4A6E-BA2C-D6EDFF86F38C}" type="pres">
      <dgm:prSet presAssocID="{49FD6C42-7CEE-4719-A00F-61F41A832983}" presName="conn2-1" presStyleLbl="parChTrans1D4" presStyleIdx="7" presStyleCnt="12"/>
      <dgm:spPr/>
      <dgm:t>
        <a:bodyPr/>
        <a:lstStyle/>
        <a:p>
          <a:endParaRPr lang="en-US"/>
        </a:p>
      </dgm:t>
    </dgm:pt>
    <dgm:pt modelId="{787933C4-9715-4EDD-A5EA-A44A5B6DA944}" type="pres">
      <dgm:prSet presAssocID="{49FD6C42-7CEE-4719-A00F-61F41A832983}" presName="connTx" presStyleLbl="parChTrans1D4" presStyleIdx="7" presStyleCnt="12"/>
      <dgm:spPr/>
      <dgm:t>
        <a:bodyPr/>
        <a:lstStyle/>
        <a:p>
          <a:endParaRPr lang="en-US"/>
        </a:p>
      </dgm:t>
    </dgm:pt>
    <dgm:pt modelId="{F7B35A35-30E8-4DC5-A604-6EC4CA316CEE}" type="pres">
      <dgm:prSet presAssocID="{45EA500C-BA60-4D2C-8E47-25749A21085E}" presName="root2" presStyleCnt="0"/>
      <dgm:spPr/>
    </dgm:pt>
    <dgm:pt modelId="{213E60E6-58B1-46E0-BE19-1426B81767D9}" type="pres">
      <dgm:prSet presAssocID="{45EA500C-BA60-4D2C-8E47-25749A21085E}" presName="LevelTwoTextNode" presStyleLbl="node4" presStyleIdx="7" presStyleCnt="12" custScaleX="141610">
        <dgm:presLayoutVars>
          <dgm:chPref val="3"/>
        </dgm:presLayoutVars>
      </dgm:prSet>
      <dgm:spPr/>
      <dgm:t>
        <a:bodyPr/>
        <a:lstStyle/>
        <a:p>
          <a:endParaRPr lang="en-US"/>
        </a:p>
      </dgm:t>
    </dgm:pt>
    <dgm:pt modelId="{1ADD45B2-E9E1-466F-8577-0CF999B46353}" type="pres">
      <dgm:prSet presAssocID="{45EA500C-BA60-4D2C-8E47-25749A21085E}" presName="level3hierChild" presStyleCnt="0"/>
      <dgm:spPr/>
    </dgm:pt>
    <dgm:pt modelId="{60D6A815-9CD1-45B9-A8D5-4DFFDD65F5E3}" type="pres">
      <dgm:prSet presAssocID="{2CF77929-4652-43A8-9CD3-EA0BFD7F6C7D}" presName="conn2-1" presStyleLbl="parChTrans1D2" presStyleIdx="2" presStyleCnt="3"/>
      <dgm:spPr/>
      <dgm:t>
        <a:bodyPr/>
        <a:lstStyle/>
        <a:p>
          <a:endParaRPr lang="en-US"/>
        </a:p>
      </dgm:t>
    </dgm:pt>
    <dgm:pt modelId="{2C38C1BA-70C4-497E-B3C4-1E8D79A47EF8}" type="pres">
      <dgm:prSet presAssocID="{2CF77929-4652-43A8-9CD3-EA0BFD7F6C7D}" presName="connTx" presStyleLbl="parChTrans1D2" presStyleIdx="2" presStyleCnt="3"/>
      <dgm:spPr/>
      <dgm:t>
        <a:bodyPr/>
        <a:lstStyle/>
        <a:p>
          <a:endParaRPr lang="en-US"/>
        </a:p>
      </dgm:t>
    </dgm:pt>
    <dgm:pt modelId="{F5648817-2EE6-4D23-B8E2-A5CDC0DAF37E}" type="pres">
      <dgm:prSet presAssocID="{C4F5F54F-8C94-4F54-8413-F8A82456E3E9}" presName="root2" presStyleCnt="0"/>
      <dgm:spPr/>
    </dgm:pt>
    <dgm:pt modelId="{2DA5B038-2731-41EF-B1B6-A2574D3C4B30}" type="pres">
      <dgm:prSet presAssocID="{C4F5F54F-8C94-4F54-8413-F8A82456E3E9}" presName="LevelTwoTextNode" presStyleLbl="node2" presStyleIdx="2" presStyleCnt="3" custScaleX="156253" custScaleY="202098">
        <dgm:presLayoutVars>
          <dgm:chPref val="3"/>
        </dgm:presLayoutVars>
      </dgm:prSet>
      <dgm:spPr/>
      <dgm:t>
        <a:bodyPr/>
        <a:lstStyle/>
        <a:p>
          <a:endParaRPr lang="en-US"/>
        </a:p>
      </dgm:t>
    </dgm:pt>
    <dgm:pt modelId="{9B96929E-850E-4BB3-9537-6C581B8AF277}" type="pres">
      <dgm:prSet presAssocID="{C4F5F54F-8C94-4F54-8413-F8A82456E3E9}" presName="level3hierChild" presStyleCnt="0"/>
      <dgm:spPr/>
    </dgm:pt>
    <dgm:pt modelId="{BA9E8217-AA36-49E4-A908-3CF1F0757F74}" type="pres">
      <dgm:prSet presAssocID="{1CE36CCB-EC5F-43C8-87FA-8F96A8DD99A5}" presName="conn2-1" presStyleLbl="parChTrans1D3" presStyleIdx="4" presStyleCnt="6"/>
      <dgm:spPr/>
      <dgm:t>
        <a:bodyPr/>
        <a:lstStyle/>
        <a:p>
          <a:endParaRPr lang="en-US"/>
        </a:p>
      </dgm:t>
    </dgm:pt>
    <dgm:pt modelId="{5F556045-DECE-4CA5-8AAA-B8F694C4D29E}" type="pres">
      <dgm:prSet presAssocID="{1CE36CCB-EC5F-43C8-87FA-8F96A8DD99A5}" presName="connTx" presStyleLbl="parChTrans1D3" presStyleIdx="4" presStyleCnt="6"/>
      <dgm:spPr/>
      <dgm:t>
        <a:bodyPr/>
        <a:lstStyle/>
        <a:p>
          <a:endParaRPr lang="en-US"/>
        </a:p>
      </dgm:t>
    </dgm:pt>
    <dgm:pt modelId="{64C0ED89-DC61-424C-9AFC-07EBD4F01E8B}" type="pres">
      <dgm:prSet presAssocID="{8AD9CC11-D87A-45C3-9C35-2E1EFF033806}" presName="root2" presStyleCnt="0"/>
      <dgm:spPr/>
    </dgm:pt>
    <dgm:pt modelId="{8E802C81-7C3F-4995-8A24-4F77CAB69451}" type="pres">
      <dgm:prSet presAssocID="{8AD9CC11-D87A-45C3-9C35-2E1EFF033806}" presName="LevelTwoTextNode" presStyleLbl="node3" presStyleIdx="4" presStyleCnt="6" custScaleX="144652" custScaleY="158392">
        <dgm:presLayoutVars>
          <dgm:chPref val="3"/>
        </dgm:presLayoutVars>
      </dgm:prSet>
      <dgm:spPr/>
      <dgm:t>
        <a:bodyPr/>
        <a:lstStyle/>
        <a:p>
          <a:endParaRPr lang="en-US"/>
        </a:p>
      </dgm:t>
    </dgm:pt>
    <dgm:pt modelId="{88490CC1-781A-47AD-8074-4DBDBBA9C605}" type="pres">
      <dgm:prSet presAssocID="{8AD9CC11-D87A-45C3-9C35-2E1EFF033806}" presName="level3hierChild" presStyleCnt="0"/>
      <dgm:spPr/>
    </dgm:pt>
    <dgm:pt modelId="{A6634912-2A0E-4254-9CC5-A62561D42409}" type="pres">
      <dgm:prSet presAssocID="{A8E917FB-557E-4804-8EBD-C5A05D98A80C}" presName="conn2-1" presStyleLbl="parChTrans1D4" presStyleIdx="8" presStyleCnt="12"/>
      <dgm:spPr/>
      <dgm:t>
        <a:bodyPr/>
        <a:lstStyle/>
        <a:p>
          <a:endParaRPr lang="en-US"/>
        </a:p>
      </dgm:t>
    </dgm:pt>
    <dgm:pt modelId="{FAAB7BA4-D19D-4624-AA98-C84989FEFD90}" type="pres">
      <dgm:prSet presAssocID="{A8E917FB-557E-4804-8EBD-C5A05D98A80C}" presName="connTx" presStyleLbl="parChTrans1D4" presStyleIdx="8" presStyleCnt="12"/>
      <dgm:spPr/>
      <dgm:t>
        <a:bodyPr/>
        <a:lstStyle/>
        <a:p>
          <a:endParaRPr lang="en-US"/>
        </a:p>
      </dgm:t>
    </dgm:pt>
    <dgm:pt modelId="{BDBD8DC1-B59A-470C-865B-49ABDF492C71}" type="pres">
      <dgm:prSet presAssocID="{620602A8-E9E6-449B-834B-39D58FA09474}" presName="root2" presStyleCnt="0"/>
      <dgm:spPr/>
    </dgm:pt>
    <dgm:pt modelId="{EC2F900B-18FA-4271-978E-24EBD9BFC52B}" type="pres">
      <dgm:prSet presAssocID="{620602A8-E9E6-449B-834B-39D58FA09474}" presName="LevelTwoTextNode" presStyleLbl="node4" presStyleIdx="8" presStyleCnt="12" custScaleX="136438">
        <dgm:presLayoutVars>
          <dgm:chPref val="3"/>
        </dgm:presLayoutVars>
      </dgm:prSet>
      <dgm:spPr/>
      <dgm:t>
        <a:bodyPr/>
        <a:lstStyle/>
        <a:p>
          <a:endParaRPr lang="en-US"/>
        </a:p>
      </dgm:t>
    </dgm:pt>
    <dgm:pt modelId="{6B633B7F-AD88-4553-A47E-16B06115B93F}" type="pres">
      <dgm:prSet presAssocID="{620602A8-E9E6-449B-834B-39D58FA09474}" presName="level3hierChild" presStyleCnt="0"/>
      <dgm:spPr/>
    </dgm:pt>
    <dgm:pt modelId="{FC57760C-6CD0-4920-A54C-42E2E210928F}" type="pres">
      <dgm:prSet presAssocID="{0D1D9636-9715-4AD1-B5F7-D0D1D736D6F2}" presName="conn2-1" presStyleLbl="parChTrans1D4" presStyleIdx="9" presStyleCnt="12"/>
      <dgm:spPr/>
      <dgm:t>
        <a:bodyPr/>
        <a:lstStyle/>
        <a:p>
          <a:endParaRPr lang="en-US"/>
        </a:p>
      </dgm:t>
    </dgm:pt>
    <dgm:pt modelId="{7F817B95-3C15-4AEE-8CB9-8557DC165D74}" type="pres">
      <dgm:prSet presAssocID="{0D1D9636-9715-4AD1-B5F7-D0D1D736D6F2}" presName="connTx" presStyleLbl="parChTrans1D4" presStyleIdx="9" presStyleCnt="12"/>
      <dgm:spPr/>
      <dgm:t>
        <a:bodyPr/>
        <a:lstStyle/>
        <a:p>
          <a:endParaRPr lang="en-US"/>
        </a:p>
      </dgm:t>
    </dgm:pt>
    <dgm:pt modelId="{84DB5EB7-DD35-4A00-8E28-DC7BA63F9731}" type="pres">
      <dgm:prSet presAssocID="{BF197193-F968-4D1A-B7BC-CA3EB87D681D}" presName="root2" presStyleCnt="0"/>
      <dgm:spPr/>
    </dgm:pt>
    <dgm:pt modelId="{6DB8AB77-765C-4EBC-91DA-4869DE423FF1}" type="pres">
      <dgm:prSet presAssocID="{BF197193-F968-4D1A-B7BC-CA3EB87D681D}" presName="LevelTwoTextNode" presStyleLbl="node4" presStyleIdx="9" presStyleCnt="12" custScaleX="136438">
        <dgm:presLayoutVars>
          <dgm:chPref val="3"/>
        </dgm:presLayoutVars>
      </dgm:prSet>
      <dgm:spPr/>
      <dgm:t>
        <a:bodyPr/>
        <a:lstStyle/>
        <a:p>
          <a:endParaRPr lang="en-US"/>
        </a:p>
      </dgm:t>
    </dgm:pt>
    <dgm:pt modelId="{46917613-EA5B-40FA-8FA2-0D7B72EF928C}" type="pres">
      <dgm:prSet presAssocID="{BF197193-F968-4D1A-B7BC-CA3EB87D681D}" presName="level3hierChild" presStyleCnt="0"/>
      <dgm:spPr/>
    </dgm:pt>
    <dgm:pt modelId="{8A2E3DAF-1D83-40D6-8F19-9EABC53D7215}" type="pres">
      <dgm:prSet presAssocID="{F1F06814-6756-4BE0-A9B3-B31E42BD0018}" presName="conn2-1" presStyleLbl="parChTrans1D3" presStyleIdx="5" presStyleCnt="6"/>
      <dgm:spPr/>
      <dgm:t>
        <a:bodyPr/>
        <a:lstStyle/>
        <a:p>
          <a:endParaRPr lang="en-US"/>
        </a:p>
      </dgm:t>
    </dgm:pt>
    <dgm:pt modelId="{ED761A8E-B1F5-47BA-AC8E-C72E67DFEAFD}" type="pres">
      <dgm:prSet presAssocID="{F1F06814-6756-4BE0-A9B3-B31E42BD0018}" presName="connTx" presStyleLbl="parChTrans1D3" presStyleIdx="5" presStyleCnt="6"/>
      <dgm:spPr/>
      <dgm:t>
        <a:bodyPr/>
        <a:lstStyle/>
        <a:p>
          <a:endParaRPr lang="en-US"/>
        </a:p>
      </dgm:t>
    </dgm:pt>
    <dgm:pt modelId="{FF06C05A-D85D-4345-AA33-FA0909766813}" type="pres">
      <dgm:prSet presAssocID="{504ABE3B-DD9B-4D43-A319-D84C5247D09B}" presName="root2" presStyleCnt="0"/>
      <dgm:spPr/>
    </dgm:pt>
    <dgm:pt modelId="{1FFD81AE-185E-4650-9E19-F2234DBA90D9}" type="pres">
      <dgm:prSet presAssocID="{504ABE3B-DD9B-4D43-A319-D84C5247D09B}" presName="LevelTwoTextNode" presStyleLbl="node3" presStyleIdx="5" presStyleCnt="6" custScaleX="144652" custScaleY="156967">
        <dgm:presLayoutVars>
          <dgm:chPref val="3"/>
        </dgm:presLayoutVars>
      </dgm:prSet>
      <dgm:spPr/>
      <dgm:t>
        <a:bodyPr/>
        <a:lstStyle/>
        <a:p>
          <a:endParaRPr lang="en-US"/>
        </a:p>
      </dgm:t>
    </dgm:pt>
    <dgm:pt modelId="{A1AC7306-C19E-4752-AAA9-C5BCD6A11D5D}" type="pres">
      <dgm:prSet presAssocID="{504ABE3B-DD9B-4D43-A319-D84C5247D09B}" presName="level3hierChild" presStyleCnt="0"/>
      <dgm:spPr/>
    </dgm:pt>
    <dgm:pt modelId="{1785B6BB-3691-442A-ACE5-386A67B35402}" type="pres">
      <dgm:prSet presAssocID="{2E59E5F9-7BB1-4872-B826-1ACA18B5B1D7}" presName="conn2-1" presStyleLbl="parChTrans1D4" presStyleIdx="10" presStyleCnt="12"/>
      <dgm:spPr/>
      <dgm:t>
        <a:bodyPr/>
        <a:lstStyle/>
        <a:p>
          <a:endParaRPr lang="en-US"/>
        </a:p>
      </dgm:t>
    </dgm:pt>
    <dgm:pt modelId="{4B69933E-4834-455C-98E3-EA68A09B07B6}" type="pres">
      <dgm:prSet presAssocID="{2E59E5F9-7BB1-4872-B826-1ACA18B5B1D7}" presName="connTx" presStyleLbl="parChTrans1D4" presStyleIdx="10" presStyleCnt="12"/>
      <dgm:spPr/>
      <dgm:t>
        <a:bodyPr/>
        <a:lstStyle/>
        <a:p>
          <a:endParaRPr lang="en-US"/>
        </a:p>
      </dgm:t>
    </dgm:pt>
    <dgm:pt modelId="{900C81B0-EBDE-4A8C-8240-F43B1000BFF1}" type="pres">
      <dgm:prSet presAssocID="{3AAE86C5-E536-488F-8C84-C0845B592D1F}" presName="root2" presStyleCnt="0"/>
      <dgm:spPr/>
    </dgm:pt>
    <dgm:pt modelId="{3B8D6038-12E9-4C39-8C86-2F62C3D087B7}" type="pres">
      <dgm:prSet presAssocID="{3AAE86C5-E536-488F-8C84-C0845B592D1F}" presName="LevelTwoTextNode" presStyleLbl="node4" presStyleIdx="10" presStyleCnt="12" custScaleX="136438">
        <dgm:presLayoutVars>
          <dgm:chPref val="3"/>
        </dgm:presLayoutVars>
      </dgm:prSet>
      <dgm:spPr/>
      <dgm:t>
        <a:bodyPr/>
        <a:lstStyle/>
        <a:p>
          <a:endParaRPr lang="en-US"/>
        </a:p>
      </dgm:t>
    </dgm:pt>
    <dgm:pt modelId="{0D32D9E5-4F47-4891-ADE8-9680C233315E}" type="pres">
      <dgm:prSet presAssocID="{3AAE86C5-E536-488F-8C84-C0845B592D1F}" presName="level3hierChild" presStyleCnt="0"/>
      <dgm:spPr/>
    </dgm:pt>
    <dgm:pt modelId="{F062579C-92A5-4F3C-9D9D-F0B4F7C5525E}" type="pres">
      <dgm:prSet presAssocID="{52398C9B-E011-48C5-A5FB-0F7BBB1EBCE2}" presName="conn2-1" presStyleLbl="parChTrans1D4" presStyleIdx="11" presStyleCnt="12"/>
      <dgm:spPr/>
      <dgm:t>
        <a:bodyPr/>
        <a:lstStyle/>
        <a:p>
          <a:endParaRPr lang="en-US"/>
        </a:p>
      </dgm:t>
    </dgm:pt>
    <dgm:pt modelId="{2F7A7AC2-4761-4E08-B319-A94C551E9AA6}" type="pres">
      <dgm:prSet presAssocID="{52398C9B-E011-48C5-A5FB-0F7BBB1EBCE2}" presName="connTx" presStyleLbl="parChTrans1D4" presStyleIdx="11" presStyleCnt="12"/>
      <dgm:spPr/>
      <dgm:t>
        <a:bodyPr/>
        <a:lstStyle/>
        <a:p>
          <a:endParaRPr lang="en-US"/>
        </a:p>
      </dgm:t>
    </dgm:pt>
    <dgm:pt modelId="{5C61836B-1D91-419F-9305-A770579BA80E}" type="pres">
      <dgm:prSet presAssocID="{2BEBC86C-7E2D-4A90-A526-F998C451C833}" presName="root2" presStyleCnt="0"/>
      <dgm:spPr/>
    </dgm:pt>
    <dgm:pt modelId="{53301E97-BC67-4BEA-99A1-5DCF9BBA794C}" type="pres">
      <dgm:prSet presAssocID="{2BEBC86C-7E2D-4A90-A526-F998C451C833}" presName="LevelTwoTextNode" presStyleLbl="node4" presStyleIdx="11" presStyleCnt="12" custScaleX="136438">
        <dgm:presLayoutVars>
          <dgm:chPref val="3"/>
        </dgm:presLayoutVars>
      </dgm:prSet>
      <dgm:spPr/>
      <dgm:t>
        <a:bodyPr/>
        <a:lstStyle/>
        <a:p>
          <a:endParaRPr lang="en-US"/>
        </a:p>
      </dgm:t>
    </dgm:pt>
    <dgm:pt modelId="{FF93741E-9265-419E-A332-0944B83E6D4D}" type="pres">
      <dgm:prSet presAssocID="{2BEBC86C-7E2D-4A90-A526-F998C451C833}" presName="level3hierChild" presStyleCnt="0"/>
      <dgm:spPr/>
    </dgm:pt>
  </dgm:ptLst>
  <dgm:cxnLst>
    <dgm:cxn modelId="{F2C6FF2A-6520-414F-B323-C9459912D06A}" srcId="{8AD9CC11-D87A-45C3-9C35-2E1EFF033806}" destId="{620602A8-E9E6-449B-834B-39D58FA09474}" srcOrd="0" destOrd="0" parTransId="{A8E917FB-557E-4804-8EBD-C5A05D98A80C}" sibTransId="{3BE54CEB-198D-44E9-A171-46F67AFEA3C5}"/>
    <dgm:cxn modelId="{9CA572F4-4A9B-41C0-B99C-07C8F5733525}" srcId="{71AAA496-3419-4400-BAF0-D316FC12DDA9}" destId="{B7B218BA-F9B9-4274-8716-7109578F846A}" srcOrd="0" destOrd="0" parTransId="{D2005C87-33D6-42D8-8470-5D23C5521112}" sibTransId="{BA5435BF-E1A2-4D20-AF08-A52F088A322C}"/>
    <dgm:cxn modelId="{95F77AF5-3E89-4201-936E-A842868ABAEF}" type="presOf" srcId="{A54CA401-29BD-4552-99B4-CBD94063FBEC}" destId="{352C1AFB-2942-4238-ACAA-DC01CCBAC3A5}" srcOrd="0" destOrd="0" presId="urn:microsoft.com/office/officeart/2005/8/layout/hierarchy2"/>
    <dgm:cxn modelId="{447D64CD-E261-47C2-B08C-11A9E7CA4E68}" type="presOf" srcId="{2E59E5F9-7BB1-4872-B826-1ACA18B5B1D7}" destId="{4B69933E-4834-455C-98E3-EA68A09B07B6}" srcOrd="1" destOrd="0" presId="urn:microsoft.com/office/officeart/2005/8/layout/hierarchy2"/>
    <dgm:cxn modelId="{1DFABA9A-60B3-4686-A79C-97811CF65109}" srcId="{C4F5F54F-8C94-4F54-8413-F8A82456E3E9}" destId="{8AD9CC11-D87A-45C3-9C35-2E1EFF033806}" srcOrd="0" destOrd="0" parTransId="{1CE36CCB-EC5F-43C8-87FA-8F96A8DD99A5}" sibTransId="{7FF5D57E-D144-4CB4-8E56-3957B95ABADF}"/>
    <dgm:cxn modelId="{355DD8E9-7EB5-4BA3-B512-8FFE068B493F}" type="presOf" srcId="{A7C265A7-3734-40E5-8DBC-6120A1E644BC}" destId="{84BF7E9D-F602-4373-B54E-3495A05E88E8}" srcOrd="0" destOrd="0" presId="urn:microsoft.com/office/officeart/2005/8/layout/hierarchy2"/>
    <dgm:cxn modelId="{98402451-96B6-40F4-9DB5-FA876AA08A1F}" type="presOf" srcId="{A7C265A7-3734-40E5-8DBC-6120A1E644BC}" destId="{CDA8C2FE-C36E-40E6-8835-FDDDD7031475}" srcOrd="1" destOrd="0" presId="urn:microsoft.com/office/officeart/2005/8/layout/hierarchy2"/>
    <dgm:cxn modelId="{8CD6B1F3-61EF-4CD5-B3BD-6FC312482E30}" type="presOf" srcId="{BF197193-F968-4D1A-B7BC-CA3EB87D681D}" destId="{6DB8AB77-765C-4EBC-91DA-4869DE423FF1}" srcOrd="0" destOrd="0" presId="urn:microsoft.com/office/officeart/2005/8/layout/hierarchy2"/>
    <dgm:cxn modelId="{79FB21E4-9972-4B1F-9A75-5F93C120F044}" type="presOf" srcId="{A8E917FB-557E-4804-8EBD-C5A05D98A80C}" destId="{FAAB7BA4-D19D-4624-AA98-C84989FEFD90}" srcOrd="1" destOrd="0" presId="urn:microsoft.com/office/officeart/2005/8/layout/hierarchy2"/>
    <dgm:cxn modelId="{57D75CAB-B3FA-44E3-83F4-8D9087F7AF79}" srcId="{B587E237-E33D-42FF-9F1A-44FD3C70A69E}" destId="{D74DC106-355D-4E0B-AF72-38F995DB3796}" srcOrd="0" destOrd="0" parTransId="{4BDB29C1-DB48-440B-9D4B-E845AEAD64A6}" sibTransId="{9CFB0251-A509-42A9-B50F-70E8C9A773EC}"/>
    <dgm:cxn modelId="{5B70E099-3A20-4CEF-8779-379AE6FA2205}" type="presOf" srcId="{C5BF1FC0-DD68-4C34-B832-B52A921D94C0}" destId="{307AD884-B4B1-4153-A731-90A4F7BC4506}" srcOrd="0" destOrd="0" presId="urn:microsoft.com/office/officeart/2005/8/layout/hierarchy2"/>
    <dgm:cxn modelId="{5C6F66F6-86BC-4D3A-BC8C-DBCA65919FC3}" type="presOf" srcId="{A879E080-2692-43FF-A1EE-D7D87985A425}" destId="{1CC60B7B-9168-4024-A064-9A70F6D3A291}" srcOrd="0" destOrd="0" presId="urn:microsoft.com/office/officeart/2005/8/layout/hierarchy2"/>
    <dgm:cxn modelId="{C6811C6B-48D2-47FD-9300-9640EDA1BD70}" srcId="{491F56AE-F03B-44C4-98FE-62866B484A00}" destId="{260A7AE2-C1E8-4F5B-A3A5-229DEFBA72E7}" srcOrd="1" destOrd="0" parTransId="{5C3FBD1C-99B0-4ED8-9B6D-4706B9BB740C}" sibTransId="{CB473D6C-DED8-402F-AC27-D7059619FEDF}"/>
    <dgm:cxn modelId="{989C730E-FB03-4FFE-90F9-7AF4EA7D9890}" type="presOf" srcId="{491F56AE-F03B-44C4-98FE-62866B484A00}" destId="{2046163E-3AD7-41AE-8A98-B0B3899310E8}" srcOrd="0" destOrd="0" presId="urn:microsoft.com/office/officeart/2005/8/layout/hierarchy2"/>
    <dgm:cxn modelId="{E4E9CB01-5212-4797-AAAC-D2036822A437}" type="presOf" srcId="{4BF1023A-5C5E-4A75-862D-B682778FB69A}" destId="{CDDE62DC-3D4B-432F-AB70-25101025DDF9}" srcOrd="0" destOrd="0" presId="urn:microsoft.com/office/officeart/2005/8/layout/hierarchy2"/>
    <dgm:cxn modelId="{B9569838-C4B5-4727-8692-BD6FB8452834}" type="presOf" srcId="{E8FF75A9-1DED-4469-8BBE-2D3253AC6FC2}" destId="{4212945E-6116-4C82-BC44-A13BAB451406}" srcOrd="0" destOrd="0" presId="urn:microsoft.com/office/officeart/2005/8/layout/hierarchy2"/>
    <dgm:cxn modelId="{3ED31E13-9DEC-4398-A8F2-77CC7241397D}" type="presOf" srcId="{4BDB29C1-DB48-440B-9D4B-E845AEAD64A6}" destId="{12A8D1E0-151C-42F2-A38D-651E0DB37C1D}" srcOrd="1" destOrd="0" presId="urn:microsoft.com/office/officeart/2005/8/layout/hierarchy2"/>
    <dgm:cxn modelId="{47B141E0-1174-40DA-821D-5A866CAC152C}" type="presOf" srcId="{56355C68-6B41-456E-A7D5-448BACBA226E}" destId="{EF39E4E1-F6C8-4E59-A8DF-293AABF6C363}" srcOrd="1" destOrd="0" presId="urn:microsoft.com/office/officeart/2005/8/layout/hierarchy2"/>
    <dgm:cxn modelId="{278FE545-0BB7-42AB-9F4C-B444207AC545}" type="presOf" srcId="{1CE36CCB-EC5F-43C8-87FA-8F96A8DD99A5}" destId="{BA9E8217-AA36-49E4-A908-3CF1F0757F74}" srcOrd="0" destOrd="0" presId="urn:microsoft.com/office/officeart/2005/8/layout/hierarchy2"/>
    <dgm:cxn modelId="{E0364628-A350-4FF3-B284-4980C710C273}" type="presOf" srcId="{36686005-62DB-410D-A848-AC6591EF40CA}" destId="{F89384BD-3650-4604-BEB4-975E0A78C0A0}" srcOrd="0" destOrd="0" presId="urn:microsoft.com/office/officeart/2005/8/layout/hierarchy2"/>
    <dgm:cxn modelId="{9C8FB810-1518-449F-9849-65BF8EC4638D}" srcId="{504ABE3B-DD9B-4D43-A319-D84C5247D09B}" destId="{2BEBC86C-7E2D-4A90-A526-F998C451C833}" srcOrd="1" destOrd="0" parTransId="{52398C9B-E011-48C5-A5FB-0F7BBB1EBCE2}" sibTransId="{A8850D35-A6D2-4E45-8779-0AF2CFB51DBE}"/>
    <dgm:cxn modelId="{92343DDE-FAD1-4F14-A2EC-DEF682C5DCC2}" type="presOf" srcId="{52398C9B-E011-48C5-A5FB-0F7BBB1EBCE2}" destId="{F062579C-92A5-4F3C-9D9D-F0B4F7C5525E}" srcOrd="0" destOrd="0" presId="urn:microsoft.com/office/officeart/2005/8/layout/hierarchy2"/>
    <dgm:cxn modelId="{20359C02-162D-4870-AFA3-00D1CB9F8A9A}" srcId="{71AAA496-3419-4400-BAF0-D316FC12DDA9}" destId="{281182BE-4B7A-464C-8506-10CD69149DAB}" srcOrd="1" destOrd="0" parTransId="{FE8D5531-A69C-4E11-9864-631A2DE77988}" sibTransId="{9EF5FD1E-9452-46FB-A112-E927DED023D7}"/>
    <dgm:cxn modelId="{5B5C59C7-45B2-41C9-A4B0-4D4D692B5FA0}" type="presOf" srcId="{D2005C87-33D6-42D8-8470-5D23C5521112}" destId="{D2FB02E9-F99F-4232-B8A6-05DFE91E3E9F}" srcOrd="0" destOrd="0" presId="urn:microsoft.com/office/officeart/2005/8/layout/hierarchy2"/>
    <dgm:cxn modelId="{DDA7D1C6-C602-484A-B798-9EB1C9DF5A1F}" srcId="{C4F5F54F-8C94-4F54-8413-F8A82456E3E9}" destId="{504ABE3B-DD9B-4D43-A319-D84C5247D09B}" srcOrd="1" destOrd="0" parTransId="{F1F06814-6756-4BE0-A9B3-B31E42BD0018}" sibTransId="{4AA41C76-1326-47FB-A619-E580784ED2BA}"/>
    <dgm:cxn modelId="{736AE6C0-8F3A-4BB0-A2F9-6F10D3F6641A}" srcId="{D74DC106-355D-4E0B-AF72-38F995DB3796}" destId="{C5BF1FC0-DD68-4C34-B832-B52A921D94C0}" srcOrd="0" destOrd="0" parTransId="{ACD12995-4740-4335-B9BE-FA295E5893CE}" sibTransId="{431638A0-5012-4F54-A3EC-D545A057A823}"/>
    <dgm:cxn modelId="{D16D14B6-C46E-48FD-A8E6-DE2A6031D11E}" type="presOf" srcId="{2E59E5F9-7BB1-4872-B826-1ACA18B5B1D7}" destId="{1785B6BB-3691-442A-ACE5-386A67B35402}" srcOrd="0" destOrd="0" presId="urn:microsoft.com/office/officeart/2005/8/layout/hierarchy2"/>
    <dgm:cxn modelId="{8EAA0A49-BE8F-4DCC-AB07-3FDFF1F4BBFD}" srcId="{8AD9CC11-D87A-45C3-9C35-2E1EFF033806}" destId="{BF197193-F968-4D1A-B7BC-CA3EB87D681D}" srcOrd="1" destOrd="0" parTransId="{0D1D9636-9715-4AD1-B5F7-D0D1D736D6F2}" sibTransId="{F74FFEF8-8481-493D-A6A4-B389B784F15A}"/>
    <dgm:cxn modelId="{E4A8C861-B819-45A2-BA53-788992787505}" type="presOf" srcId="{0D1D9636-9715-4AD1-B5F7-D0D1D736D6F2}" destId="{FC57760C-6CD0-4920-A54C-42E2E210928F}" srcOrd="0" destOrd="0" presId="urn:microsoft.com/office/officeart/2005/8/layout/hierarchy2"/>
    <dgm:cxn modelId="{08013B87-C416-4447-9D80-D6576DDE1DB8}" type="presOf" srcId="{A54CA401-29BD-4552-99B4-CBD94063FBEC}" destId="{D280D807-679B-43CF-9F5B-01632096FDE0}" srcOrd="1" destOrd="0" presId="urn:microsoft.com/office/officeart/2005/8/layout/hierarchy2"/>
    <dgm:cxn modelId="{480E062D-9D0B-4F01-9625-2AE5D3B02678}" type="presOf" srcId="{762AB8D4-86BB-4C2F-B762-C8CC0F9C0B52}" destId="{5EFAD837-2F71-4D95-8CDE-74E1A80E96B1}" srcOrd="0" destOrd="0" presId="urn:microsoft.com/office/officeart/2005/8/layout/hierarchy2"/>
    <dgm:cxn modelId="{2B0AD877-FD43-438B-90A8-EB029F973E16}" type="presOf" srcId="{0B19EF51-7D36-4F1B-8FC4-85004717ECAE}" destId="{18F05AD8-2B50-4F4F-BB21-31E4E45B1CF1}" srcOrd="0" destOrd="0" presId="urn:microsoft.com/office/officeart/2005/8/layout/hierarchy2"/>
    <dgm:cxn modelId="{33CC49DA-65D0-492E-8368-15D97BE01FF1}" type="presOf" srcId="{71AAA496-3419-4400-BAF0-D316FC12DDA9}" destId="{4C28B7A7-9AD1-4883-918F-3604C50E3BE4}" srcOrd="0" destOrd="0" presId="urn:microsoft.com/office/officeart/2005/8/layout/hierarchy2"/>
    <dgm:cxn modelId="{C1FF5B23-EE0F-4CEE-A66D-3DE01F308F91}" type="presOf" srcId="{5C3FBD1C-99B0-4ED8-9B6D-4706B9BB740C}" destId="{B7CFEB74-8C7F-487D-94C9-564C939AA024}" srcOrd="0" destOrd="0" presId="urn:microsoft.com/office/officeart/2005/8/layout/hierarchy2"/>
    <dgm:cxn modelId="{7410507C-C129-4291-8AF2-252BB9A8262C}" type="presOf" srcId="{A8E917FB-557E-4804-8EBD-C5A05D98A80C}" destId="{A6634912-2A0E-4254-9CC5-A62561D42409}" srcOrd="0" destOrd="0" presId="urn:microsoft.com/office/officeart/2005/8/layout/hierarchy2"/>
    <dgm:cxn modelId="{7F863EC7-8E00-449B-9113-E535A626745F}" type="presOf" srcId="{620602A8-E9E6-449B-834B-39D58FA09474}" destId="{EC2F900B-18FA-4271-978E-24EBD9BFC52B}" srcOrd="0" destOrd="0" presId="urn:microsoft.com/office/officeart/2005/8/layout/hierarchy2"/>
    <dgm:cxn modelId="{9CD9A057-699E-4374-A6FF-8EB3DF716189}" type="presOf" srcId="{49FD6C42-7CEE-4719-A00F-61F41A832983}" destId="{71305CDD-D1AF-4A6E-BA2C-D6EDFF86F38C}" srcOrd="0" destOrd="0" presId="urn:microsoft.com/office/officeart/2005/8/layout/hierarchy2"/>
    <dgm:cxn modelId="{9311C656-BD77-4D77-AFCC-A54DBD9B175A}" srcId="{D74DC106-355D-4E0B-AF72-38F995DB3796}" destId="{71AAA496-3419-4400-BAF0-D316FC12DDA9}" srcOrd="1" destOrd="0" parTransId="{2998F424-B0E1-4C43-853F-BB4CB8295C19}" sibTransId="{C871068A-5FF3-45C7-95E9-4AA62EF236ED}"/>
    <dgm:cxn modelId="{E40576F8-CF4A-4D4C-9AD9-7CED786B7A6A}" type="presOf" srcId="{E8FF75A9-1DED-4469-8BBE-2D3253AC6FC2}" destId="{A801E04F-80FB-4534-8F0D-DB5B28462D20}" srcOrd="1" destOrd="0" presId="urn:microsoft.com/office/officeart/2005/8/layout/hierarchy2"/>
    <dgm:cxn modelId="{EC7C5265-DD2A-4DA8-8D5A-EA8B01DE7BE5}" type="presOf" srcId="{5CDDA55C-18B0-4663-BC3A-E9A34886F41F}" destId="{A5284190-93C3-4D9B-A900-1529DEC2398A}" srcOrd="1" destOrd="0" presId="urn:microsoft.com/office/officeart/2005/8/layout/hierarchy2"/>
    <dgm:cxn modelId="{878943FB-575A-4DD6-B540-3BFAD793061B}" type="presOf" srcId="{3DB93405-9638-4A75-945C-2AF53BE7CFB7}" destId="{AFF65B4A-51C5-4794-A7FA-38827D3B8EA5}" srcOrd="0" destOrd="0" presId="urn:microsoft.com/office/officeart/2005/8/layout/hierarchy2"/>
    <dgm:cxn modelId="{6B266727-511B-45B7-8469-26DE429264AB}" type="presOf" srcId="{2CF77929-4652-43A8-9CD3-EA0BFD7F6C7D}" destId="{2C38C1BA-70C4-497E-B3C4-1E8D79A47EF8}" srcOrd="1" destOrd="0" presId="urn:microsoft.com/office/officeart/2005/8/layout/hierarchy2"/>
    <dgm:cxn modelId="{06FFAB0F-6A2D-436D-8909-0B3051545F44}" srcId="{A28AA399-1FF3-42F5-8A11-DA3E622486AA}" destId="{9063D9FF-CEBE-4DE3-AF3A-1B037C271F2D}" srcOrd="1" destOrd="0" parTransId="{0B19EF51-7D36-4F1B-8FC4-85004717ECAE}" sibTransId="{8E508D93-E452-4A58-82E2-5A2DCEFC6845}"/>
    <dgm:cxn modelId="{FE9E74A8-3980-4965-A8B7-FBA08512B601}" type="presOf" srcId="{9063D9FF-CEBE-4DE3-AF3A-1B037C271F2D}" destId="{EC13E476-6DC8-4FBB-B078-6CBE2F6E080C}" srcOrd="0" destOrd="0" presId="urn:microsoft.com/office/officeart/2005/8/layout/hierarchy2"/>
    <dgm:cxn modelId="{F81C6152-4F11-461D-A506-B8D59DB76422}" type="presOf" srcId="{0B19EF51-7D36-4F1B-8FC4-85004717ECAE}" destId="{DC3E91CC-FB4E-41F4-A620-AF492F4C9436}" srcOrd="1" destOrd="0" presId="urn:microsoft.com/office/officeart/2005/8/layout/hierarchy2"/>
    <dgm:cxn modelId="{8D05D031-FEFC-4386-A460-FA0429D26F73}" type="presOf" srcId="{281182BE-4B7A-464C-8506-10CD69149DAB}" destId="{041D4D08-9E23-4277-B722-45DE8E41A1D5}" srcOrd="0" destOrd="0" presId="urn:microsoft.com/office/officeart/2005/8/layout/hierarchy2"/>
    <dgm:cxn modelId="{DABCE9C8-86C5-4305-82A9-3C008DCAA939}" srcId="{9063D9FF-CEBE-4DE3-AF3A-1B037C271F2D}" destId="{36686005-62DB-410D-A848-AC6591EF40CA}" srcOrd="0" destOrd="0" parTransId="{A54CA401-29BD-4552-99B4-CBD94063FBEC}" sibTransId="{598A932C-BAEE-4AA8-B332-EC9DF90EEB5A}"/>
    <dgm:cxn modelId="{AC848A54-F6CB-4923-A02D-FF58274E973D}" type="presOf" srcId="{5CDDA55C-18B0-4663-BC3A-E9A34886F41F}" destId="{EDB73595-0E87-428B-BB7C-37949B2749FE}" srcOrd="0" destOrd="0" presId="urn:microsoft.com/office/officeart/2005/8/layout/hierarchy2"/>
    <dgm:cxn modelId="{F5A358E5-F455-4682-BF80-32FF2A4E4132}" type="presOf" srcId="{49FD6C42-7CEE-4719-A00F-61F41A832983}" destId="{787933C4-9715-4EDD-A5EA-A44A5B6DA944}" srcOrd="1" destOrd="0" presId="urn:microsoft.com/office/officeart/2005/8/layout/hierarchy2"/>
    <dgm:cxn modelId="{7C1A6032-B8AD-48DE-A2CA-FA3806AF7B54}" type="presOf" srcId="{2BEBC86C-7E2D-4A90-A526-F998C451C833}" destId="{53301E97-BC67-4BEA-99A1-5DCF9BBA794C}" srcOrd="0" destOrd="0" presId="urn:microsoft.com/office/officeart/2005/8/layout/hierarchy2"/>
    <dgm:cxn modelId="{05C5BD76-5C5A-4592-BE7F-801943DD204D}" type="presOf" srcId="{ACD12995-4740-4335-B9BE-FA295E5893CE}" destId="{33FD1B01-95D2-48F0-992D-1CD98A21F963}" srcOrd="1" destOrd="0" presId="urn:microsoft.com/office/officeart/2005/8/layout/hierarchy2"/>
    <dgm:cxn modelId="{4019A86A-2E90-4093-A17C-591D6CA52D84}" type="presOf" srcId="{FE8D5531-A69C-4E11-9864-631A2DE77988}" destId="{085F1DED-CEF9-4376-93F2-76E4C57E9447}" srcOrd="1" destOrd="0" presId="urn:microsoft.com/office/officeart/2005/8/layout/hierarchy2"/>
    <dgm:cxn modelId="{9EE247BA-B264-4B85-A7B8-00151E5A8A56}" type="presOf" srcId="{A28AA399-1FF3-42F5-8A11-DA3E622486AA}" destId="{C41DAB86-6B71-4156-A838-35F608A0A2D1}" srcOrd="0" destOrd="0" presId="urn:microsoft.com/office/officeart/2005/8/layout/hierarchy2"/>
    <dgm:cxn modelId="{1C0252F5-BA45-4C63-A6EF-DE1277A2A2DB}" type="presOf" srcId="{FE8D5531-A69C-4E11-9864-631A2DE77988}" destId="{0D8ACC10-341E-41D1-BB36-64621EC952CE}" srcOrd="0" destOrd="0" presId="urn:microsoft.com/office/officeart/2005/8/layout/hierarchy2"/>
    <dgm:cxn modelId="{11FDED0C-317D-4A46-953F-20AF8333A6C7}" type="presOf" srcId="{B7B218BA-F9B9-4274-8716-7109578F846A}" destId="{438376A7-9322-4F4F-9AC7-0DD55F9D84A5}" srcOrd="0" destOrd="0" presId="urn:microsoft.com/office/officeart/2005/8/layout/hierarchy2"/>
    <dgm:cxn modelId="{77B0099C-5535-4632-A6CA-1259785B188F}" type="presOf" srcId="{ACD12995-4740-4335-B9BE-FA295E5893CE}" destId="{87008612-5781-46B6-B688-ED7C8B364D90}" srcOrd="0" destOrd="0" presId="urn:microsoft.com/office/officeart/2005/8/layout/hierarchy2"/>
    <dgm:cxn modelId="{7B9C0BC5-15B6-4F3D-B153-8C6593866CE1}" type="presOf" srcId="{5C3FBD1C-99B0-4ED8-9B6D-4706B9BB740C}" destId="{045CB44A-4231-4E3E-8947-89B172A27C46}" srcOrd="1" destOrd="0" presId="urn:microsoft.com/office/officeart/2005/8/layout/hierarchy2"/>
    <dgm:cxn modelId="{78A67684-5D12-4E93-BC36-56C3B00E0342}" type="presOf" srcId="{2CF77929-4652-43A8-9CD3-EA0BFD7F6C7D}" destId="{60D6A815-9CD1-45B9-A8D5-4DFFDD65F5E3}" srcOrd="0" destOrd="0" presId="urn:microsoft.com/office/officeart/2005/8/layout/hierarchy2"/>
    <dgm:cxn modelId="{ECFDD2FD-F457-4AA1-B890-152F949B813A}" srcId="{B587E237-E33D-42FF-9F1A-44FD3C70A69E}" destId="{C4F5F54F-8C94-4F54-8413-F8A82456E3E9}" srcOrd="2" destOrd="0" parTransId="{2CF77929-4652-43A8-9CD3-EA0BFD7F6C7D}" sibTransId="{2FD32502-8F94-4548-AEB2-7F66EAC59AD5}"/>
    <dgm:cxn modelId="{3C29E82F-8D8A-41C3-94A1-C673A82196A1}" srcId="{491F56AE-F03B-44C4-98FE-62866B484A00}" destId="{3DB93405-9638-4A75-945C-2AF53BE7CFB7}" srcOrd="0" destOrd="0" parTransId="{56355C68-6B41-456E-A7D5-448BACBA226E}" sibTransId="{BC0CB908-2928-47E0-AA8D-4F4DEEAAE7C7}"/>
    <dgm:cxn modelId="{7746720D-E6AC-44D4-BB7A-98B7C5E6504C}" srcId="{504ABE3B-DD9B-4D43-A319-D84C5247D09B}" destId="{3AAE86C5-E536-488F-8C84-C0845B592D1F}" srcOrd="0" destOrd="0" parTransId="{2E59E5F9-7BB1-4872-B826-1ACA18B5B1D7}" sibTransId="{D31386E4-7972-43ED-BCFA-0D83A64502EF}"/>
    <dgm:cxn modelId="{25BE7233-257B-4675-A1E3-D009406124B5}" type="presOf" srcId="{D74DC106-355D-4E0B-AF72-38F995DB3796}" destId="{F4A0A7EE-B133-4814-884D-28117359D86F}" srcOrd="0" destOrd="0" presId="urn:microsoft.com/office/officeart/2005/8/layout/hierarchy2"/>
    <dgm:cxn modelId="{47E1299E-B5DF-47CE-A934-EF11868D3AF8}" type="presOf" srcId="{C4F5F54F-8C94-4F54-8413-F8A82456E3E9}" destId="{2DA5B038-2731-41EF-B1B6-A2574D3C4B30}" srcOrd="0" destOrd="0" presId="urn:microsoft.com/office/officeart/2005/8/layout/hierarchy2"/>
    <dgm:cxn modelId="{EF3DE894-7B5E-43F4-A64F-B2616927FF81}" type="presOf" srcId="{1CE36CCB-EC5F-43C8-87FA-8F96A8DD99A5}" destId="{5F556045-DECE-4CA5-8AAA-B8F694C4D29E}" srcOrd="1" destOrd="0" presId="urn:microsoft.com/office/officeart/2005/8/layout/hierarchy2"/>
    <dgm:cxn modelId="{117A357E-0BD2-4669-AC67-B07FE9230B02}" type="presOf" srcId="{4BDB29C1-DB48-440B-9D4B-E845AEAD64A6}" destId="{DED67F23-B7DE-4441-9D70-296DF087D35E}" srcOrd="0" destOrd="0" presId="urn:microsoft.com/office/officeart/2005/8/layout/hierarchy2"/>
    <dgm:cxn modelId="{F270FF95-8776-456A-B833-9C0848E26E57}" srcId="{A28AA399-1FF3-42F5-8A11-DA3E622486AA}" destId="{491F56AE-F03B-44C4-98FE-62866B484A00}" srcOrd="0" destOrd="0" parTransId="{E8FF75A9-1DED-4469-8BBE-2D3253AC6FC2}" sibTransId="{29AE09DC-F8A8-42F9-8EE8-7B956E851B7C}"/>
    <dgm:cxn modelId="{0F704A8B-07A7-4C33-9D15-FF011FF33DC2}" type="presOf" srcId="{B587E237-E33D-42FF-9F1A-44FD3C70A69E}" destId="{591FD32E-6787-4957-9210-AFA3D26AB86B}" srcOrd="0" destOrd="0" presId="urn:microsoft.com/office/officeart/2005/8/layout/hierarchy2"/>
    <dgm:cxn modelId="{260B10AD-55DF-4BC7-9B53-6FAEB1E67827}" type="presOf" srcId="{504ABE3B-DD9B-4D43-A319-D84C5247D09B}" destId="{1FFD81AE-185E-4650-9E19-F2234DBA90D9}" srcOrd="0" destOrd="0" presId="urn:microsoft.com/office/officeart/2005/8/layout/hierarchy2"/>
    <dgm:cxn modelId="{75CFB1D3-6331-4786-8198-6FC5778AE53B}" srcId="{C5BF1FC0-DD68-4C34-B832-B52A921D94C0}" destId="{A879E080-2692-43FF-A1EE-D7D87985A425}" srcOrd="1" destOrd="0" parTransId="{A7C265A7-3734-40E5-8DBC-6120A1E644BC}" sibTransId="{411D714E-D060-4B06-B182-841A6524B2CE}"/>
    <dgm:cxn modelId="{A878F47A-F3B5-4E6B-9549-5F3B55DC6BC0}" type="presOf" srcId="{2998F424-B0E1-4C43-853F-BB4CB8295C19}" destId="{7E2F4683-9316-46A0-9FDD-85730C5BAD7A}" srcOrd="0" destOrd="0" presId="urn:microsoft.com/office/officeart/2005/8/layout/hierarchy2"/>
    <dgm:cxn modelId="{49508A66-E42D-42C8-853A-425F0C21C917}" type="presOf" srcId="{56355C68-6B41-456E-A7D5-448BACBA226E}" destId="{E046C1B1-E923-4955-B1FB-CDBBD3B67BE1}" srcOrd="0" destOrd="0" presId="urn:microsoft.com/office/officeart/2005/8/layout/hierarchy2"/>
    <dgm:cxn modelId="{B6BB6EE1-1856-41DB-8609-8478F0109AB4}" type="presOf" srcId="{45EA500C-BA60-4D2C-8E47-25749A21085E}" destId="{213E60E6-58B1-46E0-BE19-1426B81767D9}" srcOrd="0" destOrd="0" presId="urn:microsoft.com/office/officeart/2005/8/layout/hierarchy2"/>
    <dgm:cxn modelId="{1FA18CE5-2DE3-49A4-BFF8-E6955D6F487D}" srcId="{9063D9FF-CEBE-4DE3-AF3A-1B037C271F2D}" destId="{45EA500C-BA60-4D2C-8E47-25749A21085E}" srcOrd="1" destOrd="0" parTransId="{49FD6C42-7CEE-4719-A00F-61F41A832983}" sibTransId="{4B8B74EB-EA42-48F0-BFB3-ED9397175392}"/>
    <dgm:cxn modelId="{79DF9D40-ED8F-4CF2-8E54-696BE24B6047}" type="presOf" srcId="{260A7AE2-C1E8-4F5B-A3A5-229DEFBA72E7}" destId="{FF2C18BE-6F8D-47A6-B832-D901682F07D9}" srcOrd="0" destOrd="0" presId="urn:microsoft.com/office/officeart/2005/8/layout/hierarchy2"/>
    <dgm:cxn modelId="{DCD03D12-42E4-4494-AA61-091C2014D6BA}" srcId="{283F3B1A-3956-4D22-ADAC-D915E503F27A}" destId="{B587E237-E33D-42FF-9F1A-44FD3C70A69E}" srcOrd="0" destOrd="0" parTransId="{40D7B52E-E47B-4F95-A251-D8140157F0B7}" sibTransId="{F39C83B2-6E28-4916-8534-CFA4A43E117B}"/>
    <dgm:cxn modelId="{8BD35936-7229-4635-881A-D7EEC64C72CF}" type="presOf" srcId="{0D1D9636-9715-4AD1-B5F7-D0D1D736D6F2}" destId="{7F817B95-3C15-4AEE-8CB9-8557DC165D74}" srcOrd="1" destOrd="0" presId="urn:microsoft.com/office/officeart/2005/8/layout/hierarchy2"/>
    <dgm:cxn modelId="{1DB16A7A-757D-4D42-976F-8840A2626E3D}" type="presOf" srcId="{F1F06814-6756-4BE0-A9B3-B31E42BD0018}" destId="{8A2E3DAF-1D83-40D6-8F19-9EABC53D7215}" srcOrd="0" destOrd="0" presId="urn:microsoft.com/office/officeart/2005/8/layout/hierarchy2"/>
    <dgm:cxn modelId="{AB38D865-ED8A-4C1A-AA20-F2D233A48F97}" srcId="{C5BF1FC0-DD68-4C34-B832-B52A921D94C0}" destId="{762AB8D4-86BB-4C2F-B762-C8CC0F9C0B52}" srcOrd="0" destOrd="0" parTransId="{5CDDA55C-18B0-4663-BC3A-E9A34886F41F}" sibTransId="{C4F44708-C40C-4BCE-A48E-A6896E9579B9}"/>
    <dgm:cxn modelId="{597BEE2A-7701-4647-BBDA-701296643DEC}" srcId="{B587E237-E33D-42FF-9F1A-44FD3C70A69E}" destId="{A28AA399-1FF3-42F5-8A11-DA3E622486AA}" srcOrd="1" destOrd="0" parTransId="{4BF1023A-5C5E-4A75-862D-B682778FB69A}" sibTransId="{4981BEDB-2596-47FC-9B7D-86BD4790763C}"/>
    <dgm:cxn modelId="{E8A8B3CB-CB8E-4B34-B64F-A84094CF69F1}" type="presOf" srcId="{3AAE86C5-E536-488F-8C84-C0845B592D1F}" destId="{3B8D6038-12E9-4C39-8C86-2F62C3D087B7}" srcOrd="0" destOrd="0" presId="urn:microsoft.com/office/officeart/2005/8/layout/hierarchy2"/>
    <dgm:cxn modelId="{DA03BE46-F1EA-4F27-879C-9DCC20637477}" type="presOf" srcId="{2998F424-B0E1-4C43-853F-BB4CB8295C19}" destId="{A95B4D07-ECCB-4AD7-9F79-E0643B7C545D}" srcOrd="1" destOrd="0" presId="urn:microsoft.com/office/officeart/2005/8/layout/hierarchy2"/>
    <dgm:cxn modelId="{4CC90E01-B9DC-458D-83DD-C3FFAF8D7334}" type="presOf" srcId="{F1F06814-6756-4BE0-A9B3-B31E42BD0018}" destId="{ED761A8E-B1F5-47BA-AC8E-C72E67DFEAFD}" srcOrd="1" destOrd="0" presId="urn:microsoft.com/office/officeart/2005/8/layout/hierarchy2"/>
    <dgm:cxn modelId="{EA7DAC10-DF3C-4B60-B148-C8C03BE9A5C0}" type="presOf" srcId="{4BF1023A-5C5E-4A75-862D-B682778FB69A}" destId="{0714EE73-331A-4628-BF38-04FFB23E32C2}" srcOrd="1" destOrd="0" presId="urn:microsoft.com/office/officeart/2005/8/layout/hierarchy2"/>
    <dgm:cxn modelId="{6AF7297F-1BDC-4DE4-B35A-C95C755ED813}" type="presOf" srcId="{D2005C87-33D6-42D8-8470-5D23C5521112}" destId="{A9E4408B-8D74-40D6-8995-F8F22C43B3F9}" srcOrd="1" destOrd="0" presId="urn:microsoft.com/office/officeart/2005/8/layout/hierarchy2"/>
    <dgm:cxn modelId="{533EBFD7-0699-4E2F-8B87-7CB0AF68B52D}" type="presOf" srcId="{283F3B1A-3956-4D22-ADAC-D915E503F27A}" destId="{D71CDA5F-4404-431B-BE68-4E6BE3471A1F}" srcOrd="0" destOrd="0" presId="urn:microsoft.com/office/officeart/2005/8/layout/hierarchy2"/>
    <dgm:cxn modelId="{B1BD81D2-C8E0-4E58-91C1-A2CE1D133409}" type="presOf" srcId="{8AD9CC11-D87A-45C3-9C35-2E1EFF033806}" destId="{8E802C81-7C3F-4995-8A24-4F77CAB69451}" srcOrd="0" destOrd="0" presId="urn:microsoft.com/office/officeart/2005/8/layout/hierarchy2"/>
    <dgm:cxn modelId="{E1298461-9C35-4446-A90F-E5843373B923}" type="presOf" srcId="{52398C9B-E011-48C5-A5FB-0F7BBB1EBCE2}" destId="{2F7A7AC2-4761-4E08-B319-A94C551E9AA6}" srcOrd="1" destOrd="0" presId="urn:microsoft.com/office/officeart/2005/8/layout/hierarchy2"/>
    <dgm:cxn modelId="{AE311CDD-0881-4EF1-A78B-6DBC87970AA0}" type="presParOf" srcId="{D71CDA5F-4404-431B-BE68-4E6BE3471A1F}" destId="{219B81C6-F7E4-4929-ACC5-4D102F4B44F5}" srcOrd="0" destOrd="0" presId="urn:microsoft.com/office/officeart/2005/8/layout/hierarchy2"/>
    <dgm:cxn modelId="{0D46406F-F604-4E27-AF4E-E1C979DD014B}" type="presParOf" srcId="{219B81C6-F7E4-4929-ACC5-4D102F4B44F5}" destId="{591FD32E-6787-4957-9210-AFA3D26AB86B}" srcOrd="0" destOrd="0" presId="urn:microsoft.com/office/officeart/2005/8/layout/hierarchy2"/>
    <dgm:cxn modelId="{7020A57F-81FC-4FFE-9BD7-71A1DA986560}" type="presParOf" srcId="{219B81C6-F7E4-4929-ACC5-4D102F4B44F5}" destId="{6DE59C69-C5D8-4668-A862-CB240EF99F16}" srcOrd="1" destOrd="0" presId="urn:microsoft.com/office/officeart/2005/8/layout/hierarchy2"/>
    <dgm:cxn modelId="{7366B2DA-A277-452A-ADBD-01A1BE9C9FCC}" type="presParOf" srcId="{6DE59C69-C5D8-4668-A862-CB240EF99F16}" destId="{DED67F23-B7DE-4441-9D70-296DF087D35E}" srcOrd="0" destOrd="0" presId="urn:microsoft.com/office/officeart/2005/8/layout/hierarchy2"/>
    <dgm:cxn modelId="{5AB8002A-C92A-43E0-878B-015478C1E82E}" type="presParOf" srcId="{DED67F23-B7DE-4441-9D70-296DF087D35E}" destId="{12A8D1E0-151C-42F2-A38D-651E0DB37C1D}" srcOrd="0" destOrd="0" presId="urn:microsoft.com/office/officeart/2005/8/layout/hierarchy2"/>
    <dgm:cxn modelId="{9D046A99-2733-446E-AD99-32862417776B}" type="presParOf" srcId="{6DE59C69-C5D8-4668-A862-CB240EF99F16}" destId="{B8CE2BCF-D509-4168-A0A0-3F40EBA296E7}" srcOrd="1" destOrd="0" presId="urn:microsoft.com/office/officeart/2005/8/layout/hierarchy2"/>
    <dgm:cxn modelId="{1A2E8848-102F-4899-A6D3-74B80AAD71FA}" type="presParOf" srcId="{B8CE2BCF-D509-4168-A0A0-3F40EBA296E7}" destId="{F4A0A7EE-B133-4814-884D-28117359D86F}" srcOrd="0" destOrd="0" presId="urn:microsoft.com/office/officeart/2005/8/layout/hierarchy2"/>
    <dgm:cxn modelId="{05B264CB-F5E6-4606-B8B4-697C03DDBE8D}" type="presParOf" srcId="{B8CE2BCF-D509-4168-A0A0-3F40EBA296E7}" destId="{D2A0C0C9-0974-4784-8FB7-271CB4934ADF}" srcOrd="1" destOrd="0" presId="urn:microsoft.com/office/officeart/2005/8/layout/hierarchy2"/>
    <dgm:cxn modelId="{904CFA42-C439-4651-9257-2D8E0865BB3D}" type="presParOf" srcId="{D2A0C0C9-0974-4784-8FB7-271CB4934ADF}" destId="{87008612-5781-46B6-B688-ED7C8B364D90}" srcOrd="0" destOrd="0" presId="urn:microsoft.com/office/officeart/2005/8/layout/hierarchy2"/>
    <dgm:cxn modelId="{C692E512-F52A-46E3-AF9A-53985196C904}" type="presParOf" srcId="{87008612-5781-46B6-B688-ED7C8B364D90}" destId="{33FD1B01-95D2-48F0-992D-1CD98A21F963}" srcOrd="0" destOrd="0" presId="urn:microsoft.com/office/officeart/2005/8/layout/hierarchy2"/>
    <dgm:cxn modelId="{52B2C4F6-B12A-4F7F-8C49-EB7AA73EDD3E}" type="presParOf" srcId="{D2A0C0C9-0974-4784-8FB7-271CB4934ADF}" destId="{B634BE09-4E93-442F-BFA4-6A0C2535745A}" srcOrd="1" destOrd="0" presId="urn:microsoft.com/office/officeart/2005/8/layout/hierarchy2"/>
    <dgm:cxn modelId="{C7F30C21-91EA-4BE5-BA79-D4DED776EA69}" type="presParOf" srcId="{B634BE09-4E93-442F-BFA4-6A0C2535745A}" destId="{307AD884-B4B1-4153-A731-90A4F7BC4506}" srcOrd="0" destOrd="0" presId="urn:microsoft.com/office/officeart/2005/8/layout/hierarchy2"/>
    <dgm:cxn modelId="{3C41628C-EEB6-4E6C-AB0A-25047AAC99A9}" type="presParOf" srcId="{B634BE09-4E93-442F-BFA4-6A0C2535745A}" destId="{EBA0E18F-2961-4823-ACE2-7A4A2BB420DD}" srcOrd="1" destOrd="0" presId="urn:microsoft.com/office/officeart/2005/8/layout/hierarchy2"/>
    <dgm:cxn modelId="{66DB133C-D724-453E-8CB8-A6D746E1FAC5}" type="presParOf" srcId="{EBA0E18F-2961-4823-ACE2-7A4A2BB420DD}" destId="{EDB73595-0E87-428B-BB7C-37949B2749FE}" srcOrd="0" destOrd="0" presId="urn:microsoft.com/office/officeart/2005/8/layout/hierarchy2"/>
    <dgm:cxn modelId="{851F61B2-EFF7-48F3-9B23-4274CF2D0B2A}" type="presParOf" srcId="{EDB73595-0E87-428B-BB7C-37949B2749FE}" destId="{A5284190-93C3-4D9B-A900-1529DEC2398A}" srcOrd="0" destOrd="0" presId="urn:microsoft.com/office/officeart/2005/8/layout/hierarchy2"/>
    <dgm:cxn modelId="{1B7C050A-D8EE-45E3-AD7A-11E8EF562BAF}" type="presParOf" srcId="{EBA0E18F-2961-4823-ACE2-7A4A2BB420DD}" destId="{F4EB746F-5E67-4EA9-A569-98F669CA4813}" srcOrd="1" destOrd="0" presId="urn:microsoft.com/office/officeart/2005/8/layout/hierarchy2"/>
    <dgm:cxn modelId="{25587CB0-ED72-4909-803E-A42C7DC1DF27}" type="presParOf" srcId="{F4EB746F-5E67-4EA9-A569-98F669CA4813}" destId="{5EFAD837-2F71-4D95-8CDE-74E1A80E96B1}" srcOrd="0" destOrd="0" presId="urn:microsoft.com/office/officeart/2005/8/layout/hierarchy2"/>
    <dgm:cxn modelId="{E0D0936D-9EFA-4B55-B6C5-D72DE65C4F59}" type="presParOf" srcId="{F4EB746F-5E67-4EA9-A569-98F669CA4813}" destId="{134B4B03-3BFA-40AD-B753-2BA3B06D30EA}" srcOrd="1" destOrd="0" presId="urn:microsoft.com/office/officeart/2005/8/layout/hierarchy2"/>
    <dgm:cxn modelId="{DB75E52B-DF2D-4B3D-8487-435A67EBC9F0}" type="presParOf" srcId="{EBA0E18F-2961-4823-ACE2-7A4A2BB420DD}" destId="{84BF7E9D-F602-4373-B54E-3495A05E88E8}" srcOrd="2" destOrd="0" presId="urn:microsoft.com/office/officeart/2005/8/layout/hierarchy2"/>
    <dgm:cxn modelId="{02B37158-BE41-47D6-BB3C-F7C6FDAF9E91}" type="presParOf" srcId="{84BF7E9D-F602-4373-B54E-3495A05E88E8}" destId="{CDA8C2FE-C36E-40E6-8835-FDDDD7031475}" srcOrd="0" destOrd="0" presId="urn:microsoft.com/office/officeart/2005/8/layout/hierarchy2"/>
    <dgm:cxn modelId="{77EFBC9B-074C-443C-A8A7-C94C1D7C6CE8}" type="presParOf" srcId="{EBA0E18F-2961-4823-ACE2-7A4A2BB420DD}" destId="{87B5CC24-0D75-4994-A91D-8BBD8BCF604B}" srcOrd="3" destOrd="0" presId="urn:microsoft.com/office/officeart/2005/8/layout/hierarchy2"/>
    <dgm:cxn modelId="{1795CF08-62F2-4005-ADCE-DC1DEF51E64F}" type="presParOf" srcId="{87B5CC24-0D75-4994-A91D-8BBD8BCF604B}" destId="{1CC60B7B-9168-4024-A064-9A70F6D3A291}" srcOrd="0" destOrd="0" presId="urn:microsoft.com/office/officeart/2005/8/layout/hierarchy2"/>
    <dgm:cxn modelId="{A130BB67-2A53-40A0-A820-F559820436C0}" type="presParOf" srcId="{87B5CC24-0D75-4994-A91D-8BBD8BCF604B}" destId="{C1188BB3-90CF-4794-B3D7-09007F3C551F}" srcOrd="1" destOrd="0" presId="urn:microsoft.com/office/officeart/2005/8/layout/hierarchy2"/>
    <dgm:cxn modelId="{D2FB7FD7-40AF-416A-B120-CFEA8D9BD510}" type="presParOf" srcId="{D2A0C0C9-0974-4784-8FB7-271CB4934ADF}" destId="{7E2F4683-9316-46A0-9FDD-85730C5BAD7A}" srcOrd="2" destOrd="0" presId="urn:microsoft.com/office/officeart/2005/8/layout/hierarchy2"/>
    <dgm:cxn modelId="{3A9870A1-00E2-47D5-9570-133C2D703897}" type="presParOf" srcId="{7E2F4683-9316-46A0-9FDD-85730C5BAD7A}" destId="{A95B4D07-ECCB-4AD7-9F79-E0643B7C545D}" srcOrd="0" destOrd="0" presId="urn:microsoft.com/office/officeart/2005/8/layout/hierarchy2"/>
    <dgm:cxn modelId="{120C4493-F7BB-48AF-9970-043D9E03136B}" type="presParOf" srcId="{D2A0C0C9-0974-4784-8FB7-271CB4934ADF}" destId="{67364819-C2C4-4B35-9956-69A2BB492DF2}" srcOrd="3" destOrd="0" presId="urn:microsoft.com/office/officeart/2005/8/layout/hierarchy2"/>
    <dgm:cxn modelId="{A7233CF2-2DF8-42B6-A3D1-7BA1D8CDA7A5}" type="presParOf" srcId="{67364819-C2C4-4B35-9956-69A2BB492DF2}" destId="{4C28B7A7-9AD1-4883-918F-3604C50E3BE4}" srcOrd="0" destOrd="0" presId="urn:microsoft.com/office/officeart/2005/8/layout/hierarchy2"/>
    <dgm:cxn modelId="{ADF38D94-57A7-4AB1-A4DE-086FB6C49146}" type="presParOf" srcId="{67364819-C2C4-4B35-9956-69A2BB492DF2}" destId="{243E5E55-656E-4463-A3A4-164F409159E1}" srcOrd="1" destOrd="0" presId="urn:microsoft.com/office/officeart/2005/8/layout/hierarchy2"/>
    <dgm:cxn modelId="{A132723F-9E0A-43E3-920D-E3648050C979}" type="presParOf" srcId="{243E5E55-656E-4463-A3A4-164F409159E1}" destId="{D2FB02E9-F99F-4232-B8A6-05DFE91E3E9F}" srcOrd="0" destOrd="0" presId="urn:microsoft.com/office/officeart/2005/8/layout/hierarchy2"/>
    <dgm:cxn modelId="{7DB3BEA4-97A4-4709-B19E-72CE0545F185}" type="presParOf" srcId="{D2FB02E9-F99F-4232-B8A6-05DFE91E3E9F}" destId="{A9E4408B-8D74-40D6-8995-F8F22C43B3F9}" srcOrd="0" destOrd="0" presId="urn:microsoft.com/office/officeart/2005/8/layout/hierarchy2"/>
    <dgm:cxn modelId="{84158E7A-F271-461F-B917-8F427ABFC874}" type="presParOf" srcId="{243E5E55-656E-4463-A3A4-164F409159E1}" destId="{4EEDBF51-4E7A-4344-B4F7-2718AEE08547}" srcOrd="1" destOrd="0" presId="urn:microsoft.com/office/officeart/2005/8/layout/hierarchy2"/>
    <dgm:cxn modelId="{70CA57E5-CDBC-4196-A7A7-9DC4ABEB224D}" type="presParOf" srcId="{4EEDBF51-4E7A-4344-B4F7-2718AEE08547}" destId="{438376A7-9322-4F4F-9AC7-0DD55F9D84A5}" srcOrd="0" destOrd="0" presId="urn:microsoft.com/office/officeart/2005/8/layout/hierarchy2"/>
    <dgm:cxn modelId="{71E428EE-2D54-41C7-AAAF-FB508A11F024}" type="presParOf" srcId="{4EEDBF51-4E7A-4344-B4F7-2718AEE08547}" destId="{45D6E340-4EC3-453C-A6B9-F60EA5DCE7CD}" srcOrd="1" destOrd="0" presId="urn:microsoft.com/office/officeart/2005/8/layout/hierarchy2"/>
    <dgm:cxn modelId="{07823EC6-AE24-435C-972E-335428D3C57F}" type="presParOf" srcId="{243E5E55-656E-4463-A3A4-164F409159E1}" destId="{0D8ACC10-341E-41D1-BB36-64621EC952CE}" srcOrd="2" destOrd="0" presId="urn:microsoft.com/office/officeart/2005/8/layout/hierarchy2"/>
    <dgm:cxn modelId="{F308FF0F-16A4-4310-8862-C7495793AAB8}" type="presParOf" srcId="{0D8ACC10-341E-41D1-BB36-64621EC952CE}" destId="{085F1DED-CEF9-4376-93F2-76E4C57E9447}" srcOrd="0" destOrd="0" presId="urn:microsoft.com/office/officeart/2005/8/layout/hierarchy2"/>
    <dgm:cxn modelId="{C6DF70D1-7DE7-4E17-9B13-9DE6E6E1A8ED}" type="presParOf" srcId="{243E5E55-656E-4463-A3A4-164F409159E1}" destId="{797CB49A-CA64-4546-BCB1-E6BB829C1486}" srcOrd="3" destOrd="0" presId="urn:microsoft.com/office/officeart/2005/8/layout/hierarchy2"/>
    <dgm:cxn modelId="{8E251360-B39B-4FC2-B4C1-4392145C4A55}" type="presParOf" srcId="{797CB49A-CA64-4546-BCB1-E6BB829C1486}" destId="{041D4D08-9E23-4277-B722-45DE8E41A1D5}" srcOrd="0" destOrd="0" presId="urn:microsoft.com/office/officeart/2005/8/layout/hierarchy2"/>
    <dgm:cxn modelId="{ACBB4A79-094F-4FBF-AFB1-263845252EAF}" type="presParOf" srcId="{797CB49A-CA64-4546-BCB1-E6BB829C1486}" destId="{7DDDEA3E-91CE-4E80-9066-06AE924BDC43}" srcOrd="1" destOrd="0" presId="urn:microsoft.com/office/officeart/2005/8/layout/hierarchy2"/>
    <dgm:cxn modelId="{2850358B-067A-42AC-AE0C-EBB159CD3301}" type="presParOf" srcId="{6DE59C69-C5D8-4668-A862-CB240EF99F16}" destId="{CDDE62DC-3D4B-432F-AB70-25101025DDF9}" srcOrd="2" destOrd="0" presId="urn:microsoft.com/office/officeart/2005/8/layout/hierarchy2"/>
    <dgm:cxn modelId="{1955A9F4-1349-4377-98EA-A48D97446879}" type="presParOf" srcId="{CDDE62DC-3D4B-432F-AB70-25101025DDF9}" destId="{0714EE73-331A-4628-BF38-04FFB23E32C2}" srcOrd="0" destOrd="0" presId="urn:microsoft.com/office/officeart/2005/8/layout/hierarchy2"/>
    <dgm:cxn modelId="{874D5303-58BD-47BA-B1A7-69C47D282ADD}" type="presParOf" srcId="{6DE59C69-C5D8-4668-A862-CB240EF99F16}" destId="{B8FE7849-8B11-4E5A-84EA-5EB2DD1B8281}" srcOrd="3" destOrd="0" presId="urn:microsoft.com/office/officeart/2005/8/layout/hierarchy2"/>
    <dgm:cxn modelId="{D0B7CCBA-F81B-4529-85EC-81860D021E2D}" type="presParOf" srcId="{B8FE7849-8B11-4E5A-84EA-5EB2DD1B8281}" destId="{C41DAB86-6B71-4156-A838-35F608A0A2D1}" srcOrd="0" destOrd="0" presId="urn:microsoft.com/office/officeart/2005/8/layout/hierarchy2"/>
    <dgm:cxn modelId="{2A168216-A598-4592-8BC5-85F0B4453416}" type="presParOf" srcId="{B8FE7849-8B11-4E5A-84EA-5EB2DD1B8281}" destId="{113CEF54-E9BD-4BFF-9A4E-319744C2EE86}" srcOrd="1" destOrd="0" presId="urn:microsoft.com/office/officeart/2005/8/layout/hierarchy2"/>
    <dgm:cxn modelId="{92248ED7-319D-43E4-B94B-7C94DB4585DB}" type="presParOf" srcId="{113CEF54-E9BD-4BFF-9A4E-319744C2EE86}" destId="{4212945E-6116-4C82-BC44-A13BAB451406}" srcOrd="0" destOrd="0" presId="urn:microsoft.com/office/officeart/2005/8/layout/hierarchy2"/>
    <dgm:cxn modelId="{E3441864-36C7-4B12-A84F-9C9A9AC1AED2}" type="presParOf" srcId="{4212945E-6116-4C82-BC44-A13BAB451406}" destId="{A801E04F-80FB-4534-8F0D-DB5B28462D20}" srcOrd="0" destOrd="0" presId="urn:microsoft.com/office/officeart/2005/8/layout/hierarchy2"/>
    <dgm:cxn modelId="{F9F83581-3641-463F-9BB6-47C425BDB222}" type="presParOf" srcId="{113CEF54-E9BD-4BFF-9A4E-319744C2EE86}" destId="{FAAB9E98-11EE-449D-BE88-86CB87DC7525}" srcOrd="1" destOrd="0" presId="urn:microsoft.com/office/officeart/2005/8/layout/hierarchy2"/>
    <dgm:cxn modelId="{DB4CA8FA-F891-4588-81DB-6BFA8649DBA3}" type="presParOf" srcId="{FAAB9E98-11EE-449D-BE88-86CB87DC7525}" destId="{2046163E-3AD7-41AE-8A98-B0B3899310E8}" srcOrd="0" destOrd="0" presId="urn:microsoft.com/office/officeart/2005/8/layout/hierarchy2"/>
    <dgm:cxn modelId="{9A28D2DF-ADC4-46C8-9A18-5533C7FDD88B}" type="presParOf" srcId="{FAAB9E98-11EE-449D-BE88-86CB87DC7525}" destId="{D79DD1DC-9A7C-47F5-BA47-B45C2D3A660E}" srcOrd="1" destOrd="0" presId="urn:microsoft.com/office/officeart/2005/8/layout/hierarchy2"/>
    <dgm:cxn modelId="{88E85B61-B79E-4E01-9C1A-E78C6B8EC7A8}" type="presParOf" srcId="{D79DD1DC-9A7C-47F5-BA47-B45C2D3A660E}" destId="{E046C1B1-E923-4955-B1FB-CDBBD3B67BE1}" srcOrd="0" destOrd="0" presId="urn:microsoft.com/office/officeart/2005/8/layout/hierarchy2"/>
    <dgm:cxn modelId="{D61FA5B2-30D2-4F74-9EAC-BCBA8174688B}" type="presParOf" srcId="{E046C1B1-E923-4955-B1FB-CDBBD3B67BE1}" destId="{EF39E4E1-F6C8-4E59-A8DF-293AABF6C363}" srcOrd="0" destOrd="0" presId="urn:microsoft.com/office/officeart/2005/8/layout/hierarchy2"/>
    <dgm:cxn modelId="{86EBF16C-937B-4DAA-B228-415D3173206A}" type="presParOf" srcId="{D79DD1DC-9A7C-47F5-BA47-B45C2D3A660E}" destId="{A9817DB7-AE81-4AE5-B192-B5CF9690405A}" srcOrd="1" destOrd="0" presId="urn:microsoft.com/office/officeart/2005/8/layout/hierarchy2"/>
    <dgm:cxn modelId="{F88BBE92-3CFE-48C5-8EC4-5ACEFEC48A35}" type="presParOf" srcId="{A9817DB7-AE81-4AE5-B192-B5CF9690405A}" destId="{AFF65B4A-51C5-4794-A7FA-38827D3B8EA5}" srcOrd="0" destOrd="0" presId="urn:microsoft.com/office/officeart/2005/8/layout/hierarchy2"/>
    <dgm:cxn modelId="{EB0238C1-AE6C-403B-9007-7F5339148E4C}" type="presParOf" srcId="{A9817DB7-AE81-4AE5-B192-B5CF9690405A}" destId="{49575505-9122-48B6-93AA-4598931EE797}" srcOrd="1" destOrd="0" presId="urn:microsoft.com/office/officeart/2005/8/layout/hierarchy2"/>
    <dgm:cxn modelId="{6374BBEE-92BB-468B-90A3-E15EC6498F81}" type="presParOf" srcId="{D79DD1DC-9A7C-47F5-BA47-B45C2D3A660E}" destId="{B7CFEB74-8C7F-487D-94C9-564C939AA024}" srcOrd="2" destOrd="0" presId="urn:microsoft.com/office/officeart/2005/8/layout/hierarchy2"/>
    <dgm:cxn modelId="{67D3C61B-A41D-4D0B-84E5-890E69377BB7}" type="presParOf" srcId="{B7CFEB74-8C7F-487D-94C9-564C939AA024}" destId="{045CB44A-4231-4E3E-8947-89B172A27C46}" srcOrd="0" destOrd="0" presId="urn:microsoft.com/office/officeart/2005/8/layout/hierarchy2"/>
    <dgm:cxn modelId="{D86D2A8D-26C2-4161-8C8A-506CD2FB4450}" type="presParOf" srcId="{D79DD1DC-9A7C-47F5-BA47-B45C2D3A660E}" destId="{6B878F1D-A41E-4DB8-A892-091CCDD26A40}" srcOrd="3" destOrd="0" presId="urn:microsoft.com/office/officeart/2005/8/layout/hierarchy2"/>
    <dgm:cxn modelId="{9628609C-56F1-447E-B1F0-C6C17FFB2D8D}" type="presParOf" srcId="{6B878F1D-A41E-4DB8-A892-091CCDD26A40}" destId="{FF2C18BE-6F8D-47A6-B832-D901682F07D9}" srcOrd="0" destOrd="0" presId="urn:microsoft.com/office/officeart/2005/8/layout/hierarchy2"/>
    <dgm:cxn modelId="{7B4DD475-992D-43E1-BE33-58ED02AB9623}" type="presParOf" srcId="{6B878F1D-A41E-4DB8-A892-091CCDD26A40}" destId="{A331E150-078F-4534-8BB7-A83D4EA48B35}" srcOrd="1" destOrd="0" presId="urn:microsoft.com/office/officeart/2005/8/layout/hierarchy2"/>
    <dgm:cxn modelId="{9AB142E6-C0BA-4913-AC3C-03CBC4318625}" type="presParOf" srcId="{113CEF54-E9BD-4BFF-9A4E-319744C2EE86}" destId="{18F05AD8-2B50-4F4F-BB21-31E4E45B1CF1}" srcOrd="2" destOrd="0" presId="urn:microsoft.com/office/officeart/2005/8/layout/hierarchy2"/>
    <dgm:cxn modelId="{24E24A09-100B-4E28-B7F2-E4CB031C226D}" type="presParOf" srcId="{18F05AD8-2B50-4F4F-BB21-31E4E45B1CF1}" destId="{DC3E91CC-FB4E-41F4-A620-AF492F4C9436}" srcOrd="0" destOrd="0" presId="urn:microsoft.com/office/officeart/2005/8/layout/hierarchy2"/>
    <dgm:cxn modelId="{2599BA9F-EA82-43C3-A521-44C8CAC8EFD8}" type="presParOf" srcId="{113CEF54-E9BD-4BFF-9A4E-319744C2EE86}" destId="{117D0B84-DC75-4916-9F59-4D82C4A27FB1}" srcOrd="3" destOrd="0" presId="urn:microsoft.com/office/officeart/2005/8/layout/hierarchy2"/>
    <dgm:cxn modelId="{D80B2662-1F96-4BF0-8A34-40CC7F56BD6E}" type="presParOf" srcId="{117D0B84-DC75-4916-9F59-4D82C4A27FB1}" destId="{EC13E476-6DC8-4FBB-B078-6CBE2F6E080C}" srcOrd="0" destOrd="0" presId="urn:microsoft.com/office/officeart/2005/8/layout/hierarchy2"/>
    <dgm:cxn modelId="{44A7B2DC-A4C1-43CC-B23D-64B08C2266A4}" type="presParOf" srcId="{117D0B84-DC75-4916-9F59-4D82C4A27FB1}" destId="{DFE96555-2204-4D1B-A2E9-8F3546D53EDF}" srcOrd="1" destOrd="0" presId="urn:microsoft.com/office/officeart/2005/8/layout/hierarchy2"/>
    <dgm:cxn modelId="{DF71B47E-3899-43D8-9818-73747F3C3A74}" type="presParOf" srcId="{DFE96555-2204-4D1B-A2E9-8F3546D53EDF}" destId="{352C1AFB-2942-4238-ACAA-DC01CCBAC3A5}" srcOrd="0" destOrd="0" presId="urn:microsoft.com/office/officeart/2005/8/layout/hierarchy2"/>
    <dgm:cxn modelId="{0E03327B-1F7B-4A70-8BF8-6E413BE11F0A}" type="presParOf" srcId="{352C1AFB-2942-4238-ACAA-DC01CCBAC3A5}" destId="{D280D807-679B-43CF-9F5B-01632096FDE0}" srcOrd="0" destOrd="0" presId="urn:microsoft.com/office/officeart/2005/8/layout/hierarchy2"/>
    <dgm:cxn modelId="{9CBC44CF-C684-4680-BE36-E8A88C972EA5}" type="presParOf" srcId="{DFE96555-2204-4D1B-A2E9-8F3546D53EDF}" destId="{AF5ED49E-95A5-40E8-9B50-4DE50D79B80C}" srcOrd="1" destOrd="0" presId="urn:microsoft.com/office/officeart/2005/8/layout/hierarchy2"/>
    <dgm:cxn modelId="{BEDF293A-FBAA-438D-912C-3ECA31DA5921}" type="presParOf" srcId="{AF5ED49E-95A5-40E8-9B50-4DE50D79B80C}" destId="{F89384BD-3650-4604-BEB4-975E0A78C0A0}" srcOrd="0" destOrd="0" presId="urn:microsoft.com/office/officeart/2005/8/layout/hierarchy2"/>
    <dgm:cxn modelId="{EE0D5312-7BCA-4360-992F-52B3E87F1606}" type="presParOf" srcId="{AF5ED49E-95A5-40E8-9B50-4DE50D79B80C}" destId="{235BC07B-A18B-474B-A386-DBDFE201A6FA}" srcOrd="1" destOrd="0" presId="urn:microsoft.com/office/officeart/2005/8/layout/hierarchy2"/>
    <dgm:cxn modelId="{AF59DA83-090F-49D6-94E0-9A352FAA19B9}" type="presParOf" srcId="{DFE96555-2204-4D1B-A2E9-8F3546D53EDF}" destId="{71305CDD-D1AF-4A6E-BA2C-D6EDFF86F38C}" srcOrd="2" destOrd="0" presId="urn:microsoft.com/office/officeart/2005/8/layout/hierarchy2"/>
    <dgm:cxn modelId="{1EF6D81F-E2F6-4172-AF27-DBB3FDD31967}" type="presParOf" srcId="{71305CDD-D1AF-4A6E-BA2C-D6EDFF86F38C}" destId="{787933C4-9715-4EDD-A5EA-A44A5B6DA944}" srcOrd="0" destOrd="0" presId="urn:microsoft.com/office/officeart/2005/8/layout/hierarchy2"/>
    <dgm:cxn modelId="{5014B50E-1530-49B3-9ECA-D74822F2D2D0}" type="presParOf" srcId="{DFE96555-2204-4D1B-A2E9-8F3546D53EDF}" destId="{F7B35A35-30E8-4DC5-A604-6EC4CA316CEE}" srcOrd="3" destOrd="0" presId="urn:microsoft.com/office/officeart/2005/8/layout/hierarchy2"/>
    <dgm:cxn modelId="{EA5C638D-9752-47CD-B531-65DDD0669C44}" type="presParOf" srcId="{F7B35A35-30E8-4DC5-A604-6EC4CA316CEE}" destId="{213E60E6-58B1-46E0-BE19-1426B81767D9}" srcOrd="0" destOrd="0" presId="urn:microsoft.com/office/officeart/2005/8/layout/hierarchy2"/>
    <dgm:cxn modelId="{CB4E6E68-B347-4B30-B9FD-3C304989E77C}" type="presParOf" srcId="{F7B35A35-30E8-4DC5-A604-6EC4CA316CEE}" destId="{1ADD45B2-E9E1-466F-8577-0CF999B46353}" srcOrd="1" destOrd="0" presId="urn:microsoft.com/office/officeart/2005/8/layout/hierarchy2"/>
    <dgm:cxn modelId="{2E761313-47D0-4362-9866-002B991CC1ED}" type="presParOf" srcId="{6DE59C69-C5D8-4668-A862-CB240EF99F16}" destId="{60D6A815-9CD1-45B9-A8D5-4DFFDD65F5E3}" srcOrd="4" destOrd="0" presId="urn:microsoft.com/office/officeart/2005/8/layout/hierarchy2"/>
    <dgm:cxn modelId="{D527A7D4-9D22-4890-9F12-F43A72386886}" type="presParOf" srcId="{60D6A815-9CD1-45B9-A8D5-4DFFDD65F5E3}" destId="{2C38C1BA-70C4-497E-B3C4-1E8D79A47EF8}" srcOrd="0" destOrd="0" presId="urn:microsoft.com/office/officeart/2005/8/layout/hierarchy2"/>
    <dgm:cxn modelId="{48EB4414-9A65-4B52-95AD-30383E834156}" type="presParOf" srcId="{6DE59C69-C5D8-4668-A862-CB240EF99F16}" destId="{F5648817-2EE6-4D23-B8E2-A5CDC0DAF37E}" srcOrd="5" destOrd="0" presId="urn:microsoft.com/office/officeart/2005/8/layout/hierarchy2"/>
    <dgm:cxn modelId="{22F8FAF6-8FD2-478F-85E8-79D768219ED3}" type="presParOf" srcId="{F5648817-2EE6-4D23-B8E2-A5CDC0DAF37E}" destId="{2DA5B038-2731-41EF-B1B6-A2574D3C4B30}" srcOrd="0" destOrd="0" presId="urn:microsoft.com/office/officeart/2005/8/layout/hierarchy2"/>
    <dgm:cxn modelId="{2B6F618C-286D-423D-97B0-44E097BB2189}" type="presParOf" srcId="{F5648817-2EE6-4D23-B8E2-A5CDC0DAF37E}" destId="{9B96929E-850E-4BB3-9537-6C581B8AF277}" srcOrd="1" destOrd="0" presId="urn:microsoft.com/office/officeart/2005/8/layout/hierarchy2"/>
    <dgm:cxn modelId="{ED6AF65B-9F0E-4BAF-BCF0-A913E0140AA2}" type="presParOf" srcId="{9B96929E-850E-4BB3-9537-6C581B8AF277}" destId="{BA9E8217-AA36-49E4-A908-3CF1F0757F74}" srcOrd="0" destOrd="0" presId="urn:microsoft.com/office/officeart/2005/8/layout/hierarchy2"/>
    <dgm:cxn modelId="{B0B8BADE-C03B-449A-BB2A-30A8AB1474F1}" type="presParOf" srcId="{BA9E8217-AA36-49E4-A908-3CF1F0757F74}" destId="{5F556045-DECE-4CA5-8AAA-B8F694C4D29E}" srcOrd="0" destOrd="0" presId="urn:microsoft.com/office/officeart/2005/8/layout/hierarchy2"/>
    <dgm:cxn modelId="{563B1338-F041-4087-A12E-D387C11AF9DD}" type="presParOf" srcId="{9B96929E-850E-4BB3-9537-6C581B8AF277}" destId="{64C0ED89-DC61-424C-9AFC-07EBD4F01E8B}" srcOrd="1" destOrd="0" presId="urn:microsoft.com/office/officeart/2005/8/layout/hierarchy2"/>
    <dgm:cxn modelId="{A7B18A4D-FB7C-4C59-8FED-BED2A19CAB47}" type="presParOf" srcId="{64C0ED89-DC61-424C-9AFC-07EBD4F01E8B}" destId="{8E802C81-7C3F-4995-8A24-4F77CAB69451}" srcOrd="0" destOrd="0" presId="urn:microsoft.com/office/officeart/2005/8/layout/hierarchy2"/>
    <dgm:cxn modelId="{E78C6772-0512-4F8B-947B-3BB6F94ADA22}" type="presParOf" srcId="{64C0ED89-DC61-424C-9AFC-07EBD4F01E8B}" destId="{88490CC1-781A-47AD-8074-4DBDBBA9C605}" srcOrd="1" destOrd="0" presId="urn:microsoft.com/office/officeart/2005/8/layout/hierarchy2"/>
    <dgm:cxn modelId="{B171594B-7210-456D-9B51-DDC1E2510D58}" type="presParOf" srcId="{88490CC1-781A-47AD-8074-4DBDBBA9C605}" destId="{A6634912-2A0E-4254-9CC5-A62561D42409}" srcOrd="0" destOrd="0" presId="urn:microsoft.com/office/officeart/2005/8/layout/hierarchy2"/>
    <dgm:cxn modelId="{7F7603DF-7054-4B13-8FDC-421E1D13FFEA}" type="presParOf" srcId="{A6634912-2A0E-4254-9CC5-A62561D42409}" destId="{FAAB7BA4-D19D-4624-AA98-C84989FEFD90}" srcOrd="0" destOrd="0" presId="urn:microsoft.com/office/officeart/2005/8/layout/hierarchy2"/>
    <dgm:cxn modelId="{5A68F14F-2542-426E-8338-A5CAC01C8BB1}" type="presParOf" srcId="{88490CC1-781A-47AD-8074-4DBDBBA9C605}" destId="{BDBD8DC1-B59A-470C-865B-49ABDF492C71}" srcOrd="1" destOrd="0" presId="urn:microsoft.com/office/officeart/2005/8/layout/hierarchy2"/>
    <dgm:cxn modelId="{8F35B76A-4E06-4977-80F3-8794E6BBC913}" type="presParOf" srcId="{BDBD8DC1-B59A-470C-865B-49ABDF492C71}" destId="{EC2F900B-18FA-4271-978E-24EBD9BFC52B}" srcOrd="0" destOrd="0" presId="urn:microsoft.com/office/officeart/2005/8/layout/hierarchy2"/>
    <dgm:cxn modelId="{F35D8DCB-75D8-453B-8142-BC84D5972FD0}" type="presParOf" srcId="{BDBD8DC1-B59A-470C-865B-49ABDF492C71}" destId="{6B633B7F-AD88-4553-A47E-16B06115B93F}" srcOrd="1" destOrd="0" presId="urn:microsoft.com/office/officeart/2005/8/layout/hierarchy2"/>
    <dgm:cxn modelId="{C181AADA-A3D4-4412-BF5A-014A2EE8EF96}" type="presParOf" srcId="{88490CC1-781A-47AD-8074-4DBDBBA9C605}" destId="{FC57760C-6CD0-4920-A54C-42E2E210928F}" srcOrd="2" destOrd="0" presId="urn:microsoft.com/office/officeart/2005/8/layout/hierarchy2"/>
    <dgm:cxn modelId="{D647466B-3017-4BA0-9A74-6EB8623C07F5}" type="presParOf" srcId="{FC57760C-6CD0-4920-A54C-42E2E210928F}" destId="{7F817B95-3C15-4AEE-8CB9-8557DC165D74}" srcOrd="0" destOrd="0" presId="urn:microsoft.com/office/officeart/2005/8/layout/hierarchy2"/>
    <dgm:cxn modelId="{76CF02AB-E31D-4592-96B2-3D30F0F11602}" type="presParOf" srcId="{88490CC1-781A-47AD-8074-4DBDBBA9C605}" destId="{84DB5EB7-DD35-4A00-8E28-DC7BA63F9731}" srcOrd="3" destOrd="0" presId="urn:microsoft.com/office/officeart/2005/8/layout/hierarchy2"/>
    <dgm:cxn modelId="{5CEAFE26-BAB8-4808-A76D-0BA6F0E4A34C}" type="presParOf" srcId="{84DB5EB7-DD35-4A00-8E28-DC7BA63F9731}" destId="{6DB8AB77-765C-4EBC-91DA-4869DE423FF1}" srcOrd="0" destOrd="0" presId="urn:microsoft.com/office/officeart/2005/8/layout/hierarchy2"/>
    <dgm:cxn modelId="{D4DCB64C-2008-4FD7-9AAC-1B4889C691CD}" type="presParOf" srcId="{84DB5EB7-DD35-4A00-8E28-DC7BA63F9731}" destId="{46917613-EA5B-40FA-8FA2-0D7B72EF928C}" srcOrd="1" destOrd="0" presId="urn:microsoft.com/office/officeart/2005/8/layout/hierarchy2"/>
    <dgm:cxn modelId="{E2601EC6-D3EE-4203-B68A-094ACDDAAB82}" type="presParOf" srcId="{9B96929E-850E-4BB3-9537-6C581B8AF277}" destId="{8A2E3DAF-1D83-40D6-8F19-9EABC53D7215}" srcOrd="2" destOrd="0" presId="urn:microsoft.com/office/officeart/2005/8/layout/hierarchy2"/>
    <dgm:cxn modelId="{BB260114-A323-43D3-882B-3195AE0B31D2}" type="presParOf" srcId="{8A2E3DAF-1D83-40D6-8F19-9EABC53D7215}" destId="{ED761A8E-B1F5-47BA-AC8E-C72E67DFEAFD}" srcOrd="0" destOrd="0" presId="urn:microsoft.com/office/officeart/2005/8/layout/hierarchy2"/>
    <dgm:cxn modelId="{A735D5B3-A4E5-44C5-B46D-8E7D7EE63A02}" type="presParOf" srcId="{9B96929E-850E-4BB3-9537-6C581B8AF277}" destId="{FF06C05A-D85D-4345-AA33-FA0909766813}" srcOrd="3" destOrd="0" presId="urn:microsoft.com/office/officeart/2005/8/layout/hierarchy2"/>
    <dgm:cxn modelId="{90AB1565-FEDF-4302-B27C-84CC7F9FA292}" type="presParOf" srcId="{FF06C05A-D85D-4345-AA33-FA0909766813}" destId="{1FFD81AE-185E-4650-9E19-F2234DBA90D9}" srcOrd="0" destOrd="0" presId="urn:microsoft.com/office/officeart/2005/8/layout/hierarchy2"/>
    <dgm:cxn modelId="{99ACE9E2-086A-4E07-9086-7868199289A2}" type="presParOf" srcId="{FF06C05A-D85D-4345-AA33-FA0909766813}" destId="{A1AC7306-C19E-4752-AAA9-C5BCD6A11D5D}" srcOrd="1" destOrd="0" presId="urn:microsoft.com/office/officeart/2005/8/layout/hierarchy2"/>
    <dgm:cxn modelId="{D9F626F4-1615-4E79-AD87-F462D090CE79}" type="presParOf" srcId="{A1AC7306-C19E-4752-AAA9-C5BCD6A11D5D}" destId="{1785B6BB-3691-442A-ACE5-386A67B35402}" srcOrd="0" destOrd="0" presId="urn:microsoft.com/office/officeart/2005/8/layout/hierarchy2"/>
    <dgm:cxn modelId="{68F0A5B5-2A55-4562-B6CC-63B988DE4760}" type="presParOf" srcId="{1785B6BB-3691-442A-ACE5-386A67B35402}" destId="{4B69933E-4834-455C-98E3-EA68A09B07B6}" srcOrd="0" destOrd="0" presId="urn:microsoft.com/office/officeart/2005/8/layout/hierarchy2"/>
    <dgm:cxn modelId="{BD888091-F24D-4A16-B905-256306FDDF96}" type="presParOf" srcId="{A1AC7306-C19E-4752-AAA9-C5BCD6A11D5D}" destId="{900C81B0-EBDE-4A8C-8240-F43B1000BFF1}" srcOrd="1" destOrd="0" presId="urn:microsoft.com/office/officeart/2005/8/layout/hierarchy2"/>
    <dgm:cxn modelId="{926B0FA2-E9CF-4D7E-817F-3942DAA26E25}" type="presParOf" srcId="{900C81B0-EBDE-4A8C-8240-F43B1000BFF1}" destId="{3B8D6038-12E9-4C39-8C86-2F62C3D087B7}" srcOrd="0" destOrd="0" presId="urn:microsoft.com/office/officeart/2005/8/layout/hierarchy2"/>
    <dgm:cxn modelId="{0CADD390-6F9D-4618-87C2-112B0390039A}" type="presParOf" srcId="{900C81B0-EBDE-4A8C-8240-F43B1000BFF1}" destId="{0D32D9E5-4F47-4891-ADE8-9680C233315E}" srcOrd="1" destOrd="0" presId="urn:microsoft.com/office/officeart/2005/8/layout/hierarchy2"/>
    <dgm:cxn modelId="{ED281A33-477E-4107-A69D-A9412547C243}" type="presParOf" srcId="{A1AC7306-C19E-4752-AAA9-C5BCD6A11D5D}" destId="{F062579C-92A5-4F3C-9D9D-F0B4F7C5525E}" srcOrd="2" destOrd="0" presId="urn:microsoft.com/office/officeart/2005/8/layout/hierarchy2"/>
    <dgm:cxn modelId="{8541160B-D07D-408C-B9BB-A7C788A36B3E}" type="presParOf" srcId="{F062579C-92A5-4F3C-9D9D-F0B4F7C5525E}" destId="{2F7A7AC2-4761-4E08-B319-A94C551E9AA6}" srcOrd="0" destOrd="0" presId="urn:microsoft.com/office/officeart/2005/8/layout/hierarchy2"/>
    <dgm:cxn modelId="{11D09870-03D2-41FF-A8CE-9A8844CB62CA}" type="presParOf" srcId="{A1AC7306-C19E-4752-AAA9-C5BCD6A11D5D}" destId="{5C61836B-1D91-419F-9305-A770579BA80E}" srcOrd="3" destOrd="0" presId="urn:microsoft.com/office/officeart/2005/8/layout/hierarchy2"/>
    <dgm:cxn modelId="{7F79593F-DB3A-4481-BC45-47FC074938C8}" type="presParOf" srcId="{5C61836B-1D91-419F-9305-A770579BA80E}" destId="{53301E97-BC67-4BEA-99A1-5DCF9BBA794C}" srcOrd="0" destOrd="0" presId="urn:microsoft.com/office/officeart/2005/8/layout/hierarchy2"/>
    <dgm:cxn modelId="{9E48D0F8-3E15-444B-B295-3F57B8CD1B8D}" type="presParOf" srcId="{5C61836B-1D91-419F-9305-A770579BA80E}" destId="{FF93741E-9265-419E-A332-0944B83E6D4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FD32E-6787-4957-9210-AFA3D26AB86B}">
      <dsp:nvSpPr>
        <dsp:cNvPr id="0" name=""/>
        <dsp:cNvSpPr/>
      </dsp:nvSpPr>
      <dsp:spPr>
        <a:xfrm>
          <a:off x="1310029" y="2023798"/>
          <a:ext cx="1442059" cy="10714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Hydrosphere</a:t>
          </a:r>
          <a:endParaRPr lang="en-US" sz="1600" kern="1200" dirty="0"/>
        </a:p>
      </dsp:txBody>
      <dsp:txXfrm>
        <a:off x="1341410" y="2055179"/>
        <a:ext cx="1379297" cy="1008661"/>
      </dsp:txXfrm>
    </dsp:sp>
    <dsp:sp modelId="{DED67F23-B7DE-4441-9D70-296DF087D35E}">
      <dsp:nvSpPr>
        <dsp:cNvPr id="0" name=""/>
        <dsp:cNvSpPr/>
      </dsp:nvSpPr>
      <dsp:spPr>
        <a:xfrm rot="16786668">
          <a:off x="2021646" y="1685837"/>
          <a:ext cx="1759737" cy="13170"/>
        </a:xfrm>
        <a:custGeom>
          <a:avLst/>
          <a:gdLst/>
          <a:ahLst/>
          <a:cxnLst/>
          <a:rect l="0" t="0" r="0" b="0"/>
          <a:pathLst>
            <a:path>
              <a:moveTo>
                <a:pt x="0" y="6585"/>
              </a:moveTo>
              <a:lnTo>
                <a:pt x="1759737" y="65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857521" y="1648429"/>
        <a:ext cx="87986" cy="87986"/>
      </dsp:txXfrm>
    </dsp:sp>
    <dsp:sp modelId="{F4A0A7EE-B133-4814-884D-28117359D86F}">
      <dsp:nvSpPr>
        <dsp:cNvPr id="0" name=""/>
        <dsp:cNvSpPr/>
      </dsp:nvSpPr>
      <dsp:spPr>
        <a:xfrm>
          <a:off x="3050941" y="471766"/>
          <a:ext cx="1206340" cy="7071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Biological</a:t>
          </a:r>
          <a:endParaRPr lang="en-US" sz="1400" kern="1200" dirty="0"/>
        </a:p>
      </dsp:txBody>
      <dsp:txXfrm>
        <a:off x="3071652" y="492477"/>
        <a:ext cx="1164918" cy="665715"/>
      </dsp:txXfrm>
    </dsp:sp>
    <dsp:sp modelId="{87008612-5781-46B6-B688-ED7C8B364D90}">
      <dsp:nvSpPr>
        <dsp:cNvPr id="0" name=""/>
        <dsp:cNvSpPr/>
      </dsp:nvSpPr>
      <dsp:spPr>
        <a:xfrm rot="18323574">
          <a:off x="4148711" y="608431"/>
          <a:ext cx="515992" cy="13170"/>
        </a:xfrm>
        <a:custGeom>
          <a:avLst/>
          <a:gdLst/>
          <a:ahLst/>
          <a:cxnLst/>
          <a:rect l="0" t="0" r="0" b="0"/>
          <a:pathLst>
            <a:path>
              <a:moveTo>
                <a:pt x="0" y="6585"/>
              </a:moveTo>
              <a:lnTo>
                <a:pt x="515992" y="65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93808" y="602116"/>
        <a:ext cx="25799" cy="25799"/>
      </dsp:txXfrm>
    </dsp:sp>
    <dsp:sp modelId="{307AD884-B4B1-4153-A731-90A4F7BC4506}">
      <dsp:nvSpPr>
        <dsp:cNvPr id="0" name=""/>
        <dsp:cNvSpPr/>
      </dsp:nvSpPr>
      <dsp:spPr>
        <a:xfrm>
          <a:off x="4556134" y="116457"/>
          <a:ext cx="960847" cy="57648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Chlorophyll</a:t>
          </a:r>
          <a:endParaRPr lang="en-US" sz="1200" kern="1200" dirty="0"/>
        </a:p>
      </dsp:txBody>
      <dsp:txXfrm>
        <a:off x="4573019" y="133342"/>
        <a:ext cx="927077" cy="542712"/>
      </dsp:txXfrm>
    </dsp:sp>
    <dsp:sp modelId="{EDB73595-0E87-428B-BB7C-37949B2749FE}">
      <dsp:nvSpPr>
        <dsp:cNvPr id="0" name=""/>
        <dsp:cNvSpPr/>
      </dsp:nvSpPr>
      <dsp:spPr>
        <a:xfrm rot="19457599">
          <a:off x="5482389" y="290712"/>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57207" y="288097"/>
        <a:ext cx="18401" cy="18401"/>
      </dsp:txXfrm>
    </dsp:sp>
    <dsp:sp modelId="{5EFAD837-2F71-4D95-8CDE-74E1A80E96B1}">
      <dsp:nvSpPr>
        <dsp:cNvPr id="0" name=""/>
        <dsp:cNvSpPr/>
      </dsp:nvSpPr>
      <dsp:spPr>
        <a:xfrm>
          <a:off x="5815834" y="3115"/>
          <a:ext cx="1103736"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Chlorophyll</a:t>
          </a:r>
          <a:r>
            <a:rPr lang="en-US" sz="700" kern="1200" dirty="0" smtClean="0"/>
            <a:t> A</a:t>
          </a:r>
          <a:endParaRPr lang="en-US" sz="1000" kern="1200" dirty="0"/>
        </a:p>
      </dsp:txBody>
      <dsp:txXfrm>
        <a:off x="5826775" y="14056"/>
        <a:ext cx="1081854" cy="351683"/>
      </dsp:txXfrm>
    </dsp:sp>
    <dsp:sp modelId="{84BF7E9D-F602-4373-B54E-3495A05E88E8}">
      <dsp:nvSpPr>
        <dsp:cNvPr id="0" name=""/>
        <dsp:cNvSpPr/>
      </dsp:nvSpPr>
      <dsp:spPr>
        <a:xfrm rot="2142401">
          <a:off x="5482389" y="505513"/>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57207" y="502897"/>
        <a:ext cx="18401" cy="18401"/>
      </dsp:txXfrm>
    </dsp:sp>
    <dsp:sp modelId="{1CC60B7B-9168-4024-A064-9A70F6D3A291}">
      <dsp:nvSpPr>
        <dsp:cNvPr id="0" name=""/>
        <dsp:cNvSpPr/>
      </dsp:nvSpPr>
      <dsp:spPr>
        <a:xfrm>
          <a:off x="5815834" y="432715"/>
          <a:ext cx="1097109"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Pheophytin</a:t>
          </a:r>
          <a:endParaRPr lang="en-US" sz="1000" kern="1200" dirty="0"/>
        </a:p>
      </dsp:txBody>
      <dsp:txXfrm>
        <a:off x="5826775" y="443656"/>
        <a:ext cx="1075227" cy="351683"/>
      </dsp:txXfrm>
    </dsp:sp>
    <dsp:sp modelId="{7E2F4683-9316-46A0-9FDD-85730C5BAD7A}">
      <dsp:nvSpPr>
        <dsp:cNvPr id="0" name=""/>
        <dsp:cNvSpPr/>
      </dsp:nvSpPr>
      <dsp:spPr>
        <a:xfrm rot="3343689">
          <a:off x="4141353" y="1038031"/>
          <a:ext cx="530708" cy="13170"/>
        </a:xfrm>
        <a:custGeom>
          <a:avLst/>
          <a:gdLst/>
          <a:ahLst/>
          <a:cxnLst/>
          <a:rect l="0" t="0" r="0" b="0"/>
          <a:pathLst>
            <a:path>
              <a:moveTo>
                <a:pt x="0" y="6585"/>
              </a:moveTo>
              <a:lnTo>
                <a:pt x="530708" y="65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93440" y="1031349"/>
        <a:ext cx="26535" cy="26535"/>
      </dsp:txXfrm>
    </dsp:sp>
    <dsp:sp modelId="{4C28B7A7-9AD1-4883-918F-3604C50E3BE4}">
      <dsp:nvSpPr>
        <dsp:cNvPr id="0" name=""/>
        <dsp:cNvSpPr/>
      </dsp:nvSpPr>
      <dsp:spPr>
        <a:xfrm>
          <a:off x="4556134" y="993585"/>
          <a:ext cx="958113" cy="54062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Indicator</a:t>
          </a:r>
          <a:r>
            <a:rPr lang="en-US" sz="700" kern="1200" dirty="0" smtClean="0"/>
            <a:t> </a:t>
          </a:r>
          <a:r>
            <a:rPr lang="en-US" sz="1200" kern="1200" dirty="0" smtClean="0"/>
            <a:t>Organisms</a:t>
          </a:r>
          <a:endParaRPr lang="en-US" sz="1200" kern="1200" dirty="0"/>
        </a:p>
      </dsp:txBody>
      <dsp:txXfrm>
        <a:off x="4571968" y="1009419"/>
        <a:ext cx="926445" cy="508959"/>
      </dsp:txXfrm>
    </dsp:sp>
    <dsp:sp modelId="{D2FB02E9-F99F-4232-B8A6-05DFE91E3E9F}">
      <dsp:nvSpPr>
        <dsp:cNvPr id="0" name=""/>
        <dsp:cNvSpPr/>
      </dsp:nvSpPr>
      <dsp:spPr>
        <a:xfrm rot="19457599">
          <a:off x="5479654" y="1149913"/>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54472" y="1147298"/>
        <a:ext cx="18401" cy="18401"/>
      </dsp:txXfrm>
    </dsp:sp>
    <dsp:sp modelId="{438376A7-9322-4F4F-9AC7-0DD55F9D84A5}">
      <dsp:nvSpPr>
        <dsp:cNvPr id="0" name=""/>
        <dsp:cNvSpPr/>
      </dsp:nvSpPr>
      <dsp:spPr>
        <a:xfrm>
          <a:off x="5813099" y="862316"/>
          <a:ext cx="1099844"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 Coli</a:t>
          </a:r>
          <a:endParaRPr lang="en-US" sz="1000" kern="1200" dirty="0"/>
        </a:p>
      </dsp:txBody>
      <dsp:txXfrm>
        <a:off x="5824040" y="873257"/>
        <a:ext cx="1077962" cy="351683"/>
      </dsp:txXfrm>
    </dsp:sp>
    <dsp:sp modelId="{0D8ACC10-341E-41D1-BB36-64621EC952CE}">
      <dsp:nvSpPr>
        <dsp:cNvPr id="0" name=""/>
        <dsp:cNvSpPr/>
      </dsp:nvSpPr>
      <dsp:spPr>
        <a:xfrm rot="2142401">
          <a:off x="5479654" y="1364713"/>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54472" y="1362098"/>
        <a:ext cx="18401" cy="18401"/>
      </dsp:txXfrm>
    </dsp:sp>
    <dsp:sp modelId="{041D4D08-9E23-4277-B722-45DE8E41A1D5}">
      <dsp:nvSpPr>
        <dsp:cNvPr id="0" name=""/>
        <dsp:cNvSpPr/>
      </dsp:nvSpPr>
      <dsp:spPr>
        <a:xfrm>
          <a:off x="5813099" y="1291916"/>
          <a:ext cx="1106471"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Fecal</a:t>
          </a:r>
          <a:r>
            <a:rPr lang="en-US" sz="700" kern="1200" dirty="0" smtClean="0"/>
            <a:t> </a:t>
          </a:r>
          <a:r>
            <a:rPr lang="en-US" sz="1000" kern="1200" dirty="0" smtClean="0"/>
            <a:t>Coliform</a:t>
          </a:r>
          <a:endParaRPr lang="en-US" sz="1000" kern="1200" dirty="0"/>
        </a:p>
      </dsp:txBody>
      <dsp:txXfrm>
        <a:off x="5824040" y="1302857"/>
        <a:ext cx="1084589" cy="351683"/>
      </dsp:txXfrm>
    </dsp:sp>
    <dsp:sp modelId="{CDDE62DC-3D4B-432F-AB70-25101025DDF9}">
      <dsp:nvSpPr>
        <dsp:cNvPr id="0" name=""/>
        <dsp:cNvSpPr/>
      </dsp:nvSpPr>
      <dsp:spPr>
        <a:xfrm rot="68504">
          <a:off x="2752059" y="2555903"/>
          <a:ext cx="298911" cy="13170"/>
        </a:xfrm>
        <a:custGeom>
          <a:avLst/>
          <a:gdLst/>
          <a:ahLst/>
          <a:cxnLst/>
          <a:rect l="0" t="0" r="0" b="0"/>
          <a:pathLst>
            <a:path>
              <a:moveTo>
                <a:pt x="0" y="6585"/>
              </a:moveTo>
              <a:lnTo>
                <a:pt x="298911" y="65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894042" y="2555015"/>
        <a:ext cx="14945" cy="14945"/>
      </dsp:txXfrm>
    </dsp:sp>
    <dsp:sp modelId="{C41DAB86-6B71-4156-A838-35F608A0A2D1}">
      <dsp:nvSpPr>
        <dsp:cNvPr id="0" name=""/>
        <dsp:cNvSpPr/>
      </dsp:nvSpPr>
      <dsp:spPr>
        <a:xfrm>
          <a:off x="3050941" y="2169404"/>
          <a:ext cx="1167407" cy="79212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Chemical</a:t>
          </a:r>
          <a:endParaRPr lang="en-US" sz="1400" kern="1200" dirty="0"/>
        </a:p>
      </dsp:txBody>
      <dsp:txXfrm>
        <a:off x="3074141" y="2192604"/>
        <a:ext cx="1121007" cy="745723"/>
      </dsp:txXfrm>
    </dsp:sp>
    <dsp:sp modelId="{4212945E-6116-4C82-BC44-A13BAB451406}">
      <dsp:nvSpPr>
        <dsp:cNvPr id="0" name=""/>
        <dsp:cNvSpPr/>
      </dsp:nvSpPr>
      <dsp:spPr>
        <a:xfrm rot="18242521">
          <a:off x="4100847" y="2337697"/>
          <a:ext cx="533855" cy="13170"/>
        </a:xfrm>
        <a:custGeom>
          <a:avLst/>
          <a:gdLst/>
          <a:ahLst/>
          <a:cxnLst/>
          <a:rect l="0" t="0" r="0" b="0"/>
          <a:pathLst>
            <a:path>
              <a:moveTo>
                <a:pt x="0" y="6585"/>
              </a:moveTo>
              <a:lnTo>
                <a:pt x="533855" y="65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54428" y="2330936"/>
        <a:ext cx="26692" cy="26692"/>
      </dsp:txXfrm>
    </dsp:sp>
    <dsp:sp modelId="{2046163E-3AD7-41AE-8A98-B0B3899310E8}">
      <dsp:nvSpPr>
        <dsp:cNvPr id="0" name=""/>
        <dsp:cNvSpPr/>
      </dsp:nvSpPr>
      <dsp:spPr>
        <a:xfrm>
          <a:off x="4517201" y="1826951"/>
          <a:ext cx="1045505" cy="59229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Dissolved</a:t>
          </a:r>
          <a:r>
            <a:rPr lang="en-US" sz="700" kern="1200" dirty="0" smtClean="0"/>
            <a:t> </a:t>
          </a:r>
          <a:r>
            <a:rPr lang="en-US" sz="1200" kern="1200" dirty="0" smtClean="0"/>
            <a:t>Oxygen</a:t>
          </a:r>
          <a:endParaRPr lang="en-US" sz="1200" kern="1200" dirty="0"/>
        </a:p>
      </dsp:txBody>
      <dsp:txXfrm>
        <a:off x="4534549" y="1844299"/>
        <a:ext cx="1010809" cy="557599"/>
      </dsp:txXfrm>
    </dsp:sp>
    <dsp:sp modelId="{E046C1B1-E923-4955-B1FB-CDBBD3B67BE1}">
      <dsp:nvSpPr>
        <dsp:cNvPr id="0" name=""/>
        <dsp:cNvSpPr/>
      </dsp:nvSpPr>
      <dsp:spPr>
        <a:xfrm rot="19457599">
          <a:off x="5528113" y="2009114"/>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02931" y="2006498"/>
        <a:ext cx="18401" cy="18401"/>
      </dsp:txXfrm>
    </dsp:sp>
    <dsp:sp modelId="{AFF65B4A-51C5-4794-A7FA-38827D3B8EA5}">
      <dsp:nvSpPr>
        <dsp:cNvPr id="0" name=""/>
        <dsp:cNvSpPr/>
      </dsp:nvSpPr>
      <dsp:spPr>
        <a:xfrm>
          <a:off x="5861558" y="1721516"/>
          <a:ext cx="1040073"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DO</a:t>
          </a:r>
          <a:r>
            <a:rPr lang="en-US" sz="700" kern="1200" dirty="0" smtClean="0"/>
            <a:t> </a:t>
          </a:r>
          <a:r>
            <a:rPr lang="en-US" sz="1000" kern="1200" dirty="0" smtClean="0"/>
            <a:t>Concentration</a:t>
          </a:r>
          <a:endParaRPr lang="en-US" sz="1000" kern="1200" dirty="0"/>
        </a:p>
      </dsp:txBody>
      <dsp:txXfrm>
        <a:off x="5872499" y="1732457"/>
        <a:ext cx="1018191" cy="351683"/>
      </dsp:txXfrm>
    </dsp:sp>
    <dsp:sp modelId="{B7CFEB74-8C7F-487D-94C9-564C939AA024}">
      <dsp:nvSpPr>
        <dsp:cNvPr id="0" name=""/>
        <dsp:cNvSpPr/>
      </dsp:nvSpPr>
      <dsp:spPr>
        <a:xfrm rot="2142401">
          <a:off x="5528113" y="2223914"/>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02931" y="2221298"/>
        <a:ext cx="18401" cy="18401"/>
      </dsp:txXfrm>
    </dsp:sp>
    <dsp:sp modelId="{FF2C18BE-6F8D-47A6-B832-D901682F07D9}">
      <dsp:nvSpPr>
        <dsp:cNvPr id="0" name=""/>
        <dsp:cNvSpPr/>
      </dsp:nvSpPr>
      <dsp:spPr>
        <a:xfrm>
          <a:off x="5861558" y="2151117"/>
          <a:ext cx="1051609"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DO</a:t>
          </a:r>
          <a:r>
            <a:rPr lang="en-US" sz="700" kern="1200" dirty="0" smtClean="0"/>
            <a:t> </a:t>
          </a:r>
          <a:r>
            <a:rPr lang="en-US" sz="1000" kern="1200" dirty="0" smtClean="0"/>
            <a:t>Saturation</a:t>
          </a:r>
          <a:endParaRPr lang="en-US" sz="1000" kern="1200" dirty="0"/>
        </a:p>
      </dsp:txBody>
      <dsp:txXfrm>
        <a:off x="5872499" y="2162058"/>
        <a:ext cx="1029727" cy="351683"/>
      </dsp:txXfrm>
    </dsp:sp>
    <dsp:sp modelId="{18F05AD8-2B50-4F4F-BB21-31E4E45B1CF1}">
      <dsp:nvSpPr>
        <dsp:cNvPr id="0" name=""/>
        <dsp:cNvSpPr/>
      </dsp:nvSpPr>
      <dsp:spPr>
        <a:xfrm rot="3261663">
          <a:off x="4111326" y="2767298"/>
          <a:ext cx="512896" cy="13170"/>
        </a:xfrm>
        <a:custGeom>
          <a:avLst/>
          <a:gdLst/>
          <a:ahLst/>
          <a:cxnLst/>
          <a:rect l="0" t="0" r="0" b="0"/>
          <a:pathLst>
            <a:path>
              <a:moveTo>
                <a:pt x="0" y="6585"/>
              </a:moveTo>
              <a:lnTo>
                <a:pt x="512896" y="65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54952" y="2761061"/>
        <a:ext cx="25644" cy="25644"/>
      </dsp:txXfrm>
    </dsp:sp>
    <dsp:sp modelId="{EC13E476-6DC8-4FBB-B078-6CBE2F6E080C}">
      <dsp:nvSpPr>
        <dsp:cNvPr id="0" name=""/>
        <dsp:cNvSpPr/>
      </dsp:nvSpPr>
      <dsp:spPr>
        <a:xfrm>
          <a:off x="4517201" y="2660619"/>
          <a:ext cx="1045505" cy="6433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Suspended</a:t>
          </a:r>
          <a:r>
            <a:rPr lang="en-US" sz="700" kern="1200" dirty="0" smtClean="0"/>
            <a:t> </a:t>
          </a:r>
          <a:r>
            <a:rPr lang="en-US" sz="1200" kern="1200" dirty="0" smtClean="0"/>
            <a:t>Solids</a:t>
          </a:r>
          <a:endParaRPr lang="en-US" sz="1200" kern="1200" dirty="0"/>
        </a:p>
      </dsp:txBody>
      <dsp:txXfrm>
        <a:off x="4536044" y="2679462"/>
        <a:ext cx="1007819" cy="605675"/>
      </dsp:txXfrm>
    </dsp:sp>
    <dsp:sp modelId="{352C1AFB-2942-4238-ACAA-DC01CCBAC3A5}">
      <dsp:nvSpPr>
        <dsp:cNvPr id="0" name=""/>
        <dsp:cNvSpPr/>
      </dsp:nvSpPr>
      <dsp:spPr>
        <a:xfrm rot="19457599">
          <a:off x="5528113" y="2868314"/>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02931" y="2865699"/>
        <a:ext cx="18401" cy="18401"/>
      </dsp:txXfrm>
    </dsp:sp>
    <dsp:sp modelId="{F89384BD-3650-4604-BEB4-975E0A78C0A0}">
      <dsp:nvSpPr>
        <dsp:cNvPr id="0" name=""/>
        <dsp:cNvSpPr/>
      </dsp:nvSpPr>
      <dsp:spPr>
        <a:xfrm>
          <a:off x="5861558" y="2580717"/>
          <a:ext cx="1043077"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Fixed</a:t>
          </a:r>
          <a:r>
            <a:rPr lang="en-US" sz="700" kern="1200" dirty="0" smtClean="0"/>
            <a:t> </a:t>
          </a:r>
          <a:r>
            <a:rPr lang="en-US" sz="1000" kern="1200" dirty="0" smtClean="0"/>
            <a:t>Suspended</a:t>
          </a:r>
          <a:r>
            <a:rPr lang="en-US" sz="700" kern="1200" dirty="0" smtClean="0"/>
            <a:t> </a:t>
          </a:r>
          <a:r>
            <a:rPr lang="en-US" sz="1000" kern="1200" dirty="0" smtClean="0"/>
            <a:t>Solids</a:t>
          </a:r>
          <a:endParaRPr lang="en-US" sz="1000" kern="1200" dirty="0"/>
        </a:p>
      </dsp:txBody>
      <dsp:txXfrm>
        <a:off x="5872499" y="2591658"/>
        <a:ext cx="1021195" cy="351683"/>
      </dsp:txXfrm>
    </dsp:sp>
    <dsp:sp modelId="{71305CDD-D1AF-4A6E-BA2C-D6EDFF86F38C}">
      <dsp:nvSpPr>
        <dsp:cNvPr id="0" name=""/>
        <dsp:cNvSpPr/>
      </dsp:nvSpPr>
      <dsp:spPr>
        <a:xfrm rot="2142401">
          <a:off x="5528113" y="3083115"/>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02931" y="3080499"/>
        <a:ext cx="18401" cy="18401"/>
      </dsp:txXfrm>
    </dsp:sp>
    <dsp:sp modelId="{213E60E6-58B1-46E0-BE19-1426B81767D9}">
      <dsp:nvSpPr>
        <dsp:cNvPr id="0" name=""/>
        <dsp:cNvSpPr/>
      </dsp:nvSpPr>
      <dsp:spPr>
        <a:xfrm>
          <a:off x="5861558" y="3010317"/>
          <a:ext cx="1058012"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Total</a:t>
          </a:r>
          <a:r>
            <a:rPr lang="en-US" sz="700" kern="1200" dirty="0" smtClean="0"/>
            <a:t> </a:t>
          </a:r>
          <a:r>
            <a:rPr lang="en-US" sz="1000" kern="1200" dirty="0" smtClean="0"/>
            <a:t>Suspended</a:t>
          </a:r>
          <a:r>
            <a:rPr lang="en-US" sz="700" kern="1200" dirty="0" smtClean="0"/>
            <a:t> </a:t>
          </a:r>
          <a:r>
            <a:rPr lang="en-US" sz="1000" kern="1200" dirty="0" smtClean="0"/>
            <a:t>Solids</a:t>
          </a:r>
          <a:endParaRPr lang="en-US" sz="1000" kern="1200" dirty="0"/>
        </a:p>
      </dsp:txBody>
      <dsp:txXfrm>
        <a:off x="5872499" y="3021258"/>
        <a:ext cx="1036130" cy="351683"/>
      </dsp:txXfrm>
    </dsp:sp>
    <dsp:sp modelId="{60D6A815-9CD1-45B9-A8D5-4DFFDD65F5E3}">
      <dsp:nvSpPr>
        <dsp:cNvPr id="0" name=""/>
        <dsp:cNvSpPr/>
      </dsp:nvSpPr>
      <dsp:spPr>
        <a:xfrm rot="4805289">
          <a:off x="2033428" y="3408055"/>
          <a:ext cx="1736174" cy="13170"/>
        </a:xfrm>
        <a:custGeom>
          <a:avLst/>
          <a:gdLst/>
          <a:ahLst/>
          <a:cxnLst/>
          <a:rect l="0" t="0" r="0" b="0"/>
          <a:pathLst>
            <a:path>
              <a:moveTo>
                <a:pt x="0" y="6585"/>
              </a:moveTo>
              <a:lnTo>
                <a:pt x="1736174" y="65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858110" y="3371236"/>
        <a:ext cx="86808" cy="86808"/>
      </dsp:txXfrm>
    </dsp:sp>
    <dsp:sp modelId="{2DA5B038-2731-41EF-B1B6-A2574D3C4B30}">
      <dsp:nvSpPr>
        <dsp:cNvPr id="0" name=""/>
        <dsp:cNvSpPr/>
      </dsp:nvSpPr>
      <dsp:spPr>
        <a:xfrm>
          <a:off x="3050941" y="3892286"/>
          <a:ext cx="1167414" cy="7549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Physical</a:t>
          </a:r>
          <a:endParaRPr lang="en-US" sz="1400" kern="1200" dirty="0"/>
        </a:p>
      </dsp:txBody>
      <dsp:txXfrm>
        <a:off x="3073053" y="3914398"/>
        <a:ext cx="1123190" cy="710744"/>
      </dsp:txXfrm>
    </dsp:sp>
    <dsp:sp modelId="{BA9E8217-AA36-49E4-A908-3CF1F0757F74}">
      <dsp:nvSpPr>
        <dsp:cNvPr id="0" name=""/>
        <dsp:cNvSpPr/>
      </dsp:nvSpPr>
      <dsp:spPr>
        <a:xfrm rot="18294472">
          <a:off x="4106665" y="4049050"/>
          <a:ext cx="522233" cy="13170"/>
        </a:xfrm>
        <a:custGeom>
          <a:avLst/>
          <a:gdLst/>
          <a:ahLst/>
          <a:cxnLst/>
          <a:rect l="0" t="0" r="0" b="0"/>
          <a:pathLst>
            <a:path>
              <a:moveTo>
                <a:pt x="0" y="6585"/>
              </a:moveTo>
              <a:lnTo>
                <a:pt x="522233" y="65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54726" y="4042579"/>
        <a:ext cx="26111" cy="26111"/>
      </dsp:txXfrm>
    </dsp:sp>
    <dsp:sp modelId="{8E802C81-7C3F-4995-8A24-4F77CAB69451}">
      <dsp:nvSpPr>
        <dsp:cNvPr id="0" name=""/>
        <dsp:cNvSpPr/>
      </dsp:nvSpPr>
      <dsp:spPr>
        <a:xfrm>
          <a:off x="4517208" y="3545652"/>
          <a:ext cx="1080739" cy="59169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Discharge</a:t>
          </a:r>
          <a:endParaRPr lang="en-US" sz="1200" kern="1200" dirty="0"/>
        </a:p>
      </dsp:txBody>
      <dsp:txXfrm>
        <a:off x="4534538" y="3562982"/>
        <a:ext cx="1046079" cy="557037"/>
      </dsp:txXfrm>
    </dsp:sp>
    <dsp:sp modelId="{A6634912-2A0E-4254-9CC5-A62561D42409}">
      <dsp:nvSpPr>
        <dsp:cNvPr id="0" name=""/>
        <dsp:cNvSpPr/>
      </dsp:nvSpPr>
      <dsp:spPr>
        <a:xfrm rot="19457599">
          <a:off x="5563355" y="3727515"/>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38173" y="3724899"/>
        <a:ext cx="18401" cy="18401"/>
      </dsp:txXfrm>
    </dsp:sp>
    <dsp:sp modelId="{EC2F900B-18FA-4271-978E-24EBD9BFC52B}">
      <dsp:nvSpPr>
        <dsp:cNvPr id="0" name=""/>
        <dsp:cNvSpPr/>
      </dsp:nvSpPr>
      <dsp:spPr>
        <a:xfrm>
          <a:off x="5896800" y="3439918"/>
          <a:ext cx="1019370"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Groundwater</a:t>
          </a:r>
          <a:r>
            <a:rPr lang="en-US" sz="700" kern="1200" dirty="0" smtClean="0"/>
            <a:t> </a:t>
          </a:r>
          <a:r>
            <a:rPr lang="en-US" sz="1000" kern="1200" dirty="0" smtClean="0"/>
            <a:t>Flow</a:t>
          </a:r>
          <a:endParaRPr lang="en-US" sz="1000" kern="1200" dirty="0"/>
        </a:p>
      </dsp:txBody>
      <dsp:txXfrm>
        <a:off x="5907741" y="3450859"/>
        <a:ext cx="997488" cy="351683"/>
      </dsp:txXfrm>
    </dsp:sp>
    <dsp:sp modelId="{FC57760C-6CD0-4920-A54C-42E2E210928F}">
      <dsp:nvSpPr>
        <dsp:cNvPr id="0" name=""/>
        <dsp:cNvSpPr/>
      </dsp:nvSpPr>
      <dsp:spPr>
        <a:xfrm rot="2142401">
          <a:off x="5563355" y="3942315"/>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38173" y="3939700"/>
        <a:ext cx="18401" cy="18401"/>
      </dsp:txXfrm>
    </dsp:sp>
    <dsp:sp modelId="{6DB8AB77-765C-4EBC-91DA-4869DE423FF1}">
      <dsp:nvSpPr>
        <dsp:cNvPr id="0" name=""/>
        <dsp:cNvSpPr/>
      </dsp:nvSpPr>
      <dsp:spPr>
        <a:xfrm>
          <a:off x="5896800" y="3869518"/>
          <a:ext cx="1019370"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Stream</a:t>
          </a:r>
          <a:r>
            <a:rPr lang="en-US" sz="700" kern="1200" dirty="0" smtClean="0"/>
            <a:t> </a:t>
          </a:r>
          <a:r>
            <a:rPr lang="en-US" sz="1000" kern="1200" dirty="0" smtClean="0"/>
            <a:t>Discharge</a:t>
          </a:r>
          <a:endParaRPr lang="en-US" sz="1000" kern="1200" dirty="0"/>
        </a:p>
      </dsp:txBody>
      <dsp:txXfrm>
        <a:off x="5907741" y="3880459"/>
        <a:ext cx="997488" cy="351683"/>
      </dsp:txXfrm>
    </dsp:sp>
    <dsp:sp modelId="{8A2E3DAF-1D83-40D6-8F19-9EABC53D7215}">
      <dsp:nvSpPr>
        <dsp:cNvPr id="0" name=""/>
        <dsp:cNvSpPr/>
      </dsp:nvSpPr>
      <dsp:spPr>
        <a:xfrm rot="3315513">
          <a:off x="4105573" y="4478650"/>
          <a:ext cx="524418" cy="13170"/>
        </a:xfrm>
        <a:custGeom>
          <a:avLst/>
          <a:gdLst/>
          <a:ahLst/>
          <a:cxnLst/>
          <a:rect l="0" t="0" r="0" b="0"/>
          <a:pathLst>
            <a:path>
              <a:moveTo>
                <a:pt x="0" y="6585"/>
              </a:moveTo>
              <a:lnTo>
                <a:pt x="524418" y="658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54671" y="4472125"/>
        <a:ext cx="26220" cy="26220"/>
      </dsp:txXfrm>
    </dsp:sp>
    <dsp:sp modelId="{1FFD81AE-185E-4650-9E19-F2234DBA90D9}">
      <dsp:nvSpPr>
        <dsp:cNvPr id="0" name=""/>
        <dsp:cNvSpPr/>
      </dsp:nvSpPr>
      <dsp:spPr>
        <a:xfrm>
          <a:off x="4517208" y="4407514"/>
          <a:ext cx="1080739" cy="5863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Temperature</a:t>
          </a:r>
          <a:endParaRPr lang="en-US" sz="1200" kern="1200" dirty="0"/>
        </a:p>
      </dsp:txBody>
      <dsp:txXfrm>
        <a:off x="4534382" y="4424688"/>
        <a:ext cx="1046391" cy="552026"/>
      </dsp:txXfrm>
    </dsp:sp>
    <dsp:sp modelId="{1785B6BB-3691-442A-ACE5-386A67B35402}">
      <dsp:nvSpPr>
        <dsp:cNvPr id="0" name=""/>
        <dsp:cNvSpPr/>
      </dsp:nvSpPr>
      <dsp:spPr>
        <a:xfrm rot="19457599">
          <a:off x="5563355" y="4586716"/>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38173" y="4584100"/>
        <a:ext cx="18401" cy="18401"/>
      </dsp:txXfrm>
    </dsp:sp>
    <dsp:sp modelId="{3B8D6038-12E9-4C39-8C86-2F62C3D087B7}">
      <dsp:nvSpPr>
        <dsp:cNvPr id="0" name=""/>
        <dsp:cNvSpPr/>
      </dsp:nvSpPr>
      <dsp:spPr>
        <a:xfrm>
          <a:off x="5896800" y="4299118"/>
          <a:ext cx="1019370"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Air</a:t>
          </a:r>
          <a:r>
            <a:rPr lang="en-US" sz="700" kern="1200" dirty="0" smtClean="0"/>
            <a:t> </a:t>
          </a:r>
          <a:r>
            <a:rPr lang="en-US" sz="1000" kern="1200" dirty="0" smtClean="0"/>
            <a:t>Temperature</a:t>
          </a:r>
          <a:endParaRPr lang="en-US" sz="1000" kern="1200" dirty="0"/>
        </a:p>
      </dsp:txBody>
      <dsp:txXfrm>
        <a:off x="5907741" y="4310059"/>
        <a:ext cx="997488" cy="351683"/>
      </dsp:txXfrm>
    </dsp:sp>
    <dsp:sp modelId="{F062579C-92A5-4F3C-9D9D-F0B4F7C5525E}">
      <dsp:nvSpPr>
        <dsp:cNvPr id="0" name=""/>
        <dsp:cNvSpPr/>
      </dsp:nvSpPr>
      <dsp:spPr>
        <a:xfrm rot="2142401">
          <a:off x="5563355" y="4801516"/>
          <a:ext cx="368037" cy="13170"/>
        </a:xfrm>
        <a:custGeom>
          <a:avLst/>
          <a:gdLst/>
          <a:ahLst/>
          <a:cxnLst/>
          <a:rect l="0" t="0" r="0" b="0"/>
          <a:pathLst>
            <a:path>
              <a:moveTo>
                <a:pt x="0" y="6585"/>
              </a:moveTo>
              <a:lnTo>
                <a:pt x="368037" y="65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38173" y="4798900"/>
        <a:ext cx="18401" cy="18401"/>
      </dsp:txXfrm>
    </dsp:sp>
    <dsp:sp modelId="{53301E97-BC67-4BEA-99A1-5DCF9BBA794C}">
      <dsp:nvSpPr>
        <dsp:cNvPr id="0" name=""/>
        <dsp:cNvSpPr/>
      </dsp:nvSpPr>
      <dsp:spPr>
        <a:xfrm>
          <a:off x="5896800" y="4728719"/>
          <a:ext cx="1019370" cy="373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Water</a:t>
          </a:r>
          <a:r>
            <a:rPr lang="en-US" sz="700" kern="1200" dirty="0" smtClean="0"/>
            <a:t> </a:t>
          </a:r>
          <a:r>
            <a:rPr lang="en-US" sz="1000" kern="1200" dirty="0" smtClean="0"/>
            <a:t>Temperature</a:t>
          </a:r>
          <a:endParaRPr lang="en-US" sz="1000" kern="1200" dirty="0"/>
        </a:p>
      </dsp:txBody>
      <dsp:txXfrm>
        <a:off x="5907741" y="4739660"/>
        <a:ext cx="997488" cy="3516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EE09B-9491-46F6-90AC-EAFB4B5E851A}" type="datetimeFigureOut">
              <a:rPr lang="en-US" smtClean="0"/>
              <a:pPr/>
              <a:t>2/23/2011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08714-0123-4697-BB9E-E797D37FF921}" type="slidenum">
              <a:rPr lang="en-US" smtClean="0"/>
              <a:pPr/>
              <a:t>‹#›</a:t>
            </a:fld>
            <a:endParaRPr lang="en-US"/>
          </a:p>
        </p:txBody>
      </p:sp>
    </p:spTree>
    <p:extLst>
      <p:ext uri="{BB962C8B-B14F-4D97-AF65-F5344CB8AC3E}">
        <p14:creationId xmlns:p14="http://schemas.microsoft.com/office/powerpoint/2010/main" val="1019557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You’ve seen how easy it is to get</a:t>
            </a:r>
            <a:r>
              <a:rPr lang="en-US" baseline="0" dirty="0" smtClean="0"/>
              <a:t> water data with HydroDesktop.  This presentation introduces you to the underlying system that makes all that possible.</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HIS project has been underway for almost 10 years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goal is to help</a:t>
            </a:r>
            <a:r>
              <a:rPr lang="en-US" baseline="0" dirty="0" smtClean="0"/>
              <a:t> people solve water problems.</a:t>
            </a:r>
            <a:endParaRPr lang="en-US" dirty="0"/>
          </a:p>
        </p:txBody>
      </p:sp>
      <p:sp>
        <p:nvSpPr>
          <p:cNvPr id="4" name="Slide Number Placeholder 3"/>
          <p:cNvSpPr>
            <a:spLocks noGrp="1"/>
          </p:cNvSpPr>
          <p:nvPr>
            <p:ph type="sldNum" sz="quarter" idx="10"/>
          </p:nvPr>
        </p:nvSpPr>
        <p:spPr/>
        <p:txBody>
          <a:bodyPr/>
          <a:lstStyle/>
          <a:p>
            <a:fld id="{D0AAE85A-63F0-46C1-8F95-F7DABD16FAE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biggest hurdle:</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Inconsistent</a:t>
            </a:r>
            <a:r>
              <a:rPr lang="en-US" baseline="0" dirty="0" smtClean="0"/>
              <a:t> data formats and metadata (a description of the data) make it hard to work with data.</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E581F-9178-49B7-8C1F-DC6136705076}" type="slidenum">
              <a:rPr lang="en-US"/>
              <a:pPr/>
              <a:t>15</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smtClean="0"/>
              <a:t>Thus,</a:t>
            </a:r>
            <a:r>
              <a:rPr lang="en-US" baseline="0" dirty="0" smtClean="0"/>
              <a:t> HIS focuses on improving access to hydrologic observations at point locations.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takes standards,</a:t>
            </a:r>
            <a:r>
              <a:rPr lang="en-US" baseline="0" dirty="0" smtClean="0"/>
              <a:t> services, and software to pull this off.</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we’ve indexed more than 5</a:t>
            </a:r>
            <a:r>
              <a:rPr lang="en-US" baseline="0" dirty="0" smtClean="0"/>
              <a:t> billion data values describing the water environment.  Our services get </a:t>
            </a:r>
            <a:r>
              <a:rPr lang="en-US" dirty="0" smtClean="0"/>
              <a:t>3000-5000 requests for data each day.</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 showing where </a:t>
            </a:r>
            <a:r>
              <a:rPr lang="en-US" dirty="0" err="1" smtClean="0"/>
              <a:t>streamflow</a:t>
            </a:r>
            <a:r>
              <a:rPr lang="en-US" dirty="0" smtClean="0"/>
              <a:t> is measured</a:t>
            </a:r>
            <a:r>
              <a:rPr lang="en-US" baseline="0" dirty="0" smtClean="0"/>
              <a:t> in Texas from two different services (i.e., data providers).</a:t>
            </a:r>
            <a:endParaRPr lang="en-US" dirty="0"/>
          </a:p>
        </p:txBody>
      </p:sp>
      <p:sp>
        <p:nvSpPr>
          <p:cNvPr id="4" name="Slide Number Placeholder 3"/>
          <p:cNvSpPr>
            <a:spLocks noGrp="1"/>
          </p:cNvSpPr>
          <p:nvPr>
            <p:ph type="sldNum" sz="quarter" idx="10"/>
          </p:nvPr>
        </p:nvSpPr>
        <p:spPr/>
        <p:txBody>
          <a:bodyPr/>
          <a:lstStyle/>
          <a:p>
            <a:fld id="{1438A6BE-8007-484C-AB75-D6FA5D1B5F66}"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38A6BE-8007-484C-AB75-D6FA5D1B5F66}"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38A6BE-8007-484C-AB75-D6FA5D1B5F66}"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You’ll what </a:t>
            </a:r>
            <a:r>
              <a:rPr lang="en-US" dirty="0" err="1" smtClean="0"/>
              <a:t>what</a:t>
            </a:r>
            <a:r>
              <a:rPr lang="en-US" dirty="0" smtClean="0"/>
              <a:t> HIS is and how to use it.</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E97FA7-E71F-4129-91D4-6C920F052488}" type="slidenum">
              <a:rPr lang="en-US"/>
              <a:pPr fontAlgn="base">
                <a:spcBef>
                  <a:spcPct val="0"/>
                </a:spcBef>
                <a:spcAft>
                  <a:spcPct val="0"/>
                </a:spcAft>
              </a:pPr>
              <a:t>26</a:t>
            </a:fld>
            <a:endParaRPr 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There are many types of water data.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data are recorded over time to monitor a hydrologic process or property.</a:t>
            </a:r>
            <a:endParaRPr lang="en-US" dirty="0" smtClean="0"/>
          </a:p>
        </p:txBody>
      </p:sp>
      <p:sp>
        <p:nvSpPr>
          <p:cNvPr id="4" name="Slide Number Placeholder 3"/>
          <p:cNvSpPr>
            <a:spLocks noGrp="1"/>
          </p:cNvSpPr>
          <p:nvPr>
            <p:ph type="sldNum" sz="quarter" idx="10"/>
          </p:nvPr>
        </p:nvSpPr>
        <p:spPr/>
        <p:txBody>
          <a:bodyPr/>
          <a:lstStyle/>
          <a:p>
            <a:fld id="{75A08714-0123-4697-BB9E-E797D37FF921}"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sources of hydrologic data.  By the way, all of these data sources are currently</a:t>
            </a:r>
            <a:r>
              <a:rPr lang="en-US" baseline="0" dirty="0" smtClean="0"/>
              <a:t> represented in HIS.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hydrologic data are online.</a:t>
            </a:r>
            <a:r>
              <a:rPr lang="en-US" baseline="0" dirty="0" smtClean="0"/>
              <a:t>  However, each website has a different form for querying data, and each website returns data in a different format.</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C270C5-5D60-4B47-B985-52526207A3C4}" type="slidenum">
              <a:rPr lang="en-US"/>
              <a:pPr fontAlgn="base">
                <a:spcBef>
                  <a:spcPct val="0"/>
                </a:spcBef>
                <a:spcAft>
                  <a:spcPct val="0"/>
                </a:spcAft>
              </a:pPr>
              <a:t>30</a:t>
            </a:fld>
            <a:endParaRPr lang="en-US"/>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Conceptually,</a:t>
            </a:r>
            <a:r>
              <a:rPr lang="en-US" baseline="0" dirty="0" smtClean="0"/>
              <a:t> we describe hydrologic observations data with a Point Observations Information Model.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WaterML</a:t>
            </a:r>
            <a:r>
              <a:rPr lang="en-US" dirty="0" smtClean="0"/>
              <a:t> is</a:t>
            </a:r>
            <a:r>
              <a:rPr lang="en-US" baseline="0" dirty="0" smtClean="0"/>
              <a:t> a language for communicating data described using the point observations information model.</a:t>
            </a:r>
            <a:endParaRPr lang="en-US" dirty="0"/>
          </a:p>
        </p:txBody>
      </p:sp>
      <p:sp>
        <p:nvSpPr>
          <p:cNvPr id="4" name="Slide Number Placeholder 3"/>
          <p:cNvSpPr>
            <a:spLocks noGrp="1"/>
          </p:cNvSpPr>
          <p:nvPr>
            <p:ph type="sldNum" sz="quarter" idx="10"/>
          </p:nvPr>
        </p:nvSpPr>
        <p:spPr/>
        <p:txBody>
          <a:bodyPr/>
          <a:lstStyle/>
          <a:p>
            <a:fld id="{A92E5AA3-CB61-4843-A5EF-4DD1AC5B373B}"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don’t have to be able to read </a:t>
            </a:r>
            <a:r>
              <a:rPr lang="en-US" baseline="0" dirty="0" err="1" smtClean="0"/>
              <a:t>WaterML</a:t>
            </a:r>
            <a:r>
              <a:rPr lang="en-US" baseline="0" dirty="0" smtClean="0"/>
              <a:t>.  Just like web browsers turn HTML into a pleasing web page, software turns </a:t>
            </a:r>
            <a:r>
              <a:rPr lang="en-US" baseline="0" dirty="0" err="1" smtClean="0"/>
              <a:t>WaterML</a:t>
            </a:r>
            <a:r>
              <a:rPr lang="en-US" baseline="0" dirty="0" smtClean="0"/>
              <a:t> into something more appealing to the human eye.</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3019F9-FCA9-4D40-91E7-5475435AD945}" type="slidenum">
              <a:rPr lang="en-US"/>
              <a:pPr/>
              <a:t>33</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dirty="0" smtClean="0"/>
              <a:t>To standardize data access, we’ll move beyond web pages, and use web services.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if we could write a web service that has certain functions (i.e., standard queries) for getting data out of the point observations information model?</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36A19C-E0E3-464E-97CB-96AD1661ABB2}" type="slidenum">
              <a:rPr lang="en-US"/>
              <a:pPr fontAlgn="base">
                <a:spcBef>
                  <a:spcPct val="0"/>
                </a:spcBef>
                <a:spcAft>
                  <a:spcPct val="0"/>
                </a:spcAft>
              </a:pPr>
              <a:t>35</a:t>
            </a:fld>
            <a:endParaRPr lang="en-US"/>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a:t>
            </a:r>
            <a:r>
              <a:rPr lang="en-US" baseline="0" dirty="0" smtClean="0"/>
              <a:t> </a:t>
            </a:r>
            <a:r>
              <a:rPr lang="en-US" baseline="0" dirty="0" err="1" smtClean="0"/>
              <a:t>WaterOneFlow</a:t>
            </a:r>
            <a:r>
              <a:rPr lang="en-US" baseline="0" dirty="0" smtClean="0"/>
              <a:t> web service defines a standard set of query functions for accessing water data, and returns the data in </a:t>
            </a:r>
            <a:r>
              <a:rPr lang="en-US" baseline="0" dirty="0" err="1" smtClean="0"/>
              <a:t>WaterML</a:t>
            </a:r>
            <a:r>
              <a:rPr lang="en-US" baseline="0" dirty="0" smtClean="0"/>
              <a:t> format.</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016F9-CE24-4E5C-871E-3BDA4C18453A}" type="slidenum">
              <a:rPr lang="en-US"/>
              <a:pPr/>
              <a:t>36</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dirty="0" smtClean="0"/>
              <a:t>Here’s</a:t>
            </a:r>
            <a:r>
              <a:rPr lang="en-US" baseline="0" dirty="0" smtClean="0"/>
              <a:t> the workflow.  The user has some site locations and variables of interest.  The user sends the request to a </a:t>
            </a:r>
            <a:r>
              <a:rPr lang="en-US" baseline="0" dirty="0" err="1" smtClean="0"/>
              <a:t>WaterOneFlow</a:t>
            </a:r>
            <a:r>
              <a:rPr lang="en-US" baseline="0" dirty="0" smtClean="0"/>
              <a:t> web service for the data using those four standard functions.  The web service does the leg work of finding the data repository and extracting information from it.  The web service then transforms the data into </a:t>
            </a:r>
            <a:r>
              <a:rPr lang="en-US" baseline="0" dirty="0" err="1" smtClean="0"/>
              <a:t>WaterML</a:t>
            </a:r>
            <a:r>
              <a:rPr lang="en-US" baseline="0" dirty="0" smtClean="0"/>
              <a:t>, and sends the result back to the user.  Thus, no matter where the data are coming from, the user only has to know how to make those four standard queries and how to translate a single data format that comes back (</a:t>
            </a:r>
            <a:r>
              <a:rPr lang="en-US" baseline="0" dirty="0" err="1" smtClean="0"/>
              <a:t>WaterML</a:t>
            </a:r>
            <a:r>
              <a:rPr lang="en-US" baseline="0" dirty="0" smtClean="0"/>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WaterOneFlow web services are hosted on </a:t>
            </a:r>
            <a:r>
              <a:rPr lang="en-US" dirty="0" err="1" smtClean="0"/>
              <a:t>HydroServers</a:t>
            </a:r>
            <a:r>
              <a:rPr lang="en-US" dirty="0" smtClean="0"/>
              <a:t>.  Let’s now go into more detail about </a:t>
            </a:r>
            <a:r>
              <a:rPr lang="en-US" dirty="0" err="1" smtClean="0"/>
              <a:t>HydroServers</a:t>
            </a:r>
            <a:r>
              <a:rPr lang="en-US" dirty="0" smtClean="0"/>
              <a:t>.</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created </a:t>
            </a:r>
            <a:r>
              <a:rPr lang="en-US" dirty="0" err="1" smtClean="0"/>
              <a:t>HydroServer</a:t>
            </a:r>
            <a:r>
              <a:rPr lang="en-US" dirty="0" smtClean="0"/>
              <a:t> for people</a:t>
            </a:r>
            <a:r>
              <a:rPr lang="en-US" baseline="0" dirty="0" smtClean="0"/>
              <a:t> who want to publish data but don’t know how to get started.</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t>HydroServers</a:t>
            </a:r>
            <a:r>
              <a:rPr lang="en-US" dirty="0" smtClean="0"/>
              <a:t> help you store</a:t>
            </a:r>
            <a:r>
              <a:rPr lang="en-US" baseline="0" dirty="0" smtClean="0"/>
              <a:t> and publish both time series and geospatial data.</a:t>
            </a: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http://icewater.usu.edu/</a:t>
            </a:r>
          </a:p>
          <a:p>
            <a:r>
              <a:rPr lang="en-US" dirty="0" smtClean="0"/>
              <a:t>http://www.his.npca.ca/hydroserver/</a:t>
            </a:r>
          </a:p>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you publish your data, people will recognize and use your work.  This tends to appeal to academics, especially when data publication is required by the funding agency.  Sharing data promotes collaboration and enables us to better answer big integrative science questions.  From a government perspective, sharing data is a public service that helps the public to be better informed about their environment.  And from all perspectives, HIS supports cost savings by providing free software for both data publication and data sharing, and by making it easier for people to get the data they want (less technical support phone calls).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far we have covered a basic overview of HIS, with details into </a:t>
            </a:r>
            <a:r>
              <a:rPr lang="en-US" baseline="0" dirty="0" err="1" smtClean="0"/>
              <a:t>HydroServer</a:t>
            </a:r>
            <a:r>
              <a:rPr lang="en-US" baseline="0" dirty="0" smtClean="0"/>
              <a:t> and WaterOneFlow.  </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look at HIS Central, the catalog part of the system.</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a:t>
            </a:r>
            <a:r>
              <a:rPr lang="en-US" baseline="0" dirty="0" smtClean="0"/>
              <a:t> Central keeps a listing of all registered web services, and also maintains a metadata catalog of site and variable information from those services to enable fast data searching.</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metadata catalog stores the sites and a description of the data series available at those sites.  A data series is all the measurements of a certain variable at a given site.  HIS Central records the site and variable information as well as the begin date, end date, and number of measurements for each data series.  </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even though data publishers may use </a:t>
            </a:r>
            <a:r>
              <a:rPr lang="en-US" baseline="0" dirty="0" err="1" smtClean="0"/>
              <a:t>WaterML</a:t>
            </a:r>
            <a:r>
              <a:rPr lang="en-US" baseline="0" dirty="0" smtClean="0"/>
              <a:t>, they may still have different names for their variables.  I don’t want to have to know what all of these names are.  I just want to search for water temperature data, for example.</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created a system integrating</a:t>
            </a:r>
            <a:r>
              <a:rPr lang="en-US" baseline="0" dirty="0" smtClean="0"/>
              <a:t> concepts from these domains.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organize hydrologic variables in a hierarchical set of concepts.</a:t>
            </a:r>
            <a:endParaRPr lang="en-US" dirty="0"/>
          </a:p>
        </p:txBody>
      </p:sp>
      <p:sp>
        <p:nvSpPr>
          <p:cNvPr id="4" name="Slide Number Placeholder 3"/>
          <p:cNvSpPr>
            <a:spLocks noGrp="1"/>
          </p:cNvSpPr>
          <p:nvPr>
            <p:ph type="sldNum" sz="quarter" idx="10"/>
          </p:nvPr>
        </p:nvSpPr>
        <p:spPr/>
        <p:txBody>
          <a:bodyPr/>
          <a:lstStyle/>
          <a:p>
            <a:fld id="{0F848308-8743-42F3-8581-F6659BC898C6}" type="slidenum">
              <a:rPr lang="en-US" smtClean="0"/>
              <a:pPr/>
              <a:t>50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3C2A96-B5E0-4100-AB7C-AA052F174639}" type="slidenum">
              <a:rPr lang="en-US"/>
              <a:pPr fontAlgn="base">
                <a:spcBef>
                  <a:spcPct val="0"/>
                </a:spcBef>
                <a:spcAft>
                  <a:spcPct val="0"/>
                </a:spcAft>
              </a:pPr>
              <a:t>51</a:t>
            </a:fld>
            <a:endParaRPr lang="en-US"/>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These concepts are maintained in the HIS ontology.  When</a:t>
            </a:r>
            <a:r>
              <a:rPr lang="en-US" baseline="0" dirty="0" smtClean="0"/>
              <a:t> </a:t>
            </a:r>
            <a:r>
              <a:rPr lang="en-US" dirty="0" smtClean="0"/>
              <a:t>people register</a:t>
            </a:r>
            <a:r>
              <a:rPr lang="en-US" baseline="0" dirty="0" smtClean="0"/>
              <a:t> their web service with HIS Central, they match the variables in their database to the concepts in the ontology.  </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when I want to search for</a:t>
            </a:r>
            <a:r>
              <a:rPr lang="en-US" baseline="0" dirty="0" smtClean="0"/>
              <a:t> water temperature, I just enter “water temperature” and then the software figures out what variables from various data publishers match that term from the ontology.</a:t>
            </a:r>
            <a:endParaRPr lang="en-US" dirty="0"/>
          </a:p>
        </p:txBody>
      </p:sp>
      <p:sp>
        <p:nvSpPr>
          <p:cNvPr id="4" name="Slide Number Placeholder 3"/>
          <p:cNvSpPr>
            <a:spLocks noGrp="1"/>
          </p:cNvSpPr>
          <p:nvPr>
            <p:ph type="sldNum" sz="quarter" idx="10"/>
          </p:nvPr>
        </p:nvSpPr>
        <p:spPr/>
        <p:txBody>
          <a:bodyPr/>
          <a:lstStyle/>
          <a:p>
            <a:fld id="{1438A6BE-8007-484C-AB75-D6FA5D1B5F66}" type="slidenum">
              <a:rPr lang="en-US" smtClean="0"/>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all registered data services at the HIS Central website.</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Programs</a:t>
            </a:r>
            <a:r>
              <a:rPr lang="en-US" baseline="0" dirty="0" smtClean="0"/>
              <a:t> can also access HIS Central directly.</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we’ve covered data publication with HIS,</a:t>
            </a:r>
            <a:r>
              <a:rPr lang="en-US" baseline="0" dirty="0" smtClean="0"/>
              <a:t> let’s take a brief look at how users use HIS to discover and access data.</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definition is from the HIS website.  </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applications and tutorials are available for working with HIS in several software or development environments.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HydroExcel</a:t>
            </a:r>
            <a:r>
              <a:rPr lang="en-US" dirty="0" smtClean="0"/>
              <a:t> is a useful tool for getting data from a single service</a:t>
            </a:r>
            <a:r>
              <a:rPr lang="en-US" baseline="0" dirty="0" smtClean="0"/>
              <a:t> in Excel.</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Excel</a:t>
            </a:r>
            <a:r>
              <a:rPr lang="en-US" baseline="0" dirty="0" smtClean="0"/>
              <a:t> has limitations.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58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way of thinking about</a:t>
            </a:r>
            <a:r>
              <a:rPr lang="en-US" baseline="0" dirty="0" smtClean="0"/>
              <a:t> HIS is, all the stuff that’s needed to make it easy for me to find, get, and use hydrologic information.</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3F557F-E907-4D10-BA6E-753F2617684B}" type="slidenum">
              <a:rPr lang="en-US"/>
              <a:pPr fontAlgn="base">
                <a:spcBef>
                  <a:spcPct val="0"/>
                </a:spcBef>
                <a:spcAft>
                  <a:spcPct val="0"/>
                </a:spcAft>
              </a:pPr>
              <a:t>8</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“CUAHSI” in</a:t>
            </a:r>
            <a:r>
              <a:rPr lang="en-US" baseline="0" dirty="0" smtClean="0"/>
              <a:t> CUAHSI-HIS refers to an organization seeking to improve hydrologic science in the US.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078A41-8588-4F8C-BF13-D78B6A140FEF}" type="slidenum">
              <a:rPr lang="en-US"/>
              <a:pPr fontAlgn="base">
                <a:spcBef>
                  <a:spcPct val="0"/>
                </a:spcBef>
                <a:spcAft>
                  <a:spcPct val="0"/>
                </a:spcAft>
              </a:pPr>
              <a:t>9</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$2000 for</a:t>
            </a:r>
            <a:r>
              <a:rPr lang="en-US" baseline="0" dirty="0" smtClean="0"/>
              <a:t> qualifying university to join</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is one project under CUAHSI</a:t>
            </a:r>
          </a:p>
          <a:p>
            <a:r>
              <a:rPr lang="en-US" dirty="0" smtClean="0"/>
              <a:t>E&amp;O = Education and Outreach</a:t>
            </a:r>
          </a:p>
          <a:p>
            <a:r>
              <a:rPr lang="en-US" dirty="0" smtClean="0"/>
              <a:t>HMF = Hydrologic Measurement Facility - provide the equipment and training required for scientists to accurately collect the necessary data for their studies. </a:t>
            </a:r>
          </a:p>
        </p:txBody>
      </p:sp>
      <p:sp>
        <p:nvSpPr>
          <p:cNvPr id="4" name="Slide Number Placeholder 3"/>
          <p:cNvSpPr>
            <a:spLocks noGrp="1"/>
          </p:cNvSpPr>
          <p:nvPr>
            <p:ph type="sldNum" sz="quarter" idx="10"/>
          </p:nvPr>
        </p:nvSpPr>
        <p:spPr/>
        <p:txBody>
          <a:bodyPr/>
          <a:lstStyle/>
          <a:p>
            <a:fld id="{75A08714-0123-4697-BB9E-E797D37FF921}"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F7517E2-7B07-4F63-88FF-428C1252EEA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his.cuahsi.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hyperlink" Target="http://www.w3schools.com/webservices/tempconvert.asmx"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demo.xlsb"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ydroExcel%20demo.xlsb"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hyperlink" Target="http://hydroserver.codeplex.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hyperlink" Target="http://www.campbellsci.com/03001-wind-sentry" TargetMode="External"/><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his.npca.ca/hydroserver/" TargetMode="External"/><Relationship Id="rId5" Type="http://schemas.openxmlformats.org/officeDocument/2006/relationships/hyperlink" Target="http://icewater.usu.edu/" TargetMode="Externa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wmf"/><Relationship Id="rId5" Type="http://schemas.openxmlformats.org/officeDocument/2006/relationships/image" Target="../media/image66.jpe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usgs.g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hyperlink" Target="http://cf-pcmdi.llnl.gov/"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itis.gov/" TargetMode="External"/><Relationship Id="rId4" Type="http://schemas.openxmlformats.org/officeDocument/2006/relationships/hyperlink" Target="http://www.epa.gov/s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hiscentral.cuahsi.org/startree.asp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hiscentral.cuahsi.org/" TargetMode="Externa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hydrodesktop.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ww.cuahsi.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_big_light.bmp"/>
          <p:cNvPicPr>
            <a:picLocks noChangeAspect="1"/>
          </p:cNvPicPr>
          <p:nvPr/>
        </p:nvPicPr>
        <p:blipFill>
          <a:blip r:embed="rId3" cstate="print"/>
          <a:stretch>
            <a:fillRect/>
          </a:stretch>
        </p:blipFill>
        <p:spPr>
          <a:xfrm>
            <a:off x="457200" y="219075"/>
            <a:ext cx="8382000" cy="6419850"/>
          </a:xfrm>
          <a:prstGeom prst="rect">
            <a:avLst/>
          </a:prstGeom>
        </p:spPr>
      </p:pic>
      <p:sp>
        <p:nvSpPr>
          <p:cNvPr id="3" name="Title 2"/>
          <p:cNvSpPr>
            <a:spLocks noGrp="1"/>
          </p:cNvSpPr>
          <p:nvPr>
            <p:ph type="ctrTitle"/>
          </p:nvPr>
        </p:nvSpPr>
        <p:spPr/>
        <p:txBody>
          <a:bodyPr/>
          <a:lstStyle/>
          <a:p>
            <a:r>
              <a:rPr lang="en-US" dirty="0" smtClean="0"/>
              <a:t>The CUAHSI Hydrologic Information System</a:t>
            </a:r>
            <a:endParaRPr lang="en-US" dirty="0"/>
          </a:p>
        </p:txBody>
      </p:sp>
      <p:sp>
        <p:nvSpPr>
          <p:cNvPr id="4" name="Subtitle 3"/>
          <p:cNvSpPr>
            <a:spLocks noGrp="1"/>
          </p:cNvSpPr>
          <p:nvPr>
            <p:ph type="subTitle" idx="1"/>
          </p:nvPr>
        </p:nvSpPr>
        <p:spPr/>
        <p:txBody>
          <a:bodyPr/>
          <a:lstStyle/>
          <a:p>
            <a:r>
              <a:rPr lang="en-US" dirty="0" smtClean="0"/>
              <a:t>Presented by Dr. Tim Whiteaker</a:t>
            </a:r>
          </a:p>
          <a:p>
            <a:r>
              <a:rPr lang="en-US" dirty="0" smtClean="0"/>
              <a:t>The University of Texas at Austin</a:t>
            </a:r>
          </a:p>
          <a:p>
            <a:r>
              <a:rPr lang="en-US" dirty="0" smtClean="0"/>
              <a:t>22 February, 2011</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304800"/>
            <a:ext cx="7772400" cy="1470025"/>
          </a:xfrm>
        </p:spPr>
        <p:txBody>
          <a:bodyPr/>
          <a:lstStyle/>
          <a:p>
            <a:pPr eaLnBrk="1" hangingPunct="1"/>
            <a:r>
              <a:rPr lang="en-US" dirty="0" smtClean="0"/>
              <a:t>CUAHSI Hydrologic Information Systems Project</a:t>
            </a:r>
          </a:p>
        </p:txBody>
      </p:sp>
      <p:sp>
        <p:nvSpPr>
          <p:cNvPr id="3" name="Subtitle 2"/>
          <p:cNvSpPr>
            <a:spLocks noGrp="1"/>
          </p:cNvSpPr>
          <p:nvPr>
            <p:ph type="subTitle" idx="1"/>
          </p:nvPr>
        </p:nvSpPr>
        <p:spPr>
          <a:xfrm>
            <a:off x="1447800" y="4724400"/>
            <a:ext cx="6553200" cy="1828800"/>
          </a:xfrm>
        </p:spPr>
        <p:txBody>
          <a:bodyPr rtlCol="0">
            <a:normAutofit/>
          </a:bodyPr>
          <a:lstStyle/>
          <a:p>
            <a:pPr eaLnBrk="1" fontAlgn="auto" hangingPunct="1">
              <a:spcAft>
                <a:spcPts val="0"/>
              </a:spcAft>
              <a:defRPr/>
            </a:pPr>
            <a:r>
              <a:rPr lang="en-US" sz="2400" dirty="0" smtClean="0">
                <a:solidFill>
                  <a:schemeClr val="tx2"/>
                </a:solidFill>
              </a:rPr>
              <a:t>David R. Maidment</a:t>
            </a:r>
          </a:p>
          <a:p>
            <a:pPr eaLnBrk="1" fontAlgn="auto" hangingPunct="1">
              <a:spcAft>
                <a:spcPts val="0"/>
              </a:spcAft>
              <a:defRPr/>
            </a:pPr>
            <a:r>
              <a:rPr lang="en-US" sz="2400" dirty="0" smtClean="0">
                <a:solidFill>
                  <a:schemeClr val="tx2"/>
                </a:solidFill>
              </a:rPr>
              <a:t>The University of Texas at Austin</a:t>
            </a:r>
          </a:p>
          <a:p>
            <a:pPr eaLnBrk="1" fontAlgn="auto" hangingPunct="1">
              <a:spcAft>
                <a:spcPts val="0"/>
              </a:spcAft>
              <a:defRPr/>
            </a:pPr>
            <a:r>
              <a:rPr lang="en-US" sz="2400" dirty="0" smtClean="0">
                <a:solidFill>
                  <a:schemeClr val="tx2"/>
                </a:solidFill>
              </a:rPr>
              <a:t>(HIS Project Leader)</a:t>
            </a:r>
            <a:endParaRPr lang="en-US" sz="2400" dirty="0">
              <a:solidFill>
                <a:schemeClr val="tx2"/>
              </a:solidFill>
            </a:endParaRPr>
          </a:p>
        </p:txBody>
      </p:sp>
      <p:pic>
        <p:nvPicPr>
          <p:cNvPr id="3076" name="Picture 2"/>
          <p:cNvPicPr>
            <a:picLocks noChangeAspect="1" noChangeArrowheads="1"/>
          </p:cNvPicPr>
          <p:nvPr/>
        </p:nvPicPr>
        <p:blipFill>
          <a:blip r:embed="rId3" cstate="print"/>
          <a:srcRect/>
          <a:stretch>
            <a:fillRect/>
          </a:stretch>
        </p:blipFill>
        <p:spPr bwMode="auto">
          <a:xfrm>
            <a:off x="2362200" y="1752600"/>
            <a:ext cx="4705350" cy="2819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CUAHSI HIS Development</a:t>
            </a:r>
          </a:p>
        </p:txBody>
      </p:sp>
      <p:sp>
        <p:nvSpPr>
          <p:cNvPr id="4" name="Down Arrow 3"/>
          <p:cNvSpPr/>
          <p:nvPr/>
        </p:nvSpPr>
        <p:spPr>
          <a:xfrm>
            <a:off x="3402806" y="1524000"/>
            <a:ext cx="228600" cy="472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a:off x="3631406" y="1524000"/>
            <a:ext cx="3048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30"/>
          <p:cNvGrpSpPr>
            <a:grpSpLocks/>
          </p:cNvGrpSpPr>
          <p:nvPr/>
        </p:nvGrpSpPr>
        <p:grpSpPr bwMode="auto">
          <a:xfrm>
            <a:off x="2521744" y="1316593"/>
            <a:ext cx="939800" cy="368300"/>
            <a:chOff x="337857" y="1323392"/>
            <a:chExt cx="938882" cy="369332"/>
          </a:xfrm>
        </p:grpSpPr>
        <p:cxnSp>
          <p:nvCxnSpPr>
            <p:cNvPr id="8" name="Straight Connector 7"/>
            <p:cNvCxnSpPr/>
            <p:nvPr/>
          </p:nvCxnSpPr>
          <p:spPr>
            <a:xfrm>
              <a:off x="972237" y="1523977"/>
              <a:ext cx="304502" cy="1592"/>
            </a:xfrm>
            <a:prstGeom prst="line">
              <a:avLst/>
            </a:prstGeom>
          </p:spPr>
          <p:style>
            <a:lnRef idx="1">
              <a:schemeClr val="accent1"/>
            </a:lnRef>
            <a:fillRef idx="0">
              <a:schemeClr val="accent1"/>
            </a:fillRef>
            <a:effectRef idx="0">
              <a:schemeClr val="accent1"/>
            </a:effectRef>
            <a:fontRef idx="minor">
              <a:schemeClr val="tx1"/>
            </a:fontRef>
          </p:style>
        </p:cxnSp>
        <p:sp>
          <p:nvSpPr>
            <p:cNvPr id="4126" name="TextBox 17"/>
            <p:cNvSpPr txBox="1">
              <a:spLocks noChangeArrowheads="1"/>
            </p:cNvSpPr>
            <p:nvPr/>
          </p:nvSpPr>
          <p:spPr bwMode="auto">
            <a:xfrm>
              <a:off x="337857" y="1323392"/>
              <a:ext cx="652743" cy="369332"/>
            </a:xfrm>
            <a:prstGeom prst="rect">
              <a:avLst/>
            </a:prstGeom>
            <a:noFill/>
            <a:ln w="9525">
              <a:noFill/>
              <a:miter lim="800000"/>
              <a:headEnd/>
              <a:tailEnd/>
            </a:ln>
          </p:spPr>
          <p:txBody>
            <a:bodyPr wrap="none">
              <a:spAutoFit/>
            </a:bodyPr>
            <a:lstStyle/>
            <a:p>
              <a:r>
                <a:rPr lang="en-US">
                  <a:latin typeface="Calibri" pitchFamily="34" charset="0"/>
                </a:rPr>
                <a:t>2000</a:t>
              </a:r>
            </a:p>
          </p:txBody>
        </p:sp>
      </p:grpSp>
      <p:grpSp>
        <p:nvGrpSpPr>
          <p:cNvPr id="3" name="Group 32"/>
          <p:cNvGrpSpPr>
            <a:grpSpLocks/>
          </p:cNvGrpSpPr>
          <p:nvPr/>
        </p:nvGrpSpPr>
        <p:grpSpPr bwMode="auto">
          <a:xfrm>
            <a:off x="2521744" y="4586524"/>
            <a:ext cx="949325" cy="368300"/>
            <a:chOff x="346788" y="5749212"/>
            <a:chExt cx="948612" cy="369332"/>
          </a:xfrm>
        </p:grpSpPr>
        <p:cxnSp>
          <p:nvCxnSpPr>
            <p:cNvPr id="19" name="Straight Connector 18"/>
            <p:cNvCxnSpPr/>
            <p:nvPr/>
          </p:nvCxnSpPr>
          <p:spPr>
            <a:xfrm>
              <a:off x="990829" y="5943430"/>
              <a:ext cx="304571" cy="1592"/>
            </a:xfrm>
            <a:prstGeom prst="line">
              <a:avLst/>
            </a:prstGeom>
          </p:spPr>
          <p:style>
            <a:lnRef idx="1">
              <a:schemeClr val="accent1"/>
            </a:lnRef>
            <a:fillRef idx="0">
              <a:schemeClr val="accent1"/>
            </a:fillRef>
            <a:effectRef idx="0">
              <a:schemeClr val="accent1"/>
            </a:effectRef>
            <a:fontRef idx="minor">
              <a:schemeClr val="tx1"/>
            </a:fontRef>
          </p:style>
        </p:cxnSp>
        <p:sp>
          <p:nvSpPr>
            <p:cNvPr id="4124" name="TextBox 19"/>
            <p:cNvSpPr txBox="1">
              <a:spLocks noChangeArrowheads="1"/>
            </p:cNvSpPr>
            <p:nvPr/>
          </p:nvSpPr>
          <p:spPr bwMode="auto">
            <a:xfrm>
              <a:off x="346788" y="5749212"/>
              <a:ext cx="652743" cy="369332"/>
            </a:xfrm>
            <a:prstGeom prst="rect">
              <a:avLst/>
            </a:prstGeom>
            <a:noFill/>
            <a:ln w="9525">
              <a:noFill/>
              <a:miter lim="800000"/>
              <a:headEnd/>
              <a:tailEnd/>
            </a:ln>
          </p:spPr>
          <p:txBody>
            <a:bodyPr wrap="none">
              <a:spAutoFit/>
            </a:bodyPr>
            <a:lstStyle/>
            <a:p>
              <a:r>
                <a:rPr lang="en-US" dirty="0">
                  <a:latin typeface="Calibri" pitchFamily="34" charset="0"/>
                </a:rPr>
                <a:t>2008</a:t>
              </a:r>
            </a:p>
          </p:txBody>
        </p:sp>
      </p:grpSp>
      <p:grpSp>
        <p:nvGrpSpPr>
          <p:cNvPr id="5" name="Group 31"/>
          <p:cNvGrpSpPr>
            <a:grpSpLocks/>
          </p:cNvGrpSpPr>
          <p:nvPr/>
        </p:nvGrpSpPr>
        <p:grpSpPr bwMode="auto">
          <a:xfrm>
            <a:off x="2521744" y="2950765"/>
            <a:ext cx="957262" cy="369887"/>
            <a:chOff x="337857" y="3593068"/>
            <a:chExt cx="957543" cy="369332"/>
          </a:xfrm>
        </p:grpSpPr>
        <p:cxnSp>
          <p:nvCxnSpPr>
            <p:cNvPr id="23" name="Straight Connector 22"/>
            <p:cNvCxnSpPr/>
            <p:nvPr/>
          </p:nvCxnSpPr>
          <p:spPr>
            <a:xfrm>
              <a:off x="990511" y="3770601"/>
              <a:ext cx="304889" cy="1585"/>
            </a:xfrm>
            <a:prstGeom prst="line">
              <a:avLst/>
            </a:prstGeom>
          </p:spPr>
          <p:style>
            <a:lnRef idx="1">
              <a:schemeClr val="accent1"/>
            </a:lnRef>
            <a:fillRef idx="0">
              <a:schemeClr val="accent1"/>
            </a:fillRef>
            <a:effectRef idx="0">
              <a:schemeClr val="accent1"/>
            </a:effectRef>
            <a:fontRef idx="minor">
              <a:schemeClr val="tx1"/>
            </a:fontRef>
          </p:style>
        </p:cxnSp>
        <p:sp>
          <p:nvSpPr>
            <p:cNvPr id="4122" name="TextBox 23"/>
            <p:cNvSpPr txBox="1">
              <a:spLocks noChangeArrowheads="1"/>
            </p:cNvSpPr>
            <p:nvPr/>
          </p:nvSpPr>
          <p:spPr bwMode="auto">
            <a:xfrm>
              <a:off x="337857" y="3593068"/>
              <a:ext cx="652743" cy="369332"/>
            </a:xfrm>
            <a:prstGeom prst="rect">
              <a:avLst/>
            </a:prstGeom>
            <a:noFill/>
            <a:ln w="9525">
              <a:noFill/>
              <a:miter lim="800000"/>
              <a:headEnd/>
              <a:tailEnd/>
            </a:ln>
          </p:spPr>
          <p:txBody>
            <a:bodyPr wrap="none">
              <a:spAutoFit/>
            </a:bodyPr>
            <a:lstStyle/>
            <a:p>
              <a:r>
                <a:rPr lang="en-US" dirty="0">
                  <a:latin typeface="Calibri" pitchFamily="34" charset="0"/>
                </a:rPr>
                <a:t>2004</a:t>
              </a:r>
            </a:p>
          </p:txBody>
        </p:sp>
      </p:grpSp>
      <p:grpSp>
        <p:nvGrpSpPr>
          <p:cNvPr id="7" name="Group 26"/>
          <p:cNvGrpSpPr>
            <a:grpSpLocks/>
          </p:cNvGrpSpPr>
          <p:nvPr/>
        </p:nvGrpSpPr>
        <p:grpSpPr bwMode="auto">
          <a:xfrm>
            <a:off x="2521744" y="2132885"/>
            <a:ext cx="939800" cy="369888"/>
            <a:chOff x="304800" y="2438400"/>
            <a:chExt cx="938882" cy="369332"/>
          </a:xfrm>
        </p:grpSpPr>
        <p:cxnSp>
          <p:nvCxnSpPr>
            <p:cNvPr id="25" name="Straight Connector 24"/>
            <p:cNvCxnSpPr/>
            <p:nvPr/>
          </p:nvCxnSpPr>
          <p:spPr>
            <a:xfrm>
              <a:off x="939180" y="2639710"/>
              <a:ext cx="304502" cy="1585"/>
            </a:xfrm>
            <a:prstGeom prst="line">
              <a:avLst/>
            </a:prstGeom>
          </p:spPr>
          <p:style>
            <a:lnRef idx="1">
              <a:schemeClr val="accent1"/>
            </a:lnRef>
            <a:fillRef idx="0">
              <a:schemeClr val="accent1"/>
            </a:fillRef>
            <a:effectRef idx="0">
              <a:schemeClr val="accent1"/>
            </a:effectRef>
            <a:fontRef idx="minor">
              <a:schemeClr val="tx1"/>
            </a:fontRef>
          </p:style>
        </p:cxnSp>
        <p:sp>
          <p:nvSpPr>
            <p:cNvPr id="4120" name="TextBox 25"/>
            <p:cNvSpPr txBox="1">
              <a:spLocks noChangeArrowheads="1"/>
            </p:cNvSpPr>
            <p:nvPr/>
          </p:nvSpPr>
          <p:spPr bwMode="auto">
            <a:xfrm>
              <a:off x="304800" y="2438400"/>
              <a:ext cx="652743" cy="369332"/>
            </a:xfrm>
            <a:prstGeom prst="rect">
              <a:avLst/>
            </a:prstGeom>
            <a:noFill/>
            <a:ln w="9525">
              <a:noFill/>
              <a:miter lim="800000"/>
              <a:headEnd/>
              <a:tailEnd/>
            </a:ln>
          </p:spPr>
          <p:txBody>
            <a:bodyPr wrap="none">
              <a:spAutoFit/>
            </a:bodyPr>
            <a:lstStyle/>
            <a:p>
              <a:r>
                <a:rPr lang="en-US" dirty="0">
                  <a:latin typeface="Calibri" pitchFamily="34" charset="0"/>
                </a:rPr>
                <a:t>2002</a:t>
              </a:r>
            </a:p>
          </p:txBody>
        </p:sp>
      </p:grpSp>
      <p:grpSp>
        <p:nvGrpSpPr>
          <p:cNvPr id="9" name="Group 27"/>
          <p:cNvGrpSpPr>
            <a:grpSpLocks/>
          </p:cNvGrpSpPr>
          <p:nvPr/>
        </p:nvGrpSpPr>
        <p:grpSpPr bwMode="auto">
          <a:xfrm>
            <a:off x="2521744" y="3768644"/>
            <a:ext cx="939800" cy="369888"/>
            <a:chOff x="304800" y="2438400"/>
            <a:chExt cx="938882" cy="369332"/>
          </a:xfrm>
        </p:grpSpPr>
        <p:cxnSp>
          <p:nvCxnSpPr>
            <p:cNvPr id="29" name="Straight Connector 28"/>
            <p:cNvCxnSpPr/>
            <p:nvPr/>
          </p:nvCxnSpPr>
          <p:spPr>
            <a:xfrm>
              <a:off x="939180" y="2639710"/>
              <a:ext cx="304502" cy="1585"/>
            </a:xfrm>
            <a:prstGeom prst="line">
              <a:avLst/>
            </a:prstGeom>
          </p:spPr>
          <p:style>
            <a:lnRef idx="1">
              <a:schemeClr val="accent1"/>
            </a:lnRef>
            <a:fillRef idx="0">
              <a:schemeClr val="accent1"/>
            </a:fillRef>
            <a:effectRef idx="0">
              <a:schemeClr val="accent1"/>
            </a:effectRef>
            <a:fontRef idx="minor">
              <a:schemeClr val="tx1"/>
            </a:fontRef>
          </p:style>
        </p:cxnSp>
        <p:sp>
          <p:nvSpPr>
            <p:cNvPr id="4118" name="TextBox 29"/>
            <p:cNvSpPr txBox="1">
              <a:spLocks noChangeArrowheads="1"/>
            </p:cNvSpPr>
            <p:nvPr/>
          </p:nvSpPr>
          <p:spPr bwMode="auto">
            <a:xfrm>
              <a:off x="304800" y="2438400"/>
              <a:ext cx="652743" cy="369332"/>
            </a:xfrm>
            <a:prstGeom prst="rect">
              <a:avLst/>
            </a:prstGeom>
            <a:noFill/>
            <a:ln w="9525">
              <a:noFill/>
              <a:miter lim="800000"/>
              <a:headEnd/>
              <a:tailEnd/>
            </a:ln>
          </p:spPr>
          <p:txBody>
            <a:bodyPr wrap="none">
              <a:spAutoFit/>
            </a:bodyPr>
            <a:lstStyle/>
            <a:p>
              <a:r>
                <a:rPr lang="en-US">
                  <a:latin typeface="Calibri" pitchFamily="34" charset="0"/>
                </a:rPr>
                <a:t>2006</a:t>
              </a:r>
            </a:p>
          </p:txBody>
        </p:sp>
      </p:grpSp>
      <p:sp>
        <p:nvSpPr>
          <p:cNvPr id="36" name="Right Brace 35"/>
          <p:cNvSpPr/>
          <p:nvPr/>
        </p:nvSpPr>
        <p:spPr>
          <a:xfrm>
            <a:off x="3860006" y="2362200"/>
            <a:ext cx="152400" cy="1981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109" name="TextBox 36"/>
          <p:cNvSpPr txBox="1">
            <a:spLocks noChangeArrowheads="1"/>
          </p:cNvSpPr>
          <p:nvPr/>
        </p:nvSpPr>
        <p:spPr bwMode="auto">
          <a:xfrm>
            <a:off x="3949700" y="3181350"/>
            <a:ext cx="1735860" cy="369332"/>
          </a:xfrm>
          <a:prstGeom prst="rect">
            <a:avLst/>
          </a:prstGeom>
          <a:noFill/>
          <a:ln w="9525">
            <a:noFill/>
            <a:miter lim="800000"/>
            <a:headEnd/>
            <a:tailEnd/>
          </a:ln>
        </p:spPr>
        <p:txBody>
          <a:bodyPr wrap="none">
            <a:spAutoFit/>
          </a:bodyPr>
          <a:lstStyle/>
          <a:p>
            <a:r>
              <a:rPr lang="en-US" dirty="0">
                <a:latin typeface="Calibri" pitchFamily="34" charset="0"/>
              </a:rPr>
              <a:t>HIS Pilot </a:t>
            </a:r>
            <a:r>
              <a:rPr lang="en-US" dirty="0" smtClean="0">
                <a:latin typeface="Calibri" pitchFamily="34" charset="0"/>
              </a:rPr>
              <a:t>Project</a:t>
            </a:r>
            <a:endParaRPr lang="en-US" dirty="0">
              <a:latin typeface="Calibri" pitchFamily="34" charset="0"/>
            </a:endParaRPr>
          </a:p>
        </p:txBody>
      </p:sp>
      <p:sp>
        <p:nvSpPr>
          <p:cNvPr id="40" name="Right Brace 39"/>
          <p:cNvSpPr/>
          <p:nvPr/>
        </p:nvSpPr>
        <p:spPr>
          <a:xfrm>
            <a:off x="3860006" y="4343400"/>
            <a:ext cx="152400" cy="2057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112" name="TextBox 40"/>
          <p:cNvSpPr txBox="1">
            <a:spLocks noChangeArrowheads="1"/>
          </p:cNvSpPr>
          <p:nvPr/>
        </p:nvSpPr>
        <p:spPr bwMode="auto">
          <a:xfrm>
            <a:off x="3949700" y="5181600"/>
            <a:ext cx="2525713" cy="369887"/>
          </a:xfrm>
          <a:prstGeom prst="rect">
            <a:avLst/>
          </a:prstGeom>
          <a:noFill/>
          <a:ln w="9525">
            <a:noFill/>
            <a:miter lim="800000"/>
            <a:headEnd/>
            <a:tailEnd/>
          </a:ln>
        </p:spPr>
        <p:txBody>
          <a:bodyPr wrap="none">
            <a:spAutoFit/>
          </a:bodyPr>
          <a:lstStyle/>
          <a:p>
            <a:r>
              <a:rPr lang="en-US" dirty="0">
                <a:latin typeface="Calibri" pitchFamily="34" charset="0"/>
              </a:rPr>
              <a:t>HIS Development Project</a:t>
            </a:r>
          </a:p>
        </p:txBody>
      </p:sp>
      <p:sp>
        <p:nvSpPr>
          <p:cNvPr id="4113" name="TextBox 41"/>
          <p:cNvSpPr txBox="1">
            <a:spLocks noChangeArrowheads="1"/>
          </p:cNvSpPr>
          <p:nvPr/>
        </p:nvSpPr>
        <p:spPr bwMode="auto">
          <a:xfrm>
            <a:off x="3949700" y="1371600"/>
            <a:ext cx="2679700" cy="369888"/>
          </a:xfrm>
          <a:prstGeom prst="rect">
            <a:avLst/>
          </a:prstGeom>
          <a:noFill/>
          <a:ln w="9525">
            <a:noFill/>
            <a:miter lim="800000"/>
            <a:headEnd/>
            <a:tailEnd/>
          </a:ln>
        </p:spPr>
        <p:txBody>
          <a:bodyPr wrap="none">
            <a:spAutoFit/>
          </a:bodyPr>
          <a:lstStyle/>
          <a:p>
            <a:r>
              <a:rPr lang="en-US" dirty="0">
                <a:latin typeface="Calibri" pitchFamily="34" charset="0"/>
              </a:rPr>
              <a:t>CUAHSI Regional Meetings</a:t>
            </a:r>
          </a:p>
        </p:txBody>
      </p:sp>
      <p:grpSp>
        <p:nvGrpSpPr>
          <p:cNvPr id="32" name="Group 32"/>
          <p:cNvGrpSpPr>
            <a:grpSpLocks/>
          </p:cNvGrpSpPr>
          <p:nvPr/>
        </p:nvGrpSpPr>
        <p:grpSpPr bwMode="auto">
          <a:xfrm>
            <a:off x="2521744" y="5402818"/>
            <a:ext cx="949325" cy="369332"/>
            <a:chOff x="346788" y="5749214"/>
            <a:chExt cx="948612" cy="370367"/>
          </a:xfrm>
        </p:grpSpPr>
        <p:cxnSp>
          <p:nvCxnSpPr>
            <p:cNvPr id="33" name="Straight Connector 32"/>
            <p:cNvCxnSpPr/>
            <p:nvPr/>
          </p:nvCxnSpPr>
          <p:spPr>
            <a:xfrm>
              <a:off x="990829" y="5943430"/>
              <a:ext cx="304571" cy="1592"/>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19"/>
            <p:cNvSpPr txBox="1">
              <a:spLocks noChangeArrowheads="1"/>
            </p:cNvSpPr>
            <p:nvPr/>
          </p:nvSpPr>
          <p:spPr bwMode="auto">
            <a:xfrm>
              <a:off x="346788" y="5749214"/>
              <a:ext cx="652253" cy="370367"/>
            </a:xfrm>
            <a:prstGeom prst="rect">
              <a:avLst/>
            </a:prstGeom>
            <a:noFill/>
            <a:ln w="9525">
              <a:noFill/>
              <a:miter lim="800000"/>
              <a:headEnd/>
              <a:tailEnd/>
            </a:ln>
          </p:spPr>
          <p:txBody>
            <a:bodyPr wrap="none">
              <a:spAutoFit/>
            </a:bodyPr>
            <a:lstStyle/>
            <a:p>
              <a:r>
                <a:rPr lang="en-US" dirty="0" smtClean="0">
                  <a:latin typeface="Calibri" pitchFamily="34" charset="0"/>
                </a:rPr>
                <a:t>2010</a:t>
              </a:r>
              <a:endParaRPr lang="en-US" dirty="0">
                <a:latin typeface="Calibri" pitchFamily="34" charset="0"/>
              </a:endParaRP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a:effectLst/>
        </p:spPr>
      </p:pic>
      <p:pic>
        <p:nvPicPr>
          <p:cNvPr id="48132" name="Picture 4"/>
          <p:cNvPicPr>
            <a:picLocks noChangeAspect="1" noChangeArrowheads="1"/>
          </p:cNvPicPr>
          <p:nvPr/>
        </p:nvPicPr>
        <p:blipFill>
          <a:blip r:embed="rId4" cstate="print"/>
          <a:srcRect/>
          <a:stretch>
            <a:fillRect/>
          </a:stretch>
        </p:blipFill>
        <p:spPr bwMode="auto">
          <a:xfrm>
            <a:off x="0" y="0"/>
            <a:ext cx="4572000" cy="3429000"/>
          </a:xfrm>
          <a:prstGeom prst="rect">
            <a:avLst/>
          </a:prstGeom>
          <a:noFill/>
          <a:ln w="9525">
            <a:noFill/>
            <a:miter lim="800000"/>
            <a:headEnd/>
            <a:tailEnd/>
          </a:ln>
          <a:effectLst/>
        </p:spPr>
      </p:pic>
      <p:pic>
        <p:nvPicPr>
          <p:cNvPr id="48133" name="Picture 5"/>
          <p:cNvPicPr>
            <a:picLocks noChangeAspect="1" noChangeArrowheads="1"/>
          </p:cNvPicPr>
          <p:nvPr/>
        </p:nvPicPr>
        <p:blipFill>
          <a:blip r:embed="rId5" cstate="print"/>
          <a:srcRect t="5066" b="17478"/>
          <a:stretch>
            <a:fillRect/>
          </a:stretch>
        </p:blipFill>
        <p:spPr bwMode="auto">
          <a:xfrm>
            <a:off x="0" y="3429000"/>
            <a:ext cx="4572000" cy="3432647"/>
          </a:xfrm>
          <a:prstGeom prst="rect">
            <a:avLst/>
          </a:prstGeom>
          <a:noFill/>
          <a:ln w="9525">
            <a:noFill/>
            <a:miter lim="800000"/>
            <a:headEnd/>
            <a:tailEnd/>
          </a:ln>
          <a:effectLst/>
        </p:spPr>
      </p:pic>
      <p:pic>
        <p:nvPicPr>
          <p:cNvPr id="48134" name="Picture 6"/>
          <p:cNvPicPr>
            <a:picLocks noChangeAspect="1" noChangeArrowheads="1"/>
          </p:cNvPicPr>
          <p:nvPr/>
        </p:nvPicPr>
        <p:blipFill>
          <a:blip r:embed="rId6" cstate="print"/>
          <a:srcRect l="3840" r="4992"/>
          <a:stretch>
            <a:fillRect/>
          </a:stretch>
        </p:blipFill>
        <p:spPr bwMode="auto">
          <a:xfrm>
            <a:off x="4572000" y="3428998"/>
            <a:ext cx="4582587" cy="3438144"/>
          </a:xfrm>
          <a:prstGeom prst="rect">
            <a:avLst/>
          </a:prstGeom>
          <a:noFill/>
          <a:ln w="9525">
            <a:noFill/>
            <a:miter lim="800000"/>
            <a:headEnd/>
            <a:tailEnd/>
          </a:ln>
          <a:effectLst/>
        </p:spPr>
      </p:pic>
      <p:sp>
        <p:nvSpPr>
          <p:cNvPr id="9" name="TextBox 8"/>
          <p:cNvSpPr txBox="1"/>
          <p:nvPr/>
        </p:nvSpPr>
        <p:spPr>
          <a:xfrm>
            <a:off x="2286000" y="2199382"/>
            <a:ext cx="22860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too much water</a:t>
            </a:r>
            <a:endParaRPr lang="en-US" sz="32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4572000" y="2199382"/>
            <a:ext cx="22860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too little water</a:t>
            </a:r>
            <a:endParaRPr lang="en-US" sz="3200" b="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743200" y="3494782"/>
            <a:ext cx="16764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dirty water</a:t>
            </a:r>
            <a:endParaRPr lang="en-US" sz="3200" b="1"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4648200" y="3429000"/>
            <a:ext cx="24384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water environment</a:t>
            </a:r>
            <a:endParaRPr lang="en-US" sz="32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1" name="Picture 5" descr="Priorities"/>
          <p:cNvPicPr>
            <a:picLocks noChangeAspect="1" noChangeArrowheads="1"/>
          </p:cNvPicPr>
          <p:nvPr/>
        </p:nvPicPr>
        <p:blipFill>
          <a:blip r:embed="rId3" cstate="print"/>
          <a:srcRect t="7776"/>
          <a:stretch>
            <a:fillRect/>
          </a:stretch>
        </p:blipFill>
        <p:spPr bwMode="auto">
          <a:xfrm>
            <a:off x="457200" y="762000"/>
            <a:ext cx="8305800" cy="5738813"/>
          </a:xfrm>
          <a:prstGeom prst="rect">
            <a:avLst/>
          </a:prstGeom>
          <a:noFill/>
        </p:spPr>
      </p:pic>
      <p:sp>
        <p:nvSpPr>
          <p:cNvPr id="116738" name="Rectangle 2"/>
          <p:cNvSpPr>
            <a:spLocks noGrp="1" noChangeArrowheads="1"/>
          </p:cNvSpPr>
          <p:nvPr>
            <p:ph type="title"/>
          </p:nvPr>
        </p:nvSpPr>
        <p:spPr>
          <a:xfrm>
            <a:off x="800100" y="228600"/>
            <a:ext cx="4381500" cy="609600"/>
          </a:xfrm>
        </p:spPr>
        <p:txBody>
          <a:bodyPr>
            <a:noAutofit/>
          </a:bodyPr>
          <a:lstStyle/>
          <a:p>
            <a:pPr algn="l"/>
            <a:r>
              <a:rPr lang="en-US" sz="2400" dirty="0" smtClean="0">
                <a:solidFill>
                  <a:srgbClr val="000000"/>
                </a:solidFill>
              </a:rPr>
              <a:t>How can HIS help?</a:t>
            </a:r>
            <a:endParaRPr lang="en-US" sz="2400" dirty="0">
              <a:solidFill>
                <a:srgbClr val="000000"/>
              </a:solidFill>
            </a:endParaRPr>
          </a:p>
        </p:txBody>
      </p:sp>
      <p:sp>
        <p:nvSpPr>
          <p:cNvPr id="116740" name="Text Box 4"/>
          <p:cNvSpPr txBox="1">
            <a:spLocks noChangeArrowheads="1"/>
          </p:cNvSpPr>
          <p:nvPr/>
        </p:nvSpPr>
        <p:spPr bwMode="auto">
          <a:xfrm>
            <a:off x="1905000" y="6248400"/>
            <a:ext cx="5029200" cy="457200"/>
          </a:xfrm>
          <a:prstGeom prst="rect">
            <a:avLst/>
          </a:prstGeom>
          <a:solidFill>
            <a:schemeClr val="bg1"/>
          </a:solidFill>
          <a:ln w="3175">
            <a:solidFill>
              <a:schemeClr val="tx1"/>
            </a:solidFill>
            <a:miter lim="800000"/>
            <a:headEnd/>
            <a:tailEnd/>
          </a:ln>
          <a:effectLst/>
        </p:spPr>
        <p:txBody>
          <a:bodyPr wrap="square">
            <a:spAutoFit/>
          </a:bodyPr>
          <a:lstStyle/>
          <a:p>
            <a:pPr algn="ctr"/>
            <a:r>
              <a:rPr lang="en-US" sz="2400" b="1" dirty="0" smtClean="0">
                <a:solidFill>
                  <a:schemeClr val="tx2"/>
                </a:solidFill>
              </a:rPr>
              <a:t>Just get me the data!</a:t>
            </a:r>
            <a:endParaRPr lang="en-US" sz="2400" b="1"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DataDifficulties"/>
          <p:cNvPicPr>
            <a:picLocks noChangeAspect="1" noChangeArrowheads="1"/>
          </p:cNvPicPr>
          <p:nvPr/>
        </p:nvPicPr>
        <p:blipFill>
          <a:blip r:embed="rId3" cstate="print"/>
          <a:srcRect t="7494" b="4449"/>
          <a:stretch>
            <a:fillRect/>
          </a:stretch>
        </p:blipFill>
        <p:spPr bwMode="auto">
          <a:xfrm>
            <a:off x="609600" y="1371600"/>
            <a:ext cx="8153400" cy="5378450"/>
          </a:xfrm>
          <a:prstGeom prst="rect">
            <a:avLst/>
          </a:prstGeom>
          <a:noFill/>
        </p:spPr>
      </p:pic>
      <p:sp>
        <p:nvSpPr>
          <p:cNvPr id="115715" name="Rectangle 3"/>
          <p:cNvSpPr>
            <a:spLocks noGrp="1" noChangeArrowheads="1"/>
          </p:cNvSpPr>
          <p:nvPr>
            <p:ph type="title"/>
          </p:nvPr>
        </p:nvSpPr>
        <p:spPr>
          <a:xfrm>
            <a:off x="762000" y="304800"/>
            <a:ext cx="5715000" cy="1143000"/>
          </a:xfrm>
        </p:spPr>
        <p:txBody>
          <a:bodyPr/>
          <a:lstStyle/>
          <a:p>
            <a:pPr algn="l"/>
            <a:r>
              <a:rPr lang="en-US" sz="2400" dirty="0" smtClean="0"/>
              <a:t>What’s challenging about data? </a:t>
            </a:r>
            <a:endParaRPr lang="en-US" sz="2400" dirty="0"/>
          </a:p>
        </p:txBody>
      </p:sp>
      <p:sp>
        <p:nvSpPr>
          <p:cNvPr id="115717" name="Text Box 5"/>
          <p:cNvSpPr txBox="1">
            <a:spLocks noChangeArrowheads="1"/>
          </p:cNvSpPr>
          <p:nvPr/>
        </p:nvSpPr>
        <p:spPr bwMode="auto">
          <a:xfrm>
            <a:off x="4953000" y="3340100"/>
            <a:ext cx="3048000" cy="830997"/>
          </a:xfrm>
          <a:prstGeom prst="rect">
            <a:avLst/>
          </a:prstGeom>
          <a:solidFill>
            <a:schemeClr val="bg1"/>
          </a:solidFill>
          <a:ln w="3175">
            <a:solidFill>
              <a:schemeClr val="tx1"/>
            </a:solidFill>
            <a:miter lim="800000"/>
            <a:headEnd/>
            <a:tailEnd/>
          </a:ln>
          <a:effectLst/>
        </p:spPr>
        <p:txBody>
          <a:bodyPr wrap="square">
            <a:spAutoFit/>
          </a:bodyPr>
          <a:lstStyle/>
          <a:p>
            <a:r>
              <a:rPr lang="en-US" sz="2400" b="1" dirty="0" smtClean="0">
                <a:solidFill>
                  <a:schemeClr val="tx2"/>
                </a:solidFill>
              </a:rPr>
              <a:t>- </a:t>
            </a:r>
            <a:r>
              <a:rPr lang="en-US" sz="2400" b="1" dirty="0">
                <a:solidFill>
                  <a:schemeClr val="tx2"/>
                </a:solidFill>
              </a:rPr>
              <a:t>Data formats</a:t>
            </a:r>
          </a:p>
          <a:p>
            <a:r>
              <a:rPr lang="en-US" sz="2400" b="1" dirty="0">
                <a:solidFill>
                  <a:schemeClr val="tx2"/>
                </a:solidFill>
              </a:rPr>
              <a:t>- </a:t>
            </a:r>
            <a:r>
              <a:rPr lang="en-US" sz="2400" b="1" dirty="0" smtClean="0">
                <a:solidFill>
                  <a:schemeClr val="tx2"/>
                </a:solidFill>
              </a:rPr>
              <a:t>Metadata</a:t>
            </a:r>
            <a:endParaRPr lang="en-US" sz="2400" b="1"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76200"/>
            <a:ext cx="8229600" cy="1143000"/>
          </a:xfrm>
        </p:spPr>
        <p:txBody>
          <a:bodyPr/>
          <a:lstStyle/>
          <a:p>
            <a:r>
              <a:rPr lang="en-US"/>
              <a:t>Data Integration</a:t>
            </a:r>
          </a:p>
        </p:txBody>
      </p:sp>
      <p:sp>
        <p:nvSpPr>
          <p:cNvPr id="239619" name="Text Box 3" descr="20%"/>
          <p:cNvSpPr txBox="1">
            <a:spLocks noChangeArrowheads="1"/>
          </p:cNvSpPr>
          <p:nvPr/>
        </p:nvSpPr>
        <p:spPr bwMode="auto">
          <a:xfrm>
            <a:off x="1219200" y="1295400"/>
            <a:ext cx="1829796" cy="830997"/>
          </a:xfrm>
          <a:prstGeom prst="rect">
            <a:avLst/>
          </a:prstGeom>
          <a:pattFill prst="pct20">
            <a:fgClr>
              <a:srgbClr val="0066FF"/>
            </a:fgClr>
            <a:bgClr>
              <a:srgbClr val="FFFFFF"/>
            </a:bgClr>
          </a:pattFill>
          <a:ln w="9525">
            <a:solidFill>
              <a:schemeClr val="tx1"/>
            </a:solidFill>
            <a:miter lim="800000"/>
            <a:headEnd/>
            <a:tailEnd/>
          </a:ln>
          <a:effectLst/>
        </p:spPr>
        <p:txBody>
          <a:bodyPr wrap="none">
            <a:spAutoFit/>
          </a:bodyPr>
          <a:lstStyle/>
          <a:p>
            <a:pPr algn="ctr"/>
            <a:r>
              <a:rPr lang="en-US" sz="2400" dirty="0"/>
              <a:t>Hydrologic </a:t>
            </a:r>
          </a:p>
          <a:p>
            <a:pPr algn="ctr"/>
            <a:r>
              <a:rPr lang="en-US" sz="2400" dirty="0" smtClean="0"/>
              <a:t>Observations</a:t>
            </a:r>
            <a:endParaRPr lang="en-US" sz="2400" dirty="0"/>
          </a:p>
        </p:txBody>
      </p:sp>
      <p:sp>
        <p:nvSpPr>
          <p:cNvPr id="239620" name="Text Box 4"/>
          <p:cNvSpPr txBox="1">
            <a:spLocks noChangeArrowheads="1"/>
          </p:cNvSpPr>
          <p:nvPr/>
        </p:nvSpPr>
        <p:spPr bwMode="auto">
          <a:xfrm>
            <a:off x="5334000" y="1447800"/>
            <a:ext cx="1981200" cy="461665"/>
          </a:xfrm>
          <a:prstGeom prst="rect">
            <a:avLst/>
          </a:prstGeom>
          <a:noFill/>
          <a:ln w="9525">
            <a:solidFill>
              <a:schemeClr val="tx1"/>
            </a:solidFill>
            <a:miter lim="800000"/>
            <a:headEnd/>
            <a:tailEnd/>
          </a:ln>
          <a:effectLst/>
        </p:spPr>
        <p:txBody>
          <a:bodyPr>
            <a:spAutoFit/>
          </a:bodyPr>
          <a:lstStyle/>
          <a:p>
            <a:pPr algn="ctr"/>
            <a:r>
              <a:rPr lang="en-US" sz="2400" dirty="0"/>
              <a:t>GIS </a:t>
            </a:r>
            <a:r>
              <a:rPr lang="en-US" sz="2400" dirty="0" smtClean="0"/>
              <a:t>Data</a:t>
            </a:r>
            <a:endParaRPr lang="en-US" sz="2400" dirty="0"/>
          </a:p>
        </p:txBody>
      </p:sp>
      <p:sp>
        <p:nvSpPr>
          <p:cNvPr id="239621" name="Text Box 5"/>
          <p:cNvSpPr txBox="1">
            <a:spLocks noChangeArrowheads="1"/>
          </p:cNvSpPr>
          <p:nvPr/>
        </p:nvSpPr>
        <p:spPr bwMode="auto">
          <a:xfrm>
            <a:off x="693738" y="4038600"/>
            <a:ext cx="2828467" cy="461665"/>
          </a:xfrm>
          <a:prstGeom prst="rect">
            <a:avLst/>
          </a:prstGeom>
          <a:noFill/>
          <a:ln w="9525">
            <a:solidFill>
              <a:schemeClr val="tx1"/>
            </a:solidFill>
            <a:miter lim="800000"/>
            <a:headEnd/>
            <a:tailEnd/>
          </a:ln>
          <a:effectLst/>
        </p:spPr>
        <p:txBody>
          <a:bodyPr wrap="none">
            <a:spAutoFit/>
          </a:bodyPr>
          <a:lstStyle/>
          <a:p>
            <a:pPr algn="ctr"/>
            <a:r>
              <a:rPr lang="en-US" sz="2400" dirty="0"/>
              <a:t>Weather and </a:t>
            </a:r>
            <a:r>
              <a:rPr lang="en-US" sz="2400" dirty="0" smtClean="0"/>
              <a:t>Climate</a:t>
            </a:r>
            <a:endParaRPr lang="en-US" sz="2400" dirty="0"/>
          </a:p>
        </p:txBody>
      </p:sp>
      <p:sp>
        <p:nvSpPr>
          <p:cNvPr id="239622" name="Text Box 6"/>
          <p:cNvSpPr txBox="1">
            <a:spLocks noChangeArrowheads="1"/>
          </p:cNvSpPr>
          <p:nvPr/>
        </p:nvSpPr>
        <p:spPr bwMode="auto">
          <a:xfrm>
            <a:off x="5186363" y="4038600"/>
            <a:ext cx="2182905" cy="461665"/>
          </a:xfrm>
          <a:prstGeom prst="rect">
            <a:avLst/>
          </a:prstGeom>
          <a:noFill/>
          <a:ln w="9525">
            <a:solidFill>
              <a:schemeClr val="tx1"/>
            </a:solidFill>
            <a:miter lim="800000"/>
            <a:headEnd/>
            <a:tailEnd/>
          </a:ln>
          <a:effectLst/>
        </p:spPr>
        <p:txBody>
          <a:bodyPr wrap="none">
            <a:spAutoFit/>
          </a:bodyPr>
          <a:lstStyle/>
          <a:p>
            <a:pPr algn="ctr"/>
            <a:r>
              <a:rPr lang="en-US" sz="2400" dirty="0"/>
              <a:t>Remote </a:t>
            </a:r>
            <a:r>
              <a:rPr lang="en-US" sz="2400" dirty="0" smtClean="0"/>
              <a:t>Sensing</a:t>
            </a:r>
            <a:endParaRPr lang="en-US" sz="2400" dirty="0"/>
          </a:p>
        </p:txBody>
      </p:sp>
      <p:sp>
        <p:nvSpPr>
          <p:cNvPr id="239623" name="Oval 7"/>
          <p:cNvSpPr>
            <a:spLocks noChangeArrowheads="1"/>
          </p:cNvSpPr>
          <p:nvPr/>
        </p:nvSpPr>
        <p:spPr bwMode="auto">
          <a:xfrm>
            <a:off x="3581400" y="2590800"/>
            <a:ext cx="1828800" cy="1143000"/>
          </a:xfrm>
          <a:prstGeom prst="ellipse">
            <a:avLst/>
          </a:prstGeom>
          <a:solidFill>
            <a:schemeClr val="accent1"/>
          </a:solidFill>
          <a:ln w="9525">
            <a:solidFill>
              <a:schemeClr val="tx1"/>
            </a:solidFill>
            <a:round/>
            <a:headEnd/>
            <a:tailEnd/>
          </a:ln>
          <a:effectLst/>
        </p:spPr>
        <p:txBody>
          <a:bodyPr wrap="none" anchor="ctr"/>
          <a:lstStyle/>
          <a:p>
            <a:pPr algn="ctr"/>
            <a:r>
              <a:rPr lang="en-US" sz="2400"/>
              <a:t>Digital </a:t>
            </a:r>
          </a:p>
          <a:p>
            <a:pPr algn="ctr"/>
            <a:r>
              <a:rPr lang="en-US" sz="2400"/>
              <a:t>Watershed</a:t>
            </a:r>
          </a:p>
        </p:txBody>
      </p:sp>
      <p:sp>
        <p:nvSpPr>
          <p:cNvPr id="239624" name="AutoShape 8"/>
          <p:cNvSpPr>
            <a:spLocks noChangeArrowheads="1"/>
          </p:cNvSpPr>
          <p:nvPr/>
        </p:nvSpPr>
        <p:spPr bwMode="auto">
          <a:xfrm rot="2045332">
            <a:off x="3276600" y="2203450"/>
            <a:ext cx="533400" cy="457200"/>
          </a:xfrm>
          <a:prstGeom prst="rightArrow">
            <a:avLst>
              <a:gd name="adj1" fmla="val 50000"/>
              <a:gd name="adj2" fmla="val 29167"/>
            </a:avLst>
          </a:prstGeom>
          <a:solidFill>
            <a:srgbClr val="0099FF"/>
          </a:solidFill>
          <a:ln w="9525">
            <a:solidFill>
              <a:schemeClr val="tx1"/>
            </a:solidFill>
            <a:miter lim="800000"/>
            <a:headEnd/>
            <a:tailEnd/>
          </a:ln>
          <a:effectLst/>
        </p:spPr>
        <p:txBody>
          <a:bodyPr wrap="none" anchor="ctr"/>
          <a:lstStyle/>
          <a:p>
            <a:endParaRPr lang="en-US">
              <a:solidFill>
                <a:srgbClr val="0033CC"/>
              </a:solidFill>
            </a:endParaRPr>
          </a:p>
        </p:txBody>
      </p:sp>
      <p:sp>
        <p:nvSpPr>
          <p:cNvPr id="239625" name="AutoShape 9"/>
          <p:cNvSpPr>
            <a:spLocks noChangeArrowheads="1"/>
          </p:cNvSpPr>
          <p:nvPr/>
        </p:nvSpPr>
        <p:spPr bwMode="auto">
          <a:xfrm rot="19554668" flipH="1">
            <a:off x="5181600" y="2203450"/>
            <a:ext cx="533400" cy="457200"/>
          </a:xfrm>
          <a:prstGeom prst="rightArrow">
            <a:avLst>
              <a:gd name="adj1" fmla="val 50000"/>
              <a:gd name="adj2" fmla="val 29167"/>
            </a:avLst>
          </a:prstGeom>
          <a:solidFill>
            <a:srgbClr val="0099FF"/>
          </a:solidFill>
          <a:ln w="9525">
            <a:solidFill>
              <a:schemeClr val="tx1"/>
            </a:solidFill>
            <a:miter lim="800000"/>
            <a:headEnd/>
            <a:tailEnd/>
          </a:ln>
          <a:effectLst/>
        </p:spPr>
        <p:txBody>
          <a:bodyPr wrap="none" anchor="ctr"/>
          <a:lstStyle/>
          <a:p>
            <a:endParaRPr lang="en-US">
              <a:solidFill>
                <a:srgbClr val="0033CC"/>
              </a:solidFill>
            </a:endParaRPr>
          </a:p>
        </p:txBody>
      </p:sp>
      <p:sp>
        <p:nvSpPr>
          <p:cNvPr id="239626" name="AutoShape 10"/>
          <p:cNvSpPr>
            <a:spLocks noChangeArrowheads="1"/>
          </p:cNvSpPr>
          <p:nvPr/>
        </p:nvSpPr>
        <p:spPr bwMode="auto">
          <a:xfrm rot="13055490" flipV="1">
            <a:off x="5257800" y="3505200"/>
            <a:ext cx="533400" cy="457200"/>
          </a:xfrm>
          <a:prstGeom prst="rightArrow">
            <a:avLst>
              <a:gd name="adj1" fmla="val 50000"/>
              <a:gd name="adj2" fmla="val 29167"/>
            </a:avLst>
          </a:prstGeom>
          <a:solidFill>
            <a:srgbClr val="0099FF"/>
          </a:solidFill>
          <a:ln w="9525">
            <a:solidFill>
              <a:schemeClr val="tx1"/>
            </a:solidFill>
            <a:miter lim="800000"/>
            <a:headEnd/>
            <a:tailEnd/>
          </a:ln>
          <a:effectLst/>
        </p:spPr>
        <p:txBody>
          <a:bodyPr wrap="none" anchor="ctr"/>
          <a:lstStyle/>
          <a:p>
            <a:endParaRPr lang="en-US">
              <a:solidFill>
                <a:srgbClr val="0033CC"/>
              </a:solidFill>
            </a:endParaRPr>
          </a:p>
        </p:txBody>
      </p:sp>
      <p:sp>
        <p:nvSpPr>
          <p:cNvPr id="239627" name="AutoShape 11"/>
          <p:cNvSpPr>
            <a:spLocks noChangeArrowheads="1"/>
          </p:cNvSpPr>
          <p:nvPr/>
        </p:nvSpPr>
        <p:spPr bwMode="auto">
          <a:xfrm rot="19505673" flipV="1">
            <a:off x="3200400" y="3498850"/>
            <a:ext cx="533400" cy="457200"/>
          </a:xfrm>
          <a:prstGeom prst="rightArrow">
            <a:avLst>
              <a:gd name="adj1" fmla="val 50000"/>
              <a:gd name="adj2" fmla="val 29167"/>
            </a:avLst>
          </a:prstGeom>
          <a:solidFill>
            <a:srgbClr val="0099FF"/>
          </a:solidFill>
          <a:ln w="9525">
            <a:solidFill>
              <a:schemeClr val="tx1"/>
            </a:solidFill>
            <a:miter lim="800000"/>
            <a:headEnd/>
            <a:tailEnd/>
          </a:ln>
          <a:effectLst/>
        </p:spPr>
        <p:txBody>
          <a:bodyPr rot="10800000" wrap="none" anchor="ctr"/>
          <a:lstStyle/>
          <a:p>
            <a:endParaRPr lang="en-US">
              <a:solidFill>
                <a:srgbClr val="0033CC"/>
              </a:solidFill>
            </a:endParaRPr>
          </a:p>
        </p:txBody>
      </p:sp>
      <p:sp>
        <p:nvSpPr>
          <p:cNvPr id="239628" name="Text Box 12"/>
          <p:cNvSpPr txBox="1">
            <a:spLocks noChangeArrowheads="1"/>
          </p:cNvSpPr>
          <p:nvPr/>
        </p:nvSpPr>
        <p:spPr bwMode="auto">
          <a:xfrm>
            <a:off x="381000" y="5105400"/>
            <a:ext cx="8534400" cy="830997"/>
          </a:xfrm>
          <a:prstGeom prst="rect">
            <a:avLst/>
          </a:prstGeom>
          <a:noFill/>
          <a:ln w="9525">
            <a:noFill/>
            <a:miter lim="800000"/>
            <a:headEnd/>
            <a:tailEnd/>
          </a:ln>
          <a:effectLst/>
        </p:spPr>
        <p:txBody>
          <a:bodyPr>
            <a:spAutoFit/>
          </a:bodyPr>
          <a:lstStyle/>
          <a:p>
            <a:pPr algn="l"/>
            <a:r>
              <a:rPr lang="en-US" sz="2400" b="1" i="1" dirty="0" smtClean="0">
                <a:solidFill>
                  <a:schemeClr val="tx2"/>
                </a:solidFill>
              </a:rPr>
              <a:t>Currently, </a:t>
            </a:r>
            <a:r>
              <a:rPr lang="en-US" sz="2400" b="1" i="1" dirty="0">
                <a:solidFill>
                  <a:schemeClr val="tx2"/>
                </a:solidFill>
              </a:rPr>
              <a:t>the focus is</a:t>
            </a:r>
            <a:r>
              <a:rPr lang="en-US" sz="2400" b="1" dirty="0">
                <a:solidFill>
                  <a:schemeClr val="tx2"/>
                </a:solidFill>
              </a:rPr>
              <a:t> </a:t>
            </a:r>
            <a:r>
              <a:rPr lang="en-US" sz="2400" b="1" i="1" dirty="0" smtClean="0">
                <a:solidFill>
                  <a:schemeClr val="tx2"/>
                </a:solidFill>
              </a:rPr>
              <a:t>on data </a:t>
            </a:r>
            <a:r>
              <a:rPr lang="en-US" sz="2400" b="1" i="1" dirty="0">
                <a:solidFill>
                  <a:schemeClr val="tx2"/>
                </a:solidFill>
              </a:rPr>
              <a:t>from </a:t>
            </a:r>
            <a:r>
              <a:rPr lang="en-US" sz="2400" b="1" i="1" dirty="0" smtClean="0">
                <a:solidFill>
                  <a:schemeClr val="tx2"/>
                </a:solidFill>
              </a:rPr>
              <a:t>monitoring </a:t>
            </a:r>
            <a:r>
              <a:rPr lang="en-US" sz="2400" b="1" i="1" dirty="0">
                <a:solidFill>
                  <a:schemeClr val="tx2"/>
                </a:solidFill>
              </a:rPr>
              <a:t>sites at point locations.</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a:t>
            </a:r>
            <a:endParaRPr lang="en-US" dirty="0"/>
          </a:p>
        </p:txBody>
      </p:sp>
      <p:sp>
        <p:nvSpPr>
          <p:cNvPr id="118" name="Content Placeholder 117"/>
          <p:cNvSpPr>
            <a:spLocks noGrp="1"/>
          </p:cNvSpPr>
          <p:nvPr>
            <p:ph idx="1"/>
          </p:nvPr>
        </p:nvSpPr>
        <p:spPr>
          <a:xfrm>
            <a:off x="457200" y="1600201"/>
            <a:ext cx="4724400" cy="4495799"/>
          </a:xfrm>
        </p:spPr>
        <p:txBody>
          <a:bodyPr/>
          <a:lstStyle/>
          <a:p>
            <a:r>
              <a:rPr lang="en-US" dirty="0" smtClean="0"/>
              <a:t>WaterML language for describing water data</a:t>
            </a:r>
            <a:br>
              <a:rPr lang="en-US" dirty="0" smtClean="0"/>
            </a:br>
            <a:endParaRPr lang="en-US" dirty="0" smtClean="0"/>
          </a:p>
          <a:p>
            <a:r>
              <a:rPr lang="en-US" dirty="0" smtClean="0"/>
              <a:t>National catalog of water data sources</a:t>
            </a:r>
            <a:br>
              <a:rPr lang="en-US" dirty="0" smtClean="0"/>
            </a:br>
            <a:endParaRPr lang="en-US" dirty="0" smtClean="0"/>
          </a:p>
          <a:p>
            <a:r>
              <a:rPr lang="en-US" dirty="0" smtClean="0"/>
              <a:t>Free software for data access</a:t>
            </a:r>
            <a:endParaRPr lang="en-US" dirty="0"/>
          </a:p>
        </p:txBody>
      </p:sp>
      <p:pic>
        <p:nvPicPr>
          <p:cNvPr id="56" name="Picture 5" descr="C:\Program Files\Microsoft Office\MEDIA\CAGCAT10\j0195384.wmf"/>
          <p:cNvPicPr>
            <a:picLocks noChangeAspect="1" noChangeArrowheads="1"/>
          </p:cNvPicPr>
          <p:nvPr/>
        </p:nvPicPr>
        <p:blipFill>
          <a:blip r:embed="rId3" cstate="print"/>
          <a:srcRect/>
          <a:stretch>
            <a:fillRect/>
          </a:stretch>
        </p:blipFill>
        <p:spPr bwMode="auto">
          <a:xfrm>
            <a:off x="5562600" y="4724400"/>
            <a:ext cx="1066800" cy="1089437"/>
          </a:xfrm>
          <a:prstGeom prst="rect">
            <a:avLst/>
          </a:prstGeom>
          <a:noFill/>
        </p:spPr>
      </p:pic>
      <p:sp>
        <p:nvSpPr>
          <p:cNvPr id="94" name="Flowchart: Magnetic Disk 93"/>
          <p:cNvSpPr/>
          <p:nvPr/>
        </p:nvSpPr>
        <p:spPr>
          <a:xfrm>
            <a:off x="5486400" y="3276600"/>
            <a:ext cx="1219200" cy="8382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Metadata Catalog</a:t>
            </a:r>
            <a:endParaRPr lang="en-US" sz="1400" b="1" dirty="0"/>
          </a:p>
        </p:txBody>
      </p:sp>
      <p:sp>
        <p:nvSpPr>
          <p:cNvPr id="119" name="AutoShape 30"/>
          <p:cNvSpPr>
            <a:spLocks noChangeArrowheads="1"/>
          </p:cNvSpPr>
          <p:nvPr/>
        </p:nvSpPr>
        <p:spPr bwMode="auto">
          <a:xfrm>
            <a:off x="5486400" y="1600200"/>
            <a:ext cx="1219200" cy="838200"/>
          </a:xfrm>
          <a:prstGeom prst="foldedCorner">
            <a:avLst>
              <a:gd name="adj" fmla="val 12500"/>
            </a:avLst>
          </a:prstGeom>
          <a:solidFill>
            <a:schemeClr val="accent1"/>
          </a:solidFill>
          <a:ln w="9525">
            <a:solidFill>
              <a:schemeClr val="tx1"/>
            </a:solidFill>
            <a:round/>
            <a:headEnd/>
            <a:tailEnd/>
          </a:ln>
          <a:effectLst/>
        </p:spPr>
        <p:txBody>
          <a:bodyPr wrap="none" anchor="ctr"/>
          <a:lstStyle/>
          <a:p>
            <a:pPr algn="ctr"/>
            <a:r>
              <a:rPr lang="en-US" dirty="0">
                <a:solidFill>
                  <a:schemeClr val="bg1"/>
                </a:solidFill>
              </a:rPr>
              <a:t>WaterML</a:t>
            </a:r>
          </a:p>
        </p:txBody>
      </p:sp>
      <p:sp>
        <p:nvSpPr>
          <p:cNvPr id="7" name="TextBox 6"/>
          <p:cNvSpPr txBox="1"/>
          <p:nvPr/>
        </p:nvSpPr>
        <p:spPr>
          <a:xfrm>
            <a:off x="7014865" y="1828800"/>
            <a:ext cx="1138535" cy="369332"/>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rtlCol="0">
            <a:spAutoFit/>
          </a:bodyPr>
          <a:lstStyle/>
          <a:p>
            <a:pPr algn="ctr"/>
            <a:r>
              <a:rPr lang="en-US" b="1" dirty="0" smtClean="0">
                <a:solidFill>
                  <a:schemeClr val="bg1"/>
                </a:solidFill>
              </a:rPr>
              <a:t>Standards</a:t>
            </a:r>
            <a:endParaRPr lang="en-US" b="1" dirty="0">
              <a:solidFill>
                <a:schemeClr val="bg1"/>
              </a:solidFill>
            </a:endParaRPr>
          </a:p>
        </p:txBody>
      </p:sp>
      <p:sp>
        <p:nvSpPr>
          <p:cNvPr id="8" name="TextBox 7"/>
          <p:cNvSpPr txBox="1"/>
          <p:nvPr/>
        </p:nvSpPr>
        <p:spPr>
          <a:xfrm>
            <a:off x="7014865" y="3578423"/>
            <a:ext cx="1138535" cy="369332"/>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rtlCol="0">
            <a:spAutoFit/>
          </a:bodyPr>
          <a:lstStyle/>
          <a:p>
            <a:pPr algn="ctr"/>
            <a:r>
              <a:rPr lang="en-US" b="1" dirty="0" smtClean="0">
                <a:solidFill>
                  <a:schemeClr val="bg1"/>
                </a:solidFill>
              </a:rPr>
              <a:t>Services</a:t>
            </a:r>
            <a:endParaRPr lang="en-US" b="1" dirty="0">
              <a:solidFill>
                <a:schemeClr val="bg1"/>
              </a:solidFill>
            </a:endParaRPr>
          </a:p>
        </p:txBody>
      </p:sp>
      <p:sp>
        <p:nvSpPr>
          <p:cNvPr id="9" name="TextBox 8"/>
          <p:cNvSpPr txBox="1"/>
          <p:nvPr/>
        </p:nvSpPr>
        <p:spPr>
          <a:xfrm>
            <a:off x="7010400" y="5181600"/>
            <a:ext cx="1138535" cy="369332"/>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rtlCol="0">
            <a:spAutoFit/>
          </a:bodyPr>
          <a:lstStyle/>
          <a:p>
            <a:pPr algn="ctr"/>
            <a:r>
              <a:rPr lang="en-US" b="1" dirty="0" smtClean="0">
                <a:solidFill>
                  <a:schemeClr val="bg1"/>
                </a:solidFill>
              </a:rPr>
              <a:t>Software</a:t>
            </a:r>
            <a:endParaRPr lang="en-US"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822328" y="983411"/>
            <a:ext cx="7528044" cy="4032295"/>
            <a:chOff x="0" y="1978399"/>
            <a:chExt cx="9100710" cy="4352837"/>
          </a:xfrm>
        </p:grpSpPr>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78399"/>
              <a:ext cx="8834511" cy="43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882444" y="4993714"/>
              <a:ext cx="2218266" cy="897056"/>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eaLnBrk="1" hangingPunct="1">
                <a:defRPr/>
              </a:pPr>
              <a:r>
                <a:rPr lang="en-US" sz="1600" b="0" dirty="0">
                  <a:solidFill>
                    <a:srgbClr val="7030A0"/>
                  </a:solidFill>
                  <a:latin typeface="Arial" pitchFamily="34" charset="0"/>
                  <a:ea typeface="+mn-ea"/>
                </a:rPr>
                <a:t>Map integrating NWIS, STORET, &amp; Climatic Sites  </a:t>
              </a:r>
            </a:p>
          </p:txBody>
        </p:sp>
      </p:grpSp>
      <p:sp>
        <p:nvSpPr>
          <p:cNvPr id="5" name="TextBox 7"/>
          <p:cNvSpPr txBox="1">
            <a:spLocks noChangeArrowheads="1"/>
          </p:cNvSpPr>
          <p:nvPr/>
        </p:nvSpPr>
        <p:spPr bwMode="auto">
          <a:xfrm>
            <a:off x="799382" y="4191000"/>
            <a:ext cx="6211018" cy="1946899"/>
          </a:xfrm>
          <a:prstGeom prst="rect">
            <a:avLst/>
          </a:prstGeom>
          <a:noFill/>
          <a:ln w="9525">
            <a:noFill/>
            <a:miter lim="800000"/>
            <a:headEnd/>
            <a:tailEnd/>
          </a:ln>
        </p:spPr>
        <p:txBody>
          <a:bodyPr wrap="square" lIns="99241" tIns="49621" rIns="99241" bIns="49621">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eaLnBrk="1" hangingPunct="1">
              <a:defRPr/>
            </a:pPr>
            <a:r>
              <a:rPr lang="en-US" sz="2400" dirty="0">
                <a:solidFill>
                  <a:prstClr val="black"/>
                </a:solidFill>
                <a:latin typeface="Arial" pitchFamily="34" charset="0"/>
                <a:ea typeface="+mn-ea"/>
              </a:rPr>
              <a:t>56 public services</a:t>
            </a:r>
          </a:p>
          <a:p>
            <a:pPr eaLnBrk="1" hangingPunct="1">
              <a:defRPr/>
            </a:pPr>
            <a:r>
              <a:rPr lang="en-US" sz="2400" dirty="0">
                <a:solidFill>
                  <a:prstClr val="black"/>
                </a:solidFill>
                <a:latin typeface="Arial" pitchFamily="34" charset="0"/>
                <a:ea typeface="+mn-ea"/>
              </a:rPr>
              <a:t>18,000+ variables</a:t>
            </a:r>
          </a:p>
          <a:p>
            <a:pPr eaLnBrk="1" hangingPunct="1">
              <a:defRPr/>
            </a:pPr>
            <a:r>
              <a:rPr lang="en-US" sz="2400" dirty="0">
                <a:solidFill>
                  <a:prstClr val="black"/>
                </a:solidFill>
                <a:latin typeface="Arial" pitchFamily="34" charset="0"/>
                <a:ea typeface="+mn-ea"/>
              </a:rPr>
              <a:t>1.88+ million sites</a:t>
            </a:r>
          </a:p>
          <a:p>
            <a:pPr eaLnBrk="1" hangingPunct="1">
              <a:defRPr/>
            </a:pPr>
            <a:r>
              <a:rPr lang="en-US" sz="2400" dirty="0">
                <a:solidFill>
                  <a:prstClr val="black"/>
                </a:solidFill>
                <a:latin typeface="Arial" pitchFamily="34" charset="0"/>
                <a:ea typeface="+mn-ea"/>
              </a:rPr>
              <a:t>23.3 million series</a:t>
            </a:r>
          </a:p>
          <a:p>
            <a:pPr eaLnBrk="1" hangingPunct="1">
              <a:defRPr/>
            </a:pPr>
            <a:r>
              <a:rPr lang="en-US" sz="2400" dirty="0">
                <a:solidFill>
                  <a:prstClr val="black"/>
                </a:solidFill>
                <a:latin typeface="Arial" pitchFamily="34" charset="0"/>
                <a:ea typeface="+mn-ea"/>
              </a:rPr>
              <a:t>Referencing 5.1 billion data values</a:t>
            </a:r>
          </a:p>
        </p:txBody>
      </p:sp>
      <p:sp>
        <p:nvSpPr>
          <p:cNvPr id="2" name="Title 1"/>
          <p:cNvSpPr>
            <a:spLocks noGrp="1"/>
          </p:cNvSpPr>
          <p:nvPr>
            <p:ph type="title"/>
          </p:nvPr>
        </p:nvSpPr>
        <p:spPr/>
        <p:txBody>
          <a:bodyPr/>
          <a:lstStyle/>
          <a:p>
            <a:r>
              <a:rPr lang="en-US" dirty="0" smtClean="0"/>
              <a:t>Metadata Catalog, October 2010</a:t>
            </a:r>
            <a:endParaRPr lang="en-US" dirty="0"/>
          </a:p>
        </p:txBody>
      </p:sp>
    </p:spTree>
    <p:extLst>
      <p:ext uri="{BB962C8B-B14F-4D97-AF65-F5344CB8AC3E}">
        <p14:creationId xmlns:p14="http://schemas.microsoft.com/office/powerpoint/2010/main" val="172285274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1920240" y="457200"/>
            <a:ext cx="7067550" cy="5753100"/>
          </a:xfrm>
          <a:prstGeom prst="rect">
            <a:avLst/>
          </a:prstGeom>
          <a:noFill/>
          <a:ln w="9525">
            <a:noFill/>
            <a:miter lim="800000"/>
            <a:headEnd/>
            <a:tailEnd/>
          </a:ln>
        </p:spPr>
      </p:pic>
      <p:sp>
        <p:nvSpPr>
          <p:cNvPr id="5" name="TextBox 4"/>
          <p:cNvSpPr txBox="1"/>
          <p:nvPr/>
        </p:nvSpPr>
        <p:spPr>
          <a:xfrm>
            <a:off x="228600" y="304800"/>
            <a:ext cx="3048000" cy="707886"/>
          </a:xfrm>
          <a:prstGeom prst="rect">
            <a:avLst/>
          </a:prstGeom>
          <a:noFill/>
        </p:spPr>
        <p:txBody>
          <a:bodyPr wrap="square" rtlCol="0">
            <a:spAutoFit/>
          </a:bodyPr>
          <a:lstStyle/>
          <a:p>
            <a:r>
              <a:rPr lang="en-US" sz="4000" b="1" dirty="0" smtClean="0">
                <a:solidFill>
                  <a:schemeClr val="tx2">
                    <a:lumMod val="40000"/>
                    <a:lumOff val="60000"/>
                  </a:schemeClr>
                </a:solidFill>
                <a:effectLst>
                  <a:outerShdw blurRad="38100" dist="38100" dir="2700000" algn="tl">
                    <a:srgbClr val="000000">
                      <a:alpha val="43137"/>
                    </a:srgbClr>
                  </a:outerShdw>
                </a:effectLst>
              </a:rPr>
              <a:t>Streamflow</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2 services</a:t>
            </a:r>
          </a:p>
          <a:p>
            <a:r>
              <a:rPr lang="en-US" sz="2800" b="1" dirty="0" smtClean="0"/>
              <a:t>7  variables</a:t>
            </a:r>
          </a:p>
          <a:p>
            <a:r>
              <a:rPr lang="en-US" sz="2800" b="1" dirty="0" smtClean="0"/>
              <a:t>4,363 sites</a:t>
            </a:r>
          </a:p>
          <a:p>
            <a:r>
              <a:rPr lang="en-US" sz="2800" b="1" dirty="0" smtClean="0"/>
              <a:t>11,484 series</a:t>
            </a:r>
          </a:p>
          <a:p>
            <a:r>
              <a:rPr lang="en-US" sz="2800" b="1" dirty="0" smtClean="0"/>
              <a:t>9,493,968 records</a:t>
            </a:r>
          </a:p>
        </p:txBody>
      </p:sp>
      <p:pic>
        <p:nvPicPr>
          <p:cNvPr id="2052" name="Picture 4"/>
          <p:cNvPicPr>
            <a:picLocks noChangeAspect="1" noChangeArrowheads="1"/>
          </p:cNvPicPr>
          <p:nvPr/>
        </p:nvPicPr>
        <p:blipFill>
          <a:blip r:embed="rId4" cstate="print"/>
          <a:srcRect/>
          <a:stretch>
            <a:fillRect/>
          </a:stretch>
        </p:blipFill>
        <p:spPr bwMode="auto">
          <a:xfrm>
            <a:off x="3810000" y="4572000"/>
            <a:ext cx="1348490" cy="193548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920240" y="457200"/>
            <a:ext cx="7067550" cy="5762625"/>
          </a:xfrm>
          <a:prstGeom prst="rect">
            <a:avLst/>
          </a:prstGeom>
          <a:noFill/>
          <a:ln w="9525">
            <a:noFill/>
            <a:miter lim="800000"/>
            <a:headEnd/>
            <a:tailEnd/>
          </a:ln>
        </p:spPr>
      </p:pic>
      <p:sp>
        <p:nvSpPr>
          <p:cNvPr id="5" name="TextBox 4"/>
          <p:cNvSpPr txBox="1"/>
          <p:nvPr/>
        </p:nvSpPr>
        <p:spPr>
          <a:xfrm>
            <a:off x="228600" y="304800"/>
            <a:ext cx="3048000" cy="1323439"/>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Water</a:t>
            </a:r>
          </a:p>
          <a:p>
            <a:r>
              <a:rPr lang="en-US" sz="4000" b="1" dirty="0" smtClean="0">
                <a:solidFill>
                  <a:srgbClr val="FF0000"/>
                </a:solidFill>
                <a:effectLst>
                  <a:outerShdw blurRad="38100" dist="38100" dir="2700000" algn="tl">
                    <a:srgbClr val="000000">
                      <a:alpha val="43137"/>
                    </a:srgbClr>
                  </a:outerShdw>
                </a:effectLst>
              </a:rPr>
              <a:t>Temperature</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6 services</a:t>
            </a:r>
          </a:p>
          <a:p>
            <a:r>
              <a:rPr lang="en-US" sz="2800" b="1" dirty="0" smtClean="0"/>
              <a:t>11  variables</a:t>
            </a:r>
          </a:p>
          <a:p>
            <a:r>
              <a:rPr lang="en-US" sz="2800" b="1" dirty="0" smtClean="0"/>
              <a:t>11,158 sites</a:t>
            </a:r>
          </a:p>
          <a:p>
            <a:r>
              <a:rPr lang="en-US" sz="2800" b="1" dirty="0" smtClean="0"/>
              <a:t>22,953 series</a:t>
            </a:r>
          </a:p>
          <a:p>
            <a:r>
              <a:rPr lang="en-US" sz="2800" b="1" dirty="0" smtClean="0"/>
              <a:t>1,546,841 records</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Speaker</a:t>
            </a:r>
            <a:endParaRPr lang="en-US" dirty="0"/>
          </a:p>
        </p:txBody>
      </p:sp>
      <p:pic>
        <p:nvPicPr>
          <p:cNvPr id="4" name="Picture 8"/>
          <p:cNvPicPr>
            <a:picLocks noChangeAspect="1" noChangeArrowheads="1"/>
          </p:cNvPicPr>
          <p:nvPr/>
        </p:nvPicPr>
        <p:blipFill>
          <a:blip r:embed="rId2" cstate="print"/>
          <a:srcRect/>
          <a:stretch>
            <a:fillRect/>
          </a:stretch>
        </p:blipFill>
        <p:spPr bwMode="auto">
          <a:xfrm>
            <a:off x="838200" y="3105530"/>
            <a:ext cx="4038601" cy="2685670"/>
          </a:xfrm>
          <a:prstGeom prst="rect">
            <a:avLst/>
          </a:prstGeom>
          <a:ln>
            <a:headEnd/>
            <a:tailEnd/>
          </a:ln>
          <a:effectLst>
            <a:outerShdw blurRad="40000" dist="23000" dir="5400000" rotWithShape="0">
              <a:srgbClr val="000000">
                <a:alpha val="35000"/>
              </a:srgbClr>
            </a:outerShdw>
            <a:reflection blurRad="6350" stA="52000" endA="300" endPos="35000" dir="5400000" sy="-100000" algn="bl" rotWithShape="0"/>
          </a:effectLst>
        </p:spPr>
        <p:style>
          <a:lnRef idx="0">
            <a:schemeClr val="dk1"/>
          </a:lnRef>
          <a:fillRef idx="3">
            <a:schemeClr val="dk1"/>
          </a:fillRef>
          <a:effectRef idx="3">
            <a:schemeClr val="dk1"/>
          </a:effectRef>
          <a:fontRef idx="minor">
            <a:schemeClr val="lt1"/>
          </a:fontRef>
        </p:style>
      </p:pic>
      <p:sp>
        <p:nvSpPr>
          <p:cNvPr id="5" name="TextBox 4"/>
          <p:cNvSpPr txBox="1"/>
          <p:nvPr/>
        </p:nvSpPr>
        <p:spPr>
          <a:xfrm>
            <a:off x="1066800" y="2495490"/>
            <a:ext cx="1232838" cy="400110"/>
          </a:xfrm>
          <a:prstGeom prst="rect">
            <a:avLst/>
          </a:prstGeom>
          <a:noFill/>
        </p:spPr>
        <p:txBody>
          <a:bodyPr wrap="none" rtlCol="0">
            <a:spAutoFit/>
          </a:bodyPr>
          <a:lstStyle/>
          <a:p>
            <a:r>
              <a:rPr lang="en-US" sz="2000" b="1" i="1" dirty="0" smtClean="0">
                <a:effectLst>
                  <a:outerShdw blurRad="38100" dist="38100" dir="2700000" algn="tl">
                    <a:srgbClr val="000000">
                      <a:alpha val="43137"/>
                    </a:srgbClr>
                  </a:outerShdw>
                </a:effectLst>
              </a:rPr>
              <a:t>PhD 2004</a:t>
            </a:r>
            <a:endParaRPr lang="en-US" sz="2000" b="1" i="1" dirty="0">
              <a:effectLst>
                <a:outerShdw blurRad="38100" dist="38100" dir="2700000" algn="tl">
                  <a:srgbClr val="000000">
                    <a:alpha val="43137"/>
                  </a:srgbClr>
                </a:outerShdw>
              </a:effectLst>
            </a:endParaRPr>
          </a:p>
        </p:txBody>
      </p:sp>
      <p:pic>
        <p:nvPicPr>
          <p:cNvPr id="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6800" y="1428690"/>
            <a:ext cx="1314450" cy="1066800"/>
          </a:xfrm>
          <a:prstGeom prst="rect">
            <a:avLst/>
          </a:prstGeom>
          <a:noFill/>
          <a:ln w="9525">
            <a:noFill/>
            <a:miter lim="800000"/>
            <a:headEnd/>
            <a:tailEnd/>
          </a:ln>
        </p:spPr>
      </p:pic>
      <p:sp>
        <p:nvSpPr>
          <p:cNvPr id="7" name="Rectangle 6"/>
          <p:cNvSpPr/>
          <p:nvPr/>
        </p:nvSpPr>
        <p:spPr>
          <a:xfrm>
            <a:off x="2667000" y="2526268"/>
            <a:ext cx="2087238" cy="369332"/>
          </a:xfrm>
          <a:prstGeom prst="rect">
            <a:avLst/>
          </a:prstGeom>
        </p:spPr>
        <p:txBody>
          <a:bodyPr wrap="none">
            <a:spAutoFit/>
          </a:bodyPr>
          <a:lstStyle/>
          <a:p>
            <a:pPr algn="ctr"/>
            <a:r>
              <a:rPr lang="en-US" b="1" i="1" dirty="0" smtClean="0">
                <a:effectLst>
                  <a:outerShdw blurRad="38100" dist="38100" dir="2700000" algn="tl">
                    <a:srgbClr val="000000">
                      <a:alpha val="43137"/>
                    </a:srgbClr>
                  </a:outerShdw>
                </a:effectLst>
              </a:rPr>
              <a:t>Research Associate</a:t>
            </a:r>
            <a:endParaRPr lang="en-US" b="1" i="1" dirty="0">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224188" y="1524000"/>
            <a:ext cx="952500" cy="9525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008394" y="2340055"/>
            <a:ext cx="3866984" cy="2692075"/>
          </a:xfrm>
          <a:prstGeom prst="rect">
            <a:avLst/>
          </a:prstGeom>
          <a:noFill/>
          <a:ln w="2857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920240" y="457200"/>
            <a:ext cx="7067550" cy="5762625"/>
          </a:xfrm>
          <a:prstGeom prst="rect">
            <a:avLst/>
          </a:prstGeom>
          <a:noFill/>
          <a:ln w="9525">
            <a:noFill/>
            <a:miter lim="800000"/>
            <a:headEnd/>
            <a:tailEnd/>
          </a:ln>
        </p:spPr>
      </p:pic>
      <p:sp>
        <p:nvSpPr>
          <p:cNvPr id="5" name="TextBox 4"/>
          <p:cNvSpPr txBox="1"/>
          <p:nvPr/>
        </p:nvSpPr>
        <p:spPr>
          <a:xfrm>
            <a:off x="228600" y="304800"/>
            <a:ext cx="3048000" cy="707886"/>
          </a:xfrm>
          <a:prstGeom prst="rect">
            <a:avLst/>
          </a:prstGeom>
          <a:noFill/>
        </p:spPr>
        <p:txBody>
          <a:bodyPr wrap="square" rtlCol="0">
            <a:spAutoFit/>
          </a:bodyPr>
          <a:lstStyle/>
          <a:p>
            <a:r>
              <a:rPr lang="en-US" sz="4000" b="1" dirty="0" smtClean="0">
                <a:solidFill>
                  <a:srgbClr val="FF6600"/>
                </a:solidFill>
                <a:effectLst>
                  <a:outerShdw blurRad="38100" dist="38100" dir="2700000" algn="tl">
                    <a:srgbClr val="000000">
                      <a:alpha val="43137"/>
                    </a:srgbClr>
                  </a:outerShdw>
                </a:effectLst>
              </a:rPr>
              <a:t>Bacteria</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1 service</a:t>
            </a:r>
          </a:p>
          <a:p>
            <a:r>
              <a:rPr lang="en-US" sz="2800" b="1" dirty="0" smtClean="0"/>
              <a:t>21  variables</a:t>
            </a:r>
          </a:p>
          <a:p>
            <a:r>
              <a:rPr lang="en-US" sz="2800" b="1" dirty="0" smtClean="0"/>
              <a:t>4,801 sites</a:t>
            </a:r>
          </a:p>
          <a:p>
            <a:r>
              <a:rPr lang="en-US" sz="2800" b="1" dirty="0" smtClean="0"/>
              <a:t>15,483 series</a:t>
            </a:r>
          </a:p>
          <a:p>
            <a:r>
              <a:rPr lang="en-US" sz="2800" b="1" dirty="0" smtClean="0"/>
              <a:t>297,849 records</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on the HIS Story</a:t>
            </a:r>
            <a:endParaRPr lang="en-US" dirty="0"/>
          </a:p>
        </p:txBody>
      </p:sp>
      <p:sp>
        <p:nvSpPr>
          <p:cNvPr id="5" name="TextBox 4"/>
          <p:cNvSpPr txBox="1"/>
          <p:nvPr/>
        </p:nvSpPr>
        <p:spPr>
          <a:xfrm>
            <a:off x="2983866" y="2895600"/>
            <a:ext cx="3112134" cy="707886"/>
          </a:xfrm>
          <a:prstGeom prst="rect">
            <a:avLst/>
          </a:prstGeom>
          <a:noFill/>
        </p:spPr>
        <p:txBody>
          <a:bodyPr wrap="none" rtlCol="0">
            <a:spAutoFit/>
          </a:bodyPr>
          <a:lstStyle/>
          <a:p>
            <a:r>
              <a:rPr lang="en-US" sz="4000" b="1" dirty="0" smtClean="0">
                <a:hlinkClick r:id="rId2"/>
              </a:rPr>
              <a:t>his.cuahsi.org</a:t>
            </a:r>
            <a:endParaRPr lang="en-US" sz="4000" b="1"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743200" y="1600200"/>
            <a:ext cx="5257800" cy="4525963"/>
          </a:xfrm>
        </p:spPr>
        <p:txBody>
          <a:bodyPr/>
          <a:lstStyle/>
          <a:p>
            <a:r>
              <a:rPr lang="en-US" dirty="0" smtClean="0"/>
              <a:t>The HIS Story</a:t>
            </a:r>
          </a:p>
          <a:p>
            <a:endParaRPr lang="en-US" sz="2000" dirty="0" smtClean="0"/>
          </a:p>
          <a:p>
            <a:endParaRPr lang="en-US" dirty="0" smtClean="0"/>
          </a:p>
          <a:p>
            <a:r>
              <a:rPr lang="en-US" b="1" i="1" dirty="0" smtClean="0">
                <a:solidFill>
                  <a:schemeClr val="tx2"/>
                </a:solidFill>
              </a:rPr>
              <a:t>HIS components</a:t>
            </a:r>
          </a:p>
          <a:p>
            <a:endParaRPr lang="en-US" sz="1400" dirty="0" smtClean="0"/>
          </a:p>
          <a:p>
            <a:endParaRPr lang="en-US" dirty="0" smtClean="0"/>
          </a:p>
          <a:p>
            <a:r>
              <a:rPr lang="en-US" dirty="0" smtClean="0"/>
              <a:t>Putting the pieces together</a:t>
            </a:r>
            <a:endParaRPr lang="en-US" dirty="0"/>
          </a:p>
        </p:txBody>
      </p:sp>
      <p:pic>
        <p:nvPicPr>
          <p:cNvPr id="1028" name="Picture 4" descr="C:\Documents and Settings\whiteatl.000\Local Settings\Temporary Internet Files\Content.IE5\EJO0JSQU\MC900078753[1].wmf"/>
          <p:cNvPicPr>
            <a:picLocks noChangeAspect="1" noChangeArrowheads="1"/>
          </p:cNvPicPr>
          <p:nvPr/>
        </p:nvPicPr>
        <p:blipFill>
          <a:blip r:embed="rId3" cstate="print"/>
          <a:srcRect/>
          <a:stretch>
            <a:fillRect/>
          </a:stretch>
        </p:blipFill>
        <p:spPr bwMode="auto">
          <a:xfrm>
            <a:off x="1438275" y="2895600"/>
            <a:ext cx="1123950" cy="1195030"/>
          </a:xfrm>
          <a:prstGeom prst="rect">
            <a:avLst/>
          </a:prstGeom>
          <a:noFill/>
        </p:spPr>
      </p:pic>
      <p:pic>
        <p:nvPicPr>
          <p:cNvPr id="1031" name="Picture 7" descr="C:\Documents and Settings\whiteatl.000\Local Settings\Temporary Internet Files\Content.IE5\EJO0JSQU\MC910216343[1].png"/>
          <p:cNvPicPr>
            <a:picLocks noChangeAspect="1" noChangeArrowheads="1"/>
          </p:cNvPicPr>
          <p:nvPr/>
        </p:nvPicPr>
        <p:blipFill>
          <a:blip r:embed="rId4" cstate="print"/>
          <a:srcRect/>
          <a:stretch>
            <a:fillRect/>
          </a:stretch>
        </p:blipFill>
        <p:spPr bwMode="auto">
          <a:xfrm>
            <a:off x="1339657" y="4267199"/>
            <a:ext cx="1321186" cy="1272511"/>
          </a:xfrm>
          <a:prstGeom prst="rect">
            <a:avLst/>
          </a:prstGeom>
          <a:noFill/>
        </p:spPr>
      </p:pic>
      <p:pic>
        <p:nvPicPr>
          <p:cNvPr id="1032" name="Picture 8" descr="C:\Documents and Settings\whiteatl.000\Local Settings\Temporary Internet Files\Content.IE5\9YGYG12C\MC900438067[1].png"/>
          <p:cNvPicPr>
            <a:picLocks noChangeAspect="1" noChangeArrowheads="1"/>
          </p:cNvPicPr>
          <p:nvPr/>
        </p:nvPicPr>
        <p:blipFill>
          <a:blip r:embed="rId5" cstate="print"/>
          <a:srcRect/>
          <a:stretch>
            <a:fillRect/>
          </a:stretch>
        </p:blipFill>
        <p:spPr bwMode="auto">
          <a:xfrm>
            <a:off x="1333500" y="1257300"/>
            <a:ext cx="1333500" cy="1333500"/>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Catalog</a:t>
            </a:r>
            <a:br>
              <a:rPr lang="en-US" sz="2600" dirty="0" smtClean="0"/>
            </a:br>
            <a:r>
              <a:rPr lang="en-US" sz="2600" dirty="0" smtClean="0"/>
              <a:t>(Google)</a:t>
            </a:r>
            <a:endParaRPr lang="en-US" sz="2600" dirty="0"/>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Web Server</a:t>
            </a:r>
          </a:p>
          <a:p>
            <a:pPr algn="ctr">
              <a:defRPr/>
            </a:pPr>
            <a:r>
              <a:rPr lang="en-US" sz="2600" dirty="0" smtClean="0"/>
              <a:t>(CNN.com)</a:t>
            </a:r>
            <a:endParaRPr lang="en-US" sz="2600" dirty="0"/>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Browser</a:t>
            </a:r>
          </a:p>
          <a:p>
            <a:pPr algn="ctr">
              <a:defRPr/>
            </a:pPr>
            <a:r>
              <a:rPr lang="en-US" sz="2600" dirty="0" smtClean="0"/>
              <a:t>(Firefox)</a:t>
            </a:r>
            <a:endParaRPr lang="en-US" sz="2600" dirty="0"/>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748923" cy="338554"/>
          </a:xfrm>
          <a:prstGeom prst="rect">
            <a:avLst/>
          </a:prstGeom>
          <a:noFill/>
          <a:ln w="9525">
            <a:noFill/>
            <a:miter lim="800000"/>
            <a:headEnd/>
            <a:tailEnd/>
          </a:ln>
        </p:spPr>
        <p:txBody>
          <a:bodyPr wrap="none">
            <a:spAutoFit/>
          </a:bodyPr>
          <a:lstStyle/>
          <a:p>
            <a:r>
              <a:rPr lang="en-US" sz="1600" b="1" dirty="0" smtClean="0"/>
              <a:t>Access</a:t>
            </a:r>
            <a:endParaRPr lang="en-US" sz="1600" b="1" dirty="0"/>
          </a:p>
        </p:txBody>
      </p:sp>
      <p:sp>
        <p:nvSpPr>
          <p:cNvPr id="4107" name="TextBox 16"/>
          <p:cNvSpPr txBox="1">
            <a:spLocks noChangeArrowheads="1"/>
          </p:cNvSpPr>
          <p:nvPr/>
        </p:nvSpPr>
        <p:spPr bwMode="auto">
          <a:xfrm rot="19137784">
            <a:off x="2436090" y="3467630"/>
            <a:ext cx="1502399" cy="338554"/>
          </a:xfrm>
          <a:prstGeom prst="rect">
            <a:avLst/>
          </a:prstGeom>
          <a:noFill/>
          <a:ln w="9525">
            <a:noFill/>
            <a:miter lim="800000"/>
            <a:headEnd/>
            <a:tailEnd/>
          </a:ln>
        </p:spPr>
        <p:txBody>
          <a:bodyPr wrap="none">
            <a:spAutoFit/>
          </a:bodyPr>
          <a:lstStyle/>
          <a:p>
            <a:r>
              <a:rPr lang="en-US" sz="1600" b="1" dirty="0" smtClean="0"/>
              <a:t>Catalog harvest</a:t>
            </a:r>
            <a:endParaRPr lang="en-US" sz="1600" b="1" dirty="0"/>
          </a:p>
        </p:txBody>
      </p: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t>Search</a:t>
            </a:r>
            <a:endParaRPr lang="en-US" sz="1600" b="1" dirty="0"/>
          </a:p>
        </p:txBody>
      </p:sp>
      <p:sp>
        <p:nvSpPr>
          <p:cNvPr id="20" name="Title 19"/>
          <p:cNvSpPr>
            <a:spLocks noGrp="1"/>
          </p:cNvSpPr>
          <p:nvPr>
            <p:ph type="title"/>
          </p:nvPr>
        </p:nvSpPr>
        <p:spPr/>
        <p:txBody>
          <a:bodyPr>
            <a:normAutofit/>
          </a:bodyPr>
          <a:lstStyle/>
          <a:p>
            <a:r>
              <a:rPr lang="en-US" dirty="0" smtClean="0"/>
              <a:t>Web Paradigm</a:t>
            </a:r>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a:t>HIS Central</a:t>
            </a: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HydroServer</a:t>
            </a:r>
            <a:endParaRPr lang="en-US" sz="2600" dirty="0"/>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HydroDesktop</a:t>
            </a:r>
            <a:endParaRPr lang="en-US" sz="2600" dirty="0"/>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862388" y="4648200"/>
            <a:ext cx="1169807" cy="338554"/>
          </a:xfrm>
          <a:prstGeom prst="rect">
            <a:avLst/>
          </a:prstGeom>
          <a:noFill/>
          <a:ln w="9525">
            <a:noFill/>
            <a:miter lim="800000"/>
            <a:headEnd/>
            <a:tailEnd/>
          </a:ln>
        </p:spPr>
        <p:txBody>
          <a:bodyPr wrap="none">
            <a:spAutoFit/>
          </a:bodyPr>
          <a:lstStyle/>
          <a:p>
            <a:r>
              <a:rPr lang="en-US" sz="1600" b="1" dirty="0" smtClean="0"/>
              <a:t>Data access</a:t>
            </a:r>
            <a:endParaRPr lang="en-US" sz="1600" b="1" dirty="0"/>
          </a:p>
        </p:txBody>
      </p:sp>
      <p:sp>
        <p:nvSpPr>
          <p:cNvPr id="4107" name="TextBox 16"/>
          <p:cNvSpPr txBox="1">
            <a:spLocks noChangeArrowheads="1"/>
          </p:cNvSpPr>
          <p:nvPr/>
        </p:nvSpPr>
        <p:spPr bwMode="auto">
          <a:xfrm rot="19189103">
            <a:off x="2280467" y="3305171"/>
            <a:ext cx="2101850" cy="338138"/>
          </a:xfrm>
          <a:prstGeom prst="rect">
            <a:avLst/>
          </a:prstGeom>
          <a:noFill/>
          <a:ln w="9525">
            <a:noFill/>
            <a:miter lim="800000"/>
            <a:headEnd/>
            <a:tailEnd/>
          </a:ln>
        </p:spPr>
        <p:txBody>
          <a:bodyPr wrap="none">
            <a:spAutoFit/>
          </a:bodyPr>
          <a:lstStyle/>
          <a:p>
            <a:r>
              <a:rPr lang="en-US" sz="1600" b="1" dirty="0"/>
              <a:t>Service registration</a:t>
            </a:r>
          </a:p>
        </p:txBody>
      </p: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t>Search</a:t>
            </a:r>
            <a:endParaRPr lang="en-US" sz="1600" b="1" dirty="0"/>
          </a:p>
        </p:txBody>
      </p:sp>
      <p:sp>
        <p:nvSpPr>
          <p:cNvPr id="20" name="Title 19"/>
          <p:cNvSpPr>
            <a:spLocks noGrp="1"/>
          </p:cNvSpPr>
          <p:nvPr>
            <p:ph type="title"/>
          </p:nvPr>
        </p:nvSpPr>
        <p:spPr>
          <a:xfrm>
            <a:off x="457200" y="533400"/>
            <a:ext cx="8229600" cy="1143000"/>
          </a:xfrm>
        </p:spPr>
        <p:txBody>
          <a:bodyPr>
            <a:normAutofit fontScale="90000"/>
          </a:bodyPr>
          <a:lstStyle/>
          <a:p>
            <a:r>
              <a:rPr lang="en-US" dirty="0" smtClean="0"/>
              <a:t>Services-Oriented Architecture for Water Data</a:t>
            </a:r>
            <a:endParaRPr lang="en-US" dirty="0"/>
          </a:p>
        </p:txBody>
      </p:sp>
      <p:sp>
        <p:nvSpPr>
          <p:cNvPr id="25" name="TextBox 16"/>
          <p:cNvSpPr txBox="1">
            <a:spLocks noChangeArrowheads="1"/>
          </p:cNvSpPr>
          <p:nvPr/>
        </p:nvSpPr>
        <p:spPr bwMode="auto">
          <a:xfrm rot="19189103">
            <a:off x="2732850" y="3636311"/>
            <a:ext cx="1502399" cy="338554"/>
          </a:xfrm>
          <a:prstGeom prst="rect">
            <a:avLst/>
          </a:prstGeom>
          <a:noFill/>
          <a:ln w="9525">
            <a:noFill/>
            <a:miter lim="800000"/>
            <a:headEnd/>
            <a:tailEnd/>
          </a:ln>
        </p:spPr>
        <p:txBody>
          <a:bodyPr wrap="none">
            <a:spAutoFit/>
          </a:bodyPr>
          <a:lstStyle/>
          <a:p>
            <a:r>
              <a:rPr lang="en-US" sz="1600" b="1" dirty="0" smtClean="0"/>
              <a:t>Catalog harvest</a:t>
            </a:r>
            <a:endParaRPr lang="en-US" sz="1600" b="1"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System Overview</a:t>
            </a:r>
            <a:endParaRPr lang="en-US" dirty="0"/>
          </a:p>
        </p:txBody>
      </p:sp>
      <p:grpSp>
        <p:nvGrpSpPr>
          <p:cNvPr id="3" name="Group 52"/>
          <p:cNvGrpSpPr/>
          <p:nvPr/>
        </p:nvGrpSpPr>
        <p:grpSpPr>
          <a:xfrm>
            <a:off x="3950516" y="4995186"/>
            <a:ext cx="2819400" cy="1455501"/>
            <a:chOff x="4724400" y="5528586"/>
            <a:chExt cx="2819400" cy="1455501"/>
          </a:xfrm>
        </p:grpSpPr>
        <p:pic>
          <p:nvPicPr>
            <p:cNvPr id="54" name="Picture 5" descr="C:\Program Files\Microsoft Office\MEDIA\CAGCAT10\j0195384.wmf"/>
            <p:cNvPicPr>
              <a:picLocks noChangeAspect="1" noChangeArrowheads="1"/>
            </p:cNvPicPr>
            <p:nvPr/>
          </p:nvPicPr>
          <p:blipFill>
            <a:blip r:embed="rId3" cstate="print"/>
            <a:srcRect/>
            <a:stretch>
              <a:fillRect/>
            </a:stretch>
          </p:blipFill>
          <p:spPr bwMode="auto">
            <a:xfrm>
              <a:off x="4724400" y="5528586"/>
              <a:ext cx="555624" cy="567414"/>
            </a:xfrm>
            <a:prstGeom prst="rect">
              <a:avLst/>
            </a:prstGeom>
            <a:noFill/>
          </p:spPr>
        </p:pic>
        <p:pic>
          <p:nvPicPr>
            <p:cNvPr id="55" name="Picture 5" descr="C:\Program Files\Microsoft Office\MEDIA\CAGCAT10\j0195384.wmf"/>
            <p:cNvPicPr>
              <a:picLocks noChangeAspect="1" noChangeArrowheads="1"/>
            </p:cNvPicPr>
            <p:nvPr/>
          </p:nvPicPr>
          <p:blipFill>
            <a:blip r:embed="rId3" cstate="print"/>
            <a:srcRect/>
            <a:stretch>
              <a:fillRect/>
            </a:stretch>
          </p:blipFill>
          <p:spPr bwMode="auto">
            <a:xfrm>
              <a:off x="5813424" y="5528586"/>
              <a:ext cx="555624" cy="567414"/>
            </a:xfrm>
            <a:prstGeom prst="rect">
              <a:avLst/>
            </a:prstGeom>
            <a:noFill/>
          </p:spPr>
        </p:pic>
        <p:pic>
          <p:nvPicPr>
            <p:cNvPr id="56" name="Picture 5" descr="C:\Program Files\Microsoft Office\MEDIA\CAGCAT10\j0195384.wmf"/>
            <p:cNvPicPr>
              <a:picLocks noChangeAspect="1" noChangeArrowheads="1"/>
            </p:cNvPicPr>
            <p:nvPr/>
          </p:nvPicPr>
          <p:blipFill>
            <a:blip r:embed="rId3" cstate="print"/>
            <a:srcRect/>
            <a:stretch>
              <a:fillRect/>
            </a:stretch>
          </p:blipFill>
          <p:spPr bwMode="auto">
            <a:xfrm>
              <a:off x="6988176" y="5528586"/>
              <a:ext cx="555624" cy="567414"/>
            </a:xfrm>
            <a:prstGeom prst="rect">
              <a:avLst/>
            </a:prstGeom>
            <a:noFill/>
          </p:spPr>
        </p:pic>
        <p:sp>
          <p:nvSpPr>
            <p:cNvPr id="57" name="TextBox 56"/>
            <p:cNvSpPr txBox="1"/>
            <p:nvPr/>
          </p:nvSpPr>
          <p:spPr>
            <a:xfrm>
              <a:off x="4888684" y="6029980"/>
              <a:ext cx="2479333" cy="954107"/>
            </a:xfrm>
            <a:prstGeom prst="rect">
              <a:avLst/>
            </a:prstGeom>
            <a:noFill/>
          </p:spPr>
          <p:txBody>
            <a:bodyPr wrap="none" rtlCol="0">
              <a:spAutoFit/>
            </a:bodyPr>
            <a:lstStyle/>
            <a:p>
              <a:pPr algn="ctr"/>
              <a:r>
                <a:rPr lang="en-US" sz="2800" dirty="0" smtClean="0"/>
                <a:t>Users</a:t>
              </a:r>
              <a:br>
                <a:rPr lang="en-US" sz="2800" dirty="0" smtClean="0"/>
              </a:br>
              <a:r>
                <a:rPr lang="en-US" sz="2800" dirty="0" smtClean="0"/>
                <a:t>(HydroDesktop)</a:t>
              </a:r>
              <a:endParaRPr lang="en-US" sz="2800" dirty="0"/>
            </a:p>
          </p:txBody>
        </p:sp>
      </p:grpSp>
      <p:cxnSp>
        <p:nvCxnSpPr>
          <p:cNvPr id="58" name="Straight Arrow Connector 57"/>
          <p:cNvCxnSpPr/>
          <p:nvPr/>
        </p:nvCxnSpPr>
        <p:spPr>
          <a:xfrm rot="5400000">
            <a:off x="5677297" y="4304903"/>
            <a:ext cx="1143000" cy="794"/>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64716" y="2819400"/>
            <a:ext cx="1828800" cy="1588"/>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364478" y="15240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428153" y="1600200"/>
            <a:ext cx="689612" cy="369332"/>
          </a:xfrm>
          <a:prstGeom prst="rect">
            <a:avLst/>
          </a:prstGeom>
        </p:spPr>
        <p:txBody>
          <a:bodyPr wrap="none">
            <a:spAutoFit/>
          </a:bodyPr>
          <a:lstStyle/>
          <a:p>
            <a:r>
              <a:rPr lang="en-US" dirty="0" smtClean="0"/>
              <a:t>USGS</a:t>
            </a:r>
            <a:endParaRPr lang="en-US" dirty="0"/>
          </a:p>
        </p:txBody>
      </p:sp>
      <p:grpSp>
        <p:nvGrpSpPr>
          <p:cNvPr id="4" name="Group 73"/>
          <p:cNvGrpSpPr/>
          <p:nvPr/>
        </p:nvGrpSpPr>
        <p:grpSpPr>
          <a:xfrm>
            <a:off x="1359716" y="2971800"/>
            <a:ext cx="1519242" cy="1066800"/>
            <a:chOff x="995362" y="1371600"/>
            <a:chExt cx="1519242" cy="1066800"/>
          </a:xfrm>
        </p:grpSpPr>
        <p:sp>
          <p:nvSpPr>
            <p:cNvPr id="75" name="Rectangle 74"/>
            <p:cNvSpPr/>
            <p:nvPr/>
          </p:nvSpPr>
          <p:spPr>
            <a:xfrm>
              <a:off x="995362" y="137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9"/>
            <p:cNvGrpSpPr/>
            <p:nvPr/>
          </p:nvGrpSpPr>
          <p:grpSpPr>
            <a:xfrm flipH="1">
              <a:off x="1681168" y="1905000"/>
              <a:ext cx="833436" cy="357827"/>
              <a:chOff x="5491162" y="4419600"/>
              <a:chExt cx="2662238" cy="1143000"/>
            </a:xfrm>
          </p:grpSpPr>
          <p:sp>
            <p:nvSpPr>
              <p:cNvPr id="79"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0"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1"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2"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3"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4"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5"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6"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87"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88"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9"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sp>
          <p:nvSpPr>
            <p:cNvPr id="77" name="Rectangle 76"/>
            <p:cNvSpPr/>
            <p:nvPr/>
          </p:nvSpPr>
          <p:spPr>
            <a:xfrm>
              <a:off x="1077689" y="1447800"/>
              <a:ext cx="1124219" cy="369332"/>
            </a:xfrm>
            <a:prstGeom prst="rect">
              <a:avLst/>
            </a:prstGeom>
          </p:spPr>
          <p:txBody>
            <a:bodyPr wrap="none">
              <a:spAutoFit/>
            </a:bodyPr>
            <a:lstStyle/>
            <a:p>
              <a:r>
                <a:rPr lang="en-US" dirty="0" smtClean="0"/>
                <a:t>University</a:t>
              </a:r>
              <a:endParaRPr lang="en-US" dirty="0"/>
            </a:p>
          </p:txBody>
        </p:sp>
        <p:sp>
          <p:nvSpPr>
            <p:cNvPr id="78" name="Flowchart: Magnetic Disk 77"/>
            <p:cNvSpPr/>
            <p:nvPr/>
          </p:nvSpPr>
          <p:spPr>
            <a:xfrm>
              <a:off x="1071562" y="1828800"/>
              <a:ext cx="533400" cy="533400"/>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sp>
        <p:nvSpPr>
          <p:cNvPr id="90" name="TextBox 89"/>
          <p:cNvSpPr txBox="1"/>
          <p:nvPr/>
        </p:nvSpPr>
        <p:spPr>
          <a:xfrm>
            <a:off x="990600" y="4114800"/>
            <a:ext cx="2213748" cy="523220"/>
          </a:xfrm>
          <a:prstGeom prst="rect">
            <a:avLst/>
          </a:prstGeom>
          <a:noFill/>
        </p:spPr>
        <p:txBody>
          <a:bodyPr wrap="none" rtlCol="0">
            <a:spAutoFit/>
          </a:bodyPr>
          <a:lstStyle/>
          <a:p>
            <a:pPr algn="ctr"/>
            <a:r>
              <a:rPr lang="en-US" sz="2800" dirty="0" err="1" smtClean="0"/>
              <a:t>HydroServers</a:t>
            </a:r>
            <a:endParaRPr lang="en-US" sz="2800" dirty="0"/>
          </a:p>
        </p:txBody>
      </p:sp>
      <p:cxnSp>
        <p:nvCxnSpPr>
          <p:cNvPr id="99" name="Straight Arrow Connector 98"/>
          <p:cNvCxnSpPr/>
          <p:nvPr/>
        </p:nvCxnSpPr>
        <p:spPr>
          <a:xfrm rot="16200000" flipH="1">
            <a:off x="3264716" y="3429000"/>
            <a:ext cx="1447800" cy="1295400"/>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276934" y="3962400"/>
            <a:ext cx="1631216" cy="369332"/>
          </a:xfrm>
          <a:prstGeom prst="rect">
            <a:avLst/>
          </a:prstGeom>
          <a:noFill/>
        </p:spPr>
        <p:txBody>
          <a:bodyPr wrap="none" rtlCol="0">
            <a:spAutoFit/>
          </a:bodyPr>
          <a:lstStyle/>
          <a:p>
            <a:pPr algn="ctr"/>
            <a:r>
              <a:rPr lang="en-US" dirty="0" smtClean="0"/>
              <a:t>Data Discovery </a:t>
            </a:r>
          </a:p>
        </p:txBody>
      </p:sp>
      <p:sp>
        <p:nvSpPr>
          <p:cNvPr id="101" name="TextBox 100"/>
          <p:cNvSpPr txBox="1"/>
          <p:nvPr/>
        </p:nvSpPr>
        <p:spPr>
          <a:xfrm>
            <a:off x="3950516" y="3810000"/>
            <a:ext cx="1467133" cy="369332"/>
          </a:xfrm>
          <a:prstGeom prst="rect">
            <a:avLst/>
          </a:prstGeom>
          <a:noFill/>
        </p:spPr>
        <p:txBody>
          <a:bodyPr wrap="none" rtlCol="0">
            <a:spAutoFit/>
          </a:bodyPr>
          <a:lstStyle/>
          <a:p>
            <a:r>
              <a:rPr lang="en-US" dirty="0" smtClean="0"/>
              <a:t>Data Access</a:t>
            </a:r>
            <a:endParaRPr lang="en-US" dirty="0"/>
          </a:p>
        </p:txBody>
      </p:sp>
      <p:sp>
        <p:nvSpPr>
          <p:cNvPr id="103" name="Flowchart: Magnetic Disk 102"/>
          <p:cNvSpPr/>
          <p:nvPr/>
        </p:nvSpPr>
        <p:spPr>
          <a:xfrm>
            <a:off x="1435916" y="1981200"/>
            <a:ext cx="533400" cy="5334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4" name="Flowchart: Magnetic Disk 103"/>
          <p:cNvSpPr/>
          <p:nvPr/>
        </p:nvSpPr>
        <p:spPr>
          <a:xfrm>
            <a:off x="1440678" y="1981200"/>
            <a:ext cx="533400" cy="533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sp>
        <p:nvSpPr>
          <p:cNvPr id="107" name="TextBox 106"/>
          <p:cNvSpPr txBox="1"/>
          <p:nvPr/>
        </p:nvSpPr>
        <p:spPr>
          <a:xfrm>
            <a:off x="2833811" y="1944469"/>
            <a:ext cx="858440" cy="646331"/>
          </a:xfrm>
          <a:prstGeom prst="rect">
            <a:avLst/>
          </a:prstGeom>
          <a:noFill/>
        </p:spPr>
        <p:txBody>
          <a:bodyPr wrap="none" rtlCol="0">
            <a:spAutoFit/>
          </a:bodyPr>
          <a:lstStyle/>
          <a:p>
            <a:pPr algn="ctr"/>
            <a:r>
              <a:rPr lang="en-US" dirty="0" smtClean="0"/>
              <a:t>Web</a:t>
            </a:r>
          </a:p>
          <a:p>
            <a:pPr algn="ctr"/>
            <a:r>
              <a:rPr lang="en-US" dirty="0" smtClean="0"/>
              <a:t>Service</a:t>
            </a:r>
            <a:endParaRPr lang="en-US" dirty="0"/>
          </a:p>
        </p:txBody>
      </p:sp>
      <p:grpSp>
        <p:nvGrpSpPr>
          <p:cNvPr id="7" name="Group 29"/>
          <p:cNvGrpSpPr/>
          <p:nvPr/>
        </p:nvGrpSpPr>
        <p:grpSpPr>
          <a:xfrm flipH="1">
            <a:off x="2050278" y="2057400"/>
            <a:ext cx="833438" cy="357827"/>
            <a:chOff x="5491162" y="4419600"/>
            <a:chExt cx="2662238" cy="1143000"/>
          </a:xfrm>
        </p:grpSpPr>
        <p:sp>
          <p:nvSpPr>
            <p:cNvPr id="62"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3"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5"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6"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7"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8"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9"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70"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71"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72"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grpSp>
        <p:nvGrpSpPr>
          <p:cNvPr id="76" name="Group 75"/>
          <p:cNvGrpSpPr/>
          <p:nvPr/>
        </p:nvGrpSpPr>
        <p:grpSpPr>
          <a:xfrm>
            <a:off x="5181600" y="1600200"/>
            <a:ext cx="3200400" cy="2057400"/>
            <a:chOff x="5181600" y="1600200"/>
            <a:chExt cx="3200400" cy="2057400"/>
          </a:xfrm>
        </p:grpSpPr>
        <p:sp>
          <p:nvSpPr>
            <p:cNvPr id="91" name="Rectangle 90"/>
            <p:cNvSpPr/>
            <p:nvPr/>
          </p:nvSpPr>
          <p:spPr>
            <a:xfrm>
              <a:off x="5181600" y="1600200"/>
              <a:ext cx="32004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2"/>
            <p:cNvPicPr>
              <a:picLocks noChangeAspect="1" noChangeArrowheads="1"/>
            </p:cNvPicPr>
            <p:nvPr/>
          </p:nvPicPr>
          <p:blipFill>
            <a:blip r:embed="rId4" cstate="print"/>
            <a:srcRect/>
            <a:stretch>
              <a:fillRect/>
            </a:stretch>
          </p:blipFill>
          <p:spPr bwMode="auto">
            <a:xfrm>
              <a:off x="6967538" y="2819400"/>
              <a:ext cx="1262062" cy="588226"/>
            </a:xfrm>
            <a:prstGeom prst="rect">
              <a:avLst/>
            </a:prstGeom>
            <a:noFill/>
            <a:ln w="3175">
              <a:solidFill>
                <a:schemeClr val="tx1"/>
              </a:solidFill>
              <a:miter lim="800000"/>
              <a:headEnd/>
              <a:tailEnd/>
            </a:ln>
          </p:spPr>
        </p:pic>
        <p:sp>
          <p:nvSpPr>
            <p:cNvPr id="95" name="Flowchart: Magnetic Disk 94"/>
            <p:cNvSpPr/>
            <p:nvPr/>
          </p:nvSpPr>
          <p:spPr>
            <a:xfrm>
              <a:off x="7162800" y="1676400"/>
              <a:ext cx="106680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Metadata</a:t>
              </a:r>
            </a:p>
            <a:p>
              <a:pPr algn="ctr"/>
              <a:r>
                <a:rPr lang="en-US" sz="1400" b="1" dirty="0" smtClean="0">
                  <a:effectLst>
                    <a:outerShdw blurRad="38100" dist="38100" dir="2700000" algn="tl">
                      <a:srgbClr val="000000">
                        <a:alpha val="43137"/>
                      </a:srgbClr>
                    </a:outerShdw>
                  </a:effectLst>
                </a:rPr>
                <a:t>Catalog</a:t>
              </a:r>
              <a:endParaRPr lang="en-US" sz="1400" b="1" dirty="0">
                <a:effectLst>
                  <a:outerShdw blurRad="38100" dist="38100" dir="2700000" algn="tl">
                    <a:srgbClr val="000000">
                      <a:alpha val="43137"/>
                    </a:srgbClr>
                  </a:outerShdw>
                </a:effectLst>
              </a:endParaRPr>
            </a:p>
          </p:txBody>
        </p:sp>
        <p:pic>
          <p:nvPicPr>
            <p:cNvPr id="96" name="Picture 5"/>
            <p:cNvPicPr>
              <a:picLocks noChangeAspect="1" noChangeArrowheads="1"/>
            </p:cNvPicPr>
            <p:nvPr/>
          </p:nvPicPr>
          <p:blipFill>
            <a:blip r:embed="rId5" cstate="print"/>
            <a:srcRect/>
            <a:stretch>
              <a:fillRect/>
            </a:stretch>
          </p:blipFill>
          <p:spPr bwMode="auto">
            <a:xfrm>
              <a:off x="5290751" y="2438400"/>
              <a:ext cx="1414849" cy="990600"/>
            </a:xfrm>
            <a:prstGeom prst="rect">
              <a:avLst/>
            </a:prstGeom>
            <a:noFill/>
            <a:ln w="9525">
              <a:noFill/>
              <a:miter lim="800000"/>
              <a:headEnd/>
              <a:tailEnd/>
            </a:ln>
            <a:effectLst/>
          </p:spPr>
        </p:pic>
        <p:sp>
          <p:nvSpPr>
            <p:cNvPr id="97" name="Rounded Rectangle 96"/>
            <p:cNvSpPr/>
            <p:nvPr/>
          </p:nvSpPr>
          <p:spPr>
            <a:xfrm>
              <a:off x="5366951" y="2286000"/>
              <a:ext cx="1295400" cy="609600"/>
            </a:xfrm>
            <a:prstGeom prst="roundRect">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HIS Central</a:t>
              </a:r>
              <a:endParaRPr lang="en-US" sz="1400" b="1" dirty="0">
                <a:effectLst>
                  <a:outerShdw blurRad="38100" dist="38100" dir="2700000" algn="tl">
                    <a:srgbClr val="000000">
                      <a:alpha val="43137"/>
                    </a:srgbClr>
                  </a:outerShdw>
                </a:effectLst>
              </a:endParaRPr>
            </a:p>
          </p:txBody>
        </p:sp>
        <p:sp>
          <p:nvSpPr>
            <p:cNvPr id="98" name="TextBox 97"/>
            <p:cNvSpPr txBox="1"/>
            <p:nvPr/>
          </p:nvSpPr>
          <p:spPr>
            <a:xfrm>
              <a:off x="5196453" y="1676400"/>
              <a:ext cx="2042547" cy="523220"/>
            </a:xfrm>
            <a:prstGeom prst="rect">
              <a:avLst/>
            </a:prstGeom>
            <a:noFill/>
          </p:spPr>
          <p:txBody>
            <a:bodyPr wrap="none" rtlCol="0">
              <a:spAutoFit/>
            </a:bodyPr>
            <a:lstStyle/>
            <a:p>
              <a:r>
                <a:rPr lang="en-US" sz="2800" dirty="0" smtClean="0"/>
                <a:t>HIS Central</a:t>
              </a:r>
              <a:endParaRPr lang="en-US" sz="2800" dirty="0"/>
            </a:p>
          </p:txBody>
        </p:sp>
        <p:sp>
          <p:nvSpPr>
            <p:cNvPr id="105" name="Rounded Rectangle 104"/>
            <p:cNvSpPr/>
            <p:nvPr/>
          </p:nvSpPr>
          <p:spPr>
            <a:xfrm>
              <a:off x="6934200" y="2361156"/>
              <a:ext cx="1295400" cy="609600"/>
            </a:xfrm>
            <a:prstGeom prst="round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Hydrologic Ontology</a:t>
              </a:r>
              <a:endParaRPr lang="en-US" sz="1400" b="1" dirty="0">
                <a:effectLst>
                  <a:outerShdw blurRad="38100" dist="38100" dir="2700000" algn="tl">
                    <a:srgbClr val="000000">
                      <a:alpha val="43137"/>
                    </a:srgbClr>
                  </a:outerShdw>
                </a:effectLst>
              </a:endParaRPr>
            </a:p>
          </p:txBody>
        </p:sp>
      </p:grpSp>
      <p:sp>
        <p:nvSpPr>
          <p:cNvPr id="102" name="TextBox 101"/>
          <p:cNvSpPr txBox="1"/>
          <p:nvPr/>
        </p:nvSpPr>
        <p:spPr>
          <a:xfrm>
            <a:off x="3493316" y="2477869"/>
            <a:ext cx="1415772" cy="646331"/>
          </a:xfrm>
          <a:prstGeom prst="rect">
            <a:avLst/>
          </a:prstGeom>
          <a:noFill/>
        </p:spPr>
        <p:txBody>
          <a:bodyPr wrap="none" rtlCol="0">
            <a:spAutoFit/>
          </a:bodyPr>
          <a:lstStyle/>
          <a:p>
            <a:pPr algn="ctr"/>
            <a:r>
              <a:rPr lang="en-US" dirty="0" smtClean="0"/>
              <a:t>Data </a:t>
            </a:r>
          </a:p>
          <a:p>
            <a:pPr algn="ctr"/>
            <a:r>
              <a:rPr lang="en-US" dirty="0" smtClean="0"/>
              <a:t>Registration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additive="base">
                                        <p:cTn id="32" dur="500" fill="hold"/>
                                        <p:tgtEl>
                                          <p:spTgt spid="76"/>
                                        </p:tgtEl>
                                        <p:attrNameLst>
                                          <p:attrName>ppt_x</p:attrName>
                                        </p:attrNameLst>
                                      </p:cBhvr>
                                      <p:tavLst>
                                        <p:tav tm="0">
                                          <p:val>
                                            <p:strVal val="1+#ppt_w/2"/>
                                          </p:val>
                                        </p:tav>
                                        <p:tav tm="100000">
                                          <p:val>
                                            <p:strVal val="#ppt_x"/>
                                          </p:val>
                                        </p:tav>
                                      </p:tavLst>
                                    </p:anim>
                                    <p:anim calcmode="lin" valueType="num">
                                      <p:cBhvr additive="base">
                                        <p:cTn id="33" dur="500" fill="hold"/>
                                        <p:tgtEl>
                                          <p:spTgt spid="7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1000"/>
                            </p:stCondLst>
                            <p:childTnLst>
                              <p:par>
                                <p:cTn id="39" presetID="23" presetClass="entr" presetSubtype="32" fill="hold" grpId="0" nodeType="afterEffect">
                                  <p:stCondLst>
                                    <p:cond delay="0"/>
                                  </p:stCondLst>
                                  <p:childTnLst>
                                    <p:set>
                                      <p:cBhvr>
                                        <p:cTn id="40" dur="1" fill="hold">
                                          <p:stCondLst>
                                            <p:cond delay="0"/>
                                          </p:stCondLst>
                                        </p:cTn>
                                        <p:tgtEl>
                                          <p:spTgt spid="102"/>
                                        </p:tgtEl>
                                        <p:attrNameLst>
                                          <p:attrName>style.visibility</p:attrName>
                                        </p:attrNameLst>
                                      </p:cBhvr>
                                      <p:to>
                                        <p:strVal val="visible"/>
                                      </p:to>
                                    </p:set>
                                    <p:anim calcmode="lin" valueType="num">
                                      <p:cBhvr>
                                        <p:cTn id="41" dur="500" fill="hold"/>
                                        <p:tgtEl>
                                          <p:spTgt spid="102"/>
                                        </p:tgtEl>
                                        <p:attrNameLst>
                                          <p:attrName>ppt_w</p:attrName>
                                        </p:attrNameLst>
                                      </p:cBhvr>
                                      <p:tavLst>
                                        <p:tav tm="0">
                                          <p:val>
                                            <p:strVal val="4*#ppt_w"/>
                                          </p:val>
                                        </p:tav>
                                        <p:tav tm="100000">
                                          <p:val>
                                            <p:strVal val="#ppt_w"/>
                                          </p:val>
                                        </p:tav>
                                      </p:tavLst>
                                    </p:anim>
                                    <p:anim calcmode="lin" valueType="num">
                                      <p:cBhvr>
                                        <p:cTn id="42" dur="500" fill="hold"/>
                                        <p:tgtEl>
                                          <p:spTgt spid="102"/>
                                        </p:tgtEl>
                                        <p:attrNameLst>
                                          <p:attrName>ppt_h</p:attrName>
                                        </p:attrNameLst>
                                      </p:cBhvr>
                                      <p:tavLst>
                                        <p:tav tm="0">
                                          <p:val>
                                            <p:strVal val="4*#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par>
                          <p:cTn id="53" fill="hold">
                            <p:stCondLst>
                              <p:cond delay="1000"/>
                            </p:stCondLst>
                            <p:childTnLst>
                              <p:par>
                                <p:cTn id="54" presetID="23" presetClass="entr" presetSubtype="32" fill="hold" grpId="0" nodeType="afterEffect">
                                  <p:stCondLst>
                                    <p:cond delay="0"/>
                                  </p:stCondLst>
                                  <p:childTnLst>
                                    <p:set>
                                      <p:cBhvr>
                                        <p:cTn id="55" dur="1" fill="hold">
                                          <p:stCondLst>
                                            <p:cond delay="0"/>
                                          </p:stCondLst>
                                        </p:cTn>
                                        <p:tgtEl>
                                          <p:spTgt spid="100"/>
                                        </p:tgtEl>
                                        <p:attrNameLst>
                                          <p:attrName>style.visibility</p:attrName>
                                        </p:attrNameLst>
                                      </p:cBhvr>
                                      <p:to>
                                        <p:strVal val="visible"/>
                                      </p:to>
                                    </p:set>
                                    <p:anim calcmode="lin" valueType="num">
                                      <p:cBhvr>
                                        <p:cTn id="56" dur="500" fill="hold"/>
                                        <p:tgtEl>
                                          <p:spTgt spid="100"/>
                                        </p:tgtEl>
                                        <p:attrNameLst>
                                          <p:attrName>ppt_w</p:attrName>
                                        </p:attrNameLst>
                                      </p:cBhvr>
                                      <p:tavLst>
                                        <p:tav tm="0">
                                          <p:val>
                                            <p:strVal val="4*#ppt_w"/>
                                          </p:val>
                                        </p:tav>
                                        <p:tav tm="100000">
                                          <p:val>
                                            <p:strVal val="#ppt_w"/>
                                          </p:val>
                                        </p:tav>
                                      </p:tavLst>
                                    </p:anim>
                                    <p:anim calcmode="lin" valueType="num">
                                      <p:cBhvr>
                                        <p:cTn id="57" dur="500" fill="hold"/>
                                        <p:tgtEl>
                                          <p:spTgt spid="100"/>
                                        </p:tgtEl>
                                        <p:attrNameLst>
                                          <p:attrName>ppt_h</p:attrName>
                                        </p:attrNameLst>
                                      </p:cBhvr>
                                      <p:tavLst>
                                        <p:tav tm="0">
                                          <p:val>
                                            <p:strVal val="4*#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wipe(down)">
                                      <p:cBhvr>
                                        <p:cTn id="62" dur="500"/>
                                        <p:tgtEl>
                                          <p:spTgt spid="99"/>
                                        </p:tgtEl>
                                      </p:cBhvr>
                                    </p:animEffect>
                                  </p:childTnLst>
                                </p:cTn>
                              </p:par>
                            </p:childTnLst>
                          </p:cTn>
                        </p:par>
                        <p:par>
                          <p:cTn id="63" fill="hold">
                            <p:stCondLst>
                              <p:cond delay="500"/>
                            </p:stCondLst>
                            <p:childTnLst>
                              <p:par>
                                <p:cTn id="64" presetID="23" presetClass="entr" presetSubtype="32" fill="hold" grpId="0" nodeType="afterEffect">
                                  <p:stCondLst>
                                    <p:cond delay="0"/>
                                  </p:stCondLst>
                                  <p:childTnLst>
                                    <p:set>
                                      <p:cBhvr>
                                        <p:cTn id="65" dur="1" fill="hold">
                                          <p:stCondLst>
                                            <p:cond delay="0"/>
                                          </p:stCondLst>
                                        </p:cTn>
                                        <p:tgtEl>
                                          <p:spTgt spid="101"/>
                                        </p:tgtEl>
                                        <p:attrNameLst>
                                          <p:attrName>style.visibility</p:attrName>
                                        </p:attrNameLst>
                                      </p:cBhvr>
                                      <p:to>
                                        <p:strVal val="visible"/>
                                      </p:to>
                                    </p:set>
                                    <p:anim calcmode="lin" valueType="num">
                                      <p:cBhvr>
                                        <p:cTn id="66" dur="500" fill="hold"/>
                                        <p:tgtEl>
                                          <p:spTgt spid="101"/>
                                        </p:tgtEl>
                                        <p:attrNameLst>
                                          <p:attrName>ppt_w</p:attrName>
                                        </p:attrNameLst>
                                      </p:cBhvr>
                                      <p:tavLst>
                                        <p:tav tm="0">
                                          <p:val>
                                            <p:strVal val="4*#ppt_w"/>
                                          </p:val>
                                        </p:tav>
                                        <p:tav tm="100000">
                                          <p:val>
                                            <p:strVal val="#ppt_w"/>
                                          </p:val>
                                        </p:tav>
                                      </p:tavLst>
                                    </p:anim>
                                    <p:anim calcmode="lin" valueType="num">
                                      <p:cBhvr>
                                        <p:cTn id="67" dur="500" fill="hold"/>
                                        <p:tgtEl>
                                          <p:spTgt spid="101"/>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100" grpId="0"/>
      <p:bldP spid="101" grpId="0"/>
      <p:bldP spid="104" grpId="0" animBg="1"/>
      <p:bldP spid="107" grpId="0"/>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ain-gauge-platform-400"/>
          <p:cNvPicPr>
            <a:picLocks noChangeAspect="1" noChangeArrowheads="1"/>
          </p:cNvPicPr>
          <p:nvPr/>
        </p:nvPicPr>
        <p:blipFill>
          <a:blip r:embed="rId3" cstate="print"/>
          <a:srcRect/>
          <a:stretch>
            <a:fillRect/>
          </a:stretch>
        </p:blipFill>
        <p:spPr bwMode="auto">
          <a:xfrm>
            <a:off x="5956300" y="1746250"/>
            <a:ext cx="2463800" cy="1390650"/>
          </a:xfrm>
          <a:prstGeom prst="rect">
            <a:avLst/>
          </a:prstGeom>
          <a:noFill/>
          <a:ln w="9525">
            <a:noFill/>
            <a:miter lim="800000"/>
            <a:headEnd/>
            <a:tailEnd/>
          </a:ln>
        </p:spPr>
      </p:pic>
      <p:pic>
        <p:nvPicPr>
          <p:cNvPr id="10243" name="Picture 3" descr="newtsgge"/>
          <p:cNvPicPr>
            <a:picLocks noChangeAspect="1" noChangeArrowheads="1"/>
          </p:cNvPicPr>
          <p:nvPr/>
        </p:nvPicPr>
        <p:blipFill>
          <a:blip r:embed="rId4" cstate="print"/>
          <a:srcRect/>
          <a:stretch>
            <a:fillRect/>
          </a:stretch>
        </p:blipFill>
        <p:spPr bwMode="auto">
          <a:xfrm>
            <a:off x="5146675" y="1085850"/>
            <a:ext cx="1422400" cy="1625600"/>
          </a:xfrm>
          <a:prstGeom prst="rect">
            <a:avLst/>
          </a:prstGeom>
          <a:noFill/>
          <a:ln w="9525">
            <a:noFill/>
            <a:miter lim="800000"/>
            <a:headEnd/>
            <a:tailEnd/>
          </a:ln>
        </p:spPr>
      </p:pic>
      <p:sp>
        <p:nvSpPr>
          <p:cNvPr id="10244" name="Text Box 4"/>
          <p:cNvSpPr txBox="1">
            <a:spLocks noChangeArrowheads="1"/>
          </p:cNvSpPr>
          <p:nvPr/>
        </p:nvSpPr>
        <p:spPr bwMode="auto">
          <a:xfrm>
            <a:off x="6400800" y="1143000"/>
            <a:ext cx="2482850" cy="457200"/>
          </a:xfrm>
          <a:prstGeom prst="rect">
            <a:avLst/>
          </a:prstGeom>
          <a:noFill/>
          <a:ln w="9525">
            <a:noFill/>
            <a:miter lim="800000"/>
            <a:headEnd/>
            <a:tailEnd/>
          </a:ln>
        </p:spPr>
        <p:txBody>
          <a:bodyPr>
            <a:spAutoFit/>
          </a:bodyPr>
          <a:lstStyle/>
          <a:p>
            <a:pPr algn="ctr" eaLnBrk="0" hangingPunct="0">
              <a:spcBef>
                <a:spcPct val="50000"/>
              </a:spcBef>
            </a:pPr>
            <a:r>
              <a:rPr lang="en-US" sz="2400">
                <a:solidFill>
                  <a:schemeClr val="tx2"/>
                </a:solidFill>
                <a:latin typeface="Calibri" pitchFamily="34" charset="0"/>
              </a:rPr>
              <a:t>Rainfall &amp; Snow</a:t>
            </a:r>
          </a:p>
        </p:txBody>
      </p:sp>
      <p:pic>
        <p:nvPicPr>
          <p:cNvPr id="10245" name="Picture 5" descr="stream3"/>
          <p:cNvPicPr>
            <a:picLocks noChangeAspect="1" noChangeArrowheads="1"/>
          </p:cNvPicPr>
          <p:nvPr/>
        </p:nvPicPr>
        <p:blipFill>
          <a:blip r:embed="rId5" cstate="print"/>
          <a:srcRect/>
          <a:stretch>
            <a:fillRect/>
          </a:stretch>
        </p:blipFill>
        <p:spPr bwMode="auto">
          <a:xfrm>
            <a:off x="685800" y="1676400"/>
            <a:ext cx="1728788" cy="2185988"/>
          </a:xfrm>
          <a:prstGeom prst="rect">
            <a:avLst/>
          </a:prstGeom>
          <a:noFill/>
          <a:ln w="9525">
            <a:noFill/>
            <a:miter lim="800000"/>
            <a:headEnd/>
            <a:tailEnd/>
          </a:ln>
        </p:spPr>
      </p:pic>
      <p:pic>
        <p:nvPicPr>
          <p:cNvPr id="10246" name="Picture 6" descr="tdr"/>
          <p:cNvPicPr>
            <a:picLocks noChangeAspect="1" noChangeArrowheads="1"/>
          </p:cNvPicPr>
          <p:nvPr/>
        </p:nvPicPr>
        <p:blipFill>
          <a:blip r:embed="rId6" cstate="print"/>
          <a:srcRect/>
          <a:stretch>
            <a:fillRect/>
          </a:stretch>
        </p:blipFill>
        <p:spPr bwMode="auto">
          <a:xfrm>
            <a:off x="3352800" y="1600200"/>
            <a:ext cx="1168400" cy="1676400"/>
          </a:xfrm>
          <a:prstGeom prst="rect">
            <a:avLst/>
          </a:prstGeom>
          <a:noFill/>
          <a:ln w="9525">
            <a:noFill/>
            <a:miter lim="800000"/>
            <a:headEnd/>
            <a:tailEnd/>
          </a:ln>
        </p:spPr>
      </p:pic>
      <p:sp>
        <p:nvSpPr>
          <p:cNvPr id="10247" name="Text Box 7"/>
          <p:cNvSpPr txBox="1">
            <a:spLocks noChangeArrowheads="1"/>
          </p:cNvSpPr>
          <p:nvPr/>
        </p:nvSpPr>
        <p:spPr bwMode="auto">
          <a:xfrm>
            <a:off x="152400" y="762000"/>
            <a:ext cx="2819400" cy="830997"/>
          </a:xfrm>
          <a:prstGeom prst="rect">
            <a:avLst/>
          </a:prstGeom>
          <a:noFill/>
          <a:ln w="9525">
            <a:noFill/>
            <a:miter lim="800000"/>
            <a:headEnd/>
            <a:tailEnd/>
          </a:ln>
        </p:spPr>
        <p:txBody>
          <a:bodyPr>
            <a:spAutoFit/>
          </a:bodyPr>
          <a:lstStyle/>
          <a:p>
            <a:pPr algn="ctr" eaLnBrk="0" hangingPunct="0">
              <a:spcBef>
                <a:spcPct val="50000"/>
              </a:spcBef>
            </a:pPr>
            <a:r>
              <a:rPr lang="en-US" sz="2400" dirty="0">
                <a:solidFill>
                  <a:schemeClr val="tx2"/>
                </a:solidFill>
                <a:latin typeface="Calibri" pitchFamily="34" charset="0"/>
              </a:rPr>
              <a:t>Water quantity </a:t>
            </a:r>
            <a:br>
              <a:rPr lang="en-US" sz="2400" dirty="0">
                <a:solidFill>
                  <a:schemeClr val="tx2"/>
                </a:solidFill>
                <a:latin typeface="Calibri" pitchFamily="34" charset="0"/>
              </a:rPr>
            </a:br>
            <a:r>
              <a:rPr lang="en-US" sz="2400" dirty="0">
                <a:solidFill>
                  <a:schemeClr val="tx2"/>
                </a:solidFill>
                <a:latin typeface="Calibri" pitchFamily="34" charset="0"/>
              </a:rPr>
              <a:t>and quality</a:t>
            </a:r>
          </a:p>
        </p:txBody>
      </p:sp>
      <p:pic>
        <p:nvPicPr>
          <p:cNvPr id="10248" name="Picture 8" descr="k9527-1i"/>
          <p:cNvPicPr>
            <a:picLocks noChangeAspect="1" noChangeArrowheads="1"/>
          </p:cNvPicPr>
          <p:nvPr/>
        </p:nvPicPr>
        <p:blipFill>
          <a:blip r:embed="rId7" cstate="print"/>
          <a:srcRect/>
          <a:stretch>
            <a:fillRect/>
          </a:stretch>
        </p:blipFill>
        <p:spPr bwMode="auto">
          <a:xfrm>
            <a:off x="2274888" y="4348163"/>
            <a:ext cx="1173162" cy="1770062"/>
          </a:xfrm>
          <a:prstGeom prst="rect">
            <a:avLst/>
          </a:prstGeom>
          <a:noFill/>
          <a:ln w="9525">
            <a:noFill/>
            <a:miter lim="800000"/>
            <a:headEnd/>
            <a:tailEnd/>
          </a:ln>
        </p:spPr>
      </p:pic>
      <p:pic>
        <p:nvPicPr>
          <p:cNvPr id="10249" name="Picture 9" descr="nl7"/>
          <p:cNvPicPr>
            <a:picLocks noChangeAspect="1" noChangeArrowheads="1"/>
          </p:cNvPicPr>
          <p:nvPr/>
        </p:nvPicPr>
        <p:blipFill>
          <a:blip r:embed="rId8" cstate="print"/>
          <a:srcRect/>
          <a:stretch>
            <a:fillRect/>
          </a:stretch>
        </p:blipFill>
        <p:spPr bwMode="auto">
          <a:xfrm>
            <a:off x="658813" y="4578350"/>
            <a:ext cx="1693862" cy="1524000"/>
          </a:xfrm>
          <a:prstGeom prst="rect">
            <a:avLst/>
          </a:prstGeom>
          <a:noFill/>
          <a:ln w="9525">
            <a:noFill/>
            <a:miter lim="800000"/>
            <a:headEnd/>
            <a:tailEnd/>
          </a:ln>
        </p:spPr>
      </p:pic>
      <p:sp>
        <p:nvSpPr>
          <p:cNvPr id="10250" name="Text Box 10"/>
          <p:cNvSpPr txBox="1">
            <a:spLocks noChangeArrowheads="1"/>
          </p:cNvSpPr>
          <p:nvPr/>
        </p:nvSpPr>
        <p:spPr bwMode="auto">
          <a:xfrm>
            <a:off x="152400" y="3962400"/>
            <a:ext cx="3381375" cy="457200"/>
          </a:xfrm>
          <a:prstGeom prst="rect">
            <a:avLst/>
          </a:prstGeom>
          <a:noFill/>
          <a:ln w="9525">
            <a:noFill/>
            <a:miter lim="800000"/>
            <a:headEnd/>
            <a:tailEnd/>
          </a:ln>
        </p:spPr>
        <p:txBody>
          <a:bodyPr>
            <a:spAutoFit/>
          </a:bodyPr>
          <a:lstStyle/>
          <a:p>
            <a:pPr algn="ctr" eaLnBrk="0" hangingPunct="0">
              <a:spcBef>
                <a:spcPct val="50000"/>
              </a:spcBef>
            </a:pPr>
            <a:r>
              <a:rPr lang="en-US" sz="2400">
                <a:solidFill>
                  <a:schemeClr val="tx2"/>
                </a:solidFill>
                <a:latin typeface="Calibri" pitchFamily="34" charset="0"/>
              </a:rPr>
              <a:t>Remote sensing</a:t>
            </a:r>
          </a:p>
        </p:txBody>
      </p:sp>
      <p:sp>
        <p:nvSpPr>
          <p:cNvPr id="10251" name="Rectangle 11"/>
          <p:cNvSpPr>
            <a:spLocks noChangeArrowheads="1"/>
          </p:cNvSpPr>
          <p:nvPr/>
        </p:nvSpPr>
        <p:spPr bwMode="auto">
          <a:xfrm>
            <a:off x="0" y="349250"/>
            <a:ext cx="9144000" cy="565150"/>
          </a:xfrm>
          <a:prstGeom prst="rect">
            <a:avLst/>
          </a:prstGeom>
          <a:noFill/>
          <a:ln w="25400">
            <a:noFill/>
            <a:miter lim="800000"/>
            <a:headEnd/>
            <a:tailEnd/>
          </a:ln>
        </p:spPr>
        <p:txBody>
          <a:bodyPr tIns="44450" rIns="90488" bIns="44450" anchor="b"/>
          <a:lstStyle/>
          <a:p>
            <a:pPr marL="233363" algn="ctr"/>
            <a:r>
              <a:rPr lang="en-US" sz="4400" dirty="0">
                <a:latin typeface="Calibri" pitchFamily="34" charset="0"/>
              </a:rPr>
              <a:t>Water Data</a:t>
            </a:r>
          </a:p>
        </p:txBody>
      </p:sp>
      <p:sp>
        <p:nvSpPr>
          <p:cNvPr id="10252" name="Text Box 12"/>
          <p:cNvSpPr txBox="1">
            <a:spLocks noChangeArrowheads="1"/>
          </p:cNvSpPr>
          <p:nvPr/>
        </p:nvSpPr>
        <p:spPr bwMode="auto">
          <a:xfrm>
            <a:off x="6629400" y="3352800"/>
            <a:ext cx="2133600"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tx2"/>
                </a:solidFill>
                <a:latin typeface="Calibri" pitchFamily="34" charset="0"/>
              </a:rPr>
              <a:t>Modeling</a:t>
            </a:r>
            <a:r>
              <a:rPr lang="en-US" sz="2400" b="1">
                <a:solidFill>
                  <a:schemeClr val="tx2"/>
                </a:solidFill>
                <a:latin typeface="Calibri" pitchFamily="34" charset="0"/>
              </a:rPr>
              <a:t> </a:t>
            </a:r>
          </a:p>
        </p:txBody>
      </p:sp>
      <p:pic>
        <p:nvPicPr>
          <p:cNvPr id="10253" name="Picture 13" descr="MPj03999810000[1]"/>
          <p:cNvPicPr>
            <a:picLocks noGrp="1" noChangeAspect="1" noChangeArrowheads="1"/>
          </p:cNvPicPr>
          <p:nvPr>
            <p:ph sz="quarter" idx="4294967295"/>
          </p:nvPr>
        </p:nvPicPr>
        <p:blipFill>
          <a:blip r:embed="rId9" cstate="print"/>
          <a:srcRect/>
          <a:stretch>
            <a:fillRect/>
          </a:stretch>
        </p:blipFill>
        <p:spPr>
          <a:xfrm>
            <a:off x="6584950" y="3840163"/>
            <a:ext cx="1771650" cy="1393825"/>
          </a:xfrm>
        </p:spPr>
      </p:pic>
      <p:pic>
        <p:nvPicPr>
          <p:cNvPr id="10254" name="Picture 14"/>
          <p:cNvPicPr>
            <a:picLocks noGrp="1" noChangeAspect="1" noChangeArrowheads="1"/>
          </p:cNvPicPr>
          <p:nvPr>
            <p:ph sz="quarter" idx="4294967295"/>
          </p:nvPr>
        </p:nvPicPr>
        <p:blipFill>
          <a:blip r:embed="rId10" cstate="print"/>
          <a:srcRect l="32857" t="4938" r="-1143" b="5760"/>
          <a:stretch>
            <a:fillRect/>
          </a:stretch>
        </p:blipFill>
        <p:spPr>
          <a:xfrm>
            <a:off x="6889750" y="5022850"/>
            <a:ext cx="1725613" cy="1093788"/>
          </a:xfrm>
          <a:ln w="15875">
            <a:solidFill>
              <a:schemeClr val="tx1"/>
            </a:solidFill>
          </a:ln>
        </p:spPr>
      </p:pic>
      <p:pic>
        <p:nvPicPr>
          <p:cNvPr id="10255" name="Picture 15" descr="VAIRA3"/>
          <p:cNvPicPr>
            <a:picLocks noChangeAspect="1" noChangeArrowheads="1"/>
          </p:cNvPicPr>
          <p:nvPr/>
        </p:nvPicPr>
        <p:blipFill>
          <a:blip r:embed="rId11" cstate="print"/>
          <a:srcRect/>
          <a:stretch>
            <a:fillRect/>
          </a:stretch>
        </p:blipFill>
        <p:spPr bwMode="auto">
          <a:xfrm>
            <a:off x="3781425" y="3994150"/>
            <a:ext cx="1809750" cy="1584325"/>
          </a:xfrm>
          <a:prstGeom prst="rect">
            <a:avLst/>
          </a:prstGeom>
          <a:noFill/>
          <a:ln w="9525">
            <a:noFill/>
            <a:miter lim="800000"/>
            <a:headEnd/>
            <a:tailEnd/>
          </a:ln>
        </p:spPr>
      </p:pic>
      <p:pic>
        <p:nvPicPr>
          <p:cNvPr id="10256" name="Picture 16" descr="weather_sta"/>
          <p:cNvPicPr>
            <a:picLocks noChangeAspect="1" noChangeArrowheads="1"/>
          </p:cNvPicPr>
          <p:nvPr/>
        </p:nvPicPr>
        <p:blipFill>
          <a:blip r:embed="rId12" cstate="print"/>
          <a:srcRect/>
          <a:stretch>
            <a:fillRect/>
          </a:stretch>
        </p:blipFill>
        <p:spPr bwMode="auto">
          <a:xfrm>
            <a:off x="5238750" y="4467225"/>
            <a:ext cx="1049338" cy="1752600"/>
          </a:xfrm>
          <a:prstGeom prst="rect">
            <a:avLst/>
          </a:prstGeom>
          <a:noFill/>
          <a:ln w="9525">
            <a:noFill/>
            <a:miter lim="800000"/>
            <a:headEnd/>
            <a:tailEnd/>
          </a:ln>
        </p:spPr>
      </p:pic>
      <p:sp>
        <p:nvSpPr>
          <p:cNvPr id="10257" name="Text Box 17"/>
          <p:cNvSpPr txBox="1">
            <a:spLocks noChangeArrowheads="1"/>
          </p:cNvSpPr>
          <p:nvPr/>
        </p:nvSpPr>
        <p:spPr bwMode="auto">
          <a:xfrm>
            <a:off x="3595688" y="3576638"/>
            <a:ext cx="2728912"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tx2"/>
                </a:solidFill>
                <a:latin typeface="Calibri" pitchFamily="34" charset="0"/>
              </a:rPr>
              <a:t>Meteorology</a:t>
            </a:r>
          </a:p>
        </p:txBody>
      </p:sp>
      <p:sp>
        <p:nvSpPr>
          <p:cNvPr id="10258" name="Text Box 18"/>
          <p:cNvSpPr txBox="1">
            <a:spLocks noChangeArrowheads="1"/>
          </p:cNvSpPr>
          <p:nvPr/>
        </p:nvSpPr>
        <p:spPr bwMode="auto">
          <a:xfrm>
            <a:off x="3163687" y="1143000"/>
            <a:ext cx="1471813" cy="461665"/>
          </a:xfrm>
          <a:prstGeom prst="rect">
            <a:avLst/>
          </a:prstGeom>
          <a:noFill/>
          <a:ln w="9525">
            <a:noFill/>
            <a:miter lim="800000"/>
            <a:headEnd/>
            <a:tailEnd/>
          </a:ln>
        </p:spPr>
        <p:txBody>
          <a:bodyPr wrap="none">
            <a:spAutoFit/>
          </a:bodyPr>
          <a:lstStyle/>
          <a:p>
            <a:pPr algn="r"/>
            <a:r>
              <a:rPr lang="en-US" sz="2400">
                <a:solidFill>
                  <a:schemeClr val="tx2"/>
                </a:solidFill>
                <a:latin typeface="Calibri" pitchFamily="34" charset="0"/>
              </a:rPr>
              <a:t>Soil water</a:t>
            </a:r>
            <a:r>
              <a:rPr lang="en-US">
                <a:solidFill>
                  <a:schemeClr val="tx2"/>
                </a:solidFill>
                <a:latin typeface="Calibri" pitchFamily="34" charset="0"/>
              </a:rPr>
              <a:t> </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a:bodyPr>
          <a:lstStyle/>
          <a:p>
            <a:pPr eaLnBrk="1" fontAlgn="auto" hangingPunct="1">
              <a:spcAft>
                <a:spcPts val="0"/>
              </a:spcAft>
              <a:defRPr/>
            </a:pPr>
            <a:r>
              <a:rPr lang="en-US" dirty="0" smtClean="0"/>
              <a:t>Point Observations Time Series</a:t>
            </a:r>
          </a:p>
        </p:txBody>
      </p:sp>
      <p:pic>
        <p:nvPicPr>
          <p:cNvPr id="14339" name="Picture 2"/>
          <p:cNvPicPr>
            <a:picLocks noChangeAspect="1" noChangeArrowheads="1"/>
          </p:cNvPicPr>
          <p:nvPr/>
        </p:nvPicPr>
        <p:blipFill>
          <a:blip r:embed="rId3" cstate="print"/>
          <a:srcRect/>
          <a:stretch>
            <a:fillRect/>
          </a:stretch>
        </p:blipFill>
        <p:spPr bwMode="auto">
          <a:xfrm>
            <a:off x="3962400" y="2133600"/>
            <a:ext cx="4419600" cy="2657475"/>
          </a:xfrm>
          <a:prstGeom prst="rect">
            <a:avLst/>
          </a:prstGeom>
          <a:noFill/>
          <a:ln w="9525">
            <a:noFill/>
            <a:miter lim="800000"/>
            <a:headEnd/>
            <a:tailEnd/>
          </a:ln>
        </p:spPr>
      </p:pic>
      <p:pic>
        <p:nvPicPr>
          <p:cNvPr id="14340" name="Picture 5" descr="stream3"/>
          <p:cNvPicPr>
            <a:picLocks noChangeAspect="1" noChangeArrowheads="1"/>
          </p:cNvPicPr>
          <p:nvPr/>
        </p:nvPicPr>
        <p:blipFill>
          <a:blip r:embed="rId4" cstate="print"/>
          <a:srcRect/>
          <a:stretch>
            <a:fillRect/>
          </a:stretch>
        </p:blipFill>
        <p:spPr bwMode="auto">
          <a:xfrm>
            <a:off x="1066800" y="2209800"/>
            <a:ext cx="2290763" cy="2895600"/>
          </a:xfrm>
          <a:prstGeom prst="rect">
            <a:avLst/>
          </a:prstGeom>
          <a:noFill/>
          <a:ln w="9525">
            <a:noFill/>
            <a:miter lim="800000"/>
            <a:headEnd/>
            <a:tailEnd/>
          </a:ln>
        </p:spPr>
      </p:pic>
      <p:sp>
        <p:nvSpPr>
          <p:cNvPr id="14341" name="TextBox 4"/>
          <p:cNvSpPr txBox="1">
            <a:spLocks noChangeArrowheads="1"/>
          </p:cNvSpPr>
          <p:nvPr/>
        </p:nvSpPr>
        <p:spPr bwMode="auto">
          <a:xfrm>
            <a:off x="685800" y="5219700"/>
            <a:ext cx="3241675" cy="461963"/>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point</a:t>
            </a:r>
            <a:r>
              <a:rPr lang="en-US" sz="2400" dirty="0">
                <a:latin typeface="Calibri" pitchFamily="34" charset="0"/>
              </a:rPr>
              <a:t> location in </a:t>
            </a:r>
            <a:r>
              <a:rPr lang="en-US" sz="2400" b="1" dirty="0">
                <a:solidFill>
                  <a:schemeClr val="tx2"/>
                </a:solidFill>
                <a:latin typeface="Calibri" pitchFamily="34" charset="0"/>
              </a:rPr>
              <a:t>space</a:t>
            </a:r>
          </a:p>
        </p:txBody>
      </p:sp>
      <p:sp>
        <p:nvSpPr>
          <p:cNvPr id="14342" name="TextBox 5"/>
          <p:cNvSpPr txBox="1">
            <a:spLocks noChangeArrowheads="1"/>
          </p:cNvSpPr>
          <p:nvPr/>
        </p:nvSpPr>
        <p:spPr bwMode="auto">
          <a:xfrm>
            <a:off x="4800600" y="5219700"/>
            <a:ext cx="3315651" cy="461665"/>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series</a:t>
            </a:r>
            <a:r>
              <a:rPr lang="en-US" sz="2400" dirty="0">
                <a:latin typeface="Calibri" pitchFamily="34" charset="0"/>
              </a:rPr>
              <a:t> of values in </a:t>
            </a:r>
            <a:r>
              <a:rPr lang="en-US" sz="2400" b="1" dirty="0">
                <a:solidFill>
                  <a:schemeClr val="tx2"/>
                </a:solidFill>
                <a:latin typeface="Calibri" pitchFamily="34" charset="0"/>
              </a:rPr>
              <a:t>time</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13126" t="8000" r="13750" b="7001"/>
          <a:stretch>
            <a:fillRect/>
          </a:stretch>
        </p:blipFill>
        <p:spPr bwMode="auto">
          <a:xfrm>
            <a:off x="685800" y="1143000"/>
            <a:ext cx="7467600" cy="5424488"/>
          </a:xfrm>
          <a:prstGeom prst="rect">
            <a:avLst/>
          </a:prstGeom>
          <a:noFill/>
          <a:ln w="9525">
            <a:noFill/>
            <a:miter lim="800000"/>
            <a:headEnd/>
            <a:tailEnd/>
          </a:ln>
        </p:spPr>
      </p:pic>
      <p:sp>
        <p:nvSpPr>
          <p:cNvPr id="11267" name="Title 1"/>
          <p:cNvSpPr>
            <a:spLocks noGrp="1"/>
          </p:cNvSpPr>
          <p:nvPr>
            <p:ph type="title"/>
          </p:nvPr>
        </p:nvSpPr>
        <p:spPr>
          <a:xfrm>
            <a:off x="457200" y="152400"/>
            <a:ext cx="8229600" cy="1143000"/>
          </a:xfrm>
          <a:solidFill>
            <a:schemeClr val="bg1"/>
          </a:solidFill>
        </p:spPr>
        <p:txBody>
          <a:bodyPr/>
          <a:lstStyle/>
          <a:p>
            <a:pPr eaLnBrk="1" hangingPunct="1"/>
            <a:r>
              <a:rPr lang="en-US" dirty="0" smtClean="0"/>
              <a:t>Sources of Observations Data</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5029200" y="1981200"/>
            <a:ext cx="3225641" cy="2253615"/>
          </a:xfrm>
          <a:prstGeom prst="rect">
            <a:avLst/>
          </a:prstGeom>
          <a:noFill/>
          <a:ln w="9525">
            <a:noFill/>
            <a:miter lim="800000"/>
            <a:headEnd/>
            <a:tailEnd/>
          </a:ln>
          <a:effectLst/>
        </p:spPr>
      </p:pic>
      <p:sp>
        <p:nvSpPr>
          <p:cNvPr id="2" name="Title 1"/>
          <p:cNvSpPr>
            <a:spLocks noGrp="1"/>
          </p:cNvSpPr>
          <p:nvPr>
            <p:ph type="title"/>
          </p:nvPr>
        </p:nvSpPr>
        <p:spPr>
          <a:xfrm>
            <a:off x="457200" y="304800"/>
            <a:ext cx="8229600" cy="1143000"/>
          </a:xfrm>
        </p:spPr>
        <p:txBody>
          <a:bodyPr/>
          <a:lstStyle/>
          <a:p>
            <a:r>
              <a:rPr lang="en-US" dirty="0" smtClean="0"/>
              <a:t>Getting Water Data (the old way)</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152400" y="1981200"/>
            <a:ext cx="3485674" cy="2798445"/>
          </a:xfrm>
          <a:prstGeom prst="rect">
            <a:avLst/>
          </a:prstGeom>
          <a:noFill/>
          <a:ln w="9525">
            <a:noFill/>
            <a:miter lim="800000"/>
            <a:headEnd/>
            <a:tailEnd/>
          </a:ln>
          <a:effectLst/>
        </p:spPr>
      </p:pic>
      <p:sp>
        <p:nvSpPr>
          <p:cNvPr id="5" name="TextBox 4"/>
          <p:cNvSpPr txBox="1"/>
          <p:nvPr/>
        </p:nvSpPr>
        <p:spPr>
          <a:xfrm>
            <a:off x="687289" y="1367135"/>
            <a:ext cx="2360711" cy="523220"/>
          </a:xfrm>
          <a:prstGeom prst="rect">
            <a:avLst/>
          </a:prstGeom>
          <a:noFill/>
        </p:spPr>
        <p:txBody>
          <a:bodyPr wrap="none" rtlCol="0">
            <a:spAutoFit/>
          </a:bodyPr>
          <a:lstStyle/>
          <a:p>
            <a:r>
              <a:rPr lang="en-US" sz="2800" dirty="0" smtClean="0">
                <a:solidFill>
                  <a:schemeClr val="tx2"/>
                </a:solidFill>
              </a:rPr>
              <a:t>Asking for data</a:t>
            </a:r>
            <a:endParaRPr lang="en-US" sz="2800" dirty="0">
              <a:solidFill>
                <a:schemeClr val="tx2"/>
              </a:solidFill>
            </a:endParaRPr>
          </a:p>
        </p:txBody>
      </p:sp>
      <p:sp>
        <p:nvSpPr>
          <p:cNvPr id="6" name="TextBox 5"/>
          <p:cNvSpPr txBox="1"/>
          <p:nvPr/>
        </p:nvSpPr>
        <p:spPr>
          <a:xfrm>
            <a:off x="5082971" y="1367135"/>
            <a:ext cx="2765629" cy="523220"/>
          </a:xfrm>
          <a:prstGeom prst="rect">
            <a:avLst/>
          </a:prstGeom>
          <a:noFill/>
        </p:spPr>
        <p:txBody>
          <a:bodyPr wrap="none" rtlCol="0">
            <a:spAutoFit/>
          </a:bodyPr>
          <a:lstStyle/>
          <a:p>
            <a:r>
              <a:rPr lang="en-US" sz="2800" dirty="0" smtClean="0">
                <a:solidFill>
                  <a:schemeClr val="tx2"/>
                </a:solidFill>
              </a:rPr>
              <a:t>What comes back</a:t>
            </a:r>
            <a:endParaRPr lang="en-US" sz="2800" dirty="0">
              <a:solidFill>
                <a:schemeClr val="tx2"/>
              </a:solidFill>
            </a:endParaRPr>
          </a:p>
        </p:txBody>
      </p:sp>
      <p:pic>
        <p:nvPicPr>
          <p:cNvPr id="1027" name="Picture 3"/>
          <p:cNvPicPr>
            <a:picLocks noChangeAspect="1" noChangeArrowheads="1"/>
          </p:cNvPicPr>
          <p:nvPr/>
        </p:nvPicPr>
        <p:blipFill>
          <a:blip r:embed="rId5" cstate="print"/>
          <a:srcRect/>
          <a:stretch>
            <a:fillRect/>
          </a:stretch>
        </p:blipFill>
        <p:spPr bwMode="auto">
          <a:xfrm>
            <a:off x="1143000" y="3429000"/>
            <a:ext cx="3505200" cy="2814121"/>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5715000" y="4038600"/>
            <a:ext cx="3225641" cy="225361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1000"/>
                                        <p:tgtEl>
                                          <p:spTgt spid="1026"/>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up)">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1000"/>
                                        <p:tgtEl>
                                          <p:spTgt spid="6"/>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wipe(up)">
                                      <p:cBhvr>
                                        <p:cTn id="24" dur="1000"/>
                                        <p:tgtEl>
                                          <p:spTgt spid="1029"/>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wipe(up)">
                                      <p:cBhvr>
                                        <p:cTn id="2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Will Learn</a:t>
            </a:r>
            <a:endParaRPr lang="en-US" dirty="0"/>
          </a:p>
        </p:txBody>
      </p:sp>
      <p:sp>
        <p:nvSpPr>
          <p:cNvPr id="3" name="Content Placeholder 2"/>
          <p:cNvSpPr>
            <a:spLocks noGrp="1"/>
          </p:cNvSpPr>
          <p:nvPr>
            <p:ph idx="1"/>
          </p:nvPr>
        </p:nvSpPr>
        <p:spPr/>
        <p:txBody>
          <a:bodyPr>
            <a:normAutofit/>
          </a:bodyPr>
          <a:lstStyle/>
          <a:p>
            <a:pPr lvl="0"/>
            <a:r>
              <a:rPr lang="en-US" dirty="0" smtClean="0"/>
              <a:t>What is the CUAHSI </a:t>
            </a:r>
            <a:r>
              <a:rPr lang="en-US" b="1" dirty="0" smtClean="0">
                <a:solidFill>
                  <a:schemeClr val="tx2"/>
                </a:solidFill>
              </a:rPr>
              <a:t>Hydrologic Information System </a:t>
            </a:r>
            <a:r>
              <a:rPr lang="en-US" dirty="0" smtClean="0"/>
              <a:t>(HIS)</a:t>
            </a:r>
          </a:p>
          <a:p>
            <a:r>
              <a:rPr lang="en-US" dirty="0" smtClean="0"/>
              <a:t>How to </a:t>
            </a:r>
            <a:r>
              <a:rPr lang="en-US" b="1" dirty="0" smtClean="0">
                <a:solidFill>
                  <a:schemeClr val="tx2"/>
                </a:solidFill>
              </a:rPr>
              <a:t>access </a:t>
            </a:r>
            <a:r>
              <a:rPr lang="en-US" dirty="0" smtClean="0"/>
              <a:t>data in HIS</a:t>
            </a:r>
          </a:p>
          <a:p>
            <a:pPr lvl="0"/>
            <a:r>
              <a:rPr lang="en-US" dirty="0" smtClean="0"/>
              <a:t>How to </a:t>
            </a:r>
            <a:r>
              <a:rPr lang="en-US" b="1" dirty="0" smtClean="0">
                <a:solidFill>
                  <a:schemeClr val="tx2"/>
                </a:solidFill>
              </a:rPr>
              <a:t>publish</a:t>
            </a:r>
            <a:r>
              <a:rPr lang="en-US" dirty="0" smtClean="0"/>
              <a:t> data with HIS</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8788" y="274638"/>
            <a:ext cx="8228012" cy="1143000"/>
          </a:xfrm>
        </p:spPr>
        <p:txBody>
          <a:bodyPr/>
          <a:lstStyle/>
          <a:p>
            <a:r>
              <a:rPr lang="en-US" sz="3600" smtClean="0"/>
              <a:t>Point Observations Information Model</a:t>
            </a:r>
          </a:p>
        </p:txBody>
      </p:sp>
      <p:sp>
        <p:nvSpPr>
          <p:cNvPr id="21507" name="Text Box 3"/>
          <p:cNvSpPr txBox="1">
            <a:spLocks noChangeArrowheads="1"/>
          </p:cNvSpPr>
          <p:nvPr/>
        </p:nvSpPr>
        <p:spPr bwMode="auto">
          <a:xfrm>
            <a:off x="2346325" y="1911712"/>
            <a:ext cx="1517650" cy="366712"/>
          </a:xfrm>
          <a:prstGeom prst="rect">
            <a:avLst/>
          </a:prstGeom>
          <a:noFill/>
          <a:ln w="9525">
            <a:noFill/>
            <a:miter lim="800000"/>
            <a:headEnd/>
            <a:tailEnd/>
          </a:ln>
        </p:spPr>
        <p:txBody>
          <a:bodyPr wrap="none" lIns="91430" tIns="45715" rIns="91430" bIns="45715">
            <a:spAutoFit/>
          </a:bodyPr>
          <a:lstStyle/>
          <a:p>
            <a:pPr defTabSz="457200"/>
            <a:r>
              <a:rPr lang="en-US" b="1">
                <a:latin typeface="Calibri" pitchFamily="34" charset="0"/>
                <a:ea typeface="Arial Unicode MS" pitchFamily="34" charset="-128"/>
                <a:cs typeface="Arial Unicode MS" pitchFamily="34" charset="-128"/>
              </a:rPr>
              <a:t>Data Source</a:t>
            </a:r>
          </a:p>
        </p:txBody>
      </p:sp>
      <p:sp>
        <p:nvSpPr>
          <p:cNvPr id="21508" name="AutoShape 4"/>
          <p:cNvSpPr>
            <a:spLocks noChangeArrowheads="1"/>
          </p:cNvSpPr>
          <p:nvPr/>
        </p:nvSpPr>
        <p:spPr bwMode="auto">
          <a:xfrm rot="5400000">
            <a:off x="3848100" y="2083956"/>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509" name="Text Box 5"/>
          <p:cNvSpPr txBox="1">
            <a:spLocks noChangeArrowheads="1"/>
          </p:cNvSpPr>
          <p:nvPr/>
        </p:nvSpPr>
        <p:spPr bwMode="auto">
          <a:xfrm>
            <a:off x="3733800" y="2580561"/>
            <a:ext cx="1085850" cy="366713"/>
          </a:xfrm>
          <a:prstGeom prst="rect">
            <a:avLst/>
          </a:prstGeom>
          <a:noFill/>
          <a:ln w="9525">
            <a:noFill/>
            <a:miter lim="800000"/>
            <a:headEnd/>
            <a:tailEnd/>
          </a:ln>
        </p:spPr>
        <p:txBody>
          <a:bodyPr wrap="none" lIns="91430" tIns="45715" rIns="91430" bIns="45715">
            <a:spAutoFit/>
          </a:bodyPr>
          <a:lstStyle/>
          <a:p>
            <a:pPr defTabSz="457200"/>
            <a:r>
              <a:rPr lang="en-US" b="1">
                <a:latin typeface="Calibri" pitchFamily="34" charset="0"/>
                <a:ea typeface="Arial Unicode MS" pitchFamily="34" charset="-128"/>
                <a:cs typeface="Arial Unicode MS" pitchFamily="34" charset="-128"/>
              </a:rPr>
              <a:t>Network</a:t>
            </a:r>
          </a:p>
        </p:txBody>
      </p:sp>
      <p:sp>
        <p:nvSpPr>
          <p:cNvPr id="21510" name="AutoShape 6"/>
          <p:cNvSpPr>
            <a:spLocks noChangeArrowheads="1"/>
          </p:cNvSpPr>
          <p:nvPr/>
        </p:nvSpPr>
        <p:spPr bwMode="auto">
          <a:xfrm rot="5400000">
            <a:off x="4762500" y="2769756"/>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511" name="Text Box 7"/>
          <p:cNvSpPr txBox="1">
            <a:spLocks noChangeArrowheads="1"/>
          </p:cNvSpPr>
          <p:nvPr/>
        </p:nvSpPr>
        <p:spPr bwMode="auto">
          <a:xfrm>
            <a:off x="4800600" y="3342561"/>
            <a:ext cx="730250" cy="366713"/>
          </a:xfrm>
          <a:prstGeom prst="rect">
            <a:avLst/>
          </a:prstGeom>
          <a:noFill/>
          <a:ln w="9525">
            <a:noFill/>
            <a:miter lim="800000"/>
            <a:headEnd/>
            <a:tailEnd/>
          </a:ln>
        </p:spPr>
        <p:txBody>
          <a:bodyPr wrap="none" lIns="91430" tIns="45715" rIns="91430" bIns="45715">
            <a:spAutoFit/>
          </a:bodyPr>
          <a:lstStyle/>
          <a:p>
            <a:pPr defTabSz="457200"/>
            <a:r>
              <a:rPr lang="en-US" b="1">
                <a:latin typeface="Calibri" pitchFamily="34" charset="0"/>
                <a:ea typeface="Arial Unicode MS" pitchFamily="34" charset="-128"/>
                <a:cs typeface="Arial Unicode MS" pitchFamily="34" charset="-128"/>
              </a:rPr>
              <a:t>Sites</a:t>
            </a:r>
          </a:p>
        </p:txBody>
      </p:sp>
      <p:sp>
        <p:nvSpPr>
          <p:cNvPr id="21512" name="AutoShape 8"/>
          <p:cNvSpPr>
            <a:spLocks noChangeArrowheads="1"/>
          </p:cNvSpPr>
          <p:nvPr/>
        </p:nvSpPr>
        <p:spPr bwMode="auto">
          <a:xfrm rot="5400000">
            <a:off x="5448300" y="3455556"/>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513" name="Text Box 9"/>
          <p:cNvSpPr txBox="1">
            <a:spLocks noChangeArrowheads="1"/>
          </p:cNvSpPr>
          <p:nvPr/>
        </p:nvSpPr>
        <p:spPr bwMode="auto">
          <a:xfrm>
            <a:off x="5257800" y="3952161"/>
            <a:ext cx="1200150" cy="366713"/>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Variables</a:t>
            </a:r>
          </a:p>
        </p:txBody>
      </p:sp>
      <p:sp>
        <p:nvSpPr>
          <p:cNvPr id="21514" name="AutoShape 10"/>
          <p:cNvSpPr>
            <a:spLocks noChangeArrowheads="1"/>
          </p:cNvSpPr>
          <p:nvPr/>
        </p:nvSpPr>
        <p:spPr bwMode="auto">
          <a:xfrm rot="5400000">
            <a:off x="6362700" y="4065156"/>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515" name="Text Box 11"/>
          <p:cNvSpPr txBox="1">
            <a:spLocks noChangeArrowheads="1"/>
          </p:cNvSpPr>
          <p:nvPr/>
        </p:nvSpPr>
        <p:spPr bwMode="auto">
          <a:xfrm>
            <a:off x="6248400" y="4561761"/>
            <a:ext cx="920750" cy="366713"/>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Values</a:t>
            </a:r>
          </a:p>
        </p:txBody>
      </p:sp>
      <p:sp>
        <p:nvSpPr>
          <p:cNvPr id="21518" name="Text Box 14"/>
          <p:cNvSpPr txBox="1">
            <a:spLocks noChangeArrowheads="1"/>
          </p:cNvSpPr>
          <p:nvPr/>
        </p:nvSpPr>
        <p:spPr bwMode="auto">
          <a:xfrm>
            <a:off x="937164" y="1910407"/>
            <a:ext cx="1434027" cy="369322"/>
          </a:xfrm>
          <a:prstGeom prst="rect">
            <a:avLst/>
          </a:prstGeom>
          <a:noFill/>
          <a:ln w="9525">
            <a:noFill/>
            <a:miter lim="800000"/>
            <a:headEnd/>
            <a:tailEnd/>
          </a:ln>
        </p:spPr>
        <p:txBody>
          <a:bodyPr wrap="none" lIns="91430" tIns="45715" rIns="91430" bIns="45715">
            <a:spAutoFit/>
          </a:bodyPr>
          <a:lstStyle/>
          <a:p>
            <a:pPr algn="ctr" defTabSz="457200"/>
            <a:r>
              <a:rPr lang="en-US" dirty="0" smtClean="0">
                <a:solidFill>
                  <a:srgbClr val="0066FF"/>
                </a:solidFill>
                <a:latin typeface="Calibri" pitchFamily="34" charset="0"/>
                <a:ea typeface="Arial Unicode MS" pitchFamily="34" charset="-128"/>
                <a:cs typeface="Arial Unicode MS" pitchFamily="34" charset="-128"/>
              </a:rPr>
              <a:t>City of Austin</a:t>
            </a:r>
            <a:endParaRPr lang="en-US" dirty="0">
              <a:solidFill>
                <a:srgbClr val="0066FF"/>
              </a:solidFill>
              <a:latin typeface="Calibri" pitchFamily="34" charset="0"/>
              <a:ea typeface="Arial Unicode MS" pitchFamily="34" charset="-128"/>
              <a:cs typeface="Arial Unicode MS" pitchFamily="34" charset="-128"/>
            </a:endParaRPr>
          </a:p>
        </p:txBody>
      </p:sp>
      <p:sp>
        <p:nvSpPr>
          <p:cNvPr id="21519" name="Text Box 15"/>
          <p:cNvSpPr txBox="1">
            <a:spLocks noChangeArrowheads="1"/>
          </p:cNvSpPr>
          <p:nvPr/>
        </p:nvSpPr>
        <p:spPr bwMode="auto">
          <a:xfrm>
            <a:off x="1600200" y="2579256"/>
            <a:ext cx="2125755" cy="369322"/>
          </a:xfrm>
          <a:prstGeom prst="rect">
            <a:avLst/>
          </a:prstGeom>
          <a:noFill/>
          <a:ln w="9525">
            <a:noFill/>
            <a:miter lim="800000"/>
            <a:headEnd/>
            <a:tailEnd/>
          </a:ln>
        </p:spPr>
        <p:txBody>
          <a:bodyPr wrap="none" lIns="91430" tIns="45715" rIns="91430" bIns="45715">
            <a:spAutoFit/>
          </a:bodyPr>
          <a:lstStyle/>
          <a:p>
            <a:pPr defTabSz="457200"/>
            <a:r>
              <a:rPr lang="en-US" dirty="0" smtClean="0">
                <a:solidFill>
                  <a:srgbClr val="0066FF"/>
                </a:solidFill>
                <a:latin typeface="Calibri" pitchFamily="34" charset="0"/>
                <a:ea typeface="Arial Unicode MS" pitchFamily="34" charset="-128"/>
                <a:cs typeface="Arial Unicode MS" pitchFamily="34" charset="-128"/>
              </a:rPr>
              <a:t>Waller Creek Gauges</a:t>
            </a:r>
            <a:endParaRPr lang="en-US" dirty="0">
              <a:solidFill>
                <a:srgbClr val="0066FF"/>
              </a:solidFill>
              <a:latin typeface="Calibri" pitchFamily="34" charset="0"/>
              <a:ea typeface="Arial Unicode MS" pitchFamily="34" charset="-128"/>
              <a:cs typeface="Arial Unicode MS" pitchFamily="34" charset="-128"/>
            </a:endParaRPr>
          </a:p>
        </p:txBody>
      </p:sp>
      <p:sp>
        <p:nvSpPr>
          <p:cNvPr id="21520" name="Text Box 16"/>
          <p:cNvSpPr txBox="1">
            <a:spLocks noChangeArrowheads="1"/>
          </p:cNvSpPr>
          <p:nvPr/>
        </p:nvSpPr>
        <p:spPr bwMode="auto">
          <a:xfrm>
            <a:off x="1991518" y="3341256"/>
            <a:ext cx="2809082" cy="369322"/>
          </a:xfrm>
          <a:prstGeom prst="rect">
            <a:avLst/>
          </a:prstGeom>
          <a:noFill/>
          <a:ln w="9525">
            <a:noFill/>
            <a:miter lim="800000"/>
            <a:headEnd/>
            <a:tailEnd/>
          </a:ln>
        </p:spPr>
        <p:txBody>
          <a:bodyPr wrap="none" lIns="91430" tIns="45715" rIns="91430" bIns="45715">
            <a:spAutoFit/>
          </a:bodyPr>
          <a:lstStyle/>
          <a:p>
            <a:pPr defTabSz="457200"/>
            <a:r>
              <a:rPr lang="en-US" dirty="0" smtClean="0">
                <a:solidFill>
                  <a:srgbClr val="0066FF"/>
                </a:solidFill>
                <a:latin typeface="Calibri" pitchFamily="34" charset="0"/>
                <a:ea typeface="Arial Unicode MS" pitchFamily="34" charset="-128"/>
                <a:cs typeface="Arial Unicode MS" pitchFamily="34" charset="-128"/>
              </a:rPr>
              <a:t>Waller Creek at Koenig Lane</a:t>
            </a:r>
            <a:endParaRPr lang="en-US" dirty="0">
              <a:solidFill>
                <a:srgbClr val="0066FF"/>
              </a:solidFill>
              <a:latin typeface="Calibri" pitchFamily="34" charset="0"/>
              <a:ea typeface="Arial Unicode MS" pitchFamily="34" charset="-128"/>
              <a:cs typeface="Arial Unicode MS" pitchFamily="34" charset="-128"/>
            </a:endParaRPr>
          </a:p>
        </p:txBody>
      </p:sp>
      <p:sp>
        <p:nvSpPr>
          <p:cNvPr id="21521" name="Text Box 17"/>
          <p:cNvSpPr txBox="1">
            <a:spLocks noChangeArrowheads="1"/>
          </p:cNvSpPr>
          <p:nvPr/>
        </p:nvSpPr>
        <p:spPr bwMode="auto">
          <a:xfrm>
            <a:off x="3994782" y="3950856"/>
            <a:ext cx="1263018" cy="369322"/>
          </a:xfrm>
          <a:prstGeom prst="rect">
            <a:avLst/>
          </a:prstGeom>
          <a:noFill/>
          <a:ln w="9525">
            <a:noFill/>
            <a:miter lim="800000"/>
            <a:headEnd/>
            <a:tailEnd/>
          </a:ln>
        </p:spPr>
        <p:txBody>
          <a:bodyPr wrap="none" lIns="91430" tIns="45715" rIns="91430" bIns="45715">
            <a:spAutoFit/>
          </a:bodyPr>
          <a:lstStyle/>
          <a:p>
            <a:pPr defTabSz="457200"/>
            <a:r>
              <a:rPr lang="en-US" dirty="0" smtClean="0">
                <a:solidFill>
                  <a:srgbClr val="0066FF"/>
                </a:solidFill>
                <a:latin typeface="Calibri" pitchFamily="34" charset="0"/>
                <a:ea typeface="Arial Unicode MS" pitchFamily="34" charset="-128"/>
                <a:cs typeface="Arial Unicode MS" pitchFamily="34" charset="-128"/>
              </a:rPr>
              <a:t>Streamflow</a:t>
            </a:r>
            <a:endParaRPr lang="en-US" dirty="0">
              <a:solidFill>
                <a:srgbClr val="0066FF"/>
              </a:solidFill>
              <a:latin typeface="Calibri" pitchFamily="34" charset="0"/>
              <a:ea typeface="Arial Unicode MS" pitchFamily="34" charset="-128"/>
              <a:cs typeface="Arial Unicode MS" pitchFamily="34" charset="-128"/>
            </a:endParaRPr>
          </a:p>
        </p:txBody>
      </p:sp>
      <p:sp>
        <p:nvSpPr>
          <p:cNvPr id="21522" name="Text Box 18"/>
          <p:cNvSpPr txBox="1">
            <a:spLocks noChangeArrowheads="1"/>
          </p:cNvSpPr>
          <p:nvPr/>
        </p:nvSpPr>
        <p:spPr bwMode="auto">
          <a:xfrm>
            <a:off x="3006122" y="4560456"/>
            <a:ext cx="3242278" cy="369322"/>
          </a:xfrm>
          <a:prstGeom prst="rect">
            <a:avLst/>
          </a:prstGeom>
          <a:noFill/>
          <a:ln w="9525">
            <a:noFill/>
            <a:miter lim="800000"/>
            <a:headEnd/>
            <a:tailEnd/>
          </a:ln>
        </p:spPr>
        <p:txBody>
          <a:bodyPr wrap="none" lIns="91430" tIns="45715" rIns="91430" bIns="45715">
            <a:spAutoFit/>
          </a:bodyPr>
          <a:lstStyle/>
          <a:p>
            <a:pPr defTabSz="457200"/>
            <a:r>
              <a:rPr lang="en-US" dirty="0" smtClean="0">
                <a:solidFill>
                  <a:srgbClr val="0066FF"/>
                </a:solidFill>
                <a:latin typeface="Calibri" pitchFamily="34" charset="0"/>
                <a:ea typeface="Arial Unicode MS" pitchFamily="34" charset="-128"/>
                <a:cs typeface="Arial Unicode MS" pitchFamily="34" charset="-128"/>
              </a:rPr>
              <a:t>0.15 </a:t>
            </a:r>
            <a:r>
              <a:rPr lang="en-US" dirty="0" err="1" smtClean="0">
                <a:solidFill>
                  <a:srgbClr val="0066FF"/>
                </a:solidFill>
                <a:latin typeface="Calibri" pitchFamily="34" charset="0"/>
                <a:ea typeface="Arial Unicode MS" pitchFamily="34" charset="-128"/>
                <a:cs typeface="Arial Unicode MS" pitchFamily="34" charset="-128"/>
              </a:rPr>
              <a:t>cfs</a:t>
            </a:r>
            <a:r>
              <a:rPr lang="en-US" dirty="0" smtClean="0">
                <a:solidFill>
                  <a:srgbClr val="0066FF"/>
                </a:solidFill>
                <a:latin typeface="Calibri" pitchFamily="34" charset="0"/>
                <a:ea typeface="Arial Unicode MS" pitchFamily="34" charset="-128"/>
                <a:cs typeface="Arial Unicode MS" pitchFamily="34" charset="-128"/>
              </a:rPr>
              <a:t>, 15 February, 2011, 2AM</a:t>
            </a:r>
            <a:endParaRPr lang="en-US" dirty="0">
              <a:solidFill>
                <a:srgbClr val="0066FF"/>
              </a:solidFill>
              <a:latin typeface="Calibri" pitchFamily="34" charset="0"/>
              <a:ea typeface="Arial Unicode MS" pitchFamily="34" charset="-128"/>
              <a:cs typeface="Arial Unicode MS" pitchFamily="34" charset="-128"/>
            </a:endParaRPr>
          </a:p>
        </p:txBody>
      </p:sp>
      <p:sp>
        <p:nvSpPr>
          <p:cNvPr id="21524" name="Oval 20"/>
          <p:cNvSpPr>
            <a:spLocks noChangeArrowheads="1"/>
          </p:cNvSpPr>
          <p:nvPr/>
        </p:nvSpPr>
        <p:spPr bwMode="auto">
          <a:xfrm>
            <a:off x="5181600" y="2579256"/>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21525" name="Oval 21"/>
          <p:cNvSpPr>
            <a:spLocks noChangeArrowheads="1"/>
          </p:cNvSpPr>
          <p:nvPr/>
        </p:nvSpPr>
        <p:spPr bwMode="auto">
          <a:xfrm>
            <a:off x="5334000" y="2731656"/>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21526" name="Oval 22"/>
          <p:cNvSpPr>
            <a:spLocks noChangeArrowheads="1"/>
          </p:cNvSpPr>
          <p:nvPr/>
        </p:nvSpPr>
        <p:spPr bwMode="auto">
          <a:xfrm>
            <a:off x="5638800" y="2655456"/>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21527" name="Oval 23"/>
          <p:cNvSpPr>
            <a:spLocks noChangeArrowheads="1"/>
          </p:cNvSpPr>
          <p:nvPr/>
        </p:nvSpPr>
        <p:spPr bwMode="auto">
          <a:xfrm>
            <a:off x="5410200" y="2426856"/>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21528" name="Oval 24"/>
          <p:cNvSpPr>
            <a:spLocks noChangeArrowheads="1"/>
          </p:cNvSpPr>
          <p:nvPr/>
        </p:nvSpPr>
        <p:spPr bwMode="auto">
          <a:xfrm>
            <a:off x="5943600" y="3417456"/>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2" name="Explosion 2 1"/>
          <p:cNvSpPr/>
          <p:nvPr/>
        </p:nvSpPr>
        <p:spPr>
          <a:xfrm>
            <a:off x="6457950" y="1165835"/>
            <a:ext cx="2590800" cy="2404021"/>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t>who where</a:t>
            </a:r>
          </a:p>
          <a:p>
            <a:pPr algn="ctr"/>
            <a:r>
              <a:rPr lang="en-US" b="1" dirty="0"/>
              <a:t>what when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457200" y="274638"/>
            <a:ext cx="8229600" cy="1143000"/>
          </a:xfrm>
        </p:spPr>
        <p:txBody>
          <a:bodyPr/>
          <a:lstStyle/>
          <a:p>
            <a:pPr algn="ctr" eaLnBrk="1" hangingPunct="1"/>
            <a:r>
              <a:rPr lang="en-US" dirty="0" smtClean="0"/>
              <a:t>WaterML as a Standard Format</a:t>
            </a:r>
          </a:p>
        </p:txBody>
      </p:sp>
      <p:pic>
        <p:nvPicPr>
          <p:cNvPr id="8195" name="Picture 4"/>
          <p:cNvPicPr>
            <a:picLocks noChangeAspect="1" noChangeArrowheads="1"/>
          </p:cNvPicPr>
          <p:nvPr/>
        </p:nvPicPr>
        <p:blipFill>
          <a:blip r:embed="rId3" cstate="print"/>
          <a:srcRect/>
          <a:stretch>
            <a:fillRect/>
          </a:stretch>
        </p:blipFill>
        <p:spPr bwMode="auto">
          <a:xfrm>
            <a:off x="-152400" y="2286000"/>
            <a:ext cx="9439275" cy="3657600"/>
          </a:xfrm>
          <a:prstGeom prst="rect">
            <a:avLst/>
          </a:prstGeom>
          <a:noFill/>
          <a:ln w="9525">
            <a:noFill/>
            <a:miter lim="800000"/>
            <a:headEnd/>
            <a:tailEnd/>
          </a:ln>
        </p:spPr>
      </p:pic>
      <p:pic>
        <p:nvPicPr>
          <p:cNvPr id="8196" name="Picture 2"/>
          <p:cNvPicPr>
            <a:picLocks noChangeAspect="1" noChangeArrowheads="1"/>
          </p:cNvPicPr>
          <p:nvPr/>
        </p:nvPicPr>
        <p:blipFill>
          <a:blip r:embed="rId4" cstate="print"/>
          <a:srcRect/>
          <a:stretch>
            <a:fillRect/>
          </a:stretch>
        </p:blipFill>
        <p:spPr bwMode="auto">
          <a:xfrm>
            <a:off x="4724400" y="2514600"/>
            <a:ext cx="4419600" cy="2657475"/>
          </a:xfrm>
          <a:prstGeom prst="rect">
            <a:avLst/>
          </a:prstGeom>
          <a:noFill/>
          <a:ln w="9525">
            <a:noFill/>
            <a:miter lim="800000"/>
            <a:headEnd/>
            <a:tailEnd/>
          </a:ln>
        </p:spPr>
      </p:pic>
      <p:sp>
        <p:nvSpPr>
          <p:cNvPr id="8197" name="TextBox 5"/>
          <p:cNvSpPr txBox="1">
            <a:spLocks noChangeArrowheads="1"/>
          </p:cNvSpPr>
          <p:nvPr/>
        </p:nvSpPr>
        <p:spPr bwMode="auto">
          <a:xfrm>
            <a:off x="5638800" y="1447800"/>
            <a:ext cx="2667000" cy="923925"/>
          </a:xfrm>
          <a:prstGeom prst="rect">
            <a:avLst/>
          </a:prstGeom>
          <a:noFill/>
          <a:ln w="9525">
            <a:noFill/>
            <a:miter lim="800000"/>
            <a:headEnd/>
            <a:tailEnd/>
          </a:ln>
        </p:spPr>
        <p:txBody>
          <a:bodyPr>
            <a:spAutoFit/>
          </a:bodyPr>
          <a:lstStyle/>
          <a:p>
            <a:r>
              <a:rPr lang="en-US"/>
              <a:t>Discharge of the San Marcos River at Luling, June 28 - July 18, 2002</a:t>
            </a:r>
          </a:p>
        </p:txBody>
      </p:sp>
      <p:sp>
        <p:nvSpPr>
          <p:cNvPr id="8198" name="TextBox 6"/>
          <p:cNvSpPr txBox="1">
            <a:spLocks noChangeArrowheads="1"/>
          </p:cNvSpPr>
          <p:nvPr/>
        </p:nvSpPr>
        <p:spPr bwMode="auto">
          <a:xfrm>
            <a:off x="775464" y="1600200"/>
            <a:ext cx="2882136" cy="369332"/>
          </a:xfrm>
          <a:prstGeom prst="rect">
            <a:avLst/>
          </a:prstGeom>
          <a:noFill/>
          <a:ln w="9525">
            <a:noFill/>
            <a:miter lim="800000"/>
            <a:headEnd/>
            <a:tailEnd/>
          </a:ln>
        </p:spPr>
        <p:txBody>
          <a:bodyPr wrap="none">
            <a:spAutoFit/>
          </a:bodyPr>
          <a:lstStyle/>
          <a:p>
            <a:r>
              <a:rPr lang="en-US" dirty="0"/>
              <a:t>Streamflow data in </a:t>
            </a:r>
            <a:r>
              <a:rPr lang="en-US" dirty="0" smtClean="0"/>
              <a:t>WaterML</a:t>
            </a:r>
            <a:endParaRPr 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3" cstate="print"/>
          <a:srcRect/>
          <a:stretch>
            <a:fillRect/>
          </a:stretch>
        </p:blipFill>
        <p:spPr bwMode="auto">
          <a:xfrm>
            <a:off x="76200" y="4800600"/>
            <a:ext cx="2276475" cy="1371600"/>
          </a:xfrm>
          <a:prstGeom prst="rect">
            <a:avLst/>
          </a:prstGeom>
          <a:noFill/>
          <a:ln w="9525">
            <a:noFill/>
            <a:miter lim="800000"/>
            <a:headEnd/>
            <a:tailEnd/>
          </a:ln>
        </p:spPr>
      </p:pic>
      <p:sp>
        <p:nvSpPr>
          <p:cNvPr id="9219" name="Title 1"/>
          <p:cNvSpPr>
            <a:spLocks noGrp="1"/>
          </p:cNvSpPr>
          <p:nvPr>
            <p:ph type="title"/>
          </p:nvPr>
        </p:nvSpPr>
        <p:spPr/>
        <p:txBody>
          <a:bodyPr>
            <a:normAutofit fontScale="90000"/>
          </a:bodyPr>
          <a:lstStyle/>
          <a:p>
            <a:r>
              <a:rPr lang="en-US" dirty="0" smtClean="0"/>
              <a:t>WaterML Includes Sites, Variables, and Time Series  </a:t>
            </a:r>
          </a:p>
        </p:txBody>
      </p:sp>
      <p:pic>
        <p:nvPicPr>
          <p:cNvPr id="9220" name="Picture 2"/>
          <p:cNvPicPr>
            <a:picLocks noChangeAspect="1" noChangeArrowheads="1"/>
          </p:cNvPicPr>
          <p:nvPr/>
        </p:nvPicPr>
        <p:blipFill>
          <a:blip r:embed="rId4" cstate="print"/>
          <a:srcRect/>
          <a:stretch>
            <a:fillRect/>
          </a:stretch>
        </p:blipFill>
        <p:spPr bwMode="auto">
          <a:xfrm>
            <a:off x="2498725" y="1676400"/>
            <a:ext cx="6388100" cy="4953000"/>
          </a:xfrm>
          <a:prstGeom prst="rect">
            <a:avLst/>
          </a:prstGeom>
          <a:noFill/>
          <a:ln w="9525">
            <a:noFill/>
            <a:miter lim="800000"/>
            <a:headEnd/>
            <a:tailEnd/>
          </a:ln>
        </p:spPr>
      </p:pic>
      <p:grpSp>
        <p:nvGrpSpPr>
          <p:cNvPr id="2" name="Group 13"/>
          <p:cNvGrpSpPr>
            <a:grpSpLocks/>
          </p:cNvGrpSpPr>
          <p:nvPr/>
        </p:nvGrpSpPr>
        <p:grpSpPr bwMode="auto">
          <a:xfrm>
            <a:off x="838200" y="2133600"/>
            <a:ext cx="609600" cy="1752600"/>
            <a:chOff x="762000" y="1828800"/>
            <a:chExt cx="609600" cy="1752600"/>
          </a:xfrm>
        </p:grpSpPr>
        <p:sp>
          <p:nvSpPr>
            <p:cNvPr id="5" name="Freeform 4"/>
            <p:cNvSpPr/>
            <p:nvPr/>
          </p:nvSpPr>
          <p:spPr>
            <a:xfrm>
              <a:off x="914400" y="2152650"/>
              <a:ext cx="246063" cy="1352550"/>
            </a:xfrm>
            <a:custGeom>
              <a:avLst/>
              <a:gdLst>
                <a:gd name="connsiteX0" fmla="*/ 258739 w 672712"/>
                <a:gd name="connsiteY0" fmla="*/ 0 h 3699486"/>
                <a:gd name="connsiteX1" fmla="*/ 233339 w 672712"/>
                <a:gd name="connsiteY1" fmla="*/ 38100 h 3699486"/>
                <a:gd name="connsiteX2" fmla="*/ 195239 w 672712"/>
                <a:gd name="connsiteY2" fmla="*/ 76200 h 3699486"/>
                <a:gd name="connsiteX3" fmla="*/ 169839 w 672712"/>
                <a:gd name="connsiteY3" fmla="*/ 127000 h 3699486"/>
                <a:gd name="connsiteX4" fmla="*/ 93639 w 672712"/>
                <a:gd name="connsiteY4" fmla="*/ 228600 h 3699486"/>
                <a:gd name="connsiteX5" fmla="*/ 42839 w 672712"/>
                <a:gd name="connsiteY5" fmla="*/ 330200 h 3699486"/>
                <a:gd name="connsiteX6" fmla="*/ 17439 w 672712"/>
                <a:gd name="connsiteY6" fmla="*/ 381000 h 3699486"/>
                <a:gd name="connsiteX7" fmla="*/ 4739 w 672712"/>
                <a:gd name="connsiteY7" fmla="*/ 431800 h 3699486"/>
                <a:gd name="connsiteX8" fmla="*/ 30139 w 672712"/>
                <a:gd name="connsiteY8" fmla="*/ 787400 h 3699486"/>
                <a:gd name="connsiteX9" fmla="*/ 42839 w 672712"/>
                <a:gd name="connsiteY9" fmla="*/ 825500 h 3699486"/>
                <a:gd name="connsiteX10" fmla="*/ 68239 w 672712"/>
                <a:gd name="connsiteY10" fmla="*/ 889000 h 3699486"/>
                <a:gd name="connsiteX11" fmla="*/ 119039 w 672712"/>
                <a:gd name="connsiteY11" fmla="*/ 965200 h 3699486"/>
                <a:gd name="connsiteX12" fmla="*/ 169839 w 672712"/>
                <a:gd name="connsiteY12" fmla="*/ 1079500 h 3699486"/>
                <a:gd name="connsiteX13" fmla="*/ 220639 w 672712"/>
                <a:gd name="connsiteY13" fmla="*/ 1193800 h 3699486"/>
                <a:gd name="connsiteX14" fmla="*/ 233339 w 672712"/>
                <a:gd name="connsiteY14" fmla="*/ 1231900 h 3699486"/>
                <a:gd name="connsiteX15" fmla="*/ 271439 w 672712"/>
                <a:gd name="connsiteY15" fmla="*/ 1270000 h 3699486"/>
                <a:gd name="connsiteX16" fmla="*/ 296839 w 672712"/>
                <a:gd name="connsiteY16" fmla="*/ 1320800 h 3699486"/>
                <a:gd name="connsiteX17" fmla="*/ 322239 w 672712"/>
                <a:gd name="connsiteY17" fmla="*/ 1358900 h 3699486"/>
                <a:gd name="connsiteX18" fmla="*/ 423839 w 672712"/>
                <a:gd name="connsiteY18" fmla="*/ 1473200 h 3699486"/>
                <a:gd name="connsiteX19" fmla="*/ 449239 w 672712"/>
                <a:gd name="connsiteY19" fmla="*/ 1511300 h 3699486"/>
                <a:gd name="connsiteX20" fmla="*/ 487339 w 672712"/>
                <a:gd name="connsiteY20" fmla="*/ 1562100 h 3699486"/>
                <a:gd name="connsiteX21" fmla="*/ 538139 w 672712"/>
                <a:gd name="connsiteY21" fmla="*/ 1638300 h 3699486"/>
                <a:gd name="connsiteX22" fmla="*/ 563539 w 672712"/>
                <a:gd name="connsiteY22" fmla="*/ 1752600 h 3699486"/>
                <a:gd name="connsiteX23" fmla="*/ 550839 w 672712"/>
                <a:gd name="connsiteY23" fmla="*/ 1968500 h 3699486"/>
                <a:gd name="connsiteX24" fmla="*/ 512739 w 672712"/>
                <a:gd name="connsiteY24" fmla="*/ 2032000 h 3699486"/>
                <a:gd name="connsiteX25" fmla="*/ 449239 w 672712"/>
                <a:gd name="connsiteY25" fmla="*/ 2120900 h 3699486"/>
                <a:gd name="connsiteX26" fmla="*/ 423839 w 672712"/>
                <a:gd name="connsiteY26" fmla="*/ 2159000 h 3699486"/>
                <a:gd name="connsiteX27" fmla="*/ 385739 w 672712"/>
                <a:gd name="connsiteY27" fmla="*/ 2184400 h 3699486"/>
                <a:gd name="connsiteX28" fmla="*/ 360339 w 672712"/>
                <a:gd name="connsiteY28" fmla="*/ 2222500 h 3699486"/>
                <a:gd name="connsiteX29" fmla="*/ 322239 w 672712"/>
                <a:gd name="connsiteY29" fmla="*/ 2247900 h 3699486"/>
                <a:gd name="connsiteX30" fmla="*/ 271439 w 672712"/>
                <a:gd name="connsiteY30" fmla="*/ 2324100 h 3699486"/>
                <a:gd name="connsiteX31" fmla="*/ 207939 w 672712"/>
                <a:gd name="connsiteY31" fmla="*/ 2413000 h 3699486"/>
                <a:gd name="connsiteX32" fmla="*/ 182539 w 672712"/>
                <a:gd name="connsiteY32" fmla="*/ 2527300 h 3699486"/>
                <a:gd name="connsiteX33" fmla="*/ 169839 w 672712"/>
                <a:gd name="connsiteY33" fmla="*/ 2654300 h 3699486"/>
                <a:gd name="connsiteX34" fmla="*/ 195239 w 672712"/>
                <a:gd name="connsiteY34" fmla="*/ 3073400 h 3699486"/>
                <a:gd name="connsiteX35" fmla="*/ 207939 w 672712"/>
                <a:gd name="connsiteY35" fmla="*/ 3124200 h 3699486"/>
                <a:gd name="connsiteX36" fmla="*/ 258739 w 672712"/>
                <a:gd name="connsiteY36" fmla="*/ 3200400 h 3699486"/>
                <a:gd name="connsiteX37" fmla="*/ 284139 w 672712"/>
                <a:gd name="connsiteY37" fmla="*/ 3238500 h 3699486"/>
                <a:gd name="connsiteX38" fmla="*/ 347639 w 672712"/>
                <a:gd name="connsiteY38" fmla="*/ 3340100 h 3699486"/>
                <a:gd name="connsiteX39" fmla="*/ 398439 w 672712"/>
                <a:gd name="connsiteY39" fmla="*/ 3416300 h 3699486"/>
                <a:gd name="connsiteX40" fmla="*/ 474639 w 672712"/>
                <a:gd name="connsiteY40" fmla="*/ 3530600 h 3699486"/>
                <a:gd name="connsiteX41" fmla="*/ 576239 w 672712"/>
                <a:gd name="connsiteY41" fmla="*/ 3644900 h 3699486"/>
                <a:gd name="connsiteX42" fmla="*/ 614339 w 672712"/>
                <a:gd name="connsiteY42" fmla="*/ 3670300 h 3699486"/>
                <a:gd name="connsiteX43" fmla="*/ 665139 w 672712"/>
                <a:gd name="connsiteY43" fmla="*/ 3695700 h 369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2712" h="3699486">
                  <a:moveTo>
                    <a:pt x="258739" y="0"/>
                  </a:moveTo>
                  <a:cubicBezTo>
                    <a:pt x="250272" y="12700"/>
                    <a:pt x="243110" y="26374"/>
                    <a:pt x="233339" y="38100"/>
                  </a:cubicBezTo>
                  <a:cubicBezTo>
                    <a:pt x="221841" y="51898"/>
                    <a:pt x="205678" y="61585"/>
                    <a:pt x="195239" y="76200"/>
                  </a:cubicBezTo>
                  <a:cubicBezTo>
                    <a:pt x="184235" y="91606"/>
                    <a:pt x="180341" y="111248"/>
                    <a:pt x="169839" y="127000"/>
                  </a:cubicBezTo>
                  <a:cubicBezTo>
                    <a:pt x="146357" y="162223"/>
                    <a:pt x="112571" y="190736"/>
                    <a:pt x="93639" y="228600"/>
                  </a:cubicBezTo>
                  <a:lnTo>
                    <a:pt x="42839" y="330200"/>
                  </a:lnTo>
                  <a:cubicBezTo>
                    <a:pt x="34372" y="347133"/>
                    <a:pt x="22031" y="362633"/>
                    <a:pt x="17439" y="381000"/>
                  </a:cubicBezTo>
                  <a:lnTo>
                    <a:pt x="4739" y="431800"/>
                  </a:lnTo>
                  <a:cubicBezTo>
                    <a:pt x="10817" y="571592"/>
                    <a:pt x="0" y="666845"/>
                    <a:pt x="30139" y="787400"/>
                  </a:cubicBezTo>
                  <a:cubicBezTo>
                    <a:pt x="33386" y="800387"/>
                    <a:pt x="38139" y="812965"/>
                    <a:pt x="42839" y="825500"/>
                  </a:cubicBezTo>
                  <a:cubicBezTo>
                    <a:pt x="50844" y="846846"/>
                    <a:pt x="57323" y="868986"/>
                    <a:pt x="68239" y="889000"/>
                  </a:cubicBezTo>
                  <a:cubicBezTo>
                    <a:pt x="82857" y="915800"/>
                    <a:pt x="109386" y="936240"/>
                    <a:pt x="119039" y="965200"/>
                  </a:cubicBezTo>
                  <a:cubicBezTo>
                    <a:pt x="149266" y="1055880"/>
                    <a:pt x="129587" y="1019123"/>
                    <a:pt x="169839" y="1079500"/>
                  </a:cubicBezTo>
                  <a:cubicBezTo>
                    <a:pt x="194074" y="1176441"/>
                    <a:pt x="165712" y="1083946"/>
                    <a:pt x="220639" y="1193800"/>
                  </a:cubicBezTo>
                  <a:cubicBezTo>
                    <a:pt x="226626" y="1205774"/>
                    <a:pt x="225913" y="1220761"/>
                    <a:pt x="233339" y="1231900"/>
                  </a:cubicBezTo>
                  <a:cubicBezTo>
                    <a:pt x="243302" y="1246844"/>
                    <a:pt x="261000" y="1255385"/>
                    <a:pt x="271439" y="1270000"/>
                  </a:cubicBezTo>
                  <a:cubicBezTo>
                    <a:pt x="282443" y="1285406"/>
                    <a:pt x="287446" y="1304362"/>
                    <a:pt x="296839" y="1320800"/>
                  </a:cubicBezTo>
                  <a:cubicBezTo>
                    <a:pt x="304412" y="1334052"/>
                    <a:pt x="313367" y="1346480"/>
                    <a:pt x="322239" y="1358900"/>
                  </a:cubicBezTo>
                  <a:cubicBezTo>
                    <a:pt x="394590" y="1460192"/>
                    <a:pt x="322334" y="1357194"/>
                    <a:pt x="423839" y="1473200"/>
                  </a:cubicBezTo>
                  <a:cubicBezTo>
                    <a:pt x="433890" y="1484687"/>
                    <a:pt x="440367" y="1498880"/>
                    <a:pt x="449239" y="1511300"/>
                  </a:cubicBezTo>
                  <a:cubicBezTo>
                    <a:pt x="461542" y="1528524"/>
                    <a:pt x="475201" y="1544760"/>
                    <a:pt x="487339" y="1562100"/>
                  </a:cubicBezTo>
                  <a:cubicBezTo>
                    <a:pt x="504845" y="1587109"/>
                    <a:pt x="538139" y="1638300"/>
                    <a:pt x="538139" y="1638300"/>
                  </a:cubicBezTo>
                  <a:cubicBezTo>
                    <a:pt x="543037" y="1657892"/>
                    <a:pt x="563539" y="1736477"/>
                    <a:pt x="563539" y="1752600"/>
                  </a:cubicBezTo>
                  <a:cubicBezTo>
                    <a:pt x="563539" y="1824691"/>
                    <a:pt x="563735" y="1897572"/>
                    <a:pt x="550839" y="1968500"/>
                  </a:cubicBezTo>
                  <a:cubicBezTo>
                    <a:pt x="546423" y="1992786"/>
                    <a:pt x="525822" y="2011068"/>
                    <a:pt x="512739" y="2032000"/>
                  </a:cubicBezTo>
                  <a:cubicBezTo>
                    <a:pt x="482809" y="2079888"/>
                    <a:pt x="486497" y="2068739"/>
                    <a:pt x="449239" y="2120900"/>
                  </a:cubicBezTo>
                  <a:cubicBezTo>
                    <a:pt x="440367" y="2133320"/>
                    <a:pt x="434632" y="2148207"/>
                    <a:pt x="423839" y="2159000"/>
                  </a:cubicBezTo>
                  <a:cubicBezTo>
                    <a:pt x="413046" y="2169793"/>
                    <a:pt x="398439" y="2175933"/>
                    <a:pt x="385739" y="2184400"/>
                  </a:cubicBezTo>
                  <a:cubicBezTo>
                    <a:pt x="377272" y="2197100"/>
                    <a:pt x="371132" y="2211707"/>
                    <a:pt x="360339" y="2222500"/>
                  </a:cubicBezTo>
                  <a:cubicBezTo>
                    <a:pt x="349546" y="2233293"/>
                    <a:pt x="332290" y="2236413"/>
                    <a:pt x="322239" y="2247900"/>
                  </a:cubicBezTo>
                  <a:cubicBezTo>
                    <a:pt x="302137" y="2270874"/>
                    <a:pt x="289755" y="2299678"/>
                    <a:pt x="271439" y="2324100"/>
                  </a:cubicBezTo>
                  <a:cubicBezTo>
                    <a:pt x="224181" y="2387111"/>
                    <a:pt x="245080" y="2357288"/>
                    <a:pt x="207939" y="2413000"/>
                  </a:cubicBezTo>
                  <a:cubicBezTo>
                    <a:pt x="199316" y="2447492"/>
                    <a:pt x="187146" y="2492750"/>
                    <a:pt x="182539" y="2527300"/>
                  </a:cubicBezTo>
                  <a:cubicBezTo>
                    <a:pt x="176916" y="2569471"/>
                    <a:pt x="174072" y="2611967"/>
                    <a:pt x="169839" y="2654300"/>
                  </a:cubicBezTo>
                  <a:cubicBezTo>
                    <a:pt x="177131" y="2851196"/>
                    <a:pt x="165167" y="2923041"/>
                    <a:pt x="195239" y="3073400"/>
                  </a:cubicBezTo>
                  <a:cubicBezTo>
                    <a:pt x="198662" y="3090516"/>
                    <a:pt x="200133" y="3108588"/>
                    <a:pt x="207939" y="3124200"/>
                  </a:cubicBezTo>
                  <a:cubicBezTo>
                    <a:pt x="221591" y="3151504"/>
                    <a:pt x="241806" y="3175000"/>
                    <a:pt x="258739" y="3200400"/>
                  </a:cubicBezTo>
                  <a:cubicBezTo>
                    <a:pt x="267206" y="3213100"/>
                    <a:pt x="277313" y="3224848"/>
                    <a:pt x="284139" y="3238500"/>
                  </a:cubicBezTo>
                  <a:cubicBezTo>
                    <a:pt x="319005" y="3308232"/>
                    <a:pt x="298180" y="3274154"/>
                    <a:pt x="347639" y="3340100"/>
                  </a:cubicBezTo>
                  <a:cubicBezTo>
                    <a:pt x="371928" y="3412966"/>
                    <a:pt x="342945" y="3344951"/>
                    <a:pt x="398439" y="3416300"/>
                  </a:cubicBezTo>
                  <a:lnTo>
                    <a:pt x="474639" y="3530600"/>
                  </a:lnTo>
                  <a:cubicBezTo>
                    <a:pt x="505178" y="3576409"/>
                    <a:pt x="524043" y="3610103"/>
                    <a:pt x="576239" y="3644900"/>
                  </a:cubicBezTo>
                  <a:cubicBezTo>
                    <a:pt x="588939" y="3653367"/>
                    <a:pt x="600687" y="3663474"/>
                    <a:pt x="614339" y="3670300"/>
                  </a:cubicBezTo>
                  <a:cubicBezTo>
                    <a:pt x="672712" y="3699486"/>
                    <a:pt x="636447" y="3667008"/>
                    <a:pt x="665139" y="3695700"/>
                  </a:cubicBezTo>
                </a:path>
              </a:pathLst>
            </a:cu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8" name="Oval 7"/>
            <p:cNvSpPr/>
            <p:nvPr/>
          </p:nvSpPr>
          <p:spPr>
            <a:xfrm>
              <a:off x="990600" y="2533650"/>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2" name="Rectangle 11"/>
            <p:cNvSpPr/>
            <p:nvPr/>
          </p:nvSpPr>
          <p:spPr>
            <a:xfrm>
              <a:off x="838200" y="30480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762000" y="1828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chemeClr val="tx1"/>
                </a:solidFill>
              </a:endParaRPr>
            </a:p>
          </p:txBody>
        </p:sp>
      </p:grpSp>
      <p:pic>
        <p:nvPicPr>
          <p:cNvPr id="22532" name="Picture 4" descr="C:\Documents and Settings\CRWRUser\Local Settings\Temporary Internet Files\Content.IE5\8ZZHPJ77\MPj04037120000[1].jpg"/>
          <p:cNvPicPr>
            <a:picLocks noChangeAspect="1" noChangeArrowheads="1"/>
          </p:cNvPicPr>
          <p:nvPr/>
        </p:nvPicPr>
        <p:blipFill>
          <a:blip r:embed="rId5" cstate="print"/>
          <a:srcRect/>
          <a:stretch>
            <a:fillRect/>
          </a:stretch>
        </p:blipFill>
        <p:spPr bwMode="auto">
          <a:xfrm>
            <a:off x="838200" y="3505200"/>
            <a:ext cx="765175" cy="957263"/>
          </a:xfrm>
          <a:prstGeom prst="rect">
            <a:avLst/>
          </a:prstGeom>
          <a:noFill/>
          <a:ln w="9525">
            <a:noFill/>
            <a:miter lim="800000"/>
            <a:headEnd/>
            <a:tailEnd/>
          </a:ln>
        </p:spPr>
      </p:pic>
      <p:grpSp>
        <p:nvGrpSpPr>
          <p:cNvPr id="3" name="Group 27"/>
          <p:cNvGrpSpPr>
            <a:grpSpLocks/>
          </p:cNvGrpSpPr>
          <p:nvPr/>
        </p:nvGrpSpPr>
        <p:grpSpPr bwMode="auto">
          <a:xfrm>
            <a:off x="1828800" y="2590800"/>
            <a:ext cx="5785838" cy="914400"/>
            <a:chOff x="1828800" y="2590800"/>
            <a:chExt cx="5785838" cy="914400"/>
          </a:xfrm>
        </p:grpSpPr>
        <p:grpSp>
          <p:nvGrpSpPr>
            <p:cNvPr id="4" name="Group 18"/>
            <p:cNvGrpSpPr>
              <a:grpSpLocks/>
            </p:cNvGrpSpPr>
            <p:nvPr/>
          </p:nvGrpSpPr>
          <p:grpSpPr bwMode="auto">
            <a:xfrm>
              <a:off x="1828800" y="2590800"/>
              <a:ext cx="5257800" cy="914400"/>
              <a:chOff x="1828800" y="2590800"/>
              <a:chExt cx="5257800" cy="914400"/>
            </a:xfrm>
          </p:grpSpPr>
          <p:sp>
            <p:nvSpPr>
              <p:cNvPr id="9" name="Rounded Rectangle 8"/>
              <p:cNvSpPr/>
              <p:nvPr/>
            </p:nvSpPr>
            <p:spPr>
              <a:xfrm>
                <a:off x="2590800" y="2590800"/>
                <a:ext cx="4495800" cy="914400"/>
              </a:xfrm>
              <a:prstGeom prst="roundRect">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16" name="Straight Connector 15"/>
              <p:cNvCxnSpPr/>
              <p:nvPr/>
            </p:nvCxnSpPr>
            <p:spPr>
              <a:xfrm>
                <a:off x="1828800" y="3048000"/>
                <a:ext cx="609600"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235" name="TextBox 24"/>
            <p:cNvSpPr txBox="1">
              <a:spLocks noChangeArrowheads="1"/>
            </p:cNvSpPr>
            <p:nvPr/>
          </p:nvSpPr>
          <p:spPr bwMode="auto">
            <a:xfrm>
              <a:off x="7097445" y="2819400"/>
              <a:ext cx="517193" cy="369332"/>
            </a:xfrm>
            <a:prstGeom prst="rect">
              <a:avLst/>
            </a:prstGeom>
            <a:noFill/>
            <a:ln w="9525">
              <a:noFill/>
              <a:miter lim="800000"/>
              <a:headEnd/>
              <a:tailEnd/>
            </a:ln>
          </p:spPr>
          <p:txBody>
            <a:bodyPr wrap="none">
              <a:spAutoFit/>
            </a:bodyPr>
            <a:lstStyle/>
            <a:p>
              <a:r>
                <a:rPr lang="en-US" dirty="0" smtClean="0"/>
                <a:t>site</a:t>
              </a:r>
              <a:endParaRPr lang="en-US" dirty="0"/>
            </a:p>
          </p:txBody>
        </p:sp>
      </p:grpSp>
      <p:grpSp>
        <p:nvGrpSpPr>
          <p:cNvPr id="6" name="Group 28"/>
          <p:cNvGrpSpPr>
            <a:grpSpLocks/>
          </p:cNvGrpSpPr>
          <p:nvPr/>
        </p:nvGrpSpPr>
        <p:grpSpPr bwMode="auto">
          <a:xfrm>
            <a:off x="1828800" y="3505200"/>
            <a:ext cx="6249988" cy="990600"/>
            <a:chOff x="1828800" y="3505200"/>
            <a:chExt cx="6250379" cy="990600"/>
          </a:xfrm>
        </p:grpSpPr>
        <p:grpSp>
          <p:nvGrpSpPr>
            <p:cNvPr id="7" name="Group 22"/>
            <p:cNvGrpSpPr>
              <a:grpSpLocks/>
            </p:cNvGrpSpPr>
            <p:nvPr/>
          </p:nvGrpSpPr>
          <p:grpSpPr bwMode="auto">
            <a:xfrm>
              <a:off x="1828800" y="3505200"/>
              <a:ext cx="5257800" cy="990600"/>
              <a:chOff x="1828800" y="3505200"/>
              <a:chExt cx="5257800" cy="990600"/>
            </a:xfrm>
          </p:grpSpPr>
          <p:sp>
            <p:nvSpPr>
              <p:cNvPr id="10" name="Rounded Rectangle 9"/>
              <p:cNvSpPr/>
              <p:nvPr/>
            </p:nvSpPr>
            <p:spPr>
              <a:xfrm>
                <a:off x="2590848" y="3505200"/>
                <a:ext cx="4496081" cy="990600"/>
              </a:xfrm>
              <a:prstGeom prst="roundRect">
                <a:avLst/>
              </a:prstGeom>
              <a:solidFill>
                <a:srgbClr val="92D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17" name="Straight Connector 16"/>
              <p:cNvCxnSpPr/>
              <p:nvPr/>
            </p:nvCxnSpPr>
            <p:spPr>
              <a:xfrm>
                <a:off x="1828800" y="3962400"/>
                <a:ext cx="609638" cy="158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231" name="TextBox 25"/>
            <p:cNvSpPr txBox="1">
              <a:spLocks noChangeArrowheads="1"/>
            </p:cNvSpPr>
            <p:nvPr/>
          </p:nvSpPr>
          <p:spPr bwMode="auto">
            <a:xfrm>
              <a:off x="7086600" y="3745468"/>
              <a:ext cx="992579" cy="369332"/>
            </a:xfrm>
            <a:prstGeom prst="rect">
              <a:avLst/>
            </a:prstGeom>
            <a:noFill/>
            <a:ln w="9525">
              <a:noFill/>
              <a:miter lim="800000"/>
              <a:headEnd/>
              <a:tailEnd/>
            </a:ln>
          </p:spPr>
          <p:txBody>
            <a:bodyPr wrap="none">
              <a:spAutoFit/>
            </a:bodyPr>
            <a:lstStyle/>
            <a:p>
              <a:r>
                <a:rPr lang="en-US"/>
                <a:t>variable</a:t>
              </a:r>
            </a:p>
          </p:txBody>
        </p:sp>
      </p:grpSp>
      <p:grpSp>
        <p:nvGrpSpPr>
          <p:cNvPr id="14" name="Group 29"/>
          <p:cNvGrpSpPr>
            <a:grpSpLocks/>
          </p:cNvGrpSpPr>
          <p:nvPr/>
        </p:nvGrpSpPr>
        <p:grpSpPr bwMode="auto">
          <a:xfrm>
            <a:off x="1828800" y="4495800"/>
            <a:ext cx="6557963" cy="1828800"/>
            <a:chOff x="1828800" y="4495800"/>
            <a:chExt cx="6558156" cy="1828800"/>
          </a:xfrm>
        </p:grpSpPr>
        <p:grpSp>
          <p:nvGrpSpPr>
            <p:cNvPr id="15" name="Group 23"/>
            <p:cNvGrpSpPr>
              <a:grpSpLocks/>
            </p:cNvGrpSpPr>
            <p:nvPr/>
          </p:nvGrpSpPr>
          <p:grpSpPr bwMode="auto">
            <a:xfrm>
              <a:off x="1828800" y="4495800"/>
              <a:ext cx="5257800" cy="1828800"/>
              <a:chOff x="1828800" y="4495800"/>
              <a:chExt cx="5257800" cy="1828800"/>
            </a:xfrm>
          </p:grpSpPr>
          <p:sp>
            <p:nvSpPr>
              <p:cNvPr id="11" name="Rounded Rectangle 10"/>
              <p:cNvSpPr/>
              <p:nvPr/>
            </p:nvSpPr>
            <p:spPr>
              <a:xfrm>
                <a:off x="2590822" y="4495800"/>
                <a:ext cx="4495933" cy="1828800"/>
              </a:xfrm>
              <a:prstGeom prst="roundRect">
                <a:avLst/>
              </a:prstGeom>
              <a:solidFill>
                <a:srgbClr val="0070C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cxnSp>
            <p:nvCxnSpPr>
              <p:cNvPr id="18" name="Straight Connector 17"/>
              <p:cNvCxnSpPr/>
              <p:nvPr/>
            </p:nvCxnSpPr>
            <p:spPr>
              <a:xfrm>
                <a:off x="1828800" y="5334000"/>
                <a:ext cx="609618" cy="15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9227" name="TextBox 26"/>
            <p:cNvSpPr txBox="1">
              <a:spLocks noChangeArrowheads="1"/>
            </p:cNvSpPr>
            <p:nvPr/>
          </p:nvSpPr>
          <p:spPr bwMode="auto">
            <a:xfrm>
              <a:off x="7086600" y="5181600"/>
              <a:ext cx="1300356" cy="369332"/>
            </a:xfrm>
            <a:prstGeom prst="rect">
              <a:avLst/>
            </a:prstGeom>
            <a:noFill/>
            <a:ln w="9525">
              <a:noFill/>
              <a:miter lim="800000"/>
              <a:headEnd/>
              <a:tailEnd/>
            </a:ln>
          </p:spPr>
          <p:txBody>
            <a:bodyPr wrap="none">
              <a:spAutoFit/>
            </a:bodyPr>
            <a:lstStyle/>
            <a:p>
              <a:r>
                <a:rPr lang="en-US"/>
                <a:t>time series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 calcmode="lin" valueType="num">
                                      <p:cBhvr>
                                        <p:cTn id="17" dur="500" fill="hold"/>
                                        <p:tgtEl>
                                          <p:spTgt spid="22532"/>
                                        </p:tgtEl>
                                        <p:attrNameLst>
                                          <p:attrName>ppt_w</p:attrName>
                                        </p:attrNameLst>
                                      </p:cBhvr>
                                      <p:tavLst>
                                        <p:tav tm="0">
                                          <p:val>
                                            <p:fltVal val="0"/>
                                          </p:val>
                                        </p:tav>
                                        <p:tav tm="100000">
                                          <p:val>
                                            <p:strVal val="#ppt_w"/>
                                          </p:val>
                                        </p:tav>
                                      </p:tavLst>
                                    </p:anim>
                                    <p:anim calcmode="lin" valueType="num">
                                      <p:cBhvr>
                                        <p:cTn id="18" dur="500" fill="hold"/>
                                        <p:tgtEl>
                                          <p:spTgt spid="22532"/>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2533"/>
                                        </p:tgtEl>
                                        <p:attrNameLst>
                                          <p:attrName>style.visibility</p:attrName>
                                        </p:attrNameLst>
                                      </p:cBhvr>
                                      <p:to>
                                        <p:strVal val="visible"/>
                                      </p:to>
                                    </p:set>
                                    <p:anim calcmode="lin" valueType="num">
                                      <p:cBhvr>
                                        <p:cTn id="27" dur="500" fill="hold"/>
                                        <p:tgtEl>
                                          <p:spTgt spid="22533"/>
                                        </p:tgtEl>
                                        <p:attrNameLst>
                                          <p:attrName>ppt_w</p:attrName>
                                        </p:attrNameLst>
                                      </p:cBhvr>
                                      <p:tavLst>
                                        <p:tav tm="0">
                                          <p:val>
                                            <p:fltVal val="0"/>
                                          </p:val>
                                        </p:tav>
                                        <p:tav tm="100000">
                                          <p:val>
                                            <p:strVal val="#ppt_w"/>
                                          </p:val>
                                        </p:tav>
                                      </p:tavLst>
                                    </p:anim>
                                    <p:anim calcmode="lin" valueType="num">
                                      <p:cBhvr>
                                        <p:cTn id="28" dur="500" fill="hold"/>
                                        <p:tgtEl>
                                          <p:spTgt spid="22533"/>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t>Web Pages and Web Services</a:t>
            </a:r>
          </a:p>
        </p:txBody>
      </p:sp>
      <p:pic>
        <p:nvPicPr>
          <p:cNvPr id="176131" name="Picture 3"/>
          <p:cNvPicPr>
            <a:picLocks noChangeAspect="1" noChangeArrowheads="1"/>
          </p:cNvPicPr>
          <p:nvPr/>
        </p:nvPicPr>
        <p:blipFill>
          <a:blip r:embed="rId3" cstate="print"/>
          <a:srcRect/>
          <a:stretch>
            <a:fillRect/>
          </a:stretch>
        </p:blipFill>
        <p:spPr bwMode="auto">
          <a:xfrm>
            <a:off x="152400" y="1828800"/>
            <a:ext cx="4343400" cy="3676650"/>
          </a:xfrm>
          <a:prstGeom prst="rect">
            <a:avLst/>
          </a:prstGeom>
          <a:noFill/>
          <a:ln w="3175">
            <a:solidFill>
              <a:schemeClr val="tx1"/>
            </a:solidFill>
          </a:ln>
        </p:spPr>
      </p:pic>
      <p:sp>
        <p:nvSpPr>
          <p:cNvPr id="176132" name="Rectangle 4"/>
          <p:cNvSpPr>
            <a:spLocks noChangeArrowheads="1"/>
          </p:cNvSpPr>
          <p:nvPr/>
        </p:nvSpPr>
        <p:spPr bwMode="auto">
          <a:xfrm>
            <a:off x="1066800" y="1371600"/>
            <a:ext cx="2118593" cy="307777"/>
          </a:xfrm>
          <a:prstGeom prst="rect">
            <a:avLst/>
          </a:prstGeom>
          <a:noFill/>
          <a:ln w="9525">
            <a:noFill/>
            <a:miter lim="800000"/>
            <a:headEnd/>
            <a:tailEnd/>
          </a:ln>
          <a:effectLst/>
        </p:spPr>
        <p:txBody>
          <a:bodyPr wrap="none">
            <a:spAutoFit/>
          </a:bodyPr>
          <a:lstStyle/>
          <a:p>
            <a:r>
              <a:rPr lang="en-US" sz="1400" dirty="0"/>
              <a:t>http://www.safl.umn.edu/</a:t>
            </a:r>
          </a:p>
        </p:txBody>
      </p:sp>
      <p:pic>
        <p:nvPicPr>
          <p:cNvPr id="176133" name="Picture 5"/>
          <p:cNvPicPr>
            <a:picLocks noChangeAspect="1" noChangeArrowheads="1"/>
          </p:cNvPicPr>
          <p:nvPr/>
        </p:nvPicPr>
        <p:blipFill>
          <a:blip r:embed="rId4" cstate="print"/>
          <a:srcRect/>
          <a:stretch>
            <a:fillRect/>
          </a:stretch>
        </p:blipFill>
        <p:spPr bwMode="auto">
          <a:xfrm>
            <a:off x="4724400" y="1828800"/>
            <a:ext cx="3990975" cy="4237038"/>
          </a:xfrm>
          <a:prstGeom prst="rect">
            <a:avLst/>
          </a:prstGeom>
          <a:noFill/>
          <a:ln w="3175">
            <a:solidFill>
              <a:schemeClr val="tx1"/>
            </a:solidFill>
          </a:ln>
        </p:spPr>
      </p:pic>
      <p:graphicFrame>
        <p:nvGraphicFramePr>
          <p:cNvPr id="176134" name="Group 6"/>
          <p:cNvGraphicFramePr>
            <a:graphicFrameLocks noGrp="1"/>
          </p:cNvGraphicFramePr>
          <p:nvPr>
            <p:extLst>
              <p:ext uri="{D42A27DB-BD31-4B8C-83A1-F6EECF244321}">
                <p14:modId xmlns:p14="http://schemas.microsoft.com/office/powerpoint/2010/main" val="804807630"/>
              </p:ext>
            </p:extLst>
          </p:nvPr>
        </p:nvGraphicFramePr>
        <p:xfrm>
          <a:off x="4800600" y="1371600"/>
          <a:ext cx="4267200" cy="304800"/>
        </p:xfrm>
        <a:graphic>
          <a:graphicData uri="http://schemas.openxmlformats.org/drawingml/2006/table">
            <a:tbl>
              <a:tblPr/>
              <a:tblGrid>
                <a:gridCol w="4267200"/>
              </a:tblGrid>
              <a:tr h="1682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http://his.safl.umn.edu/SAFLMC/cuahsi_1_0.asmx</a:t>
                      </a:r>
                    </a:p>
                  </a:txBody>
                  <a:tcPr anchor="b" horzOverflow="overflow">
                    <a:lnL cap="flat">
                      <a:noFill/>
                    </a:lnL>
                    <a:lnR cap="flat">
                      <a:noFill/>
                    </a:lnR>
                    <a:lnT cap="flat">
                      <a:noFill/>
                    </a:lnT>
                    <a:lnB cap="flat">
                      <a:noFill/>
                    </a:lnB>
                    <a:lnTlToBr>
                      <a:noFill/>
                    </a:lnTlToBr>
                    <a:lnBlToTr>
                      <a:noFill/>
                    </a:lnBlToTr>
                    <a:noFill/>
                  </a:tcPr>
                </a:tc>
              </a:tr>
            </a:tbl>
          </a:graphicData>
        </a:graphic>
      </p:graphicFrame>
      <p:sp>
        <p:nvSpPr>
          <p:cNvPr id="176140" name="Text Box 12"/>
          <p:cNvSpPr txBox="1">
            <a:spLocks noChangeArrowheads="1"/>
          </p:cNvSpPr>
          <p:nvPr/>
        </p:nvSpPr>
        <p:spPr bwMode="auto">
          <a:xfrm>
            <a:off x="1600200" y="5464816"/>
            <a:ext cx="1231427" cy="369332"/>
          </a:xfrm>
          <a:prstGeom prst="rect">
            <a:avLst/>
          </a:prstGeom>
          <a:noFill/>
          <a:ln w="9525">
            <a:noFill/>
            <a:miter lim="800000"/>
            <a:headEnd/>
            <a:tailEnd/>
          </a:ln>
          <a:effectLst/>
        </p:spPr>
        <p:txBody>
          <a:bodyPr wrap="none">
            <a:spAutoFit/>
          </a:bodyPr>
          <a:lstStyle/>
          <a:p>
            <a:r>
              <a:rPr lang="en-US" dirty="0"/>
              <a:t>Uses </a:t>
            </a:r>
            <a:r>
              <a:rPr lang="en-US" dirty="0" smtClean="0">
                <a:solidFill>
                  <a:srgbClr val="3399FF"/>
                </a:solidFill>
              </a:rPr>
              <a:t>HTML</a:t>
            </a:r>
            <a:endParaRPr lang="en-US" dirty="0"/>
          </a:p>
        </p:txBody>
      </p:sp>
      <p:sp>
        <p:nvSpPr>
          <p:cNvPr id="176141" name="Text Box 13"/>
          <p:cNvSpPr txBox="1">
            <a:spLocks noChangeArrowheads="1"/>
          </p:cNvSpPr>
          <p:nvPr/>
        </p:nvSpPr>
        <p:spPr bwMode="auto">
          <a:xfrm>
            <a:off x="6033067" y="6019800"/>
            <a:ext cx="1603516" cy="369332"/>
          </a:xfrm>
          <a:prstGeom prst="rect">
            <a:avLst/>
          </a:prstGeom>
          <a:noFill/>
          <a:ln w="9525">
            <a:noFill/>
            <a:miter lim="800000"/>
            <a:headEnd/>
            <a:tailEnd/>
          </a:ln>
          <a:effectLst/>
        </p:spPr>
        <p:txBody>
          <a:bodyPr wrap="none">
            <a:spAutoFit/>
          </a:bodyPr>
          <a:lstStyle/>
          <a:p>
            <a:pPr algn="ctr"/>
            <a:r>
              <a:rPr lang="en-US" dirty="0"/>
              <a:t>Uses </a:t>
            </a:r>
            <a:r>
              <a:rPr lang="en-US" dirty="0">
                <a:solidFill>
                  <a:srgbClr val="3399FF"/>
                </a:solidFill>
              </a:rPr>
              <a:t>WaterML</a:t>
            </a:r>
            <a:r>
              <a:rPr lang="en-US" dirty="0"/>
              <a:t> </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Web Service Examples</a:t>
            </a:r>
            <a:endParaRPr lang="en-US" dirty="0"/>
          </a:p>
        </p:txBody>
      </p:sp>
      <p:sp>
        <p:nvSpPr>
          <p:cNvPr id="3" name="Rectangle 2"/>
          <p:cNvSpPr/>
          <p:nvPr/>
        </p:nvSpPr>
        <p:spPr>
          <a:xfrm>
            <a:off x="2350146" y="1905000"/>
            <a:ext cx="4443709" cy="584775"/>
          </a:xfrm>
          <a:prstGeom prst="rect">
            <a:avLst/>
          </a:prstGeom>
        </p:spPr>
        <p:txBody>
          <a:bodyPr wrap="square">
            <a:spAutoFit/>
          </a:bodyPr>
          <a:lstStyle/>
          <a:p>
            <a:pPr algn="ctr"/>
            <a:r>
              <a:rPr lang="en-US" sz="3200" dirty="0" smtClean="0">
                <a:hlinkClick r:id="rId3"/>
              </a:rPr>
              <a:t>Convert Temperature</a:t>
            </a:r>
            <a:endParaRPr lang="en-US" sz="3200" dirty="0"/>
          </a:p>
        </p:txBody>
      </p:sp>
      <p:sp>
        <p:nvSpPr>
          <p:cNvPr id="4" name="TextBox 3"/>
          <p:cNvSpPr txBox="1"/>
          <p:nvPr/>
        </p:nvSpPr>
        <p:spPr>
          <a:xfrm>
            <a:off x="2368923" y="3135868"/>
            <a:ext cx="4406155" cy="584775"/>
          </a:xfrm>
          <a:prstGeom prst="rect">
            <a:avLst/>
          </a:prstGeom>
          <a:noFill/>
        </p:spPr>
        <p:txBody>
          <a:bodyPr wrap="square" rtlCol="0">
            <a:spAutoFit/>
          </a:bodyPr>
          <a:lstStyle/>
          <a:p>
            <a:pPr algn="ctr"/>
            <a:r>
              <a:rPr lang="en-US" sz="3200" dirty="0" smtClean="0">
                <a:hlinkClick r:id="rId4" action="ppaction://hlinkfile"/>
              </a:rPr>
              <a:t>Get Streamflow</a:t>
            </a:r>
            <a:endParaRPr lang="en-US" sz="3200" dirty="0"/>
          </a:p>
        </p:txBody>
      </p:sp>
      <p:sp>
        <p:nvSpPr>
          <p:cNvPr id="5" name="TextBox 4"/>
          <p:cNvSpPr txBox="1"/>
          <p:nvPr/>
        </p:nvSpPr>
        <p:spPr>
          <a:xfrm>
            <a:off x="817863" y="4507468"/>
            <a:ext cx="7508274" cy="369332"/>
          </a:xfrm>
          <a:prstGeom prst="rect">
            <a:avLst/>
          </a:prstGeom>
          <a:noFill/>
        </p:spPr>
        <p:txBody>
          <a:bodyPr wrap="none" rtlCol="0">
            <a:spAutoFit/>
          </a:bodyPr>
          <a:lstStyle/>
          <a:p>
            <a:pPr algn="ctr"/>
            <a:r>
              <a:rPr lang="en-US" dirty="0" smtClean="0"/>
              <a:t>Web services are resources that your applications can ask to do work for them</a:t>
            </a:r>
            <a:endParaRPr lang="en-US" dirty="0"/>
          </a:p>
        </p:txBody>
      </p:sp>
    </p:spTree>
    <p:extLst>
      <p:ext uri="{BB962C8B-B14F-4D97-AF65-F5344CB8AC3E}">
        <p14:creationId xmlns:p14="http://schemas.microsoft.com/office/powerpoint/2010/main" val="21397122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err="1" smtClean="0"/>
              <a:t>WaterOneFlow</a:t>
            </a:r>
            <a:r>
              <a:rPr lang="en-US" dirty="0" smtClean="0"/>
              <a:t> Web Service</a:t>
            </a:r>
          </a:p>
        </p:txBody>
      </p:sp>
      <p:sp>
        <p:nvSpPr>
          <p:cNvPr id="23555" name="Rectangle 3"/>
          <p:cNvSpPr>
            <a:spLocks noGrp="1" noChangeArrowheads="1"/>
          </p:cNvSpPr>
          <p:nvPr>
            <p:ph type="body" sz="half" idx="1"/>
          </p:nvPr>
        </p:nvSpPr>
        <p:spPr>
          <a:xfrm>
            <a:off x="762000" y="1905000"/>
            <a:ext cx="3886200" cy="3429000"/>
          </a:xfrm>
          <a:ln w="3175">
            <a:solidFill>
              <a:schemeClr val="tx1"/>
            </a:solidFill>
          </a:ln>
        </p:spPr>
        <p:txBody>
          <a:bodyPr/>
          <a:lstStyle/>
          <a:p>
            <a:r>
              <a:rPr lang="en-US" dirty="0" smtClean="0"/>
              <a:t>Set of </a:t>
            </a:r>
            <a:r>
              <a:rPr lang="en-US" b="1" dirty="0" smtClean="0">
                <a:solidFill>
                  <a:schemeClr val="tx2"/>
                </a:solidFill>
              </a:rPr>
              <a:t>query</a:t>
            </a:r>
            <a:r>
              <a:rPr lang="en-US" dirty="0" smtClean="0"/>
              <a:t> functions</a:t>
            </a:r>
          </a:p>
          <a:p>
            <a:pPr lvl="1"/>
            <a:r>
              <a:rPr lang="en-US" dirty="0" smtClean="0"/>
              <a:t>Get Sites</a:t>
            </a:r>
          </a:p>
          <a:p>
            <a:pPr lvl="1"/>
            <a:r>
              <a:rPr lang="en-US" dirty="0" smtClean="0"/>
              <a:t>Get Site Info</a:t>
            </a:r>
          </a:p>
          <a:p>
            <a:pPr lvl="1"/>
            <a:r>
              <a:rPr lang="en-US" dirty="0" smtClean="0"/>
              <a:t>Get Variable Info</a:t>
            </a:r>
          </a:p>
          <a:p>
            <a:pPr lvl="1"/>
            <a:r>
              <a:rPr lang="en-US" dirty="0" smtClean="0"/>
              <a:t>Get Values</a:t>
            </a:r>
          </a:p>
          <a:p>
            <a:r>
              <a:rPr lang="en-US" dirty="0"/>
              <a:t>Returns data in </a:t>
            </a:r>
            <a:r>
              <a:rPr lang="en-US" b="1" dirty="0">
                <a:solidFill>
                  <a:schemeClr val="tx2"/>
                </a:solidFill>
              </a:rPr>
              <a:t>WaterML</a:t>
            </a:r>
          </a:p>
          <a:p>
            <a:pPr lvl="1"/>
            <a:endParaRPr lang="en-US" dirty="0" smtClean="0"/>
          </a:p>
        </p:txBody>
      </p:sp>
      <p:sp>
        <p:nvSpPr>
          <p:cNvPr id="7" name="Text Box 3"/>
          <p:cNvSpPr txBox="1">
            <a:spLocks noChangeArrowheads="1"/>
          </p:cNvSpPr>
          <p:nvPr/>
        </p:nvSpPr>
        <p:spPr bwMode="auto">
          <a:xfrm>
            <a:off x="4823576" y="1901603"/>
            <a:ext cx="1517650" cy="366712"/>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Data Source</a:t>
            </a:r>
          </a:p>
        </p:txBody>
      </p:sp>
      <p:sp>
        <p:nvSpPr>
          <p:cNvPr id="8" name="AutoShape 4"/>
          <p:cNvSpPr>
            <a:spLocks noChangeArrowheads="1"/>
          </p:cNvSpPr>
          <p:nvPr/>
        </p:nvSpPr>
        <p:spPr bwMode="auto">
          <a:xfrm rot="5400000">
            <a:off x="6090401" y="2073847"/>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9" name="Text Box 5"/>
          <p:cNvSpPr txBox="1">
            <a:spLocks noChangeArrowheads="1"/>
          </p:cNvSpPr>
          <p:nvPr/>
        </p:nvSpPr>
        <p:spPr bwMode="auto">
          <a:xfrm>
            <a:off x="5867400" y="2482644"/>
            <a:ext cx="1085850" cy="366713"/>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Network</a:t>
            </a:r>
          </a:p>
        </p:txBody>
      </p:sp>
      <p:sp>
        <p:nvSpPr>
          <p:cNvPr id="10" name="AutoShape 6"/>
          <p:cNvSpPr>
            <a:spLocks noChangeArrowheads="1"/>
          </p:cNvSpPr>
          <p:nvPr/>
        </p:nvSpPr>
        <p:spPr bwMode="auto">
          <a:xfrm rot="5400000">
            <a:off x="6867525" y="2628891"/>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1" name="Text Box 7"/>
          <p:cNvSpPr txBox="1">
            <a:spLocks noChangeArrowheads="1"/>
          </p:cNvSpPr>
          <p:nvPr/>
        </p:nvSpPr>
        <p:spPr bwMode="auto">
          <a:xfrm>
            <a:off x="6858000" y="3035009"/>
            <a:ext cx="730250" cy="366713"/>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Sites</a:t>
            </a:r>
          </a:p>
        </p:txBody>
      </p:sp>
      <p:sp>
        <p:nvSpPr>
          <p:cNvPr id="12" name="AutoShape 8"/>
          <p:cNvSpPr>
            <a:spLocks noChangeArrowheads="1"/>
          </p:cNvSpPr>
          <p:nvPr/>
        </p:nvSpPr>
        <p:spPr bwMode="auto">
          <a:xfrm rot="5400000">
            <a:off x="7437062" y="3189569"/>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3" name="Text Box 9"/>
          <p:cNvSpPr txBox="1">
            <a:spLocks noChangeArrowheads="1"/>
          </p:cNvSpPr>
          <p:nvPr/>
        </p:nvSpPr>
        <p:spPr bwMode="auto">
          <a:xfrm>
            <a:off x="7162800" y="3652922"/>
            <a:ext cx="1200150" cy="366713"/>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Variables</a:t>
            </a:r>
          </a:p>
        </p:txBody>
      </p:sp>
      <p:sp>
        <p:nvSpPr>
          <p:cNvPr id="14" name="AutoShape 10"/>
          <p:cNvSpPr>
            <a:spLocks noChangeArrowheads="1"/>
          </p:cNvSpPr>
          <p:nvPr/>
        </p:nvSpPr>
        <p:spPr bwMode="auto">
          <a:xfrm rot="5400000">
            <a:off x="8207375" y="3799169"/>
            <a:ext cx="533400" cy="457200"/>
          </a:xfrm>
          <a:custGeom>
            <a:avLst/>
            <a:gdLst>
              <a:gd name="T0" fmla="*/ 373528 w 21600"/>
              <a:gd name="T1" fmla="*/ 0 h 21600"/>
              <a:gd name="T2" fmla="*/ 373528 w 21600"/>
              <a:gd name="T3" fmla="*/ 257344 h 21600"/>
              <a:gd name="T4" fmla="*/ 79936 w 21600"/>
              <a:gd name="T5" fmla="*/ 457200 h 21600"/>
              <a:gd name="T6" fmla="*/ 533400 w 21600"/>
              <a:gd name="T7" fmla="*/ 12867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5" name="Text Box 11"/>
          <p:cNvSpPr txBox="1">
            <a:spLocks noChangeArrowheads="1"/>
          </p:cNvSpPr>
          <p:nvPr/>
        </p:nvSpPr>
        <p:spPr bwMode="auto">
          <a:xfrm>
            <a:off x="8147050" y="4205287"/>
            <a:ext cx="920750" cy="366713"/>
          </a:xfrm>
          <a:prstGeom prst="rect">
            <a:avLst/>
          </a:prstGeom>
          <a:noFill/>
          <a:ln w="9525">
            <a:noFill/>
            <a:miter lim="800000"/>
            <a:headEnd/>
            <a:tailEnd/>
          </a:ln>
        </p:spPr>
        <p:txBody>
          <a:bodyPr wrap="none" lIns="91430" tIns="45715" rIns="91430" bIns="45715">
            <a:spAutoFit/>
          </a:bodyPr>
          <a:lstStyle/>
          <a:p>
            <a:pPr defTabSz="457200"/>
            <a:r>
              <a:rPr lang="en-US" b="1" dirty="0">
                <a:latin typeface="Calibri" pitchFamily="34" charset="0"/>
                <a:ea typeface="Arial Unicode MS" pitchFamily="34" charset="-128"/>
                <a:cs typeface="Arial Unicode MS" pitchFamily="34" charset="-128"/>
              </a:rPr>
              <a:t>Values</a:t>
            </a:r>
          </a:p>
        </p:txBody>
      </p:sp>
      <p:sp>
        <p:nvSpPr>
          <p:cNvPr id="16" name="Oval 20"/>
          <p:cNvSpPr>
            <a:spLocks noChangeArrowheads="1"/>
          </p:cNvSpPr>
          <p:nvPr/>
        </p:nvSpPr>
        <p:spPr bwMode="auto">
          <a:xfrm>
            <a:off x="7286625" y="2438391"/>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7" name="Oval 21"/>
          <p:cNvSpPr>
            <a:spLocks noChangeArrowheads="1"/>
          </p:cNvSpPr>
          <p:nvPr/>
        </p:nvSpPr>
        <p:spPr bwMode="auto">
          <a:xfrm>
            <a:off x="7439025" y="2590791"/>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8" name="Oval 22"/>
          <p:cNvSpPr>
            <a:spLocks noChangeArrowheads="1"/>
          </p:cNvSpPr>
          <p:nvPr/>
        </p:nvSpPr>
        <p:spPr bwMode="auto">
          <a:xfrm>
            <a:off x="7743825" y="2514591"/>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9" name="Oval 23"/>
          <p:cNvSpPr>
            <a:spLocks noChangeArrowheads="1"/>
          </p:cNvSpPr>
          <p:nvPr/>
        </p:nvSpPr>
        <p:spPr bwMode="auto">
          <a:xfrm>
            <a:off x="7515225" y="2285991"/>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20" name="Oval 24"/>
          <p:cNvSpPr>
            <a:spLocks noChangeArrowheads="1"/>
          </p:cNvSpPr>
          <p:nvPr/>
        </p:nvSpPr>
        <p:spPr bwMode="auto">
          <a:xfrm>
            <a:off x="7932362" y="3151469"/>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524000"/>
            <a:ext cx="2568575" cy="2008188"/>
            <a:chOff x="1351" y="912"/>
            <a:chExt cx="1618" cy="1265"/>
          </a:xfrm>
        </p:grpSpPr>
        <p:sp>
          <p:nvSpPr>
            <p:cNvPr id="449539" name="Freeform 3"/>
            <p:cNvSpPr>
              <a:spLocks/>
            </p:cNvSpPr>
            <p:nvPr/>
          </p:nvSpPr>
          <p:spPr bwMode="auto">
            <a:xfrm>
              <a:off x="1351" y="912"/>
              <a:ext cx="1618" cy="1265"/>
            </a:xfrm>
            <a:custGeom>
              <a:avLst/>
              <a:gdLst/>
              <a:ahLst/>
              <a:cxnLst>
                <a:cxn ang="0">
                  <a:pos x="16" y="702"/>
                </a:cxn>
                <a:cxn ang="0">
                  <a:pos x="29" y="474"/>
                </a:cxn>
                <a:cxn ang="0">
                  <a:pos x="301" y="367"/>
                </a:cxn>
                <a:cxn ang="0">
                  <a:pos x="377" y="303"/>
                </a:cxn>
                <a:cxn ang="0">
                  <a:pos x="447" y="208"/>
                </a:cxn>
                <a:cxn ang="0">
                  <a:pos x="529" y="164"/>
                </a:cxn>
                <a:cxn ang="0">
                  <a:pos x="693" y="183"/>
                </a:cxn>
                <a:cxn ang="0">
                  <a:pos x="738" y="177"/>
                </a:cxn>
                <a:cxn ang="0">
                  <a:pos x="814" y="82"/>
                </a:cxn>
                <a:cxn ang="0">
                  <a:pos x="959" y="6"/>
                </a:cxn>
                <a:cxn ang="0">
                  <a:pos x="1143" y="25"/>
                </a:cxn>
                <a:cxn ang="0">
                  <a:pos x="1156" y="69"/>
                </a:cxn>
                <a:cxn ang="0">
                  <a:pos x="1244" y="120"/>
                </a:cxn>
                <a:cxn ang="0">
                  <a:pos x="1314" y="151"/>
                </a:cxn>
                <a:cxn ang="0">
                  <a:pos x="1409" y="177"/>
                </a:cxn>
                <a:cxn ang="0">
                  <a:pos x="1472" y="208"/>
                </a:cxn>
                <a:cxn ang="0">
                  <a:pos x="1542" y="240"/>
                </a:cxn>
                <a:cxn ang="0">
                  <a:pos x="1535" y="405"/>
                </a:cxn>
                <a:cxn ang="0">
                  <a:pos x="1586" y="525"/>
                </a:cxn>
                <a:cxn ang="0">
                  <a:pos x="1618" y="582"/>
                </a:cxn>
                <a:cxn ang="0">
                  <a:pos x="1580" y="651"/>
                </a:cxn>
                <a:cxn ang="0">
                  <a:pos x="1573" y="670"/>
                </a:cxn>
                <a:cxn ang="0">
                  <a:pos x="1554" y="683"/>
                </a:cxn>
                <a:cxn ang="0">
                  <a:pos x="1542" y="721"/>
                </a:cxn>
                <a:cxn ang="0">
                  <a:pos x="1580" y="886"/>
                </a:cxn>
                <a:cxn ang="0">
                  <a:pos x="1573" y="993"/>
                </a:cxn>
                <a:cxn ang="0">
                  <a:pos x="1504" y="1076"/>
                </a:cxn>
                <a:cxn ang="0">
                  <a:pos x="1409" y="1151"/>
                </a:cxn>
                <a:cxn ang="0">
                  <a:pos x="1333" y="1177"/>
                </a:cxn>
                <a:cxn ang="0">
                  <a:pos x="1200" y="1177"/>
                </a:cxn>
                <a:cxn ang="0">
                  <a:pos x="1149" y="1227"/>
                </a:cxn>
                <a:cxn ang="0">
                  <a:pos x="1111" y="1253"/>
                </a:cxn>
                <a:cxn ang="0">
                  <a:pos x="1073" y="1265"/>
                </a:cxn>
                <a:cxn ang="0">
                  <a:pos x="940" y="1246"/>
                </a:cxn>
                <a:cxn ang="0">
                  <a:pos x="845" y="1189"/>
                </a:cxn>
                <a:cxn ang="0">
                  <a:pos x="535" y="1183"/>
                </a:cxn>
                <a:cxn ang="0">
                  <a:pos x="402" y="1088"/>
                </a:cxn>
                <a:cxn ang="0">
                  <a:pos x="231" y="1069"/>
                </a:cxn>
                <a:cxn ang="0">
                  <a:pos x="174" y="1038"/>
                </a:cxn>
                <a:cxn ang="0">
                  <a:pos x="136" y="1012"/>
                </a:cxn>
                <a:cxn ang="0">
                  <a:pos x="130" y="974"/>
                </a:cxn>
                <a:cxn ang="0">
                  <a:pos x="111" y="962"/>
                </a:cxn>
                <a:cxn ang="0">
                  <a:pos x="98" y="943"/>
                </a:cxn>
                <a:cxn ang="0">
                  <a:pos x="61" y="924"/>
                </a:cxn>
                <a:cxn ang="0">
                  <a:pos x="23" y="784"/>
                </a:cxn>
                <a:cxn ang="0">
                  <a:pos x="16" y="702"/>
                </a:cxn>
              </a:cxnLst>
              <a:rect l="0" t="0" r="r" b="b"/>
              <a:pathLst>
                <a:path w="1618" h="1265">
                  <a:moveTo>
                    <a:pt x="16" y="702"/>
                  </a:moveTo>
                  <a:cubicBezTo>
                    <a:pt x="38" y="601"/>
                    <a:pt x="16" y="713"/>
                    <a:pt x="29" y="474"/>
                  </a:cubicBezTo>
                  <a:cubicBezTo>
                    <a:pt x="36" y="350"/>
                    <a:pt x="238" y="370"/>
                    <a:pt x="301" y="367"/>
                  </a:cubicBezTo>
                  <a:cubicBezTo>
                    <a:pt x="328" y="349"/>
                    <a:pt x="359" y="331"/>
                    <a:pt x="377" y="303"/>
                  </a:cubicBezTo>
                  <a:cubicBezTo>
                    <a:pt x="398" y="272"/>
                    <a:pt x="420" y="234"/>
                    <a:pt x="447" y="208"/>
                  </a:cubicBezTo>
                  <a:cubicBezTo>
                    <a:pt x="468" y="188"/>
                    <a:pt x="504" y="181"/>
                    <a:pt x="529" y="164"/>
                  </a:cubicBezTo>
                  <a:cubicBezTo>
                    <a:pt x="614" y="168"/>
                    <a:pt x="628" y="170"/>
                    <a:pt x="693" y="183"/>
                  </a:cubicBezTo>
                  <a:cubicBezTo>
                    <a:pt x="708" y="181"/>
                    <a:pt x="723" y="181"/>
                    <a:pt x="738" y="177"/>
                  </a:cubicBezTo>
                  <a:cubicBezTo>
                    <a:pt x="770" y="167"/>
                    <a:pt x="794" y="108"/>
                    <a:pt x="814" y="82"/>
                  </a:cubicBezTo>
                  <a:cubicBezTo>
                    <a:pt x="847" y="38"/>
                    <a:pt x="916" y="33"/>
                    <a:pt x="959" y="6"/>
                  </a:cubicBezTo>
                  <a:cubicBezTo>
                    <a:pt x="1060" y="10"/>
                    <a:pt x="1076" y="0"/>
                    <a:pt x="1143" y="25"/>
                  </a:cubicBezTo>
                  <a:cubicBezTo>
                    <a:pt x="1148" y="40"/>
                    <a:pt x="1148" y="56"/>
                    <a:pt x="1156" y="69"/>
                  </a:cubicBezTo>
                  <a:cubicBezTo>
                    <a:pt x="1173" y="99"/>
                    <a:pt x="1214" y="111"/>
                    <a:pt x="1244" y="120"/>
                  </a:cubicBezTo>
                  <a:cubicBezTo>
                    <a:pt x="1269" y="127"/>
                    <a:pt x="1290" y="141"/>
                    <a:pt x="1314" y="151"/>
                  </a:cubicBezTo>
                  <a:cubicBezTo>
                    <a:pt x="1344" y="164"/>
                    <a:pt x="1379" y="166"/>
                    <a:pt x="1409" y="177"/>
                  </a:cubicBezTo>
                  <a:cubicBezTo>
                    <a:pt x="1432" y="186"/>
                    <a:pt x="1449" y="201"/>
                    <a:pt x="1472" y="208"/>
                  </a:cubicBezTo>
                  <a:cubicBezTo>
                    <a:pt x="1494" y="223"/>
                    <a:pt x="1518" y="228"/>
                    <a:pt x="1542" y="240"/>
                  </a:cubicBezTo>
                  <a:cubicBezTo>
                    <a:pt x="1573" y="288"/>
                    <a:pt x="1554" y="354"/>
                    <a:pt x="1535" y="405"/>
                  </a:cubicBezTo>
                  <a:cubicBezTo>
                    <a:pt x="1541" y="455"/>
                    <a:pt x="1543" y="496"/>
                    <a:pt x="1586" y="525"/>
                  </a:cubicBezTo>
                  <a:cubicBezTo>
                    <a:pt x="1599" y="544"/>
                    <a:pt x="1605" y="563"/>
                    <a:pt x="1618" y="582"/>
                  </a:cubicBezTo>
                  <a:cubicBezTo>
                    <a:pt x="1610" y="616"/>
                    <a:pt x="1604" y="627"/>
                    <a:pt x="1580" y="651"/>
                  </a:cubicBezTo>
                  <a:cubicBezTo>
                    <a:pt x="1578" y="657"/>
                    <a:pt x="1577" y="665"/>
                    <a:pt x="1573" y="670"/>
                  </a:cubicBezTo>
                  <a:cubicBezTo>
                    <a:pt x="1568" y="676"/>
                    <a:pt x="1558" y="676"/>
                    <a:pt x="1554" y="683"/>
                  </a:cubicBezTo>
                  <a:cubicBezTo>
                    <a:pt x="1547" y="694"/>
                    <a:pt x="1542" y="721"/>
                    <a:pt x="1542" y="721"/>
                  </a:cubicBezTo>
                  <a:cubicBezTo>
                    <a:pt x="1547" y="779"/>
                    <a:pt x="1560" y="832"/>
                    <a:pt x="1580" y="886"/>
                  </a:cubicBezTo>
                  <a:cubicBezTo>
                    <a:pt x="1578" y="922"/>
                    <a:pt x="1578" y="958"/>
                    <a:pt x="1573" y="993"/>
                  </a:cubicBezTo>
                  <a:cubicBezTo>
                    <a:pt x="1568" y="1028"/>
                    <a:pt x="1528" y="1055"/>
                    <a:pt x="1504" y="1076"/>
                  </a:cubicBezTo>
                  <a:cubicBezTo>
                    <a:pt x="1477" y="1099"/>
                    <a:pt x="1442" y="1135"/>
                    <a:pt x="1409" y="1151"/>
                  </a:cubicBezTo>
                  <a:cubicBezTo>
                    <a:pt x="1385" y="1163"/>
                    <a:pt x="1358" y="1168"/>
                    <a:pt x="1333" y="1177"/>
                  </a:cubicBezTo>
                  <a:cubicBezTo>
                    <a:pt x="1275" y="1170"/>
                    <a:pt x="1263" y="1164"/>
                    <a:pt x="1200" y="1177"/>
                  </a:cubicBezTo>
                  <a:cubicBezTo>
                    <a:pt x="1175" y="1182"/>
                    <a:pt x="1166" y="1212"/>
                    <a:pt x="1149" y="1227"/>
                  </a:cubicBezTo>
                  <a:cubicBezTo>
                    <a:pt x="1137" y="1237"/>
                    <a:pt x="1126" y="1248"/>
                    <a:pt x="1111" y="1253"/>
                  </a:cubicBezTo>
                  <a:cubicBezTo>
                    <a:pt x="1098" y="1257"/>
                    <a:pt x="1073" y="1265"/>
                    <a:pt x="1073" y="1265"/>
                  </a:cubicBezTo>
                  <a:cubicBezTo>
                    <a:pt x="1007" y="1261"/>
                    <a:pt x="989" y="1264"/>
                    <a:pt x="940" y="1246"/>
                  </a:cubicBezTo>
                  <a:cubicBezTo>
                    <a:pt x="916" y="1208"/>
                    <a:pt x="885" y="1200"/>
                    <a:pt x="845" y="1189"/>
                  </a:cubicBezTo>
                  <a:cubicBezTo>
                    <a:pt x="743" y="1196"/>
                    <a:pt x="635" y="1210"/>
                    <a:pt x="535" y="1183"/>
                  </a:cubicBezTo>
                  <a:cubicBezTo>
                    <a:pt x="477" y="1168"/>
                    <a:pt x="449" y="1119"/>
                    <a:pt x="402" y="1088"/>
                  </a:cubicBezTo>
                  <a:cubicBezTo>
                    <a:pt x="354" y="1056"/>
                    <a:pt x="288" y="1072"/>
                    <a:pt x="231" y="1069"/>
                  </a:cubicBezTo>
                  <a:cubicBezTo>
                    <a:pt x="166" y="1048"/>
                    <a:pt x="215" y="1070"/>
                    <a:pt x="174" y="1038"/>
                  </a:cubicBezTo>
                  <a:cubicBezTo>
                    <a:pt x="162" y="1028"/>
                    <a:pt x="136" y="1012"/>
                    <a:pt x="136" y="1012"/>
                  </a:cubicBezTo>
                  <a:cubicBezTo>
                    <a:pt x="134" y="999"/>
                    <a:pt x="136" y="985"/>
                    <a:pt x="130" y="974"/>
                  </a:cubicBezTo>
                  <a:cubicBezTo>
                    <a:pt x="127" y="967"/>
                    <a:pt x="116" y="967"/>
                    <a:pt x="111" y="962"/>
                  </a:cubicBezTo>
                  <a:cubicBezTo>
                    <a:pt x="105" y="957"/>
                    <a:pt x="104" y="948"/>
                    <a:pt x="98" y="943"/>
                  </a:cubicBezTo>
                  <a:cubicBezTo>
                    <a:pt x="87" y="934"/>
                    <a:pt x="73" y="931"/>
                    <a:pt x="61" y="924"/>
                  </a:cubicBezTo>
                  <a:cubicBezTo>
                    <a:pt x="42" y="873"/>
                    <a:pt x="66" y="814"/>
                    <a:pt x="23" y="784"/>
                  </a:cubicBezTo>
                  <a:cubicBezTo>
                    <a:pt x="3" y="754"/>
                    <a:pt x="0" y="736"/>
                    <a:pt x="16" y="702"/>
                  </a:cubicBezTo>
                  <a:close/>
                </a:path>
              </a:pathLst>
            </a:custGeom>
            <a:noFill/>
            <a:ln w="9525">
              <a:solidFill>
                <a:schemeClr val="tx1"/>
              </a:solidFill>
              <a:round/>
              <a:headEnd/>
              <a:tailEnd/>
            </a:ln>
            <a:effectLst/>
          </p:spPr>
          <p:txBody>
            <a:bodyPr/>
            <a:lstStyle/>
            <a:p>
              <a:endParaRPr lang="en-US"/>
            </a:p>
          </p:txBody>
        </p:sp>
        <p:sp>
          <p:nvSpPr>
            <p:cNvPr id="449540" name="Text Box 4"/>
            <p:cNvSpPr txBox="1">
              <a:spLocks noChangeArrowheads="1"/>
            </p:cNvSpPr>
            <p:nvPr/>
          </p:nvSpPr>
          <p:spPr bwMode="auto">
            <a:xfrm>
              <a:off x="1920" y="1152"/>
              <a:ext cx="675" cy="233"/>
            </a:xfrm>
            <a:prstGeom prst="rect">
              <a:avLst/>
            </a:prstGeom>
            <a:noFill/>
            <a:ln w="9525">
              <a:noFill/>
              <a:miter lim="800000"/>
              <a:headEnd/>
              <a:tailEnd/>
            </a:ln>
            <a:effectLst/>
          </p:spPr>
          <p:txBody>
            <a:bodyPr wrap="none">
              <a:spAutoFit/>
            </a:bodyPr>
            <a:lstStyle/>
            <a:p>
              <a:pPr algn="l"/>
              <a:r>
                <a:rPr lang="en-US" dirty="0" smtClean="0"/>
                <a:t>Locations</a:t>
              </a:r>
              <a:endParaRPr lang="en-US" dirty="0"/>
            </a:p>
          </p:txBody>
        </p:sp>
        <p:sp>
          <p:nvSpPr>
            <p:cNvPr id="449541" name="Text Box 5"/>
            <p:cNvSpPr txBox="1">
              <a:spLocks noChangeArrowheads="1"/>
            </p:cNvSpPr>
            <p:nvPr/>
          </p:nvSpPr>
          <p:spPr bwMode="auto">
            <a:xfrm>
              <a:off x="1609" y="1440"/>
              <a:ext cx="654" cy="233"/>
            </a:xfrm>
            <a:prstGeom prst="rect">
              <a:avLst/>
            </a:prstGeom>
            <a:noFill/>
            <a:ln w="9525">
              <a:noFill/>
              <a:miter lim="800000"/>
              <a:headEnd/>
              <a:tailEnd/>
            </a:ln>
            <a:effectLst/>
          </p:spPr>
          <p:txBody>
            <a:bodyPr wrap="none">
              <a:spAutoFit/>
            </a:bodyPr>
            <a:lstStyle/>
            <a:p>
              <a:pPr algn="l"/>
              <a:r>
                <a:rPr lang="en-US" dirty="0" smtClean="0"/>
                <a:t>Variables</a:t>
              </a:r>
              <a:endParaRPr lang="en-US" dirty="0"/>
            </a:p>
          </p:txBody>
        </p:sp>
        <p:sp>
          <p:nvSpPr>
            <p:cNvPr id="449542" name="Text Box 6"/>
            <p:cNvSpPr txBox="1">
              <a:spLocks noChangeArrowheads="1"/>
            </p:cNvSpPr>
            <p:nvPr/>
          </p:nvSpPr>
          <p:spPr bwMode="auto">
            <a:xfrm>
              <a:off x="1835" y="1737"/>
              <a:ext cx="956" cy="231"/>
            </a:xfrm>
            <a:prstGeom prst="rect">
              <a:avLst/>
            </a:prstGeom>
            <a:noFill/>
            <a:ln w="9525">
              <a:noFill/>
              <a:miter lim="800000"/>
              <a:headEnd/>
              <a:tailEnd/>
            </a:ln>
            <a:effectLst/>
          </p:spPr>
          <p:txBody>
            <a:bodyPr wrap="none">
              <a:spAutoFit/>
            </a:bodyPr>
            <a:lstStyle/>
            <a:p>
              <a:pPr algn="l"/>
              <a:r>
                <a:rPr lang="en-US" dirty="0"/>
                <a:t>Date Ranges</a:t>
              </a:r>
            </a:p>
          </p:txBody>
        </p:sp>
      </p:grpSp>
      <p:sp>
        <p:nvSpPr>
          <p:cNvPr id="449543" name="Rectangle 7"/>
          <p:cNvSpPr>
            <a:spLocks noGrp="1" noChangeArrowheads="1"/>
          </p:cNvSpPr>
          <p:nvPr>
            <p:ph type="title"/>
          </p:nvPr>
        </p:nvSpPr>
        <p:spPr/>
        <p:txBody>
          <a:bodyPr/>
          <a:lstStyle/>
          <a:p>
            <a:r>
              <a:rPr lang="en-US" dirty="0"/>
              <a:t>WaterML and WaterOneFlow</a:t>
            </a:r>
          </a:p>
        </p:txBody>
      </p:sp>
      <p:sp>
        <p:nvSpPr>
          <p:cNvPr id="449544" name="Rectangle 8"/>
          <p:cNvSpPr>
            <a:spLocks noChangeArrowheads="1"/>
          </p:cNvSpPr>
          <p:nvPr/>
        </p:nvSpPr>
        <p:spPr bwMode="auto">
          <a:xfrm>
            <a:off x="4191000" y="1828800"/>
            <a:ext cx="2286000" cy="2895600"/>
          </a:xfrm>
          <a:prstGeom prst="rect">
            <a:avLst/>
          </a:prstGeom>
          <a:solidFill>
            <a:srgbClr val="DEFEE3"/>
          </a:solidFill>
          <a:ln w="9525">
            <a:solidFill>
              <a:schemeClr val="tx1"/>
            </a:solidFill>
            <a:miter lim="800000"/>
            <a:headEnd/>
            <a:tailEnd/>
          </a:ln>
          <a:effectLst/>
        </p:spPr>
        <p:txBody>
          <a:bodyPr wrap="none" anchor="ctr"/>
          <a:lstStyle/>
          <a:p>
            <a:endParaRPr lang="en-US"/>
          </a:p>
        </p:txBody>
      </p:sp>
      <p:sp>
        <p:nvSpPr>
          <p:cNvPr id="449545" name="Line 9"/>
          <p:cNvSpPr>
            <a:spLocks noChangeShapeType="1"/>
          </p:cNvSpPr>
          <p:nvPr/>
        </p:nvSpPr>
        <p:spPr bwMode="auto">
          <a:xfrm>
            <a:off x="3886200" y="2118610"/>
            <a:ext cx="685800" cy="0"/>
          </a:xfrm>
          <a:prstGeom prst="line">
            <a:avLst/>
          </a:prstGeom>
          <a:noFill/>
          <a:ln w="9525">
            <a:solidFill>
              <a:schemeClr val="tx1"/>
            </a:solidFill>
            <a:round/>
            <a:headEnd/>
            <a:tailEnd/>
          </a:ln>
          <a:effectLst/>
        </p:spPr>
        <p:txBody>
          <a:bodyPr/>
          <a:lstStyle/>
          <a:p>
            <a:endParaRPr lang="en-US"/>
          </a:p>
        </p:txBody>
      </p:sp>
      <p:sp>
        <p:nvSpPr>
          <p:cNvPr id="449546" name="Line 10"/>
          <p:cNvSpPr>
            <a:spLocks noChangeShapeType="1"/>
          </p:cNvSpPr>
          <p:nvPr/>
        </p:nvSpPr>
        <p:spPr bwMode="auto">
          <a:xfrm>
            <a:off x="3886200" y="2390098"/>
            <a:ext cx="685800" cy="0"/>
          </a:xfrm>
          <a:prstGeom prst="line">
            <a:avLst/>
          </a:prstGeom>
          <a:noFill/>
          <a:ln w="9525">
            <a:solidFill>
              <a:schemeClr val="tx1"/>
            </a:solidFill>
            <a:round/>
            <a:headEnd/>
            <a:tailEnd/>
          </a:ln>
          <a:effectLst/>
        </p:spPr>
        <p:txBody>
          <a:bodyPr/>
          <a:lstStyle/>
          <a:p>
            <a:endParaRPr lang="en-US"/>
          </a:p>
        </p:txBody>
      </p:sp>
      <p:sp>
        <p:nvSpPr>
          <p:cNvPr id="449547" name="Line 11"/>
          <p:cNvSpPr>
            <a:spLocks noChangeShapeType="1"/>
          </p:cNvSpPr>
          <p:nvPr/>
        </p:nvSpPr>
        <p:spPr bwMode="auto">
          <a:xfrm>
            <a:off x="3886200" y="2661586"/>
            <a:ext cx="685800" cy="0"/>
          </a:xfrm>
          <a:prstGeom prst="line">
            <a:avLst/>
          </a:prstGeom>
          <a:noFill/>
          <a:ln w="9525">
            <a:solidFill>
              <a:schemeClr val="tx1"/>
            </a:solidFill>
            <a:round/>
            <a:headEnd/>
            <a:tailEnd/>
          </a:ln>
          <a:effectLst/>
        </p:spPr>
        <p:txBody>
          <a:bodyPr/>
          <a:lstStyle/>
          <a:p>
            <a:endParaRPr lang="en-US"/>
          </a:p>
        </p:txBody>
      </p:sp>
      <p:sp>
        <p:nvSpPr>
          <p:cNvPr id="449548" name="Text Box 12"/>
          <p:cNvSpPr txBox="1">
            <a:spLocks noChangeArrowheads="1"/>
          </p:cNvSpPr>
          <p:nvPr/>
        </p:nvSpPr>
        <p:spPr bwMode="auto">
          <a:xfrm>
            <a:off x="4552950" y="1923871"/>
            <a:ext cx="1650388" cy="1200329"/>
          </a:xfrm>
          <a:prstGeom prst="rect">
            <a:avLst/>
          </a:prstGeom>
          <a:noFill/>
          <a:ln w="9525">
            <a:noFill/>
            <a:miter lim="800000"/>
            <a:headEnd/>
            <a:tailEnd/>
          </a:ln>
          <a:effectLst/>
        </p:spPr>
        <p:txBody>
          <a:bodyPr wrap="none">
            <a:spAutoFit/>
          </a:bodyPr>
          <a:lstStyle/>
          <a:p>
            <a:pPr algn="l"/>
            <a:r>
              <a:rPr lang="en-US" dirty="0" smtClean="0">
                <a:solidFill>
                  <a:srgbClr val="0066FF"/>
                </a:solidFill>
              </a:rPr>
              <a:t>GetSites</a:t>
            </a:r>
          </a:p>
          <a:p>
            <a:pPr algn="l"/>
            <a:r>
              <a:rPr lang="en-US" dirty="0" err="1" smtClean="0">
                <a:solidFill>
                  <a:srgbClr val="0066FF"/>
                </a:solidFill>
              </a:rPr>
              <a:t>GetSiteInfo</a:t>
            </a:r>
            <a:endParaRPr lang="en-US" dirty="0">
              <a:solidFill>
                <a:srgbClr val="0066FF"/>
              </a:solidFill>
            </a:endParaRPr>
          </a:p>
          <a:p>
            <a:pPr algn="l"/>
            <a:r>
              <a:rPr lang="en-US" dirty="0" err="1">
                <a:solidFill>
                  <a:srgbClr val="0066FF"/>
                </a:solidFill>
              </a:rPr>
              <a:t>GetVariableInfo</a:t>
            </a:r>
            <a:endParaRPr lang="en-US" dirty="0">
              <a:solidFill>
                <a:srgbClr val="0066FF"/>
              </a:solidFill>
            </a:endParaRPr>
          </a:p>
          <a:p>
            <a:pPr algn="l"/>
            <a:r>
              <a:rPr lang="en-US" dirty="0">
                <a:solidFill>
                  <a:srgbClr val="0066FF"/>
                </a:solidFill>
              </a:rPr>
              <a:t>GetValues</a:t>
            </a:r>
          </a:p>
        </p:txBody>
      </p:sp>
      <p:sp>
        <p:nvSpPr>
          <p:cNvPr id="449549" name="Oval 13"/>
          <p:cNvSpPr>
            <a:spLocks noChangeArrowheads="1"/>
          </p:cNvSpPr>
          <p:nvPr/>
        </p:nvSpPr>
        <p:spPr bwMode="auto">
          <a:xfrm>
            <a:off x="3810000" y="2042410"/>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50" name="Oval 14"/>
          <p:cNvSpPr>
            <a:spLocks noChangeArrowheads="1"/>
          </p:cNvSpPr>
          <p:nvPr/>
        </p:nvSpPr>
        <p:spPr bwMode="auto">
          <a:xfrm>
            <a:off x="3810000" y="2313898"/>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51" name="Oval 15"/>
          <p:cNvSpPr>
            <a:spLocks noChangeArrowheads="1"/>
          </p:cNvSpPr>
          <p:nvPr/>
        </p:nvSpPr>
        <p:spPr bwMode="auto">
          <a:xfrm>
            <a:off x="3810000" y="2585386"/>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52" name="Text Box 16"/>
          <p:cNvSpPr txBox="1">
            <a:spLocks noChangeArrowheads="1"/>
          </p:cNvSpPr>
          <p:nvPr/>
        </p:nvSpPr>
        <p:spPr bwMode="auto">
          <a:xfrm>
            <a:off x="4430296" y="4022725"/>
            <a:ext cx="1786771" cy="707886"/>
          </a:xfrm>
          <a:prstGeom prst="rect">
            <a:avLst/>
          </a:prstGeom>
          <a:noFill/>
          <a:ln w="9525">
            <a:noFill/>
            <a:miter lim="800000"/>
            <a:headEnd/>
            <a:tailEnd/>
          </a:ln>
          <a:effectLst/>
        </p:spPr>
        <p:txBody>
          <a:bodyPr wrap="none">
            <a:spAutoFit/>
          </a:bodyPr>
          <a:lstStyle/>
          <a:p>
            <a:pPr algn="ctr"/>
            <a:r>
              <a:rPr lang="en-US" sz="2000" b="1" dirty="0"/>
              <a:t>WaterOneFlow</a:t>
            </a:r>
          </a:p>
          <a:p>
            <a:pPr algn="ctr"/>
            <a:r>
              <a:rPr lang="en-US" sz="2000" b="1" dirty="0"/>
              <a:t>Web Service</a:t>
            </a:r>
          </a:p>
        </p:txBody>
      </p:sp>
      <p:pic>
        <p:nvPicPr>
          <p:cNvPr id="449553" name="Picture 17" descr="j0285750"/>
          <p:cNvPicPr>
            <a:picLocks noChangeAspect="1" noChangeArrowheads="1"/>
          </p:cNvPicPr>
          <p:nvPr/>
        </p:nvPicPr>
        <p:blipFill>
          <a:blip r:embed="rId3" cstate="print"/>
          <a:srcRect/>
          <a:stretch>
            <a:fillRect/>
          </a:stretch>
        </p:blipFill>
        <p:spPr bwMode="auto">
          <a:xfrm>
            <a:off x="228600" y="3254375"/>
            <a:ext cx="1824038" cy="1120775"/>
          </a:xfrm>
          <a:prstGeom prst="rect">
            <a:avLst/>
          </a:prstGeom>
          <a:noFill/>
        </p:spPr>
      </p:pic>
      <p:sp>
        <p:nvSpPr>
          <p:cNvPr id="449554" name="Text Box 18"/>
          <p:cNvSpPr txBox="1">
            <a:spLocks noChangeArrowheads="1"/>
          </p:cNvSpPr>
          <p:nvPr/>
        </p:nvSpPr>
        <p:spPr bwMode="auto">
          <a:xfrm>
            <a:off x="669925" y="4332288"/>
            <a:ext cx="889000" cy="396875"/>
          </a:xfrm>
          <a:prstGeom prst="rect">
            <a:avLst/>
          </a:prstGeom>
          <a:noFill/>
          <a:ln w="9525">
            <a:noFill/>
            <a:miter lim="800000"/>
            <a:headEnd/>
            <a:tailEnd/>
          </a:ln>
          <a:effectLst/>
        </p:spPr>
        <p:txBody>
          <a:bodyPr wrap="none">
            <a:spAutoFit/>
          </a:bodyPr>
          <a:lstStyle/>
          <a:p>
            <a:pPr algn="l"/>
            <a:r>
              <a:rPr lang="en-US" sz="2000" b="1"/>
              <a:t>Client</a:t>
            </a:r>
          </a:p>
        </p:txBody>
      </p:sp>
      <p:sp>
        <p:nvSpPr>
          <p:cNvPr id="449555" name="AutoShape 19"/>
          <p:cNvSpPr>
            <a:spLocks noChangeArrowheads="1"/>
          </p:cNvSpPr>
          <p:nvPr/>
        </p:nvSpPr>
        <p:spPr bwMode="auto">
          <a:xfrm>
            <a:off x="7696200" y="1752600"/>
            <a:ext cx="533400" cy="685800"/>
          </a:xfrm>
          <a:prstGeom prst="can">
            <a:avLst>
              <a:gd name="adj" fmla="val 32143"/>
            </a:avLst>
          </a:prstGeom>
          <a:solidFill>
            <a:srgbClr val="FFFFCC"/>
          </a:solidFill>
          <a:ln w="9525">
            <a:solidFill>
              <a:schemeClr val="tx1"/>
            </a:solidFill>
            <a:round/>
            <a:headEnd/>
            <a:tailEnd/>
          </a:ln>
          <a:effectLst/>
        </p:spPr>
        <p:txBody>
          <a:bodyPr wrap="none" anchor="ctr"/>
          <a:lstStyle/>
          <a:p>
            <a:pPr algn="ctr"/>
            <a:r>
              <a:rPr lang="en-US" dirty="0" smtClean="0"/>
              <a:t>EPA</a:t>
            </a:r>
            <a:endParaRPr lang="en-US" dirty="0"/>
          </a:p>
        </p:txBody>
      </p:sp>
      <p:sp>
        <p:nvSpPr>
          <p:cNvPr id="449556" name="AutoShape 20"/>
          <p:cNvSpPr>
            <a:spLocks noChangeArrowheads="1"/>
          </p:cNvSpPr>
          <p:nvPr/>
        </p:nvSpPr>
        <p:spPr bwMode="auto">
          <a:xfrm>
            <a:off x="7924800" y="2667000"/>
            <a:ext cx="533400" cy="685800"/>
          </a:xfrm>
          <a:prstGeom prst="can">
            <a:avLst>
              <a:gd name="adj" fmla="val 32143"/>
            </a:avLst>
          </a:prstGeom>
          <a:solidFill>
            <a:srgbClr val="F06F2C"/>
          </a:solidFill>
          <a:ln w="9525">
            <a:solidFill>
              <a:schemeClr val="tx1"/>
            </a:solidFill>
            <a:round/>
            <a:headEnd/>
            <a:tailEnd/>
          </a:ln>
          <a:effectLst/>
        </p:spPr>
        <p:txBody>
          <a:bodyPr wrap="none" anchor="ctr"/>
          <a:lstStyle/>
          <a:p>
            <a:pPr algn="ctr"/>
            <a:r>
              <a:rPr lang="en-US" dirty="0" smtClean="0"/>
              <a:t>UT</a:t>
            </a:r>
            <a:endParaRPr lang="en-US" dirty="0"/>
          </a:p>
        </p:txBody>
      </p:sp>
      <p:sp>
        <p:nvSpPr>
          <p:cNvPr id="449557" name="AutoShape 21"/>
          <p:cNvSpPr>
            <a:spLocks noChangeArrowheads="1"/>
          </p:cNvSpPr>
          <p:nvPr/>
        </p:nvSpPr>
        <p:spPr bwMode="auto">
          <a:xfrm>
            <a:off x="7162800" y="2819400"/>
            <a:ext cx="533400" cy="685800"/>
          </a:xfrm>
          <a:prstGeom prst="can">
            <a:avLst>
              <a:gd name="adj" fmla="val 32143"/>
            </a:avLst>
          </a:prstGeom>
          <a:solidFill>
            <a:schemeClr val="accent3">
              <a:lumMod val="60000"/>
              <a:lumOff val="40000"/>
            </a:schemeClr>
          </a:solidFill>
          <a:ln w="9525">
            <a:solidFill>
              <a:schemeClr val="tx1"/>
            </a:solidFill>
            <a:round/>
            <a:headEnd/>
            <a:tailEnd/>
          </a:ln>
          <a:effectLst/>
        </p:spPr>
        <p:txBody>
          <a:bodyPr wrap="none" anchor="ctr"/>
          <a:lstStyle/>
          <a:p>
            <a:pPr algn="ctr"/>
            <a:r>
              <a:rPr lang="en-US" dirty="0" smtClean="0"/>
              <a:t>USGS</a:t>
            </a:r>
            <a:endParaRPr lang="en-US" dirty="0"/>
          </a:p>
        </p:txBody>
      </p:sp>
      <p:sp>
        <p:nvSpPr>
          <p:cNvPr id="449558" name="Text Box 22"/>
          <p:cNvSpPr txBox="1">
            <a:spLocks noChangeArrowheads="1"/>
          </p:cNvSpPr>
          <p:nvPr/>
        </p:nvSpPr>
        <p:spPr bwMode="auto">
          <a:xfrm>
            <a:off x="6934200" y="3733800"/>
            <a:ext cx="1722438" cy="701675"/>
          </a:xfrm>
          <a:prstGeom prst="rect">
            <a:avLst/>
          </a:prstGeom>
          <a:noFill/>
          <a:ln w="9525">
            <a:noFill/>
            <a:miter lim="800000"/>
            <a:headEnd/>
            <a:tailEnd/>
          </a:ln>
          <a:effectLst/>
        </p:spPr>
        <p:txBody>
          <a:bodyPr wrap="none">
            <a:spAutoFit/>
          </a:bodyPr>
          <a:lstStyle/>
          <a:p>
            <a:r>
              <a:rPr lang="en-US" sz="2000" b="1" dirty="0"/>
              <a:t>Data</a:t>
            </a:r>
          </a:p>
          <a:p>
            <a:r>
              <a:rPr lang="en-US" sz="2000" b="1" dirty="0"/>
              <a:t>Repositories</a:t>
            </a:r>
          </a:p>
        </p:txBody>
      </p:sp>
      <p:sp>
        <p:nvSpPr>
          <p:cNvPr id="449559" name="Line 23"/>
          <p:cNvSpPr>
            <a:spLocks noChangeShapeType="1"/>
          </p:cNvSpPr>
          <p:nvPr/>
        </p:nvSpPr>
        <p:spPr bwMode="auto">
          <a:xfrm>
            <a:off x="2286000" y="2514600"/>
            <a:ext cx="533400" cy="0"/>
          </a:xfrm>
          <a:prstGeom prst="line">
            <a:avLst/>
          </a:prstGeom>
          <a:noFill/>
          <a:ln w="76200">
            <a:solidFill>
              <a:schemeClr val="tx1"/>
            </a:solidFill>
            <a:round/>
            <a:headEnd/>
            <a:tailEnd type="triangle" w="med" len="med"/>
          </a:ln>
          <a:effectLst/>
        </p:spPr>
        <p:txBody>
          <a:bodyPr/>
          <a:lstStyle/>
          <a:p>
            <a:endParaRPr lang="en-US"/>
          </a:p>
        </p:txBody>
      </p:sp>
      <p:sp>
        <p:nvSpPr>
          <p:cNvPr id="449560" name="AutoShape 24"/>
          <p:cNvSpPr>
            <a:spLocks noChangeArrowheads="1"/>
          </p:cNvSpPr>
          <p:nvPr/>
        </p:nvSpPr>
        <p:spPr bwMode="auto">
          <a:xfrm>
            <a:off x="7391400" y="1828800"/>
            <a:ext cx="609600" cy="533400"/>
          </a:xfrm>
          <a:prstGeom prst="foldedCorner">
            <a:avLst>
              <a:gd name="adj" fmla="val 12500"/>
            </a:avLst>
          </a:prstGeom>
          <a:solidFill>
            <a:srgbClr val="FFFFCC"/>
          </a:solidFill>
          <a:ln w="9525">
            <a:solidFill>
              <a:schemeClr val="tx1"/>
            </a:solidFill>
            <a:round/>
            <a:headEnd/>
            <a:tailEnd/>
          </a:ln>
          <a:effectLst/>
        </p:spPr>
        <p:txBody>
          <a:bodyPr wrap="none" anchor="ctr"/>
          <a:lstStyle/>
          <a:p>
            <a:pPr algn="ctr"/>
            <a:r>
              <a:rPr lang="en-US" dirty="0"/>
              <a:t>Data</a:t>
            </a:r>
          </a:p>
        </p:txBody>
      </p:sp>
      <p:sp>
        <p:nvSpPr>
          <p:cNvPr id="449561" name="AutoShape 25"/>
          <p:cNvSpPr>
            <a:spLocks noChangeArrowheads="1"/>
          </p:cNvSpPr>
          <p:nvPr/>
        </p:nvSpPr>
        <p:spPr bwMode="auto">
          <a:xfrm>
            <a:off x="8001000" y="2743200"/>
            <a:ext cx="609600" cy="533400"/>
          </a:xfrm>
          <a:prstGeom prst="foldedCorner">
            <a:avLst>
              <a:gd name="adj" fmla="val 12500"/>
            </a:avLst>
          </a:prstGeom>
          <a:solidFill>
            <a:srgbClr val="F06F2C"/>
          </a:solidFill>
          <a:ln w="9525">
            <a:solidFill>
              <a:schemeClr val="tx1"/>
            </a:solidFill>
            <a:round/>
            <a:headEnd/>
            <a:tailEnd/>
          </a:ln>
          <a:effectLst/>
        </p:spPr>
        <p:txBody>
          <a:bodyPr wrap="none" anchor="ctr"/>
          <a:lstStyle/>
          <a:p>
            <a:pPr algn="ctr"/>
            <a:r>
              <a:rPr lang="en-US" dirty="0">
                <a:latin typeface="Algerian" pitchFamily="82" charset="0"/>
              </a:rPr>
              <a:t>Data</a:t>
            </a:r>
          </a:p>
        </p:txBody>
      </p:sp>
      <p:sp>
        <p:nvSpPr>
          <p:cNvPr id="449562" name="AutoShape 26"/>
          <p:cNvSpPr>
            <a:spLocks noChangeArrowheads="1"/>
          </p:cNvSpPr>
          <p:nvPr/>
        </p:nvSpPr>
        <p:spPr bwMode="auto">
          <a:xfrm>
            <a:off x="7086600" y="2895600"/>
            <a:ext cx="609600" cy="533400"/>
          </a:xfrm>
          <a:prstGeom prst="foldedCorner">
            <a:avLst>
              <a:gd name="adj" fmla="val 12500"/>
            </a:avLst>
          </a:prstGeom>
          <a:solidFill>
            <a:schemeClr val="accent3">
              <a:lumMod val="60000"/>
              <a:lumOff val="40000"/>
            </a:schemeClr>
          </a:solidFill>
          <a:ln w="9525">
            <a:solidFill>
              <a:schemeClr val="tx1"/>
            </a:solidFill>
            <a:round/>
            <a:headEnd/>
            <a:tailEnd/>
          </a:ln>
          <a:effectLst/>
        </p:spPr>
        <p:txBody>
          <a:bodyPr wrap="none" anchor="ctr"/>
          <a:lstStyle/>
          <a:p>
            <a:pPr algn="ctr"/>
            <a:r>
              <a:rPr lang="en-US" i="1" dirty="0">
                <a:latin typeface="Comic Sans MS" pitchFamily="66" charset="0"/>
              </a:rPr>
              <a:t>Data</a:t>
            </a:r>
          </a:p>
        </p:txBody>
      </p:sp>
      <p:sp>
        <p:nvSpPr>
          <p:cNvPr id="449566" name="AutoShape 30"/>
          <p:cNvSpPr>
            <a:spLocks noChangeArrowheads="1"/>
          </p:cNvSpPr>
          <p:nvPr/>
        </p:nvSpPr>
        <p:spPr bwMode="auto">
          <a:xfrm>
            <a:off x="4724400" y="3200400"/>
            <a:ext cx="1219200" cy="838200"/>
          </a:xfrm>
          <a:prstGeom prst="foldedCorner">
            <a:avLst>
              <a:gd name="adj" fmla="val 12500"/>
            </a:avLst>
          </a:prstGeom>
          <a:solidFill>
            <a:schemeClr val="accent1"/>
          </a:solidFill>
          <a:ln w="9525">
            <a:solidFill>
              <a:schemeClr val="tx1"/>
            </a:solidFill>
            <a:round/>
            <a:headEnd/>
            <a:tailEnd/>
          </a:ln>
          <a:effectLst/>
        </p:spPr>
        <p:txBody>
          <a:bodyPr wrap="none" anchor="ctr"/>
          <a:lstStyle/>
          <a:p>
            <a:r>
              <a:rPr lang="en-US">
                <a:solidFill>
                  <a:schemeClr val="bg1"/>
                </a:solidFill>
              </a:rPr>
              <a:t>WaterML</a:t>
            </a:r>
          </a:p>
        </p:txBody>
      </p:sp>
      <p:sp>
        <p:nvSpPr>
          <p:cNvPr id="449567" name="Oval 31"/>
          <p:cNvSpPr>
            <a:spLocks noChangeArrowheads="1"/>
          </p:cNvSpPr>
          <p:nvPr/>
        </p:nvSpPr>
        <p:spPr bwMode="auto">
          <a:xfrm>
            <a:off x="6096000" y="3429000"/>
            <a:ext cx="304800" cy="304800"/>
          </a:xfrm>
          <a:prstGeom prst="ellipse">
            <a:avLst/>
          </a:prstGeom>
          <a:solidFill>
            <a:schemeClr val="hlink"/>
          </a:solidFill>
          <a:ln w="9525">
            <a:solidFill>
              <a:schemeClr val="tx1"/>
            </a:solidFill>
            <a:round/>
            <a:headEnd/>
            <a:tailEnd/>
          </a:ln>
          <a:effectLst/>
        </p:spPr>
        <p:txBody>
          <a:bodyPr wrap="none" anchor="ctr"/>
          <a:lstStyle/>
          <a:p>
            <a:endParaRPr lang="en-US"/>
          </a:p>
        </p:txBody>
      </p:sp>
      <p:sp>
        <p:nvSpPr>
          <p:cNvPr id="449569" name="Text Box 33"/>
          <p:cNvSpPr txBox="1">
            <a:spLocks noChangeArrowheads="1"/>
          </p:cNvSpPr>
          <p:nvPr/>
        </p:nvSpPr>
        <p:spPr bwMode="auto">
          <a:xfrm>
            <a:off x="2286000" y="5417403"/>
            <a:ext cx="5032724" cy="830997"/>
          </a:xfrm>
          <a:prstGeom prst="rect">
            <a:avLst/>
          </a:prstGeom>
          <a:noFill/>
          <a:ln w="9525" algn="ctr">
            <a:noFill/>
            <a:miter lim="800000"/>
            <a:headEnd/>
            <a:tailEnd/>
          </a:ln>
          <a:effectLst/>
        </p:spPr>
        <p:txBody>
          <a:bodyPr wrap="none">
            <a:spAutoFit/>
          </a:bodyPr>
          <a:lstStyle/>
          <a:p>
            <a:pPr algn="ctr"/>
            <a:r>
              <a:rPr lang="en-US" sz="2400" b="1" dirty="0" smtClean="0">
                <a:solidFill>
                  <a:schemeClr val="tx2"/>
                </a:solidFill>
              </a:rPr>
              <a:t>WaterOneFlow</a:t>
            </a:r>
            <a:r>
              <a:rPr lang="en-US" sz="2400" dirty="0" smtClean="0"/>
              <a:t> </a:t>
            </a:r>
            <a:r>
              <a:rPr lang="en-US" sz="2400" dirty="0"/>
              <a:t>is </a:t>
            </a:r>
            <a:r>
              <a:rPr lang="en-US" sz="2400" dirty="0" smtClean="0"/>
              <a:t>how you ask for data</a:t>
            </a:r>
          </a:p>
          <a:p>
            <a:pPr algn="ctr"/>
            <a:r>
              <a:rPr lang="en-US" sz="2400" b="1" dirty="0">
                <a:solidFill>
                  <a:schemeClr val="tx2"/>
                </a:solidFill>
              </a:rPr>
              <a:t>WaterML</a:t>
            </a:r>
            <a:r>
              <a:rPr lang="en-US" sz="2400" dirty="0"/>
              <a:t> is </a:t>
            </a:r>
            <a:r>
              <a:rPr lang="en-US" sz="2400" dirty="0" smtClean="0"/>
              <a:t>the data format</a:t>
            </a:r>
            <a:endParaRPr lang="en-US" sz="2400" dirty="0"/>
          </a:p>
        </p:txBody>
      </p:sp>
      <p:sp>
        <p:nvSpPr>
          <p:cNvPr id="34" name="Line 11"/>
          <p:cNvSpPr>
            <a:spLocks noChangeShapeType="1"/>
          </p:cNvSpPr>
          <p:nvPr/>
        </p:nvSpPr>
        <p:spPr bwMode="auto">
          <a:xfrm>
            <a:off x="3886200" y="2933075"/>
            <a:ext cx="685800" cy="0"/>
          </a:xfrm>
          <a:prstGeom prst="line">
            <a:avLst/>
          </a:prstGeom>
          <a:noFill/>
          <a:ln w="9525">
            <a:solidFill>
              <a:schemeClr val="tx1"/>
            </a:solidFill>
            <a:round/>
            <a:headEnd/>
            <a:tailEnd/>
          </a:ln>
          <a:effectLst/>
        </p:spPr>
        <p:txBody>
          <a:bodyPr/>
          <a:lstStyle/>
          <a:p>
            <a:endParaRPr lang="en-US"/>
          </a:p>
        </p:txBody>
      </p:sp>
      <p:sp>
        <p:nvSpPr>
          <p:cNvPr id="35" name="Oval 15"/>
          <p:cNvSpPr>
            <a:spLocks noChangeArrowheads="1"/>
          </p:cNvSpPr>
          <p:nvPr/>
        </p:nvSpPr>
        <p:spPr bwMode="auto">
          <a:xfrm>
            <a:off x="3810000" y="2856875"/>
            <a:ext cx="152400" cy="152400"/>
          </a:xfrm>
          <a:prstGeom prst="ellipse">
            <a:avLst/>
          </a:prstGeom>
          <a:solidFill>
            <a:srgbClr val="DEFEE3"/>
          </a:solidFill>
          <a:ln w="9525">
            <a:solidFill>
              <a:schemeClr val="tx1"/>
            </a:solidFill>
            <a:round/>
            <a:headEnd/>
            <a:tailEnd/>
          </a:ln>
          <a:effectLst/>
        </p:spPr>
        <p:txBody>
          <a:bodyPr wrap="none" anchor="ctr"/>
          <a:lstStyle/>
          <a:p>
            <a:endParaRPr lang="en-US"/>
          </a:p>
        </p:txBody>
      </p:sp>
      <p:sp>
        <p:nvSpPr>
          <p:cNvPr id="449568" name="Rectangle 32"/>
          <p:cNvSpPr>
            <a:spLocks noChangeArrowheads="1"/>
          </p:cNvSpPr>
          <p:nvPr/>
        </p:nvSpPr>
        <p:spPr bwMode="auto">
          <a:xfrm>
            <a:off x="152400" y="1295400"/>
            <a:ext cx="4191000" cy="3810000"/>
          </a:xfrm>
          <a:prstGeom prst="rect">
            <a:avLst/>
          </a:prstGeom>
          <a:noFill/>
          <a:ln w="76200">
            <a:solidFill>
              <a:srgbClr val="990033"/>
            </a:solidFill>
            <a:miter lim="800000"/>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9559"/>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3.33333E-6 3.33333E-6 L 0.1125 3.33333E-6 " pathEditMode="relative" rAng="0" ptsTypes="AA">
                                      <p:cBhvr>
                                        <p:cTn id="9" dur="2000" fill="hold"/>
                                        <p:tgtEl>
                                          <p:spTgt spid="449559"/>
                                        </p:tgtEl>
                                        <p:attrNameLst>
                                          <p:attrName>ppt_x</p:attrName>
                                          <p:attrName>ppt_y</p:attrName>
                                        </p:attrNameLst>
                                      </p:cBhvr>
                                      <p:rCtr x="56" y="0"/>
                                    </p:animMotion>
                                  </p:childTnLst>
                                </p:cTn>
                              </p:par>
                            </p:childTnLst>
                          </p:cTn>
                        </p:par>
                        <p:par>
                          <p:cTn id="10" fill="hold">
                            <p:stCondLst>
                              <p:cond delay="2000"/>
                            </p:stCondLst>
                            <p:childTnLst>
                              <p:par>
                                <p:cTn id="11" presetID="19" presetClass="emph" presetSubtype="0" fill="hold" grpId="0" nodeType="afterEffect">
                                  <p:stCondLst>
                                    <p:cond delay="0"/>
                                  </p:stCondLst>
                                  <p:childTnLst>
                                    <p:animClr clrSpc="rgb" dir="cw">
                                      <p:cBhvr override="childStyle">
                                        <p:cTn id="12" dur="500" fill="hold"/>
                                        <p:tgtEl>
                                          <p:spTgt spid="449549"/>
                                        </p:tgtEl>
                                        <p:attrNameLst>
                                          <p:attrName>style.color</p:attrName>
                                        </p:attrNameLst>
                                      </p:cBhvr>
                                      <p:to>
                                        <a:schemeClr val="accent2"/>
                                      </p:to>
                                    </p:animClr>
                                    <p:animClr clrSpc="rgb" dir="cw">
                                      <p:cBhvr>
                                        <p:cTn id="13" dur="500" fill="hold"/>
                                        <p:tgtEl>
                                          <p:spTgt spid="449549"/>
                                        </p:tgtEl>
                                        <p:attrNameLst>
                                          <p:attrName>fillcolor</p:attrName>
                                        </p:attrNameLst>
                                      </p:cBhvr>
                                      <p:to>
                                        <a:schemeClr val="accent2"/>
                                      </p:to>
                                    </p:animClr>
                                    <p:set>
                                      <p:cBhvr>
                                        <p:cTn id="14" dur="500" fill="hold"/>
                                        <p:tgtEl>
                                          <p:spTgt spid="449549"/>
                                        </p:tgtEl>
                                        <p:attrNameLst>
                                          <p:attrName>fill.type</p:attrName>
                                        </p:attrNameLst>
                                      </p:cBhvr>
                                      <p:to>
                                        <p:strVal val="solid"/>
                                      </p:to>
                                    </p:set>
                                    <p:set>
                                      <p:cBhvr>
                                        <p:cTn id="15" dur="500" fill="hold"/>
                                        <p:tgtEl>
                                          <p:spTgt spid="449549"/>
                                        </p:tgtEl>
                                        <p:attrNameLst>
                                          <p:attrName>fill.on</p:attrName>
                                        </p:attrNameLst>
                                      </p:cBhvr>
                                      <p:to>
                                        <p:strVal val="true"/>
                                      </p:to>
                                    </p:set>
                                  </p:childTnLst>
                                </p:cTn>
                              </p:par>
                              <p:par>
                                <p:cTn id="16" presetID="19" presetClass="emph" presetSubtype="0" fill="hold" grpId="0" nodeType="withEffect">
                                  <p:stCondLst>
                                    <p:cond delay="300"/>
                                  </p:stCondLst>
                                  <p:childTnLst>
                                    <p:animClr clrSpc="rgb" dir="cw">
                                      <p:cBhvr override="childStyle">
                                        <p:cTn id="17" dur="500" fill="hold"/>
                                        <p:tgtEl>
                                          <p:spTgt spid="449550"/>
                                        </p:tgtEl>
                                        <p:attrNameLst>
                                          <p:attrName>style.color</p:attrName>
                                        </p:attrNameLst>
                                      </p:cBhvr>
                                      <p:to>
                                        <a:schemeClr val="accent2"/>
                                      </p:to>
                                    </p:animClr>
                                    <p:animClr clrSpc="rgb" dir="cw">
                                      <p:cBhvr>
                                        <p:cTn id="18" dur="500" fill="hold"/>
                                        <p:tgtEl>
                                          <p:spTgt spid="449550"/>
                                        </p:tgtEl>
                                        <p:attrNameLst>
                                          <p:attrName>fillcolor</p:attrName>
                                        </p:attrNameLst>
                                      </p:cBhvr>
                                      <p:to>
                                        <a:schemeClr val="accent2"/>
                                      </p:to>
                                    </p:animClr>
                                    <p:set>
                                      <p:cBhvr>
                                        <p:cTn id="19" dur="500" fill="hold"/>
                                        <p:tgtEl>
                                          <p:spTgt spid="449550"/>
                                        </p:tgtEl>
                                        <p:attrNameLst>
                                          <p:attrName>fill.type</p:attrName>
                                        </p:attrNameLst>
                                      </p:cBhvr>
                                      <p:to>
                                        <p:strVal val="solid"/>
                                      </p:to>
                                    </p:set>
                                    <p:set>
                                      <p:cBhvr>
                                        <p:cTn id="20" dur="500" fill="hold"/>
                                        <p:tgtEl>
                                          <p:spTgt spid="449550"/>
                                        </p:tgtEl>
                                        <p:attrNameLst>
                                          <p:attrName>fill.on</p:attrName>
                                        </p:attrNameLst>
                                      </p:cBhvr>
                                      <p:to>
                                        <p:strVal val="true"/>
                                      </p:to>
                                    </p:set>
                                  </p:childTnLst>
                                </p:cTn>
                              </p:par>
                              <p:par>
                                <p:cTn id="21" presetID="19" presetClass="emph" presetSubtype="0" fill="hold" grpId="0" nodeType="withEffect">
                                  <p:stCondLst>
                                    <p:cond delay="600"/>
                                  </p:stCondLst>
                                  <p:childTnLst>
                                    <p:animClr clrSpc="rgb" dir="cw">
                                      <p:cBhvr override="childStyle">
                                        <p:cTn id="22" dur="500" fill="hold"/>
                                        <p:tgtEl>
                                          <p:spTgt spid="449551"/>
                                        </p:tgtEl>
                                        <p:attrNameLst>
                                          <p:attrName>style.color</p:attrName>
                                        </p:attrNameLst>
                                      </p:cBhvr>
                                      <p:to>
                                        <a:schemeClr val="accent2"/>
                                      </p:to>
                                    </p:animClr>
                                    <p:animClr clrSpc="rgb" dir="cw">
                                      <p:cBhvr>
                                        <p:cTn id="23" dur="500" fill="hold"/>
                                        <p:tgtEl>
                                          <p:spTgt spid="449551"/>
                                        </p:tgtEl>
                                        <p:attrNameLst>
                                          <p:attrName>fillcolor</p:attrName>
                                        </p:attrNameLst>
                                      </p:cBhvr>
                                      <p:to>
                                        <a:schemeClr val="accent2"/>
                                      </p:to>
                                    </p:animClr>
                                    <p:set>
                                      <p:cBhvr>
                                        <p:cTn id="24" dur="500" fill="hold"/>
                                        <p:tgtEl>
                                          <p:spTgt spid="449551"/>
                                        </p:tgtEl>
                                        <p:attrNameLst>
                                          <p:attrName>fill.type</p:attrName>
                                        </p:attrNameLst>
                                      </p:cBhvr>
                                      <p:to>
                                        <p:strVal val="solid"/>
                                      </p:to>
                                    </p:set>
                                    <p:set>
                                      <p:cBhvr>
                                        <p:cTn id="25" dur="500" fill="hold"/>
                                        <p:tgtEl>
                                          <p:spTgt spid="449551"/>
                                        </p:tgtEl>
                                        <p:attrNameLst>
                                          <p:attrName>fill.on</p:attrName>
                                        </p:attrNameLst>
                                      </p:cBhvr>
                                      <p:to>
                                        <p:strVal val="true"/>
                                      </p:to>
                                    </p:set>
                                  </p:childTnLst>
                                </p:cTn>
                              </p:par>
                              <p:par>
                                <p:cTn id="26" presetID="19" presetClass="emph" presetSubtype="0" fill="hold" grpId="0" nodeType="withEffect">
                                  <p:stCondLst>
                                    <p:cond delay="900"/>
                                  </p:stCondLst>
                                  <p:childTnLst>
                                    <p:animClr clrSpc="rgb" dir="cw">
                                      <p:cBhvr override="childStyle">
                                        <p:cTn id="27" dur="500" fill="hold"/>
                                        <p:tgtEl>
                                          <p:spTgt spid="35"/>
                                        </p:tgtEl>
                                        <p:attrNameLst>
                                          <p:attrName>style.color</p:attrName>
                                        </p:attrNameLst>
                                      </p:cBhvr>
                                      <p:to>
                                        <a:schemeClr val="accent2"/>
                                      </p:to>
                                    </p:animClr>
                                    <p:animClr clrSpc="rgb" dir="cw">
                                      <p:cBhvr>
                                        <p:cTn id="28" dur="500" fill="hold"/>
                                        <p:tgtEl>
                                          <p:spTgt spid="35"/>
                                        </p:tgtEl>
                                        <p:attrNameLst>
                                          <p:attrName>fillcolor</p:attrName>
                                        </p:attrNameLst>
                                      </p:cBhvr>
                                      <p:to>
                                        <a:schemeClr val="accent2"/>
                                      </p:to>
                                    </p:animClr>
                                    <p:set>
                                      <p:cBhvr>
                                        <p:cTn id="29" dur="500" fill="hold"/>
                                        <p:tgtEl>
                                          <p:spTgt spid="35"/>
                                        </p:tgtEl>
                                        <p:attrNameLst>
                                          <p:attrName>fill.type</p:attrName>
                                        </p:attrNameLst>
                                      </p:cBhvr>
                                      <p:to>
                                        <p:strVal val="solid"/>
                                      </p:to>
                                    </p:set>
                                    <p:set>
                                      <p:cBhvr>
                                        <p:cTn id="30" dur="500" fill="hold"/>
                                        <p:tgtEl>
                                          <p:spTgt spid="35"/>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9567"/>
                                        </p:tgtEl>
                                        <p:attrNameLst>
                                          <p:attrName>style.visibility</p:attrName>
                                        </p:attrNameLst>
                                      </p:cBhvr>
                                      <p:to>
                                        <p:strVal val="visible"/>
                                      </p:to>
                                    </p:set>
                                  </p:childTnLst>
                                </p:cTn>
                              </p:par>
                            </p:childTnLst>
                          </p:cTn>
                        </p:par>
                        <p:par>
                          <p:cTn id="35" fill="hold">
                            <p:stCondLst>
                              <p:cond delay="0"/>
                            </p:stCondLst>
                            <p:childTnLst>
                              <p:par>
                                <p:cTn id="36" presetID="0" presetClass="path" presetSubtype="0" accel="50000" decel="50000" fill="hold" grpId="1" nodeType="afterEffect">
                                  <p:stCondLst>
                                    <p:cond delay="0"/>
                                  </p:stCondLst>
                                  <p:childTnLst>
                                    <p:animMotion origin="layout" path="M -0.00556 -0.00579 C 0.03819 -0.04329 0.08212 -0.08056 0.11094 -0.1169 C 0.13976 -0.15347 0.15312 -0.23449 0.16701 -0.22431 C 0.1809 -0.21366 0.20208 -0.09144 0.19444 -0.0537 C 0.1868 -0.01574 0.1533 -0.00509 0.12083 0.00393 C 0.08837 0.01319 0.02014 0.00069 1.11111E-6 3.7037E-7 " pathEditMode="relative" rAng="0" ptsTypes="aaaaaA">
                                      <p:cBhvr>
                                        <p:cTn id="37" dur="5000" fill="hold"/>
                                        <p:tgtEl>
                                          <p:spTgt spid="449567"/>
                                        </p:tgtEl>
                                        <p:attrNameLst>
                                          <p:attrName>ppt_x</p:attrName>
                                          <p:attrName>ppt_y</p:attrName>
                                        </p:attrNameLst>
                                      </p:cBhvr>
                                      <p:rCtr x="104" y="-105"/>
                                    </p:animMotion>
                                  </p:childTnLst>
                                </p:cTn>
                              </p:par>
                              <p:par>
                                <p:cTn id="38" presetID="1" presetClass="entr" presetSubtype="0" fill="hold" grpId="0" nodeType="withEffect">
                                  <p:stCondLst>
                                    <p:cond delay="2200"/>
                                  </p:stCondLst>
                                  <p:childTnLst>
                                    <p:set>
                                      <p:cBhvr>
                                        <p:cTn id="39" dur="1" fill="hold">
                                          <p:stCondLst>
                                            <p:cond delay="0"/>
                                          </p:stCondLst>
                                        </p:cTn>
                                        <p:tgtEl>
                                          <p:spTgt spid="449560"/>
                                        </p:tgtEl>
                                        <p:attrNameLst>
                                          <p:attrName>style.visibility</p:attrName>
                                        </p:attrNameLst>
                                      </p:cBhvr>
                                      <p:to>
                                        <p:strVal val="visible"/>
                                      </p:to>
                                    </p:set>
                                  </p:childTnLst>
                                </p:cTn>
                              </p:par>
                              <p:par>
                                <p:cTn id="40" presetID="49" presetClass="path" presetSubtype="0" accel="50000" decel="50000" fill="hold" grpId="1" nodeType="withEffect">
                                  <p:stCondLst>
                                    <p:cond delay="2200"/>
                                  </p:stCondLst>
                                  <p:childTnLst>
                                    <p:animMotion origin="layout" path="M 1.11022E-16 -1.11111E-6 L -0.29757 0.19838 " pathEditMode="relative" rAng="0" ptsTypes="AA">
                                      <p:cBhvr>
                                        <p:cTn id="41" dur="1000" fill="hold"/>
                                        <p:tgtEl>
                                          <p:spTgt spid="449560"/>
                                        </p:tgtEl>
                                        <p:attrNameLst>
                                          <p:attrName>ppt_x</p:attrName>
                                          <p:attrName>ppt_y</p:attrName>
                                        </p:attrNameLst>
                                      </p:cBhvr>
                                      <p:rCtr x="-149" y="99"/>
                                    </p:animMotion>
                                  </p:childTnLst>
                                </p:cTn>
                              </p:par>
                              <p:par>
                                <p:cTn id="42" presetID="1" presetClass="entr" presetSubtype="0" fill="hold" grpId="0" nodeType="withEffect">
                                  <p:stCondLst>
                                    <p:cond delay="2800"/>
                                  </p:stCondLst>
                                  <p:childTnLst>
                                    <p:set>
                                      <p:cBhvr>
                                        <p:cTn id="43" dur="1" fill="hold">
                                          <p:stCondLst>
                                            <p:cond delay="0"/>
                                          </p:stCondLst>
                                        </p:cTn>
                                        <p:tgtEl>
                                          <p:spTgt spid="449561"/>
                                        </p:tgtEl>
                                        <p:attrNameLst>
                                          <p:attrName>style.visibility</p:attrName>
                                        </p:attrNameLst>
                                      </p:cBhvr>
                                      <p:to>
                                        <p:strVal val="visible"/>
                                      </p:to>
                                    </p:set>
                                  </p:childTnLst>
                                </p:cTn>
                              </p:par>
                              <p:par>
                                <p:cTn id="44" presetID="49" presetClass="path" presetSubtype="0" accel="50000" decel="50000" fill="hold" grpId="1" nodeType="withEffect">
                                  <p:stCondLst>
                                    <p:cond delay="2800"/>
                                  </p:stCondLst>
                                  <p:childTnLst>
                                    <p:animMotion origin="layout" path="M -3.33333E-6 -0.00555 L -0.325 0.08889 " pathEditMode="relative" rAng="0" ptsTypes="AA">
                                      <p:cBhvr>
                                        <p:cTn id="45" dur="1000" fill="hold"/>
                                        <p:tgtEl>
                                          <p:spTgt spid="449561"/>
                                        </p:tgtEl>
                                        <p:attrNameLst>
                                          <p:attrName>ppt_x</p:attrName>
                                          <p:attrName>ppt_y</p:attrName>
                                        </p:attrNameLst>
                                      </p:cBhvr>
                                      <p:rCtr x="-162" y="47"/>
                                    </p:animMotion>
                                  </p:childTnLst>
                                </p:cTn>
                              </p:par>
                              <p:par>
                                <p:cTn id="46" presetID="1" presetClass="entr" presetSubtype="0" fill="hold" grpId="0" nodeType="withEffect">
                                  <p:stCondLst>
                                    <p:cond delay="3200"/>
                                  </p:stCondLst>
                                  <p:childTnLst>
                                    <p:set>
                                      <p:cBhvr>
                                        <p:cTn id="47" dur="1" fill="hold">
                                          <p:stCondLst>
                                            <p:cond delay="0"/>
                                          </p:stCondLst>
                                        </p:cTn>
                                        <p:tgtEl>
                                          <p:spTgt spid="449562"/>
                                        </p:tgtEl>
                                        <p:attrNameLst>
                                          <p:attrName>style.visibility</p:attrName>
                                        </p:attrNameLst>
                                      </p:cBhvr>
                                      <p:to>
                                        <p:strVal val="visible"/>
                                      </p:to>
                                    </p:set>
                                  </p:childTnLst>
                                </p:cTn>
                              </p:par>
                              <p:par>
                                <p:cTn id="48" presetID="49" presetClass="path" presetSubtype="0" accel="50000" decel="50000" fill="hold" grpId="1" nodeType="withEffect">
                                  <p:stCondLst>
                                    <p:cond delay="3200"/>
                                  </p:stCondLst>
                                  <p:childTnLst>
                                    <p:animMotion origin="layout" path="M -3.33333E-6 -1.11111E-6 L -0.196 0.10185 " pathEditMode="relative" rAng="0" ptsTypes="AA">
                                      <p:cBhvr>
                                        <p:cTn id="49" dur="1000" fill="hold"/>
                                        <p:tgtEl>
                                          <p:spTgt spid="449562"/>
                                        </p:tgtEl>
                                        <p:attrNameLst>
                                          <p:attrName>ppt_x</p:attrName>
                                          <p:attrName>ppt_y</p:attrName>
                                        </p:attrNameLst>
                                      </p:cBhvr>
                                      <p:rCtr x="-98" y="51"/>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2" nodeType="clickEffect">
                                  <p:stCondLst>
                                    <p:cond delay="0"/>
                                  </p:stCondLst>
                                  <p:childTnLst>
                                    <p:animEffect transition="out" filter="fade">
                                      <p:cBhvr>
                                        <p:cTn id="53" dur="500"/>
                                        <p:tgtEl>
                                          <p:spTgt spid="449567"/>
                                        </p:tgtEl>
                                      </p:cBhvr>
                                    </p:animEffect>
                                    <p:set>
                                      <p:cBhvr>
                                        <p:cTn id="54" dur="1" fill="hold">
                                          <p:stCondLst>
                                            <p:cond delay="499"/>
                                          </p:stCondLst>
                                        </p:cTn>
                                        <p:tgtEl>
                                          <p:spTgt spid="449567"/>
                                        </p:tgtEl>
                                        <p:attrNameLst>
                                          <p:attrName>style.visibility</p:attrName>
                                        </p:attrNameLst>
                                      </p:cBhvr>
                                      <p:to>
                                        <p:strVal val="hidden"/>
                                      </p:to>
                                    </p:set>
                                  </p:childTnLst>
                                </p:cTn>
                              </p:par>
                              <p:par>
                                <p:cTn id="55" presetID="5" presetClass="exit" presetSubtype="10" fill="hold" grpId="2" nodeType="withEffect">
                                  <p:stCondLst>
                                    <p:cond delay="200"/>
                                  </p:stCondLst>
                                  <p:childTnLst>
                                    <p:animEffect transition="out" filter="checkerboard(across)">
                                      <p:cBhvr>
                                        <p:cTn id="56" dur="500"/>
                                        <p:tgtEl>
                                          <p:spTgt spid="449560"/>
                                        </p:tgtEl>
                                      </p:cBhvr>
                                    </p:animEffect>
                                    <p:set>
                                      <p:cBhvr>
                                        <p:cTn id="57" dur="1" fill="hold">
                                          <p:stCondLst>
                                            <p:cond delay="499"/>
                                          </p:stCondLst>
                                        </p:cTn>
                                        <p:tgtEl>
                                          <p:spTgt spid="449560"/>
                                        </p:tgtEl>
                                        <p:attrNameLst>
                                          <p:attrName>style.visibility</p:attrName>
                                        </p:attrNameLst>
                                      </p:cBhvr>
                                      <p:to>
                                        <p:strVal val="hidden"/>
                                      </p:to>
                                    </p:set>
                                  </p:childTnLst>
                                </p:cTn>
                              </p:par>
                              <p:par>
                                <p:cTn id="58" presetID="5" presetClass="exit" presetSubtype="10" fill="hold" grpId="2" nodeType="withEffect">
                                  <p:stCondLst>
                                    <p:cond delay="200"/>
                                  </p:stCondLst>
                                  <p:childTnLst>
                                    <p:animEffect transition="out" filter="checkerboard(across)">
                                      <p:cBhvr>
                                        <p:cTn id="59" dur="500"/>
                                        <p:tgtEl>
                                          <p:spTgt spid="449561"/>
                                        </p:tgtEl>
                                      </p:cBhvr>
                                    </p:animEffect>
                                    <p:set>
                                      <p:cBhvr>
                                        <p:cTn id="60" dur="1" fill="hold">
                                          <p:stCondLst>
                                            <p:cond delay="499"/>
                                          </p:stCondLst>
                                        </p:cTn>
                                        <p:tgtEl>
                                          <p:spTgt spid="449561"/>
                                        </p:tgtEl>
                                        <p:attrNameLst>
                                          <p:attrName>style.visibility</p:attrName>
                                        </p:attrNameLst>
                                      </p:cBhvr>
                                      <p:to>
                                        <p:strVal val="hidden"/>
                                      </p:to>
                                    </p:set>
                                  </p:childTnLst>
                                </p:cTn>
                              </p:par>
                              <p:par>
                                <p:cTn id="61" presetID="5" presetClass="exit" presetSubtype="10" fill="hold" grpId="2" nodeType="withEffect">
                                  <p:stCondLst>
                                    <p:cond delay="200"/>
                                  </p:stCondLst>
                                  <p:childTnLst>
                                    <p:animEffect transition="out" filter="checkerboard(across)">
                                      <p:cBhvr>
                                        <p:cTn id="62" dur="500"/>
                                        <p:tgtEl>
                                          <p:spTgt spid="449562"/>
                                        </p:tgtEl>
                                      </p:cBhvr>
                                    </p:animEffect>
                                    <p:set>
                                      <p:cBhvr>
                                        <p:cTn id="63" dur="1" fill="hold">
                                          <p:stCondLst>
                                            <p:cond delay="499"/>
                                          </p:stCondLst>
                                        </p:cTn>
                                        <p:tgtEl>
                                          <p:spTgt spid="449562"/>
                                        </p:tgtEl>
                                        <p:attrNameLst>
                                          <p:attrName>style.visibility</p:attrName>
                                        </p:attrNameLst>
                                      </p:cBhvr>
                                      <p:to>
                                        <p:strVal val="hidden"/>
                                      </p:to>
                                    </p:set>
                                  </p:childTnLst>
                                </p:cTn>
                              </p:par>
                            </p:childTnLst>
                          </p:cTn>
                        </p:par>
                        <p:par>
                          <p:cTn id="64" fill="hold">
                            <p:stCondLst>
                              <p:cond delay="700"/>
                            </p:stCondLst>
                            <p:childTnLst>
                              <p:par>
                                <p:cTn id="65" presetID="5" presetClass="entr" presetSubtype="10" fill="hold" grpId="0" nodeType="afterEffect">
                                  <p:stCondLst>
                                    <p:cond delay="0"/>
                                  </p:stCondLst>
                                  <p:childTnLst>
                                    <p:set>
                                      <p:cBhvr>
                                        <p:cTn id="66" dur="1" fill="hold">
                                          <p:stCondLst>
                                            <p:cond delay="0"/>
                                          </p:stCondLst>
                                        </p:cTn>
                                        <p:tgtEl>
                                          <p:spTgt spid="449566"/>
                                        </p:tgtEl>
                                        <p:attrNameLst>
                                          <p:attrName>style.visibility</p:attrName>
                                        </p:attrNameLst>
                                      </p:cBhvr>
                                      <p:to>
                                        <p:strVal val="visible"/>
                                      </p:to>
                                    </p:set>
                                    <p:animEffect transition="in" filter="checkerboard(across)">
                                      <p:cBhvr>
                                        <p:cTn id="67" dur="500"/>
                                        <p:tgtEl>
                                          <p:spTgt spid="449566"/>
                                        </p:tgtEl>
                                      </p:cBhvr>
                                    </p:animEffect>
                                  </p:childTnLst>
                                </p:cTn>
                              </p:par>
                            </p:childTnLst>
                          </p:cTn>
                        </p:par>
                        <p:par>
                          <p:cTn id="68" fill="hold">
                            <p:stCondLst>
                              <p:cond delay="1200"/>
                            </p:stCondLst>
                            <p:childTnLst>
                              <p:par>
                                <p:cTn id="69" presetID="49" presetClass="path" presetSubtype="0" accel="50000" decel="50000" fill="hold" grpId="1" nodeType="afterEffect">
                                  <p:stCondLst>
                                    <p:cond delay="0"/>
                                  </p:stCondLst>
                                  <p:childTnLst>
                                    <p:animMotion origin="layout" path="M -3.33333E-6 -3.33333E-6 L -0.30833 0.04445 " pathEditMode="relative" rAng="0" ptsTypes="AA">
                                      <p:cBhvr>
                                        <p:cTn id="70" dur="2000" fill="hold"/>
                                        <p:tgtEl>
                                          <p:spTgt spid="449566"/>
                                        </p:tgtEl>
                                        <p:attrNameLst>
                                          <p:attrName>ppt_x</p:attrName>
                                          <p:attrName>ppt_y</p:attrName>
                                        </p:attrNameLst>
                                      </p:cBhvr>
                                      <p:rCtr x="-154" y="22"/>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49568"/>
                                        </p:tgtEl>
                                        <p:attrNameLst>
                                          <p:attrName>style.visibility</p:attrName>
                                        </p:attrNameLst>
                                      </p:cBhvr>
                                      <p:to>
                                        <p:strVal val="visible"/>
                                      </p:to>
                                    </p:set>
                                    <p:animEffect transition="in" filter="fade">
                                      <p:cBhvr>
                                        <p:cTn id="75" dur="500"/>
                                        <p:tgtEl>
                                          <p:spTgt spid="44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9" grpId="0" animBg="1"/>
      <p:bldP spid="449550" grpId="0" animBg="1"/>
      <p:bldP spid="449551" grpId="0" animBg="1"/>
      <p:bldP spid="449559" grpId="0" animBg="1"/>
      <p:bldP spid="449559" grpId="1" animBg="1"/>
      <p:bldP spid="449560" grpId="0" animBg="1"/>
      <p:bldP spid="449560" grpId="1" animBg="1"/>
      <p:bldP spid="449560" grpId="2" animBg="1"/>
      <p:bldP spid="449561" grpId="0" animBg="1"/>
      <p:bldP spid="449561" grpId="1" animBg="1"/>
      <p:bldP spid="449561" grpId="2" animBg="1"/>
      <p:bldP spid="449562" grpId="0" animBg="1"/>
      <p:bldP spid="449562" grpId="1" animBg="1"/>
      <p:bldP spid="449562" grpId="2" animBg="1"/>
      <p:bldP spid="449566" grpId="0" animBg="1"/>
      <p:bldP spid="449566" grpId="1" animBg="1"/>
      <p:bldP spid="449567" grpId="0" animBg="1"/>
      <p:bldP spid="449567" grpId="1" animBg="1"/>
      <p:bldP spid="449567" grpId="2" animBg="1"/>
      <p:bldP spid="35" grpId="0" animBg="1"/>
      <p:bldP spid="44956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_big_light.bmp"/>
          <p:cNvPicPr>
            <a:picLocks noChangeAspect="1"/>
          </p:cNvPicPr>
          <p:nvPr/>
        </p:nvPicPr>
        <p:blipFill>
          <a:blip r:embed="rId2" cstate="print"/>
          <a:stretch>
            <a:fillRect/>
          </a:stretch>
        </p:blipFill>
        <p:spPr>
          <a:xfrm>
            <a:off x="381000" y="219075"/>
            <a:ext cx="8382000" cy="6419850"/>
          </a:xfrm>
          <a:prstGeom prst="rect">
            <a:avLst/>
          </a:prstGeom>
        </p:spPr>
      </p:pic>
      <p:sp>
        <p:nvSpPr>
          <p:cNvPr id="4" name="Title 6"/>
          <p:cNvSpPr>
            <a:spLocks noGrp="1"/>
          </p:cNvSpPr>
          <p:nvPr>
            <p:ph type="title"/>
          </p:nvPr>
        </p:nvSpPr>
        <p:spPr>
          <a:xfrm>
            <a:off x="457200" y="685800"/>
            <a:ext cx="8229600" cy="5562600"/>
          </a:xfrm>
        </p:spPr>
        <p:txBody>
          <a:bodyPr>
            <a:noAutofit/>
          </a:bodyPr>
          <a:lstStyle/>
          <a:p>
            <a:pPr algn="ctr"/>
            <a:r>
              <a:rPr lang="en-US" sz="7200" dirty="0" smtClean="0">
                <a:solidFill>
                  <a:schemeClr val="tx1"/>
                </a:solidFill>
                <a:hlinkClick r:id="rId3" action="ppaction://hlinkfile"/>
              </a:rPr>
              <a:t>HydroExcel</a:t>
            </a:r>
            <a:r>
              <a:rPr lang="en-US" sz="7200" dirty="0" smtClean="0">
                <a:solidFill>
                  <a:schemeClr val="tx1"/>
                </a:solidFill>
              </a:rPr>
              <a:t> Demo: Introducing WaterOneFlow</a:t>
            </a:r>
            <a:endParaRPr lang="en-US" sz="7200" dirty="0">
              <a:solidFill>
                <a:schemeClr val="tx1"/>
              </a:solidFill>
            </a:endParaRPr>
          </a:p>
        </p:txBody>
      </p:sp>
    </p:spTree>
    <p:extLst>
      <p:ext uri="{BB962C8B-B14F-4D97-AF65-F5344CB8AC3E}">
        <p14:creationId xmlns:p14="http://schemas.microsoft.com/office/powerpoint/2010/main" val="7652751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System – HydroServer</a:t>
            </a:r>
            <a:endParaRPr lang="en-US" dirty="0"/>
          </a:p>
        </p:txBody>
      </p:sp>
      <p:grpSp>
        <p:nvGrpSpPr>
          <p:cNvPr id="3" name="Group 52"/>
          <p:cNvGrpSpPr/>
          <p:nvPr/>
        </p:nvGrpSpPr>
        <p:grpSpPr>
          <a:xfrm>
            <a:off x="3950516" y="4995186"/>
            <a:ext cx="2819400" cy="1024614"/>
            <a:chOff x="4724400" y="5528586"/>
            <a:chExt cx="2819400" cy="1024614"/>
          </a:xfrm>
        </p:grpSpPr>
        <p:pic>
          <p:nvPicPr>
            <p:cNvPr id="54" name="Picture 5" descr="C:\Program Files\Microsoft Office\MEDIA\CAGCAT10\j0195384.wmf"/>
            <p:cNvPicPr>
              <a:picLocks noChangeAspect="1" noChangeArrowheads="1"/>
            </p:cNvPicPr>
            <p:nvPr/>
          </p:nvPicPr>
          <p:blipFill>
            <a:blip r:embed="rId3" cstate="print"/>
            <a:srcRect/>
            <a:stretch>
              <a:fillRect/>
            </a:stretch>
          </p:blipFill>
          <p:spPr bwMode="auto">
            <a:xfrm>
              <a:off x="4724400" y="5528586"/>
              <a:ext cx="555624" cy="567414"/>
            </a:xfrm>
            <a:prstGeom prst="rect">
              <a:avLst/>
            </a:prstGeom>
            <a:noFill/>
          </p:spPr>
        </p:pic>
        <p:pic>
          <p:nvPicPr>
            <p:cNvPr id="55" name="Picture 5" descr="C:\Program Files\Microsoft Office\MEDIA\CAGCAT10\j0195384.wmf"/>
            <p:cNvPicPr>
              <a:picLocks noChangeAspect="1" noChangeArrowheads="1"/>
            </p:cNvPicPr>
            <p:nvPr/>
          </p:nvPicPr>
          <p:blipFill>
            <a:blip r:embed="rId3" cstate="print"/>
            <a:srcRect/>
            <a:stretch>
              <a:fillRect/>
            </a:stretch>
          </p:blipFill>
          <p:spPr bwMode="auto">
            <a:xfrm>
              <a:off x="5813424" y="5528586"/>
              <a:ext cx="555624" cy="567414"/>
            </a:xfrm>
            <a:prstGeom prst="rect">
              <a:avLst/>
            </a:prstGeom>
            <a:noFill/>
          </p:spPr>
        </p:pic>
        <p:pic>
          <p:nvPicPr>
            <p:cNvPr id="56" name="Picture 5" descr="C:\Program Files\Microsoft Office\MEDIA\CAGCAT10\j0195384.wmf"/>
            <p:cNvPicPr>
              <a:picLocks noChangeAspect="1" noChangeArrowheads="1"/>
            </p:cNvPicPr>
            <p:nvPr/>
          </p:nvPicPr>
          <p:blipFill>
            <a:blip r:embed="rId3" cstate="print"/>
            <a:srcRect/>
            <a:stretch>
              <a:fillRect/>
            </a:stretch>
          </p:blipFill>
          <p:spPr bwMode="auto">
            <a:xfrm>
              <a:off x="6988176" y="5528586"/>
              <a:ext cx="555624" cy="567414"/>
            </a:xfrm>
            <a:prstGeom prst="rect">
              <a:avLst/>
            </a:prstGeom>
            <a:noFill/>
          </p:spPr>
        </p:pic>
        <p:sp>
          <p:nvSpPr>
            <p:cNvPr id="57" name="TextBox 56"/>
            <p:cNvSpPr txBox="1"/>
            <p:nvPr/>
          </p:nvSpPr>
          <p:spPr>
            <a:xfrm>
              <a:off x="5634961" y="6029980"/>
              <a:ext cx="994439" cy="523220"/>
            </a:xfrm>
            <a:prstGeom prst="rect">
              <a:avLst/>
            </a:prstGeom>
            <a:noFill/>
          </p:spPr>
          <p:txBody>
            <a:bodyPr wrap="none" rtlCol="0">
              <a:spAutoFit/>
            </a:bodyPr>
            <a:lstStyle/>
            <a:p>
              <a:r>
                <a:rPr lang="en-US" sz="2800" dirty="0" smtClean="0"/>
                <a:t>Users</a:t>
              </a:r>
              <a:endParaRPr lang="en-US" sz="2800" dirty="0"/>
            </a:p>
          </p:txBody>
        </p:sp>
      </p:grpSp>
      <p:cxnSp>
        <p:nvCxnSpPr>
          <p:cNvPr id="58" name="Straight Arrow Connector 57"/>
          <p:cNvCxnSpPr/>
          <p:nvPr/>
        </p:nvCxnSpPr>
        <p:spPr>
          <a:xfrm rot="5400000">
            <a:off x="5677297" y="4304903"/>
            <a:ext cx="1143000" cy="794"/>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64716" y="2819400"/>
            <a:ext cx="1828800" cy="1588"/>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73"/>
          <p:cNvGrpSpPr/>
          <p:nvPr/>
        </p:nvGrpSpPr>
        <p:grpSpPr>
          <a:xfrm>
            <a:off x="1359716" y="2971800"/>
            <a:ext cx="1519242" cy="1066800"/>
            <a:chOff x="995362" y="1371600"/>
            <a:chExt cx="1519242" cy="1066800"/>
          </a:xfrm>
        </p:grpSpPr>
        <p:sp>
          <p:nvSpPr>
            <p:cNvPr id="75" name="Rectangle 74"/>
            <p:cNvSpPr/>
            <p:nvPr/>
          </p:nvSpPr>
          <p:spPr>
            <a:xfrm>
              <a:off x="995362" y="137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9"/>
            <p:cNvGrpSpPr/>
            <p:nvPr/>
          </p:nvGrpSpPr>
          <p:grpSpPr>
            <a:xfrm flipH="1">
              <a:off x="1681168" y="1905000"/>
              <a:ext cx="833436" cy="357827"/>
              <a:chOff x="5491162" y="4419600"/>
              <a:chExt cx="2662238" cy="1143000"/>
            </a:xfrm>
          </p:grpSpPr>
          <p:sp>
            <p:nvSpPr>
              <p:cNvPr id="79"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0"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1"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2"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3"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4"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5"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6"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87"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88"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9"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sp>
          <p:nvSpPr>
            <p:cNvPr id="77" name="Rectangle 76"/>
            <p:cNvSpPr/>
            <p:nvPr/>
          </p:nvSpPr>
          <p:spPr>
            <a:xfrm>
              <a:off x="1077689" y="1447800"/>
              <a:ext cx="1124219" cy="369332"/>
            </a:xfrm>
            <a:prstGeom prst="rect">
              <a:avLst/>
            </a:prstGeom>
          </p:spPr>
          <p:txBody>
            <a:bodyPr wrap="none">
              <a:spAutoFit/>
            </a:bodyPr>
            <a:lstStyle/>
            <a:p>
              <a:r>
                <a:rPr lang="en-US" dirty="0" smtClean="0"/>
                <a:t>University</a:t>
              </a:r>
              <a:endParaRPr lang="en-US" dirty="0"/>
            </a:p>
          </p:txBody>
        </p:sp>
        <p:sp>
          <p:nvSpPr>
            <p:cNvPr id="78" name="Flowchart: Magnetic Disk 77"/>
            <p:cNvSpPr/>
            <p:nvPr/>
          </p:nvSpPr>
          <p:spPr>
            <a:xfrm>
              <a:off x="1071562" y="1828800"/>
              <a:ext cx="533400" cy="533400"/>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sp>
        <p:nvSpPr>
          <p:cNvPr id="90" name="TextBox 89"/>
          <p:cNvSpPr txBox="1"/>
          <p:nvPr/>
        </p:nvSpPr>
        <p:spPr>
          <a:xfrm>
            <a:off x="1066800" y="4114800"/>
            <a:ext cx="2131994" cy="523220"/>
          </a:xfrm>
          <a:prstGeom prst="rect">
            <a:avLst/>
          </a:prstGeom>
          <a:noFill/>
        </p:spPr>
        <p:txBody>
          <a:bodyPr wrap="none" rtlCol="0">
            <a:spAutoFit/>
          </a:bodyPr>
          <a:lstStyle/>
          <a:p>
            <a:r>
              <a:rPr lang="en-US" sz="2800" dirty="0" err="1" smtClean="0"/>
              <a:t>HydroServers</a:t>
            </a:r>
            <a:endParaRPr lang="en-US" sz="2800" dirty="0"/>
          </a:p>
        </p:txBody>
      </p:sp>
      <p:cxnSp>
        <p:nvCxnSpPr>
          <p:cNvPr id="99" name="Straight Arrow Connector 98"/>
          <p:cNvCxnSpPr/>
          <p:nvPr/>
        </p:nvCxnSpPr>
        <p:spPr>
          <a:xfrm rot="16200000" flipH="1">
            <a:off x="3264716" y="3429000"/>
            <a:ext cx="1447800" cy="1295400"/>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248400" y="3962400"/>
            <a:ext cx="1688284" cy="646331"/>
          </a:xfrm>
          <a:prstGeom prst="rect">
            <a:avLst/>
          </a:prstGeom>
          <a:noFill/>
        </p:spPr>
        <p:txBody>
          <a:bodyPr wrap="none" rtlCol="0">
            <a:spAutoFit/>
          </a:bodyPr>
          <a:lstStyle/>
          <a:p>
            <a:pPr algn="ctr"/>
            <a:r>
              <a:rPr lang="en-US" dirty="0" smtClean="0"/>
              <a:t>Data Discovery </a:t>
            </a:r>
          </a:p>
          <a:p>
            <a:pPr algn="ctr"/>
            <a:r>
              <a:rPr lang="en-US" dirty="0" smtClean="0"/>
              <a:t>And Access</a:t>
            </a:r>
            <a:endParaRPr lang="en-US" dirty="0"/>
          </a:p>
        </p:txBody>
      </p:sp>
      <p:sp>
        <p:nvSpPr>
          <p:cNvPr id="101" name="TextBox 100"/>
          <p:cNvSpPr txBox="1"/>
          <p:nvPr/>
        </p:nvSpPr>
        <p:spPr>
          <a:xfrm>
            <a:off x="3950516" y="3810000"/>
            <a:ext cx="1467133" cy="369332"/>
          </a:xfrm>
          <a:prstGeom prst="rect">
            <a:avLst/>
          </a:prstGeom>
          <a:noFill/>
        </p:spPr>
        <p:txBody>
          <a:bodyPr wrap="none" rtlCol="0">
            <a:spAutoFit/>
          </a:bodyPr>
          <a:lstStyle/>
          <a:p>
            <a:r>
              <a:rPr lang="en-US" dirty="0" smtClean="0"/>
              <a:t>Data Access</a:t>
            </a:r>
            <a:endParaRPr lang="en-US" dirty="0"/>
          </a:p>
        </p:txBody>
      </p:sp>
      <p:sp>
        <p:nvSpPr>
          <p:cNvPr id="102" name="TextBox 101"/>
          <p:cNvSpPr txBox="1"/>
          <p:nvPr/>
        </p:nvSpPr>
        <p:spPr>
          <a:xfrm>
            <a:off x="3493316" y="2477869"/>
            <a:ext cx="1415772" cy="646331"/>
          </a:xfrm>
          <a:prstGeom prst="rect">
            <a:avLst/>
          </a:prstGeom>
          <a:noFill/>
        </p:spPr>
        <p:txBody>
          <a:bodyPr wrap="none" rtlCol="0">
            <a:spAutoFit/>
          </a:bodyPr>
          <a:lstStyle/>
          <a:p>
            <a:pPr algn="ctr"/>
            <a:r>
              <a:rPr lang="en-US" dirty="0" smtClean="0"/>
              <a:t>Data </a:t>
            </a:r>
          </a:p>
          <a:p>
            <a:pPr algn="ctr"/>
            <a:r>
              <a:rPr lang="en-US" dirty="0" smtClean="0"/>
              <a:t>Registration</a:t>
            </a:r>
            <a:endParaRPr lang="en-US" dirty="0"/>
          </a:p>
        </p:txBody>
      </p:sp>
      <p:sp>
        <p:nvSpPr>
          <p:cNvPr id="107" name="TextBox 106"/>
          <p:cNvSpPr txBox="1"/>
          <p:nvPr/>
        </p:nvSpPr>
        <p:spPr>
          <a:xfrm>
            <a:off x="2833811" y="1944469"/>
            <a:ext cx="858440" cy="646331"/>
          </a:xfrm>
          <a:prstGeom prst="rect">
            <a:avLst/>
          </a:prstGeom>
          <a:noFill/>
        </p:spPr>
        <p:txBody>
          <a:bodyPr wrap="none" rtlCol="0">
            <a:spAutoFit/>
          </a:bodyPr>
          <a:lstStyle/>
          <a:p>
            <a:pPr algn="ctr"/>
            <a:r>
              <a:rPr lang="en-US" dirty="0" smtClean="0"/>
              <a:t>Web</a:t>
            </a:r>
          </a:p>
          <a:p>
            <a:pPr algn="ctr"/>
            <a:r>
              <a:rPr lang="en-US" dirty="0" smtClean="0"/>
              <a:t>Service</a:t>
            </a:r>
            <a:endParaRPr lang="en-US" dirty="0"/>
          </a:p>
        </p:txBody>
      </p:sp>
      <p:grpSp>
        <p:nvGrpSpPr>
          <p:cNvPr id="7" name="Group 51"/>
          <p:cNvGrpSpPr/>
          <p:nvPr/>
        </p:nvGrpSpPr>
        <p:grpSpPr>
          <a:xfrm>
            <a:off x="1364478" y="1524000"/>
            <a:ext cx="1519238" cy="1066800"/>
            <a:chOff x="1364478" y="1524000"/>
            <a:chExt cx="1519238" cy="1066800"/>
          </a:xfrm>
        </p:grpSpPr>
        <p:sp>
          <p:nvSpPr>
            <p:cNvPr id="60" name="Rectangle 59"/>
            <p:cNvSpPr/>
            <p:nvPr/>
          </p:nvSpPr>
          <p:spPr>
            <a:xfrm>
              <a:off x="1364478" y="15240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428153" y="1600200"/>
              <a:ext cx="689612" cy="369332"/>
            </a:xfrm>
            <a:prstGeom prst="rect">
              <a:avLst/>
            </a:prstGeom>
          </p:spPr>
          <p:txBody>
            <a:bodyPr wrap="none">
              <a:spAutoFit/>
            </a:bodyPr>
            <a:lstStyle/>
            <a:p>
              <a:r>
                <a:rPr lang="en-US" dirty="0" smtClean="0"/>
                <a:t>USGS</a:t>
              </a:r>
              <a:endParaRPr lang="en-US" dirty="0"/>
            </a:p>
          </p:txBody>
        </p:sp>
        <p:sp>
          <p:nvSpPr>
            <p:cNvPr id="103" name="Flowchart: Magnetic Disk 102"/>
            <p:cNvSpPr/>
            <p:nvPr/>
          </p:nvSpPr>
          <p:spPr>
            <a:xfrm>
              <a:off x="1435916" y="1981200"/>
              <a:ext cx="533400" cy="5334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4" name="Flowchart: Magnetic Disk 103"/>
            <p:cNvSpPr/>
            <p:nvPr/>
          </p:nvSpPr>
          <p:spPr>
            <a:xfrm>
              <a:off x="1440678" y="1981200"/>
              <a:ext cx="533400" cy="533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nvGrpSpPr>
            <p:cNvPr id="8" name="Group 29"/>
            <p:cNvGrpSpPr/>
            <p:nvPr/>
          </p:nvGrpSpPr>
          <p:grpSpPr>
            <a:xfrm flipH="1">
              <a:off x="2050278" y="2057400"/>
              <a:ext cx="833438" cy="357827"/>
              <a:chOff x="5491162" y="4419600"/>
              <a:chExt cx="2662238" cy="1143000"/>
            </a:xfrm>
          </p:grpSpPr>
          <p:sp>
            <p:nvSpPr>
              <p:cNvPr id="62"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3"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5"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6"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7"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8"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9"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70"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71"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72"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grpSp>
      <p:grpSp>
        <p:nvGrpSpPr>
          <p:cNvPr id="108" name="Group 107"/>
          <p:cNvGrpSpPr/>
          <p:nvPr/>
        </p:nvGrpSpPr>
        <p:grpSpPr>
          <a:xfrm>
            <a:off x="5181600" y="1600200"/>
            <a:ext cx="3200400" cy="2057400"/>
            <a:chOff x="5181600" y="1600200"/>
            <a:chExt cx="3200400" cy="2057400"/>
          </a:xfrm>
        </p:grpSpPr>
        <p:sp>
          <p:nvSpPr>
            <p:cNvPr id="109" name="Rectangle 108"/>
            <p:cNvSpPr/>
            <p:nvPr/>
          </p:nvSpPr>
          <p:spPr>
            <a:xfrm>
              <a:off x="5181600" y="1600200"/>
              <a:ext cx="32004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2"/>
            <p:cNvPicPr>
              <a:picLocks noChangeAspect="1" noChangeArrowheads="1"/>
            </p:cNvPicPr>
            <p:nvPr/>
          </p:nvPicPr>
          <p:blipFill>
            <a:blip r:embed="rId4" cstate="print"/>
            <a:srcRect/>
            <a:stretch>
              <a:fillRect/>
            </a:stretch>
          </p:blipFill>
          <p:spPr bwMode="auto">
            <a:xfrm>
              <a:off x="6967538" y="2819400"/>
              <a:ext cx="1262062" cy="588226"/>
            </a:xfrm>
            <a:prstGeom prst="rect">
              <a:avLst/>
            </a:prstGeom>
            <a:noFill/>
            <a:ln w="3175">
              <a:solidFill>
                <a:schemeClr val="tx1"/>
              </a:solidFill>
              <a:miter lim="800000"/>
              <a:headEnd/>
              <a:tailEnd/>
            </a:ln>
          </p:spPr>
        </p:pic>
        <p:sp>
          <p:nvSpPr>
            <p:cNvPr id="111" name="Flowchart: Magnetic Disk 110"/>
            <p:cNvSpPr/>
            <p:nvPr/>
          </p:nvSpPr>
          <p:spPr>
            <a:xfrm>
              <a:off x="7162800" y="1676400"/>
              <a:ext cx="106680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Metadata</a:t>
              </a:r>
            </a:p>
            <a:p>
              <a:pPr algn="ctr"/>
              <a:r>
                <a:rPr lang="en-US" sz="1400" b="1" dirty="0" smtClean="0">
                  <a:effectLst>
                    <a:outerShdw blurRad="38100" dist="38100" dir="2700000" algn="tl">
                      <a:srgbClr val="000000">
                        <a:alpha val="43137"/>
                      </a:srgbClr>
                    </a:outerShdw>
                  </a:effectLst>
                </a:rPr>
                <a:t>Catalog</a:t>
              </a:r>
              <a:endParaRPr lang="en-US" sz="1400" b="1" dirty="0">
                <a:effectLst>
                  <a:outerShdw blurRad="38100" dist="38100" dir="2700000" algn="tl">
                    <a:srgbClr val="000000">
                      <a:alpha val="43137"/>
                    </a:srgbClr>
                  </a:outerShdw>
                </a:effectLst>
              </a:endParaRPr>
            </a:p>
          </p:txBody>
        </p:sp>
        <p:pic>
          <p:nvPicPr>
            <p:cNvPr id="112" name="Picture 5"/>
            <p:cNvPicPr>
              <a:picLocks noChangeAspect="1" noChangeArrowheads="1"/>
            </p:cNvPicPr>
            <p:nvPr/>
          </p:nvPicPr>
          <p:blipFill>
            <a:blip r:embed="rId5" cstate="print"/>
            <a:srcRect/>
            <a:stretch>
              <a:fillRect/>
            </a:stretch>
          </p:blipFill>
          <p:spPr bwMode="auto">
            <a:xfrm>
              <a:off x="5290751" y="2438400"/>
              <a:ext cx="1414849" cy="990600"/>
            </a:xfrm>
            <a:prstGeom prst="rect">
              <a:avLst/>
            </a:prstGeom>
            <a:noFill/>
            <a:ln w="9525">
              <a:noFill/>
              <a:miter lim="800000"/>
              <a:headEnd/>
              <a:tailEnd/>
            </a:ln>
            <a:effectLst/>
          </p:spPr>
        </p:pic>
        <p:sp>
          <p:nvSpPr>
            <p:cNvPr id="113" name="Rounded Rectangle 112"/>
            <p:cNvSpPr/>
            <p:nvPr/>
          </p:nvSpPr>
          <p:spPr>
            <a:xfrm>
              <a:off x="5366951" y="2286000"/>
              <a:ext cx="1295400" cy="609600"/>
            </a:xfrm>
            <a:prstGeom prst="roundRect">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HIS Central</a:t>
              </a:r>
              <a:endParaRPr lang="en-US" sz="1400" b="1" dirty="0">
                <a:effectLst>
                  <a:outerShdw blurRad="38100" dist="38100" dir="2700000" algn="tl">
                    <a:srgbClr val="000000">
                      <a:alpha val="43137"/>
                    </a:srgbClr>
                  </a:outerShdw>
                </a:effectLst>
              </a:endParaRPr>
            </a:p>
          </p:txBody>
        </p:sp>
        <p:sp>
          <p:nvSpPr>
            <p:cNvPr id="114" name="TextBox 113"/>
            <p:cNvSpPr txBox="1"/>
            <p:nvPr/>
          </p:nvSpPr>
          <p:spPr>
            <a:xfrm>
              <a:off x="5196453" y="1676400"/>
              <a:ext cx="2042547" cy="523220"/>
            </a:xfrm>
            <a:prstGeom prst="rect">
              <a:avLst/>
            </a:prstGeom>
            <a:noFill/>
          </p:spPr>
          <p:txBody>
            <a:bodyPr wrap="none" rtlCol="0">
              <a:spAutoFit/>
            </a:bodyPr>
            <a:lstStyle/>
            <a:p>
              <a:r>
                <a:rPr lang="en-US" sz="2800" dirty="0" smtClean="0"/>
                <a:t>HIS Central</a:t>
              </a:r>
              <a:endParaRPr lang="en-US" sz="2800" dirty="0"/>
            </a:p>
          </p:txBody>
        </p:sp>
        <p:sp>
          <p:nvSpPr>
            <p:cNvPr id="115" name="Rounded Rectangle 114"/>
            <p:cNvSpPr/>
            <p:nvPr/>
          </p:nvSpPr>
          <p:spPr>
            <a:xfrm>
              <a:off x="6934200" y="2361156"/>
              <a:ext cx="1295400" cy="609600"/>
            </a:xfrm>
            <a:prstGeom prst="round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Hydrologic Ontology</a:t>
              </a:r>
              <a:endParaRPr lang="en-US" sz="1400" b="1" dirty="0">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25000" y="125000"/>
                                    </p:animScale>
                                  </p:childTnLst>
                                </p:cTn>
                              </p:par>
                              <p:par>
                                <p:cTn id="7" presetID="6" presetClass="emph" presetSubtype="0" fill="hold" nodeType="withEffect">
                                  <p:stCondLst>
                                    <p:cond delay="0"/>
                                  </p:stCondLst>
                                  <p:childTnLst>
                                    <p:animScale>
                                      <p:cBhvr>
                                        <p:cTn id="8" dur="2000" fill="hold"/>
                                        <p:tgtEl>
                                          <p:spTgt spid="4"/>
                                        </p:tgtEl>
                                      </p:cBhvr>
                                      <p:by x="125000" y="125000"/>
                                    </p:animScale>
                                  </p:childTnLst>
                                </p:cTn>
                              </p:par>
                              <p:par>
                                <p:cTn id="9" presetID="10" presetClass="exit" presetSubtype="0" fill="hold" grpId="0" nodeType="withEffect">
                                  <p:stCondLst>
                                    <p:cond delay="0"/>
                                  </p:stCondLst>
                                  <p:childTnLst>
                                    <p:animEffect transition="out" filter="fade">
                                      <p:cBhvr>
                                        <p:cTn id="10" dur="500"/>
                                        <p:tgtEl>
                                          <p:spTgt spid="107"/>
                                        </p:tgtEl>
                                      </p:cBhvr>
                                    </p:animEffect>
                                    <p:set>
                                      <p:cBhvr>
                                        <p:cTn id="11"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HydroServer</a:t>
            </a:r>
            <a:r>
              <a:rPr lang="en-US" dirty="0" smtClean="0"/>
              <a:t> Goals</a:t>
            </a:r>
            <a:endParaRPr lang="en-US" dirty="0"/>
          </a:p>
        </p:txBody>
      </p:sp>
      <p:sp>
        <p:nvSpPr>
          <p:cNvPr id="3" name="Content Placeholder 2"/>
          <p:cNvSpPr>
            <a:spLocks noGrp="1"/>
          </p:cNvSpPr>
          <p:nvPr>
            <p:ph idx="1"/>
          </p:nvPr>
        </p:nvSpPr>
        <p:spPr/>
        <p:txBody>
          <a:bodyPr>
            <a:normAutofit/>
          </a:bodyPr>
          <a:lstStyle/>
          <a:p>
            <a:r>
              <a:rPr lang="en-US" dirty="0" smtClean="0"/>
              <a:t>A platform for publishing space-time hydrologic datasets that:</a:t>
            </a:r>
          </a:p>
          <a:p>
            <a:pPr lvl="1"/>
            <a:r>
              <a:rPr lang="en-US" dirty="0" smtClean="0"/>
              <a:t>Provides local control of data</a:t>
            </a:r>
          </a:p>
          <a:p>
            <a:pPr lvl="1"/>
            <a:r>
              <a:rPr lang="en-US" dirty="0" smtClean="0"/>
              <a:t>Makes data universally available</a:t>
            </a:r>
          </a:p>
          <a:p>
            <a:pPr lvl="1"/>
            <a:r>
              <a:rPr lang="en-US" dirty="0" smtClean="0"/>
              <a:t>Is open source (</a:t>
            </a:r>
            <a:r>
              <a:rPr lang="en-US" dirty="0" smtClean="0">
                <a:hlinkClick r:id="rId3"/>
              </a:rPr>
              <a:t>hydroserver.codeplex.com</a:t>
            </a:r>
            <a:r>
              <a:rPr lang="en-US" dirty="0" smtClean="0"/>
              <a:t>) </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743200" y="1600200"/>
            <a:ext cx="5257800" cy="4525963"/>
          </a:xfrm>
        </p:spPr>
        <p:txBody>
          <a:bodyPr/>
          <a:lstStyle/>
          <a:p>
            <a:r>
              <a:rPr lang="en-US" dirty="0" smtClean="0"/>
              <a:t>The HIS Story</a:t>
            </a:r>
          </a:p>
          <a:p>
            <a:endParaRPr lang="en-US" sz="2000" dirty="0" smtClean="0"/>
          </a:p>
          <a:p>
            <a:endParaRPr lang="en-US" dirty="0" smtClean="0"/>
          </a:p>
          <a:p>
            <a:r>
              <a:rPr lang="en-US" dirty="0" smtClean="0"/>
              <a:t>HIS components</a:t>
            </a:r>
          </a:p>
          <a:p>
            <a:endParaRPr lang="en-US" sz="1400" dirty="0" smtClean="0"/>
          </a:p>
          <a:p>
            <a:endParaRPr lang="en-US" dirty="0" smtClean="0"/>
          </a:p>
          <a:p>
            <a:r>
              <a:rPr lang="en-US" dirty="0" smtClean="0"/>
              <a:t>Putting the pieces together</a:t>
            </a:r>
            <a:endParaRPr lang="en-US" dirty="0"/>
          </a:p>
        </p:txBody>
      </p:sp>
      <p:pic>
        <p:nvPicPr>
          <p:cNvPr id="1028" name="Picture 4" descr="C:\Documents and Settings\whiteatl.000\Local Settings\Temporary Internet Files\Content.IE5\EJO0JSQU\MC900078753[1].wmf"/>
          <p:cNvPicPr>
            <a:picLocks noChangeAspect="1" noChangeArrowheads="1"/>
          </p:cNvPicPr>
          <p:nvPr/>
        </p:nvPicPr>
        <p:blipFill>
          <a:blip r:embed="rId3" cstate="print"/>
          <a:srcRect/>
          <a:stretch>
            <a:fillRect/>
          </a:stretch>
        </p:blipFill>
        <p:spPr bwMode="auto">
          <a:xfrm>
            <a:off x="1438275" y="2895600"/>
            <a:ext cx="1123950" cy="1195030"/>
          </a:xfrm>
          <a:prstGeom prst="rect">
            <a:avLst/>
          </a:prstGeom>
          <a:noFill/>
        </p:spPr>
      </p:pic>
      <p:pic>
        <p:nvPicPr>
          <p:cNvPr id="1031" name="Picture 7" descr="C:\Documents and Settings\whiteatl.000\Local Settings\Temporary Internet Files\Content.IE5\EJO0JSQU\MC910216343[1].png"/>
          <p:cNvPicPr>
            <a:picLocks noChangeAspect="1" noChangeArrowheads="1"/>
          </p:cNvPicPr>
          <p:nvPr/>
        </p:nvPicPr>
        <p:blipFill>
          <a:blip r:embed="rId4" cstate="print"/>
          <a:srcRect/>
          <a:stretch>
            <a:fillRect/>
          </a:stretch>
        </p:blipFill>
        <p:spPr bwMode="auto">
          <a:xfrm>
            <a:off x="1339657" y="4267199"/>
            <a:ext cx="1321186" cy="1272511"/>
          </a:xfrm>
          <a:prstGeom prst="rect">
            <a:avLst/>
          </a:prstGeom>
          <a:noFill/>
        </p:spPr>
      </p:pic>
      <p:pic>
        <p:nvPicPr>
          <p:cNvPr id="1032" name="Picture 8" descr="C:\Documents and Settings\whiteatl.000\Local Settings\Temporary Internet Files\Content.IE5\9YGYG12C\MC900438067[1].png"/>
          <p:cNvPicPr>
            <a:picLocks noChangeAspect="1" noChangeArrowheads="1"/>
          </p:cNvPicPr>
          <p:nvPr/>
        </p:nvPicPr>
        <p:blipFill>
          <a:blip r:embed="rId5" cstate="print"/>
          <a:srcRect/>
          <a:stretch>
            <a:fillRect/>
          </a:stretch>
        </p:blipFill>
        <p:spPr bwMode="auto">
          <a:xfrm>
            <a:off x="1333500" y="1257300"/>
            <a:ext cx="1333500" cy="1333500"/>
          </a:xfrm>
          <a:prstGeom prst="rect">
            <a:avLst/>
          </a:prstGeom>
          <a:noFill/>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657600"/>
            <a:ext cx="2133600" cy="2133600"/>
          </a:xfrm>
          <a:prstGeom prst="rect">
            <a:avLst/>
          </a:prstGeom>
          <a:noFill/>
        </p:spPr>
      </p:pic>
      <p:grpSp>
        <p:nvGrpSpPr>
          <p:cNvPr id="3" name="Group 2"/>
          <p:cNvGrpSpPr/>
          <p:nvPr/>
        </p:nvGrpSpPr>
        <p:grpSpPr>
          <a:xfrm>
            <a:off x="730337" y="3860068"/>
            <a:ext cx="2057400" cy="2406415"/>
            <a:chOff x="730337" y="3860068"/>
            <a:chExt cx="2057400" cy="2406415"/>
          </a:xfrm>
        </p:grpSpPr>
        <p:sp>
          <p:nvSpPr>
            <p:cNvPr id="54" name="Rectangle 2"/>
            <p:cNvSpPr>
              <a:spLocks noChangeArrowheads="1"/>
            </p:cNvSpPr>
            <p:nvPr/>
          </p:nvSpPr>
          <p:spPr bwMode="auto">
            <a:xfrm>
              <a:off x="730337" y="3860068"/>
              <a:ext cx="2057400" cy="2406415"/>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72" name="Picture 4"/>
            <p:cNvPicPr>
              <a:picLocks noChangeAspect="1" noChangeArrowheads="1"/>
            </p:cNvPicPr>
            <p:nvPr/>
          </p:nvPicPr>
          <p:blipFill rotWithShape="1">
            <a:blip r:embed="rId4" cstate="print"/>
            <a:srcRect l="27617" t="15548" r="6683" b="12113"/>
            <a:stretch/>
          </p:blipFill>
          <p:spPr bwMode="auto">
            <a:xfrm>
              <a:off x="907429" y="4336293"/>
              <a:ext cx="1743596" cy="1763921"/>
            </a:xfrm>
            <a:prstGeom prst="rect">
              <a:avLst/>
            </a:prstGeom>
            <a:noFill/>
            <a:ln w="3175">
              <a:solidFill>
                <a:schemeClr val="tx1"/>
              </a:solidFill>
              <a:miter lim="800000"/>
              <a:headEnd/>
              <a:tailEnd/>
            </a:ln>
          </p:spPr>
        </p:pic>
        <p:sp>
          <p:nvSpPr>
            <p:cNvPr id="73" name="Text Box 18"/>
            <p:cNvSpPr txBox="1">
              <a:spLocks noChangeArrowheads="1"/>
            </p:cNvSpPr>
            <p:nvPr/>
          </p:nvSpPr>
          <p:spPr bwMode="auto">
            <a:xfrm>
              <a:off x="730337" y="3897080"/>
              <a:ext cx="20574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t>GIS Data</a:t>
              </a:r>
              <a:endParaRPr lang="en-US" sz="2000" b="1" dirty="0"/>
            </a:p>
          </p:txBody>
        </p:sp>
      </p:grpSp>
      <p:grpSp>
        <p:nvGrpSpPr>
          <p:cNvPr id="48" name="Group 47"/>
          <p:cNvGrpSpPr/>
          <p:nvPr/>
        </p:nvGrpSpPr>
        <p:grpSpPr>
          <a:xfrm>
            <a:off x="152400" y="152400"/>
            <a:ext cx="4876800" cy="3124200"/>
            <a:chOff x="152400" y="152400"/>
            <a:chExt cx="4876800" cy="3124200"/>
          </a:xfrm>
        </p:grpSpPr>
        <p:sp>
          <p:nvSpPr>
            <p:cNvPr id="11266" name="Rectangle 2"/>
            <p:cNvSpPr>
              <a:spLocks noChangeArrowheads="1"/>
            </p:cNvSpPr>
            <p:nvPr/>
          </p:nvSpPr>
          <p:spPr bwMode="auto">
            <a:xfrm>
              <a:off x="160252" y="152400"/>
              <a:ext cx="4868948" cy="312420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5"/>
            </p:cNvPr>
            <p:cNvPicPr>
              <a:picLocks noChangeAspect="1" noChangeArrowheads="1"/>
            </p:cNvPicPr>
            <p:nvPr/>
          </p:nvPicPr>
          <p:blipFill>
            <a:blip r:embed="rId6" cstate="print"/>
            <a:srcRect/>
            <a:stretch>
              <a:fillRect/>
            </a:stretch>
          </p:blipFill>
          <p:spPr bwMode="auto">
            <a:xfrm>
              <a:off x="228600" y="914400"/>
              <a:ext cx="497624" cy="685800"/>
            </a:xfrm>
            <a:prstGeom prst="rect">
              <a:avLst/>
            </a:prstGeom>
            <a:noFill/>
            <a:ln w="9525">
              <a:noFill/>
              <a:miter lim="800000"/>
              <a:headEnd/>
              <a:tailEnd/>
            </a:ln>
          </p:spPr>
        </p:pic>
        <p:sp>
          <p:nvSpPr>
            <p:cNvPr id="6164" name="Text Box 18"/>
            <p:cNvSpPr txBox="1">
              <a:spLocks noChangeArrowheads="1"/>
            </p:cNvSpPr>
            <p:nvPr/>
          </p:nvSpPr>
          <p:spPr bwMode="auto">
            <a:xfrm>
              <a:off x="762000" y="697468"/>
              <a:ext cx="2590800" cy="369332"/>
            </a:xfrm>
            <a:prstGeom prst="rect">
              <a:avLst/>
            </a:prstGeom>
            <a:noFill/>
            <a:ln w="9525">
              <a:noFill/>
              <a:miter lim="800000"/>
              <a:headEnd/>
              <a:tailEnd/>
            </a:ln>
          </p:spPr>
          <p:txBody>
            <a:bodyPr>
              <a:spAutoFit/>
            </a:bodyPr>
            <a:lstStyle/>
            <a:p>
              <a:pPr>
                <a:spcBef>
                  <a:spcPct val="50000"/>
                </a:spcBef>
              </a:pPr>
              <a:r>
                <a:rPr lang="en-US" dirty="0" smtClean="0"/>
                <a:t>Data Collection</a:t>
              </a:r>
              <a:endParaRPr lang="en-US" dirty="0"/>
            </a:p>
          </p:txBody>
        </p:sp>
        <p:sp>
          <p:nvSpPr>
            <p:cNvPr id="6173" name="Text Box 18"/>
            <p:cNvSpPr txBox="1">
              <a:spLocks noChangeArrowheads="1"/>
            </p:cNvSpPr>
            <p:nvPr/>
          </p:nvSpPr>
          <p:spPr bwMode="auto">
            <a:xfrm>
              <a:off x="533400" y="152400"/>
              <a:ext cx="43434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t>Time Series Data</a:t>
              </a:r>
              <a:endParaRPr lang="en-US" sz="2000" b="1" dirty="0"/>
            </a:p>
          </p:txBody>
        </p:sp>
        <p:sp>
          <p:nvSpPr>
            <p:cNvPr id="41" name="Text Box 18"/>
            <p:cNvSpPr txBox="1">
              <a:spLocks noChangeArrowheads="1"/>
            </p:cNvSpPr>
            <p:nvPr/>
          </p:nvSpPr>
          <p:spPr bwMode="auto">
            <a:xfrm>
              <a:off x="152400" y="1752600"/>
              <a:ext cx="2590800" cy="369332"/>
            </a:xfrm>
            <a:prstGeom prst="rect">
              <a:avLst/>
            </a:prstGeom>
            <a:noFill/>
            <a:ln w="9525">
              <a:noFill/>
              <a:miter lim="800000"/>
              <a:headEnd/>
              <a:tailEnd/>
            </a:ln>
          </p:spPr>
          <p:txBody>
            <a:bodyPr>
              <a:spAutoFit/>
            </a:bodyPr>
            <a:lstStyle/>
            <a:p>
              <a:pPr>
                <a:spcBef>
                  <a:spcPct val="50000"/>
                </a:spcBef>
              </a:pPr>
              <a:r>
                <a:rPr lang="en-US" dirty="0" smtClean="0"/>
                <a:t>Historical Data Files</a:t>
              </a:r>
              <a:endParaRPr lang="en-US" dirty="0"/>
            </a:p>
          </p:txBody>
        </p:sp>
        <p:sp>
          <p:nvSpPr>
            <p:cNvPr id="42" name="Documents"/>
            <p:cNvSpPr>
              <a:spLocks noEditPoints="1" noChangeArrowheads="1"/>
            </p:cNvSpPr>
            <p:nvPr/>
          </p:nvSpPr>
          <p:spPr bwMode="auto">
            <a:xfrm>
              <a:off x="228600" y="2209800"/>
              <a:ext cx="773112" cy="9413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latin typeface="Arial" charset="0"/>
              </a:endParaRPr>
            </a:p>
          </p:txBody>
        </p:sp>
        <p:sp>
          <p:nvSpPr>
            <p:cNvPr id="44" name="Documents"/>
            <p:cNvSpPr>
              <a:spLocks noEditPoints="1" noChangeArrowheads="1"/>
            </p:cNvSpPr>
            <p:nvPr/>
          </p:nvSpPr>
          <p:spPr bwMode="auto">
            <a:xfrm>
              <a:off x="1447800" y="2209800"/>
              <a:ext cx="838200" cy="9144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latin typeface="Arial" charset="0"/>
              </a:endParaRPr>
            </a:p>
          </p:txBody>
        </p:sp>
        <p:pic>
          <p:nvPicPr>
            <p:cNvPr id="64" name="Picture 5"/>
            <p:cNvPicPr>
              <a:picLocks noChangeAspect="1" noChangeArrowheads="1"/>
            </p:cNvPicPr>
            <p:nvPr/>
          </p:nvPicPr>
          <p:blipFill>
            <a:blip r:embed="rId7" cstate="print"/>
            <a:srcRect/>
            <a:stretch>
              <a:fillRect/>
            </a:stretch>
          </p:blipFill>
          <p:spPr bwMode="auto">
            <a:xfrm>
              <a:off x="990600" y="1143000"/>
              <a:ext cx="723997" cy="288845"/>
            </a:xfrm>
            <a:prstGeom prst="rect">
              <a:avLst/>
            </a:prstGeom>
            <a:noFill/>
            <a:ln w="9525">
              <a:noFill/>
              <a:miter lim="800000"/>
              <a:headEnd/>
              <a:tailEnd/>
            </a:ln>
          </p:spPr>
        </p:pic>
        <p:pic>
          <p:nvPicPr>
            <p:cNvPr id="65" name="Picture 4"/>
            <p:cNvPicPr>
              <a:picLocks noChangeAspect="1" noChangeArrowheads="1"/>
            </p:cNvPicPr>
            <p:nvPr/>
          </p:nvPicPr>
          <p:blipFill>
            <a:blip r:embed="rId8" cstate="print"/>
            <a:srcRect/>
            <a:stretch>
              <a:fillRect/>
            </a:stretch>
          </p:blipFill>
          <p:spPr bwMode="auto">
            <a:xfrm>
              <a:off x="1905000" y="1143000"/>
              <a:ext cx="931228" cy="533400"/>
            </a:xfrm>
            <a:prstGeom prst="rect">
              <a:avLst/>
            </a:prstGeom>
            <a:noFill/>
            <a:ln w="9525">
              <a:noFill/>
              <a:miter lim="800000"/>
              <a:headEnd/>
              <a:tailEnd/>
            </a:ln>
          </p:spPr>
        </p:pic>
        <p:pic>
          <p:nvPicPr>
            <p:cNvPr id="81" name="Picture 9"/>
            <p:cNvPicPr>
              <a:picLocks noChangeAspect="1" noChangeArrowheads="1"/>
            </p:cNvPicPr>
            <p:nvPr/>
          </p:nvPicPr>
          <p:blipFill>
            <a:blip r:embed="rId9" cstate="print"/>
            <a:srcRect/>
            <a:stretch>
              <a:fillRect/>
            </a:stretch>
          </p:blipFill>
          <p:spPr bwMode="auto">
            <a:xfrm>
              <a:off x="2819400" y="838200"/>
              <a:ext cx="2155336" cy="1240075"/>
            </a:xfrm>
            <a:prstGeom prst="rect">
              <a:avLst/>
            </a:prstGeom>
            <a:noFill/>
            <a:ln w="9525" cap="flat">
              <a:noFill/>
              <a:miter lim="800000"/>
              <a:headEnd/>
              <a:tailEnd/>
            </a:ln>
            <a:effectLst/>
          </p:spPr>
        </p:pic>
        <p:sp>
          <p:nvSpPr>
            <p:cNvPr id="28" name="Can 27"/>
            <p:cNvSpPr/>
            <p:nvPr/>
          </p:nvSpPr>
          <p:spPr>
            <a:xfrm>
              <a:off x="3429000" y="2209800"/>
              <a:ext cx="1219200" cy="9906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Database</a:t>
              </a:r>
              <a:endParaRPr lang="en-US" sz="1200" dirty="0">
                <a:solidFill>
                  <a:schemeClr val="tx1"/>
                </a:solidFill>
              </a:endParaRPr>
            </a:p>
          </p:txBody>
        </p:sp>
        <p:sp>
          <p:nvSpPr>
            <p:cNvPr id="29" name="Right Arrow 28"/>
            <p:cNvSpPr/>
            <p:nvPr/>
          </p:nvSpPr>
          <p:spPr>
            <a:xfrm rot="2187603">
              <a:off x="2666990" y="2117587"/>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4038600" y="152400"/>
            <a:ext cx="4953000" cy="6553200"/>
            <a:chOff x="4038600" y="152400"/>
            <a:chExt cx="4953000" cy="6553200"/>
          </a:xfrm>
        </p:grpSpPr>
        <p:sp>
          <p:nvSpPr>
            <p:cNvPr id="80" name="Line 29"/>
            <p:cNvSpPr>
              <a:spLocks noChangeShapeType="1"/>
            </p:cNvSpPr>
            <p:nvPr/>
          </p:nvSpPr>
          <p:spPr bwMode="auto">
            <a:xfrm flipH="1" flipV="1">
              <a:off x="4114800" y="5715000"/>
              <a:ext cx="1752600" cy="914400"/>
            </a:xfrm>
            <a:prstGeom prst="line">
              <a:avLst/>
            </a:prstGeom>
            <a:noFill/>
            <a:ln w="63500">
              <a:solidFill>
                <a:schemeClr val="tx1"/>
              </a:solidFill>
              <a:prstDash val="sysDot"/>
              <a:round/>
              <a:headEnd/>
              <a:tailEnd/>
            </a:ln>
          </p:spPr>
          <p:txBody>
            <a:bodyPr/>
            <a:lstStyle/>
            <a:p>
              <a:endParaRPr lang="en-US"/>
            </a:p>
          </p:txBody>
        </p:sp>
        <p:sp>
          <p:nvSpPr>
            <p:cNvPr id="79" name="Line 29"/>
            <p:cNvSpPr>
              <a:spLocks noChangeShapeType="1"/>
            </p:cNvSpPr>
            <p:nvPr/>
          </p:nvSpPr>
          <p:spPr bwMode="auto">
            <a:xfrm flipH="1">
              <a:off x="4038600" y="228600"/>
              <a:ext cx="1828800" cy="3505200"/>
            </a:xfrm>
            <a:prstGeom prst="line">
              <a:avLst/>
            </a:prstGeom>
            <a:noFill/>
            <a:ln w="63500">
              <a:solidFill>
                <a:schemeClr val="tx1"/>
              </a:solidFill>
              <a:prstDash val="sysDot"/>
              <a:round/>
              <a:headEnd/>
              <a:tailEnd type="none"/>
            </a:ln>
          </p:spPr>
          <p:txBody>
            <a:bodyPr/>
            <a:lstStyle/>
            <a:p>
              <a:endParaRPr lang="en-US"/>
            </a:p>
          </p:txBody>
        </p:sp>
        <p:sp>
          <p:nvSpPr>
            <p:cNvPr id="11286" name="Rectangle 23"/>
            <p:cNvSpPr>
              <a:spLocks noChangeArrowheads="1"/>
            </p:cNvSpPr>
            <p:nvPr/>
          </p:nvSpPr>
          <p:spPr bwMode="auto">
            <a:xfrm>
              <a:off x="5867400" y="152400"/>
              <a:ext cx="3124200" cy="6553200"/>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6172" name="Text Box 36"/>
            <p:cNvSpPr txBox="1">
              <a:spLocks noChangeArrowheads="1"/>
            </p:cNvSpPr>
            <p:nvPr/>
          </p:nvSpPr>
          <p:spPr bwMode="auto">
            <a:xfrm>
              <a:off x="5943600" y="152400"/>
              <a:ext cx="2971800" cy="461665"/>
            </a:xfrm>
            <a:prstGeom prst="rect">
              <a:avLst/>
            </a:prstGeom>
            <a:noFill/>
            <a:ln w="9525">
              <a:noFill/>
              <a:miter lim="800000"/>
              <a:headEnd/>
              <a:tailEnd/>
            </a:ln>
          </p:spPr>
          <p:txBody>
            <a:bodyPr>
              <a:spAutoFit/>
            </a:bodyPr>
            <a:lstStyle/>
            <a:p>
              <a:pPr algn="ctr"/>
              <a:r>
                <a:rPr lang="en-US" sz="2400" b="1" dirty="0" smtClean="0"/>
                <a:t>Internet Applications</a:t>
              </a:r>
              <a:endParaRPr lang="en-US" sz="2000" b="1" dirty="0"/>
            </a:p>
          </p:txBody>
        </p:sp>
        <p:pic>
          <p:nvPicPr>
            <p:cNvPr id="1026" name="Picture 2"/>
            <p:cNvPicPr>
              <a:picLocks noChangeAspect="1" noChangeArrowheads="1"/>
            </p:cNvPicPr>
            <p:nvPr/>
          </p:nvPicPr>
          <p:blipFill>
            <a:blip r:embed="rId10" cstate="print"/>
            <a:srcRect/>
            <a:stretch>
              <a:fillRect/>
            </a:stretch>
          </p:blipFill>
          <p:spPr bwMode="auto">
            <a:xfrm>
              <a:off x="6226267" y="4297190"/>
              <a:ext cx="2406465" cy="2247900"/>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6096000" y="609600"/>
              <a:ext cx="2590800" cy="2420088"/>
            </a:xfrm>
            <a:prstGeom prst="rect">
              <a:avLst/>
            </a:prstGeom>
            <a:noFill/>
            <a:ln w="9525">
              <a:noFill/>
              <a:miter lim="800000"/>
              <a:headEnd/>
              <a:tailEnd/>
            </a:ln>
          </p:spPr>
        </p:pic>
        <p:pic>
          <p:nvPicPr>
            <p:cNvPr id="6148" name="Picture 25"/>
            <p:cNvPicPr>
              <a:picLocks noChangeAspect="1" noChangeArrowheads="1"/>
            </p:cNvPicPr>
            <p:nvPr/>
          </p:nvPicPr>
          <p:blipFill>
            <a:blip r:embed="rId12" cstate="print"/>
            <a:srcRect/>
            <a:stretch>
              <a:fillRect/>
            </a:stretch>
          </p:blipFill>
          <p:spPr bwMode="auto">
            <a:xfrm>
              <a:off x="6489051" y="2568444"/>
              <a:ext cx="2423903" cy="1912700"/>
            </a:xfrm>
            <a:prstGeom prst="rect">
              <a:avLst/>
            </a:prstGeom>
            <a:noFill/>
            <a:ln w="9525">
              <a:noFill/>
              <a:miter lim="800000"/>
              <a:headEnd/>
              <a:tailEnd/>
            </a:ln>
          </p:spPr>
        </p:pic>
      </p:grpSp>
      <p:sp>
        <p:nvSpPr>
          <p:cNvPr id="32" name="Rectangle 8"/>
          <p:cNvSpPr>
            <a:spLocks noChangeArrowheads="1"/>
          </p:cNvSpPr>
          <p:nvPr/>
        </p:nvSpPr>
        <p:spPr bwMode="auto">
          <a:xfrm>
            <a:off x="4552076" y="3429000"/>
            <a:ext cx="1405534" cy="1676400"/>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458239"/>
            <a:ext cx="1158587" cy="830997"/>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7" name="Text Box 16"/>
          <p:cNvSpPr txBox="1">
            <a:spLocks noChangeArrowheads="1"/>
          </p:cNvSpPr>
          <p:nvPr/>
        </p:nvSpPr>
        <p:spPr bwMode="auto">
          <a:xfrm>
            <a:off x="4506211" y="4648093"/>
            <a:ext cx="1481461" cy="452273"/>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325390"/>
            <a:ext cx="884149" cy="337048"/>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a:solidFill>
                  <a:srgbClr val="000000"/>
                </a:solidFill>
              </a:rPr>
              <a:t>WaterML</a:t>
            </a:r>
          </a:p>
        </p:txBody>
      </p:sp>
      <p:sp>
        <p:nvSpPr>
          <p:cNvPr id="43" name="Line 9"/>
          <p:cNvSpPr>
            <a:spLocks noChangeShapeType="1"/>
          </p:cNvSpPr>
          <p:nvPr/>
        </p:nvSpPr>
        <p:spPr bwMode="auto">
          <a:xfrm>
            <a:off x="4331038" y="3572697"/>
            <a:ext cx="342742" cy="0"/>
          </a:xfrm>
          <a:prstGeom prst="line">
            <a:avLst/>
          </a:prstGeom>
          <a:noFill/>
          <a:ln w="9525">
            <a:solidFill>
              <a:srgbClr val="000000"/>
            </a:solidFill>
            <a:round/>
            <a:headEnd/>
            <a:tailEnd/>
          </a:ln>
        </p:spPr>
        <p:txBody>
          <a:bodyPr/>
          <a:lstStyle/>
          <a:p>
            <a:endParaRPr lang="en-US"/>
          </a:p>
        </p:txBody>
      </p:sp>
      <p:sp>
        <p:nvSpPr>
          <p:cNvPr id="45" name="Line 10"/>
          <p:cNvSpPr>
            <a:spLocks noChangeShapeType="1"/>
          </p:cNvSpPr>
          <p:nvPr/>
        </p:nvSpPr>
        <p:spPr bwMode="auto">
          <a:xfrm>
            <a:off x="4331038" y="3764286"/>
            <a:ext cx="342742" cy="0"/>
          </a:xfrm>
          <a:prstGeom prst="line">
            <a:avLst/>
          </a:prstGeom>
          <a:noFill/>
          <a:ln w="9525">
            <a:solidFill>
              <a:srgbClr val="000000"/>
            </a:solidFill>
            <a:round/>
            <a:headEnd/>
            <a:tailEnd/>
          </a:ln>
        </p:spPr>
        <p:txBody>
          <a:bodyPr/>
          <a:lstStyle/>
          <a:p>
            <a:endParaRPr lang="en-US"/>
          </a:p>
        </p:txBody>
      </p:sp>
      <p:sp>
        <p:nvSpPr>
          <p:cNvPr id="46" name="Line 11"/>
          <p:cNvSpPr>
            <a:spLocks noChangeShapeType="1"/>
          </p:cNvSpPr>
          <p:nvPr/>
        </p:nvSpPr>
        <p:spPr bwMode="auto">
          <a:xfrm>
            <a:off x="4331038" y="3955875"/>
            <a:ext cx="342742" cy="0"/>
          </a:xfrm>
          <a:prstGeom prst="line">
            <a:avLst/>
          </a:prstGeom>
          <a:noFill/>
          <a:ln w="9525">
            <a:solidFill>
              <a:srgbClr val="000000"/>
            </a:solidFill>
            <a:round/>
            <a:headEnd/>
            <a:tailEnd/>
          </a:ln>
        </p:spPr>
        <p:txBody>
          <a:bodyPr/>
          <a:lstStyle/>
          <a:p>
            <a:endParaRPr lang="en-US"/>
          </a:p>
        </p:txBody>
      </p:sp>
      <p:sp>
        <p:nvSpPr>
          <p:cNvPr id="47" name="Line 11"/>
          <p:cNvSpPr>
            <a:spLocks noChangeShapeType="1"/>
          </p:cNvSpPr>
          <p:nvPr/>
        </p:nvSpPr>
        <p:spPr bwMode="auto">
          <a:xfrm>
            <a:off x="4332190" y="4148410"/>
            <a:ext cx="342742" cy="0"/>
          </a:xfrm>
          <a:prstGeom prst="line">
            <a:avLst/>
          </a:prstGeom>
          <a:noFill/>
          <a:ln w="9525">
            <a:solidFill>
              <a:srgbClr val="000000"/>
            </a:solidFill>
            <a:round/>
            <a:headEnd/>
            <a:tailEnd/>
          </a:ln>
        </p:spPr>
        <p:txBody>
          <a:bodyPr/>
          <a:lstStyle/>
          <a:p>
            <a:endParaRPr lang="en-US"/>
          </a:p>
        </p:txBody>
      </p:sp>
      <p:sp>
        <p:nvSpPr>
          <p:cNvPr id="75" name="Text Box 18"/>
          <p:cNvSpPr txBox="1">
            <a:spLocks noChangeArrowheads="1"/>
          </p:cNvSpPr>
          <p:nvPr/>
        </p:nvSpPr>
        <p:spPr bwMode="auto">
          <a:xfrm>
            <a:off x="3200400" y="5867400"/>
            <a:ext cx="1905000" cy="461665"/>
          </a:xfrm>
          <a:prstGeom prst="rect">
            <a:avLst/>
          </a:prstGeom>
          <a:solidFill>
            <a:schemeClr val="bg1"/>
          </a:solidFill>
          <a:ln w="3175">
            <a:solidFill>
              <a:schemeClr val="tx1"/>
            </a:solidFill>
            <a:miter lim="800000"/>
            <a:headEnd/>
            <a:tailEnd/>
          </a:ln>
        </p:spPr>
        <p:txBody>
          <a:bodyPr wrap="square">
            <a:spAutoFit/>
          </a:bodyPr>
          <a:lstStyle/>
          <a:p>
            <a:pPr algn="ctr">
              <a:spcBef>
                <a:spcPct val="50000"/>
              </a:spcBef>
            </a:pPr>
            <a:r>
              <a:rPr lang="en-US" sz="2400" b="1" dirty="0" err="1" smtClean="0"/>
              <a:t>HydroServer</a:t>
            </a:r>
            <a:endParaRPr lang="en-US" sz="2400" b="1" dirty="0"/>
          </a:p>
        </p:txBody>
      </p:sp>
      <p:sp>
        <p:nvSpPr>
          <p:cNvPr id="34" name="Oval 13"/>
          <p:cNvSpPr>
            <a:spLocks noChangeArrowheads="1"/>
          </p:cNvSpPr>
          <p:nvPr/>
        </p:nvSpPr>
        <p:spPr bwMode="auto">
          <a:xfrm>
            <a:off x="4271488" y="3524794"/>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1488" y="3716383"/>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1488" y="3907972"/>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51" name="Oval 13"/>
          <p:cNvSpPr>
            <a:spLocks noChangeArrowheads="1"/>
          </p:cNvSpPr>
          <p:nvPr/>
        </p:nvSpPr>
        <p:spPr bwMode="auto">
          <a:xfrm>
            <a:off x="4271488" y="4095206"/>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4706211" y="1905000"/>
            <a:ext cx="3733800" cy="27146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52" name="Picture 4"/>
          <p:cNvPicPr>
            <a:picLocks noChangeAspect="1" noChangeArrowheads="1"/>
          </p:cNvPicPr>
          <p:nvPr/>
        </p:nvPicPr>
        <p:blipFill>
          <a:blip r:embed="rId4" cstate="print"/>
          <a:srcRect b="39130"/>
          <a:stretch>
            <a:fillRect/>
          </a:stretch>
        </p:blipFill>
        <p:spPr bwMode="auto">
          <a:xfrm>
            <a:off x="609600" y="1928812"/>
            <a:ext cx="3600450" cy="2667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Operational </a:t>
            </a:r>
            <a:r>
              <a:rPr lang="en-US" dirty="0" err="1" smtClean="0"/>
              <a:t>HydroServers</a:t>
            </a:r>
            <a:endParaRPr lang="en-US" dirty="0"/>
          </a:p>
        </p:txBody>
      </p:sp>
      <p:sp>
        <p:nvSpPr>
          <p:cNvPr id="4" name="Rectangle 3"/>
          <p:cNvSpPr/>
          <p:nvPr/>
        </p:nvSpPr>
        <p:spPr>
          <a:xfrm>
            <a:off x="1143000" y="4762500"/>
            <a:ext cx="2552237" cy="369332"/>
          </a:xfrm>
          <a:prstGeom prst="rect">
            <a:avLst/>
          </a:prstGeom>
        </p:spPr>
        <p:txBody>
          <a:bodyPr wrap="none">
            <a:spAutoFit/>
          </a:bodyPr>
          <a:lstStyle/>
          <a:p>
            <a:r>
              <a:rPr lang="en-US" dirty="0" smtClean="0">
                <a:hlinkClick r:id="rId5"/>
              </a:rPr>
              <a:t>http://icewater.usu.edu/</a:t>
            </a:r>
            <a:r>
              <a:rPr lang="en-US" dirty="0" smtClean="0"/>
              <a:t> </a:t>
            </a:r>
          </a:p>
        </p:txBody>
      </p:sp>
      <p:sp>
        <p:nvSpPr>
          <p:cNvPr id="5" name="Rectangle 4"/>
          <p:cNvSpPr/>
          <p:nvPr/>
        </p:nvSpPr>
        <p:spPr>
          <a:xfrm>
            <a:off x="4706211" y="4762500"/>
            <a:ext cx="3751989" cy="369332"/>
          </a:xfrm>
          <a:prstGeom prst="rect">
            <a:avLst/>
          </a:prstGeom>
        </p:spPr>
        <p:txBody>
          <a:bodyPr wrap="none">
            <a:spAutoFit/>
          </a:bodyPr>
          <a:lstStyle/>
          <a:p>
            <a:r>
              <a:rPr lang="en-US" dirty="0" smtClean="0">
                <a:hlinkClick r:id="rId6"/>
              </a:rPr>
              <a:t>http://www.his.npca.ca/hydroserver/</a:t>
            </a:r>
            <a:r>
              <a:rPr lang="en-US" dirty="0" smtClean="0"/>
              <a:t> </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Publish Data with HIS</a:t>
            </a:r>
            <a:endParaRPr lang="en-US" dirty="0"/>
          </a:p>
        </p:txBody>
      </p:sp>
      <p:sp>
        <p:nvSpPr>
          <p:cNvPr id="6" name="TextBox 5"/>
          <p:cNvSpPr txBox="1"/>
          <p:nvPr/>
        </p:nvSpPr>
        <p:spPr>
          <a:xfrm>
            <a:off x="762000" y="4476690"/>
            <a:ext cx="1418786" cy="400110"/>
          </a:xfrm>
          <a:prstGeom prst="rect">
            <a:avLst/>
          </a:prstGeom>
          <a:noFill/>
        </p:spPr>
        <p:txBody>
          <a:bodyPr wrap="none" rtlCol="0">
            <a:spAutoFit/>
          </a:bodyPr>
          <a:lstStyle/>
          <a:p>
            <a:r>
              <a:rPr lang="en-US" sz="2000" dirty="0" smtClean="0"/>
              <a:t>Recognition</a:t>
            </a:r>
            <a:endParaRPr lang="en-US" sz="2000" dirty="0"/>
          </a:p>
        </p:txBody>
      </p:sp>
      <p:sp>
        <p:nvSpPr>
          <p:cNvPr id="7" name="TextBox 6"/>
          <p:cNvSpPr txBox="1"/>
          <p:nvPr/>
        </p:nvSpPr>
        <p:spPr>
          <a:xfrm>
            <a:off x="4677169" y="4476690"/>
            <a:ext cx="1605696" cy="400110"/>
          </a:xfrm>
          <a:prstGeom prst="rect">
            <a:avLst/>
          </a:prstGeom>
          <a:noFill/>
        </p:spPr>
        <p:txBody>
          <a:bodyPr wrap="none" rtlCol="0">
            <a:spAutoFit/>
          </a:bodyPr>
          <a:lstStyle/>
          <a:p>
            <a:r>
              <a:rPr lang="en-US" sz="2000" dirty="0" smtClean="0"/>
              <a:t>Public service</a:t>
            </a:r>
            <a:endParaRPr lang="en-US" sz="2000" dirty="0"/>
          </a:p>
        </p:txBody>
      </p:sp>
      <p:sp>
        <p:nvSpPr>
          <p:cNvPr id="8" name="TextBox 7"/>
          <p:cNvSpPr txBox="1"/>
          <p:nvPr/>
        </p:nvSpPr>
        <p:spPr>
          <a:xfrm>
            <a:off x="2618403" y="4476690"/>
            <a:ext cx="1587679" cy="400110"/>
          </a:xfrm>
          <a:prstGeom prst="rect">
            <a:avLst/>
          </a:prstGeom>
          <a:noFill/>
        </p:spPr>
        <p:txBody>
          <a:bodyPr wrap="none" rtlCol="0">
            <a:spAutoFit/>
          </a:bodyPr>
          <a:lstStyle/>
          <a:p>
            <a:r>
              <a:rPr lang="en-US" sz="2000" dirty="0" smtClean="0"/>
              <a:t>Collaboration</a:t>
            </a:r>
            <a:endParaRPr lang="en-US" sz="2000" dirty="0"/>
          </a:p>
        </p:txBody>
      </p:sp>
      <p:sp>
        <p:nvSpPr>
          <p:cNvPr id="9" name="TextBox 8"/>
          <p:cNvSpPr txBox="1"/>
          <p:nvPr/>
        </p:nvSpPr>
        <p:spPr>
          <a:xfrm>
            <a:off x="6756004" y="4476690"/>
            <a:ext cx="1448730" cy="400110"/>
          </a:xfrm>
          <a:prstGeom prst="rect">
            <a:avLst/>
          </a:prstGeom>
          <a:noFill/>
        </p:spPr>
        <p:txBody>
          <a:bodyPr wrap="none" rtlCol="0">
            <a:spAutoFit/>
          </a:bodyPr>
          <a:lstStyle/>
          <a:p>
            <a:r>
              <a:rPr lang="en-US" sz="2000" dirty="0" smtClean="0"/>
              <a:t>Cost savings</a:t>
            </a:r>
            <a:endParaRPr lang="en-US" sz="2000" dirty="0"/>
          </a:p>
        </p:txBody>
      </p:sp>
      <p:pic>
        <p:nvPicPr>
          <p:cNvPr id="2050" name="Picture 2" descr="C:\Documents and Settings\whiteatl.000\Local Settings\Temporary Internet Files\Content.IE5\6TCFAPSX\MC900078737[1].wmf"/>
          <p:cNvPicPr>
            <a:picLocks noChangeAspect="1" noChangeArrowheads="1"/>
          </p:cNvPicPr>
          <p:nvPr/>
        </p:nvPicPr>
        <p:blipFill>
          <a:blip r:embed="rId3" cstate="print"/>
          <a:srcRect/>
          <a:stretch>
            <a:fillRect/>
          </a:stretch>
        </p:blipFill>
        <p:spPr bwMode="auto">
          <a:xfrm>
            <a:off x="533400" y="2286000"/>
            <a:ext cx="1692966" cy="1785938"/>
          </a:xfrm>
          <a:prstGeom prst="rect">
            <a:avLst/>
          </a:prstGeom>
          <a:noFill/>
        </p:spPr>
      </p:pic>
      <p:pic>
        <p:nvPicPr>
          <p:cNvPr id="2051" name="Picture 3" descr="C:\Documents and Settings\whiteatl.000\Local Settings\Temporary Internet Files\Content.IE5\Z64NUOAO\MC900439612[1].png"/>
          <p:cNvPicPr>
            <a:picLocks noChangeAspect="1" noChangeArrowheads="1"/>
          </p:cNvPicPr>
          <p:nvPr/>
        </p:nvPicPr>
        <p:blipFill>
          <a:blip r:embed="rId4" cstate="print"/>
          <a:srcRect/>
          <a:stretch>
            <a:fillRect/>
          </a:stretch>
        </p:blipFill>
        <p:spPr bwMode="auto">
          <a:xfrm>
            <a:off x="2590800" y="2895600"/>
            <a:ext cx="1754684" cy="1247775"/>
          </a:xfrm>
          <a:prstGeom prst="rect">
            <a:avLst/>
          </a:prstGeom>
          <a:noFill/>
        </p:spPr>
      </p:pic>
      <p:pic>
        <p:nvPicPr>
          <p:cNvPr id="2053" name="Picture 5" descr="C:\Documents and Settings\whiteatl.000\Local Settings\Temporary Internet Files\Content.IE5\IJOLA5U7\MC900437324[1].jpg"/>
          <p:cNvPicPr>
            <a:picLocks noChangeAspect="1" noChangeArrowheads="1"/>
          </p:cNvPicPr>
          <p:nvPr/>
        </p:nvPicPr>
        <p:blipFill>
          <a:blip r:embed="rId5" cstate="print"/>
          <a:srcRect/>
          <a:stretch>
            <a:fillRect/>
          </a:stretch>
        </p:blipFill>
        <p:spPr bwMode="auto">
          <a:xfrm>
            <a:off x="4876800" y="2667000"/>
            <a:ext cx="1243721" cy="1390650"/>
          </a:xfrm>
          <a:prstGeom prst="rect">
            <a:avLst/>
          </a:prstGeom>
          <a:noFill/>
        </p:spPr>
      </p:pic>
      <p:pic>
        <p:nvPicPr>
          <p:cNvPr id="2055" name="Picture 7" descr="C:\Documents and Settings\whiteatl.000\Local Settings\Temporary Internet Files\Content.IE5\2XCDIHAD\MC900295296[1].wmf"/>
          <p:cNvPicPr>
            <a:picLocks noChangeAspect="1" noChangeArrowheads="1"/>
          </p:cNvPicPr>
          <p:nvPr/>
        </p:nvPicPr>
        <p:blipFill>
          <a:blip r:embed="rId6" cstate="print"/>
          <a:srcRect/>
          <a:stretch>
            <a:fillRect/>
          </a:stretch>
        </p:blipFill>
        <p:spPr bwMode="auto">
          <a:xfrm>
            <a:off x="6858000" y="2667000"/>
            <a:ext cx="1408112" cy="1496767"/>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Covered</a:t>
            </a:r>
            <a:endParaRPr lang="en-US" dirty="0"/>
          </a:p>
        </p:txBody>
      </p:sp>
      <p:sp>
        <p:nvSpPr>
          <p:cNvPr id="96" name="Content Placeholder 95"/>
          <p:cNvSpPr>
            <a:spLocks noGrp="1"/>
          </p:cNvSpPr>
          <p:nvPr>
            <p:ph idx="1"/>
          </p:nvPr>
        </p:nvSpPr>
        <p:spPr>
          <a:xfrm>
            <a:off x="457200" y="4876800"/>
            <a:ext cx="3276600" cy="1524000"/>
          </a:xfrm>
        </p:spPr>
        <p:txBody>
          <a:bodyPr>
            <a:noAutofit/>
          </a:bodyPr>
          <a:lstStyle/>
          <a:p>
            <a:r>
              <a:rPr lang="en-US" sz="2400" b="1" dirty="0" smtClean="0"/>
              <a:t>HIS Overview</a:t>
            </a:r>
          </a:p>
          <a:p>
            <a:r>
              <a:rPr lang="en-US" sz="2400" b="1" dirty="0" smtClean="0"/>
              <a:t>HydroServer</a:t>
            </a:r>
          </a:p>
          <a:p>
            <a:pPr lvl="1"/>
            <a:r>
              <a:rPr lang="en-US" sz="2000" b="1" dirty="0" smtClean="0"/>
              <a:t>WaterOneFlow</a:t>
            </a:r>
          </a:p>
          <a:p>
            <a:pPr lvl="1"/>
            <a:r>
              <a:rPr lang="en-US" sz="2000" b="1" dirty="0" smtClean="0"/>
              <a:t>WaterML</a:t>
            </a:r>
            <a:endParaRPr lang="en-US" sz="2000" b="1" dirty="0"/>
          </a:p>
        </p:txBody>
      </p:sp>
      <p:grpSp>
        <p:nvGrpSpPr>
          <p:cNvPr id="3" name="Group 52"/>
          <p:cNvGrpSpPr/>
          <p:nvPr/>
        </p:nvGrpSpPr>
        <p:grpSpPr>
          <a:xfrm>
            <a:off x="3950516" y="4995186"/>
            <a:ext cx="2819400" cy="1024614"/>
            <a:chOff x="4724400" y="5528586"/>
            <a:chExt cx="2819400" cy="1024614"/>
          </a:xfrm>
        </p:grpSpPr>
        <p:pic>
          <p:nvPicPr>
            <p:cNvPr id="54" name="Picture 5" descr="C:\Program Files\Microsoft Office\MEDIA\CAGCAT10\j0195384.wmf"/>
            <p:cNvPicPr>
              <a:picLocks noChangeAspect="1" noChangeArrowheads="1"/>
            </p:cNvPicPr>
            <p:nvPr/>
          </p:nvPicPr>
          <p:blipFill>
            <a:blip r:embed="rId3" cstate="print"/>
            <a:srcRect/>
            <a:stretch>
              <a:fillRect/>
            </a:stretch>
          </p:blipFill>
          <p:spPr bwMode="auto">
            <a:xfrm>
              <a:off x="4724400" y="5528586"/>
              <a:ext cx="555624" cy="567414"/>
            </a:xfrm>
            <a:prstGeom prst="rect">
              <a:avLst/>
            </a:prstGeom>
            <a:noFill/>
          </p:spPr>
        </p:pic>
        <p:pic>
          <p:nvPicPr>
            <p:cNvPr id="55" name="Picture 5" descr="C:\Program Files\Microsoft Office\MEDIA\CAGCAT10\j0195384.wmf"/>
            <p:cNvPicPr>
              <a:picLocks noChangeAspect="1" noChangeArrowheads="1"/>
            </p:cNvPicPr>
            <p:nvPr/>
          </p:nvPicPr>
          <p:blipFill>
            <a:blip r:embed="rId3" cstate="print"/>
            <a:srcRect/>
            <a:stretch>
              <a:fillRect/>
            </a:stretch>
          </p:blipFill>
          <p:spPr bwMode="auto">
            <a:xfrm>
              <a:off x="5813424" y="5528586"/>
              <a:ext cx="555624" cy="567414"/>
            </a:xfrm>
            <a:prstGeom prst="rect">
              <a:avLst/>
            </a:prstGeom>
            <a:noFill/>
          </p:spPr>
        </p:pic>
        <p:pic>
          <p:nvPicPr>
            <p:cNvPr id="56" name="Picture 5" descr="C:\Program Files\Microsoft Office\MEDIA\CAGCAT10\j0195384.wmf"/>
            <p:cNvPicPr>
              <a:picLocks noChangeAspect="1" noChangeArrowheads="1"/>
            </p:cNvPicPr>
            <p:nvPr/>
          </p:nvPicPr>
          <p:blipFill>
            <a:blip r:embed="rId3" cstate="print"/>
            <a:srcRect/>
            <a:stretch>
              <a:fillRect/>
            </a:stretch>
          </p:blipFill>
          <p:spPr bwMode="auto">
            <a:xfrm>
              <a:off x="6988176" y="5528586"/>
              <a:ext cx="555624" cy="567414"/>
            </a:xfrm>
            <a:prstGeom prst="rect">
              <a:avLst/>
            </a:prstGeom>
            <a:noFill/>
          </p:spPr>
        </p:pic>
        <p:sp>
          <p:nvSpPr>
            <p:cNvPr id="57" name="TextBox 56"/>
            <p:cNvSpPr txBox="1"/>
            <p:nvPr/>
          </p:nvSpPr>
          <p:spPr>
            <a:xfrm>
              <a:off x="5634961" y="6029980"/>
              <a:ext cx="994439" cy="523220"/>
            </a:xfrm>
            <a:prstGeom prst="rect">
              <a:avLst/>
            </a:prstGeom>
            <a:noFill/>
          </p:spPr>
          <p:txBody>
            <a:bodyPr wrap="none" rtlCol="0">
              <a:spAutoFit/>
            </a:bodyPr>
            <a:lstStyle/>
            <a:p>
              <a:r>
                <a:rPr lang="en-US" sz="2800" dirty="0" smtClean="0"/>
                <a:t>Users</a:t>
              </a:r>
              <a:endParaRPr lang="en-US" sz="2800" dirty="0"/>
            </a:p>
          </p:txBody>
        </p:sp>
      </p:grpSp>
      <p:cxnSp>
        <p:nvCxnSpPr>
          <p:cNvPr id="58" name="Straight Arrow Connector 57"/>
          <p:cNvCxnSpPr/>
          <p:nvPr/>
        </p:nvCxnSpPr>
        <p:spPr>
          <a:xfrm rot="5400000">
            <a:off x="5677297" y="4304903"/>
            <a:ext cx="1143000" cy="794"/>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64716" y="2819400"/>
            <a:ext cx="1828800" cy="1588"/>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73"/>
          <p:cNvGrpSpPr/>
          <p:nvPr/>
        </p:nvGrpSpPr>
        <p:grpSpPr>
          <a:xfrm>
            <a:off x="1359716" y="2971800"/>
            <a:ext cx="1519242" cy="1066800"/>
            <a:chOff x="995362" y="1371600"/>
            <a:chExt cx="1519242" cy="1066800"/>
          </a:xfrm>
        </p:grpSpPr>
        <p:sp>
          <p:nvSpPr>
            <p:cNvPr id="75" name="Rectangle 74"/>
            <p:cNvSpPr/>
            <p:nvPr/>
          </p:nvSpPr>
          <p:spPr>
            <a:xfrm>
              <a:off x="995362" y="137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9"/>
            <p:cNvGrpSpPr/>
            <p:nvPr/>
          </p:nvGrpSpPr>
          <p:grpSpPr>
            <a:xfrm flipH="1">
              <a:off x="1681168" y="1905000"/>
              <a:ext cx="833436" cy="357827"/>
              <a:chOff x="5491162" y="4419600"/>
              <a:chExt cx="2662238" cy="1143000"/>
            </a:xfrm>
          </p:grpSpPr>
          <p:sp>
            <p:nvSpPr>
              <p:cNvPr id="79"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0"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1"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2"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3"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4"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5"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6"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87"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88"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9"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sp>
          <p:nvSpPr>
            <p:cNvPr id="77" name="Rectangle 76"/>
            <p:cNvSpPr/>
            <p:nvPr/>
          </p:nvSpPr>
          <p:spPr>
            <a:xfrm>
              <a:off x="1077689" y="1447800"/>
              <a:ext cx="1124219" cy="369332"/>
            </a:xfrm>
            <a:prstGeom prst="rect">
              <a:avLst/>
            </a:prstGeom>
          </p:spPr>
          <p:txBody>
            <a:bodyPr wrap="none">
              <a:spAutoFit/>
            </a:bodyPr>
            <a:lstStyle/>
            <a:p>
              <a:r>
                <a:rPr lang="en-US" dirty="0" smtClean="0"/>
                <a:t>University</a:t>
              </a:r>
              <a:endParaRPr lang="en-US" dirty="0"/>
            </a:p>
          </p:txBody>
        </p:sp>
        <p:sp>
          <p:nvSpPr>
            <p:cNvPr id="78" name="Flowchart: Magnetic Disk 77"/>
            <p:cNvSpPr/>
            <p:nvPr/>
          </p:nvSpPr>
          <p:spPr>
            <a:xfrm>
              <a:off x="1071562" y="1828800"/>
              <a:ext cx="533400" cy="533400"/>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sp>
        <p:nvSpPr>
          <p:cNvPr id="90" name="TextBox 89"/>
          <p:cNvSpPr txBox="1"/>
          <p:nvPr/>
        </p:nvSpPr>
        <p:spPr>
          <a:xfrm>
            <a:off x="1066800" y="4114800"/>
            <a:ext cx="2131994" cy="523220"/>
          </a:xfrm>
          <a:prstGeom prst="rect">
            <a:avLst/>
          </a:prstGeom>
          <a:noFill/>
        </p:spPr>
        <p:txBody>
          <a:bodyPr wrap="none" rtlCol="0">
            <a:spAutoFit/>
          </a:bodyPr>
          <a:lstStyle/>
          <a:p>
            <a:r>
              <a:rPr lang="en-US" sz="2800" dirty="0" err="1" smtClean="0"/>
              <a:t>HydroServers</a:t>
            </a:r>
            <a:endParaRPr lang="en-US" sz="2800" dirty="0"/>
          </a:p>
        </p:txBody>
      </p:sp>
      <p:cxnSp>
        <p:nvCxnSpPr>
          <p:cNvPr id="99" name="Straight Arrow Connector 98"/>
          <p:cNvCxnSpPr/>
          <p:nvPr/>
        </p:nvCxnSpPr>
        <p:spPr>
          <a:xfrm rot="16200000" flipH="1">
            <a:off x="3264716" y="3429000"/>
            <a:ext cx="1447800" cy="1295400"/>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248400" y="3962400"/>
            <a:ext cx="1688284" cy="646331"/>
          </a:xfrm>
          <a:prstGeom prst="rect">
            <a:avLst/>
          </a:prstGeom>
          <a:noFill/>
        </p:spPr>
        <p:txBody>
          <a:bodyPr wrap="none" rtlCol="0">
            <a:spAutoFit/>
          </a:bodyPr>
          <a:lstStyle/>
          <a:p>
            <a:pPr algn="ctr"/>
            <a:r>
              <a:rPr lang="en-US" dirty="0" smtClean="0"/>
              <a:t>Data Discovery </a:t>
            </a:r>
          </a:p>
          <a:p>
            <a:pPr algn="ctr"/>
            <a:r>
              <a:rPr lang="en-US" dirty="0" smtClean="0"/>
              <a:t>And Access</a:t>
            </a:r>
            <a:endParaRPr lang="en-US" dirty="0"/>
          </a:p>
        </p:txBody>
      </p:sp>
      <p:sp>
        <p:nvSpPr>
          <p:cNvPr id="101" name="TextBox 100"/>
          <p:cNvSpPr txBox="1"/>
          <p:nvPr/>
        </p:nvSpPr>
        <p:spPr>
          <a:xfrm>
            <a:off x="3950516" y="3810000"/>
            <a:ext cx="1467133" cy="369332"/>
          </a:xfrm>
          <a:prstGeom prst="rect">
            <a:avLst/>
          </a:prstGeom>
          <a:noFill/>
        </p:spPr>
        <p:txBody>
          <a:bodyPr wrap="none" rtlCol="0">
            <a:spAutoFit/>
          </a:bodyPr>
          <a:lstStyle/>
          <a:p>
            <a:r>
              <a:rPr lang="en-US" dirty="0" smtClean="0"/>
              <a:t>Data Access</a:t>
            </a:r>
            <a:endParaRPr lang="en-US" dirty="0"/>
          </a:p>
        </p:txBody>
      </p:sp>
      <p:sp>
        <p:nvSpPr>
          <p:cNvPr id="102" name="TextBox 101"/>
          <p:cNvSpPr txBox="1"/>
          <p:nvPr/>
        </p:nvSpPr>
        <p:spPr>
          <a:xfrm>
            <a:off x="3493316" y="2477869"/>
            <a:ext cx="1415772" cy="646331"/>
          </a:xfrm>
          <a:prstGeom prst="rect">
            <a:avLst/>
          </a:prstGeom>
          <a:noFill/>
        </p:spPr>
        <p:txBody>
          <a:bodyPr wrap="none" rtlCol="0">
            <a:spAutoFit/>
          </a:bodyPr>
          <a:lstStyle/>
          <a:p>
            <a:pPr algn="ctr"/>
            <a:r>
              <a:rPr lang="en-US" dirty="0" smtClean="0"/>
              <a:t>Data </a:t>
            </a:r>
          </a:p>
          <a:p>
            <a:pPr algn="ctr"/>
            <a:r>
              <a:rPr lang="en-US" dirty="0" smtClean="0"/>
              <a:t>Registration</a:t>
            </a:r>
            <a:endParaRPr lang="en-US" dirty="0"/>
          </a:p>
        </p:txBody>
      </p:sp>
      <p:sp>
        <p:nvSpPr>
          <p:cNvPr id="107" name="TextBox 106"/>
          <p:cNvSpPr txBox="1"/>
          <p:nvPr/>
        </p:nvSpPr>
        <p:spPr>
          <a:xfrm>
            <a:off x="2833811" y="1944469"/>
            <a:ext cx="858440" cy="646331"/>
          </a:xfrm>
          <a:prstGeom prst="rect">
            <a:avLst/>
          </a:prstGeom>
          <a:noFill/>
        </p:spPr>
        <p:txBody>
          <a:bodyPr wrap="none" rtlCol="0">
            <a:spAutoFit/>
          </a:bodyPr>
          <a:lstStyle/>
          <a:p>
            <a:pPr algn="ctr"/>
            <a:r>
              <a:rPr lang="en-US" dirty="0" smtClean="0"/>
              <a:t>Web</a:t>
            </a:r>
          </a:p>
          <a:p>
            <a:pPr algn="ctr"/>
            <a:r>
              <a:rPr lang="en-US" dirty="0" smtClean="0"/>
              <a:t>Service</a:t>
            </a:r>
            <a:endParaRPr lang="en-US" dirty="0"/>
          </a:p>
        </p:txBody>
      </p:sp>
      <p:grpSp>
        <p:nvGrpSpPr>
          <p:cNvPr id="6" name="Group 51"/>
          <p:cNvGrpSpPr/>
          <p:nvPr/>
        </p:nvGrpSpPr>
        <p:grpSpPr>
          <a:xfrm>
            <a:off x="1364478" y="1524000"/>
            <a:ext cx="1519238" cy="1066800"/>
            <a:chOff x="1364478" y="1524000"/>
            <a:chExt cx="1519238" cy="1066800"/>
          </a:xfrm>
        </p:grpSpPr>
        <p:sp>
          <p:nvSpPr>
            <p:cNvPr id="60" name="Rectangle 59"/>
            <p:cNvSpPr/>
            <p:nvPr/>
          </p:nvSpPr>
          <p:spPr>
            <a:xfrm>
              <a:off x="1364478" y="15240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428153" y="1600200"/>
              <a:ext cx="689612" cy="369332"/>
            </a:xfrm>
            <a:prstGeom prst="rect">
              <a:avLst/>
            </a:prstGeom>
          </p:spPr>
          <p:txBody>
            <a:bodyPr wrap="none">
              <a:spAutoFit/>
            </a:bodyPr>
            <a:lstStyle/>
            <a:p>
              <a:r>
                <a:rPr lang="en-US" dirty="0" smtClean="0"/>
                <a:t>USGS</a:t>
              </a:r>
              <a:endParaRPr lang="en-US" dirty="0"/>
            </a:p>
          </p:txBody>
        </p:sp>
        <p:sp>
          <p:nvSpPr>
            <p:cNvPr id="103" name="Flowchart: Magnetic Disk 102"/>
            <p:cNvSpPr/>
            <p:nvPr/>
          </p:nvSpPr>
          <p:spPr>
            <a:xfrm>
              <a:off x="1435916" y="1981200"/>
              <a:ext cx="533400" cy="5334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4" name="Flowchart: Magnetic Disk 103"/>
            <p:cNvSpPr/>
            <p:nvPr/>
          </p:nvSpPr>
          <p:spPr>
            <a:xfrm>
              <a:off x="1440678" y="1981200"/>
              <a:ext cx="533400" cy="533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nvGrpSpPr>
            <p:cNvPr id="7" name="Group 29"/>
            <p:cNvGrpSpPr/>
            <p:nvPr/>
          </p:nvGrpSpPr>
          <p:grpSpPr>
            <a:xfrm flipH="1">
              <a:off x="2050278" y="2057400"/>
              <a:ext cx="833438" cy="357827"/>
              <a:chOff x="5491162" y="4419600"/>
              <a:chExt cx="2662238" cy="1143000"/>
            </a:xfrm>
          </p:grpSpPr>
          <p:sp>
            <p:nvSpPr>
              <p:cNvPr id="62"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3"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5"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6"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7"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8"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9"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70"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71"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72"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grpSp>
      <p:sp>
        <p:nvSpPr>
          <p:cNvPr id="95" name="Rectangle 94"/>
          <p:cNvSpPr/>
          <p:nvPr/>
        </p:nvSpPr>
        <p:spPr>
          <a:xfrm>
            <a:off x="914400" y="1295400"/>
            <a:ext cx="2743200" cy="3429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5181600" y="1600200"/>
            <a:ext cx="3200400" cy="2057400"/>
            <a:chOff x="5181600" y="1600200"/>
            <a:chExt cx="3200400" cy="2057400"/>
          </a:xfrm>
        </p:grpSpPr>
        <p:sp>
          <p:nvSpPr>
            <p:cNvPr id="111" name="Rectangle 110"/>
            <p:cNvSpPr/>
            <p:nvPr/>
          </p:nvSpPr>
          <p:spPr>
            <a:xfrm>
              <a:off x="5181600" y="1600200"/>
              <a:ext cx="32004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2"/>
            <p:cNvPicPr>
              <a:picLocks noChangeAspect="1" noChangeArrowheads="1"/>
            </p:cNvPicPr>
            <p:nvPr/>
          </p:nvPicPr>
          <p:blipFill>
            <a:blip r:embed="rId4" cstate="print"/>
            <a:srcRect/>
            <a:stretch>
              <a:fillRect/>
            </a:stretch>
          </p:blipFill>
          <p:spPr bwMode="auto">
            <a:xfrm>
              <a:off x="6967538" y="2819400"/>
              <a:ext cx="1262062" cy="588226"/>
            </a:xfrm>
            <a:prstGeom prst="rect">
              <a:avLst/>
            </a:prstGeom>
            <a:noFill/>
            <a:ln w="3175">
              <a:solidFill>
                <a:schemeClr val="tx1"/>
              </a:solidFill>
              <a:miter lim="800000"/>
              <a:headEnd/>
              <a:tailEnd/>
            </a:ln>
          </p:spPr>
        </p:pic>
        <p:sp>
          <p:nvSpPr>
            <p:cNvPr id="113" name="Flowchart: Magnetic Disk 112"/>
            <p:cNvSpPr/>
            <p:nvPr/>
          </p:nvSpPr>
          <p:spPr>
            <a:xfrm>
              <a:off x="7162800" y="1676400"/>
              <a:ext cx="106680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Metadata</a:t>
              </a:r>
            </a:p>
            <a:p>
              <a:pPr algn="ctr"/>
              <a:r>
                <a:rPr lang="en-US" sz="1400" b="1" dirty="0" smtClean="0">
                  <a:effectLst>
                    <a:outerShdw blurRad="38100" dist="38100" dir="2700000" algn="tl">
                      <a:srgbClr val="000000">
                        <a:alpha val="43137"/>
                      </a:srgbClr>
                    </a:outerShdw>
                  </a:effectLst>
                </a:rPr>
                <a:t>Catalog</a:t>
              </a:r>
              <a:endParaRPr lang="en-US" sz="1400" b="1" dirty="0">
                <a:effectLst>
                  <a:outerShdw blurRad="38100" dist="38100" dir="2700000" algn="tl">
                    <a:srgbClr val="000000">
                      <a:alpha val="43137"/>
                    </a:srgbClr>
                  </a:outerShdw>
                </a:effectLst>
              </a:endParaRPr>
            </a:p>
          </p:txBody>
        </p:sp>
        <p:pic>
          <p:nvPicPr>
            <p:cNvPr id="114" name="Picture 5"/>
            <p:cNvPicPr>
              <a:picLocks noChangeAspect="1" noChangeArrowheads="1"/>
            </p:cNvPicPr>
            <p:nvPr/>
          </p:nvPicPr>
          <p:blipFill>
            <a:blip r:embed="rId5" cstate="print"/>
            <a:srcRect/>
            <a:stretch>
              <a:fillRect/>
            </a:stretch>
          </p:blipFill>
          <p:spPr bwMode="auto">
            <a:xfrm>
              <a:off x="5290751" y="2438400"/>
              <a:ext cx="1414849" cy="990600"/>
            </a:xfrm>
            <a:prstGeom prst="rect">
              <a:avLst/>
            </a:prstGeom>
            <a:noFill/>
            <a:ln w="9525">
              <a:noFill/>
              <a:miter lim="800000"/>
              <a:headEnd/>
              <a:tailEnd/>
            </a:ln>
            <a:effectLst/>
          </p:spPr>
        </p:pic>
        <p:sp>
          <p:nvSpPr>
            <p:cNvPr id="115" name="Rounded Rectangle 114"/>
            <p:cNvSpPr/>
            <p:nvPr/>
          </p:nvSpPr>
          <p:spPr>
            <a:xfrm>
              <a:off x="5366951" y="2286000"/>
              <a:ext cx="1295400" cy="609600"/>
            </a:xfrm>
            <a:prstGeom prst="roundRect">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HIS Central</a:t>
              </a:r>
              <a:endParaRPr lang="en-US" sz="1400" b="1" dirty="0">
                <a:effectLst>
                  <a:outerShdw blurRad="38100" dist="38100" dir="2700000" algn="tl">
                    <a:srgbClr val="000000">
                      <a:alpha val="43137"/>
                    </a:srgbClr>
                  </a:outerShdw>
                </a:effectLst>
              </a:endParaRPr>
            </a:p>
          </p:txBody>
        </p:sp>
        <p:sp>
          <p:nvSpPr>
            <p:cNvPr id="116" name="TextBox 115"/>
            <p:cNvSpPr txBox="1"/>
            <p:nvPr/>
          </p:nvSpPr>
          <p:spPr>
            <a:xfrm>
              <a:off x="5196453" y="1676400"/>
              <a:ext cx="2042547" cy="523220"/>
            </a:xfrm>
            <a:prstGeom prst="rect">
              <a:avLst/>
            </a:prstGeom>
            <a:noFill/>
          </p:spPr>
          <p:txBody>
            <a:bodyPr wrap="none" rtlCol="0">
              <a:spAutoFit/>
            </a:bodyPr>
            <a:lstStyle/>
            <a:p>
              <a:r>
                <a:rPr lang="en-US" sz="2800" dirty="0" smtClean="0"/>
                <a:t>HIS Central</a:t>
              </a:r>
              <a:endParaRPr lang="en-US" sz="2800" dirty="0"/>
            </a:p>
          </p:txBody>
        </p:sp>
        <p:sp>
          <p:nvSpPr>
            <p:cNvPr id="117" name="Rounded Rectangle 116"/>
            <p:cNvSpPr/>
            <p:nvPr/>
          </p:nvSpPr>
          <p:spPr>
            <a:xfrm>
              <a:off x="6934200" y="2361156"/>
              <a:ext cx="1295400" cy="609600"/>
            </a:xfrm>
            <a:prstGeom prst="round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Hydrologic Ontology</a:t>
              </a:r>
              <a:endParaRPr lang="en-US" sz="1400" b="1" dirty="0">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animEffect transition="in" filter="fade">
                                      <p:cBhvr>
                                        <p:cTn id="7" dur="500"/>
                                        <p:tgtEl>
                                          <p:spTgt spid="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6">
                                            <p:txEl>
                                              <p:pRg st="1" end="1"/>
                                            </p:txEl>
                                          </p:spTgt>
                                        </p:tgtEl>
                                        <p:attrNameLst>
                                          <p:attrName>style.visibility</p:attrName>
                                        </p:attrNameLst>
                                      </p:cBhvr>
                                      <p:to>
                                        <p:strVal val="visible"/>
                                      </p:to>
                                    </p:set>
                                    <p:animEffect transition="in" filter="fade">
                                      <p:cBhvr>
                                        <p:cTn id="12" dur="500"/>
                                        <p:tgtEl>
                                          <p:spTgt spid="9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6">
                                            <p:txEl>
                                              <p:pRg st="2" end="2"/>
                                            </p:txEl>
                                          </p:spTgt>
                                        </p:tgtEl>
                                        <p:attrNameLst>
                                          <p:attrName>style.visibility</p:attrName>
                                        </p:attrNameLst>
                                      </p:cBhvr>
                                      <p:to>
                                        <p:strVal val="visible"/>
                                      </p:to>
                                    </p:set>
                                    <p:animEffect transition="in" filter="fade">
                                      <p:cBhvr>
                                        <p:cTn id="15" dur="500"/>
                                        <p:tgtEl>
                                          <p:spTgt spid="9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6">
                                            <p:txEl>
                                              <p:pRg st="3" end="3"/>
                                            </p:txEl>
                                          </p:spTgt>
                                        </p:tgtEl>
                                        <p:attrNameLst>
                                          <p:attrName>style.visibility</p:attrName>
                                        </p:attrNameLst>
                                      </p:cBhvr>
                                      <p:to>
                                        <p:strVal val="visible"/>
                                      </p:to>
                                    </p:set>
                                    <p:animEffect transition="in" filter="fade">
                                      <p:cBhvr>
                                        <p:cTn id="18" dur="500"/>
                                        <p:tgtEl>
                                          <p:spTgt spid="96">
                                            <p:txEl>
                                              <p:pRg st="3" end="3"/>
                                            </p:txEl>
                                          </p:spTgt>
                                        </p:tgtEl>
                                      </p:cBhvr>
                                    </p:animEffect>
                                  </p:childTnLst>
                                </p:cTn>
                              </p:par>
                            </p:childTnLst>
                          </p:cTn>
                        </p:par>
                        <p:par>
                          <p:cTn id="19" fill="hold">
                            <p:stCondLst>
                              <p:cond delay="500"/>
                            </p:stCondLst>
                            <p:childTnLst>
                              <p:par>
                                <p:cTn id="20" presetID="23" presetClass="entr" presetSubtype="288" fill="hold" grpId="0" nodeType="afterEffect">
                                  <p:stCondLst>
                                    <p:cond delay="0"/>
                                  </p:stCondLst>
                                  <p:childTnLst>
                                    <p:set>
                                      <p:cBhvr>
                                        <p:cTn id="21" dur="1" fill="hold">
                                          <p:stCondLst>
                                            <p:cond delay="0"/>
                                          </p:stCondLst>
                                        </p:cTn>
                                        <p:tgtEl>
                                          <p:spTgt spid="95"/>
                                        </p:tgtEl>
                                        <p:attrNameLst>
                                          <p:attrName>style.visibility</p:attrName>
                                        </p:attrNameLst>
                                      </p:cBhvr>
                                      <p:to>
                                        <p:strVal val="visible"/>
                                      </p:to>
                                    </p:set>
                                    <p:anim calcmode="lin" valueType="num">
                                      <p:cBhvr>
                                        <p:cTn id="22" dur="500" fill="hold"/>
                                        <p:tgtEl>
                                          <p:spTgt spid="95"/>
                                        </p:tgtEl>
                                        <p:attrNameLst>
                                          <p:attrName>ppt_w</p:attrName>
                                        </p:attrNameLst>
                                      </p:cBhvr>
                                      <p:tavLst>
                                        <p:tav tm="0">
                                          <p:val>
                                            <p:strVal val="4/3*#ppt_w"/>
                                          </p:val>
                                        </p:tav>
                                        <p:tav tm="100000">
                                          <p:val>
                                            <p:strVal val="#ppt_w"/>
                                          </p:val>
                                        </p:tav>
                                      </p:tavLst>
                                    </p:anim>
                                    <p:anim calcmode="lin" valueType="num">
                                      <p:cBhvr>
                                        <p:cTn id="23" dur="500" fill="hold"/>
                                        <p:tgtEl>
                                          <p:spTgt spid="95"/>
                                        </p:tgtEl>
                                        <p:attrNameLst>
                                          <p:attrName>ppt_h</p:attrName>
                                        </p:attrNameLst>
                                      </p:cBhvr>
                                      <p:tavLst>
                                        <p:tav tm="0">
                                          <p:val>
                                            <p:strVal val="4/3*#ppt_h"/>
                                          </p:val>
                                        </p:tav>
                                        <p:tav tm="100000">
                                          <p:val>
                                            <p:strVal val="#ppt_h"/>
                                          </p:val>
                                        </p:tav>
                                      </p:tavLst>
                                    </p:anim>
                                  </p:childTnLst>
                                </p:cTn>
                              </p:par>
                              <p:par>
                                <p:cTn id="24" presetID="9" presetClass="emph" presetSubtype="0" nodeType="withEffect">
                                  <p:stCondLst>
                                    <p:cond delay="0"/>
                                  </p:stCondLst>
                                  <p:childTnLst>
                                    <p:set>
                                      <p:cBhvr rctx="PPT">
                                        <p:cTn id="25" dur="indefinite"/>
                                        <p:tgtEl>
                                          <p:spTgt spid="3"/>
                                        </p:tgtEl>
                                        <p:attrNameLst>
                                          <p:attrName>style.opacity</p:attrName>
                                        </p:attrNameLst>
                                      </p:cBhvr>
                                      <p:to>
                                        <p:strVal val="0.35"/>
                                      </p:to>
                                    </p:set>
                                    <p:animEffect filter="image" prLst="opacity: 0.35">
                                      <p:cBhvr rctx="IE">
                                        <p:cTn id="26" dur="indefinite"/>
                                        <p:tgtEl>
                                          <p:spTgt spid="3"/>
                                        </p:tgtEl>
                                      </p:cBhvr>
                                    </p:animEffect>
                                  </p:childTnLst>
                                </p:cTn>
                              </p:par>
                              <p:par>
                                <p:cTn id="27" presetID="9" presetClass="emph" presetSubtype="0" nodeType="withEffect">
                                  <p:stCondLst>
                                    <p:cond delay="0"/>
                                  </p:stCondLst>
                                  <p:childTnLst>
                                    <p:set>
                                      <p:cBhvr rctx="PPT">
                                        <p:cTn id="28" dur="indefinite"/>
                                        <p:tgtEl>
                                          <p:spTgt spid="58"/>
                                        </p:tgtEl>
                                        <p:attrNameLst>
                                          <p:attrName>style.opacity</p:attrName>
                                        </p:attrNameLst>
                                      </p:cBhvr>
                                      <p:to>
                                        <p:strVal val="0.35"/>
                                      </p:to>
                                    </p:set>
                                    <p:animEffect filter="image" prLst="opacity: 0.35">
                                      <p:cBhvr rctx="IE">
                                        <p:cTn id="29" dur="indefinite"/>
                                        <p:tgtEl>
                                          <p:spTgt spid="58"/>
                                        </p:tgtEl>
                                      </p:cBhvr>
                                    </p:animEffect>
                                  </p:childTnLst>
                                </p:cTn>
                              </p:par>
                              <p:par>
                                <p:cTn id="30" presetID="9" presetClass="emph" presetSubtype="0" nodeType="withEffect">
                                  <p:stCondLst>
                                    <p:cond delay="0"/>
                                  </p:stCondLst>
                                  <p:childTnLst>
                                    <p:set>
                                      <p:cBhvr rctx="PPT">
                                        <p:cTn id="31" dur="indefinite"/>
                                        <p:tgtEl>
                                          <p:spTgt spid="59"/>
                                        </p:tgtEl>
                                        <p:attrNameLst>
                                          <p:attrName>style.opacity</p:attrName>
                                        </p:attrNameLst>
                                      </p:cBhvr>
                                      <p:to>
                                        <p:strVal val="0.35"/>
                                      </p:to>
                                    </p:set>
                                    <p:animEffect filter="image" prLst="opacity: 0.35">
                                      <p:cBhvr rctx="IE">
                                        <p:cTn id="32" dur="indefinite"/>
                                        <p:tgtEl>
                                          <p:spTgt spid="59"/>
                                        </p:tgtEl>
                                      </p:cBhvr>
                                    </p:animEffect>
                                  </p:childTnLst>
                                </p:cTn>
                              </p:par>
                              <p:par>
                                <p:cTn id="33" presetID="9" presetClass="emph" presetSubtype="0" nodeType="withEffect">
                                  <p:stCondLst>
                                    <p:cond delay="0"/>
                                  </p:stCondLst>
                                  <p:childTnLst>
                                    <p:set>
                                      <p:cBhvr rctx="PPT">
                                        <p:cTn id="34" dur="indefinite"/>
                                        <p:tgtEl>
                                          <p:spTgt spid="99"/>
                                        </p:tgtEl>
                                        <p:attrNameLst>
                                          <p:attrName>style.opacity</p:attrName>
                                        </p:attrNameLst>
                                      </p:cBhvr>
                                      <p:to>
                                        <p:strVal val="0.35"/>
                                      </p:to>
                                    </p:set>
                                    <p:animEffect filter="image" prLst="opacity: 0.35">
                                      <p:cBhvr rctx="IE">
                                        <p:cTn id="35" dur="indefinite"/>
                                        <p:tgtEl>
                                          <p:spTgt spid="99"/>
                                        </p:tgtEl>
                                      </p:cBhvr>
                                    </p:animEffect>
                                  </p:childTnLst>
                                </p:cTn>
                              </p:par>
                              <p:par>
                                <p:cTn id="36" presetID="9" presetClass="emph" presetSubtype="0" grpId="0" nodeType="withEffect">
                                  <p:stCondLst>
                                    <p:cond delay="0"/>
                                  </p:stCondLst>
                                  <p:childTnLst>
                                    <p:set>
                                      <p:cBhvr rctx="PPT">
                                        <p:cTn id="37" dur="indefinite"/>
                                        <p:tgtEl>
                                          <p:spTgt spid="100"/>
                                        </p:tgtEl>
                                        <p:attrNameLst>
                                          <p:attrName>style.opacity</p:attrName>
                                        </p:attrNameLst>
                                      </p:cBhvr>
                                      <p:to>
                                        <p:strVal val="0.35"/>
                                      </p:to>
                                    </p:set>
                                    <p:animEffect filter="image" prLst="opacity: 0.35">
                                      <p:cBhvr rctx="IE">
                                        <p:cTn id="38" dur="indefinite"/>
                                        <p:tgtEl>
                                          <p:spTgt spid="100"/>
                                        </p:tgtEl>
                                      </p:cBhvr>
                                    </p:animEffect>
                                  </p:childTnLst>
                                </p:cTn>
                              </p:par>
                              <p:par>
                                <p:cTn id="39" presetID="9" presetClass="emph" presetSubtype="0" grpId="0" nodeType="withEffect">
                                  <p:stCondLst>
                                    <p:cond delay="0"/>
                                  </p:stCondLst>
                                  <p:childTnLst>
                                    <p:set>
                                      <p:cBhvr rctx="PPT">
                                        <p:cTn id="40" dur="indefinite"/>
                                        <p:tgtEl>
                                          <p:spTgt spid="101"/>
                                        </p:tgtEl>
                                        <p:attrNameLst>
                                          <p:attrName>style.opacity</p:attrName>
                                        </p:attrNameLst>
                                      </p:cBhvr>
                                      <p:to>
                                        <p:strVal val="0.35"/>
                                      </p:to>
                                    </p:set>
                                    <p:animEffect filter="image" prLst="opacity: 0.35">
                                      <p:cBhvr rctx="IE">
                                        <p:cTn id="41" dur="indefinite"/>
                                        <p:tgtEl>
                                          <p:spTgt spid="101"/>
                                        </p:tgtEl>
                                      </p:cBhvr>
                                    </p:animEffect>
                                  </p:childTnLst>
                                </p:cTn>
                              </p:par>
                              <p:par>
                                <p:cTn id="42" presetID="9" presetClass="emph" presetSubtype="0" grpId="0" nodeType="withEffect">
                                  <p:stCondLst>
                                    <p:cond delay="0"/>
                                  </p:stCondLst>
                                  <p:childTnLst>
                                    <p:set>
                                      <p:cBhvr rctx="PPT">
                                        <p:cTn id="43" dur="indefinite"/>
                                        <p:tgtEl>
                                          <p:spTgt spid="102"/>
                                        </p:tgtEl>
                                        <p:attrNameLst>
                                          <p:attrName>style.opacity</p:attrName>
                                        </p:attrNameLst>
                                      </p:cBhvr>
                                      <p:to>
                                        <p:strVal val="0.35"/>
                                      </p:to>
                                    </p:set>
                                    <p:animEffect filter="image" prLst="opacity: 0.35">
                                      <p:cBhvr rctx="IE">
                                        <p:cTn id="44" dur="indefinite"/>
                                        <p:tgtEl>
                                          <p:spTgt spid="102"/>
                                        </p:tgtEl>
                                      </p:cBhvr>
                                    </p:animEffect>
                                  </p:childTnLst>
                                </p:cTn>
                              </p:par>
                              <p:par>
                                <p:cTn id="45" presetID="9" presetClass="emph" presetSubtype="0" nodeType="withEffect">
                                  <p:stCondLst>
                                    <p:cond delay="0"/>
                                  </p:stCondLst>
                                  <p:childTnLst>
                                    <p:set>
                                      <p:cBhvr rctx="PPT">
                                        <p:cTn id="46" dur="indefinite"/>
                                        <p:tgtEl>
                                          <p:spTgt spid="110"/>
                                        </p:tgtEl>
                                        <p:attrNameLst>
                                          <p:attrName>style.opacity</p:attrName>
                                        </p:attrNameLst>
                                      </p:cBhvr>
                                      <p:to>
                                        <p:strVal val="0.35"/>
                                      </p:to>
                                    </p:set>
                                    <p:animEffect filter="image" prLst="opacity: 0.35">
                                      <p:cBhvr rctx="IE">
                                        <p:cTn id="47" dur="indefinite"/>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p:bldP spid="100" grpId="0"/>
      <p:bldP spid="101" grpId="0"/>
      <p:bldP spid="102" grpId="0"/>
      <p:bldP spid="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System – HIS Central</a:t>
            </a:r>
            <a:endParaRPr lang="en-US" dirty="0"/>
          </a:p>
        </p:txBody>
      </p:sp>
      <p:grpSp>
        <p:nvGrpSpPr>
          <p:cNvPr id="3" name="Group 52"/>
          <p:cNvGrpSpPr/>
          <p:nvPr/>
        </p:nvGrpSpPr>
        <p:grpSpPr>
          <a:xfrm>
            <a:off x="3950516" y="4995186"/>
            <a:ext cx="2819400" cy="1024614"/>
            <a:chOff x="4724400" y="5528586"/>
            <a:chExt cx="2819400" cy="1024614"/>
          </a:xfrm>
        </p:grpSpPr>
        <p:pic>
          <p:nvPicPr>
            <p:cNvPr id="54" name="Picture 5" descr="C:\Program Files\Microsoft Office\MEDIA\CAGCAT10\j0195384.wmf"/>
            <p:cNvPicPr>
              <a:picLocks noChangeAspect="1" noChangeArrowheads="1"/>
            </p:cNvPicPr>
            <p:nvPr/>
          </p:nvPicPr>
          <p:blipFill>
            <a:blip r:embed="rId3" cstate="print"/>
            <a:srcRect/>
            <a:stretch>
              <a:fillRect/>
            </a:stretch>
          </p:blipFill>
          <p:spPr bwMode="auto">
            <a:xfrm>
              <a:off x="4724400" y="5528586"/>
              <a:ext cx="555624" cy="567414"/>
            </a:xfrm>
            <a:prstGeom prst="rect">
              <a:avLst/>
            </a:prstGeom>
            <a:noFill/>
          </p:spPr>
        </p:pic>
        <p:pic>
          <p:nvPicPr>
            <p:cNvPr id="55" name="Picture 5" descr="C:\Program Files\Microsoft Office\MEDIA\CAGCAT10\j0195384.wmf"/>
            <p:cNvPicPr>
              <a:picLocks noChangeAspect="1" noChangeArrowheads="1"/>
            </p:cNvPicPr>
            <p:nvPr/>
          </p:nvPicPr>
          <p:blipFill>
            <a:blip r:embed="rId3" cstate="print"/>
            <a:srcRect/>
            <a:stretch>
              <a:fillRect/>
            </a:stretch>
          </p:blipFill>
          <p:spPr bwMode="auto">
            <a:xfrm>
              <a:off x="5813424" y="5528586"/>
              <a:ext cx="555624" cy="567414"/>
            </a:xfrm>
            <a:prstGeom prst="rect">
              <a:avLst/>
            </a:prstGeom>
            <a:noFill/>
          </p:spPr>
        </p:pic>
        <p:pic>
          <p:nvPicPr>
            <p:cNvPr id="56" name="Picture 5" descr="C:\Program Files\Microsoft Office\MEDIA\CAGCAT10\j0195384.wmf"/>
            <p:cNvPicPr>
              <a:picLocks noChangeAspect="1" noChangeArrowheads="1"/>
            </p:cNvPicPr>
            <p:nvPr/>
          </p:nvPicPr>
          <p:blipFill>
            <a:blip r:embed="rId3" cstate="print"/>
            <a:srcRect/>
            <a:stretch>
              <a:fillRect/>
            </a:stretch>
          </p:blipFill>
          <p:spPr bwMode="auto">
            <a:xfrm>
              <a:off x="6988176" y="5528586"/>
              <a:ext cx="555624" cy="567414"/>
            </a:xfrm>
            <a:prstGeom prst="rect">
              <a:avLst/>
            </a:prstGeom>
            <a:noFill/>
          </p:spPr>
        </p:pic>
        <p:sp>
          <p:nvSpPr>
            <p:cNvPr id="57" name="TextBox 56"/>
            <p:cNvSpPr txBox="1"/>
            <p:nvPr/>
          </p:nvSpPr>
          <p:spPr>
            <a:xfrm>
              <a:off x="5634961" y="6029980"/>
              <a:ext cx="994439" cy="523220"/>
            </a:xfrm>
            <a:prstGeom prst="rect">
              <a:avLst/>
            </a:prstGeom>
            <a:noFill/>
          </p:spPr>
          <p:txBody>
            <a:bodyPr wrap="none" rtlCol="0">
              <a:spAutoFit/>
            </a:bodyPr>
            <a:lstStyle/>
            <a:p>
              <a:r>
                <a:rPr lang="en-US" sz="2800" dirty="0" smtClean="0"/>
                <a:t>Users</a:t>
              </a:r>
              <a:endParaRPr lang="en-US" sz="2800" dirty="0"/>
            </a:p>
          </p:txBody>
        </p:sp>
      </p:grpSp>
      <p:cxnSp>
        <p:nvCxnSpPr>
          <p:cNvPr id="58" name="Straight Arrow Connector 57"/>
          <p:cNvCxnSpPr/>
          <p:nvPr/>
        </p:nvCxnSpPr>
        <p:spPr>
          <a:xfrm rot="5400000">
            <a:off x="5677297" y="4304903"/>
            <a:ext cx="1143000" cy="794"/>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64716" y="2819400"/>
            <a:ext cx="1828800" cy="1588"/>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73"/>
          <p:cNvGrpSpPr/>
          <p:nvPr/>
        </p:nvGrpSpPr>
        <p:grpSpPr>
          <a:xfrm>
            <a:off x="1359716" y="2971800"/>
            <a:ext cx="1519242" cy="1066800"/>
            <a:chOff x="995362" y="1371600"/>
            <a:chExt cx="1519242" cy="1066800"/>
          </a:xfrm>
        </p:grpSpPr>
        <p:sp>
          <p:nvSpPr>
            <p:cNvPr id="75" name="Rectangle 74"/>
            <p:cNvSpPr/>
            <p:nvPr/>
          </p:nvSpPr>
          <p:spPr>
            <a:xfrm>
              <a:off x="995362" y="137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9"/>
            <p:cNvGrpSpPr/>
            <p:nvPr/>
          </p:nvGrpSpPr>
          <p:grpSpPr>
            <a:xfrm flipH="1">
              <a:off x="1681168" y="1905000"/>
              <a:ext cx="833436" cy="357827"/>
              <a:chOff x="5491162" y="4419600"/>
              <a:chExt cx="2662238" cy="1143000"/>
            </a:xfrm>
          </p:grpSpPr>
          <p:sp>
            <p:nvSpPr>
              <p:cNvPr id="79"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0"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1"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2"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3"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4"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5"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6"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87"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88"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9"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sp>
          <p:nvSpPr>
            <p:cNvPr id="77" name="Rectangle 76"/>
            <p:cNvSpPr/>
            <p:nvPr/>
          </p:nvSpPr>
          <p:spPr>
            <a:xfrm>
              <a:off x="1077689" y="1447800"/>
              <a:ext cx="1124219" cy="369332"/>
            </a:xfrm>
            <a:prstGeom prst="rect">
              <a:avLst/>
            </a:prstGeom>
          </p:spPr>
          <p:txBody>
            <a:bodyPr wrap="none">
              <a:spAutoFit/>
            </a:bodyPr>
            <a:lstStyle/>
            <a:p>
              <a:r>
                <a:rPr lang="en-US" dirty="0" smtClean="0"/>
                <a:t>University</a:t>
              </a:r>
              <a:endParaRPr lang="en-US" dirty="0"/>
            </a:p>
          </p:txBody>
        </p:sp>
        <p:sp>
          <p:nvSpPr>
            <p:cNvPr id="78" name="Flowchart: Magnetic Disk 77"/>
            <p:cNvSpPr/>
            <p:nvPr/>
          </p:nvSpPr>
          <p:spPr>
            <a:xfrm>
              <a:off x="1071562" y="1828800"/>
              <a:ext cx="533400" cy="533400"/>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sp>
        <p:nvSpPr>
          <p:cNvPr id="90" name="TextBox 89"/>
          <p:cNvSpPr txBox="1"/>
          <p:nvPr/>
        </p:nvSpPr>
        <p:spPr>
          <a:xfrm>
            <a:off x="1066800" y="4114800"/>
            <a:ext cx="2131994" cy="523220"/>
          </a:xfrm>
          <a:prstGeom prst="rect">
            <a:avLst/>
          </a:prstGeom>
          <a:noFill/>
        </p:spPr>
        <p:txBody>
          <a:bodyPr wrap="none" rtlCol="0">
            <a:spAutoFit/>
          </a:bodyPr>
          <a:lstStyle/>
          <a:p>
            <a:r>
              <a:rPr lang="en-US" sz="2800" dirty="0" err="1" smtClean="0"/>
              <a:t>HydroServers</a:t>
            </a:r>
            <a:endParaRPr lang="en-US" sz="2800" dirty="0"/>
          </a:p>
        </p:txBody>
      </p:sp>
      <p:cxnSp>
        <p:nvCxnSpPr>
          <p:cNvPr id="99" name="Straight Arrow Connector 98"/>
          <p:cNvCxnSpPr/>
          <p:nvPr/>
        </p:nvCxnSpPr>
        <p:spPr>
          <a:xfrm rot="16200000" flipH="1">
            <a:off x="3264716" y="3429000"/>
            <a:ext cx="1447800" cy="1295400"/>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248400" y="3962400"/>
            <a:ext cx="1688284" cy="646331"/>
          </a:xfrm>
          <a:prstGeom prst="rect">
            <a:avLst/>
          </a:prstGeom>
          <a:noFill/>
        </p:spPr>
        <p:txBody>
          <a:bodyPr wrap="none" rtlCol="0">
            <a:spAutoFit/>
          </a:bodyPr>
          <a:lstStyle/>
          <a:p>
            <a:pPr algn="ctr"/>
            <a:r>
              <a:rPr lang="en-US" dirty="0" smtClean="0"/>
              <a:t>Data Discovery </a:t>
            </a:r>
          </a:p>
          <a:p>
            <a:pPr algn="ctr"/>
            <a:r>
              <a:rPr lang="en-US" dirty="0" smtClean="0"/>
              <a:t>And Access</a:t>
            </a:r>
            <a:endParaRPr lang="en-US" dirty="0"/>
          </a:p>
        </p:txBody>
      </p:sp>
      <p:sp>
        <p:nvSpPr>
          <p:cNvPr id="101" name="TextBox 100"/>
          <p:cNvSpPr txBox="1"/>
          <p:nvPr/>
        </p:nvSpPr>
        <p:spPr>
          <a:xfrm>
            <a:off x="3950516" y="3810000"/>
            <a:ext cx="1467133" cy="369332"/>
          </a:xfrm>
          <a:prstGeom prst="rect">
            <a:avLst/>
          </a:prstGeom>
          <a:noFill/>
        </p:spPr>
        <p:txBody>
          <a:bodyPr wrap="none" rtlCol="0">
            <a:spAutoFit/>
          </a:bodyPr>
          <a:lstStyle/>
          <a:p>
            <a:r>
              <a:rPr lang="en-US" dirty="0" smtClean="0"/>
              <a:t>Data Access</a:t>
            </a:r>
            <a:endParaRPr lang="en-US" dirty="0"/>
          </a:p>
        </p:txBody>
      </p:sp>
      <p:sp>
        <p:nvSpPr>
          <p:cNvPr id="102" name="TextBox 101"/>
          <p:cNvSpPr txBox="1"/>
          <p:nvPr/>
        </p:nvSpPr>
        <p:spPr>
          <a:xfrm>
            <a:off x="3493316" y="2477869"/>
            <a:ext cx="1415772" cy="646331"/>
          </a:xfrm>
          <a:prstGeom prst="rect">
            <a:avLst/>
          </a:prstGeom>
          <a:noFill/>
        </p:spPr>
        <p:txBody>
          <a:bodyPr wrap="none" rtlCol="0">
            <a:spAutoFit/>
          </a:bodyPr>
          <a:lstStyle/>
          <a:p>
            <a:pPr algn="ctr"/>
            <a:r>
              <a:rPr lang="en-US" dirty="0" smtClean="0"/>
              <a:t>Data </a:t>
            </a:r>
          </a:p>
          <a:p>
            <a:pPr algn="ctr"/>
            <a:r>
              <a:rPr lang="en-US" dirty="0" smtClean="0"/>
              <a:t>Registration</a:t>
            </a:r>
            <a:endParaRPr lang="en-US" dirty="0"/>
          </a:p>
        </p:txBody>
      </p:sp>
      <p:sp>
        <p:nvSpPr>
          <p:cNvPr id="107" name="TextBox 106"/>
          <p:cNvSpPr txBox="1"/>
          <p:nvPr/>
        </p:nvSpPr>
        <p:spPr>
          <a:xfrm>
            <a:off x="2833811" y="1944469"/>
            <a:ext cx="858440" cy="646331"/>
          </a:xfrm>
          <a:prstGeom prst="rect">
            <a:avLst/>
          </a:prstGeom>
          <a:noFill/>
        </p:spPr>
        <p:txBody>
          <a:bodyPr wrap="none" rtlCol="0">
            <a:spAutoFit/>
          </a:bodyPr>
          <a:lstStyle/>
          <a:p>
            <a:pPr algn="ctr"/>
            <a:r>
              <a:rPr lang="en-US" dirty="0" smtClean="0"/>
              <a:t>Web</a:t>
            </a:r>
          </a:p>
          <a:p>
            <a:pPr algn="ctr"/>
            <a:r>
              <a:rPr lang="en-US" dirty="0" smtClean="0"/>
              <a:t>Service</a:t>
            </a:r>
            <a:endParaRPr lang="en-US" dirty="0"/>
          </a:p>
        </p:txBody>
      </p:sp>
      <p:grpSp>
        <p:nvGrpSpPr>
          <p:cNvPr id="6" name="Group 51"/>
          <p:cNvGrpSpPr/>
          <p:nvPr/>
        </p:nvGrpSpPr>
        <p:grpSpPr>
          <a:xfrm>
            <a:off x="1364478" y="1524000"/>
            <a:ext cx="1519238" cy="1066800"/>
            <a:chOff x="1364478" y="1524000"/>
            <a:chExt cx="1519238" cy="1066800"/>
          </a:xfrm>
        </p:grpSpPr>
        <p:sp>
          <p:nvSpPr>
            <p:cNvPr id="60" name="Rectangle 59"/>
            <p:cNvSpPr/>
            <p:nvPr/>
          </p:nvSpPr>
          <p:spPr>
            <a:xfrm>
              <a:off x="1364478" y="15240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428153" y="1600200"/>
              <a:ext cx="689612" cy="369332"/>
            </a:xfrm>
            <a:prstGeom prst="rect">
              <a:avLst/>
            </a:prstGeom>
          </p:spPr>
          <p:txBody>
            <a:bodyPr wrap="none">
              <a:spAutoFit/>
            </a:bodyPr>
            <a:lstStyle/>
            <a:p>
              <a:r>
                <a:rPr lang="en-US" dirty="0" smtClean="0"/>
                <a:t>USGS</a:t>
              </a:r>
              <a:endParaRPr lang="en-US" dirty="0"/>
            </a:p>
          </p:txBody>
        </p:sp>
        <p:sp>
          <p:nvSpPr>
            <p:cNvPr id="103" name="Flowchart: Magnetic Disk 102"/>
            <p:cNvSpPr/>
            <p:nvPr/>
          </p:nvSpPr>
          <p:spPr>
            <a:xfrm>
              <a:off x="1435916" y="1981200"/>
              <a:ext cx="533400" cy="5334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4" name="Flowchart: Magnetic Disk 103"/>
            <p:cNvSpPr/>
            <p:nvPr/>
          </p:nvSpPr>
          <p:spPr>
            <a:xfrm>
              <a:off x="1440678" y="1981200"/>
              <a:ext cx="533400" cy="533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nvGrpSpPr>
            <p:cNvPr id="7" name="Group 29"/>
            <p:cNvGrpSpPr/>
            <p:nvPr/>
          </p:nvGrpSpPr>
          <p:grpSpPr>
            <a:xfrm flipH="1">
              <a:off x="2050278" y="2057400"/>
              <a:ext cx="833438" cy="357827"/>
              <a:chOff x="5491162" y="4419600"/>
              <a:chExt cx="2662238" cy="1143000"/>
            </a:xfrm>
          </p:grpSpPr>
          <p:sp>
            <p:nvSpPr>
              <p:cNvPr id="62"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3"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5"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6"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7"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8"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9"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70"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71"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72"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grpSp>
      <p:grpSp>
        <p:nvGrpSpPr>
          <p:cNvPr id="115" name="Group 114"/>
          <p:cNvGrpSpPr/>
          <p:nvPr/>
        </p:nvGrpSpPr>
        <p:grpSpPr>
          <a:xfrm>
            <a:off x="5181600" y="1600200"/>
            <a:ext cx="3200400" cy="2057400"/>
            <a:chOff x="5181600" y="1600200"/>
            <a:chExt cx="3200400" cy="2057400"/>
          </a:xfrm>
        </p:grpSpPr>
        <p:sp>
          <p:nvSpPr>
            <p:cNvPr id="116" name="Rectangle 115"/>
            <p:cNvSpPr/>
            <p:nvPr/>
          </p:nvSpPr>
          <p:spPr>
            <a:xfrm>
              <a:off x="5181600" y="1600200"/>
              <a:ext cx="32004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 name="Picture 2"/>
            <p:cNvPicPr>
              <a:picLocks noChangeAspect="1" noChangeArrowheads="1"/>
            </p:cNvPicPr>
            <p:nvPr/>
          </p:nvPicPr>
          <p:blipFill>
            <a:blip r:embed="rId4" cstate="print"/>
            <a:srcRect/>
            <a:stretch>
              <a:fillRect/>
            </a:stretch>
          </p:blipFill>
          <p:spPr bwMode="auto">
            <a:xfrm>
              <a:off x="6967538" y="2819400"/>
              <a:ext cx="1262062" cy="588226"/>
            </a:xfrm>
            <a:prstGeom prst="rect">
              <a:avLst/>
            </a:prstGeom>
            <a:noFill/>
            <a:ln w="3175">
              <a:solidFill>
                <a:schemeClr val="tx1"/>
              </a:solidFill>
              <a:miter lim="800000"/>
              <a:headEnd/>
              <a:tailEnd/>
            </a:ln>
          </p:spPr>
        </p:pic>
        <p:sp>
          <p:nvSpPr>
            <p:cNvPr id="118" name="Flowchart: Magnetic Disk 117"/>
            <p:cNvSpPr/>
            <p:nvPr/>
          </p:nvSpPr>
          <p:spPr>
            <a:xfrm>
              <a:off x="7162800" y="1676400"/>
              <a:ext cx="106680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Metadata</a:t>
              </a:r>
            </a:p>
            <a:p>
              <a:pPr algn="ctr"/>
              <a:r>
                <a:rPr lang="en-US" sz="1400" b="1" dirty="0" smtClean="0">
                  <a:effectLst>
                    <a:outerShdw blurRad="38100" dist="38100" dir="2700000" algn="tl">
                      <a:srgbClr val="000000">
                        <a:alpha val="43137"/>
                      </a:srgbClr>
                    </a:outerShdw>
                  </a:effectLst>
                </a:rPr>
                <a:t>Catalog</a:t>
              </a:r>
              <a:endParaRPr lang="en-US" sz="1400" b="1" dirty="0">
                <a:effectLst>
                  <a:outerShdw blurRad="38100" dist="38100" dir="2700000" algn="tl">
                    <a:srgbClr val="000000">
                      <a:alpha val="43137"/>
                    </a:srgbClr>
                  </a:outerShdw>
                </a:effectLst>
              </a:endParaRPr>
            </a:p>
          </p:txBody>
        </p:sp>
        <p:pic>
          <p:nvPicPr>
            <p:cNvPr id="119" name="Picture 5"/>
            <p:cNvPicPr>
              <a:picLocks noChangeAspect="1" noChangeArrowheads="1"/>
            </p:cNvPicPr>
            <p:nvPr/>
          </p:nvPicPr>
          <p:blipFill>
            <a:blip r:embed="rId5" cstate="print"/>
            <a:srcRect/>
            <a:stretch>
              <a:fillRect/>
            </a:stretch>
          </p:blipFill>
          <p:spPr bwMode="auto">
            <a:xfrm>
              <a:off x="5290751" y="2438400"/>
              <a:ext cx="1414849" cy="990600"/>
            </a:xfrm>
            <a:prstGeom prst="rect">
              <a:avLst/>
            </a:prstGeom>
            <a:noFill/>
            <a:ln w="9525">
              <a:noFill/>
              <a:miter lim="800000"/>
              <a:headEnd/>
              <a:tailEnd/>
            </a:ln>
            <a:effectLst/>
          </p:spPr>
        </p:pic>
        <p:sp>
          <p:nvSpPr>
            <p:cNvPr id="120" name="Rounded Rectangle 119"/>
            <p:cNvSpPr/>
            <p:nvPr/>
          </p:nvSpPr>
          <p:spPr>
            <a:xfrm>
              <a:off x="5366951" y="2286000"/>
              <a:ext cx="1295400" cy="609600"/>
            </a:xfrm>
            <a:prstGeom prst="roundRect">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HIS Central</a:t>
              </a:r>
              <a:endParaRPr lang="en-US" sz="1400" b="1" dirty="0">
                <a:effectLst>
                  <a:outerShdw blurRad="38100" dist="38100" dir="2700000" algn="tl">
                    <a:srgbClr val="000000">
                      <a:alpha val="43137"/>
                    </a:srgbClr>
                  </a:outerShdw>
                </a:effectLst>
              </a:endParaRPr>
            </a:p>
          </p:txBody>
        </p:sp>
        <p:sp>
          <p:nvSpPr>
            <p:cNvPr id="121" name="TextBox 120"/>
            <p:cNvSpPr txBox="1"/>
            <p:nvPr/>
          </p:nvSpPr>
          <p:spPr>
            <a:xfrm>
              <a:off x="5196453" y="1676400"/>
              <a:ext cx="2042547" cy="523220"/>
            </a:xfrm>
            <a:prstGeom prst="rect">
              <a:avLst/>
            </a:prstGeom>
            <a:noFill/>
          </p:spPr>
          <p:txBody>
            <a:bodyPr wrap="none" rtlCol="0">
              <a:spAutoFit/>
            </a:bodyPr>
            <a:lstStyle/>
            <a:p>
              <a:r>
                <a:rPr lang="en-US" sz="2800" dirty="0" smtClean="0"/>
                <a:t>HIS Central</a:t>
              </a:r>
              <a:endParaRPr lang="en-US" sz="2800" dirty="0"/>
            </a:p>
          </p:txBody>
        </p:sp>
        <p:sp>
          <p:nvSpPr>
            <p:cNvPr id="122" name="Rounded Rectangle 121"/>
            <p:cNvSpPr/>
            <p:nvPr/>
          </p:nvSpPr>
          <p:spPr>
            <a:xfrm>
              <a:off x="6934200" y="2361156"/>
              <a:ext cx="1295400" cy="609600"/>
            </a:xfrm>
            <a:prstGeom prst="round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Hydrologic Ontology</a:t>
              </a:r>
              <a:endParaRPr lang="en-US" sz="1400" b="1" dirty="0">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5"/>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Data publishers</a:t>
            </a:r>
          </a:p>
          <a:p>
            <a:pPr lvl="1"/>
            <a:r>
              <a:rPr lang="en-US" dirty="0" smtClean="0"/>
              <a:t>Register a service</a:t>
            </a:r>
          </a:p>
          <a:p>
            <a:r>
              <a:rPr lang="en-US" dirty="0" smtClean="0"/>
              <a:t>Users</a:t>
            </a:r>
          </a:p>
          <a:p>
            <a:pPr lvl="1"/>
            <a:r>
              <a:rPr lang="en-US" dirty="0" smtClean="0"/>
              <a:t>Find a service</a:t>
            </a:r>
          </a:p>
          <a:p>
            <a:r>
              <a:rPr lang="en-US" dirty="0" smtClean="0"/>
              <a:t>Supported by</a:t>
            </a:r>
          </a:p>
          <a:p>
            <a:pPr lvl="1"/>
            <a:r>
              <a:rPr lang="en-US" dirty="0" smtClean="0"/>
              <a:t>Metadata Catalog</a:t>
            </a:r>
          </a:p>
          <a:p>
            <a:pPr lvl="1"/>
            <a:r>
              <a:rPr lang="en-US" dirty="0" smtClean="0"/>
              <a:t>Hydrologic Ontology</a:t>
            </a:r>
          </a:p>
        </p:txBody>
      </p:sp>
      <p:sp>
        <p:nvSpPr>
          <p:cNvPr id="3" name="Title 2"/>
          <p:cNvSpPr>
            <a:spLocks noGrp="1"/>
          </p:cNvSpPr>
          <p:nvPr>
            <p:ph type="title"/>
          </p:nvPr>
        </p:nvSpPr>
        <p:spPr/>
        <p:txBody>
          <a:bodyPr/>
          <a:lstStyle/>
          <a:p>
            <a:r>
              <a:rPr lang="en-US" dirty="0" smtClean="0"/>
              <a:t>HIS Central</a:t>
            </a:r>
            <a:endParaRPr lang="en-US" dirty="0"/>
          </a:p>
        </p:txBody>
      </p:sp>
      <p:pic>
        <p:nvPicPr>
          <p:cNvPr id="12291" name="Picture 3"/>
          <p:cNvPicPr>
            <a:picLocks noChangeAspect="1" noChangeArrowheads="1"/>
          </p:cNvPicPr>
          <p:nvPr/>
        </p:nvPicPr>
        <p:blipFill>
          <a:blip r:embed="rId3" cstate="print"/>
          <a:srcRect/>
          <a:stretch>
            <a:fillRect/>
          </a:stretch>
        </p:blipFill>
        <p:spPr bwMode="auto">
          <a:xfrm>
            <a:off x="4920561" y="1600200"/>
            <a:ext cx="3842439" cy="4067175"/>
          </a:xfrm>
          <a:prstGeom prst="rect">
            <a:avLst/>
          </a:prstGeom>
          <a:noFill/>
          <a:ln w="9525">
            <a:noFill/>
            <a:miter lim="800000"/>
            <a:headEnd/>
            <a:tailEnd/>
          </a:ln>
          <a:effectLst/>
        </p:spPr>
      </p:pic>
      <p:sp>
        <p:nvSpPr>
          <p:cNvPr id="7" name="Rectangle 6"/>
          <p:cNvSpPr/>
          <p:nvPr/>
        </p:nvSpPr>
        <p:spPr>
          <a:xfrm>
            <a:off x="5308093" y="5715000"/>
            <a:ext cx="3302507" cy="369332"/>
          </a:xfrm>
          <a:prstGeom prst="rect">
            <a:avLst/>
          </a:prstGeom>
        </p:spPr>
        <p:txBody>
          <a:bodyPr wrap="none">
            <a:spAutoFit/>
          </a:bodyPr>
          <a:lstStyle/>
          <a:p>
            <a:r>
              <a:rPr lang="en-US" b="1" dirty="0" smtClean="0">
                <a:solidFill>
                  <a:srgbClr val="0000FF"/>
                </a:solidFill>
              </a:rPr>
              <a:t>http://hiscentral.cuahsi.org</a:t>
            </a:r>
            <a:endParaRPr lang="en-US" b="1" dirty="0">
              <a:solidFill>
                <a:srgbClr val="0000FF"/>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Metadata Catalog</a:t>
            </a:r>
          </a:p>
        </p:txBody>
      </p:sp>
      <p:sp>
        <p:nvSpPr>
          <p:cNvPr id="31" name="Content Placeholder 30"/>
          <p:cNvSpPr>
            <a:spLocks noGrp="1"/>
          </p:cNvSpPr>
          <p:nvPr>
            <p:ph idx="1"/>
          </p:nvPr>
        </p:nvSpPr>
        <p:spPr/>
        <p:txBody>
          <a:bodyPr/>
          <a:lstStyle/>
          <a:p>
            <a:pPr>
              <a:buNone/>
            </a:pPr>
            <a:r>
              <a:rPr lang="en-US" dirty="0" smtClean="0"/>
              <a:t>Stores description of time series, e.g.,</a:t>
            </a:r>
          </a:p>
          <a:p>
            <a:pPr>
              <a:buNone/>
            </a:pPr>
            <a:r>
              <a:rPr lang="en-US" i="1" dirty="0" smtClean="0">
                <a:solidFill>
                  <a:schemeClr val="accent5">
                    <a:lumMod val="50000"/>
                  </a:schemeClr>
                </a:solidFill>
              </a:rPr>
              <a:t>The </a:t>
            </a:r>
            <a:r>
              <a:rPr lang="en-US" b="1" i="1" dirty="0" smtClean="0">
                <a:solidFill>
                  <a:schemeClr val="accent5">
                    <a:lumMod val="50000"/>
                  </a:schemeClr>
                </a:solidFill>
              </a:rPr>
              <a:t>USGS</a:t>
            </a:r>
            <a:r>
              <a:rPr lang="en-US" i="1" dirty="0" smtClean="0">
                <a:solidFill>
                  <a:schemeClr val="accent5">
                    <a:lumMod val="50000"/>
                  </a:schemeClr>
                </a:solidFill>
              </a:rPr>
              <a:t> measures </a:t>
            </a:r>
            <a:r>
              <a:rPr lang="en-US" b="1" i="1" dirty="0" err="1" smtClean="0">
                <a:solidFill>
                  <a:schemeClr val="accent5">
                    <a:lumMod val="50000"/>
                  </a:schemeClr>
                </a:solidFill>
              </a:rPr>
              <a:t>streamflow</a:t>
            </a:r>
            <a:r>
              <a:rPr lang="en-US" i="1" dirty="0" smtClean="0">
                <a:solidFill>
                  <a:schemeClr val="accent5">
                    <a:lumMod val="50000"/>
                  </a:schemeClr>
                </a:solidFill>
              </a:rPr>
              <a:t> at </a:t>
            </a:r>
            <a:r>
              <a:rPr lang="en-US" b="1" i="1" dirty="0" smtClean="0">
                <a:solidFill>
                  <a:schemeClr val="accent5">
                    <a:lumMod val="50000"/>
                  </a:schemeClr>
                </a:solidFill>
              </a:rPr>
              <a:t>Waller Creek &amp; Koenig </a:t>
            </a:r>
            <a:r>
              <a:rPr lang="en-US" i="1" dirty="0" smtClean="0">
                <a:solidFill>
                  <a:schemeClr val="accent5">
                    <a:lumMod val="50000"/>
                  </a:schemeClr>
                </a:solidFill>
              </a:rPr>
              <a:t>with data from </a:t>
            </a:r>
            <a:r>
              <a:rPr lang="en-US" b="1" i="1" dirty="0" smtClean="0">
                <a:solidFill>
                  <a:schemeClr val="accent5">
                    <a:lumMod val="50000"/>
                  </a:schemeClr>
                </a:solidFill>
              </a:rPr>
              <a:t>7/31/1968 to the present</a:t>
            </a:r>
            <a:r>
              <a:rPr lang="en-US" i="1" dirty="0" smtClean="0">
                <a:solidFill>
                  <a:schemeClr val="accent5">
                    <a:lumMod val="50000"/>
                  </a:schemeClr>
                </a:solidFill>
              </a:rPr>
              <a:t>…</a:t>
            </a:r>
          </a:p>
          <a:p>
            <a:pPr>
              <a:buNone/>
            </a:pPr>
            <a:r>
              <a:rPr lang="en-US" i="1" dirty="0" smtClean="0">
                <a:solidFill>
                  <a:schemeClr val="accent5">
                    <a:lumMod val="50000"/>
                  </a:schemeClr>
                </a:solidFill>
              </a:rPr>
              <a:t>…and you can get the data from </a:t>
            </a:r>
            <a:r>
              <a:rPr lang="en-US" b="1" i="1" u="sng" dirty="0" smtClean="0">
                <a:hlinkClick r:id="rId3"/>
              </a:rPr>
              <a:t>here</a:t>
            </a:r>
            <a:r>
              <a:rPr lang="en-US" i="1" dirty="0" smtClean="0"/>
              <a:t>.</a:t>
            </a:r>
          </a:p>
          <a:p>
            <a:pPr>
              <a:buNone/>
            </a:pPr>
            <a:endParaRPr lang="en-US" dirty="0" smtClean="0"/>
          </a:p>
          <a:p>
            <a:pPr>
              <a:buNone/>
            </a:pPr>
            <a:r>
              <a:rPr lang="en-US" dirty="0" smtClean="0"/>
              <a:t>Registered services harvested weekly</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822328" y="983411"/>
            <a:ext cx="7528044" cy="4032295"/>
            <a:chOff x="0" y="1978399"/>
            <a:chExt cx="9100710" cy="4352837"/>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78399"/>
              <a:ext cx="8834511" cy="43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882444" y="4993714"/>
              <a:ext cx="2218266" cy="897056"/>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eaLnBrk="1" hangingPunct="1">
                <a:defRPr/>
              </a:pPr>
              <a:r>
                <a:rPr lang="en-US" sz="1600" b="0" dirty="0">
                  <a:solidFill>
                    <a:srgbClr val="7030A0"/>
                  </a:solidFill>
                  <a:latin typeface="Arial" pitchFamily="34" charset="0"/>
                  <a:ea typeface="+mn-ea"/>
                </a:rPr>
                <a:t>Map integrating NWIS, STORET, &amp; Climatic Sites  </a:t>
              </a:r>
            </a:p>
          </p:txBody>
        </p:sp>
      </p:grpSp>
      <p:sp>
        <p:nvSpPr>
          <p:cNvPr id="5" name="TextBox 7"/>
          <p:cNvSpPr txBox="1">
            <a:spLocks noChangeArrowheads="1"/>
          </p:cNvSpPr>
          <p:nvPr/>
        </p:nvSpPr>
        <p:spPr bwMode="auto">
          <a:xfrm>
            <a:off x="799382" y="4191000"/>
            <a:ext cx="6211018" cy="1946899"/>
          </a:xfrm>
          <a:prstGeom prst="rect">
            <a:avLst/>
          </a:prstGeom>
          <a:noFill/>
          <a:ln w="9525">
            <a:noFill/>
            <a:miter lim="800000"/>
            <a:headEnd/>
            <a:tailEnd/>
          </a:ln>
        </p:spPr>
        <p:txBody>
          <a:bodyPr wrap="square" lIns="99241" tIns="49621" rIns="99241" bIns="49621">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eaLnBrk="1" hangingPunct="1">
              <a:defRPr/>
            </a:pPr>
            <a:r>
              <a:rPr lang="en-US" sz="2400" dirty="0">
                <a:solidFill>
                  <a:prstClr val="black"/>
                </a:solidFill>
                <a:latin typeface="Arial" pitchFamily="34" charset="0"/>
                <a:ea typeface="+mn-ea"/>
              </a:rPr>
              <a:t>56 public services</a:t>
            </a:r>
          </a:p>
          <a:p>
            <a:pPr eaLnBrk="1" hangingPunct="1">
              <a:defRPr/>
            </a:pPr>
            <a:r>
              <a:rPr lang="en-US" sz="2400" dirty="0">
                <a:solidFill>
                  <a:prstClr val="black"/>
                </a:solidFill>
                <a:latin typeface="Arial" pitchFamily="34" charset="0"/>
                <a:ea typeface="+mn-ea"/>
              </a:rPr>
              <a:t>18,000+ variables</a:t>
            </a:r>
          </a:p>
          <a:p>
            <a:pPr eaLnBrk="1" hangingPunct="1">
              <a:defRPr/>
            </a:pPr>
            <a:r>
              <a:rPr lang="en-US" sz="2400" dirty="0">
                <a:solidFill>
                  <a:prstClr val="black"/>
                </a:solidFill>
                <a:latin typeface="Arial" pitchFamily="34" charset="0"/>
                <a:ea typeface="+mn-ea"/>
              </a:rPr>
              <a:t>1.88+ million sites</a:t>
            </a:r>
          </a:p>
          <a:p>
            <a:pPr eaLnBrk="1" hangingPunct="1">
              <a:defRPr/>
            </a:pPr>
            <a:r>
              <a:rPr lang="en-US" sz="2400" dirty="0">
                <a:solidFill>
                  <a:prstClr val="black"/>
                </a:solidFill>
                <a:latin typeface="Arial" pitchFamily="34" charset="0"/>
                <a:ea typeface="+mn-ea"/>
              </a:rPr>
              <a:t>23.3 million series</a:t>
            </a:r>
          </a:p>
          <a:p>
            <a:pPr eaLnBrk="1" hangingPunct="1">
              <a:defRPr/>
            </a:pPr>
            <a:r>
              <a:rPr lang="en-US" sz="2400" dirty="0">
                <a:solidFill>
                  <a:prstClr val="black"/>
                </a:solidFill>
                <a:latin typeface="Arial" pitchFamily="34" charset="0"/>
                <a:ea typeface="+mn-ea"/>
              </a:rPr>
              <a:t>Referencing 5.1 billion data values</a:t>
            </a:r>
          </a:p>
        </p:txBody>
      </p:sp>
      <p:sp>
        <p:nvSpPr>
          <p:cNvPr id="2" name="Title 1"/>
          <p:cNvSpPr>
            <a:spLocks noGrp="1"/>
          </p:cNvSpPr>
          <p:nvPr>
            <p:ph type="title"/>
          </p:nvPr>
        </p:nvSpPr>
        <p:spPr/>
        <p:txBody>
          <a:bodyPr/>
          <a:lstStyle/>
          <a:p>
            <a:r>
              <a:rPr lang="en-US" dirty="0" smtClean="0"/>
              <a:t>Metadata Catalog, October 2010</a:t>
            </a:r>
            <a:endParaRPr lang="en-US" dirty="0"/>
          </a:p>
        </p:txBody>
      </p:sp>
    </p:spTree>
    <p:extLst>
      <p:ext uri="{BB962C8B-B14F-4D97-AF65-F5344CB8AC3E}">
        <p14:creationId xmlns:p14="http://schemas.microsoft.com/office/powerpoint/2010/main" val="172285274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42875" y="284362"/>
            <a:ext cx="4352925" cy="2306438"/>
            <a:chOff x="76200" y="152400"/>
            <a:chExt cx="4352925" cy="2306438"/>
          </a:xfrm>
        </p:grpSpPr>
        <p:pic>
          <p:nvPicPr>
            <p:cNvPr id="14337" name="Picture 1"/>
            <p:cNvPicPr>
              <a:picLocks noChangeAspect="1" noChangeArrowheads="1"/>
            </p:cNvPicPr>
            <p:nvPr/>
          </p:nvPicPr>
          <p:blipFill>
            <a:blip r:embed="rId3" cstate="print"/>
            <a:srcRect/>
            <a:stretch>
              <a:fillRect/>
            </a:stretch>
          </p:blipFill>
          <p:spPr bwMode="auto">
            <a:xfrm>
              <a:off x="152400" y="762000"/>
              <a:ext cx="4276725" cy="1696838"/>
            </a:xfrm>
            <a:prstGeom prst="rect">
              <a:avLst/>
            </a:prstGeom>
            <a:noFill/>
            <a:ln w="15875">
              <a:solidFill>
                <a:schemeClr val="accent1"/>
              </a:solidFill>
              <a:miter lim="800000"/>
              <a:headEnd/>
              <a:tailEnd/>
            </a:ln>
          </p:spPr>
        </p:pic>
        <p:sp>
          <p:nvSpPr>
            <p:cNvPr id="9" name="TextBox 8"/>
            <p:cNvSpPr txBox="1"/>
            <p:nvPr/>
          </p:nvSpPr>
          <p:spPr>
            <a:xfrm>
              <a:off x="76200" y="152400"/>
              <a:ext cx="3048000" cy="707886"/>
            </a:xfrm>
            <a:prstGeom prst="rect">
              <a:avLst/>
            </a:prstGeom>
            <a:noFill/>
          </p:spPr>
          <p:txBody>
            <a:bodyPr wrap="square" rtlCol="0">
              <a:spAutoFit/>
            </a:bodyPr>
            <a:lstStyle/>
            <a:p>
              <a:r>
                <a:rPr lang="en-US" sz="4000" b="1" dirty="0" smtClean="0">
                  <a:solidFill>
                    <a:schemeClr val="tx2">
                      <a:lumMod val="40000"/>
                      <a:lumOff val="60000"/>
                    </a:schemeClr>
                  </a:solidFill>
                </a:rPr>
                <a:t>Streamflow</a:t>
              </a:r>
            </a:p>
          </p:txBody>
        </p:sp>
      </p:grpSp>
      <p:grpSp>
        <p:nvGrpSpPr>
          <p:cNvPr id="3" name="Group 15"/>
          <p:cNvGrpSpPr/>
          <p:nvPr/>
        </p:nvGrpSpPr>
        <p:grpSpPr>
          <a:xfrm>
            <a:off x="4572000" y="333375"/>
            <a:ext cx="4381500" cy="6422765"/>
            <a:chOff x="4533900" y="314325"/>
            <a:chExt cx="4381500" cy="6422765"/>
          </a:xfrm>
        </p:grpSpPr>
        <p:pic>
          <p:nvPicPr>
            <p:cNvPr id="14338" name="Picture 2"/>
            <p:cNvPicPr>
              <a:picLocks noChangeAspect="1" noChangeArrowheads="1"/>
            </p:cNvPicPr>
            <p:nvPr/>
          </p:nvPicPr>
          <p:blipFill>
            <a:blip r:embed="rId4" cstate="print"/>
            <a:srcRect/>
            <a:stretch>
              <a:fillRect/>
            </a:stretch>
          </p:blipFill>
          <p:spPr bwMode="auto">
            <a:xfrm>
              <a:off x="4648200" y="914400"/>
              <a:ext cx="4267200" cy="5822690"/>
            </a:xfrm>
            <a:prstGeom prst="rect">
              <a:avLst/>
            </a:prstGeom>
            <a:noFill/>
            <a:ln w="15875">
              <a:solidFill>
                <a:srgbClr val="993300"/>
              </a:solidFill>
              <a:miter lim="800000"/>
              <a:headEnd/>
              <a:tailEnd/>
            </a:ln>
          </p:spPr>
        </p:pic>
        <p:sp>
          <p:nvSpPr>
            <p:cNvPr id="13" name="TextBox 12"/>
            <p:cNvSpPr txBox="1"/>
            <p:nvPr/>
          </p:nvSpPr>
          <p:spPr>
            <a:xfrm>
              <a:off x="4533900" y="314325"/>
              <a:ext cx="3048000" cy="707886"/>
            </a:xfrm>
            <a:prstGeom prst="rect">
              <a:avLst/>
            </a:prstGeom>
            <a:noFill/>
          </p:spPr>
          <p:txBody>
            <a:bodyPr wrap="square" rtlCol="0">
              <a:spAutoFit/>
            </a:bodyPr>
            <a:lstStyle/>
            <a:p>
              <a:r>
                <a:rPr lang="en-US" sz="4000" b="1" dirty="0" smtClean="0">
                  <a:solidFill>
                    <a:srgbClr val="993300"/>
                  </a:solidFill>
                </a:rPr>
                <a:t>Nutrients</a:t>
              </a:r>
            </a:p>
          </p:txBody>
        </p:sp>
      </p:grpSp>
      <p:grpSp>
        <p:nvGrpSpPr>
          <p:cNvPr id="4" name="Group 18"/>
          <p:cNvGrpSpPr/>
          <p:nvPr/>
        </p:nvGrpSpPr>
        <p:grpSpPr>
          <a:xfrm>
            <a:off x="123825" y="3476625"/>
            <a:ext cx="4524376" cy="2886075"/>
            <a:chOff x="285750" y="3590925"/>
            <a:chExt cx="4524376" cy="2886075"/>
          </a:xfrm>
        </p:grpSpPr>
        <p:pic>
          <p:nvPicPr>
            <p:cNvPr id="14339" name="Picture 3"/>
            <p:cNvPicPr>
              <a:picLocks noChangeAspect="1" noChangeArrowheads="1"/>
            </p:cNvPicPr>
            <p:nvPr/>
          </p:nvPicPr>
          <p:blipFill>
            <a:blip r:embed="rId5" cstate="print"/>
            <a:srcRect/>
            <a:stretch>
              <a:fillRect/>
            </a:stretch>
          </p:blipFill>
          <p:spPr bwMode="auto">
            <a:xfrm>
              <a:off x="381000" y="4191000"/>
              <a:ext cx="4195097" cy="2286000"/>
            </a:xfrm>
            <a:prstGeom prst="rect">
              <a:avLst/>
            </a:prstGeom>
            <a:noFill/>
            <a:ln w="15875">
              <a:solidFill>
                <a:srgbClr val="FF0000"/>
              </a:solidFill>
              <a:miter lim="800000"/>
              <a:headEnd/>
              <a:tailEnd/>
            </a:ln>
          </p:spPr>
        </p:pic>
        <p:sp>
          <p:nvSpPr>
            <p:cNvPr id="18" name="TextBox 17"/>
            <p:cNvSpPr txBox="1"/>
            <p:nvPr/>
          </p:nvSpPr>
          <p:spPr>
            <a:xfrm>
              <a:off x="285750" y="3590925"/>
              <a:ext cx="4524376" cy="646331"/>
            </a:xfrm>
            <a:prstGeom prst="rect">
              <a:avLst/>
            </a:prstGeom>
            <a:noFill/>
          </p:spPr>
          <p:txBody>
            <a:bodyPr wrap="square" rtlCol="0">
              <a:spAutoFit/>
            </a:bodyPr>
            <a:lstStyle/>
            <a:p>
              <a:r>
                <a:rPr lang="en-US" sz="3600" b="1" dirty="0" smtClean="0">
                  <a:solidFill>
                    <a:srgbClr val="FF0000"/>
                  </a:solidFill>
                </a:rPr>
                <a:t>Water Temperature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solidFill>
                  <a:schemeClr val="accent1"/>
                </a:solidFill>
              </a:rPr>
              <a:t>Conceptual Framework</a:t>
            </a:r>
            <a:endParaRPr lang="en-US" b="1" dirty="0">
              <a:solidFill>
                <a:schemeClr val="accent1"/>
              </a:solidFill>
            </a:endParaRPr>
          </a:p>
        </p:txBody>
      </p:sp>
      <p:sp>
        <p:nvSpPr>
          <p:cNvPr id="3" name="Content Placeholder 2"/>
          <p:cNvSpPr>
            <a:spLocks noGrp="1"/>
          </p:cNvSpPr>
          <p:nvPr>
            <p:ph idx="1"/>
          </p:nvPr>
        </p:nvSpPr>
        <p:spPr>
          <a:xfrm>
            <a:off x="457200" y="1524000"/>
            <a:ext cx="8229600" cy="4602163"/>
          </a:xfrm>
        </p:spPr>
        <p:txBody>
          <a:bodyPr>
            <a:normAutofit lnSpcReduction="10000"/>
          </a:bodyPr>
          <a:lstStyle/>
          <a:p>
            <a:r>
              <a:rPr lang="en-US" sz="4000" b="1" dirty="0" smtClean="0"/>
              <a:t>Chemical</a:t>
            </a:r>
            <a:r>
              <a:rPr lang="en-US" dirty="0" smtClean="0"/>
              <a:t> descriptions from </a:t>
            </a:r>
            <a:r>
              <a:rPr lang="en-US" b="1" dirty="0" smtClean="0">
                <a:solidFill>
                  <a:schemeClr val="tx2"/>
                </a:solidFill>
              </a:rPr>
              <a:t>EPA/USGS Substance Registry System </a:t>
            </a:r>
            <a:r>
              <a:rPr lang="en-US" dirty="0" smtClean="0">
                <a:solidFill>
                  <a:srgbClr val="FF0000"/>
                </a:solidFill>
              </a:rPr>
              <a:t/>
            </a:r>
            <a:br>
              <a:rPr lang="en-US" dirty="0" smtClean="0">
                <a:solidFill>
                  <a:srgbClr val="FF0000"/>
                </a:solidFill>
              </a:rPr>
            </a:br>
            <a:endParaRPr lang="en-US" dirty="0" smtClean="0"/>
          </a:p>
          <a:p>
            <a:r>
              <a:rPr lang="en-US" sz="4000" b="1" dirty="0" smtClean="0"/>
              <a:t>Physical</a:t>
            </a:r>
            <a:r>
              <a:rPr lang="en-US" dirty="0" smtClean="0"/>
              <a:t> descriptions from </a:t>
            </a:r>
            <a:r>
              <a:rPr lang="en-US" b="1" dirty="0" smtClean="0">
                <a:solidFill>
                  <a:schemeClr val="tx2"/>
                </a:solidFill>
              </a:rPr>
              <a:t>CF Conventions</a:t>
            </a:r>
          </a:p>
          <a:p>
            <a:pPr lvl="1"/>
            <a:r>
              <a:rPr lang="en-US" sz="2600" dirty="0" err="1" smtClean="0"/>
              <a:t>NetCDF</a:t>
            </a:r>
            <a:r>
              <a:rPr lang="en-US" sz="2600" dirty="0" smtClean="0"/>
              <a:t> Climate &amp; Forecast; 137 variables</a:t>
            </a:r>
          </a:p>
          <a:p>
            <a:pPr>
              <a:buNone/>
            </a:pPr>
            <a:endParaRPr lang="en-US" dirty="0" smtClean="0">
              <a:solidFill>
                <a:srgbClr val="FF0000"/>
              </a:solidFill>
            </a:endParaRPr>
          </a:p>
          <a:p>
            <a:r>
              <a:rPr lang="en-US" sz="4000" b="1" dirty="0" smtClean="0"/>
              <a:t>Biological</a:t>
            </a:r>
            <a:r>
              <a:rPr lang="en-US" dirty="0" smtClean="0"/>
              <a:t> descriptions from </a:t>
            </a:r>
            <a:r>
              <a:rPr lang="en-US" b="1" dirty="0" smtClean="0">
                <a:solidFill>
                  <a:schemeClr val="tx2"/>
                </a:solidFill>
              </a:rPr>
              <a:t>Integrated Taxonomic Information System</a:t>
            </a:r>
          </a:p>
        </p:txBody>
      </p:sp>
      <p:sp>
        <p:nvSpPr>
          <p:cNvPr id="4" name="Rectangle 3"/>
          <p:cNvSpPr/>
          <p:nvPr/>
        </p:nvSpPr>
        <p:spPr>
          <a:xfrm>
            <a:off x="6691149" y="4050268"/>
            <a:ext cx="2452851" cy="369332"/>
          </a:xfrm>
          <a:prstGeom prst="rect">
            <a:avLst/>
          </a:prstGeom>
        </p:spPr>
        <p:txBody>
          <a:bodyPr wrap="none">
            <a:spAutoFit/>
          </a:bodyPr>
          <a:lstStyle/>
          <a:p>
            <a:r>
              <a:rPr lang="en-US" dirty="0" smtClean="0">
                <a:hlinkClick r:id="rId3"/>
              </a:rPr>
              <a:t>http://cf-pcmdi.llnl.gov/</a:t>
            </a:r>
            <a:endParaRPr lang="en-US" dirty="0"/>
          </a:p>
        </p:txBody>
      </p:sp>
      <p:sp>
        <p:nvSpPr>
          <p:cNvPr id="5" name="Rectangle 4"/>
          <p:cNvSpPr/>
          <p:nvPr/>
        </p:nvSpPr>
        <p:spPr>
          <a:xfrm>
            <a:off x="6613756" y="2362200"/>
            <a:ext cx="2530244" cy="369332"/>
          </a:xfrm>
          <a:prstGeom prst="rect">
            <a:avLst/>
          </a:prstGeom>
        </p:spPr>
        <p:txBody>
          <a:bodyPr wrap="none">
            <a:spAutoFit/>
          </a:bodyPr>
          <a:lstStyle/>
          <a:p>
            <a:r>
              <a:rPr lang="en-US" dirty="0" smtClean="0">
                <a:hlinkClick r:id="rId4"/>
              </a:rPr>
              <a:t>http://www.epa.gov/srs/</a:t>
            </a:r>
            <a:endParaRPr lang="en-US" dirty="0"/>
          </a:p>
        </p:txBody>
      </p:sp>
      <p:sp>
        <p:nvSpPr>
          <p:cNvPr id="6" name="Rectangle 5"/>
          <p:cNvSpPr/>
          <p:nvPr/>
        </p:nvSpPr>
        <p:spPr>
          <a:xfrm>
            <a:off x="7030152" y="5562600"/>
            <a:ext cx="2113848" cy="369332"/>
          </a:xfrm>
          <a:prstGeom prst="rect">
            <a:avLst/>
          </a:prstGeom>
        </p:spPr>
        <p:txBody>
          <a:bodyPr wrap="none">
            <a:spAutoFit/>
          </a:bodyPr>
          <a:lstStyle/>
          <a:p>
            <a:r>
              <a:rPr lang="en-US" dirty="0" smtClean="0">
                <a:hlinkClick r:id="rId5"/>
              </a:rPr>
              <a:t>http://www.itis.gov/</a:t>
            </a: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743200" y="1600200"/>
            <a:ext cx="5257800" cy="4525963"/>
          </a:xfrm>
        </p:spPr>
        <p:txBody>
          <a:bodyPr/>
          <a:lstStyle/>
          <a:p>
            <a:r>
              <a:rPr lang="en-US" b="1" i="1" dirty="0" smtClean="0">
                <a:solidFill>
                  <a:schemeClr val="tx2"/>
                </a:solidFill>
              </a:rPr>
              <a:t>The HIS Story</a:t>
            </a:r>
          </a:p>
          <a:p>
            <a:endParaRPr lang="en-US" sz="2000" dirty="0" smtClean="0"/>
          </a:p>
          <a:p>
            <a:endParaRPr lang="en-US" dirty="0" smtClean="0"/>
          </a:p>
          <a:p>
            <a:r>
              <a:rPr lang="en-US" dirty="0" smtClean="0"/>
              <a:t>HIS components</a:t>
            </a:r>
          </a:p>
          <a:p>
            <a:endParaRPr lang="en-US" sz="1400" dirty="0" smtClean="0"/>
          </a:p>
          <a:p>
            <a:endParaRPr lang="en-US" dirty="0" smtClean="0"/>
          </a:p>
          <a:p>
            <a:r>
              <a:rPr lang="en-US" dirty="0" smtClean="0"/>
              <a:t>Putting the pieces together</a:t>
            </a:r>
            <a:endParaRPr lang="en-US" dirty="0"/>
          </a:p>
        </p:txBody>
      </p:sp>
      <p:pic>
        <p:nvPicPr>
          <p:cNvPr id="1028" name="Picture 4" descr="C:\Documents and Settings\whiteatl.000\Local Settings\Temporary Internet Files\Content.IE5\EJO0JSQU\MC900078753[1].wmf"/>
          <p:cNvPicPr>
            <a:picLocks noChangeAspect="1" noChangeArrowheads="1"/>
          </p:cNvPicPr>
          <p:nvPr/>
        </p:nvPicPr>
        <p:blipFill>
          <a:blip r:embed="rId3" cstate="print"/>
          <a:srcRect/>
          <a:stretch>
            <a:fillRect/>
          </a:stretch>
        </p:blipFill>
        <p:spPr bwMode="auto">
          <a:xfrm>
            <a:off x="1438275" y="2895600"/>
            <a:ext cx="1123950" cy="1195030"/>
          </a:xfrm>
          <a:prstGeom prst="rect">
            <a:avLst/>
          </a:prstGeom>
          <a:noFill/>
        </p:spPr>
      </p:pic>
      <p:pic>
        <p:nvPicPr>
          <p:cNvPr id="1031" name="Picture 7" descr="C:\Documents and Settings\whiteatl.000\Local Settings\Temporary Internet Files\Content.IE5\EJO0JSQU\MC910216343[1].png"/>
          <p:cNvPicPr>
            <a:picLocks noChangeAspect="1" noChangeArrowheads="1"/>
          </p:cNvPicPr>
          <p:nvPr/>
        </p:nvPicPr>
        <p:blipFill>
          <a:blip r:embed="rId4" cstate="print"/>
          <a:srcRect/>
          <a:stretch>
            <a:fillRect/>
          </a:stretch>
        </p:blipFill>
        <p:spPr bwMode="auto">
          <a:xfrm>
            <a:off x="1339657" y="4267199"/>
            <a:ext cx="1321186" cy="1272511"/>
          </a:xfrm>
          <a:prstGeom prst="rect">
            <a:avLst/>
          </a:prstGeom>
          <a:noFill/>
        </p:spPr>
      </p:pic>
      <p:pic>
        <p:nvPicPr>
          <p:cNvPr id="1032" name="Picture 8" descr="C:\Documents and Settings\whiteatl.000\Local Settings\Temporary Internet Files\Content.IE5\9YGYG12C\MC900438067[1].png"/>
          <p:cNvPicPr>
            <a:picLocks noChangeAspect="1" noChangeArrowheads="1"/>
          </p:cNvPicPr>
          <p:nvPr/>
        </p:nvPicPr>
        <p:blipFill>
          <a:blip r:embed="rId5" cstate="print"/>
          <a:srcRect/>
          <a:stretch>
            <a:fillRect/>
          </a:stretch>
        </p:blipFill>
        <p:spPr bwMode="auto">
          <a:xfrm>
            <a:off x="1333500" y="1257300"/>
            <a:ext cx="1333500" cy="1333500"/>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1524000"/>
          <a:ext cx="8229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0"/>
            <a:ext cx="8229600" cy="792162"/>
          </a:xfrm>
        </p:spPr>
        <p:txBody>
          <a:bodyPr/>
          <a:lstStyle/>
          <a:p>
            <a:r>
              <a:rPr lang="en-US" dirty="0" smtClean="0"/>
              <a:t>Thematic Concepts</a:t>
            </a:r>
            <a:endParaRPr lang="en-US" dirty="0"/>
          </a:p>
        </p:txBody>
      </p:sp>
      <p:sp>
        <p:nvSpPr>
          <p:cNvPr id="7" name="Rectangle 6"/>
          <p:cNvSpPr/>
          <p:nvPr/>
        </p:nvSpPr>
        <p:spPr>
          <a:xfrm>
            <a:off x="1066800" y="1143000"/>
            <a:ext cx="1676400" cy="5562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66800" y="1143000"/>
            <a:ext cx="1676400" cy="369332"/>
          </a:xfrm>
          <a:prstGeom prst="rect">
            <a:avLst/>
          </a:prstGeom>
          <a:noFill/>
        </p:spPr>
        <p:txBody>
          <a:bodyPr wrap="square" rtlCol="0">
            <a:spAutoFit/>
          </a:bodyPr>
          <a:lstStyle/>
          <a:p>
            <a:pPr algn="ctr"/>
            <a:r>
              <a:rPr lang="en-US" dirty="0" smtClean="0"/>
              <a:t>Core Concept</a:t>
            </a:r>
          </a:p>
        </p:txBody>
      </p:sp>
      <p:sp>
        <p:nvSpPr>
          <p:cNvPr id="9" name="Rectangle 8"/>
          <p:cNvSpPr/>
          <p:nvPr/>
        </p:nvSpPr>
        <p:spPr>
          <a:xfrm>
            <a:off x="2590800" y="1143000"/>
            <a:ext cx="1676400" cy="5562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143000"/>
            <a:ext cx="1371600" cy="369332"/>
          </a:xfrm>
          <a:prstGeom prst="rect">
            <a:avLst/>
          </a:prstGeom>
          <a:noFill/>
        </p:spPr>
        <p:txBody>
          <a:bodyPr wrap="square" rtlCol="0">
            <a:spAutoFit/>
          </a:bodyPr>
          <a:lstStyle/>
          <a:p>
            <a:pPr algn="ctr"/>
            <a:r>
              <a:rPr lang="en-US" dirty="0" smtClean="0"/>
              <a:t>Property</a:t>
            </a:r>
          </a:p>
        </p:txBody>
      </p:sp>
      <p:sp>
        <p:nvSpPr>
          <p:cNvPr id="11" name="Rectangle 10"/>
          <p:cNvSpPr/>
          <p:nvPr/>
        </p:nvSpPr>
        <p:spPr>
          <a:xfrm>
            <a:off x="4191000" y="1143000"/>
            <a:ext cx="1371600" cy="5562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191000" y="1143000"/>
            <a:ext cx="1371600" cy="369332"/>
          </a:xfrm>
          <a:prstGeom prst="rect">
            <a:avLst/>
          </a:prstGeom>
          <a:noFill/>
        </p:spPr>
        <p:txBody>
          <a:bodyPr wrap="square" rtlCol="0">
            <a:spAutoFit/>
          </a:bodyPr>
          <a:lstStyle/>
          <a:p>
            <a:pPr algn="ctr"/>
            <a:r>
              <a:rPr lang="en-US" dirty="0" smtClean="0"/>
              <a:t>Branch</a:t>
            </a:r>
          </a:p>
        </p:txBody>
      </p:sp>
      <p:sp>
        <p:nvSpPr>
          <p:cNvPr id="13" name="Rectangle 12"/>
          <p:cNvSpPr/>
          <p:nvPr/>
        </p:nvSpPr>
        <p:spPr>
          <a:xfrm>
            <a:off x="5562600" y="1143000"/>
            <a:ext cx="1295400" cy="5562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562600" y="1143000"/>
            <a:ext cx="1239981" cy="369332"/>
          </a:xfrm>
          <a:prstGeom prst="rect">
            <a:avLst/>
          </a:prstGeom>
          <a:noFill/>
        </p:spPr>
        <p:txBody>
          <a:bodyPr wrap="square" rtlCol="0">
            <a:spAutoFit/>
          </a:bodyPr>
          <a:lstStyle/>
          <a:p>
            <a:pPr algn="ctr"/>
            <a:r>
              <a:rPr lang="en-US" dirty="0" smtClean="0"/>
              <a:t>Leaf</a:t>
            </a:r>
          </a:p>
        </p:txBody>
      </p:sp>
      <p:sp>
        <p:nvSpPr>
          <p:cNvPr id="15" name="Right Brace 14"/>
          <p:cNvSpPr/>
          <p:nvPr/>
        </p:nvSpPr>
        <p:spPr>
          <a:xfrm>
            <a:off x="7010400" y="1524000"/>
            <a:ext cx="685800" cy="5181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7543800" y="3927231"/>
            <a:ext cx="1371600" cy="369332"/>
          </a:xfrm>
          <a:prstGeom prst="rect">
            <a:avLst/>
          </a:prstGeom>
          <a:noFill/>
        </p:spPr>
        <p:txBody>
          <a:bodyPr wrap="square" rtlCol="0">
            <a:spAutoFit/>
          </a:bodyPr>
          <a:lstStyle/>
          <a:p>
            <a:pPr algn="ctr"/>
            <a:r>
              <a:rPr lang="en-US" dirty="0" smtClean="0"/>
              <a:t>Variables</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66675" y="428625"/>
            <a:ext cx="9010650" cy="6000750"/>
          </a:xfrm>
          <a:prstGeom prst="rect">
            <a:avLst/>
          </a:prstGeom>
          <a:noFill/>
          <a:ln w="9525">
            <a:noFill/>
            <a:miter lim="800000"/>
            <a:headEnd/>
            <a:tailEnd/>
          </a:ln>
        </p:spPr>
      </p:pic>
      <p:sp>
        <p:nvSpPr>
          <p:cNvPr id="35842" name="Rectangle 4"/>
          <p:cNvSpPr>
            <a:spLocks noGrp="1" noChangeArrowheads="1"/>
          </p:cNvSpPr>
          <p:nvPr>
            <p:ph type="title"/>
          </p:nvPr>
        </p:nvSpPr>
        <p:spPr>
          <a:xfrm>
            <a:off x="2895600" y="228600"/>
            <a:ext cx="3429000" cy="1143000"/>
          </a:xfrm>
          <a:solidFill>
            <a:schemeClr val="bg1"/>
          </a:solidFill>
          <a:ln w="28575">
            <a:solidFill>
              <a:schemeClr val="tx1"/>
            </a:solidFill>
          </a:ln>
        </p:spPr>
        <p:txBody>
          <a:bodyPr/>
          <a:lstStyle/>
          <a:p>
            <a:r>
              <a:rPr lang="en-US" dirty="0" smtClean="0">
                <a:hlinkClick r:id="rId4"/>
              </a:rPr>
              <a:t>HydroTagger</a:t>
            </a:r>
            <a:endParaRPr lang="en-US" dirty="0" smtClean="0"/>
          </a:p>
        </p:txBody>
      </p:sp>
      <p:sp>
        <p:nvSpPr>
          <p:cNvPr id="35845" name="Text Box 8"/>
          <p:cNvSpPr txBox="1">
            <a:spLocks noChangeArrowheads="1"/>
          </p:cNvSpPr>
          <p:nvPr/>
        </p:nvSpPr>
        <p:spPr bwMode="auto">
          <a:xfrm>
            <a:off x="1371600" y="6031468"/>
            <a:ext cx="6495624" cy="369332"/>
          </a:xfrm>
          <a:prstGeom prst="rect">
            <a:avLst/>
          </a:prstGeom>
          <a:solidFill>
            <a:schemeClr val="bg1"/>
          </a:solidFill>
          <a:ln w="19050">
            <a:solidFill>
              <a:schemeClr val="tx1"/>
            </a:solidFill>
            <a:miter lim="800000"/>
            <a:headEnd/>
            <a:tailEnd/>
          </a:ln>
        </p:spPr>
        <p:txBody>
          <a:bodyPr wrap="none">
            <a:spAutoFit/>
          </a:bodyPr>
          <a:lstStyle/>
          <a:p>
            <a:pPr algn="ctr"/>
            <a:r>
              <a:rPr lang="en-US" dirty="0">
                <a:latin typeface="Calibri" pitchFamily="34" charset="0"/>
              </a:rPr>
              <a:t>Each </a:t>
            </a:r>
            <a:r>
              <a:rPr lang="en-US" b="1" dirty="0">
                <a:solidFill>
                  <a:schemeClr val="tx2"/>
                </a:solidFill>
                <a:latin typeface="Calibri" pitchFamily="34" charset="0"/>
              </a:rPr>
              <a:t>Variable</a:t>
            </a:r>
            <a:r>
              <a:rPr lang="en-US" dirty="0">
                <a:latin typeface="Calibri" pitchFamily="34" charset="0"/>
              </a:rPr>
              <a:t> in your data is connected to a corresponding </a:t>
            </a:r>
            <a:r>
              <a:rPr lang="en-US" b="1" dirty="0">
                <a:solidFill>
                  <a:schemeClr val="tx2"/>
                </a:solidFill>
                <a:latin typeface="Calibri" pitchFamily="34" charset="0"/>
              </a:rPr>
              <a:t>Concept</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920240" y="457200"/>
            <a:ext cx="7067550" cy="5762625"/>
          </a:xfrm>
          <a:prstGeom prst="rect">
            <a:avLst/>
          </a:prstGeom>
          <a:noFill/>
          <a:ln w="9525">
            <a:noFill/>
            <a:miter lim="800000"/>
            <a:headEnd/>
            <a:tailEnd/>
          </a:ln>
        </p:spPr>
      </p:pic>
      <p:sp>
        <p:nvSpPr>
          <p:cNvPr id="5" name="TextBox 4"/>
          <p:cNvSpPr txBox="1"/>
          <p:nvPr/>
        </p:nvSpPr>
        <p:spPr>
          <a:xfrm>
            <a:off x="228600" y="304800"/>
            <a:ext cx="3048000" cy="1323439"/>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Water</a:t>
            </a:r>
          </a:p>
          <a:p>
            <a:r>
              <a:rPr lang="en-US" sz="4000" b="1" dirty="0" smtClean="0">
                <a:solidFill>
                  <a:srgbClr val="FF0000"/>
                </a:solidFill>
                <a:effectLst>
                  <a:outerShdw blurRad="38100" dist="38100" dir="2700000" algn="tl">
                    <a:srgbClr val="000000">
                      <a:alpha val="43137"/>
                    </a:srgbClr>
                  </a:outerShdw>
                </a:effectLst>
              </a:rPr>
              <a:t>Temperature</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6 services</a:t>
            </a:r>
          </a:p>
          <a:p>
            <a:r>
              <a:rPr lang="en-US" sz="2800" b="1" dirty="0" smtClean="0"/>
              <a:t>11  variables</a:t>
            </a:r>
          </a:p>
          <a:p>
            <a:r>
              <a:rPr lang="en-US" sz="2800" b="1" dirty="0" smtClean="0"/>
              <a:t>11,158 sites</a:t>
            </a:r>
          </a:p>
          <a:p>
            <a:r>
              <a:rPr lang="en-US" sz="2800" b="1" dirty="0" smtClean="0"/>
              <a:t>22,953 series</a:t>
            </a:r>
          </a:p>
          <a:p>
            <a:r>
              <a:rPr lang="en-US" sz="2800" b="1" dirty="0" smtClean="0"/>
              <a:t>1,546,841 records</a:t>
            </a:r>
          </a:p>
        </p:txBody>
      </p:sp>
      <p:pic>
        <p:nvPicPr>
          <p:cNvPr id="7" name="Picture 3"/>
          <p:cNvPicPr>
            <a:picLocks noChangeAspect="1" noChangeArrowheads="1"/>
          </p:cNvPicPr>
          <p:nvPr/>
        </p:nvPicPr>
        <p:blipFill>
          <a:blip r:embed="rId4" cstate="print"/>
          <a:srcRect/>
          <a:stretch>
            <a:fillRect/>
          </a:stretch>
        </p:blipFill>
        <p:spPr bwMode="auto">
          <a:xfrm>
            <a:off x="228600" y="1752600"/>
            <a:ext cx="4195097" cy="2286000"/>
          </a:xfrm>
          <a:prstGeom prst="rect">
            <a:avLst/>
          </a:prstGeom>
          <a:noFill/>
          <a:ln w="15875">
            <a:solidFill>
              <a:srgbClr val="FF0000"/>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p:cTn id="12" dur="500"/>
                                        <p:tgtEl>
                                          <p:spTgt spid="7"/>
                                        </p:tgtEl>
                                        <p:attrNameLst>
                                          <p:attrName>ppt_w</p:attrName>
                                        </p:attrNameLst>
                                      </p:cBhvr>
                                      <p:tavLst>
                                        <p:tav tm="0">
                                          <p:val>
                                            <p:strVal val="ppt_w"/>
                                          </p:val>
                                        </p:tav>
                                        <p:tav tm="100000">
                                          <p:val>
                                            <p:fltVal val="0"/>
                                          </p:val>
                                        </p:tav>
                                      </p:tavLst>
                                    </p:anim>
                                    <p:anim calcmode="lin" valueType="num">
                                      <p:cBhvr>
                                        <p:cTn id="13" dur="500"/>
                                        <p:tgtEl>
                                          <p:spTgt spid="7"/>
                                        </p:tgtEl>
                                        <p:attrNameLst>
                                          <p:attrName>ppt_h</p:attrName>
                                        </p:attrNameLst>
                                      </p:cBhvr>
                                      <p:tavLst>
                                        <p:tav tm="0">
                                          <p:val>
                                            <p:strVal val="ppt_h"/>
                                          </p:val>
                                        </p:tav>
                                        <p:tav tm="100000">
                                          <p:val>
                                            <p:fltVal val="0"/>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228600" y="1143000"/>
            <a:ext cx="7277100" cy="4714875"/>
          </a:xfrm>
          <a:prstGeom prst="rect">
            <a:avLst/>
          </a:prstGeom>
          <a:noFill/>
          <a:ln w="3175">
            <a:solidFill>
              <a:schemeClr val="tx1"/>
            </a:solidFill>
            <a:miter lim="800000"/>
            <a:headEnd/>
            <a:tailEnd/>
          </a:ln>
        </p:spPr>
      </p:pic>
      <p:sp>
        <p:nvSpPr>
          <p:cNvPr id="2" name="Title 1"/>
          <p:cNvSpPr>
            <a:spLocks noGrp="1"/>
          </p:cNvSpPr>
          <p:nvPr>
            <p:ph type="title"/>
          </p:nvPr>
        </p:nvSpPr>
        <p:spPr/>
        <p:txBody>
          <a:bodyPr/>
          <a:lstStyle/>
          <a:p>
            <a:r>
              <a:rPr lang="en-US" dirty="0" smtClean="0"/>
              <a:t>HIS Central </a:t>
            </a:r>
            <a:r>
              <a:rPr lang="en-US" i="1" dirty="0" smtClean="0"/>
              <a:t>Web Page </a:t>
            </a:r>
            <a:endParaRPr lang="en-US" i="1" dirty="0"/>
          </a:p>
        </p:txBody>
      </p:sp>
      <p:grpSp>
        <p:nvGrpSpPr>
          <p:cNvPr id="12" name="Group 11"/>
          <p:cNvGrpSpPr/>
          <p:nvPr/>
        </p:nvGrpSpPr>
        <p:grpSpPr>
          <a:xfrm>
            <a:off x="152400" y="2429676"/>
            <a:ext cx="8777288" cy="4199724"/>
            <a:chOff x="152400" y="2429676"/>
            <a:chExt cx="8777288" cy="4199724"/>
          </a:xfrm>
        </p:grpSpPr>
        <p:pic>
          <p:nvPicPr>
            <p:cNvPr id="1030" name="Picture 6"/>
            <p:cNvPicPr>
              <a:picLocks noChangeAspect="1" noChangeArrowheads="1"/>
            </p:cNvPicPr>
            <p:nvPr/>
          </p:nvPicPr>
          <p:blipFill>
            <a:blip r:embed="rId4" cstate="print"/>
            <a:srcRect/>
            <a:stretch>
              <a:fillRect/>
            </a:stretch>
          </p:blipFill>
          <p:spPr bwMode="auto">
            <a:xfrm>
              <a:off x="3016918" y="2429676"/>
              <a:ext cx="5912770" cy="4199724"/>
            </a:xfrm>
            <a:prstGeom prst="rect">
              <a:avLst/>
            </a:prstGeom>
            <a:noFill/>
            <a:ln w="3175">
              <a:solidFill>
                <a:schemeClr val="tx1"/>
              </a:solidFill>
              <a:miter lim="800000"/>
              <a:headEnd/>
              <a:tailEnd/>
            </a:ln>
          </p:spPr>
        </p:pic>
        <p:sp>
          <p:nvSpPr>
            <p:cNvPr id="10" name="Rounded Rectangle 9"/>
            <p:cNvSpPr/>
            <p:nvPr/>
          </p:nvSpPr>
          <p:spPr>
            <a:xfrm>
              <a:off x="152400" y="5105400"/>
              <a:ext cx="2667000" cy="381000"/>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590800" y="5181600"/>
              <a:ext cx="457200" cy="228600"/>
            </a:xfrm>
            <a:prstGeom prst="rightArrow">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2438400" y="6019800"/>
            <a:ext cx="4338047" cy="523220"/>
          </a:xfrm>
          <a:prstGeom prst="rect">
            <a:avLst/>
          </a:prstGeom>
          <a:solidFill>
            <a:schemeClr val="bg1"/>
          </a:solidFill>
          <a:ln w="19050">
            <a:solidFill>
              <a:schemeClr val="tx1"/>
            </a:solidFill>
          </a:ln>
        </p:spPr>
        <p:txBody>
          <a:bodyPr wrap="none">
            <a:spAutoFit/>
          </a:bodyPr>
          <a:lstStyle/>
          <a:p>
            <a:r>
              <a:rPr lang="en-US" sz="2800" dirty="0" smtClean="0">
                <a:hlinkClick r:id="rId5"/>
              </a:rPr>
              <a:t>http://hiscentral.cuahsi.org</a:t>
            </a:r>
            <a:endParaRPr lang="en-US" sz="2800"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Central </a:t>
            </a:r>
            <a:r>
              <a:rPr lang="en-US" i="1" dirty="0" smtClean="0"/>
              <a:t>Web Service</a:t>
            </a:r>
            <a:endParaRPr lang="en-US" i="1" dirty="0"/>
          </a:p>
        </p:txBody>
      </p:sp>
      <p:pic>
        <p:nvPicPr>
          <p:cNvPr id="2050" name="Picture 2"/>
          <p:cNvPicPr>
            <a:picLocks noGrp="1" noChangeAspect="1" noChangeArrowheads="1"/>
          </p:cNvPicPr>
          <p:nvPr>
            <p:ph sz="half" idx="1"/>
          </p:nvPr>
        </p:nvPicPr>
        <p:blipFill>
          <a:blip r:embed="rId3" cstate="print"/>
          <a:srcRect l="2120" t="22694" r="13086" b="6450"/>
          <a:stretch>
            <a:fillRect/>
          </a:stretch>
        </p:blipFill>
        <p:spPr bwMode="auto">
          <a:xfrm>
            <a:off x="5257800" y="1295400"/>
            <a:ext cx="3048000" cy="4267200"/>
          </a:xfrm>
          <a:prstGeom prst="rect">
            <a:avLst/>
          </a:prstGeom>
          <a:noFill/>
          <a:ln w="3175">
            <a:solidFill>
              <a:schemeClr val="tx1"/>
            </a:solidFill>
            <a:miter lim="800000"/>
            <a:headEnd/>
            <a:tailEnd/>
          </a:ln>
        </p:spPr>
      </p:pic>
      <p:sp>
        <p:nvSpPr>
          <p:cNvPr id="6" name="Content Placeholder 5"/>
          <p:cNvSpPr>
            <a:spLocks noGrp="1"/>
          </p:cNvSpPr>
          <p:nvPr>
            <p:ph sz="half" idx="2"/>
          </p:nvPr>
        </p:nvSpPr>
        <p:spPr>
          <a:xfrm>
            <a:off x="533400" y="1341437"/>
            <a:ext cx="4038600" cy="4525963"/>
          </a:xfrm>
        </p:spPr>
        <p:txBody>
          <a:bodyPr/>
          <a:lstStyle/>
          <a:p>
            <a:r>
              <a:rPr lang="en-US" dirty="0" smtClean="0"/>
              <a:t>Programmatic methods to query the national metadata catalog</a:t>
            </a:r>
          </a:p>
          <a:p>
            <a:r>
              <a:rPr lang="en-US" dirty="0" smtClean="0"/>
              <a:t>Search by:</a:t>
            </a:r>
          </a:p>
          <a:p>
            <a:pPr lvl="1"/>
            <a:r>
              <a:rPr lang="en-US" dirty="0" smtClean="0"/>
              <a:t>Location</a:t>
            </a:r>
          </a:p>
          <a:p>
            <a:pPr lvl="1"/>
            <a:r>
              <a:rPr lang="en-US" dirty="0" smtClean="0"/>
              <a:t>Variable</a:t>
            </a:r>
          </a:p>
          <a:p>
            <a:pPr lvl="1"/>
            <a:r>
              <a:rPr lang="en-US" dirty="0" smtClean="0"/>
              <a:t>Date Range</a:t>
            </a:r>
          </a:p>
          <a:p>
            <a:pPr lvl="1"/>
            <a:r>
              <a:rPr lang="en-US" dirty="0" smtClean="0"/>
              <a:t>Data source </a:t>
            </a:r>
            <a:endParaRPr lang="en-US"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System – HIS Desktop</a:t>
            </a:r>
            <a:endParaRPr lang="en-US" dirty="0"/>
          </a:p>
        </p:txBody>
      </p:sp>
      <p:cxnSp>
        <p:nvCxnSpPr>
          <p:cNvPr id="58" name="Straight Arrow Connector 57"/>
          <p:cNvCxnSpPr/>
          <p:nvPr/>
        </p:nvCxnSpPr>
        <p:spPr>
          <a:xfrm rot="5400000">
            <a:off x="5677297" y="4304903"/>
            <a:ext cx="1143000" cy="794"/>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64716" y="2819400"/>
            <a:ext cx="1828800" cy="1588"/>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73"/>
          <p:cNvGrpSpPr/>
          <p:nvPr/>
        </p:nvGrpSpPr>
        <p:grpSpPr>
          <a:xfrm>
            <a:off x="1359716" y="2971800"/>
            <a:ext cx="1519242" cy="1066800"/>
            <a:chOff x="995362" y="1371600"/>
            <a:chExt cx="1519242" cy="1066800"/>
          </a:xfrm>
        </p:grpSpPr>
        <p:sp>
          <p:nvSpPr>
            <p:cNvPr id="75" name="Rectangle 74"/>
            <p:cNvSpPr/>
            <p:nvPr/>
          </p:nvSpPr>
          <p:spPr>
            <a:xfrm>
              <a:off x="995362" y="137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flipH="1">
              <a:off x="1681168" y="1905000"/>
              <a:ext cx="833436" cy="357827"/>
              <a:chOff x="5491162" y="4419600"/>
              <a:chExt cx="2662238" cy="1143000"/>
            </a:xfrm>
          </p:grpSpPr>
          <p:sp>
            <p:nvSpPr>
              <p:cNvPr id="79"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0"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1"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2"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3"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4"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5"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86"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87"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88"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89"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sp>
          <p:nvSpPr>
            <p:cNvPr id="77" name="Rectangle 76"/>
            <p:cNvSpPr/>
            <p:nvPr/>
          </p:nvSpPr>
          <p:spPr>
            <a:xfrm>
              <a:off x="1077689" y="1447800"/>
              <a:ext cx="1124219" cy="369332"/>
            </a:xfrm>
            <a:prstGeom prst="rect">
              <a:avLst/>
            </a:prstGeom>
          </p:spPr>
          <p:txBody>
            <a:bodyPr wrap="none">
              <a:spAutoFit/>
            </a:bodyPr>
            <a:lstStyle/>
            <a:p>
              <a:r>
                <a:rPr lang="en-US" dirty="0" smtClean="0"/>
                <a:t>University</a:t>
              </a:r>
              <a:endParaRPr lang="en-US" dirty="0"/>
            </a:p>
          </p:txBody>
        </p:sp>
        <p:sp>
          <p:nvSpPr>
            <p:cNvPr id="78" name="Flowchart: Magnetic Disk 77"/>
            <p:cNvSpPr/>
            <p:nvPr/>
          </p:nvSpPr>
          <p:spPr>
            <a:xfrm>
              <a:off x="1071562" y="1828800"/>
              <a:ext cx="533400" cy="533400"/>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sp>
        <p:nvSpPr>
          <p:cNvPr id="90" name="TextBox 89"/>
          <p:cNvSpPr txBox="1"/>
          <p:nvPr/>
        </p:nvSpPr>
        <p:spPr>
          <a:xfrm>
            <a:off x="1062852" y="4114800"/>
            <a:ext cx="2213748" cy="523220"/>
          </a:xfrm>
          <a:prstGeom prst="rect">
            <a:avLst/>
          </a:prstGeom>
          <a:noFill/>
        </p:spPr>
        <p:txBody>
          <a:bodyPr wrap="none" rtlCol="0">
            <a:spAutoFit/>
          </a:bodyPr>
          <a:lstStyle/>
          <a:p>
            <a:r>
              <a:rPr lang="en-US" sz="2800" dirty="0" err="1" smtClean="0"/>
              <a:t>HydroServers</a:t>
            </a:r>
            <a:endParaRPr lang="en-US" sz="2800" dirty="0"/>
          </a:p>
        </p:txBody>
      </p:sp>
      <p:cxnSp>
        <p:nvCxnSpPr>
          <p:cNvPr id="99" name="Straight Arrow Connector 98"/>
          <p:cNvCxnSpPr/>
          <p:nvPr/>
        </p:nvCxnSpPr>
        <p:spPr>
          <a:xfrm rot="16200000" flipH="1">
            <a:off x="3264716" y="3429000"/>
            <a:ext cx="1447800" cy="1295400"/>
          </a:xfrm>
          <a:prstGeom prst="straightConnector1">
            <a:avLst/>
          </a:prstGeom>
          <a:ln w="76200">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248400" y="3962400"/>
            <a:ext cx="1688284" cy="646331"/>
          </a:xfrm>
          <a:prstGeom prst="rect">
            <a:avLst/>
          </a:prstGeom>
          <a:noFill/>
        </p:spPr>
        <p:txBody>
          <a:bodyPr wrap="none" rtlCol="0">
            <a:spAutoFit/>
          </a:bodyPr>
          <a:lstStyle/>
          <a:p>
            <a:pPr algn="ctr"/>
            <a:r>
              <a:rPr lang="en-US" dirty="0" smtClean="0"/>
              <a:t>Data Discovery </a:t>
            </a:r>
          </a:p>
          <a:p>
            <a:pPr algn="ctr"/>
            <a:r>
              <a:rPr lang="en-US" dirty="0" smtClean="0"/>
              <a:t>And Access</a:t>
            </a:r>
            <a:endParaRPr lang="en-US" dirty="0"/>
          </a:p>
        </p:txBody>
      </p:sp>
      <p:sp>
        <p:nvSpPr>
          <p:cNvPr id="101" name="TextBox 100"/>
          <p:cNvSpPr txBox="1"/>
          <p:nvPr/>
        </p:nvSpPr>
        <p:spPr>
          <a:xfrm>
            <a:off x="3950516" y="3810000"/>
            <a:ext cx="1467133" cy="369332"/>
          </a:xfrm>
          <a:prstGeom prst="rect">
            <a:avLst/>
          </a:prstGeom>
          <a:noFill/>
        </p:spPr>
        <p:txBody>
          <a:bodyPr wrap="none" rtlCol="0">
            <a:spAutoFit/>
          </a:bodyPr>
          <a:lstStyle/>
          <a:p>
            <a:r>
              <a:rPr lang="en-US" dirty="0" smtClean="0"/>
              <a:t>Data Access</a:t>
            </a:r>
            <a:endParaRPr lang="en-US" dirty="0"/>
          </a:p>
        </p:txBody>
      </p:sp>
      <p:sp>
        <p:nvSpPr>
          <p:cNvPr id="102" name="TextBox 101"/>
          <p:cNvSpPr txBox="1"/>
          <p:nvPr/>
        </p:nvSpPr>
        <p:spPr>
          <a:xfrm>
            <a:off x="3493316" y="2477869"/>
            <a:ext cx="1415772" cy="646331"/>
          </a:xfrm>
          <a:prstGeom prst="rect">
            <a:avLst/>
          </a:prstGeom>
          <a:noFill/>
        </p:spPr>
        <p:txBody>
          <a:bodyPr wrap="none" rtlCol="0">
            <a:spAutoFit/>
          </a:bodyPr>
          <a:lstStyle/>
          <a:p>
            <a:pPr algn="ctr"/>
            <a:r>
              <a:rPr lang="en-US" dirty="0" smtClean="0"/>
              <a:t>Data </a:t>
            </a:r>
          </a:p>
          <a:p>
            <a:pPr algn="ctr"/>
            <a:r>
              <a:rPr lang="en-US" dirty="0" smtClean="0"/>
              <a:t>Registration</a:t>
            </a:r>
            <a:endParaRPr lang="en-US" dirty="0"/>
          </a:p>
        </p:txBody>
      </p:sp>
      <p:sp>
        <p:nvSpPr>
          <p:cNvPr id="107" name="TextBox 106"/>
          <p:cNvSpPr txBox="1"/>
          <p:nvPr/>
        </p:nvSpPr>
        <p:spPr>
          <a:xfrm>
            <a:off x="2833811" y="1944469"/>
            <a:ext cx="858440" cy="646331"/>
          </a:xfrm>
          <a:prstGeom prst="rect">
            <a:avLst/>
          </a:prstGeom>
          <a:noFill/>
        </p:spPr>
        <p:txBody>
          <a:bodyPr wrap="none" rtlCol="0">
            <a:spAutoFit/>
          </a:bodyPr>
          <a:lstStyle/>
          <a:p>
            <a:pPr algn="ctr"/>
            <a:r>
              <a:rPr lang="en-US" dirty="0" smtClean="0"/>
              <a:t>Web</a:t>
            </a:r>
          </a:p>
          <a:p>
            <a:pPr algn="ctr"/>
            <a:r>
              <a:rPr lang="en-US" dirty="0" smtClean="0"/>
              <a:t>Service</a:t>
            </a:r>
            <a:endParaRPr lang="en-US" dirty="0"/>
          </a:p>
        </p:txBody>
      </p:sp>
      <p:grpSp>
        <p:nvGrpSpPr>
          <p:cNvPr id="5" name="Group 51"/>
          <p:cNvGrpSpPr/>
          <p:nvPr/>
        </p:nvGrpSpPr>
        <p:grpSpPr>
          <a:xfrm>
            <a:off x="1364478" y="1524000"/>
            <a:ext cx="1519238" cy="1066800"/>
            <a:chOff x="1364478" y="1524000"/>
            <a:chExt cx="1519238" cy="1066800"/>
          </a:xfrm>
        </p:grpSpPr>
        <p:sp>
          <p:nvSpPr>
            <p:cNvPr id="60" name="Rectangle 59"/>
            <p:cNvSpPr/>
            <p:nvPr/>
          </p:nvSpPr>
          <p:spPr>
            <a:xfrm>
              <a:off x="1364478" y="15240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428153" y="1600200"/>
              <a:ext cx="689612" cy="369332"/>
            </a:xfrm>
            <a:prstGeom prst="rect">
              <a:avLst/>
            </a:prstGeom>
          </p:spPr>
          <p:txBody>
            <a:bodyPr wrap="none">
              <a:spAutoFit/>
            </a:bodyPr>
            <a:lstStyle/>
            <a:p>
              <a:r>
                <a:rPr lang="en-US" dirty="0" smtClean="0"/>
                <a:t>USGS</a:t>
              </a:r>
              <a:endParaRPr lang="en-US" dirty="0"/>
            </a:p>
          </p:txBody>
        </p:sp>
        <p:sp>
          <p:nvSpPr>
            <p:cNvPr id="103" name="Flowchart: Magnetic Disk 102"/>
            <p:cNvSpPr/>
            <p:nvPr/>
          </p:nvSpPr>
          <p:spPr>
            <a:xfrm>
              <a:off x="1435916" y="1981200"/>
              <a:ext cx="533400" cy="5334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4" name="Flowchart: Magnetic Disk 103"/>
            <p:cNvSpPr/>
            <p:nvPr/>
          </p:nvSpPr>
          <p:spPr>
            <a:xfrm>
              <a:off x="1440678" y="1981200"/>
              <a:ext cx="533400" cy="533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Data</a:t>
              </a:r>
              <a:endParaRPr lang="en-US" sz="1400" dirty="0"/>
            </a:p>
          </p:txBody>
        </p:sp>
        <p:grpSp>
          <p:nvGrpSpPr>
            <p:cNvPr id="6" name="Group 29"/>
            <p:cNvGrpSpPr/>
            <p:nvPr/>
          </p:nvGrpSpPr>
          <p:grpSpPr>
            <a:xfrm flipH="1">
              <a:off x="2050278" y="2057400"/>
              <a:ext cx="833438" cy="357827"/>
              <a:chOff x="5491162" y="4419600"/>
              <a:chExt cx="2662238" cy="1143000"/>
            </a:xfrm>
          </p:grpSpPr>
          <p:sp>
            <p:nvSpPr>
              <p:cNvPr id="62" name="Rectangle 8"/>
              <p:cNvSpPr>
                <a:spLocks noChangeArrowheads="1"/>
              </p:cNvSpPr>
              <p:nvPr/>
            </p:nvSpPr>
            <p:spPr bwMode="auto">
              <a:xfrm>
                <a:off x="5867400" y="4419600"/>
                <a:ext cx="2286000" cy="1143000"/>
              </a:xfrm>
              <a:prstGeom prst="rect">
                <a:avLst/>
              </a:prstGeom>
              <a:solidFill>
                <a:srgbClr val="FFFFFF"/>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3" name="Line 9"/>
              <p:cNvSpPr>
                <a:spLocks noChangeShapeType="1"/>
              </p:cNvSpPr>
              <p:nvPr/>
            </p:nvSpPr>
            <p:spPr bwMode="auto">
              <a:xfrm>
                <a:off x="5562600" y="4572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4" name="Line 10"/>
              <p:cNvSpPr>
                <a:spLocks noChangeShapeType="1"/>
              </p:cNvSpPr>
              <p:nvPr/>
            </p:nvSpPr>
            <p:spPr bwMode="auto">
              <a:xfrm>
                <a:off x="5562600" y="4830763"/>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5" name="Line 11"/>
              <p:cNvSpPr>
                <a:spLocks noChangeShapeType="1"/>
              </p:cNvSpPr>
              <p:nvPr/>
            </p:nvSpPr>
            <p:spPr bwMode="auto">
              <a:xfrm>
                <a:off x="5572125" y="5089525"/>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6" name="Oval 13"/>
              <p:cNvSpPr>
                <a:spLocks noChangeArrowheads="1"/>
              </p:cNvSpPr>
              <p:nvPr/>
            </p:nvSpPr>
            <p:spPr bwMode="auto">
              <a:xfrm>
                <a:off x="5491162" y="4495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7" name="Oval 14"/>
              <p:cNvSpPr>
                <a:spLocks noChangeArrowheads="1"/>
              </p:cNvSpPr>
              <p:nvPr/>
            </p:nvSpPr>
            <p:spPr bwMode="auto">
              <a:xfrm>
                <a:off x="5491162" y="4754563"/>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8" name="Oval 15"/>
              <p:cNvSpPr>
                <a:spLocks noChangeArrowheads="1"/>
              </p:cNvSpPr>
              <p:nvPr/>
            </p:nvSpPr>
            <p:spPr bwMode="auto">
              <a:xfrm>
                <a:off x="5491162" y="5013325"/>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sp>
            <p:nvSpPr>
              <p:cNvPr id="69" name="AutoShape 30"/>
              <p:cNvSpPr>
                <a:spLocks noChangeArrowheads="1"/>
              </p:cNvSpPr>
              <p:nvPr/>
            </p:nvSpPr>
            <p:spPr bwMode="auto">
              <a:xfrm>
                <a:off x="6400800" y="4572000"/>
                <a:ext cx="1219200" cy="838200"/>
              </a:xfrm>
              <a:prstGeom prst="foldedCorner">
                <a:avLst>
                  <a:gd name="adj" fmla="val 12500"/>
                </a:avLst>
              </a:prstGeom>
              <a:solidFill>
                <a:srgbClr val="00CC00"/>
              </a:solidFill>
              <a:ln w="9525">
                <a:solidFill>
                  <a:schemeClr val="tx1"/>
                </a:solidFill>
                <a:round/>
                <a:headEnd/>
                <a:tailEnd/>
              </a:ln>
            </p:spPr>
            <p:txBody>
              <a:bodyPr wrap="none" anchor="ctr"/>
              <a:lstStyle/>
              <a:p>
                <a:pPr>
                  <a:defRPr/>
                </a:pPr>
                <a:endParaRPr lang="en-US" dirty="0">
                  <a:solidFill>
                    <a:schemeClr val="bg2"/>
                  </a:solidFill>
                  <a:effectLst>
                    <a:outerShdw blurRad="38100" dist="38100" dir="2700000" algn="tl">
                      <a:srgbClr val="000000">
                        <a:alpha val="43137"/>
                      </a:srgbClr>
                    </a:outerShdw>
                  </a:effectLst>
                  <a:latin typeface="Calibri" pitchFamily="34" charset="0"/>
                </a:endParaRPr>
              </a:p>
            </p:txBody>
          </p:sp>
          <p:sp>
            <p:nvSpPr>
              <p:cNvPr id="70" name="Oval 31"/>
              <p:cNvSpPr>
                <a:spLocks noChangeArrowheads="1"/>
              </p:cNvSpPr>
              <p:nvPr/>
            </p:nvSpPr>
            <p:spPr bwMode="auto">
              <a:xfrm>
                <a:off x="7772400" y="4800600"/>
                <a:ext cx="304800" cy="304800"/>
              </a:xfrm>
              <a:prstGeom prst="ellipse">
                <a:avLst/>
              </a:prstGeom>
              <a:solidFill>
                <a:srgbClr val="FFFF00"/>
              </a:solidFill>
              <a:ln w="9525">
                <a:solidFill>
                  <a:schemeClr val="tx1"/>
                </a:solidFill>
                <a:round/>
                <a:headEnd/>
                <a:tailEnd/>
              </a:ln>
            </p:spPr>
            <p:txBody>
              <a:bodyPr wrap="none" anchor="ctr"/>
              <a:lstStyle/>
              <a:p>
                <a:pPr>
                  <a:defRPr/>
                </a:pPr>
                <a:endParaRPr lang="en-US" dirty="0">
                  <a:solidFill>
                    <a:srgbClr val="FFFF00"/>
                  </a:solidFill>
                  <a:effectLst>
                    <a:outerShdw blurRad="38100" dist="38100" dir="2700000" algn="tl">
                      <a:srgbClr val="000000">
                        <a:alpha val="43137"/>
                      </a:srgbClr>
                    </a:outerShdw>
                  </a:effectLst>
                  <a:latin typeface="Calibri" pitchFamily="34" charset="0"/>
                </a:endParaRPr>
              </a:p>
            </p:txBody>
          </p:sp>
          <p:sp>
            <p:nvSpPr>
              <p:cNvPr id="71" name="Line 11"/>
              <p:cNvSpPr>
                <a:spLocks noChangeShapeType="1"/>
              </p:cNvSpPr>
              <p:nvPr/>
            </p:nvSpPr>
            <p:spPr bwMode="auto">
              <a:xfrm>
                <a:off x="5562600" y="5334000"/>
                <a:ext cx="685800" cy="0"/>
              </a:xfrm>
              <a:prstGeom prst="line">
                <a:avLst/>
              </a:prstGeom>
              <a:noFill/>
              <a:ln w="9525">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72" name="Oval 15"/>
              <p:cNvSpPr>
                <a:spLocks noChangeArrowheads="1"/>
              </p:cNvSpPr>
              <p:nvPr/>
            </p:nvSpPr>
            <p:spPr bwMode="auto">
              <a:xfrm>
                <a:off x="5491162" y="52578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latin typeface="Calibri" pitchFamily="34" charset="0"/>
                </a:endParaRPr>
              </a:p>
            </p:txBody>
          </p:sp>
        </p:grpSp>
      </p:grpSp>
      <p:grpSp>
        <p:nvGrpSpPr>
          <p:cNvPr id="109" name="Group 108"/>
          <p:cNvGrpSpPr/>
          <p:nvPr/>
        </p:nvGrpSpPr>
        <p:grpSpPr>
          <a:xfrm>
            <a:off x="5181600" y="1600200"/>
            <a:ext cx="3200400" cy="2057400"/>
            <a:chOff x="5181600" y="1600200"/>
            <a:chExt cx="3200400" cy="2057400"/>
          </a:xfrm>
        </p:grpSpPr>
        <p:sp>
          <p:nvSpPr>
            <p:cNvPr id="93" name="Rectangle 92"/>
            <p:cNvSpPr/>
            <p:nvPr/>
          </p:nvSpPr>
          <p:spPr>
            <a:xfrm>
              <a:off x="5181600" y="1600200"/>
              <a:ext cx="3200400"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6967538" y="2819400"/>
              <a:ext cx="1262062" cy="588226"/>
            </a:xfrm>
            <a:prstGeom prst="rect">
              <a:avLst/>
            </a:prstGeom>
            <a:noFill/>
            <a:ln w="3175">
              <a:solidFill>
                <a:schemeClr val="tx1"/>
              </a:solidFill>
              <a:miter lim="800000"/>
              <a:headEnd/>
              <a:tailEnd/>
            </a:ln>
          </p:spPr>
        </p:pic>
        <p:sp>
          <p:nvSpPr>
            <p:cNvPr id="61" name="Flowchart: Magnetic Disk 60"/>
            <p:cNvSpPr/>
            <p:nvPr/>
          </p:nvSpPr>
          <p:spPr>
            <a:xfrm>
              <a:off x="7162800" y="1676400"/>
              <a:ext cx="106680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Metadata</a:t>
              </a:r>
            </a:p>
            <a:p>
              <a:pPr algn="ctr"/>
              <a:r>
                <a:rPr lang="en-US" sz="1400" b="1" dirty="0" smtClean="0">
                  <a:effectLst>
                    <a:outerShdw blurRad="38100" dist="38100" dir="2700000" algn="tl">
                      <a:srgbClr val="000000">
                        <a:alpha val="43137"/>
                      </a:srgbClr>
                    </a:outerShdw>
                  </a:effectLst>
                </a:rPr>
                <a:t>Catalog</a:t>
              </a:r>
              <a:endParaRPr lang="en-US" sz="1400" b="1" dirty="0">
                <a:effectLst>
                  <a:outerShdw blurRad="38100" dist="38100" dir="2700000" algn="tl">
                    <a:srgbClr val="000000">
                      <a:alpha val="43137"/>
                    </a:srgbClr>
                  </a:outerShdw>
                </a:effectLst>
              </a:endParaRPr>
            </a:p>
          </p:txBody>
        </p:sp>
        <p:pic>
          <p:nvPicPr>
            <p:cNvPr id="74" name="Picture 5"/>
            <p:cNvPicPr>
              <a:picLocks noChangeAspect="1" noChangeArrowheads="1"/>
            </p:cNvPicPr>
            <p:nvPr/>
          </p:nvPicPr>
          <p:blipFill>
            <a:blip r:embed="rId4" cstate="print"/>
            <a:srcRect/>
            <a:stretch>
              <a:fillRect/>
            </a:stretch>
          </p:blipFill>
          <p:spPr bwMode="auto">
            <a:xfrm>
              <a:off x="5290751" y="2438400"/>
              <a:ext cx="1414849" cy="990600"/>
            </a:xfrm>
            <a:prstGeom prst="rect">
              <a:avLst/>
            </a:prstGeom>
            <a:noFill/>
            <a:ln w="9525">
              <a:noFill/>
              <a:miter lim="800000"/>
              <a:headEnd/>
              <a:tailEnd/>
            </a:ln>
            <a:effectLst/>
          </p:spPr>
        </p:pic>
        <p:sp>
          <p:nvSpPr>
            <p:cNvPr id="76" name="Rounded Rectangle 75"/>
            <p:cNvSpPr/>
            <p:nvPr/>
          </p:nvSpPr>
          <p:spPr>
            <a:xfrm>
              <a:off x="5366951" y="2286000"/>
              <a:ext cx="1295400" cy="609600"/>
            </a:xfrm>
            <a:prstGeom prst="roundRect">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HIS Central</a:t>
              </a:r>
              <a:endParaRPr lang="en-US" sz="1400" b="1" dirty="0">
                <a:effectLst>
                  <a:outerShdw blurRad="38100" dist="38100" dir="2700000" algn="tl">
                    <a:srgbClr val="000000">
                      <a:alpha val="43137"/>
                    </a:srgbClr>
                  </a:outerShdw>
                </a:effectLst>
              </a:endParaRPr>
            </a:p>
          </p:txBody>
        </p:sp>
        <p:sp>
          <p:nvSpPr>
            <p:cNvPr id="94" name="TextBox 93"/>
            <p:cNvSpPr txBox="1"/>
            <p:nvPr/>
          </p:nvSpPr>
          <p:spPr>
            <a:xfrm>
              <a:off x="5196453" y="1676400"/>
              <a:ext cx="2042547" cy="523220"/>
            </a:xfrm>
            <a:prstGeom prst="rect">
              <a:avLst/>
            </a:prstGeom>
            <a:noFill/>
          </p:spPr>
          <p:txBody>
            <a:bodyPr wrap="none" rtlCol="0">
              <a:spAutoFit/>
            </a:bodyPr>
            <a:lstStyle/>
            <a:p>
              <a:r>
                <a:rPr lang="en-US" sz="2800" dirty="0" smtClean="0"/>
                <a:t>HIS Central</a:t>
              </a:r>
              <a:endParaRPr lang="en-US" sz="2800" dirty="0"/>
            </a:p>
          </p:txBody>
        </p:sp>
        <p:sp>
          <p:nvSpPr>
            <p:cNvPr id="92" name="Rounded Rectangle 91"/>
            <p:cNvSpPr/>
            <p:nvPr/>
          </p:nvSpPr>
          <p:spPr>
            <a:xfrm>
              <a:off x="6934200" y="2361156"/>
              <a:ext cx="1295400" cy="609600"/>
            </a:xfrm>
            <a:prstGeom prst="round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Hydrologic Ontology</a:t>
              </a:r>
              <a:endParaRPr lang="en-US" sz="1400" b="1" dirty="0">
                <a:effectLst>
                  <a:outerShdw blurRad="38100" dist="38100" dir="2700000" algn="tl">
                    <a:srgbClr val="000000">
                      <a:alpha val="43137"/>
                    </a:srgbClr>
                  </a:outerShdw>
                </a:effectLst>
              </a:endParaRPr>
            </a:p>
          </p:txBody>
        </p:sp>
      </p:grpSp>
      <p:grpSp>
        <p:nvGrpSpPr>
          <p:cNvPr id="8" name="Group 52"/>
          <p:cNvGrpSpPr/>
          <p:nvPr/>
        </p:nvGrpSpPr>
        <p:grpSpPr>
          <a:xfrm>
            <a:off x="3950516" y="4995186"/>
            <a:ext cx="2819400" cy="1455501"/>
            <a:chOff x="4724400" y="5528586"/>
            <a:chExt cx="2819400" cy="1455501"/>
          </a:xfrm>
        </p:grpSpPr>
        <p:pic>
          <p:nvPicPr>
            <p:cNvPr id="54" name="Picture 5" descr="C:\Program Files\Microsoft Office\MEDIA\CAGCAT10\j0195384.wmf"/>
            <p:cNvPicPr>
              <a:picLocks noChangeAspect="1" noChangeArrowheads="1"/>
            </p:cNvPicPr>
            <p:nvPr/>
          </p:nvPicPr>
          <p:blipFill>
            <a:blip r:embed="rId5" cstate="print"/>
            <a:srcRect/>
            <a:stretch>
              <a:fillRect/>
            </a:stretch>
          </p:blipFill>
          <p:spPr bwMode="auto">
            <a:xfrm>
              <a:off x="4724400" y="5528586"/>
              <a:ext cx="555624" cy="567414"/>
            </a:xfrm>
            <a:prstGeom prst="rect">
              <a:avLst/>
            </a:prstGeom>
            <a:noFill/>
          </p:spPr>
        </p:pic>
        <p:pic>
          <p:nvPicPr>
            <p:cNvPr id="55" name="Picture 5" descr="C:\Program Files\Microsoft Office\MEDIA\CAGCAT10\j0195384.wmf"/>
            <p:cNvPicPr>
              <a:picLocks noChangeAspect="1" noChangeArrowheads="1"/>
            </p:cNvPicPr>
            <p:nvPr/>
          </p:nvPicPr>
          <p:blipFill>
            <a:blip r:embed="rId5" cstate="print"/>
            <a:srcRect/>
            <a:stretch>
              <a:fillRect/>
            </a:stretch>
          </p:blipFill>
          <p:spPr bwMode="auto">
            <a:xfrm>
              <a:off x="5813424" y="5528586"/>
              <a:ext cx="555624" cy="567414"/>
            </a:xfrm>
            <a:prstGeom prst="rect">
              <a:avLst/>
            </a:prstGeom>
            <a:noFill/>
          </p:spPr>
        </p:pic>
        <p:pic>
          <p:nvPicPr>
            <p:cNvPr id="56" name="Picture 5" descr="C:\Program Files\Microsoft Office\MEDIA\CAGCAT10\j0195384.wmf"/>
            <p:cNvPicPr>
              <a:picLocks noChangeAspect="1" noChangeArrowheads="1"/>
            </p:cNvPicPr>
            <p:nvPr/>
          </p:nvPicPr>
          <p:blipFill>
            <a:blip r:embed="rId5" cstate="print"/>
            <a:srcRect/>
            <a:stretch>
              <a:fillRect/>
            </a:stretch>
          </p:blipFill>
          <p:spPr bwMode="auto">
            <a:xfrm>
              <a:off x="6988176" y="5528586"/>
              <a:ext cx="555624" cy="567414"/>
            </a:xfrm>
            <a:prstGeom prst="rect">
              <a:avLst/>
            </a:prstGeom>
            <a:noFill/>
          </p:spPr>
        </p:pic>
        <p:sp>
          <p:nvSpPr>
            <p:cNvPr id="57" name="TextBox 56"/>
            <p:cNvSpPr txBox="1"/>
            <p:nvPr/>
          </p:nvSpPr>
          <p:spPr>
            <a:xfrm>
              <a:off x="4946540" y="6029980"/>
              <a:ext cx="2479333" cy="954107"/>
            </a:xfrm>
            <a:prstGeom prst="rect">
              <a:avLst/>
            </a:prstGeom>
            <a:noFill/>
          </p:spPr>
          <p:txBody>
            <a:bodyPr wrap="none" rtlCol="0">
              <a:spAutoFit/>
            </a:bodyPr>
            <a:lstStyle/>
            <a:p>
              <a:pPr algn="ctr"/>
              <a:r>
                <a:rPr lang="en-US" sz="2800" dirty="0" smtClean="0"/>
                <a:t>Users</a:t>
              </a:r>
              <a:br>
                <a:rPr lang="en-US" sz="2800" dirty="0" smtClean="0"/>
              </a:br>
              <a:r>
                <a:rPr lang="en-US" sz="2800" dirty="0" smtClean="0"/>
                <a:t>(HydroDesktop)</a:t>
              </a:r>
              <a:endParaRPr lang="en-US" sz="28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in Familiar Software</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04800" y="1676400"/>
            <a:ext cx="2438400" cy="20173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352800" y="1524000"/>
            <a:ext cx="2133600" cy="2133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5867400" y="1905000"/>
            <a:ext cx="2923108" cy="1752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457200" y="4495800"/>
            <a:ext cx="1905000" cy="1238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3352800" y="4114800"/>
            <a:ext cx="2133600" cy="21336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cstate="print"/>
          <a:srcRect/>
          <a:stretch>
            <a:fillRect/>
          </a:stretch>
        </p:blipFill>
        <p:spPr bwMode="auto">
          <a:xfrm>
            <a:off x="6172200" y="4357689"/>
            <a:ext cx="2535997" cy="150971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1913" y="438150"/>
            <a:ext cx="9020175" cy="6343650"/>
          </a:xfrm>
          <a:prstGeom prst="rect">
            <a:avLst/>
          </a:prstGeom>
          <a:noFill/>
          <a:ln w="9525">
            <a:noFill/>
            <a:miter lim="800000"/>
            <a:headEnd/>
            <a:tailEnd/>
          </a:ln>
        </p:spPr>
      </p:pic>
      <p:sp>
        <p:nvSpPr>
          <p:cNvPr id="2" name="Title 1"/>
          <p:cNvSpPr>
            <a:spLocks noGrp="1"/>
          </p:cNvSpPr>
          <p:nvPr>
            <p:ph type="title"/>
          </p:nvPr>
        </p:nvSpPr>
        <p:spPr>
          <a:xfrm>
            <a:off x="2819400" y="274638"/>
            <a:ext cx="3352800" cy="1143000"/>
          </a:xfrm>
          <a:solidFill>
            <a:schemeClr val="bg1"/>
          </a:solidFill>
          <a:ln w="28575">
            <a:solidFill>
              <a:schemeClr val="tx1"/>
            </a:solidFill>
          </a:ln>
        </p:spPr>
        <p:txBody>
          <a:bodyPr/>
          <a:lstStyle/>
          <a:p>
            <a:r>
              <a:rPr lang="en-US" dirty="0" err="1" smtClean="0"/>
              <a:t>HydroExcel</a:t>
            </a:r>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HydroExcel Limitations</a:t>
            </a:r>
            <a:endParaRPr lang="en-US" dirty="0"/>
          </a:p>
        </p:txBody>
      </p:sp>
      <p:sp>
        <p:nvSpPr>
          <p:cNvPr id="3" name="Content Placeholder 2"/>
          <p:cNvSpPr>
            <a:spLocks noGrp="1"/>
          </p:cNvSpPr>
          <p:nvPr>
            <p:ph idx="1"/>
          </p:nvPr>
        </p:nvSpPr>
        <p:spPr/>
        <p:txBody>
          <a:bodyPr/>
          <a:lstStyle/>
          <a:p>
            <a:r>
              <a:rPr lang="en-US" dirty="0" smtClean="0"/>
              <a:t>Can’t hold much data</a:t>
            </a:r>
          </a:p>
          <a:p>
            <a:r>
              <a:rPr lang="en-US" dirty="0" smtClean="0"/>
              <a:t>No dates before year 1900</a:t>
            </a:r>
          </a:p>
          <a:p>
            <a:r>
              <a:rPr lang="en-US" dirty="0" smtClean="0"/>
              <a:t>Not truly geospatially enabled</a:t>
            </a:r>
          </a:p>
          <a:p>
            <a:r>
              <a:rPr lang="en-US" dirty="0" smtClean="0"/>
              <a:t>Not free</a:t>
            </a:r>
          </a:p>
          <a:p>
            <a:endParaRPr lang="en-US" dirty="0" smtClean="0"/>
          </a:p>
          <a:p>
            <a:r>
              <a:rPr lang="en-US" dirty="0" smtClean="0"/>
              <a:t>How can I use HIS in software built to work with HIS from the ground up?</a:t>
            </a:r>
          </a:p>
          <a:p>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HydroDesktop</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Free, open source solution for HIS data access</a:t>
            </a:r>
          </a:p>
          <a:p>
            <a:r>
              <a:rPr lang="en-US" dirty="0" smtClean="0">
                <a:hlinkClick r:id="rId2"/>
              </a:rPr>
              <a:t>www.hydrodesktop.org</a:t>
            </a:r>
            <a:r>
              <a:rPr lang="en-US" dirty="0" smtClean="0"/>
              <a:t> </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990600" y="2514600"/>
            <a:ext cx="7162800" cy="3916260"/>
          </a:xfrm>
          <a:prstGeom prst="rect">
            <a:avLst/>
          </a:prstGeom>
          <a:noFill/>
          <a:ln w="317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Connects People with Data</a:t>
            </a:r>
            <a:endParaRPr lang="en-US" dirty="0"/>
          </a:p>
        </p:txBody>
      </p:sp>
      <p:sp>
        <p:nvSpPr>
          <p:cNvPr id="3" name="Content Placeholder 2"/>
          <p:cNvSpPr>
            <a:spLocks noGrp="1"/>
          </p:cNvSpPr>
          <p:nvPr>
            <p:ph idx="1"/>
          </p:nvPr>
        </p:nvSpPr>
        <p:spPr/>
        <p:txBody>
          <a:bodyPr>
            <a:normAutofit/>
          </a:bodyPr>
          <a:lstStyle/>
          <a:p>
            <a:r>
              <a:rPr lang="en-US" dirty="0" smtClean="0"/>
              <a:t>The CUAHSI Hydrologic Information System (HIS) provides web services, tools, standards and procedures that enhance access to more and better data for hydrologic analysis.</a:t>
            </a:r>
          </a:p>
          <a:p>
            <a:endParaRPr lang="en-US" dirty="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fully integrated with HIS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066800" y="1219200"/>
            <a:ext cx="7093382" cy="5334000"/>
          </a:xfrm>
          <a:prstGeom prst="rect">
            <a:avLst/>
          </a:prstGeom>
          <a:noFill/>
          <a:ln w="9525">
            <a:noFill/>
            <a:miter lim="800000"/>
            <a:headEnd/>
            <a:tailEnd/>
          </a:ln>
        </p:spPr>
      </p:pic>
      <p:sp>
        <p:nvSpPr>
          <p:cNvPr id="6" name="Rounded Rectangle 5"/>
          <p:cNvSpPr/>
          <p:nvPr/>
        </p:nvSpPr>
        <p:spPr>
          <a:xfrm>
            <a:off x="2514600" y="2286000"/>
            <a:ext cx="3207182" cy="1447800"/>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      - Metadata catalog</a:t>
            </a:r>
          </a:p>
          <a:p>
            <a:r>
              <a:rPr lang="en-US" dirty="0" smtClean="0">
                <a:solidFill>
                  <a:schemeClr val="tx1"/>
                </a:solidFill>
              </a:rPr>
              <a:t>      - Ontology keywords</a:t>
            </a:r>
          </a:p>
          <a:p>
            <a:r>
              <a:rPr lang="en-US" dirty="0" smtClean="0">
                <a:solidFill>
                  <a:schemeClr val="tx1"/>
                </a:solidFill>
              </a:rPr>
              <a:t>      - WaterOneFlow/WaterML</a:t>
            </a:r>
            <a:endParaRPr lang="en-US"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Built-in Analysis</a:t>
            </a:r>
            <a:endParaRPr lang="en-US" dirty="0"/>
          </a:p>
        </p:txBody>
      </p:sp>
      <p:sp>
        <p:nvSpPr>
          <p:cNvPr id="5" name="Content Placeholder 4"/>
          <p:cNvSpPr>
            <a:spLocks noGrp="1"/>
          </p:cNvSpPr>
          <p:nvPr>
            <p:ph sz="half" idx="1"/>
          </p:nvPr>
        </p:nvSpPr>
        <p:spPr>
          <a:xfrm>
            <a:off x="609600" y="1874837"/>
            <a:ext cx="4038600" cy="4525963"/>
          </a:xfrm>
        </p:spPr>
        <p:txBody>
          <a:bodyPr>
            <a:normAutofit/>
          </a:bodyPr>
          <a:lstStyle/>
          <a:p>
            <a:r>
              <a:rPr lang="en-US" sz="3200" dirty="0" smtClean="0"/>
              <a:t>Tables</a:t>
            </a:r>
          </a:p>
          <a:p>
            <a:r>
              <a:rPr lang="en-US" sz="3200" dirty="0" smtClean="0"/>
              <a:t>Graphs</a:t>
            </a:r>
          </a:p>
          <a:p>
            <a:r>
              <a:rPr lang="en-US" sz="3200" dirty="0" smtClean="0"/>
              <a:t>Editing</a:t>
            </a:r>
          </a:p>
          <a:p>
            <a:r>
              <a:rPr lang="en-US" sz="3200" dirty="0" smtClean="0"/>
              <a:t>Export</a:t>
            </a:r>
            <a:endParaRPr lang="en-US" sz="3200" dirty="0"/>
          </a:p>
        </p:txBody>
      </p:sp>
      <p:sp>
        <p:nvSpPr>
          <p:cNvPr id="6" name="Content Placeholder 5"/>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590800" y="1676400"/>
            <a:ext cx="6029375" cy="45339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Customizable with Plug-ins</a:t>
            </a:r>
            <a:endParaRPr lang="en-US" dirty="0"/>
          </a:p>
        </p:txBody>
      </p:sp>
      <p:sp>
        <p:nvSpPr>
          <p:cNvPr id="6" name="Content Placeholder 5"/>
          <p:cNvSpPr>
            <a:spLocks noGrp="1"/>
          </p:cNvSpPr>
          <p:nvPr>
            <p:ph idx="1"/>
          </p:nvPr>
        </p:nvSpPr>
        <p:spPr>
          <a:xfrm>
            <a:off x="457200" y="1828800"/>
            <a:ext cx="3200400" cy="4525963"/>
          </a:xfrm>
        </p:spPr>
        <p:txBody>
          <a:bodyPr/>
          <a:lstStyle/>
          <a:p>
            <a:r>
              <a:rPr lang="en-US" dirty="0" smtClean="0"/>
              <a:t>Community development</a:t>
            </a:r>
          </a:p>
          <a:p>
            <a:r>
              <a:rPr lang="en-US" dirty="0" smtClean="0"/>
              <a:t>Build on the HydroDesktop framework</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318800" y="1752600"/>
            <a:ext cx="5672800" cy="4267200"/>
          </a:xfrm>
          <a:prstGeom prst="rect">
            <a:avLst/>
          </a:prstGeom>
          <a:noFill/>
          <a:ln w="9525">
            <a:noFill/>
            <a:miter lim="800000"/>
            <a:headEnd/>
            <a:tailEnd/>
          </a:ln>
        </p:spPr>
      </p:pic>
      <p:sp>
        <p:nvSpPr>
          <p:cNvPr id="8" name="Rounded Rectangle 7"/>
          <p:cNvSpPr/>
          <p:nvPr/>
        </p:nvSpPr>
        <p:spPr>
          <a:xfrm>
            <a:off x="6858000" y="4267200"/>
            <a:ext cx="1759382" cy="762000"/>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HydroModeler</a:t>
            </a:r>
            <a:endParaRPr lang="en-US"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743200" y="1600200"/>
            <a:ext cx="5257800" cy="4525963"/>
          </a:xfrm>
        </p:spPr>
        <p:txBody>
          <a:bodyPr/>
          <a:lstStyle/>
          <a:p>
            <a:r>
              <a:rPr lang="en-US" dirty="0" smtClean="0"/>
              <a:t>The HIS Story</a:t>
            </a:r>
          </a:p>
          <a:p>
            <a:endParaRPr lang="en-US" sz="2000" dirty="0" smtClean="0"/>
          </a:p>
          <a:p>
            <a:endParaRPr lang="en-US" dirty="0" smtClean="0"/>
          </a:p>
          <a:p>
            <a:r>
              <a:rPr lang="en-US" dirty="0" smtClean="0"/>
              <a:t>HIS components</a:t>
            </a:r>
          </a:p>
          <a:p>
            <a:endParaRPr lang="en-US" sz="1400" dirty="0" smtClean="0"/>
          </a:p>
          <a:p>
            <a:endParaRPr lang="en-US" dirty="0" smtClean="0"/>
          </a:p>
          <a:p>
            <a:r>
              <a:rPr lang="en-US" b="1" i="1" dirty="0" smtClean="0">
                <a:solidFill>
                  <a:schemeClr val="tx2"/>
                </a:solidFill>
              </a:rPr>
              <a:t>Putting the pieces together</a:t>
            </a:r>
            <a:endParaRPr lang="en-US" b="1" i="1" dirty="0">
              <a:solidFill>
                <a:schemeClr val="tx2"/>
              </a:solidFill>
            </a:endParaRPr>
          </a:p>
        </p:txBody>
      </p:sp>
      <p:pic>
        <p:nvPicPr>
          <p:cNvPr id="1028" name="Picture 4" descr="C:\Documents and Settings\whiteatl.000\Local Settings\Temporary Internet Files\Content.IE5\EJO0JSQU\MC900078753[1].wmf"/>
          <p:cNvPicPr>
            <a:picLocks noChangeAspect="1" noChangeArrowheads="1"/>
          </p:cNvPicPr>
          <p:nvPr/>
        </p:nvPicPr>
        <p:blipFill>
          <a:blip r:embed="rId3" cstate="print"/>
          <a:srcRect/>
          <a:stretch>
            <a:fillRect/>
          </a:stretch>
        </p:blipFill>
        <p:spPr bwMode="auto">
          <a:xfrm>
            <a:off x="1438275" y="2895600"/>
            <a:ext cx="1123950" cy="1195030"/>
          </a:xfrm>
          <a:prstGeom prst="rect">
            <a:avLst/>
          </a:prstGeom>
          <a:noFill/>
        </p:spPr>
      </p:pic>
      <p:pic>
        <p:nvPicPr>
          <p:cNvPr id="1031" name="Picture 7" descr="C:\Documents and Settings\whiteatl.000\Local Settings\Temporary Internet Files\Content.IE5\EJO0JSQU\MC910216343[1].png"/>
          <p:cNvPicPr>
            <a:picLocks noChangeAspect="1" noChangeArrowheads="1"/>
          </p:cNvPicPr>
          <p:nvPr/>
        </p:nvPicPr>
        <p:blipFill>
          <a:blip r:embed="rId4" cstate="print"/>
          <a:srcRect/>
          <a:stretch>
            <a:fillRect/>
          </a:stretch>
        </p:blipFill>
        <p:spPr bwMode="auto">
          <a:xfrm>
            <a:off x="1339657" y="4267199"/>
            <a:ext cx="1321186" cy="1272511"/>
          </a:xfrm>
          <a:prstGeom prst="rect">
            <a:avLst/>
          </a:prstGeom>
          <a:noFill/>
        </p:spPr>
      </p:pic>
      <p:pic>
        <p:nvPicPr>
          <p:cNvPr id="1032" name="Picture 8" descr="C:\Documents and Settings\whiteatl.000\Local Settings\Temporary Internet Files\Content.IE5\9YGYG12C\MC900438067[1].png"/>
          <p:cNvPicPr>
            <a:picLocks noChangeAspect="1" noChangeArrowheads="1"/>
          </p:cNvPicPr>
          <p:nvPr/>
        </p:nvPicPr>
        <p:blipFill>
          <a:blip r:embed="rId5" cstate="print"/>
          <a:srcRect/>
          <a:stretch>
            <a:fillRect/>
          </a:stretch>
        </p:blipFill>
        <p:spPr bwMode="auto">
          <a:xfrm>
            <a:off x="1333500" y="1257300"/>
            <a:ext cx="1333500" cy="1333500"/>
          </a:xfrm>
          <a:prstGeom prst="rect">
            <a:avLst/>
          </a:prstGeom>
          <a:noFill/>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457200" y="533400"/>
            <a:ext cx="8229600" cy="1143000"/>
          </a:xfrm>
        </p:spPr>
        <p:txBody>
          <a:bodyPr>
            <a:normAutofit fontScale="90000"/>
          </a:bodyPr>
          <a:lstStyle/>
          <a:p>
            <a:r>
              <a:rPr lang="en-US" dirty="0" smtClean="0"/>
              <a:t>Services-Oriented Architecture for Water Data</a:t>
            </a:r>
            <a:endParaRPr lang="en-US" dirty="0"/>
          </a:p>
        </p:txBody>
      </p:sp>
      <p:sp>
        <p:nvSpPr>
          <p:cNvPr id="15" name="Rounded Rectangle 14"/>
          <p:cNvSpPr/>
          <p:nvPr/>
        </p:nvSpPr>
        <p:spPr>
          <a:xfrm>
            <a:off x="3657600" y="3505200"/>
            <a:ext cx="1600200" cy="838200"/>
          </a:xfrm>
          <a:prstGeom prst="roundRect">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WaterML</a:t>
            </a:r>
            <a:endParaRPr lang="en-US" sz="2400" b="1" dirty="0"/>
          </a:p>
        </p:txBody>
      </p:sp>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a:t>HIS Central</a:t>
            </a: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HydroServer</a:t>
            </a:r>
            <a:endParaRPr lang="en-US" sz="2600" dirty="0"/>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HydroDesktop</a:t>
            </a:r>
            <a:endParaRPr lang="en-US" sz="2600" dirty="0"/>
          </a:p>
        </p:txBody>
      </p:sp>
      <p:grpSp>
        <p:nvGrpSpPr>
          <p:cNvPr id="17" name="Group 16"/>
          <p:cNvGrpSpPr/>
          <p:nvPr/>
        </p:nvGrpSpPr>
        <p:grpSpPr>
          <a:xfrm>
            <a:off x="3506788" y="4648200"/>
            <a:ext cx="2032000" cy="338554"/>
            <a:chOff x="3506788" y="4648200"/>
            <a:chExt cx="2032000" cy="338554"/>
          </a:xfrm>
        </p:grpSpPr>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862388" y="4648200"/>
              <a:ext cx="1169807" cy="338554"/>
            </a:xfrm>
            <a:prstGeom prst="rect">
              <a:avLst/>
            </a:prstGeom>
            <a:noFill/>
            <a:ln w="9525">
              <a:noFill/>
              <a:miter lim="800000"/>
              <a:headEnd/>
              <a:tailEnd/>
            </a:ln>
          </p:spPr>
          <p:txBody>
            <a:bodyPr wrap="none">
              <a:spAutoFit/>
            </a:bodyPr>
            <a:lstStyle/>
            <a:p>
              <a:r>
                <a:rPr lang="en-US" sz="1600" b="1" dirty="0" smtClean="0"/>
                <a:t>Data access</a:t>
              </a:r>
              <a:endParaRPr lang="en-US" sz="1600" b="1" dirty="0"/>
            </a:p>
          </p:txBody>
        </p:sp>
      </p:grpSp>
      <p:grpSp>
        <p:nvGrpSpPr>
          <p:cNvPr id="16" name="Group 15"/>
          <p:cNvGrpSpPr/>
          <p:nvPr/>
        </p:nvGrpSpPr>
        <p:grpSpPr>
          <a:xfrm>
            <a:off x="4471988" y="2771775"/>
            <a:ext cx="2221706" cy="1800225"/>
            <a:chOff x="4471988" y="2771775"/>
            <a:chExt cx="2221706" cy="1800225"/>
          </a:xfrm>
        </p:grpSpPr>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t>Search</a:t>
              </a:r>
              <a:endParaRPr lang="en-US" sz="1600" b="1" dirty="0"/>
            </a:p>
          </p:txBody>
        </p:sp>
      </p:grpSp>
      <p:grpSp>
        <p:nvGrpSpPr>
          <p:cNvPr id="14" name="Group 13"/>
          <p:cNvGrpSpPr/>
          <p:nvPr/>
        </p:nvGrpSpPr>
        <p:grpSpPr>
          <a:xfrm>
            <a:off x="2280467" y="2771775"/>
            <a:ext cx="2191522" cy="1800225"/>
            <a:chOff x="2280467" y="2771775"/>
            <a:chExt cx="2191522" cy="1800225"/>
          </a:xfrm>
        </p:grpSpPr>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7" name="TextBox 16"/>
            <p:cNvSpPr txBox="1">
              <a:spLocks noChangeArrowheads="1"/>
            </p:cNvSpPr>
            <p:nvPr/>
          </p:nvSpPr>
          <p:spPr bwMode="auto">
            <a:xfrm rot="19189103">
              <a:off x="2280467" y="3305171"/>
              <a:ext cx="2101850" cy="338138"/>
            </a:xfrm>
            <a:prstGeom prst="rect">
              <a:avLst/>
            </a:prstGeom>
            <a:noFill/>
            <a:ln w="9525">
              <a:noFill/>
              <a:miter lim="800000"/>
              <a:headEnd/>
              <a:tailEnd/>
            </a:ln>
          </p:spPr>
          <p:txBody>
            <a:bodyPr wrap="none">
              <a:spAutoFit/>
            </a:bodyPr>
            <a:lstStyle/>
            <a:p>
              <a:r>
                <a:rPr lang="en-US" sz="1600" b="1" dirty="0"/>
                <a:t>Service registration</a:t>
              </a:r>
            </a:p>
          </p:txBody>
        </p:sp>
        <p:sp>
          <p:nvSpPr>
            <p:cNvPr id="25" name="TextBox 16"/>
            <p:cNvSpPr txBox="1">
              <a:spLocks noChangeArrowheads="1"/>
            </p:cNvSpPr>
            <p:nvPr/>
          </p:nvSpPr>
          <p:spPr bwMode="auto">
            <a:xfrm rot="19189103">
              <a:off x="2732850" y="3636311"/>
              <a:ext cx="1502399" cy="338554"/>
            </a:xfrm>
            <a:prstGeom prst="rect">
              <a:avLst/>
            </a:prstGeom>
            <a:noFill/>
            <a:ln w="9525">
              <a:noFill/>
              <a:miter lim="800000"/>
              <a:headEnd/>
              <a:tailEnd/>
            </a:ln>
          </p:spPr>
          <p:txBody>
            <a:bodyPr wrap="none">
              <a:spAutoFit/>
            </a:bodyPr>
            <a:lstStyle/>
            <a:p>
              <a:r>
                <a:rPr lang="en-US" sz="1600" b="1" dirty="0" smtClean="0"/>
                <a:t>Catalog harvest</a:t>
              </a:r>
              <a:endParaRPr lang="en-US" sz="1600" b="1" dirty="0"/>
            </a:p>
          </p:txBody>
        </p:sp>
      </p:grpSp>
      <p:sp>
        <p:nvSpPr>
          <p:cNvPr id="18" name="Rounded Rectangle 17"/>
          <p:cNvSpPr/>
          <p:nvPr/>
        </p:nvSpPr>
        <p:spPr>
          <a:xfrm>
            <a:off x="1524000" y="5181600"/>
            <a:ext cx="1600200" cy="457200"/>
          </a:xfrm>
          <a:prstGeom prst="roundRect">
            <a:avLst/>
          </a:prstGeom>
          <a:solidFill>
            <a:schemeClr val="accent3"/>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Publisher</a:t>
            </a:r>
            <a:endParaRPr lang="en-US" dirty="0"/>
          </a:p>
        </p:txBody>
      </p:sp>
      <p:sp>
        <p:nvSpPr>
          <p:cNvPr id="19" name="Rounded Rectangle 18"/>
          <p:cNvSpPr/>
          <p:nvPr/>
        </p:nvSpPr>
        <p:spPr>
          <a:xfrm>
            <a:off x="3657600" y="1752600"/>
            <a:ext cx="1600200" cy="457200"/>
          </a:xfrm>
          <a:prstGeom prst="roundRect">
            <a:avLst/>
          </a:prstGeom>
          <a:solidFill>
            <a:schemeClr val="accent3"/>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Catalog</a:t>
            </a:r>
            <a:endParaRPr lang="en-US" dirty="0"/>
          </a:p>
        </p:txBody>
      </p:sp>
      <p:sp>
        <p:nvSpPr>
          <p:cNvPr id="21" name="Rounded Rectangle 20"/>
          <p:cNvSpPr/>
          <p:nvPr/>
        </p:nvSpPr>
        <p:spPr>
          <a:xfrm>
            <a:off x="5943600" y="5181600"/>
            <a:ext cx="1600200" cy="457200"/>
          </a:xfrm>
          <a:prstGeom prst="roundRect">
            <a:avLst/>
          </a:prstGeom>
          <a:solidFill>
            <a:schemeClr val="accent3"/>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User</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8" grpId="0" animBg="1"/>
      <p:bldP spid="19"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6027149" y="2938463"/>
            <a:ext cx="2507251" cy="1862137"/>
          </a:xfrm>
          <a:prstGeom prst="rect">
            <a:avLst/>
          </a:prstGeom>
          <a:noFill/>
          <a:ln w="9525">
            <a:noFill/>
            <a:miter lim="800000"/>
            <a:headEnd/>
            <a:tailEnd/>
          </a:ln>
          <a:effectLst>
            <a:softEdge rad="317500"/>
          </a:effectLst>
        </p:spPr>
      </p:pic>
      <p:pic>
        <p:nvPicPr>
          <p:cNvPr id="5" name="Picture 4"/>
          <p:cNvPicPr/>
          <p:nvPr/>
        </p:nvPicPr>
        <p:blipFill>
          <a:blip r:embed="rId3" cstate="print"/>
          <a:srcRect/>
          <a:stretch>
            <a:fillRect/>
          </a:stretch>
        </p:blipFill>
        <p:spPr bwMode="auto">
          <a:xfrm>
            <a:off x="5410200" y="4419600"/>
            <a:ext cx="2916967" cy="2056292"/>
          </a:xfrm>
          <a:prstGeom prst="rect">
            <a:avLst/>
          </a:prstGeom>
          <a:noFill/>
          <a:ln w="9525">
            <a:noFill/>
            <a:miter lim="800000"/>
            <a:headEnd/>
            <a:tailEnd/>
          </a:ln>
          <a:effectLst>
            <a:softEdge rad="317500"/>
          </a:effectLst>
        </p:spPr>
      </p:pic>
      <p:sp>
        <p:nvSpPr>
          <p:cNvPr id="2" name="Title 1"/>
          <p:cNvSpPr>
            <a:spLocks noGrp="1"/>
          </p:cNvSpPr>
          <p:nvPr>
            <p:ph type="title"/>
          </p:nvPr>
        </p:nvSpPr>
        <p:spPr/>
        <p:txBody>
          <a:bodyPr/>
          <a:lstStyle/>
          <a:p>
            <a:r>
              <a:rPr lang="en-US" dirty="0" smtClean="0"/>
              <a:t>Start Using HIS</a:t>
            </a:r>
            <a:endParaRPr lang="en-US" dirty="0"/>
          </a:p>
        </p:txBody>
      </p:sp>
      <p:sp>
        <p:nvSpPr>
          <p:cNvPr id="3" name="Content Placeholder 2"/>
          <p:cNvSpPr>
            <a:spLocks noGrp="1"/>
          </p:cNvSpPr>
          <p:nvPr>
            <p:ph idx="1"/>
          </p:nvPr>
        </p:nvSpPr>
        <p:spPr>
          <a:xfrm>
            <a:off x="457200" y="1630680"/>
            <a:ext cx="5486400" cy="4389120"/>
          </a:xfrm>
        </p:spPr>
        <p:txBody>
          <a:bodyPr/>
          <a:lstStyle/>
          <a:p>
            <a:r>
              <a:rPr lang="en-US" dirty="0" smtClean="0"/>
              <a:t>HIS Website </a:t>
            </a:r>
          </a:p>
          <a:p>
            <a:pPr lvl="1"/>
            <a:r>
              <a:rPr lang="en-US" u="sng" dirty="0" smtClean="0">
                <a:solidFill>
                  <a:srgbClr val="0074FF"/>
                </a:solidFill>
              </a:rPr>
              <a:t>his.cuahsi.org</a:t>
            </a:r>
          </a:p>
          <a:p>
            <a:r>
              <a:rPr lang="en-US" dirty="0" smtClean="0"/>
              <a:t>User Support Specialist </a:t>
            </a:r>
          </a:p>
          <a:p>
            <a:pPr lvl="1"/>
            <a:r>
              <a:rPr lang="en-US" dirty="0" smtClean="0"/>
              <a:t>Yoori Choi  </a:t>
            </a:r>
          </a:p>
          <a:p>
            <a:pPr lvl="1"/>
            <a:r>
              <a:rPr lang="en-US" u="sng" dirty="0" smtClean="0">
                <a:solidFill>
                  <a:srgbClr val="0074FF"/>
                </a:solidFill>
              </a:rPr>
              <a:t>ychoi@cuahsi.org</a:t>
            </a:r>
            <a:endParaRPr lang="en-US" u="sng" dirty="0">
              <a:solidFill>
                <a:srgbClr val="0074FF"/>
              </a:solidFill>
            </a:endParaRPr>
          </a:p>
        </p:txBody>
      </p:sp>
      <p:pic>
        <p:nvPicPr>
          <p:cNvPr id="4" name="Picture 2"/>
          <p:cNvPicPr>
            <a:picLocks noChangeAspect="1" noChangeArrowheads="1"/>
          </p:cNvPicPr>
          <p:nvPr/>
        </p:nvPicPr>
        <p:blipFill>
          <a:blip r:embed="rId4" cstate="print"/>
          <a:srcRect/>
          <a:stretch>
            <a:fillRect/>
          </a:stretch>
        </p:blipFill>
        <p:spPr bwMode="auto">
          <a:xfrm>
            <a:off x="4953000" y="914400"/>
            <a:ext cx="2819400" cy="2120100"/>
          </a:xfrm>
          <a:prstGeom prst="rect">
            <a:avLst/>
          </a:prstGeom>
          <a:noFill/>
          <a:ln w="9525">
            <a:noFill/>
            <a:miter lim="800000"/>
            <a:headEnd/>
            <a:tailEnd/>
          </a:ln>
          <a:effectLst>
            <a:softEdge rad="31750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5800" y="1316237"/>
            <a:ext cx="7924800" cy="5541763"/>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Niagara Peninsula Decision Support</a:t>
            </a:r>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4953000" y="1219200"/>
            <a:ext cx="3957431" cy="2737471"/>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5" cstate="print"/>
          <a:srcRect/>
          <a:stretch>
            <a:fillRect/>
          </a:stretch>
        </p:blipFill>
        <p:spPr bwMode="auto">
          <a:xfrm>
            <a:off x="381000" y="3352800"/>
            <a:ext cx="3927158" cy="271653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20" name="Oval 19"/>
          <p:cNvSpPr/>
          <p:nvPr/>
        </p:nvSpPr>
        <p:spPr>
          <a:xfrm>
            <a:off x="5734050" y="4010025"/>
            <a:ext cx="381000" cy="38100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sk.austin.utexas.edu\root\engr\research\crwr\Conferences\2010\20101117_LatornellConservationSymposium\DSC_1601.JPG"/>
          <p:cNvPicPr>
            <a:picLocks noChangeAspect="1" noChangeArrowheads="1"/>
          </p:cNvPicPr>
          <p:nvPr/>
        </p:nvPicPr>
        <p:blipFill>
          <a:blip r:embed="rId6" cstate="print">
            <a:lum bright="10000"/>
          </a:blip>
          <a:srcRect/>
          <a:stretch>
            <a:fillRect/>
          </a:stretch>
        </p:blipFill>
        <p:spPr bwMode="auto">
          <a:xfrm>
            <a:off x="6400800" y="4038600"/>
            <a:ext cx="1985843" cy="2441350"/>
          </a:xfrm>
          <a:prstGeom prst="rect">
            <a:avLst/>
          </a:prstGeom>
          <a:noFill/>
          <a:ln w="3175">
            <a:solidFill>
              <a:schemeClr val="tx1"/>
            </a:solidFill>
          </a:ln>
          <a:effectLst>
            <a:outerShdw blurRad="50800" dist="38100" algn="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500" fill="hold"/>
                                        <p:tgtEl>
                                          <p:spTgt spid="1028"/>
                                        </p:tgtEl>
                                        <p:attrNameLst>
                                          <p:attrName>ppt_w</p:attrName>
                                        </p:attrNameLst>
                                      </p:cBhvr>
                                      <p:tavLst>
                                        <p:tav tm="0">
                                          <p:val>
                                            <p:fltVal val="0"/>
                                          </p:val>
                                        </p:tav>
                                        <p:tav tm="100000">
                                          <p:val>
                                            <p:strVal val="#ppt_w"/>
                                          </p:val>
                                        </p:tav>
                                      </p:tavLst>
                                    </p:anim>
                                    <p:anim calcmode="lin" valueType="num">
                                      <p:cBhvr>
                                        <p:cTn id="19" dur="500" fill="hold"/>
                                        <p:tgtEl>
                                          <p:spTgt spid="102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k.austin.utexas.edu\root\engr\research\crwr\Projects\CUAHSI\Internal\Logos\logo_big.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362200"/>
            <a:ext cx="4986917" cy="3819525"/>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4"/>
          <p:cNvSpPr>
            <a:spLocks noGrp="1" noChangeArrowheads="1"/>
          </p:cNvSpPr>
          <p:nvPr>
            <p:ph type="title"/>
          </p:nvPr>
        </p:nvSpPr>
        <p:spPr/>
        <p:txBody>
          <a:bodyPr/>
          <a:lstStyle/>
          <a:p>
            <a:r>
              <a:rPr lang="en-US" sz="4000" dirty="0" smtClean="0"/>
              <a:t>What is CUAHSI</a:t>
            </a:r>
          </a:p>
        </p:txBody>
      </p:sp>
      <p:sp>
        <p:nvSpPr>
          <p:cNvPr id="5125" name="Rectangle 5"/>
          <p:cNvSpPr>
            <a:spLocks noGrp="1" noChangeArrowheads="1"/>
          </p:cNvSpPr>
          <p:nvPr>
            <p:ph type="body" sz="half" idx="1"/>
          </p:nvPr>
        </p:nvSpPr>
        <p:spPr>
          <a:xfrm>
            <a:off x="457200" y="2286000"/>
            <a:ext cx="4876800" cy="3657600"/>
          </a:xfrm>
        </p:spPr>
        <p:txBody>
          <a:bodyPr/>
          <a:lstStyle/>
          <a:p>
            <a:pPr>
              <a:lnSpc>
                <a:spcPct val="90000"/>
              </a:lnSpc>
            </a:pPr>
            <a:r>
              <a:rPr lang="en-US" sz="2400" dirty="0" smtClean="0"/>
              <a:t>Funded by NSF</a:t>
            </a:r>
          </a:p>
          <a:p>
            <a:pPr>
              <a:lnSpc>
                <a:spcPct val="90000"/>
              </a:lnSpc>
            </a:pPr>
            <a:r>
              <a:rPr lang="en-US" sz="2400" dirty="0" smtClean="0"/>
              <a:t>Develops </a:t>
            </a:r>
            <a:r>
              <a:rPr lang="en-US" sz="2400" b="1" dirty="0" smtClean="0">
                <a:solidFill>
                  <a:schemeClr val="tx2"/>
                </a:solidFill>
              </a:rPr>
              <a:t>infrastructure and services to advance hydrologic science </a:t>
            </a:r>
            <a:r>
              <a:rPr lang="en-US" sz="2400" dirty="0" smtClean="0"/>
              <a:t>in US universities</a:t>
            </a:r>
          </a:p>
        </p:txBody>
      </p:sp>
      <p:sp>
        <p:nvSpPr>
          <p:cNvPr id="17" name="Rectangle 16"/>
          <p:cNvSpPr/>
          <p:nvPr/>
        </p:nvSpPr>
        <p:spPr>
          <a:xfrm>
            <a:off x="152400" y="1066800"/>
            <a:ext cx="8839200" cy="830997"/>
          </a:xfrm>
          <a:prstGeom prst="rect">
            <a:avLst/>
          </a:prstGeom>
        </p:spPr>
        <p:txBody>
          <a:bodyPr wrap="square">
            <a:spAutoFit/>
          </a:bodyPr>
          <a:lstStyle/>
          <a:p>
            <a:pPr algn="ctr"/>
            <a:r>
              <a:rPr lang="en-US" sz="2400" b="1" dirty="0" smtClean="0">
                <a:solidFill>
                  <a:schemeClr val="tx2"/>
                </a:solidFill>
              </a:rPr>
              <a:t>C</a:t>
            </a:r>
            <a:r>
              <a:rPr lang="en-US" sz="2400" dirty="0" smtClean="0"/>
              <a:t>onsortium of </a:t>
            </a:r>
            <a:r>
              <a:rPr lang="en-US" sz="2400" b="1" dirty="0" smtClean="0">
                <a:solidFill>
                  <a:schemeClr val="tx2"/>
                </a:solidFill>
              </a:rPr>
              <a:t>U</a:t>
            </a:r>
            <a:r>
              <a:rPr lang="en-US" sz="2400" dirty="0" smtClean="0"/>
              <a:t>niversities </a:t>
            </a:r>
          </a:p>
          <a:p>
            <a:pPr algn="ctr"/>
            <a:r>
              <a:rPr lang="en-US" sz="2400" dirty="0" smtClean="0"/>
              <a:t>for the </a:t>
            </a:r>
            <a:r>
              <a:rPr lang="en-US" sz="2400" b="1" dirty="0" smtClean="0">
                <a:solidFill>
                  <a:schemeClr val="tx2"/>
                </a:solidFill>
              </a:rPr>
              <a:t>A</a:t>
            </a:r>
            <a:r>
              <a:rPr lang="en-US" sz="2400" dirty="0" smtClean="0"/>
              <a:t>dvancement of </a:t>
            </a:r>
            <a:r>
              <a:rPr lang="en-US" sz="2400" b="1" dirty="0" smtClean="0">
                <a:solidFill>
                  <a:schemeClr val="tx2"/>
                </a:solidFill>
              </a:rPr>
              <a:t>H</a:t>
            </a:r>
            <a:r>
              <a:rPr lang="en-US" sz="2400" dirty="0" smtClean="0"/>
              <a:t>ydrologic </a:t>
            </a:r>
            <a:r>
              <a:rPr lang="en-US" sz="2400" b="1" dirty="0" smtClean="0">
                <a:solidFill>
                  <a:schemeClr val="tx2"/>
                </a:solidFill>
              </a:rPr>
              <a:t>S</a:t>
            </a:r>
            <a:r>
              <a:rPr lang="en-US" sz="2400" dirty="0" smtClean="0"/>
              <a:t>cience, </a:t>
            </a:r>
            <a:r>
              <a:rPr lang="en-US" sz="2400" b="1" dirty="0" smtClean="0">
                <a:solidFill>
                  <a:schemeClr val="tx2"/>
                </a:solidFill>
              </a:rPr>
              <a:t>I</a:t>
            </a:r>
            <a:r>
              <a:rPr lang="en-US" sz="2400" dirty="0" smtClean="0"/>
              <a:t>nc</a:t>
            </a:r>
            <a:endParaRPr lang="en-US" sz="2400" dirty="0"/>
          </a:p>
        </p:txBody>
      </p:sp>
      <p:sp>
        <p:nvSpPr>
          <p:cNvPr id="14" name="Rectangle 13"/>
          <p:cNvSpPr/>
          <p:nvPr/>
        </p:nvSpPr>
        <p:spPr>
          <a:xfrm>
            <a:off x="1004102" y="4724400"/>
            <a:ext cx="3186898" cy="646331"/>
          </a:xfrm>
          <a:prstGeom prst="rect">
            <a:avLst/>
          </a:prstGeom>
        </p:spPr>
        <p:txBody>
          <a:bodyPr wrap="none">
            <a:spAutoFit/>
          </a:bodyPr>
          <a:lstStyle/>
          <a:p>
            <a:r>
              <a:rPr lang="en-US" sz="3600" dirty="0" smtClean="0">
                <a:hlinkClick r:id="rId4"/>
              </a:rPr>
              <a:t>www.cuahsi.org</a:t>
            </a:r>
            <a:endParaRPr lang="en-US" sz="36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t>CUAHSI Member Institutions</a:t>
            </a:r>
          </a:p>
        </p:txBody>
      </p:sp>
      <p:pic>
        <p:nvPicPr>
          <p:cNvPr id="3074" name="Picture 2"/>
          <p:cNvPicPr>
            <a:picLocks noChangeAspect="1" noChangeArrowheads="1"/>
          </p:cNvPicPr>
          <p:nvPr/>
        </p:nvPicPr>
        <p:blipFill>
          <a:blip r:embed="rId3" cstate="print"/>
          <a:srcRect/>
          <a:stretch>
            <a:fillRect/>
          </a:stretch>
        </p:blipFill>
        <p:spPr bwMode="auto">
          <a:xfrm>
            <a:off x="1143000" y="1323975"/>
            <a:ext cx="6858000" cy="4210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3805</TotalTime>
  <Words>2280</Words>
  <Application>Microsoft Office PowerPoint</Application>
  <PresentationFormat>On-screen Show (4:3)</PresentationFormat>
  <Paragraphs>567</Paragraphs>
  <Slides>65</Slides>
  <Notes>53</Notes>
  <HiddenSlides>1</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The CUAHSI Hydrologic Information System</vt:lpstr>
      <vt:lpstr>About the Speaker</vt:lpstr>
      <vt:lpstr>What You Will Learn</vt:lpstr>
      <vt:lpstr>Outline</vt:lpstr>
      <vt:lpstr>Outline</vt:lpstr>
      <vt:lpstr>HIS Connects People with Data</vt:lpstr>
      <vt:lpstr>Niagara Peninsula Decision Support</vt:lpstr>
      <vt:lpstr>What is CUAHSI</vt:lpstr>
      <vt:lpstr>CUAHSI Member Institutions</vt:lpstr>
      <vt:lpstr>CUAHSI Hydrologic Information Systems Project</vt:lpstr>
      <vt:lpstr>CUAHSI HIS Development</vt:lpstr>
      <vt:lpstr>PowerPoint Presentation</vt:lpstr>
      <vt:lpstr>How can HIS help?</vt:lpstr>
      <vt:lpstr>What’s challenging about data? </vt:lpstr>
      <vt:lpstr>Data Integration</vt:lpstr>
      <vt:lpstr>The Result</vt:lpstr>
      <vt:lpstr>Metadata Catalog, October 2010</vt:lpstr>
      <vt:lpstr>PowerPoint Presentation</vt:lpstr>
      <vt:lpstr>PowerPoint Presentation</vt:lpstr>
      <vt:lpstr>PowerPoint Presentation</vt:lpstr>
      <vt:lpstr>For more on the HIS Story</vt:lpstr>
      <vt:lpstr>Outline</vt:lpstr>
      <vt:lpstr>Web Paradigm</vt:lpstr>
      <vt:lpstr>Services-Oriented Architecture for Water Data</vt:lpstr>
      <vt:lpstr>HIS System Overview</vt:lpstr>
      <vt:lpstr>PowerPoint Presentation</vt:lpstr>
      <vt:lpstr>Point Observations Time Series</vt:lpstr>
      <vt:lpstr>Sources of Observations Data</vt:lpstr>
      <vt:lpstr>Getting Water Data (the old way)</vt:lpstr>
      <vt:lpstr>Point Observations Information Model</vt:lpstr>
      <vt:lpstr>WaterML as a Standard Format</vt:lpstr>
      <vt:lpstr>WaterML Includes Sites, Variables, and Time Series  </vt:lpstr>
      <vt:lpstr>Web Pages and Web Services</vt:lpstr>
      <vt:lpstr>Web Service Examples</vt:lpstr>
      <vt:lpstr>WaterOneFlow Web Service</vt:lpstr>
      <vt:lpstr>WaterML and WaterOneFlow</vt:lpstr>
      <vt:lpstr>HydroExcel Demo: Introducing WaterOneFlow</vt:lpstr>
      <vt:lpstr>HIS System – HydroServer</vt:lpstr>
      <vt:lpstr>HydroServer Goals</vt:lpstr>
      <vt:lpstr>PowerPoint Presentation</vt:lpstr>
      <vt:lpstr>Operational HydroServers</vt:lpstr>
      <vt:lpstr>Why Publish Data with HIS</vt:lpstr>
      <vt:lpstr>What Have We Covered</vt:lpstr>
      <vt:lpstr>HIS System – HIS Central</vt:lpstr>
      <vt:lpstr>HIS Central</vt:lpstr>
      <vt:lpstr>Metadata Catalog</vt:lpstr>
      <vt:lpstr>Metadata Catalog, October 2010</vt:lpstr>
      <vt:lpstr>PowerPoint Presentation</vt:lpstr>
      <vt:lpstr>Conceptual Framework</vt:lpstr>
      <vt:lpstr>Thematic Concepts</vt:lpstr>
      <vt:lpstr>HydroTagger</vt:lpstr>
      <vt:lpstr>PowerPoint Presentation</vt:lpstr>
      <vt:lpstr>HIS Central Web Page </vt:lpstr>
      <vt:lpstr>HIS Central Web Service</vt:lpstr>
      <vt:lpstr>HIS System – HIS Desktop</vt:lpstr>
      <vt:lpstr>HIS in Familiar Software</vt:lpstr>
      <vt:lpstr>HydroExcel</vt:lpstr>
      <vt:lpstr>HydroExcel Limitations</vt:lpstr>
      <vt:lpstr>HydroDesktop</vt:lpstr>
      <vt:lpstr>GIS fully integrated with HIS</vt:lpstr>
      <vt:lpstr>Built-in Analysis</vt:lpstr>
      <vt:lpstr>Customizable with Plug-ins</vt:lpstr>
      <vt:lpstr>Outline</vt:lpstr>
      <vt:lpstr>Services-Oriented Architecture for Water Data</vt:lpstr>
      <vt:lpstr>Start Using HIS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 Stations</dc:title>
  <dc:creator>Whiteaker, Timothy L</dc:creator>
  <cp:lastModifiedBy>David R Maidment</cp:lastModifiedBy>
  <cp:revision>299</cp:revision>
  <dcterms:created xsi:type="dcterms:W3CDTF">2006-08-16T00:00:00Z</dcterms:created>
  <dcterms:modified xsi:type="dcterms:W3CDTF">2011-02-23T14:04:04Z</dcterms:modified>
</cp:coreProperties>
</file>