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2B3-99F2-4EB4-A630-B698090E717D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430EC-D715-4F1C-B043-4360D1E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9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2B3-99F2-4EB4-A630-B698090E717D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430EC-D715-4F1C-B043-4360D1E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9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2B3-99F2-4EB4-A630-B698090E717D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430EC-D715-4F1C-B043-4360D1E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96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754FDD-D5DF-4CDA-890C-D856EA6AE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5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2B3-99F2-4EB4-A630-B698090E717D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430EC-D715-4F1C-B043-4360D1E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7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2B3-99F2-4EB4-A630-B698090E717D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430EC-D715-4F1C-B043-4360D1E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5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2B3-99F2-4EB4-A630-B698090E717D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430EC-D715-4F1C-B043-4360D1E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9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2B3-99F2-4EB4-A630-B698090E717D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430EC-D715-4F1C-B043-4360D1E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7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2B3-99F2-4EB4-A630-B698090E717D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430EC-D715-4F1C-B043-4360D1E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8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2B3-99F2-4EB4-A630-B698090E717D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430EC-D715-4F1C-B043-4360D1E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2B3-99F2-4EB4-A630-B698090E717D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430EC-D715-4F1C-B043-4360D1E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0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82B3-99F2-4EB4-A630-B698090E717D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430EC-D715-4F1C-B043-4360D1E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8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A82B3-99F2-4EB4-A630-B698090E717D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430EC-D715-4F1C-B043-4360D1EC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2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Frequency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Reading: Applied Hydrology Sections 12-2 to 12-6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17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0C3C3-37D5-4C14-ADF1-C0968FB94367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r>
              <a:rPr lang="en-US"/>
              <a:t>Normal Probability Plot 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838200" y="51816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Annual maximum flows for Colorado River near Austin, TX</a:t>
            </a:r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7010400" cy="412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85800" y="5791200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The pink line you see on the plot is </a:t>
            </a:r>
            <a:r>
              <a:rPr lang="en-US" dirty="0" err="1">
                <a:solidFill>
                  <a:srgbClr val="FF0000"/>
                </a:solidFill>
              </a:rPr>
              <a:t>x</a:t>
            </a:r>
            <a:r>
              <a:rPr lang="en-US" baseline="-25000" dirty="0" err="1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 for T = 2, 5, 10, 25, 50, 100, 500 derived using the frequency factor technique for normal distribution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45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CA2B62-E9B1-4818-9B44-FD7EFAD363ED}" type="slidenum">
              <a:rPr lang="en-US"/>
              <a:pPr/>
              <a:t>2</a:t>
            </a:fld>
            <a:endParaRPr lang="en-US"/>
          </a:p>
        </p:txBody>
      </p:sp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198438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en-US" sz="4000"/>
              <a:t>Frequency analysis for extreme events 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28956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50975"/>
            <a:ext cx="32004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12192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7086600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04800" y="5775325"/>
            <a:ext cx="784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If you know T, you can find y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, and once y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is know, x</a:t>
            </a:r>
            <a:r>
              <a:rPr lang="en-US" sz="20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can be computed by </a:t>
            </a:r>
          </a:p>
        </p:txBody>
      </p:sp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48400"/>
            <a:ext cx="1828800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81000" y="914400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Q. Find a flow (or any other event)  that has a return period of T years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7010400" y="1524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EV1 pdf and cdf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457200" y="2986088"/>
            <a:ext cx="274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Define a reduced variable y</a:t>
            </a:r>
          </a:p>
        </p:txBody>
      </p:sp>
    </p:spTree>
    <p:extLst>
      <p:ext uri="{BB962C8B-B14F-4D97-AF65-F5344CB8AC3E}">
        <p14:creationId xmlns:p14="http://schemas.microsoft.com/office/powerpoint/2010/main" val="419035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9B34E8-7099-490C-8733-0574CC48101D}" type="slidenum">
              <a:rPr lang="en-US"/>
              <a:pPr/>
              <a:t>3</a:t>
            </a:fld>
            <a:endParaRPr lang="en-US"/>
          </a:p>
        </p:txBody>
      </p:sp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12.2.1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annual maxima for 10-minute storms</a:t>
            </a:r>
          </a:p>
          <a:p>
            <a:r>
              <a:rPr lang="en-US"/>
              <a:t>Find 5- &amp; 50-year return period 10-minute storms</a:t>
            </a:r>
          </a:p>
          <a:p>
            <a:endParaRPr lang="en-US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930150"/>
              </p:ext>
            </p:extLst>
          </p:nvPr>
        </p:nvGraphicFramePr>
        <p:xfrm>
          <a:off x="947738" y="3973513"/>
          <a:ext cx="2311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2311200" imgH="507960" progId="Equation.3">
                  <p:embed/>
                </p:oleObj>
              </mc:Choice>
              <mc:Fallback>
                <p:oleObj name="Equation" r:id="rId3" imgW="23112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3973513"/>
                        <a:ext cx="2311400" cy="50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669901"/>
              </p:ext>
            </p:extLst>
          </p:nvPr>
        </p:nvGraphicFramePr>
        <p:xfrm>
          <a:off x="3544888" y="4108450"/>
          <a:ext cx="3748087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3733560" imgH="203040" progId="Equation.3">
                  <p:embed/>
                </p:oleObj>
              </mc:Choice>
              <mc:Fallback>
                <p:oleObj name="Equation" r:id="rId5" imgW="3733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4108450"/>
                        <a:ext cx="3748087" cy="204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021924"/>
              </p:ext>
            </p:extLst>
          </p:nvPr>
        </p:nvGraphicFramePr>
        <p:xfrm>
          <a:off x="914400" y="3368675"/>
          <a:ext cx="9302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927000" imgH="520560" progId="Equation.3">
                  <p:embed/>
                </p:oleObj>
              </mc:Choice>
              <mc:Fallback>
                <p:oleObj name="Equation" r:id="rId7" imgW="9270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368675"/>
                        <a:ext cx="930275" cy="5238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825218"/>
              </p:ext>
            </p:extLst>
          </p:nvPr>
        </p:nvGraphicFramePr>
        <p:xfrm>
          <a:off x="957263" y="4619625"/>
          <a:ext cx="32956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9" imgW="3288960" imgH="545760" progId="Equation.3">
                  <p:embed/>
                </p:oleObj>
              </mc:Choice>
              <mc:Fallback>
                <p:oleObj name="Equation" r:id="rId9" imgW="328896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4619625"/>
                        <a:ext cx="3295650" cy="546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422893"/>
              </p:ext>
            </p:extLst>
          </p:nvPr>
        </p:nvGraphicFramePr>
        <p:xfrm>
          <a:off x="992188" y="5289550"/>
          <a:ext cx="320675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1" imgW="3200400" imgH="253800" progId="Equation.3">
                  <p:embed/>
                </p:oleObj>
              </mc:Choice>
              <mc:Fallback>
                <p:oleObj name="Equation" r:id="rId11" imgW="3200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5289550"/>
                        <a:ext cx="3206750" cy="25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71506"/>
              </p:ext>
            </p:extLst>
          </p:nvPr>
        </p:nvGraphicFramePr>
        <p:xfrm>
          <a:off x="981075" y="5689600"/>
          <a:ext cx="94297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3" imgW="939600" imgH="253800" progId="Equation.3">
                  <p:embed/>
                </p:oleObj>
              </mc:Choice>
              <mc:Fallback>
                <p:oleObj name="Equation" r:id="rId13" imgW="939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5689600"/>
                        <a:ext cx="942975" cy="25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48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7B02A-DFC9-4F73-BA52-D5C9BBA52D63}" type="slidenum">
              <a:rPr lang="en-US"/>
              <a:pPr/>
              <a:t>4</a:t>
            </a:fld>
            <a:endParaRPr lang="en-US"/>
          </a:p>
        </p:txBody>
      </p:sp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Frequency Factors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72425" cy="4525963"/>
          </a:xfrm>
        </p:spPr>
        <p:txBody>
          <a:bodyPr/>
          <a:lstStyle/>
          <a:p>
            <a:r>
              <a:rPr lang="en-US" sz="2800" dirty="0" smtClean="0"/>
              <a:t>Once </a:t>
            </a:r>
            <a:r>
              <a:rPr lang="en-US" sz="2800" dirty="0"/>
              <a:t>a distribution has been selected and its parameters estimated, then how do we use it?</a:t>
            </a:r>
          </a:p>
          <a:p>
            <a:r>
              <a:rPr lang="en-US" sz="2800" dirty="0"/>
              <a:t>Chow proposed using:</a:t>
            </a:r>
          </a:p>
          <a:p>
            <a:endParaRPr lang="en-US" sz="2800" dirty="0"/>
          </a:p>
          <a:p>
            <a:r>
              <a:rPr lang="en-US" sz="2800" dirty="0"/>
              <a:t>where</a:t>
            </a:r>
          </a:p>
          <a:p>
            <a:endParaRPr lang="en-US" sz="2800" dirty="0"/>
          </a:p>
        </p:txBody>
      </p:sp>
      <p:graphicFrame>
        <p:nvGraphicFramePr>
          <p:cNvPr id="4301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224823"/>
              </p:ext>
            </p:extLst>
          </p:nvPr>
        </p:nvGraphicFramePr>
        <p:xfrm>
          <a:off x="4495800" y="3535363"/>
          <a:ext cx="168751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1028520" imgH="253800" progId="Equation.3">
                  <p:embed/>
                </p:oleObj>
              </mc:Choice>
              <mc:Fallback>
                <p:oleObj name="Equation" r:id="rId3" imgW="1028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35363"/>
                        <a:ext cx="1687513" cy="4175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786585"/>
              </p:ext>
            </p:extLst>
          </p:nvPr>
        </p:nvGraphicFramePr>
        <p:xfrm>
          <a:off x="1849438" y="4267200"/>
          <a:ext cx="3722687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2501640" imgH="1396800" progId="Equation.3">
                  <p:embed/>
                </p:oleObj>
              </mc:Choice>
              <mc:Fallback>
                <p:oleObj name="Equation" r:id="rId5" imgW="250164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4267200"/>
                        <a:ext cx="3722687" cy="2082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14" name="Group 6"/>
          <p:cNvGrpSpPr>
            <a:grpSpLocks/>
          </p:cNvGrpSpPr>
          <p:nvPr/>
        </p:nvGrpSpPr>
        <p:grpSpPr bwMode="auto">
          <a:xfrm>
            <a:off x="5676900" y="4260850"/>
            <a:ext cx="3267075" cy="2132013"/>
            <a:chOff x="3558" y="2600"/>
            <a:chExt cx="2058" cy="1343"/>
          </a:xfrm>
        </p:grpSpPr>
        <p:sp>
          <p:nvSpPr>
            <p:cNvPr id="43015" name="Rectangle 7"/>
            <p:cNvSpPr>
              <a:spLocks noChangeArrowheads="1"/>
            </p:cNvSpPr>
            <p:nvPr/>
          </p:nvSpPr>
          <p:spPr bwMode="auto">
            <a:xfrm>
              <a:off x="3558" y="2610"/>
              <a:ext cx="1946" cy="133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1200" b="1">
                <a:latin typeface="Times New Roman" pitchFamily="18" charset="0"/>
              </a:endParaRPr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auto">
            <a:xfrm>
              <a:off x="4863" y="3498"/>
              <a:ext cx="318" cy="252"/>
            </a:xfrm>
            <a:custGeom>
              <a:avLst/>
              <a:gdLst>
                <a:gd name="T0" fmla="*/ 6 w 318"/>
                <a:gd name="T1" fmla="*/ 0 h 252"/>
                <a:gd name="T2" fmla="*/ 0 w 318"/>
                <a:gd name="T3" fmla="*/ 249 h 252"/>
                <a:gd name="T4" fmla="*/ 318 w 318"/>
                <a:gd name="T5" fmla="*/ 252 h 252"/>
                <a:gd name="T6" fmla="*/ 306 w 318"/>
                <a:gd name="T7" fmla="*/ 213 h 252"/>
                <a:gd name="T8" fmla="*/ 168 w 318"/>
                <a:gd name="T9" fmla="*/ 165 h 252"/>
                <a:gd name="T10" fmla="*/ 66 w 318"/>
                <a:gd name="T11" fmla="*/ 90 h 252"/>
                <a:gd name="T12" fmla="*/ 6 w 318"/>
                <a:gd name="T13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8" h="252">
                  <a:moveTo>
                    <a:pt x="6" y="0"/>
                  </a:moveTo>
                  <a:lnTo>
                    <a:pt x="0" y="249"/>
                  </a:lnTo>
                  <a:lnTo>
                    <a:pt x="318" y="252"/>
                  </a:lnTo>
                  <a:lnTo>
                    <a:pt x="306" y="213"/>
                  </a:lnTo>
                  <a:lnTo>
                    <a:pt x="168" y="165"/>
                  </a:lnTo>
                  <a:lnTo>
                    <a:pt x="66" y="9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accent1"/>
            </a:solidFill>
            <a:ln w="9525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 flipV="1">
              <a:off x="3798" y="2782"/>
              <a:ext cx="0" cy="9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3798" y="3751"/>
              <a:ext cx="1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5034" y="3751"/>
              <a:ext cx="40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1200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3020" name="Text Box 12"/>
            <p:cNvSpPr txBox="1">
              <a:spLocks noChangeArrowheads="1"/>
            </p:cNvSpPr>
            <p:nvPr/>
          </p:nvSpPr>
          <p:spPr bwMode="auto">
            <a:xfrm>
              <a:off x="3577" y="2600"/>
              <a:ext cx="40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sz="1200" b="1" i="1">
                  <a:latin typeface="Times New Roman" pitchFamily="18" charset="0"/>
                </a:rPr>
                <a:t>f</a:t>
              </a:r>
              <a:r>
                <a:rPr kumimoji="1" lang="en-US" sz="1200" b="1" i="1" baseline="-25000">
                  <a:latin typeface="Times New Roman" pitchFamily="18" charset="0"/>
                </a:rPr>
                <a:t>X</a:t>
              </a:r>
              <a:r>
                <a:rPr kumimoji="1" lang="en-US" sz="1200" b="1">
                  <a:latin typeface="Times New Roman" pitchFamily="18" charset="0"/>
                </a:rPr>
                <a:t>(</a:t>
              </a:r>
              <a:r>
                <a:rPr kumimoji="1" lang="en-US" sz="1200" b="1" i="1">
                  <a:latin typeface="Times New Roman" pitchFamily="18" charset="0"/>
                </a:rPr>
                <a:t>x</a:t>
              </a:r>
              <a:r>
                <a:rPr kumimoji="1" lang="en-US" sz="1200" b="1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auto">
            <a:xfrm>
              <a:off x="3826" y="2999"/>
              <a:ext cx="1342" cy="743"/>
            </a:xfrm>
            <a:custGeom>
              <a:avLst/>
              <a:gdLst>
                <a:gd name="T0" fmla="*/ 0 w 1120"/>
                <a:gd name="T1" fmla="*/ 619 h 619"/>
                <a:gd name="T2" fmla="*/ 224 w 1120"/>
                <a:gd name="T3" fmla="*/ 571 h 619"/>
                <a:gd name="T4" fmla="*/ 392 w 1120"/>
                <a:gd name="T5" fmla="*/ 403 h 619"/>
                <a:gd name="T6" fmla="*/ 560 w 1120"/>
                <a:gd name="T7" fmla="*/ 67 h 619"/>
                <a:gd name="T8" fmla="*/ 696 w 1120"/>
                <a:gd name="T9" fmla="*/ 3 h 619"/>
                <a:gd name="T10" fmla="*/ 760 w 1120"/>
                <a:gd name="T11" fmla="*/ 83 h 619"/>
                <a:gd name="T12" fmla="*/ 864 w 1120"/>
                <a:gd name="T13" fmla="*/ 403 h 619"/>
                <a:gd name="T14" fmla="*/ 976 w 1120"/>
                <a:gd name="T15" fmla="*/ 531 h 619"/>
                <a:gd name="T16" fmla="*/ 1120 w 1120"/>
                <a:gd name="T17" fmla="*/ 59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0" h="619">
                  <a:moveTo>
                    <a:pt x="0" y="619"/>
                  </a:moveTo>
                  <a:cubicBezTo>
                    <a:pt x="79" y="613"/>
                    <a:pt x="159" y="607"/>
                    <a:pt x="224" y="571"/>
                  </a:cubicBezTo>
                  <a:cubicBezTo>
                    <a:pt x="289" y="535"/>
                    <a:pt x="336" y="487"/>
                    <a:pt x="392" y="403"/>
                  </a:cubicBezTo>
                  <a:cubicBezTo>
                    <a:pt x="448" y="319"/>
                    <a:pt x="509" y="134"/>
                    <a:pt x="560" y="67"/>
                  </a:cubicBezTo>
                  <a:cubicBezTo>
                    <a:pt x="611" y="0"/>
                    <a:pt x="663" y="0"/>
                    <a:pt x="696" y="3"/>
                  </a:cubicBezTo>
                  <a:cubicBezTo>
                    <a:pt x="729" y="6"/>
                    <a:pt x="732" y="16"/>
                    <a:pt x="760" y="83"/>
                  </a:cubicBezTo>
                  <a:cubicBezTo>
                    <a:pt x="788" y="150"/>
                    <a:pt x="828" y="328"/>
                    <a:pt x="864" y="403"/>
                  </a:cubicBezTo>
                  <a:cubicBezTo>
                    <a:pt x="900" y="478"/>
                    <a:pt x="933" y="499"/>
                    <a:pt x="976" y="531"/>
                  </a:cubicBezTo>
                  <a:cubicBezTo>
                    <a:pt x="1019" y="563"/>
                    <a:pt x="1090" y="582"/>
                    <a:pt x="1120" y="59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Line 14"/>
            <p:cNvSpPr>
              <a:spLocks noChangeShapeType="1"/>
            </p:cNvSpPr>
            <p:nvPr/>
          </p:nvSpPr>
          <p:spPr bwMode="auto">
            <a:xfrm>
              <a:off x="4612" y="3005"/>
              <a:ext cx="0" cy="7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>
              <a:off x="4302" y="3176"/>
              <a:ext cx="3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Line 16"/>
            <p:cNvSpPr>
              <a:spLocks noChangeShapeType="1"/>
            </p:cNvSpPr>
            <p:nvPr/>
          </p:nvSpPr>
          <p:spPr bwMode="auto">
            <a:xfrm>
              <a:off x="4865" y="3166"/>
              <a:ext cx="3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302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8753262"/>
                </p:ext>
              </p:extLst>
            </p:nvPr>
          </p:nvGraphicFramePr>
          <p:xfrm>
            <a:off x="4940" y="3025"/>
            <a:ext cx="184" cy="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Equation" r:id="rId7" imgW="368280" imgH="253800" progId="Equation.3">
                    <p:embed/>
                  </p:oleObj>
                </mc:Choice>
                <mc:Fallback>
                  <p:oleObj name="Equation" r:id="rId7" imgW="3682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0" y="3025"/>
                          <a:ext cx="184" cy="12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6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4622406"/>
                </p:ext>
              </p:extLst>
            </p:nvPr>
          </p:nvGraphicFramePr>
          <p:xfrm>
            <a:off x="4556" y="2863"/>
            <a:ext cx="81" cy="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9" imgW="152280" imgH="190440" progId="Equation.3">
                    <p:embed/>
                  </p:oleObj>
                </mc:Choice>
                <mc:Fallback>
                  <p:oleObj name="Equation" r:id="rId9" imgW="15228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6" y="2863"/>
                          <a:ext cx="81" cy="1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7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3598591"/>
                </p:ext>
              </p:extLst>
            </p:nvPr>
          </p:nvGraphicFramePr>
          <p:xfrm>
            <a:off x="4808" y="3783"/>
            <a:ext cx="115" cy="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Equation" r:id="rId11" imgW="228600" imgH="253800" progId="Equation.3">
                    <p:embed/>
                  </p:oleObj>
                </mc:Choice>
                <mc:Fallback>
                  <p:oleObj name="Equation" r:id="rId11" imgW="2286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18015" r="3999"/>
                        <a:stretch>
                          <a:fillRect/>
                        </a:stretch>
                      </p:blipFill>
                      <p:spPr bwMode="auto">
                        <a:xfrm>
                          <a:off x="4808" y="3783"/>
                          <a:ext cx="115" cy="11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4867" y="3101"/>
              <a:ext cx="0" cy="6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3029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5400709"/>
                </p:ext>
              </p:extLst>
            </p:nvPr>
          </p:nvGraphicFramePr>
          <p:xfrm>
            <a:off x="5069" y="3230"/>
            <a:ext cx="547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Equation" r:id="rId13" imgW="1180800" imgH="469800" progId="Equation.3">
                    <p:embed/>
                  </p:oleObj>
                </mc:Choice>
                <mc:Fallback>
                  <p:oleObj name="Equation" r:id="rId13" imgW="118080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3893" r="1549"/>
                        <a:stretch>
                          <a:fillRect/>
                        </a:stretch>
                      </p:blipFill>
                      <p:spPr bwMode="auto">
                        <a:xfrm>
                          <a:off x="5069" y="3230"/>
                          <a:ext cx="547" cy="2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 flipH="1">
              <a:off x="4932" y="3384"/>
              <a:ext cx="180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882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45195-7ACB-49B8-8D6A-E65056687861}" type="slidenum">
              <a:rPr lang="en-US"/>
              <a:pPr/>
              <a:t>5</a:t>
            </a:fld>
            <a:endParaRPr lang="en-US"/>
          </a:p>
        </p:txBody>
      </p:sp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/>
              <a:t>Normal Distribution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sz="2800"/>
              <a:t>Normal distribution</a:t>
            </a:r>
          </a:p>
          <a:p>
            <a:pPr>
              <a:lnSpc>
                <a:spcPct val="90000"/>
              </a:lnSpc>
              <a:buClrTx/>
            </a:pPr>
            <a:endParaRPr lang="en-US" sz="2800"/>
          </a:p>
          <a:p>
            <a:pPr>
              <a:lnSpc>
                <a:spcPct val="90000"/>
              </a:lnSpc>
              <a:buClrTx/>
            </a:pPr>
            <a:endParaRPr lang="en-US" sz="2800"/>
          </a:p>
          <a:p>
            <a:pPr>
              <a:lnSpc>
                <a:spcPct val="90000"/>
              </a:lnSpc>
              <a:buClrTx/>
            </a:pPr>
            <a:endParaRPr lang="en-US" sz="2800"/>
          </a:p>
          <a:p>
            <a:pPr>
              <a:lnSpc>
                <a:spcPct val="90000"/>
              </a:lnSpc>
              <a:buClrTx/>
            </a:pPr>
            <a:r>
              <a:rPr lang="en-US" sz="2800"/>
              <a:t>So the frequency factor for the Normal Distribution is the standard normal variate</a:t>
            </a:r>
          </a:p>
          <a:p>
            <a:pPr>
              <a:lnSpc>
                <a:spcPct val="90000"/>
              </a:lnSpc>
              <a:buClrTx/>
            </a:pPr>
            <a:endParaRPr lang="en-US" sz="2800"/>
          </a:p>
          <a:p>
            <a:pPr>
              <a:lnSpc>
                <a:spcPct val="90000"/>
              </a:lnSpc>
              <a:buClrTx/>
            </a:pPr>
            <a:endParaRPr lang="en-US" sz="2800"/>
          </a:p>
          <a:p>
            <a:pPr>
              <a:lnSpc>
                <a:spcPct val="90000"/>
              </a:lnSpc>
              <a:buClrTx/>
            </a:pPr>
            <a:r>
              <a:rPr lang="en-US" sz="2800"/>
              <a:t>Example:  50 year return period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None/>
            </a:pPr>
            <a:r>
              <a:rPr lang="en-US" sz="1800"/>
              <a:t>		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965575" y="1489075"/>
          <a:ext cx="3544888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1955520" imgH="634680" progId="Equation.3">
                  <p:embed/>
                </p:oleObj>
              </mc:Choice>
              <mc:Fallback>
                <p:oleObj name="Equation" r:id="rId3" imgW="19555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1489075"/>
                        <a:ext cx="3544888" cy="115093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932238" y="2801938"/>
          <a:ext cx="184150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1015920" imgH="342720" progId="Equation.3">
                  <p:embed/>
                </p:oleObj>
              </mc:Choice>
              <mc:Fallback>
                <p:oleObj name="Equation" r:id="rId5" imgW="10159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2801938"/>
                        <a:ext cx="1841500" cy="62071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0696740"/>
              </p:ext>
            </p:extLst>
          </p:nvPr>
        </p:nvGraphicFramePr>
        <p:xfrm>
          <a:off x="4086225" y="4692650"/>
          <a:ext cx="24796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1752480" imgH="253800" progId="Equation.3">
                  <p:embed/>
                </p:oleObj>
              </mc:Choice>
              <mc:Fallback>
                <p:oleObj name="Equation" r:id="rId7" imgW="1752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6225" y="4692650"/>
                        <a:ext cx="2479675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036574"/>
              </p:ext>
            </p:extLst>
          </p:nvPr>
        </p:nvGraphicFramePr>
        <p:xfrm>
          <a:off x="838200" y="5778500"/>
          <a:ext cx="44021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9" imgW="3111480" imgH="469800" progId="Equation.3">
                  <p:embed/>
                </p:oleObj>
              </mc:Choice>
              <mc:Fallback>
                <p:oleObj name="Equation" r:id="rId9" imgW="31114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778500"/>
                        <a:ext cx="4402138" cy="663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410200" y="5883275"/>
            <a:ext cx="358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/>
              <a:t>Look in Table 11.2.1 or use –NORMSINV (.) in EXCEL or see page 390 in the text book</a:t>
            </a:r>
          </a:p>
        </p:txBody>
      </p:sp>
    </p:spTree>
    <p:extLst>
      <p:ext uri="{BB962C8B-B14F-4D97-AF65-F5344CB8AC3E}">
        <p14:creationId xmlns:p14="http://schemas.microsoft.com/office/powerpoint/2010/main" val="6883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27C23-127D-4D07-B5B9-DC72AE6CA994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EV-I (Gumbel) Distribution</a:t>
            </a: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69520"/>
              </p:ext>
            </p:extLst>
          </p:nvPr>
        </p:nvGraphicFramePr>
        <p:xfrm>
          <a:off x="1847850" y="1552575"/>
          <a:ext cx="2171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2171520" imgH="545760" progId="Equation.3">
                  <p:embed/>
                </p:oleObj>
              </mc:Choice>
              <mc:Fallback>
                <p:oleObj name="Equation" r:id="rId3" imgW="217152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552575"/>
                        <a:ext cx="2171700" cy="546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159859"/>
              </p:ext>
            </p:extLst>
          </p:nvPr>
        </p:nvGraphicFramePr>
        <p:xfrm>
          <a:off x="4310063" y="1543050"/>
          <a:ext cx="685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5" imgW="685800" imgH="507960" progId="Equation.3">
                  <p:embed/>
                </p:oleObj>
              </mc:Choice>
              <mc:Fallback>
                <p:oleObj name="Equation" r:id="rId5" imgW="6858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063" y="1543050"/>
                        <a:ext cx="685800" cy="50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801647"/>
              </p:ext>
            </p:extLst>
          </p:nvPr>
        </p:nvGraphicFramePr>
        <p:xfrm>
          <a:off x="5289550" y="1716088"/>
          <a:ext cx="1262063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7" imgW="1257120" imgH="203040" progId="Equation.3">
                  <p:embed/>
                </p:oleObj>
              </mc:Choice>
              <mc:Fallback>
                <p:oleObj name="Equation" r:id="rId7" imgW="1257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550" y="1716088"/>
                        <a:ext cx="1262063" cy="2047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954046"/>
              </p:ext>
            </p:extLst>
          </p:nvPr>
        </p:nvGraphicFramePr>
        <p:xfrm>
          <a:off x="6696075" y="1493838"/>
          <a:ext cx="16033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9" imgW="1600200" imgH="545760" progId="Equation.3">
                  <p:embed/>
                </p:oleObj>
              </mc:Choice>
              <mc:Fallback>
                <p:oleObj name="Equation" r:id="rId9" imgW="160020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075" y="1493838"/>
                        <a:ext cx="1603375" cy="546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030"/>
              </p:ext>
            </p:extLst>
          </p:nvPr>
        </p:nvGraphicFramePr>
        <p:xfrm>
          <a:off x="1905000" y="2590800"/>
          <a:ext cx="35814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11" imgW="2831760" imgH="1218960" progId="Equation.3">
                  <p:embed/>
                </p:oleObj>
              </mc:Choice>
              <mc:Fallback>
                <p:oleObj name="Equation" r:id="rId11" imgW="283176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90800"/>
                        <a:ext cx="3581400" cy="15398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62983"/>
              </p:ext>
            </p:extLst>
          </p:nvPr>
        </p:nvGraphicFramePr>
        <p:xfrm>
          <a:off x="1995488" y="5291138"/>
          <a:ext cx="28114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13" imgW="2806560" imgH="571320" progId="Equation.3">
                  <p:embed/>
                </p:oleObj>
              </mc:Choice>
              <mc:Fallback>
                <p:oleObj name="Equation" r:id="rId13" imgW="2806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5291138"/>
                        <a:ext cx="2811462" cy="571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5" name="Object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537539"/>
              </p:ext>
            </p:extLst>
          </p:nvPr>
        </p:nvGraphicFramePr>
        <p:xfrm>
          <a:off x="1914525" y="4468813"/>
          <a:ext cx="14922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15" imgW="1028520" imgH="253800" progId="Equation.3">
                  <p:embed/>
                </p:oleObj>
              </mc:Choice>
              <mc:Fallback>
                <p:oleObj name="Equation" r:id="rId15" imgW="1028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4468813"/>
                        <a:ext cx="1492250" cy="368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874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061E41-481B-4DA5-81A3-0BE43BD30972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/>
              <a:t>Example 12.3.2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3838"/>
            <a:ext cx="8229600" cy="4525962"/>
          </a:xfrm>
        </p:spPr>
        <p:txBody>
          <a:bodyPr/>
          <a:lstStyle/>
          <a:p>
            <a:r>
              <a:rPr lang="en-US"/>
              <a:t>Given annual maximum rainfall, calculate 5-yr storm using frequency factor</a:t>
            </a:r>
          </a:p>
        </p:txBody>
      </p:sp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4267200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00600"/>
            <a:ext cx="259080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76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D2392A-7088-4B79-8294-6C23B42B0955}" type="slidenum">
              <a:rPr lang="en-US"/>
              <a:pPr/>
              <a:t>8</a:t>
            </a:fld>
            <a:endParaRPr lang="en-US"/>
          </a:p>
        </p:txBody>
      </p:sp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plots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/>
              <a:t>Probability plot is a graphical tool to assess whether or not the data fits a particular distribution. </a:t>
            </a:r>
          </a:p>
          <a:p>
            <a:r>
              <a:rPr lang="en-US"/>
              <a:t>The data are fitted against a theoretical distribution in such as way that the points should form approximately a straight line (distribution function is linearized)</a:t>
            </a:r>
          </a:p>
          <a:p>
            <a:r>
              <a:rPr lang="en-US"/>
              <a:t>Departures from a straight line indicate departure from the theoretical distribution </a:t>
            </a:r>
          </a:p>
        </p:txBody>
      </p:sp>
    </p:spTree>
    <p:extLst>
      <p:ext uri="{BB962C8B-B14F-4D97-AF65-F5344CB8AC3E}">
        <p14:creationId xmlns:p14="http://schemas.microsoft.com/office/powerpoint/2010/main" val="5142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B2ED51-23DB-4DCA-822F-7777953CD50C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/>
              <a:t>Normal probability plot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953000"/>
          </a:xfrm>
        </p:spPr>
        <p:txBody>
          <a:bodyPr/>
          <a:lstStyle/>
          <a:p>
            <a:pPr marL="609600" indent="-609600"/>
            <a:r>
              <a:rPr lang="en-US" sz="2800"/>
              <a:t>Steps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sz="2400"/>
              <a:t>Rank the data from largest (m = 1) to smallest (m = n)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sz="2400"/>
              <a:t>Assign plotting position to the data</a:t>
            </a:r>
          </a:p>
          <a:p>
            <a:pPr marL="1371600" lvl="2" indent="-457200">
              <a:buFont typeface="Wingdings" pitchFamily="2" charset="2"/>
              <a:buAutoNum type="arabicPeriod"/>
            </a:pPr>
            <a:r>
              <a:rPr lang="en-US" sz="2000"/>
              <a:t>Plotting position – an estimate of exccedance probability</a:t>
            </a:r>
          </a:p>
          <a:p>
            <a:pPr marL="1371600" lvl="2" indent="-457200">
              <a:buFont typeface="Wingdings" pitchFamily="2" charset="2"/>
              <a:buAutoNum type="arabicPeriod"/>
            </a:pPr>
            <a:r>
              <a:rPr lang="en-US" sz="2000"/>
              <a:t>Use p = (m-3/8)/(n + 0.15)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sz="2400"/>
              <a:t>Find the standard normal variable z corresponding to the plotting position (use -NORMSINV (.) in Excel)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sz="2400"/>
              <a:t>Plot the data against z</a:t>
            </a:r>
          </a:p>
          <a:p>
            <a:pPr marL="609600" indent="-609600"/>
            <a:r>
              <a:rPr lang="en-US" sz="2800"/>
              <a:t>If the data falls on a straight line, the data comes from a normal distributionI </a:t>
            </a:r>
          </a:p>
        </p:txBody>
      </p:sp>
    </p:spTree>
    <p:extLst>
      <p:ext uri="{BB962C8B-B14F-4D97-AF65-F5344CB8AC3E}">
        <p14:creationId xmlns:p14="http://schemas.microsoft.com/office/powerpoint/2010/main" val="417316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369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Frequency Analysis</vt:lpstr>
      <vt:lpstr>Frequency analysis for extreme events </vt:lpstr>
      <vt:lpstr>Example 12.2.1</vt:lpstr>
      <vt:lpstr>Frequency Factors</vt:lpstr>
      <vt:lpstr>Normal Distribution</vt:lpstr>
      <vt:lpstr>EV-I (Gumbel) Distribution</vt:lpstr>
      <vt:lpstr>Example 12.3.2</vt:lpstr>
      <vt:lpstr>Probability plots </vt:lpstr>
      <vt:lpstr>Normal probability plot</vt:lpstr>
      <vt:lpstr>Normal Probability Plot </vt:lpstr>
    </vt:vector>
  </TitlesOfParts>
  <Company>The 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Factors</dc:title>
  <dc:creator>Maidment, David R</dc:creator>
  <cp:lastModifiedBy>maidment</cp:lastModifiedBy>
  <cp:revision>4</cp:revision>
  <dcterms:created xsi:type="dcterms:W3CDTF">2011-04-06T23:59:38Z</dcterms:created>
  <dcterms:modified xsi:type="dcterms:W3CDTF">2011-04-11T23:21:24Z</dcterms:modified>
</cp:coreProperties>
</file>