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0" r:id="rId3"/>
    <p:sldId id="278" r:id="rId4"/>
    <p:sldId id="286" r:id="rId5"/>
    <p:sldId id="287" r:id="rId6"/>
    <p:sldId id="285" r:id="rId7"/>
    <p:sldId id="295" r:id="rId8"/>
    <p:sldId id="299" r:id="rId9"/>
    <p:sldId id="289" r:id="rId10"/>
    <p:sldId id="296" r:id="rId11"/>
    <p:sldId id="275" r:id="rId12"/>
    <p:sldId id="273" r:id="rId13"/>
    <p:sldId id="274" r:id="rId14"/>
    <p:sldId id="291" r:id="rId15"/>
    <p:sldId id="298" r:id="rId16"/>
    <p:sldId id="297" r:id="rId17"/>
    <p:sldId id="272" r:id="rId18"/>
    <p:sldId id="276" r:id="rId19"/>
    <p:sldId id="257" r:id="rId20"/>
    <p:sldId id="271" r:id="rId21"/>
    <p:sldId id="300" r:id="rId22"/>
    <p:sldId id="302" r:id="rId23"/>
    <p:sldId id="303" r:id="rId24"/>
    <p:sldId id="304" r:id="rId25"/>
    <p:sldId id="26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908" autoAdjust="0"/>
  </p:normalViewPr>
  <p:slideViewPr>
    <p:cSldViewPr>
      <p:cViewPr varScale="1">
        <p:scale>
          <a:sx n="92" d="100"/>
          <a:sy n="92" d="100"/>
        </p:scale>
        <p:origin x="118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DA25C-D6AC-46A8-8842-F45673356BC8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04983-9561-42A9-B6DB-1FB8FA509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32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04983-9561-42A9-B6DB-1FB8FA5099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54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04983-9561-42A9-B6DB-1FB8FA5099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13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04983-9561-42A9-B6DB-1FB8FA5099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50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1968, 9-1-1 became the national emergency number for the United States… but it took years for it to take off.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04983-9561-42A9-B6DB-1FB8FA5099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501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04983-9561-42A9-B6DB-1FB8FA5099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50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04983-9561-42A9-B6DB-1FB8FA5099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50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04983-9561-42A9-B6DB-1FB8FA5099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00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Maidment: “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Flood Emergency Response Planning has two parts – a pre-flood planning effort that studies the flood potential over a region and devises plans to cope with floods of various severities and locations, and a flood action plan that supports decision and deployment of resources before, during and after an actual flood event.</a:t>
            </a:r>
            <a:r>
              <a:rPr lang="en-US" smtClean="0"/>
              <a:t>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04983-9561-42A9-B6DB-1FB8FA5099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50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04983-9561-42A9-B6DB-1FB8FA5099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50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</a:t>
            </a:r>
            <a:r>
              <a:rPr lang="en-US" baseline="0" dirty="0" smtClean="0"/>
              <a:t> a neighborhood just outside Logan where several homes and roads are within FEMA’s 100 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floodplain. Several neighborhoods like this one experienced flooding during the 2011 Logan River flood. You can see that this neighborhood is cut-off from major roadways – but this is only according to this particular floodplain map.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04983-9561-42A9-B6DB-1FB8FA5099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33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04983-9561-42A9-B6DB-1FB8FA5099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33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04983-9561-42A9-B6DB-1FB8FA5099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50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04983-9561-42A9-B6DB-1FB8FA5099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33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04983-9561-42A9-B6DB-1FB8FA5099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33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House</a:t>
            </a:r>
            <a:r>
              <a:rPr lang="en-US" baseline="0" dirty="0" smtClean="0"/>
              <a:t> e</a:t>
            </a:r>
            <a:r>
              <a:rPr lang="en-US" dirty="0" smtClean="0"/>
              <a:t>levation</a:t>
            </a:r>
            <a:r>
              <a:rPr lang="en-US" baseline="0" dirty="0" smtClean="0"/>
              <a:t> = 4534 </a:t>
            </a:r>
            <a:r>
              <a:rPr lang="en-US" baseline="0" dirty="0" err="1" smtClean="0"/>
              <a:t>ft</a:t>
            </a:r>
            <a:r>
              <a:rPr lang="en-US" baseline="0" dirty="0" smtClean="0"/>
              <a:t>; both NED and FEMA NFIP use NAVD88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04983-9561-42A9-B6DB-1FB8FA5099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33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76C88-F4CE-4BA8-B130-CF57EE85EAB5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3EDC-F6EA-43DE-932E-00F35437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56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76C88-F4CE-4BA8-B130-CF57EE85EAB5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3EDC-F6EA-43DE-932E-00F35437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81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76C88-F4CE-4BA8-B130-CF57EE85EAB5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3EDC-F6EA-43DE-932E-00F35437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4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76C88-F4CE-4BA8-B130-CF57EE85EAB5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3EDC-F6EA-43DE-932E-00F35437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87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76C88-F4CE-4BA8-B130-CF57EE85EAB5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3EDC-F6EA-43DE-932E-00F35437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70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76C88-F4CE-4BA8-B130-CF57EE85EAB5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3EDC-F6EA-43DE-932E-00F35437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8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76C88-F4CE-4BA8-B130-CF57EE85EAB5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3EDC-F6EA-43DE-932E-00F35437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494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76C88-F4CE-4BA8-B130-CF57EE85EAB5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3EDC-F6EA-43DE-932E-00F35437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042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76C88-F4CE-4BA8-B130-CF57EE85EAB5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3EDC-F6EA-43DE-932E-00F35437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35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76C88-F4CE-4BA8-B130-CF57EE85EAB5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3EDC-F6EA-43DE-932E-00F35437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65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76C88-F4CE-4BA8-B130-CF57EE85EAB5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43EDC-F6EA-43DE-932E-00F35437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33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76C88-F4CE-4BA8-B130-CF57EE85EAB5}" type="datetimeFigureOut">
              <a:rPr lang="en-US" smtClean="0"/>
              <a:t>5/4/2015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43EDC-F6EA-43DE-932E-00F35437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0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81000"/>
            <a:ext cx="87630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NFIE-Response in Cache County, Utah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105674"/>
            <a:ext cx="4703347" cy="533400"/>
          </a:xfrm>
        </p:spPr>
        <p:txBody>
          <a:bodyPr>
            <a:normAutofit fontScale="77500" lnSpcReduction="20000"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Flood Forecasting, May 4, 2015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Madeline Merck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54190" y="6648450"/>
            <a:ext cx="2819400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greatsaltlakeinfo.org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usu.edu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707422" y="1413646"/>
            <a:ext cx="7491682" cy="5298487"/>
            <a:chOff x="265389" y="1171404"/>
            <a:chExt cx="8040411" cy="568659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2589" y="4600404"/>
              <a:ext cx="3773211" cy="223312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989" y="1400004"/>
              <a:ext cx="4952087" cy="3307995"/>
            </a:xfrm>
            <a:prstGeom prst="rect">
              <a:avLst/>
            </a:prstGeom>
          </p:spPr>
        </p:pic>
        <p:pic>
          <p:nvPicPr>
            <p:cNvPr id="9" name="Picture 8" descr="Cache_2.2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39" t="15937" r="31916" b="22173"/>
            <a:stretch/>
          </p:blipFill>
          <p:spPr>
            <a:xfrm>
              <a:off x="5218389" y="1171404"/>
              <a:ext cx="2836334" cy="3584222"/>
            </a:xfrm>
            <a:prstGeom prst="rect">
              <a:avLst/>
            </a:prstGeom>
            <a:ln w="15875"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389" y="4143204"/>
              <a:ext cx="4267200" cy="2714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680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Project Motivation, Intent, Goal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4815006"/>
            <a:ext cx="1447800" cy="954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Create</a:t>
            </a:r>
            <a:r>
              <a:rPr lang="en-US" sz="2000" dirty="0" smtClean="0"/>
              <a:t>:</a:t>
            </a:r>
          </a:p>
          <a:p>
            <a:pPr algn="ctr"/>
            <a:r>
              <a:rPr lang="en-US" dirty="0" smtClean="0"/>
              <a:t>Maps &amp; Statistics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76600" y="4711005"/>
            <a:ext cx="1905000" cy="12926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Assess</a:t>
            </a:r>
            <a:r>
              <a:rPr lang="en-US" sz="2000" dirty="0" smtClean="0"/>
              <a:t>: Usefulness to </a:t>
            </a:r>
            <a:r>
              <a:rPr lang="en-US" dirty="0" smtClean="0"/>
              <a:t>Emergency  Responders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24600" y="4711005"/>
            <a:ext cx="2209800" cy="12311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Design</a:t>
            </a:r>
            <a:r>
              <a:rPr lang="en-US" sz="2000" dirty="0" smtClean="0"/>
              <a:t>:</a:t>
            </a:r>
          </a:p>
          <a:p>
            <a:pPr algn="ctr"/>
            <a:r>
              <a:rPr lang="en-US" dirty="0" smtClean="0"/>
              <a:t>Online Tool/App</a:t>
            </a:r>
          </a:p>
          <a:p>
            <a:pPr marL="285750" indent="-285750" algn="ctr">
              <a:buFont typeface="Arial"/>
              <a:buChar char="•"/>
            </a:pPr>
            <a:r>
              <a:rPr lang="en-US" dirty="0" smtClean="0"/>
              <a:t>Citizen Education</a:t>
            </a:r>
          </a:p>
          <a:p>
            <a:pPr marL="285750" indent="-285750" algn="ctr">
              <a:buFont typeface="Arial"/>
              <a:buChar char="•"/>
            </a:pPr>
            <a:r>
              <a:rPr lang="en-US" dirty="0" smtClean="0"/>
              <a:t>Event Response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2286000" y="5204936"/>
            <a:ext cx="7620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410200" y="5204936"/>
            <a:ext cx="7620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1000" y="1219200"/>
            <a:ext cx="838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Motivation</a:t>
            </a:r>
            <a:r>
              <a:rPr lang="en-US" sz="2800" dirty="0" smtClean="0">
                <a:solidFill>
                  <a:schemeClr val="tx2"/>
                </a:solidFill>
              </a:rPr>
              <a:t>: become familiar </a:t>
            </a:r>
            <a:r>
              <a:rPr lang="en-US" sz="2800" dirty="0">
                <a:solidFill>
                  <a:schemeClr val="tx2"/>
                </a:solidFill>
              </a:rPr>
              <a:t>with Cache </a:t>
            </a:r>
            <a:r>
              <a:rPr lang="en-US" sz="2800" dirty="0" smtClean="0">
                <a:solidFill>
                  <a:schemeClr val="tx2"/>
                </a:solidFill>
              </a:rPr>
              <a:t>County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 emergency response within the county…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Available Data: location, population, topography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Personnel: local emergency response organizations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42672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Goal</a:t>
            </a:r>
            <a:r>
              <a:rPr lang="en-US" sz="2800" dirty="0" smtClean="0">
                <a:solidFill>
                  <a:srgbClr val="1F497D"/>
                </a:solidFill>
              </a:rPr>
              <a:t>:</a:t>
            </a:r>
            <a:endParaRPr lang="en-US" sz="2800" dirty="0">
              <a:solidFill>
                <a:srgbClr val="1F497D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0" y="3084493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Intent</a:t>
            </a:r>
            <a:r>
              <a:rPr lang="en-US" sz="2800" dirty="0" smtClean="0">
                <a:solidFill>
                  <a:schemeClr val="tx2"/>
                </a:solidFill>
              </a:rPr>
              <a:t>: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rgbClr val="1F497D"/>
                </a:solidFill>
              </a:rPr>
              <a:t>learn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what emergency response personnel </a:t>
            </a:r>
            <a:r>
              <a:rPr lang="en-US" sz="2800" dirty="0" smtClean="0">
                <a:solidFill>
                  <a:srgbClr val="1F497D"/>
                </a:solidFill>
              </a:rPr>
              <a:t>do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</a:p>
          <a:p>
            <a:r>
              <a:rPr lang="en-US" sz="2800" dirty="0" smtClean="0">
                <a:solidFill>
                  <a:srgbClr val="1F497D"/>
                </a:solidFill>
              </a:rPr>
              <a:t>how to help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make successful outcomes easier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" y="5689699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1F497D"/>
                </a:solidFill>
              </a:rPr>
              <a:t>(data)</a:t>
            </a:r>
            <a:endParaRPr lang="en-US" sz="2800" dirty="0">
              <a:solidFill>
                <a:srgbClr val="1F497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00400" y="595378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1F497D"/>
                </a:solidFill>
              </a:rPr>
              <a:t>(personnel)</a:t>
            </a:r>
            <a:endParaRPr lang="en-US" sz="2800" dirty="0">
              <a:solidFill>
                <a:srgbClr val="1F497D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86000" y="1371600"/>
            <a:ext cx="4343400" cy="4343400"/>
            <a:chOff x="1295400" y="457200"/>
            <a:chExt cx="5486400" cy="5486400"/>
          </a:xfrm>
        </p:grpSpPr>
        <p:sp>
          <p:nvSpPr>
            <p:cNvPr id="3" name="Oval 2"/>
            <p:cNvSpPr/>
            <p:nvPr/>
          </p:nvSpPr>
          <p:spPr>
            <a:xfrm>
              <a:off x="1295400" y="457200"/>
              <a:ext cx="5486400" cy="5486400"/>
            </a:xfrm>
            <a:prstGeom prst="ellipse">
              <a:avLst/>
            </a:prstGeom>
            <a:noFill/>
            <a:ln w="3302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  <p:cxnSp>
          <p:nvCxnSpPr>
            <p:cNvPr id="6" name="Straight Connector 5"/>
            <p:cNvCxnSpPr>
              <a:stCxn id="3" idx="3"/>
              <a:endCxn id="3" idx="7"/>
            </p:cNvCxnSpPr>
            <p:nvPr/>
          </p:nvCxnSpPr>
          <p:spPr>
            <a:xfrm flipV="1">
              <a:off x="2098865" y="1260665"/>
              <a:ext cx="3879470" cy="3879470"/>
            </a:xfrm>
            <a:prstGeom prst="line">
              <a:avLst/>
            </a:prstGeom>
            <a:noFill/>
            <a:ln w="3302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334573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71600"/>
            <a:ext cx="7239000" cy="53668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Flooding due to Spring Snowmelt Runoff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1978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71600"/>
            <a:ext cx="7239000" cy="53668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2011</a:t>
            </a:r>
            <a:r>
              <a:rPr lang="en-US" sz="3600" dirty="0"/>
              <a:t> </a:t>
            </a:r>
            <a:r>
              <a:rPr lang="en-US" sz="3600" dirty="0" smtClean="0"/>
              <a:t>Calendar Year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5791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dirty="0" smtClean="0"/>
              <a:t>June – July, 2011: </a:t>
            </a:r>
            <a:endParaRPr lang="en-US" sz="3600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286005" y="1066800"/>
            <a:ext cx="4438752" cy="5707875"/>
            <a:chOff x="2286000" y="939800"/>
            <a:chExt cx="4602318" cy="5918200"/>
          </a:xfrm>
        </p:grpSpPr>
        <p:pic>
          <p:nvPicPr>
            <p:cNvPr id="5" name="Picture 4" descr="Screen Shot 2015-05-04 at 8.28.17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3454951"/>
              <a:ext cx="4571999" cy="3403049"/>
            </a:xfrm>
            <a:prstGeom prst="rect">
              <a:avLst/>
            </a:prstGeom>
          </p:spPr>
        </p:pic>
        <p:pic>
          <p:nvPicPr>
            <p:cNvPr id="3" name="Picture 2" descr="Screen Shot 2015-05-04 at 8.27.46 A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93"/>
            <a:stretch/>
          </p:blipFill>
          <p:spPr>
            <a:xfrm>
              <a:off x="2286000" y="3429000"/>
              <a:ext cx="4602318" cy="596900"/>
            </a:xfrm>
            <a:prstGeom prst="rect">
              <a:avLst/>
            </a:prstGeom>
          </p:spPr>
        </p:pic>
        <p:pic>
          <p:nvPicPr>
            <p:cNvPr id="6" name="Picture 5" descr="Screen Shot 2015-05-04 at 8.27.46 AM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23704"/>
            <a:stretch/>
          </p:blipFill>
          <p:spPr>
            <a:xfrm>
              <a:off x="2286000" y="939800"/>
              <a:ext cx="4602318" cy="261620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2298700" y="1092200"/>
            <a:ext cx="4381500" cy="5638800"/>
          </a:xfrm>
          <a:prstGeom prst="rect">
            <a:avLst/>
          </a:prstGeom>
          <a:noFill/>
          <a:ln w="381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0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che_2.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092200"/>
            <a:ext cx="7467600" cy="57704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Case Study:</a:t>
            </a:r>
            <a:r>
              <a:rPr lang="en-US" sz="3600" dirty="0"/>
              <a:t> </a:t>
            </a:r>
            <a:r>
              <a:rPr lang="en-US" sz="3600" dirty="0" smtClean="0"/>
              <a:t>Madeline’s House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867400" y="5181600"/>
            <a:ext cx="20574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Vulnerable Bridges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904089" y="2551289"/>
            <a:ext cx="752287" cy="118110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0"/>
          </p:cNvCxnSpPr>
          <p:nvPr/>
        </p:nvCxnSpPr>
        <p:spPr>
          <a:xfrm flipV="1">
            <a:off x="6896100" y="3733800"/>
            <a:ext cx="419100" cy="144780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0"/>
          </p:cNvCxnSpPr>
          <p:nvPr/>
        </p:nvCxnSpPr>
        <p:spPr>
          <a:xfrm flipH="1" flipV="1">
            <a:off x="3276600" y="4343400"/>
            <a:ext cx="3619500" cy="83820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710289" y="2348089"/>
            <a:ext cx="20574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Madeline’s House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627989" y="3719689"/>
            <a:ext cx="91440" cy="9144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che_2_lid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1" y="1079500"/>
            <a:ext cx="7480300" cy="5780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/>
              <a:t>Case Study: Madeline’s </a:t>
            </a:r>
            <a:r>
              <a:rPr lang="en-US" sz="3600" dirty="0" smtClean="0"/>
              <a:t>House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867400" y="5181600"/>
            <a:ext cx="20574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Vulnerable Bridges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904089" y="2551289"/>
            <a:ext cx="752287" cy="118110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0"/>
          </p:cNvCxnSpPr>
          <p:nvPr/>
        </p:nvCxnSpPr>
        <p:spPr>
          <a:xfrm flipV="1">
            <a:off x="6896100" y="3733800"/>
            <a:ext cx="419100" cy="144780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0"/>
          </p:cNvCxnSpPr>
          <p:nvPr/>
        </p:nvCxnSpPr>
        <p:spPr>
          <a:xfrm flipH="1" flipV="1">
            <a:off x="3276600" y="4343400"/>
            <a:ext cx="3619500" cy="83820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710289" y="2348089"/>
            <a:ext cx="20574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Madeline’s House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627989" y="3719689"/>
            <a:ext cx="91440" cy="9144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4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ANEL 0377C copy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7" t="65357" r="37445" b="23854"/>
          <a:stretch/>
        </p:blipFill>
        <p:spPr>
          <a:xfrm>
            <a:off x="776111" y="1255888"/>
            <a:ext cx="7267222" cy="54327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/>
              <a:t>Case Study: Madeline’s </a:t>
            </a:r>
            <a:r>
              <a:rPr lang="en-US" sz="3600" dirty="0" smtClean="0"/>
              <a:t>House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867400" y="5181600"/>
            <a:ext cx="20574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Vulnerable Bridges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904089" y="2551289"/>
            <a:ext cx="752287" cy="118110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0"/>
          </p:cNvCxnSpPr>
          <p:nvPr/>
        </p:nvCxnSpPr>
        <p:spPr>
          <a:xfrm flipV="1">
            <a:off x="6896100" y="3733800"/>
            <a:ext cx="419100" cy="144780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0"/>
          </p:cNvCxnSpPr>
          <p:nvPr/>
        </p:nvCxnSpPr>
        <p:spPr>
          <a:xfrm flipH="1" flipV="1">
            <a:off x="3276600" y="4343400"/>
            <a:ext cx="3619500" cy="83820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710289" y="2348089"/>
            <a:ext cx="20574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Madeline’s House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627989" y="3719689"/>
            <a:ext cx="91440" cy="9144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9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002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71600"/>
            <a:ext cx="7213600" cy="5410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 </a:t>
            </a:r>
            <a:r>
              <a:rPr lang="en-US" sz="3600" dirty="0" smtClean="0"/>
              <a:t>July 5, 2011</a:t>
            </a:r>
            <a:r>
              <a:rPr lang="en-US" sz="3600" dirty="0"/>
              <a:t>: </a:t>
            </a:r>
            <a:r>
              <a:rPr lang="en-US" sz="3600" dirty="0" smtClean="0"/>
              <a:t>1400 </a:t>
            </a:r>
            <a:r>
              <a:rPr lang="en-US" sz="3600" dirty="0" err="1"/>
              <a:t>cfs</a:t>
            </a:r>
            <a:r>
              <a:rPr lang="en-US" sz="3600" dirty="0"/>
              <a:t>, </a:t>
            </a:r>
            <a:r>
              <a:rPr lang="en-US" sz="3600" dirty="0" smtClean="0"/>
              <a:t>5.05 </a:t>
            </a:r>
            <a:r>
              <a:rPr lang="en-US" sz="3600" dirty="0" err="1" smtClean="0"/>
              <a:t>ft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890911" y="3505200"/>
            <a:ext cx="1128889" cy="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19800" y="3324578"/>
            <a:ext cx="15240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100-yr Flood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12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-04-27 15.20.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93" y="1371600"/>
            <a:ext cx="7243407" cy="54101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April 27, 2015: 165 </a:t>
            </a:r>
            <a:r>
              <a:rPr lang="en-US" sz="3600" dirty="0" err="1" smtClean="0"/>
              <a:t>cfs</a:t>
            </a:r>
            <a:r>
              <a:rPr lang="en-US" sz="3600" dirty="0" smtClean="0"/>
              <a:t>, 2.85 </a:t>
            </a:r>
            <a:r>
              <a:rPr lang="en-US" sz="3600" dirty="0" err="1" smtClean="0"/>
              <a:t>ft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9078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2015-04-27 15.23.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92" y="1371600"/>
            <a:ext cx="7243408" cy="5410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April 27, 2015: 165 </a:t>
            </a:r>
            <a:r>
              <a:rPr lang="en-US" sz="3600" dirty="0" err="1"/>
              <a:t>cfs</a:t>
            </a:r>
            <a:r>
              <a:rPr lang="en-US" sz="3600" dirty="0"/>
              <a:t>, </a:t>
            </a:r>
            <a:r>
              <a:rPr lang="en-US" sz="3600" dirty="0" smtClean="0"/>
              <a:t>2.85 </a:t>
            </a:r>
            <a:r>
              <a:rPr lang="en-US" sz="3600" dirty="0" err="1"/>
              <a:t>ft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2336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Reminder…</a:t>
            </a:r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1219200"/>
            <a:ext cx="8382000" cy="369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2"/>
                </a:solidFill>
              </a:rPr>
              <a:t>NFIE-Response </a:t>
            </a:r>
            <a:r>
              <a:rPr lang="en-US" sz="3200" dirty="0">
                <a:solidFill>
                  <a:schemeClr val="tx2"/>
                </a:solidFill>
              </a:rPr>
              <a:t>– a plan for flood </a:t>
            </a:r>
            <a:r>
              <a:rPr lang="en-US" sz="3200" dirty="0" smtClean="0">
                <a:solidFill>
                  <a:schemeClr val="tx2"/>
                </a:solidFill>
              </a:rPr>
              <a:t>response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developed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with the local emergency response community such as city fire departments to support saving lives during flood events. This includes a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tx2"/>
                </a:solidFill>
              </a:rPr>
              <a:t>planning phase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to identify vulnerable people and infrastructure, including flooding of roads and streets , and an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3200" b="1" dirty="0">
                <a:solidFill>
                  <a:srgbClr val="1F497D"/>
                </a:solidFill>
              </a:rPr>
              <a:t>action phase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that 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uses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flood 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forecasts from NFIE-Hydro and flood inundation mapping from NFIE</a:t>
            </a: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-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>
                    <a:lumMod val="65000"/>
                  </a:schemeClr>
                </a:solidFill>
              </a:rPr>
              <a:t>River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if available, to indicate zones of flood risk during a flood event. 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7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71600"/>
            <a:ext cx="7243364" cy="54325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June 25, 2011</a:t>
            </a:r>
            <a:r>
              <a:rPr lang="en-US" sz="3600" dirty="0"/>
              <a:t>: </a:t>
            </a:r>
            <a:r>
              <a:rPr lang="en-US" sz="3600" dirty="0" smtClean="0"/>
              <a:t>1600 </a:t>
            </a:r>
            <a:r>
              <a:rPr lang="en-US" sz="3600" dirty="0" err="1"/>
              <a:t>cfs</a:t>
            </a:r>
            <a:r>
              <a:rPr lang="en-US" sz="3600" dirty="0"/>
              <a:t>, </a:t>
            </a:r>
            <a:r>
              <a:rPr lang="en-US" sz="3600" dirty="0" smtClean="0"/>
              <a:t>5.3 </a:t>
            </a:r>
            <a:r>
              <a:rPr lang="en-US" sz="3600" dirty="0" err="1" smtClean="0"/>
              <a:t>ft</a:t>
            </a:r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9504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So many questions…</a:t>
            </a:r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1219200"/>
            <a:ext cx="83820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What is the </a:t>
            </a:r>
            <a:r>
              <a:rPr lang="en-US" sz="2800" b="1" dirty="0" smtClean="0">
                <a:solidFill>
                  <a:schemeClr val="tx2"/>
                </a:solidFill>
              </a:rPr>
              <a:t>location of the 100-yr floodplain</a:t>
            </a:r>
            <a:r>
              <a:rPr lang="en-US" sz="2800" dirty="0" smtClean="0">
                <a:solidFill>
                  <a:schemeClr val="tx2"/>
                </a:solidFill>
              </a:rPr>
              <a:t>?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What is the </a:t>
            </a:r>
            <a:r>
              <a:rPr lang="en-US" sz="2800" b="1" dirty="0" smtClean="0">
                <a:solidFill>
                  <a:schemeClr val="tx2"/>
                </a:solidFill>
              </a:rPr>
              <a:t>depth of the 100-yr floodplain</a:t>
            </a:r>
            <a:r>
              <a:rPr lang="en-US" sz="2800" dirty="0" smtClean="0">
                <a:solidFill>
                  <a:schemeClr val="tx2"/>
                </a:solidFill>
              </a:rPr>
              <a:t>?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Is the </a:t>
            </a:r>
            <a:r>
              <a:rPr lang="en-US" sz="2800" b="1" dirty="0" smtClean="0">
                <a:solidFill>
                  <a:schemeClr val="tx2"/>
                </a:solidFill>
              </a:rPr>
              <a:t>bridge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</a:rPr>
              <a:t>being monitored</a:t>
            </a:r>
            <a:r>
              <a:rPr lang="en-US" sz="2800" dirty="0" smtClean="0">
                <a:solidFill>
                  <a:schemeClr val="tx2"/>
                </a:solidFill>
              </a:rPr>
              <a:t>? Or am I responsible?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What should I have done for </a:t>
            </a:r>
            <a:r>
              <a:rPr lang="en-US" sz="2800" b="1" dirty="0" smtClean="0">
                <a:solidFill>
                  <a:schemeClr val="tx2"/>
                </a:solidFill>
              </a:rPr>
              <a:t>pre-flood preparation</a:t>
            </a:r>
            <a:r>
              <a:rPr lang="en-US" sz="2800" dirty="0" smtClean="0">
                <a:solidFill>
                  <a:schemeClr val="tx2"/>
                </a:solidFill>
              </a:rPr>
              <a:t>?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Who do I call if I </a:t>
            </a:r>
            <a:r>
              <a:rPr lang="en-US" sz="2800" b="1" dirty="0" smtClean="0">
                <a:solidFill>
                  <a:schemeClr val="tx2"/>
                </a:solidFill>
              </a:rPr>
              <a:t>need help </a:t>
            </a:r>
            <a:r>
              <a:rPr lang="en-US" sz="2800" dirty="0" smtClean="0">
                <a:solidFill>
                  <a:schemeClr val="tx2"/>
                </a:solidFill>
              </a:rPr>
              <a:t>protecting my home?</a:t>
            </a:r>
          </a:p>
          <a:p>
            <a:r>
              <a:rPr lang="en-US" sz="2800" dirty="0" smtClean="0">
                <a:solidFill>
                  <a:schemeClr val="tx2"/>
                </a:solidFill>
              </a:rPr>
              <a:t>Do I actually need </a:t>
            </a:r>
            <a:r>
              <a:rPr lang="en-US" sz="2800" b="1" dirty="0" smtClean="0">
                <a:solidFill>
                  <a:schemeClr val="tx2"/>
                </a:solidFill>
              </a:rPr>
              <a:t>flood insurance</a:t>
            </a:r>
            <a:r>
              <a:rPr lang="en-US" sz="2800" dirty="0" smtClean="0">
                <a:solidFill>
                  <a:schemeClr val="tx2"/>
                </a:solidFill>
              </a:rPr>
              <a:t>?</a:t>
            </a:r>
          </a:p>
          <a:p>
            <a:endParaRPr lang="en-US" sz="2800" dirty="0" smtClean="0">
              <a:solidFill>
                <a:schemeClr val="tx2"/>
              </a:solidFill>
            </a:endParaRPr>
          </a:p>
          <a:p>
            <a:r>
              <a:rPr lang="en-US" sz="3400" b="1" dirty="0" smtClean="0">
                <a:solidFill>
                  <a:schemeClr val="tx2"/>
                </a:solidFill>
              </a:rPr>
              <a:t>Who knows the answers to these questions??</a:t>
            </a:r>
          </a:p>
          <a:p>
            <a:endParaRPr lang="en-US" sz="2800" dirty="0" smtClean="0">
              <a:solidFill>
                <a:schemeClr val="tx2"/>
              </a:solidFill>
            </a:endParaRPr>
          </a:p>
          <a:p>
            <a:endParaRPr lang="en-US" sz="2800" dirty="0">
              <a:solidFill>
                <a:schemeClr val="tx2"/>
              </a:solidFill>
            </a:endParaRP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87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81000" y="1354752"/>
            <a:ext cx="8534400" cy="489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Motivation</a:t>
            </a:r>
            <a:r>
              <a:rPr lang="en-US" sz="2800" dirty="0" smtClean="0">
                <a:solidFill>
                  <a:schemeClr val="tx2"/>
                </a:solidFill>
              </a:rPr>
              <a:t>: Citizens are lacking information</a:t>
            </a:r>
            <a:endParaRPr lang="en-US" sz="1200" b="1" dirty="0" smtClean="0">
              <a:solidFill>
                <a:schemeClr val="tx2"/>
              </a:solidFill>
            </a:endParaRPr>
          </a:p>
          <a:p>
            <a:endParaRPr lang="en-US" sz="2800" b="1" dirty="0" smtClean="0">
              <a:solidFill>
                <a:schemeClr val="tx2"/>
              </a:solidFill>
            </a:endParaRPr>
          </a:p>
          <a:p>
            <a:r>
              <a:rPr lang="en-US" sz="2800" b="1" dirty="0" smtClean="0">
                <a:solidFill>
                  <a:schemeClr val="tx2"/>
                </a:solidFill>
              </a:rPr>
              <a:t>Intent</a:t>
            </a:r>
            <a:r>
              <a:rPr lang="en-US" sz="2800" dirty="0">
                <a:solidFill>
                  <a:schemeClr val="tx2"/>
                </a:solidFill>
              </a:rPr>
              <a:t>: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>
                <a:solidFill>
                  <a:srgbClr val="1F497D"/>
                </a:solidFill>
              </a:rPr>
              <a:t>Give citizens the </a:t>
            </a:r>
            <a:r>
              <a:rPr lang="en-US" sz="2800" dirty="0" smtClean="0">
                <a:solidFill>
                  <a:srgbClr val="1F497D"/>
                </a:solidFill>
              </a:rPr>
              <a:t>information and knowledge</a:t>
            </a:r>
            <a:endParaRPr lang="en-US" sz="1200" b="1" dirty="0" smtClean="0">
              <a:solidFill>
                <a:srgbClr val="1F497D"/>
              </a:solidFill>
            </a:endParaRPr>
          </a:p>
          <a:p>
            <a:endParaRPr lang="en-US" sz="2800" b="1" dirty="0" smtClean="0">
              <a:solidFill>
                <a:srgbClr val="1F497D"/>
              </a:solidFill>
            </a:endParaRPr>
          </a:p>
          <a:p>
            <a:r>
              <a:rPr lang="en-US" sz="2800" b="1" dirty="0" smtClean="0">
                <a:solidFill>
                  <a:srgbClr val="1F497D"/>
                </a:solidFill>
              </a:rPr>
              <a:t>Goal</a:t>
            </a:r>
            <a:r>
              <a:rPr lang="en-US" sz="2800" dirty="0" smtClean="0">
                <a:solidFill>
                  <a:srgbClr val="1F497D"/>
                </a:solidFill>
              </a:rPr>
              <a:t>: National coverage of the abbreviated dialing codes, in particular, 311 for non-emergency services.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211: Assigned for community information and referral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services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311</a:t>
            </a:r>
            <a:r>
              <a:rPr lang="en-US" dirty="0">
                <a:solidFill>
                  <a:schemeClr val="tx2"/>
                </a:solidFill>
              </a:rPr>
              <a:t>: Assigned nationwide for non-emergency police and other government </a:t>
            </a:r>
            <a:r>
              <a:rPr lang="en-US" dirty="0" smtClean="0">
                <a:solidFill>
                  <a:schemeClr val="tx2"/>
                </a:solidFill>
              </a:rPr>
              <a:t>services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411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: Unassigned, but used virtually nationwide by carriers for directory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assistance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511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: Assigned for traffic and transportation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information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611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: Unassigned, but used broadly by carriers for repair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service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711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: Assigned nationwide for access to Telecom Relay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Services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811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: Unassigned, but used by local exchanged carriers for business office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use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911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: Unassigned, but used nationwide for emergency services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457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Project Motivation, Intent, Goal</a:t>
            </a:r>
            <a:endParaRPr lang="en-US" sz="3600" dirty="0"/>
          </a:p>
        </p:txBody>
      </p:sp>
      <p:sp>
        <p:nvSpPr>
          <p:cNvPr id="21" name="TextBox 20"/>
          <p:cNvSpPr txBox="1"/>
          <p:nvPr/>
        </p:nvSpPr>
        <p:spPr>
          <a:xfrm rot="20110519">
            <a:off x="47665" y="37003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Adjusted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4495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21 at 1.23.38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0" y="125730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Nationwide Use of 311 in 2010 (?)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4417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5-04 at 8.12.33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4110"/>
            <a:ext cx="7924800" cy="56438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Provo 311 Customer Service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6735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114300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Thank You!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0" y="2496741"/>
            <a:ext cx="4191000" cy="243143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n-US" sz="3200" dirty="0" smtClean="0"/>
          </a:p>
          <a:p>
            <a:pPr algn="ctr"/>
            <a:endParaRPr lang="en-US" sz="3200" dirty="0"/>
          </a:p>
          <a:p>
            <a:pPr algn="ctr"/>
            <a:r>
              <a:rPr lang="en-US" sz="3200" dirty="0" smtClean="0"/>
              <a:t>Questions?</a:t>
            </a:r>
          </a:p>
          <a:p>
            <a:pPr algn="ctr"/>
            <a:endParaRPr lang="en-US" sz="3200" dirty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010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Project Motivation, Intent, Goal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4815006"/>
            <a:ext cx="1447800" cy="954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Create</a:t>
            </a:r>
            <a:r>
              <a:rPr lang="en-US" sz="2000" dirty="0" smtClean="0"/>
              <a:t>:</a:t>
            </a:r>
          </a:p>
          <a:p>
            <a:pPr algn="ctr"/>
            <a:r>
              <a:rPr lang="en-US" dirty="0" smtClean="0"/>
              <a:t>Maps &amp; Statistics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76600" y="4711005"/>
            <a:ext cx="1905000" cy="12926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Assess</a:t>
            </a:r>
            <a:r>
              <a:rPr lang="en-US" sz="2000" dirty="0" smtClean="0"/>
              <a:t>: Usefulness to </a:t>
            </a:r>
            <a:r>
              <a:rPr lang="en-US" dirty="0" smtClean="0"/>
              <a:t>Emergency  Responders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24600" y="4711005"/>
            <a:ext cx="2209800" cy="12311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Design</a:t>
            </a:r>
            <a:r>
              <a:rPr lang="en-US" sz="2000" dirty="0" smtClean="0"/>
              <a:t>:</a:t>
            </a:r>
          </a:p>
          <a:p>
            <a:pPr algn="ctr"/>
            <a:r>
              <a:rPr lang="en-US" dirty="0" smtClean="0"/>
              <a:t>Online Tool/App</a:t>
            </a:r>
          </a:p>
          <a:p>
            <a:pPr marL="285750" indent="-285750" algn="ctr">
              <a:buFont typeface="Arial"/>
              <a:buChar char="•"/>
            </a:pPr>
            <a:r>
              <a:rPr lang="en-US" dirty="0" smtClean="0"/>
              <a:t>Citizen Education</a:t>
            </a:r>
          </a:p>
          <a:p>
            <a:pPr marL="285750" indent="-285750" algn="ctr">
              <a:buFont typeface="Arial"/>
              <a:buChar char="•"/>
            </a:pPr>
            <a:r>
              <a:rPr lang="en-US" dirty="0" smtClean="0"/>
              <a:t>Event Response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2286000" y="5204936"/>
            <a:ext cx="7620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410200" y="5204936"/>
            <a:ext cx="7620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1000" y="1219200"/>
            <a:ext cx="838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Motivation</a:t>
            </a:r>
            <a:r>
              <a:rPr lang="en-US" sz="2800" dirty="0" smtClean="0">
                <a:solidFill>
                  <a:schemeClr val="tx2"/>
                </a:solidFill>
              </a:rPr>
              <a:t>: case study of Cache county;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become familiar with Cache County and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emergency response community within the county…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Available Data: location, population, topography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Personnel: local emergency response organizations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42672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Goal</a:t>
            </a:r>
            <a:r>
              <a:rPr lang="en-US" sz="2800" dirty="0" smtClean="0">
                <a:solidFill>
                  <a:srgbClr val="1F497D"/>
                </a:solidFill>
              </a:rPr>
              <a:t>:</a:t>
            </a:r>
            <a:endParaRPr lang="en-US" sz="2800" dirty="0">
              <a:solidFill>
                <a:srgbClr val="1F497D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0" y="3084493"/>
            <a:ext cx="838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Intent</a:t>
            </a:r>
            <a:r>
              <a:rPr lang="en-US" sz="2800" dirty="0" smtClean="0">
                <a:solidFill>
                  <a:schemeClr val="tx2"/>
                </a:solidFill>
              </a:rPr>
              <a:t>: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800" dirty="0" smtClean="0">
                <a:solidFill>
                  <a:srgbClr val="1F497D"/>
                </a:solidFill>
              </a:rPr>
              <a:t>learn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what emergency response personnel </a:t>
            </a:r>
            <a:r>
              <a:rPr lang="en-US" sz="2800" dirty="0" smtClean="0">
                <a:solidFill>
                  <a:srgbClr val="1F497D"/>
                </a:solidFill>
              </a:rPr>
              <a:t>do</a:t>
            </a:r>
            <a:r>
              <a:rPr lang="en-US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</a:p>
          <a:p>
            <a:r>
              <a:rPr lang="en-US" sz="2800" dirty="0" smtClean="0">
                <a:solidFill>
                  <a:srgbClr val="1F497D"/>
                </a:solidFill>
              </a:rPr>
              <a:t>how to help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make successful outcomes easier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" y="5689699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1F497D"/>
                </a:solidFill>
              </a:rPr>
              <a:t>(data)</a:t>
            </a:r>
            <a:endParaRPr lang="en-US" sz="2800" dirty="0">
              <a:solidFill>
                <a:srgbClr val="1F497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00400" y="595378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1F497D"/>
                </a:solidFill>
              </a:rPr>
              <a:t>(personnel)</a:t>
            </a:r>
            <a:endParaRPr lang="en-US" sz="28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6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5-03 at 11.51.2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6800"/>
            <a:ext cx="7484727" cy="5791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NFIE-Geo Database Cache County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7010400" y="1447800"/>
            <a:ext cx="2057400" cy="17543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NFIE-Geo database: </a:t>
            </a:r>
          </a:p>
          <a:p>
            <a:pPr marL="192024" indent="-192024">
              <a:buFont typeface="Arial"/>
              <a:buChar char="•"/>
            </a:pPr>
            <a:r>
              <a:rPr lang="en-US" dirty="0" err="1" smtClean="0"/>
              <a:t>Subwatersheds</a:t>
            </a:r>
            <a:endParaRPr lang="en-US" dirty="0" smtClean="0"/>
          </a:p>
          <a:p>
            <a:pPr marL="192024" indent="-192024">
              <a:buFont typeface="Arial"/>
              <a:buChar char="•"/>
            </a:pPr>
            <a:r>
              <a:rPr lang="en-US" dirty="0" smtClean="0"/>
              <a:t>Catchments</a:t>
            </a:r>
          </a:p>
          <a:p>
            <a:pPr marL="192024" indent="-192024">
              <a:buFont typeface="Arial"/>
              <a:buChar char="•"/>
            </a:pPr>
            <a:r>
              <a:rPr lang="en-US" dirty="0" err="1" smtClean="0"/>
              <a:t>Flowlines</a:t>
            </a:r>
            <a:endParaRPr lang="en-US" dirty="0" smtClean="0"/>
          </a:p>
          <a:p>
            <a:pPr marL="192024" indent="-192024">
              <a:buFont typeface="Arial"/>
              <a:buChar char="•"/>
            </a:pPr>
            <a:r>
              <a:rPr lang="en-US" dirty="0" smtClean="0"/>
              <a:t>Stream Gages</a:t>
            </a:r>
          </a:p>
          <a:p>
            <a:pPr marL="192024" indent="-192024">
              <a:buFont typeface="Arial"/>
              <a:buChar char="•"/>
            </a:pPr>
            <a:r>
              <a:rPr lang="en-US" dirty="0" smtClean="0"/>
              <a:t>Dams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7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5-03 at 11.52.04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66800"/>
            <a:ext cx="7543799" cy="58198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57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NFIE-Response Database Cache County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7010400" y="1447800"/>
            <a:ext cx="2057400" cy="17543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Additional Layers: </a:t>
            </a:r>
          </a:p>
          <a:p>
            <a:pPr marL="192024" indent="-192024">
              <a:buFont typeface="Arial"/>
              <a:buChar char="•"/>
            </a:pPr>
            <a:r>
              <a:rPr lang="en-US" dirty="0"/>
              <a:t>FEMA Floodplain</a:t>
            </a:r>
          </a:p>
          <a:p>
            <a:pPr marL="192024" indent="-192024">
              <a:buFont typeface="Arial"/>
              <a:buChar char="•"/>
            </a:pPr>
            <a:r>
              <a:rPr lang="en-US" dirty="0"/>
              <a:t>Address Points</a:t>
            </a:r>
          </a:p>
          <a:p>
            <a:pPr marL="192024" indent="-192024">
              <a:buFont typeface="Arial"/>
              <a:buChar char="•"/>
            </a:pPr>
            <a:r>
              <a:rPr lang="en-US" dirty="0"/>
              <a:t>Transportation Network</a:t>
            </a:r>
          </a:p>
          <a:p>
            <a:pPr marL="192024" indent="-192024">
              <a:buFont typeface="Arial"/>
              <a:buChar char="•"/>
            </a:pPr>
            <a:r>
              <a:rPr lang="en-US" dirty="0"/>
              <a:t>Census Data</a:t>
            </a:r>
          </a:p>
        </p:txBody>
      </p:sp>
    </p:spTree>
    <p:extLst>
      <p:ext uri="{BB962C8B-B14F-4D97-AF65-F5344CB8AC3E}">
        <p14:creationId xmlns:p14="http://schemas.microsoft.com/office/powerpoint/2010/main" val="130412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che_2.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1" y="1079500"/>
            <a:ext cx="7503459" cy="57981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/>
              <a:t>Intersection of Roads and Address </a:t>
            </a:r>
            <a:r>
              <a:rPr lang="en-US" sz="3600" dirty="0" smtClean="0"/>
              <a:t>Points</a:t>
            </a:r>
            <a:br>
              <a:rPr lang="en-US" sz="3600" dirty="0" smtClean="0"/>
            </a:br>
            <a:r>
              <a:rPr lang="en-US" sz="3600" dirty="0" smtClean="0"/>
              <a:t>with </a:t>
            </a:r>
            <a:r>
              <a:rPr lang="en-US" sz="3600" dirty="0"/>
              <a:t>Rivers and </a:t>
            </a:r>
            <a:r>
              <a:rPr lang="en-US" sz="3600" dirty="0" smtClean="0"/>
              <a:t>FEMA Floodplains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733800" y="2133600"/>
            <a:ext cx="2057400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Vulnerable People and Infrastructure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90800" y="5791200"/>
            <a:ext cx="2057400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Vulnerable Roads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5" idx="2"/>
          </p:cNvCxnSpPr>
          <p:nvPr/>
        </p:nvCxnSpPr>
        <p:spPr>
          <a:xfrm flipH="1">
            <a:off x="4419600" y="2779931"/>
            <a:ext cx="342900" cy="1334869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</p:cNvCxnSpPr>
          <p:nvPr/>
        </p:nvCxnSpPr>
        <p:spPr>
          <a:xfrm>
            <a:off x="4762500" y="2779931"/>
            <a:ext cx="1485900" cy="1106269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0"/>
          </p:cNvCxnSpPr>
          <p:nvPr/>
        </p:nvCxnSpPr>
        <p:spPr>
          <a:xfrm flipV="1">
            <a:off x="3619500" y="4800600"/>
            <a:ext cx="2324100" cy="99060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6" idx="0"/>
          </p:cNvCxnSpPr>
          <p:nvPr/>
        </p:nvCxnSpPr>
        <p:spPr>
          <a:xfrm flipV="1">
            <a:off x="3619500" y="4800600"/>
            <a:ext cx="495300" cy="99060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0"/>
          </p:cNvCxnSpPr>
          <p:nvPr/>
        </p:nvCxnSpPr>
        <p:spPr>
          <a:xfrm flipH="1" flipV="1">
            <a:off x="2743200" y="3505200"/>
            <a:ext cx="876300" cy="2286000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arrow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83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6-16-11_1055_Logan_6thW_Aar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1295400"/>
            <a:ext cx="7213600" cy="541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June 16, 2011: 1550 </a:t>
            </a:r>
            <a:r>
              <a:rPr lang="en-US" sz="3600" dirty="0" err="1"/>
              <a:t>cfs</a:t>
            </a:r>
            <a:r>
              <a:rPr lang="en-US" sz="3600" dirty="0"/>
              <a:t>, </a:t>
            </a:r>
            <a:r>
              <a:rPr lang="en-US" sz="3600" dirty="0" smtClean="0"/>
              <a:t>5.2 </a:t>
            </a:r>
            <a:r>
              <a:rPr lang="en-US" sz="3600" dirty="0" err="1" smtClean="0"/>
              <a:t>ft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600 </a:t>
            </a:r>
            <a:r>
              <a:rPr lang="en-US" sz="3600" dirty="0"/>
              <a:t>West 1600 South</a:t>
            </a:r>
          </a:p>
        </p:txBody>
      </p:sp>
    </p:spTree>
    <p:extLst>
      <p:ext uri="{BB962C8B-B14F-4D97-AF65-F5344CB8AC3E}">
        <p14:creationId xmlns:p14="http://schemas.microsoft.com/office/powerpoint/2010/main" val="193914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Planned Project Resources</a:t>
            </a:r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1510605"/>
            <a:ext cx="4191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Data</a:t>
            </a:r>
            <a:r>
              <a:rPr lang="en-US" sz="2800" dirty="0" smtClean="0"/>
              <a:t>: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/>
              <a:t>NFIE-Geo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/>
              <a:t>Address points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/>
              <a:t>Transportation network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/>
              <a:t>FEMA </a:t>
            </a:r>
            <a:r>
              <a:rPr lang="en-US" sz="2000" dirty="0"/>
              <a:t>inundation </a:t>
            </a:r>
            <a:r>
              <a:rPr lang="en-US" sz="2000" dirty="0" smtClean="0"/>
              <a:t>maps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/>
              <a:t>Census data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/>
              <a:t>Lidar </a:t>
            </a:r>
            <a:r>
              <a:rPr lang="en-US" sz="2000" dirty="0"/>
              <a:t>of </a:t>
            </a:r>
            <a:r>
              <a:rPr lang="en-US" sz="2000" dirty="0" smtClean="0"/>
              <a:t>Logan River 2011 flood</a:t>
            </a:r>
            <a:endParaRPr lang="en-US" sz="2000" dirty="0"/>
          </a:p>
          <a:p>
            <a:pPr marL="223838" indent="-223838">
              <a:buFont typeface="Arial"/>
              <a:buChar char="•"/>
            </a:pPr>
            <a:r>
              <a:rPr lang="en-US" sz="2000" dirty="0"/>
              <a:t>River cross </a:t>
            </a:r>
            <a:r>
              <a:rPr lang="en-US" sz="2000" dirty="0" smtClean="0"/>
              <a:t>sections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/>
              <a:t>Emergency </a:t>
            </a:r>
            <a:r>
              <a:rPr lang="en-US" sz="2000" dirty="0"/>
              <a:t>response protocols for Cache County 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0" y="1524000"/>
            <a:ext cx="4572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Personnel</a:t>
            </a:r>
            <a:r>
              <a:rPr lang="en-US" sz="2800" dirty="0" smtClean="0"/>
              <a:t>: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/>
              <a:t>Cache County Sheriff</a:t>
            </a:r>
            <a:endParaRPr lang="en-US" sz="2000" dirty="0"/>
          </a:p>
          <a:p>
            <a:pPr marL="223838" indent="-223838">
              <a:buFont typeface="Arial"/>
              <a:buChar char="•"/>
            </a:pPr>
            <a:r>
              <a:rPr lang="en-US" sz="2000" dirty="0" smtClean="0"/>
              <a:t>Cache County Fire Chief</a:t>
            </a:r>
            <a:endParaRPr lang="en-US" sz="2000" dirty="0"/>
          </a:p>
          <a:p>
            <a:pPr marL="223838" indent="-223838">
              <a:buFont typeface="Arial"/>
              <a:buChar char="•"/>
            </a:pPr>
            <a:r>
              <a:rPr lang="en-US" sz="2000" dirty="0" smtClean="0"/>
              <a:t>Cache County Emergency Manager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/>
              <a:t>Cache County SAR Water Rescue Lead</a:t>
            </a:r>
            <a:endParaRPr lang="en-US" sz="2000" dirty="0"/>
          </a:p>
          <a:p>
            <a:pPr marL="223838" indent="-223838">
              <a:buFont typeface="Arial"/>
              <a:buChar char="•"/>
            </a:pPr>
            <a:r>
              <a:rPr lang="en-US" sz="2000" dirty="0" smtClean="0"/>
              <a:t>Cache County Sergeant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/>
              <a:t>Logan City Emergency Manager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/>
              <a:t>Logan City Engineer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/>
              <a:t>Logan City Asst. Engineer</a:t>
            </a:r>
            <a:endParaRPr lang="en-US" sz="2000" dirty="0"/>
          </a:p>
          <a:p>
            <a:pPr marL="223838" indent="-223838">
              <a:buFont typeface="Arial"/>
              <a:buChar char="•"/>
            </a:pPr>
            <a:r>
              <a:rPr lang="en-US" sz="2000" dirty="0" smtClean="0"/>
              <a:t>Logan City 911 Call Center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5556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trike="sngStrike" dirty="0" smtClean="0">
                <a:solidFill>
                  <a:srgbClr val="000000"/>
                </a:solidFill>
              </a:rPr>
              <a:t>Planned</a:t>
            </a:r>
            <a:r>
              <a:rPr lang="en-US" sz="3600" dirty="0" smtClean="0">
                <a:solidFill>
                  <a:srgbClr val="000000"/>
                </a:solidFill>
              </a:rPr>
              <a:t> Project Resources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1510605"/>
            <a:ext cx="4191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Data</a:t>
            </a:r>
            <a:r>
              <a:rPr lang="en-US" sz="2800" dirty="0" smtClean="0"/>
              <a:t>: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/>
              <a:t>NFIE-Geo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/>
              <a:t>Address points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/>
              <a:t>Transportation network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/>
              <a:t>FEMA </a:t>
            </a:r>
            <a:r>
              <a:rPr lang="en-US" sz="2000" dirty="0"/>
              <a:t>inundation </a:t>
            </a:r>
            <a:r>
              <a:rPr lang="en-US" sz="2000" dirty="0" smtClean="0"/>
              <a:t>maps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/>
              <a:t>Census data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Lidar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of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Logan River 2011 flood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pPr marL="223838" indent="-223838">
              <a:buFont typeface="Arial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River cross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sections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Emergency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response protocols for Cache County 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1524000"/>
            <a:ext cx="4572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Personnel</a:t>
            </a:r>
            <a:r>
              <a:rPr lang="en-US" sz="2800" dirty="0" smtClean="0"/>
              <a:t>: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Cache County Sheriff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pPr marL="223838" indent="-223838">
              <a:buFont typeface="Arial"/>
              <a:buChar char="•"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Cache County Fire Chief</a:t>
            </a:r>
            <a:endParaRPr lang="en-US" sz="2000" dirty="0">
              <a:solidFill>
                <a:schemeClr val="bg1">
                  <a:lumMod val="85000"/>
                </a:schemeClr>
              </a:solidFill>
            </a:endParaRPr>
          </a:p>
          <a:p>
            <a:pPr marL="223838" indent="-223838">
              <a:buFont typeface="Arial"/>
              <a:buChar char="•"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</a:rPr>
              <a:t>Cache County Emergency Manager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/>
              <a:t>Cache County SAR Water Rescue Lead</a:t>
            </a:r>
            <a:endParaRPr lang="en-US" sz="2000" dirty="0"/>
          </a:p>
          <a:p>
            <a:pPr marL="223838" indent="-223838">
              <a:buFont typeface="Arial"/>
              <a:buChar char="•"/>
            </a:pPr>
            <a:r>
              <a:rPr lang="en-US" sz="2000" dirty="0" smtClean="0">
                <a:solidFill>
                  <a:srgbClr val="D9D9D9"/>
                </a:solidFill>
              </a:rPr>
              <a:t>Cache County Sergeant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>
                <a:solidFill>
                  <a:srgbClr val="D9D9D9"/>
                </a:solidFill>
              </a:rPr>
              <a:t>Logan City Emergency Manager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>
                <a:solidFill>
                  <a:srgbClr val="D9D9D9"/>
                </a:solidFill>
              </a:rPr>
              <a:t>Logan City Engineer</a:t>
            </a:r>
          </a:p>
          <a:p>
            <a:pPr marL="223838" indent="-223838">
              <a:buFont typeface="Arial"/>
              <a:buChar char="•"/>
            </a:pPr>
            <a:r>
              <a:rPr lang="en-US" sz="2000" dirty="0" smtClean="0">
                <a:solidFill>
                  <a:srgbClr val="D9D9D9"/>
                </a:solidFill>
              </a:rPr>
              <a:t>Logan City Asst. Engineer</a:t>
            </a:r>
            <a:endParaRPr lang="en-US" sz="2000" dirty="0">
              <a:solidFill>
                <a:srgbClr val="D9D9D9"/>
              </a:solidFill>
            </a:endParaRPr>
          </a:p>
          <a:p>
            <a:pPr marL="223838" indent="-223838">
              <a:buFont typeface="Arial"/>
              <a:buChar char="•"/>
            </a:pPr>
            <a:r>
              <a:rPr lang="en-US" sz="2000" dirty="0" smtClean="0">
                <a:solidFill>
                  <a:srgbClr val="D9D9D9"/>
                </a:solidFill>
              </a:rPr>
              <a:t>Logan City 911 Call Center</a:t>
            </a:r>
            <a:endParaRPr lang="en-US" sz="2000" dirty="0">
              <a:solidFill>
                <a:srgbClr val="D9D9D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8776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Actual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8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4283</TotalTime>
  <Words>914</Words>
  <Application>Microsoft Office PowerPoint</Application>
  <PresentationFormat>On-screen Show (4:3)</PresentationFormat>
  <Paragraphs>166</Paragraphs>
  <Slides>25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NFIE-Response in Cache County, Utah </vt:lpstr>
      <vt:lpstr>PowerPoint Presentation</vt:lpstr>
      <vt:lpstr>PowerPoint Presentation</vt:lpstr>
      <vt:lpstr>PowerPoint Presentation</vt:lpstr>
      <vt:lpstr>PowerPoint Presentation</vt:lpstr>
      <vt:lpstr>Intersection of Roads and Address Points with Rivers and FEMA Floodplains</vt:lpstr>
      <vt:lpstr>June 16, 2011: 1550 cfs, 5.2 ft 600 West 1600 South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Study: Madeline’s House</vt:lpstr>
      <vt:lpstr>Case Study: Madeline’s House</vt:lpstr>
      <vt:lpstr>Case Study: Madeline’s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NFIE Response</dc:title>
  <dc:creator>Cassandra</dc:creator>
  <cp:lastModifiedBy>Maidment, David R</cp:lastModifiedBy>
  <cp:revision>95</cp:revision>
  <dcterms:created xsi:type="dcterms:W3CDTF">2015-02-16T16:45:05Z</dcterms:created>
  <dcterms:modified xsi:type="dcterms:W3CDTF">2015-05-04T17:33:23Z</dcterms:modified>
</cp:coreProperties>
</file>